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6" r:id="rId2"/>
    <p:sldId id="323" r:id="rId3"/>
    <p:sldId id="324" r:id="rId4"/>
    <p:sldId id="306" r:id="rId5"/>
    <p:sldId id="326" r:id="rId6"/>
    <p:sldId id="327" r:id="rId7"/>
    <p:sldId id="328" r:id="rId8"/>
    <p:sldId id="303" r:id="rId9"/>
    <p:sldId id="295" r:id="rId10"/>
    <p:sldId id="308" r:id="rId11"/>
    <p:sldId id="307" r:id="rId12"/>
    <p:sldId id="309" r:id="rId13"/>
    <p:sldId id="339" r:id="rId14"/>
    <p:sldId id="340" r:id="rId15"/>
    <p:sldId id="332" r:id="rId16"/>
    <p:sldId id="312" r:id="rId17"/>
    <p:sldId id="313" r:id="rId18"/>
    <p:sldId id="322" r:id="rId19"/>
    <p:sldId id="314" r:id="rId20"/>
    <p:sldId id="315" r:id="rId21"/>
    <p:sldId id="333" r:id="rId22"/>
    <p:sldId id="334" r:id="rId23"/>
    <p:sldId id="335" r:id="rId24"/>
    <p:sldId id="336" r:id="rId25"/>
    <p:sldId id="337" r:id="rId26"/>
    <p:sldId id="338" r:id="rId27"/>
    <p:sldId id="305" r:id="rId28"/>
    <p:sldId id="321" r:id="rId29"/>
    <p:sldId id="329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  <a:srgbClr val="006600"/>
    <a:srgbClr val="FF6600"/>
    <a:srgbClr val="FF0000"/>
    <a:srgbClr val="CC9900"/>
    <a:srgbClr val="CC6600"/>
    <a:srgbClr val="FF993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95" autoAdjust="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9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3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8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shifting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5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more complete algorithm is in the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0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2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A66-9C2F-42FF-B09E-B62E67AA1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790D-BCFB-4008-9260-CA63AEE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556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quite.com/products/csim20.htm" TargetMode="Externa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apache.org/hadoop/HDFS-RAI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ansrlab.cse.cuhk.edu.hk/software/cor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F720D6-AEC9-4997-8E17-32CC54C1FF7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76400"/>
            <a:ext cx="8915400" cy="21526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Degraded-First Scheduling for MapReduce in Erasure-Coded Storage Clusters</a:t>
            </a:r>
            <a:endParaRPr lang="en-US" sz="36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62400"/>
            <a:ext cx="8610600" cy="2514600"/>
          </a:xfrm>
        </p:spPr>
        <p:txBody>
          <a:bodyPr/>
          <a:lstStyle/>
          <a:p>
            <a:r>
              <a:rPr lang="en-US" sz="2400" dirty="0" smtClean="0"/>
              <a:t>Runhui Li, </a:t>
            </a:r>
            <a:r>
              <a:rPr lang="en-US" sz="2400" b="1" u="sng" dirty="0" smtClean="0"/>
              <a:t>Patrick P. C. Lee</a:t>
            </a:r>
            <a:r>
              <a:rPr lang="en-US" sz="2400" dirty="0" smtClean="0"/>
              <a:t>, </a:t>
            </a:r>
            <a:r>
              <a:rPr lang="en-US" sz="2400" dirty="0" err="1" smtClean="0"/>
              <a:t>Yuchong</a:t>
            </a:r>
            <a:r>
              <a:rPr lang="en-US" sz="2400" dirty="0" smtClean="0"/>
              <a:t> Hu</a:t>
            </a:r>
          </a:p>
          <a:p>
            <a:pPr eaLnBrk="1" hangingPunct="1"/>
            <a:r>
              <a:rPr lang="en-US" sz="2400" dirty="0" smtClean="0"/>
              <a:t>The Chinese University of Hong Kong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DSN’14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&amp; Intuitions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Degraded tasks are </a:t>
            </a:r>
            <a:r>
              <a:rPr lang="en-US" dirty="0" smtClean="0">
                <a:solidFill>
                  <a:srgbClr val="FF0000"/>
                </a:solidFill>
              </a:rPr>
              <a:t>launched simultaneously </a:t>
            </a:r>
          </a:p>
          <a:p>
            <a:pPr lvl="2"/>
            <a:r>
              <a:rPr lang="en-US" dirty="0" smtClean="0"/>
              <a:t>Start degraded reads together and compete for network resources</a:t>
            </a:r>
          </a:p>
          <a:p>
            <a:pPr lvl="1"/>
            <a:r>
              <a:rPr lang="en-US" dirty="0" smtClean="0"/>
              <a:t>When local tasks are processed, network resource is </a:t>
            </a:r>
            <a:r>
              <a:rPr lang="en-US" dirty="0" smtClean="0">
                <a:solidFill>
                  <a:srgbClr val="FF0000"/>
                </a:solidFill>
              </a:rPr>
              <a:t>underutilized</a:t>
            </a:r>
            <a:endParaRPr lang="en-US" dirty="0" smtClean="0"/>
          </a:p>
          <a:p>
            <a:r>
              <a:rPr lang="en-US" dirty="0" smtClean="0"/>
              <a:t>Intuitions: </a:t>
            </a:r>
            <a:r>
              <a:rPr lang="en-US" i="1" dirty="0" smtClean="0">
                <a:solidFill>
                  <a:srgbClr val="FF0000"/>
                </a:solidFill>
              </a:rPr>
              <a:t>ensure degraded tasks aren’t running together to complete for network resources</a:t>
            </a:r>
          </a:p>
          <a:p>
            <a:pPr lvl="1"/>
            <a:r>
              <a:rPr lang="en-US" dirty="0" smtClean="0"/>
              <a:t>Finish running degraded tasks before all local tasks</a:t>
            </a:r>
          </a:p>
          <a:p>
            <a:pPr lvl="1"/>
            <a:r>
              <a:rPr lang="en-US" dirty="0" smtClean="0"/>
              <a:t>Keep degraded tasks separated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2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4480727"/>
            <a:ext cx="214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25% saving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6720" y="1066800"/>
            <a:ext cx="7635240" cy="2385012"/>
            <a:chOff x="426720" y="1066800"/>
            <a:chExt cx="7635240" cy="2385012"/>
          </a:xfrm>
        </p:grpSpPr>
        <p:sp>
          <p:nvSpPr>
            <p:cNvPr id="7" name="TextBox 6"/>
            <p:cNvSpPr txBox="1"/>
            <p:nvPr/>
          </p:nvSpPr>
          <p:spPr>
            <a:xfrm>
              <a:off x="4165787" y="1066800"/>
              <a:ext cx="1428596" cy="369332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030A0"/>
                  </a:solidFill>
                </a:rPr>
                <a:t>Core Switch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394907" y="1394412"/>
              <a:ext cx="1338893" cy="369332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</a:rPr>
                <a:t>ToR</a:t>
              </a:r>
              <a:r>
                <a:rPr lang="en-US" dirty="0" smtClean="0">
                  <a:solidFill>
                    <a:srgbClr val="7030A0"/>
                  </a:solidFill>
                </a:rPr>
                <a:t> Switch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976307" y="1394412"/>
              <a:ext cx="1338893" cy="369332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7030A0"/>
                  </a:solidFill>
                </a:rPr>
                <a:t>ToR</a:t>
              </a:r>
              <a:r>
                <a:rPr lang="en-US" dirty="0" smtClean="0">
                  <a:solidFill>
                    <a:srgbClr val="7030A0"/>
                  </a:solidFill>
                </a:rPr>
                <a:t> Switch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9" name="Straight Connector 8"/>
            <p:cNvCxnSpPr>
              <a:stCxn id="61" idx="0"/>
              <a:endCxn id="7" idx="1"/>
            </p:cNvCxnSpPr>
            <p:nvPr/>
          </p:nvCxnSpPr>
          <p:spPr bwMode="auto">
            <a:xfrm flipV="1">
              <a:off x="3064354" y="1251466"/>
              <a:ext cx="1101433" cy="1429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>
              <a:stCxn id="7" idx="3"/>
              <a:endCxn id="62" idx="0"/>
            </p:cNvCxnSpPr>
            <p:nvPr/>
          </p:nvCxnSpPr>
          <p:spPr bwMode="auto">
            <a:xfrm>
              <a:off x="5594383" y="1251466"/>
              <a:ext cx="1051371" cy="1429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>
              <a:off x="533400" y="2191416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0,0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3400" y="2560748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>
                  <a:solidFill>
                    <a:srgbClr val="0070C0"/>
                  </a:solidFill>
                </a:rPr>
                <a:t>1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3400" y="2930080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>
                  <a:solidFill>
                    <a:srgbClr val="0070C0"/>
                  </a:solidFill>
                </a:rPr>
                <a:t>2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26646" y="2191416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>
                  <a:solidFill>
                    <a:srgbClr val="0070C0"/>
                  </a:solidFill>
                </a:rPr>
                <a:t>3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426720" y="2080212"/>
              <a:ext cx="1402080" cy="1371600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037542" y="2191416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0,1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37542" y="2930080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2,1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630788" y="2560748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4,0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30788" y="2930080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>
                  <a:solidFill>
                    <a:srgbClr val="0070C0"/>
                  </a:solidFill>
                </a:rPr>
                <a:t>5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 bwMode="auto">
            <a:xfrm>
              <a:off x="1930862" y="2080212"/>
              <a:ext cx="1402080" cy="1371600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546302" y="2560748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1,1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39548" y="2191416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>
                  <a:solidFill>
                    <a:srgbClr val="0070C0"/>
                  </a:solidFill>
                </a:rPr>
                <a:t>3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39548" y="2560748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4,1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39548" y="2930080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5,1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1" name="Rounded Rectangle 80"/>
            <p:cNvSpPr/>
            <p:nvPr/>
          </p:nvSpPr>
          <p:spPr bwMode="auto">
            <a:xfrm>
              <a:off x="3439622" y="2080212"/>
              <a:ext cx="1402080" cy="1371600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57800" y="2191416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0,0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257800" y="2560748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>
                  <a:solidFill>
                    <a:srgbClr val="0070C0"/>
                  </a:solidFill>
                </a:rPr>
                <a:t>1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257800" y="2930080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2,1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851046" y="2191416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3,1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51046" y="2560748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4,0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851046" y="2930080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>
                  <a:solidFill>
                    <a:srgbClr val="0070C0"/>
                  </a:solidFill>
                </a:rPr>
                <a:t>5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5151120" y="2080212"/>
              <a:ext cx="1402080" cy="1371600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766560" y="2191416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0,1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766560" y="2560748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1,1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766560" y="2930080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>
                  <a:solidFill>
                    <a:srgbClr val="0070C0"/>
                  </a:solidFill>
                </a:rPr>
                <a:t>2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359806" y="2191416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3,1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359806" y="2560748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4,1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359806" y="2930080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5,1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 bwMode="auto">
            <a:xfrm>
              <a:off x="6659880" y="2080212"/>
              <a:ext cx="1402080" cy="1371600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7" name="Straight Connector 96"/>
            <p:cNvCxnSpPr>
              <a:stCxn id="28" idx="0"/>
              <a:endCxn id="61" idx="2"/>
            </p:cNvCxnSpPr>
            <p:nvPr/>
          </p:nvCxnSpPr>
          <p:spPr bwMode="auto">
            <a:xfrm flipV="1">
              <a:off x="1127760" y="1763744"/>
              <a:ext cx="1936594" cy="3164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98"/>
            <p:cNvCxnSpPr>
              <a:stCxn id="74" idx="0"/>
              <a:endCxn id="61" idx="2"/>
            </p:cNvCxnSpPr>
            <p:nvPr/>
          </p:nvCxnSpPr>
          <p:spPr bwMode="auto">
            <a:xfrm flipV="1">
              <a:off x="2631902" y="1763744"/>
              <a:ext cx="432452" cy="3164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>
              <a:stCxn id="81" idx="0"/>
              <a:endCxn id="61" idx="2"/>
            </p:cNvCxnSpPr>
            <p:nvPr/>
          </p:nvCxnSpPr>
          <p:spPr bwMode="auto">
            <a:xfrm flipH="1" flipV="1">
              <a:off x="3064354" y="1763744"/>
              <a:ext cx="1076308" cy="3164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102"/>
            <p:cNvCxnSpPr>
              <a:stCxn id="88" idx="0"/>
              <a:endCxn id="62" idx="2"/>
            </p:cNvCxnSpPr>
            <p:nvPr/>
          </p:nvCxnSpPr>
          <p:spPr bwMode="auto">
            <a:xfrm flipV="1">
              <a:off x="5852160" y="1763744"/>
              <a:ext cx="793594" cy="3164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Connector 104"/>
            <p:cNvCxnSpPr>
              <a:stCxn id="95" idx="0"/>
              <a:endCxn id="62" idx="2"/>
            </p:cNvCxnSpPr>
            <p:nvPr/>
          </p:nvCxnSpPr>
          <p:spPr bwMode="auto">
            <a:xfrm flipH="1" flipV="1">
              <a:off x="6645754" y="1763744"/>
              <a:ext cx="715166" cy="3164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8" name="TextBox 97"/>
          <p:cNvSpPr txBox="1"/>
          <p:nvPr/>
        </p:nvSpPr>
        <p:spPr>
          <a:xfrm>
            <a:off x="716967" y="174212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123236" y="174212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030716" y="172727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371240" y="174193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28543" y="172800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S4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 bwMode="auto">
          <a:xfrm>
            <a:off x="1219200" y="6553200"/>
            <a:ext cx="66294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/>
          <p:nvPr/>
        </p:nvCxnSpPr>
        <p:spPr bwMode="auto">
          <a:xfrm flipV="1">
            <a:off x="1371600" y="3505200"/>
            <a:ext cx="0" cy="32162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TextBox 169"/>
          <p:cNvSpPr txBox="1"/>
          <p:nvPr/>
        </p:nvSpPr>
        <p:spPr>
          <a:xfrm>
            <a:off x="2590800" y="6477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5455470" y="6477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</a:t>
            </a:r>
            <a:endParaRPr lang="en-US" b="1" dirty="0"/>
          </a:p>
        </p:txBody>
      </p:sp>
      <p:sp>
        <p:nvSpPr>
          <p:cNvPr id="173" name="TextBox 172"/>
          <p:cNvSpPr txBox="1"/>
          <p:nvPr/>
        </p:nvSpPr>
        <p:spPr>
          <a:xfrm>
            <a:off x="6324600" y="56388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finishes</a:t>
            </a:r>
            <a:endParaRPr lang="en-US" dirty="0"/>
          </a:p>
        </p:txBody>
      </p:sp>
      <p:cxnSp>
        <p:nvCxnSpPr>
          <p:cNvPr id="175" name="Straight Arrow Connector 174"/>
          <p:cNvCxnSpPr>
            <a:stCxn id="173" idx="2"/>
            <a:endCxn id="171" idx="0"/>
          </p:cNvCxnSpPr>
          <p:nvPr/>
        </p:nvCxnSpPr>
        <p:spPr bwMode="auto">
          <a:xfrm flipH="1">
            <a:off x="5676043" y="6008132"/>
            <a:ext cx="1388503" cy="4688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TextBox 107"/>
          <p:cNvSpPr txBox="1"/>
          <p:nvPr/>
        </p:nvSpPr>
        <p:spPr>
          <a:xfrm>
            <a:off x="7279819" y="618386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ime(s)</a:t>
            </a:r>
            <a:endParaRPr lang="en-US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852184" y="381722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S1</a:t>
            </a:r>
            <a:endParaRPr lang="en-US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857228" y="45517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857228" y="528080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S3</a:t>
            </a:r>
            <a:endParaRPr lang="en-US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885259" y="601085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S4</a:t>
            </a:r>
            <a:endParaRPr lang="en-US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533400" y="339894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slaves</a:t>
            </a:r>
            <a:endParaRPr lang="en-US" b="1" dirty="0"/>
          </a:p>
        </p:txBody>
      </p:sp>
      <p:sp>
        <p:nvSpPr>
          <p:cNvPr id="127" name="Title 1"/>
          <p:cNvSpPr txBox="1">
            <a:spLocks/>
          </p:cNvSpPr>
          <p:nvPr/>
        </p:nvSpPr>
        <p:spPr bwMode="auto">
          <a:xfrm>
            <a:off x="426720" y="76201"/>
            <a:ext cx="8336280" cy="100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z="4000" kern="0" dirty="0" smtClean="0"/>
              <a:t>Degraded-First in Failure Mode</a:t>
            </a:r>
            <a:endParaRPr lang="en-US" sz="4000" kern="0" dirty="0"/>
          </a:p>
        </p:txBody>
      </p:sp>
      <p:sp>
        <p:nvSpPr>
          <p:cNvPr id="134" name="Lightning Bolt 133"/>
          <p:cNvSpPr/>
          <p:nvPr/>
        </p:nvSpPr>
        <p:spPr bwMode="auto">
          <a:xfrm>
            <a:off x="76979" y="2129962"/>
            <a:ext cx="818653" cy="1018143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1371601" y="4419600"/>
            <a:ext cx="1447800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</a:t>
            </a:r>
            <a:r>
              <a:rPr lang="en-US" sz="1600" dirty="0" smtClean="0">
                <a:solidFill>
                  <a:srgbClr val="0070C0"/>
                </a:solidFill>
              </a:rPr>
              <a:t>B</a:t>
            </a:r>
            <a:r>
              <a:rPr lang="en-US" sz="1600" baseline="-25000" dirty="0" smtClean="0">
                <a:solidFill>
                  <a:srgbClr val="0070C0"/>
                </a:solidFill>
              </a:rPr>
              <a:t>1,1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1371600" y="4741205"/>
            <a:ext cx="1447801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B</a:t>
            </a:r>
            <a:r>
              <a:rPr lang="en-US" sz="1600" baseline="-25000" dirty="0">
                <a:solidFill>
                  <a:srgbClr val="0070C0"/>
                </a:solidFill>
              </a:rPr>
              <a:t>5,1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1371600" y="4038600"/>
            <a:ext cx="1447801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</a:t>
            </a:r>
            <a:r>
              <a:rPr lang="en-US" sz="1600" dirty="0" smtClean="0">
                <a:solidFill>
                  <a:srgbClr val="0070C0"/>
                </a:solidFill>
              </a:rPr>
              <a:t>B</a:t>
            </a:r>
            <a:r>
              <a:rPr lang="en-US" sz="1600" baseline="-25000" dirty="0" smtClean="0">
                <a:solidFill>
                  <a:srgbClr val="0070C0"/>
                </a:solidFill>
              </a:rPr>
              <a:t>4,0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371600" y="3716995"/>
            <a:ext cx="1444752" cy="32160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Download </a:t>
            </a:r>
            <a:r>
              <a:rPr lang="en-US" sz="1600" dirty="0" smtClean="0">
                <a:solidFill>
                  <a:srgbClr val="C00000"/>
                </a:solidFill>
              </a:rPr>
              <a:t>P</a:t>
            </a:r>
            <a:r>
              <a:rPr lang="en-US" sz="1600" baseline="-25000" dirty="0" smtClean="0">
                <a:solidFill>
                  <a:srgbClr val="C00000"/>
                </a:solidFill>
              </a:rPr>
              <a:t>0,0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1371600" y="5143868"/>
            <a:ext cx="1444752" cy="32160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Download </a:t>
            </a:r>
            <a:r>
              <a:rPr lang="en-US" sz="1600" dirty="0" smtClean="0">
                <a:solidFill>
                  <a:srgbClr val="C00000"/>
                </a:solidFill>
              </a:rPr>
              <a:t>P</a:t>
            </a:r>
            <a:r>
              <a:rPr lang="en-US" sz="1600" baseline="-25000" dirty="0" smtClean="0">
                <a:solidFill>
                  <a:srgbClr val="C00000"/>
                </a:solidFill>
              </a:rPr>
              <a:t>2,0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1371599" y="5469595"/>
            <a:ext cx="1447801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B</a:t>
            </a:r>
            <a:r>
              <a:rPr lang="en-US" sz="1600" baseline="-25000" dirty="0">
                <a:solidFill>
                  <a:srgbClr val="0070C0"/>
                </a:solidFill>
              </a:rPr>
              <a:t>5,0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1371601" y="5867400"/>
            <a:ext cx="1447800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B</a:t>
            </a:r>
            <a:r>
              <a:rPr lang="en-US" sz="1600" baseline="-25000" dirty="0">
                <a:solidFill>
                  <a:srgbClr val="0070C0"/>
                </a:solidFill>
              </a:rPr>
              <a:t>3,1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1371600" y="6189005"/>
            <a:ext cx="1447801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</a:t>
            </a:r>
            <a:r>
              <a:rPr lang="en-US" sz="1600" dirty="0" smtClean="0">
                <a:solidFill>
                  <a:srgbClr val="0070C0"/>
                </a:solidFill>
              </a:rPr>
              <a:t>B</a:t>
            </a:r>
            <a:r>
              <a:rPr lang="en-US" sz="1600" baseline="-25000" dirty="0" smtClean="0">
                <a:solidFill>
                  <a:srgbClr val="0070C0"/>
                </a:solidFill>
              </a:rPr>
              <a:t>5,1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2819400" y="3718560"/>
            <a:ext cx="1444752" cy="32004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Process </a:t>
            </a:r>
            <a:r>
              <a:rPr lang="en-US" sz="1600" dirty="0" smtClean="0">
                <a:solidFill>
                  <a:srgbClr val="C00000"/>
                </a:solidFill>
              </a:rPr>
              <a:t>B</a:t>
            </a:r>
            <a:r>
              <a:rPr lang="en-US" sz="1600" baseline="-25000" dirty="0" smtClean="0">
                <a:solidFill>
                  <a:srgbClr val="C00000"/>
                </a:solidFill>
              </a:rPr>
              <a:t>0,0</a:t>
            </a:r>
            <a:endParaRPr lang="en-US" sz="1600" baseline="-25000" dirty="0">
              <a:solidFill>
                <a:srgbClr val="C00000"/>
              </a:solidFill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4267200" y="3716995"/>
            <a:ext cx="1447800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</a:t>
            </a:r>
            <a:r>
              <a:rPr lang="en-US" sz="1600" dirty="0" smtClean="0">
                <a:solidFill>
                  <a:srgbClr val="0070C0"/>
                </a:solidFill>
              </a:rPr>
              <a:t>B</a:t>
            </a:r>
            <a:r>
              <a:rPr lang="en-US" sz="1600" baseline="-25000" dirty="0" smtClean="0">
                <a:solidFill>
                  <a:srgbClr val="0070C0"/>
                </a:solidFill>
              </a:rPr>
              <a:t>0,1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2817019" y="5146505"/>
            <a:ext cx="1444752" cy="32160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Process </a:t>
            </a:r>
            <a:r>
              <a:rPr lang="en-US" sz="1600" dirty="0" smtClean="0">
                <a:solidFill>
                  <a:srgbClr val="C00000"/>
                </a:solidFill>
              </a:rPr>
              <a:t>B</a:t>
            </a:r>
            <a:r>
              <a:rPr lang="en-US" sz="1600" baseline="-25000" dirty="0" smtClean="0">
                <a:solidFill>
                  <a:srgbClr val="C00000"/>
                </a:solidFill>
              </a:rPr>
              <a:t>2,0</a:t>
            </a:r>
            <a:endParaRPr lang="en-US" sz="1600" baseline="-25000" dirty="0">
              <a:solidFill>
                <a:srgbClr val="C00000"/>
              </a:solidFill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2822448" y="4419600"/>
            <a:ext cx="1444752" cy="32160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Download </a:t>
            </a:r>
            <a:r>
              <a:rPr lang="en-US" sz="1600" dirty="0" smtClean="0">
                <a:solidFill>
                  <a:srgbClr val="C00000"/>
                </a:solidFill>
              </a:rPr>
              <a:t>P</a:t>
            </a:r>
            <a:r>
              <a:rPr lang="en-US" sz="1600" baseline="-25000" dirty="0" smtClean="0">
                <a:solidFill>
                  <a:srgbClr val="C00000"/>
                </a:solidFill>
              </a:rPr>
              <a:t>1,0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2819400" y="5867400"/>
            <a:ext cx="1444752" cy="32160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Download P</a:t>
            </a:r>
            <a:r>
              <a:rPr lang="en-US" sz="1600" baseline="-25000" dirty="0">
                <a:solidFill>
                  <a:srgbClr val="C00000"/>
                </a:solidFill>
              </a:rPr>
              <a:t>3,0</a:t>
            </a:r>
            <a:endParaRPr lang="en-US" sz="1600" dirty="0">
              <a:solidFill>
                <a:srgbClr val="C00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4267200" y="4419600"/>
            <a:ext cx="1444752" cy="32004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Process </a:t>
            </a:r>
            <a:r>
              <a:rPr lang="en-US" sz="1600" dirty="0" smtClean="0">
                <a:solidFill>
                  <a:srgbClr val="C00000"/>
                </a:solidFill>
              </a:rPr>
              <a:t>B</a:t>
            </a:r>
            <a:r>
              <a:rPr lang="en-US" sz="1600" baseline="-25000" dirty="0" smtClean="0">
                <a:solidFill>
                  <a:srgbClr val="C00000"/>
                </a:solidFill>
              </a:rPr>
              <a:t>1,0</a:t>
            </a:r>
            <a:endParaRPr lang="en-US" sz="1600" baseline="-25000" dirty="0">
              <a:solidFill>
                <a:srgbClr val="C00000"/>
              </a:solidFill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4267200" y="5147990"/>
            <a:ext cx="1447800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B</a:t>
            </a:r>
            <a:r>
              <a:rPr lang="en-US" sz="1600" baseline="-25000" dirty="0">
                <a:solidFill>
                  <a:srgbClr val="0070C0"/>
                </a:solidFill>
              </a:rPr>
              <a:t>2,1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4267200" y="5867400"/>
            <a:ext cx="1444752" cy="32160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Process </a:t>
            </a:r>
            <a:r>
              <a:rPr lang="en-US" sz="1600" dirty="0" smtClean="0">
                <a:solidFill>
                  <a:srgbClr val="C00000"/>
                </a:solidFill>
              </a:rPr>
              <a:t>B</a:t>
            </a:r>
            <a:r>
              <a:rPr lang="en-US" sz="1600" baseline="-25000" dirty="0" smtClean="0">
                <a:solidFill>
                  <a:srgbClr val="C00000"/>
                </a:solidFill>
              </a:rPr>
              <a:t>3,0</a:t>
            </a:r>
            <a:endParaRPr lang="en-US" sz="1600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4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Basic Degraded-First Scheduling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3554" y="1676400"/>
                <a:ext cx="6152646" cy="207967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while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a heartbeat from slave </a:t>
                </a:r>
                <a:r>
                  <a:rPr lang="en-US" sz="2000" i="1" dirty="0" smtClean="0"/>
                  <a:t>s</a:t>
                </a:r>
                <a:r>
                  <a:rPr lang="en-US" sz="2000" dirty="0" smtClean="0"/>
                  <a:t> arrives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do</a:t>
                </a:r>
              </a:p>
              <a:p>
                <a:r>
                  <a:rPr lang="en-US" sz="2000" dirty="0" smtClean="0"/>
                  <a:t> 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and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job has a degraded task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then</a:t>
                </a:r>
              </a:p>
              <a:p>
                <a:r>
                  <a:rPr lang="en-US" sz="2000" dirty="0" smtClean="0"/>
                  <a:t>    assign the degraded task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</a:rPr>
                  <a:t>endif</a:t>
                </a:r>
                <a:endParaRPr lang="en-US" sz="2000" b="1" dirty="0">
                  <a:solidFill>
                    <a:srgbClr val="7030A0"/>
                  </a:solidFill>
                </a:endParaRPr>
              </a:p>
              <a:p>
                <a:r>
                  <a:rPr lang="en-US" sz="2000" b="1" dirty="0"/>
                  <a:t> </a:t>
                </a:r>
                <a:r>
                  <a:rPr lang="en-US" sz="2000" b="1" dirty="0" smtClean="0"/>
                  <a:t> </a:t>
                </a:r>
                <a:r>
                  <a:rPr lang="en-US" sz="2000" dirty="0" smtClean="0"/>
                  <a:t>assign other map slots as in locality-first scheduling</a:t>
                </a:r>
                <a:endParaRPr lang="en-US" sz="2000" b="1" dirty="0" smtClean="0"/>
              </a:p>
              <a:p>
                <a:r>
                  <a:rPr lang="en-US" sz="2000" b="1" dirty="0" err="1" smtClean="0">
                    <a:solidFill>
                      <a:srgbClr val="7030A0"/>
                    </a:solidFill>
                  </a:rPr>
                  <a:t>endwhile</a:t>
                </a:r>
                <a:endParaRPr lang="en-US" sz="2000" b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554" y="1676400"/>
                <a:ext cx="6152646" cy="20796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2400" y="6400800"/>
            <a:ext cx="622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See the detailed basic degraded first algorithm in the paper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191000"/>
                <a:ext cx="8229600" cy="2057400"/>
              </a:xfrm>
            </p:spPr>
            <p:txBody>
              <a:bodyPr/>
              <a:lstStyle/>
              <a:p>
                <a:r>
                  <a:rPr lang="en-US" sz="2400" dirty="0"/>
                  <a:t>Idea: Launch a degraded task only if the fraction of degraded tasks being launched 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C00000"/>
                        </a:solidFill>
                      </a:rPr>
                      <m:t> / 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) is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no more than </a:t>
                </a:r>
                <a:r>
                  <a:rPr lang="en-US" sz="2400" dirty="0"/>
                  <a:t>the fraction of all map tasks being launched 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/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lvl="1"/>
                <a:r>
                  <a:rPr lang="en-US" sz="2000" dirty="0"/>
                  <a:t>Control the pace of launching degraded </a:t>
                </a:r>
                <a:r>
                  <a:rPr lang="en-US" sz="2000" dirty="0" smtClean="0"/>
                  <a:t>tasks</a:t>
                </a:r>
              </a:p>
              <a:p>
                <a:pPr lvl="1"/>
                <a:r>
                  <a:rPr lang="en-US" sz="2000" dirty="0" smtClean="0"/>
                  <a:t>Keep </a:t>
                </a:r>
                <a:r>
                  <a:rPr lang="en-US" sz="2000" dirty="0"/>
                  <a:t>degraded tasks separated in whole map phase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191000"/>
                <a:ext cx="8229600" cy="2057400"/>
              </a:xfrm>
              <a:blipFill rotWithShape="1">
                <a:blip r:embed="rId4"/>
                <a:stretch>
                  <a:fillRect l="-963" t="-207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6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17477" y="1447800"/>
            <a:ext cx="1428596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Core Switch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6597" y="1775412"/>
            <a:ext cx="1338893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ToR</a:t>
            </a:r>
            <a:r>
              <a:rPr lang="en-US" dirty="0" smtClean="0">
                <a:solidFill>
                  <a:srgbClr val="7030A0"/>
                </a:solidFill>
              </a:rPr>
              <a:t> Switch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7997" y="1775412"/>
            <a:ext cx="1338893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ToR</a:t>
            </a:r>
            <a:r>
              <a:rPr lang="en-US" dirty="0" smtClean="0">
                <a:solidFill>
                  <a:srgbClr val="7030A0"/>
                </a:solidFill>
              </a:rPr>
              <a:t> Switch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9" name="Straight Connector 8"/>
          <p:cNvCxnSpPr>
            <a:stCxn id="7" idx="0"/>
            <a:endCxn id="6" idx="1"/>
          </p:cNvCxnSpPr>
          <p:nvPr/>
        </p:nvCxnSpPr>
        <p:spPr bwMode="auto">
          <a:xfrm flipV="1">
            <a:off x="2916044" y="1632466"/>
            <a:ext cx="1101433" cy="1429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stCxn id="6" idx="3"/>
            <a:endCxn id="8" idx="0"/>
          </p:cNvCxnSpPr>
          <p:nvPr/>
        </p:nvCxnSpPr>
        <p:spPr bwMode="auto">
          <a:xfrm>
            <a:off x="5446073" y="1632466"/>
            <a:ext cx="1051371" cy="1429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371600" y="2432970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 smtClean="0">
                <a:solidFill>
                  <a:srgbClr val="0070C0"/>
                </a:solidFill>
              </a:rPr>
              <a:t>0,0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2802302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baseline="-25000" dirty="0" smtClean="0">
                <a:solidFill>
                  <a:srgbClr val="0070C0"/>
                </a:solidFill>
              </a:rPr>
              <a:t>,0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3171634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baseline="-25000" dirty="0" smtClean="0">
                <a:solidFill>
                  <a:srgbClr val="0070C0"/>
                </a:solidFill>
              </a:rPr>
              <a:t>,0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1439" y="2403074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-25000" dirty="0" smtClean="0">
                <a:solidFill>
                  <a:srgbClr val="0070C0"/>
                </a:solidFill>
              </a:rPr>
              <a:t>,0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264920" y="2321766"/>
            <a:ext cx="1402080" cy="13716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8193" y="2405545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 smtClean="0">
                <a:solidFill>
                  <a:srgbClr val="0070C0"/>
                </a:solidFill>
              </a:rPr>
              <a:t>0,1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3049" y="3144466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 smtClean="0">
                <a:solidFill>
                  <a:srgbClr val="0070C0"/>
                </a:solidFill>
              </a:rPr>
              <a:t>2,1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1439" y="2774877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 smtClean="0">
                <a:solidFill>
                  <a:srgbClr val="0070C0"/>
                </a:solidFill>
              </a:rPr>
              <a:t>4,0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4625" y="3172878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>
                <a:solidFill>
                  <a:srgbClr val="0070C0"/>
                </a:solidFill>
              </a:rPr>
              <a:t>5</a:t>
            </a:r>
            <a:r>
              <a:rPr lang="en-US" baseline="-25000" dirty="0" smtClean="0">
                <a:solidFill>
                  <a:srgbClr val="0070C0"/>
                </a:solidFill>
              </a:rPr>
              <a:t>,0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891513" y="2294341"/>
            <a:ext cx="1402080" cy="13716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4839" y="2774255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 smtClean="0">
                <a:solidFill>
                  <a:srgbClr val="0070C0"/>
                </a:solidFill>
              </a:rPr>
              <a:t>1,1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2632" y="2432348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-25000" dirty="0" smtClean="0">
                <a:solidFill>
                  <a:srgbClr val="0070C0"/>
                </a:solidFill>
              </a:rPr>
              <a:t>,0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33416" y="2774998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 smtClean="0">
                <a:solidFill>
                  <a:srgbClr val="0070C0"/>
                </a:solidFill>
              </a:rPr>
              <a:t>4,1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95867" y="3144332"/>
            <a:ext cx="588275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 smtClean="0">
                <a:solidFill>
                  <a:srgbClr val="0070C0"/>
                </a:solidFill>
              </a:rPr>
              <a:t>5,1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6629" y="2405545"/>
            <a:ext cx="58966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 smtClean="0">
                <a:solidFill>
                  <a:srgbClr val="0070C0"/>
                </a:solidFill>
              </a:rPr>
              <a:t>0,0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2621" y="2774569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baseline="-25000" dirty="0" smtClean="0">
                <a:solidFill>
                  <a:srgbClr val="0070C0"/>
                </a:solidFill>
              </a:rPr>
              <a:t>,0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40170" y="3145453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 smtClean="0">
                <a:solidFill>
                  <a:srgbClr val="0070C0"/>
                </a:solidFill>
              </a:rPr>
              <a:t>2,1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33416" y="2406848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 smtClean="0">
                <a:solidFill>
                  <a:srgbClr val="0070C0"/>
                </a:solidFill>
              </a:rPr>
              <a:t>3,1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62632" y="2801680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 smtClean="0">
                <a:solidFill>
                  <a:srgbClr val="0070C0"/>
                </a:solidFill>
              </a:rPr>
              <a:t>4,0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36295" y="3144209"/>
            <a:ext cx="59682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>
                <a:solidFill>
                  <a:srgbClr val="0070C0"/>
                </a:solidFill>
              </a:rPr>
              <a:t>5</a:t>
            </a:r>
            <a:r>
              <a:rPr lang="en-US" baseline="-25000" dirty="0" smtClean="0">
                <a:solidFill>
                  <a:srgbClr val="0070C0"/>
                </a:solidFill>
              </a:rPr>
              <a:t>,0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939949" y="2294341"/>
            <a:ext cx="1402080" cy="13716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40170" y="2405545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 smtClean="0">
                <a:solidFill>
                  <a:srgbClr val="0070C0"/>
                </a:solidFill>
              </a:rPr>
              <a:t>0,1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40170" y="2774877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 smtClean="0">
                <a:solidFill>
                  <a:srgbClr val="0070C0"/>
                </a:solidFill>
              </a:rPr>
              <a:t>1,1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98193" y="3143906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baseline="-25000" dirty="0" smtClean="0">
                <a:solidFill>
                  <a:srgbClr val="0070C0"/>
                </a:solidFill>
              </a:rPr>
              <a:t>,0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8085" y="2403074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 smtClean="0">
                <a:solidFill>
                  <a:srgbClr val="0070C0"/>
                </a:solidFill>
              </a:rPr>
              <a:t>3,1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38085" y="2774255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baseline="-25000" dirty="0" smtClean="0">
                <a:solidFill>
                  <a:srgbClr val="0070C0"/>
                </a:solidFill>
              </a:rPr>
              <a:t>4,1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33416" y="3144209"/>
            <a:ext cx="59324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 smtClean="0">
                <a:solidFill>
                  <a:srgbClr val="0070C0"/>
                </a:solidFill>
              </a:rPr>
              <a:t>5,1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6633490" y="2294341"/>
            <a:ext cx="1402080" cy="13716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>
            <a:stCxn id="15" idx="0"/>
            <a:endCxn id="7" idx="2"/>
          </p:cNvCxnSpPr>
          <p:nvPr/>
        </p:nvCxnSpPr>
        <p:spPr bwMode="auto">
          <a:xfrm flipV="1">
            <a:off x="1965960" y="2144744"/>
            <a:ext cx="950084" cy="1770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20" idx="0"/>
            <a:endCxn id="7" idx="2"/>
          </p:cNvCxnSpPr>
          <p:nvPr/>
        </p:nvCxnSpPr>
        <p:spPr bwMode="auto">
          <a:xfrm flipH="1" flipV="1">
            <a:off x="2916044" y="2144744"/>
            <a:ext cx="676509" cy="1495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31" idx="0"/>
            <a:endCxn id="8" idx="2"/>
          </p:cNvCxnSpPr>
          <p:nvPr/>
        </p:nvCxnSpPr>
        <p:spPr bwMode="auto">
          <a:xfrm flipV="1">
            <a:off x="5640989" y="2144744"/>
            <a:ext cx="856455" cy="1495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38" idx="0"/>
            <a:endCxn id="8" idx="2"/>
          </p:cNvCxnSpPr>
          <p:nvPr/>
        </p:nvCxnSpPr>
        <p:spPr bwMode="auto">
          <a:xfrm flipH="1" flipV="1">
            <a:off x="6497444" y="2144744"/>
            <a:ext cx="837086" cy="1495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951980" y="5867400"/>
            <a:ext cx="7924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1143000" y="4038600"/>
            <a:ext cx="0" cy="20441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2341968" y="5791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292960" y="58028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221001" y="58028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09600" y="4202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S1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05435" y="48006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09566" y="54003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S3</a:t>
            </a:r>
            <a:endParaRPr lang="en-US" b="1" dirty="0"/>
          </a:p>
        </p:txBody>
      </p:sp>
      <p:sp>
        <p:nvSpPr>
          <p:cNvPr id="55" name="Rectangle 54"/>
          <p:cNvSpPr/>
          <p:nvPr/>
        </p:nvSpPr>
        <p:spPr bwMode="auto">
          <a:xfrm>
            <a:off x="1146048" y="4250395"/>
            <a:ext cx="1444752" cy="32160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Download </a:t>
            </a:r>
            <a:r>
              <a:rPr lang="en-US" sz="1600" dirty="0" smtClean="0">
                <a:solidFill>
                  <a:srgbClr val="C00000"/>
                </a:solidFill>
              </a:rPr>
              <a:t>P</a:t>
            </a:r>
            <a:r>
              <a:rPr lang="en-US" sz="1600" baseline="-25000" dirty="0" smtClean="0">
                <a:solidFill>
                  <a:srgbClr val="C00000"/>
                </a:solidFill>
              </a:rPr>
              <a:t>0,0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593848" y="4251960"/>
            <a:ext cx="1444752" cy="32004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Process </a:t>
            </a:r>
            <a:r>
              <a:rPr lang="en-US" sz="1600" dirty="0" smtClean="0">
                <a:solidFill>
                  <a:srgbClr val="C00000"/>
                </a:solidFill>
              </a:rPr>
              <a:t>B</a:t>
            </a:r>
            <a:r>
              <a:rPr lang="en-US" sz="1600" baseline="-25000" dirty="0" smtClean="0">
                <a:solidFill>
                  <a:srgbClr val="C00000"/>
                </a:solidFill>
              </a:rPr>
              <a:t>0,0</a:t>
            </a:r>
            <a:endParaRPr lang="en-US" sz="1600" baseline="-25000" dirty="0">
              <a:solidFill>
                <a:srgbClr val="C00000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143000" y="5393395"/>
            <a:ext cx="1447800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B</a:t>
            </a:r>
            <a:r>
              <a:rPr lang="en-US" sz="1600" baseline="-25000" dirty="0">
                <a:solidFill>
                  <a:srgbClr val="0070C0"/>
                </a:solidFill>
              </a:rPr>
              <a:t>2,1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43000" y="4800600"/>
            <a:ext cx="1447800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</a:t>
            </a:r>
            <a:r>
              <a:rPr lang="en-US" sz="1600" dirty="0" smtClean="0">
                <a:solidFill>
                  <a:srgbClr val="0070C0"/>
                </a:solidFill>
              </a:rPr>
              <a:t>B</a:t>
            </a:r>
            <a:r>
              <a:rPr lang="en-US" sz="1600" baseline="-25000" dirty="0" smtClean="0">
                <a:solidFill>
                  <a:srgbClr val="0070C0"/>
                </a:solidFill>
              </a:rPr>
              <a:t>1,1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98882" y="39624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(1)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92411" y="453824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(2)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1402477" y="51054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(3)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4800600"/>
            <a:ext cx="1447800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B</a:t>
            </a:r>
            <a:r>
              <a:rPr lang="en-US" sz="1600" baseline="-25000" dirty="0">
                <a:solidFill>
                  <a:srgbClr val="0070C0"/>
                </a:solidFill>
              </a:rPr>
              <a:t>3,1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5393395"/>
            <a:ext cx="1444752" cy="32160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Download </a:t>
            </a:r>
            <a:r>
              <a:rPr lang="en-US" sz="1600" dirty="0" smtClean="0">
                <a:solidFill>
                  <a:srgbClr val="C00000"/>
                </a:solidFill>
              </a:rPr>
              <a:t>P</a:t>
            </a:r>
            <a:r>
              <a:rPr lang="en-US" sz="1600" baseline="-25000" dirty="0" smtClean="0">
                <a:solidFill>
                  <a:srgbClr val="C00000"/>
                </a:solidFill>
              </a:rPr>
              <a:t>1,0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035552" y="5393395"/>
            <a:ext cx="1444752" cy="32004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Process </a:t>
            </a:r>
            <a:r>
              <a:rPr lang="en-US" sz="1600" dirty="0" smtClean="0">
                <a:solidFill>
                  <a:srgbClr val="C00000"/>
                </a:solidFill>
              </a:rPr>
              <a:t>B</a:t>
            </a:r>
            <a:r>
              <a:rPr lang="en-US" sz="1600" baseline="-25000" dirty="0" smtClean="0">
                <a:solidFill>
                  <a:srgbClr val="C00000"/>
                </a:solidFill>
              </a:rPr>
              <a:t>1,0</a:t>
            </a:r>
            <a:endParaRPr lang="en-US" sz="1600" baseline="-25000" dirty="0">
              <a:solidFill>
                <a:srgbClr val="C00000"/>
              </a:solidFill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038600" y="4250395"/>
            <a:ext cx="1447800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</a:t>
            </a:r>
            <a:r>
              <a:rPr lang="en-US" sz="1600" dirty="0" smtClean="0">
                <a:solidFill>
                  <a:srgbClr val="0070C0"/>
                </a:solidFill>
              </a:rPr>
              <a:t>B</a:t>
            </a:r>
            <a:r>
              <a:rPr lang="en-US" sz="1600" baseline="-25000" dirty="0" smtClean="0">
                <a:solidFill>
                  <a:srgbClr val="0070C0"/>
                </a:solidFill>
              </a:rPr>
              <a:t>0,1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4038599" y="4800600"/>
            <a:ext cx="1447801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B</a:t>
            </a:r>
            <a:r>
              <a:rPr lang="en-US" sz="1600" baseline="-25000" dirty="0">
                <a:solidFill>
                  <a:srgbClr val="0070C0"/>
                </a:solidFill>
              </a:rPr>
              <a:t>5,0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5489448" y="4250395"/>
            <a:ext cx="1444752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</a:t>
            </a:r>
            <a:r>
              <a:rPr lang="en-US" sz="1600" dirty="0" smtClean="0">
                <a:solidFill>
                  <a:srgbClr val="0070C0"/>
                </a:solidFill>
              </a:rPr>
              <a:t>B</a:t>
            </a:r>
            <a:r>
              <a:rPr lang="en-US" sz="1600" baseline="-25000" dirty="0" smtClean="0">
                <a:solidFill>
                  <a:srgbClr val="0070C0"/>
                </a:solidFill>
              </a:rPr>
              <a:t>3,0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491829" y="4800600"/>
            <a:ext cx="1444752" cy="32160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Download </a:t>
            </a:r>
            <a:r>
              <a:rPr lang="en-US" sz="1600" dirty="0" smtClean="0">
                <a:solidFill>
                  <a:srgbClr val="C00000"/>
                </a:solidFill>
              </a:rPr>
              <a:t>P</a:t>
            </a:r>
            <a:r>
              <a:rPr lang="en-US" sz="1600" baseline="-25000" dirty="0" smtClean="0">
                <a:solidFill>
                  <a:srgbClr val="C00000"/>
                </a:solidFill>
              </a:rPr>
              <a:t>2,0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937248" y="4803237"/>
            <a:ext cx="1444752" cy="32160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Process </a:t>
            </a:r>
            <a:r>
              <a:rPr lang="en-US" sz="1600" dirty="0" smtClean="0">
                <a:solidFill>
                  <a:srgbClr val="C00000"/>
                </a:solidFill>
              </a:rPr>
              <a:t>B</a:t>
            </a:r>
            <a:r>
              <a:rPr lang="en-US" sz="1600" baseline="-25000" dirty="0" smtClean="0">
                <a:solidFill>
                  <a:srgbClr val="C00000"/>
                </a:solidFill>
              </a:rPr>
              <a:t>2,0</a:t>
            </a:r>
            <a:endParaRPr lang="en-US" sz="1600" baseline="-25000" dirty="0">
              <a:solidFill>
                <a:srgbClr val="C00000"/>
              </a:solidFill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486399" y="5393395"/>
            <a:ext cx="1447801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</a:t>
            </a:r>
            <a:r>
              <a:rPr lang="en-US" sz="1600" dirty="0" smtClean="0">
                <a:solidFill>
                  <a:srgbClr val="0070C0"/>
                </a:solidFill>
              </a:rPr>
              <a:t>B</a:t>
            </a:r>
            <a:r>
              <a:rPr lang="en-US" sz="1600" baseline="-25000" dirty="0" smtClean="0">
                <a:solidFill>
                  <a:srgbClr val="0070C0"/>
                </a:solidFill>
              </a:rPr>
              <a:t>4,1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6934200" y="4250395"/>
            <a:ext cx="1447801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</a:t>
            </a:r>
            <a:r>
              <a:rPr lang="en-US" sz="1600" dirty="0" smtClean="0">
                <a:solidFill>
                  <a:srgbClr val="0070C0"/>
                </a:solidFill>
              </a:rPr>
              <a:t>B</a:t>
            </a:r>
            <a:r>
              <a:rPr lang="en-US" sz="1600" baseline="-25000" dirty="0" smtClean="0">
                <a:solidFill>
                  <a:srgbClr val="0070C0"/>
                </a:solidFill>
              </a:rPr>
              <a:t>4,0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934200" y="5393395"/>
            <a:ext cx="1447801" cy="32160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Process </a:t>
            </a:r>
            <a:r>
              <a:rPr lang="en-US" sz="1600" dirty="0" smtClean="0">
                <a:solidFill>
                  <a:srgbClr val="0070C0"/>
                </a:solidFill>
              </a:rPr>
              <a:t>B</a:t>
            </a:r>
            <a:r>
              <a:rPr lang="en-US" sz="1600" baseline="-25000" dirty="0" smtClean="0">
                <a:solidFill>
                  <a:srgbClr val="0070C0"/>
                </a:solidFill>
              </a:rPr>
              <a:t>5,1</a:t>
            </a:r>
            <a:endParaRPr 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83115" y="453824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(4)</a:t>
            </a:r>
            <a:endParaRPr 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2793662" y="51054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(5)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93248" y="39624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(6)</a:t>
            </a:r>
            <a:endParaRPr lang="en-US" sz="1600" dirty="0"/>
          </a:p>
        </p:txBody>
      </p:sp>
      <p:sp>
        <p:nvSpPr>
          <p:cNvPr id="79" name="TextBox 78"/>
          <p:cNvSpPr txBox="1"/>
          <p:nvPr/>
        </p:nvSpPr>
        <p:spPr>
          <a:xfrm>
            <a:off x="4288913" y="453824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(7)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5734107" y="398266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(8)</a:t>
            </a:r>
            <a:endParaRPr lang="en-US" sz="1600" dirty="0"/>
          </a:p>
        </p:txBody>
      </p:sp>
      <p:sp>
        <p:nvSpPr>
          <p:cNvPr id="81" name="TextBox 80"/>
          <p:cNvSpPr txBox="1"/>
          <p:nvPr/>
        </p:nvSpPr>
        <p:spPr>
          <a:xfrm>
            <a:off x="5734107" y="4526597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(9)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15000" y="510540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(10)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7175772" y="3965732"/>
            <a:ext cx="534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(11)</a:t>
            </a:r>
            <a:endParaRPr lang="en-US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7175773" y="510540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(12)</a:t>
            </a:r>
            <a:endParaRPr lang="en-US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609600" y="6243935"/>
            <a:ext cx="761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Degraded tasks are well separated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rgbClr val="FF0000"/>
                </a:solidFill>
              </a:rPr>
              <a:t> details in paper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6" name="Lightning Bolt 85"/>
          <p:cNvSpPr/>
          <p:nvPr/>
        </p:nvSpPr>
        <p:spPr bwMode="auto">
          <a:xfrm>
            <a:off x="838200" y="2334657"/>
            <a:ext cx="818653" cy="1018143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Properties of Degraded-First Scheduling:</a:t>
            </a:r>
          </a:p>
          <a:p>
            <a:r>
              <a:rPr lang="en-US" dirty="0" smtClean="0"/>
              <a:t>Gives higher priority to degraded tasks if conditions are appropriate</a:t>
            </a:r>
          </a:p>
          <a:p>
            <a:pPr lvl="1"/>
            <a:r>
              <a:rPr lang="en-US" dirty="0" smtClean="0"/>
              <a:t>That’s why we call it “degraded-first” scheduling</a:t>
            </a:r>
          </a:p>
          <a:p>
            <a:r>
              <a:rPr lang="en-US" dirty="0" smtClean="0"/>
              <a:t>Preserves </a:t>
            </a:r>
            <a:r>
              <a:rPr lang="en-US" dirty="0" err="1" smtClean="0"/>
              <a:t>MapReduce</a:t>
            </a:r>
            <a:r>
              <a:rPr lang="en-US" dirty="0" smtClean="0"/>
              <a:t> performance as in locality-first scheduling during normal mode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design </a:t>
            </a:r>
            <a:r>
              <a:rPr lang="en-US" dirty="0" smtClean="0"/>
              <a:t>only considers </a:t>
            </a:r>
            <a:r>
              <a:rPr lang="en-US" b="1" dirty="0" smtClean="0">
                <a:solidFill>
                  <a:srgbClr val="0070C0"/>
                </a:solidFill>
              </a:rPr>
              <a:t>when</a:t>
            </a:r>
            <a:r>
              <a:rPr lang="en-US" dirty="0" smtClean="0"/>
              <a:t>, but doesn’t consider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to launch a degraded </a:t>
            </a:r>
            <a:r>
              <a:rPr lang="en-US" dirty="0" smtClean="0"/>
              <a:t>task</a:t>
            </a:r>
            <a:endParaRPr lang="en-US" dirty="0"/>
          </a:p>
          <a:p>
            <a:pPr lvl="1"/>
            <a:r>
              <a:rPr lang="en-US" dirty="0" smtClean="0"/>
              <a:t>If we launch a degraded task in a </a:t>
            </a:r>
            <a:r>
              <a:rPr lang="en-US" dirty="0"/>
              <a:t>slave </a:t>
            </a:r>
            <a:r>
              <a:rPr lang="en-US" dirty="0" smtClean="0"/>
              <a:t>with many </a:t>
            </a:r>
            <a:r>
              <a:rPr lang="en-US" dirty="0"/>
              <a:t>local tasks </a:t>
            </a:r>
            <a:r>
              <a:rPr lang="en-US" dirty="0" smtClean="0"/>
              <a:t>to process, i</a:t>
            </a:r>
            <a:r>
              <a:rPr lang="en-US" dirty="0" smtClean="0">
                <a:sym typeface="Wingdings" panose="05000000000000000000" pitchFamily="2" charset="2"/>
              </a:rPr>
              <a:t>ts </a:t>
            </a:r>
            <a:r>
              <a:rPr lang="en-US" dirty="0">
                <a:sym typeface="Wingdings" panose="05000000000000000000" pitchFamily="2" charset="2"/>
              </a:rPr>
              <a:t>local tasks may be </a:t>
            </a:r>
            <a:r>
              <a:rPr lang="en-US" dirty="0" smtClean="0">
                <a:sym typeface="Wingdings" panose="05000000000000000000" pitchFamily="2" charset="2"/>
              </a:rPr>
              <a:t>“stolen”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/>
              <a:t>If we launch </a:t>
            </a:r>
            <a:r>
              <a:rPr lang="en-US" dirty="0"/>
              <a:t>two degraded tasks </a:t>
            </a:r>
            <a:r>
              <a:rPr lang="en-US" dirty="0" smtClean="0"/>
              <a:t>in </a:t>
            </a:r>
            <a:r>
              <a:rPr lang="en-US" dirty="0"/>
              <a:t>a same rack </a:t>
            </a:r>
            <a:r>
              <a:rPr lang="en-US" dirty="0" smtClean="0"/>
              <a:t>within </a:t>
            </a:r>
            <a:r>
              <a:rPr lang="en-US" dirty="0"/>
              <a:t>a short </a:t>
            </a:r>
            <a:r>
              <a:rPr lang="en-US" dirty="0" smtClean="0"/>
              <a:t>time, they’ll </a:t>
            </a:r>
            <a:r>
              <a:rPr lang="en-US" dirty="0" smtClean="0">
                <a:sym typeface="Wingdings" panose="05000000000000000000" pitchFamily="2" charset="2"/>
              </a:rPr>
              <a:t>compete </a:t>
            </a:r>
            <a:r>
              <a:rPr lang="en-US" dirty="0">
                <a:sym typeface="Wingdings" panose="05000000000000000000" pitchFamily="2" charset="2"/>
              </a:rPr>
              <a:t>for network </a:t>
            </a:r>
            <a:r>
              <a:rPr lang="en-US" dirty="0" smtClean="0">
                <a:sym typeface="Wingdings" panose="05000000000000000000" pitchFamily="2" charset="2"/>
              </a:rPr>
              <a:t>resources</a:t>
            </a:r>
            <a:endParaRPr lang="en-US" dirty="0"/>
          </a:p>
          <a:p>
            <a:r>
              <a:rPr lang="en-US" dirty="0" smtClean="0"/>
              <a:t>Two enhancement heuristics:</a:t>
            </a:r>
          </a:p>
          <a:p>
            <a:pPr lvl="1"/>
            <a:r>
              <a:rPr lang="en-US" dirty="0" smtClean="0"/>
              <a:t>Locality preservation</a:t>
            </a:r>
          </a:p>
          <a:p>
            <a:pPr lvl="1"/>
            <a:r>
              <a:rPr lang="en-US" dirty="0" smtClean="0"/>
              <a:t>Rack awareness</a:t>
            </a:r>
          </a:p>
          <a:p>
            <a:r>
              <a:rPr lang="en-US" i="1" dirty="0" smtClean="0"/>
              <a:t>Idea: take topology into account</a:t>
            </a:r>
            <a:endParaRPr lang="en-US" i="1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Preservation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05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Don’t </a:t>
            </a:r>
            <a:r>
              <a:rPr lang="en-US" sz="2400" dirty="0" smtClean="0"/>
              <a:t>assign degraded tasks to a slave with many local tasks to process</a:t>
            </a:r>
          </a:p>
          <a:p>
            <a:r>
              <a:rPr lang="en-US" sz="2400" b="1" dirty="0" err="1" smtClean="0"/>
              <a:t>AssignToSlave</a:t>
            </a:r>
            <a:r>
              <a:rPr lang="en-US" sz="2400" dirty="0" smtClean="0"/>
              <a:t>() decides if a slave is suitable for processing a degraded task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600200" y="1791844"/>
            <a:ext cx="5815360" cy="2382686"/>
            <a:chOff x="1600200" y="1791844"/>
            <a:chExt cx="5815360" cy="2382686"/>
          </a:xfrm>
        </p:grpSpPr>
        <p:sp>
          <p:nvSpPr>
            <p:cNvPr id="6" name="TextBox 5"/>
            <p:cNvSpPr txBox="1"/>
            <p:nvPr/>
          </p:nvSpPr>
          <p:spPr>
            <a:xfrm>
              <a:off x="4127006" y="1791844"/>
              <a:ext cx="889987" cy="36933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Master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00200" y="3251200"/>
              <a:ext cx="1582484" cy="92333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Slave 0: </a:t>
              </a:r>
            </a:p>
            <a:p>
              <a:pPr algn="ctr"/>
              <a:r>
                <a:rPr lang="en-US" b="1" dirty="0" smtClean="0">
                  <a:solidFill>
                    <a:srgbClr val="006600"/>
                  </a:solidFill>
                </a:rPr>
                <a:t>10 </a:t>
              </a:r>
              <a:r>
                <a:rPr lang="en-US" dirty="0" smtClean="0">
                  <a:solidFill>
                    <a:srgbClr val="0070C0"/>
                  </a:solidFill>
                </a:rPr>
                <a:t>local tasks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remaining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44878" y="3251200"/>
              <a:ext cx="1454244" cy="92333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Slave 1:</a:t>
              </a:r>
            </a:p>
            <a:p>
              <a:pPr algn="ctr"/>
              <a:r>
                <a:rPr lang="en-US" b="1" dirty="0" smtClean="0">
                  <a:solidFill>
                    <a:srgbClr val="006600"/>
                  </a:solidFill>
                </a:rPr>
                <a:t>5</a:t>
              </a:r>
              <a:r>
                <a:rPr lang="en-US" dirty="0" smtClean="0">
                  <a:solidFill>
                    <a:srgbClr val="0070C0"/>
                  </a:solidFill>
                </a:rPr>
                <a:t> local tasks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remaining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1316" y="3251200"/>
              <a:ext cx="1454244" cy="92333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Slave 2:</a:t>
              </a:r>
            </a:p>
            <a:p>
              <a:pPr algn="ctr"/>
              <a:r>
                <a:rPr lang="en-US" b="1" dirty="0" smtClean="0">
                  <a:solidFill>
                    <a:srgbClr val="006600"/>
                  </a:solidFill>
                </a:rPr>
                <a:t>3</a:t>
              </a:r>
              <a:r>
                <a:rPr lang="en-US" dirty="0" smtClean="0">
                  <a:solidFill>
                    <a:srgbClr val="0070C0"/>
                  </a:solidFill>
                </a:rPr>
                <a:t> local tasks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remaining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31473" y="1976509"/>
            <a:ext cx="2595533" cy="1274691"/>
            <a:chOff x="1531473" y="1976509"/>
            <a:chExt cx="2595533" cy="1274691"/>
          </a:xfrm>
        </p:grpSpPr>
        <p:cxnSp>
          <p:nvCxnSpPr>
            <p:cNvPr id="14" name="Curved Connector 13"/>
            <p:cNvCxnSpPr>
              <a:stCxn id="7" idx="0"/>
              <a:endCxn id="6" idx="1"/>
            </p:cNvCxnSpPr>
            <p:nvPr/>
          </p:nvCxnSpPr>
          <p:spPr bwMode="auto">
            <a:xfrm rot="5400000" flipH="1" flipV="1">
              <a:off x="2621879" y="1746073"/>
              <a:ext cx="1274690" cy="1735564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1531473" y="1976509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Request task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91442" y="1396044"/>
            <a:ext cx="5633619" cy="1855156"/>
            <a:chOff x="2391442" y="1396044"/>
            <a:chExt cx="5633619" cy="1855156"/>
          </a:xfrm>
        </p:grpSpPr>
        <p:cxnSp>
          <p:nvCxnSpPr>
            <p:cNvPr id="18" name="Curved Connector 17"/>
            <p:cNvCxnSpPr>
              <a:stCxn id="6" idx="2"/>
              <a:endCxn id="7" idx="0"/>
            </p:cNvCxnSpPr>
            <p:nvPr/>
          </p:nvCxnSpPr>
          <p:spPr bwMode="auto">
            <a:xfrm rot="5400000">
              <a:off x="2936709" y="1615909"/>
              <a:ext cx="1090024" cy="2180558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2524003" y="2866823"/>
              <a:ext cx="327525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Focus on your own local tasks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99122" y="1396044"/>
              <a:ext cx="27259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AssignToSlave</a:t>
              </a:r>
              <a:r>
                <a:rPr lang="en-US" dirty="0" smtClean="0">
                  <a:solidFill>
                    <a:srgbClr val="FF0000"/>
                  </a:solidFill>
                </a:rPr>
                <a:t>(0)=false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72000" y="1678128"/>
            <a:ext cx="3363293" cy="1573072"/>
            <a:chOff x="4572000" y="1678128"/>
            <a:chExt cx="3363293" cy="1573072"/>
          </a:xfrm>
        </p:grpSpPr>
        <p:sp>
          <p:nvSpPr>
            <p:cNvPr id="23" name="TextBox 22"/>
            <p:cNvSpPr txBox="1"/>
            <p:nvPr/>
          </p:nvSpPr>
          <p:spPr>
            <a:xfrm>
              <a:off x="5299122" y="1678128"/>
              <a:ext cx="2636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6600"/>
                  </a:solidFill>
                </a:rPr>
                <a:t>AssignToSlave</a:t>
              </a:r>
              <a:r>
                <a:rPr lang="en-US" dirty="0" smtClean="0">
                  <a:solidFill>
                    <a:srgbClr val="006600"/>
                  </a:solidFill>
                </a:rPr>
                <a:t>(2)=true</a:t>
              </a:r>
              <a:endParaRPr lang="en-US" dirty="0">
                <a:solidFill>
                  <a:srgbClr val="006600"/>
                </a:solidFill>
              </a:endParaRPr>
            </a:p>
          </p:txBody>
        </p:sp>
        <p:cxnSp>
          <p:nvCxnSpPr>
            <p:cNvPr id="25" name="Curved Connector 24"/>
            <p:cNvCxnSpPr>
              <a:stCxn id="9" idx="0"/>
              <a:endCxn id="6" idx="3"/>
            </p:cNvCxnSpPr>
            <p:nvPr/>
          </p:nvCxnSpPr>
          <p:spPr bwMode="auto">
            <a:xfrm rot="16200000" flipV="1">
              <a:off x="5215371" y="1778132"/>
              <a:ext cx="1274690" cy="1671445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Curved Connector 27"/>
            <p:cNvCxnSpPr>
              <a:stCxn id="6" idx="2"/>
              <a:endCxn id="9" idx="0"/>
            </p:cNvCxnSpPr>
            <p:nvPr/>
          </p:nvCxnSpPr>
          <p:spPr bwMode="auto">
            <a:xfrm rot="16200000" flipH="1">
              <a:off x="5085207" y="1647969"/>
              <a:ext cx="1090024" cy="2116438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5016993" y="2344358"/>
              <a:ext cx="2800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00"/>
                  </a:solidFill>
                </a:rPr>
                <a:t>Process a degraded task</a:t>
              </a:r>
              <a:endParaRPr lang="en-US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2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761836"/>
          </a:xfrm>
        </p:spPr>
        <p:txBody>
          <a:bodyPr>
            <a:noAutofit/>
          </a:bodyPr>
          <a:lstStyle/>
          <a:p>
            <a:r>
              <a:rPr lang="en-US" sz="2400" dirty="0" smtClean="0"/>
              <a:t>If two degraded tasks are launched within a short time, we </a:t>
            </a:r>
            <a:r>
              <a:rPr lang="en-US" sz="2400" b="1" dirty="0" smtClean="0">
                <a:solidFill>
                  <a:srgbClr val="FF0000"/>
                </a:solidFill>
              </a:rPr>
              <a:t>don’t</a:t>
            </a:r>
            <a:r>
              <a:rPr lang="en-US" sz="2400" dirty="0" smtClean="0"/>
              <a:t> assign them to a same rack </a:t>
            </a:r>
          </a:p>
          <a:p>
            <a:r>
              <a:rPr lang="en-US" sz="2400" b="1" dirty="0" err="1" smtClean="0"/>
              <a:t>AssignToRack</a:t>
            </a:r>
            <a:r>
              <a:rPr lang="en-US" sz="2400" dirty="0" smtClean="0"/>
              <a:t>() decides if a rack is suitable for being assigned a degraded task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253688" y="1371600"/>
            <a:ext cx="6720077" cy="1891326"/>
            <a:chOff x="1253688" y="1371600"/>
            <a:chExt cx="6720077" cy="1891326"/>
          </a:xfrm>
        </p:grpSpPr>
        <p:cxnSp>
          <p:nvCxnSpPr>
            <p:cNvPr id="10" name="Curved Connector 9"/>
            <p:cNvCxnSpPr>
              <a:stCxn id="7" idx="0"/>
              <a:endCxn id="6" idx="1"/>
            </p:cNvCxnSpPr>
            <p:nvPr/>
          </p:nvCxnSpPr>
          <p:spPr bwMode="auto">
            <a:xfrm rot="5400000" flipH="1" flipV="1">
              <a:off x="2053002" y="1177197"/>
              <a:ext cx="1274690" cy="2873317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Curved Connector 10"/>
            <p:cNvCxnSpPr>
              <a:stCxn id="6" idx="2"/>
              <a:endCxn id="7" idx="0"/>
            </p:cNvCxnSpPr>
            <p:nvPr/>
          </p:nvCxnSpPr>
          <p:spPr bwMode="auto">
            <a:xfrm rot="5400000">
              <a:off x="2367833" y="1047033"/>
              <a:ext cx="1090024" cy="331831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1531473" y="18288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Request task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08614" y="2616595"/>
              <a:ext cx="28392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Don’t assign degraded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</a:rPr>
                <a:t>asks to avoid competition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99122" y="1371600"/>
              <a:ext cx="2674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AssignToRack</a:t>
              </a:r>
              <a:r>
                <a:rPr lang="en-US" dirty="0" smtClean="0">
                  <a:solidFill>
                    <a:srgbClr val="FF0000"/>
                  </a:solidFill>
                </a:rPr>
                <a:t>(0)=false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6266" y="1791844"/>
            <a:ext cx="8028124" cy="2382686"/>
            <a:chOff x="366266" y="1791844"/>
            <a:chExt cx="8028124" cy="2382686"/>
          </a:xfrm>
        </p:grpSpPr>
        <p:sp>
          <p:nvSpPr>
            <p:cNvPr id="6" name="TextBox 5"/>
            <p:cNvSpPr txBox="1"/>
            <p:nvPr/>
          </p:nvSpPr>
          <p:spPr>
            <a:xfrm>
              <a:off x="4127006" y="1791844"/>
              <a:ext cx="889987" cy="36933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Master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6266" y="3251200"/>
              <a:ext cx="1774845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Slave 0 rack 0: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6349" y="3251200"/>
              <a:ext cx="2159566" cy="92333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Slave 1 rack 0: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Last degraded task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assigned </a:t>
              </a:r>
              <a:r>
                <a:rPr lang="en-US" b="1" dirty="0">
                  <a:solidFill>
                    <a:srgbClr val="006600"/>
                  </a:solidFill>
                </a:rPr>
                <a:t>1</a:t>
              </a:r>
              <a:r>
                <a:rPr lang="en-US" b="1" dirty="0" smtClean="0">
                  <a:solidFill>
                    <a:srgbClr val="006600"/>
                  </a:solidFill>
                </a:rPr>
                <a:t>s ago</a:t>
              </a:r>
              <a:endParaRPr lang="en-US" b="1" dirty="0">
                <a:solidFill>
                  <a:srgbClr val="0066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4741" y="3251200"/>
              <a:ext cx="2159566" cy="92333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Slave 2 rack 1:</a:t>
              </a:r>
              <a:endParaRPr lang="en-US" dirty="0">
                <a:solidFill>
                  <a:srgbClr val="0070C0"/>
                </a:solidFill>
              </a:endParaRP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Last degraded task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assigned </a:t>
              </a:r>
              <a:r>
                <a:rPr lang="en-US" b="1" dirty="0" smtClean="0">
                  <a:solidFill>
                    <a:srgbClr val="006600"/>
                  </a:solidFill>
                </a:rPr>
                <a:t>20s ago</a:t>
              </a:r>
              <a:endParaRPr lang="en-US" b="1" dirty="0">
                <a:solidFill>
                  <a:srgbClr val="0066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19545" y="3251200"/>
              <a:ext cx="1774845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Slave 3 rack 1: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72000" y="1636987"/>
            <a:ext cx="3879647" cy="1614213"/>
            <a:chOff x="4572000" y="1636987"/>
            <a:chExt cx="3879647" cy="1614213"/>
          </a:xfrm>
        </p:grpSpPr>
        <p:sp>
          <p:nvSpPr>
            <p:cNvPr id="23" name="TextBox 22"/>
            <p:cNvSpPr txBox="1"/>
            <p:nvPr/>
          </p:nvSpPr>
          <p:spPr>
            <a:xfrm>
              <a:off x="5299121" y="1636987"/>
              <a:ext cx="2584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6600"/>
                  </a:solidFill>
                </a:rPr>
                <a:t>AssignToRack</a:t>
              </a:r>
              <a:r>
                <a:rPr lang="en-US" dirty="0" smtClean="0">
                  <a:solidFill>
                    <a:srgbClr val="006600"/>
                  </a:solidFill>
                </a:rPr>
                <a:t>(1)=true</a:t>
              </a:r>
              <a:endParaRPr lang="en-US" dirty="0">
                <a:solidFill>
                  <a:srgbClr val="006600"/>
                </a:solidFill>
              </a:endParaRPr>
            </a:p>
          </p:txBody>
        </p:sp>
        <p:cxnSp>
          <p:nvCxnSpPr>
            <p:cNvPr id="29" name="Curved Connector 28"/>
            <p:cNvCxnSpPr>
              <a:stCxn id="28" idx="0"/>
              <a:endCxn id="6" idx="3"/>
            </p:cNvCxnSpPr>
            <p:nvPr/>
          </p:nvCxnSpPr>
          <p:spPr bwMode="auto">
            <a:xfrm rot="16200000" flipV="1">
              <a:off x="5624636" y="1368867"/>
              <a:ext cx="1274690" cy="2489975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Curved Connector 34"/>
            <p:cNvCxnSpPr>
              <a:stCxn id="6" idx="2"/>
              <a:endCxn id="28" idx="0"/>
            </p:cNvCxnSpPr>
            <p:nvPr/>
          </p:nvCxnSpPr>
          <p:spPr bwMode="auto">
            <a:xfrm rot="16200000" flipH="1">
              <a:off x="5494472" y="1238704"/>
              <a:ext cx="1090024" cy="2934968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Box 35"/>
            <p:cNvSpPr txBox="1"/>
            <p:nvPr/>
          </p:nvSpPr>
          <p:spPr>
            <a:xfrm>
              <a:off x="5715000" y="2613854"/>
              <a:ext cx="273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00"/>
                  </a:solidFill>
                </a:rPr>
                <a:t>Process a degraded task</a:t>
              </a:r>
              <a:endParaRPr lang="en-US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0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dirty="0" smtClean="0"/>
              <a:t>Enhanced Degraded-First Scheduling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020763"/>
          </a:xfrm>
        </p:spPr>
        <p:txBody>
          <a:bodyPr/>
          <a:lstStyle/>
          <a:p>
            <a:r>
              <a:rPr lang="en-US" dirty="0" smtClean="0"/>
              <a:t>Idea: controls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where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to assign a degraded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67354" y="1952975"/>
                <a:ext cx="6152646" cy="26952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while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a heartbeat from slave </a:t>
                </a:r>
                <a:r>
                  <a:rPr lang="en-US" sz="2000" i="1" dirty="0" smtClean="0"/>
                  <a:t>s</a:t>
                </a:r>
                <a:r>
                  <a:rPr lang="en-US" sz="2000" dirty="0" smtClean="0"/>
                  <a:t> comes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do</a:t>
                </a:r>
              </a:p>
              <a:p>
                <a:r>
                  <a:rPr lang="en-US" sz="2000" dirty="0" smtClean="0"/>
                  <a:t> 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if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and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job has a degraded task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and</a:t>
                </a:r>
              </a:p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          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AssignToSlave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(s)</a:t>
                </a:r>
                <a:r>
                  <a:rPr lang="en-US" sz="2000" dirty="0" smtClean="0"/>
                  <a:t>==true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and </a:t>
                </a:r>
              </a:p>
              <a:p>
                <a:r>
                  <a:rPr lang="en-US" sz="2000" b="1" dirty="0"/>
                  <a:t> </a:t>
                </a:r>
                <a:r>
                  <a:rPr lang="en-US" sz="2000" b="1" dirty="0" smtClean="0"/>
                  <a:t>         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AssignToRack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RackID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(s))</a:t>
                </a:r>
                <a:r>
                  <a:rPr lang="en-US" sz="2000" dirty="0" smtClean="0"/>
                  <a:t>==true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then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assign the degraded task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r>
                  <a:rPr lang="en-US" sz="2000" b="1" dirty="0" err="1" smtClean="0">
                    <a:solidFill>
                      <a:srgbClr val="7030A0"/>
                    </a:solidFill>
                  </a:rPr>
                  <a:t>endif</a:t>
                </a: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r>
                  <a:rPr lang="en-US" sz="2000" b="1" dirty="0" smtClean="0"/>
                  <a:t>  </a:t>
                </a:r>
                <a:r>
                  <a:rPr lang="en-US" sz="2000" dirty="0"/>
                  <a:t>assign other map slots as in locality-first </a:t>
                </a:r>
                <a:r>
                  <a:rPr lang="en-US" sz="2000" dirty="0" smtClean="0"/>
                  <a:t>scheduling</a:t>
                </a:r>
                <a:endParaRPr lang="en-US" sz="2000" b="1" dirty="0" smtClean="0"/>
              </a:p>
              <a:p>
                <a:r>
                  <a:rPr lang="en-US" sz="2000" b="1" dirty="0" err="1" smtClean="0">
                    <a:solidFill>
                      <a:srgbClr val="7030A0"/>
                    </a:solidFill>
                  </a:rPr>
                  <a:t>endwhile</a:t>
                </a:r>
                <a:endParaRPr lang="en-US" sz="2000" b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354" y="1952975"/>
                <a:ext cx="6152646" cy="26952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0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 event simulator based on CSIM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 descr="main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245" r="29167" b="18317"/>
          <a:stretch/>
        </p:blipFill>
        <p:spPr>
          <a:xfrm>
            <a:off x="875059" y="2286000"/>
            <a:ext cx="7430741" cy="364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488668"/>
            <a:ext cx="571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CSIM. </a:t>
            </a:r>
            <a:r>
              <a:rPr lang="en-US" i="1" dirty="0">
                <a:hlinkClick r:id="rId3"/>
              </a:rPr>
              <a:t>http://</a:t>
            </a:r>
            <a:r>
              <a:rPr lang="en-US" i="1" dirty="0" smtClean="0">
                <a:hlinkClick r:id="rId3"/>
              </a:rPr>
              <a:t>www.mesquite.com/products/csim20.htm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934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Clustered storage systems</a:t>
            </a:r>
            <a:r>
              <a:rPr lang="en-US" dirty="0"/>
              <a:t> </a:t>
            </a:r>
            <a:r>
              <a:rPr lang="en-US" dirty="0" smtClean="0"/>
              <a:t>are widely </a:t>
            </a:r>
            <a:r>
              <a:rPr lang="en-US" dirty="0"/>
              <a:t>deployed </a:t>
            </a:r>
            <a:r>
              <a:rPr lang="en-US" dirty="0" smtClean="0"/>
              <a:t>(e.g</a:t>
            </a:r>
            <a:r>
              <a:rPr lang="en-US" dirty="0"/>
              <a:t>., GFS, HDFS, Azure)</a:t>
            </a:r>
            <a:endParaRPr lang="en-US" dirty="0" smtClean="0"/>
          </a:p>
          <a:p>
            <a:pPr lvl="1"/>
            <a:r>
              <a:rPr lang="en-US" dirty="0" smtClean="0"/>
              <a:t>Stripe data across multiple nodes</a:t>
            </a:r>
          </a:p>
          <a:p>
            <a:pPr lvl="1"/>
            <a:r>
              <a:rPr lang="en-US" dirty="0" smtClean="0"/>
              <a:t>One major application: </a:t>
            </a:r>
            <a:r>
              <a:rPr lang="en-US" b="1" dirty="0" smtClean="0">
                <a:solidFill>
                  <a:srgbClr val="FF0000"/>
                </a:solidFill>
              </a:rPr>
              <a:t>data </a:t>
            </a:r>
            <a:r>
              <a:rPr lang="en-US" b="1" dirty="0">
                <a:solidFill>
                  <a:srgbClr val="FF0000"/>
                </a:solidFill>
              </a:rPr>
              <a:t>analytics</a:t>
            </a:r>
            <a:r>
              <a:rPr lang="en-US" dirty="0"/>
              <a:t> (e.g., </a:t>
            </a:r>
            <a:r>
              <a:rPr lang="en-US" dirty="0" err="1"/>
              <a:t>MapReduce</a:t>
            </a:r>
            <a:r>
              <a:rPr lang="en-US" dirty="0"/>
              <a:t>, Dryad)</a:t>
            </a:r>
            <a:endParaRPr lang="en-US" dirty="0" smtClean="0"/>
          </a:p>
          <a:p>
            <a:r>
              <a:rPr lang="en-US" b="1" dirty="0" smtClean="0"/>
              <a:t>Challenge:</a:t>
            </a:r>
            <a:r>
              <a:rPr lang="en-US" dirty="0" smtClean="0"/>
              <a:t> node failures are common</a:t>
            </a:r>
          </a:p>
          <a:p>
            <a:pPr lvl="1"/>
            <a:r>
              <a:rPr lang="en-US" dirty="0" smtClean="0"/>
              <a:t>Data may be lost due to crashes</a:t>
            </a:r>
          </a:p>
          <a:p>
            <a:pPr lvl="1"/>
            <a:r>
              <a:rPr lang="en-US" dirty="0" smtClean="0"/>
              <a:t>90</a:t>
            </a:r>
            <a:r>
              <a:rPr lang="en-US" dirty="0"/>
              <a:t>% </a:t>
            </a:r>
            <a:r>
              <a:rPr lang="en-US" dirty="0" smtClean="0"/>
              <a:t>failures </a:t>
            </a:r>
            <a:r>
              <a:rPr lang="en-US" dirty="0"/>
              <a:t>are transient (e.g., reboots, power loss, network connectivity loss, stragglers) </a:t>
            </a:r>
            <a:r>
              <a:rPr lang="en-US" sz="1800" dirty="0"/>
              <a:t>[</a:t>
            </a:r>
            <a:r>
              <a:rPr lang="en-US" sz="1800" dirty="0" smtClean="0"/>
              <a:t>Ford, OSDI’10]</a:t>
            </a:r>
          </a:p>
          <a:p>
            <a:r>
              <a:rPr lang="en-US" b="1" dirty="0" smtClean="0"/>
              <a:t>Solution:</a:t>
            </a:r>
            <a:r>
              <a:rPr lang="en-US" dirty="0" smtClean="0"/>
              <a:t> data availability through </a:t>
            </a:r>
            <a:r>
              <a:rPr lang="en-US" b="1" dirty="0" smtClean="0">
                <a:solidFill>
                  <a:srgbClr val="FF0000"/>
                </a:solidFill>
              </a:rPr>
              <a:t>redundancy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953000"/>
              </a:xfrm>
            </p:spPr>
            <p:txBody>
              <a:bodyPr/>
              <a:lstStyle/>
              <a:p>
                <a:r>
                  <a:rPr lang="en-US" sz="2400" dirty="0" smtClean="0"/>
                  <a:t>Cluster:</a:t>
                </a:r>
              </a:p>
              <a:p>
                <a:pPr lvl="1"/>
                <a:r>
                  <a:rPr lang="en-US" sz="2000" b="1" dirty="0" smtClean="0">
                    <a:solidFill>
                      <a:srgbClr val="0070C0"/>
                    </a:solidFill>
                  </a:rPr>
                  <a:t>40</a:t>
                </a:r>
                <a:r>
                  <a:rPr lang="en-US" sz="2000" dirty="0" smtClean="0"/>
                  <a:t> nodes,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4</a:t>
                </a:r>
                <a:r>
                  <a:rPr lang="en-US" sz="2000" dirty="0" smtClean="0"/>
                  <a:t> racks </a:t>
                </a:r>
              </a:p>
              <a:p>
                <a:pPr lvl="1"/>
                <a:r>
                  <a:rPr lang="en-US" sz="2000" b="1" dirty="0" smtClean="0">
                    <a:solidFill>
                      <a:srgbClr val="0070C0"/>
                    </a:solidFill>
                  </a:rPr>
                  <a:t>1Gbps </a:t>
                </a:r>
                <a:r>
                  <a:rPr lang="en-US" sz="2000" dirty="0" smtClean="0"/>
                  <a:t>switches</a:t>
                </a:r>
              </a:p>
              <a:p>
                <a:pPr lvl="1"/>
                <a:r>
                  <a:rPr lang="en-US" sz="2000" b="1" dirty="0" smtClean="0">
                    <a:solidFill>
                      <a:srgbClr val="0070C0"/>
                    </a:solidFill>
                  </a:rPr>
                  <a:t>4</a:t>
                </a:r>
                <a:r>
                  <a:rPr lang="en-US" sz="2000" dirty="0" smtClean="0"/>
                  <a:t> map slots and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 reduce slot per node </a:t>
                </a:r>
              </a:p>
              <a:p>
                <a:r>
                  <a:rPr lang="en-US" sz="2400" dirty="0" smtClean="0"/>
                  <a:t>Default setting:</a:t>
                </a:r>
              </a:p>
              <a:p>
                <a:pPr lvl="1"/>
                <a:r>
                  <a:rPr lang="en-US" sz="2000" b="1" dirty="0" smtClean="0">
                    <a:solidFill>
                      <a:srgbClr val="0070C0"/>
                    </a:solidFill>
                  </a:rPr>
                  <a:t>1440-block</a:t>
                </a:r>
                <a:r>
                  <a:rPr lang="en-US" sz="2000" dirty="0" smtClean="0"/>
                  <a:t> file encoded by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(20,15) </a:t>
                </a:r>
                <a:r>
                  <a:rPr lang="en-US" sz="2000" dirty="0" smtClean="0"/>
                  <a:t>erasure code</a:t>
                </a:r>
              </a:p>
              <a:p>
                <a:pPr lvl="1"/>
                <a:r>
                  <a:rPr lang="en-US" sz="2000" b="1" dirty="0" smtClean="0">
                    <a:solidFill>
                      <a:srgbClr val="0070C0"/>
                    </a:solidFill>
                  </a:rPr>
                  <a:t>128MB </a:t>
                </a:r>
                <a:r>
                  <a:rPr lang="en-US" sz="2000" dirty="0" smtClean="0"/>
                  <a:t>block size</a:t>
                </a:r>
              </a:p>
              <a:p>
                <a:pPr lvl="1"/>
                <a:r>
                  <a:rPr lang="en-US" sz="2000" b="1" dirty="0" smtClean="0">
                    <a:solidFill>
                      <a:srgbClr val="0070C0"/>
                    </a:solidFill>
                  </a:rPr>
                  <a:t>1%</a:t>
                </a:r>
                <a:r>
                  <a:rPr lang="en-US" sz="2000" dirty="0" smtClean="0"/>
                  <a:t> intermediate data</a:t>
                </a:r>
              </a:p>
              <a:p>
                <a:pPr lvl="1"/>
                <a:r>
                  <a:rPr lang="en-US" sz="2000" dirty="0" smtClean="0"/>
                  <a:t>Map time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000" b="1" i="1" baseline="30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0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000" dirty="0" smtClean="0"/>
                  <a:t>Reduce time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baseline="3000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2400" dirty="0" smtClean="0"/>
                  <a:t>Compare locality-first scheduling (</a:t>
                </a:r>
                <a:r>
                  <a:rPr lang="en-US" sz="2400" b="1" dirty="0" smtClean="0"/>
                  <a:t>LF</a:t>
                </a:r>
                <a:r>
                  <a:rPr lang="en-US" sz="2400" dirty="0" smtClean="0"/>
                  <a:t>) and enhanced degraded first scheduling (</a:t>
                </a:r>
                <a:r>
                  <a:rPr lang="en-US" sz="2400" b="1" dirty="0" smtClean="0"/>
                  <a:t>EDF</a:t>
                </a:r>
                <a:r>
                  <a:rPr lang="en-US" sz="2400" dirty="0" smtClean="0"/>
                  <a:t>)</a:t>
                </a:r>
              </a:p>
              <a:p>
                <a:r>
                  <a:rPr lang="en-US" sz="2400" dirty="0" smtClean="0"/>
                  <a:t>Metric: normalized runtime over normal mode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953000"/>
              </a:xfrm>
              <a:blipFill rotWithShape="1">
                <a:blip r:embed="rId2"/>
                <a:stretch>
                  <a:fillRect l="-963" t="-862" b="-4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</a:t>
            </a:r>
            <a:r>
              <a:rPr lang="en-US" i="1" dirty="0" smtClean="0"/>
              <a:t>(n, k)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057400"/>
          </a:xfrm>
        </p:spPr>
        <p:txBody>
          <a:bodyPr/>
          <a:lstStyle/>
          <a:p>
            <a:r>
              <a:rPr lang="en-US" dirty="0" smtClean="0"/>
              <a:t>Degraded-first has larger gain for larger </a:t>
            </a:r>
            <a:r>
              <a:rPr lang="en-US" i="1" dirty="0"/>
              <a:t>(</a:t>
            </a:r>
            <a:r>
              <a:rPr lang="en-US" i="1" dirty="0" err="1"/>
              <a:t>n,k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As </a:t>
            </a:r>
            <a:r>
              <a:rPr lang="en-US" i="1" dirty="0" smtClean="0"/>
              <a:t>k</a:t>
            </a:r>
            <a:r>
              <a:rPr lang="en-US" dirty="0" smtClean="0"/>
              <a:t> increases, more data downloaded from surviving nodes for degraded reads</a:t>
            </a:r>
          </a:p>
          <a:p>
            <a:r>
              <a:rPr lang="en-US" dirty="0" smtClean="0"/>
              <a:t>Gain of EDF over LF: from </a:t>
            </a:r>
            <a:r>
              <a:rPr lang="en-US" b="1" dirty="0">
                <a:solidFill>
                  <a:srgbClr val="0070C0"/>
                </a:solidFill>
              </a:rPr>
              <a:t>17.4%</a:t>
            </a:r>
            <a:r>
              <a:rPr lang="en-US" dirty="0"/>
              <a:t> to </a:t>
            </a:r>
            <a:r>
              <a:rPr lang="en-US" b="1" dirty="0">
                <a:solidFill>
                  <a:srgbClr val="0070C0"/>
                </a:solidFill>
              </a:rPr>
              <a:t>32.9%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 descr="main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4327" r="63333" b="44490"/>
          <a:stretch/>
        </p:blipFill>
        <p:spPr>
          <a:xfrm>
            <a:off x="2362200" y="1371600"/>
            <a:ext cx="4267200" cy="3219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2985676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LF: locality-first</a:t>
            </a:r>
          </a:p>
          <a:p>
            <a:r>
              <a:rPr lang="en-US" dirty="0" smtClean="0"/>
              <a:t>EDF: enhanced degraded-first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8200"/>
            <a:ext cx="8458200" cy="1676400"/>
          </a:xfrm>
        </p:spPr>
        <p:txBody>
          <a:bodyPr/>
          <a:lstStyle/>
          <a:p>
            <a:r>
              <a:rPr lang="en-US" dirty="0" smtClean="0"/>
              <a:t>Gain </a:t>
            </a:r>
            <a:r>
              <a:rPr lang="en-US" dirty="0"/>
              <a:t>drops with larger file </a:t>
            </a:r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Processing time of local tasks becomes more dominant</a:t>
            </a:r>
          </a:p>
          <a:p>
            <a:r>
              <a:rPr lang="en-US" dirty="0" smtClean="0"/>
              <a:t>Gain of EDF still observed: </a:t>
            </a:r>
            <a:r>
              <a:rPr lang="en-US" b="1" dirty="0">
                <a:solidFill>
                  <a:srgbClr val="0070C0"/>
                </a:solidFill>
              </a:rPr>
              <a:t>34.8%</a:t>
            </a:r>
            <a:r>
              <a:rPr lang="en-US" dirty="0"/>
              <a:t> to </a:t>
            </a:r>
            <a:r>
              <a:rPr lang="en-US" b="1" dirty="0">
                <a:solidFill>
                  <a:srgbClr val="0070C0"/>
                </a:solidFill>
              </a:rPr>
              <a:t>39.6</a:t>
            </a:r>
            <a:r>
              <a:rPr lang="en-US" b="1" dirty="0" smtClean="0">
                <a:solidFill>
                  <a:srgbClr val="0070C0"/>
                </a:solidFill>
              </a:rPr>
              <a:t>%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 descr="main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t="23827" r="37500" b="44490"/>
          <a:stretch/>
        </p:blipFill>
        <p:spPr>
          <a:xfrm>
            <a:off x="2359152" y="1371600"/>
            <a:ext cx="4059936" cy="3219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1800" y="2985676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LF: locality-first</a:t>
            </a:r>
          </a:p>
          <a:p>
            <a:r>
              <a:rPr lang="en-US" dirty="0" smtClean="0"/>
              <a:t>EDF: enhanced degraded-first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76800"/>
            <a:ext cx="8534400" cy="1524000"/>
          </a:xfrm>
        </p:spPr>
        <p:txBody>
          <a:bodyPr/>
          <a:lstStyle/>
          <a:p>
            <a:r>
              <a:rPr lang="en-US" sz="2400" dirty="0" smtClean="0"/>
              <a:t>Runtimes of both LF and EDF drop with higher bandwidth</a:t>
            </a:r>
          </a:p>
          <a:p>
            <a:pPr lvl="1"/>
            <a:r>
              <a:rPr lang="en-US" sz="2000" dirty="0" smtClean="0"/>
              <a:t>Less time for degraded reads</a:t>
            </a:r>
          </a:p>
          <a:p>
            <a:r>
              <a:rPr lang="en-US" sz="2400" dirty="0" smtClean="0"/>
              <a:t>Gain of  EDF: up to </a:t>
            </a:r>
            <a:r>
              <a:rPr lang="en-US" sz="2400" b="1" dirty="0">
                <a:solidFill>
                  <a:srgbClr val="0070C0"/>
                </a:solidFill>
              </a:rPr>
              <a:t>35.1%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 descr="main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0" t="23827" r="11667" b="44490"/>
          <a:stretch/>
        </p:blipFill>
        <p:spPr>
          <a:xfrm>
            <a:off x="2482397" y="1440174"/>
            <a:ext cx="3994603" cy="3281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2985676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LF: locality-first</a:t>
            </a:r>
          </a:p>
          <a:p>
            <a:r>
              <a:rPr lang="en-US" dirty="0" smtClean="0"/>
              <a:t>EDF: enhanced degraded-first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70437"/>
            <a:ext cx="8229600" cy="1554163"/>
          </a:xfrm>
        </p:spPr>
        <p:txBody>
          <a:bodyPr/>
          <a:lstStyle/>
          <a:p>
            <a:r>
              <a:rPr lang="en-US" dirty="0" smtClean="0"/>
              <a:t>Runtimes increase with more node failures</a:t>
            </a:r>
          </a:p>
          <a:p>
            <a:r>
              <a:rPr lang="en-US" dirty="0" smtClean="0"/>
              <a:t>Gain of EDF: </a:t>
            </a:r>
            <a:r>
              <a:rPr lang="en-US" b="1" dirty="0" smtClean="0">
                <a:solidFill>
                  <a:srgbClr val="0070C0"/>
                </a:solidFill>
              </a:rPr>
              <a:t>33.2</a:t>
            </a:r>
            <a:r>
              <a:rPr lang="en-US" b="1" dirty="0">
                <a:solidFill>
                  <a:srgbClr val="0070C0"/>
                </a:solidFill>
              </a:rPr>
              <a:t>%</a:t>
            </a:r>
            <a:r>
              <a:rPr lang="en-US" dirty="0"/>
              <a:t> for single node </a:t>
            </a:r>
            <a:r>
              <a:rPr lang="en-US" dirty="0" smtClean="0"/>
              <a:t>failure, </a:t>
            </a:r>
            <a:r>
              <a:rPr lang="en-US" b="1" dirty="0" smtClean="0">
                <a:solidFill>
                  <a:srgbClr val="0070C0"/>
                </a:solidFill>
              </a:rPr>
              <a:t>22.3</a:t>
            </a:r>
            <a:r>
              <a:rPr lang="en-US" b="1" dirty="0">
                <a:solidFill>
                  <a:srgbClr val="0070C0"/>
                </a:solidFill>
              </a:rPr>
              <a:t>%</a:t>
            </a:r>
            <a:r>
              <a:rPr lang="en-US" dirty="0"/>
              <a:t> for 2-node </a:t>
            </a:r>
            <a:r>
              <a:rPr lang="en-US" dirty="0" smtClean="0"/>
              <a:t>failure, </a:t>
            </a:r>
            <a:r>
              <a:rPr lang="en-US" b="1" dirty="0" smtClean="0">
                <a:solidFill>
                  <a:srgbClr val="0070C0"/>
                </a:solidFill>
              </a:rPr>
              <a:t>5.9</a:t>
            </a:r>
            <a:r>
              <a:rPr lang="en-US" b="1" dirty="0">
                <a:solidFill>
                  <a:srgbClr val="0070C0"/>
                </a:solidFill>
              </a:rPr>
              <a:t>%</a:t>
            </a:r>
            <a:r>
              <a:rPr lang="en-US" dirty="0"/>
              <a:t> for rack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 descr="main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3827" r="64166" b="44490"/>
          <a:stretch/>
        </p:blipFill>
        <p:spPr>
          <a:xfrm>
            <a:off x="2327078" y="1372649"/>
            <a:ext cx="4226122" cy="3351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2985676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LF: locality-first</a:t>
            </a:r>
          </a:p>
          <a:p>
            <a:r>
              <a:rPr lang="en-US" dirty="0" smtClean="0"/>
              <a:t>EDF: enhanced degraded-first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Amount of Intermediate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9037"/>
            <a:ext cx="8229600" cy="1325563"/>
          </a:xfrm>
        </p:spPr>
        <p:txBody>
          <a:bodyPr/>
          <a:lstStyle/>
          <a:p>
            <a:r>
              <a:rPr lang="en-US" dirty="0"/>
              <a:t>Less </a:t>
            </a:r>
            <a:r>
              <a:rPr lang="en-US" dirty="0" smtClean="0"/>
              <a:t>gain of EDF </a:t>
            </a:r>
            <a:r>
              <a:rPr lang="en-US" dirty="0"/>
              <a:t>with </a:t>
            </a:r>
            <a:r>
              <a:rPr lang="en-US" dirty="0" smtClean="0"/>
              <a:t>more </a:t>
            </a:r>
            <a:r>
              <a:rPr lang="en-US" dirty="0"/>
              <a:t>intermediate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 smtClean="0"/>
              <a:t>Gain of EDF: </a:t>
            </a:r>
            <a:r>
              <a:rPr lang="en-US" b="1" dirty="0" smtClean="0">
                <a:solidFill>
                  <a:srgbClr val="0070C0"/>
                </a:solidFill>
              </a:rPr>
              <a:t>20.0</a:t>
            </a:r>
            <a:r>
              <a:rPr lang="en-US" b="1" dirty="0">
                <a:solidFill>
                  <a:srgbClr val="0070C0"/>
                </a:solidFill>
              </a:rPr>
              <a:t>%</a:t>
            </a:r>
            <a:r>
              <a:rPr lang="en-US" dirty="0"/>
              <a:t> to </a:t>
            </a:r>
            <a:r>
              <a:rPr lang="en-US" b="1" dirty="0">
                <a:solidFill>
                  <a:srgbClr val="0070C0"/>
                </a:solidFill>
              </a:rPr>
              <a:t>33.2%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 descr="main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t="23827" r="37500" b="44490"/>
          <a:stretch/>
        </p:blipFill>
        <p:spPr>
          <a:xfrm>
            <a:off x="2183415" y="1426874"/>
            <a:ext cx="4445985" cy="3526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2985676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LF: locality-first</a:t>
            </a:r>
          </a:p>
          <a:p>
            <a:r>
              <a:rPr lang="en-US" dirty="0" smtClean="0"/>
              <a:t>EDF: enhanced degraded-first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401763"/>
          </a:xfrm>
        </p:spPr>
        <p:txBody>
          <a:bodyPr/>
          <a:lstStyle/>
          <a:p>
            <a:r>
              <a:rPr lang="en-US" dirty="0"/>
              <a:t>Jobs scheduled in FIFO </a:t>
            </a:r>
            <a:r>
              <a:rPr lang="en-US" dirty="0" smtClean="0"/>
              <a:t>order </a:t>
            </a:r>
            <a:endParaRPr lang="en-US" dirty="0"/>
          </a:p>
          <a:p>
            <a:r>
              <a:rPr lang="en-US" dirty="0" smtClean="0"/>
              <a:t>Gain of EDF: </a:t>
            </a:r>
            <a:r>
              <a:rPr lang="en-US" b="1" dirty="0" smtClean="0">
                <a:solidFill>
                  <a:srgbClr val="0070C0"/>
                </a:solidFill>
              </a:rPr>
              <a:t>28.6</a:t>
            </a:r>
            <a:r>
              <a:rPr lang="en-US" b="1" dirty="0">
                <a:solidFill>
                  <a:srgbClr val="0070C0"/>
                </a:solidFill>
              </a:rPr>
              <a:t>%</a:t>
            </a:r>
            <a:r>
              <a:rPr lang="en-US" dirty="0"/>
              <a:t> to </a:t>
            </a:r>
            <a:r>
              <a:rPr lang="en-US" b="1" dirty="0">
                <a:solidFill>
                  <a:srgbClr val="0070C0"/>
                </a:solidFill>
              </a:rPr>
              <a:t>48.6%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81800" y="2985676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LF: locality-first</a:t>
            </a:r>
          </a:p>
          <a:p>
            <a:r>
              <a:rPr lang="en-US" dirty="0" smtClean="0"/>
              <a:t>EDF: enhanced degraded-first</a:t>
            </a:r>
            <a:endParaRPr lang="en-US" dirty="0"/>
          </a:p>
        </p:txBody>
      </p:sp>
      <p:pic>
        <p:nvPicPr>
          <p:cNvPr id="6" name="Picture 5" descr="main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0" t="23827" r="11667" b="44490"/>
          <a:stretch/>
        </p:blipFill>
        <p:spPr>
          <a:xfrm>
            <a:off x="2248178" y="1430338"/>
            <a:ext cx="4381222" cy="35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Prototype on HDFS-RAID</a:t>
            </a:r>
          </a:p>
          <a:p>
            <a:r>
              <a:rPr lang="en-US" sz="2400" dirty="0" smtClean="0"/>
              <a:t>Hadoop cluster:</a:t>
            </a:r>
          </a:p>
          <a:p>
            <a:pPr lvl="1"/>
            <a:r>
              <a:rPr lang="en-US" sz="2000" dirty="0" smtClean="0"/>
              <a:t>Single master and </a:t>
            </a:r>
            <a:r>
              <a:rPr lang="en-US" sz="2000" b="1" dirty="0" smtClean="0">
                <a:solidFill>
                  <a:srgbClr val="0070C0"/>
                </a:solidFill>
              </a:rPr>
              <a:t>12 slaves</a:t>
            </a:r>
          </a:p>
          <a:p>
            <a:pPr lvl="1"/>
            <a:r>
              <a:rPr lang="en-US" sz="2000" dirty="0" smtClean="0"/>
              <a:t>Slaves grouped into </a:t>
            </a:r>
            <a:r>
              <a:rPr lang="en-US" sz="2000" b="1" dirty="0" smtClean="0">
                <a:solidFill>
                  <a:srgbClr val="0070C0"/>
                </a:solidFill>
              </a:rPr>
              <a:t>three racks</a:t>
            </a:r>
            <a:r>
              <a:rPr lang="en-US" sz="2000" dirty="0" smtClean="0"/>
              <a:t>, four slaves each</a:t>
            </a:r>
          </a:p>
          <a:p>
            <a:pPr lvl="1"/>
            <a:r>
              <a:rPr lang="en-US" sz="2000" dirty="0" smtClean="0"/>
              <a:t>Both </a:t>
            </a:r>
            <a:r>
              <a:rPr lang="en-US" sz="2000" dirty="0" err="1" smtClean="0"/>
              <a:t>ToR</a:t>
            </a:r>
            <a:r>
              <a:rPr lang="en-US" sz="2000" dirty="0" smtClean="0"/>
              <a:t> and core switches have </a:t>
            </a:r>
            <a:r>
              <a:rPr lang="en-US" sz="2000" b="1" dirty="0" smtClean="0">
                <a:solidFill>
                  <a:srgbClr val="0070C0"/>
                </a:solidFill>
              </a:rPr>
              <a:t>1Gbps bandwidth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</a:rPr>
              <a:t>64MB</a:t>
            </a:r>
            <a:r>
              <a:rPr lang="en-US" sz="2000" dirty="0" smtClean="0"/>
              <a:t> per block </a:t>
            </a:r>
          </a:p>
          <a:p>
            <a:r>
              <a:rPr lang="en-US" sz="2400" dirty="0" smtClean="0"/>
              <a:t>Workloads:</a:t>
            </a:r>
          </a:p>
          <a:p>
            <a:pPr lvl="1"/>
            <a:r>
              <a:rPr lang="en-US" sz="2000" dirty="0" smtClean="0"/>
              <a:t>Jobs: </a:t>
            </a:r>
            <a:r>
              <a:rPr lang="en-US" sz="2000" dirty="0" err="1" smtClean="0"/>
              <a:t>Grep</a:t>
            </a:r>
            <a:r>
              <a:rPr lang="en-US" sz="2000" dirty="0" smtClean="0"/>
              <a:t>, </a:t>
            </a:r>
            <a:r>
              <a:rPr lang="en-US" sz="2000" dirty="0" err="1" smtClean="0"/>
              <a:t>WordCount</a:t>
            </a:r>
            <a:r>
              <a:rPr lang="en-US" sz="2000" dirty="0" smtClean="0"/>
              <a:t>, </a:t>
            </a:r>
            <a:r>
              <a:rPr lang="en-US" sz="2000" dirty="0" err="1" smtClean="0"/>
              <a:t>LineCount</a:t>
            </a:r>
            <a:endParaRPr lang="en-US" sz="2000" dirty="0" smtClean="0"/>
          </a:p>
          <a:p>
            <a:pPr lvl="1"/>
            <a:r>
              <a:rPr lang="en-US" sz="2000" dirty="0" smtClean="0"/>
              <a:t>Each job processes a </a:t>
            </a:r>
            <a:r>
              <a:rPr lang="en-US" sz="2000" b="1" dirty="0" smtClean="0">
                <a:solidFill>
                  <a:srgbClr val="0070C0"/>
                </a:solidFill>
              </a:rPr>
              <a:t>240-block</a:t>
            </a:r>
            <a:r>
              <a:rPr lang="en-US" sz="2000" dirty="0" smtClean="0"/>
              <a:t> file</a:t>
            </a:r>
          </a:p>
          <a:p>
            <a:r>
              <a:rPr lang="en-US" sz="2400" dirty="0" smtClean="0"/>
              <a:t>Metric: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runtime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412468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HDFS-RAID. </a:t>
            </a:r>
            <a:r>
              <a:rPr lang="en-US" i="1" dirty="0">
                <a:hlinkClick r:id="rId2"/>
              </a:rPr>
              <a:t>http://</a:t>
            </a:r>
            <a:r>
              <a:rPr lang="en-US" i="1" dirty="0" smtClean="0">
                <a:hlinkClick r:id="rId2"/>
              </a:rPr>
              <a:t>wiki.apache.org/hadoop/HDFS-RAID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683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Results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41837"/>
            <a:ext cx="4038600" cy="2239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Single Job</a:t>
            </a:r>
            <a:br>
              <a:rPr lang="en-US" dirty="0" smtClean="0"/>
            </a:br>
            <a:r>
              <a:rPr lang="en-US" dirty="0" smtClean="0"/>
              <a:t>Gain of EDF over LF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7.0%</a:t>
            </a:r>
            <a:r>
              <a:rPr lang="en-US" dirty="0" smtClean="0"/>
              <a:t> for </a:t>
            </a:r>
            <a:r>
              <a:rPr lang="en-US" dirty="0" err="1" smtClean="0"/>
              <a:t>wordcount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26.1%</a:t>
            </a:r>
            <a:r>
              <a:rPr lang="en-US" dirty="0" smtClean="0"/>
              <a:t> for </a:t>
            </a:r>
            <a:r>
              <a:rPr lang="en-US" dirty="0" err="1" smtClean="0"/>
              <a:t>grep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24.8%</a:t>
            </a:r>
            <a:r>
              <a:rPr lang="en-US" dirty="0" smtClean="0"/>
              <a:t> for </a:t>
            </a:r>
            <a:r>
              <a:rPr lang="en-US" dirty="0" err="1" smtClean="0"/>
              <a:t>linecount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541837"/>
            <a:ext cx="4038600" cy="2087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Multiple Jobs</a:t>
            </a:r>
            <a:br>
              <a:rPr lang="en-US" dirty="0" smtClean="0"/>
            </a:br>
            <a:r>
              <a:rPr lang="en-US" dirty="0" smtClean="0"/>
              <a:t>Gain of EDF over LF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16.6%</a:t>
            </a:r>
            <a:r>
              <a:rPr lang="en-US" dirty="0"/>
              <a:t> for </a:t>
            </a:r>
            <a:r>
              <a:rPr lang="en-US" dirty="0" err="1"/>
              <a:t>wordcount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28.4%</a:t>
            </a:r>
            <a:r>
              <a:rPr lang="en-US" dirty="0"/>
              <a:t> for </a:t>
            </a:r>
            <a:r>
              <a:rPr lang="en-US" dirty="0" err="1"/>
              <a:t>grep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22.6%</a:t>
            </a:r>
            <a:r>
              <a:rPr lang="en-US" dirty="0"/>
              <a:t> for </a:t>
            </a:r>
            <a:r>
              <a:rPr lang="en-US" dirty="0" err="1" smtClean="0"/>
              <a:t>linecount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 descr="main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33470" r="58333" b="36225"/>
          <a:stretch/>
        </p:blipFill>
        <p:spPr>
          <a:xfrm>
            <a:off x="254110" y="1341439"/>
            <a:ext cx="4122663" cy="2925761"/>
          </a:xfrm>
          <a:prstGeom prst="rect">
            <a:avLst/>
          </a:prstGeom>
        </p:spPr>
      </p:pic>
      <p:pic>
        <p:nvPicPr>
          <p:cNvPr id="8" name="Picture 7" descr="main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32092" r="58333" b="37603"/>
          <a:stretch/>
        </p:blipFill>
        <p:spPr>
          <a:xfrm>
            <a:off x="4491488" y="1453304"/>
            <a:ext cx="4179781" cy="29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2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dirty="0" smtClean="0"/>
              <a:t>Present the first study of </a:t>
            </a:r>
            <a:r>
              <a:rPr lang="en-US" dirty="0" err="1" smtClean="0"/>
              <a:t>MapReduce</a:t>
            </a:r>
            <a:r>
              <a:rPr lang="en-US" dirty="0" smtClean="0"/>
              <a:t> on erasure-coded storage</a:t>
            </a:r>
          </a:p>
          <a:p>
            <a:pPr lvl="1"/>
            <a:r>
              <a:rPr lang="en-US" dirty="0" smtClean="0"/>
              <a:t>Default </a:t>
            </a:r>
            <a:r>
              <a:rPr lang="en-US" dirty="0"/>
              <a:t>locality-first scheduling doesn’t fit erasure-coded </a:t>
            </a:r>
            <a:r>
              <a:rPr lang="en-US" dirty="0" smtClean="0"/>
              <a:t>storage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Degraded-first scheduling </a:t>
            </a:r>
            <a:r>
              <a:rPr lang="en-US" dirty="0"/>
              <a:t>improves </a:t>
            </a:r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/>
              <a:t>erasure-coded storage in failure </a:t>
            </a:r>
            <a:r>
              <a:rPr lang="en-US" dirty="0" smtClean="0"/>
              <a:t>mode</a:t>
            </a:r>
          </a:p>
          <a:p>
            <a:r>
              <a:rPr lang="en-US" dirty="0" smtClean="0"/>
              <a:t>Conduct extensive evaluations via analysis, simulations, and experiments</a:t>
            </a:r>
            <a:endParaRPr lang="en-US" dirty="0"/>
          </a:p>
          <a:p>
            <a:r>
              <a:rPr lang="en-US" dirty="0"/>
              <a:t>Source code </a:t>
            </a:r>
            <a:r>
              <a:rPr lang="en-US" dirty="0" smtClean="0"/>
              <a:t>for Hadoop implementation:</a:t>
            </a:r>
            <a:endParaRPr lang="en-US" dirty="0"/>
          </a:p>
          <a:p>
            <a:pPr lvl="1"/>
            <a:r>
              <a:rPr lang="en-US" b="1" dirty="0">
                <a:hlinkClick r:id="rId2"/>
              </a:rPr>
              <a:t>http://ansrlab.cse.cuhk.edu.hk/software/dfs/</a:t>
            </a:r>
            <a:endParaRPr lang="en-US" sz="2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458200" cy="4525963"/>
          </a:xfrm>
        </p:spPr>
        <p:txBody>
          <a:bodyPr/>
          <a:lstStyle/>
          <a:p>
            <a:r>
              <a:rPr lang="en-US" dirty="0" smtClean="0"/>
              <a:t>Two redundancy approaches: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Erasure coding</a:t>
            </a:r>
          </a:p>
          <a:p>
            <a:r>
              <a:rPr lang="en-US" dirty="0" smtClean="0"/>
              <a:t>Enterprises (e.g., Google, Azure, Facebook) move </a:t>
            </a:r>
            <a:r>
              <a:rPr lang="en-US" dirty="0"/>
              <a:t>to erasure-coded storage to save </a:t>
            </a:r>
            <a:r>
              <a:rPr lang="en-US" dirty="0" smtClean="0"/>
              <a:t>footprints due to explosive data growth</a:t>
            </a:r>
            <a:endParaRPr lang="en-US" dirty="0"/>
          </a:p>
          <a:p>
            <a:pPr lvl="1"/>
            <a:r>
              <a:rPr lang="en-US" dirty="0"/>
              <a:t>e.g., 3-way replication has 200% overhead; erasure coding can reduce overhead to 33% </a:t>
            </a:r>
            <a:r>
              <a:rPr lang="en-US" sz="1800" dirty="0"/>
              <a:t>[Huang, ATC’12</a:t>
            </a:r>
            <a:r>
              <a:rPr lang="en-US" sz="1800" dirty="0" smtClean="0"/>
              <a:t>]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Question: how does erasure-coded storage affect data analytics?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8534400" cy="2819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 smtClean="0"/>
              <a:t>MapReduce</a:t>
            </a:r>
            <a:r>
              <a:rPr lang="en-US" sz="2400" dirty="0" smtClean="0"/>
              <a:t> idea:</a:t>
            </a:r>
          </a:p>
          <a:p>
            <a:pPr lvl="1">
              <a:lnSpc>
                <a:spcPct val="110000"/>
              </a:lnSpc>
            </a:pPr>
            <a:r>
              <a:rPr lang="en-US" sz="2000" b="1" dirty="0" smtClean="0"/>
              <a:t>Master-slave design</a:t>
            </a:r>
            <a:r>
              <a:rPr lang="en-US" sz="2000" dirty="0" smtClean="0"/>
              <a:t>: slaves request tasks from master </a:t>
            </a:r>
          </a:p>
          <a:p>
            <a:pPr lvl="1">
              <a:lnSpc>
                <a:spcPct val="110000"/>
              </a:lnSpc>
            </a:pPr>
            <a:r>
              <a:rPr lang="en-US" sz="2000" b="1" dirty="0"/>
              <a:t>M</a:t>
            </a:r>
            <a:r>
              <a:rPr lang="en-US" sz="2000" b="1" dirty="0" smtClean="0"/>
              <a:t>ap tasks </a:t>
            </a:r>
            <a:r>
              <a:rPr lang="en-US" sz="2000" dirty="0" smtClean="0"/>
              <a:t>process blocks and generate intermediate results</a:t>
            </a:r>
          </a:p>
          <a:p>
            <a:pPr lvl="1">
              <a:lnSpc>
                <a:spcPct val="110000"/>
              </a:lnSpc>
            </a:pPr>
            <a:r>
              <a:rPr lang="en-US" sz="2000" b="1" dirty="0"/>
              <a:t>R</a:t>
            </a:r>
            <a:r>
              <a:rPr lang="en-US" sz="2000" b="1" dirty="0" smtClean="0"/>
              <a:t>educe tasks </a:t>
            </a:r>
            <a:r>
              <a:rPr lang="en-US" sz="2000" dirty="0" smtClean="0"/>
              <a:t>collect intermediate results and produce final output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Constraint: </a:t>
            </a:r>
            <a:r>
              <a:rPr lang="en-US" sz="2400" dirty="0" smtClean="0">
                <a:solidFill>
                  <a:srgbClr val="FF0000"/>
                </a:solidFill>
              </a:rPr>
              <a:t>network resource is scarce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Especially cross-rack links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222199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WordCount</a:t>
            </a:r>
            <a:r>
              <a:rPr lang="en-US" sz="2000" b="1" dirty="0" smtClean="0"/>
              <a:t> Example: </a:t>
            </a:r>
            <a:endParaRPr lang="en-US" sz="2000" dirty="0" smtClean="0"/>
          </a:p>
        </p:txBody>
      </p:sp>
      <p:grpSp>
        <p:nvGrpSpPr>
          <p:cNvPr id="129" name="Group 128"/>
          <p:cNvGrpSpPr/>
          <p:nvPr/>
        </p:nvGrpSpPr>
        <p:grpSpPr>
          <a:xfrm>
            <a:off x="6463741" y="1730215"/>
            <a:ext cx="1003859" cy="369332"/>
            <a:chOff x="6436668" y="1565625"/>
            <a:chExt cx="1003859" cy="369332"/>
          </a:xfrm>
        </p:grpSpPr>
        <p:sp>
          <p:nvSpPr>
            <p:cNvPr id="74" name="TextBox 73"/>
            <p:cNvSpPr txBox="1"/>
            <p:nvPr/>
          </p:nvSpPr>
          <p:spPr>
            <a:xfrm>
              <a:off x="6640308" y="1565625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&lt;A,2&gt;</a:t>
              </a:r>
              <a:endParaRPr lang="en-US" dirty="0"/>
            </a:p>
          </p:txBody>
        </p:sp>
        <p:cxnSp>
          <p:nvCxnSpPr>
            <p:cNvPr id="78" name="Straight Arrow Connector 77"/>
            <p:cNvCxnSpPr>
              <a:stCxn id="49" idx="3"/>
              <a:endCxn id="74" idx="1"/>
            </p:cNvCxnSpPr>
            <p:nvPr/>
          </p:nvCxnSpPr>
          <p:spPr bwMode="auto">
            <a:xfrm>
              <a:off x="6436668" y="1746782"/>
              <a:ext cx="203640" cy="35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0" name="Group 129"/>
          <p:cNvGrpSpPr/>
          <p:nvPr/>
        </p:nvGrpSpPr>
        <p:grpSpPr>
          <a:xfrm>
            <a:off x="4401054" y="1917190"/>
            <a:ext cx="3066546" cy="1485321"/>
            <a:chOff x="4383728" y="1752600"/>
            <a:chExt cx="3066546" cy="1485321"/>
          </a:xfrm>
        </p:grpSpPr>
        <p:cxnSp>
          <p:nvCxnSpPr>
            <p:cNvPr id="36" name="Straight Arrow Connector 35"/>
            <p:cNvCxnSpPr>
              <a:stCxn id="33" idx="3"/>
              <a:endCxn id="50" idx="1"/>
            </p:cNvCxnSpPr>
            <p:nvPr/>
          </p:nvCxnSpPr>
          <p:spPr bwMode="auto">
            <a:xfrm>
              <a:off x="4385043" y="1752600"/>
              <a:ext cx="1625173" cy="6460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33" idx="3"/>
              <a:endCxn id="51" idx="1"/>
            </p:cNvCxnSpPr>
            <p:nvPr/>
          </p:nvCxnSpPr>
          <p:spPr bwMode="auto">
            <a:xfrm>
              <a:off x="4385043" y="1752600"/>
              <a:ext cx="1623123" cy="13048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stCxn id="47" idx="3"/>
              <a:endCxn id="51" idx="1"/>
            </p:cNvCxnSpPr>
            <p:nvPr/>
          </p:nvCxnSpPr>
          <p:spPr bwMode="auto">
            <a:xfrm>
              <a:off x="4385778" y="2404457"/>
              <a:ext cx="1622388" cy="6529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48" idx="3"/>
              <a:endCxn id="50" idx="1"/>
            </p:cNvCxnSpPr>
            <p:nvPr/>
          </p:nvCxnSpPr>
          <p:spPr bwMode="auto">
            <a:xfrm flipV="1">
              <a:off x="4383728" y="2398639"/>
              <a:ext cx="1626488" cy="6645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TextBox 74"/>
            <p:cNvSpPr txBox="1"/>
            <p:nvPr/>
          </p:nvSpPr>
          <p:spPr>
            <a:xfrm>
              <a:off x="6639281" y="2218003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&lt;B,2&gt;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637231" y="2868589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&lt;C,2&gt;</a:t>
              </a:r>
              <a:endParaRPr lang="en-US" dirty="0"/>
            </a:p>
          </p:txBody>
        </p:sp>
        <p:cxnSp>
          <p:nvCxnSpPr>
            <p:cNvPr id="79" name="Straight Arrow Connector 78"/>
            <p:cNvCxnSpPr>
              <a:stCxn id="50" idx="3"/>
              <a:endCxn id="75" idx="1"/>
            </p:cNvCxnSpPr>
            <p:nvPr/>
          </p:nvCxnSpPr>
          <p:spPr bwMode="auto">
            <a:xfrm>
              <a:off x="6447150" y="2398639"/>
              <a:ext cx="192131" cy="40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>
              <a:stCxn id="51" idx="3"/>
              <a:endCxn id="76" idx="1"/>
            </p:cNvCxnSpPr>
            <p:nvPr/>
          </p:nvCxnSpPr>
          <p:spPr bwMode="auto">
            <a:xfrm flipV="1">
              <a:off x="6445100" y="3053255"/>
              <a:ext cx="192131" cy="4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" name="Rounded Rectangle 32"/>
          <p:cNvSpPr/>
          <p:nvPr/>
        </p:nvSpPr>
        <p:spPr bwMode="auto">
          <a:xfrm>
            <a:off x="3640369" y="1688590"/>
            <a:ext cx="762000" cy="457200"/>
          </a:xfrm>
          <a:prstGeom prst="round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641104" y="2340447"/>
            <a:ext cx="762000" cy="457200"/>
          </a:xfrm>
          <a:prstGeom prst="round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3639054" y="2999215"/>
            <a:ext cx="762000" cy="457200"/>
          </a:xfrm>
          <a:prstGeom prst="round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3564169" y="1545814"/>
            <a:ext cx="930115" cy="2047776"/>
          </a:xfrm>
          <a:prstGeom prst="roundRect">
            <a:avLst/>
          </a:prstGeom>
          <a:noFill/>
          <a:ln w="190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352800" y="36692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Map tasks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6026807" y="1682772"/>
            <a:ext cx="436934" cy="457200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027542" y="2334629"/>
            <a:ext cx="436934" cy="457200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6025492" y="2993397"/>
            <a:ext cx="436934" cy="457200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5906080" y="1524000"/>
            <a:ext cx="644871" cy="2047776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719146" y="3657600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Reduce tasks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4401054" y="1813436"/>
            <a:ext cx="1625753" cy="1350369"/>
            <a:chOff x="4401054" y="1648846"/>
            <a:chExt cx="1625753" cy="1350369"/>
          </a:xfrm>
        </p:grpSpPr>
        <p:cxnSp>
          <p:nvCxnSpPr>
            <p:cNvPr id="56" name="Straight Arrow Connector 55"/>
            <p:cNvCxnSpPr>
              <a:stCxn id="47" idx="3"/>
              <a:endCxn id="49" idx="1"/>
            </p:cNvCxnSpPr>
            <p:nvPr/>
          </p:nvCxnSpPr>
          <p:spPr bwMode="auto">
            <a:xfrm flipV="1">
              <a:off x="4403104" y="1682772"/>
              <a:ext cx="1623703" cy="6576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48" idx="3"/>
              <a:endCxn id="49" idx="1"/>
            </p:cNvCxnSpPr>
            <p:nvPr/>
          </p:nvCxnSpPr>
          <p:spPr bwMode="auto">
            <a:xfrm flipV="1">
              <a:off x="4401054" y="1682772"/>
              <a:ext cx="1625753" cy="13164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7" name="TextBox 126"/>
            <p:cNvSpPr txBox="1"/>
            <p:nvPr/>
          </p:nvSpPr>
          <p:spPr>
            <a:xfrm>
              <a:off x="4838581" y="164884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&lt;A,1&gt;</a:t>
              </a:r>
              <a:endParaRPr lang="en-US" dirty="0"/>
            </a:p>
          </p:txBody>
        </p:sp>
      </p:grpSp>
      <p:sp>
        <p:nvSpPr>
          <p:cNvPr id="22" name="Rounded Rectangle 21"/>
          <p:cNvSpPr/>
          <p:nvPr/>
        </p:nvSpPr>
        <p:spPr bwMode="auto">
          <a:xfrm>
            <a:off x="3276601" y="1638050"/>
            <a:ext cx="4191000" cy="560779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3276602" y="2298722"/>
            <a:ext cx="4191000" cy="544777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3276601" y="2943392"/>
            <a:ext cx="4191001" cy="554497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1300" y="1732851"/>
            <a:ext cx="576524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 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7411" y="2386544"/>
            <a:ext cx="556627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35361" y="3037695"/>
            <a:ext cx="543803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296845" y="170934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Slave 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291127" y="238492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Slave 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291127" y="304314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Slave 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24268" y="1307068"/>
            <a:ext cx="96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Shuffle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13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Erasure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209800"/>
          </a:xfrm>
        </p:spPr>
        <p:txBody>
          <a:bodyPr/>
          <a:lstStyle/>
          <a:p>
            <a:r>
              <a:rPr lang="en-US" sz="2400" i="1" dirty="0"/>
              <a:t>(n, k) </a:t>
            </a:r>
            <a:r>
              <a:rPr lang="en-US" sz="2400" dirty="0"/>
              <a:t>erasure coding:</a:t>
            </a:r>
          </a:p>
          <a:p>
            <a:pPr lvl="1"/>
            <a:r>
              <a:rPr lang="en-US" sz="2000" dirty="0"/>
              <a:t>Encodes </a:t>
            </a:r>
            <a:r>
              <a:rPr lang="en-US" sz="2000" i="1" dirty="0"/>
              <a:t>k</a:t>
            </a:r>
            <a:r>
              <a:rPr lang="en-US" sz="2000" dirty="0"/>
              <a:t> blocks into </a:t>
            </a:r>
            <a:r>
              <a:rPr lang="en-US" sz="2000" i="1" dirty="0"/>
              <a:t>n-k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parity</a:t>
            </a:r>
            <a:r>
              <a:rPr lang="en-US" sz="2000" dirty="0"/>
              <a:t> blocks, such that any </a:t>
            </a:r>
            <a:r>
              <a:rPr lang="en-US" sz="2000" i="1" dirty="0"/>
              <a:t>k</a:t>
            </a:r>
            <a:r>
              <a:rPr lang="en-US" sz="2000" dirty="0"/>
              <a:t> out of </a:t>
            </a:r>
            <a:r>
              <a:rPr lang="en-US" sz="2000" i="1" dirty="0"/>
              <a:t>n</a:t>
            </a:r>
            <a:r>
              <a:rPr lang="en-US" sz="2000" dirty="0"/>
              <a:t> blocks can recover original </a:t>
            </a:r>
            <a:r>
              <a:rPr lang="en-US" sz="2000" i="1" dirty="0"/>
              <a:t>k</a:t>
            </a:r>
            <a:r>
              <a:rPr lang="en-US" sz="2000" dirty="0"/>
              <a:t> </a:t>
            </a:r>
            <a:r>
              <a:rPr lang="en-US" sz="2000" dirty="0" smtClean="0"/>
              <a:t>blocks</a:t>
            </a:r>
          </a:p>
          <a:p>
            <a:r>
              <a:rPr lang="en-US" sz="2400" dirty="0" smtClean="0"/>
              <a:t>Failures trigger </a:t>
            </a:r>
            <a:r>
              <a:rPr lang="en-US" sz="2400" b="1" dirty="0" smtClean="0">
                <a:solidFill>
                  <a:srgbClr val="FF0000"/>
                </a:solidFill>
              </a:rPr>
              <a:t>degraded reads</a:t>
            </a:r>
            <a:r>
              <a:rPr lang="en-US" sz="2400" dirty="0" smtClean="0"/>
              <a:t> in erasure coding </a:t>
            </a:r>
            <a:r>
              <a:rPr lang="en-US" sz="2400" dirty="0" smtClean="0">
                <a:sym typeface="Wingdings" panose="05000000000000000000" pitchFamily="2" charset="2"/>
              </a:rPr>
              <a:t> extra network transmissions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9347" y="1758049"/>
            <a:ext cx="3909458" cy="1861714"/>
            <a:chOff x="149347" y="1423087"/>
            <a:chExt cx="3909458" cy="1861714"/>
          </a:xfrm>
        </p:grpSpPr>
        <p:grpSp>
          <p:nvGrpSpPr>
            <p:cNvPr id="6" name="Group 5"/>
            <p:cNvGrpSpPr/>
            <p:nvPr/>
          </p:nvGrpSpPr>
          <p:grpSpPr>
            <a:xfrm>
              <a:off x="812349" y="1432982"/>
              <a:ext cx="3246456" cy="1851819"/>
              <a:chOff x="812349" y="1432982"/>
              <a:chExt cx="3246456" cy="185181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12349" y="1432982"/>
                <a:ext cx="3246456" cy="1851819"/>
                <a:chOff x="2049878" y="1086208"/>
                <a:chExt cx="4848035" cy="1851819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3418755" y="1086208"/>
                  <a:ext cx="2267421" cy="369332"/>
                </a:xfrm>
                <a:prstGeom prst="rect">
                  <a:avLst/>
                </a:prstGeom>
                <a:noFill/>
                <a:ln w="19050">
                  <a:solidFill>
                    <a:srgbClr val="7030A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7030A0"/>
                      </a:solidFill>
                    </a:rPr>
                    <a:t>Core Switch</a:t>
                  </a:r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126481" y="1670114"/>
                  <a:ext cx="2142387" cy="369332"/>
                </a:xfrm>
                <a:prstGeom prst="rect">
                  <a:avLst/>
                </a:prstGeom>
                <a:noFill/>
                <a:ln w="19050">
                  <a:solidFill>
                    <a:srgbClr val="7030A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err="1" smtClean="0">
                      <a:solidFill>
                        <a:srgbClr val="7030A0"/>
                      </a:solidFill>
                    </a:rPr>
                    <a:t>ToR</a:t>
                  </a:r>
                  <a:r>
                    <a:rPr lang="en-US" b="1" dirty="0" smtClean="0">
                      <a:solidFill>
                        <a:srgbClr val="7030A0"/>
                      </a:solidFill>
                    </a:rPr>
                    <a:t> Switch</a:t>
                  </a:r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647140" y="1677786"/>
                  <a:ext cx="2250773" cy="369332"/>
                </a:xfrm>
                <a:prstGeom prst="rect">
                  <a:avLst/>
                </a:prstGeom>
                <a:noFill/>
                <a:ln w="19050">
                  <a:solidFill>
                    <a:srgbClr val="7030A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err="1" smtClean="0">
                      <a:solidFill>
                        <a:srgbClr val="7030A0"/>
                      </a:solidFill>
                    </a:rPr>
                    <a:t>ToR</a:t>
                  </a:r>
                  <a:r>
                    <a:rPr lang="en-US" b="1" dirty="0" smtClean="0">
                      <a:solidFill>
                        <a:srgbClr val="7030A0"/>
                      </a:solidFill>
                    </a:rPr>
                    <a:t> Switch</a:t>
                  </a:r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 bwMode="auto">
                <a:xfrm>
                  <a:off x="2049878" y="2373178"/>
                  <a:ext cx="814146" cy="564849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 bwMode="auto">
                <a:xfrm>
                  <a:off x="3271276" y="2354752"/>
                  <a:ext cx="855232" cy="564849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 bwMode="auto">
                <a:xfrm>
                  <a:off x="4512162" y="2347096"/>
                  <a:ext cx="832168" cy="562684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 bwMode="auto">
                <a:xfrm>
                  <a:off x="5988730" y="2354752"/>
                  <a:ext cx="846853" cy="564849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15" idx="0"/>
                  <a:endCxn id="14" idx="2"/>
                </p:cNvCxnSpPr>
                <p:nvPr/>
              </p:nvCxnSpPr>
              <p:spPr bwMode="auto">
                <a:xfrm flipV="1">
                  <a:off x="3197675" y="1455540"/>
                  <a:ext cx="1354791" cy="21457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Straight Connector 21"/>
                <p:cNvCxnSpPr>
                  <a:stCxn id="14" idx="2"/>
                  <a:endCxn id="16" idx="0"/>
                </p:cNvCxnSpPr>
                <p:nvPr/>
              </p:nvCxnSpPr>
              <p:spPr bwMode="auto">
                <a:xfrm>
                  <a:off x="4552466" y="1455540"/>
                  <a:ext cx="1220061" cy="22224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Straight Connector 22"/>
                <p:cNvCxnSpPr>
                  <a:stCxn id="15" idx="2"/>
                  <a:endCxn id="17" idx="0"/>
                </p:cNvCxnSpPr>
                <p:nvPr/>
              </p:nvCxnSpPr>
              <p:spPr bwMode="auto">
                <a:xfrm flipH="1">
                  <a:off x="2456951" y="2039446"/>
                  <a:ext cx="740724" cy="3337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Straight Connector 23"/>
                <p:cNvCxnSpPr>
                  <a:stCxn id="15" idx="2"/>
                  <a:endCxn id="18" idx="0"/>
                </p:cNvCxnSpPr>
                <p:nvPr/>
              </p:nvCxnSpPr>
              <p:spPr bwMode="auto">
                <a:xfrm>
                  <a:off x="3197675" y="2039446"/>
                  <a:ext cx="501217" cy="31530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Straight Connector 24"/>
                <p:cNvCxnSpPr>
                  <a:stCxn id="16" idx="2"/>
                  <a:endCxn id="19" idx="0"/>
                </p:cNvCxnSpPr>
                <p:nvPr/>
              </p:nvCxnSpPr>
              <p:spPr bwMode="auto">
                <a:xfrm flipH="1">
                  <a:off x="4928246" y="2047118"/>
                  <a:ext cx="844280" cy="29997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Connector 25"/>
                <p:cNvCxnSpPr>
                  <a:stCxn id="16" idx="2"/>
                  <a:endCxn id="20" idx="0"/>
                </p:cNvCxnSpPr>
                <p:nvPr/>
              </p:nvCxnSpPr>
              <p:spPr bwMode="auto">
                <a:xfrm>
                  <a:off x="5772526" y="2047118"/>
                  <a:ext cx="639630" cy="30763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891716" y="2777375"/>
                <a:ext cx="3026961" cy="376543"/>
                <a:chOff x="2084364" y="2409855"/>
                <a:chExt cx="3026961" cy="376543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2084364" y="2417066"/>
                  <a:ext cx="386454" cy="369332"/>
                </a:xfrm>
                <a:prstGeom prst="rect">
                  <a:avLst/>
                </a:prstGeom>
                <a:noFill/>
                <a:ln w="19050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9900"/>
                      </a:solidFill>
                    </a:rPr>
                    <a:t>A</a:t>
                  </a:r>
                  <a:endParaRPr lang="en-US" b="1" dirty="0">
                    <a:solidFill>
                      <a:srgbClr val="009900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912600" y="2409855"/>
                  <a:ext cx="394468" cy="369332"/>
                </a:xfrm>
                <a:prstGeom prst="rect">
                  <a:avLst/>
                </a:prstGeom>
                <a:noFill/>
                <a:ln w="19050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9900"/>
                      </a:solidFill>
                    </a:rPr>
                    <a:t>B</a:t>
                  </a:r>
                  <a:endParaRPr lang="en-US" b="1" dirty="0">
                    <a:solidFill>
                      <a:srgbClr val="009900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744236" y="2411277"/>
                  <a:ext cx="358194" cy="369332"/>
                </a:xfrm>
                <a:prstGeom prst="rect">
                  <a:avLst/>
                </a:prstGeom>
                <a:noFill/>
                <a:ln w="19050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9900"/>
                      </a:solidFill>
                    </a:rPr>
                    <a:t>A</a:t>
                  </a:r>
                  <a:endParaRPr lang="en-US" b="1" dirty="0">
                    <a:solidFill>
                      <a:srgbClr val="009900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756941" y="2411277"/>
                  <a:ext cx="354384" cy="369332"/>
                </a:xfrm>
                <a:prstGeom prst="rect">
                  <a:avLst/>
                </a:prstGeom>
                <a:noFill/>
                <a:ln w="19050"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9900"/>
                      </a:solidFill>
                    </a:rPr>
                    <a:t>B</a:t>
                  </a:r>
                  <a:endParaRPr lang="en-US" b="1" dirty="0">
                    <a:solidFill>
                      <a:srgbClr val="009900"/>
                    </a:solidFill>
                  </a:endParaRPr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149347" y="1423087"/>
              <a:ext cx="14285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9900"/>
                  </a:solidFill>
                </a:rPr>
                <a:t>Replication</a:t>
              </a:r>
              <a:endParaRPr lang="en-US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58805" y="1600200"/>
            <a:ext cx="4699712" cy="1985793"/>
            <a:chOff x="4058805" y="1265238"/>
            <a:chExt cx="4699712" cy="1985793"/>
          </a:xfrm>
        </p:grpSpPr>
        <p:grpSp>
          <p:nvGrpSpPr>
            <p:cNvPr id="28" name="Group 27"/>
            <p:cNvGrpSpPr/>
            <p:nvPr/>
          </p:nvGrpSpPr>
          <p:grpSpPr>
            <a:xfrm>
              <a:off x="4778423" y="1417638"/>
              <a:ext cx="3980094" cy="1833393"/>
              <a:chOff x="1524000" y="1086208"/>
              <a:chExt cx="5943600" cy="183339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418756" y="1086208"/>
                <a:ext cx="2267421" cy="36933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7030A0"/>
                    </a:solidFill>
                  </a:rPr>
                  <a:t>Core Switch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10126" y="1662029"/>
                <a:ext cx="2227627" cy="36933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solidFill>
                      <a:srgbClr val="7030A0"/>
                    </a:solidFill>
                  </a:rPr>
                  <a:t>ToR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 Switch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825151" y="1655843"/>
                <a:ext cx="2219022" cy="36933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solidFill>
                      <a:srgbClr val="7030A0"/>
                    </a:solidFill>
                  </a:rPr>
                  <a:t>ToR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 Switch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 bwMode="auto">
              <a:xfrm>
                <a:off x="1524000" y="2354752"/>
                <a:ext cx="814146" cy="564849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 bwMode="auto">
              <a:xfrm>
                <a:off x="2802368" y="2354752"/>
                <a:ext cx="855232" cy="564849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 bwMode="auto">
              <a:xfrm>
                <a:off x="5084665" y="2354752"/>
                <a:ext cx="1157708" cy="564849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 bwMode="auto">
              <a:xfrm>
                <a:off x="6620747" y="2354752"/>
                <a:ext cx="846853" cy="564849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1" name="Straight Connector 40"/>
              <p:cNvCxnSpPr>
                <a:stCxn id="35" idx="0"/>
                <a:endCxn id="34" idx="2"/>
              </p:cNvCxnSpPr>
              <p:nvPr/>
            </p:nvCxnSpPr>
            <p:spPr bwMode="auto">
              <a:xfrm flipV="1">
                <a:off x="3023940" y="1455540"/>
                <a:ext cx="1528526" cy="20648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>
                <a:stCxn id="34" idx="2"/>
                <a:endCxn id="36" idx="0"/>
              </p:cNvCxnSpPr>
              <p:nvPr/>
            </p:nvCxnSpPr>
            <p:spPr bwMode="auto">
              <a:xfrm>
                <a:off x="4552466" y="1455540"/>
                <a:ext cx="1382196" cy="20030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>
                <a:stCxn id="35" idx="2"/>
                <a:endCxn id="37" idx="0"/>
              </p:cNvCxnSpPr>
              <p:nvPr/>
            </p:nvCxnSpPr>
            <p:spPr bwMode="auto">
              <a:xfrm flipH="1">
                <a:off x="1931073" y="2031361"/>
                <a:ext cx="1092866" cy="32339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>
                <a:stCxn id="35" idx="2"/>
                <a:endCxn id="38" idx="0"/>
              </p:cNvCxnSpPr>
              <p:nvPr/>
            </p:nvCxnSpPr>
            <p:spPr bwMode="auto">
              <a:xfrm>
                <a:off x="3023940" y="2031361"/>
                <a:ext cx="206045" cy="32339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Connector 44"/>
              <p:cNvCxnSpPr>
                <a:stCxn id="36" idx="2"/>
                <a:endCxn id="39" idx="0"/>
              </p:cNvCxnSpPr>
              <p:nvPr/>
            </p:nvCxnSpPr>
            <p:spPr bwMode="auto">
              <a:xfrm flipH="1">
                <a:off x="5663520" y="2025175"/>
                <a:ext cx="271143" cy="32957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>
                <a:stCxn id="36" idx="2"/>
                <a:endCxn id="40" idx="0"/>
              </p:cNvCxnSpPr>
              <p:nvPr/>
            </p:nvCxnSpPr>
            <p:spPr bwMode="auto">
              <a:xfrm>
                <a:off x="5934662" y="2025175"/>
                <a:ext cx="1109511" cy="32957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4857790" y="2788389"/>
              <a:ext cx="2990810" cy="370536"/>
              <a:chOff x="1732213" y="2436213"/>
              <a:chExt cx="2990810" cy="370536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732213" y="2436213"/>
                <a:ext cx="386454" cy="369332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A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11461" y="2436213"/>
                <a:ext cx="394468" cy="369332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B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126808" y="2437417"/>
                <a:ext cx="596215" cy="369332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A+B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058805" y="1265238"/>
              <a:ext cx="1956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(3,2) erasure coding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16195" y="2957165"/>
            <a:ext cx="228600" cy="228600"/>
            <a:chOff x="1371600" y="2209800"/>
            <a:chExt cx="228600" cy="228600"/>
          </a:xfrm>
        </p:grpSpPr>
        <p:cxnSp>
          <p:nvCxnSpPr>
            <p:cNvPr id="48" name="Straight Connector 47"/>
            <p:cNvCxnSpPr/>
            <p:nvPr/>
          </p:nvCxnSpPr>
          <p:spPr bwMode="auto">
            <a:xfrm>
              <a:off x="1371600" y="2209800"/>
              <a:ext cx="22860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1371600" y="2209801"/>
              <a:ext cx="228600" cy="2285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4668434" y="2942767"/>
            <a:ext cx="228600" cy="228600"/>
            <a:chOff x="1371600" y="2209800"/>
            <a:chExt cx="228600" cy="228600"/>
          </a:xfrm>
        </p:grpSpPr>
        <p:cxnSp>
          <p:nvCxnSpPr>
            <p:cNvPr id="51" name="Straight Connector 50"/>
            <p:cNvCxnSpPr/>
            <p:nvPr/>
          </p:nvCxnSpPr>
          <p:spPr bwMode="auto">
            <a:xfrm>
              <a:off x="1371600" y="2209800"/>
              <a:ext cx="22860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1371600" y="2209801"/>
              <a:ext cx="228600" cy="2285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Group 52"/>
          <p:cNvGrpSpPr/>
          <p:nvPr/>
        </p:nvGrpSpPr>
        <p:grpSpPr>
          <a:xfrm>
            <a:off x="6131506" y="3281080"/>
            <a:ext cx="1133528" cy="562825"/>
            <a:chOff x="6131506" y="2946118"/>
            <a:chExt cx="1133528" cy="562825"/>
          </a:xfrm>
        </p:grpSpPr>
        <p:sp>
          <p:nvSpPr>
            <p:cNvPr id="54" name="Freeform 53"/>
            <p:cNvSpPr/>
            <p:nvPr/>
          </p:nvSpPr>
          <p:spPr bwMode="auto">
            <a:xfrm>
              <a:off x="6131506" y="2946118"/>
              <a:ext cx="647733" cy="207800"/>
            </a:xfrm>
            <a:custGeom>
              <a:avLst/>
              <a:gdLst>
                <a:gd name="connsiteX0" fmla="*/ 0 w 1080654"/>
                <a:gd name="connsiteY0" fmla="*/ 0 h 544945"/>
                <a:gd name="connsiteX1" fmla="*/ 674254 w 1080654"/>
                <a:gd name="connsiteY1" fmla="*/ 120072 h 544945"/>
                <a:gd name="connsiteX2" fmla="*/ 1080654 w 1080654"/>
                <a:gd name="connsiteY2" fmla="*/ 544945 h 54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654" h="544945">
                  <a:moveTo>
                    <a:pt x="0" y="0"/>
                  </a:moveTo>
                  <a:cubicBezTo>
                    <a:pt x="247072" y="14624"/>
                    <a:pt x="494145" y="29248"/>
                    <a:pt x="674254" y="120072"/>
                  </a:cubicBezTo>
                  <a:cubicBezTo>
                    <a:pt x="854363" y="210896"/>
                    <a:pt x="967508" y="377920"/>
                    <a:pt x="1080654" y="544945"/>
                  </a:cubicBez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6761532" y="2964529"/>
              <a:ext cx="503502" cy="189389"/>
            </a:xfrm>
            <a:custGeom>
              <a:avLst/>
              <a:gdLst>
                <a:gd name="connsiteX0" fmla="*/ 1016000 w 1016000"/>
                <a:gd name="connsiteY0" fmla="*/ 0 h 591127"/>
                <a:gd name="connsiteX1" fmla="*/ 341745 w 1016000"/>
                <a:gd name="connsiteY1" fmla="*/ 110836 h 591127"/>
                <a:gd name="connsiteX2" fmla="*/ 0 w 1016000"/>
                <a:gd name="connsiteY2" fmla="*/ 591127 h 59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591127">
                  <a:moveTo>
                    <a:pt x="1016000" y="0"/>
                  </a:moveTo>
                  <a:cubicBezTo>
                    <a:pt x="763539" y="6157"/>
                    <a:pt x="511078" y="12315"/>
                    <a:pt x="341745" y="110836"/>
                  </a:cubicBezTo>
                  <a:cubicBezTo>
                    <a:pt x="172412" y="209357"/>
                    <a:pt x="86206" y="400242"/>
                    <a:pt x="0" y="591127"/>
                  </a:cubicBez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51345" y="3139611"/>
              <a:ext cx="413142" cy="36933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A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0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876800"/>
          </a:xfrm>
        </p:spPr>
        <p:txBody>
          <a:bodyPr/>
          <a:lstStyle/>
          <a:p>
            <a:r>
              <a:rPr lang="en-US" dirty="0"/>
              <a:t>Show </a:t>
            </a:r>
            <a:r>
              <a:rPr lang="en-US" dirty="0" smtClean="0"/>
              <a:t>that default scheduling </a:t>
            </a:r>
            <a:r>
              <a:rPr lang="en-US" b="1" dirty="0" smtClean="0">
                <a:solidFill>
                  <a:srgbClr val="FF0000"/>
                </a:solidFill>
              </a:rPr>
              <a:t>hurts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n-US" dirty="0" smtClean="0"/>
              <a:t> performance </a:t>
            </a:r>
            <a:r>
              <a:rPr lang="en-US" dirty="0"/>
              <a:t>on erasure-coded </a:t>
            </a:r>
            <a:r>
              <a:rPr lang="en-US" dirty="0" smtClean="0"/>
              <a:t>storage</a:t>
            </a:r>
            <a:endParaRPr lang="en-US" dirty="0"/>
          </a:p>
          <a:p>
            <a:r>
              <a:rPr lang="en-US" dirty="0" smtClean="0"/>
              <a:t>Propose </a:t>
            </a:r>
            <a:r>
              <a:rPr lang="en-US" b="1" dirty="0" smtClean="0">
                <a:solidFill>
                  <a:srgbClr val="FF0000"/>
                </a:solidFill>
              </a:rPr>
              <a:t>Degraded-First Scheduling</a:t>
            </a:r>
            <a:r>
              <a:rPr lang="en-US" dirty="0" smtClean="0"/>
              <a:t> for </a:t>
            </a:r>
            <a:r>
              <a:rPr lang="en-US" dirty="0" err="1" smtClean="0"/>
              <a:t>MapReduce</a:t>
            </a:r>
            <a:r>
              <a:rPr lang="en-US" dirty="0" smtClean="0"/>
              <a:t> task-level scheduling</a:t>
            </a:r>
            <a:endParaRPr lang="en-US" dirty="0"/>
          </a:p>
          <a:p>
            <a:pPr lvl="1"/>
            <a:r>
              <a:rPr lang="en-US" dirty="0" smtClean="0"/>
              <a:t>Improves </a:t>
            </a:r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US" dirty="0" smtClean="0"/>
              <a:t>performance under failure mode</a:t>
            </a:r>
          </a:p>
          <a:p>
            <a:r>
              <a:rPr lang="en-US" dirty="0" smtClean="0"/>
              <a:t>Show performance gain via:</a:t>
            </a:r>
            <a:endParaRPr lang="en-US" dirty="0"/>
          </a:p>
          <a:p>
            <a:pPr lvl="1"/>
            <a:r>
              <a:rPr lang="en-US" dirty="0" smtClean="0"/>
              <a:t>Mathematical analysis</a:t>
            </a:r>
            <a:endParaRPr lang="en-US" dirty="0"/>
          </a:p>
          <a:p>
            <a:pPr lvl="1"/>
            <a:r>
              <a:rPr lang="en-US" dirty="0" smtClean="0"/>
              <a:t>Discrete event simulations</a:t>
            </a:r>
            <a:endParaRPr lang="en-US" dirty="0"/>
          </a:p>
          <a:p>
            <a:pPr lvl="1"/>
            <a:r>
              <a:rPr lang="en-US" dirty="0" err="1" smtClean="0"/>
              <a:t>Testbed</a:t>
            </a:r>
            <a:r>
              <a:rPr lang="en-US" dirty="0" smtClean="0"/>
              <a:t> experiments on Hadoop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64704" y="4781490"/>
            <a:ext cx="2869696" cy="1238310"/>
            <a:chOff x="5205046" y="5105400"/>
            <a:chExt cx="2869696" cy="1238310"/>
          </a:xfrm>
        </p:grpSpPr>
        <p:sp>
          <p:nvSpPr>
            <p:cNvPr id="5" name="TextBox 4"/>
            <p:cNvSpPr txBox="1"/>
            <p:nvPr/>
          </p:nvSpPr>
          <p:spPr>
            <a:xfrm>
              <a:off x="5205046" y="5105400"/>
              <a:ext cx="28696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 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Details in the paper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5000" y="5772090"/>
              <a:ext cx="2291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</a:rPr>
                <a:t>Focus of this talk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Right Brace 6"/>
            <p:cNvSpPr/>
            <p:nvPr/>
          </p:nvSpPr>
          <p:spPr bwMode="auto">
            <a:xfrm>
              <a:off x="5334000" y="5638800"/>
              <a:ext cx="381000" cy="704910"/>
            </a:xfrm>
            <a:prstGeom prst="rightBrac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4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Erasure coding in distributed storage systems</a:t>
            </a:r>
          </a:p>
          <a:p>
            <a:pPr lvl="1"/>
            <a:r>
              <a:rPr lang="en-US" dirty="0" smtClean="0"/>
              <a:t>Minimize disk I/O </a:t>
            </a:r>
            <a:r>
              <a:rPr lang="en-US" sz="1600" dirty="0" smtClean="0"/>
              <a:t>[Khan, FAST’12; Huang, ATC’12]</a:t>
            </a:r>
            <a:r>
              <a:rPr lang="en-US" dirty="0" smtClean="0"/>
              <a:t> or bandwidth </a:t>
            </a:r>
            <a:r>
              <a:rPr lang="en-US" sz="1600" dirty="0" smtClean="0"/>
              <a:t>[Li, MSST’13]</a:t>
            </a:r>
            <a:r>
              <a:rPr lang="en-US" dirty="0" smtClean="0"/>
              <a:t> during degraded reads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scheduling improvements</a:t>
            </a:r>
          </a:p>
          <a:p>
            <a:pPr lvl="1"/>
            <a:r>
              <a:rPr lang="en-US" dirty="0" smtClean="0"/>
              <a:t>Address heterogeneity </a:t>
            </a:r>
            <a:r>
              <a:rPr lang="en-US" sz="1600" dirty="0" smtClean="0"/>
              <a:t>[</a:t>
            </a:r>
            <a:r>
              <a:rPr lang="en-US" sz="1600" dirty="0" err="1"/>
              <a:t>Zaharia</a:t>
            </a:r>
            <a:r>
              <a:rPr lang="en-US" sz="1600" dirty="0"/>
              <a:t>, </a:t>
            </a:r>
            <a:r>
              <a:rPr lang="en-US" sz="1600" dirty="0" smtClean="0"/>
              <a:t>OSDI’08; </a:t>
            </a:r>
            <a:r>
              <a:rPr lang="en-US" sz="1600" dirty="0" err="1" smtClean="0"/>
              <a:t>Ananthanarayanan</a:t>
            </a:r>
            <a:r>
              <a:rPr lang="en-US" sz="1600" dirty="0"/>
              <a:t>, OSDI’10; Gandhi, </a:t>
            </a:r>
            <a:r>
              <a:rPr lang="en-US" sz="1600" dirty="0" smtClean="0"/>
              <a:t>ATC’13]</a:t>
            </a:r>
            <a:endParaRPr lang="en-US" dirty="0" smtClean="0"/>
          </a:p>
          <a:p>
            <a:pPr lvl="1"/>
            <a:r>
              <a:rPr lang="en-US" dirty="0" smtClean="0"/>
              <a:t>Fair </a:t>
            </a:r>
            <a:r>
              <a:rPr lang="en-US" dirty="0"/>
              <a:t>scheduling </a:t>
            </a:r>
            <a:r>
              <a:rPr lang="en-US" sz="1600" dirty="0" smtClean="0"/>
              <a:t>[</a:t>
            </a:r>
            <a:r>
              <a:rPr lang="en-US" sz="1600" dirty="0" err="1"/>
              <a:t>Zaharia</a:t>
            </a:r>
            <a:r>
              <a:rPr lang="en-US" sz="1600" dirty="0"/>
              <a:t>, </a:t>
            </a:r>
            <a:r>
              <a:rPr lang="en-US" sz="1600" dirty="0" smtClean="0"/>
              <a:t>EuroSys’10; Tan</a:t>
            </a:r>
            <a:r>
              <a:rPr lang="en-US" sz="1600" dirty="0"/>
              <a:t>, </a:t>
            </a:r>
            <a:r>
              <a:rPr lang="en-US" sz="1600" dirty="0" smtClean="0"/>
              <a:t>SIGMETRICS’12]</a:t>
            </a:r>
          </a:p>
          <a:p>
            <a:pPr lvl="1"/>
            <a:r>
              <a:rPr lang="en-US" dirty="0" smtClean="0"/>
              <a:t>Designed for replication-based storage</a:t>
            </a:r>
          </a:p>
          <a:p>
            <a:r>
              <a:rPr lang="en-US" i="1" dirty="0" smtClean="0"/>
              <a:t>To our knowledge, there is no explicit study of </a:t>
            </a:r>
            <a:r>
              <a:rPr lang="en-US" i="1" dirty="0" err="1" smtClean="0"/>
              <a:t>MapReduce</a:t>
            </a:r>
            <a:r>
              <a:rPr lang="en-US" i="1" dirty="0" smtClean="0"/>
              <a:t> on erasure-coded storage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r>
              <a:rPr lang="en-US" sz="4000" dirty="0" smtClean="0"/>
              <a:t>Default Scheduling in </a:t>
            </a:r>
            <a:r>
              <a:rPr lang="en-US" sz="4000" dirty="0" err="1" smtClean="0"/>
              <a:t>MapReduce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02927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Locality-first</a:t>
            </a:r>
            <a:r>
              <a:rPr lang="en-US" sz="2400" dirty="0" smtClean="0"/>
              <a:t> scheduling: the master gives the first priority to assigning a local task to a slave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3096" y="1504521"/>
            <a:ext cx="4923143" cy="34778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heartbeat from slave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arrives </a:t>
            </a: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job in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jobQueue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job has a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task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assign the local task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 if</a:t>
            </a:r>
            <a:r>
              <a:rPr lang="en-US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job has a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task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n-US" sz="20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assign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remote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en-US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job has a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degraded task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n-US" sz="20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assign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degraded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endif</a:t>
            </a:r>
            <a:endParaRPr lang="en-US" sz="20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endfor</a:t>
            </a:r>
            <a:endParaRPr lang="en-US" sz="20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endwhile</a:t>
            </a:r>
            <a:endParaRPr lang="en-US" sz="20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800" y="2016299"/>
            <a:ext cx="4952999" cy="1149056"/>
            <a:chOff x="4535055" y="3348334"/>
            <a:chExt cx="4707335" cy="1149056"/>
          </a:xfrm>
        </p:grpSpPr>
        <p:sp>
          <p:nvSpPr>
            <p:cNvPr id="6" name="Oval 5"/>
            <p:cNvSpPr/>
            <p:nvPr/>
          </p:nvSpPr>
          <p:spPr bwMode="auto">
            <a:xfrm>
              <a:off x="4535055" y="4035644"/>
              <a:ext cx="1447800" cy="461746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22990" y="3348334"/>
              <a:ext cx="2819400" cy="646331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+mn-lt"/>
                </a:rPr>
                <a:t>Processing a block stored</a:t>
              </a:r>
            </a:p>
            <a:p>
              <a:r>
                <a:rPr lang="en-US" dirty="0" smtClean="0">
                  <a:solidFill>
                    <a:srgbClr val="0070C0"/>
                  </a:solidFill>
                  <a:latin typeface="+mn-lt"/>
                </a:rPr>
                <a:t>in another rack </a:t>
              </a:r>
              <a:endParaRPr lang="en-US" dirty="0">
                <a:solidFill>
                  <a:srgbClr val="0070C0"/>
                </a:solidFill>
                <a:latin typeface="+mn-lt"/>
              </a:endParaRPr>
            </a:p>
          </p:txBody>
        </p:sp>
        <p:cxnSp>
          <p:nvCxnSpPr>
            <p:cNvPr id="9" name="Straight Arrow Connector 8"/>
            <p:cNvCxnSpPr>
              <a:stCxn id="7" idx="1"/>
              <a:endCxn id="6" idx="0"/>
            </p:cNvCxnSpPr>
            <p:nvPr/>
          </p:nvCxnSpPr>
          <p:spPr bwMode="auto">
            <a:xfrm flipH="1">
              <a:off x="5258955" y="3671500"/>
              <a:ext cx="1164035" cy="36414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3716613" y="3367949"/>
            <a:ext cx="4970188" cy="1411852"/>
            <a:chOff x="4274127" y="2834652"/>
            <a:chExt cx="4723671" cy="1411852"/>
          </a:xfrm>
        </p:grpSpPr>
        <p:sp>
          <p:nvSpPr>
            <p:cNvPr id="12" name="Oval 11"/>
            <p:cNvSpPr/>
            <p:nvPr/>
          </p:nvSpPr>
          <p:spPr bwMode="auto">
            <a:xfrm flipV="1">
              <a:off x="4274127" y="2834652"/>
              <a:ext cx="1868055" cy="418373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8398" y="3600173"/>
              <a:ext cx="2819400" cy="646331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+mn-lt"/>
                </a:rPr>
                <a:t>Processing an unavailable block in the system </a:t>
              </a:r>
              <a:endParaRPr lang="en-US" dirty="0">
                <a:solidFill>
                  <a:srgbClr val="0070C0"/>
                </a:solidFill>
                <a:latin typeface="+mn-lt"/>
              </a:endParaRPr>
            </a:p>
          </p:txBody>
        </p:sp>
        <p:cxnSp>
          <p:nvCxnSpPr>
            <p:cNvPr id="14" name="Straight Arrow Connector 13"/>
            <p:cNvCxnSpPr>
              <a:stCxn id="13" idx="1"/>
              <a:endCxn id="12" idx="0"/>
            </p:cNvCxnSpPr>
            <p:nvPr/>
          </p:nvCxnSpPr>
          <p:spPr bwMode="auto">
            <a:xfrm flipH="1" flipV="1">
              <a:off x="5208154" y="3253025"/>
              <a:ext cx="970243" cy="67031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92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1"/>
            <a:ext cx="8336280" cy="10017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Locality-First in Failure Mode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33400" y="2191416"/>
            <a:ext cx="6826406" cy="369332"/>
            <a:chOff x="533400" y="2191416"/>
            <a:chExt cx="6826406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2191416"/>
              <a:ext cx="593246" cy="36933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0,0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037542" y="2191416"/>
              <a:ext cx="593246" cy="36933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0,1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57800" y="2191416"/>
              <a:ext cx="593246" cy="36933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0,0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766560" y="2191416"/>
              <a:ext cx="593246" cy="36933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0,1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3400" y="2191416"/>
            <a:ext cx="7419652" cy="1107996"/>
            <a:chOff x="533400" y="2191416"/>
            <a:chExt cx="7419652" cy="1107996"/>
          </a:xfrm>
        </p:grpSpPr>
        <p:sp>
          <p:nvSpPr>
            <p:cNvPr id="63" name="TextBox 62"/>
            <p:cNvSpPr txBox="1"/>
            <p:nvPr/>
          </p:nvSpPr>
          <p:spPr>
            <a:xfrm>
              <a:off x="533400" y="2560748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>
                  <a:solidFill>
                    <a:srgbClr val="0070C0"/>
                  </a:solidFill>
                </a:rPr>
                <a:t>1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3400" y="2930080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>
                  <a:solidFill>
                    <a:srgbClr val="0070C0"/>
                  </a:solidFill>
                </a:rPr>
                <a:t>2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26646" y="2191416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>
                  <a:solidFill>
                    <a:srgbClr val="0070C0"/>
                  </a:solidFill>
                </a:rPr>
                <a:t>3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37542" y="2930080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2,1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630788" y="2560748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4,0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30788" y="2930080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>
                  <a:solidFill>
                    <a:srgbClr val="0070C0"/>
                  </a:solidFill>
                </a:rPr>
                <a:t>5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546302" y="2560748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1,1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39548" y="2191416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>
                  <a:solidFill>
                    <a:srgbClr val="0070C0"/>
                  </a:solidFill>
                </a:rPr>
                <a:t>3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39548" y="2560748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4,1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39548" y="2930080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5,1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257800" y="2560748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>
                  <a:solidFill>
                    <a:srgbClr val="0070C0"/>
                  </a:solidFill>
                </a:rPr>
                <a:t>1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257800" y="2930080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2,1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851046" y="2191416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3,1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51046" y="2560748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4,0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851046" y="2930080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>
                  <a:solidFill>
                    <a:srgbClr val="0070C0"/>
                  </a:solidFill>
                </a:rPr>
                <a:t>5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766560" y="2560748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1,1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766560" y="2930080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>
                  <a:solidFill>
                    <a:srgbClr val="0070C0"/>
                  </a:solidFill>
                </a:rPr>
                <a:t>2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,0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359806" y="2191416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3,1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359806" y="2560748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4,1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359806" y="2930080"/>
              <a:ext cx="593246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5,1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68" name="Freeform 167"/>
          <p:cNvSpPr/>
          <p:nvPr/>
        </p:nvSpPr>
        <p:spPr bwMode="auto">
          <a:xfrm>
            <a:off x="2447636" y="1348436"/>
            <a:ext cx="4012272" cy="840582"/>
          </a:xfrm>
          <a:custGeom>
            <a:avLst/>
            <a:gdLst>
              <a:gd name="connsiteX0" fmla="*/ 3131128 w 4012272"/>
              <a:gd name="connsiteY0" fmla="*/ 840582 h 840582"/>
              <a:gd name="connsiteX1" fmla="*/ 3990109 w 4012272"/>
              <a:gd name="connsiteY1" fmla="*/ 351055 h 840582"/>
              <a:gd name="connsiteX2" fmla="*/ 2327564 w 4012272"/>
              <a:gd name="connsiteY2" fmla="*/ 73 h 840582"/>
              <a:gd name="connsiteX3" fmla="*/ 628073 w 4012272"/>
              <a:gd name="connsiteY3" fmla="*/ 378764 h 840582"/>
              <a:gd name="connsiteX4" fmla="*/ 0 w 4012272"/>
              <a:gd name="connsiteY4" fmla="*/ 812873 h 840582"/>
              <a:gd name="connsiteX5" fmla="*/ 0 w 4012272"/>
              <a:gd name="connsiteY5" fmla="*/ 812873 h 84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2272" h="840582">
                <a:moveTo>
                  <a:pt x="3131128" y="840582"/>
                </a:moveTo>
                <a:cubicBezTo>
                  <a:pt x="3627582" y="665861"/>
                  <a:pt x="4124036" y="491140"/>
                  <a:pt x="3990109" y="351055"/>
                </a:cubicBezTo>
                <a:cubicBezTo>
                  <a:pt x="3856182" y="210970"/>
                  <a:pt x="2887903" y="-4545"/>
                  <a:pt x="2327564" y="73"/>
                </a:cubicBezTo>
                <a:cubicBezTo>
                  <a:pt x="1767225" y="4691"/>
                  <a:pt x="1016000" y="243297"/>
                  <a:pt x="628073" y="378764"/>
                </a:cubicBezTo>
                <a:cubicBezTo>
                  <a:pt x="240146" y="514231"/>
                  <a:pt x="0" y="812873"/>
                  <a:pt x="0" y="812873"/>
                </a:cubicBezTo>
                <a:lnTo>
                  <a:pt x="0" y="812873"/>
                </a:lnTo>
              </a:path>
            </a:pathLst>
          </a:cu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6720" y="1066800"/>
            <a:ext cx="7635240" cy="2385012"/>
            <a:chOff x="426720" y="1066800"/>
            <a:chExt cx="7635240" cy="2385012"/>
          </a:xfrm>
        </p:grpSpPr>
        <p:cxnSp>
          <p:nvCxnSpPr>
            <p:cNvPr id="99" name="Straight Connector 98"/>
            <p:cNvCxnSpPr>
              <a:stCxn id="74" idx="0"/>
              <a:endCxn id="61" idx="2"/>
            </p:cNvCxnSpPr>
            <p:nvPr/>
          </p:nvCxnSpPr>
          <p:spPr bwMode="auto">
            <a:xfrm flipV="1">
              <a:off x="2631902" y="1763744"/>
              <a:ext cx="432452" cy="31646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7" name="Group 16"/>
            <p:cNvGrpSpPr/>
            <p:nvPr/>
          </p:nvGrpSpPr>
          <p:grpSpPr>
            <a:xfrm>
              <a:off x="426720" y="1066800"/>
              <a:ext cx="7635240" cy="2385012"/>
              <a:chOff x="426720" y="1066800"/>
              <a:chExt cx="7635240" cy="238501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165787" y="1066800"/>
                <a:ext cx="1428596" cy="36933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7030A0"/>
                    </a:solidFill>
                  </a:rPr>
                  <a:t>Core Switch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394907" y="1394412"/>
                <a:ext cx="1338893" cy="36933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7030A0"/>
                    </a:solidFill>
                  </a:rPr>
                  <a:t>ToR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Switch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976307" y="1394412"/>
                <a:ext cx="1338893" cy="36933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7030A0"/>
                    </a:solidFill>
                  </a:rPr>
                  <a:t>ToR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Switch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61" idx="0"/>
                <a:endCxn id="7" idx="1"/>
              </p:cNvCxnSpPr>
              <p:nvPr/>
            </p:nvCxnSpPr>
            <p:spPr bwMode="auto">
              <a:xfrm flipV="1">
                <a:off x="3064354" y="1251466"/>
                <a:ext cx="1101433" cy="1429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>
                <a:stCxn id="7" idx="3"/>
                <a:endCxn id="62" idx="0"/>
              </p:cNvCxnSpPr>
              <p:nvPr/>
            </p:nvCxnSpPr>
            <p:spPr bwMode="auto">
              <a:xfrm>
                <a:off x="5594383" y="1251466"/>
                <a:ext cx="1051371" cy="1429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Rounded Rectangle 27"/>
              <p:cNvSpPr/>
              <p:nvPr/>
            </p:nvSpPr>
            <p:spPr bwMode="auto">
              <a:xfrm>
                <a:off x="426720" y="2080212"/>
                <a:ext cx="1402080" cy="137160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 bwMode="auto">
              <a:xfrm>
                <a:off x="1930862" y="2080212"/>
                <a:ext cx="1402080" cy="137160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 bwMode="auto">
              <a:xfrm>
                <a:off x="3439622" y="2080212"/>
                <a:ext cx="1402080" cy="137160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 bwMode="auto">
              <a:xfrm>
                <a:off x="5151120" y="2080212"/>
                <a:ext cx="1402080" cy="137160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 bwMode="auto">
              <a:xfrm>
                <a:off x="6659880" y="2080212"/>
                <a:ext cx="1402080" cy="137160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7" name="Straight Connector 96"/>
              <p:cNvCxnSpPr>
                <a:stCxn id="28" idx="0"/>
                <a:endCxn id="61" idx="2"/>
              </p:cNvCxnSpPr>
              <p:nvPr/>
            </p:nvCxnSpPr>
            <p:spPr bwMode="auto">
              <a:xfrm flipV="1">
                <a:off x="1127760" y="1763744"/>
                <a:ext cx="1936594" cy="31646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00"/>
              <p:cNvCxnSpPr>
                <a:stCxn id="81" idx="0"/>
                <a:endCxn id="61" idx="2"/>
              </p:cNvCxnSpPr>
              <p:nvPr/>
            </p:nvCxnSpPr>
            <p:spPr bwMode="auto">
              <a:xfrm flipH="1" flipV="1">
                <a:off x="3064354" y="1763744"/>
                <a:ext cx="1076308" cy="31646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Straight Connector 102"/>
              <p:cNvCxnSpPr>
                <a:stCxn id="88" idx="0"/>
                <a:endCxn id="62" idx="2"/>
              </p:cNvCxnSpPr>
              <p:nvPr/>
            </p:nvCxnSpPr>
            <p:spPr bwMode="auto">
              <a:xfrm flipV="1">
                <a:off x="5852160" y="1763744"/>
                <a:ext cx="793594" cy="31646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Straight Connector 104"/>
              <p:cNvCxnSpPr>
                <a:stCxn id="95" idx="0"/>
                <a:endCxn id="62" idx="2"/>
              </p:cNvCxnSpPr>
              <p:nvPr/>
            </p:nvCxnSpPr>
            <p:spPr bwMode="auto">
              <a:xfrm flipH="1" flipV="1">
                <a:off x="6645754" y="1763744"/>
                <a:ext cx="715166" cy="31646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716967" y="174212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S0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123236" y="1742127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S1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030716" y="1727271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S2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371240" y="1741935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S3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7328543" y="1728009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S4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6" name="Freeform 15"/>
          <p:cNvSpPr/>
          <p:nvPr/>
        </p:nvSpPr>
        <p:spPr bwMode="auto">
          <a:xfrm>
            <a:off x="3050348" y="1263735"/>
            <a:ext cx="3624224" cy="1303974"/>
          </a:xfrm>
          <a:custGeom>
            <a:avLst/>
            <a:gdLst>
              <a:gd name="connsiteX0" fmla="*/ 2500707 w 3624224"/>
              <a:gd name="connsiteY0" fmla="*/ 1303974 h 1303974"/>
              <a:gd name="connsiteX1" fmla="*/ 3609070 w 3624224"/>
              <a:gd name="connsiteY1" fmla="*/ 491174 h 1303974"/>
              <a:gd name="connsiteX2" fmla="*/ 1780270 w 3624224"/>
              <a:gd name="connsiteY2" fmla="*/ 1647 h 1303974"/>
              <a:gd name="connsiteX3" fmla="*/ 25361 w 3624224"/>
              <a:gd name="connsiteY3" fmla="*/ 352629 h 1303974"/>
              <a:gd name="connsiteX4" fmla="*/ 902816 w 3624224"/>
              <a:gd name="connsiteY4" fmla="*/ 897574 h 130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4224" h="1303974">
                <a:moveTo>
                  <a:pt x="2500707" y="1303974"/>
                </a:moveTo>
                <a:cubicBezTo>
                  <a:pt x="3114925" y="1006101"/>
                  <a:pt x="3729143" y="708229"/>
                  <a:pt x="3609070" y="491174"/>
                </a:cubicBezTo>
                <a:cubicBezTo>
                  <a:pt x="3488997" y="274119"/>
                  <a:pt x="2377555" y="24738"/>
                  <a:pt x="1780270" y="1647"/>
                </a:cubicBezTo>
                <a:cubicBezTo>
                  <a:pt x="1182985" y="-21444"/>
                  <a:pt x="171603" y="203308"/>
                  <a:pt x="25361" y="352629"/>
                </a:cubicBezTo>
                <a:cubicBezTo>
                  <a:pt x="-120881" y="501950"/>
                  <a:pt x="390967" y="699762"/>
                  <a:pt x="902816" y="897574"/>
                </a:cubicBezTo>
              </a:path>
            </a:pathLst>
          </a:cu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ightning Bolt 9"/>
          <p:cNvSpPr/>
          <p:nvPr/>
        </p:nvSpPr>
        <p:spPr bwMode="auto">
          <a:xfrm>
            <a:off x="76979" y="2129962"/>
            <a:ext cx="818653" cy="1018143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1613" y="3398948"/>
            <a:ext cx="7739489" cy="3465177"/>
            <a:chOff x="481613" y="3398948"/>
            <a:chExt cx="7739489" cy="3465177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 flipV="1">
              <a:off x="1371600" y="3505200"/>
              <a:ext cx="0" cy="32162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>
              <a:off x="1219200" y="6553200"/>
              <a:ext cx="66294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0" name="TextBox 169"/>
            <p:cNvSpPr txBox="1"/>
            <p:nvPr/>
          </p:nvSpPr>
          <p:spPr>
            <a:xfrm>
              <a:off x="2590800" y="64770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10</a:t>
              </a:r>
              <a:endParaRPr lang="en-US" b="1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455470" y="64770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30</a:t>
              </a:r>
              <a:endParaRPr lang="en-US" b="1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842610" y="649479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40</a:t>
              </a:r>
              <a:endParaRPr lang="en-US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79819" y="6183868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  <a:r>
                <a:rPr lang="en-US" b="1" dirty="0" smtClean="0"/>
                <a:t>ime(s)</a:t>
              </a:r>
              <a:endParaRPr lang="en-US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1613" y="339894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slaves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2184" y="381722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S1</a:t>
              </a:r>
              <a:endParaRPr lang="en-US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57228" y="455175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S2</a:t>
              </a:r>
              <a:endParaRPr lang="en-US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57228" y="528080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S3</a:t>
              </a:r>
              <a:endParaRPr lang="en-US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85259" y="601085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S4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71599" y="3716995"/>
            <a:ext cx="1447802" cy="2793615"/>
            <a:chOff x="1371599" y="3716995"/>
            <a:chExt cx="1447802" cy="2793615"/>
          </a:xfrm>
        </p:grpSpPr>
        <p:sp>
          <p:nvSpPr>
            <p:cNvPr id="104" name="Rectangle 103"/>
            <p:cNvSpPr/>
            <p:nvPr/>
          </p:nvSpPr>
          <p:spPr bwMode="auto">
            <a:xfrm>
              <a:off x="1371601" y="4419600"/>
              <a:ext cx="1447800" cy="321605"/>
            </a:xfrm>
            <a:prstGeom prst="rect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</a:rPr>
                <a:t>Process </a:t>
              </a:r>
              <a:r>
                <a:rPr lang="en-US" sz="1600" dirty="0" smtClean="0">
                  <a:solidFill>
                    <a:srgbClr val="0070C0"/>
                  </a:solidFill>
                </a:rPr>
                <a:t>B</a:t>
              </a:r>
              <a:r>
                <a:rPr lang="en-US" sz="1600" baseline="-25000" dirty="0" smtClean="0">
                  <a:solidFill>
                    <a:srgbClr val="0070C0"/>
                  </a:solidFill>
                </a:rPr>
                <a:t>1,1</a:t>
              </a:r>
              <a:endParaRPr lang="en-US" sz="16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1371600" y="4741205"/>
              <a:ext cx="1447801" cy="321605"/>
            </a:xfrm>
            <a:prstGeom prst="rect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</a:rPr>
                <a:t>Process B</a:t>
              </a:r>
              <a:r>
                <a:rPr lang="en-US" sz="1600" baseline="-25000" dirty="0">
                  <a:solidFill>
                    <a:srgbClr val="0070C0"/>
                  </a:solidFill>
                </a:rPr>
                <a:t>5,1</a:t>
              </a:r>
              <a:endParaRPr kumimoji="0" lang="en-US" sz="16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371600" y="5147990"/>
              <a:ext cx="1447800" cy="321605"/>
            </a:xfrm>
            <a:prstGeom prst="rect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</a:rPr>
                <a:t>Process B</a:t>
              </a:r>
              <a:r>
                <a:rPr lang="en-US" sz="1600" baseline="-25000" dirty="0">
                  <a:solidFill>
                    <a:srgbClr val="0070C0"/>
                  </a:solidFill>
                </a:rPr>
                <a:t>2,1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371599" y="5469595"/>
              <a:ext cx="1447801" cy="321605"/>
            </a:xfrm>
            <a:prstGeom prst="rect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</a:rPr>
                <a:t>Process B</a:t>
              </a:r>
              <a:r>
                <a:rPr lang="en-US" sz="1600" baseline="-25000" dirty="0">
                  <a:solidFill>
                    <a:srgbClr val="0070C0"/>
                  </a:solidFill>
                </a:rPr>
                <a:t>5,0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371601" y="5867400"/>
              <a:ext cx="1447800" cy="321605"/>
            </a:xfrm>
            <a:prstGeom prst="rect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</a:rPr>
                <a:t>Process B</a:t>
              </a:r>
              <a:r>
                <a:rPr lang="en-US" sz="1600" baseline="-25000" dirty="0">
                  <a:solidFill>
                    <a:srgbClr val="0070C0"/>
                  </a:solidFill>
                </a:rPr>
                <a:t>3,1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1371600" y="6189005"/>
              <a:ext cx="1447801" cy="321605"/>
            </a:xfrm>
            <a:prstGeom prst="rect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</a:rPr>
                <a:t>Process </a:t>
              </a:r>
              <a:r>
                <a:rPr lang="en-US" sz="1600" dirty="0" smtClean="0">
                  <a:solidFill>
                    <a:srgbClr val="0070C0"/>
                  </a:solidFill>
                </a:rPr>
                <a:t>B</a:t>
              </a:r>
              <a:r>
                <a:rPr lang="en-US" sz="1600" baseline="-25000" dirty="0" smtClean="0">
                  <a:solidFill>
                    <a:srgbClr val="0070C0"/>
                  </a:solidFill>
                </a:rPr>
                <a:t>5,1</a:t>
              </a:r>
              <a:endParaRPr lang="en-US" sz="16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1371601" y="3716995"/>
              <a:ext cx="1447800" cy="321605"/>
            </a:xfrm>
            <a:prstGeom prst="rect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</a:rPr>
                <a:t>Process </a:t>
              </a:r>
              <a:r>
                <a:rPr lang="en-US" sz="1600" dirty="0" smtClean="0">
                  <a:solidFill>
                    <a:srgbClr val="0070C0"/>
                  </a:solidFill>
                </a:rPr>
                <a:t>B</a:t>
              </a:r>
              <a:r>
                <a:rPr lang="en-US" sz="1600" baseline="-25000" dirty="0" smtClean="0">
                  <a:solidFill>
                    <a:srgbClr val="0070C0"/>
                  </a:solidFill>
                </a:rPr>
                <a:t>0,1</a:t>
              </a:r>
              <a:endParaRPr lang="en-US" sz="16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1371600" y="4038600"/>
              <a:ext cx="1447801" cy="321605"/>
            </a:xfrm>
            <a:prstGeom prst="rect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</a:rPr>
                <a:t>Process </a:t>
              </a:r>
              <a:r>
                <a:rPr lang="en-US" sz="1600" dirty="0" smtClean="0">
                  <a:solidFill>
                    <a:srgbClr val="0070C0"/>
                  </a:solidFill>
                </a:rPr>
                <a:t>B</a:t>
              </a:r>
              <a:r>
                <a:rPr lang="en-US" sz="1600" baseline="-25000" dirty="0" smtClean="0">
                  <a:solidFill>
                    <a:srgbClr val="0070C0"/>
                  </a:solidFill>
                </a:rPr>
                <a:t>4,0</a:t>
              </a:r>
              <a:endParaRPr lang="en-US" sz="1600" baseline="-25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19400" y="3718560"/>
            <a:ext cx="4985092" cy="2776233"/>
            <a:chOff x="2819400" y="3718560"/>
            <a:chExt cx="4985092" cy="2776233"/>
          </a:xfrm>
        </p:grpSpPr>
        <p:sp>
          <p:nvSpPr>
            <p:cNvPr id="144" name="Rectangle 143"/>
            <p:cNvSpPr/>
            <p:nvPr/>
          </p:nvSpPr>
          <p:spPr bwMode="auto">
            <a:xfrm>
              <a:off x="2821781" y="5148630"/>
              <a:ext cx="1444752" cy="321605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Download </a:t>
              </a:r>
              <a:r>
                <a:rPr lang="en-US" sz="1600" dirty="0" smtClean="0">
                  <a:solidFill>
                    <a:srgbClr val="C00000"/>
                  </a:solidFill>
                </a:rPr>
                <a:t>P</a:t>
              </a:r>
              <a:r>
                <a:rPr lang="en-US" sz="1600" baseline="-25000" dirty="0" smtClean="0">
                  <a:solidFill>
                    <a:srgbClr val="C00000"/>
                  </a:solidFill>
                </a:rPr>
                <a:t>2,0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2819400" y="3719153"/>
              <a:ext cx="2889504" cy="321605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Download 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P</a:t>
              </a:r>
              <a:r>
                <a:rPr lang="en-US" sz="1600" b="1" baseline="-25000" dirty="0" smtClean="0">
                  <a:solidFill>
                    <a:srgbClr val="C00000"/>
                  </a:solidFill>
                </a:rPr>
                <a:t>0,0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819400" y="4419600"/>
              <a:ext cx="2889504" cy="321605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Download 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P</a:t>
              </a:r>
              <a:r>
                <a:rPr lang="en-US" sz="1600" b="1" baseline="-25000" dirty="0" smtClean="0">
                  <a:solidFill>
                    <a:srgbClr val="C00000"/>
                  </a:solidFill>
                </a:rPr>
                <a:t>1,0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324600" y="5638800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 finishes</a:t>
              </a:r>
              <a:endParaRPr lang="en-US" dirty="0"/>
            </a:p>
          </p:txBody>
        </p:sp>
        <p:cxnSp>
          <p:nvCxnSpPr>
            <p:cNvPr id="175" name="Straight Arrow Connector 174"/>
            <p:cNvCxnSpPr>
              <a:stCxn id="173" idx="2"/>
              <a:endCxn id="172" idx="0"/>
            </p:cNvCxnSpPr>
            <p:nvPr/>
          </p:nvCxnSpPr>
          <p:spPr bwMode="auto">
            <a:xfrm flipH="1">
              <a:off x="7063183" y="6008132"/>
              <a:ext cx="1363" cy="4866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Rectangle 111"/>
            <p:cNvSpPr/>
            <p:nvPr/>
          </p:nvSpPr>
          <p:spPr bwMode="auto">
            <a:xfrm>
              <a:off x="5715000" y="3718560"/>
              <a:ext cx="1444752" cy="320040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Process </a:t>
              </a:r>
              <a:r>
                <a:rPr lang="en-US" sz="1600" dirty="0" smtClean="0">
                  <a:solidFill>
                    <a:srgbClr val="C00000"/>
                  </a:solidFill>
                </a:rPr>
                <a:t>B</a:t>
              </a:r>
              <a:r>
                <a:rPr lang="en-US" sz="1600" baseline="-25000" dirty="0" smtClean="0">
                  <a:solidFill>
                    <a:srgbClr val="C00000"/>
                  </a:solidFill>
                </a:rPr>
                <a:t>0,0</a:t>
              </a:r>
              <a:endParaRPr lang="en-US" sz="16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4267200" y="5867400"/>
              <a:ext cx="1444752" cy="321605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Process </a:t>
              </a:r>
              <a:r>
                <a:rPr lang="en-US" sz="1600" dirty="0" smtClean="0">
                  <a:solidFill>
                    <a:srgbClr val="C00000"/>
                  </a:solidFill>
                </a:rPr>
                <a:t>B</a:t>
              </a:r>
              <a:r>
                <a:rPr lang="en-US" sz="1600" baseline="-25000" dirty="0" smtClean="0">
                  <a:solidFill>
                    <a:srgbClr val="C00000"/>
                  </a:solidFill>
                </a:rPr>
                <a:t>3,0</a:t>
              </a:r>
              <a:endParaRPr lang="en-US" sz="16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4267200" y="5148886"/>
              <a:ext cx="1444752" cy="321605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Process </a:t>
              </a:r>
              <a:r>
                <a:rPr lang="en-US" sz="1600" dirty="0" smtClean="0">
                  <a:solidFill>
                    <a:srgbClr val="C00000"/>
                  </a:solidFill>
                </a:rPr>
                <a:t>B</a:t>
              </a:r>
              <a:r>
                <a:rPr lang="en-US" sz="1600" baseline="-25000" dirty="0" smtClean="0">
                  <a:solidFill>
                    <a:srgbClr val="C00000"/>
                  </a:solidFill>
                </a:rPr>
                <a:t>2,0</a:t>
              </a:r>
              <a:endParaRPr lang="en-US" sz="16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819400" y="5867400"/>
              <a:ext cx="1444752" cy="321605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Download P</a:t>
              </a:r>
              <a:r>
                <a:rPr lang="en-US" sz="1600" baseline="-25000" dirty="0">
                  <a:solidFill>
                    <a:srgbClr val="C00000"/>
                  </a:solidFill>
                </a:rPr>
                <a:t>3,0</a:t>
              </a:r>
              <a:endParaRPr lang="en-US" sz="1600" dirty="0">
                <a:solidFill>
                  <a:srgbClr val="C00000"/>
                </a:solidFill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5715000" y="4419600"/>
              <a:ext cx="1444752" cy="320040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Process </a:t>
              </a:r>
              <a:r>
                <a:rPr lang="en-US" sz="1600" dirty="0" smtClean="0">
                  <a:solidFill>
                    <a:srgbClr val="C00000"/>
                  </a:solidFill>
                </a:rPr>
                <a:t>B</a:t>
              </a:r>
              <a:r>
                <a:rPr lang="en-US" sz="1600" baseline="-25000" dirty="0" smtClean="0">
                  <a:solidFill>
                    <a:srgbClr val="C00000"/>
                  </a:solidFill>
                </a:rPr>
                <a:t>1,0</a:t>
              </a:r>
              <a:endParaRPr lang="en-US" sz="1600" baseline="-25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76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6" grpId="0" animBg="1"/>
      <p:bldP spid="1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12401</TotalTime>
  <Words>1763</Words>
  <Application>Microsoft Office PowerPoint</Application>
  <PresentationFormat>On-screen Show (4:3)</PresentationFormat>
  <Paragraphs>468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Degraded-First Scheduling for MapReduce in Erasure-Coded Storage Clusters</vt:lpstr>
      <vt:lpstr>Motivation</vt:lpstr>
      <vt:lpstr>Motivation</vt:lpstr>
      <vt:lpstr>Background: MapReduce</vt:lpstr>
      <vt:lpstr>Background: Erasure Coding</vt:lpstr>
      <vt:lpstr>Our Contributions</vt:lpstr>
      <vt:lpstr>Related Work</vt:lpstr>
      <vt:lpstr>Default Scheduling in MapReduce</vt:lpstr>
      <vt:lpstr>Locality-First in Failure Mode</vt:lpstr>
      <vt:lpstr>Problems &amp; Intuitions</vt:lpstr>
      <vt:lpstr>PowerPoint Presentation</vt:lpstr>
      <vt:lpstr>Basic Degraded-First Scheduling</vt:lpstr>
      <vt:lpstr>Example</vt:lpstr>
      <vt:lpstr>Properties</vt:lpstr>
      <vt:lpstr>Potential Issues</vt:lpstr>
      <vt:lpstr>Locality Preservation</vt:lpstr>
      <vt:lpstr>Rack Awareness</vt:lpstr>
      <vt:lpstr>Enhanced Degraded-First Scheduling</vt:lpstr>
      <vt:lpstr>Simulations</vt:lpstr>
      <vt:lpstr>Simulation Setup</vt:lpstr>
      <vt:lpstr>Choice of (n, k)</vt:lpstr>
      <vt:lpstr>File Size</vt:lpstr>
      <vt:lpstr>Bandwidth</vt:lpstr>
      <vt:lpstr>Failure Pattern</vt:lpstr>
      <vt:lpstr>Amount of Intermediate Data</vt:lpstr>
      <vt:lpstr>Multiple Jobs</vt:lpstr>
      <vt:lpstr>Experiments</vt:lpstr>
      <vt:lpstr>Experiment Results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Runhui Li;Patrick Lee</dc:creator>
  <cp:lastModifiedBy>Patrick Lee</cp:lastModifiedBy>
  <cp:revision>602</cp:revision>
  <cp:lastPrinted>1601-01-01T00:00:00Z</cp:lastPrinted>
  <dcterms:created xsi:type="dcterms:W3CDTF">1601-01-01T00:00:00Z</dcterms:created>
  <dcterms:modified xsi:type="dcterms:W3CDTF">2014-06-25T19:46:54Z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