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notesMasterIdLst>
    <p:notesMasterId r:id="rId44"/>
  </p:notesMasterIdLst>
  <p:sldIdLst>
    <p:sldId id="256" r:id="rId7"/>
    <p:sldId id="259" r:id="rId8"/>
    <p:sldId id="302" r:id="rId9"/>
    <p:sldId id="336" r:id="rId10"/>
    <p:sldId id="301" r:id="rId11"/>
    <p:sldId id="303" r:id="rId12"/>
    <p:sldId id="304" r:id="rId13"/>
    <p:sldId id="260" r:id="rId14"/>
    <p:sldId id="288" r:id="rId15"/>
    <p:sldId id="335" r:id="rId16"/>
    <p:sldId id="325" r:id="rId17"/>
    <p:sldId id="267" r:id="rId18"/>
    <p:sldId id="305" r:id="rId19"/>
    <p:sldId id="327" r:id="rId20"/>
    <p:sldId id="306" r:id="rId21"/>
    <p:sldId id="307" r:id="rId22"/>
    <p:sldId id="308" r:id="rId23"/>
    <p:sldId id="309" r:id="rId24"/>
    <p:sldId id="333" r:id="rId25"/>
    <p:sldId id="311" r:id="rId26"/>
    <p:sldId id="312" r:id="rId27"/>
    <p:sldId id="313" r:id="rId28"/>
    <p:sldId id="314" r:id="rId29"/>
    <p:sldId id="315" r:id="rId30"/>
    <p:sldId id="316" r:id="rId31"/>
    <p:sldId id="334" r:id="rId32"/>
    <p:sldId id="317" r:id="rId33"/>
    <p:sldId id="319" r:id="rId34"/>
    <p:sldId id="321" r:id="rId35"/>
    <p:sldId id="324" r:id="rId36"/>
    <p:sldId id="332" r:id="rId37"/>
    <p:sldId id="329" r:id="rId38"/>
    <p:sldId id="330" r:id="rId39"/>
    <p:sldId id="331" r:id="rId40"/>
    <p:sldId id="318" r:id="rId41"/>
    <p:sldId id="320" r:id="rId42"/>
    <p:sldId id="322" r:id="rId4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3333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011C3-D1A5-4547-9681-7A55313F375C}" type="datetimeFigureOut">
              <a:rPr lang="zh-CN" altLang="en-US" smtClean="0"/>
              <a:pPr/>
              <a:t>2012-6-27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09AEF-B61F-4D79-B67F-5923113987F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1029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endParaRPr lang="zh-CN" altLang="en-US" i="1" dirty="0" smtClean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09AEF-B61F-4D79-B67F-5923113987FE}" type="slidenum">
              <a:rPr lang="zh-CN" altLang="en-US" smtClean="0">
                <a:solidFill>
                  <a:prstClr val="black"/>
                </a:solidFill>
              </a:rPr>
              <a:pPr/>
              <a:t>15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09AEF-B61F-4D79-B67F-5923113987FE}" type="slidenum">
              <a:rPr lang="zh-CN" altLang="en-US" smtClean="0">
                <a:solidFill>
                  <a:prstClr val="black"/>
                </a:solidFill>
              </a:rPr>
              <a:pPr/>
              <a:t>18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31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9982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168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11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981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8522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2916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178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716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6626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8394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037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2544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7734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2650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4435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497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58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6210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7869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4089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1961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9421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6358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1617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0665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5832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182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97897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39998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2541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38470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99285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44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05468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0876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38075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580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6029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7156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21203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46958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12946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95898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853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193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091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326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528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07149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1733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60707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10800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77300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01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00800"/>
            <a:ext cx="5562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980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92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5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2012-6-27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784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00800"/>
            <a:ext cx="5562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fld id="{0C913308-F349-4B6D-A68A-DD1791B4A57B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68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4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5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5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ansrlab.cse.cuhk.edu.hk/software/zpacr/" TargetMode="External"/><Relationship Id="rId1" Type="http://schemas.openxmlformats.org/officeDocument/2006/relationships/slideLayout" Target="../slideLayouts/slideLayout5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7.wm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8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8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4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4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676400"/>
            <a:ext cx="8915400" cy="215265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Cost-based Heterogeneous Recovery Scheme for Distributed Storage Systems with RAID-6 Codes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962400"/>
            <a:ext cx="8610600" cy="2514600"/>
          </a:xfrm>
        </p:spPr>
        <p:txBody>
          <a:bodyPr/>
          <a:lstStyle/>
          <a:p>
            <a:pPr eaLnBrk="1" hangingPunct="1"/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Yunfeng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Zhu</a:t>
            </a:r>
            <a:r>
              <a:rPr lang="en-US" sz="24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Patrick P. C. Lee</a:t>
            </a:r>
            <a:r>
              <a:rPr lang="en-US" sz="24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Liping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Xiang</a:t>
            </a:r>
            <a:r>
              <a:rPr lang="en-US" sz="24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4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Yinlong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Xu</a:t>
            </a:r>
            <a:r>
              <a:rPr lang="en-US" sz="24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Lingling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Gao</a:t>
            </a:r>
            <a:r>
              <a:rPr lang="en-US" sz="24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pPr eaLnBrk="1" hangingPunct="1"/>
            <a:r>
              <a:rPr lang="en-US" sz="24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University of Science and Technology of China</a:t>
            </a:r>
            <a:b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Chinese University of Hong Kong</a:t>
            </a:r>
            <a:b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DSN’12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00800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/>
              <a:pPr algn="r"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44824"/>
            <a:ext cx="8445624" cy="4281339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How to enable efficient failure recovery for heterogeneous settings?</a:t>
            </a:r>
          </a:p>
          <a:p>
            <a:pPr lvl="1"/>
            <a:r>
              <a:rPr lang="en-US" dirty="0" smtClean="0"/>
              <a:t>Minimizing # of read symbols </a:t>
            </a:r>
            <a:r>
              <a:rPr lang="en-US" dirty="0" smtClean="0">
                <a:sym typeface="Wingdings" pitchFamily="2" charset="2"/>
              </a:rPr>
              <a:t> homogeneous settings</a:t>
            </a:r>
            <a:endParaRPr lang="en-US" dirty="0" smtClean="0"/>
          </a:p>
          <a:p>
            <a:pPr lvl="1"/>
            <a:r>
              <a:rPr lang="en-US" dirty="0" smtClean="0"/>
              <a:t>Performance bottlenecked by poorly performed nodes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How to quickly find the recovery strategy?</a:t>
            </a:r>
          </a:p>
          <a:p>
            <a:pPr lvl="1"/>
            <a:r>
              <a:rPr lang="en-US" dirty="0" smtClean="0"/>
              <a:t>Minimizing # of read symbols </a:t>
            </a:r>
            <a:r>
              <a:rPr lang="en-US" dirty="0" smtClean="0">
                <a:sym typeface="Wingdings" pitchFamily="2" charset="2"/>
              </a:rPr>
              <a:t> deterministic metric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Minimizing general cost  non-deterministic metric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Recovery decision typically can’t be pre-determined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27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481139"/>
          </a:xfrm>
        </p:spPr>
        <p:txBody>
          <a:bodyPr/>
          <a:lstStyle/>
          <a:p>
            <a:r>
              <a:rPr lang="en-US" dirty="0" smtClean="0"/>
              <a:t>Target two RAID-6 codes: </a:t>
            </a:r>
            <a:r>
              <a:rPr lang="en-US" b="1" dirty="0" smtClean="0"/>
              <a:t>RDP</a:t>
            </a:r>
            <a:r>
              <a:rPr lang="en-US" dirty="0" smtClean="0"/>
              <a:t> and </a:t>
            </a:r>
            <a:r>
              <a:rPr lang="en-US" b="1" dirty="0" smtClean="0"/>
              <a:t>EVENODD</a:t>
            </a:r>
          </a:p>
          <a:p>
            <a:pPr lvl="1"/>
            <a:r>
              <a:rPr lang="en-US" dirty="0" smtClean="0"/>
              <a:t>XOR-based encoding operations</a:t>
            </a:r>
          </a:p>
          <a:p>
            <a:r>
              <a:rPr lang="en-US" dirty="0" smtClean="0"/>
              <a:t>Goals:</a:t>
            </a:r>
          </a:p>
          <a:p>
            <a:pPr lvl="1"/>
            <a:r>
              <a:rPr lang="en-US" dirty="0" smtClean="0"/>
              <a:t>Minimize search time</a:t>
            </a:r>
          </a:p>
          <a:p>
            <a:pPr lvl="1"/>
            <a:r>
              <a:rPr lang="en-US" dirty="0" smtClean="0"/>
              <a:t>Minimize recovery cost</a:t>
            </a:r>
          </a:p>
          <a:p>
            <a:pPr lvl="1"/>
            <a:endParaRPr lang="en-US" dirty="0" smtClean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0" y="1772816"/>
            <a:ext cx="9144000" cy="1296144"/>
          </a:xfrm>
          <a:prstGeom prst="roundRect">
            <a:avLst/>
          </a:prstGeom>
          <a:gradFill>
            <a:gsLst>
              <a:gs pos="0">
                <a:srgbClr val="92D050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</a:gradFill>
          <a:ln>
            <a:headEnd type="none" w="med" len="med"/>
            <a:tailEnd type="none" w="med" len="med"/>
          </a:ln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Cost-based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 single-node failure recovery for heterogeneous distributed storage systems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00800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/>
              <a:pPr algn="r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36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 Contributions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Formulate an optimization problem for single-node failure recovery in heterogeneous settings</a:t>
            </a:r>
            <a:endParaRPr lang="en-US" altLang="zh-CN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Propose a </a:t>
            </a:r>
            <a:r>
              <a:rPr lang="en-US" altLang="zh-CN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cost-based heterogeneous recovery </a:t>
            </a:r>
            <a:r>
              <a:rPr lang="en-US" altLang="zh-CN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(CHR)</a:t>
            </a:r>
            <a:r>
              <a:rPr lang="en-US" altLang="zh-CN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algorithm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Narrow down search space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Suitable for online recovery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Implement and experiment on a heterogeneous networked storage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testbed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en-US" dirty="0" smtClean="0"/>
          </a:p>
          <a:p>
            <a:endParaRPr lang="zh-CN" alt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00800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/>
              <a:pPr algn="r"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6037291" y="2112921"/>
            <a:ext cx="500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558ED5"/>
                </a:solidFill>
              </a:rPr>
              <a:t>. . .</a:t>
            </a:r>
            <a:endParaRPr lang="zh-CN" altLang="en-US" b="1">
              <a:solidFill>
                <a:srgbClr val="558ED5"/>
              </a:solidFill>
            </a:endParaRPr>
          </a:p>
        </p:txBody>
      </p:sp>
      <p:sp>
        <p:nvSpPr>
          <p:cNvPr id="5" name="圆柱形 8"/>
          <p:cNvSpPr>
            <a:spLocks noChangeArrowheads="1"/>
          </p:cNvSpPr>
          <p:nvPr/>
        </p:nvSpPr>
        <p:spPr bwMode="auto">
          <a:xfrm>
            <a:off x="2108229" y="1982746"/>
            <a:ext cx="500062" cy="571500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圆柱形 9"/>
          <p:cNvSpPr>
            <a:spLocks noChangeArrowheads="1"/>
          </p:cNvSpPr>
          <p:nvPr/>
        </p:nvSpPr>
        <p:spPr bwMode="auto">
          <a:xfrm>
            <a:off x="3179791" y="1982746"/>
            <a:ext cx="500063" cy="571500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" name="圆柱形 10"/>
          <p:cNvSpPr>
            <a:spLocks noChangeArrowheads="1"/>
          </p:cNvSpPr>
          <p:nvPr/>
        </p:nvSpPr>
        <p:spPr bwMode="auto">
          <a:xfrm>
            <a:off x="5075266" y="1982746"/>
            <a:ext cx="500063" cy="571500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8" name="圆柱形 11"/>
          <p:cNvSpPr>
            <a:spLocks noChangeArrowheads="1"/>
          </p:cNvSpPr>
          <p:nvPr/>
        </p:nvSpPr>
        <p:spPr bwMode="auto">
          <a:xfrm>
            <a:off x="6823104" y="1982746"/>
            <a:ext cx="500062" cy="571500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" name="圆柱形 12"/>
          <p:cNvSpPr>
            <a:spLocks noChangeArrowheads="1"/>
          </p:cNvSpPr>
          <p:nvPr/>
        </p:nvSpPr>
        <p:spPr bwMode="auto">
          <a:xfrm>
            <a:off x="7894666" y="1982746"/>
            <a:ext cx="500063" cy="571500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3" name="TextBox 16"/>
          <p:cNvSpPr txBox="1">
            <a:spLocks noChangeArrowheads="1"/>
          </p:cNvSpPr>
          <p:nvPr/>
        </p:nvSpPr>
        <p:spPr bwMode="auto">
          <a:xfrm>
            <a:off x="6516216" y="1659366"/>
            <a:ext cx="11699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600" b="1" dirty="0">
                <a:solidFill>
                  <a:srgbClr val="002060"/>
                </a:solidFill>
              </a:rPr>
              <a:t>Node</a:t>
            </a:r>
            <a:r>
              <a:rPr lang="en-US" sz="1600" b="1" dirty="0">
                <a:solidFill>
                  <a:srgbClr val="002060"/>
                </a:solidFill>
              </a:rPr>
              <a:t> p-1  </a:t>
            </a:r>
            <a:endParaRPr lang="zh-CN" altLang="en-US" sz="1600" b="1" dirty="0">
              <a:solidFill>
                <a:srgbClr val="002060"/>
              </a:solidFill>
            </a:endParaRPr>
          </a:p>
        </p:txBody>
      </p:sp>
      <p:sp>
        <p:nvSpPr>
          <p:cNvPr id="14" name="TextBox 17"/>
          <p:cNvSpPr txBox="1">
            <a:spLocks noChangeArrowheads="1"/>
          </p:cNvSpPr>
          <p:nvPr/>
        </p:nvSpPr>
        <p:spPr bwMode="auto">
          <a:xfrm>
            <a:off x="7824816" y="1659366"/>
            <a:ext cx="8905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600" b="1">
                <a:solidFill>
                  <a:srgbClr val="002060"/>
                </a:solidFill>
              </a:rPr>
              <a:t>Node</a:t>
            </a:r>
            <a:r>
              <a:rPr lang="en-US" sz="1600" b="1">
                <a:solidFill>
                  <a:srgbClr val="002060"/>
                </a:solidFill>
              </a:rPr>
              <a:t> p</a:t>
            </a:r>
            <a:endParaRPr lang="zh-CN" altLang="en-US" sz="1600" b="1">
              <a:solidFill>
                <a:srgbClr val="002060"/>
              </a:solidFill>
            </a:endParaRPr>
          </a:p>
        </p:txBody>
      </p:sp>
      <p:pic>
        <p:nvPicPr>
          <p:cNvPr id="15" name="Picture 49" descr="MCj025017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257617">
            <a:off x="5070260" y="1871274"/>
            <a:ext cx="6794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9"/>
          <p:cNvSpPr txBox="1">
            <a:spLocks noChangeArrowheads="1"/>
          </p:cNvSpPr>
          <p:nvPr/>
        </p:nvSpPr>
        <p:spPr bwMode="auto">
          <a:xfrm>
            <a:off x="4108479" y="2112921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558ED5"/>
                </a:solidFill>
              </a:rPr>
              <a:t>. . .</a:t>
            </a:r>
            <a:endParaRPr lang="zh-CN" altLang="en-US" b="1">
              <a:solidFill>
                <a:srgbClr val="558ED5"/>
              </a:solidFill>
            </a:endParaRPr>
          </a:p>
        </p:txBody>
      </p:sp>
      <p:sp>
        <p:nvSpPr>
          <p:cNvPr id="17" name="TextBox 20"/>
          <p:cNvSpPr txBox="1">
            <a:spLocks noChangeArrowheads="1"/>
          </p:cNvSpPr>
          <p:nvPr/>
        </p:nvSpPr>
        <p:spPr bwMode="auto">
          <a:xfrm>
            <a:off x="285731" y="2851574"/>
            <a:ext cx="1214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 smtClean="0">
                <a:solidFill>
                  <a:srgbClr val="3333FF"/>
                </a:solidFill>
              </a:rPr>
              <a:t>Weight: </a:t>
            </a:r>
            <a:endParaRPr lang="zh-CN" altLang="en-US" sz="2000" b="1" dirty="0">
              <a:solidFill>
                <a:srgbClr val="3333FF"/>
              </a:solidFill>
            </a:endParaRPr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179512" y="3297178"/>
            <a:ext cx="182071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Download Distribution:</a:t>
            </a:r>
            <a:endParaRPr lang="zh-CN" altLang="en-US" sz="2000" b="1" dirty="0">
              <a:solidFill>
                <a:srgbClr val="00B050"/>
              </a:solidFill>
            </a:endParaRPr>
          </a:p>
        </p:txBody>
      </p:sp>
      <p:sp>
        <p:nvSpPr>
          <p:cNvPr id="19" name="TextBox 23"/>
          <p:cNvSpPr txBox="1">
            <a:spLocks noChangeArrowheads="1"/>
          </p:cNvSpPr>
          <p:nvPr/>
        </p:nvSpPr>
        <p:spPr bwMode="auto">
          <a:xfrm>
            <a:off x="2160662" y="2851574"/>
            <a:ext cx="500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 dirty="0">
                <a:solidFill>
                  <a:srgbClr val="3333FF"/>
                </a:solidFill>
              </a:rPr>
              <a:t>w</a:t>
            </a:r>
            <a:r>
              <a:rPr lang="en-US" sz="2000" i="1" baseline="-25000" dirty="0">
                <a:solidFill>
                  <a:srgbClr val="3333FF"/>
                </a:solidFill>
              </a:rPr>
              <a:t>0</a:t>
            </a:r>
            <a:endParaRPr lang="zh-CN" altLang="en-US" sz="2000" i="1" baseline="-25000" dirty="0">
              <a:solidFill>
                <a:srgbClr val="3333FF"/>
              </a:solidFill>
            </a:endParaRPr>
          </a:p>
        </p:txBody>
      </p:sp>
      <p:sp>
        <p:nvSpPr>
          <p:cNvPr id="20" name="TextBox 22"/>
          <p:cNvSpPr txBox="1">
            <a:spLocks noChangeArrowheads="1"/>
          </p:cNvSpPr>
          <p:nvPr/>
        </p:nvSpPr>
        <p:spPr bwMode="auto">
          <a:xfrm>
            <a:off x="3232224" y="2851574"/>
            <a:ext cx="500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 dirty="0">
                <a:solidFill>
                  <a:srgbClr val="3333FF"/>
                </a:solidFill>
              </a:rPr>
              <a:t>w</a:t>
            </a:r>
            <a:r>
              <a:rPr lang="en-US" sz="2000" i="1" baseline="-25000" dirty="0">
                <a:solidFill>
                  <a:srgbClr val="3333FF"/>
                </a:solidFill>
              </a:rPr>
              <a:t>1</a:t>
            </a:r>
            <a:endParaRPr lang="zh-CN" altLang="en-US" sz="2000" i="1" baseline="-25000" dirty="0">
              <a:solidFill>
                <a:srgbClr val="3333FF"/>
              </a:solidFill>
            </a:endParaRPr>
          </a:p>
        </p:txBody>
      </p:sp>
      <p:sp>
        <p:nvSpPr>
          <p:cNvPr id="21" name="TextBox 24"/>
          <p:cNvSpPr txBox="1">
            <a:spLocks noChangeArrowheads="1"/>
          </p:cNvSpPr>
          <p:nvPr/>
        </p:nvSpPr>
        <p:spPr bwMode="auto">
          <a:xfrm>
            <a:off x="6875537" y="2851574"/>
            <a:ext cx="642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 dirty="0">
                <a:solidFill>
                  <a:srgbClr val="3333FF"/>
                </a:solidFill>
              </a:rPr>
              <a:t>w</a:t>
            </a:r>
            <a:r>
              <a:rPr lang="en-US" sz="2000" i="1" baseline="-25000" dirty="0">
                <a:solidFill>
                  <a:srgbClr val="3333FF"/>
                </a:solidFill>
              </a:rPr>
              <a:t>p-1</a:t>
            </a:r>
            <a:endParaRPr lang="zh-CN" altLang="en-US" sz="2000" i="1" baseline="-25000" dirty="0">
              <a:solidFill>
                <a:srgbClr val="3333FF"/>
              </a:solidFill>
            </a:endParaRPr>
          </a:p>
        </p:txBody>
      </p:sp>
      <p:sp>
        <p:nvSpPr>
          <p:cNvPr id="22" name="TextBox 25"/>
          <p:cNvSpPr txBox="1">
            <a:spLocks noChangeArrowheads="1"/>
          </p:cNvSpPr>
          <p:nvPr/>
        </p:nvSpPr>
        <p:spPr bwMode="auto">
          <a:xfrm>
            <a:off x="7947099" y="2851574"/>
            <a:ext cx="500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>
                <a:solidFill>
                  <a:srgbClr val="3333FF"/>
                </a:solidFill>
              </a:rPr>
              <a:t>w</a:t>
            </a:r>
            <a:r>
              <a:rPr lang="en-US" sz="2000" i="1" baseline="-25000">
                <a:solidFill>
                  <a:srgbClr val="3333FF"/>
                </a:solidFill>
              </a:rPr>
              <a:t>p</a:t>
            </a:r>
            <a:endParaRPr lang="zh-CN" altLang="en-US" sz="2000" i="1" baseline="-25000">
              <a:solidFill>
                <a:srgbClr val="3333FF"/>
              </a:solidFill>
            </a:endParaRPr>
          </a:p>
        </p:txBody>
      </p:sp>
      <p:sp>
        <p:nvSpPr>
          <p:cNvPr id="23" name="TextBox 26"/>
          <p:cNvSpPr txBox="1">
            <a:spLocks noChangeArrowheads="1"/>
          </p:cNvSpPr>
          <p:nvPr/>
        </p:nvSpPr>
        <p:spPr bwMode="auto">
          <a:xfrm>
            <a:off x="2160662" y="3523091"/>
            <a:ext cx="500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y</a:t>
            </a:r>
            <a:r>
              <a:rPr lang="en-US" sz="2000" i="1" baseline="-25000" dirty="0">
                <a:solidFill>
                  <a:srgbClr val="00B050"/>
                </a:solidFill>
              </a:rPr>
              <a:t>0</a:t>
            </a:r>
            <a:endParaRPr lang="zh-CN" altLang="en-US" sz="2000" i="1" baseline="-25000" dirty="0">
              <a:solidFill>
                <a:srgbClr val="00B050"/>
              </a:solidFill>
            </a:endParaRPr>
          </a:p>
        </p:txBody>
      </p:sp>
      <p:sp>
        <p:nvSpPr>
          <p:cNvPr id="24" name="TextBox 27"/>
          <p:cNvSpPr txBox="1">
            <a:spLocks noChangeArrowheads="1"/>
          </p:cNvSpPr>
          <p:nvPr/>
        </p:nvSpPr>
        <p:spPr bwMode="auto">
          <a:xfrm>
            <a:off x="3232224" y="3523091"/>
            <a:ext cx="500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>
                <a:solidFill>
                  <a:srgbClr val="00B050"/>
                </a:solidFill>
              </a:rPr>
              <a:t>y</a:t>
            </a:r>
            <a:r>
              <a:rPr lang="en-US" sz="2000" i="1" baseline="-25000">
                <a:solidFill>
                  <a:srgbClr val="00B050"/>
                </a:solidFill>
              </a:rPr>
              <a:t>1</a:t>
            </a:r>
            <a:endParaRPr lang="zh-CN" altLang="en-US" sz="2000" i="1" baseline="-25000">
              <a:solidFill>
                <a:srgbClr val="00B050"/>
              </a:solidFill>
            </a:endParaRPr>
          </a:p>
        </p:txBody>
      </p:sp>
      <p:sp>
        <p:nvSpPr>
          <p:cNvPr id="25" name="TextBox 28"/>
          <p:cNvSpPr txBox="1">
            <a:spLocks noChangeArrowheads="1"/>
          </p:cNvSpPr>
          <p:nvPr/>
        </p:nvSpPr>
        <p:spPr bwMode="auto">
          <a:xfrm>
            <a:off x="6875537" y="3523091"/>
            <a:ext cx="642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>
                <a:solidFill>
                  <a:srgbClr val="00B050"/>
                </a:solidFill>
              </a:rPr>
              <a:t>y</a:t>
            </a:r>
            <a:r>
              <a:rPr lang="en-US" sz="2000" i="1" baseline="-25000">
                <a:solidFill>
                  <a:srgbClr val="00B050"/>
                </a:solidFill>
              </a:rPr>
              <a:t>p-1</a:t>
            </a:r>
            <a:endParaRPr lang="zh-CN" altLang="en-US" sz="2000" i="1" baseline="-25000">
              <a:solidFill>
                <a:srgbClr val="00B050"/>
              </a:solidFill>
            </a:endParaRPr>
          </a:p>
        </p:txBody>
      </p:sp>
      <p:sp>
        <p:nvSpPr>
          <p:cNvPr id="26" name="TextBox 29"/>
          <p:cNvSpPr txBox="1">
            <a:spLocks noChangeArrowheads="1"/>
          </p:cNvSpPr>
          <p:nvPr/>
        </p:nvSpPr>
        <p:spPr bwMode="auto">
          <a:xfrm>
            <a:off x="7947099" y="3523091"/>
            <a:ext cx="500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>
                <a:solidFill>
                  <a:srgbClr val="00B050"/>
                </a:solidFill>
              </a:rPr>
              <a:t>y</a:t>
            </a:r>
            <a:r>
              <a:rPr lang="en-US" sz="2000" i="1" baseline="-25000">
                <a:solidFill>
                  <a:srgbClr val="00B050"/>
                </a:solidFill>
              </a:rPr>
              <a:t>p</a:t>
            </a:r>
            <a:endParaRPr lang="zh-CN" altLang="en-US" sz="2000" i="1" baseline="-25000">
              <a:solidFill>
                <a:srgbClr val="00B050"/>
              </a:solidFill>
            </a:endParaRPr>
          </a:p>
        </p:txBody>
      </p:sp>
      <p:sp>
        <p:nvSpPr>
          <p:cNvPr id="27" name="TextBox 30"/>
          <p:cNvSpPr txBox="1">
            <a:spLocks noChangeArrowheads="1"/>
          </p:cNvSpPr>
          <p:nvPr/>
        </p:nvSpPr>
        <p:spPr bwMode="auto">
          <a:xfrm>
            <a:off x="6089724" y="2910312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3333FF"/>
                </a:solidFill>
              </a:rPr>
              <a:t>. . .</a:t>
            </a:r>
            <a:endParaRPr lang="zh-CN" altLang="en-US" b="1" dirty="0">
              <a:solidFill>
                <a:srgbClr val="3333FF"/>
              </a:solidFill>
            </a:endParaRPr>
          </a:p>
        </p:txBody>
      </p:sp>
      <p:sp>
        <p:nvSpPr>
          <p:cNvPr id="28" name="TextBox 31"/>
          <p:cNvSpPr txBox="1">
            <a:spLocks noChangeArrowheads="1"/>
          </p:cNvSpPr>
          <p:nvPr/>
        </p:nvSpPr>
        <p:spPr bwMode="auto">
          <a:xfrm>
            <a:off x="4160912" y="2910312"/>
            <a:ext cx="500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3333FF"/>
                </a:solidFill>
              </a:rPr>
              <a:t>. . .</a:t>
            </a:r>
            <a:endParaRPr lang="zh-CN" altLang="en-US" b="1" dirty="0">
              <a:solidFill>
                <a:srgbClr val="3333FF"/>
              </a:solidFill>
            </a:endParaRPr>
          </a:p>
        </p:txBody>
      </p:sp>
      <p:sp>
        <p:nvSpPr>
          <p:cNvPr id="29" name="TextBox 32"/>
          <p:cNvSpPr txBox="1">
            <a:spLocks noChangeArrowheads="1"/>
          </p:cNvSpPr>
          <p:nvPr/>
        </p:nvSpPr>
        <p:spPr bwMode="auto">
          <a:xfrm>
            <a:off x="6089724" y="3494516"/>
            <a:ext cx="500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B050"/>
                </a:solidFill>
              </a:rPr>
              <a:t>. . .</a:t>
            </a:r>
            <a:endParaRPr lang="zh-CN" altLang="en-US" b="1">
              <a:solidFill>
                <a:srgbClr val="00B050"/>
              </a:solidFill>
            </a:endParaRPr>
          </a:p>
        </p:txBody>
      </p:sp>
      <p:sp>
        <p:nvSpPr>
          <p:cNvPr id="30" name="TextBox 33"/>
          <p:cNvSpPr txBox="1">
            <a:spLocks noChangeArrowheads="1"/>
          </p:cNvSpPr>
          <p:nvPr/>
        </p:nvSpPr>
        <p:spPr bwMode="auto">
          <a:xfrm>
            <a:off x="4160912" y="3494516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B050"/>
                </a:solidFill>
              </a:rPr>
              <a:t>. . .</a:t>
            </a:r>
            <a:endParaRPr lang="zh-CN" altLang="en-US" b="1">
              <a:solidFill>
                <a:srgbClr val="00B050"/>
              </a:solidFill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306979"/>
              </p:ext>
            </p:extLst>
          </p:nvPr>
        </p:nvGraphicFramePr>
        <p:xfrm>
          <a:off x="4897123" y="4843306"/>
          <a:ext cx="2927693" cy="1394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4" name="Equation" r:id="rId4" imgW="825500" imgH="457200" progId="Equation.3">
                  <p:embed/>
                </p:oleObj>
              </mc:Choice>
              <mc:Fallback>
                <p:oleObj name="Equation" r:id="rId4" imgW="825500" imgH="4572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7123" y="4843306"/>
                        <a:ext cx="2927693" cy="139400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500872" y="5085184"/>
            <a:ext cx="4359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Minimizing total recovery cost:</a:t>
            </a:r>
            <a:endParaRPr lang="zh-CN" altLang="en-US" sz="2400" dirty="0">
              <a:solidFill>
                <a:srgbClr val="FF000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3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Model Formulation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804" y="4365104"/>
            <a:ext cx="8229600" cy="1401019"/>
          </a:xfrm>
        </p:spPr>
        <p:txBody>
          <a:bodyPr/>
          <a:lstStyle/>
          <a:p>
            <a:r>
              <a:rPr lang="en-US" dirty="0" smtClean="0"/>
              <a:t>Our formulation:</a:t>
            </a:r>
            <a:endParaRPr lang="en-US" dirty="0"/>
          </a:p>
        </p:txBody>
      </p:sp>
      <p:sp>
        <p:nvSpPr>
          <p:cNvPr id="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>
                <a:solidFill>
                  <a:prstClr val="black"/>
                </a:solidFill>
              </a:rPr>
              <a:pPr algn="r"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7" name="TextBox 20"/>
          <p:cNvSpPr txBox="1">
            <a:spLocks noChangeArrowheads="1"/>
          </p:cNvSpPr>
          <p:nvPr/>
        </p:nvSpPr>
        <p:spPr bwMode="auto">
          <a:xfrm>
            <a:off x="285720" y="2082752"/>
            <a:ext cx="1214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 smtClean="0">
                <a:solidFill>
                  <a:srgbClr val="99CC00"/>
                </a:solidFill>
              </a:rPr>
              <a:t>Node </a:t>
            </a:r>
            <a:r>
              <a:rPr lang="en-US" sz="2000" b="1" dirty="0">
                <a:solidFill>
                  <a:srgbClr val="99CC00"/>
                </a:solidFill>
              </a:rPr>
              <a:t>:</a:t>
            </a:r>
            <a:endParaRPr lang="zh-CN" altLang="en-US" sz="2000" b="1" dirty="0">
              <a:solidFill>
                <a:srgbClr val="99CC00"/>
              </a:solidFill>
            </a:endParaRPr>
          </a:p>
        </p:txBody>
      </p:sp>
      <p:sp>
        <p:nvSpPr>
          <p:cNvPr id="38" name="TextBox 26"/>
          <p:cNvSpPr txBox="1">
            <a:spLocks noChangeArrowheads="1"/>
          </p:cNvSpPr>
          <p:nvPr/>
        </p:nvSpPr>
        <p:spPr bwMode="auto">
          <a:xfrm>
            <a:off x="2160622" y="2082752"/>
            <a:ext cx="4286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v</a:t>
            </a:r>
            <a:r>
              <a:rPr lang="en-US" b="1" i="1" baseline="-25000" dirty="0" smtClean="0">
                <a:solidFill>
                  <a:srgbClr val="C00000"/>
                </a:solidFill>
              </a:rPr>
              <a:t>0</a:t>
            </a:r>
            <a:endParaRPr lang="zh-CN" altLang="en-US" b="1" i="1" baseline="-25000" dirty="0">
              <a:solidFill>
                <a:srgbClr val="C00000"/>
              </a:solidFill>
            </a:endParaRPr>
          </a:p>
        </p:txBody>
      </p:sp>
      <p:sp>
        <p:nvSpPr>
          <p:cNvPr id="39" name="TextBox 26"/>
          <p:cNvSpPr txBox="1">
            <a:spLocks noChangeArrowheads="1"/>
          </p:cNvSpPr>
          <p:nvPr/>
        </p:nvSpPr>
        <p:spPr bwMode="auto">
          <a:xfrm>
            <a:off x="3232192" y="2082752"/>
            <a:ext cx="4286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v</a:t>
            </a:r>
            <a:r>
              <a:rPr lang="en-US" b="1" i="1" baseline="-25000" dirty="0" smtClean="0">
                <a:solidFill>
                  <a:srgbClr val="C00000"/>
                </a:solidFill>
              </a:rPr>
              <a:t>1</a:t>
            </a:r>
            <a:endParaRPr lang="zh-CN" altLang="en-US" b="1" i="1" baseline="-25000" dirty="0">
              <a:solidFill>
                <a:srgbClr val="C00000"/>
              </a:solidFill>
            </a:endParaRPr>
          </a:p>
        </p:txBody>
      </p:sp>
      <p:sp>
        <p:nvSpPr>
          <p:cNvPr id="40" name="TextBox 26"/>
          <p:cNvSpPr txBox="1">
            <a:spLocks noChangeArrowheads="1"/>
          </p:cNvSpPr>
          <p:nvPr/>
        </p:nvSpPr>
        <p:spPr bwMode="auto">
          <a:xfrm>
            <a:off x="5089576" y="2082752"/>
            <a:ext cx="428624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i="1" dirty="0" err="1" smtClean="0">
                <a:solidFill>
                  <a:srgbClr val="C00000"/>
                </a:solidFill>
              </a:rPr>
              <a:t>v</a:t>
            </a:r>
            <a:r>
              <a:rPr lang="en-US" sz="2000" b="1" i="1" baseline="-25000" dirty="0" err="1" smtClean="0">
                <a:solidFill>
                  <a:srgbClr val="C00000"/>
                </a:solidFill>
              </a:rPr>
              <a:t>k</a:t>
            </a:r>
            <a:endParaRPr lang="zh-CN" altLang="en-US" sz="2000" b="1" i="1" baseline="-25000" dirty="0">
              <a:solidFill>
                <a:srgbClr val="C00000"/>
              </a:solidFill>
            </a:endParaRPr>
          </a:p>
        </p:txBody>
      </p:sp>
      <p:sp>
        <p:nvSpPr>
          <p:cNvPr id="41" name="TextBox 26"/>
          <p:cNvSpPr txBox="1">
            <a:spLocks noChangeArrowheads="1"/>
          </p:cNvSpPr>
          <p:nvPr/>
        </p:nvSpPr>
        <p:spPr bwMode="auto">
          <a:xfrm>
            <a:off x="6804088" y="2054174"/>
            <a:ext cx="5715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v</a:t>
            </a:r>
            <a:r>
              <a:rPr lang="en-US" b="1" i="1" baseline="-25000" dirty="0" smtClean="0">
                <a:solidFill>
                  <a:srgbClr val="C00000"/>
                </a:solidFill>
              </a:rPr>
              <a:t>p-1</a:t>
            </a:r>
            <a:endParaRPr lang="zh-CN" altLang="en-US" b="1" i="1" baseline="-25000" dirty="0">
              <a:solidFill>
                <a:srgbClr val="C00000"/>
              </a:solidFill>
            </a:endParaRPr>
          </a:p>
        </p:txBody>
      </p:sp>
      <p:sp>
        <p:nvSpPr>
          <p:cNvPr id="42" name="TextBox 26"/>
          <p:cNvSpPr txBox="1">
            <a:spLocks noChangeArrowheads="1"/>
          </p:cNvSpPr>
          <p:nvPr/>
        </p:nvSpPr>
        <p:spPr bwMode="auto">
          <a:xfrm>
            <a:off x="7947100" y="2054174"/>
            <a:ext cx="4286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1" dirty="0" err="1" smtClean="0">
                <a:solidFill>
                  <a:srgbClr val="C00000"/>
                </a:solidFill>
              </a:rPr>
              <a:t>v</a:t>
            </a:r>
            <a:r>
              <a:rPr lang="en-US" b="1" i="1" baseline="-25000" dirty="0" err="1" smtClean="0">
                <a:solidFill>
                  <a:srgbClr val="C00000"/>
                </a:solidFill>
              </a:rPr>
              <a:t>p</a:t>
            </a:r>
            <a:endParaRPr lang="zh-CN" altLang="en-US" b="1" i="1" baseline="-25000" dirty="0">
              <a:solidFill>
                <a:srgbClr val="C00000"/>
              </a:solidFill>
            </a:endParaRPr>
          </a:p>
        </p:txBody>
      </p:sp>
      <p:sp>
        <p:nvSpPr>
          <p:cNvPr id="44" name="TextBox 16"/>
          <p:cNvSpPr txBox="1">
            <a:spLocks noChangeArrowheads="1"/>
          </p:cNvSpPr>
          <p:nvPr/>
        </p:nvSpPr>
        <p:spPr bwMode="auto">
          <a:xfrm>
            <a:off x="1907704" y="1659353"/>
            <a:ext cx="9497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600" b="1" dirty="0">
                <a:solidFill>
                  <a:srgbClr val="002060"/>
                </a:solidFill>
              </a:rPr>
              <a:t>Node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</a:rPr>
              <a:t>0  </a:t>
            </a:r>
            <a:endParaRPr lang="zh-CN" altLang="en-US" sz="1600" b="1" dirty="0">
              <a:solidFill>
                <a:srgbClr val="002060"/>
              </a:solidFill>
            </a:endParaRPr>
          </a:p>
        </p:txBody>
      </p:sp>
      <p:sp>
        <p:nvSpPr>
          <p:cNvPr id="46" name="TextBox 17"/>
          <p:cNvSpPr txBox="1">
            <a:spLocks noChangeArrowheads="1"/>
          </p:cNvSpPr>
          <p:nvPr/>
        </p:nvSpPr>
        <p:spPr bwMode="auto">
          <a:xfrm>
            <a:off x="3071802" y="1659353"/>
            <a:ext cx="92413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600" b="1" dirty="0">
                <a:solidFill>
                  <a:srgbClr val="002060"/>
                </a:solidFill>
              </a:rPr>
              <a:t>Node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</a:rPr>
              <a:t>1</a:t>
            </a:r>
            <a:endParaRPr lang="zh-CN" altLang="en-US" sz="1600" b="1" dirty="0">
              <a:solidFill>
                <a:srgbClr val="002060"/>
              </a:solidFill>
            </a:endParaRPr>
          </a:p>
        </p:txBody>
      </p:sp>
      <p:sp>
        <p:nvSpPr>
          <p:cNvPr id="47" name="TextBox 17"/>
          <p:cNvSpPr txBox="1">
            <a:spLocks noChangeArrowheads="1"/>
          </p:cNvSpPr>
          <p:nvPr/>
        </p:nvSpPr>
        <p:spPr bwMode="auto">
          <a:xfrm>
            <a:off x="5000628" y="1655761"/>
            <a:ext cx="9395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600" b="1" dirty="0">
                <a:solidFill>
                  <a:srgbClr val="002060"/>
                </a:solidFill>
              </a:rPr>
              <a:t>Node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</a:rPr>
              <a:t>k</a:t>
            </a:r>
            <a:endParaRPr lang="zh-CN" altLang="en-US" sz="1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46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Meanings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表格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630723"/>
              </p:ext>
            </p:extLst>
          </p:nvPr>
        </p:nvGraphicFramePr>
        <p:xfrm>
          <a:off x="323528" y="1628800"/>
          <a:ext cx="8501122" cy="475252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600400"/>
                <a:gridCol w="4900722"/>
              </a:tblGrid>
              <a:tr h="7070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1" dirty="0" err="1" smtClean="0"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r>
                        <a:rPr lang="en-US" sz="3200" b="1" i="1" baseline="-25000" dirty="0" err="1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en-US" sz="3200" b="1" i="1" baseline="-25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zh-CN" altLang="en-US" sz="3200" b="1" i="1" dirty="0" smtClean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3200" b="1" i="1" baseline="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en-US" altLang="zh-CN" sz="3200" b="1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661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dirty="0" smtClean="0">
                          <a:latin typeface="Arial" pitchFamily="34" charset="0"/>
                          <a:cs typeface="Arial" pitchFamily="34" charset="0"/>
                        </a:rPr>
                        <a:t>1 for all</a:t>
                      </a:r>
                      <a:r>
                        <a:rPr lang="en-US" altLang="zh-CN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altLang="zh-CN" sz="2400" b="1" i="1" baseline="0" dirty="0" err="1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zh-CN" altLang="en-US" sz="24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dirty="0" smtClean="0">
                          <a:latin typeface="Arial" pitchFamily="34" charset="0"/>
                          <a:cs typeface="Arial" pitchFamily="34" charset="0"/>
                        </a:rPr>
                        <a:t>total number of symbols being read from surviving nodes</a:t>
                      </a:r>
                      <a:endParaRPr lang="en-US" altLang="zh-CN" sz="2400" b="0" dirty="0" smtClean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89688"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b="0" dirty="0" smtClean="0">
                          <a:latin typeface="Arial" pitchFamily="34" charset="0"/>
                          <a:cs typeface="Arial" pitchFamily="34" charset="0"/>
                        </a:rPr>
                        <a:t>inverse of transmission bandwidth of node </a:t>
                      </a:r>
                      <a:r>
                        <a:rPr lang="en-US" altLang="zh-CN" sz="2400" b="1" i="1" dirty="0" smtClean="0"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lang="en-US" altLang="zh-CN" sz="2400" b="1" i="1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zh-CN" altLang="en-US" sz="24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Arial" pitchFamily="34" charset="0"/>
                          <a:cs typeface="Arial" pitchFamily="34" charset="0"/>
                        </a:rPr>
                        <a:t>total amount of transmission time to download symbols from surviving nodes</a:t>
                      </a:r>
                      <a:endParaRPr lang="zh-CN" altLang="en-US" sz="2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89688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monetary cost of migrating per unit of data outbound from node </a:t>
                      </a:r>
                      <a:r>
                        <a:rPr lang="en-US" sz="2400" b="1" i="1" dirty="0" smtClean="0"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lang="en-US" sz="2400" b="1" i="1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zh-CN" altLang="en-US" sz="2400" b="1" i="1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the total monetary cost of migrating data </a:t>
                      </a:r>
                      <a:r>
                        <a:rPr lang="en-US" altLang="zh-CN" sz="2400" dirty="0" smtClean="0">
                          <a:latin typeface="Arial" pitchFamily="34" charset="0"/>
                          <a:cs typeface="Arial" pitchFamily="34" charset="0"/>
                        </a:rPr>
                        <a:t>from</a:t>
                      </a:r>
                      <a:r>
                        <a:rPr lang="en-US" altLang="zh-CN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altLang="zh-CN" sz="2400" dirty="0" smtClean="0">
                          <a:latin typeface="Arial" pitchFamily="34" charset="0"/>
                          <a:cs typeface="Arial" pitchFamily="34" charset="0"/>
                        </a:rPr>
                        <a:t>surviving nodes (or</a:t>
                      </a:r>
                      <a:r>
                        <a:rPr lang="en-US" altLang="zh-CN" sz="2400" baseline="0" dirty="0" smtClean="0">
                          <a:latin typeface="Arial" pitchFamily="34" charset="0"/>
                          <a:cs typeface="Arial" pitchFamily="34" charset="0"/>
                        </a:rPr>
                        <a:t> clouds</a:t>
                      </a:r>
                      <a:r>
                        <a:rPr lang="en-US" altLang="zh-CN" sz="24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zh-CN" altLang="en-US" sz="2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00800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>
                <a:solidFill>
                  <a:prstClr val="black"/>
                </a:solidFill>
              </a:rPr>
              <a:pPr algn="r"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3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68346"/>
          </a:xfrm>
        </p:spPr>
        <p:txBody>
          <a:bodyPr/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Solving the Model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557216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zh-CN" sz="2400" b="1" dirty="0" smtClean="0">
                <a:latin typeface="Arial" pitchFamily="34" charset="0"/>
                <a:cs typeface="Arial" pitchFamily="34" charset="0"/>
              </a:rPr>
              <a:t>Important</a:t>
            </a:r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: Which symbols to be fetched from surviving nodes must follow inherent rules of specific coding schemes</a:t>
            </a:r>
          </a:p>
          <a:p>
            <a:pPr>
              <a:buFont typeface="Wingdings" pitchFamily="2" charset="2"/>
              <a:buChar char="Ø"/>
            </a:pPr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To solve the model, we introduce </a:t>
            </a:r>
            <a:r>
              <a:rPr lang="en-US" altLang="zh-CN" sz="2400" i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recovery sequence </a:t>
            </a:r>
          </a:p>
          <a:p>
            <a:pPr>
              <a:buNone/>
            </a:pPr>
            <a:r>
              <a:rPr lang="en-US" altLang="zh-CN" sz="24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0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x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… , x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p-2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0</a:t>
            </a:r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200" baseline="-25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= 0 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200" baseline="-25000" dirty="0" err="1" smtClean="0">
                <a:latin typeface="Arial" pitchFamily="34" charset="0"/>
                <a:cs typeface="Arial" pitchFamily="34" charset="0"/>
              </a:rPr>
              <a:t>i,k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is recovered from its row parity set</a:t>
            </a: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200" baseline="-25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= 1 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200" baseline="-25000" dirty="0" err="1" smtClean="0">
                <a:latin typeface="Arial" pitchFamily="34" charset="0"/>
                <a:cs typeface="Arial" pitchFamily="34" charset="0"/>
              </a:rPr>
              <a:t>i,k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is recovered from its diagonal parity set</a:t>
            </a:r>
          </a:p>
          <a:p>
            <a:pPr lvl="1">
              <a:buNone/>
            </a:pPr>
            <a:endParaRPr lang="zh-CN" altLang="en-US" dirty="0"/>
          </a:p>
        </p:txBody>
      </p:sp>
      <p:sp>
        <p:nvSpPr>
          <p:cNvPr id="165" name="TextBox 164"/>
          <p:cNvSpPr txBox="1"/>
          <p:nvPr/>
        </p:nvSpPr>
        <p:spPr>
          <a:xfrm>
            <a:off x="5286380" y="5598399"/>
            <a:ext cx="3643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400" i="1" dirty="0" smtClean="0">
                <a:solidFill>
                  <a:srgbClr val="00B050"/>
                </a:solidFill>
              </a:rPr>
              <a:t>download distribution:</a:t>
            </a:r>
          </a:p>
          <a:p>
            <a:r>
              <a:rPr lang="en-US" altLang="zh-CN" sz="2400" i="1" dirty="0" smtClean="0">
                <a:solidFill>
                  <a:srgbClr val="00B050"/>
                </a:solidFill>
              </a:rPr>
              <a:t>(3, 2, 2, 3, 2)</a:t>
            </a:r>
            <a:endParaRPr lang="zh-CN" altLang="en-US" sz="2400" i="1" dirty="0">
              <a:solidFill>
                <a:srgbClr val="00B050"/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5286380" y="4812581"/>
            <a:ext cx="3214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400" i="1" dirty="0" smtClean="0">
                <a:solidFill>
                  <a:srgbClr val="3333FF"/>
                </a:solidFill>
              </a:rPr>
              <a:t>recovery sequence:   (0, 0, 1, 1, 0)</a:t>
            </a:r>
            <a:endParaRPr lang="zh-CN" altLang="en-US" sz="2400" i="1" dirty="0">
              <a:solidFill>
                <a:srgbClr val="3333FF"/>
              </a:solidFill>
            </a:endParaRPr>
          </a:p>
        </p:txBody>
      </p:sp>
      <p:sp>
        <p:nvSpPr>
          <p:cNvPr id="169" name="矩形 168"/>
          <p:cNvSpPr/>
          <p:nvPr/>
        </p:nvSpPr>
        <p:spPr>
          <a:xfrm>
            <a:off x="785786" y="5070486"/>
            <a:ext cx="642942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d</a:t>
            </a:r>
            <a:r>
              <a:rPr lang="en-US" sz="1600" b="1" i="1" baseline="-25000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0,0</a:t>
            </a:r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0" name="矩形 169"/>
          <p:cNvSpPr/>
          <p:nvPr/>
        </p:nvSpPr>
        <p:spPr>
          <a:xfrm>
            <a:off x="785786" y="5356238"/>
            <a:ext cx="642942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d</a:t>
            </a:r>
            <a:r>
              <a:rPr lang="en-US" sz="1600" b="1" i="1" baseline="-25000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1,0</a:t>
            </a:r>
            <a:endParaRPr lang="zh-TW" altLang="en-US" sz="1600" b="1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1" name="矩形 170"/>
          <p:cNvSpPr/>
          <p:nvPr/>
        </p:nvSpPr>
        <p:spPr>
          <a:xfrm>
            <a:off x="785786" y="5641990"/>
            <a:ext cx="642942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d</a:t>
            </a:r>
            <a:r>
              <a:rPr lang="en-US" sz="1600" b="1" i="1" baseline="-25000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2,0</a:t>
            </a:r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2" name="矩形 171"/>
          <p:cNvSpPr/>
          <p:nvPr/>
        </p:nvSpPr>
        <p:spPr>
          <a:xfrm>
            <a:off x="785786" y="5927742"/>
            <a:ext cx="642942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d</a:t>
            </a:r>
            <a:r>
              <a:rPr lang="en-US" sz="1600" b="1" i="1" baseline="-25000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3,0</a:t>
            </a:r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3" name="矩形 172"/>
          <p:cNvSpPr/>
          <p:nvPr/>
        </p:nvSpPr>
        <p:spPr>
          <a:xfrm>
            <a:off x="1428728" y="5070486"/>
            <a:ext cx="642942" cy="285752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d</a:t>
            </a:r>
            <a:r>
              <a:rPr lang="en-US" sz="1600" b="1" i="1" baseline="-25000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0,1</a:t>
            </a:r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4" name="矩形 173"/>
          <p:cNvSpPr/>
          <p:nvPr/>
        </p:nvSpPr>
        <p:spPr>
          <a:xfrm>
            <a:off x="1428728" y="5356238"/>
            <a:ext cx="642942" cy="285752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d</a:t>
            </a:r>
            <a:r>
              <a:rPr lang="en-US" sz="1600" b="1" i="1" baseline="-25000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1,1</a:t>
            </a:r>
            <a:endParaRPr lang="zh-TW" altLang="en-US" sz="1600" b="1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5" name="矩形 174"/>
          <p:cNvSpPr/>
          <p:nvPr/>
        </p:nvSpPr>
        <p:spPr>
          <a:xfrm>
            <a:off x="1428728" y="5641990"/>
            <a:ext cx="642942" cy="285752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d</a:t>
            </a:r>
            <a:r>
              <a:rPr lang="en-US" sz="1600" b="1" i="1" baseline="-25000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2,1</a:t>
            </a:r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6" name="矩形 175"/>
          <p:cNvSpPr/>
          <p:nvPr/>
        </p:nvSpPr>
        <p:spPr>
          <a:xfrm>
            <a:off x="1428728" y="5927742"/>
            <a:ext cx="642942" cy="285752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d</a:t>
            </a:r>
            <a:r>
              <a:rPr lang="en-US" sz="1600" b="1" i="1" baseline="-25000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3,1</a:t>
            </a:r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7" name="矩形 176"/>
          <p:cNvSpPr/>
          <p:nvPr/>
        </p:nvSpPr>
        <p:spPr>
          <a:xfrm>
            <a:off x="2071670" y="5070486"/>
            <a:ext cx="642942" cy="285752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d</a:t>
            </a:r>
            <a:r>
              <a:rPr lang="en-US" sz="1600" b="1" i="1" baseline="-25000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0,2</a:t>
            </a:r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8" name="矩形 177"/>
          <p:cNvSpPr/>
          <p:nvPr/>
        </p:nvSpPr>
        <p:spPr>
          <a:xfrm>
            <a:off x="2071670" y="5356238"/>
            <a:ext cx="642942" cy="285752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d</a:t>
            </a:r>
            <a:r>
              <a:rPr lang="en-US" sz="1600" b="1" i="1" baseline="-25000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1,2</a:t>
            </a:r>
            <a:endParaRPr lang="zh-TW" altLang="en-US" sz="1600" b="1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9" name="矩形 178"/>
          <p:cNvSpPr/>
          <p:nvPr/>
        </p:nvSpPr>
        <p:spPr>
          <a:xfrm>
            <a:off x="2071670" y="5641990"/>
            <a:ext cx="642942" cy="285752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d</a:t>
            </a:r>
            <a:r>
              <a:rPr lang="en-US" sz="1600" b="1" i="1" baseline="-25000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2,2</a:t>
            </a:r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0" name="矩形 179"/>
          <p:cNvSpPr/>
          <p:nvPr/>
        </p:nvSpPr>
        <p:spPr>
          <a:xfrm>
            <a:off x="2071670" y="5927742"/>
            <a:ext cx="642942" cy="285752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d</a:t>
            </a:r>
            <a:r>
              <a:rPr lang="en-US" sz="1600" b="1" i="1" baseline="-25000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3,2</a:t>
            </a:r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1" name="矩形 180"/>
          <p:cNvSpPr/>
          <p:nvPr/>
        </p:nvSpPr>
        <p:spPr>
          <a:xfrm>
            <a:off x="2714612" y="5070486"/>
            <a:ext cx="642942" cy="285752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d</a:t>
            </a:r>
            <a:r>
              <a:rPr lang="en-US" sz="1600" b="1" i="1" baseline="-25000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0,3</a:t>
            </a:r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2" name="矩形 181"/>
          <p:cNvSpPr/>
          <p:nvPr/>
        </p:nvSpPr>
        <p:spPr>
          <a:xfrm>
            <a:off x="2714612" y="5356238"/>
            <a:ext cx="642942" cy="285752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d</a:t>
            </a:r>
            <a:r>
              <a:rPr lang="en-US" sz="1600" b="1" i="1" baseline="-25000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1,3</a:t>
            </a:r>
            <a:endParaRPr lang="zh-TW" altLang="en-US" sz="1600" b="1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3" name="矩形 182"/>
          <p:cNvSpPr/>
          <p:nvPr/>
        </p:nvSpPr>
        <p:spPr>
          <a:xfrm>
            <a:off x="2714612" y="5641990"/>
            <a:ext cx="642942" cy="285752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d</a:t>
            </a:r>
            <a:r>
              <a:rPr lang="en-US" sz="1600" b="1" i="1" baseline="-25000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2,3</a:t>
            </a:r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4" name="矩形 183"/>
          <p:cNvSpPr/>
          <p:nvPr/>
        </p:nvSpPr>
        <p:spPr>
          <a:xfrm>
            <a:off x="2714612" y="5927742"/>
            <a:ext cx="642942" cy="285752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d</a:t>
            </a:r>
            <a:r>
              <a:rPr lang="en-US" sz="1600" b="1" i="1" baseline="-25000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3,3</a:t>
            </a:r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5" name="矩形 184"/>
          <p:cNvSpPr/>
          <p:nvPr/>
        </p:nvSpPr>
        <p:spPr>
          <a:xfrm>
            <a:off x="3357554" y="5070486"/>
            <a:ext cx="642942" cy="285752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d</a:t>
            </a:r>
            <a:r>
              <a:rPr lang="en-US" sz="1600" b="1" i="1" baseline="-25000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0,4</a:t>
            </a:r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6" name="矩形 185"/>
          <p:cNvSpPr/>
          <p:nvPr/>
        </p:nvSpPr>
        <p:spPr>
          <a:xfrm>
            <a:off x="3357554" y="5356238"/>
            <a:ext cx="642942" cy="285752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d</a:t>
            </a:r>
            <a:r>
              <a:rPr lang="en-US" sz="1600" b="1" i="1" baseline="-25000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1,4</a:t>
            </a:r>
            <a:endParaRPr lang="zh-TW" altLang="en-US" sz="1600" b="1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7" name="矩形 186"/>
          <p:cNvSpPr/>
          <p:nvPr/>
        </p:nvSpPr>
        <p:spPr>
          <a:xfrm>
            <a:off x="3357554" y="5641990"/>
            <a:ext cx="642942" cy="285752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d</a:t>
            </a:r>
            <a:r>
              <a:rPr lang="en-US" sz="1600" b="1" i="1" baseline="-25000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2,4</a:t>
            </a:r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8" name="矩形 187"/>
          <p:cNvSpPr/>
          <p:nvPr/>
        </p:nvSpPr>
        <p:spPr>
          <a:xfrm>
            <a:off x="3357554" y="5927742"/>
            <a:ext cx="642942" cy="285752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d</a:t>
            </a:r>
            <a:r>
              <a:rPr lang="en-US" sz="1600" b="1" i="1" baseline="-25000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3,4</a:t>
            </a:r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9" name="矩形 188"/>
          <p:cNvSpPr/>
          <p:nvPr/>
        </p:nvSpPr>
        <p:spPr>
          <a:xfrm>
            <a:off x="4000496" y="5070486"/>
            <a:ext cx="642942" cy="285752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d</a:t>
            </a:r>
            <a:r>
              <a:rPr lang="en-US" sz="1600" b="1" i="1" baseline="-25000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0,5</a:t>
            </a:r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90" name="矩形 189"/>
          <p:cNvSpPr/>
          <p:nvPr/>
        </p:nvSpPr>
        <p:spPr>
          <a:xfrm>
            <a:off x="4000496" y="5356238"/>
            <a:ext cx="642942" cy="285752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d</a:t>
            </a:r>
            <a:r>
              <a:rPr lang="en-US" sz="1600" b="1" i="1" baseline="-25000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1,5</a:t>
            </a:r>
            <a:endParaRPr lang="zh-TW" altLang="en-US" sz="1600" b="1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91" name="矩形 190"/>
          <p:cNvSpPr/>
          <p:nvPr/>
        </p:nvSpPr>
        <p:spPr>
          <a:xfrm>
            <a:off x="4000496" y="5641990"/>
            <a:ext cx="642942" cy="285752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d</a:t>
            </a:r>
            <a:r>
              <a:rPr lang="en-US" sz="1600" b="1" i="1" baseline="-25000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2,5</a:t>
            </a:r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92" name="矩形 191"/>
          <p:cNvSpPr/>
          <p:nvPr/>
        </p:nvSpPr>
        <p:spPr>
          <a:xfrm>
            <a:off x="4000496" y="5927742"/>
            <a:ext cx="642942" cy="285752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d</a:t>
            </a:r>
            <a:r>
              <a:rPr lang="en-US" sz="1600" b="1" i="1" baseline="-25000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rPr>
              <a:t>3,5</a:t>
            </a:r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690632" y="4643446"/>
            <a:ext cx="785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0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1428728" y="4643446"/>
            <a:ext cx="767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1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2071670" y="4643446"/>
            <a:ext cx="700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2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2714612" y="4643446"/>
            <a:ext cx="7772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3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3357554" y="4643446"/>
            <a:ext cx="782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4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4000496" y="4643446"/>
            <a:ext cx="787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5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cxnSp>
        <p:nvCxnSpPr>
          <p:cNvPr id="199" name="直接连接符 198"/>
          <p:cNvCxnSpPr/>
          <p:nvPr/>
        </p:nvCxnSpPr>
        <p:spPr>
          <a:xfrm rot="10800000" flipV="1">
            <a:off x="500034" y="5070486"/>
            <a:ext cx="2214580" cy="10001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0" name="直接连接符 199"/>
          <p:cNvCxnSpPr>
            <a:stCxn id="169" idx="1"/>
            <a:endCxn id="189" idx="1"/>
          </p:cNvCxnSpPr>
          <p:nvPr/>
        </p:nvCxnSpPr>
        <p:spPr>
          <a:xfrm rot="10800000" flipH="1">
            <a:off x="785786" y="5213362"/>
            <a:ext cx="321471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1" name="直接连接符 200"/>
          <p:cNvCxnSpPr/>
          <p:nvPr/>
        </p:nvCxnSpPr>
        <p:spPr>
          <a:xfrm rot="10800000" flipH="1">
            <a:off x="785787" y="5497525"/>
            <a:ext cx="321471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2" name="直接连接符 201"/>
          <p:cNvCxnSpPr/>
          <p:nvPr/>
        </p:nvCxnSpPr>
        <p:spPr>
          <a:xfrm rot="10800000" flipV="1">
            <a:off x="642910" y="5070486"/>
            <a:ext cx="2714644" cy="12144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直接连接符 202"/>
          <p:cNvCxnSpPr/>
          <p:nvPr/>
        </p:nvCxnSpPr>
        <p:spPr>
          <a:xfrm rot="5400000">
            <a:off x="536547" y="6392089"/>
            <a:ext cx="213520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直接连接符 203"/>
          <p:cNvCxnSpPr/>
          <p:nvPr/>
        </p:nvCxnSpPr>
        <p:spPr>
          <a:xfrm>
            <a:off x="500034" y="6356370"/>
            <a:ext cx="250033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5" name="直接连接符 204"/>
          <p:cNvCxnSpPr/>
          <p:nvPr/>
        </p:nvCxnSpPr>
        <p:spPr>
          <a:xfrm flipV="1">
            <a:off x="3000364" y="5641990"/>
            <a:ext cx="1643074" cy="7143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6" name="直接连接符 205"/>
          <p:cNvCxnSpPr/>
          <p:nvPr/>
        </p:nvCxnSpPr>
        <p:spPr>
          <a:xfrm rot="16200000" flipH="1">
            <a:off x="357159" y="6213494"/>
            <a:ext cx="285751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7" name="直接连接符 206"/>
          <p:cNvCxnSpPr/>
          <p:nvPr/>
        </p:nvCxnSpPr>
        <p:spPr>
          <a:xfrm>
            <a:off x="642910" y="6499246"/>
            <a:ext cx="264320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8" name="直接连接符 207"/>
          <p:cNvCxnSpPr/>
          <p:nvPr/>
        </p:nvCxnSpPr>
        <p:spPr>
          <a:xfrm flipV="1">
            <a:off x="3286116" y="5927742"/>
            <a:ext cx="1357322" cy="5715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00800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 sz="1400">
                <a:solidFill>
                  <a:prstClr val="black"/>
                </a:solidFill>
              </a:rPr>
              <a:pPr algn="r"/>
              <a:t>15</a:t>
            </a:fld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14282" y="3929066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 example:</a:t>
            </a:r>
            <a:endParaRPr lang="zh-CN" altLang="en-U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8" name="Picture 49" descr="MCj025017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257617">
            <a:off x="783979" y="4295534"/>
            <a:ext cx="6794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圆角矩形 49"/>
          <p:cNvSpPr/>
          <p:nvPr/>
        </p:nvSpPr>
        <p:spPr>
          <a:xfrm>
            <a:off x="2357422" y="3645024"/>
            <a:ext cx="6572296" cy="7143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/>
            <a:r>
              <a:rPr lang="en-US" altLang="zh-CN" dirty="0" smtClean="0">
                <a:solidFill>
                  <a:prstClr val="black"/>
                </a:solidFill>
              </a:rPr>
              <a:t>1) Each </a:t>
            </a:r>
            <a:r>
              <a:rPr lang="en-US" altLang="zh-CN" i="1" dirty="0" smtClean="0">
                <a:solidFill>
                  <a:srgbClr val="FF0000"/>
                </a:solidFill>
              </a:rPr>
              <a:t>recovery sequence</a:t>
            </a:r>
            <a:r>
              <a:rPr lang="en-US" altLang="zh-CN" dirty="0" smtClean="0">
                <a:solidFill>
                  <a:prstClr val="black"/>
                </a:solidFill>
              </a:rPr>
              <a:t> represents a feasible recovery solution;</a:t>
            </a:r>
          </a:p>
          <a:p>
            <a:pPr marL="342900" indent="-342900" algn="ctr"/>
            <a:r>
              <a:rPr lang="en-US" altLang="zh-CN" dirty="0" smtClean="0">
                <a:solidFill>
                  <a:prstClr val="black"/>
                </a:solidFill>
              </a:rPr>
              <a:t>2) </a:t>
            </a:r>
            <a:r>
              <a:rPr lang="en-US" altLang="zh-CN" i="1" dirty="0" smtClean="0">
                <a:solidFill>
                  <a:srgbClr val="FF0000"/>
                </a:solidFill>
              </a:rPr>
              <a:t>Download distribution </a:t>
            </a:r>
            <a:r>
              <a:rPr lang="en-US" altLang="zh-CN" dirty="0" smtClean="0">
                <a:solidFill>
                  <a:prstClr val="black"/>
                </a:solidFill>
              </a:rPr>
              <a:t>can be represented by </a:t>
            </a:r>
            <a:r>
              <a:rPr lang="en-US" altLang="zh-CN" i="1" dirty="0" smtClean="0">
                <a:solidFill>
                  <a:srgbClr val="FF0000"/>
                </a:solidFill>
              </a:rPr>
              <a:t>recovery sequence</a:t>
            </a:r>
            <a:r>
              <a:rPr lang="en-US" altLang="zh-CN" dirty="0" smtClean="0">
                <a:solidFill>
                  <a:prstClr val="black"/>
                </a:solidFill>
              </a:rPr>
              <a:t>;</a:t>
            </a:r>
            <a:endParaRPr lang="zh-CN" altLang="en-US" dirty="0" smtClean="0">
              <a:solidFill>
                <a:prstClr val="black"/>
              </a:solidFill>
            </a:endParaRPr>
          </a:p>
        </p:txBody>
      </p:sp>
      <p:sp>
        <p:nvSpPr>
          <p:cNvPr id="67" name="左弧形箭头 66"/>
          <p:cNvSpPr/>
          <p:nvPr/>
        </p:nvSpPr>
        <p:spPr>
          <a:xfrm rot="11314341">
            <a:off x="7643902" y="2155743"/>
            <a:ext cx="428628" cy="1621805"/>
          </a:xfrm>
          <a:prstGeom prst="curved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5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/>
      <p:bldP spid="166" grpId="0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/>
      <p:bldP spid="194" grpId="0"/>
      <p:bldP spid="195" grpId="0"/>
      <p:bldP spid="196" grpId="0"/>
      <p:bldP spid="197" grpId="0"/>
      <p:bldP spid="198" grpId="0"/>
      <p:bldP spid="47" grpId="0"/>
      <p:bldP spid="50" grpId="0" animBg="1"/>
      <p:bldP spid="6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68346"/>
          </a:xfrm>
        </p:spPr>
        <p:txBody>
          <a:bodyPr/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Solving the Model (2)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1285860"/>
            <a:ext cx="8572560" cy="535785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zh-CN" sz="2400" b="1" dirty="0" smtClean="0">
                <a:latin typeface="Arial" pitchFamily="34" charset="0"/>
                <a:cs typeface="Arial" pitchFamily="34" charset="0"/>
              </a:rPr>
              <a:t>Step 1</a:t>
            </a:r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: use recovery sequence to represent downloads</a:t>
            </a:r>
          </a:p>
          <a:p>
            <a:pPr>
              <a:buFont typeface="Wingdings" pitchFamily="2" charset="2"/>
              <a:buChar char="Ø"/>
            </a:pPr>
            <a:endParaRPr lang="en-US" altLang="zh-CN" sz="2800" dirty="0" smtClean="0"/>
          </a:p>
          <a:p>
            <a:pPr>
              <a:buFont typeface="Wingdings" pitchFamily="2" charset="2"/>
              <a:buChar char="Ø"/>
            </a:pPr>
            <a:endParaRPr lang="en-US" altLang="zh-CN" sz="2800" dirty="0" smtClean="0"/>
          </a:p>
          <a:p>
            <a:pPr>
              <a:buFont typeface="Wingdings" pitchFamily="2" charset="2"/>
              <a:buChar char="Ø"/>
            </a:pPr>
            <a:r>
              <a:rPr lang="en-US" altLang="zh-CN" sz="2400" b="1" dirty="0" smtClean="0">
                <a:latin typeface="Arial" pitchFamily="34" charset="0"/>
                <a:cs typeface="Arial" pitchFamily="34" charset="0"/>
              </a:rPr>
              <a:t>Step 2</a:t>
            </a:r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: narrow down search space by only considering </a:t>
            </a:r>
            <a:r>
              <a:rPr lang="en-US" altLang="zh-C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min-read recovery sequences</a:t>
            </a:r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 (i.e., download minimum number of read symbols during recovery)</a:t>
            </a:r>
          </a:p>
          <a:p>
            <a:pPr>
              <a:buFont typeface="Wingdings" pitchFamily="2" charset="2"/>
              <a:buChar char="Ø"/>
            </a:pPr>
            <a:endParaRPr lang="en-US" altLang="zh-CN" sz="2800" dirty="0" smtClean="0"/>
          </a:p>
          <a:p>
            <a:pPr>
              <a:buFont typeface="Wingdings" pitchFamily="2" charset="2"/>
              <a:buChar char="Ø"/>
            </a:pPr>
            <a:endParaRPr lang="en-US" altLang="zh-CN" sz="2800" dirty="0" smtClean="0"/>
          </a:p>
          <a:p>
            <a:pPr>
              <a:buFont typeface="Wingdings" pitchFamily="2" charset="2"/>
              <a:buChar char="Ø"/>
            </a:pPr>
            <a:r>
              <a:rPr lang="en-US" altLang="zh-CN" sz="2400" b="1" dirty="0" smtClean="0">
                <a:latin typeface="Arial" pitchFamily="34" charset="0"/>
                <a:cs typeface="Arial" pitchFamily="34" charset="0"/>
              </a:rPr>
              <a:t>Step 3</a:t>
            </a:r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: reformulate the model as</a:t>
            </a:r>
          </a:p>
          <a:p>
            <a:pPr>
              <a:buFont typeface="Wingdings" pitchFamily="2" charset="2"/>
              <a:buChar char="Ø"/>
            </a:pPr>
            <a:endParaRPr lang="en-US" altLang="zh-CN" sz="2800" dirty="0" smtClean="0"/>
          </a:p>
          <a:p>
            <a:endParaRPr lang="en-US" altLang="zh-CN" dirty="0" smtClean="0"/>
          </a:p>
          <a:p>
            <a:pPr lvl="1"/>
            <a:endParaRPr lang="zh-CN" altLang="en-US" dirty="0"/>
          </a:p>
        </p:txBody>
      </p:sp>
      <p:graphicFrame>
        <p:nvGraphicFramePr>
          <p:cNvPr id="51" name="对象 50"/>
          <p:cNvGraphicFramePr>
            <a:graphicFrameLocks noChangeAspect="1"/>
          </p:cNvGraphicFramePr>
          <p:nvPr/>
        </p:nvGraphicFramePr>
        <p:xfrm>
          <a:off x="1285852" y="1695798"/>
          <a:ext cx="5357850" cy="1090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3" name="Equation" r:id="rId3" imgW="2184400" imgH="444500" progId="Equation.3">
                  <p:embed/>
                </p:oleObj>
              </mc:Choice>
              <mc:Fallback>
                <p:oleObj name="Equation" r:id="rId3" imgW="2184400" imgH="444500" progId="Equation.3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1695798"/>
                        <a:ext cx="5357850" cy="10902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285852" y="3838585"/>
          <a:ext cx="4454525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4" name="Equation" r:id="rId5" imgW="1815312" imgH="444307" progId="Equation.3">
                  <p:embed/>
                </p:oleObj>
              </mc:Choice>
              <mc:Fallback>
                <p:oleObj name="Equation" r:id="rId5" imgW="1815312" imgH="444307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3838585"/>
                        <a:ext cx="4454525" cy="1090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928926" y="5286388"/>
          <a:ext cx="3357586" cy="1154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5" name="Equation" r:id="rId7" imgW="1155700" imgH="457200" progId="Equation.3">
                  <p:embed/>
                </p:oleObj>
              </mc:Choice>
              <mc:Fallback>
                <p:oleObj name="Equation" r:id="rId7" imgW="1155700" imgH="457200" progId="Equation.3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26" y="5286388"/>
                        <a:ext cx="3357586" cy="11541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1285852" y="5643578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prstClr val="black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Minimize</a:t>
            </a:r>
            <a:endParaRPr lang="zh-CN" altLang="en-US" sz="2800" dirty="0">
              <a:solidFill>
                <a:prstClr val="black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00800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 sz="1400">
                <a:solidFill>
                  <a:prstClr val="black"/>
                </a:solidFill>
              </a:rPr>
              <a:pPr algn="r"/>
              <a:t>16</a:t>
            </a:fld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42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Expensive Enumeration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en-US" altLang="zh-CN" dirty="0" smtClean="0"/>
          </a:p>
          <a:p>
            <a:endParaRPr lang="en-US" altLang="zh-CN" dirty="0" smtClean="0"/>
          </a:p>
          <a:p>
            <a:pPr>
              <a:buFont typeface="Wingdings" pitchFamily="2" charset="2"/>
              <a:buChar char="Ø"/>
            </a:pP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1178690"/>
              </p:ext>
            </p:extLst>
          </p:nvPr>
        </p:nvGraphicFramePr>
        <p:xfrm>
          <a:off x="557242" y="2327545"/>
          <a:ext cx="8229600" cy="3261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4"/>
                <a:gridCol w="2428892"/>
                <a:gridCol w="2357454"/>
                <a:gridCol w="2514560"/>
              </a:tblGrid>
              <a:tr h="57945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i="1" dirty="0" smtClean="0"/>
                        <a:t>P</a:t>
                      </a:r>
                      <a:endParaRPr lang="zh-CN" alt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Total # of recovery </a:t>
                      </a:r>
                    </a:p>
                    <a:p>
                      <a:r>
                        <a:rPr lang="en-US" altLang="zh-CN" sz="1600" dirty="0" smtClean="0"/>
                        <a:t>sequences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# of min-read recovery sequences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# of unique min-read recovery sequences</a:t>
                      </a:r>
                      <a:endParaRPr lang="zh-CN" altLang="en-US" sz="1600" dirty="0"/>
                    </a:p>
                  </a:txBody>
                  <a:tcPr/>
                </a:tc>
              </a:tr>
              <a:tr h="33111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i="0" dirty="0" smtClean="0"/>
                        <a:t>5</a:t>
                      </a:r>
                      <a:endParaRPr lang="zh-CN" altLang="en-US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16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6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</a:t>
                      </a:r>
                      <a:endParaRPr lang="zh-CN" altLang="en-US" sz="1600" dirty="0"/>
                    </a:p>
                  </a:txBody>
                  <a:tcPr/>
                </a:tc>
              </a:tr>
              <a:tr h="33111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i="0" dirty="0" smtClean="0"/>
                        <a:t>7</a:t>
                      </a:r>
                      <a:endParaRPr lang="zh-CN" altLang="en-US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64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</a:t>
                      </a:r>
                      <a:endParaRPr lang="zh-CN" altLang="en-US" sz="1600" dirty="0"/>
                    </a:p>
                  </a:txBody>
                  <a:tcPr/>
                </a:tc>
              </a:tr>
              <a:tr h="33111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i="0" dirty="0" smtClean="0"/>
                        <a:t>11</a:t>
                      </a:r>
                      <a:endParaRPr lang="zh-CN" altLang="en-US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1024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252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26</a:t>
                      </a:r>
                      <a:endParaRPr lang="zh-CN" altLang="en-US" sz="1600" dirty="0"/>
                    </a:p>
                  </a:txBody>
                  <a:tcPr/>
                </a:tc>
              </a:tr>
              <a:tr h="33111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i="0" dirty="0" smtClean="0"/>
                        <a:t>13</a:t>
                      </a:r>
                      <a:endParaRPr lang="zh-CN" altLang="en-US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4096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924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74</a:t>
                      </a:r>
                      <a:endParaRPr lang="zh-CN" altLang="en-US" sz="1600" dirty="0"/>
                    </a:p>
                  </a:txBody>
                  <a:tcPr/>
                </a:tc>
              </a:tr>
              <a:tr h="33111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i="0" dirty="0" smtClean="0"/>
                        <a:t>17</a:t>
                      </a:r>
                      <a:endParaRPr lang="zh-CN" altLang="en-US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65536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12870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698</a:t>
                      </a:r>
                      <a:endParaRPr lang="zh-CN" altLang="en-US" sz="1600" dirty="0"/>
                    </a:p>
                  </a:txBody>
                  <a:tcPr/>
                </a:tc>
              </a:tr>
              <a:tr h="33111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i="0" dirty="0" smtClean="0"/>
                        <a:t>19</a:t>
                      </a:r>
                      <a:endParaRPr lang="zh-CN" altLang="en-US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262144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48620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2338</a:t>
                      </a:r>
                      <a:endParaRPr lang="zh-CN" altLang="en-US" sz="1600" dirty="0"/>
                    </a:p>
                  </a:txBody>
                  <a:tcPr/>
                </a:tc>
              </a:tr>
              <a:tr h="33111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i="0" dirty="0" smtClean="0"/>
                        <a:t>23</a:t>
                      </a:r>
                      <a:endParaRPr lang="zh-CN" altLang="en-US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4194304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705432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28216</a:t>
                      </a:r>
                      <a:endParaRPr lang="zh-CN" altLang="en-US" sz="1600" dirty="0"/>
                    </a:p>
                  </a:txBody>
                  <a:tcPr/>
                </a:tc>
              </a:tr>
              <a:tr h="33111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i="0" dirty="0" smtClean="0"/>
                        <a:t>29</a:t>
                      </a:r>
                      <a:endParaRPr lang="zh-CN" altLang="en-US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268435456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FF0000"/>
                          </a:solidFill>
                        </a:rPr>
                        <a:t>40116600</a:t>
                      </a:r>
                      <a:endParaRPr lang="zh-CN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FF0000"/>
                          </a:solidFill>
                        </a:rPr>
                        <a:t>1302688</a:t>
                      </a:r>
                      <a:endParaRPr lang="zh-CN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0034" y="1357298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Challenge</a:t>
            </a:r>
            <a:r>
              <a:rPr lang="en-US" altLang="zh-CN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Too many min-read recovery sequences to enumerate even we narrow down search space</a:t>
            </a:r>
            <a:endParaRPr lang="zh-CN" altLang="en-U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00800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 sz="1400">
                <a:solidFill>
                  <a:prstClr val="black"/>
                </a:solidFill>
              </a:rPr>
              <a:pPr algn="r"/>
              <a:t>17</a:t>
            </a:fld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34" y="5766355"/>
            <a:ext cx="7929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Observation</a:t>
            </a:r>
            <a:r>
              <a:rPr lang="en-US" altLang="zh-CN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many min-read recovery sequences return the same download distribution</a:t>
            </a:r>
            <a:endParaRPr lang="zh-CN" altLang="en-U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82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Optimize Enumeration Process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zh-CN" sz="2800" dirty="0" smtClean="0">
                <a:latin typeface="Arial" pitchFamily="34" charset="0"/>
                <a:cs typeface="Arial" pitchFamily="34" charset="0"/>
              </a:rPr>
              <a:t>Two conditions under which different recovery sequences have same download distribution: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sz="2400" b="1" i="1" dirty="0" smtClean="0">
                <a:solidFill>
                  <a:srgbClr val="FF0000"/>
                </a:solidFill>
              </a:rPr>
              <a:t>Shift condition</a:t>
            </a:r>
            <a:endParaRPr lang="en-US" altLang="zh-CN" sz="2000" b="1" i="1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altLang="zh-CN" sz="1800" b="1" dirty="0" smtClean="0">
                <a:solidFill>
                  <a:srgbClr val="3333FF"/>
                </a:solidFill>
              </a:rPr>
              <a:t>(0, 0, 0, 1, 1, 1, 0) </a:t>
            </a:r>
            <a:r>
              <a:rPr lang="en-US" altLang="zh-CN" sz="1800" b="1" dirty="0" smtClean="0">
                <a:solidFill>
                  <a:srgbClr val="3333FF"/>
                </a:solidFill>
                <a:sym typeface="Wingdings" pitchFamily="2" charset="2"/>
              </a:rPr>
              <a:t> (0, 0, 1, 1, 1, 0, 0)  </a:t>
            </a:r>
          </a:p>
          <a:p>
            <a:pPr lvl="1">
              <a:buNone/>
            </a:pPr>
            <a:r>
              <a:rPr lang="en-US" altLang="zh-CN" sz="1800" b="1" dirty="0" smtClean="0">
                <a:solidFill>
                  <a:srgbClr val="3333FF"/>
                </a:solidFill>
                <a:sym typeface="Wingdings" pitchFamily="2" charset="2"/>
              </a:rPr>
              <a:t>(0, 1, 1, 1, 0, 0, 0)  (1, 1, 1, 0, 0, 0, 0) … </a:t>
            </a:r>
            <a:endParaRPr lang="en-US" altLang="zh-CN" sz="1800" b="1" dirty="0" smtClean="0">
              <a:solidFill>
                <a:srgbClr val="3333FF"/>
              </a:solidFill>
            </a:endParaRPr>
          </a:p>
          <a:p>
            <a:pPr lvl="1">
              <a:buNone/>
            </a:pPr>
            <a:r>
              <a:rPr lang="en-US" altLang="zh-CN" sz="1800" b="1" dirty="0" smtClean="0">
                <a:solidFill>
                  <a:srgbClr val="3333FF"/>
                </a:solidFill>
              </a:rPr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b="1" i="1" dirty="0" smtClean="0">
                <a:solidFill>
                  <a:srgbClr val="FF0000"/>
                </a:solidFill>
              </a:rPr>
              <a:t>Reverse condition</a:t>
            </a:r>
          </a:p>
          <a:p>
            <a:pPr lvl="1">
              <a:buNone/>
            </a:pPr>
            <a:r>
              <a:rPr lang="en-US" altLang="zh-CN" sz="1800" b="1" dirty="0" smtClean="0">
                <a:solidFill>
                  <a:srgbClr val="3333FF"/>
                </a:solidFill>
              </a:rPr>
              <a:t>(0, 0, 0, 1, 1, 1, 0) </a:t>
            </a:r>
            <a:r>
              <a:rPr lang="en-US" altLang="zh-CN" sz="1800" b="1" dirty="0" smtClean="0">
                <a:solidFill>
                  <a:srgbClr val="3333FF"/>
                </a:solidFill>
                <a:sym typeface="Wingdings" pitchFamily="2" charset="2"/>
              </a:rPr>
              <a:t> (0, 1, 1, 1, 0, 0, 0)</a:t>
            </a:r>
            <a:endParaRPr lang="en-US" altLang="zh-CN" sz="1800" b="1" dirty="0" smtClean="0">
              <a:solidFill>
                <a:srgbClr val="3333FF"/>
              </a:solidFill>
            </a:endParaRPr>
          </a:p>
          <a:p>
            <a:pPr lvl="1">
              <a:buNone/>
            </a:pPr>
            <a:endParaRPr lang="en-US" altLang="zh-CN" sz="2400" i="1" dirty="0" smtClean="0"/>
          </a:p>
          <a:p>
            <a:endParaRPr lang="zh-CN" altLang="en-US" dirty="0"/>
          </a:p>
        </p:txBody>
      </p:sp>
      <p:sp>
        <p:nvSpPr>
          <p:cNvPr id="20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>
                <a:solidFill>
                  <a:prstClr val="black"/>
                </a:solidFill>
              </a:rPr>
              <a:pPr algn="r"/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9" name="矩形 208"/>
          <p:cNvSpPr/>
          <p:nvPr/>
        </p:nvSpPr>
        <p:spPr>
          <a:xfrm>
            <a:off x="323527" y="5304188"/>
            <a:ext cx="85731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/>
              <a:t>Key idea: </a:t>
            </a:r>
            <a:r>
              <a:rPr lang="en-US" altLang="zh-CN" sz="2400" i="1" dirty="0" smtClean="0">
                <a:solidFill>
                  <a:srgbClr val="FF0000"/>
                </a:solidFill>
              </a:rPr>
              <a:t>not all </a:t>
            </a:r>
            <a:r>
              <a:rPr lang="en-US" altLang="zh-CN" sz="2400" dirty="0" smtClean="0"/>
              <a:t>recovery sequences need to be enumerated</a:t>
            </a:r>
          </a:p>
          <a:p>
            <a:r>
              <a:rPr lang="en-US" altLang="zh-CN" sz="2400" dirty="0" smtClean="0"/>
              <a:t>(details in the paper)</a:t>
            </a:r>
          </a:p>
        </p:txBody>
      </p:sp>
    </p:spTree>
    <p:extLst>
      <p:ext uri="{BB962C8B-B14F-4D97-AF65-F5344CB8AC3E}">
        <p14:creationId xmlns:p14="http://schemas.microsoft.com/office/powerpoint/2010/main" val="15367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Cost-based Heterogeneous Recovery (CHR) Algorithm: Intuition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Step 1</a:t>
            </a:r>
            <a:r>
              <a:rPr lang="en-US" dirty="0" smtClean="0"/>
              <a:t>: initialize a bitmap to track all possible min-read recovery sequences </a:t>
            </a:r>
            <a:r>
              <a:rPr lang="en-US" b="1" i="1" dirty="0" smtClean="0"/>
              <a:t>R</a:t>
            </a:r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Step 2</a:t>
            </a:r>
            <a:r>
              <a:rPr lang="en-US" dirty="0" smtClean="0"/>
              <a:t>: compute recovery cost of </a:t>
            </a:r>
            <a:r>
              <a:rPr lang="en-US" b="1" i="1" dirty="0" smtClean="0"/>
              <a:t>R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Step 3</a:t>
            </a:r>
            <a:r>
              <a:rPr lang="en-US" dirty="0" smtClean="0"/>
              <a:t>: mark all shifted and reverse sequences of </a:t>
            </a:r>
            <a:r>
              <a:rPr lang="en-US" b="1" i="1" dirty="0" smtClean="0"/>
              <a:t>R</a:t>
            </a:r>
            <a:r>
              <a:rPr lang="en-US" dirty="0" smtClean="0"/>
              <a:t> as being enumerated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Step 4</a:t>
            </a:r>
            <a:r>
              <a:rPr lang="en-US" dirty="0" smtClean="0"/>
              <a:t>: switch to another </a:t>
            </a:r>
            <a:r>
              <a:rPr lang="en-US" b="1" i="1" dirty="0" smtClean="0"/>
              <a:t>R</a:t>
            </a:r>
            <a:r>
              <a:rPr lang="en-US" dirty="0" smtClean="0"/>
              <a:t>; return the one with minimum cost 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00800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>
                <a:solidFill>
                  <a:prstClr val="black"/>
                </a:solidFill>
              </a:rPr>
              <a:pPr algn="r"/>
              <a:t>19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97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Fault Tolerance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1357298"/>
            <a:ext cx="8501122" cy="51435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Fault tolerance becomes more challenging in modern distributed storage systems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Increase in scale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Usage of inexpensive but less reliable storage nodes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Fault tolerance is ensured by introducing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redundancy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across storage nodes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Replication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Erasure codes (e.g., Reed-Solomon codes)</a:t>
            </a:r>
            <a:endParaRPr lang="zh-CN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00800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/>
              <a:pPr algn="r"/>
              <a:t>2</a:t>
            </a:fld>
            <a:endParaRPr lang="en-US" dirty="0"/>
          </a:p>
        </p:txBody>
      </p:sp>
      <p:sp>
        <p:nvSpPr>
          <p:cNvPr id="12" name="立方体 11"/>
          <p:cNvSpPr/>
          <p:nvPr/>
        </p:nvSpPr>
        <p:spPr>
          <a:xfrm>
            <a:off x="3203848" y="6093296"/>
            <a:ext cx="857256" cy="428628"/>
          </a:xfrm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latin typeface="Arial" pitchFamily="34" charset="0"/>
                <a:cs typeface="Arial" pitchFamily="34" charset="0"/>
              </a:rPr>
              <a:t>A</a:t>
            </a:r>
            <a:endParaRPr lang="zh-CN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立方体 12"/>
          <p:cNvSpPr/>
          <p:nvPr/>
        </p:nvSpPr>
        <p:spPr>
          <a:xfrm>
            <a:off x="4203980" y="6093296"/>
            <a:ext cx="857256" cy="428628"/>
          </a:xfrm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latin typeface="Arial" pitchFamily="34" charset="0"/>
                <a:cs typeface="Arial" pitchFamily="34" charset="0"/>
              </a:rPr>
              <a:t>B</a:t>
            </a:r>
            <a:endParaRPr lang="zh-CN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立方体 13"/>
          <p:cNvSpPr/>
          <p:nvPr/>
        </p:nvSpPr>
        <p:spPr>
          <a:xfrm>
            <a:off x="5204112" y="6093296"/>
            <a:ext cx="857256" cy="428628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b="1" dirty="0" smtClean="0">
                <a:latin typeface="Arial" pitchFamily="34" charset="0"/>
                <a:cs typeface="Arial" pitchFamily="34" charset="0"/>
              </a:rPr>
              <a:t>A+B</a:t>
            </a:r>
            <a:endParaRPr lang="zh-CN" alt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立方体 14"/>
          <p:cNvSpPr/>
          <p:nvPr/>
        </p:nvSpPr>
        <p:spPr>
          <a:xfrm>
            <a:off x="6275682" y="6093296"/>
            <a:ext cx="866780" cy="428628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b="1" dirty="0" smtClean="0">
                <a:latin typeface="Arial" pitchFamily="34" charset="0"/>
                <a:cs typeface="Arial" pitchFamily="34" charset="0"/>
              </a:rPr>
              <a:t>A+2B</a:t>
            </a:r>
            <a:endParaRPr lang="zh-CN" alt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立方体 15"/>
          <p:cNvSpPr/>
          <p:nvPr/>
        </p:nvSpPr>
        <p:spPr>
          <a:xfrm>
            <a:off x="3357554" y="4359974"/>
            <a:ext cx="857256" cy="428628"/>
          </a:xfrm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latin typeface="Arial" pitchFamily="34" charset="0"/>
                <a:cs typeface="Arial" pitchFamily="34" charset="0"/>
              </a:rPr>
              <a:t>A</a:t>
            </a:r>
            <a:endParaRPr lang="zh-CN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立方体 16"/>
          <p:cNvSpPr/>
          <p:nvPr/>
        </p:nvSpPr>
        <p:spPr>
          <a:xfrm>
            <a:off x="3357554" y="4872580"/>
            <a:ext cx="857256" cy="428628"/>
          </a:xfrm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latin typeface="Arial" pitchFamily="34" charset="0"/>
                <a:cs typeface="Arial" pitchFamily="34" charset="0"/>
              </a:rPr>
              <a:t>B</a:t>
            </a:r>
            <a:endParaRPr lang="zh-CN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立方体 17"/>
          <p:cNvSpPr/>
          <p:nvPr/>
        </p:nvSpPr>
        <p:spPr>
          <a:xfrm>
            <a:off x="4429124" y="4359974"/>
            <a:ext cx="857256" cy="428628"/>
          </a:xfrm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latin typeface="Arial" pitchFamily="34" charset="0"/>
                <a:cs typeface="Arial" pitchFamily="34" charset="0"/>
              </a:rPr>
              <a:t>A</a:t>
            </a:r>
            <a:endParaRPr lang="zh-CN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立方体 18"/>
          <p:cNvSpPr/>
          <p:nvPr/>
        </p:nvSpPr>
        <p:spPr>
          <a:xfrm>
            <a:off x="4429124" y="4872580"/>
            <a:ext cx="857256" cy="428628"/>
          </a:xfrm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latin typeface="Arial" pitchFamily="34" charset="0"/>
                <a:cs typeface="Arial" pitchFamily="34" charset="0"/>
              </a:rPr>
              <a:t>B</a:t>
            </a:r>
            <a:endParaRPr lang="zh-CN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立方体 19"/>
          <p:cNvSpPr/>
          <p:nvPr/>
        </p:nvSpPr>
        <p:spPr>
          <a:xfrm>
            <a:off x="5500694" y="4359974"/>
            <a:ext cx="857256" cy="428628"/>
          </a:xfrm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latin typeface="Arial" pitchFamily="34" charset="0"/>
                <a:cs typeface="Arial" pitchFamily="34" charset="0"/>
              </a:rPr>
              <a:t>A</a:t>
            </a:r>
            <a:endParaRPr lang="zh-CN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立方体 20"/>
          <p:cNvSpPr/>
          <p:nvPr/>
        </p:nvSpPr>
        <p:spPr>
          <a:xfrm>
            <a:off x="5500694" y="4872580"/>
            <a:ext cx="857256" cy="428628"/>
          </a:xfrm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latin typeface="Arial" pitchFamily="34" charset="0"/>
                <a:cs typeface="Arial" pitchFamily="34" charset="0"/>
              </a:rPr>
              <a:t>B</a:t>
            </a:r>
            <a:endParaRPr lang="zh-CN" alt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6908"/>
          </a:xfrm>
        </p:spPr>
        <p:txBody>
          <a:bodyPr/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Example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622790" y="980728"/>
            <a:ext cx="3562376" cy="2500330"/>
            <a:chOff x="142844" y="928670"/>
            <a:chExt cx="4297722" cy="3188762"/>
          </a:xfrm>
        </p:grpSpPr>
        <p:sp>
          <p:nvSpPr>
            <p:cNvPr id="104" name="圆柱形 103"/>
            <p:cNvSpPr/>
            <p:nvPr/>
          </p:nvSpPr>
          <p:spPr>
            <a:xfrm>
              <a:off x="642910" y="1643050"/>
              <a:ext cx="357190" cy="35719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05" name="圆柱形 104"/>
            <p:cNvSpPr/>
            <p:nvPr/>
          </p:nvSpPr>
          <p:spPr>
            <a:xfrm>
              <a:off x="1500166" y="1142984"/>
              <a:ext cx="357190" cy="35719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06" name="圆柱形 105"/>
            <p:cNvSpPr/>
            <p:nvPr/>
          </p:nvSpPr>
          <p:spPr>
            <a:xfrm>
              <a:off x="2857488" y="1071546"/>
              <a:ext cx="357190" cy="35719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07" name="圆柱形 106"/>
            <p:cNvSpPr/>
            <p:nvPr/>
          </p:nvSpPr>
          <p:spPr>
            <a:xfrm>
              <a:off x="3786182" y="1714488"/>
              <a:ext cx="357190" cy="35719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08" name="圆柱形 107"/>
            <p:cNvSpPr/>
            <p:nvPr/>
          </p:nvSpPr>
          <p:spPr>
            <a:xfrm>
              <a:off x="428596" y="2357430"/>
              <a:ext cx="357190" cy="35719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09" name="圆柱形 108"/>
            <p:cNvSpPr/>
            <p:nvPr/>
          </p:nvSpPr>
          <p:spPr>
            <a:xfrm>
              <a:off x="866748" y="3214686"/>
              <a:ext cx="357190" cy="35719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10" name="圆柱形 109"/>
            <p:cNvSpPr/>
            <p:nvPr/>
          </p:nvSpPr>
          <p:spPr>
            <a:xfrm>
              <a:off x="2000232" y="3406975"/>
              <a:ext cx="357190" cy="35719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11" name="圆柱形 110"/>
            <p:cNvSpPr/>
            <p:nvPr/>
          </p:nvSpPr>
          <p:spPr>
            <a:xfrm>
              <a:off x="3071802" y="3429000"/>
              <a:ext cx="357190" cy="35719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12" name="圆柱形 111"/>
            <p:cNvSpPr/>
            <p:nvPr/>
          </p:nvSpPr>
          <p:spPr>
            <a:xfrm>
              <a:off x="3857620" y="3000372"/>
              <a:ext cx="357190" cy="35719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13" name="立方体 112"/>
            <p:cNvSpPr/>
            <p:nvPr/>
          </p:nvSpPr>
          <p:spPr>
            <a:xfrm>
              <a:off x="1852728" y="2348676"/>
              <a:ext cx="1071569" cy="35719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smtClean="0">
                  <a:solidFill>
                    <a:prstClr val="black"/>
                  </a:solidFill>
                </a:rPr>
                <a:t>Proxy</a:t>
              </a:r>
              <a:endParaRPr lang="zh-CN" altLang="en-US" b="1" dirty="0">
                <a:solidFill>
                  <a:prstClr val="black"/>
                </a:solidFill>
              </a:endParaRPr>
            </a:p>
          </p:txBody>
        </p:sp>
        <p:cxnSp>
          <p:nvCxnSpPr>
            <p:cNvPr id="115" name="直接箭头连接符 114"/>
            <p:cNvCxnSpPr>
              <a:stCxn id="105" idx="3"/>
              <a:endCxn id="113" idx="0"/>
            </p:cNvCxnSpPr>
            <p:nvPr/>
          </p:nvCxnSpPr>
          <p:spPr>
            <a:xfrm>
              <a:off x="1678761" y="1500174"/>
              <a:ext cx="754401" cy="848503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接箭头连接符 116"/>
            <p:cNvCxnSpPr>
              <a:stCxn id="106" idx="3"/>
              <a:endCxn id="113" idx="0"/>
            </p:cNvCxnSpPr>
            <p:nvPr/>
          </p:nvCxnSpPr>
          <p:spPr>
            <a:xfrm flipH="1">
              <a:off x="2433161" y="1428736"/>
              <a:ext cx="602921" cy="919940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接箭头连接符 118"/>
            <p:cNvCxnSpPr>
              <a:stCxn id="107" idx="3"/>
              <a:endCxn id="113" idx="5"/>
            </p:cNvCxnSpPr>
            <p:nvPr/>
          </p:nvCxnSpPr>
          <p:spPr>
            <a:xfrm flipH="1">
              <a:off x="2924297" y="2071678"/>
              <a:ext cx="1040480" cy="41094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接箭头连接符 120"/>
            <p:cNvCxnSpPr>
              <a:stCxn id="112" idx="1"/>
              <a:endCxn id="113" idx="5"/>
            </p:cNvCxnSpPr>
            <p:nvPr/>
          </p:nvCxnSpPr>
          <p:spPr>
            <a:xfrm flipH="1" flipV="1">
              <a:off x="2924297" y="2482622"/>
              <a:ext cx="1111918" cy="5177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接箭头连接符 122"/>
            <p:cNvCxnSpPr>
              <a:stCxn id="111" idx="1"/>
              <a:endCxn id="113" idx="3"/>
            </p:cNvCxnSpPr>
            <p:nvPr/>
          </p:nvCxnSpPr>
          <p:spPr>
            <a:xfrm flipH="1" flipV="1">
              <a:off x="2343864" y="2705866"/>
              <a:ext cx="906533" cy="72313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接箭头连接符 124"/>
            <p:cNvCxnSpPr>
              <a:stCxn id="110" idx="1"/>
              <a:endCxn id="113" idx="3"/>
            </p:cNvCxnSpPr>
            <p:nvPr/>
          </p:nvCxnSpPr>
          <p:spPr>
            <a:xfrm flipV="1">
              <a:off x="2178827" y="2705866"/>
              <a:ext cx="165037" cy="70110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接箭头连接符 126"/>
            <p:cNvCxnSpPr>
              <a:stCxn id="109" idx="1"/>
              <a:endCxn id="113" idx="3"/>
            </p:cNvCxnSpPr>
            <p:nvPr/>
          </p:nvCxnSpPr>
          <p:spPr>
            <a:xfrm flipV="1">
              <a:off x="1045343" y="2705866"/>
              <a:ext cx="1298521" cy="50882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接箭头连接符 128"/>
            <p:cNvCxnSpPr>
              <a:stCxn id="108" idx="4"/>
              <a:endCxn id="113" idx="2"/>
            </p:cNvCxnSpPr>
            <p:nvPr/>
          </p:nvCxnSpPr>
          <p:spPr>
            <a:xfrm>
              <a:off x="785785" y="2536024"/>
              <a:ext cx="1066943" cy="35896"/>
            </a:xfrm>
            <a:prstGeom prst="straightConnector1">
              <a:avLst/>
            </a:prstGeom>
            <a:ln>
              <a:headEnd type="triangl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接箭头连接符 130"/>
            <p:cNvCxnSpPr>
              <a:stCxn id="104" idx="3"/>
              <a:endCxn id="113" idx="0"/>
            </p:cNvCxnSpPr>
            <p:nvPr/>
          </p:nvCxnSpPr>
          <p:spPr>
            <a:xfrm>
              <a:off x="821505" y="2000240"/>
              <a:ext cx="1611657" cy="348436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TextBox 137"/>
            <p:cNvSpPr txBox="1"/>
            <p:nvPr/>
          </p:nvSpPr>
          <p:spPr>
            <a:xfrm>
              <a:off x="409955" y="1248912"/>
              <a:ext cx="813982" cy="353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a typeface="PMingLiU" pitchFamily="18" charset="-120"/>
                </a:rPr>
                <a:t>node 0</a:t>
              </a:r>
              <a:endParaRPr lang="zh-TW" altLang="en-US" sz="1200" b="1" dirty="0" smtClean="0">
                <a:solidFill>
                  <a:prstClr val="black"/>
                </a:solidFill>
              </a:endParaRPr>
            </a:p>
          </p:txBody>
        </p:sp>
        <p:pic>
          <p:nvPicPr>
            <p:cNvPr id="140" name="Picture 49" descr="MCj0250176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034" y="1500174"/>
              <a:ext cx="511205" cy="668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" name="TextBox 142"/>
            <p:cNvSpPr txBox="1"/>
            <p:nvPr/>
          </p:nvSpPr>
          <p:spPr>
            <a:xfrm>
              <a:off x="1785918" y="928670"/>
              <a:ext cx="785817" cy="353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a typeface="PMingLiU" pitchFamily="18" charset="-120"/>
                </a:rPr>
                <a:t>node 1</a:t>
              </a:r>
              <a:endParaRPr lang="zh-TW" alt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3143239" y="928670"/>
              <a:ext cx="821537" cy="353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a typeface="PMingLiU" pitchFamily="18" charset="-120"/>
                </a:rPr>
                <a:t>node 2</a:t>
              </a:r>
              <a:endParaRPr lang="zh-TW" alt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3643304" y="1406711"/>
              <a:ext cx="795343" cy="353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a typeface="PMingLiU" pitchFamily="18" charset="-120"/>
                </a:rPr>
                <a:t>node 3</a:t>
              </a:r>
              <a:endParaRPr lang="zh-TW" alt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3643307" y="3335537"/>
              <a:ext cx="795341" cy="353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a typeface="PMingLiU" pitchFamily="18" charset="-120"/>
                </a:rPr>
                <a:t>node4</a:t>
              </a:r>
              <a:endParaRPr lang="zh-TW" alt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2857489" y="3764165"/>
              <a:ext cx="785817" cy="353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a typeface="PMingLiU" pitchFamily="18" charset="-120"/>
                </a:rPr>
                <a:t>node 5</a:t>
              </a:r>
              <a:endParaRPr lang="zh-TW" alt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1785919" y="3764165"/>
              <a:ext cx="785817" cy="353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a typeface="PMingLiU" pitchFamily="18" charset="-120"/>
                </a:rPr>
                <a:t>node 6</a:t>
              </a:r>
              <a:endParaRPr lang="zh-TW" alt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642910" y="3549851"/>
              <a:ext cx="785817" cy="353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a typeface="PMingLiU" pitchFamily="18" charset="-120"/>
                </a:rPr>
                <a:t>node 7</a:t>
              </a:r>
              <a:endParaRPr lang="zh-TW" alt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142844" y="2071678"/>
              <a:ext cx="928694" cy="667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prstClr val="black"/>
                  </a:solidFill>
                  <a:ea typeface="PMingLiU" pitchFamily="18" charset="-120"/>
                </a:rPr>
                <a:t>New node</a:t>
              </a:r>
              <a:endParaRPr lang="zh-TW" altLang="en-US" sz="14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1071538" y="2008993"/>
              <a:ext cx="928693" cy="309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 smtClean="0">
                  <a:solidFill>
                    <a:prstClr val="black"/>
                  </a:solidFill>
                  <a:latin typeface="Arial" pitchFamily="34" charset="0"/>
                  <a:ea typeface="Arial Unicode MS" pitchFamily="34" charset="-122"/>
                  <a:cs typeface="Arial" pitchFamily="34" charset="0"/>
                </a:rPr>
                <a:t>26Mbps</a:t>
              </a:r>
              <a:endParaRPr lang="zh-CN" altLang="en-US" sz="1200" b="1" dirty="0">
                <a:solidFill>
                  <a:prstClr val="black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1424118" y="1571611"/>
              <a:ext cx="1004743" cy="3341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 smtClean="0">
                  <a:solidFill>
                    <a:prstClr val="black"/>
                  </a:solidFill>
                  <a:latin typeface="Arial" pitchFamily="34" charset="0"/>
                  <a:ea typeface="Arial Unicode MS" pitchFamily="34" charset="-122"/>
                  <a:cs typeface="Arial" pitchFamily="34" charset="0"/>
                </a:rPr>
                <a:t>68Mbps</a:t>
              </a:r>
              <a:endParaRPr lang="zh-CN" altLang="en-US" sz="1200" b="1" dirty="0">
                <a:solidFill>
                  <a:prstClr val="black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2433161" y="1500174"/>
              <a:ext cx="1138706" cy="3341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 smtClean="0">
                  <a:solidFill>
                    <a:prstClr val="black"/>
                  </a:solidFill>
                  <a:latin typeface="Arial" pitchFamily="34" charset="0"/>
                  <a:ea typeface="Arial Unicode MS" pitchFamily="34" charset="-122"/>
                  <a:cs typeface="Arial" pitchFamily="34" charset="0"/>
                </a:rPr>
                <a:t>109Mbps</a:t>
              </a:r>
              <a:endParaRPr lang="zh-CN" altLang="en-US" sz="1200" b="1" dirty="0">
                <a:solidFill>
                  <a:prstClr val="black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3357554" y="2071678"/>
              <a:ext cx="1081094" cy="309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 smtClean="0">
                  <a:solidFill>
                    <a:prstClr val="black"/>
                  </a:solidFill>
                  <a:latin typeface="Arial" pitchFamily="34" charset="0"/>
                  <a:ea typeface="Arial Unicode MS" pitchFamily="34" charset="-122"/>
                  <a:cs typeface="Arial" pitchFamily="34" charset="0"/>
                </a:rPr>
                <a:t>110Mbps</a:t>
              </a:r>
              <a:endParaRPr lang="zh-CN" altLang="en-US" sz="1200" b="1" dirty="0">
                <a:solidFill>
                  <a:prstClr val="black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3357554" y="2714620"/>
              <a:ext cx="1083012" cy="3341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 smtClean="0">
                  <a:solidFill>
                    <a:prstClr val="black"/>
                  </a:solidFill>
                  <a:latin typeface="Arial" pitchFamily="34" charset="0"/>
                  <a:ea typeface="Arial Unicode MS" pitchFamily="34" charset="-122"/>
                  <a:cs typeface="Arial" pitchFamily="34" charset="0"/>
                </a:rPr>
                <a:t>113Mbps</a:t>
              </a:r>
              <a:endParaRPr lang="zh-CN" altLang="en-US" sz="1200" b="1" dirty="0">
                <a:solidFill>
                  <a:prstClr val="black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2630697" y="3152000"/>
              <a:ext cx="1012608" cy="3341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 smtClean="0">
                  <a:solidFill>
                    <a:prstClr val="black"/>
                  </a:solidFill>
                  <a:latin typeface="Arial" pitchFamily="34" charset="0"/>
                  <a:ea typeface="Arial Unicode MS" pitchFamily="34" charset="-122"/>
                  <a:cs typeface="Arial" pitchFamily="34" charset="0"/>
                </a:rPr>
                <a:t>10Mbps</a:t>
              </a:r>
              <a:endParaRPr lang="zh-CN" altLang="en-US" sz="1200" b="1" dirty="0">
                <a:solidFill>
                  <a:prstClr val="black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1725284" y="3071810"/>
              <a:ext cx="1060767" cy="3341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 smtClean="0">
                  <a:solidFill>
                    <a:prstClr val="black"/>
                  </a:solidFill>
                  <a:latin typeface="Arial" pitchFamily="34" charset="0"/>
                  <a:ea typeface="Arial Unicode MS" pitchFamily="34" charset="-122"/>
                  <a:cs typeface="Arial" pitchFamily="34" charset="0"/>
                </a:rPr>
                <a:t>110Mbps</a:t>
              </a:r>
              <a:endParaRPr lang="zh-CN" altLang="en-US" sz="1200" b="1" dirty="0">
                <a:solidFill>
                  <a:prstClr val="black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866748" y="2928934"/>
              <a:ext cx="919170" cy="309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 smtClean="0">
                  <a:solidFill>
                    <a:prstClr val="black"/>
                  </a:solidFill>
                  <a:latin typeface="Arial" pitchFamily="34" charset="0"/>
                  <a:ea typeface="Arial Unicode MS" pitchFamily="34" charset="-122"/>
                  <a:cs typeface="Arial" pitchFamily="34" charset="0"/>
                </a:rPr>
                <a:t>86Mbps</a:t>
              </a:r>
              <a:endParaRPr lang="zh-CN" altLang="en-US" sz="1200" b="1" dirty="0">
                <a:solidFill>
                  <a:prstClr val="black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32972" y="3981471"/>
            <a:ext cx="4094844" cy="2687889"/>
            <a:chOff x="4691998" y="1071546"/>
            <a:chExt cx="4094844" cy="2900440"/>
          </a:xfrm>
        </p:grpSpPr>
        <p:sp>
          <p:nvSpPr>
            <p:cNvPr id="160" name="矩形 159"/>
            <p:cNvSpPr/>
            <p:nvPr/>
          </p:nvSpPr>
          <p:spPr>
            <a:xfrm>
              <a:off x="4715671" y="137932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61" name="矩形 160"/>
            <p:cNvSpPr/>
            <p:nvPr/>
          </p:nvSpPr>
          <p:spPr>
            <a:xfrm>
              <a:off x="4714876" y="173651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66" name="矩形 165"/>
            <p:cNvSpPr/>
            <p:nvPr/>
          </p:nvSpPr>
          <p:spPr>
            <a:xfrm>
              <a:off x="4715671" y="209370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67" name="矩形 166"/>
            <p:cNvSpPr/>
            <p:nvPr/>
          </p:nvSpPr>
          <p:spPr>
            <a:xfrm>
              <a:off x="4714876" y="245089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68" name="矩形 167"/>
            <p:cNvSpPr/>
            <p:nvPr/>
          </p:nvSpPr>
          <p:spPr>
            <a:xfrm>
              <a:off x="4715671" y="280808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69" name="矩形 168"/>
            <p:cNvSpPr/>
            <p:nvPr/>
          </p:nvSpPr>
          <p:spPr>
            <a:xfrm>
              <a:off x="4714876" y="3187298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70" name="矩形 169"/>
            <p:cNvSpPr/>
            <p:nvPr/>
          </p:nvSpPr>
          <p:spPr>
            <a:xfrm>
              <a:off x="5215737" y="137932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71" name="矩形 170"/>
            <p:cNvSpPr/>
            <p:nvPr/>
          </p:nvSpPr>
          <p:spPr>
            <a:xfrm>
              <a:off x="5214942" y="173651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72" name="矩形 171"/>
            <p:cNvSpPr/>
            <p:nvPr/>
          </p:nvSpPr>
          <p:spPr>
            <a:xfrm>
              <a:off x="5215737" y="209370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73" name="矩形 172"/>
            <p:cNvSpPr/>
            <p:nvPr/>
          </p:nvSpPr>
          <p:spPr>
            <a:xfrm>
              <a:off x="5214942" y="2450893"/>
              <a:ext cx="499271" cy="357190"/>
            </a:xfrm>
            <a:prstGeom prst="rect">
              <a:avLst/>
            </a:prstGeom>
            <a:noFill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74" name="矩形 173"/>
            <p:cNvSpPr/>
            <p:nvPr/>
          </p:nvSpPr>
          <p:spPr>
            <a:xfrm>
              <a:off x="5215737" y="280808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75" name="矩形 174"/>
            <p:cNvSpPr/>
            <p:nvPr/>
          </p:nvSpPr>
          <p:spPr>
            <a:xfrm>
              <a:off x="5214942" y="3187298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76" name="矩形 175"/>
            <p:cNvSpPr/>
            <p:nvPr/>
          </p:nvSpPr>
          <p:spPr>
            <a:xfrm>
              <a:off x="5715803" y="137932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77" name="矩形 176"/>
            <p:cNvSpPr/>
            <p:nvPr/>
          </p:nvSpPr>
          <p:spPr>
            <a:xfrm>
              <a:off x="5715008" y="173651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78" name="矩形 177"/>
            <p:cNvSpPr/>
            <p:nvPr/>
          </p:nvSpPr>
          <p:spPr>
            <a:xfrm>
              <a:off x="5715803" y="209370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79" name="矩形 178"/>
            <p:cNvSpPr/>
            <p:nvPr/>
          </p:nvSpPr>
          <p:spPr>
            <a:xfrm>
              <a:off x="5715008" y="2450893"/>
              <a:ext cx="499271" cy="357190"/>
            </a:xfrm>
            <a:prstGeom prst="rect">
              <a:avLst/>
            </a:prstGeom>
            <a:noFill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80" name="矩形 179"/>
            <p:cNvSpPr/>
            <p:nvPr/>
          </p:nvSpPr>
          <p:spPr>
            <a:xfrm>
              <a:off x="5715803" y="280808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81" name="矩形 180"/>
            <p:cNvSpPr/>
            <p:nvPr/>
          </p:nvSpPr>
          <p:spPr>
            <a:xfrm>
              <a:off x="5715008" y="3187298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82" name="矩形 181"/>
            <p:cNvSpPr/>
            <p:nvPr/>
          </p:nvSpPr>
          <p:spPr>
            <a:xfrm>
              <a:off x="6215869" y="137932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83" name="矩形 182"/>
            <p:cNvSpPr/>
            <p:nvPr/>
          </p:nvSpPr>
          <p:spPr>
            <a:xfrm>
              <a:off x="6215074" y="173651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84" name="矩形 183"/>
            <p:cNvSpPr/>
            <p:nvPr/>
          </p:nvSpPr>
          <p:spPr>
            <a:xfrm>
              <a:off x="6215869" y="209370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85" name="矩形 184"/>
            <p:cNvSpPr/>
            <p:nvPr/>
          </p:nvSpPr>
          <p:spPr>
            <a:xfrm>
              <a:off x="6215074" y="245089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86" name="矩形 185"/>
            <p:cNvSpPr/>
            <p:nvPr/>
          </p:nvSpPr>
          <p:spPr>
            <a:xfrm>
              <a:off x="6215869" y="280808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87" name="矩形 186"/>
            <p:cNvSpPr/>
            <p:nvPr/>
          </p:nvSpPr>
          <p:spPr>
            <a:xfrm>
              <a:off x="6215074" y="3187298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88" name="矩形 187"/>
            <p:cNvSpPr/>
            <p:nvPr/>
          </p:nvSpPr>
          <p:spPr>
            <a:xfrm>
              <a:off x="6715935" y="137932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89" name="矩形 188"/>
            <p:cNvSpPr/>
            <p:nvPr/>
          </p:nvSpPr>
          <p:spPr>
            <a:xfrm>
              <a:off x="6715140" y="173651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90" name="矩形 189"/>
            <p:cNvSpPr/>
            <p:nvPr/>
          </p:nvSpPr>
          <p:spPr>
            <a:xfrm>
              <a:off x="6715935" y="209370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91" name="矩形 190"/>
            <p:cNvSpPr/>
            <p:nvPr/>
          </p:nvSpPr>
          <p:spPr>
            <a:xfrm>
              <a:off x="6715140" y="2450893"/>
              <a:ext cx="499271" cy="357190"/>
            </a:xfrm>
            <a:prstGeom prst="rect">
              <a:avLst/>
            </a:prstGeom>
            <a:noFill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92" name="矩形 191"/>
            <p:cNvSpPr/>
            <p:nvPr/>
          </p:nvSpPr>
          <p:spPr>
            <a:xfrm>
              <a:off x="6715935" y="2808083"/>
              <a:ext cx="499271" cy="357190"/>
            </a:xfrm>
            <a:prstGeom prst="rect">
              <a:avLst/>
            </a:prstGeom>
            <a:noFill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93" name="矩形 192"/>
            <p:cNvSpPr/>
            <p:nvPr/>
          </p:nvSpPr>
          <p:spPr>
            <a:xfrm>
              <a:off x="6715140" y="3187298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94" name="矩形 193"/>
            <p:cNvSpPr/>
            <p:nvPr/>
          </p:nvSpPr>
          <p:spPr>
            <a:xfrm>
              <a:off x="7216001" y="137932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95" name="矩形 194"/>
            <p:cNvSpPr/>
            <p:nvPr/>
          </p:nvSpPr>
          <p:spPr>
            <a:xfrm>
              <a:off x="7215206" y="1736513"/>
              <a:ext cx="499271" cy="357190"/>
            </a:xfrm>
            <a:prstGeom prst="rect">
              <a:avLst/>
            </a:prstGeom>
            <a:noFill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96" name="矩形 195"/>
            <p:cNvSpPr/>
            <p:nvPr/>
          </p:nvSpPr>
          <p:spPr>
            <a:xfrm>
              <a:off x="7216001" y="209370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97" name="矩形 196"/>
            <p:cNvSpPr/>
            <p:nvPr/>
          </p:nvSpPr>
          <p:spPr>
            <a:xfrm>
              <a:off x="7215206" y="245089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98" name="矩形 197"/>
            <p:cNvSpPr/>
            <p:nvPr/>
          </p:nvSpPr>
          <p:spPr>
            <a:xfrm>
              <a:off x="7216001" y="280808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99" name="矩形 198"/>
            <p:cNvSpPr/>
            <p:nvPr/>
          </p:nvSpPr>
          <p:spPr>
            <a:xfrm>
              <a:off x="7215206" y="3187298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00" name="矩形 199"/>
            <p:cNvSpPr/>
            <p:nvPr/>
          </p:nvSpPr>
          <p:spPr>
            <a:xfrm>
              <a:off x="7716067" y="137932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01" name="矩形 200"/>
            <p:cNvSpPr/>
            <p:nvPr/>
          </p:nvSpPr>
          <p:spPr>
            <a:xfrm>
              <a:off x="7715272" y="173651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02" name="矩形 201"/>
            <p:cNvSpPr/>
            <p:nvPr/>
          </p:nvSpPr>
          <p:spPr>
            <a:xfrm>
              <a:off x="7716067" y="209370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03" name="矩形 202"/>
            <p:cNvSpPr/>
            <p:nvPr/>
          </p:nvSpPr>
          <p:spPr>
            <a:xfrm>
              <a:off x="7715272" y="245089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04" name="矩形 203"/>
            <p:cNvSpPr/>
            <p:nvPr/>
          </p:nvSpPr>
          <p:spPr>
            <a:xfrm>
              <a:off x="7716067" y="280808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05" name="矩形 204"/>
            <p:cNvSpPr/>
            <p:nvPr/>
          </p:nvSpPr>
          <p:spPr>
            <a:xfrm>
              <a:off x="7715272" y="3187298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06" name="乘号 205"/>
            <p:cNvSpPr/>
            <p:nvPr/>
          </p:nvSpPr>
          <p:spPr>
            <a:xfrm>
              <a:off x="4714876" y="1307885"/>
              <a:ext cx="428628" cy="500066"/>
            </a:xfrm>
            <a:prstGeom prst="mathMultiply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07" name="乘号 206"/>
            <p:cNvSpPr/>
            <p:nvPr/>
          </p:nvSpPr>
          <p:spPr>
            <a:xfrm>
              <a:off x="4714876" y="1665075"/>
              <a:ext cx="428628" cy="500066"/>
            </a:xfrm>
            <a:prstGeom prst="mathMultiply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08" name="乘号 207"/>
            <p:cNvSpPr/>
            <p:nvPr/>
          </p:nvSpPr>
          <p:spPr>
            <a:xfrm>
              <a:off x="4714876" y="2022265"/>
              <a:ext cx="428628" cy="500066"/>
            </a:xfrm>
            <a:prstGeom prst="mathMultiply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09" name="乘号 208"/>
            <p:cNvSpPr/>
            <p:nvPr/>
          </p:nvSpPr>
          <p:spPr>
            <a:xfrm>
              <a:off x="4714876" y="2379455"/>
              <a:ext cx="428628" cy="500066"/>
            </a:xfrm>
            <a:prstGeom prst="mathMultiply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10" name="乘号 209"/>
            <p:cNvSpPr/>
            <p:nvPr/>
          </p:nvSpPr>
          <p:spPr>
            <a:xfrm>
              <a:off x="4714876" y="2736645"/>
              <a:ext cx="428628" cy="500066"/>
            </a:xfrm>
            <a:prstGeom prst="mathMultiply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11" name="乘号 210"/>
            <p:cNvSpPr/>
            <p:nvPr/>
          </p:nvSpPr>
          <p:spPr>
            <a:xfrm>
              <a:off x="4714876" y="3165273"/>
              <a:ext cx="428628" cy="428628"/>
            </a:xfrm>
            <a:prstGeom prst="mathMultiply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12" name="椭圆 211"/>
            <p:cNvSpPr/>
            <p:nvPr/>
          </p:nvSpPr>
          <p:spPr>
            <a:xfrm>
              <a:off x="5286380" y="1736513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13" name="椭圆 212"/>
            <p:cNvSpPr/>
            <p:nvPr/>
          </p:nvSpPr>
          <p:spPr>
            <a:xfrm>
              <a:off x="5786446" y="1736513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14" name="椭圆 213"/>
            <p:cNvSpPr/>
            <p:nvPr/>
          </p:nvSpPr>
          <p:spPr>
            <a:xfrm>
              <a:off x="6286512" y="1736513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15" name="椭圆 214"/>
            <p:cNvSpPr/>
            <p:nvPr/>
          </p:nvSpPr>
          <p:spPr>
            <a:xfrm>
              <a:off x="6786578" y="1736513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16" name="椭圆 215"/>
            <p:cNvSpPr/>
            <p:nvPr/>
          </p:nvSpPr>
          <p:spPr>
            <a:xfrm>
              <a:off x="7286644" y="1736513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17" name="椭圆 216"/>
            <p:cNvSpPr/>
            <p:nvPr/>
          </p:nvSpPr>
          <p:spPr>
            <a:xfrm>
              <a:off x="5286380" y="2450893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18" name="椭圆 217"/>
            <p:cNvSpPr/>
            <p:nvPr/>
          </p:nvSpPr>
          <p:spPr>
            <a:xfrm>
              <a:off x="5786446" y="2450893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19" name="椭圆 218"/>
            <p:cNvSpPr/>
            <p:nvPr/>
          </p:nvSpPr>
          <p:spPr>
            <a:xfrm>
              <a:off x="6286512" y="2450893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20" name="椭圆 219"/>
            <p:cNvSpPr/>
            <p:nvPr/>
          </p:nvSpPr>
          <p:spPr>
            <a:xfrm>
              <a:off x="6786578" y="2450893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21" name="椭圆 220"/>
            <p:cNvSpPr/>
            <p:nvPr/>
          </p:nvSpPr>
          <p:spPr>
            <a:xfrm>
              <a:off x="7286644" y="2450893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22" name="椭圆 221"/>
            <p:cNvSpPr/>
            <p:nvPr/>
          </p:nvSpPr>
          <p:spPr>
            <a:xfrm>
              <a:off x="5286380" y="3187298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23" name="椭圆 222"/>
            <p:cNvSpPr/>
            <p:nvPr/>
          </p:nvSpPr>
          <p:spPr>
            <a:xfrm>
              <a:off x="5786446" y="3187298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24" name="椭圆 223"/>
            <p:cNvSpPr/>
            <p:nvPr/>
          </p:nvSpPr>
          <p:spPr>
            <a:xfrm>
              <a:off x="6286512" y="3187298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25" name="椭圆 224"/>
            <p:cNvSpPr/>
            <p:nvPr/>
          </p:nvSpPr>
          <p:spPr>
            <a:xfrm>
              <a:off x="6786578" y="3187298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26" name="椭圆 225"/>
            <p:cNvSpPr/>
            <p:nvPr/>
          </p:nvSpPr>
          <p:spPr>
            <a:xfrm>
              <a:off x="7286644" y="3187298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27" name="矩形 226"/>
            <p:cNvSpPr/>
            <p:nvPr/>
          </p:nvSpPr>
          <p:spPr>
            <a:xfrm>
              <a:off x="8216133" y="137932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28" name="矩形 227"/>
            <p:cNvSpPr/>
            <p:nvPr/>
          </p:nvSpPr>
          <p:spPr>
            <a:xfrm>
              <a:off x="8215338" y="173651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29" name="矩形 228"/>
            <p:cNvSpPr/>
            <p:nvPr/>
          </p:nvSpPr>
          <p:spPr>
            <a:xfrm>
              <a:off x="8216133" y="209370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30" name="矩形 229"/>
            <p:cNvSpPr/>
            <p:nvPr/>
          </p:nvSpPr>
          <p:spPr>
            <a:xfrm>
              <a:off x="8215338" y="245089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31" name="矩形 230"/>
            <p:cNvSpPr/>
            <p:nvPr/>
          </p:nvSpPr>
          <p:spPr>
            <a:xfrm>
              <a:off x="8216133" y="280808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32" name="矩形 231"/>
            <p:cNvSpPr/>
            <p:nvPr/>
          </p:nvSpPr>
          <p:spPr>
            <a:xfrm>
              <a:off x="8215338" y="3187298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33" name="椭圆 232"/>
            <p:cNvSpPr/>
            <p:nvPr/>
          </p:nvSpPr>
          <p:spPr>
            <a:xfrm>
              <a:off x="7786710" y="1736513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34" name="椭圆 233"/>
            <p:cNvSpPr/>
            <p:nvPr/>
          </p:nvSpPr>
          <p:spPr>
            <a:xfrm>
              <a:off x="7786710" y="2450893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35" name="椭圆 234"/>
            <p:cNvSpPr/>
            <p:nvPr/>
          </p:nvSpPr>
          <p:spPr>
            <a:xfrm>
              <a:off x="7786710" y="3187298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4691998" y="1071546"/>
              <a:ext cx="642942" cy="2989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a typeface="PMingLiU" pitchFamily="18" charset="-120"/>
                </a:rPr>
                <a:t>node 0</a:t>
              </a:r>
              <a:endParaRPr lang="zh-TW" alt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5192064" y="1071546"/>
              <a:ext cx="642942" cy="2989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a typeface="PMingLiU" pitchFamily="18" charset="-120"/>
                </a:rPr>
                <a:t>node 1</a:t>
              </a:r>
              <a:endParaRPr lang="zh-TW" alt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5692130" y="1071546"/>
              <a:ext cx="642942" cy="2989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a typeface="PMingLiU" pitchFamily="18" charset="-120"/>
                </a:rPr>
                <a:t>node 2</a:t>
              </a:r>
              <a:endParaRPr lang="zh-TW" alt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6192196" y="1071546"/>
              <a:ext cx="642942" cy="2989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a typeface="PMingLiU" pitchFamily="18" charset="-120"/>
                </a:rPr>
                <a:t>node 3</a:t>
              </a:r>
              <a:endParaRPr lang="zh-TW" alt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6692262" y="1071546"/>
              <a:ext cx="642942" cy="2989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a typeface="PMingLiU" pitchFamily="18" charset="-120"/>
                </a:rPr>
                <a:t>node 4</a:t>
              </a:r>
              <a:endParaRPr lang="zh-TW" alt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7192328" y="1071546"/>
              <a:ext cx="642942" cy="2989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a typeface="PMingLiU" pitchFamily="18" charset="-120"/>
                </a:rPr>
                <a:t>node 5</a:t>
              </a:r>
              <a:endParaRPr lang="zh-TW" alt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242" name="TextBox 241"/>
            <p:cNvSpPr txBox="1"/>
            <p:nvPr/>
          </p:nvSpPr>
          <p:spPr>
            <a:xfrm>
              <a:off x="7692394" y="1071546"/>
              <a:ext cx="642942" cy="2989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a typeface="PMingLiU" pitchFamily="18" charset="-120"/>
                </a:rPr>
                <a:t>node 6</a:t>
              </a:r>
              <a:endParaRPr lang="zh-TW" alt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8143900" y="1071546"/>
              <a:ext cx="642942" cy="2989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a typeface="PMingLiU" pitchFamily="18" charset="-120"/>
                </a:rPr>
                <a:t>node 7</a:t>
              </a:r>
              <a:endParaRPr lang="zh-TW" alt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244" name="圆角矩形 243"/>
            <p:cNvSpPr/>
            <p:nvPr/>
          </p:nvSpPr>
          <p:spPr>
            <a:xfrm>
              <a:off x="5286380" y="2522331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45" name="圆角矩形 244"/>
            <p:cNvSpPr/>
            <p:nvPr/>
          </p:nvSpPr>
          <p:spPr>
            <a:xfrm>
              <a:off x="5786446" y="2165141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46" name="圆角矩形 245"/>
            <p:cNvSpPr/>
            <p:nvPr/>
          </p:nvSpPr>
          <p:spPr>
            <a:xfrm>
              <a:off x="6286512" y="1807951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47" name="圆角矩形 246"/>
            <p:cNvSpPr/>
            <p:nvPr/>
          </p:nvSpPr>
          <p:spPr>
            <a:xfrm>
              <a:off x="5286380" y="1807951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48" name="圆角矩形 247"/>
            <p:cNvSpPr/>
            <p:nvPr/>
          </p:nvSpPr>
          <p:spPr>
            <a:xfrm>
              <a:off x="5786446" y="1450761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49" name="圆角矩形 248"/>
            <p:cNvSpPr/>
            <p:nvPr/>
          </p:nvSpPr>
          <p:spPr>
            <a:xfrm>
              <a:off x="8286776" y="1450761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0" name="圆角矩形 249"/>
            <p:cNvSpPr/>
            <p:nvPr/>
          </p:nvSpPr>
          <p:spPr>
            <a:xfrm>
              <a:off x="6786578" y="1450761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1" name="圆角矩形 250"/>
            <p:cNvSpPr/>
            <p:nvPr/>
          </p:nvSpPr>
          <p:spPr>
            <a:xfrm>
              <a:off x="7786710" y="3258736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2" name="圆角矩形 251"/>
            <p:cNvSpPr/>
            <p:nvPr/>
          </p:nvSpPr>
          <p:spPr>
            <a:xfrm>
              <a:off x="8286776" y="2879521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3" name="圆角矩形 252"/>
            <p:cNvSpPr/>
            <p:nvPr/>
          </p:nvSpPr>
          <p:spPr>
            <a:xfrm>
              <a:off x="6786578" y="3258736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4" name="圆角矩形 253"/>
            <p:cNvSpPr/>
            <p:nvPr/>
          </p:nvSpPr>
          <p:spPr>
            <a:xfrm>
              <a:off x="7286644" y="2879521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5" name="圆角矩形 254"/>
            <p:cNvSpPr/>
            <p:nvPr/>
          </p:nvSpPr>
          <p:spPr>
            <a:xfrm>
              <a:off x="7786710" y="2522331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6" name="圆角矩形 255"/>
            <p:cNvSpPr/>
            <p:nvPr/>
          </p:nvSpPr>
          <p:spPr>
            <a:xfrm>
              <a:off x="5786446" y="3258736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7" name="圆角矩形 256"/>
            <p:cNvSpPr/>
            <p:nvPr/>
          </p:nvSpPr>
          <p:spPr>
            <a:xfrm>
              <a:off x="6286512" y="2879521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8" name="圆角矩形 257"/>
            <p:cNvSpPr/>
            <p:nvPr/>
          </p:nvSpPr>
          <p:spPr>
            <a:xfrm>
              <a:off x="6786578" y="2522331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9" name="圆角矩形 258"/>
            <p:cNvSpPr/>
            <p:nvPr/>
          </p:nvSpPr>
          <p:spPr>
            <a:xfrm>
              <a:off x="8286776" y="2165141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60" name="圆角矩形 259"/>
            <p:cNvSpPr/>
            <p:nvPr/>
          </p:nvSpPr>
          <p:spPr>
            <a:xfrm>
              <a:off x="7286644" y="2165141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61" name="圆角矩形 260"/>
            <p:cNvSpPr/>
            <p:nvPr/>
          </p:nvSpPr>
          <p:spPr>
            <a:xfrm>
              <a:off x="7786710" y="1807951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62" name="TextBox 261"/>
            <p:cNvSpPr txBox="1"/>
            <p:nvPr/>
          </p:nvSpPr>
          <p:spPr>
            <a:xfrm>
              <a:off x="5286380" y="3571876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 smtClean="0">
                  <a:solidFill>
                    <a:prstClr val="black"/>
                  </a:solidFill>
                </a:rPr>
                <a:t>3</a:t>
              </a:r>
              <a:endParaRPr lang="zh-CN" altLang="en-US" sz="2000" b="1" dirty="0">
                <a:solidFill>
                  <a:prstClr val="black"/>
                </a:solidFill>
              </a:endParaRPr>
            </a:p>
          </p:txBody>
        </p:sp>
        <p:sp>
          <p:nvSpPr>
            <p:cNvPr id="263" name="TextBox 262"/>
            <p:cNvSpPr txBox="1"/>
            <p:nvPr/>
          </p:nvSpPr>
          <p:spPr>
            <a:xfrm>
              <a:off x="5786446" y="3571876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 smtClean="0">
                  <a:solidFill>
                    <a:prstClr val="black"/>
                  </a:solidFill>
                </a:rPr>
                <a:t>5</a:t>
              </a:r>
              <a:endParaRPr lang="zh-CN" altLang="en-US" sz="2000" b="1" dirty="0">
                <a:solidFill>
                  <a:prstClr val="black"/>
                </a:solidFill>
              </a:endParaRPr>
            </a:p>
          </p:txBody>
        </p:sp>
        <p:sp>
          <p:nvSpPr>
            <p:cNvPr id="264" name="TextBox 263"/>
            <p:cNvSpPr txBox="1"/>
            <p:nvPr/>
          </p:nvSpPr>
          <p:spPr>
            <a:xfrm>
              <a:off x="6357950" y="3571876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 smtClean="0">
                  <a:solidFill>
                    <a:prstClr val="black"/>
                  </a:solidFill>
                </a:rPr>
                <a:t>4</a:t>
              </a:r>
              <a:endParaRPr lang="zh-CN" altLang="en-US" sz="2000" b="1" dirty="0">
                <a:solidFill>
                  <a:prstClr val="black"/>
                </a:solidFill>
              </a:endParaRPr>
            </a:p>
          </p:txBody>
        </p:sp>
        <p:sp>
          <p:nvSpPr>
            <p:cNvPr id="265" name="TextBox 264"/>
            <p:cNvSpPr txBox="1"/>
            <p:nvPr/>
          </p:nvSpPr>
          <p:spPr>
            <a:xfrm>
              <a:off x="6858016" y="3571876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 smtClean="0">
                  <a:solidFill>
                    <a:prstClr val="black"/>
                  </a:solidFill>
                </a:rPr>
                <a:t>4</a:t>
              </a:r>
              <a:endParaRPr lang="zh-CN" altLang="en-US" sz="2000" b="1" dirty="0">
                <a:solidFill>
                  <a:prstClr val="black"/>
                </a:solidFill>
              </a:endParaRPr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7358082" y="3571876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 smtClean="0">
                  <a:solidFill>
                    <a:prstClr val="black"/>
                  </a:solidFill>
                </a:rPr>
                <a:t>5</a:t>
              </a:r>
              <a:endParaRPr lang="zh-CN" altLang="en-US" sz="2000" b="1" dirty="0">
                <a:solidFill>
                  <a:prstClr val="black"/>
                </a:solidFill>
              </a:endParaRPr>
            </a:p>
          </p:txBody>
        </p:sp>
        <p:sp>
          <p:nvSpPr>
            <p:cNvPr id="267" name="TextBox 266"/>
            <p:cNvSpPr txBox="1"/>
            <p:nvPr/>
          </p:nvSpPr>
          <p:spPr>
            <a:xfrm>
              <a:off x="7858148" y="3571876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 smtClean="0">
                  <a:solidFill>
                    <a:prstClr val="black"/>
                  </a:solidFill>
                </a:rPr>
                <a:t>3</a:t>
              </a:r>
              <a:endParaRPr lang="zh-CN" altLang="en-US" sz="2000" b="1" dirty="0">
                <a:solidFill>
                  <a:prstClr val="black"/>
                </a:solidFill>
              </a:endParaRPr>
            </a:p>
          </p:txBody>
        </p:sp>
        <p:sp>
          <p:nvSpPr>
            <p:cNvPr id="268" name="TextBox 267"/>
            <p:cNvSpPr txBox="1"/>
            <p:nvPr/>
          </p:nvSpPr>
          <p:spPr>
            <a:xfrm>
              <a:off x="8286776" y="3571876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 smtClean="0">
                  <a:solidFill>
                    <a:prstClr val="black"/>
                  </a:solidFill>
                </a:rPr>
                <a:t>3</a:t>
              </a:r>
              <a:endParaRPr lang="zh-CN" altLang="en-US" sz="20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70" name="Group 269"/>
          <p:cNvGrpSpPr/>
          <p:nvPr/>
        </p:nvGrpSpPr>
        <p:grpSpPr>
          <a:xfrm>
            <a:off x="4700765" y="4005064"/>
            <a:ext cx="4143404" cy="2628947"/>
            <a:chOff x="4857752" y="2143116"/>
            <a:chExt cx="4143404" cy="2829002"/>
          </a:xfrm>
        </p:grpSpPr>
        <p:sp>
          <p:nvSpPr>
            <p:cNvPr id="271" name="矩形 111"/>
            <p:cNvSpPr/>
            <p:nvPr/>
          </p:nvSpPr>
          <p:spPr>
            <a:xfrm>
              <a:off x="4929985" y="245089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72" name="矩形 112"/>
            <p:cNvSpPr/>
            <p:nvPr/>
          </p:nvSpPr>
          <p:spPr>
            <a:xfrm>
              <a:off x="4929190" y="280808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73" name="矩形 113"/>
            <p:cNvSpPr/>
            <p:nvPr/>
          </p:nvSpPr>
          <p:spPr>
            <a:xfrm>
              <a:off x="4929985" y="316527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74" name="矩形 114"/>
            <p:cNvSpPr/>
            <p:nvPr/>
          </p:nvSpPr>
          <p:spPr>
            <a:xfrm>
              <a:off x="4929190" y="352246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75" name="矩形 115"/>
            <p:cNvSpPr/>
            <p:nvPr/>
          </p:nvSpPr>
          <p:spPr>
            <a:xfrm>
              <a:off x="4929985" y="387965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76" name="矩形 116"/>
            <p:cNvSpPr/>
            <p:nvPr/>
          </p:nvSpPr>
          <p:spPr>
            <a:xfrm>
              <a:off x="4929190" y="423684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77" name="矩形 117"/>
            <p:cNvSpPr/>
            <p:nvPr/>
          </p:nvSpPr>
          <p:spPr>
            <a:xfrm>
              <a:off x="5430051" y="245089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78" name="矩形 118"/>
            <p:cNvSpPr/>
            <p:nvPr/>
          </p:nvSpPr>
          <p:spPr>
            <a:xfrm>
              <a:off x="5429256" y="280808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79" name="矩形 119"/>
            <p:cNvSpPr/>
            <p:nvPr/>
          </p:nvSpPr>
          <p:spPr>
            <a:xfrm>
              <a:off x="5430051" y="316527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80" name="矩形 120"/>
            <p:cNvSpPr/>
            <p:nvPr/>
          </p:nvSpPr>
          <p:spPr>
            <a:xfrm>
              <a:off x="5429256" y="3522463"/>
              <a:ext cx="499271" cy="357190"/>
            </a:xfrm>
            <a:prstGeom prst="rect">
              <a:avLst/>
            </a:prstGeom>
            <a:noFill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81" name="矩形 121"/>
            <p:cNvSpPr/>
            <p:nvPr/>
          </p:nvSpPr>
          <p:spPr>
            <a:xfrm>
              <a:off x="5430051" y="387965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82" name="矩形 122"/>
            <p:cNvSpPr/>
            <p:nvPr/>
          </p:nvSpPr>
          <p:spPr>
            <a:xfrm>
              <a:off x="5429256" y="423684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83" name="矩形 123"/>
            <p:cNvSpPr/>
            <p:nvPr/>
          </p:nvSpPr>
          <p:spPr>
            <a:xfrm>
              <a:off x="5930117" y="245089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84" name="矩形 124"/>
            <p:cNvSpPr/>
            <p:nvPr/>
          </p:nvSpPr>
          <p:spPr>
            <a:xfrm>
              <a:off x="5929322" y="280808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85" name="矩形 125"/>
            <p:cNvSpPr/>
            <p:nvPr/>
          </p:nvSpPr>
          <p:spPr>
            <a:xfrm>
              <a:off x="5930117" y="316527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86" name="矩形 126"/>
            <p:cNvSpPr/>
            <p:nvPr/>
          </p:nvSpPr>
          <p:spPr>
            <a:xfrm>
              <a:off x="5929322" y="3522463"/>
              <a:ext cx="499271" cy="357190"/>
            </a:xfrm>
            <a:prstGeom prst="rect">
              <a:avLst/>
            </a:prstGeom>
            <a:noFill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87" name="矩形 127"/>
            <p:cNvSpPr/>
            <p:nvPr/>
          </p:nvSpPr>
          <p:spPr>
            <a:xfrm>
              <a:off x="5930117" y="387965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88" name="矩形 128"/>
            <p:cNvSpPr/>
            <p:nvPr/>
          </p:nvSpPr>
          <p:spPr>
            <a:xfrm>
              <a:off x="5929322" y="423684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89" name="矩形 129"/>
            <p:cNvSpPr/>
            <p:nvPr/>
          </p:nvSpPr>
          <p:spPr>
            <a:xfrm>
              <a:off x="6430183" y="245089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90" name="矩形 130"/>
            <p:cNvSpPr/>
            <p:nvPr/>
          </p:nvSpPr>
          <p:spPr>
            <a:xfrm>
              <a:off x="6429388" y="280808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91" name="矩形 131"/>
            <p:cNvSpPr/>
            <p:nvPr/>
          </p:nvSpPr>
          <p:spPr>
            <a:xfrm>
              <a:off x="6430183" y="316527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92" name="矩形 132"/>
            <p:cNvSpPr/>
            <p:nvPr/>
          </p:nvSpPr>
          <p:spPr>
            <a:xfrm>
              <a:off x="6429388" y="352246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93" name="矩形 133"/>
            <p:cNvSpPr/>
            <p:nvPr/>
          </p:nvSpPr>
          <p:spPr>
            <a:xfrm>
              <a:off x="6430183" y="387965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94" name="矩形 134"/>
            <p:cNvSpPr/>
            <p:nvPr/>
          </p:nvSpPr>
          <p:spPr>
            <a:xfrm>
              <a:off x="6429388" y="423684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95" name="矩形 135"/>
            <p:cNvSpPr/>
            <p:nvPr/>
          </p:nvSpPr>
          <p:spPr>
            <a:xfrm>
              <a:off x="6930249" y="245089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96" name="矩形 136"/>
            <p:cNvSpPr/>
            <p:nvPr/>
          </p:nvSpPr>
          <p:spPr>
            <a:xfrm>
              <a:off x="6929454" y="280808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97" name="矩形 137"/>
            <p:cNvSpPr/>
            <p:nvPr/>
          </p:nvSpPr>
          <p:spPr>
            <a:xfrm>
              <a:off x="6930249" y="316527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98" name="矩形 138"/>
            <p:cNvSpPr/>
            <p:nvPr/>
          </p:nvSpPr>
          <p:spPr>
            <a:xfrm>
              <a:off x="6929454" y="3522463"/>
              <a:ext cx="499271" cy="357190"/>
            </a:xfrm>
            <a:prstGeom prst="rect">
              <a:avLst/>
            </a:prstGeom>
            <a:noFill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99" name="矩形 139"/>
            <p:cNvSpPr/>
            <p:nvPr/>
          </p:nvSpPr>
          <p:spPr>
            <a:xfrm>
              <a:off x="6930249" y="3879653"/>
              <a:ext cx="499271" cy="357190"/>
            </a:xfrm>
            <a:prstGeom prst="rect">
              <a:avLst/>
            </a:prstGeom>
            <a:noFill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300" name="矩形 140"/>
            <p:cNvSpPr/>
            <p:nvPr/>
          </p:nvSpPr>
          <p:spPr>
            <a:xfrm>
              <a:off x="6929454" y="423684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301" name="矩形 141"/>
            <p:cNvSpPr/>
            <p:nvPr/>
          </p:nvSpPr>
          <p:spPr>
            <a:xfrm>
              <a:off x="7430315" y="245089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302" name="矩形 142"/>
            <p:cNvSpPr/>
            <p:nvPr/>
          </p:nvSpPr>
          <p:spPr>
            <a:xfrm>
              <a:off x="7429520" y="2808083"/>
              <a:ext cx="499271" cy="357190"/>
            </a:xfrm>
            <a:prstGeom prst="rect">
              <a:avLst/>
            </a:prstGeom>
            <a:noFill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303" name="矩形 143"/>
            <p:cNvSpPr/>
            <p:nvPr/>
          </p:nvSpPr>
          <p:spPr>
            <a:xfrm>
              <a:off x="7430315" y="316527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304" name="矩形 144"/>
            <p:cNvSpPr/>
            <p:nvPr/>
          </p:nvSpPr>
          <p:spPr>
            <a:xfrm>
              <a:off x="7429520" y="352246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305" name="矩形 145"/>
            <p:cNvSpPr/>
            <p:nvPr/>
          </p:nvSpPr>
          <p:spPr>
            <a:xfrm>
              <a:off x="7430315" y="387965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306" name="矩形 146"/>
            <p:cNvSpPr/>
            <p:nvPr/>
          </p:nvSpPr>
          <p:spPr>
            <a:xfrm>
              <a:off x="7429520" y="423684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307" name="矩形 147"/>
            <p:cNvSpPr/>
            <p:nvPr/>
          </p:nvSpPr>
          <p:spPr>
            <a:xfrm>
              <a:off x="7930381" y="245089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308" name="矩形 148"/>
            <p:cNvSpPr/>
            <p:nvPr/>
          </p:nvSpPr>
          <p:spPr>
            <a:xfrm>
              <a:off x="7929586" y="280808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309" name="矩形 149"/>
            <p:cNvSpPr/>
            <p:nvPr/>
          </p:nvSpPr>
          <p:spPr>
            <a:xfrm>
              <a:off x="7930381" y="316527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310" name="矩形 150"/>
            <p:cNvSpPr/>
            <p:nvPr/>
          </p:nvSpPr>
          <p:spPr>
            <a:xfrm>
              <a:off x="7929586" y="352246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311" name="矩形 151"/>
            <p:cNvSpPr/>
            <p:nvPr/>
          </p:nvSpPr>
          <p:spPr>
            <a:xfrm>
              <a:off x="7930381" y="387965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312" name="矩形 152"/>
            <p:cNvSpPr/>
            <p:nvPr/>
          </p:nvSpPr>
          <p:spPr>
            <a:xfrm>
              <a:off x="7929586" y="423684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313" name="乘号 153"/>
            <p:cNvSpPr/>
            <p:nvPr/>
          </p:nvSpPr>
          <p:spPr>
            <a:xfrm>
              <a:off x="4929190" y="2379455"/>
              <a:ext cx="428628" cy="500066"/>
            </a:xfrm>
            <a:prstGeom prst="mathMultiply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14" name="乘号 154"/>
            <p:cNvSpPr/>
            <p:nvPr/>
          </p:nvSpPr>
          <p:spPr>
            <a:xfrm>
              <a:off x="4929190" y="2736645"/>
              <a:ext cx="428628" cy="500066"/>
            </a:xfrm>
            <a:prstGeom prst="mathMultiply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15" name="乘号 155"/>
            <p:cNvSpPr/>
            <p:nvPr/>
          </p:nvSpPr>
          <p:spPr>
            <a:xfrm>
              <a:off x="4929190" y="3093835"/>
              <a:ext cx="428628" cy="500066"/>
            </a:xfrm>
            <a:prstGeom prst="mathMultiply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16" name="乘号 156"/>
            <p:cNvSpPr/>
            <p:nvPr/>
          </p:nvSpPr>
          <p:spPr>
            <a:xfrm>
              <a:off x="4929190" y="3451025"/>
              <a:ext cx="428628" cy="500066"/>
            </a:xfrm>
            <a:prstGeom prst="mathMultiply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17" name="乘号 157"/>
            <p:cNvSpPr/>
            <p:nvPr/>
          </p:nvSpPr>
          <p:spPr>
            <a:xfrm>
              <a:off x="4929190" y="3808215"/>
              <a:ext cx="428628" cy="500066"/>
            </a:xfrm>
            <a:prstGeom prst="mathMultiply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18" name="乘号 158"/>
            <p:cNvSpPr/>
            <p:nvPr/>
          </p:nvSpPr>
          <p:spPr>
            <a:xfrm>
              <a:off x="4929190" y="4214818"/>
              <a:ext cx="428628" cy="428628"/>
            </a:xfrm>
            <a:prstGeom prst="mathMultiply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19" name="椭圆 159"/>
            <p:cNvSpPr/>
            <p:nvPr/>
          </p:nvSpPr>
          <p:spPr>
            <a:xfrm>
              <a:off x="5500694" y="3857628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20" name="椭圆 160"/>
            <p:cNvSpPr/>
            <p:nvPr/>
          </p:nvSpPr>
          <p:spPr>
            <a:xfrm>
              <a:off x="6000760" y="3857628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21" name="椭圆 162"/>
            <p:cNvSpPr/>
            <p:nvPr/>
          </p:nvSpPr>
          <p:spPr>
            <a:xfrm>
              <a:off x="7000892" y="3857628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22" name="椭圆 163"/>
            <p:cNvSpPr/>
            <p:nvPr/>
          </p:nvSpPr>
          <p:spPr>
            <a:xfrm>
              <a:off x="7500958" y="3857628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23" name="椭圆 164"/>
            <p:cNvSpPr/>
            <p:nvPr/>
          </p:nvSpPr>
          <p:spPr>
            <a:xfrm>
              <a:off x="5500694" y="3500438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24" name="椭圆 165"/>
            <p:cNvSpPr/>
            <p:nvPr/>
          </p:nvSpPr>
          <p:spPr>
            <a:xfrm>
              <a:off x="6000760" y="3500438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25" name="椭圆 166"/>
            <p:cNvSpPr/>
            <p:nvPr/>
          </p:nvSpPr>
          <p:spPr>
            <a:xfrm>
              <a:off x="6500826" y="3500438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26" name="椭圆 167"/>
            <p:cNvSpPr/>
            <p:nvPr/>
          </p:nvSpPr>
          <p:spPr>
            <a:xfrm>
              <a:off x="7000892" y="3500438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27" name="椭圆 168"/>
            <p:cNvSpPr/>
            <p:nvPr/>
          </p:nvSpPr>
          <p:spPr>
            <a:xfrm>
              <a:off x="7500958" y="3500438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28" name="椭圆 169"/>
            <p:cNvSpPr/>
            <p:nvPr/>
          </p:nvSpPr>
          <p:spPr>
            <a:xfrm>
              <a:off x="5500694" y="4236843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29" name="椭圆 170"/>
            <p:cNvSpPr/>
            <p:nvPr/>
          </p:nvSpPr>
          <p:spPr>
            <a:xfrm>
              <a:off x="6000760" y="4236843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30" name="椭圆 171"/>
            <p:cNvSpPr/>
            <p:nvPr/>
          </p:nvSpPr>
          <p:spPr>
            <a:xfrm>
              <a:off x="6500826" y="4236843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31" name="椭圆 172"/>
            <p:cNvSpPr/>
            <p:nvPr/>
          </p:nvSpPr>
          <p:spPr>
            <a:xfrm>
              <a:off x="7000892" y="4236843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32" name="椭圆 173"/>
            <p:cNvSpPr/>
            <p:nvPr/>
          </p:nvSpPr>
          <p:spPr>
            <a:xfrm>
              <a:off x="7500958" y="4236843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33" name="矩形 174"/>
            <p:cNvSpPr/>
            <p:nvPr/>
          </p:nvSpPr>
          <p:spPr>
            <a:xfrm>
              <a:off x="8430447" y="245089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334" name="矩形 175"/>
            <p:cNvSpPr/>
            <p:nvPr/>
          </p:nvSpPr>
          <p:spPr>
            <a:xfrm>
              <a:off x="8429652" y="280808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335" name="矩形 176"/>
            <p:cNvSpPr/>
            <p:nvPr/>
          </p:nvSpPr>
          <p:spPr>
            <a:xfrm>
              <a:off x="8430447" y="316527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336" name="矩形 177"/>
            <p:cNvSpPr/>
            <p:nvPr/>
          </p:nvSpPr>
          <p:spPr>
            <a:xfrm>
              <a:off x="8429652" y="352246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337" name="矩形 178"/>
            <p:cNvSpPr/>
            <p:nvPr/>
          </p:nvSpPr>
          <p:spPr>
            <a:xfrm>
              <a:off x="8430447" y="387965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338" name="矩形 179"/>
            <p:cNvSpPr/>
            <p:nvPr/>
          </p:nvSpPr>
          <p:spPr>
            <a:xfrm>
              <a:off x="8429652" y="4236843"/>
              <a:ext cx="499271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 i="1" dirty="0" smtClean="0">
                <a:solidFill>
                  <a:prstClr val="black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339" name="椭圆 180"/>
            <p:cNvSpPr/>
            <p:nvPr/>
          </p:nvSpPr>
          <p:spPr>
            <a:xfrm>
              <a:off x="8001024" y="3857628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40" name="椭圆 181"/>
            <p:cNvSpPr/>
            <p:nvPr/>
          </p:nvSpPr>
          <p:spPr>
            <a:xfrm>
              <a:off x="8001024" y="3500438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41" name="椭圆 182"/>
            <p:cNvSpPr/>
            <p:nvPr/>
          </p:nvSpPr>
          <p:spPr>
            <a:xfrm>
              <a:off x="8001024" y="4236843"/>
              <a:ext cx="357190" cy="3571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42" name="TextBox 341"/>
            <p:cNvSpPr txBox="1"/>
            <p:nvPr/>
          </p:nvSpPr>
          <p:spPr>
            <a:xfrm>
              <a:off x="4857752" y="2143116"/>
              <a:ext cx="642942" cy="298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a typeface="PMingLiU" pitchFamily="18" charset="-120"/>
                </a:rPr>
                <a:t>node 0</a:t>
              </a:r>
              <a:endParaRPr lang="zh-TW" alt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343" name="TextBox 342"/>
            <p:cNvSpPr txBox="1"/>
            <p:nvPr/>
          </p:nvSpPr>
          <p:spPr>
            <a:xfrm>
              <a:off x="5357818" y="2143116"/>
              <a:ext cx="642942" cy="298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a typeface="PMingLiU" pitchFamily="18" charset="-120"/>
                </a:rPr>
                <a:t>node 1</a:t>
              </a:r>
              <a:endParaRPr lang="zh-TW" alt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344" name="TextBox 343"/>
            <p:cNvSpPr txBox="1"/>
            <p:nvPr/>
          </p:nvSpPr>
          <p:spPr>
            <a:xfrm>
              <a:off x="5857884" y="2143116"/>
              <a:ext cx="642942" cy="298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a typeface="PMingLiU" pitchFamily="18" charset="-120"/>
                </a:rPr>
                <a:t>node 2</a:t>
              </a:r>
              <a:endParaRPr lang="zh-TW" alt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345" name="TextBox 344"/>
            <p:cNvSpPr txBox="1"/>
            <p:nvPr/>
          </p:nvSpPr>
          <p:spPr>
            <a:xfrm>
              <a:off x="6357950" y="2143116"/>
              <a:ext cx="642942" cy="298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a typeface="PMingLiU" pitchFamily="18" charset="-120"/>
                </a:rPr>
                <a:t>node 3</a:t>
              </a:r>
              <a:endParaRPr lang="zh-TW" alt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346" name="TextBox 345"/>
            <p:cNvSpPr txBox="1"/>
            <p:nvPr/>
          </p:nvSpPr>
          <p:spPr>
            <a:xfrm>
              <a:off x="6858016" y="2143116"/>
              <a:ext cx="642942" cy="298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a typeface="PMingLiU" pitchFamily="18" charset="-120"/>
                </a:rPr>
                <a:t>node 4</a:t>
              </a:r>
              <a:endParaRPr lang="zh-TW" alt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347" name="TextBox 346"/>
            <p:cNvSpPr txBox="1"/>
            <p:nvPr/>
          </p:nvSpPr>
          <p:spPr>
            <a:xfrm>
              <a:off x="7358082" y="2143116"/>
              <a:ext cx="642942" cy="298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a typeface="PMingLiU" pitchFamily="18" charset="-120"/>
                </a:rPr>
                <a:t>node 5</a:t>
              </a:r>
              <a:endParaRPr lang="zh-TW" alt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348" name="TextBox 347"/>
            <p:cNvSpPr txBox="1"/>
            <p:nvPr/>
          </p:nvSpPr>
          <p:spPr>
            <a:xfrm>
              <a:off x="7858148" y="2143116"/>
              <a:ext cx="642942" cy="298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a typeface="PMingLiU" pitchFamily="18" charset="-120"/>
                </a:rPr>
                <a:t>node 6</a:t>
              </a:r>
              <a:endParaRPr lang="zh-TW" alt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349" name="TextBox 348"/>
            <p:cNvSpPr txBox="1"/>
            <p:nvPr/>
          </p:nvSpPr>
          <p:spPr>
            <a:xfrm>
              <a:off x="8358214" y="2143116"/>
              <a:ext cx="642942" cy="298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a typeface="PMingLiU" pitchFamily="18" charset="-120"/>
                </a:rPr>
                <a:t>node 7</a:t>
              </a:r>
              <a:endParaRPr lang="zh-TW" alt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350" name="圆角矩形 191"/>
            <p:cNvSpPr/>
            <p:nvPr/>
          </p:nvSpPr>
          <p:spPr>
            <a:xfrm>
              <a:off x="5500694" y="2857496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51" name="圆角矩形 192"/>
            <p:cNvSpPr/>
            <p:nvPr/>
          </p:nvSpPr>
          <p:spPr>
            <a:xfrm>
              <a:off x="6500826" y="4286256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52" name="圆角矩形 193"/>
            <p:cNvSpPr/>
            <p:nvPr/>
          </p:nvSpPr>
          <p:spPr>
            <a:xfrm>
              <a:off x="7000892" y="3929066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53" name="圆角矩形 194"/>
            <p:cNvSpPr/>
            <p:nvPr/>
          </p:nvSpPr>
          <p:spPr>
            <a:xfrm>
              <a:off x="5500694" y="2500306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54" name="圆角矩形 195"/>
            <p:cNvSpPr/>
            <p:nvPr/>
          </p:nvSpPr>
          <p:spPr>
            <a:xfrm>
              <a:off x="6000760" y="2500306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55" name="圆角矩形 196"/>
            <p:cNvSpPr/>
            <p:nvPr/>
          </p:nvSpPr>
          <p:spPr>
            <a:xfrm>
              <a:off x="8501090" y="2522331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56" name="圆角矩形 197"/>
            <p:cNvSpPr/>
            <p:nvPr/>
          </p:nvSpPr>
          <p:spPr>
            <a:xfrm>
              <a:off x="8001024" y="3214686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57" name="圆角矩形 198"/>
            <p:cNvSpPr/>
            <p:nvPr/>
          </p:nvSpPr>
          <p:spPr>
            <a:xfrm>
              <a:off x="8001024" y="2857496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58" name="圆角矩形 199"/>
            <p:cNvSpPr/>
            <p:nvPr/>
          </p:nvSpPr>
          <p:spPr>
            <a:xfrm>
              <a:off x="7500958" y="3214686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59" name="圆角矩形 200"/>
            <p:cNvSpPr/>
            <p:nvPr/>
          </p:nvSpPr>
          <p:spPr>
            <a:xfrm>
              <a:off x="7000892" y="4286256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60" name="圆角矩形 201"/>
            <p:cNvSpPr/>
            <p:nvPr/>
          </p:nvSpPr>
          <p:spPr>
            <a:xfrm>
              <a:off x="7500958" y="3951091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61" name="圆角矩形 202"/>
            <p:cNvSpPr/>
            <p:nvPr/>
          </p:nvSpPr>
          <p:spPr>
            <a:xfrm>
              <a:off x="8001024" y="3593901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62" name="圆角矩形 203"/>
            <p:cNvSpPr/>
            <p:nvPr/>
          </p:nvSpPr>
          <p:spPr>
            <a:xfrm>
              <a:off x="6000760" y="4286256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63" name="圆角矩形 204"/>
            <p:cNvSpPr/>
            <p:nvPr/>
          </p:nvSpPr>
          <p:spPr>
            <a:xfrm>
              <a:off x="6500826" y="3929066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64" name="圆角矩形 205"/>
            <p:cNvSpPr/>
            <p:nvPr/>
          </p:nvSpPr>
          <p:spPr>
            <a:xfrm>
              <a:off x="7000892" y="3593901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65" name="圆角矩形 206"/>
            <p:cNvSpPr/>
            <p:nvPr/>
          </p:nvSpPr>
          <p:spPr>
            <a:xfrm>
              <a:off x="8501090" y="3214686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66" name="圆角矩形 207"/>
            <p:cNvSpPr/>
            <p:nvPr/>
          </p:nvSpPr>
          <p:spPr>
            <a:xfrm>
              <a:off x="7500958" y="3571876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67" name="圆角矩形 208"/>
            <p:cNvSpPr/>
            <p:nvPr/>
          </p:nvSpPr>
          <p:spPr>
            <a:xfrm>
              <a:off x="8501090" y="2857496"/>
              <a:ext cx="357190" cy="21431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68" name="TextBox 367"/>
            <p:cNvSpPr txBox="1"/>
            <p:nvPr/>
          </p:nvSpPr>
          <p:spPr>
            <a:xfrm>
              <a:off x="5500694" y="4572008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 smtClean="0">
                  <a:solidFill>
                    <a:prstClr val="black"/>
                  </a:solidFill>
                </a:rPr>
                <a:t>5</a:t>
              </a:r>
              <a:endParaRPr lang="zh-CN" altLang="en-US" sz="2000" b="1" dirty="0">
                <a:solidFill>
                  <a:prstClr val="black"/>
                </a:solidFill>
              </a:endParaRPr>
            </a:p>
          </p:txBody>
        </p:sp>
        <p:sp>
          <p:nvSpPr>
            <p:cNvPr id="369" name="TextBox 368"/>
            <p:cNvSpPr txBox="1"/>
            <p:nvPr/>
          </p:nvSpPr>
          <p:spPr>
            <a:xfrm>
              <a:off x="6000760" y="4572008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 smtClean="0">
                  <a:solidFill>
                    <a:prstClr val="black"/>
                  </a:solidFill>
                </a:rPr>
                <a:t>4</a:t>
              </a:r>
              <a:endParaRPr lang="zh-CN" altLang="en-US" sz="2000" b="1" dirty="0">
                <a:solidFill>
                  <a:prstClr val="black"/>
                </a:solidFill>
              </a:endParaRPr>
            </a:p>
          </p:txBody>
        </p:sp>
        <p:sp>
          <p:nvSpPr>
            <p:cNvPr id="370" name="TextBox 369"/>
            <p:cNvSpPr txBox="1"/>
            <p:nvPr/>
          </p:nvSpPr>
          <p:spPr>
            <a:xfrm>
              <a:off x="6572264" y="4572008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 smtClean="0">
                  <a:solidFill>
                    <a:prstClr val="black"/>
                  </a:solidFill>
                </a:rPr>
                <a:t>3</a:t>
              </a:r>
              <a:endParaRPr lang="zh-CN" altLang="en-US" sz="2000" b="1" dirty="0">
                <a:solidFill>
                  <a:prstClr val="black"/>
                </a:solidFill>
              </a:endParaRPr>
            </a:p>
          </p:txBody>
        </p:sp>
        <p:sp>
          <p:nvSpPr>
            <p:cNvPr id="371" name="TextBox 370"/>
            <p:cNvSpPr txBox="1"/>
            <p:nvPr/>
          </p:nvSpPr>
          <p:spPr>
            <a:xfrm>
              <a:off x="7072330" y="4572008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 smtClean="0">
                  <a:solidFill>
                    <a:prstClr val="black"/>
                  </a:solidFill>
                </a:rPr>
                <a:t>3</a:t>
              </a:r>
              <a:endParaRPr lang="zh-CN" altLang="en-US" sz="2000" b="1" dirty="0">
                <a:solidFill>
                  <a:prstClr val="black"/>
                </a:solidFill>
              </a:endParaRPr>
            </a:p>
          </p:txBody>
        </p:sp>
        <p:sp>
          <p:nvSpPr>
            <p:cNvPr id="372" name="TextBox 371"/>
            <p:cNvSpPr txBox="1"/>
            <p:nvPr/>
          </p:nvSpPr>
          <p:spPr>
            <a:xfrm>
              <a:off x="7572396" y="4572008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 smtClean="0">
                  <a:solidFill>
                    <a:prstClr val="black"/>
                  </a:solidFill>
                </a:rPr>
                <a:t>4</a:t>
              </a:r>
              <a:endParaRPr lang="zh-CN" altLang="en-US" sz="2000" b="1" dirty="0">
                <a:solidFill>
                  <a:prstClr val="black"/>
                </a:solidFill>
              </a:endParaRPr>
            </a:p>
          </p:txBody>
        </p:sp>
        <p:sp>
          <p:nvSpPr>
            <p:cNvPr id="373" name="TextBox 372"/>
            <p:cNvSpPr txBox="1"/>
            <p:nvPr/>
          </p:nvSpPr>
          <p:spPr>
            <a:xfrm>
              <a:off x="8072462" y="4572008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 smtClean="0">
                  <a:solidFill>
                    <a:prstClr val="black"/>
                  </a:solidFill>
                </a:rPr>
                <a:t>5</a:t>
              </a:r>
              <a:endParaRPr lang="zh-CN" altLang="en-US" sz="2000" b="1" dirty="0">
                <a:solidFill>
                  <a:prstClr val="black"/>
                </a:solidFill>
              </a:endParaRPr>
            </a:p>
          </p:txBody>
        </p:sp>
        <p:sp>
          <p:nvSpPr>
            <p:cNvPr id="374" name="TextBox 373"/>
            <p:cNvSpPr txBox="1"/>
            <p:nvPr/>
          </p:nvSpPr>
          <p:spPr>
            <a:xfrm>
              <a:off x="8501090" y="4572008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 smtClean="0">
                  <a:solidFill>
                    <a:prstClr val="black"/>
                  </a:solidFill>
                </a:rPr>
                <a:t>3</a:t>
              </a:r>
              <a:endParaRPr lang="zh-CN" altLang="en-US" sz="20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467544" y="3532946"/>
            <a:ext cx="3817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Our proposed CHR algorithm </a:t>
            </a:r>
            <a:endParaRPr lang="en-US" sz="2000" b="1" i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5" name="TextBox 374"/>
          <p:cNvSpPr txBox="1"/>
          <p:nvPr/>
        </p:nvSpPr>
        <p:spPr>
          <a:xfrm>
            <a:off x="5004048" y="3532946"/>
            <a:ext cx="35630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Hybrid approach </a:t>
            </a:r>
            <a:r>
              <a:rPr lang="en-US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[Xiang, ToS’11]</a:t>
            </a:r>
            <a:endParaRPr lang="en-US" sz="20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90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Recovery Cost Comparison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内容占位符 8"/>
          <p:cNvSpPr>
            <a:spLocks noGrp="1"/>
          </p:cNvSpPr>
          <p:nvPr>
            <p:ph idx="1"/>
          </p:nvPr>
        </p:nvSpPr>
        <p:spPr>
          <a:xfrm>
            <a:off x="457200" y="1428736"/>
            <a:ext cx="8543956" cy="521497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zh-CN" sz="2800" b="1" dirty="0" smtClean="0">
                <a:latin typeface="Arial" pitchFamily="34" charset="0"/>
                <a:cs typeface="Arial" pitchFamily="34" charset="0"/>
              </a:rPr>
              <a:t>CHR approach</a:t>
            </a:r>
          </a:p>
          <a:p>
            <a:pPr>
              <a:buNone/>
            </a:pPr>
            <a:r>
              <a:rPr lang="en-US" altLang="zh-CN" sz="2800" b="1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buNone/>
            </a:pPr>
            <a:endParaRPr lang="en-US" altLang="zh-CN" sz="28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altLang="zh-CN" sz="2800" b="1" dirty="0" smtClean="0">
                <a:latin typeface="Arial" pitchFamily="34" charset="0"/>
                <a:cs typeface="Arial" pitchFamily="34" charset="0"/>
              </a:rPr>
              <a:t>Hybrid approach</a:t>
            </a:r>
          </a:p>
          <a:p>
            <a:pPr>
              <a:buFont typeface="Wingdings" pitchFamily="2" charset="2"/>
              <a:buChar char="Ø"/>
            </a:pPr>
            <a:endParaRPr lang="en-US" altLang="zh-CN" sz="28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altLang="zh-CN" sz="28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altLang="zh-CN" sz="2800" b="1" dirty="0" smtClean="0">
                <a:latin typeface="Arial" pitchFamily="34" charset="0"/>
                <a:cs typeface="Arial" pitchFamily="34" charset="0"/>
              </a:rPr>
              <a:t>Conventional approach</a:t>
            </a:r>
            <a:endParaRPr lang="zh-CN" altLang="en-US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594476"/>
              </p:ext>
            </p:extLst>
          </p:nvPr>
        </p:nvGraphicFramePr>
        <p:xfrm>
          <a:off x="928663" y="3508418"/>
          <a:ext cx="3946950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21" name="公式" r:id="rId3" imgW="2400300" imgH="584200" progId="Equation.3">
                  <p:embed/>
                </p:oleObj>
              </mc:Choice>
              <mc:Fallback>
                <p:oleObj name="公式" r:id="rId3" imgW="2400300" imgH="584200" progId="Equation.3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3" y="3508418"/>
                        <a:ext cx="3946950" cy="928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541228"/>
              </p:ext>
            </p:extLst>
          </p:nvPr>
        </p:nvGraphicFramePr>
        <p:xfrm>
          <a:off x="928695" y="1924242"/>
          <a:ext cx="3714751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22" name="公式" r:id="rId5" imgW="2400300" imgH="584200" progId="Equation.3">
                  <p:embed/>
                </p:oleObj>
              </mc:Choice>
              <mc:Fallback>
                <p:oleObj name="公式" r:id="rId5" imgW="2400300" imgH="584200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95" y="1924242"/>
                        <a:ext cx="3714751" cy="928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182393"/>
              </p:ext>
            </p:extLst>
          </p:nvPr>
        </p:nvGraphicFramePr>
        <p:xfrm>
          <a:off x="928662" y="5013176"/>
          <a:ext cx="3708397" cy="1000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23" name="公式" r:id="rId7" imgW="2044700" imgH="584200" progId="Equation.3">
                  <p:embed/>
                </p:oleObj>
              </mc:Choice>
              <mc:Fallback>
                <p:oleObj name="公式" r:id="rId7" imgW="2044700" imgH="584200" progId="Equation.3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5013176"/>
                        <a:ext cx="3708397" cy="10001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右弧形箭头 6"/>
          <p:cNvSpPr/>
          <p:nvPr/>
        </p:nvSpPr>
        <p:spPr>
          <a:xfrm>
            <a:off x="4929190" y="1643050"/>
            <a:ext cx="785818" cy="1785950"/>
          </a:xfrm>
          <a:prstGeom prst="curved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0" name="右弧形箭头 9"/>
          <p:cNvSpPr/>
          <p:nvPr/>
        </p:nvSpPr>
        <p:spPr>
          <a:xfrm>
            <a:off x="6660232" y="1643050"/>
            <a:ext cx="928694" cy="3286148"/>
          </a:xfrm>
          <a:prstGeom prst="curved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52360" y="2636912"/>
            <a:ext cx="2571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reduce by 25.89%</a:t>
            </a:r>
            <a:endParaRPr lang="zh-CN" alt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00562" y="4171898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reduce by 40.91%</a:t>
            </a:r>
            <a:endParaRPr lang="zh-CN" alt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394473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 sz="1400">
                <a:solidFill>
                  <a:prstClr val="black"/>
                </a:solidFill>
              </a:rPr>
              <a:pPr algn="r"/>
              <a:t>21</a:t>
            </a:fld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4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Simulation Studies (1): </a:t>
            </a:r>
            <a:b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Traverse Efficiency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800" dirty="0" smtClean="0">
                <a:latin typeface="Arial" pitchFamily="34" charset="0"/>
                <a:cs typeface="Arial" pitchFamily="34" charset="0"/>
              </a:rPr>
              <a:t>Evaluate the computational time of CHR</a:t>
            </a:r>
            <a:endParaRPr lang="zh-CN" alt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内容占位符 3"/>
          <p:cNvGraphicFramePr>
            <a:graphicFrameLocks/>
          </p:cNvGraphicFramePr>
          <p:nvPr/>
        </p:nvGraphicFramePr>
        <p:xfrm>
          <a:off x="571472" y="2179654"/>
          <a:ext cx="82296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4"/>
                <a:gridCol w="2428892"/>
                <a:gridCol w="2357454"/>
                <a:gridCol w="2514560"/>
              </a:tblGrid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en-US" altLang="zh-CN" i="1" dirty="0" smtClean="0"/>
                        <a:t>P</a:t>
                      </a:r>
                      <a:endParaRPr lang="zh-CN" alt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Naive traverse</a:t>
                      </a:r>
                      <a:r>
                        <a:rPr lang="en-US" altLang="zh-CN" baseline="0" dirty="0" smtClean="0"/>
                        <a:t> time</a:t>
                      </a:r>
                    </a:p>
                    <a:p>
                      <a:pPr algn="ctr"/>
                      <a:r>
                        <a:rPr lang="en-US" altLang="zh-CN" baseline="0" dirty="0" smtClean="0"/>
                        <a:t>(</a:t>
                      </a:r>
                      <a:r>
                        <a:rPr lang="en-US" altLang="zh-CN" i="1" baseline="0" dirty="0" smtClean="0"/>
                        <a:t>ms</a:t>
                      </a:r>
                      <a:r>
                        <a:rPr lang="en-US" altLang="zh-CN" baseline="0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CHR’s traverse time</a:t>
                      </a:r>
                    </a:p>
                    <a:p>
                      <a:pPr algn="ctr"/>
                      <a:r>
                        <a:rPr lang="en-US" altLang="zh-CN" dirty="0" smtClean="0"/>
                        <a:t>(</a:t>
                      </a:r>
                      <a:r>
                        <a:rPr lang="en-US" altLang="zh-CN" i="1" dirty="0" smtClean="0"/>
                        <a:t>ms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Improved</a:t>
                      </a:r>
                      <a:r>
                        <a:rPr lang="en-US" altLang="zh-CN" baseline="0" dirty="0" smtClean="0"/>
                        <a:t> rate</a:t>
                      </a:r>
                    </a:p>
                    <a:p>
                      <a:pPr algn="ctr"/>
                      <a:r>
                        <a:rPr lang="en-US" altLang="zh-CN" baseline="0" dirty="0" smtClean="0"/>
                        <a:t>(%)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i="0" dirty="0" smtClean="0"/>
                        <a:t>5</a:t>
                      </a:r>
                      <a:endParaRPr lang="zh-CN" alt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B050"/>
                          </a:solidFill>
                        </a:rPr>
                        <a:t>0.0220</a:t>
                      </a:r>
                      <a:endParaRPr lang="zh-CN" alt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7030A0"/>
                          </a:solidFill>
                        </a:rPr>
                        <a:t>0.0100</a:t>
                      </a:r>
                      <a:endParaRPr lang="zh-CN" alt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FF0000"/>
                          </a:solidFill>
                        </a:rPr>
                        <a:t>54.55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i="0" dirty="0" smtClean="0"/>
                        <a:t>7</a:t>
                      </a:r>
                      <a:endParaRPr lang="zh-CN" alt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B050"/>
                          </a:solidFill>
                        </a:rPr>
                        <a:t>0.0950</a:t>
                      </a:r>
                      <a:endParaRPr lang="zh-CN" alt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7030A0"/>
                          </a:solidFill>
                        </a:rPr>
                        <a:t>0.0310</a:t>
                      </a:r>
                      <a:endParaRPr lang="zh-CN" alt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FF0000"/>
                          </a:solidFill>
                        </a:rPr>
                        <a:t>67.37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i="0" dirty="0" smtClean="0"/>
                        <a:t>11</a:t>
                      </a:r>
                      <a:endParaRPr lang="zh-CN" alt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B050"/>
                          </a:solidFill>
                        </a:rPr>
                        <a:t>2.3160</a:t>
                      </a:r>
                      <a:endParaRPr lang="zh-CN" alt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7030A0"/>
                          </a:solidFill>
                        </a:rPr>
                        <a:t>0.3910</a:t>
                      </a:r>
                      <a:endParaRPr lang="zh-CN" alt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FF0000"/>
                          </a:solidFill>
                        </a:rPr>
                        <a:t>83.12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i="0" dirty="0" smtClean="0"/>
                        <a:t>13</a:t>
                      </a:r>
                      <a:endParaRPr lang="zh-CN" alt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B050"/>
                          </a:solidFill>
                        </a:rPr>
                        <a:t>11.9840</a:t>
                      </a:r>
                      <a:endParaRPr lang="zh-CN" alt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7030A0"/>
                          </a:solidFill>
                        </a:rPr>
                        <a:t>1.6150</a:t>
                      </a:r>
                      <a:endParaRPr lang="zh-CN" alt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FF0000"/>
                          </a:solidFill>
                        </a:rPr>
                        <a:t>86.52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i="0" dirty="0" smtClean="0"/>
                        <a:t>17</a:t>
                      </a:r>
                      <a:endParaRPr lang="zh-CN" alt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B050"/>
                          </a:solidFill>
                        </a:rPr>
                        <a:t>107.7410</a:t>
                      </a:r>
                      <a:endParaRPr lang="zh-CN" alt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7030A0"/>
                          </a:solidFill>
                        </a:rPr>
                        <a:t>10.0790</a:t>
                      </a:r>
                      <a:endParaRPr lang="zh-CN" alt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FF0000"/>
                          </a:solidFill>
                        </a:rPr>
                        <a:t>90.65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i="0" dirty="0" smtClean="0"/>
                        <a:t>19</a:t>
                      </a:r>
                      <a:endParaRPr lang="zh-CN" alt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B050"/>
                          </a:solidFill>
                        </a:rPr>
                        <a:t>455.2760</a:t>
                      </a:r>
                      <a:endParaRPr lang="zh-CN" alt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7030A0"/>
                          </a:solidFill>
                        </a:rPr>
                        <a:t>40.5370</a:t>
                      </a:r>
                      <a:endParaRPr lang="zh-CN" alt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FF0000"/>
                          </a:solidFill>
                        </a:rPr>
                        <a:t>91.10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i="0" dirty="0" smtClean="0"/>
                        <a:t>23</a:t>
                      </a:r>
                      <a:endParaRPr lang="zh-CN" alt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B050"/>
                          </a:solidFill>
                        </a:rPr>
                        <a:t>9230.7800</a:t>
                      </a:r>
                      <a:endParaRPr lang="zh-CN" alt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7030A0"/>
                          </a:solidFill>
                        </a:rPr>
                        <a:t>691.2800</a:t>
                      </a:r>
                      <a:endParaRPr lang="zh-CN" alt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FF0000"/>
                          </a:solidFill>
                        </a:rPr>
                        <a:t>92.51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i="0" dirty="0" smtClean="0"/>
                        <a:t>29</a:t>
                      </a:r>
                      <a:endParaRPr lang="zh-CN" alt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B050"/>
                          </a:solidFill>
                        </a:rPr>
                        <a:t>752296.2700</a:t>
                      </a:r>
                      <a:endParaRPr lang="zh-CN" alt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7030A0"/>
                          </a:solidFill>
                        </a:rPr>
                        <a:t>45423.5570</a:t>
                      </a:r>
                      <a:endParaRPr lang="zh-CN" alt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FF0000"/>
                          </a:solidFill>
                        </a:rPr>
                        <a:t>93.96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3391" y="5955589"/>
            <a:ext cx="8416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CHR significantly reduces the traverse time of the naive approach </a:t>
            </a:r>
          </a:p>
          <a:p>
            <a:r>
              <a:rPr lang="en-US" sz="2400" b="1" i="1" dirty="0" smtClean="0">
                <a:solidFill>
                  <a:srgbClr val="FF0000"/>
                </a:solidFill>
              </a:rPr>
              <a:t>by over 90% as p increases! 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00800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 sz="1400">
                <a:solidFill>
                  <a:prstClr val="black"/>
                </a:solidFill>
              </a:rPr>
              <a:pPr algn="r"/>
              <a:t>22</a:t>
            </a:fld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79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Simulation Studies (2): </a:t>
            </a:r>
            <a:b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Robustness Efficiency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800" dirty="0" smtClean="0">
                <a:latin typeface="Arial" pitchFamily="34" charset="0"/>
                <a:cs typeface="Arial" pitchFamily="34" charset="0"/>
              </a:rPr>
              <a:t>Evaluate if CHR achieves the global optimal among all the       feasible recovery sequences</a:t>
            </a:r>
            <a:endParaRPr lang="zh-CN" alt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内容占位符 3"/>
          <p:cNvGraphicFramePr>
            <a:graphicFrameLocks/>
          </p:cNvGraphicFramePr>
          <p:nvPr/>
        </p:nvGraphicFramePr>
        <p:xfrm>
          <a:off x="557242" y="2707020"/>
          <a:ext cx="787241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9267"/>
                <a:gridCol w="3345774"/>
                <a:gridCol w="32473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i="1" dirty="0" smtClean="0"/>
                        <a:t>P</a:t>
                      </a:r>
                      <a:endParaRPr lang="zh-CN" alt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Hit</a:t>
                      </a:r>
                      <a:r>
                        <a:rPr lang="en-US" altLang="zh-CN" baseline="0" dirty="0" smtClean="0"/>
                        <a:t> Global Optimal</a:t>
                      </a:r>
                    </a:p>
                    <a:p>
                      <a:pPr algn="ctr"/>
                      <a:r>
                        <a:rPr lang="en-US" altLang="zh-CN" baseline="0" dirty="0" smtClean="0"/>
                        <a:t>Probability(%)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Global Optimal Max</a:t>
                      </a:r>
                    </a:p>
                    <a:p>
                      <a:pPr algn="ctr"/>
                      <a:r>
                        <a:rPr lang="en-US" altLang="zh-CN" dirty="0" smtClean="0"/>
                        <a:t>Improvement(%)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i="0" dirty="0" smtClean="0"/>
                        <a:t>5</a:t>
                      </a:r>
                      <a:endParaRPr lang="zh-CN" alt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7030A0"/>
                          </a:solidFill>
                        </a:rPr>
                        <a:t>94.9</a:t>
                      </a:r>
                      <a:endParaRPr lang="zh-CN" alt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C00000"/>
                          </a:solidFill>
                        </a:rPr>
                        <a:t>6.12</a:t>
                      </a:r>
                      <a:endParaRPr lang="zh-CN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i="0" dirty="0" smtClean="0"/>
                        <a:t>7</a:t>
                      </a:r>
                      <a:endParaRPr lang="zh-CN" alt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7030A0"/>
                          </a:solidFill>
                        </a:rPr>
                        <a:t>94.5</a:t>
                      </a:r>
                      <a:endParaRPr lang="zh-CN" alt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C00000"/>
                          </a:solidFill>
                        </a:rPr>
                        <a:t>5.54</a:t>
                      </a:r>
                      <a:endParaRPr lang="zh-CN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i="0" dirty="0" smtClean="0"/>
                        <a:t>11</a:t>
                      </a:r>
                      <a:endParaRPr lang="zh-CN" alt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7030A0"/>
                          </a:solidFill>
                        </a:rPr>
                        <a:t>93.6</a:t>
                      </a:r>
                      <a:endParaRPr lang="zh-CN" alt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C00000"/>
                          </a:solidFill>
                        </a:rPr>
                        <a:t>5.98</a:t>
                      </a:r>
                      <a:endParaRPr lang="zh-CN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i="0" dirty="0" smtClean="0"/>
                        <a:t>13</a:t>
                      </a:r>
                      <a:endParaRPr lang="zh-CN" alt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7030A0"/>
                          </a:solidFill>
                        </a:rPr>
                        <a:t>93.2</a:t>
                      </a:r>
                      <a:endParaRPr lang="zh-CN" alt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C00000"/>
                          </a:solidFill>
                        </a:rPr>
                        <a:t>6.46</a:t>
                      </a:r>
                      <a:endParaRPr lang="zh-CN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i="0" dirty="0" smtClean="0"/>
                        <a:t>17</a:t>
                      </a:r>
                      <a:endParaRPr lang="zh-CN" alt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7030A0"/>
                          </a:solidFill>
                        </a:rPr>
                        <a:t>92.8</a:t>
                      </a:r>
                      <a:endParaRPr lang="zh-CN" alt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C00000"/>
                          </a:solidFill>
                        </a:rPr>
                        <a:t>5.97</a:t>
                      </a:r>
                      <a:endParaRPr lang="zh-CN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i="0" dirty="0" smtClean="0"/>
                        <a:t>19</a:t>
                      </a:r>
                      <a:endParaRPr lang="zh-CN" alt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7030A0"/>
                          </a:solidFill>
                        </a:rPr>
                        <a:t>93.1</a:t>
                      </a:r>
                      <a:endParaRPr lang="zh-CN" alt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C00000"/>
                          </a:solidFill>
                        </a:rPr>
                        <a:t>5.73</a:t>
                      </a:r>
                      <a:endParaRPr lang="zh-CN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3391" y="5669837"/>
            <a:ext cx="8416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CHR has a very high probability (over 93%) to hit the global optimal recovery cost! 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3000364" y="2013228"/>
          <a:ext cx="714381" cy="487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0" name="公式" r:id="rId3" imgW="279400" imgH="190500" progId="Equation.3">
                  <p:embed/>
                </p:oleObj>
              </mc:Choice>
              <mc:Fallback>
                <p:oleObj name="公式" r:id="rId3" imgW="279400" imgH="1905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2013228"/>
                        <a:ext cx="714381" cy="4870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00800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 sz="1400">
                <a:solidFill>
                  <a:prstClr val="black"/>
                </a:solidFill>
              </a:rPr>
              <a:pPr algn="r"/>
              <a:t>23</a:t>
            </a:fld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88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Simulation Studies (3): </a:t>
            </a:r>
            <a:b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Recovery Efficiency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zh-CN" sz="2800" dirty="0" smtClean="0">
                <a:latin typeface="Arial" pitchFamily="34" charset="0"/>
                <a:cs typeface="Arial" pitchFamily="34" charset="0"/>
              </a:rPr>
              <a:t>Evaluate via 100 runs for each </a:t>
            </a:r>
            <a:r>
              <a:rPr lang="en-US" altLang="zh-CN" sz="2800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altLang="zh-CN" sz="2800" dirty="0" smtClean="0">
                <a:latin typeface="Arial" pitchFamily="34" charset="0"/>
                <a:cs typeface="Arial" pitchFamily="34" charset="0"/>
              </a:rPr>
              <a:t> the recovery efficiency of CHR in a heterogeneous storage environment</a:t>
            </a:r>
            <a:endParaRPr lang="en-US" altLang="zh-CN" sz="2800" i="1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zh-CN" altLang="en-US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607462"/>
            <a:ext cx="4429156" cy="2107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714884"/>
            <a:ext cx="4429156" cy="1939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214942" y="2825060"/>
            <a:ext cx="36433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en-US" altLang="zh-CN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CHR can reduce recovery cost by up to 50% over the conventional approach</a:t>
            </a:r>
            <a:endParaRPr lang="zh-CN" altLang="en-US" sz="2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14942" y="4821334"/>
            <a:ext cx="36433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en-US" altLang="zh-CN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CHR can reduce recovery cost by up to 30% over the hybrid approach</a:t>
            </a:r>
            <a:endParaRPr lang="zh-CN" altLang="en-US" sz="2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00800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 sz="1400">
                <a:solidFill>
                  <a:prstClr val="black"/>
                </a:solidFill>
              </a:rPr>
              <a:pPr algn="r"/>
              <a:t>24</a:t>
            </a:fld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1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Experiments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Experiments on a networked storage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testbed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Conventional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vs.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Hybrid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vs.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CHR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Default chunk size = 1MB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Communication via ATA over Ethernet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AoE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Consider two codes: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RDP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EVENODD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2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Only RDP results shown in this talk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Recovery operation: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Read chunks from 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surviving nodes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Reconstruct lost chunks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Write reconstructed chunks 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to a new node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>
                <a:solidFill>
                  <a:prstClr val="black"/>
                </a:solidFill>
              </a:rPr>
              <a:pPr algn="r"/>
              <a:t>25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672688" y="4457120"/>
            <a:ext cx="4116856" cy="1570106"/>
            <a:chOff x="2642420" y="3048000"/>
            <a:chExt cx="4494469" cy="1714122"/>
          </a:xfrm>
        </p:grpSpPr>
        <p:sp>
          <p:nvSpPr>
            <p:cNvPr id="8" name="流程图: 磁盘 9"/>
            <p:cNvSpPr>
              <a:spLocks noChangeArrowheads="1"/>
            </p:cNvSpPr>
            <p:nvPr/>
          </p:nvSpPr>
          <p:spPr bwMode="auto">
            <a:xfrm>
              <a:off x="3428246" y="3048003"/>
              <a:ext cx="642938" cy="614365"/>
            </a:xfrm>
            <a:prstGeom prst="flowChartMagneticDisk">
              <a:avLst/>
            </a:prstGeom>
            <a:gradFill rotWithShape="1">
              <a:gsLst>
                <a:gs pos="0">
                  <a:srgbClr val="A3C4FF"/>
                </a:gs>
                <a:gs pos="35001">
                  <a:srgbClr val="BFD5FF"/>
                </a:gs>
                <a:gs pos="100000">
                  <a:srgbClr val="E5EEFF"/>
                </a:gs>
              </a:gsLst>
              <a:lin ang="5400000" scaled="1"/>
            </a:gradFill>
            <a:ln w="9525" cmpd="sng">
              <a:solidFill>
                <a:srgbClr val="4A7EBB"/>
              </a:solidFill>
              <a:round/>
              <a:headEnd/>
              <a:tailEnd/>
            </a:ln>
            <a:effectLst>
              <a:outerShdw dist="20000" dir="5400000" algn="ctr" rotWithShape="0">
                <a:srgbClr val="000000">
                  <a:alpha val="34000"/>
                </a:srgbClr>
              </a:outerShdw>
            </a:effectLst>
          </p:spPr>
          <p:txBody>
            <a:bodyPr anchor="ctr"/>
            <a:lstStyle/>
            <a:p>
              <a:pPr algn="ctr"/>
              <a:endParaRPr lang="zh-CN" altLang="en-US">
                <a:latin typeface="Calibri" pitchFamily="34" charset="0"/>
              </a:endParaRPr>
            </a:p>
          </p:txBody>
        </p:sp>
        <p:sp>
          <p:nvSpPr>
            <p:cNvPr id="9" name="流程图: 磁盘 6"/>
            <p:cNvSpPr>
              <a:spLocks noChangeArrowheads="1"/>
            </p:cNvSpPr>
            <p:nvPr/>
          </p:nvSpPr>
          <p:spPr bwMode="auto">
            <a:xfrm>
              <a:off x="2642420" y="3048000"/>
              <a:ext cx="642938" cy="614368"/>
            </a:xfrm>
            <a:prstGeom prst="flowChartMagneticDisk">
              <a:avLst/>
            </a:prstGeom>
            <a:gradFill rotWithShape="1">
              <a:gsLst>
                <a:gs pos="0">
                  <a:srgbClr val="A3C4FF"/>
                </a:gs>
                <a:gs pos="35001">
                  <a:srgbClr val="BFD5FF"/>
                </a:gs>
                <a:gs pos="100000">
                  <a:srgbClr val="E5EEFF"/>
                </a:gs>
              </a:gsLst>
              <a:lin ang="5400000" scaled="1"/>
            </a:gradFill>
            <a:ln w="9525" cmpd="sng">
              <a:solidFill>
                <a:srgbClr val="4A7EBB"/>
              </a:solidFill>
              <a:round/>
              <a:headEnd/>
              <a:tailEnd/>
            </a:ln>
            <a:effectLst>
              <a:outerShdw dist="20000" dir="5400000" algn="ctr" rotWithShape="0">
                <a:srgbClr val="000000">
                  <a:alpha val="34000"/>
                </a:srgbClr>
              </a:outerShdw>
            </a:effectLst>
          </p:spPr>
          <p:txBody>
            <a:bodyPr anchor="ctr"/>
            <a:lstStyle/>
            <a:p>
              <a:pPr algn="ctr"/>
              <a:endParaRPr lang="zh-CN" altLang="en-US">
                <a:latin typeface="Calibri" pitchFamily="34" charset="0"/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3749715" y="3881443"/>
              <a:ext cx="1524000" cy="333375"/>
              <a:chOff x="3505200" y="3581400"/>
              <a:chExt cx="1524000" cy="381000"/>
            </a:xfrm>
          </p:grpSpPr>
          <p:sp>
            <p:nvSpPr>
              <p:cNvPr id="21" name="Rounded Rectangle 20"/>
              <p:cNvSpPr/>
              <p:nvPr/>
            </p:nvSpPr>
            <p:spPr bwMode="auto">
              <a:xfrm>
                <a:off x="3505200" y="3581400"/>
                <a:ext cx="1524000" cy="381000"/>
              </a:xfrm>
              <a:prstGeom prst="roundRect">
                <a:avLst/>
              </a:prstGeom>
              <a:solidFill>
                <a:schemeClr val="accent1">
                  <a:lumMod val="5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3581400" y="3657600"/>
                <a:ext cx="135731" cy="76200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3581400" y="3810000"/>
                <a:ext cx="135731" cy="76200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3810000" y="3657600"/>
                <a:ext cx="135731" cy="76200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3810000" y="3810000"/>
                <a:ext cx="135731" cy="76200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4038600" y="3657600"/>
                <a:ext cx="135731" cy="76200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4038600" y="3810000"/>
                <a:ext cx="135731" cy="76200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4267200" y="3657600"/>
                <a:ext cx="135731" cy="76200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4267200" y="3810000"/>
                <a:ext cx="135731" cy="76200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1" name="Rectangle 10"/>
            <p:cNvSpPr/>
            <p:nvPr/>
          </p:nvSpPr>
          <p:spPr bwMode="auto">
            <a:xfrm>
              <a:off x="2846368" y="4348167"/>
              <a:ext cx="3325078" cy="413955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Recovery process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333245" y="3855011"/>
              <a:ext cx="1620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Gigabit switch</a:t>
              </a:r>
              <a:endParaRPr lang="en-US" dirty="0"/>
            </a:p>
          </p:txBody>
        </p:sp>
        <p:sp>
          <p:nvSpPr>
            <p:cNvPr id="13" name="流程图: 磁盘 9"/>
            <p:cNvSpPr>
              <a:spLocks noChangeArrowheads="1"/>
            </p:cNvSpPr>
            <p:nvPr/>
          </p:nvSpPr>
          <p:spPr bwMode="auto">
            <a:xfrm>
              <a:off x="5604708" y="3048003"/>
              <a:ext cx="642938" cy="614365"/>
            </a:xfrm>
            <a:prstGeom prst="flowChartMagneticDisk">
              <a:avLst/>
            </a:prstGeom>
            <a:gradFill rotWithShape="1">
              <a:gsLst>
                <a:gs pos="0">
                  <a:srgbClr val="A3C4FF"/>
                </a:gs>
                <a:gs pos="35001">
                  <a:srgbClr val="BFD5FF"/>
                </a:gs>
                <a:gs pos="100000">
                  <a:srgbClr val="E5EEFF"/>
                </a:gs>
              </a:gsLst>
              <a:lin ang="5400000" scaled="1"/>
            </a:gradFill>
            <a:ln w="9525" cmpd="sng">
              <a:solidFill>
                <a:srgbClr val="4A7EBB"/>
              </a:solidFill>
              <a:round/>
              <a:headEnd/>
              <a:tailEnd/>
            </a:ln>
            <a:effectLst>
              <a:outerShdw dist="20000" dir="5400000" algn="ctr" rotWithShape="0">
                <a:srgbClr val="000000">
                  <a:alpha val="34000"/>
                </a:srgbClr>
              </a:outerShdw>
            </a:effectLst>
          </p:spPr>
          <p:txBody>
            <a:bodyPr anchor="ctr"/>
            <a:lstStyle/>
            <a:p>
              <a:pPr algn="ctr"/>
              <a:endParaRPr lang="zh-CN" altLang="en-US">
                <a:latin typeface="Calibri" pitchFamily="34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 flipV="1">
              <a:off x="2961521" y="3767143"/>
              <a:ext cx="2964656" cy="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14"/>
            <p:cNvCxnSpPr>
              <a:stCxn id="9" idx="3"/>
            </p:cNvCxnSpPr>
            <p:nvPr/>
          </p:nvCxnSpPr>
          <p:spPr bwMode="auto">
            <a:xfrm>
              <a:off x="2963889" y="3662368"/>
              <a:ext cx="13" cy="10715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Straight Connector 15"/>
            <p:cNvCxnSpPr>
              <a:stCxn id="8" idx="3"/>
            </p:cNvCxnSpPr>
            <p:nvPr/>
          </p:nvCxnSpPr>
          <p:spPr bwMode="auto">
            <a:xfrm>
              <a:off x="3749715" y="3662368"/>
              <a:ext cx="0" cy="1023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Straight Connector 16"/>
            <p:cNvCxnSpPr>
              <a:stCxn id="13" idx="3"/>
            </p:cNvCxnSpPr>
            <p:nvPr/>
          </p:nvCxnSpPr>
          <p:spPr bwMode="auto">
            <a:xfrm>
              <a:off x="5926177" y="3662368"/>
              <a:ext cx="0" cy="10953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4509334" y="3762381"/>
              <a:ext cx="0" cy="1190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>
              <a:stCxn id="21" idx="2"/>
              <a:endCxn id="11" idx="0"/>
            </p:cNvCxnSpPr>
            <p:nvPr/>
          </p:nvCxnSpPr>
          <p:spPr bwMode="auto">
            <a:xfrm flipH="1">
              <a:off x="4508907" y="4214818"/>
              <a:ext cx="2808" cy="13334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TextBox 19"/>
            <p:cNvSpPr txBox="1"/>
            <p:nvPr/>
          </p:nvSpPr>
          <p:spPr>
            <a:xfrm>
              <a:off x="6323846" y="3242312"/>
              <a:ext cx="8130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nodes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2551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Experiments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Two types of Ethernet interface card equipped by physical storage devices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000" b="1" dirty="0" smtClean="0">
                <a:latin typeface="Arial" pitchFamily="34" charset="0"/>
                <a:cs typeface="Arial" pitchFamily="34" charset="0"/>
              </a:rPr>
              <a:t>100Mbps </a:t>
            </a:r>
            <a:r>
              <a:rPr lang="en-US" altLang="zh-CN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set weight = 1/(100Mbps)</a:t>
            </a:r>
            <a:endParaRPr lang="en-US" altLang="zh-CN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000" b="1" dirty="0" smtClean="0">
                <a:latin typeface="Arial" pitchFamily="34" charset="0"/>
                <a:cs typeface="Arial" pitchFamily="34" charset="0"/>
              </a:rPr>
              <a:t>1Gbps </a:t>
            </a:r>
            <a:r>
              <a:rPr lang="en-US" altLang="zh-CN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set weight = 1/(1Gbps)</a:t>
            </a:r>
            <a:endParaRPr lang="zh-CN" alt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>
                <a:solidFill>
                  <a:prstClr val="black"/>
                </a:solidFill>
              </a:rPr>
              <a:pPr algn="r"/>
              <a:t>26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805100"/>
              </p:ext>
            </p:extLst>
          </p:nvPr>
        </p:nvGraphicFramePr>
        <p:xfrm>
          <a:off x="755576" y="3356992"/>
          <a:ext cx="7358116" cy="24942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839529"/>
                <a:gridCol w="1839529"/>
                <a:gridCol w="1839529"/>
                <a:gridCol w="18395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p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Total #</a:t>
                      </a:r>
                      <a:r>
                        <a:rPr lang="en-US" altLang="zh-CN" sz="1800" baseline="0" dirty="0" smtClean="0"/>
                        <a:t> of  nodes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# of nodes </a:t>
                      </a:r>
                    </a:p>
                    <a:p>
                      <a:pPr algn="ctr"/>
                      <a:r>
                        <a:rPr lang="en-US" altLang="zh-CN" sz="1800" dirty="0" smtClean="0"/>
                        <a:t>with 100Mbps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# of nodes </a:t>
                      </a:r>
                    </a:p>
                    <a:p>
                      <a:pPr algn="ctr"/>
                      <a:r>
                        <a:rPr lang="en-US" altLang="zh-CN" sz="1800" dirty="0" smtClean="0"/>
                        <a:t>with 1Gbps</a:t>
                      </a:r>
                      <a:endParaRPr lang="zh-CN" altLang="en-US" sz="1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5</a:t>
                      </a:r>
                      <a:endParaRPr lang="zh-CN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6</a:t>
                      </a:r>
                      <a:endParaRPr lang="zh-CN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2</a:t>
                      </a:r>
                      <a:endParaRPr lang="zh-CN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4</a:t>
                      </a:r>
                      <a:endParaRPr lang="zh-CN" altLang="en-US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7</a:t>
                      </a:r>
                      <a:endParaRPr lang="zh-CN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8</a:t>
                      </a:r>
                      <a:endParaRPr lang="zh-CN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3</a:t>
                      </a:r>
                      <a:endParaRPr lang="zh-CN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5</a:t>
                      </a:r>
                      <a:endParaRPr lang="zh-CN" altLang="en-US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11</a:t>
                      </a:r>
                      <a:endParaRPr lang="zh-CN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12</a:t>
                      </a:r>
                      <a:endParaRPr lang="zh-CN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5</a:t>
                      </a:r>
                      <a:endParaRPr lang="zh-CN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7</a:t>
                      </a:r>
                      <a:endParaRPr lang="zh-CN" altLang="en-US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13</a:t>
                      </a:r>
                      <a:endParaRPr lang="zh-CN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14</a:t>
                      </a:r>
                      <a:endParaRPr lang="zh-CN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6</a:t>
                      </a:r>
                      <a:endParaRPr lang="zh-CN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8</a:t>
                      </a:r>
                      <a:endParaRPr lang="zh-CN" altLang="en-US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17</a:t>
                      </a:r>
                      <a:endParaRPr lang="zh-CN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18</a:t>
                      </a:r>
                      <a:endParaRPr lang="zh-CN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9</a:t>
                      </a:r>
                      <a:endParaRPr lang="zh-CN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9</a:t>
                      </a:r>
                      <a:endParaRPr lang="zh-CN" altLang="en-US" sz="1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59832" y="6022323"/>
            <a:ext cx="3219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Configuration for RDP code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621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Different Number of Storage Nodes</a:t>
            </a:r>
            <a:endParaRPr lang="zh-CN" altLang="en-US" sz="37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4282" y="1484785"/>
            <a:ext cx="8643998" cy="149768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zh-CN" sz="2800" dirty="0" smtClean="0">
                <a:latin typeface="Arial" pitchFamily="34" charset="0"/>
                <a:cs typeface="Arial" pitchFamily="34" charset="0"/>
              </a:rPr>
              <a:t>Total recovery time for </a:t>
            </a:r>
            <a:r>
              <a:rPr lang="en-US" altLang="zh-CN" sz="2800" b="1" dirty="0" smtClean="0">
                <a:latin typeface="Arial" pitchFamily="34" charset="0"/>
                <a:cs typeface="Arial" pitchFamily="34" charset="0"/>
              </a:rPr>
              <a:t>RDP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CHR improves conventional by 21-31%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CHR improves hybrid by 15-20%</a:t>
            </a:r>
            <a:endParaRPr lang="zh-CN" altLang="en-US" sz="2400" dirty="0" smtClean="0">
              <a:latin typeface="Arial" pitchFamily="34" charset="0"/>
              <a:cs typeface="Arial" pitchFamily="34" charset="0"/>
            </a:endParaRPr>
          </a:p>
          <a:p>
            <a:endParaRPr lang="zh-CN" alt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2982466"/>
            <a:ext cx="8403113" cy="3875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29396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 sz="1400">
                <a:solidFill>
                  <a:prstClr val="black"/>
                </a:solidFill>
              </a:rPr>
              <a:pPr algn="r"/>
              <a:t>27</a:t>
            </a:fld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24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Different Chunk Size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2"/>
          </a:xfrm>
        </p:spPr>
        <p:txBody>
          <a:bodyPr/>
          <a:lstStyle/>
          <a:p>
            <a:r>
              <a:rPr lang="en-US" dirty="0" smtClean="0"/>
              <a:t>Total recovery time for RDP (p = 11)</a:t>
            </a:r>
          </a:p>
          <a:p>
            <a:pPr lvl="1"/>
            <a:r>
              <a:rPr lang="en-US" dirty="0" smtClean="0"/>
              <a:t>CHR improves conventional by 18-26%</a:t>
            </a:r>
          </a:p>
          <a:p>
            <a:pPr lvl="1"/>
            <a:r>
              <a:rPr lang="en-US" dirty="0" smtClean="0"/>
              <a:t>CHR improves hybrid by 14-19%</a:t>
            </a:r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9592" y="3068960"/>
            <a:ext cx="7560840" cy="3654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1161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Different Failed Nodes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recovery time for RDP (p = 11)</a:t>
            </a:r>
          </a:p>
          <a:p>
            <a:pPr lvl="1"/>
            <a:r>
              <a:rPr lang="en-US" dirty="0" smtClean="0"/>
              <a:t>CHR still outperforms conventional </a:t>
            </a:r>
            <a:r>
              <a:rPr lang="en-US" smtClean="0"/>
              <a:t>and hybrid</a:t>
            </a:r>
            <a:endParaRPr lang="en-US" dirty="0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>
                <a:solidFill>
                  <a:prstClr val="black"/>
                </a:solidFill>
              </a:rPr>
              <a:pPr algn="r"/>
              <a:t>29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803728"/>
            <a:ext cx="8975507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0326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XOR-Based Erasure Codes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Encoding/decoding involve XOR operations only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Low computational overhead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Different redundancy levels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2-fault tolerant: RDP, EVENODD, X-Code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3-fault tolerant: STAR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General-fault tolerant: Cauchy Reed-Solomon (CRS)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00800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 sz="1400">
                <a:solidFill>
                  <a:prstClr val="black"/>
                </a:solidFill>
              </a:rPr>
              <a:pPr algn="r"/>
              <a:t>3</a:t>
            </a:fld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02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Conclusions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600" dirty="0" smtClean="0">
                <a:latin typeface="Arial" pitchFamily="34" charset="0"/>
                <a:cs typeface="Arial" pitchFamily="34" charset="0"/>
              </a:rPr>
              <a:t>Address single-node failure recovery RAID-6 coded heterogeneous storage systems</a:t>
            </a:r>
          </a:p>
          <a:p>
            <a:pPr>
              <a:buFont typeface="Wingdings" pitchFamily="2" charset="2"/>
              <a:buChar char="Ø"/>
            </a:pPr>
            <a:r>
              <a:rPr lang="en-US" altLang="zh-CN" sz="2600" dirty="0" smtClean="0">
                <a:latin typeface="Arial" pitchFamily="34" charset="0"/>
                <a:cs typeface="Arial" pitchFamily="34" charset="0"/>
              </a:rPr>
              <a:t>Formulate a computation-efficient optimization model </a:t>
            </a:r>
          </a:p>
          <a:p>
            <a:pPr>
              <a:buFont typeface="Wingdings" pitchFamily="2" charset="2"/>
              <a:buChar char="Ø"/>
            </a:pPr>
            <a:r>
              <a:rPr lang="en-US" altLang="zh-CN" sz="2600" dirty="0">
                <a:latin typeface="Arial" pitchFamily="34" charset="0"/>
                <a:cs typeface="Arial" pitchFamily="34" charset="0"/>
              </a:rPr>
              <a:t>P</a:t>
            </a:r>
            <a:r>
              <a:rPr lang="en-US" altLang="zh-CN" sz="2600" dirty="0" smtClean="0">
                <a:latin typeface="Arial" pitchFamily="34" charset="0"/>
                <a:cs typeface="Arial" pitchFamily="34" charset="0"/>
              </a:rPr>
              <a:t>ropose a cost-based heterogeneous recovery algorithm</a:t>
            </a:r>
          </a:p>
          <a:p>
            <a:pPr>
              <a:buFont typeface="Wingdings" pitchFamily="2" charset="2"/>
              <a:buChar char="Ø"/>
            </a:pPr>
            <a:r>
              <a:rPr lang="en-US" altLang="zh-CN" sz="2600" dirty="0" smtClean="0">
                <a:latin typeface="Arial" pitchFamily="34" charset="0"/>
                <a:cs typeface="Arial" pitchFamily="34" charset="0"/>
              </a:rPr>
              <a:t>Validate the effectiveness of the CHR algorithm through extensive simulations and </a:t>
            </a:r>
            <a:r>
              <a:rPr lang="en-US" altLang="zh-CN" sz="2600" dirty="0" err="1" smtClean="0">
                <a:latin typeface="Arial" pitchFamily="34" charset="0"/>
                <a:cs typeface="Arial" pitchFamily="34" charset="0"/>
              </a:rPr>
              <a:t>testbed</a:t>
            </a:r>
            <a:r>
              <a:rPr lang="en-US" altLang="zh-CN" sz="2600" dirty="0" smtClean="0">
                <a:latin typeface="Arial" pitchFamily="34" charset="0"/>
                <a:cs typeface="Arial" pitchFamily="34" charset="0"/>
              </a:rPr>
              <a:t> experiments</a:t>
            </a:r>
          </a:p>
          <a:p>
            <a:pPr>
              <a:buFont typeface="Wingdings" pitchFamily="2" charset="2"/>
              <a:buChar char="Ø"/>
            </a:pPr>
            <a:r>
              <a:rPr lang="en-US" altLang="zh-CN" sz="2600" dirty="0" smtClean="0">
                <a:latin typeface="Arial" pitchFamily="34" charset="0"/>
                <a:cs typeface="Arial" pitchFamily="34" charset="0"/>
              </a:rPr>
              <a:t>Future work: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sz="2200" dirty="0" smtClean="0">
                <a:latin typeface="Arial" pitchFamily="34" charset="0"/>
                <a:cs typeface="Arial" pitchFamily="34" charset="0"/>
              </a:rPr>
              <a:t>Different cost formulations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sz="2200" dirty="0" smtClean="0">
                <a:latin typeface="Arial" pitchFamily="34" charset="0"/>
                <a:cs typeface="Arial" pitchFamily="34" charset="0"/>
              </a:rPr>
              <a:t>Extension for general XOR-based erasure codes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sz="2200" dirty="0" smtClean="0">
                <a:latin typeface="Arial" pitchFamily="34" charset="0"/>
                <a:cs typeface="Arial" pitchFamily="34" charset="0"/>
              </a:rPr>
              <a:t>Degraded reads</a:t>
            </a:r>
          </a:p>
          <a:p>
            <a:pPr>
              <a:buFont typeface="Wingdings" pitchFamily="2" charset="2"/>
              <a:buChar char="Ø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Source code:</a:t>
            </a:r>
          </a:p>
          <a:p>
            <a:pPr lvl="1"/>
            <a:r>
              <a:rPr lang="en-US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hlinkClick r:id="rId2"/>
              </a:rPr>
              <a:t>http://ansrlab.cse.cuhk.edu.hk/software/chr/</a:t>
            </a:r>
            <a:endParaRPr lang="en-US" sz="2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zh-CN" altLang="en-US" sz="2800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>
                <a:solidFill>
                  <a:prstClr val="black"/>
                </a:solidFill>
              </a:rPr>
              <a:pPr algn="r"/>
              <a:t>30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23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212976"/>
            <a:ext cx="8229600" cy="1143000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56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Cost-based Heterogeneous Recovery (CHR) Algorithm 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707869"/>
              </p:ext>
            </p:extLst>
          </p:nvPr>
        </p:nvGraphicFramePr>
        <p:xfrm>
          <a:off x="428596" y="1710688"/>
          <a:ext cx="8501122" cy="1188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00132"/>
                <a:gridCol w="750099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1" i="1" dirty="0" smtClean="0">
                          <a:latin typeface="+mn-lt"/>
                          <a:cs typeface="Arial" pitchFamily="34" charset="0"/>
                        </a:rPr>
                        <a:t>F</a:t>
                      </a:r>
                      <a:r>
                        <a:rPr lang="en-US" altLang="zh-CN" sz="2000" dirty="0" smtClean="0">
                          <a:latin typeface="+mn-lt"/>
                          <a:cs typeface="Arial" pitchFamily="34" charset="0"/>
                        </a:rPr>
                        <a:t> </a:t>
                      </a:r>
                      <a:endParaRPr lang="zh-CN" altLang="en-US" sz="20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 smtClean="0">
                          <a:latin typeface="+mn-lt"/>
                          <a:cs typeface="Arial" pitchFamily="34" charset="0"/>
                        </a:rPr>
                        <a:t>A bitmap</a:t>
                      </a:r>
                      <a:r>
                        <a:rPr lang="en-US" altLang="zh-CN" sz="1800" b="0" baseline="0" dirty="0" smtClean="0">
                          <a:latin typeface="+mn-lt"/>
                          <a:cs typeface="Arial" pitchFamily="34" charset="0"/>
                        </a:rPr>
                        <a:t> that identifies if a min-read recovery sequence has been enumerated </a:t>
                      </a:r>
                      <a:endParaRPr lang="en-US" altLang="zh-CN" sz="1800" b="0" dirty="0" smtClean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i="1" dirty="0" smtClean="0">
                          <a:latin typeface="+mn-lt"/>
                          <a:cs typeface="Arial" pitchFamily="34" charset="0"/>
                        </a:rPr>
                        <a:t>R,</a:t>
                      </a:r>
                      <a:r>
                        <a:rPr lang="en-US" altLang="zh-CN" sz="2000" b="1" i="1" baseline="0" dirty="0" smtClean="0"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altLang="zh-CN" sz="2000" b="1" i="1" dirty="0" smtClean="0">
                          <a:latin typeface="+mn-lt"/>
                          <a:cs typeface="Arial" pitchFamily="34" charset="0"/>
                        </a:rPr>
                        <a:t>C</a:t>
                      </a:r>
                      <a:endParaRPr lang="zh-CN" altLang="en-US" sz="20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>
                          <a:latin typeface="+mn-lt"/>
                          <a:cs typeface="Arial" pitchFamily="34" charset="0"/>
                        </a:rPr>
                        <a:t>A</a:t>
                      </a:r>
                      <a:r>
                        <a:rPr lang="en-US" altLang="zh-CN" sz="1800" baseline="0" dirty="0" smtClean="0">
                          <a:latin typeface="+mn-lt"/>
                          <a:cs typeface="Arial" pitchFamily="34" charset="0"/>
                        </a:rPr>
                        <a:t> min-read recovery sequence with its recovery cost</a:t>
                      </a:r>
                      <a:endParaRPr lang="zh-CN" altLang="en-US" sz="18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 R*,</a:t>
                      </a:r>
                      <a:r>
                        <a:rPr lang="en-US" sz="2000" b="1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0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C*</a:t>
                      </a:r>
                      <a:endParaRPr lang="zh-CN" altLang="en-US" sz="2000" b="1" i="1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>
                          <a:latin typeface="+mn-lt"/>
                          <a:cs typeface="Arial" pitchFamily="34" charset="0"/>
                        </a:rPr>
                        <a:t>The min-cost</a:t>
                      </a:r>
                      <a:r>
                        <a:rPr lang="en-US" altLang="zh-CN" sz="1800" baseline="0" dirty="0" smtClean="0">
                          <a:latin typeface="+mn-lt"/>
                          <a:cs typeface="Arial" pitchFamily="34" charset="0"/>
                        </a:rPr>
                        <a:t> recovery sequence with the minimum total recovery cost</a:t>
                      </a:r>
                      <a:endParaRPr lang="zh-CN" altLang="en-US" sz="18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382841"/>
              </p:ext>
            </p:extLst>
          </p:nvPr>
        </p:nvGraphicFramePr>
        <p:xfrm>
          <a:off x="428595" y="3622891"/>
          <a:ext cx="8486804" cy="2875081"/>
        </p:xfrm>
        <a:graphic>
          <a:graphicData uri="http://schemas.openxmlformats.org/drawingml/2006/table">
            <a:tbl>
              <a:tblPr firstRow="1" bandRow="1"/>
              <a:tblGrid>
                <a:gridCol w="656651"/>
                <a:gridCol w="7830153"/>
              </a:tblGrid>
              <a:tr h="5158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1" i="1" dirty="0" smtClean="0"/>
                        <a:t>1</a:t>
                      </a:r>
                      <a:endParaRPr lang="zh-CN" altLang="en-US" sz="2000" b="1" i="1" dirty="0"/>
                    </a:p>
                  </a:txBody>
                  <a:tcPr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 smtClean="0"/>
                        <a:t>Initialize </a:t>
                      </a:r>
                      <a:r>
                        <a:rPr lang="en-US" altLang="zh-CN" sz="1800" b="1" i="1" dirty="0" smtClean="0"/>
                        <a:t>F</a:t>
                      </a:r>
                      <a:r>
                        <a:rPr lang="en-US" altLang="zh-CN" sz="1800" b="0" i="0" dirty="0" smtClean="0"/>
                        <a:t>[0…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800" b="0" kern="1200" baseline="3000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p-1</a:t>
                      </a:r>
                      <a:r>
                        <a:rPr lang="en-US" altLang="zh-CN" sz="1800" b="0" i="0" dirty="0" smtClean="0"/>
                        <a:t>-1]</a:t>
                      </a:r>
                      <a:r>
                        <a:rPr lang="en-US" altLang="zh-CN" sz="1800" b="0" dirty="0" smtClean="0"/>
                        <a:t> with</a:t>
                      </a:r>
                      <a:r>
                        <a:rPr lang="en-US" altLang="zh-CN" sz="1800" b="0" baseline="0" dirty="0" smtClean="0"/>
                        <a:t> 0-bits;  Initialize </a:t>
                      </a:r>
                      <a:r>
                        <a:rPr lang="en-US" altLang="zh-CN" sz="1800" b="1" i="1" baseline="0" dirty="0" smtClean="0"/>
                        <a:t>R</a:t>
                      </a:r>
                      <a:r>
                        <a:rPr lang="en-US" altLang="zh-CN" sz="1800" b="0" baseline="0" dirty="0" smtClean="0"/>
                        <a:t> with        1-bits followed by        0-bits;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baseline="0" dirty="0" smtClean="0"/>
                        <a:t>Initialize </a:t>
                      </a:r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R*</a:t>
                      </a:r>
                      <a:r>
                        <a:rPr lang="en-US" sz="1800" b="1" i="1" kern="1200" baseline="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with</a:t>
                      </a:r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 R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; Initialize</a:t>
                      </a:r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  C*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with</a:t>
                      </a:r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MAX_VALUE</a:t>
                      </a:r>
                      <a:endParaRPr lang="en-US" altLang="zh-CN" sz="1800" b="1" i="0" baseline="-25000" dirty="0" smtClean="0"/>
                    </a:p>
                  </a:txBody>
                  <a:tcPr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9519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altLang="zh-CN" sz="2000" b="1" i="1" dirty="0" smtClean="0"/>
                        <a:t>2</a:t>
                      </a:r>
                      <a:endParaRPr lang="zh-CN" altLang="en-US" sz="2000" b="1" i="1" dirty="0"/>
                    </a:p>
                  </a:txBody>
                  <a:tcPr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altLang="zh-CN" sz="1800" b="0" i="0" baseline="0" dirty="0" smtClean="0"/>
                        <a:t>If </a:t>
                      </a:r>
                      <a:r>
                        <a:rPr lang="en-US" altLang="zh-CN" sz="1800" b="1" i="1" baseline="0" dirty="0" smtClean="0"/>
                        <a:t>R</a:t>
                      </a:r>
                      <a:r>
                        <a:rPr lang="en-US" altLang="zh-CN" sz="1800" b="0" i="0" baseline="0" dirty="0" smtClean="0"/>
                        <a:t> is null, then go to </a:t>
                      </a:r>
                      <a:r>
                        <a:rPr lang="en-US" altLang="zh-CN" sz="1800" b="1" i="0" baseline="0" dirty="0" smtClean="0"/>
                        <a:t>Step 4</a:t>
                      </a:r>
                      <a:r>
                        <a:rPr lang="en-US" altLang="zh-CN" sz="1800" b="0" i="0" baseline="0" dirty="0" smtClean="0"/>
                        <a:t>;</a:t>
                      </a:r>
                    </a:p>
                    <a:p>
                      <a:r>
                        <a:rPr lang="en-US" altLang="zh-CN" sz="1800" b="0" i="0" baseline="0" dirty="0" smtClean="0"/>
                        <a:t>Convert </a:t>
                      </a:r>
                      <a:r>
                        <a:rPr lang="en-US" altLang="zh-CN" sz="1800" b="1" i="1" baseline="0" dirty="0" smtClean="0"/>
                        <a:t>R</a:t>
                      </a:r>
                      <a:r>
                        <a:rPr lang="en-US" altLang="zh-CN" sz="1800" b="0" i="0" baseline="0" dirty="0" smtClean="0"/>
                        <a:t> into integer value v, if </a:t>
                      </a:r>
                      <a:r>
                        <a:rPr lang="en-US" altLang="zh-CN" sz="1800" b="1" i="1" baseline="0" dirty="0" smtClean="0"/>
                        <a:t>R</a:t>
                      </a:r>
                      <a:r>
                        <a:rPr lang="en-US" altLang="zh-CN" sz="1800" b="0" i="0" baseline="0" dirty="0" smtClean="0"/>
                        <a:t> has already enumerated, then go to </a:t>
                      </a:r>
                      <a:r>
                        <a:rPr lang="en-US" altLang="zh-CN" sz="1800" b="1" i="0" baseline="0" dirty="0" smtClean="0"/>
                        <a:t>Step 3</a:t>
                      </a:r>
                      <a:r>
                        <a:rPr lang="en-US" altLang="zh-CN" sz="1800" b="0" i="0" baseline="0" dirty="0" smtClean="0"/>
                        <a:t>;</a:t>
                      </a:r>
                    </a:p>
                    <a:p>
                      <a:r>
                        <a:rPr lang="en-US" altLang="zh-CN" sz="1800" b="0" i="0" baseline="0" dirty="0" smtClean="0"/>
                        <a:t>Mark all the shifted an reverse recovery sequences of </a:t>
                      </a:r>
                      <a:r>
                        <a:rPr lang="en-US" altLang="zh-CN" sz="1800" b="1" i="1" baseline="0" dirty="0" smtClean="0"/>
                        <a:t>R</a:t>
                      </a:r>
                      <a:r>
                        <a:rPr lang="en-US" altLang="zh-CN" sz="1800" b="0" i="0" baseline="0" dirty="0" smtClean="0"/>
                        <a:t> as being enumerated;</a:t>
                      </a:r>
                    </a:p>
                    <a:p>
                      <a:r>
                        <a:rPr lang="en-US" altLang="zh-CN" sz="1800" b="0" i="0" baseline="0" dirty="0" smtClean="0"/>
                        <a:t>Calculate the recovery cost </a:t>
                      </a:r>
                      <a:r>
                        <a:rPr lang="en-US" altLang="zh-CN" sz="1800" b="1" i="0" baseline="0" dirty="0" smtClean="0"/>
                        <a:t>C</a:t>
                      </a:r>
                      <a:r>
                        <a:rPr lang="en-US" altLang="zh-CN" sz="1800" b="0" i="0" baseline="0" dirty="0" smtClean="0"/>
                        <a:t> of </a:t>
                      </a:r>
                      <a:r>
                        <a:rPr lang="en-US" altLang="zh-CN" sz="1800" b="1" i="1" baseline="0" dirty="0" smtClean="0"/>
                        <a:t>R</a:t>
                      </a:r>
                      <a:r>
                        <a:rPr lang="en-US" altLang="zh-CN" sz="1800" b="0" i="0" baseline="0" dirty="0" smtClean="0"/>
                        <a:t>; Update </a:t>
                      </a:r>
                      <a:r>
                        <a:rPr lang="en-US" altLang="zh-CN" sz="1800" b="1" i="1" baseline="0" dirty="0" smtClean="0"/>
                        <a:t>R*</a:t>
                      </a:r>
                      <a:r>
                        <a:rPr lang="en-US" altLang="zh-CN" sz="1800" b="0" i="0" baseline="0" dirty="0" smtClean="0"/>
                        <a:t> and </a:t>
                      </a:r>
                      <a:r>
                        <a:rPr lang="en-US" altLang="zh-CN" sz="1800" b="1" i="1" baseline="0" dirty="0" smtClean="0"/>
                        <a:t>C* </a:t>
                      </a:r>
                      <a:r>
                        <a:rPr lang="en-US" altLang="zh-CN" sz="1800" b="0" i="0" baseline="0" dirty="0" smtClean="0"/>
                        <a:t>if necessary</a:t>
                      </a:r>
                    </a:p>
                  </a:txBody>
                  <a:tcPr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4062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altLang="zh-CN" sz="2000" b="1" i="1" dirty="0" smtClean="0"/>
                        <a:t>3</a:t>
                      </a:r>
                      <a:endParaRPr lang="zh-CN" altLang="en-US" sz="2000" b="1" i="1" dirty="0"/>
                    </a:p>
                  </a:txBody>
                  <a:tcPr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altLang="zh-CN" sz="1800" baseline="0" dirty="0" smtClean="0"/>
                        <a:t>Get the next min-read recovery sequence </a:t>
                      </a:r>
                      <a:r>
                        <a:rPr lang="en-US" altLang="zh-CN" sz="1800" b="1" i="1" baseline="0" dirty="0" smtClean="0"/>
                        <a:t>R </a:t>
                      </a:r>
                      <a:r>
                        <a:rPr lang="en-US" altLang="zh-CN" sz="1800" b="0" i="0" baseline="0" dirty="0" smtClean="0"/>
                        <a:t>and go to </a:t>
                      </a:r>
                      <a:r>
                        <a:rPr lang="en-US" altLang="zh-CN" sz="1800" b="1" i="0" baseline="0" dirty="0" smtClean="0"/>
                        <a:t>Step 2</a:t>
                      </a:r>
                      <a:r>
                        <a:rPr lang="en-US" altLang="zh-CN" sz="1800" b="0" i="0" baseline="0" dirty="0" smtClean="0"/>
                        <a:t>;</a:t>
                      </a:r>
                      <a:endParaRPr lang="zh-CN" altLang="en-US" sz="1800" b="0" i="0" baseline="0" dirty="0"/>
                    </a:p>
                  </a:txBody>
                  <a:tcPr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5158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altLang="zh-CN" sz="2000" b="1" i="1" dirty="0" smtClean="0"/>
                        <a:t>4</a:t>
                      </a:r>
                      <a:endParaRPr lang="zh-CN" altLang="en-US" sz="2000" b="1" i="1" dirty="0"/>
                    </a:p>
                  </a:txBody>
                  <a:tcPr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altLang="zh-CN" sz="1800" dirty="0" smtClean="0"/>
                        <a:t>Finally, initialize </a:t>
                      </a:r>
                      <a:r>
                        <a:rPr lang="en-US" altLang="zh-CN" sz="1800" b="1" i="1" dirty="0" smtClean="0"/>
                        <a:t>R</a:t>
                      </a:r>
                      <a:r>
                        <a:rPr lang="en-US" altLang="zh-CN" sz="1800" baseline="0" dirty="0" smtClean="0"/>
                        <a:t> with all 0-bits;</a:t>
                      </a:r>
                    </a:p>
                    <a:p>
                      <a:r>
                        <a:rPr lang="en-US" altLang="zh-CN" sz="1800" baseline="0" dirty="0" smtClean="0"/>
                        <a:t>Calculate  the recovery cost </a:t>
                      </a:r>
                      <a:r>
                        <a:rPr lang="en-US" altLang="zh-CN" sz="1800" b="1" i="1" baseline="0" dirty="0" smtClean="0"/>
                        <a:t>C</a:t>
                      </a:r>
                      <a:r>
                        <a:rPr lang="en-US" altLang="zh-CN" sz="1800" baseline="0" dirty="0" smtClean="0"/>
                        <a:t> of </a:t>
                      </a:r>
                      <a:r>
                        <a:rPr lang="en-US" altLang="zh-CN" sz="1800" b="1" i="1" baseline="0" dirty="0" smtClean="0"/>
                        <a:t>R</a:t>
                      </a:r>
                      <a:r>
                        <a:rPr lang="en-US" altLang="zh-CN" sz="1800" baseline="0" dirty="0" smtClean="0"/>
                        <a:t>; </a:t>
                      </a:r>
                      <a:r>
                        <a:rPr lang="en-US" altLang="zh-CN" sz="1800" b="0" i="0" baseline="0" dirty="0" smtClean="0"/>
                        <a:t>Update </a:t>
                      </a:r>
                      <a:r>
                        <a:rPr lang="en-US" altLang="zh-CN" sz="1800" b="1" i="1" baseline="0" dirty="0" smtClean="0"/>
                        <a:t>R*</a:t>
                      </a:r>
                      <a:r>
                        <a:rPr lang="en-US" altLang="zh-CN" sz="1800" b="0" i="0" baseline="0" dirty="0" smtClean="0"/>
                        <a:t> and </a:t>
                      </a:r>
                      <a:r>
                        <a:rPr lang="en-US" altLang="zh-CN" sz="1800" b="1" i="1" baseline="0" dirty="0" smtClean="0"/>
                        <a:t>C* </a:t>
                      </a:r>
                      <a:r>
                        <a:rPr lang="en-US" altLang="zh-CN" sz="1800" b="0" i="0" baseline="0" dirty="0" smtClean="0"/>
                        <a:t>if necessary</a:t>
                      </a:r>
                      <a:endParaRPr lang="zh-CN" altLang="en-US" sz="1800" b="1" i="1" dirty="0"/>
                    </a:p>
                  </a:txBody>
                  <a:tcPr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57158" y="1252823"/>
            <a:ext cx="1534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Notation: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7158" y="3140968"/>
            <a:ext cx="17395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Algorithm: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18" name="对象 17"/>
          <p:cNvGraphicFramePr>
            <a:graphicFrameLocks noChangeAspect="1"/>
          </p:cNvGraphicFramePr>
          <p:nvPr/>
        </p:nvGraphicFramePr>
        <p:xfrm>
          <a:off x="5645160" y="3571876"/>
          <a:ext cx="355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20" name="Equation" r:id="rId3" imgW="355292" imgH="393359" progId="Equation.3">
                  <p:embed/>
                </p:oleObj>
              </mc:Choice>
              <mc:Fallback>
                <p:oleObj name="Equation" r:id="rId3" imgW="355292" imgH="393359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5160" y="3571876"/>
                        <a:ext cx="3556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7716862" y="3571876"/>
          <a:ext cx="355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21" name="Equation" r:id="rId5" imgW="355292" imgH="393359" progId="Equation.3">
                  <p:embed/>
                </p:oleObj>
              </mc:Choice>
              <mc:Fallback>
                <p:oleObj name="Equation" r:id="rId5" imgW="355292" imgH="393359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6862" y="3571876"/>
                        <a:ext cx="3556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705600" y="6500834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 sz="1400">
                <a:solidFill>
                  <a:prstClr val="black"/>
                </a:solidFill>
              </a:rPr>
              <a:pPr algn="r"/>
              <a:t>32</a:t>
            </a:fld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50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96908"/>
          </a:xfrm>
        </p:spPr>
        <p:txBody>
          <a:bodyPr/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Example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圆柱形 103"/>
          <p:cNvSpPr/>
          <p:nvPr/>
        </p:nvSpPr>
        <p:spPr>
          <a:xfrm>
            <a:off x="642910" y="1643050"/>
            <a:ext cx="357190" cy="35719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5" name="圆柱形 104"/>
          <p:cNvSpPr/>
          <p:nvPr/>
        </p:nvSpPr>
        <p:spPr>
          <a:xfrm>
            <a:off x="1500166" y="1142984"/>
            <a:ext cx="357190" cy="35719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6" name="圆柱形 105"/>
          <p:cNvSpPr/>
          <p:nvPr/>
        </p:nvSpPr>
        <p:spPr>
          <a:xfrm>
            <a:off x="2857488" y="1071546"/>
            <a:ext cx="357190" cy="35719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7" name="圆柱形 106"/>
          <p:cNvSpPr/>
          <p:nvPr/>
        </p:nvSpPr>
        <p:spPr>
          <a:xfrm>
            <a:off x="3786182" y="1714488"/>
            <a:ext cx="357190" cy="35719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8" name="圆柱形 107"/>
          <p:cNvSpPr/>
          <p:nvPr/>
        </p:nvSpPr>
        <p:spPr>
          <a:xfrm>
            <a:off x="428596" y="2357430"/>
            <a:ext cx="357190" cy="35719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9" name="圆柱形 108"/>
          <p:cNvSpPr/>
          <p:nvPr/>
        </p:nvSpPr>
        <p:spPr>
          <a:xfrm>
            <a:off x="866748" y="3214686"/>
            <a:ext cx="357190" cy="35719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0" name="圆柱形 109"/>
          <p:cNvSpPr/>
          <p:nvPr/>
        </p:nvSpPr>
        <p:spPr>
          <a:xfrm>
            <a:off x="2000232" y="3406975"/>
            <a:ext cx="357190" cy="35719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1" name="圆柱形 110"/>
          <p:cNvSpPr/>
          <p:nvPr/>
        </p:nvSpPr>
        <p:spPr>
          <a:xfrm>
            <a:off x="3071802" y="3429000"/>
            <a:ext cx="357190" cy="35719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2" name="圆柱形 111"/>
          <p:cNvSpPr/>
          <p:nvPr/>
        </p:nvSpPr>
        <p:spPr>
          <a:xfrm>
            <a:off x="3857620" y="3000372"/>
            <a:ext cx="357190" cy="35719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3" name="立方体 112"/>
          <p:cNvSpPr/>
          <p:nvPr/>
        </p:nvSpPr>
        <p:spPr>
          <a:xfrm>
            <a:off x="1928794" y="2357430"/>
            <a:ext cx="857256" cy="285752"/>
          </a:xfrm>
          <a:prstGeom prst="cub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prstClr val="black"/>
                </a:solidFill>
              </a:rPr>
              <a:t>Proxy</a:t>
            </a:r>
            <a:endParaRPr lang="zh-CN" altLang="en-US" b="1" dirty="0">
              <a:solidFill>
                <a:prstClr val="black"/>
              </a:solidFill>
            </a:endParaRPr>
          </a:p>
        </p:txBody>
      </p:sp>
      <p:cxnSp>
        <p:nvCxnSpPr>
          <p:cNvPr id="115" name="直接箭头连接符 114"/>
          <p:cNvCxnSpPr>
            <a:stCxn id="105" idx="3"/>
            <a:endCxn id="113" idx="0"/>
          </p:cNvCxnSpPr>
          <p:nvPr/>
        </p:nvCxnSpPr>
        <p:spPr>
          <a:xfrm rot="16200000" flipH="1">
            <a:off x="1607323" y="1571612"/>
            <a:ext cx="857256" cy="71438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接箭头连接符 116"/>
          <p:cNvCxnSpPr>
            <a:stCxn id="106" idx="3"/>
            <a:endCxn id="113" idx="0"/>
          </p:cNvCxnSpPr>
          <p:nvPr/>
        </p:nvCxnSpPr>
        <p:spPr>
          <a:xfrm rot="5400000">
            <a:off x="2250265" y="1571612"/>
            <a:ext cx="928694" cy="64294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接箭头连接符 118"/>
          <p:cNvCxnSpPr>
            <a:stCxn id="107" idx="3"/>
            <a:endCxn id="113" idx="5"/>
          </p:cNvCxnSpPr>
          <p:nvPr/>
        </p:nvCxnSpPr>
        <p:spPr>
          <a:xfrm rot="5400000">
            <a:off x="3178960" y="1678769"/>
            <a:ext cx="392909" cy="11787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接箭头连接符 120"/>
          <p:cNvCxnSpPr>
            <a:stCxn id="112" idx="1"/>
            <a:endCxn id="113" idx="5"/>
          </p:cNvCxnSpPr>
          <p:nvPr/>
        </p:nvCxnSpPr>
        <p:spPr>
          <a:xfrm rot="16200000" flipV="1">
            <a:off x="3143241" y="2107397"/>
            <a:ext cx="535785" cy="12501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接箭头连接符 122"/>
          <p:cNvCxnSpPr>
            <a:stCxn id="111" idx="1"/>
            <a:endCxn id="113" idx="3"/>
          </p:cNvCxnSpPr>
          <p:nvPr/>
        </p:nvCxnSpPr>
        <p:spPr>
          <a:xfrm rot="16200000" flipV="1">
            <a:off x="2393141" y="2571744"/>
            <a:ext cx="785818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接箭头连接符 124"/>
          <p:cNvCxnSpPr>
            <a:stCxn id="110" idx="1"/>
            <a:endCxn id="113" idx="3"/>
          </p:cNvCxnSpPr>
          <p:nvPr/>
        </p:nvCxnSpPr>
        <p:spPr>
          <a:xfrm rot="5400000" flipH="1" flipV="1">
            <a:off x="1868369" y="2953641"/>
            <a:ext cx="763793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接箭头连接符 126"/>
          <p:cNvCxnSpPr>
            <a:stCxn id="109" idx="1"/>
            <a:endCxn id="113" idx="3"/>
          </p:cNvCxnSpPr>
          <p:nvPr/>
        </p:nvCxnSpPr>
        <p:spPr>
          <a:xfrm rot="5400000" flipH="1" flipV="1">
            <a:off x="1397771" y="2290754"/>
            <a:ext cx="571504" cy="12763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接箭头连接符 128"/>
          <p:cNvCxnSpPr>
            <a:stCxn id="108" idx="4"/>
            <a:endCxn id="113" idx="2"/>
          </p:cNvCxnSpPr>
          <p:nvPr/>
        </p:nvCxnSpPr>
        <p:spPr>
          <a:xfrm>
            <a:off x="785786" y="2536025"/>
            <a:ext cx="1143008" cy="1588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直接箭头连接符 130"/>
          <p:cNvCxnSpPr>
            <a:stCxn id="104" idx="3"/>
            <a:endCxn id="113" idx="0"/>
          </p:cNvCxnSpPr>
          <p:nvPr/>
        </p:nvCxnSpPr>
        <p:spPr>
          <a:xfrm rot="16200000" flipH="1">
            <a:off x="1428728" y="1393017"/>
            <a:ext cx="357190" cy="1571636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500034" y="135729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0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pic>
        <p:nvPicPr>
          <p:cNvPr id="140" name="Picture 49" descr="MCj025017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500174"/>
            <a:ext cx="511205" cy="66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" name="TextBox 142"/>
          <p:cNvSpPr txBox="1"/>
          <p:nvPr/>
        </p:nvSpPr>
        <p:spPr>
          <a:xfrm>
            <a:off x="1785918" y="92867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1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3143240" y="92867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2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3643306" y="1406711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3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3795706" y="3335537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node4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3000364" y="3764165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5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1928794" y="3764165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6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785786" y="3549851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7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142844" y="2071678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New node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1214414" y="2008993"/>
            <a:ext cx="785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>
                <a:solidFill>
                  <a:prstClr val="black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26Mbps</a:t>
            </a:r>
            <a:endParaRPr lang="zh-CN" altLang="en-US" sz="1200" b="1" dirty="0">
              <a:solidFill>
                <a:prstClr val="black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1643042" y="1571612"/>
            <a:ext cx="785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>
                <a:solidFill>
                  <a:prstClr val="black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68Mbps</a:t>
            </a:r>
            <a:endParaRPr lang="zh-CN" altLang="en-US" sz="1200" b="1" dirty="0">
              <a:solidFill>
                <a:prstClr val="black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2571736" y="1500174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>
                <a:solidFill>
                  <a:prstClr val="black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109Mbps</a:t>
            </a:r>
            <a:endParaRPr lang="zh-CN" altLang="en-US" sz="1200" b="1" dirty="0">
              <a:solidFill>
                <a:prstClr val="black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3357554" y="2071678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>
                <a:solidFill>
                  <a:prstClr val="black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110Mbps</a:t>
            </a:r>
            <a:endParaRPr lang="zh-CN" altLang="en-US" sz="1200" b="1" dirty="0">
              <a:solidFill>
                <a:prstClr val="black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3357554" y="2714620"/>
            <a:ext cx="928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>
                <a:solidFill>
                  <a:prstClr val="black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113Mbps</a:t>
            </a:r>
            <a:endParaRPr lang="zh-CN" altLang="en-US" sz="1200" b="1" dirty="0">
              <a:solidFill>
                <a:prstClr val="black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2786050" y="3152001"/>
            <a:ext cx="785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>
                <a:solidFill>
                  <a:prstClr val="black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10Mbps</a:t>
            </a:r>
            <a:endParaRPr lang="zh-CN" altLang="en-US" sz="1200" b="1" dirty="0">
              <a:solidFill>
                <a:prstClr val="black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1928794" y="3071810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>
                <a:solidFill>
                  <a:prstClr val="black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110Mbps</a:t>
            </a:r>
            <a:endParaRPr lang="zh-CN" altLang="en-US" sz="1200" b="1" dirty="0">
              <a:solidFill>
                <a:prstClr val="black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1000100" y="2928934"/>
            <a:ext cx="785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>
                <a:solidFill>
                  <a:prstClr val="black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86Mbps</a:t>
            </a:r>
            <a:endParaRPr lang="zh-CN" altLang="en-US" sz="1200" b="1" dirty="0">
              <a:solidFill>
                <a:prstClr val="black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62" name="圆角矩形 6"/>
          <p:cNvSpPr/>
          <p:nvPr/>
        </p:nvSpPr>
        <p:spPr>
          <a:xfrm>
            <a:off x="428596" y="4019544"/>
            <a:ext cx="8286808" cy="4095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b="1" dirty="0" smtClean="0">
                <a:solidFill>
                  <a:prstClr val="black"/>
                </a:solidFill>
              </a:rPr>
              <a:t>Step 1:</a:t>
            </a:r>
            <a:r>
              <a:rPr lang="en-US" altLang="zh-CN" dirty="0" smtClean="0">
                <a:solidFill>
                  <a:prstClr val="black"/>
                </a:solidFill>
              </a:rPr>
              <a:t> Initialize </a:t>
            </a:r>
            <a:r>
              <a:rPr lang="en-US" altLang="zh-CN" b="1" dirty="0" smtClean="0">
                <a:solidFill>
                  <a:prstClr val="black"/>
                </a:solidFill>
              </a:rPr>
              <a:t>F[0..63]</a:t>
            </a:r>
            <a:r>
              <a:rPr lang="en-US" altLang="zh-CN" dirty="0" smtClean="0">
                <a:solidFill>
                  <a:prstClr val="black"/>
                </a:solidFill>
              </a:rPr>
              <a:t> with 0-bits, </a:t>
            </a:r>
            <a:r>
              <a:rPr lang="en-US" altLang="zh-CN" b="1" dirty="0" smtClean="0">
                <a:solidFill>
                  <a:prstClr val="black"/>
                </a:solidFill>
              </a:rPr>
              <a:t>R</a:t>
            </a:r>
            <a:r>
              <a:rPr lang="en-US" altLang="zh-CN" dirty="0" smtClean="0">
                <a:solidFill>
                  <a:prstClr val="black"/>
                </a:solidFill>
              </a:rPr>
              <a:t> = {1110000}, the recovery cost </a:t>
            </a:r>
            <a:r>
              <a:rPr lang="en-US" altLang="zh-CN" b="1" dirty="0" smtClean="0">
                <a:solidFill>
                  <a:prstClr val="black"/>
                </a:solidFill>
              </a:rPr>
              <a:t>C</a:t>
            </a:r>
            <a:r>
              <a:rPr lang="en-US" altLang="zh-CN" dirty="0" smtClean="0">
                <a:solidFill>
                  <a:prstClr val="black"/>
                </a:solidFill>
              </a:rPr>
              <a:t> = </a:t>
            </a:r>
            <a:r>
              <a:rPr lang="en-US" altLang="zh-CN" b="1" dirty="0" smtClean="0">
                <a:solidFill>
                  <a:prstClr val="black"/>
                </a:solidFill>
              </a:rPr>
              <a:t>MAX_VALUE</a:t>
            </a:r>
            <a:endParaRPr lang="zh-CN" altLang="en-US" b="1" dirty="0" smtClean="0">
              <a:solidFill>
                <a:prstClr val="black"/>
              </a:solidFill>
            </a:endParaRPr>
          </a:p>
        </p:txBody>
      </p:sp>
      <p:sp>
        <p:nvSpPr>
          <p:cNvPr id="163" name="圆角矩形 7"/>
          <p:cNvSpPr/>
          <p:nvPr/>
        </p:nvSpPr>
        <p:spPr>
          <a:xfrm>
            <a:off x="428596" y="4572008"/>
            <a:ext cx="8286808" cy="685816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b="1" dirty="0" smtClean="0">
                <a:solidFill>
                  <a:prstClr val="black"/>
                </a:solidFill>
              </a:rPr>
              <a:t>Step 2:</a:t>
            </a:r>
            <a:r>
              <a:rPr lang="en-US" altLang="zh-CN" dirty="0" smtClean="0">
                <a:solidFill>
                  <a:prstClr val="black"/>
                </a:solidFill>
              </a:rPr>
              <a:t>  </a:t>
            </a:r>
            <a:r>
              <a:rPr lang="en-US" altLang="zh-CN" b="1" dirty="0" smtClean="0">
                <a:solidFill>
                  <a:prstClr val="black"/>
                </a:solidFill>
              </a:rPr>
              <a:t>F</a:t>
            </a:r>
            <a:r>
              <a:rPr lang="en-US" altLang="zh-CN" dirty="0" smtClean="0">
                <a:solidFill>
                  <a:prstClr val="black"/>
                </a:solidFill>
              </a:rPr>
              <a:t>[7]=1, mark </a:t>
            </a:r>
            <a:r>
              <a:rPr lang="en-US" altLang="zh-CN" b="1" dirty="0" smtClean="0">
                <a:solidFill>
                  <a:prstClr val="black"/>
                </a:solidFill>
              </a:rPr>
              <a:t>R</a:t>
            </a:r>
            <a:r>
              <a:rPr lang="en-US" altLang="zh-CN" dirty="0" smtClean="0">
                <a:solidFill>
                  <a:prstClr val="black"/>
                </a:solidFill>
              </a:rPr>
              <a:t>’s shifted and reverse recovery sequences: </a:t>
            </a:r>
            <a:r>
              <a:rPr lang="en-US" altLang="zh-CN" b="1" dirty="0" smtClean="0">
                <a:solidFill>
                  <a:prstClr val="black"/>
                </a:solidFill>
              </a:rPr>
              <a:t>F</a:t>
            </a:r>
            <a:r>
              <a:rPr lang="en-US" altLang="zh-CN" dirty="0" smtClean="0">
                <a:solidFill>
                  <a:prstClr val="black"/>
                </a:solidFill>
              </a:rPr>
              <a:t>[56]=</a:t>
            </a:r>
            <a:r>
              <a:rPr lang="en-US" altLang="zh-CN" b="1" dirty="0" smtClean="0">
                <a:solidFill>
                  <a:prstClr val="black"/>
                </a:solidFill>
              </a:rPr>
              <a:t>F</a:t>
            </a:r>
            <a:r>
              <a:rPr lang="en-US" altLang="zh-CN" dirty="0" smtClean="0">
                <a:solidFill>
                  <a:prstClr val="black"/>
                </a:solidFill>
              </a:rPr>
              <a:t>[28]=</a:t>
            </a:r>
            <a:r>
              <a:rPr lang="en-US" altLang="zh-CN" b="1" dirty="0" smtClean="0">
                <a:solidFill>
                  <a:prstClr val="black"/>
                </a:solidFill>
              </a:rPr>
              <a:t>F</a:t>
            </a:r>
            <a:r>
              <a:rPr lang="en-US" altLang="zh-CN" dirty="0" smtClean="0">
                <a:solidFill>
                  <a:prstClr val="black"/>
                </a:solidFill>
              </a:rPr>
              <a:t>[14]=1;</a:t>
            </a:r>
          </a:p>
          <a:p>
            <a:r>
              <a:rPr lang="en-US" altLang="zh-CN" dirty="0" smtClean="0">
                <a:solidFill>
                  <a:prstClr val="black"/>
                </a:solidFill>
              </a:rPr>
              <a:t>Calculate the recovery cost for </a:t>
            </a:r>
            <a:r>
              <a:rPr lang="en-US" altLang="zh-CN" b="1" dirty="0" smtClean="0">
                <a:solidFill>
                  <a:prstClr val="black"/>
                </a:solidFill>
              </a:rPr>
              <a:t>R</a:t>
            </a:r>
            <a:r>
              <a:rPr lang="en-US" altLang="zh-CN" dirty="0" smtClean="0">
                <a:solidFill>
                  <a:prstClr val="black"/>
                </a:solidFill>
              </a:rPr>
              <a:t>, </a:t>
            </a:r>
            <a:r>
              <a:rPr lang="en-US" altLang="zh-CN" b="1" dirty="0" smtClean="0">
                <a:solidFill>
                  <a:prstClr val="black"/>
                </a:solidFill>
              </a:rPr>
              <a:t>C </a:t>
            </a:r>
            <a:r>
              <a:rPr lang="en-US" altLang="zh-CN" dirty="0" smtClean="0">
                <a:solidFill>
                  <a:prstClr val="black"/>
                </a:solidFill>
              </a:rPr>
              <a:t>will be 0.7353</a:t>
            </a:r>
            <a:r>
              <a:rPr lang="el-GR" altLang="zh-CN" dirty="0" smtClean="0">
                <a:solidFill>
                  <a:prstClr val="black"/>
                </a:solidFill>
              </a:rPr>
              <a:t>α</a:t>
            </a:r>
            <a:r>
              <a:rPr lang="en-US" altLang="zh-CN" dirty="0" smtClean="0">
                <a:solidFill>
                  <a:prstClr val="black"/>
                </a:solidFill>
              </a:rPr>
              <a:t>; </a:t>
            </a:r>
            <a:r>
              <a:rPr lang="en-US" altLang="zh-CN" b="1" dirty="0" smtClean="0">
                <a:solidFill>
                  <a:prstClr val="black"/>
                </a:solidFill>
              </a:rPr>
              <a:t>R*</a:t>
            </a:r>
            <a:r>
              <a:rPr lang="en-US" altLang="zh-CN" dirty="0" smtClean="0">
                <a:solidFill>
                  <a:prstClr val="black"/>
                </a:solidFill>
              </a:rPr>
              <a:t>, </a:t>
            </a:r>
            <a:r>
              <a:rPr lang="en-US" altLang="zh-CN" b="1" dirty="0" smtClean="0">
                <a:solidFill>
                  <a:prstClr val="black"/>
                </a:solidFill>
              </a:rPr>
              <a:t>C*</a:t>
            </a:r>
            <a:r>
              <a:rPr lang="en-US" altLang="zh-CN" dirty="0" smtClean="0">
                <a:solidFill>
                  <a:prstClr val="black"/>
                </a:solidFill>
              </a:rPr>
              <a:t> will be updated by </a:t>
            </a:r>
            <a:r>
              <a:rPr lang="en-US" altLang="zh-CN" b="1" dirty="0" smtClean="0">
                <a:solidFill>
                  <a:prstClr val="black"/>
                </a:solidFill>
              </a:rPr>
              <a:t>R</a:t>
            </a:r>
            <a:r>
              <a:rPr lang="en-US" altLang="zh-CN" dirty="0" smtClean="0">
                <a:solidFill>
                  <a:prstClr val="black"/>
                </a:solidFill>
              </a:rPr>
              <a:t>, </a:t>
            </a:r>
            <a:r>
              <a:rPr lang="en-US" altLang="zh-CN" b="1" dirty="0" smtClean="0">
                <a:solidFill>
                  <a:prstClr val="black"/>
                </a:solidFill>
              </a:rPr>
              <a:t>C</a:t>
            </a:r>
            <a:r>
              <a:rPr lang="en-US" altLang="zh-CN" dirty="0" smtClean="0">
                <a:solidFill>
                  <a:prstClr val="black"/>
                </a:solidFill>
              </a:rPr>
              <a:t> </a:t>
            </a:r>
            <a:endParaRPr lang="zh-CN" altLang="en-US" dirty="0" smtClean="0">
              <a:solidFill>
                <a:prstClr val="black"/>
              </a:solidFill>
            </a:endParaRPr>
          </a:p>
        </p:txBody>
      </p:sp>
      <p:sp>
        <p:nvSpPr>
          <p:cNvPr id="164" name="圆角矩形 8"/>
          <p:cNvSpPr/>
          <p:nvPr/>
        </p:nvSpPr>
        <p:spPr>
          <a:xfrm>
            <a:off x="428596" y="5429264"/>
            <a:ext cx="8286808" cy="42862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b="1" dirty="0" smtClean="0">
                <a:solidFill>
                  <a:prstClr val="black"/>
                </a:solidFill>
              </a:rPr>
              <a:t>Step 3: </a:t>
            </a:r>
            <a:r>
              <a:rPr lang="en-US" altLang="zh-CN" dirty="0" smtClean="0">
                <a:solidFill>
                  <a:prstClr val="black"/>
                </a:solidFill>
              </a:rPr>
              <a:t> Get the next min-read recovery sequence </a:t>
            </a:r>
            <a:r>
              <a:rPr lang="en-US" altLang="zh-CN" b="1" dirty="0" smtClean="0">
                <a:solidFill>
                  <a:prstClr val="black"/>
                </a:solidFill>
              </a:rPr>
              <a:t>R</a:t>
            </a:r>
            <a:r>
              <a:rPr lang="en-US" altLang="zh-CN" dirty="0" smtClean="0">
                <a:solidFill>
                  <a:prstClr val="black"/>
                </a:solidFill>
              </a:rPr>
              <a:t> and go to </a:t>
            </a:r>
            <a:r>
              <a:rPr lang="en-US" altLang="zh-CN" b="1" dirty="0" smtClean="0">
                <a:solidFill>
                  <a:prstClr val="black"/>
                </a:solidFill>
              </a:rPr>
              <a:t>Step 2</a:t>
            </a:r>
            <a:r>
              <a:rPr lang="en-US" altLang="zh-CN" i="1" dirty="0" smtClean="0">
                <a:solidFill>
                  <a:prstClr val="black"/>
                </a:solidFill>
              </a:rPr>
              <a:t> </a:t>
            </a:r>
            <a:endParaRPr lang="zh-CN" altLang="en-US" i="1" dirty="0" smtClean="0">
              <a:solidFill>
                <a:prstClr val="black"/>
              </a:solidFill>
            </a:endParaRPr>
          </a:p>
        </p:txBody>
      </p:sp>
      <p:sp>
        <p:nvSpPr>
          <p:cNvPr id="165" name="圆角矩形 8"/>
          <p:cNvSpPr/>
          <p:nvPr/>
        </p:nvSpPr>
        <p:spPr>
          <a:xfrm>
            <a:off x="428596" y="6000768"/>
            <a:ext cx="8286808" cy="42862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b="1" dirty="0" smtClean="0">
                <a:solidFill>
                  <a:prstClr val="black"/>
                </a:solidFill>
              </a:rPr>
              <a:t>Step 4: </a:t>
            </a:r>
            <a:r>
              <a:rPr lang="en-US" altLang="zh-CN" dirty="0" smtClean="0">
                <a:solidFill>
                  <a:prstClr val="black"/>
                </a:solidFill>
              </a:rPr>
              <a:t>Finally, we can find that </a:t>
            </a:r>
            <a:r>
              <a:rPr lang="en-US" altLang="zh-CN" b="1" dirty="0" smtClean="0">
                <a:solidFill>
                  <a:prstClr val="black"/>
                </a:solidFill>
              </a:rPr>
              <a:t>R*</a:t>
            </a:r>
            <a:r>
              <a:rPr lang="en-US" altLang="zh-CN" dirty="0" smtClean="0">
                <a:solidFill>
                  <a:prstClr val="black"/>
                </a:solidFill>
              </a:rPr>
              <a:t> = </a:t>
            </a:r>
            <a:r>
              <a:rPr lang="en-US" altLang="zh-CN" b="1" dirty="0" smtClean="0">
                <a:solidFill>
                  <a:srgbClr val="FF0000"/>
                </a:solidFill>
              </a:rPr>
              <a:t>{1010100} </a:t>
            </a:r>
            <a:r>
              <a:rPr lang="en-US" altLang="zh-CN" dirty="0" smtClean="0">
                <a:solidFill>
                  <a:prstClr val="black"/>
                </a:solidFill>
              </a:rPr>
              <a:t>and </a:t>
            </a:r>
            <a:r>
              <a:rPr lang="en-US" altLang="zh-CN" b="1" dirty="0" smtClean="0">
                <a:solidFill>
                  <a:prstClr val="black"/>
                </a:solidFill>
              </a:rPr>
              <a:t>C* </a:t>
            </a:r>
            <a:r>
              <a:rPr lang="en-US" altLang="zh-CN" dirty="0" smtClean="0">
                <a:solidFill>
                  <a:prstClr val="black"/>
                </a:solidFill>
              </a:rPr>
              <a:t>= </a:t>
            </a:r>
            <a:r>
              <a:rPr lang="en-US" altLang="zh-CN" b="1" dirty="0" smtClean="0">
                <a:solidFill>
                  <a:srgbClr val="FF0000"/>
                </a:solidFill>
              </a:rPr>
              <a:t>0.5449</a:t>
            </a:r>
            <a:r>
              <a:rPr lang="el-GR" altLang="zh-CN" b="1" dirty="0" smtClean="0">
                <a:solidFill>
                  <a:srgbClr val="FF0000"/>
                </a:solidFill>
              </a:rPr>
              <a:t>α</a:t>
            </a:r>
            <a:endParaRPr lang="zh-CN" altLang="en-US" b="1" dirty="0" smtClean="0">
              <a:solidFill>
                <a:srgbClr val="FF0000"/>
              </a:solidFill>
            </a:endParaRPr>
          </a:p>
        </p:txBody>
      </p:sp>
      <p:sp>
        <p:nvSpPr>
          <p:cNvPr id="14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00800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 sz="1400">
                <a:solidFill>
                  <a:prstClr val="black"/>
                </a:solidFill>
              </a:rPr>
              <a:pPr algn="r"/>
              <a:t>33</a:t>
            </a:fld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60" name="矩形 159"/>
          <p:cNvSpPr/>
          <p:nvPr/>
        </p:nvSpPr>
        <p:spPr>
          <a:xfrm>
            <a:off x="4715671" y="137932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61" name="矩形 160"/>
          <p:cNvSpPr/>
          <p:nvPr/>
        </p:nvSpPr>
        <p:spPr>
          <a:xfrm>
            <a:off x="4714876" y="173651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66" name="矩形 165"/>
          <p:cNvSpPr/>
          <p:nvPr/>
        </p:nvSpPr>
        <p:spPr>
          <a:xfrm>
            <a:off x="4715671" y="209370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67" name="矩形 166"/>
          <p:cNvSpPr/>
          <p:nvPr/>
        </p:nvSpPr>
        <p:spPr>
          <a:xfrm>
            <a:off x="4714876" y="245089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68" name="矩形 167"/>
          <p:cNvSpPr/>
          <p:nvPr/>
        </p:nvSpPr>
        <p:spPr>
          <a:xfrm>
            <a:off x="4715671" y="280808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69" name="矩形 168"/>
          <p:cNvSpPr/>
          <p:nvPr/>
        </p:nvSpPr>
        <p:spPr>
          <a:xfrm>
            <a:off x="4714876" y="318729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0" name="矩形 169"/>
          <p:cNvSpPr/>
          <p:nvPr/>
        </p:nvSpPr>
        <p:spPr>
          <a:xfrm>
            <a:off x="5215737" y="137932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1" name="矩形 170"/>
          <p:cNvSpPr/>
          <p:nvPr/>
        </p:nvSpPr>
        <p:spPr>
          <a:xfrm>
            <a:off x="5214942" y="173651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2" name="矩形 171"/>
          <p:cNvSpPr/>
          <p:nvPr/>
        </p:nvSpPr>
        <p:spPr>
          <a:xfrm>
            <a:off x="5215737" y="209370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3" name="矩形 172"/>
          <p:cNvSpPr/>
          <p:nvPr/>
        </p:nvSpPr>
        <p:spPr>
          <a:xfrm>
            <a:off x="5214942" y="2450893"/>
            <a:ext cx="499271" cy="357190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4" name="矩形 173"/>
          <p:cNvSpPr/>
          <p:nvPr/>
        </p:nvSpPr>
        <p:spPr>
          <a:xfrm>
            <a:off x="5215737" y="280808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5" name="矩形 174"/>
          <p:cNvSpPr/>
          <p:nvPr/>
        </p:nvSpPr>
        <p:spPr>
          <a:xfrm>
            <a:off x="5214942" y="318729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6" name="矩形 175"/>
          <p:cNvSpPr/>
          <p:nvPr/>
        </p:nvSpPr>
        <p:spPr>
          <a:xfrm>
            <a:off x="5715803" y="137932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7" name="矩形 176"/>
          <p:cNvSpPr/>
          <p:nvPr/>
        </p:nvSpPr>
        <p:spPr>
          <a:xfrm>
            <a:off x="5715008" y="173651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8" name="矩形 177"/>
          <p:cNvSpPr/>
          <p:nvPr/>
        </p:nvSpPr>
        <p:spPr>
          <a:xfrm>
            <a:off x="5715803" y="209370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9" name="矩形 178"/>
          <p:cNvSpPr/>
          <p:nvPr/>
        </p:nvSpPr>
        <p:spPr>
          <a:xfrm>
            <a:off x="5715008" y="2450893"/>
            <a:ext cx="499271" cy="357190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0" name="矩形 179"/>
          <p:cNvSpPr/>
          <p:nvPr/>
        </p:nvSpPr>
        <p:spPr>
          <a:xfrm>
            <a:off x="5715803" y="280808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1" name="矩形 180"/>
          <p:cNvSpPr/>
          <p:nvPr/>
        </p:nvSpPr>
        <p:spPr>
          <a:xfrm>
            <a:off x="5715008" y="318729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2" name="矩形 181"/>
          <p:cNvSpPr/>
          <p:nvPr/>
        </p:nvSpPr>
        <p:spPr>
          <a:xfrm>
            <a:off x="6215869" y="137932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3" name="矩形 182"/>
          <p:cNvSpPr/>
          <p:nvPr/>
        </p:nvSpPr>
        <p:spPr>
          <a:xfrm>
            <a:off x="6215074" y="173651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4" name="矩形 183"/>
          <p:cNvSpPr/>
          <p:nvPr/>
        </p:nvSpPr>
        <p:spPr>
          <a:xfrm>
            <a:off x="6215869" y="209370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5" name="矩形 184"/>
          <p:cNvSpPr/>
          <p:nvPr/>
        </p:nvSpPr>
        <p:spPr>
          <a:xfrm>
            <a:off x="6215074" y="245089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6" name="矩形 185"/>
          <p:cNvSpPr/>
          <p:nvPr/>
        </p:nvSpPr>
        <p:spPr>
          <a:xfrm>
            <a:off x="6215869" y="280808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7" name="矩形 186"/>
          <p:cNvSpPr/>
          <p:nvPr/>
        </p:nvSpPr>
        <p:spPr>
          <a:xfrm>
            <a:off x="6215074" y="318729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8" name="矩形 187"/>
          <p:cNvSpPr/>
          <p:nvPr/>
        </p:nvSpPr>
        <p:spPr>
          <a:xfrm>
            <a:off x="6715935" y="137932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9" name="矩形 188"/>
          <p:cNvSpPr/>
          <p:nvPr/>
        </p:nvSpPr>
        <p:spPr>
          <a:xfrm>
            <a:off x="6715140" y="173651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90" name="矩形 189"/>
          <p:cNvSpPr/>
          <p:nvPr/>
        </p:nvSpPr>
        <p:spPr>
          <a:xfrm>
            <a:off x="6715935" y="209370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91" name="矩形 190"/>
          <p:cNvSpPr/>
          <p:nvPr/>
        </p:nvSpPr>
        <p:spPr>
          <a:xfrm>
            <a:off x="6715140" y="2450893"/>
            <a:ext cx="499271" cy="357190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92" name="矩形 191"/>
          <p:cNvSpPr/>
          <p:nvPr/>
        </p:nvSpPr>
        <p:spPr>
          <a:xfrm>
            <a:off x="6715935" y="2808083"/>
            <a:ext cx="499271" cy="357190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93" name="矩形 192"/>
          <p:cNvSpPr/>
          <p:nvPr/>
        </p:nvSpPr>
        <p:spPr>
          <a:xfrm>
            <a:off x="6715140" y="318729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94" name="矩形 193"/>
          <p:cNvSpPr/>
          <p:nvPr/>
        </p:nvSpPr>
        <p:spPr>
          <a:xfrm>
            <a:off x="7216001" y="137932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95" name="矩形 194"/>
          <p:cNvSpPr/>
          <p:nvPr/>
        </p:nvSpPr>
        <p:spPr>
          <a:xfrm>
            <a:off x="7215206" y="1736513"/>
            <a:ext cx="499271" cy="357190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96" name="矩形 195"/>
          <p:cNvSpPr/>
          <p:nvPr/>
        </p:nvSpPr>
        <p:spPr>
          <a:xfrm>
            <a:off x="7216001" y="209370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97" name="矩形 196"/>
          <p:cNvSpPr/>
          <p:nvPr/>
        </p:nvSpPr>
        <p:spPr>
          <a:xfrm>
            <a:off x="7215206" y="245089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98" name="矩形 197"/>
          <p:cNvSpPr/>
          <p:nvPr/>
        </p:nvSpPr>
        <p:spPr>
          <a:xfrm>
            <a:off x="7216001" y="280808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99" name="矩形 198"/>
          <p:cNvSpPr/>
          <p:nvPr/>
        </p:nvSpPr>
        <p:spPr>
          <a:xfrm>
            <a:off x="7215206" y="318729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00" name="矩形 199"/>
          <p:cNvSpPr/>
          <p:nvPr/>
        </p:nvSpPr>
        <p:spPr>
          <a:xfrm>
            <a:off x="7716067" y="137932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01" name="矩形 200"/>
          <p:cNvSpPr/>
          <p:nvPr/>
        </p:nvSpPr>
        <p:spPr>
          <a:xfrm>
            <a:off x="7715272" y="173651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02" name="矩形 201"/>
          <p:cNvSpPr/>
          <p:nvPr/>
        </p:nvSpPr>
        <p:spPr>
          <a:xfrm>
            <a:off x="7716067" y="209370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7715272" y="245089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04" name="矩形 203"/>
          <p:cNvSpPr/>
          <p:nvPr/>
        </p:nvSpPr>
        <p:spPr>
          <a:xfrm>
            <a:off x="7716067" y="280808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05" name="矩形 204"/>
          <p:cNvSpPr/>
          <p:nvPr/>
        </p:nvSpPr>
        <p:spPr>
          <a:xfrm>
            <a:off x="7715272" y="318729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06" name="乘号 205"/>
          <p:cNvSpPr/>
          <p:nvPr/>
        </p:nvSpPr>
        <p:spPr>
          <a:xfrm>
            <a:off x="4714876" y="1307885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07" name="乘号 206"/>
          <p:cNvSpPr/>
          <p:nvPr/>
        </p:nvSpPr>
        <p:spPr>
          <a:xfrm>
            <a:off x="4714876" y="1665075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08" name="乘号 207"/>
          <p:cNvSpPr/>
          <p:nvPr/>
        </p:nvSpPr>
        <p:spPr>
          <a:xfrm>
            <a:off x="4714876" y="2022265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09" name="乘号 208"/>
          <p:cNvSpPr/>
          <p:nvPr/>
        </p:nvSpPr>
        <p:spPr>
          <a:xfrm>
            <a:off x="4714876" y="2379455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10" name="乘号 209"/>
          <p:cNvSpPr/>
          <p:nvPr/>
        </p:nvSpPr>
        <p:spPr>
          <a:xfrm>
            <a:off x="4714876" y="2736645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11" name="乘号 210"/>
          <p:cNvSpPr/>
          <p:nvPr/>
        </p:nvSpPr>
        <p:spPr>
          <a:xfrm>
            <a:off x="4714876" y="3165273"/>
            <a:ext cx="428628" cy="428628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12" name="椭圆 211"/>
          <p:cNvSpPr/>
          <p:nvPr/>
        </p:nvSpPr>
        <p:spPr>
          <a:xfrm>
            <a:off x="5286380" y="1736513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13" name="椭圆 212"/>
          <p:cNvSpPr/>
          <p:nvPr/>
        </p:nvSpPr>
        <p:spPr>
          <a:xfrm>
            <a:off x="5786446" y="1736513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14" name="椭圆 213"/>
          <p:cNvSpPr/>
          <p:nvPr/>
        </p:nvSpPr>
        <p:spPr>
          <a:xfrm>
            <a:off x="6286512" y="1736513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15" name="椭圆 214"/>
          <p:cNvSpPr/>
          <p:nvPr/>
        </p:nvSpPr>
        <p:spPr>
          <a:xfrm>
            <a:off x="6786578" y="1736513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16" name="椭圆 215"/>
          <p:cNvSpPr/>
          <p:nvPr/>
        </p:nvSpPr>
        <p:spPr>
          <a:xfrm>
            <a:off x="7286644" y="1736513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17" name="椭圆 216"/>
          <p:cNvSpPr/>
          <p:nvPr/>
        </p:nvSpPr>
        <p:spPr>
          <a:xfrm>
            <a:off x="5286380" y="2450893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18" name="椭圆 217"/>
          <p:cNvSpPr/>
          <p:nvPr/>
        </p:nvSpPr>
        <p:spPr>
          <a:xfrm>
            <a:off x="5786446" y="2450893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19" name="椭圆 218"/>
          <p:cNvSpPr/>
          <p:nvPr/>
        </p:nvSpPr>
        <p:spPr>
          <a:xfrm>
            <a:off x="6286512" y="2450893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20" name="椭圆 219"/>
          <p:cNvSpPr/>
          <p:nvPr/>
        </p:nvSpPr>
        <p:spPr>
          <a:xfrm>
            <a:off x="6786578" y="2450893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21" name="椭圆 220"/>
          <p:cNvSpPr/>
          <p:nvPr/>
        </p:nvSpPr>
        <p:spPr>
          <a:xfrm>
            <a:off x="7286644" y="2450893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22" name="椭圆 221"/>
          <p:cNvSpPr/>
          <p:nvPr/>
        </p:nvSpPr>
        <p:spPr>
          <a:xfrm>
            <a:off x="5286380" y="318729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23" name="椭圆 222"/>
          <p:cNvSpPr/>
          <p:nvPr/>
        </p:nvSpPr>
        <p:spPr>
          <a:xfrm>
            <a:off x="5786446" y="318729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24" name="椭圆 223"/>
          <p:cNvSpPr/>
          <p:nvPr/>
        </p:nvSpPr>
        <p:spPr>
          <a:xfrm>
            <a:off x="6286512" y="318729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25" name="椭圆 224"/>
          <p:cNvSpPr/>
          <p:nvPr/>
        </p:nvSpPr>
        <p:spPr>
          <a:xfrm>
            <a:off x="6786578" y="318729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26" name="椭圆 225"/>
          <p:cNvSpPr/>
          <p:nvPr/>
        </p:nvSpPr>
        <p:spPr>
          <a:xfrm>
            <a:off x="7286644" y="318729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27" name="矩形 226"/>
          <p:cNvSpPr/>
          <p:nvPr/>
        </p:nvSpPr>
        <p:spPr>
          <a:xfrm>
            <a:off x="8216133" y="137932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28" name="矩形 227"/>
          <p:cNvSpPr/>
          <p:nvPr/>
        </p:nvSpPr>
        <p:spPr>
          <a:xfrm>
            <a:off x="8215338" y="173651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29" name="矩形 228"/>
          <p:cNvSpPr/>
          <p:nvPr/>
        </p:nvSpPr>
        <p:spPr>
          <a:xfrm>
            <a:off x="8216133" y="209370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30" name="矩形 229"/>
          <p:cNvSpPr/>
          <p:nvPr/>
        </p:nvSpPr>
        <p:spPr>
          <a:xfrm>
            <a:off x="8215338" y="245089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31" name="矩形 230"/>
          <p:cNvSpPr/>
          <p:nvPr/>
        </p:nvSpPr>
        <p:spPr>
          <a:xfrm>
            <a:off x="8216133" y="280808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32" name="矩形 231"/>
          <p:cNvSpPr/>
          <p:nvPr/>
        </p:nvSpPr>
        <p:spPr>
          <a:xfrm>
            <a:off x="8215338" y="318729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33" name="椭圆 232"/>
          <p:cNvSpPr/>
          <p:nvPr/>
        </p:nvSpPr>
        <p:spPr>
          <a:xfrm>
            <a:off x="7786710" y="1736513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34" name="椭圆 233"/>
          <p:cNvSpPr/>
          <p:nvPr/>
        </p:nvSpPr>
        <p:spPr>
          <a:xfrm>
            <a:off x="7786710" y="2450893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35" name="椭圆 234"/>
          <p:cNvSpPr/>
          <p:nvPr/>
        </p:nvSpPr>
        <p:spPr>
          <a:xfrm>
            <a:off x="7786710" y="318729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4643438" y="107154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0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5143504" y="107154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1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5643570" y="107154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2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6143636" y="107154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3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6643702" y="107154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4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7143768" y="107154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5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7643834" y="107154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6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8143900" y="107154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7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244" name="圆角矩形 243"/>
          <p:cNvSpPr/>
          <p:nvPr/>
        </p:nvSpPr>
        <p:spPr>
          <a:xfrm>
            <a:off x="5286380" y="2522331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45" name="圆角矩形 244"/>
          <p:cNvSpPr/>
          <p:nvPr/>
        </p:nvSpPr>
        <p:spPr>
          <a:xfrm>
            <a:off x="5786446" y="2165141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46" name="圆角矩形 245"/>
          <p:cNvSpPr/>
          <p:nvPr/>
        </p:nvSpPr>
        <p:spPr>
          <a:xfrm>
            <a:off x="6286512" y="1807951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47" name="圆角矩形 246"/>
          <p:cNvSpPr/>
          <p:nvPr/>
        </p:nvSpPr>
        <p:spPr>
          <a:xfrm>
            <a:off x="5286380" y="1807951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48" name="圆角矩形 247"/>
          <p:cNvSpPr/>
          <p:nvPr/>
        </p:nvSpPr>
        <p:spPr>
          <a:xfrm>
            <a:off x="5786446" y="1450761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49" name="圆角矩形 248"/>
          <p:cNvSpPr/>
          <p:nvPr/>
        </p:nvSpPr>
        <p:spPr>
          <a:xfrm>
            <a:off x="8286776" y="1450761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50" name="圆角矩形 249"/>
          <p:cNvSpPr/>
          <p:nvPr/>
        </p:nvSpPr>
        <p:spPr>
          <a:xfrm>
            <a:off x="6786578" y="1450761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51" name="圆角矩形 250"/>
          <p:cNvSpPr/>
          <p:nvPr/>
        </p:nvSpPr>
        <p:spPr>
          <a:xfrm>
            <a:off x="7786710" y="325873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52" name="圆角矩形 251"/>
          <p:cNvSpPr/>
          <p:nvPr/>
        </p:nvSpPr>
        <p:spPr>
          <a:xfrm>
            <a:off x="8286776" y="2879521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53" name="圆角矩形 252"/>
          <p:cNvSpPr/>
          <p:nvPr/>
        </p:nvSpPr>
        <p:spPr>
          <a:xfrm>
            <a:off x="6786578" y="325873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54" name="圆角矩形 253"/>
          <p:cNvSpPr/>
          <p:nvPr/>
        </p:nvSpPr>
        <p:spPr>
          <a:xfrm>
            <a:off x="7286644" y="2879521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55" name="圆角矩形 254"/>
          <p:cNvSpPr/>
          <p:nvPr/>
        </p:nvSpPr>
        <p:spPr>
          <a:xfrm>
            <a:off x="7786710" y="2522331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56" name="圆角矩形 255"/>
          <p:cNvSpPr/>
          <p:nvPr/>
        </p:nvSpPr>
        <p:spPr>
          <a:xfrm>
            <a:off x="5786446" y="325873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57" name="圆角矩形 256"/>
          <p:cNvSpPr/>
          <p:nvPr/>
        </p:nvSpPr>
        <p:spPr>
          <a:xfrm>
            <a:off x="6286512" y="2879521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58" name="圆角矩形 257"/>
          <p:cNvSpPr/>
          <p:nvPr/>
        </p:nvSpPr>
        <p:spPr>
          <a:xfrm>
            <a:off x="6786578" y="2522331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59" name="圆角矩形 258"/>
          <p:cNvSpPr/>
          <p:nvPr/>
        </p:nvSpPr>
        <p:spPr>
          <a:xfrm>
            <a:off x="8286776" y="2165141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60" name="圆角矩形 259"/>
          <p:cNvSpPr/>
          <p:nvPr/>
        </p:nvSpPr>
        <p:spPr>
          <a:xfrm>
            <a:off x="7286644" y="2165141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61" name="圆角矩形 260"/>
          <p:cNvSpPr/>
          <p:nvPr/>
        </p:nvSpPr>
        <p:spPr>
          <a:xfrm>
            <a:off x="7786710" y="1807951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62" name="TextBox 261"/>
          <p:cNvSpPr txBox="1"/>
          <p:nvPr/>
        </p:nvSpPr>
        <p:spPr>
          <a:xfrm>
            <a:off x="5286380" y="357187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prstClr val="black"/>
                </a:solidFill>
              </a:rPr>
              <a:t>3</a:t>
            </a:r>
            <a:endParaRPr lang="zh-CN" altLang="en-US" sz="2000" b="1" dirty="0">
              <a:solidFill>
                <a:prstClr val="black"/>
              </a:solidFill>
            </a:endParaRPr>
          </a:p>
        </p:txBody>
      </p:sp>
      <p:sp>
        <p:nvSpPr>
          <p:cNvPr id="263" name="TextBox 262"/>
          <p:cNvSpPr txBox="1"/>
          <p:nvPr/>
        </p:nvSpPr>
        <p:spPr>
          <a:xfrm>
            <a:off x="5786446" y="357187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prstClr val="black"/>
                </a:solidFill>
              </a:rPr>
              <a:t>5</a:t>
            </a:r>
            <a:endParaRPr lang="zh-CN" altLang="en-US" sz="2000" b="1" dirty="0">
              <a:solidFill>
                <a:prstClr val="black"/>
              </a:solidFill>
            </a:endParaRPr>
          </a:p>
        </p:txBody>
      </p:sp>
      <p:sp>
        <p:nvSpPr>
          <p:cNvPr id="264" name="TextBox 263"/>
          <p:cNvSpPr txBox="1"/>
          <p:nvPr/>
        </p:nvSpPr>
        <p:spPr>
          <a:xfrm>
            <a:off x="6357950" y="357187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prstClr val="black"/>
                </a:solidFill>
              </a:rPr>
              <a:t>4</a:t>
            </a:r>
            <a:endParaRPr lang="zh-CN" altLang="en-US" sz="2000" b="1" dirty="0">
              <a:solidFill>
                <a:prstClr val="black"/>
              </a:solidFill>
            </a:endParaRPr>
          </a:p>
        </p:txBody>
      </p:sp>
      <p:sp>
        <p:nvSpPr>
          <p:cNvPr id="265" name="TextBox 264"/>
          <p:cNvSpPr txBox="1"/>
          <p:nvPr/>
        </p:nvSpPr>
        <p:spPr>
          <a:xfrm>
            <a:off x="6858016" y="357187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prstClr val="black"/>
                </a:solidFill>
              </a:rPr>
              <a:t>4</a:t>
            </a:r>
            <a:endParaRPr lang="zh-CN" altLang="en-US" sz="2000" b="1" dirty="0">
              <a:solidFill>
                <a:prstClr val="black"/>
              </a:solidFill>
            </a:endParaRPr>
          </a:p>
        </p:txBody>
      </p:sp>
      <p:sp>
        <p:nvSpPr>
          <p:cNvPr id="266" name="TextBox 265"/>
          <p:cNvSpPr txBox="1"/>
          <p:nvPr/>
        </p:nvSpPr>
        <p:spPr>
          <a:xfrm>
            <a:off x="7358082" y="357187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prstClr val="black"/>
                </a:solidFill>
              </a:rPr>
              <a:t>5</a:t>
            </a:r>
            <a:endParaRPr lang="zh-CN" altLang="en-US" sz="2000" b="1" dirty="0">
              <a:solidFill>
                <a:prstClr val="black"/>
              </a:solidFill>
            </a:endParaRPr>
          </a:p>
        </p:txBody>
      </p:sp>
      <p:sp>
        <p:nvSpPr>
          <p:cNvPr id="267" name="TextBox 266"/>
          <p:cNvSpPr txBox="1"/>
          <p:nvPr/>
        </p:nvSpPr>
        <p:spPr>
          <a:xfrm>
            <a:off x="7858148" y="357187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prstClr val="black"/>
                </a:solidFill>
              </a:rPr>
              <a:t>3</a:t>
            </a:r>
            <a:endParaRPr lang="zh-CN" altLang="en-US" sz="2000" b="1" dirty="0">
              <a:solidFill>
                <a:prstClr val="black"/>
              </a:solidFill>
            </a:endParaRPr>
          </a:p>
        </p:txBody>
      </p:sp>
      <p:sp>
        <p:nvSpPr>
          <p:cNvPr id="268" name="TextBox 267"/>
          <p:cNvSpPr txBox="1"/>
          <p:nvPr/>
        </p:nvSpPr>
        <p:spPr>
          <a:xfrm>
            <a:off x="8286776" y="357187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prstClr val="black"/>
                </a:solidFill>
              </a:rPr>
              <a:t>3</a:t>
            </a:r>
            <a:endParaRPr lang="zh-CN" altLang="en-US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66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0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3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6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2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5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1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7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0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3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6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2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5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8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3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6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9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2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5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8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1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 animBg="1"/>
      <p:bldP spid="163" grpId="0" animBg="1"/>
      <p:bldP spid="164" grpId="0" animBg="1"/>
      <p:bldP spid="165" grpId="0" animBg="1"/>
      <p:bldP spid="160" grpId="0" animBg="1"/>
      <p:bldP spid="161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/>
      <p:bldP spid="237" grpId="0"/>
      <p:bldP spid="238" grpId="0"/>
      <p:bldP spid="239" grpId="0"/>
      <p:bldP spid="240" grpId="0"/>
      <p:bldP spid="241" grpId="0"/>
      <p:bldP spid="242" grpId="0"/>
      <p:bldP spid="243" grpId="0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59" grpId="0" animBg="1"/>
      <p:bldP spid="260" grpId="0" animBg="1"/>
      <p:bldP spid="261" grpId="0" animBg="1"/>
      <p:bldP spid="262" grpId="0"/>
      <p:bldP spid="263" grpId="0"/>
      <p:bldP spid="264" grpId="0"/>
      <p:bldP spid="265" grpId="0"/>
      <p:bldP spid="266" grpId="0"/>
      <p:bldP spid="267" grpId="0"/>
      <p:bldP spid="26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Recovery Cost Comparison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内容占位符 8"/>
          <p:cNvSpPr>
            <a:spLocks noGrp="1"/>
          </p:cNvSpPr>
          <p:nvPr>
            <p:ph idx="1"/>
          </p:nvPr>
        </p:nvSpPr>
        <p:spPr>
          <a:xfrm>
            <a:off x="457200" y="1428736"/>
            <a:ext cx="8543956" cy="521497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zh-CN" sz="2800" b="1" dirty="0" smtClean="0">
                <a:latin typeface="Arial" pitchFamily="34" charset="0"/>
                <a:cs typeface="Arial" pitchFamily="34" charset="0"/>
              </a:rPr>
              <a:t>CHR approach</a:t>
            </a:r>
          </a:p>
          <a:p>
            <a:pPr>
              <a:buNone/>
            </a:pPr>
            <a:r>
              <a:rPr lang="en-US" altLang="zh-CN" sz="2800" b="1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buNone/>
            </a:pPr>
            <a:endParaRPr lang="en-US" altLang="zh-CN" sz="28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altLang="zh-CN" sz="2600" b="1" dirty="0" smtClean="0">
                <a:latin typeface="Arial" pitchFamily="34" charset="0"/>
                <a:cs typeface="Arial" pitchFamily="34" charset="0"/>
              </a:rPr>
              <a:t>Hybrid approach</a:t>
            </a:r>
          </a:p>
          <a:p>
            <a:pPr>
              <a:buFont typeface="Wingdings" pitchFamily="2" charset="2"/>
              <a:buChar char="Ø"/>
            </a:pPr>
            <a:endParaRPr lang="en-US" altLang="zh-CN" sz="28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altLang="zh-CN" sz="28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altLang="zh-CN" sz="2600" b="1" dirty="0" smtClean="0">
                <a:latin typeface="Arial" pitchFamily="34" charset="0"/>
                <a:cs typeface="Arial" pitchFamily="34" charset="0"/>
              </a:rPr>
              <a:t>Conventional approach</a:t>
            </a:r>
            <a:endParaRPr lang="zh-CN" altLang="en-US" sz="2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928663" y="3357562"/>
          <a:ext cx="3946950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75" name="公式" r:id="rId3" imgW="2400300" imgH="584200" progId="Equation.3">
                  <p:embed/>
                </p:oleObj>
              </mc:Choice>
              <mc:Fallback>
                <p:oleObj name="公式" r:id="rId3" imgW="2400300" imgH="58420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3" y="3357562"/>
                        <a:ext cx="3946950" cy="928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928695" y="1857364"/>
          <a:ext cx="3714751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76" name="公式" r:id="rId5" imgW="2400300" imgH="584200" progId="Equation.3">
                  <p:embed/>
                </p:oleObj>
              </mc:Choice>
              <mc:Fallback>
                <p:oleObj name="公式" r:id="rId5" imgW="2400300" imgH="584200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95" y="1857364"/>
                        <a:ext cx="3714751" cy="928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928662" y="4857761"/>
          <a:ext cx="3708397" cy="1000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77" name="公式" r:id="rId7" imgW="2044700" imgH="584200" progId="Equation.3">
                  <p:embed/>
                </p:oleObj>
              </mc:Choice>
              <mc:Fallback>
                <p:oleObj name="公式" r:id="rId7" imgW="2044700" imgH="58420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4857761"/>
                        <a:ext cx="3708397" cy="10001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右弧形箭头 6"/>
          <p:cNvSpPr/>
          <p:nvPr/>
        </p:nvSpPr>
        <p:spPr>
          <a:xfrm>
            <a:off x="1928794" y="1643050"/>
            <a:ext cx="785818" cy="1785950"/>
          </a:xfrm>
          <a:prstGeom prst="curved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0" name="右弧形箭头 9"/>
          <p:cNvSpPr/>
          <p:nvPr/>
        </p:nvSpPr>
        <p:spPr>
          <a:xfrm>
            <a:off x="3214678" y="1643050"/>
            <a:ext cx="928694" cy="3286148"/>
          </a:xfrm>
          <a:prstGeom prst="curved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28728" y="2743138"/>
            <a:ext cx="2571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reduce by 25.89%</a:t>
            </a:r>
            <a:endParaRPr lang="zh-CN" alt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00298" y="4171898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reduce by 40.91%</a:t>
            </a:r>
            <a:endParaRPr lang="zh-CN" alt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394473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 sz="1400">
                <a:solidFill>
                  <a:prstClr val="black"/>
                </a:solidFill>
              </a:rPr>
              <a:pPr algn="r"/>
              <a:t>34</a:t>
            </a:fld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12" name="矩形 111"/>
          <p:cNvSpPr/>
          <p:nvPr/>
        </p:nvSpPr>
        <p:spPr>
          <a:xfrm>
            <a:off x="4929985" y="245089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13" name="矩形 112"/>
          <p:cNvSpPr/>
          <p:nvPr/>
        </p:nvSpPr>
        <p:spPr>
          <a:xfrm>
            <a:off x="4929190" y="280808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14" name="矩形 113"/>
          <p:cNvSpPr/>
          <p:nvPr/>
        </p:nvSpPr>
        <p:spPr>
          <a:xfrm>
            <a:off x="4929985" y="316527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15" name="矩形 114"/>
          <p:cNvSpPr/>
          <p:nvPr/>
        </p:nvSpPr>
        <p:spPr>
          <a:xfrm>
            <a:off x="4929190" y="352246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4929985" y="387965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17" name="矩形 116"/>
          <p:cNvSpPr/>
          <p:nvPr/>
        </p:nvSpPr>
        <p:spPr>
          <a:xfrm>
            <a:off x="4929190" y="423684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18" name="矩形 117"/>
          <p:cNvSpPr/>
          <p:nvPr/>
        </p:nvSpPr>
        <p:spPr>
          <a:xfrm>
            <a:off x="5430051" y="245089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19" name="矩形 118"/>
          <p:cNvSpPr/>
          <p:nvPr/>
        </p:nvSpPr>
        <p:spPr>
          <a:xfrm>
            <a:off x="5429256" y="280808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20" name="矩形 119"/>
          <p:cNvSpPr/>
          <p:nvPr/>
        </p:nvSpPr>
        <p:spPr>
          <a:xfrm>
            <a:off x="5430051" y="316527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21" name="矩形 120"/>
          <p:cNvSpPr/>
          <p:nvPr/>
        </p:nvSpPr>
        <p:spPr>
          <a:xfrm>
            <a:off x="5429256" y="3522463"/>
            <a:ext cx="499271" cy="357190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22" name="矩形 121"/>
          <p:cNvSpPr/>
          <p:nvPr/>
        </p:nvSpPr>
        <p:spPr>
          <a:xfrm>
            <a:off x="5430051" y="387965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23" name="矩形 122"/>
          <p:cNvSpPr/>
          <p:nvPr/>
        </p:nvSpPr>
        <p:spPr>
          <a:xfrm>
            <a:off x="5429256" y="423684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24" name="矩形 123"/>
          <p:cNvSpPr/>
          <p:nvPr/>
        </p:nvSpPr>
        <p:spPr>
          <a:xfrm>
            <a:off x="5930117" y="245089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25" name="矩形 124"/>
          <p:cNvSpPr/>
          <p:nvPr/>
        </p:nvSpPr>
        <p:spPr>
          <a:xfrm>
            <a:off x="5929322" y="280808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26" name="矩形 125"/>
          <p:cNvSpPr/>
          <p:nvPr/>
        </p:nvSpPr>
        <p:spPr>
          <a:xfrm>
            <a:off x="5930117" y="316527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27" name="矩形 126"/>
          <p:cNvSpPr/>
          <p:nvPr/>
        </p:nvSpPr>
        <p:spPr>
          <a:xfrm>
            <a:off x="5929322" y="3522463"/>
            <a:ext cx="499271" cy="357190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28" name="矩形 127"/>
          <p:cNvSpPr/>
          <p:nvPr/>
        </p:nvSpPr>
        <p:spPr>
          <a:xfrm>
            <a:off x="5930117" y="387965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29" name="矩形 128"/>
          <p:cNvSpPr/>
          <p:nvPr/>
        </p:nvSpPr>
        <p:spPr>
          <a:xfrm>
            <a:off x="5929322" y="423684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30" name="矩形 129"/>
          <p:cNvSpPr/>
          <p:nvPr/>
        </p:nvSpPr>
        <p:spPr>
          <a:xfrm>
            <a:off x="6430183" y="245089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31" name="矩形 130"/>
          <p:cNvSpPr/>
          <p:nvPr/>
        </p:nvSpPr>
        <p:spPr>
          <a:xfrm>
            <a:off x="6429388" y="280808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32" name="矩形 131"/>
          <p:cNvSpPr/>
          <p:nvPr/>
        </p:nvSpPr>
        <p:spPr>
          <a:xfrm>
            <a:off x="6430183" y="316527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33" name="矩形 132"/>
          <p:cNvSpPr/>
          <p:nvPr/>
        </p:nvSpPr>
        <p:spPr>
          <a:xfrm>
            <a:off x="6429388" y="352246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34" name="矩形 133"/>
          <p:cNvSpPr/>
          <p:nvPr/>
        </p:nvSpPr>
        <p:spPr>
          <a:xfrm>
            <a:off x="6430183" y="387965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35" name="矩形 134"/>
          <p:cNvSpPr/>
          <p:nvPr/>
        </p:nvSpPr>
        <p:spPr>
          <a:xfrm>
            <a:off x="6429388" y="423684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36" name="矩形 135"/>
          <p:cNvSpPr/>
          <p:nvPr/>
        </p:nvSpPr>
        <p:spPr>
          <a:xfrm>
            <a:off x="6930249" y="245089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37" name="矩形 136"/>
          <p:cNvSpPr/>
          <p:nvPr/>
        </p:nvSpPr>
        <p:spPr>
          <a:xfrm>
            <a:off x="6929454" y="280808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38" name="矩形 137"/>
          <p:cNvSpPr/>
          <p:nvPr/>
        </p:nvSpPr>
        <p:spPr>
          <a:xfrm>
            <a:off x="6930249" y="316527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39" name="矩形 138"/>
          <p:cNvSpPr/>
          <p:nvPr/>
        </p:nvSpPr>
        <p:spPr>
          <a:xfrm>
            <a:off x="6929454" y="3522463"/>
            <a:ext cx="499271" cy="357190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40" name="矩形 139"/>
          <p:cNvSpPr/>
          <p:nvPr/>
        </p:nvSpPr>
        <p:spPr>
          <a:xfrm>
            <a:off x="6930249" y="3879653"/>
            <a:ext cx="499271" cy="357190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41" name="矩形 140"/>
          <p:cNvSpPr/>
          <p:nvPr/>
        </p:nvSpPr>
        <p:spPr>
          <a:xfrm>
            <a:off x="6929454" y="423684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42" name="矩形 141"/>
          <p:cNvSpPr/>
          <p:nvPr/>
        </p:nvSpPr>
        <p:spPr>
          <a:xfrm>
            <a:off x="7430315" y="245089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43" name="矩形 142"/>
          <p:cNvSpPr/>
          <p:nvPr/>
        </p:nvSpPr>
        <p:spPr>
          <a:xfrm>
            <a:off x="7429520" y="2808083"/>
            <a:ext cx="499271" cy="357190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44" name="矩形 143"/>
          <p:cNvSpPr/>
          <p:nvPr/>
        </p:nvSpPr>
        <p:spPr>
          <a:xfrm>
            <a:off x="7430315" y="316527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45" name="矩形 144"/>
          <p:cNvSpPr/>
          <p:nvPr/>
        </p:nvSpPr>
        <p:spPr>
          <a:xfrm>
            <a:off x="7429520" y="352246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46" name="矩形 145"/>
          <p:cNvSpPr/>
          <p:nvPr/>
        </p:nvSpPr>
        <p:spPr>
          <a:xfrm>
            <a:off x="7430315" y="387965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47" name="矩形 146"/>
          <p:cNvSpPr/>
          <p:nvPr/>
        </p:nvSpPr>
        <p:spPr>
          <a:xfrm>
            <a:off x="7429520" y="423684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48" name="矩形 147"/>
          <p:cNvSpPr/>
          <p:nvPr/>
        </p:nvSpPr>
        <p:spPr>
          <a:xfrm>
            <a:off x="7930381" y="245089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49" name="矩形 148"/>
          <p:cNvSpPr/>
          <p:nvPr/>
        </p:nvSpPr>
        <p:spPr>
          <a:xfrm>
            <a:off x="7929586" y="280808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7930381" y="316527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51" name="矩形 150"/>
          <p:cNvSpPr/>
          <p:nvPr/>
        </p:nvSpPr>
        <p:spPr>
          <a:xfrm>
            <a:off x="7929586" y="352246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52" name="矩形 151"/>
          <p:cNvSpPr/>
          <p:nvPr/>
        </p:nvSpPr>
        <p:spPr>
          <a:xfrm>
            <a:off x="7930381" y="387965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53" name="矩形 152"/>
          <p:cNvSpPr/>
          <p:nvPr/>
        </p:nvSpPr>
        <p:spPr>
          <a:xfrm>
            <a:off x="7929586" y="423684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54" name="乘号 153"/>
          <p:cNvSpPr/>
          <p:nvPr/>
        </p:nvSpPr>
        <p:spPr>
          <a:xfrm>
            <a:off x="4929190" y="2379455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55" name="乘号 154"/>
          <p:cNvSpPr/>
          <p:nvPr/>
        </p:nvSpPr>
        <p:spPr>
          <a:xfrm>
            <a:off x="4929190" y="2736645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56" name="乘号 155"/>
          <p:cNvSpPr/>
          <p:nvPr/>
        </p:nvSpPr>
        <p:spPr>
          <a:xfrm>
            <a:off x="4929190" y="3093835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57" name="乘号 156"/>
          <p:cNvSpPr/>
          <p:nvPr/>
        </p:nvSpPr>
        <p:spPr>
          <a:xfrm>
            <a:off x="4929190" y="3451025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58" name="乘号 157"/>
          <p:cNvSpPr/>
          <p:nvPr/>
        </p:nvSpPr>
        <p:spPr>
          <a:xfrm>
            <a:off x="4929190" y="3808215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59" name="乘号 158"/>
          <p:cNvSpPr/>
          <p:nvPr/>
        </p:nvSpPr>
        <p:spPr>
          <a:xfrm>
            <a:off x="4929190" y="4214818"/>
            <a:ext cx="428628" cy="428628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0" name="椭圆 159"/>
          <p:cNvSpPr/>
          <p:nvPr/>
        </p:nvSpPr>
        <p:spPr>
          <a:xfrm>
            <a:off x="5500694" y="385762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1" name="椭圆 160"/>
          <p:cNvSpPr/>
          <p:nvPr/>
        </p:nvSpPr>
        <p:spPr>
          <a:xfrm>
            <a:off x="6000760" y="385762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7000892" y="385762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7500958" y="385762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5500694" y="350043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6000760" y="350043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6500826" y="350043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000892" y="350043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00958" y="350043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5500694" y="4236843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6000760" y="4236843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500826" y="4236843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73" name="椭圆 172"/>
          <p:cNvSpPr/>
          <p:nvPr/>
        </p:nvSpPr>
        <p:spPr>
          <a:xfrm>
            <a:off x="7000892" y="4236843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74" name="椭圆 173"/>
          <p:cNvSpPr/>
          <p:nvPr/>
        </p:nvSpPr>
        <p:spPr>
          <a:xfrm>
            <a:off x="7500958" y="4236843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75" name="矩形 174"/>
          <p:cNvSpPr/>
          <p:nvPr/>
        </p:nvSpPr>
        <p:spPr>
          <a:xfrm>
            <a:off x="8430447" y="245089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6" name="矩形 175"/>
          <p:cNvSpPr/>
          <p:nvPr/>
        </p:nvSpPr>
        <p:spPr>
          <a:xfrm>
            <a:off x="8429652" y="280808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7" name="矩形 176"/>
          <p:cNvSpPr/>
          <p:nvPr/>
        </p:nvSpPr>
        <p:spPr>
          <a:xfrm>
            <a:off x="8430447" y="316527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8" name="矩形 177"/>
          <p:cNvSpPr/>
          <p:nvPr/>
        </p:nvSpPr>
        <p:spPr>
          <a:xfrm>
            <a:off x="8429652" y="352246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9" name="矩形 178"/>
          <p:cNvSpPr/>
          <p:nvPr/>
        </p:nvSpPr>
        <p:spPr>
          <a:xfrm>
            <a:off x="8430447" y="387965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0" name="矩形 179"/>
          <p:cNvSpPr/>
          <p:nvPr/>
        </p:nvSpPr>
        <p:spPr>
          <a:xfrm>
            <a:off x="8429652" y="4236843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1" name="椭圆 180"/>
          <p:cNvSpPr/>
          <p:nvPr/>
        </p:nvSpPr>
        <p:spPr>
          <a:xfrm>
            <a:off x="8001024" y="385762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82" name="椭圆 181"/>
          <p:cNvSpPr/>
          <p:nvPr/>
        </p:nvSpPr>
        <p:spPr>
          <a:xfrm>
            <a:off x="8001024" y="350043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83" name="椭圆 182"/>
          <p:cNvSpPr/>
          <p:nvPr/>
        </p:nvSpPr>
        <p:spPr>
          <a:xfrm>
            <a:off x="8001024" y="4236843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4857752" y="214311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0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5357818" y="214311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1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5857884" y="214311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2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6357950" y="214311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3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6858016" y="214311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4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7358082" y="214311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5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7858148" y="214311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6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8358214" y="214311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PMingLiU" pitchFamily="18" charset="-120"/>
              </a:rPr>
              <a:t>node 7</a:t>
            </a:r>
            <a:endParaRPr lang="zh-TW" alt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192" name="圆角矩形 191"/>
          <p:cNvSpPr/>
          <p:nvPr/>
        </p:nvSpPr>
        <p:spPr>
          <a:xfrm>
            <a:off x="5500694" y="285749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93" name="圆角矩形 192"/>
          <p:cNvSpPr/>
          <p:nvPr/>
        </p:nvSpPr>
        <p:spPr>
          <a:xfrm>
            <a:off x="6500826" y="428625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94" name="圆角矩形 193"/>
          <p:cNvSpPr/>
          <p:nvPr/>
        </p:nvSpPr>
        <p:spPr>
          <a:xfrm>
            <a:off x="7000892" y="392906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95" name="圆角矩形 194"/>
          <p:cNvSpPr/>
          <p:nvPr/>
        </p:nvSpPr>
        <p:spPr>
          <a:xfrm>
            <a:off x="5500694" y="250030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96" name="圆角矩形 195"/>
          <p:cNvSpPr/>
          <p:nvPr/>
        </p:nvSpPr>
        <p:spPr>
          <a:xfrm>
            <a:off x="6000760" y="250030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97" name="圆角矩形 196"/>
          <p:cNvSpPr/>
          <p:nvPr/>
        </p:nvSpPr>
        <p:spPr>
          <a:xfrm>
            <a:off x="8501090" y="2522331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98" name="圆角矩形 197"/>
          <p:cNvSpPr/>
          <p:nvPr/>
        </p:nvSpPr>
        <p:spPr>
          <a:xfrm>
            <a:off x="8001024" y="321468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99" name="圆角矩形 198"/>
          <p:cNvSpPr/>
          <p:nvPr/>
        </p:nvSpPr>
        <p:spPr>
          <a:xfrm>
            <a:off x="8001024" y="285749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00" name="圆角矩形 199"/>
          <p:cNvSpPr/>
          <p:nvPr/>
        </p:nvSpPr>
        <p:spPr>
          <a:xfrm>
            <a:off x="7500958" y="321468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01" name="圆角矩形 200"/>
          <p:cNvSpPr/>
          <p:nvPr/>
        </p:nvSpPr>
        <p:spPr>
          <a:xfrm>
            <a:off x="7000892" y="428625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02" name="圆角矩形 201"/>
          <p:cNvSpPr/>
          <p:nvPr/>
        </p:nvSpPr>
        <p:spPr>
          <a:xfrm>
            <a:off x="7500958" y="3951091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03" name="圆角矩形 202"/>
          <p:cNvSpPr/>
          <p:nvPr/>
        </p:nvSpPr>
        <p:spPr>
          <a:xfrm>
            <a:off x="8001024" y="3593901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04" name="圆角矩形 203"/>
          <p:cNvSpPr/>
          <p:nvPr/>
        </p:nvSpPr>
        <p:spPr>
          <a:xfrm>
            <a:off x="6000760" y="428625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05" name="圆角矩形 204"/>
          <p:cNvSpPr/>
          <p:nvPr/>
        </p:nvSpPr>
        <p:spPr>
          <a:xfrm>
            <a:off x="6500826" y="392906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06" name="圆角矩形 205"/>
          <p:cNvSpPr/>
          <p:nvPr/>
        </p:nvSpPr>
        <p:spPr>
          <a:xfrm>
            <a:off x="7000892" y="3593901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07" name="圆角矩形 206"/>
          <p:cNvSpPr/>
          <p:nvPr/>
        </p:nvSpPr>
        <p:spPr>
          <a:xfrm>
            <a:off x="8501090" y="321468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08" name="圆角矩形 207"/>
          <p:cNvSpPr/>
          <p:nvPr/>
        </p:nvSpPr>
        <p:spPr>
          <a:xfrm>
            <a:off x="7500958" y="357187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09" name="圆角矩形 208"/>
          <p:cNvSpPr/>
          <p:nvPr/>
        </p:nvSpPr>
        <p:spPr>
          <a:xfrm>
            <a:off x="8501090" y="285749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5500694" y="457200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prstClr val="black"/>
                </a:solidFill>
              </a:rPr>
              <a:t>5</a:t>
            </a:r>
            <a:endParaRPr lang="zh-CN" altLang="en-US" sz="2000" b="1" dirty="0">
              <a:solidFill>
                <a:prstClr val="black"/>
              </a:solidFill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6000760" y="457200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prstClr val="black"/>
                </a:solidFill>
              </a:rPr>
              <a:t>4</a:t>
            </a:r>
            <a:endParaRPr lang="zh-CN" altLang="en-US" sz="2000" b="1" dirty="0">
              <a:solidFill>
                <a:prstClr val="black"/>
              </a:solidFill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6572264" y="457200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prstClr val="black"/>
                </a:solidFill>
              </a:rPr>
              <a:t>3</a:t>
            </a:r>
            <a:endParaRPr lang="zh-CN" altLang="en-US" sz="2000" b="1" dirty="0">
              <a:solidFill>
                <a:prstClr val="black"/>
              </a:solidFill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7072330" y="457200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prstClr val="black"/>
                </a:solidFill>
              </a:rPr>
              <a:t>3</a:t>
            </a:r>
            <a:endParaRPr lang="zh-CN" altLang="en-US" sz="2000" b="1" dirty="0">
              <a:solidFill>
                <a:prstClr val="black"/>
              </a:solidFill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7572396" y="457200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prstClr val="black"/>
                </a:solidFill>
              </a:rPr>
              <a:t>4</a:t>
            </a:r>
            <a:endParaRPr lang="zh-CN" altLang="en-US" sz="2000" b="1" dirty="0">
              <a:solidFill>
                <a:prstClr val="black"/>
              </a:solidFill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8072462" y="457200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prstClr val="black"/>
                </a:solidFill>
              </a:rPr>
              <a:t>5</a:t>
            </a:r>
            <a:endParaRPr lang="zh-CN" altLang="en-US" sz="2000" b="1" dirty="0">
              <a:solidFill>
                <a:prstClr val="black"/>
              </a:solidFill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8501090" y="457200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prstClr val="black"/>
                </a:solidFill>
              </a:rPr>
              <a:t>3</a:t>
            </a:r>
            <a:endParaRPr lang="zh-CN" altLang="en-US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59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5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6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5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0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6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2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8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/>
      <p:bldP spid="185" grpId="0"/>
      <p:bldP spid="186" grpId="0"/>
      <p:bldP spid="187" grpId="0"/>
      <p:bldP spid="188" grpId="0"/>
      <p:bldP spid="189" grpId="0"/>
      <p:bldP spid="190" grpId="0"/>
      <p:bldP spid="191" grpId="0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/>
      <p:bldP spid="211" grpId="0"/>
      <p:bldP spid="212" grpId="0"/>
      <p:bldP spid="213" grpId="0"/>
      <p:bldP spid="214" grpId="0"/>
      <p:bldP spid="215" grpId="0"/>
      <p:bldP spid="21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Different Number of Storage Nodes</a:t>
            </a:r>
            <a:endParaRPr lang="zh-CN" altLang="en-US" sz="37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4282" y="1600200"/>
            <a:ext cx="8786874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zh-CN" sz="2800" dirty="0" smtClean="0">
                <a:latin typeface="Arial" pitchFamily="34" charset="0"/>
                <a:cs typeface="Arial" pitchFamily="34" charset="0"/>
              </a:rPr>
              <a:t>Consider the overall performance of the complete recovery operation for </a:t>
            </a:r>
            <a:r>
              <a:rPr lang="en-US" altLang="zh-CN" sz="2800" b="1" dirty="0" smtClean="0">
                <a:latin typeface="Arial" pitchFamily="34" charset="0"/>
                <a:cs typeface="Arial" pitchFamily="34" charset="0"/>
              </a:rPr>
              <a:t>EVENODD</a:t>
            </a:r>
            <a:endParaRPr lang="zh-CN" altLang="en-US" sz="2800" b="1" dirty="0" smtClean="0">
              <a:latin typeface="Arial" pitchFamily="34" charset="0"/>
              <a:cs typeface="Arial" pitchFamily="34" charset="0"/>
            </a:endParaRPr>
          </a:p>
          <a:p>
            <a:endParaRPr lang="zh-CN" alt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571744"/>
            <a:ext cx="8501122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00800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 sz="1400">
                <a:solidFill>
                  <a:prstClr val="black"/>
                </a:solidFill>
              </a:rPr>
              <a:pPr algn="r"/>
              <a:t>35</a:t>
            </a:fld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45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Different Chunk Size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2844" y="1285860"/>
            <a:ext cx="8715436" cy="514353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zh-CN" sz="2800" dirty="0" smtClean="0">
                <a:latin typeface="Arial" pitchFamily="34" charset="0"/>
                <a:cs typeface="Arial" pitchFamily="34" charset="0"/>
              </a:rPr>
              <a:t>Evaluate the impact of chunk size for </a:t>
            </a:r>
            <a:r>
              <a:rPr lang="en-US" altLang="zh-CN" sz="2800" b="1" dirty="0" smtClean="0">
                <a:latin typeface="Arial" pitchFamily="34" charset="0"/>
                <a:cs typeface="Arial" pitchFamily="34" charset="0"/>
              </a:rPr>
              <a:t>EVENODD</a:t>
            </a:r>
            <a:r>
              <a:rPr lang="en-US" altLang="zh-CN" sz="2800" dirty="0" smtClean="0">
                <a:latin typeface="Arial" pitchFamily="34" charset="0"/>
                <a:cs typeface="Arial" pitchFamily="34" charset="0"/>
              </a:rPr>
              <a:t> on the recovery time performance</a:t>
            </a:r>
            <a:endParaRPr lang="zh-CN" altLang="en-US" sz="2800" b="1" dirty="0" smtClean="0">
              <a:latin typeface="Arial" pitchFamily="34" charset="0"/>
              <a:cs typeface="Arial" pitchFamily="34" charset="0"/>
            </a:endParaRPr>
          </a:p>
          <a:p>
            <a:endParaRPr lang="zh-CN" alt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2284754"/>
            <a:ext cx="8929718" cy="4073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00800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 sz="1400">
                <a:solidFill>
                  <a:prstClr val="black"/>
                </a:solidFill>
              </a:rPr>
              <a:pPr algn="r"/>
              <a:t>36</a:t>
            </a:fld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25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Different Failed Nodes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1142984"/>
            <a:ext cx="87154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Evaluate the recovery time performance for </a:t>
            </a:r>
            <a:r>
              <a:rPr lang="en-US" altLang="zh-CN" sz="2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EVENODD</a:t>
            </a:r>
            <a:r>
              <a:rPr lang="en-US" altLang="zh-CN" sz="2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when the failed node is in a different column</a:t>
            </a:r>
            <a:endParaRPr lang="zh-CN" altLang="en-US" sz="2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3116"/>
            <a:ext cx="9144000" cy="27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394473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 sz="1400">
                <a:solidFill>
                  <a:prstClr val="black"/>
                </a:solidFill>
              </a:rPr>
              <a:pPr algn="r"/>
              <a:t>37</a:t>
            </a:fld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12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en-US" dirty="0" smtClean="0"/>
              <a:t>Recovering node failures is necessary</a:t>
            </a:r>
          </a:p>
          <a:p>
            <a:pPr lvl="1"/>
            <a:r>
              <a:rPr lang="en-US" altLang="zh-CN" dirty="0" smtClean="0"/>
              <a:t>Preserve </a:t>
            </a:r>
            <a:r>
              <a:rPr lang="en-US" altLang="zh-CN" dirty="0"/>
              <a:t>the required redundancy </a:t>
            </a:r>
            <a:r>
              <a:rPr lang="en-US" altLang="zh-CN" dirty="0" smtClean="0"/>
              <a:t>level</a:t>
            </a:r>
          </a:p>
          <a:p>
            <a:pPr lvl="1"/>
            <a:r>
              <a:rPr lang="en-US" altLang="zh-CN" dirty="0" smtClean="0"/>
              <a:t>Avoid </a:t>
            </a:r>
            <a:r>
              <a:rPr lang="en-US" altLang="zh-CN" dirty="0"/>
              <a:t>data unavailability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Single-node </a:t>
            </a:r>
            <a:r>
              <a:rPr lang="en-US" altLang="zh-CN" dirty="0">
                <a:solidFill>
                  <a:srgbClr val="FF0000"/>
                </a:solidFill>
              </a:rPr>
              <a:t>failure recovery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dirty="0" smtClean="0"/>
              <a:t>Single-node </a:t>
            </a:r>
            <a:r>
              <a:rPr lang="en-US" altLang="zh-CN" dirty="0"/>
              <a:t>failure occurs more frequently than a concurrent </a:t>
            </a:r>
            <a:r>
              <a:rPr lang="en-US" altLang="zh-CN" dirty="0" smtClean="0"/>
              <a:t>multi-node </a:t>
            </a:r>
            <a:r>
              <a:rPr lang="en-US" altLang="zh-CN" dirty="0"/>
              <a:t>failure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05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</p:spPr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Example: Recovery in RDP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121"/>
          <p:cNvGrpSpPr/>
          <p:nvPr/>
        </p:nvGrpSpPr>
        <p:grpSpPr>
          <a:xfrm>
            <a:off x="5572132" y="2425692"/>
            <a:ext cx="1714512" cy="2428892"/>
            <a:chOff x="5572132" y="2713032"/>
            <a:chExt cx="1714512" cy="2428892"/>
          </a:xfrm>
        </p:grpSpPr>
        <p:sp>
          <p:nvSpPr>
            <p:cNvPr id="6" name="矩形 19"/>
            <p:cNvSpPr/>
            <p:nvPr/>
          </p:nvSpPr>
          <p:spPr>
            <a:xfrm>
              <a:off x="6500826" y="285590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0,6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7" name="矩形 27"/>
            <p:cNvSpPr/>
            <p:nvPr/>
          </p:nvSpPr>
          <p:spPr>
            <a:xfrm>
              <a:off x="6500826" y="321309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1,6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8" name="矩形 35"/>
            <p:cNvSpPr/>
            <p:nvPr/>
          </p:nvSpPr>
          <p:spPr>
            <a:xfrm>
              <a:off x="6500826" y="357028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2,6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9" name="矩形 43"/>
            <p:cNvSpPr/>
            <p:nvPr/>
          </p:nvSpPr>
          <p:spPr>
            <a:xfrm>
              <a:off x="6500826" y="392747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3,6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10" name="矩形 51"/>
            <p:cNvSpPr/>
            <p:nvPr/>
          </p:nvSpPr>
          <p:spPr>
            <a:xfrm>
              <a:off x="6500826" y="428466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4,6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11" name="矩形 59"/>
            <p:cNvSpPr/>
            <p:nvPr/>
          </p:nvSpPr>
          <p:spPr>
            <a:xfrm>
              <a:off x="6500826" y="464185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5,6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cxnSp>
          <p:nvCxnSpPr>
            <p:cNvPr id="12" name="直接箭头连接符 65"/>
            <p:cNvCxnSpPr>
              <a:stCxn id="36" idx="3"/>
              <a:endCxn id="6" idx="1"/>
            </p:cNvCxnSpPr>
            <p:nvPr/>
          </p:nvCxnSpPr>
          <p:spPr>
            <a:xfrm>
              <a:off x="5572926" y="3034503"/>
              <a:ext cx="9279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" name="直接箭头连接符 66"/>
            <p:cNvCxnSpPr/>
            <p:nvPr/>
          </p:nvCxnSpPr>
          <p:spPr>
            <a:xfrm>
              <a:off x="5572132" y="3425824"/>
              <a:ext cx="9279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" name="直接箭头连接符 67"/>
            <p:cNvCxnSpPr/>
            <p:nvPr/>
          </p:nvCxnSpPr>
          <p:spPr>
            <a:xfrm>
              <a:off x="5572132" y="4498982"/>
              <a:ext cx="9279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15" name="矩形 68"/>
            <p:cNvSpPr/>
            <p:nvPr/>
          </p:nvSpPr>
          <p:spPr>
            <a:xfrm>
              <a:off x="5786446" y="2713032"/>
              <a:ext cx="42862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8064A2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⊕</a:t>
              </a:r>
              <a:endParaRPr lang="zh-CN" altLang="en-US" sz="3200" b="1" dirty="0">
                <a:solidFill>
                  <a:srgbClr val="8064A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6" name="矩形 69"/>
            <p:cNvSpPr/>
            <p:nvPr/>
          </p:nvSpPr>
          <p:spPr>
            <a:xfrm>
              <a:off x="5786446" y="3128389"/>
              <a:ext cx="42862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8064A2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⊕</a:t>
              </a:r>
              <a:endParaRPr lang="zh-CN" altLang="en-US" sz="3200" b="1" dirty="0">
                <a:solidFill>
                  <a:srgbClr val="8064A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7" name="矩形 70"/>
            <p:cNvSpPr/>
            <p:nvPr/>
          </p:nvSpPr>
          <p:spPr>
            <a:xfrm>
              <a:off x="5786446" y="4199959"/>
              <a:ext cx="42862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8064A2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⊕</a:t>
              </a:r>
              <a:endParaRPr lang="zh-CN" altLang="en-US" sz="3200" b="1" dirty="0">
                <a:solidFill>
                  <a:srgbClr val="8064A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cxnSp>
          <p:nvCxnSpPr>
            <p:cNvPr id="18" name="直接箭头连接符 71"/>
            <p:cNvCxnSpPr/>
            <p:nvPr/>
          </p:nvCxnSpPr>
          <p:spPr>
            <a:xfrm>
              <a:off x="5572132" y="3807050"/>
              <a:ext cx="9279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19" name="矩形 72"/>
            <p:cNvSpPr/>
            <p:nvPr/>
          </p:nvSpPr>
          <p:spPr>
            <a:xfrm>
              <a:off x="5785652" y="3485579"/>
              <a:ext cx="42862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8064A2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⊕</a:t>
              </a:r>
              <a:endParaRPr lang="zh-CN" altLang="en-US" sz="3200" b="1" dirty="0">
                <a:solidFill>
                  <a:srgbClr val="8064A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cxnSp>
          <p:nvCxnSpPr>
            <p:cNvPr id="20" name="直接箭头连接符 73"/>
            <p:cNvCxnSpPr/>
            <p:nvPr/>
          </p:nvCxnSpPr>
          <p:spPr>
            <a:xfrm>
              <a:off x="5572132" y="4164240"/>
              <a:ext cx="9279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21" name="矩形 74"/>
            <p:cNvSpPr/>
            <p:nvPr/>
          </p:nvSpPr>
          <p:spPr>
            <a:xfrm>
              <a:off x="5785652" y="3842769"/>
              <a:ext cx="42862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8064A2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⊕</a:t>
              </a:r>
              <a:endParaRPr lang="zh-CN" altLang="en-US" sz="3200" b="1" dirty="0">
                <a:solidFill>
                  <a:srgbClr val="8064A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cxnSp>
          <p:nvCxnSpPr>
            <p:cNvPr id="22" name="直接箭头连接符 75"/>
            <p:cNvCxnSpPr/>
            <p:nvPr/>
          </p:nvCxnSpPr>
          <p:spPr>
            <a:xfrm>
              <a:off x="5572132" y="4878620"/>
              <a:ext cx="9279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23" name="矩形 76"/>
            <p:cNvSpPr/>
            <p:nvPr/>
          </p:nvSpPr>
          <p:spPr>
            <a:xfrm>
              <a:off x="5785652" y="4557149"/>
              <a:ext cx="42862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8064A2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⊕</a:t>
              </a:r>
              <a:endParaRPr lang="zh-CN" altLang="en-US" sz="3200" b="1" dirty="0">
                <a:solidFill>
                  <a:srgbClr val="8064A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</p:grpSp>
      <p:grpSp>
        <p:nvGrpSpPr>
          <p:cNvPr id="24" name="Group 123"/>
          <p:cNvGrpSpPr/>
          <p:nvPr/>
        </p:nvGrpSpPr>
        <p:grpSpPr>
          <a:xfrm>
            <a:off x="858018" y="2568568"/>
            <a:ext cx="4714908" cy="2143140"/>
            <a:chOff x="858018" y="2855908"/>
            <a:chExt cx="4714908" cy="2143140"/>
          </a:xfrm>
        </p:grpSpPr>
        <p:sp>
          <p:nvSpPr>
            <p:cNvPr id="31" name="矩形 13"/>
            <p:cNvSpPr/>
            <p:nvPr/>
          </p:nvSpPr>
          <p:spPr>
            <a:xfrm>
              <a:off x="858018" y="285590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0,0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32" name="矩形 14"/>
            <p:cNvSpPr/>
            <p:nvPr/>
          </p:nvSpPr>
          <p:spPr>
            <a:xfrm>
              <a:off x="1643836" y="285590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0,1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33" name="矩形 15"/>
            <p:cNvSpPr/>
            <p:nvPr/>
          </p:nvSpPr>
          <p:spPr>
            <a:xfrm>
              <a:off x="2429654" y="285590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0,2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34" name="矩形 16"/>
            <p:cNvSpPr/>
            <p:nvPr/>
          </p:nvSpPr>
          <p:spPr>
            <a:xfrm>
              <a:off x="3215472" y="285590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0,3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35" name="矩形 17"/>
            <p:cNvSpPr/>
            <p:nvPr/>
          </p:nvSpPr>
          <p:spPr>
            <a:xfrm>
              <a:off x="4001290" y="285590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0,4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36" name="矩形 18"/>
            <p:cNvSpPr/>
            <p:nvPr/>
          </p:nvSpPr>
          <p:spPr>
            <a:xfrm>
              <a:off x="4787108" y="285590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0,5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37" name="矩形 21"/>
            <p:cNvSpPr/>
            <p:nvPr/>
          </p:nvSpPr>
          <p:spPr>
            <a:xfrm>
              <a:off x="858018" y="321309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1,0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38" name="矩形 22"/>
            <p:cNvSpPr/>
            <p:nvPr/>
          </p:nvSpPr>
          <p:spPr>
            <a:xfrm>
              <a:off x="1643836" y="321309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1,1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39" name="矩形 23"/>
            <p:cNvSpPr/>
            <p:nvPr/>
          </p:nvSpPr>
          <p:spPr>
            <a:xfrm>
              <a:off x="2429654" y="321309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1,2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40" name="矩形 24"/>
            <p:cNvSpPr/>
            <p:nvPr/>
          </p:nvSpPr>
          <p:spPr>
            <a:xfrm>
              <a:off x="3215472" y="321309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1,3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41" name="矩形 25"/>
            <p:cNvSpPr/>
            <p:nvPr/>
          </p:nvSpPr>
          <p:spPr>
            <a:xfrm>
              <a:off x="4001290" y="321309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1,4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42" name="矩形 26"/>
            <p:cNvSpPr/>
            <p:nvPr/>
          </p:nvSpPr>
          <p:spPr>
            <a:xfrm>
              <a:off x="4787108" y="321309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1,5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43" name="矩形 29"/>
            <p:cNvSpPr/>
            <p:nvPr/>
          </p:nvSpPr>
          <p:spPr>
            <a:xfrm>
              <a:off x="858018" y="357028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2,0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44" name="矩形 30"/>
            <p:cNvSpPr/>
            <p:nvPr/>
          </p:nvSpPr>
          <p:spPr>
            <a:xfrm>
              <a:off x="1643836" y="357028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2,1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45" name="矩形 31"/>
            <p:cNvSpPr/>
            <p:nvPr/>
          </p:nvSpPr>
          <p:spPr>
            <a:xfrm>
              <a:off x="2429654" y="357028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2,2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46" name="矩形 32"/>
            <p:cNvSpPr/>
            <p:nvPr/>
          </p:nvSpPr>
          <p:spPr>
            <a:xfrm>
              <a:off x="3215472" y="357028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2,3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47" name="矩形 33"/>
            <p:cNvSpPr/>
            <p:nvPr/>
          </p:nvSpPr>
          <p:spPr>
            <a:xfrm>
              <a:off x="4001290" y="357028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2,4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48" name="矩形 34"/>
            <p:cNvSpPr/>
            <p:nvPr/>
          </p:nvSpPr>
          <p:spPr>
            <a:xfrm>
              <a:off x="4787108" y="357028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2,5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49" name="矩形 37"/>
            <p:cNvSpPr/>
            <p:nvPr/>
          </p:nvSpPr>
          <p:spPr>
            <a:xfrm>
              <a:off x="858018" y="392747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3,0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50" name="矩形 38"/>
            <p:cNvSpPr/>
            <p:nvPr/>
          </p:nvSpPr>
          <p:spPr>
            <a:xfrm>
              <a:off x="1643836" y="392747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3,1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51" name="矩形 39"/>
            <p:cNvSpPr/>
            <p:nvPr/>
          </p:nvSpPr>
          <p:spPr>
            <a:xfrm>
              <a:off x="2429654" y="392747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3,2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52" name="矩形 40"/>
            <p:cNvSpPr/>
            <p:nvPr/>
          </p:nvSpPr>
          <p:spPr>
            <a:xfrm>
              <a:off x="3215472" y="392747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3,3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53" name="矩形 41"/>
            <p:cNvSpPr/>
            <p:nvPr/>
          </p:nvSpPr>
          <p:spPr>
            <a:xfrm>
              <a:off x="4001290" y="392747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3,4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54" name="矩形 42"/>
            <p:cNvSpPr/>
            <p:nvPr/>
          </p:nvSpPr>
          <p:spPr>
            <a:xfrm>
              <a:off x="4787108" y="392747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3,5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55" name="矩形 45"/>
            <p:cNvSpPr/>
            <p:nvPr/>
          </p:nvSpPr>
          <p:spPr>
            <a:xfrm>
              <a:off x="858018" y="428466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4,0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56" name="矩形 46"/>
            <p:cNvSpPr/>
            <p:nvPr/>
          </p:nvSpPr>
          <p:spPr>
            <a:xfrm>
              <a:off x="1643836" y="428466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4,1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57" name="矩形 47"/>
            <p:cNvSpPr/>
            <p:nvPr/>
          </p:nvSpPr>
          <p:spPr>
            <a:xfrm>
              <a:off x="2429654" y="428466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4,2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58" name="矩形 48"/>
            <p:cNvSpPr/>
            <p:nvPr/>
          </p:nvSpPr>
          <p:spPr>
            <a:xfrm>
              <a:off x="3215472" y="428466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4,3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59" name="矩形 49"/>
            <p:cNvSpPr/>
            <p:nvPr/>
          </p:nvSpPr>
          <p:spPr>
            <a:xfrm>
              <a:off x="4001290" y="428466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4,4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60" name="矩形 50"/>
            <p:cNvSpPr/>
            <p:nvPr/>
          </p:nvSpPr>
          <p:spPr>
            <a:xfrm>
              <a:off x="4787108" y="428466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4,5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61" name="矩形 53"/>
            <p:cNvSpPr/>
            <p:nvPr/>
          </p:nvSpPr>
          <p:spPr>
            <a:xfrm>
              <a:off x="858018" y="464185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5,0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62" name="矩形 54"/>
            <p:cNvSpPr/>
            <p:nvPr/>
          </p:nvSpPr>
          <p:spPr>
            <a:xfrm>
              <a:off x="1643836" y="464185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5,1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63" name="矩形 55"/>
            <p:cNvSpPr/>
            <p:nvPr/>
          </p:nvSpPr>
          <p:spPr>
            <a:xfrm>
              <a:off x="2429654" y="464185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5,2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64" name="矩形 56"/>
            <p:cNvSpPr/>
            <p:nvPr/>
          </p:nvSpPr>
          <p:spPr>
            <a:xfrm>
              <a:off x="3215472" y="464185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5,3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65" name="矩形 57"/>
            <p:cNvSpPr/>
            <p:nvPr/>
          </p:nvSpPr>
          <p:spPr>
            <a:xfrm>
              <a:off x="4001290" y="464185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5,4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66" name="矩形 58"/>
            <p:cNvSpPr/>
            <p:nvPr/>
          </p:nvSpPr>
          <p:spPr>
            <a:xfrm>
              <a:off x="4787108" y="464185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5,5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7" name="Group 126"/>
          <p:cNvGrpSpPr/>
          <p:nvPr/>
        </p:nvGrpSpPr>
        <p:grpSpPr>
          <a:xfrm>
            <a:off x="213488" y="2568568"/>
            <a:ext cx="8644792" cy="3432200"/>
            <a:chOff x="213488" y="2855908"/>
            <a:chExt cx="8644792" cy="3432200"/>
          </a:xfrm>
        </p:grpSpPr>
        <p:cxnSp>
          <p:nvCxnSpPr>
            <p:cNvPr id="68" name="直接连接符 62"/>
            <p:cNvCxnSpPr/>
            <p:nvPr/>
          </p:nvCxnSpPr>
          <p:spPr>
            <a:xfrm rot="5400000">
              <a:off x="-643768" y="4356900"/>
              <a:ext cx="17161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接连接符 63"/>
            <p:cNvCxnSpPr/>
            <p:nvPr/>
          </p:nvCxnSpPr>
          <p:spPr>
            <a:xfrm flipV="1">
              <a:off x="2000232" y="3784602"/>
              <a:ext cx="3144066" cy="143034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连接符 92"/>
            <p:cNvCxnSpPr/>
            <p:nvPr/>
          </p:nvCxnSpPr>
          <p:spPr>
            <a:xfrm rot="5400000">
              <a:off x="-465173" y="4606933"/>
              <a:ext cx="164466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93"/>
            <p:cNvCxnSpPr/>
            <p:nvPr/>
          </p:nvCxnSpPr>
          <p:spPr>
            <a:xfrm flipV="1">
              <a:off x="2357422" y="4141792"/>
              <a:ext cx="2786082" cy="128747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连接符 98"/>
            <p:cNvCxnSpPr/>
            <p:nvPr/>
          </p:nvCxnSpPr>
          <p:spPr>
            <a:xfrm rot="5400000">
              <a:off x="-250065" y="4892685"/>
              <a:ext cx="1500992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接连接符 99"/>
            <p:cNvCxnSpPr/>
            <p:nvPr/>
          </p:nvCxnSpPr>
          <p:spPr>
            <a:xfrm flipV="1">
              <a:off x="2571736" y="4498982"/>
              <a:ext cx="2500330" cy="11445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接连接符 104"/>
            <p:cNvCxnSpPr/>
            <p:nvPr/>
          </p:nvCxnSpPr>
          <p:spPr>
            <a:xfrm rot="5400000">
              <a:off x="-71470" y="5142718"/>
              <a:ext cx="1429554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连接符 105"/>
            <p:cNvCxnSpPr/>
            <p:nvPr/>
          </p:nvCxnSpPr>
          <p:spPr>
            <a:xfrm flipV="1">
              <a:off x="2857488" y="4856172"/>
              <a:ext cx="2286016" cy="100172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连接符 110"/>
            <p:cNvCxnSpPr/>
            <p:nvPr/>
          </p:nvCxnSpPr>
          <p:spPr>
            <a:xfrm rot="5400000">
              <a:off x="107125" y="5392751"/>
              <a:ext cx="1358116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连接符 112"/>
            <p:cNvCxnSpPr/>
            <p:nvPr/>
          </p:nvCxnSpPr>
          <p:spPr>
            <a:xfrm flipV="1">
              <a:off x="3143240" y="5359414"/>
              <a:ext cx="1643074" cy="71438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连接符 116"/>
            <p:cNvCxnSpPr/>
            <p:nvPr/>
          </p:nvCxnSpPr>
          <p:spPr>
            <a:xfrm rot="5400000">
              <a:off x="500034" y="5570552"/>
              <a:ext cx="1430348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矩形 20"/>
            <p:cNvSpPr/>
            <p:nvPr/>
          </p:nvSpPr>
          <p:spPr>
            <a:xfrm>
              <a:off x="8072462" y="285590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0,7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81" name="矩形 28"/>
            <p:cNvSpPr/>
            <p:nvPr/>
          </p:nvSpPr>
          <p:spPr>
            <a:xfrm>
              <a:off x="8072462" y="321309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1,7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82" name="矩形 36"/>
            <p:cNvSpPr/>
            <p:nvPr/>
          </p:nvSpPr>
          <p:spPr>
            <a:xfrm>
              <a:off x="8072462" y="357028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2,7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83" name="矩形 44"/>
            <p:cNvSpPr/>
            <p:nvPr/>
          </p:nvSpPr>
          <p:spPr>
            <a:xfrm>
              <a:off x="8072462" y="392747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3,7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84" name="矩形 52"/>
            <p:cNvSpPr/>
            <p:nvPr/>
          </p:nvSpPr>
          <p:spPr>
            <a:xfrm>
              <a:off x="8072462" y="428466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4,7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sp>
          <p:nvSpPr>
            <p:cNvPr id="85" name="矩形 60"/>
            <p:cNvSpPr/>
            <p:nvPr/>
          </p:nvSpPr>
          <p:spPr>
            <a:xfrm>
              <a:off x="8072462" y="4641858"/>
              <a:ext cx="785818" cy="3571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i="1" dirty="0" smtClean="0">
                  <a:solidFill>
                    <a:prstClr val="black"/>
                  </a:solidFill>
                </a:rPr>
                <a:t>d</a:t>
              </a:r>
              <a:r>
                <a:rPr lang="en-US" altLang="zh-CN" sz="1600" i="1" dirty="0" smtClean="0">
                  <a:solidFill>
                    <a:prstClr val="black"/>
                  </a:solidFill>
                </a:rPr>
                <a:t>5,7</a:t>
              </a:r>
              <a:endParaRPr lang="zh-CN" altLang="en-US" sz="1600" i="1" dirty="0">
                <a:solidFill>
                  <a:prstClr val="black"/>
                </a:solidFill>
              </a:endParaRPr>
            </a:p>
          </p:txBody>
        </p:sp>
        <p:cxnSp>
          <p:nvCxnSpPr>
            <p:cNvPr id="86" name="直接连接符 61"/>
            <p:cNvCxnSpPr/>
            <p:nvPr/>
          </p:nvCxnSpPr>
          <p:spPr>
            <a:xfrm rot="10800000" flipV="1">
              <a:off x="214282" y="3070222"/>
              <a:ext cx="858050" cy="42862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接连接符 64"/>
            <p:cNvCxnSpPr/>
            <p:nvPr/>
          </p:nvCxnSpPr>
          <p:spPr>
            <a:xfrm>
              <a:off x="214282" y="5214950"/>
              <a:ext cx="178595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接连接符 77"/>
            <p:cNvCxnSpPr/>
            <p:nvPr/>
          </p:nvCxnSpPr>
          <p:spPr>
            <a:xfrm flipV="1">
              <a:off x="5143504" y="3427412"/>
              <a:ext cx="1857388" cy="35719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矩形 78"/>
            <p:cNvSpPr/>
            <p:nvPr/>
          </p:nvSpPr>
          <p:spPr>
            <a:xfrm>
              <a:off x="7429520" y="2998784"/>
              <a:ext cx="36592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4F81BD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⊕</a:t>
              </a:r>
              <a:endParaRPr lang="zh-CN" altLang="en-US" sz="3200" b="1" dirty="0">
                <a:solidFill>
                  <a:srgbClr val="4F81BD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90" name="矩形 79"/>
            <p:cNvSpPr/>
            <p:nvPr/>
          </p:nvSpPr>
          <p:spPr>
            <a:xfrm>
              <a:off x="7429520" y="3342703"/>
              <a:ext cx="36592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4F81BD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⊕</a:t>
              </a:r>
              <a:endParaRPr lang="zh-CN" altLang="en-US" sz="3200" b="1" dirty="0">
                <a:solidFill>
                  <a:srgbClr val="4F81BD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91" name="矩形 80"/>
            <p:cNvSpPr/>
            <p:nvPr/>
          </p:nvSpPr>
          <p:spPr>
            <a:xfrm>
              <a:off x="7429520" y="3699893"/>
              <a:ext cx="36592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4F81BD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⊕</a:t>
              </a:r>
              <a:endParaRPr lang="zh-CN" altLang="en-US" sz="3200" b="1" dirty="0">
                <a:solidFill>
                  <a:srgbClr val="4F81BD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92" name="矩形 81"/>
            <p:cNvSpPr/>
            <p:nvPr/>
          </p:nvSpPr>
          <p:spPr>
            <a:xfrm>
              <a:off x="7429520" y="4057083"/>
              <a:ext cx="36592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4F81BD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⊕</a:t>
              </a:r>
              <a:endParaRPr lang="zh-CN" altLang="en-US" sz="3200" b="1" dirty="0">
                <a:solidFill>
                  <a:srgbClr val="4F81BD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93" name="矩形 82"/>
            <p:cNvSpPr/>
            <p:nvPr/>
          </p:nvSpPr>
          <p:spPr>
            <a:xfrm>
              <a:off x="7429520" y="4414273"/>
              <a:ext cx="36592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4F81BD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⊕</a:t>
              </a:r>
              <a:endParaRPr lang="zh-CN" altLang="en-US" sz="3200" b="1" dirty="0">
                <a:solidFill>
                  <a:srgbClr val="4F81BD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94" name="矩形 83"/>
            <p:cNvSpPr/>
            <p:nvPr/>
          </p:nvSpPr>
          <p:spPr>
            <a:xfrm>
              <a:off x="7429520" y="4771463"/>
              <a:ext cx="36592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4F81BD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⊕</a:t>
              </a:r>
              <a:endParaRPr lang="zh-CN" altLang="en-US" sz="3200" b="1" dirty="0">
                <a:solidFill>
                  <a:srgbClr val="4F81BD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cxnSp>
          <p:nvCxnSpPr>
            <p:cNvPr id="95" name="直接连接符 84"/>
            <p:cNvCxnSpPr/>
            <p:nvPr/>
          </p:nvCxnSpPr>
          <p:spPr>
            <a:xfrm rot="5400000" flipH="1" flipV="1">
              <a:off x="7768851" y="3016644"/>
              <a:ext cx="321471" cy="285752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接连接符 85"/>
            <p:cNvCxnSpPr/>
            <p:nvPr/>
          </p:nvCxnSpPr>
          <p:spPr>
            <a:xfrm rot="5400000" flipH="1" flipV="1">
              <a:off x="7768851" y="3373834"/>
              <a:ext cx="321471" cy="285752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接连接符 86"/>
            <p:cNvCxnSpPr/>
            <p:nvPr/>
          </p:nvCxnSpPr>
          <p:spPr>
            <a:xfrm rot="5400000" flipH="1" flipV="1">
              <a:off x="7768851" y="3731024"/>
              <a:ext cx="321471" cy="285752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接连接符 87"/>
            <p:cNvCxnSpPr/>
            <p:nvPr/>
          </p:nvCxnSpPr>
          <p:spPr>
            <a:xfrm rot="5400000" flipH="1" flipV="1">
              <a:off x="7768851" y="4123932"/>
              <a:ext cx="321471" cy="285752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接连接符 88"/>
            <p:cNvCxnSpPr/>
            <p:nvPr/>
          </p:nvCxnSpPr>
          <p:spPr>
            <a:xfrm rot="5400000" flipH="1" flipV="1">
              <a:off x="7768851" y="4445404"/>
              <a:ext cx="321471" cy="285752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接连接符 89"/>
            <p:cNvCxnSpPr/>
            <p:nvPr/>
          </p:nvCxnSpPr>
          <p:spPr>
            <a:xfrm rot="5400000" flipH="1" flipV="1">
              <a:off x="7768851" y="4802594"/>
              <a:ext cx="321471" cy="285752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接连接符 90"/>
            <p:cNvCxnSpPr/>
            <p:nvPr/>
          </p:nvCxnSpPr>
          <p:spPr>
            <a:xfrm flipV="1">
              <a:off x="7000892" y="3284536"/>
              <a:ext cx="571504" cy="14287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接连接符 91"/>
            <p:cNvCxnSpPr/>
            <p:nvPr/>
          </p:nvCxnSpPr>
          <p:spPr>
            <a:xfrm rot="10800000" flipV="1">
              <a:off x="357158" y="3070222"/>
              <a:ext cx="1571636" cy="71438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连接符 94"/>
            <p:cNvCxnSpPr/>
            <p:nvPr/>
          </p:nvCxnSpPr>
          <p:spPr>
            <a:xfrm>
              <a:off x="357158" y="5429264"/>
              <a:ext cx="2000264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接连接符 95"/>
            <p:cNvCxnSpPr/>
            <p:nvPr/>
          </p:nvCxnSpPr>
          <p:spPr>
            <a:xfrm flipV="1">
              <a:off x="5072066" y="3784602"/>
              <a:ext cx="1928826" cy="35719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接连接符 96"/>
            <p:cNvCxnSpPr/>
            <p:nvPr/>
          </p:nvCxnSpPr>
          <p:spPr>
            <a:xfrm flipV="1">
              <a:off x="7000892" y="3641725"/>
              <a:ext cx="571504" cy="14287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接连接符 97"/>
            <p:cNvCxnSpPr/>
            <p:nvPr/>
          </p:nvCxnSpPr>
          <p:spPr>
            <a:xfrm rot="10800000" flipV="1">
              <a:off x="500034" y="3070222"/>
              <a:ext cx="2214578" cy="107157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接连接符 100"/>
            <p:cNvCxnSpPr/>
            <p:nvPr/>
          </p:nvCxnSpPr>
          <p:spPr>
            <a:xfrm>
              <a:off x="500034" y="5643578"/>
              <a:ext cx="207170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接连接符 101"/>
            <p:cNvCxnSpPr/>
            <p:nvPr/>
          </p:nvCxnSpPr>
          <p:spPr>
            <a:xfrm flipV="1">
              <a:off x="5000628" y="4141792"/>
              <a:ext cx="2000264" cy="35719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接连接符 102"/>
            <p:cNvCxnSpPr/>
            <p:nvPr/>
          </p:nvCxnSpPr>
          <p:spPr>
            <a:xfrm flipV="1">
              <a:off x="7000892" y="3998916"/>
              <a:ext cx="571504" cy="14287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接连接符 103"/>
            <p:cNvCxnSpPr/>
            <p:nvPr/>
          </p:nvCxnSpPr>
          <p:spPr>
            <a:xfrm rot="10800000" flipV="1">
              <a:off x="642910" y="3070222"/>
              <a:ext cx="2857520" cy="1357322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接连接符 106"/>
            <p:cNvCxnSpPr/>
            <p:nvPr/>
          </p:nvCxnSpPr>
          <p:spPr>
            <a:xfrm>
              <a:off x="642910" y="5857892"/>
              <a:ext cx="2214578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接连接符 107"/>
            <p:cNvCxnSpPr/>
            <p:nvPr/>
          </p:nvCxnSpPr>
          <p:spPr>
            <a:xfrm flipV="1">
              <a:off x="5143504" y="4498982"/>
              <a:ext cx="1857388" cy="35719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接连接符 108"/>
            <p:cNvCxnSpPr/>
            <p:nvPr/>
          </p:nvCxnSpPr>
          <p:spPr>
            <a:xfrm flipV="1">
              <a:off x="7000892" y="4356105"/>
              <a:ext cx="571504" cy="14287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接连接符 109"/>
            <p:cNvCxnSpPr/>
            <p:nvPr/>
          </p:nvCxnSpPr>
          <p:spPr>
            <a:xfrm rot="10800000" flipV="1">
              <a:off x="785787" y="3070220"/>
              <a:ext cx="3500467" cy="1643076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接连接符 111"/>
            <p:cNvCxnSpPr/>
            <p:nvPr/>
          </p:nvCxnSpPr>
          <p:spPr>
            <a:xfrm>
              <a:off x="785786" y="6072206"/>
              <a:ext cx="2357454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接连接符 113"/>
            <p:cNvCxnSpPr/>
            <p:nvPr/>
          </p:nvCxnSpPr>
          <p:spPr>
            <a:xfrm flipV="1">
              <a:off x="4786314" y="4927610"/>
              <a:ext cx="2071702" cy="43180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接连接符 114"/>
            <p:cNvCxnSpPr/>
            <p:nvPr/>
          </p:nvCxnSpPr>
          <p:spPr>
            <a:xfrm flipV="1">
              <a:off x="6858016" y="4713296"/>
              <a:ext cx="714380" cy="21431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接连接符 115"/>
            <p:cNvCxnSpPr/>
            <p:nvPr/>
          </p:nvCxnSpPr>
          <p:spPr>
            <a:xfrm rot="10800000" flipV="1">
              <a:off x="1214415" y="3070222"/>
              <a:ext cx="3857653" cy="178595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接连接符 117"/>
            <p:cNvCxnSpPr/>
            <p:nvPr/>
          </p:nvCxnSpPr>
          <p:spPr>
            <a:xfrm>
              <a:off x="1214414" y="6286520"/>
              <a:ext cx="214314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接连接符 118"/>
            <p:cNvCxnSpPr/>
            <p:nvPr/>
          </p:nvCxnSpPr>
          <p:spPr>
            <a:xfrm flipV="1">
              <a:off x="6858016" y="5070486"/>
              <a:ext cx="714380" cy="21431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接连接符 119"/>
            <p:cNvCxnSpPr/>
            <p:nvPr/>
          </p:nvCxnSpPr>
          <p:spPr>
            <a:xfrm flipV="1">
              <a:off x="4786314" y="5284800"/>
              <a:ext cx="2071702" cy="3603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接连接符 120"/>
            <p:cNvCxnSpPr/>
            <p:nvPr/>
          </p:nvCxnSpPr>
          <p:spPr>
            <a:xfrm flipV="1">
              <a:off x="3357554" y="5645166"/>
              <a:ext cx="1428760" cy="64294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流程图: 磁盘 125"/>
          <p:cNvSpPr/>
          <p:nvPr/>
        </p:nvSpPr>
        <p:spPr>
          <a:xfrm>
            <a:off x="857224" y="1712900"/>
            <a:ext cx="714380" cy="642942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b="1" dirty="0" smtClean="0">
                <a:solidFill>
                  <a:prstClr val="black"/>
                </a:solidFill>
                <a:cs typeface="Arial" pitchFamily="34" charset="0"/>
              </a:rPr>
              <a:t>node 0</a:t>
            </a:r>
            <a:endParaRPr lang="zh-CN" altLang="en-US" sz="1400" b="1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7" name="流程图: 磁盘 126"/>
          <p:cNvSpPr/>
          <p:nvPr/>
        </p:nvSpPr>
        <p:spPr>
          <a:xfrm>
            <a:off x="1643042" y="1712900"/>
            <a:ext cx="714380" cy="642942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b="1" dirty="0" smtClean="0">
                <a:solidFill>
                  <a:prstClr val="black"/>
                </a:solidFill>
                <a:cs typeface="Arial" pitchFamily="34" charset="0"/>
              </a:rPr>
              <a:t>node 1</a:t>
            </a:r>
            <a:endParaRPr lang="zh-CN" altLang="en-US" sz="1400" b="1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8" name="流程图: 磁盘 127"/>
          <p:cNvSpPr/>
          <p:nvPr/>
        </p:nvSpPr>
        <p:spPr>
          <a:xfrm>
            <a:off x="2428860" y="1712900"/>
            <a:ext cx="714380" cy="642942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b="1" dirty="0" smtClean="0">
                <a:solidFill>
                  <a:prstClr val="black"/>
                </a:solidFill>
                <a:cs typeface="Arial" pitchFamily="34" charset="0"/>
              </a:rPr>
              <a:t>node 2</a:t>
            </a:r>
            <a:endParaRPr lang="zh-CN" altLang="en-US" sz="1400" b="1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9" name="流程图: 磁盘 128"/>
          <p:cNvSpPr/>
          <p:nvPr/>
        </p:nvSpPr>
        <p:spPr>
          <a:xfrm>
            <a:off x="3214678" y="1712900"/>
            <a:ext cx="714380" cy="642942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b="1" dirty="0" smtClean="0">
                <a:solidFill>
                  <a:prstClr val="black"/>
                </a:solidFill>
                <a:cs typeface="Arial" pitchFamily="34" charset="0"/>
              </a:rPr>
              <a:t>node 3</a:t>
            </a:r>
            <a:endParaRPr lang="zh-CN" altLang="en-US" sz="1400" b="1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0" name="流程图: 磁盘 129"/>
          <p:cNvSpPr/>
          <p:nvPr/>
        </p:nvSpPr>
        <p:spPr>
          <a:xfrm>
            <a:off x="4000496" y="1712900"/>
            <a:ext cx="714380" cy="642942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b="1" dirty="0" smtClean="0">
                <a:solidFill>
                  <a:prstClr val="black"/>
                </a:solidFill>
                <a:cs typeface="Arial" pitchFamily="34" charset="0"/>
              </a:rPr>
              <a:t>node 4</a:t>
            </a:r>
            <a:endParaRPr lang="zh-CN" altLang="en-US" sz="1400" b="1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1" name="流程图: 磁盘 130"/>
          <p:cNvSpPr/>
          <p:nvPr/>
        </p:nvSpPr>
        <p:spPr>
          <a:xfrm>
            <a:off x="4786314" y="1712900"/>
            <a:ext cx="714380" cy="642942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b="1" dirty="0" smtClean="0">
                <a:solidFill>
                  <a:prstClr val="black"/>
                </a:solidFill>
                <a:cs typeface="Arial" pitchFamily="34" charset="0"/>
              </a:rPr>
              <a:t>node 5</a:t>
            </a:r>
            <a:endParaRPr lang="zh-CN" altLang="en-US" sz="1400" b="1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2" name="流程图: 磁盘 131"/>
          <p:cNvSpPr/>
          <p:nvPr/>
        </p:nvSpPr>
        <p:spPr>
          <a:xfrm>
            <a:off x="6500826" y="1712900"/>
            <a:ext cx="714380" cy="642942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b="1" dirty="0" smtClean="0">
                <a:solidFill>
                  <a:prstClr val="black"/>
                </a:solidFill>
                <a:cs typeface="Arial" pitchFamily="34" charset="0"/>
              </a:rPr>
              <a:t>node 6</a:t>
            </a:r>
            <a:endParaRPr lang="zh-CN" altLang="en-US" sz="1400" b="1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3" name="流程图: 磁盘 132"/>
          <p:cNvSpPr/>
          <p:nvPr/>
        </p:nvSpPr>
        <p:spPr>
          <a:xfrm>
            <a:off x="8072462" y="1712900"/>
            <a:ext cx="714380" cy="642942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b="1" dirty="0" smtClean="0">
                <a:solidFill>
                  <a:prstClr val="black"/>
                </a:solidFill>
                <a:cs typeface="Arial" pitchFamily="34" charset="0"/>
              </a:rPr>
              <a:t>node 7</a:t>
            </a:r>
            <a:endParaRPr lang="zh-CN" altLang="en-US" sz="1400" b="1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394473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 sz="1400">
                <a:solidFill>
                  <a:prstClr val="black"/>
                </a:solidFill>
              </a:rPr>
              <a:pPr algn="r"/>
              <a:t>5</a:t>
            </a:fld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285720" y="1124744"/>
            <a:ext cx="6715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 RDP code example with 8 nodes</a:t>
            </a:r>
            <a:endParaRPr lang="zh-CN" altLang="en-US" sz="2800" dirty="0">
              <a:solidFill>
                <a:prstClr val="black"/>
              </a:solidFill>
            </a:endParaRPr>
          </a:p>
        </p:txBody>
      </p:sp>
      <p:pic>
        <p:nvPicPr>
          <p:cNvPr id="124" name="Picture 49" descr="MCj0250176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257617">
            <a:off x="783980" y="1661297"/>
            <a:ext cx="6794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5" name="乘号 124"/>
          <p:cNvSpPr/>
          <p:nvPr/>
        </p:nvSpPr>
        <p:spPr>
          <a:xfrm>
            <a:off x="1000100" y="2498718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35" name="乘号 134"/>
          <p:cNvSpPr/>
          <p:nvPr/>
        </p:nvSpPr>
        <p:spPr>
          <a:xfrm>
            <a:off x="1000100" y="2855908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36" name="乘号 135"/>
          <p:cNvSpPr/>
          <p:nvPr/>
        </p:nvSpPr>
        <p:spPr>
          <a:xfrm>
            <a:off x="1000100" y="3213098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37" name="乘号 136"/>
          <p:cNvSpPr/>
          <p:nvPr/>
        </p:nvSpPr>
        <p:spPr>
          <a:xfrm>
            <a:off x="1000100" y="3570288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38" name="乘号 137"/>
          <p:cNvSpPr/>
          <p:nvPr/>
        </p:nvSpPr>
        <p:spPr>
          <a:xfrm>
            <a:off x="1000100" y="3927478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39" name="乘号 138"/>
          <p:cNvSpPr/>
          <p:nvPr/>
        </p:nvSpPr>
        <p:spPr>
          <a:xfrm>
            <a:off x="1000100" y="4284668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4357686" y="5643578"/>
            <a:ext cx="4357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Let’s say node0 fails.  How do we </a:t>
            </a:r>
          </a:p>
          <a:p>
            <a:r>
              <a:rPr lang="en-US" sz="2400" b="1" i="1" dirty="0" smtClean="0">
                <a:solidFill>
                  <a:srgbClr val="FF0000"/>
                </a:solidFill>
              </a:rPr>
              <a:t>recover node0?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664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Conventional Recovery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1484784"/>
            <a:ext cx="8501122" cy="497207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zh-C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Idea</a:t>
            </a:r>
            <a:r>
              <a:rPr lang="en-US" altLang="zh-CN" sz="2800" dirty="0" smtClean="0">
                <a:latin typeface="Arial" pitchFamily="34" charset="0"/>
                <a:cs typeface="Arial" pitchFamily="34" charset="0"/>
              </a:rPr>
              <a:t>: use</a:t>
            </a:r>
            <a:r>
              <a:rPr lang="en-US" altLang="zh-CN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only row parity sets. Recover each lost data symbol (i.e., data chunk) independently</a:t>
            </a:r>
            <a:endParaRPr lang="zh-CN" altLang="en-US" sz="2800" b="1" dirty="0" smtClean="0">
              <a:latin typeface="Arial" pitchFamily="34" charset="0"/>
              <a:cs typeface="Arial" pitchFamily="34" charset="0"/>
            </a:endParaRPr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858019" y="285749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57224" y="321468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58019" y="357187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57224" y="392906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58019" y="428625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57224" y="464344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358085" y="285749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357290" y="321468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358085" y="357187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357290" y="3929066"/>
            <a:ext cx="499271" cy="357190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358085" y="428625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357290" y="464344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858151" y="285749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857356" y="321468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858151" y="357187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857356" y="3929066"/>
            <a:ext cx="499271" cy="357190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858151" y="428625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857356" y="464344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358217" y="285749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357422" y="321468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2358217" y="357187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357422" y="392906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358217" y="428625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357422" y="464344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2858283" y="285749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857488" y="321468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858283" y="357187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2857488" y="3929066"/>
            <a:ext cx="499271" cy="357190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858283" y="4286256"/>
            <a:ext cx="499271" cy="357190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2857488" y="464344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3358349" y="285749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357554" y="3214686"/>
            <a:ext cx="499271" cy="357190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3358349" y="357187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3357554" y="392906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358349" y="428625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3357554" y="464344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3858415" y="285749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3857620" y="321468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3858415" y="357187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3857620" y="392906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3858415" y="428625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3857620" y="464344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6" name="乘号 45"/>
          <p:cNvSpPr/>
          <p:nvPr/>
        </p:nvSpPr>
        <p:spPr>
          <a:xfrm>
            <a:off x="857224" y="2786058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7" name="乘号 46"/>
          <p:cNvSpPr/>
          <p:nvPr/>
        </p:nvSpPr>
        <p:spPr>
          <a:xfrm>
            <a:off x="857224" y="3143248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8" name="乘号 47"/>
          <p:cNvSpPr/>
          <p:nvPr/>
        </p:nvSpPr>
        <p:spPr>
          <a:xfrm>
            <a:off x="857224" y="3500438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9" name="乘号 48"/>
          <p:cNvSpPr/>
          <p:nvPr/>
        </p:nvSpPr>
        <p:spPr>
          <a:xfrm>
            <a:off x="857224" y="3857628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0" name="乘号 49"/>
          <p:cNvSpPr/>
          <p:nvPr/>
        </p:nvSpPr>
        <p:spPr>
          <a:xfrm>
            <a:off x="857224" y="4214818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1" name="乘号 50"/>
          <p:cNvSpPr/>
          <p:nvPr/>
        </p:nvSpPr>
        <p:spPr>
          <a:xfrm>
            <a:off x="857224" y="4572008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1428728" y="285749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1928794" y="285749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4" name="椭圆 53"/>
          <p:cNvSpPr/>
          <p:nvPr/>
        </p:nvSpPr>
        <p:spPr>
          <a:xfrm>
            <a:off x="2428860" y="285749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5" name="椭圆 54"/>
          <p:cNvSpPr/>
          <p:nvPr/>
        </p:nvSpPr>
        <p:spPr>
          <a:xfrm>
            <a:off x="2928926" y="285749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3428992" y="285749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7" name="椭圆 56"/>
          <p:cNvSpPr/>
          <p:nvPr/>
        </p:nvSpPr>
        <p:spPr>
          <a:xfrm>
            <a:off x="1428728" y="321468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1928794" y="321468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9" name="椭圆 58"/>
          <p:cNvSpPr/>
          <p:nvPr/>
        </p:nvSpPr>
        <p:spPr>
          <a:xfrm>
            <a:off x="2428860" y="321468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2928926" y="321468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1" name="椭圆 60"/>
          <p:cNvSpPr/>
          <p:nvPr/>
        </p:nvSpPr>
        <p:spPr>
          <a:xfrm>
            <a:off x="3428992" y="321468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2" name="椭圆 61"/>
          <p:cNvSpPr/>
          <p:nvPr/>
        </p:nvSpPr>
        <p:spPr>
          <a:xfrm>
            <a:off x="1428728" y="357187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3" name="椭圆 62"/>
          <p:cNvSpPr/>
          <p:nvPr/>
        </p:nvSpPr>
        <p:spPr>
          <a:xfrm>
            <a:off x="1928794" y="357187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4" name="椭圆 63"/>
          <p:cNvSpPr/>
          <p:nvPr/>
        </p:nvSpPr>
        <p:spPr>
          <a:xfrm>
            <a:off x="2428860" y="357187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5" name="椭圆 64"/>
          <p:cNvSpPr/>
          <p:nvPr/>
        </p:nvSpPr>
        <p:spPr>
          <a:xfrm>
            <a:off x="2928926" y="357187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6" name="椭圆 65"/>
          <p:cNvSpPr/>
          <p:nvPr/>
        </p:nvSpPr>
        <p:spPr>
          <a:xfrm>
            <a:off x="3428992" y="357187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7" name="椭圆 66"/>
          <p:cNvSpPr/>
          <p:nvPr/>
        </p:nvSpPr>
        <p:spPr>
          <a:xfrm>
            <a:off x="1428728" y="392906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1928794" y="392906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9" name="椭圆 68"/>
          <p:cNvSpPr/>
          <p:nvPr/>
        </p:nvSpPr>
        <p:spPr>
          <a:xfrm>
            <a:off x="2428860" y="392906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0" name="椭圆 69"/>
          <p:cNvSpPr/>
          <p:nvPr/>
        </p:nvSpPr>
        <p:spPr>
          <a:xfrm>
            <a:off x="2928926" y="392906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1" name="椭圆 70"/>
          <p:cNvSpPr/>
          <p:nvPr/>
        </p:nvSpPr>
        <p:spPr>
          <a:xfrm>
            <a:off x="3428992" y="392906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2" name="椭圆 71"/>
          <p:cNvSpPr/>
          <p:nvPr/>
        </p:nvSpPr>
        <p:spPr>
          <a:xfrm>
            <a:off x="1428728" y="428625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1928794" y="428625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4" name="椭圆 73"/>
          <p:cNvSpPr/>
          <p:nvPr/>
        </p:nvSpPr>
        <p:spPr>
          <a:xfrm>
            <a:off x="2428860" y="428625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5" name="椭圆 74"/>
          <p:cNvSpPr/>
          <p:nvPr/>
        </p:nvSpPr>
        <p:spPr>
          <a:xfrm>
            <a:off x="2928926" y="428625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6" name="椭圆 75"/>
          <p:cNvSpPr/>
          <p:nvPr/>
        </p:nvSpPr>
        <p:spPr>
          <a:xfrm>
            <a:off x="3428992" y="428625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1428728" y="464344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8" name="椭圆 77"/>
          <p:cNvSpPr/>
          <p:nvPr/>
        </p:nvSpPr>
        <p:spPr>
          <a:xfrm>
            <a:off x="1928794" y="464344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9" name="椭圆 78"/>
          <p:cNvSpPr/>
          <p:nvPr/>
        </p:nvSpPr>
        <p:spPr>
          <a:xfrm>
            <a:off x="2428860" y="464344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80" name="椭圆 79"/>
          <p:cNvSpPr/>
          <p:nvPr/>
        </p:nvSpPr>
        <p:spPr>
          <a:xfrm>
            <a:off x="2928926" y="464344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81" name="椭圆 80"/>
          <p:cNvSpPr/>
          <p:nvPr/>
        </p:nvSpPr>
        <p:spPr>
          <a:xfrm>
            <a:off x="3428992" y="464344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4358481" y="285749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4357686" y="321468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84" name="矩形 83"/>
          <p:cNvSpPr/>
          <p:nvPr/>
        </p:nvSpPr>
        <p:spPr>
          <a:xfrm>
            <a:off x="4358481" y="357187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4357686" y="392906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4358481" y="428625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87" name="矩形 86"/>
          <p:cNvSpPr/>
          <p:nvPr/>
        </p:nvSpPr>
        <p:spPr>
          <a:xfrm>
            <a:off x="4357686" y="4643446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88" name="椭圆 87"/>
          <p:cNvSpPr/>
          <p:nvPr/>
        </p:nvSpPr>
        <p:spPr>
          <a:xfrm>
            <a:off x="3929058" y="285749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89" name="椭圆 88"/>
          <p:cNvSpPr/>
          <p:nvPr/>
        </p:nvSpPr>
        <p:spPr>
          <a:xfrm>
            <a:off x="3929058" y="321468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0" name="椭圆 89"/>
          <p:cNvSpPr/>
          <p:nvPr/>
        </p:nvSpPr>
        <p:spPr>
          <a:xfrm>
            <a:off x="3929058" y="357187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1" name="椭圆 90"/>
          <p:cNvSpPr/>
          <p:nvPr/>
        </p:nvSpPr>
        <p:spPr>
          <a:xfrm>
            <a:off x="3929058" y="392906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2" name="椭圆 91"/>
          <p:cNvSpPr/>
          <p:nvPr/>
        </p:nvSpPr>
        <p:spPr>
          <a:xfrm>
            <a:off x="3929058" y="428625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3" name="椭圆 92"/>
          <p:cNvSpPr/>
          <p:nvPr/>
        </p:nvSpPr>
        <p:spPr>
          <a:xfrm>
            <a:off x="3929058" y="4643446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85786" y="2500306"/>
            <a:ext cx="64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ea typeface="PMingLiU" pitchFamily="18" charset="-120"/>
              </a:rPr>
              <a:t>node 0</a:t>
            </a:r>
            <a:endParaRPr lang="zh-TW" altLang="en-US" sz="1200" b="1" dirty="0" smtClean="0">
              <a:solidFill>
                <a:prstClr val="black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285852" y="2500306"/>
            <a:ext cx="64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ea typeface="PMingLiU" pitchFamily="18" charset="-120"/>
              </a:rPr>
              <a:t>node 1</a:t>
            </a:r>
            <a:endParaRPr lang="zh-TW" altLang="en-US" sz="1200" b="1" dirty="0" smtClean="0">
              <a:solidFill>
                <a:prstClr val="black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785918" y="2500306"/>
            <a:ext cx="64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ea typeface="PMingLiU" pitchFamily="18" charset="-120"/>
              </a:rPr>
              <a:t>node 2</a:t>
            </a:r>
            <a:endParaRPr lang="zh-TW" altLang="en-US" sz="1200" b="1" dirty="0" smtClean="0">
              <a:solidFill>
                <a:prstClr val="black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285984" y="2500306"/>
            <a:ext cx="64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ea typeface="PMingLiU" pitchFamily="18" charset="-120"/>
              </a:rPr>
              <a:t>node 3</a:t>
            </a:r>
            <a:endParaRPr lang="zh-TW" altLang="en-US" sz="1200" b="1" dirty="0" smtClean="0">
              <a:solidFill>
                <a:prstClr val="black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786050" y="2500306"/>
            <a:ext cx="64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ea typeface="PMingLiU" pitchFamily="18" charset="-120"/>
              </a:rPr>
              <a:t>node 4</a:t>
            </a:r>
            <a:endParaRPr lang="zh-TW" altLang="en-US" sz="1200" b="1" dirty="0" smtClean="0">
              <a:solidFill>
                <a:prstClr val="black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286116" y="2500306"/>
            <a:ext cx="64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ea typeface="PMingLiU" pitchFamily="18" charset="-120"/>
              </a:rPr>
              <a:t>node 5</a:t>
            </a:r>
            <a:endParaRPr lang="zh-TW" altLang="en-US" sz="1200" b="1" dirty="0" smtClean="0">
              <a:solidFill>
                <a:prstClr val="black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786182" y="2500306"/>
            <a:ext cx="64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ea typeface="PMingLiU" pitchFamily="18" charset="-120"/>
              </a:rPr>
              <a:t>node 6</a:t>
            </a:r>
            <a:endParaRPr lang="zh-TW" altLang="en-US" sz="1200" b="1" dirty="0" smtClean="0">
              <a:solidFill>
                <a:prstClr val="black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286248" y="2500306"/>
            <a:ext cx="64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ea typeface="PMingLiU" pitchFamily="18" charset="-120"/>
              </a:rPr>
              <a:t>node 7</a:t>
            </a:r>
            <a:endParaRPr lang="zh-TW" altLang="en-US" sz="1200" b="1" dirty="0" smtClean="0">
              <a:solidFill>
                <a:prstClr val="black"/>
              </a:solidFill>
            </a:endParaRPr>
          </a:p>
        </p:txBody>
      </p:sp>
      <p:sp>
        <p:nvSpPr>
          <p:cNvPr id="102" name="椭圆 101"/>
          <p:cNvSpPr/>
          <p:nvPr/>
        </p:nvSpPr>
        <p:spPr>
          <a:xfrm>
            <a:off x="785786" y="5143512"/>
            <a:ext cx="3929090" cy="71438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Read symbols:</a:t>
            </a:r>
            <a:r>
              <a:rPr lang="en-US" altLang="zh-CN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36</a:t>
            </a:r>
            <a:endParaRPr lang="zh-CN" alt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42910" y="6072206"/>
            <a:ext cx="5643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Then how do we recover node 0 efficiently?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cxnSp>
        <p:nvCxnSpPr>
          <p:cNvPr id="105" name="直接箭头连接符 104"/>
          <p:cNvCxnSpPr>
            <a:endCxn id="106" idx="4"/>
          </p:cNvCxnSpPr>
          <p:nvPr/>
        </p:nvCxnSpPr>
        <p:spPr>
          <a:xfrm flipV="1">
            <a:off x="5357818" y="4572008"/>
            <a:ext cx="1678793" cy="16430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6" name="椭圆 105"/>
          <p:cNvSpPr/>
          <p:nvPr/>
        </p:nvSpPr>
        <p:spPr>
          <a:xfrm>
            <a:off x="5072066" y="3143248"/>
            <a:ext cx="3929090" cy="142876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Different metrics can be used to measure the efficiency of a recovery scheme</a:t>
            </a:r>
            <a:endParaRPr lang="zh-CN" alt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00800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 sz="1400">
                <a:solidFill>
                  <a:prstClr val="black"/>
                </a:solidFill>
              </a:rPr>
              <a:pPr algn="r"/>
              <a:t>6</a:t>
            </a:fld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85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" fill="hold">
                      <p:stCondLst>
                        <p:cond delay="indefinite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 animBg="1"/>
      <p:bldP spid="103" grpId="0"/>
      <p:bldP spid="10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PMingLiU" pitchFamily="18" charset="-120"/>
                <a:cs typeface="Arial" pitchFamily="34" charset="0"/>
              </a:rPr>
              <a:t>Minimize Number of Read Symbols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9939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Idea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use a combination of row and diagonal parity sets to maximize overlapping symbols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1800" dirty="0" smtClean="0">
                <a:latin typeface="Arial" pitchFamily="34" charset="0"/>
                <a:cs typeface="Arial" pitchFamily="34" charset="0"/>
              </a:rPr>
              <a:t>[Xiang, ToS’11]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929457" y="351867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28662" y="387586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29457" y="423305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28662" y="459024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29457" y="494743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28662" y="530462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429523" y="351867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428728" y="387586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429523" y="423305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428728" y="4590248"/>
            <a:ext cx="499271" cy="357190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429523" y="494743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428728" y="530462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929589" y="351867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928794" y="387586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929589" y="423305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928794" y="4590248"/>
            <a:ext cx="499271" cy="357190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929589" y="494743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928794" y="530462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429655" y="351867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2428860" y="387586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429655" y="423305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428860" y="459024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429655" y="494743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2428860" y="530462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929721" y="351867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928926" y="387586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2929721" y="423305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928926" y="4590248"/>
            <a:ext cx="499271" cy="357190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2929721" y="4947438"/>
            <a:ext cx="499271" cy="357190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928926" y="530462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429787" y="351867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3428992" y="3875868"/>
            <a:ext cx="499271" cy="357190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3429787" y="423305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428992" y="459024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3429787" y="494743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3428992" y="530462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3929853" y="351867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3929058" y="387586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3929853" y="423305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3929058" y="459024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3929853" y="494743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3929058" y="530462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7" name="乘号 46"/>
          <p:cNvSpPr/>
          <p:nvPr/>
        </p:nvSpPr>
        <p:spPr>
          <a:xfrm>
            <a:off x="928662" y="3447240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8" name="乘号 47"/>
          <p:cNvSpPr/>
          <p:nvPr/>
        </p:nvSpPr>
        <p:spPr>
          <a:xfrm>
            <a:off x="928662" y="3804430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9" name="乘号 48"/>
          <p:cNvSpPr/>
          <p:nvPr/>
        </p:nvSpPr>
        <p:spPr>
          <a:xfrm>
            <a:off x="928662" y="4161620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0" name="乘号 49"/>
          <p:cNvSpPr/>
          <p:nvPr/>
        </p:nvSpPr>
        <p:spPr>
          <a:xfrm>
            <a:off x="928662" y="4518810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1" name="乘号 50"/>
          <p:cNvSpPr/>
          <p:nvPr/>
        </p:nvSpPr>
        <p:spPr>
          <a:xfrm>
            <a:off x="928662" y="4876000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2" name="乘号 51"/>
          <p:cNvSpPr/>
          <p:nvPr/>
        </p:nvSpPr>
        <p:spPr>
          <a:xfrm>
            <a:off x="928662" y="5233190"/>
            <a:ext cx="428628" cy="50006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1500166" y="351867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4" name="椭圆 53"/>
          <p:cNvSpPr/>
          <p:nvPr/>
        </p:nvSpPr>
        <p:spPr>
          <a:xfrm>
            <a:off x="2000232" y="351867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5" name="椭圆 54"/>
          <p:cNvSpPr/>
          <p:nvPr/>
        </p:nvSpPr>
        <p:spPr>
          <a:xfrm>
            <a:off x="2500298" y="351867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3000364" y="351867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7" name="椭圆 56"/>
          <p:cNvSpPr/>
          <p:nvPr/>
        </p:nvSpPr>
        <p:spPr>
          <a:xfrm>
            <a:off x="3500430" y="351867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1500166" y="387586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9" name="椭圆 58"/>
          <p:cNvSpPr/>
          <p:nvPr/>
        </p:nvSpPr>
        <p:spPr>
          <a:xfrm>
            <a:off x="2000232" y="387586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2500298" y="387586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1" name="椭圆 60"/>
          <p:cNvSpPr/>
          <p:nvPr/>
        </p:nvSpPr>
        <p:spPr>
          <a:xfrm>
            <a:off x="3000364" y="387586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2" name="椭圆 61"/>
          <p:cNvSpPr/>
          <p:nvPr/>
        </p:nvSpPr>
        <p:spPr>
          <a:xfrm>
            <a:off x="3500430" y="387586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3" name="椭圆 62"/>
          <p:cNvSpPr/>
          <p:nvPr/>
        </p:nvSpPr>
        <p:spPr>
          <a:xfrm>
            <a:off x="1500166" y="423305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4" name="椭圆 63"/>
          <p:cNvSpPr/>
          <p:nvPr/>
        </p:nvSpPr>
        <p:spPr>
          <a:xfrm>
            <a:off x="2000232" y="423305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5" name="椭圆 64"/>
          <p:cNvSpPr/>
          <p:nvPr/>
        </p:nvSpPr>
        <p:spPr>
          <a:xfrm>
            <a:off x="2500298" y="423305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6" name="椭圆 65"/>
          <p:cNvSpPr/>
          <p:nvPr/>
        </p:nvSpPr>
        <p:spPr>
          <a:xfrm>
            <a:off x="3000364" y="423305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7" name="椭圆 66"/>
          <p:cNvSpPr/>
          <p:nvPr/>
        </p:nvSpPr>
        <p:spPr>
          <a:xfrm>
            <a:off x="3500430" y="423305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4429919" y="351867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4429124" y="387586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4429919" y="423305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4429124" y="459024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4429919" y="494743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4429124" y="5304628"/>
            <a:ext cx="499271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600" i="1" dirty="0" smtClean="0">
              <a:solidFill>
                <a:prstClr val="blac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74" name="椭圆 73"/>
          <p:cNvSpPr/>
          <p:nvPr/>
        </p:nvSpPr>
        <p:spPr>
          <a:xfrm>
            <a:off x="4000496" y="351867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5" name="椭圆 74"/>
          <p:cNvSpPr/>
          <p:nvPr/>
        </p:nvSpPr>
        <p:spPr>
          <a:xfrm>
            <a:off x="4000496" y="387586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6" name="椭圆 75"/>
          <p:cNvSpPr/>
          <p:nvPr/>
        </p:nvSpPr>
        <p:spPr>
          <a:xfrm>
            <a:off x="4000496" y="4233058"/>
            <a:ext cx="35719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857224" y="3161488"/>
            <a:ext cx="64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ea typeface="PMingLiU" pitchFamily="18" charset="-120"/>
              </a:rPr>
              <a:t>node 0</a:t>
            </a:r>
            <a:endParaRPr lang="zh-TW" altLang="en-US" sz="1200" b="1" dirty="0" smtClean="0">
              <a:solidFill>
                <a:prstClr val="black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357290" y="3161488"/>
            <a:ext cx="64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ea typeface="PMingLiU" pitchFamily="18" charset="-120"/>
              </a:rPr>
              <a:t>node 1</a:t>
            </a:r>
            <a:endParaRPr lang="zh-TW" altLang="en-US" sz="1200" b="1" dirty="0" smtClean="0">
              <a:solidFill>
                <a:prstClr val="black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857356" y="3161488"/>
            <a:ext cx="64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ea typeface="PMingLiU" pitchFamily="18" charset="-120"/>
              </a:rPr>
              <a:t>node 2</a:t>
            </a:r>
            <a:endParaRPr lang="zh-TW" altLang="en-US" sz="1200" b="1" dirty="0" smtClean="0">
              <a:solidFill>
                <a:prstClr val="black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357422" y="3161488"/>
            <a:ext cx="64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ea typeface="PMingLiU" pitchFamily="18" charset="-120"/>
              </a:rPr>
              <a:t>node 3</a:t>
            </a:r>
            <a:endParaRPr lang="zh-TW" altLang="en-US" sz="1200" b="1" dirty="0" smtClean="0">
              <a:solidFill>
                <a:prstClr val="black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857488" y="3161488"/>
            <a:ext cx="64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ea typeface="PMingLiU" pitchFamily="18" charset="-120"/>
              </a:rPr>
              <a:t>node 4</a:t>
            </a:r>
            <a:endParaRPr lang="zh-TW" altLang="en-US" sz="1200" b="1" dirty="0" smtClean="0">
              <a:solidFill>
                <a:prstClr val="black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357554" y="3161488"/>
            <a:ext cx="64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ea typeface="PMingLiU" pitchFamily="18" charset="-120"/>
              </a:rPr>
              <a:t>node 5</a:t>
            </a:r>
            <a:endParaRPr lang="zh-TW" altLang="en-US" sz="1200" b="1" dirty="0" smtClean="0">
              <a:solidFill>
                <a:prstClr val="black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857620" y="3161488"/>
            <a:ext cx="64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ea typeface="PMingLiU" pitchFamily="18" charset="-120"/>
              </a:rPr>
              <a:t>node 6</a:t>
            </a:r>
            <a:endParaRPr lang="zh-TW" altLang="en-US" sz="1200" b="1" dirty="0" smtClean="0">
              <a:solidFill>
                <a:prstClr val="black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357686" y="3161488"/>
            <a:ext cx="64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ea typeface="PMingLiU" pitchFamily="18" charset="-120"/>
              </a:rPr>
              <a:t>node 7</a:t>
            </a:r>
            <a:endParaRPr lang="zh-TW" altLang="en-US" sz="1200" b="1" dirty="0" smtClean="0">
              <a:solidFill>
                <a:prstClr val="black"/>
              </a:solidFill>
            </a:endParaRPr>
          </a:p>
        </p:txBody>
      </p:sp>
      <p:sp>
        <p:nvSpPr>
          <p:cNvPr id="85" name="椭圆 84"/>
          <p:cNvSpPr/>
          <p:nvPr/>
        </p:nvSpPr>
        <p:spPr>
          <a:xfrm>
            <a:off x="5000628" y="3447240"/>
            <a:ext cx="3929090" cy="71438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Read symbols:</a:t>
            </a:r>
            <a:r>
              <a:rPr lang="en-US" altLang="zh-CN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27 </a:t>
            </a:r>
          </a:p>
          <a:p>
            <a:pPr algn="ctr"/>
            <a:r>
              <a:rPr lang="en-US" altLang="zh-CN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Improve rate: </a:t>
            </a:r>
            <a:r>
              <a:rPr lang="en-US" altLang="zh-CN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25%</a:t>
            </a:r>
            <a:endParaRPr lang="zh-CN" alt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圆角矩形 85"/>
          <p:cNvSpPr/>
          <p:nvPr/>
        </p:nvSpPr>
        <p:spPr>
          <a:xfrm>
            <a:off x="1500166" y="501887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87" name="圆角矩形 86"/>
          <p:cNvSpPr/>
          <p:nvPr/>
        </p:nvSpPr>
        <p:spPr>
          <a:xfrm>
            <a:off x="1500166" y="466168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88" name="圆角矩形 87"/>
          <p:cNvSpPr/>
          <p:nvPr/>
        </p:nvSpPr>
        <p:spPr>
          <a:xfrm>
            <a:off x="1500166" y="430449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89" name="圆角矩形 88"/>
          <p:cNvSpPr/>
          <p:nvPr/>
        </p:nvSpPr>
        <p:spPr>
          <a:xfrm>
            <a:off x="2000232" y="466168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0" name="圆角矩形 89"/>
          <p:cNvSpPr/>
          <p:nvPr/>
        </p:nvSpPr>
        <p:spPr>
          <a:xfrm>
            <a:off x="2000232" y="430449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1" name="圆角矩形 90"/>
          <p:cNvSpPr/>
          <p:nvPr/>
        </p:nvSpPr>
        <p:spPr>
          <a:xfrm>
            <a:off x="2000232" y="394730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2" name="圆角矩形 91"/>
          <p:cNvSpPr/>
          <p:nvPr/>
        </p:nvSpPr>
        <p:spPr>
          <a:xfrm>
            <a:off x="2500298" y="430449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3" name="圆角矩形 92"/>
          <p:cNvSpPr/>
          <p:nvPr/>
        </p:nvSpPr>
        <p:spPr>
          <a:xfrm>
            <a:off x="2500298" y="394730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4" name="圆角矩形 93"/>
          <p:cNvSpPr/>
          <p:nvPr/>
        </p:nvSpPr>
        <p:spPr>
          <a:xfrm>
            <a:off x="2500298" y="359011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5" name="圆角矩形 94"/>
          <p:cNvSpPr/>
          <p:nvPr/>
        </p:nvSpPr>
        <p:spPr>
          <a:xfrm>
            <a:off x="3000364" y="394730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6" name="圆角矩形 95"/>
          <p:cNvSpPr/>
          <p:nvPr/>
        </p:nvSpPr>
        <p:spPr>
          <a:xfrm>
            <a:off x="3000364" y="359011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7" name="圆角矩形 96"/>
          <p:cNvSpPr/>
          <p:nvPr/>
        </p:nvSpPr>
        <p:spPr>
          <a:xfrm>
            <a:off x="3500430" y="359011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8" name="圆角矩形 97"/>
          <p:cNvSpPr/>
          <p:nvPr/>
        </p:nvSpPr>
        <p:spPr>
          <a:xfrm>
            <a:off x="3500430" y="537606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9" name="圆角矩形 98"/>
          <p:cNvSpPr/>
          <p:nvPr/>
        </p:nvSpPr>
        <p:spPr>
          <a:xfrm>
            <a:off x="4000496" y="537606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00" name="圆角矩形 99"/>
          <p:cNvSpPr/>
          <p:nvPr/>
        </p:nvSpPr>
        <p:spPr>
          <a:xfrm>
            <a:off x="4500562" y="537606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01" name="圆角矩形 100"/>
          <p:cNvSpPr/>
          <p:nvPr/>
        </p:nvSpPr>
        <p:spPr>
          <a:xfrm>
            <a:off x="4500562" y="501887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02" name="圆角矩形 101"/>
          <p:cNvSpPr/>
          <p:nvPr/>
        </p:nvSpPr>
        <p:spPr>
          <a:xfrm>
            <a:off x="4500562" y="466168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03" name="圆角矩形 102"/>
          <p:cNvSpPr/>
          <p:nvPr/>
        </p:nvSpPr>
        <p:spPr>
          <a:xfrm>
            <a:off x="4000496" y="5018876"/>
            <a:ext cx="357190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0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00800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 sz="1400">
                <a:solidFill>
                  <a:prstClr val="black"/>
                </a:solidFill>
              </a:rPr>
              <a:pPr algn="r"/>
              <a:t>7</a:t>
            </a:fld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03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Need A New Metric?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A modern storage system is natural to be composed of 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heterogeneous</a:t>
            </a:r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 types of storage nodes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000" dirty="0" smtClean="0">
                <a:latin typeface="Arial" pitchFamily="34" charset="0"/>
                <a:cs typeface="Arial" pitchFamily="34" charset="0"/>
              </a:rPr>
              <a:t>System upgrades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000" dirty="0" smtClean="0">
                <a:latin typeface="Arial" pitchFamily="34" charset="0"/>
                <a:cs typeface="Arial" pitchFamily="34" charset="0"/>
              </a:rPr>
              <a:t>New node addition</a:t>
            </a:r>
          </a:p>
          <a:p>
            <a:pPr>
              <a:buFont typeface="Wingdings" pitchFamily="2" charset="2"/>
              <a:buChar char="Ø"/>
            </a:pPr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A heterogeneous environment</a:t>
            </a:r>
          </a:p>
          <a:p>
            <a:pPr lvl="1">
              <a:buFont typeface="Arial" pitchFamily="34" charset="0"/>
              <a:buChar char="•"/>
            </a:pPr>
            <a:endParaRPr lang="en-US" altLang="zh-CN" sz="22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en-US" altLang="zh-CN" sz="22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en-US" altLang="zh-CN" sz="22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en-US" altLang="zh-CN" sz="22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zh-CN" altLang="en-US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zh-CN" altLang="en-US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00800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/>
              <a:pPr algn="r"/>
              <a:t>8</a:t>
            </a:fld>
            <a:endParaRPr lang="en-US" dirty="0"/>
          </a:p>
        </p:txBody>
      </p:sp>
      <p:sp>
        <p:nvSpPr>
          <p:cNvPr id="6" name="圆柱形 5"/>
          <p:cNvSpPr/>
          <p:nvPr/>
        </p:nvSpPr>
        <p:spPr>
          <a:xfrm>
            <a:off x="4919666" y="4071942"/>
            <a:ext cx="357190" cy="35719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柱形 6"/>
          <p:cNvSpPr/>
          <p:nvPr/>
        </p:nvSpPr>
        <p:spPr>
          <a:xfrm>
            <a:off x="5776922" y="3571876"/>
            <a:ext cx="357190" cy="35719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柱形 7"/>
          <p:cNvSpPr/>
          <p:nvPr/>
        </p:nvSpPr>
        <p:spPr>
          <a:xfrm>
            <a:off x="7134244" y="3500438"/>
            <a:ext cx="357190" cy="35719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柱形 8"/>
          <p:cNvSpPr/>
          <p:nvPr/>
        </p:nvSpPr>
        <p:spPr>
          <a:xfrm>
            <a:off x="8062938" y="4143380"/>
            <a:ext cx="357190" cy="35719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柱形 9"/>
          <p:cNvSpPr/>
          <p:nvPr/>
        </p:nvSpPr>
        <p:spPr>
          <a:xfrm>
            <a:off x="4714876" y="4786322"/>
            <a:ext cx="357190" cy="35719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柱形 10"/>
          <p:cNvSpPr/>
          <p:nvPr/>
        </p:nvSpPr>
        <p:spPr>
          <a:xfrm>
            <a:off x="5143504" y="5643578"/>
            <a:ext cx="357190" cy="35719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圆柱形 11"/>
          <p:cNvSpPr/>
          <p:nvPr/>
        </p:nvSpPr>
        <p:spPr>
          <a:xfrm>
            <a:off x="6276988" y="5835867"/>
            <a:ext cx="357190" cy="35719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圆柱形 12"/>
          <p:cNvSpPr/>
          <p:nvPr/>
        </p:nvSpPr>
        <p:spPr>
          <a:xfrm>
            <a:off x="7348558" y="5857892"/>
            <a:ext cx="357190" cy="35719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圆柱形 13"/>
          <p:cNvSpPr/>
          <p:nvPr/>
        </p:nvSpPr>
        <p:spPr>
          <a:xfrm>
            <a:off x="8134376" y="5429264"/>
            <a:ext cx="357190" cy="35719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立方体 14"/>
          <p:cNvSpPr/>
          <p:nvPr/>
        </p:nvSpPr>
        <p:spPr>
          <a:xfrm>
            <a:off x="6205550" y="4786321"/>
            <a:ext cx="928694" cy="375049"/>
          </a:xfrm>
          <a:prstGeom prst="cub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Proxy</a:t>
            </a:r>
            <a:endParaRPr lang="zh-CN" altLang="en-US" b="1" dirty="0"/>
          </a:p>
        </p:txBody>
      </p:sp>
      <p:cxnSp>
        <p:nvCxnSpPr>
          <p:cNvPr id="16" name="直接箭头连接符 15"/>
          <p:cNvCxnSpPr>
            <a:stCxn id="7" idx="3"/>
            <a:endCxn id="15" idx="0"/>
          </p:cNvCxnSpPr>
          <p:nvPr/>
        </p:nvCxnSpPr>
        <p:spPr>
          <a:xfrm>
            <a:off x="5955517" y="3929066"/>
            <a:ext cx="761261" cy="857255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>
            <a:stCxn id="8" idx="3"/>
            <a:endCxn id="15" idx="0"/>
          </p:cNvCxnSpPr>
          <p:nvPr/>
        </p:nvCxnSpPr>
        <p:spPr>
          <a:xfrm flipH="1">
            <a:off x="6716778" y="3857628"/>
            <a:ext cx="596061" cy="928693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stCxn id="9" idx="3"/>
            <a:endCxn id="15" idx="5"/>
          </p:cNvCxnSpPr>
          <p:nvPr/>
        </p:nvCxnSpPr>
        <p:spPr>
          <a:xfrm flipH="1">
            <a:off x="7134244" y="4500570"/>
            <a:ext cx="1107289" cy="4263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>
            <a:stCxn id="14" idx="1"/>
            <a:endCxn id="15" idx="5"/>
          </p:cNvCxnSpPr>
          <p:nvPr/>
        </p:nvCxnSpPr>
        <p:spPr>
          <a:xfrm flipH="1" flipV="1">
            <a:off x="7134244" y="4926964"/>
            <a:ext cx="1178727" cy="502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>
            <a:stCxn id="13" idx="1"/>
            <a:endCxn id="15" idx="3"/>
          </p:cNvCxnSpPr>
          <p:nvPr/>
        </p:nvCxnSpPr>
        <p:spPr>
          <a:xfrm flipH="1" flipV="1">
            <a:off x="6623016" y="5161370"/>
            <a:ext cx="904137" cy="6965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>
            <a:stCxn id="12" idx="1"/>
            <a:endCxn id="15" idx="3"/>
          </p:cNvCxnSpPr>
          <p:nvPr/>
        </p:nvCxnSpPr>
        <p:spPr>
          <a:xfrm flipV="1">
            <a:off x="6455583" y="5161370"/>
            <a:ext cx="167433" cy="6744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>
            <a:stCxn id="11" idx="1"/>
            <a:endCxn id="15" idx="3"/>
          </p:cNvCxnSpPr>
          <p:nvPr/>
        </p:nvCxnSpPr>
        <p:spPr>
          <a:xfrm flipV="1">
            <a:off x="5322099" y="5161370"/>
            <a:ext cx="1300917" cy="48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>
            <a:stCxn id="10" idx="4"/>
          </p:cNvCxnSpPr>
          <p:nvPr/>
        </p:nvCxnSpPr>
        <p:spPr>
          <a:xfrm>
            <a:off x="5072066" y="4964917"/>
            <a:ext cx="1143008" cy="1588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stCxn id="6" idx="3"/>
            <a:endCxn id="15" idx="0"/>
          </p:cNvCxnSpPr>
          <p:nvPr/>
        </p:nvCxnSpPr>
        <p:spPr>
          <a:xfrm>
            <a:off x="5098261" y="4429132"/>
            <a:ext cx="1618517" cy="357189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776790" y="378619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alibri" pitchFamily="34" charset="0"/>
                <a:ea typeface="PMingLiU" pitchFamily="18" charset="-120"/>
              </a:rPr>
              <a:t>node 0</a:t>
            </a:r>
            <a:endParaRPr lang="zh-TW" altLang="en-US" sz="1400" b="1" dirty="0" smtClean="0">
              <a:latin typeface="Calibri" pitchFamily="34" charset="0"/>
              <a:ea typeface="PMingLiU" pitchFamily="18" charset="-120"/>
            </a:endParaRPr>
          </a:p>
        </p:txBody>
      </p:sp>
      <p:pic>
        <p:nvPicPr>
          <p:cNvPr id="26" name="Picture 49" descr="MCj025017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3714752"/>
            <a:ext cx="511205" cy="66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6062674" y="3357562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alibri" pitchFamily="34" charset="0"/>
                <a:ea typeface="PMingLiU" pitchFamily="18" charset="-120"/>
              </a:rPr>
              <a:t>node 1</a:t>
            </a:r>
            <a:endParaRPr lang="zh-TW" altLang="en-US" sz="1400" b="1" dirty="0" smtClean="0">
              <a:latin typeface="Calibri" pitchFamily="34" charset="0"/>
              <a:ea typeface="PMingLiU" pitchFamily="18" charset="-12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419996" y="3357562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alibri" pitchFamily="34" charset="0"/>
                <a:ea typeface="PMingLiU" pitchFamily="18" charset="-120"/>
              </a:rPr>
              <a:t>node 2</a:t>
            </a:r>
            <a:endParaRPr lang="zh-TW" altLang="en-US" sz="1400" b="1" dirty="0" smtClean="0">
              <a:latin typeface="Calibri" pitchFamily="34" charset="0"/>
              <a:ea typeface="PMingLiU" pitchFamily="18" charset="-12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920062" y="3835603"/>
            <a:ext cx="7953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alibri" pitchFamily="34" charset="0"/>
                <a:ea typeface="PMingLiU" pitchFamily="18" charset="-120"/>
              </a:rPr>
              <a:t>node 3</a:t>
            </a:r>
            <a:endParaRPr lang="zh-TW" altLang="en-US" sz="1400" b="1" dirty="0" smtClean="0">
              <a:latin typeface="Calibri" pitchFamily="34" charset="0"/>
              <a:ea typeface="PMingLiU" pitchFamily="18" charset="-12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953122" y="5764429"/>
            <a:ext cx="7953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alibri" pitchFamily="34" charset="0"/>
                <a:ea typeface="PMingLiU" pitchFamily="18" charset="-120"/>
              </a:rPr>
              <a:t>node4</a:t>
            </a:r>
            <a:endParaRPr lang="zh-TW" altLang="en-US" sz="1400" b="1" dirty="0" smtClean="0">
              <a:latin typeface="Calibri" pitchFamily="34" charset="0"/>
              <a:ea typeface="PMingLiU" pitchFamily="18" charset="-12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34244" y="6193057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alibri" pitchFamily="34" charset="0"/>
                <a:ea typeface="PMingLiU" pitchFamily="18" charset="-120"/>
              </a:rPr>
              <a:t>node 5</a:t>
            </a:r>
            <a:endParaRPr lang="zh-TW" altLang="en-US" sz="1400" b="1" dirty="0" smtClean="0">
              <a:latin typeface="Calibri" pitchFamily="34" charset="0"/>
              <a:ea typeface="PMingLiU" pitchFamily="18" charset="-12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62674" y="6193057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alibri" pitchFamily="34" charset="0"/>
                <a:ea typeface="PMingLiU" pitchFamily="18" charset="-120"/>
              </a:rPr>
              <a:t>node 6</a:t>
            </a:r>
            <a:endParaRPr lang="zh-TW" altLang="en-US" sz="1400" b="1" dirty="0" smtClean="0">
              <a:latin typeface="Calibri" pitchFamily="34" charset="0"/>
              <a:ea typeface="PMingLiU" pitchFamily="18" charset="-12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19666" y="5978743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alibri" pitchFamily="34" charset="0"/>
                <a:ea typeface="PMingLiU" pitchFamily="18" charset="-120"/>
              </a:rPr>
              <a:t>node 7</a:t>
            </a:r>
            <a:endParaRPr lang="zh-TW" altLang="en-US" sz="1400" b="1" dirty="0" smtClean="0">
              <a:latin typeface="Calibri" pitchFamily="34" charset="0"/>
              <a:ea typeface="PMingLiU" pitchFamily="18" charset="-12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29124" y="4500570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alibri" pitchFamily="34" charset="0"/>
                <a:ea typeface="PMingLiU" pitchFamily="18" charset="-120"/>
              </a:rPr>
              <a:t>New node</a:t>
            </a:r>
            <a:endParaRPr lang="zh-TW" altLang="en-US" sz="1400" b="1" dirty="0" smtClean="0">
              <a:latin typeface="Calibri" pitchFamily="34" charset="0"/>
              <a:ea typeface="PMingLiU" pitchFamily="18" charset="-12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91170" y="4437885"/>
            <a:ext cx="785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26Mbps</a:t>
            </a:r>
            <a:endParaRPr lang="zh-CN" altLang="en-US" sz="1200" b="1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919798" y="4000504"/>
            <a:ext cx="785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68Mbps</a:t>
            </a:r>
            <a:endParaRPr lang="zh-CN" altLang="en-US" sz="1200" b="1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848492" y="3929066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109Mbps</a:t>
            </a:r>
            <a:endParaRPr lang="zh-CN" altLang="en-US" sz="1200" b="1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634310" y="4500570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110Mbps</a:t>
            </a:r>
            <a:endParaRPr lang="zh-CN" altLang="en-US" sz="1200" b="1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634310" y="5143512"/>
            <a:ext cx="928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113Mbps</a:t>
            </a:r>
            <a:endParaRPr lang="zh-CN" altLang="en-US" sz="1200" b="1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062806" y="5580893"/>
            <a:ext cx="785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10Mbps</a:t>
            </a:r>
            <a:endParaRPr lang="zh-CN" altLang="en-US" sz="1200" b="1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205550" y="5500702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110Mbps</a:t>
            </a:r>
            <a:endParaRPr lang="zh-CN" altLang="en-US" sz="1200" b="1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276856" y="5357826"/>
            <a:ext cx="785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86Mbps</a:t>
            </a:r>
            <a:endParaRPr lang="zh-CN" altLang="en-US" sz="1200" b="1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45" name="椭圆 44"/>
          <p:cNvSpPr/>
          <p:nvPr/>
        </p:nvSpPr>
        <p:spPr>
          <a:xfrm>
            <a:off x="7000892" y="5429264"/>
            <a:ext cx="857256" cy="1143008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椭圆 46"/>
          <p:cNvSpPr/>
          <p:nvPr/>
        </p:nvSpPr>
        <p:spPr>
          <a:xfrm>
            <a:off x="7858148" y="5072074"/>
            <a:ext cx="857256" cy="1143008"/>
          </a:xfrm>
          <a:prstGeom prst="ellipse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圆角矩形 45"/>
          <p:cNvSpPr/>
          <p:nvPr/>
        </p:nvSpPr>
        <p:spPr>
          <a:xfrm>
            <a:off x="428596" y="4857760"/>
            <a:ext cx="4214842" cy="11430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>
                <a:cs typeface="Arial" pitchFamily="34" charset="0"/>
              </a:rPr>
              <a:t>Need a new efficient </a:t>
            </a:r>
          </a:p>
          <a:p>
            <a:pPr algn="ctr"/>
            <a:r>
              <a:rPr lang="en-US" altLang="zh-CN" sz="2000" b="1" dirty="0" smtClean="0">
                <a:cs typeface="Arial" pitchFamily="34" charset="0"/>
              </a:rPr>
              <a:t>failure recovery solution </a:t>
            </a:r>
          </a:p>
          <a:p>
            <a:pPr algn="ctr"/>
            <a:r>
              <a:rPr lang="en-US" altLang="zh-CN" sz="2000" b="1" dirty="0" smtClean="0">
                <a:cs typeface="Arial" pitchFamily="34" charset="0"/>
              </a:rPr>
              <a:t>for heterogeneous environment!</a:t>
            </a:r>
            <a:endParaRPr lang="zh-CN" altLang="en-US" sz="2000" b="1" dirty="0" smtClean="0">
              <a:solidFill>
                <a:srgbClr val="C00000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5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5" grpId="0" animBg="1"/>
      <p:bldP spid="47" grpId="0" animBg="1"/>
      <p:bldP spid="4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Related Work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712968" cy="489654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zh-CN" sz="2000" dirty="0">
                <a:latin typeface="Arial" pitchFamily="34" charset="0"/>
                <a:cs typeface="Arial" pitchFamily="34" charset="0"/>
              </a:rPr>
              <a:t>Hybrid </a:t>
            </a:r>
            <a:r>
              <a:rPr lang="en-US" altLang="zh-CN" sz="2000" dirty="0" smtClean="0">
                <a:latin typeface="Arial" pitchFamily="34" charset="0"/>
                <a:cs typeface="Arial" pitchFamily="34" charset="0"/>
              </a:rPr>
              <a:t>recovery</a:t>
            </a:r>
          </a:p>
          <a:p>
            <a:pPr lvl="1"/>
            <a:r>
              <a:rPr lang="en-US" altLang="zh-CN" sz="1800" dirty="0" smtClean="0">
                <a:latin typeface="Arial" pitchFamily="34" charset="0"/>
                <a:cs typeface="Arial" pitchFamily="34" charset="0"/>
              </a:rPr>
              <a:t>Minimize number of read symbols RAID-6 XOR-based </a:t>
            </a:r>
            <a:r>
              <a:rPr lang="en-US" altLang="zh-CN" sz="1800" dirty="0">
                <a:latin typeface="Arial" pitchFamily="34" charset="0"/>
                <a:cs typeface="Arial" pitchFamily="34" charset="0"/>
              </a:rPr>
              <a:t>erasure </a:t>
            </a:r>
            <a:r>
              <a:rPr lang="en-US" altLang="zh-CN" sz="1800" dirty="0" smtClean="0">
                <a:latin typeface="Arial" pitchFamily="34" charset="0"/>
                <a:cs typeface="Arial" pitchFamily="34" charset="0"/>
              </a:rPr>
              <a:t>codes</a:t>
            </a:r>
          </a:p>
          <a:p>
            <a:pPr lvl="2"/>
            <a:r>
              <a:rPr lang="en-US" altLang="zh-CN" sz="1600" dirty="0" smtClean="0">
                <a:latin typeface="Arial" pitchFamily="34" charset="0"/>
                <a:cs typeface="Arial" pitchFamily="34" charset="0"/>
              </a:rPr>
              <a:t>e.g., RDP </a:t>
            </a:r>
            <a:r>
              <a:rPr lang="en-US" altLang="zh-CN" sz="1400" dirty="0">
                <a:latin typeface="Arial" pitchFamily="34" charset="0"/>
                <a:cs typeface="Arial" pitchFamily="34" charset="0"/>
              </a:rPr>
              <a:t>[</a:t>
            </a:r>
            <a:r>
              <a:rPr lang="en-US" altLang="zh-CN" sz="1400" dirty="0" smtClean="0">
                <a:latin typeface="Arial" pitchFamily="34" charset="0"/>
                <a:cs typeface="Arial" pitchFamily="34" charset="0"/>
              </a:rPr>
              <a:t>Xiang, ToS’11]</a:t>
            </a:r>
            <a:r>
              <a:rPr lang="en-US" altLang="zh-CN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zh-CN" sz="1600" dirty="0">
                <a:latin typeface="Arial" pitchFamily="34" charset="0"/>
                <a:cs typeface="Arial" pitchFamily="34" charset="0"/>
              </a:rPr>
              <a:t>EVENODD </a:t>
            </a:r>
            <a:r>
              <a:rPr lang="en-US" altLang="zh-CN" sz="1400" dirty="0">
                <a:latin typeface="Arial" pitchFamily="34" charset="0"/>
                <a:cs typeface="Arial" pitchFamily="34" charset="0"/>
              </a:rPr>
              <a:t>[</a:t>
            </a:r>
            <a:r>
              <a:rPr lang="en-US" altLang="zh-CN" sz="1400" dirty="0" smtClean="0">
                <a:latin typeface="Arial" pitchFamily="34" charset="0"/>
                <a:cs typeface="Arial" pitchFamily="34" charset="0"/>
              </a:rPr>
              <a:t>Wang, Globecom’10</a:t>
            </a:r>
            <a:endParaRPr lang="en-US" altLang="zh-CN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altLang="zh-CN" sz="2000" dirty="0" smtClean="0">
                <a:latin typeface="Arial" pitchFamily="34" charset="0"/>
                <a:cs typeface="Arial" pitchFamily="34" charset="0"/>
              </a:rPr>
              <a:t>Enumeration recovery </a:t>
            </a:r>
            <a:r>
              <a:rPr lang="en-US" altLang="zh-CN" sz="1400" dirty="0">
                <a:latin typeface="Arial" pitchFamily="34" charset="0"/>
                <a:cs typeface="Arial" pitchFamily="34" charset="0"/>
              </a:rPr>
              <a:t>[Khan, FAST’12]</a:t>
            </a:r>
            <a:endParaRPr lang="en-US" altLang="zh-CN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altLang="zh-CN" sz="1800" dirty="0" smtClean="0">
                <a:latin typeface="Arial" pitchFamily="34" charset="0"/>
                <a:cs typeface="Arial" pitchFamily="34" charset="0"/>
              </a:rPr>
              <a:t>Enumerate </a:t>
            </a:r>
            <a:r>
              <a:rPr lang="en-US" altLang="zh-CN" sz="1800" dirty="0">
                <a:latin typeface="Arial" pitchFamily="34" charset="0"/>
                <a:cs typeface="Arial" pitchFamily="34" charset="0"/>
              </a:rPr>
              <a:t>all recovery possibilities to achieve optimal recovery for </a:t>
            </a:r>
            <a:r>
              <a:rPr lang="en-US" altLang="zh-CN" sz="1800" dirty="0" smtClean="0">
                <a:latin typeface="Arial" pitchFamily="34" charset="0"/>
                <a:cs typeface="Arial" pitchFamily="34" charset="0"/>
              </a:rPr>
              <a:t>general </a:t>
            </a:r>
            <a:r>
              <a:rPr lang="en-US" altLang="zh-CN" sz="1800" dirty="0">
                <a:latin typeface="Arial" pitchFamily="34" charset="0"/>
                <a:cs typeface="Arial" pitchFamily="34" charset="0"/>
              </a:rPr>
              <a:t>XOR-based erasure </a:t>
            </a:r>
            <a:r>
              <a:rPr lang="en-US" altLang="zh-CN" sz="1800" dirty="0" smtClean="0">
                <a:latin typeface="Arial" pitchFamily="34" charset="0"/>
                <a:cs typeface="Arial" pitchFamily="34" charset="0"/>
              </a:rPr>
              <a:t>codes</a:t>
            </a:r>
          </a:p>
          <a:p>
            <a:r>
              <a:rPr lang="en-US" altLang="zh-CN" sz="2000" dirty="0" smtClean="0">
                <a:latin typeface="Arial" pitchFamily="34" charset="0"/>
                <a:cs typeface="Arial" pitchFamily="34" charset="0"/>
              </a:rPr>
              <a:t>Greedy recovery </a:t>
            </a:r>
            <a:r>
              <a:rPr lang="en-US" altLang="zh-CN" sz="1400" dirty="0" smtClean="0">
                <a:latin typeface="Arial" pitchFamily="34" charset="0"/>
                <a:cs typeface="Arial" pitchFamily="34" charset="0"/>
              </a:rPr>
              <a:t>[Zhu, MSST’12]</a:t>
            </a:r>
            <a:endParaRPr lang="en-US" altLang="zh-CN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altLang="zh-CN" sz="1800" dirty="0" smtClean="0">
                <a:latin typeface="Arial" pitchFamily="34" charset="0"/>
                <a:cs typeface="Arial" pitchFamily="34" charset="0"/>
              </a:rPr>
              <a:t>Efficient search of recovery solutions for general XOR-based erasure codes</a:t>
            </a:r>
          </a:p>
          <a:p>
            <a:pPr>
              <a:buFont typeface="Wingdings" pitchFamily="2" charset="2"/>
              <a:buChar char="Ø"/>
            </a:pPr>
            <a:r>
              <a:rPr lang="en-US" altLang="zh-CN" sz="2000" dirty="0" smtClean="0">
                <a:latin typeface="Arial" pitchFamily="34" charset="0"/>
                <a:cs typeface="Arial" pitchFamily="34" charset="0"/>
              </a:rPr>
              <a:t>Regenerating codes </a:t>
            </a:r>
            <a:r>
              <a:rPr lang="en-US" altLang="zh-CN" sz="14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altLang="zh-CN" sz="1400" dirty="0" err="1" smtClean="0">
                <a:latin typeface="Arial" pitchFamily="34" charset="0"/>
                <a:cs typeface="Arial" pitchFamily="34" charset="0"/>
              </a:rPr>
              <a:t>Dimakis</a:t>
            </a:r>
            <a:r>
              <a:rPr lang="en-US" altLang="zh-CN" sz="1400" dirty="0" smtClean="0">
                <a:latin typeface="Arial" pitchFamily="34" charset="0"/>
                <a:cs typeface="Arial" pitchFamily="34" charset="0"/>
              </a:rPr>
              <a:t>, ToIT’10]</a:t>
            </a:r>
            <a:endParaRPr lang="en-US" altLang="zh-CN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altLang="zh-CN" sz="1800" smtClean="0">
                <a:latin typeface="Arial" pitchFamily="34" charset="0"/>
                <a:cs typeface="Arial" pitchFamily="34" charset="0"/>
              </a:rPr>
              <a:t>Nodes </a:t>
            </a:r>
            <a:r>
              <a:rPr lang="en-US" altLang="zh-CN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encode</a:t>
            </a:r>
            <a:r>
              <a:rPr lang="en-US" altLang="zh-CN" sz="1800" dirty="0" smtClean="0">
                <a:latin typeface="Arial" pitchFamily="34" charset="0"/>
                <a:cs typeface="Arial" pitchFamily="34" charset="0"/>
              </a:rPr>
              <a:t> data during recovery</a:t>
            </a:r>
          </a:p>
          <a:p>
            <a:pPr lvl="1"/>
            <a:r>
              <a:rPr lang="en-US" altLang="zh-CN" sz="1800" dirty="0" smtClean="0">
                <a:latin typeface="Arial" pitchFamily="34" charset="0"/>
                <a:cs typeface="Arial" pitchFamily="34" charset="0"/>
              </a:rPr>
              <a:t>Minimize recovery bandwidth</a:t>
            </a:r>
          </a:p>
          <a:p>
            <a:pPr lvl="1"/>
            <a:r>
              <a:rPr lang="en-US" altLang="zh-CN" sz="1800" dirty="0" smtClean="0">
                <a:latin typeface="Arial" pitchFamily="34" charset="0"/>
                <a:cs typeface="Arial" pitchFamily="34" charset="0"/>
              </a:rPr>
              <a:t>Heterogeneous case considered in </a:t>
            </a:r>
            <a:r>
              <a:rPr lang="en-US" altLang="zh-CN" sz="1400" dirty="0" smtClean="0">
                <a:latin typeface="Arial" pitchFamily="34" charset="0"/>
                <a:cs typeface="Arial" pitchFamily="34" charset="0"/>
              </a:rPr>
              <a:t>[Li, Infocom’10]</a:t>
            </a:r>
            <a:r>
              <a:rPr lang="en-US" altLang="zh-CN" sz="1800" dirty="0" smtClean="0">
                <a:latin typeface="Arial" pitchFamily="34" charset="0"/>
                <a:cs typeface="Arial" pitchFamily="34" charset="0"/>
              </a:rPr>
              <a:t>, but requires node encoding and collaboration</a:t>
            </a:r>
            <a:endParaRPr lang="en-US" altLang="zh-CN" sz="2000" dirty="0" smtClean="0">
              <a:latin typeface="Arial" pitchFamily="34" charset="0"/>
              <a:cs typeface="Arial" pitchFamily="34" charset="0"/>
            </a:endParaRPr>
          </a:p>
          <a:p>
            <a:endParaRPr lang="en-US" altLang="zh-CN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00800"/>
            <a:ext cx="2133600" cy="320675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EF720D6-AEC9-4997-8E17-32CC54C1FF79}" type="slidenum">
              <a:rPr lang="en-US"/>
              <a:pPr algn="r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42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sn12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dsn12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dsn12</Template>
  <TotalTime>7942</TotalTime>
  <Words>2208</Words>
  <Application>Microsoft Office PowerPoint</Application>
  <PresentationFormat>On-screen Show (4:3)</PresentationFormat>
  <Paragraphs>670</Paragraphs>
  <Slides>37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6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dsn12</vt:lpstr>
      <vt:lpstr>Office 主题</vt:lpstr>
      <vt:lpstr>1_Office 主题</vt:lpstr>
      <vt:lpstr>2_Office 主题</vt:lpstr>
      <vt:lpstr>3_Office 主题</vt:lpstr>
      <vt:lpstr>1_dsn12</vt:lpstr>
      <vt:lpstr>Equation</vt:lpstr>
      <vt:lpstr>公式</vt:lpstr>
      <vt:lpstr>A Cost-based Heterogeneous Recovery Scheme for Distributed Storage Systems with RAID-6 Codes</vt:lpstr>
      <vt:lpstr>Fault Tolerance</vt:lpstr>
      <vt:lpstr>XOR-Based Erasure Codes</vt:lpstr>
      <vt:lpstr>Failure Recovery</vt:lpstr>
      <vt:lpstr>Example: Recovery in RDP</vt:lpstr>
      <vt:lpstr>Conventional Recovery</vt:lpstr>
      <vt:lpstr>Minimize Number of Read Symbols</vt:lpstr>
      <vt:lpstr>Need A New Metric?</vt:lpstr>
      <vt:lpstr>Related Work</vt:lpstr>
      <vt:lpstr>Challenges</vt:lpstr>
      <vt:lpstr>Our Contributions</vt:lpstr>
      <vt:lpstr>Our Contributions</vt:lpstr>
      <vt:lpstr>Model Formulation</vt:lpstr>
      <vt:lpstr>Physical Meanings</vt:lpstr>
      <vt:lpstr>Solving the Model</vt:lpstr>
      <vt:lpstr>Solving the Model (2)</vt:lpstr>
      <vt:lpstr>Expensive Enumeration</vt:lpstr>
      <vt:lpstr>Optimize Enumeration Process</vt:lpstr>
      <vt:lpstr>Cost-based Heterogeneous Recovery (CHR) Algorithm: Intuition</vt:lpstr>
      <vt:lpstr>Example</vt:lpstr>
      <vt:lpstr>Recovery Cost Comparison</vt:lpstr>
      <vt:lpstr>Simulation Studies (1):  Traverse Efficiency</vt:lpstr>
      <vt:lpstr>Simulation Studies (2):  Robustness Efficiency</vt:lpstr>
      <vt:lpstr>Simulation Studies (3):  Recovery Efficiency</vt:lpstr>
      <vt:lpstr>Experiments</vt:lpstr>
      <vt:lpstr>Experiments</vt:lpstr>
      <vt:lpstr>Different Number of Storage Nodes</vt:lpstr>
      <vt:lpstr>Different Chunk Size</vt:lpstr>
      <vt:lpstr>Different Failed Nodes</vt:lpstr>
      <vt:lpstr>Conclusions</vt:lpstr>
      <vt:lpstr>Backup</vt:lpstr>
      <vt:lpstr>Cost-based Heterogeneous Recovery (CHR) Algorithm </vt:lpstr>
      <vt:lpstr>Example</vt:lpstr>
      <vt:lpstr>Recovery Cost Comparison</vt:lpstr>
      <vt:lpstr>Different Number of Storage Nodes</vt:lpstr>
      <vt:lpstr>Different Chunk Size</vt:lpstr>
      <vt:lpstr>Different Failed Nodes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Speedup of Single-Disk Failure Recovery in XOR-Coded Storage Systems: Theory and Practice</dc:title>
  <dc:creator>Administrator</dc:creator>
  <cp:lastModifiedBy> </cp:lastModifiedBy>
  <cp:revision>624</cp:revision>
  <dcterms:created xsi:type="dcterms:W3CDTF">2012-06-02T05:47:42Z</dcterms:created>
  <dcterms:modified xsi:type="dcterms:W3CDTF">2012-06-27T12:11:35Z</dcterms:modified>
</cp:coreProperties>
</file>