
<file path=[Content_Types].xml><?xml version="1.0" encoding="utf-8"?>
<Types xmlns="http://schemas.openxmlformats.org/package/2006/content-types">
  <Default Extension="png" ContentType="image/png"/>
  <Default Extension="svg" ContentType="image/svg+xml"/>
  <Default Extension="tmp"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2" r:id="rId4"/>
  </p:sldMasterIdLst>
  <p:notesMasterIdLst>
    <p:notesMasterId r:id="rId23"/>
  </p:notesMasterIdLst>
  <p:sldIdLst>
    <p:sldId id="810" r:id="rId5"/>
    <p:sldId id="719" r:id="rId6"/>
    <p:sldId id="856" r:id="rId7"/>
    <p:sldId id="851" r:id="rId8"/>
    <p:sldId id="852" r:id="rId9"/>
    <p:sldId id="855" r:id="rId10"/>
    <p:sldId id="822" r:id="rId11"/>
    <p:sldId id="816" r:id="rId12"/>
    <p:sldId id="823" r:id="rId13"/>
    <p:sldId id="842" r:id="rId14"/>
    <p:sldId id="844" r:id="rId15"/>
    <p:sldId id="819" r:id="rId16"/>
    <p:sldId id="820" r:id="rId17"/>
    <p:sldId id="821" r:id="rId18"/>
    <p:sldId id="826" r:id="rId19"/>
    <p:sldId id="830" r:id="rId20"/>
    <p:sldId id="831" r:id="rId21"/>
    <p:sldId id="827" r:id="rId22"/>
  </p:sldIdLst>
  <p:sldSz cx="12192000" cy="6858000"/>
  <p:notesSz cx="6858000" cy="9144000"/>
  <p:embeddedFontLst>
    <p:embeddedFont>
      <p:font typeface="等线" panose="02010600030101010101" pitchFamily="2" charset="-122"/>
      <p:regular r:id="rId24"/>
      <p:bold r:id="rId25"/>
    </p:embeddedFon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Helvetica" panose="020B060402020202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jing Ren" initials="RYJ" lastIdx="6" clrIdx="0">
    <p:extLst>
      <p:ext uri="{19B8F6BF-5375-455C-9EA6-DF929625EA0E}">
        <p15:presenceInfo xmlns:p15="http://schemas.microsoft.com/office/powerpoint/2012/main" userId="Yanjing 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E0032-E2A5-42EE-A8B3-976EA7EF57EA}" v="1" dt="2021-06-22T03:20:10.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65247" autoAdjust="0"/>
  </p:normalViewPr>
  <p:slideViewPr>
    <p:cSldViewPr snapToGrid="0">
      <p:cViewPr varScale="1">
        <p:scale>
          <a:sx n="124" d="100"/>
          <a:sy n="124" d="100"/>
        </p:scale>
        <p:origin x="120" y="1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7219C-91EE-4B64-97AF-8AFE3F6EC6C8}" type="datetimeFigureOut">
              <a:rPr lang="en-US" smtClean="0"/>
              <a:t>7/9/2021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A1F27-C59C-4704-98E0-7336D92A2864}" type="slidenum">
              <a:rPr lang="en-US" smtClean="0"/>
              <a:t>‹#›</a:t>
            </a:fld>
            <a:endParaRPr lang="en-US" dirty="0"/>
          </a:p>
        </p:txBody>
      </p:sp>
    </p:spTree>
    <p:extLst>
      <p:ext uri="{BB962C8B-B14F-4D97-AF65-F5344CB8AC3E}">
        <p14:creationId xmlns:p14="http://schemas.microsoft.com/office/powerpoint/2010/main" val="171465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kern="1200" dirty="0">
                <a:solidFill>
                  <a:schemeClr val="tx1"/>
                </a:solidFill>
                <a:latin typeface="+mn-lt"/>
                <a:ea typeface="+mn-ea"/>
                <a:cs typeface="+mn-cs"/>
              </a:rPr>
              <a:t>Hi, my name is Yanjing Ren, from UESTC.</a:t>
            </a:r>
          </a:p>
          <a:p>
            <a:pPr marL="0" indent="0">
              <a:buFont typeface="Arial" panose="020B0604020202020204" pitchFamily="34" charset="0"/>
              <a:buNone/>
            </a:pPr>
            <a:r>
              <a:rPr lang="en-US" altLang="zh-CN" sz="1200" kern="1200" dirty="0">
                <a:solidFill>
                  <a:schemeClr val="tx1"/>
                </a:solidFill>
                <a:latin typeface="+mn-lt"/>
                <a:ea typeface="+mn-ea"/>
                <a:cs typeface="+mn-cs"/>
              </a:rPr>
              <a:t>The title of our paper is accelerating encrypted deduplication via SGX.</a:t>
            </a:r>
          </a:p>
          <a:p>
            <a:pPr marL="0" indent="0">
              <a:buFont typeface="Arial" panose="020B0604020202020204" pitchFamily="34" charset="0"/>
              <a:buNone/>
            </a:pPr>
            <a:r>
              <a:rPr lang="en-US" altLang="zh-CN" sz="1200" kern="1200" dirty="0">
                <a:solidFill>
                  <a:schemeClr val="tx1"/>
                </a:solidFill>
                <a:latin typeface="+mn-lt"/>
                <a:ea typeface="+mn-ea"/>
                <a:cs typeface="+mn-cs"/>
              </a:rPr>
              <a:t>This is a joint work with </a:t>
            </a:r>
            <a:r>
              <a:rPr lang="en-US" altLang="zh-CN" sz="1200" kern="1200" dirty="0" err="1">
                <a:solidFill>
                  <a:schemeClr val="tx1"/>
                </a:solidFill>
                <a:latin typeface="+mn-lt"/>
                <a:ea typeface="+mn-ea"/>
                <a:cs typeface="+mn-cs"/>
              </a:rPr>
              <a:t>Jingwei</a:t>
            </a:r>
            <a:r>
              <a:rPr lang="en-US" altLang="zh-CN" sz="1200" kern="1200" dirty="0">
                <a:solidFill>
                  <a:schemeClr val="tx1"/>
                </a:solidFill>
                <a:latin typeface="+mn-lt"/>
                <a:ea typeface="+mn-ea"/>
                <a:cs typeface="+mn-cs"/>
              </a:rPr>
              <a:t> Li, </a:t>
            </a:r>
            <a:r>
              <a:rPr lang="en-US" altLang="zh-CN" sz="1200" kern="1200" dirty="0" err="1">
                <a:solidFill>
                  <a:schemeClr val="tx1"/>
                </a:solidFill>
                <a:latin typeface="+mn-lt"/>
                <a:ea typeface="+mn-ea"/>
                <a:cs typeface="+mn-cs"/>
              </a:rPr>
              <a:t>Zuoru</a:t>
            </a:r>
            <a:r>
              <a:rPr lang="en-US" altLang="zh-CN" sz="1200" kern="1200" dirty="0">
                <a:solidFill>
                  <a:schemeClr val="tx1"/>
                </a:solidFill>
                <a:latin typeface="+mn-lt"/>
                <a:ea typeface="+mn-ea"/>
                <a:cs typeface="+mn-cs"/>
              </a:rPr>
              <a:t> Yang, Patrick Lee and </a:t>
            </a:r>
            <a:r>
              <a:rPr lang="en-US" altLang="zh-CN" sz="1200" kern="1200" dirty="0" err="1">
                <a:solidFill>
                  <a:schemeClr val="tx1"/>
                </a:solidFill>
                <a:latin typeface="+mn-lt"/>
                <a:ea typeface="+mn-ea"/>
                <a:cs typeface="+mn-cs"/>
              </a:rPr>
              <a:t>Xiaosong</a:t>
            </a:r>
            <a:r>
              <a:rPr lang="en-US" altLang="zh-CN" sz="1200" kern="1200" dirty="0">
                <a:solidFill>
                  <a:schemeClr val="tx1"/>
                </a:solidFill>
                <a:latin typeface="+mn-lt"/>
                <a:ea typeface="+mn-ea"/>
                <a:cs typeface="+mn-cs"/>
              </a:rPr>
              <a:t> Zhang.</a:t>
            </a:r>
          </a:p>
        </p:txBody>
      </p:sp>
      <p:sp>
        <p:nvSpPr>
          <p:cNvPr id="4" name="灯片编号占位符 3"/>
          <p:cNvSpPr>
            <a:spLocks noGrp="1"/>
          </p:cNvSpPr>
          <p:nvPr>
            <p:ph type="sldNum" sz="quarter" idx="5"/>
          </p:nvPr>
        </p:nvSpPr>
        <p:spPr/>
        <p:txBody>
          <a:bodyPr/>
          <a:lstStyle/>
          <a:p>
            <a:fld id="{ECEA1F27-C59C-4704-98E0-7336D92A2864}" type="slidenum">
              <a:rPr lang="en-US" smtClean="0"/>
              <a:t>1</a:t>
            </a:fld>
            <a:endParaRPr lang="en-US" dirty="0"/>
          </a:p>
        </p:txBody>
      </p:sp>
    </p:spTree>
    <p:extLst>
      <p:ext uri="{BB962C8B-B14F-4D97-AF65-F5344CB8AC3E}">
        <p14:creationId xmlns:p14="http://schemas.microsoft.com/office/powerpoint/2010/main" val="369330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err="1"/>
              <a:t>SGXDedup</a:t>
            </a:r>
            <a:r>
              <a:rPr lang="en-US" altLang="zh-CN" dirty="0"/>
              <a:t> uses the server-aided architecture, but it deploys a key enclave in the key server to protect key generation, while a </a:t>
            </a:r>
            <a:r>
              <a:rPr lang="en-US" altLang="zh-CN" dirty="0" err="1"/>
              <a:t>PoW</a:t>
            </a:r>
            <a:r>
              <a:rPr lang="en-US" altLang="zh-CN" dirty="0"/>
              <a:t> enclave in each client to protect source-based deduplication.</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The key enclave manages the global secret and is connected with each client via a secure channel for key generation. It performs key generation by hashing the concatenation of the chunk fingerprint and the global secret, and returns the resulting key via the secure channel. This mitigates the performance overhead of OPRF, while preserving security since the whole key generation process is oblivious to the key server.</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The </a:t>
            </a:r>
            <a:r>
              <a:rPr lang="en-US" altLang="zh-CN" dirty="0" err="1"/>
              <a:t>PoW</a:t>
            </a:r>
            <a:r>
              <a:rPr lang="en-US" altLang="zh-CN" dirty="0"/>
              <a:t> enclave operates on ciphertext chunks, and protects source-based deduplication. For each ciphertext chunk, it computes the fingerprint, and generates the corresponding signature which can be verified by the cloud. This ensures that a malicious client cannot fake fingerprints any more, while mitigating the performance overhead of </a:t>
            </a:r>
            <a:r>
              <a:rPr lang="en-US" altLang="zh-CN" dirty="0" err="1"/>
              <a:t>PoW</a:t>
            </a:r>
            <a:r>
              <a:rPr lang="en-US" altLang="zh-CN" dirty="0"/>
              <a:t>.</a:t>
            </a:r>
          </a:p>
        </p:txBody>
      </p:sp>
      <p:sp>
        <p:nvSpPr>
          <p:cNvPr id="4" name="Slide Number Placeholder 3"/>
          <p:cNvSpPr>
            <a:spLocks noGrp="1"/>
          </p:cNvSpPr>
          <p:nvPr>
            <p:ph type="sldNum" sz="quarter" idx="5"/>
          </p:nvPr>
        </p:nvSpPr>
        <p:spPr/>
        <p:txBody>
          <a:bodyPr/>
          <a:lstStyle/>
          <a:p>
            <a:fld id="{ECEA1F27-C59C-4704-98E0-7336D92A2864}" type="slidenum">
              <a:rPr lang="en-US" smtClean="0"/>
              <a:t>10</a:t>
            </a:fld>
            <a:endParaRPr lang="en-US" dirty="0"/>
          </a:p>
        </p:txBody>
      </p:sp>
    </p:spTree>
    <p:extLst>
      <p:ext uri="{BB962C8B-B14F-4D97-AF65-F5344CB8AC3E}">
        <p14:creationId xmlns:p14="http://schemas.microsoft.com/office/powerpoint/2010/main" val="98139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However, realizing </a:t>
            </a:r>
            <a:r>
              <a:rPr lang="en-US" altLang="zh-CN" dirty="0" err="1"/>
              <a:t>SGXDedup</a:t>
            </a:r>
            <a:r>
              <a:rPr lang="en-US" altLang="zh-CN" dirty="0"/>
              <a:t> is non-trivial, and we identify three questions.</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First, how should the enclaves be securely and efficiently bootstrapped? The challenge is that the global secret needs to be securely bootstrapped into the key enclave, while we should minimize the bootstrap overhead of the </a:t>
            </a:r>
            <a:r>
              <a:rPr lang="en-US" altLang="zh-CN" dirty="0" err="1"/>
              <a:t>PoW</a:t>
            </a:r>
            <a:r>
              <a:rPr lang="en-US" altLang="zh-CN" dirty="0"/>
              <a:t> enclave, since it needs to bootstrap multiple times with the client.</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Second, how should the secure channel be established? It is necessary to enable revocation on clients’ querying key generation, since some client may cancel the subscription of the cloud service.</a:t>
            </a:r>
          </a:p>
          <a:p>
            <a:pPr marL="0" indent="0">
              <a:buFont typeface="Arial" panose="020B0604020202020204" pitchFamily="34" charset="0"/>
              <a:buNone/>
            </a:pPr>
            <a:endParaRPr lang="en-US" alt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dirty="0"/>
              <a:t>Third, how should key enclave reduce its computational overhead of managing secure channels, especially as the number of clients increases?</a:t>
            </a:r>
          </a:p>
        </p:txBody>
      </p:sp>
      <p:sp>
        <p:nvSpPr>
          <p:cNvPr id="4" name="Slide Number Placeholder 3"/>
          <p:cNvSpPr>
            <a:spLocks noGrp="1"/>
          </p:cNvSpPr>
          <p:nvPr>
            <p:ph type="sldNum" sz="quarter" idx="5"/>
          </p:nvPr>
        </p:nvSpPr>
        <p:spPr/>
        <p:txBody>
          <a:bodyPr/>
          <a:lstStyle/>
          <a:p>
            <a:fld id="{ECEA1F27-C59C-4704-98E0-7336D92A2864}" type="slidenum">
              <a:rPr lang="en-US" smtClean="0"/>
              <a:t>11</a:t>
            </a:fld>
            <a:endParaRPr lang="en-US" dirty="0"/>
          </a:p>
        </p:txBody>
      </p:sp>
    </p:spTree>
    <p:extLst>
      <p:ext uri="{BB962C8B-B14F-4D97-AF65-F5344CB8AC3E}">
        <p14:creationId xmlns:p14="http://schemas.microsoft.com/office/powerpoint/2010/main" val="125255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To address the first second question, </a:t>
            </a:r>
            <a:r>
              <a:rPr lang="en-US" altLang="zh-CN" dirty="0" err="1"/>
              <a:t>SGXDedup</a:t>
            </a:r>
            <a:r>
              <a:rPr lang="en-US" altLang="zh-CN" dirty="0"/>
              <a:t> implement an enclave management approach.</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b="0" i="0" dirty="0">
                <a:solidFill>
                  <a:srgbClr val="000000"/>
                </a:solidFill>
                <a:effectLst/>
                <a:latin typeface="Roboto" panose="02000000000000000000" pitchFamily="2" charset="0"/>
              </a:rPr>
              <a:t>It computes the global secret from </a:t>
            </a:r>
            <a:r>
              <a:rPr lang="en-US" altLang="zh-CN" dirty="0"/>
              <a:t>an in-enclave sub-secret (from cloud) and an</a:t>
            </a:r>
            <a:r>
              <a:rPr lang="zh-CN" altLang="en-US" dirty="0"/>
              <a:t> </a:t>
            </a:r>
            <a:r>
              <a:rPr lang="en-US" altLang="zh-CN" dirty="0"/>
              <a:t>input</a:t>
            </a:r>
            <a:r>
              <a:rPr lang="zh-CN" altLang="en-US" dirty="0"/>
              <a:t> </a:t>
            </a:r>
            <a:r>
              <a:rPr lang="en-US" altLang="zh-CN" dirty="0"/>
              <a:t>sub-secret</a:t>
            </a:r>
            <a:r>
              <a:rPr lang="zh-CN" altLang="en-US" dirty="0"/>
              <a:t> </a:t>
            </a:r>
            <a:r>
              <a:rPr lang="en-US" altLang="zh-CN" dirty="0"/>
              <a:t>(from key server), so as to prevent either of them from learning the whole secret.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dirty="0"/>
              <a:t>For the first bootstrap, it performs remote attestation offline. After attestation, both cloud and each </a:t>
            </a:r>
            <a:r>
              <a:rPr lang="en-US" altLang="zh-CN" dirty="0" err="1"/>
              <a:t>PoW</a:t>
            </a:r>
            <a:r>
              <a:rPr lang="en-US" altLang="zh-CN" dirty="0"/>
              <a:t> enclave share a </a:t>
            </a:r>
            <a:r>
              <a:rPr lang="en-US" altLang="zh-CN" b="1" dirty="0" err="1">
                <a:solidFill>
                  <a:srgbClr val="002060"/>
                </a:solidFill>
              </a:rPr>
              <a:t>PoW</a:t>
            </a:r>
            <a:r>
              <a:rPr lang="en-US" altLang="zh-CN" b="1" dirty="0">
                <a:solidFill>
                  <a:srgbClr val="002060"/>
                </a:solidFill>
              </a:rPr>
              <a:t> key</a:t>
            </a:r>
            <a:r>
              <a:rPr lang="en-US" altLang="zh-CN" dirty="0"/>
              <a:t> to verify the authenticity of fingerprints.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CN" dirty="0"/>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It uses sealing to avoid re-attesting the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 enclave after its first bootstrap. Specifically, when the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 enclave terminates with the client, it seals the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 key into disk; when the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 enclave bootstraps again, it unseals the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 key and load the recovered key into the enclave.</a:t>
            </a:r>
          </a:p>
        </p:txBody>
      </p:sp>
      <p:sp>
        <p:nvSpPr>
          <p:cNvPr id="4" name="Slide Number Placeholder 3"/>
          <p:cNvSpPr>
            <a:spLocks noGrp="1"/>
          </p:cNvSpPr>
          <p:nvPr>
            <p:ph type="sldNum" sz="quarter" idx="5"/>
          </p:nvPr>
        </p:nvSpPr>
        <p:spPr/>
        <p:txBody>
          <a:bodyPr/>
          <a:lstStyle/>
          <a:p>
            <a:fld id="{ECEA1F27-C59C-4704-98E0-7336D92A2864}" type="slidenum">
              <a:rPr lang="en-US" smtClean="0"/>
              <a:t>12</a:t>
            </a:fld>
            <a:endParaRPr lang="en-US" dirty="0"/>
          </a:p>
        </p:txBody>
      </p:sp>
    </p:spTree>
    <p:extLst>
      <p:ext uri="{BB962C8B-B14F-4D97-AF65-F5344CB8AC3E}">
        <p14:creationId xmlns:p14="http://schemas.microsoft.com/office/powerpoint/2010/main" val="419007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To address the second question,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shares a </a:t>
            </a:r>
            <a:r>
              <a:rPr lang="en-US" altLang="zh-CN" b="0" i="0" dirty="0" err="1">
                <a:solidFill>
                  <a:srgbClr val="000000"/>
                </a:solidFill>
                <a:effectLst/>
                <a:latin typeface="Roboto" panose="02000000000000000000" pitchFamily="2" charset="0"/>
              </a:rPr>
              <a:t>binded</a:t>
            </a:r>
            <a:r>
              <a:rPr lang="en-US" altLang="zh-CN" b="0" i="0" dirty="0">
                <a:solidFill>
                  <a:srgbClr val="000000"/>
                </a:solidFill>
                <a:effectLst/>
                <a:latin typeface="Roboto" panose="02000000000000000000" pitchFamily="2" charset="0"/>
              </a:rPr>
              <a:t> key between clients and the key enclave for managing secure channels. It allows to revoke clients by updating the blinded key, such that the unauthorized clients no longer connect to the key enclave via the channel. Here, we implement the key update operation via key regression, in order to support lazy update.</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After each key update,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synchronize the blinded keys between the key enclave and the authorized clients via the cloud. Specifically, the key enclave derives each new blinded key based on an in-enclave blinded secret, while the authorized clients download the up-to-date blinded keys from the cloud.</a:t>
            </a:r>
          </a:p>
        </p:txBody>
      </p:sp>
      <p:sp>
        <p:nvSpPr>
          <p:cNvPr id="4" name="Slide Number Placeholder 3"/>
          <p:cNvSpPr>
            <a:spLocks noGrp="1"/>
          </p:cNvSpPr>
          <p:nvPr>
            <p:ph type="sldNum" sz="quarter" idx="5"/>
          </p:nvPr>
        </p:nvSpPr>
        <p:spPr/>
        <p:txBody>
          <a:bodyPr/>
          <a:lstStyle/>
          <a:p>
            <a:fld id="{ECEA1F27-C59C-4704-98E0-7336D92A2864}" type="slidenum">
              <a:rPr lang="en-US" smtClean="0"/>
              <a:t>13</a:t>
            </a:fld>
            <a:endParaRPr lang="en-US" dirty="0"/>
          </a:p>
        </p:txBody>
      </p:sp>
    </p:spTree>
    <p:extLst>
      <p:ext uri="{BB962C8B-B14F-4D97-AF65-F5344CB8AC3E}">
        <p14:creationId xmlns:p14="http://schemas.microsoft.com/office/powerpoint/2010/main" val="414717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To address the third question,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implements an SGX-based speculative encryption.</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Speculative encryption builds on the counter mode of symmetric encryption. For example, it encrypts each fingerprint by performing an XOR operation with a mask. It allows to compute the masks offline to reduce the online overhead of the key enclave. The security requirement is that the mask cannot be re-used.</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To implement the idea into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we assign each client with a unique nonce, such that the masks of different clients are distinct. Specifically, the key enclave manages a nonce index to store all existing </a:t>
            </a:r>
            <a:r>
              <a:rPr lang="en-US" altLang="zh-CN" b="0" i="0" dirty="0" err="1">
                <a:solidFill>
                  <a:srgbClr val="000000"/>
                </a:solidFill>
                <a:effectLst/>
                <a:latin typeface="Roboto" panose="02000000000000000000" pitchFamily="2" charset="0"/>
              </a:rPr>
              <a:t>nonces</a:t>
            </a:r>
            <a:r>
              <a:rPr lang="en-US" altLang="zh-CN" b="0" i="0" dirty="0">
                <a:solidFill>
                  <a:srgbClr val="000000"/>
                </a:solidFill>
                <a:effectLst/>
                <a:latin typeface="Roboto" panose="02000000000000000000" pitchFamily="2" charset="0"/>
              </a:rPr>
              <a:t> of clients. By default the nonce index takes 3MB to serve 112K clients. In addition, the enclave keeps a mask buffer to store the pre-computed masks for clients. Due to the limited space of enclave, we configure the mask buffer with up to 90MB, such that it can be used to process the fingerprints of 11.25GB data.</a:t>
            </a:r>
          </a:p>
        </p:txBody>
      </p:sp>
      <p:sp>
        <p:nvSpPr>
          <p:cNvPr id="4" name="Slide Number Placeholder 3"/>
          <p:cNvSpPr>
            <a:spLocks noGrp="1"/>
          </p:cNvSpPr>
          <p:nvPr>
            <p:ph type="sldNum" sz="quarter" idx="5"/>
          </p:nvPr>
        </p:nvSpPr>
        <p:spPr/>
        <p:txBody>
          <a:bodyPr/>
          <a:lstStyle/>
          <a:p>
            <a:fld id="{ECEA1F27-C59C-4704-98E0-7336D92A2864}" type="slidenum">
              <a:rPr lang="en-US" smtClean="0"/>
              <a:t>14</a:t>
            </a:fld>
            <a:endParaRPr lang="en-US" dirty="0"/>
          </a:p>
        </p:txBody>
      </p:sp>
    </p:spTree>
    <p:extLst>
      <p:ext uri="{BB962C8B-B14F-4D97-AF65-F5344CB8AC3E}">
        <p14:creationId xmlns:p14="http://schemas.microsoft.com/office/powerpoint/2010/main" val="415318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We implemented SGXDedup in Linux with about 14 thousand lines of C++ code.</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We use two real-world datasets to drive our evaluation. One dataset is FSL, which includes the backups of Linux users’ home directories.</a:t>
            </a: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The other dataset is MS, which includes windows file system snapshots.</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We do experiments in a local cluster with 10 </a:t>
            </a:r>
            <a:r>
              <a:rPr lang="en-US" altLang="zh-CN" b="0" i="0" dirty="0" err="1">
                <a:solidFill>
                  <a:srgbClr val="000000"/>
                </a:solidFill>
                <a:effectLst/>
                <a:latin typeface="Roboto" panose="02000000000000000000" pitchFamily="2" charset="0"/>
              </a:rPr>
              <a:t>GbE</a:t>
            </a:r>
            <a:r>
              <a:rPr lang="en-US" altLang="zh-CN" b="0" i="0" dirty="0">
                <a:solidFill>
                  <a:srgbClr val="000000"/>
                </a:solidFill>
                <a:effectLst/>
                <a:latin typeface="Roboto" panose="02000000000000000000" pitchFamily="2" charset="0"/>
              </a:rPr>
              <a:t> connected. Each machine is equipped with Intel Core i5-7400, a quad-core 3.0GHz CPU, and 8GB RAM.</a:t>
            </a:r>
          </a:p>
        </p:txBody>
      </p:sp>
      <p:sp>
        <p:nvSpPr>
          <p:cNvPr id="4" name="Slide Number Placeholder 3"/>
          <p:cNvSpPr>
            <a:spLocks noGrp="1"/>
          </p:cNvSpPr>
          <p:nvPr>
            <p:ph type="sldNum" sz="quarter" idx="5"/>
          </p:nvPr>
        </p:nvSpPr>
        <p:spPr/>
        <p:txBody>
          <a:bodyPr/>
          <a:lstStyle/>
          <a:p>
            <a:fld id="{ECEA1F27-C59C-4704-98E0-7336D92A2864}" type="slidenum">
              <a:rPr lang="en-US" smtClean="0"/>
              <a:t>15</a:t>
            </a:fld>
            <a:endParaRPr lang="en-US" dirty="0"/>
          </a:p>
        </p:txBody>
      </p:sp>
    </p:spTree>
    <p:extLst>
      <p:ext uri="{BB962C8B-B14F-4D97-AF65-F5344CB8AC3E}">
        <p14:creationId xmlns:p14="http://schemas.microsoft.com/office/powerpoint/2010/main" val="374508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We compare the overall performance of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with </a:t>
            </a:r>
            <a:r>
              <a:rPr lang="en-US" altLang="zh-CN" b="0" i="0" dirty="0" err="1">
                <a:solidFill>
                  <a:srgbClr val="000000"/>
                </a:solidFill>
                <a:effectLst/>
                <a:latin typeface="Roboto" panose="02000000000000000000" pitchFamily="2" charset="0"/>
              </a:rPr>
              <a:t>DupLESS</a:t>
            </a:r>
            <a:r>
              <a:rPr lang="en-US" altLang="zh-CN" b="0" i="0" dirty="0">
                <a:solidFill>
                  <a:srgbClr val="000000"/>
                </a:solidFill>
                <a:effectLst/>
                <a:latin typeface="Roboto" panose="02000000000000000000" pitchFamily="2" charset="0"/>
              </a:rPr>
              <a:t> and </a:t>
            </a:r>
            <a:r>
              <a:rPr lang="en-US" altLang="zh-CN" b="0" i="0" dirty="0" err="1">
                <a:solidFill>
                  <a:srgbClr val="000000"/>
                </a:solidFill>
                <a:effectLst/>
                <a:latin typeface="Roboto" panose="02000000000000000000" pitchFamily="2" charset="0"/>
              </a:rPr>
              <a:t>PlainDedup</a:t>
            </a:r>
            <a:r>
              <a:rPr lang="en-US" altLang="zh-CN" b="0" i="0" dirty="0">
                <a:solidFill>
                  <a:srgbClr val="000000"/>
                </a:solidFill>
                <a:effectLst/>
                <a:latin typeface="Roboto" panose="02000000000000000000" pitchFamily="2" charset="0"/>
              </a:rPr>
              <a:t>. Here, </a:t>
            </a:r>
            <a:r>
              <a:rPr lang="en-US" altLang="zh-CN" b="0" i="0" dirty="0" err="1">
                <a:solidFill>
                  <a:srgbClr val="000000"/>
                </a:solidFill>
                <a:effectLst/>
                <a:latin typeface="Roboto" panose="02000000000000000000" pitchFamily="2" charset="0"/>
              </a:rPr>
              <a:t>DupLESS</a:t>
            </a:r>
            <a:r>
              <a:rPr lang="en-US" altLang="zh-CN" b="0" i="0" dirty="0">
                <a:solidFill>
                  <a:srgbClr val="000000"/>
                </a:solidFill>
                <a:effectLst/>
                <a:latin typeface="Roboto" panose="02000000000000000000" pitchFamily="2" charset="0"/>
              </a:rPr>
              <a:t> is the state-of-the-art encrypted deduplication system, and </a:t>
            </a:r>
            <a:r>
              <a:rPr lang="en-US" altLang="zh-CN" b="0" i="0" dirty="0" err="1">
                <a:solidFill>
                  <a:srgbClr val="000000"/>
                </a:solidFill>
                <a:effectLst/>
                <a:latin typeface="Roboto" panose="02000000000000000000" pitchFamily="2" charset="0"/>
              </a:rPr>
              <a:t>PlainDedup</a:t>
            </a:r>
            <a:r>
              <a:rPr lang="en-US" altLang="zh-CN" b="0" i="0" dirty="0">
                <a:solidFill>
                  <a:srgbClr val="000000"/>
                </a:solidFill>
                <a:effectLst/>
                <a:latin typeface="Roboto" panose="02000000000000000000" pitchFamily="2" charset="0"/>
              </a:rPr>
              <a:t> is a plain deduplication system without any security protection. We upload the same 2GB file for two times, and then download the file.</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The left figure compares the performance of two uploads, where we use a networking tool to control the network speed of our experimental environment. The x axis is the controlled network speed, while the y axis shows the upload speed. We see that the performance of </a:t>
            </a:r>
            <a:r>
              <a:rPr lang="en-US" altLang="zh-CN" b="0" i="0" dirty="0" err="1">
                <a:solidFill>
                  <a:srgbClr val="000000"/>
                </a:solidFill>
                <a:effectLst/>
                <a:latin typeface="Roboto" panose="02000000000000000000" pitchFamily="2" charset="0"/>
              </a:rPr>
              <a:t>DupLESS</a:t>
            </a:r>
            <a:r>
              <a:rPr lang="en-US" altLang="zh-CN" b="0" i="0" dirty="0">
                <a:solidFill>
                  <a:srgbClr val="000000"/>
                </a:solidFill>
                <a:effectLst/>
                <a:latin typeface="Roboto" panose="02000000000000000000" pitchFamily="2" charset="0"/>
              </a:rPr>
              <a:t> is always bounded by the OPRF-based key generation, while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achieves 8.1 times and 9.6 times speedups over </a:t>
            </a:r>
            <a:r>
              <a:rPr lang="en-US" altLang="zh-CN" b="0" i="0" dirty="0" err="1">
                <a:solidFill>
                  <a:srgbClr val="000000"/>
                </a:solidFill>
                <a:effectLst/>
                <a:latin typeface="Roboto" panose="02000000000000000000" pitchFamily="2" charset="0"/>
              </a:rPr>
              <a:t>DupLESS</a:t>
            </a:r>
            <a:r>
              <a:rPr lang="en-US" altLang="zh-CN" b="0" i="0" dirty="0">
                <a:solidFill>
                  <a:srgbClr val="000000"/>
                </a:solidFill>
                <a:effectLst/>
                <a:latin typeface="Roboto" panose="02000000000000000000" pitchFamily="2" charset="0"/>
              </a:rPr>
              <a:t> in the first and second uploads. Also, the second upload of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is faster than the first upload since it uses source-based deduplication and does not need to transfer data.</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The right figure compares the download performance. We do not present the results of </a:t>
            </a:r>
            <a:r>
              <a:rPr lang="en-US" altLang="zh-CN" b="0" i="0" dirty="0" err="1">
                <a:solidFill>
                  <a:srgbClr val="000000"/>
                </a:solidFill>
                <a:effectLst/>
                <a:latin typeface="Roboto" panose="02000000000000000000" pitchFamily="2" charset="0"/>
              </a:rPr>
              <a:t>DupLESS</a:t>
            </a:r>
            <a:r>
              <a:rPr lang="en-US" altLang="zh-CN" b="0" i="0" dirty="0">
                <a:solidFill>
                  <a:srgbClr val="000000"/>
                </a:solidFill>
                <a:effectLst/>
                <a:latin typeface="Roboto" panose="02000000000000000000" pitchFamily="2" charset="0"/>
              </a:rPr>
              <a:t>, since its download mechanism is identical with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We see that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incurs 44.2% performance drop from </a:t>
            </a:r>
            <a:r>
              <a:rPr lang="en-US" altLang="zh-CN" b="0" i="0" dirty="0" err="1">
                <a:solidFill>
                  <a:srgbClr val="000000"/>
                </a:solidFill>
                <a:effectLst/>
                <a:latin typeface="Roboto" panose="02000000000000000000" pitchFamily="2" charset="0"/>
              </a:rPr>
              <a:t>PlainDedup</a:t>
            </a:r>
            <a:r>
              <a:rPr lang="en-US" altLang="zh-CN" b="0" i="0" dirty="0">
                <a:solidFill>
                  <a:srgbClr val="000000"/>
                </a:solidFill>
                <a:effectLst/>
                <a:latin typeface="Roboto" panose="02000000000000000000" pitchFamily="2" charset="0"/>
              </a:rPr>
              <a:t> due to the security mechanisms.</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dirty="0"/>
              <a:t>Our paper provides more results for </a:t>
            </a:r>
            <a:r>
              <a:rPr lang="en-US" altLang="zh-CN" dirty="0" err="1"/>
              <a:t>SGXDedup</a:t>
            </a:r>
            <a:r>
              <a:rPr lang="en-US" altLang="zh-CN" dirty="0"/>
              <a:t>. For example, the aggerate upload speed for 10 clients can reach 637MB/s, and it achieves 9.7 times speedup over DupLESS in real-cloud deployment.</a:t>
            </a:r>
          </a:p>
        </p:txBody>
      </p:sp>
      <p:sp>
        <p:nvSpPr>
          <p:cNvPr id="4" name="Slide Number Placeholder 3"/>
          <p:cNvSpPr>
            <a:spLocks noGrp="1"/>
          </p:cNvSpPr>
          <p:nvPr>
            <p:ph type="sldNum" sz="quarter" idx="5"/>
          </p:nvPr>
        </p:nvSpPr>
        <p:spPr/>
        <p:txBody>
          <a:bodyPr/>
          <a:lstStyle/>
          <a:p>
            <a:fld id="{ECEA1F27-C59C-4704-98E0-7336D92A2864}" type="slidenum">
              <a:rPr lang="en-US" smtClean="0"/>
              <a:t>16</a:t>
            </a:fld>
            <a:endParaRPr lang="en-US" dirty="0"/>
          </a:p>
        </p:txBody>
      </p:sp>
    </p:spTree>
    <p:extLst>
      <p:ext uri="{BB962C8B-B14F-4D97-AF65-F5344CB8AC3E}">
        <p14:creationId xmlns:p14="http://schemas.microsoft.com/office/powerpoint/2010/main" val="324832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We replay our datasets to compare the trace-driven performance of </a:t>
            </a:r>
            <a:r>
              <a:rPr lang="en-US" altLang="zh-CN" dirty="0" err="1"/>
              <a:t>SGXDedup</a:t>
            </a:r>
            <a:r>
              <a:rPr lang="en-US" altLang="zh-CN" dirty="0"/>
              <a:t> with that of </a:t>
            </a:r>
            <a:r>
              <a:rPr lang="en-US" altLang="zh-CN" dirty="0" err="1"/>
              <a:t>PlainDedup</a:t>
            </a:r>
            <a:r>
              <a:rPr lang="en-US" altLang="zh-CN" dirty="0"/>
              <a:t>. We upload each replayed snapshot in order, followed by downloading each of them in the same order. In each figure, the x axis shows the order of each snapshot, while the y axis shows the upload and download speeds of the corresponding snapshot. </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We see that </a:t>
            </a:r>
            <a:r>
              <a:rPr lang="en-US" altLang="zh-CN" dirty="0" err="1"/>
              <a:t>SGXDedup</a:t>
            </a:r>
            <a:r>
              <a:rPr lang="en-US" altLang="zh-CN" dirty="0"/>
              <a:t> incurs 21.4% upload performance drop from </a:t>
            </a:r>
            <a:r>
              <a:rPr lang="en-US" altLang="zh-CN" dirty="0" err="1"/>
              <a:t>PlainDedup</a:t>
            </a:r>
            <a:r>
              <a:rPr lang="en-US" altLang="zh-CN" dirty="0"/>
              <a:t>. Since we now disable chunking to replay each snapshot, the bottleneck of </a:t>
            </a:r>
            <a:r>
              <a:rPr lang="en-US" altLang="zh-CN" dirty="0" err="1"/>
              <a:t>SGXDedup</a:t>
            </a:r>
            <a:r>
              <a:rPr lang="en-US" altLang="zh-CN" dirty="0"/>
              <a:t> is </a:t>
            </a:r>
            <a:r>
              <a:rPr lang="en-US" altLang="zh-CN" dirty="0" err="1"/>
              <a:t>PoW</a:t>
            </a:r>
            <a:r>
              <a:rPr lang="en-US" altLang="zh-CN" dirty="0"/>
              <a:t> while that of </a:t>
            </a:r>
            <a:r>
              <a:rPr lang="en-US" altLang="zh-CN" dirty="0" err="1"/>
              <a:t>PlainDedup</a:t>
            </a:r>
            <a:r>
              <a:rPr lang="en-US" altLang="zh-CN" dirty="0"/>
              <a:t> is fingerprinting. The download speed of both systems is similar, since it is bounded by chunk fragmentation.</a:t>
            </a:r>
          </a:p>
        </p:txBody>
      </p:sp>
      <p:sp>
        <p:nvSpPr>
          <p:cNvPr id="4" name="Slide Number Placeholder 3"/>
          <p:cNvSpPr>
            <a:spLocks noGrp="1"/>
          </p:cNvSpPr>
          <p:nvPr>
            <p:ph type="sldNum" sz="quarter" idx="5"/>
          </p:nvPr>
        </p:nvSpPr>
        <p:spPr/>
        <p:txBody>
          <a:bodyPr/>
          <a:lstStyle/>
          <a:p>
            <a:fld id="{ECEA1F27-C59C-4704-98E0-7336D92A2864}" type="slidenum">
              <a:rPr lang="en-US" smtClean="0"/>
              <a:t>17</a:t>
            </a:fld>
            <a:endParaRPr lang="en-US" dirty="0"/>
          </a:p>
        </p:txBody>
      </p:sp>
    </p:spTree>
    <p:extLst>
      <p:ext uri="{BB962C8B-B14F-4D97-AF65-F5344CB8AC3E}">
        <p14:creationId xmlns:p14="http://schemas.microsoft.com/office/powerpoint/2010/main" val="263975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In conclusion, we present </a:t>
            </a:r>
            <a:r>
              <a:rPr lang="en-US" altLang="zh-CN" dirty="0" err="1"/>
              <a:t>SGXDedup</a:t>
            </a:r>
            <a:r>
              <a:rPr lang="en-US" altLang="zh-CN" dirty="0"/>
              <a:t> to mitigate the performance overhead of encrypted deduplication. The idea is to offload expensive cryptography by directly running sensitive operations in enclaves. The source code of SGXDedup is published and can be accessed via the link below. Thanks for listening.</a:t>
            </a:r>
          </a:p>
        </p:txBody>
      </p:sp>
      <p:sp>
        <p:nvSpPr>
          <p:cNvPr id="4" name="Slide Number Placeholder 3"/>
          <p:cNvSpPr>
            <a:spLocks noGrp="1"/>
          </p:cNvSpPr>
          <p:nvPr>
            <p:ph type="sldNum" sz="quarter" idx="5"/>
          </p:nvPr>
        </p:nvSpPr>
        <p:spPr/>
        <p:txBody>
          <a:bodyPr/>
          <a:lstStyle/>
          <a:p>
            <a:fld id="{ECEA1F27-C59C-4704-98E0-7336D92A2864}" type="slidenum">
              <a:rPr lang="en-US" smtClean="0"/>
              <a:t>18</a:t>
            </a:fld>
            <a:endParaRPr lang="en-US" dirty="0"/>
          </a:p>
        </p:txBody>
      </p:sp>
    </p:spTree>
    <p:extLst>
      <p:ext uri="{BB962C8B-B14F-4D97-AF65-F5344CB8AC3E}">
        <p14:creationId xmlns:p14="http://schemas.microsoft.com/office/powerpoint/2010/main" val="269333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sym typeface="Wingdings" panose="05000000000000000000" pitchFamily="2" charset="2"/>
              </a:rPr>
              <a:t>Outsourcing data management to cloud is common in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sym typeface="Wingdings" panose="05000000000000000000" pitchFamily="2" charset="2"/>
              </a:rPr>
              <a:t>According to Seagate’s statistics, about 22% of business data are stored in cloud repositories.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CN" sz="1200" b="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sym typeface="Wingdings" panose="05000000000000000000" pitchFamily="2" charset="2"/>
              </a:rPr>
              <a:t>The outsourcing storage should satisfy two goals, namely security and storage efficiency.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sym typeface="Wingdings" panose="05000000000000000000" pitchFamily="2" charset="2"/>
              </a:rPr>
              <a:t>For security, it needs to protect outsourced data against unauthorized access.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sym typeface="Wingdings" panose="05000000000000000000" pitchFamily="2" charset="2"/>
              </a:rPr>
              <a:t>For storage efficiency, it needs to reduce storage footprints to minimize maintenance costs.</a:t>
            </a:r>
          </a:p>
        </p:txBody>
      </p:sp>
      <p:sp>
        <p:nvSpPr>
          <p:cNvPr id="4" name="Slide Number Placeholder 3"/>
          <p:cNvSpPr>
            <a:spLocks noGrp="1"/>
          </p:cNvSpPr>
          <p:nvPr>
            <p:ph type="sldNum" sz="quarter" idx="5"/>
          </p:nvPr>
        </p:nvSpPr>
        <p:spPr/>
        <p:txBody>
          <a:bodyPr/>
          <a:lstStyle/>
          <a:p>
            <a:fld id="{ECEA1F27-C59C-4704-98E0-7336D92A2864}" type="slidenum">
              <a:rPr lang="en-US" smtClean="0"/>
              <a:t>2</a:t>
            </a:fld>
            <a:endParaRPr lang="en-US" dirty="0"/>
          </a:p>
        </p:txBody>
      </p:sp>
    </p:spTree>
    <p:extLst>
      <p:ext uri="{BB962C8B-B14F-4D97-AF65-F5344CB8AC3E}">
        <p14:creationId xmlns:p14="http://schemas.microsoft.com/office/powerpoint/2010/main" val="148345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latin typeface="Roboto" panose="02010600030101010101" charset="0"/>
              </a:rPr>
              <a:t>To meet both goals, we explore encrypted deduplication. It is a technique that encrypts plaintext chunks followed by performing deduplication on ciphertext chunks, so as to achieve both security and storage efficiency.</a:t>
            </a:r>
          </a:p>
          <a:p>
            <a:endParaRPr lang="en-US" altLang="zh-CN" b="0" i="0" dirty="0">
              <a:solidFill>
                <a:srgbClr val="000000"/>
              </a:solidFill>
              <a:effectLst/>
              <a:latin typeface="Roboto" panose="0201060003010101010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traditional encryption is incompatible with cross-user deduplication because </a:t>
            </a:r>
            <a:r>
              <a:rPr lang="en-US" altLang="zh-CN" b="0" i="0" dirty="0">
                <a:solidFill>
                  <a:srgbClr val="000000"/>
                </a:solidFill>
                <a:effectLst/>
                <a:latin typeface="Roboto" panose="02010600030101010101" charset="0"/>
              </a:rPr>
              <a:t>different users have different keys and encrypt identical plaintext chunks into different ciphertext chunks that cannot be deduplicated.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00000"/>
              </a:solidFill>
              <a:effectLst/>
              <a:latin typeface="Roboto" panose="0201060003010101010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00000"/>
                </a:solidFill>
                <a:effectLst/>
                <a:latin typeface="Roboto" panose="02010600030101010101" charset="0"/>
              </a:rPr>
              <a:t>Message-locked encryption is the cryptographic primitive for cross-user encrypted deduplication. The idea is to use a key derived from the content of each chunk to perform encryption, and the resulting ciphertext only depends on the content of the plaintext. This preserves deduplication capability on ciphertext chunks. One example of MLE is convergent encryption that use the hash of each chunk as its key.</a:t>
            </a:r>
          </a:p>
        </p:txBody>
      </p:sp>
      <p:sp>
        <p:nvSpPr>
          <p:cNvPr id="4" name="灯片编号占位符 3"/>
          <p:cNvSpPr>
            <a:spLocks noGrp="1"/>
          </p:cNvSpPr>
          <p:nvPr>
            <p:ph type="sldNum" sz="quarter" idx="5"/>
          </p:nvPr>
        </p:nvSpPr>
        <p:spPr/>
        <p:txBody>
          <a:bodyPr/>
          <a:lstStyle/>
          <a:p>
            <a:fld id="{ECEA1F27-C59C-4704-98E0-7336D92A2864}" type="slidenum">
              <a:rPr lang="en-US" smtClean="0"/>
              <a:t>3</a:t>
            </a:fld>
            <a:endParaRPr lang="en-US" dirty="0"/>
          </a:p>
        </p:txBody>
      </p:sp>
    </p:spTree>
    <p:extLst>
      <p:ext uri="{BB962C8B-B14F-4D97-AF65-F5344CB8AC3E}">
        <p14:creationId xmlns:p14="http://schemas.microsoft.com/office/powerpoint/2010/main" val="150454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000000"/>
                </a:solidFill>
                <a:effectLst/>
                <a:latin typeface="Roboto" panose="02010600030101010101" charset="0"/>
              </a:rPr>
              <a:t>In addition to MLE, the state-of-the-art encrypted deduplication builds on a server-aided architecture to prevent offline brute-force attacks. Specifically, it deploys a key server that manages a global secret to generate chunk-based keys. It uses oblivious pseudorandom </a:t>
            </a:r>
            <a:r>
              <a:rPr lang="en-US" altLang="zh-CN" b="0" i="0" dirty="0" err="1">
                <a:solidFill>
                  <a:srgbClr val="000000"/>
                </a:solidFill>
                <a:effectLst/>
                <a:latin typeface="Roboto" panose="02010600030101010101" charset="0"/>
              </a:rPr>
              <a:t>pseudorandom</a:t>
            </a:r>
            <a:r>
              <a:rPr lang="en-US" altLang="zh-CN" b="0" i="0" dirty="0">
                <a:solidFill>
                  <a:srgbClr val="000000"/>
                </a:solidFill>
                <a:effectLst/>
                <a:latin typeface="Roboto" panose="02010600030101010101" charset="0"/>
              </a:rPr>
              <a:t> function (or OPRF for short) to prevent the key server from learning plaintext chunks. </a:t>
            </a:r>
          </a:p>
          <a:p>
            <a:pPr algn="l"/>
            <a:endParaRPr lang="en-US" altLang="zh-CN" b="0" i="0" dirty="0">
              <a:solidFill>
                <a:srgbClr val="000000"/>
              </a:solidFill>
              <a:effectLst/>
              <a:latin typeface="Roboto" panose="02010600030101010101" charset="0"/>
            </a:endParaRPr>
          </a:p>
          <a:p>
            <a:pPr algn="l"/>
            <a:r>
              <a:rPr lang="en-US" altLang="zh-CN" b="0" i="0" dirty="0">
                <a:solidFill>
                  <a:srgbClr val="000000"/>
                </a:solidFill>
                <a:effectLst/>
                <a:latin typeface="Roboto" panose="02010600030101010101" charset="0"/>
              </a:rPr>
              <a:t>After encrypting each chunk, it removes duplicate ciphertext chunks via source-based or target-based deduplication. In the target-based deduplication, the client needs to upload all ciphertext chunks and the cloud stores the chunks that have unique contents. In the source-based deduplication, the client first uploads the fingerprints of ciphertext chunks, and the cloud performs duplicate check by fingerprints and informs the client to only upload non-duplicate chunks.</a:t>
            </a:r>
          </a:p>
        </p:txBody>
      </p:sp>
      <p:sp>
        <p:nvSpPr>
          <p:cNvPr id="4" name="灯片编号占位符 3"/>
          <p:cNvSpPr>
            <a:spLocks noGrp="1"/>
          </p:cNvSpPr>
          <p:nvPr>
            <p:ph type="sldNum" sz="quarter" idx="5"/>
          </p:nvPr>
        </p:nvSpPr>
        <p:spPr/>
        <p:txBody>
          <a:bodyPr/>
          <a:lstStyle/>
          <a:p>
            <a:fld id="{ECEA1F27-C59C-4704-98E0-7336D92A2864}" type="slidenum">
              <a:rPr lang="en-US" smtClean="0"/>
              <a:t>4</a:t>
            </a:fld>
            <a:endParaRPr lang="en-US" dirty="0"/>
          </a:p>
        </p:txBody>
      </p:sp>
    </p:spTree>
    <p:extLst>
      <p:ext uri="{BB962C8B-B14F-4D97-AF65-F5344CB8AC3E}">
        <p14:creationId xmlns:p14="http://schemas.microsoft.com/office/powerpoint/2010/main" val="284912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existing implementation faces two performance issues. First, the OPRF is known to incur high computational overhead hand presents a performance bottleneck to the overall system. </a:t>
            </a:r>
          </a:p>
          <a:p>
            <a:endParaRPr lang="en-US" altLang="zh-CN" dirty="0"/>
          </a:p>
          <a:p>
            <a:r>
              <a:rPr lang="en-US" altLang="zh-CN" dirty="0"/>
              <a:t>Second, the target-based deduplication incurs high bandwidth overhead for the uploads of both duplicate and non-duplicate ciphertext chunks, while the source-based deduplication incurs information leakage, that is a malicious client can fake fingerprints to learn the deduplication patterns of corresponding chunks. To prevent the information leakage, source-based deduplication needs to be coupled with a cryptographic primitive namely proof-of-ownership, but the </a:t>
            </a:r>
            <a:r>
              <a:rPr lang="en-US" altLang="zh-CN" dirty="0" err="1"/>
              <a:t>PoW</a:t>
            </a:r>
            <a:r>
              <a:rPr lang="en-US" altLang="zh-CN" dirty="0"/>
              <a:t> is computationally expensive.</a:t>
            </a:r>
          </a:p>
        </p:txBody>
      </p:sp>
      <p:sp>
        <p:nvSpPr>
          <p:cNvPr id="4" name="灯片编号占位符 3"/>
          <p:cNvSpPr>
            <a:spLocks noGrp="1"/>
          </p:cNvSpPr>
          <p:nvPr>
            <p:ph type="sldNum" sz="quarter" idx="5"/>
          </p:nvPr>
        </p:nvSpPr>
        <p:spPr/>
        <p:txBody>
          <a:bodyPr/>
          <a:lstStyle/>
          <a:p>
            <a:fld id="{ECEA1F27-C59C-4704-98E0-7336D92A2864}" type="slidenum">
              <a:rPr lang="en-US" smtClean="0"/>
              <a:t>5</a:t>
            </a:fld>
            <a:endParaRPr lang="en-US" dirty="0"/>
          </a:p>
        </p:txBody>
      </p:sp>
    </p:spTree>
    <p:extLst>
      <p:ext uri="{BB962C8B-B14F-4D97-AF65-F5344CB8AC3E}">
        <p14:creationId xmlns:p14="http://schemas.microsoft.com/office/powerpoint/2010/main" val="278076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Thus, we pose the question that how to accelerate encrypted deduplication while preserving security.</a:t>
            </a:r>
            <a:endParaRPr lang="zh-CN" altLang="en-US" dirty="0"/>
          </a:p>
        </p:txBody>
      </p:sp>
      <p:sp>
        <p:nvSpPr>
          <p:cNvPr id="4" name="灯片编号占位符 3"/>
          <p:cNvSpPr>
            <a:spLocks noGrp="1"/>
          </p:cNvSpPr>
          <p:nvPr>
            <p:ph type="sldNum" sz="quarter" idx="5"/>
          </p:nvPr>
        </p:nvSpPr>
        <p:spPr/>
        <p:txBody>
          <a:bodyPr/>
          <a:lstStyle/>
          <a:p>
            <a:fld id="{ECEA1F27-C59C-4704-98E0-7336D92A2864}" type="slidenum">
              <a:rPr lang="en-US" smtClean="0"/>
              <a:t>6</a:t>
            </a:fld>
            <a:endParaRPr lang="en-US" dirty="0"/>
          </a:p>
        </p:txBody>
      </p:sp>
    </p:spTree>
    <p:extLst>
      <p:ext uri="{BB962C8B-B14F-4D97-AF65-F5344CB8AC3E}">
        <p14:creationId xmlns:p14="http://schemas.microsoft.com/office/powerpoint/2010/main" val="3221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In this work, we build on Intel SGX to speed up encrypted deduplication. We present </a:t>
            </a:r>
            <a:r>
              <a:rPr lang="en-US" altLang="zh-CN" dirty="0" err="1"/>
              <a:t>SGXDedup</a:t>
            </a:r>
            <a:r>
              <a:rPr lang="en-US" altLang="zh-CN" dirty="0"/>
              <a:t>, an SGX-based encrypted deduplication system, with high performance. The key insight is to replace the expensive cryptographic protection in existing software-based encrypted deduplication implementation by hardware-based protection. We introduce three key designs in </a:t>
            </a:r>
            <a:r>
              <a:rPr lang="en-US" altLang="zh-CN" dirty="0" err="1"/>
              <a:t>SGXDedup</a:t>
            </a:r>
            <a:r>
              <a:rPr lang="en-US" altLang="zh-CN" dirty="0"/>
              <a:t> to preserve security and boost performance.</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We perform extensive experiments, and show that </a:t>
            </a:r>
            <a:r>
              <a:rPr lang="en-US" altLang="zh-CN" dirty="0" err="1"/>
              <a:t>SGXDedup</a:t>
            </a:r>
            <a:r>
              <a:rPr lang="en-US" altLang="zh-CN" dirty="0"/>
              <a:t> achieves 131.9 times key generation and 8.2 times </a:t>
            </a:r>
            <a:r>
              <a:rPr lang="en-US" altLang="zh-CN" dirty="0" err="1"/>
              <a:t>PoW</a:t>
            </a:r>
            <a:r>
              <a:rPr lang="en-US" altLang="zh-CN" dirty="0"/>
              <a:t> speedups over existing approaches. The overall prototype achieves 8.1 times throughput over the state-of-the-art encrypted deduplication system.</a:t>
            </a:r>
          </a:p>
        </p:txBody>
      </p:sp>
      <p:sp>
        <p:nvSpPr>
          <p:cNvPr id="4" name="Slide Number Placeholder 3"/>
          <p:cNvSpPr>
            <a:spLocks noGrp="1"/>
          </p:cNvSpPr>
          <p:nvPr>
            <p:ph type="sldNum" sz="quarter" idx="5"/>
          </p:nvPr>
        </p:nvSpPr>
        <p:spPr/>
        <p:txBody>
          <a:bodyPr/>
          <a:lstStyle/>
          <a:p>
            <a:fld id="{ECEA1F27-C59C-4704-98E0-7336D92A2864}" type="slidenum">
              <a:rPr lang="en-US" smtClean="0"/>
              <a:t>7</a:t>
            </a:fld>
            <a:endParaRPr lang="en-US" dirty="0"/>
          </a:p>
        </p:txBody>
      </p:sp>
    </p:spTree>
    <p:extLst>
      <p:ext uri="{BB962C8B-B14F-4D97-AF65-F5344CB8AC3E}">
        <p14:creationId xmlns:p14="http://schemas.microsoft.com/office/powerpoint/2010/main" val="118460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dirty="0"/>
              <a:t>We first introduce the basics of SGX. SGX has three security features. The first is isolation. It allows to allocate an isolated memory region, called enclave, to run sensitive code against the host system. In practice, the enclave is of limited size.</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The second feature is that SGX allows to verify the correctness of in-enclave contents via remote attestation. Our experiment finds that the remote attestation takes huge latency in our region.</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The third feature is sealing. It allows an enclave to securely move in-enclave contents into unprotected memory via encryption, and ensures that only the same enclave can decrypt the sealed contents for future access.</a:t>
            </a:r>
          </a:p>
        </p:txBody>
      </p:sp>
      <p:sp>
        <p:nvSpPr>
          <p:cNvPr id="4" name="Slide Number Placeholder 3"/>
          <p:cNvSpPr>
            <a:spLocks noGrp="1"/>
          </p:cNvSpPr>
          <p:nvPr>
            <p:ph type="sldNum" sz="quarter" idx="5"/>
          </p:nvPr>
        </p:nvSpPr>
        <p:spPr/>
        <p:txBody>
          <a:bodyPr/>
          <a:lstStyle/>
          <a:p>
            <a:fld id="{ECEA1F27-C59C-4704-98E0-7336D92A2864}" type="slidenum">
              <a:rPr lang="en-US" smtClean="0"/>
              <a:t>8</a:t>
            </a:fld>
            <a:endParaRPr lang="en-US" dirty="0"/>
          </a:p>
        </p:txBody>
      </p:sp>
    </p:spTree>
    <p:extLst>
      <p:ext uri="{BB962C8B-B14F-4D97-AF65-F5344CB8AC3E}">
        <p14:creationId xmlns:p14="http://schemas.microsoft.com/office/powerpoint/2010/main" val="399624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is designed for two groups of goals. In the first group, it aims to preserve the goals of existing encrypted deduplication in that protecting chunks and keys against unauthorized access while removing all duplicate chunks for storage efficiency.</a:t>
            </a:r>
          </a:p>
          <a:p>
            <a:pPr marL="0" indent="0">
              <a:buFont typeface="Arial" panose="020B0604020202020204" pitchFamily="34" charset="0"/>
              <a:buNone/>
            </a:pPr>
            <a:endParaRPr lang="en-US" altLang="zh-CN" b="0" i="0" dirty="0">
              <a:solidFill>
                <a:srgbClr val="000000"/>
              </a:solidFill>
              <a:effectLst/>
              <a:latin typeface="Roboto" panose="02000000000000000000" pitchFamily="2" charset="0"/>
            </a:endParaRPr>
          </a:p>
          <a:p>
            <a:pPr marL="0" indent="0">
              <a:buFont typeface="Arial" panose="020B0604020202020204" pitchFamily="34" charset="0"/>
              <a:buNone/>
            </a:pPr>
            <a:r>
              <a:rPr lang="en-US" altLang="zh-CN" b="0" i="0" dirty="0">
                <a:solidFill>
                  <a:srgbClr val="000000"/>
                </a:solidFill>
                <a:effectLst/>
                <a:latin typeface="Roboto" panose="02000000000000000000" pitchFamily="2" charset="0"/>
              </a:rPr>
              <a:t>In the second group, </a:t>
            </a:r>
            <a:r>
              <a:rPr lang="en-US" altLang="zh-CN" b="0" i="0" dirty="0" err="1">
                <a:solidFill>
                  <a:srgbClr val="000000"/>
                </a:solidFill>
                <a:effectLst/>
                <a:latin typeface="Roboto" panose="02000000000000000000" pitchFamily="2" charset="0"/>
              </a:rPr>
              <a:t>SGXDedup</a:t>
            </a:r>
            <a:r>
              <a:rPr lang="en-US" altLang="zh-CN" b="0" i="0" dirty="0">
                <a:solidFill>
                  <a:srgbClr val="000000"/>
                </a:solidFill>
                <a:effectLst/>
                <a:latin typeface="Roboto" panose="02000000000000000000" pitchFamily="2" charset="0"/>
              </a:rPr>
              <a:t> aims to boost performance via a hardware-based approach. Specifically, it performs source-based deduplication to mitigate the transfer of duplicate chunks; also, it mitigates the computational overhead of OPRF and </a:t>
            </a:r>
            <a:r>
              <a:rPr lang="en-US" altLang="zh-CN" b="0" i="0" dirty="0" err="1">
                <a:solidFill>
                  <a:srgbClr val="000000"/>
                </a:solidFill>
                <a:effectLst/>
                <a:latin typeface="Roboto" panose="02000000000000000000" pitchFamily="2" charset="0"/>
              </a:rPr>
              <a:t>PoW</a:t>
            </a:r>
            <a:r>
              <a:rPr lang="en-US" altLang="zh-CN" b="0" i="0" dirty="0">
                <a:solidFill>
                  <a:srgbClr val="000000"/>
                </a:solidFill>
                <a:effectLst/>
                <a:latin typeface="Roboto" panose="02000000000000000000" pitchFamily="2" charset="0"/>
              </a:rPr>
              <a:t>.</a:t>
            </a:r>
          </a:p>
        </p:txBody>
      </p:sp>
      <p:sp>
        <p:nvSpPr>
          <p:cNvPr id="4" name="Slide Number Placeholder 3"/>
          <p:cNvSpPr>
            <a:spLocks noGrp="1"/>
          </p:cNvSpPr>
          <p:nvPr>
            <p:ph type="sldNum" sz="quarter" idx="5"/>
          </p:nvPr>
        </p:nvSpPr>
        <p:spPr/>
        <p:txBody>
          <a:bodyPr/>
          <a:lstStyle/>
          <a:p>
            <a:fld id="{ECEA1F27-C59C-4704-98E0-7336D92A2864}" type="slidenum">
              <a:rPr lang="en-US" smtClean="0"/>
              <a:t>9</a:t>
            </a:fld>
            <a:endParaRPr lang="en-US" dirty="0"/>
          </a:p>
        </p:txBody>
      </p:sp>
    </p:spTree>
    <p:extLst>
      <p:ext uri="{BB962C8B-B14F-4D97-AF65-F5344CB8AC3E}">
        <p14:creationId xmlns:p14="http://schemas.microsoft.com/office/powerpoint/2010/main" val="40522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5DD5A66-9C2F-42FF-B09E-B62E67AA1448}" type="slidenum">
              <a:rPr lang="en-US"/>
              <a:pPr>
                <a:defRPr/>
              </a:pPr>
              <a:t>‹#›</a:t>
            </a:fld>
            <a:endParaRPr lang="en-US" dirty="0"/>
          </a:p>
        </p:txBody>
      </p:sp>
    </p:spTree>
    <p:extLst>
      <p:ext uri="{BB962C8B-B14F-4D97-AF65-F5344CB8AC3E}">
        <p14:creationId xmlns:p14="http://schemas.microsoft.com/office/powerpoint/2010/main" val="222764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dirty="0"/>
          </a:p>
        </p:txBody>
      </p:sp>
    </p:spTree>
    <p:extLst>
      <p:ext uri="{BB962C8B-B14F-4D97-AF65-F5344CB8AC3E}">
        <p14:creationId xmlns:p14="http://schemas.microsoft.com/office/powerpoint/2010/main" val="3875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dirty="0"/>
          </a:p>
        </p:txBody>
      </p:sp>
    </p:spTree>
    <p:extLst>
      <p:ext uri="{BB962C8B-B14F-4D97-AF65-F5344CB8AC3E}">
        <p14:creationId xmlns:p14="http://schemas.microsoft.com/office/powerpoint/2010/main" val="392590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606"/>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FFE790D-BCFB-4008-9260-CA63AEE325FD}" type="slidenum">
              <a:rPr lang="en-US"/>
              <a:pPr>
                <a:defRPr/>
              </a:pPr>
              <a:t>‹#›</a:t>
            </a:fld>
            <a:endParaRPr lang="en-US" dirty="0"/>
          </a:p>
        </p:txBody>
      </p:sp>
    </p:spTree>
    <p:extLst>
      <p:ext uri="{BB962C8B-B14F-4D97-AF65-F5344CB8AC3E}">
        <p14:creationId xmlns:p14="http://schemas.microsoft.com/office/powerpoint/2010/main" val="232764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dirty="0"/>
          </a:p>
        </p:txBody>
      </p:sp>
    </p:spTree>
    <p:extLst>
      <p:ext uri="{BB962C8B-B14F-4D97-AF65-F5344CB8AC3E}">
        <p14:creationId xmlns:p14="http://schemas.microsoft.com/office/powerpoint/2010/main" val="63277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dirty="0"/>
          </a:p>
        </p:txBody>
      </p:sp>
    </p:spTree>
    <p:extLst>
      <p:ext uri="{BB962C8B-B14F-4D97-AF65-F5344CB8AC3E}">
        <p14:creationId xmlns:p14="http://schemas.microsoft.com/office/powerpoint/2010/main" val="143175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dirty="0"/>
          </a:p>
        </p:txBody>
      </p:sp>
    </p:spTree>
    <p:extLst>
      <p:ext uri="{BB962C8B-B14F-4D97-AF65-F5344CB8AC3E}">
        <p14:creationId xmlns:p14="http://schemas.microsoft.com/office/powerpoint/2010/main" val="632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dirty="0"/>
          </a:p>
        </p:txBody>
      </p:sp>
    </p:spTree>
    <p:extLst>
      <p:ext uri="{BB962C8B-B14F-4D97-AF65-F5344CB8AC3E}">
        <p14:creationId xmlns:p14="http://schemas.microsoft.com/office/powerpoint/2010/main" val="399274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dirty="0"/>
          </a:p>
        </p:txBody>
      </p:sp>
    </p:spTree>
    <p:extLst>
      <p:ext uri="{BB962C8B-B14F-4D97-AF65-F5344CB8AC3E}">
        <p14:creationId xmlns:p14="http://schemas.microsoft.com/office/powerpoint/2010/main" val="180853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dirty="0"/>
          </a:p>
        </p:txBody>
      </p:sp>
    </p:spTree>
    <p:extLst>
      <p:ext uri="{BB962C8B-B14F-4D97-AF65-F5344CB8AC3E}">
        <p14:creationId xmlns:p14="http://schemas.microsoft.com/office/powerpoint/2010/main" val="283048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dirty="0"/>
          </a:p>
        </p:txBody>
      </p:sp>
    </p:spTree>
    <p:extLst>
      <p:ext uri="{BB962C8B-B14F-4D97-AF65-F5344CB8AC3E}">
        <p14:creationId xmlns:p14="http://schemas.microsoft.com/office/powerpoint/2010/main" val="257405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09600" y="6400801"/>
            <a:ext cx="741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8737600" y="6400801"/>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dirty="0"/>
          </a:p>
        </p:txBody>
      </p:sp>
    </p:spTree>
    <p:extLst>
      <p:ext uri="{BB962C8B-B14F-4D97-AF65-F5344CB8AC3E}">
        <p14:creationId xmlns:p14="http://schemas.microsoft.com/office/powerpoint/2010/main" val="18543232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dslab.cse.cuhk.edu.hk/software/sgxdedu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76CBFC-24ED-4D67-8902-4295AF57D643}"/>
              </a:ext>
            </a:extLst>
          </p:cNvPr>
          <p:cNvSpPr>
            <a:spLocks noGrp="1"/>
          </p:cNvSpPr>
          <p:nvPr>
            <p:ph type="ctrTitle"/>
          </p:nvPr>
        </p:nvSpPr>
        <p:spPr>
          <a:xfrm>
            <a:off x="1" y="2120487"/>
            <a:ext cx="12192000" cy="1470025"/>
          </a:xfrm>
        </p:spPr>
        <p:txBody>
          <a:bodyPr/>
          <a:lstStyle/>
          <a:p>
            <a:r>
              <a:rPr lang="en-US" altLang="zh-CN" sz="3600" dirty="0">
                <a:effectLst/>
                <a:cs typeface="Calibri" panose="020F0502020204030204" pitchFamily="34" charset="0"/>
              </a:rPr>
              <a:t>Accelerating Encrypted Deduplication via SGX</a:t>
            </a:r>
            <a:endParaRPr lang="zh-CN" altLang="en-US" sz="3600" dirty="0"/>
          </a:p>
        </p:txBody>
      </p:sp>
      <p:sp>
        <p:nvSpPr>
          <p:cNvPr id="3" name="副标题 2">
            <a:extLst>
              <a:ext uri="{FF2B5EF4-FFF2-40B4-BE49-F238E27FC236}">
                <a16:creationId xmlns:a16="http://schemas.microsoft.com/office/drawing/2014/main" id="{25411A73-1D39-4C87-AF18-3375073463B2}"/>
              </a:ext>
            </a:extLst>
          </p:cNvPr>
          <p:cNvSpPr>
            <a:spLocks noGrp="1"/>
          </p:cNvSpPr>
          <p:nvPr>
            <p:ph type="subTitle" idx="1"/>
          </p:nvPr>
        </p:nvSpPr>
        <p:spPr>
          <a:xfrm>
            <a:off x="1" y="3590512"/>
            <a:ext cx="12192000" cy="1752600"/>
          </a:xfrm>
        </p:spPr>
        <p:txBody>
          <a:bodyPr/>
          <a:lstStyle/>
          <a:p>
            <a:r>
              <a:rPr lang="en-US" altLang="zh-CN" sz="2400" b="1" dirty="0"/>
              <a:t>Yanjing Ren</a:t>
            </a:r>
            <a:r>
              <a:rPr lang="zh-CN" altLang="en-US" sz="2400" b="1" dirty="0"/>
              <a:t>*</a:t>
            </a:r>
            <a:r>
              <a:rPr lang="en-US" altLang="zh-CN" sz="2400" dirty="0"/>
              <a:t>, Jingwei Li</a:t>
            </a:r>
            <a:r>
              <a:rPr lang="zh-CN" altLang="en-US" sz="2400" dirty="0"/>
              <a:t>*</a:t>
            </a:r>
            <a:r>
              <a:rPr lang="en-US" altLang="zh-CN" sz="2400" dirty="0"/>
              <a:t>, Zuoru Yang</a:t>
            </a:r>
            <a:r>
              <a:rPr lang="en-US" altLang="zh-CN" sz="2400" baseline="30000" dirty="0"/>
              <a:t>#</a:t>
            </a:r>
            <a:r>
              <a:rPr lang="en-US" altLang="zh-CN" sz="2400" dirty="0"/>
              <a:t>, Patrick P. C. Lee</a:t>
            </a:r>
            <a:r>
              <a:rPr lang="en-US" altLang="zh-CN" sz="2400" baseline="30000" dirty="0"/>
              <a:t> #</a:t>
            </a:r>
            <a:r>
              <a:rPr lang="en-US" altLang="zh-CN" sz="2400" dirty="0"/>
              <a:t>, and Xiaosong Zhang</a:t>
            </a:r>
            <a:r>
              <a:rPr lang="zh-CN" altLang="en-US" sz="2400" dirty="0"/>
              <a:t>*</a:t>
            </a:r>
            <a:endParaRPr lang="en-US" altLang="zh-CN" sz="2400" dirty="0"/>
          </a:p>
          <a:p>
            <a:r>
              <a:rPr lang="en-US" altLang="zh-CN" sz="2400" dirty="0"/>
              <a:t>*University of Electronic Science and Technology of China</a:t>
            </a:r>
          </a:p>
          <a:p>
            <a:r>
              <a:rPr lang="en-US" altLang="zh-CN" sz="2400" baseline="30000" dirty="0"/>
              <a:t>#</a:t>
            </a:r>
            <a:r>
              <a:rPr lang="en-US" altLang="zh-CN" sz="2400" dirty="0"/>
              <a:t>The Chinese University of Hong Kong</a:t>
            </a:r>
          </a:p>
          <a:p>
            <a:endParaRPr lang="zh-CN" altLang="en-US" dirty="0"/>
          </a:p>
        </p:txBody>
      </p:sp>
      <p:sp>
        <p:nvSpPr>
          <p:cNvPr id="4" name="灯片编号占位符 3">
            <a:extLst>
              <a:ext uri="{FF2B5EF4-FFF2-40B4-BE49-F238E27FC236}">
                <a16:creationId xmlns:a16="http://schemas.microsoft.com/office/drawing/2014/main" id="{2176CF52-03AF-47FA-BD89-391D815EF0D9}"/>
              </a:ext>
            </a:extLst>
          </p:cNvPr>
          <p:cNvSpPr>
            <a:spLocks noGrp="1"/>
          </p:cNvSpPr>
          <p:nvPr>
            <p:ph type="sldNum" sz="quarter" idx="11"/>
          </p:nvPr>
        </p:nvSpPr>
        <p:spPr/>
        <p:txBody>
          <a:bodyPr/>
          <a:lstStyle/>
          <a:p>
            <a:pPr>
              <a:defRPr/>
            </a:pPr>
            <a:fld id="{35DD5A66-9C2F-42FF-B09E-B62E67AA1448}" type="slidenum">
              <a:rPr lang="en-US" smtClean="0"/>
              <a:pPr>
                <a:defRPr/>
              </a:pPr>
              <a:t>1</a:t>
            </a:fld>
            <a:endParaRPr lang="en-US" dirty="0"/>
          </a:p>
        </p:txBody>
      </p:sp>
      <p:sp>
        <p:nvSpPr>
          <p:cNvPr id="5" name="TextBox 4">
            <a:extLst>
              <a:ext uri="{FF2B5EF4-FFF2-40B4-BE49-F238E27FC236}">
                <a16:creationId xmlns:a16="http://schemas.microsoft.com/office/drawing/2014/main" id="{8B6F6240-BC75-2549-92F4-515F28E4C9FE}"/>
              </a:ext>
            </a:extLst>
          </p:cNvPr>
          <p:cNvSpPr txBox="1"/>
          <p:nvPr/>
        </p:nvSpPr>
        <p:spPr>
          <a:xfrm>
            <a:off x="4714724" y="6169967"/>
            <a:ext cx="2762551" cy="461665"/>
          </a:xfrm>
          <a:prstGeom prst="rect">
            <a:avLst/>
          </a:prstGeom>
          <a:noFill/>
        </p:spPr>
        <p:txBody>
          <a:bodyPr wrap="none" rtlCol="0">
            <a:spAutoFit/>
          </a:bodyPr>
          <a:lstStyle/>
          <a:p>
            <a:r>
              <a:rPr lang="en-US" sz="2400" dirty="0"/>
              <a:t>USENIX ATC 2021</a:t>
            </a:r>
          </a:p>
        </p:txBody>
      </p:sp>
    </p:spTree>
    <p:extLst>
      <p:ext uri="{BB962C8B-B14F-4D97-AF65-F5344CB8AC3E}">
        <p14:creationId xmlns:p14="http://schemas.microsoft.com/office/powerpoint/2010/main" val="1723286851"/>
      </p:ext>
    </p:extLst>
  </p:cSld>
  <p:clrMapOvr>
    <a:masterClrMapping/>
  </p:clrMapOvr>
  <mc:AlternateContent xmlns:mc="http://schemas.openxmlformats.org/markup-compatibility/2006" xmlns:p14="http://schemas.microsoft.com/office/powerpoint/2010/main">
    <mc:Choice Requires="p14">
      <p:transition spd="slow" p14:dur="2000" advTm="2951"/>
    </mc:Choice>
    <mc:Fallback xmlns="">
      <p:transition spd="slow" advTm="29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altLang="zh-CN" dirty="0">
                <a:effectLst/>
              </a:rPr>
              <a:t>SGXDedup</a:t>
            </a:r>
            <a:endParaRPr lang="en-US" dirty="0">
              <a:effectLst/>
            </a:endParaRP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3846124"/>
            <a:ext cx="11506763" cy="2410392"/>
          </a:xfrm>
        </p:spPr>
        <p:txBody>
          <a:bodyPr/>
          <a:lstStyle/>
          <a:p>
            <a:r>
              <a:rPr lang="en-US" altLang="zh-CN" b="1" dirty="0"/>
              <a:t>Key enclave:</a:t>
            </a:r>
          </a:p>
          <a:p>
            <a:pPr lvl="1"/>
            <a:r>
              <a:rPr lang="en-US" altLang="zh-CN" dirty="0"/>
              <a:t>Connected with each client via </a:t>
            </a:r>
            <a:r>
              <a:rPr lang="en-US" altLang="zh-CN" b="1" dirty="0">
                <a:solidFill>
                  <a:srgbClr val="002060"/>
                </a:solidFill>
              </a:rPr>
              <a:t>secure channel</a:t>
            </a:r>
            <a:endParaRPr lang="en-US" altLang="zh-CN" dirty="0"/>
          </a:p>
          <a:p>
            <a:pPr lvl="1"/>
            <a:r>
              <a:rPr lang="en-US" altLang="zh-CN" dirty="0"/>
              <a:t>Perform key generation: K = </a:t>
            </a:r>
            <a:r>
              <a:rPr lang="en-US" altLang="zh-CN" b="1" dirty="0"/>
              <a:t>H</a:t>
            </a:r>
            <a:r>
              <a:rPr lang="en-US" altLang="zh-CN" dirty="0"/>
              <a:t>(fp || GlobalSecret)</a:t>
            </a:r>
          </a:p>
          <a:p>
            <a:r>
              <a:rPr lang="en-US" altLang="zh-CN" b="1" dirty="0" err="1"/>
              <a:t>PoW</a:t>
            </a:r>
            <a:r>
              <a:rPr lang="en-US" altLang="zh-CN" b="1" dirty="0"/>
              <a:t> enclave:</a:t>
            </a:r>
          </a:p>
          <a:p>
            <a:pPr lvl="1"/>
            <a:r>
              <a:rPr lang="en-US" altLang="zh-CN" dirty="0"/>
              <a:t>Generate signature for each fingerprint, such that cloud can verify authenticity of fingerprints </a:t>
            </a:r>
            <a:r>
              <a:rPr lang="en-US" altLang="zh-CN" b="1" dirty="0">
                <a:solidFill>
                  <a:srgbClr val="C00000"/>
                </a:solidFill>
              </a:rPr>
              <a:t>→ lightweight protection on source-based deduplication</a:t>
            </a:r>
            <a:endParaRPr lang="en-US" altLang="zh-CN" b="1" dirty="0">
              <a:solidFill>
                <a:srgbClr val="002060"/>
              </a:solidFill>
            </a:endParaRPr>
          </a:p>
          <a:p>
            <a:pPr marL="0" indent="0">
              <a:buNone/>
            </a:pPr>
            <a:endParaRPr lang="en-US" altLang="zh-CN" b="1" dirty="0"/>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10</a:t>
            </a:fld>
            <a:endParaRPr lang="en-US" dirty="0"/>
          </a:p>
        </p:txBody>
      </p:sp>
      <p:grpSp>
        <p:nvGrpSpPr>
          <p:cNvPr id="5" name="组合 4">
            <a:extLst>
              <a:ext uri="{FF2B5EF4-FFF2-40B4-BE49-F238E27FC236}">
                <a16:creationId xmlns:a16="http://schemas.microsoft.com/office/drawing/2014/main" id="{B421C0CC-C488-41F7-AA92-BEECD51ADB77}"/>
              </a:ext>
            </a:extLst>
          </p:cNvPr>
          <p:cNvGrpSpPr/>
          <p:nvPr/>
        </p:nvGrpSpPr>
        <p:grpSpPr>
          <a:xfrm>
            <a:off x="2407429" y="1348383"/>
            <a:ext cx="7377141" cy="2474232"/>
            <a:chOff x="2926101" y="1374909"/>
            <a:chExt cx="6339797" cy="2387403"/>
          </a:xfrm>
        </p:grpSpPr>
        <p:sp>
          <p:nvSpPr>
            <p:cNvPr id="106" name="Rectangle 5">
              <a:extLst>
                <a:ext uri="{FF2B5EF4-FFF2-40B4-BE49-F238E27FC236}">
                  <a16:creationId xmlns:a16="http://schemas.microsoft.com/office/drawing/2014/main" id="{70DA7D8D-406A-4125-9628-DB663A53F554}"/>
                </a:ext>
              </a:extLst>
            </p:cNvPr>
            <p:cNvSpPr/>
            <p:nvPr/>
          </p:nvSpPr>
          <p:spPr>
            <a:xfrm>
              <a:off x="5181639" y="1374909"/>
              <a:ext cx="2726954" cy="1049207"/>
            </a:xfrm>
            <a:prstGeom prst="rect">
              <a:avLst/>
            </a:prstGeom>
            <a:solidFill>
              <a:schemeClr val="bg1"/>
            </a:solidFill>
            <a:ln w="1270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43" name="Rectangle 5">
              <a:extLst>
                <a:ext uri="{FF2B5EF4-FFF2-40B4-BE49-F238E27FC236}">
                  <a16:creationId xmlns:a16="http://schemas.microsoft.com/office/drawing/2014/main" id="{E4F931D8-85CF-4D1C-A191-545397CE01C8}"/>
                </a:ext>
              </a:extLst>
            </p:cNvPr>
            <p:cNvSpPr/>
            <p:nvPr/>
          </p:nvSpPr>
          <p:spPr>
            <a:xfrm>
              <a:off x="5244799" y="1448013"/>
              <a:ext cx="2587433" cy="903607"/>
            </a:xfrm>
            <a:prstGeom prst="rect">
              <a:avLst/>
            </a:prstGeom>
            <a:solidFill>
              <a:schemeClr val="accent1">
                <a:lumMod val="20000"/>
                <a:lumOff val="80000"/>
              </a:schemeClr>
            </a:solidFill>
            <a:ln w="127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b="1" dirty="0">
                <a:latin typeface="Helvetica" pitchFamily="2" charset="0"/>
              </a:endParaRPr>
            </a:p>
          </p:txBody>
        </p:sp>
        <p:sp>
          <p:nvSpPr>
            <p:cNvPr id="81" name="Rectangle 56">
              <a:extLst>
                <a:ext uri="{FF2B5EF4-FFF2-40B4-BE49-F238E27FC236}">
                  <a16:creationId xmlns:a16="http://schemas.microsoft.com/office/drawing/2014/main" id="{238817B1-AFFE-4867-BB82-041DFED15DBB}"/>
                </a:ext>
              </a:extLst>
            </p:cNvPr>
            <p:cNvSpPr/>
            <p:nvPr/>
          </p:nvSpPr>
          <p:spPr>
            <a:xfrm>
              <a:off x="2996717" y="2908374"/>
              <a:ext cx="3789491" cy="853938"/>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82" name="Rectangle 55">
              <a:extLst>
                <a:ext uri="{FF2B5EF4-FFF2-40B4-BE49-F238E27FC236}">
                  <a16:creationId xmlns:a16="http://schemas.microsoft.com/office/drawing/2014/main" id="{04C3DFF1-9848-4AFE-AED1-6A044A1912A4}"/>
                </a:ext>
              </a:extLst>
            </p:cNvPr>
            <p:cNvSpPr/>
            <p:nvPr/>
          </p:nvSpPr>
          <p:spPr>
            <a:xfrm>
              <a:off x="3073082" y="2834310"/>
              <a:ext cx="3789489" cy="853938"/>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83" name="Rectangle 77">
              <a:extLst>
                <a:ext uri="{FF2B5EF4-FFF2-40B4-BE49-F238E27FC236}">
                  <a16:creationId xmlns:a16="http://schemas.microsoft.com/office/drawing/2014/main" id="{0C57C99F-F7EA-4907-9795-5DB25837B68F}"/>
                </a:ext>
              </a:extLst>
            </p:cNvPr>
            <p:cNvSpPr/>
            <p:nvPr/>
          </p:nvSpPr>
          <p:spPr>
            <a:xfrm>
              <a:off x="3134556" y="2770080"/>
              <a:ext cx="3789489" cy="824438"/>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84" name="Rectangle 46">
              <a:extLst>
                <a:ext uri="{FF2B5EF4-FFF2-40B4-BE49-F238E27FC236}">
                  <a16:creationId xmlns:a16="http://schemas.microsoft.com/office/drawing/2014/main" id="{184BC1DA-4878-4454-8A53-3A9F5357668C}"/>
                </a:ext>
              </a:extLst>
            </p:cNvPr>
            <p:cNvSpPr/>
            <p:nvPr/>
          </p:nvSpPr>
          <p:spPr>
            <a:xfrm>
              <a:off x="7995028" y="2666463"/>
              <a:ext cx="1183050" cy="1095849"/>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85" name="Right Arrow 15">
              <a:extLst>
                <a:ext uri="{FF2B5EF4-FFF2-40B4-BE49-F238E27FC236}">
                  <a16:creationId xmlns:a16="http://schemas.microsoft.com/office/drawing/2014/main" id="{07B48E5B-1881-4227-9C85-2CA57B88EDCF}"/>
                </a:ext>
              </a:extLst>
            </p:cNvPr>
            <p:cNvSpPr/>
            <p:nvPr/>
          </p:nvSpPr>
          <p:spPr>
            <a:xfrm>
              <a:off x="5153685" y="3232254"/>
              <a:ext cx="293522" cy="135143"/>
            </a:xfrm>
            <a:prstGeom prst="rightArrow">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p>
          </p:txBody>
        </p:sp>
        <p:sp>
          <p:nvSpPr>
            <p:cNvPr id="86" name="Can 26">
              <a:extLst>
                <a:ext uri="{FF2B5EF4-FFF2-40B4-BE49-F238E27FC236}">
                  <a16:creationId xmlns:a16="http://schemas.microsoft.com/office/drawing/2014/main" id="{A401B083-2278-4DEB-998A-C4D76ED9415D}"/>
                </a:ext>
              </a:extLst>
            </p:cNvPr>
            <p:cNvSpPr/>
            <p:nvPr/>
          </p:nvSpPr>
          <p:spPr>
            <a:xfrm>
              <a:off x="8146755" y="2775278"/>
              <a:ext cx="413690" cy="340511"/>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sp>
          <p:nvSpPr>
            <p:cNvPr id="87" name="TextBox 29">
              <a:extLst>
                <a:ext uri="{FF2B5EF4-FFF2-40B4-BE49-F238E27FC236}">
                  <a16:creationId xmlns:a16="http://schemas.microsoft.com/office/drawing/2014/main" id="{B3C436CF-1991-4C2F-B41A-0DAD3E715023}"/>
                </a:ext>
              </a:extLst>
            </p:cNvPr>
            <p:cNvSpPr txBox="1"/>
            <p:nvPr/>
          </p:nvSpPr>
          <p:spPr>
            <a:xfrm>
              <a:off x="3125918" y="2797908"/>
              <a:ext cx="1763598" cy="343848"/>
            </a:xfrm>
            <a:prstGeom prst="rect">
              <a:avLst/>
            </a:prstGeom>
            <a:noFill/>
          </p:spPr>
          <p:txBody>
            <a:bodyPr wrap="none" rtlCol="0">
              <a:spAutoFit/>
            </a:bodyPr>
            <a:lstStyle/>
            <a:p>
              <a:r>
                <a:rPr lang="en-CN" sz="2000" dirty="0">
                  <a:latin typeface="Helvetica" pitchFamily="2" charset="0"/>
                </a:rPr>
                <a:t>Plaintext</a:t>
              </a:r>
              <a:r>
                <a:rPr lang="zh-CN" altLang="en-US" sz="2000" dirty="0">
                  <a:latin typeface="Helvetica" pitchFamily="2" charset="0"/>
                </a:rPr>
                <a:t> </a:t>
              </a:r>
              <a:r>
                <a:rPr lang="en-US" altLang="zh-CN" sz="2000" dirty="0">
                  <a:latin typeface="Helvetica" pitchFamily="2" charset="0"/>
                </a:rPr>
                <a:t>chunks</a:t>
              </a:r>
              <a:endParaRPr lang="en-CN" sz="2000" dirty="0">
                <a:latin typeface="Helvetica" pitchFamily="2" charset="0"/>
              </a:endParaRPr>
            </a:p>
          </p:txBody>
        </p:sp>
        <p:sp>
          <p:nvSpPr>
            <p:cNvPr id="88" name="Rectangle 30">
              <a:extLst>
                <a:ext uri="{FF2B5EF4-FFF2-40B4-BE49-F238E27FC236}">
                  <a16:creationId xmlns:a16="http://schemas.microsoft.com/office/drawing/2014/main" id="{63AB8013-439C-4BB4-B53D-8A557F4E25F5}"/>
                </a:ext>
              </a:extLst>
            </p:cNvPr>
            <p:cNvSpPr/>
            <p:nvPr/>
          </p:nvSpPr>
          <p:spPr>
            <a:xfrm>
              <a:off x="3401829" y="3153663"/>
              <a:ext cx="347596" cy="28148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89" name="Rectangle 34">
              <a:extLst>
                <a:ext uri="{FF2B5EF4-FFF2-40B4-BE49-F238E27FC236}">
                  <a16:creationId xmlns:a16="http://schemas.microsoft.com/office/drawing/2014/main" id="{1675927E-176B-4204-8B33-073D1A434F64}"/>
                </a:ext>
              </a:extLst>
            </p:cNvPr>
            <p:cNvSpPr/>
            <p:nvPr/>
          </p:nvSpPr>
          <p:spPr>
            <a:xfrm>
              <a:off x="3749426" y="3153662"/>
              <a:ext cx="347596" cy="28148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90" name="Rectangle 40">
              <a:extLst>
                <a:ext uri="{FF2B5EF4-FFF2-40B4-BE49-F238E27FC236}">
                  <a16:creationId xmlns:a16="http://schemas.microsoft.com/office/drawing/2014/main" id="{62003448-DCD6-404B-B201-4F4CB28F853A}"/>
                </a:ext>
              </a:extLst>
            </p:cNvPr>
            <p:cNvSpPr/>
            <p:nvPr/>
          </p:nvSpPr>
          <p:spPr>
            <a:xfrm>
              <a:off x="4087156" y="3153662"/>
              <a:ext cx="347596" cy="28148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dirty="0">
                <a:latin typeface="Helvetica" pitchFamily="2" charset="0"/>
              </a:endParaRPr>
            </a:p>
          </p:txBody>
        </p:sp>
        <p:sp>
          <p:nvSpPr>
            <p:cNvPr id="91" name="Rectangle 43">
              <a:extLst>
                <a:ext uri="{FF2B5EF4-FFF2-40B4-BE49-F238E27FC236}">
                  <a16:creationId xmlns:a16="http://schemas.microsoft.com/office/drawing/2014/main" id="{12B7897A-2644-4053-AC4C-B4E15451D576}"/>
                </a:ext>
              </a:extLst>
            </p:cNvPr>
            <p:cNvSpPr/>
            <p:nvPr/>
          </p:nvSpPr>
          <p:spPr>
            <a:xfrm>
              <a:off x="4739625" y="3153662"/>
              <a:ext cx="347596" cy="281486"/>
            </a:xfrm>
            <a:prstGeom prst="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pic>
          <p:nvPicPr>
            <p:cNvPr id="92" name="Graphic 10" descr="Lock">
              <a:extLst>
                <a:ext uri="{FF2B5EF4-FFF2-40B4-BE49-F238E27FC236}">
                  <a16:creationId xmlns:a16="http://schemas.microsoft.com/office/drawing/2014/main" id="{ED37B6A3-8BDF-4DB0-8C63-17C8F5759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8659" y="3155138"/>
              <a:ext cx="277645" cy="251503"/>
            </a:xfrm>
            <a:prstGeom prst="rect">
              <a:avLst/>
            </a:prstGeom>
          </p:spPr>
        </p:pic>
        <p:sp>
          <p:nvSpPr>
            <p:cNvPr id="93" name="Rectangle 59">
              <a:extLst>
                <a:ext uri="{FF2B5EF4-FFF2-40B4-BE49-F238E27FC236}">
                  <a16:creationId xmlns:a16="http://schemas.microsoft.com/office/drawing/2014/main" id="{C839CB78-6BAB-4755-81AE-A153C3B40E7F}"/>
                </a:ext>
              </a:extLst>
            </p:cNvPr>
            <p:cNvSpPr/>
            <p:nvPr/>
          </p:nvSpPr>
          <p:spPr>
            <a:xfrm>
              <a:off x="5493887" y="2853444"/>
              <a:ext cx="1330787" cy="652831"/>
            </a:xfrm>
            <a:prstGeom prst="rect">
              <a:avLst/>
            </a:prstGeom>
            <a:solidFill>
              <a:schemeClr val="accent1">
                <a:lumMod val="20000"/>
                <a:lumOff val="80000"/>
              </a:schemeClr>
            </a:solidFill>
            <a:ln w="127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grpSp>
          <p:nvGrpSpPr>
            <p:cNvPr id="94" name="Group 18">
              <a:extLst>
                <a:ext uri="{FF2B5EF4-FFF2-40B4-BE49-F238E27FC236}">
                  <a16:creationId xmlns:a16="http://schemas.microsoft.com/office/drawing/2014/main" id="{117A476A-B06C-41A1-96F2-D92E2EC27C4E}"/>
                </a:ext>
              </a:extLst>
            </p:cNvPr>
            <p:cNvGrpSpPr/>
            <p:nvPr/>
          </p:nvGrpSpPr>
          <p:grpSpPr>
            <a:xfrm>
              <a:off x="5600610" y="3149022"/>
              <a:ext cx="1101721" cy="281486"/>
              <a:chOff x="2692724" y="4694751"/>
              <a:chExt cx="790270" cy="287641"/>
            </a:xfrm>
          </p:grpSpPr>
          <p:sp>
            <p:nvSpPr>
              <p:cNvPr id="115" name="Rectangle 57">
                <a:extLst>
                  <a:ext uri="{FF2B5EF4-FFF2-40B4-BE49-F238E27FC236}">
                    <a16:creationId xmlns:a16="http://schemas.microsoft.com/office/drawing/2014/main" id="{6DA32808-3980-4D3C-AE94-3E8CE4B86260}"/>
                  </a:ext>
                </a:extLst>
              </p:cNvPr>
              <p:cNvSpPr/>
              <p:nvPr/>
            </p:nvSpPr>
            <p:spPr>
              <a:xfrm>
                <a:off x="2692724" y="4694751"/>
                <a:ext cx="369199" cy="28764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latin typeface="Helvetica" pitchFamily="2" charset="0"/>
                  </a:rPr>
                  <a:t>Fp</a:t>
                </a:r>
                <a:endParaRPr lang="en-CN" sz="2400" dirty="0">
                  <a:latin typeface="Helvetica" pitchFamily="2" charset="0"/>
                </a:endParaRPr>
              </a:p>
            </p:txBody>
          </p:sp>
          <p:sp>
            <p:nvSpPr>
              <p:cNvPr id="116" name="Rectangle 64">
                <a:extLst>
                  <a:ext uri="{FF2B5EF4-FFF2-40B4-BE49-F238E27FC236}">
                    <a16:creationId xmlns:a16="http://schemas.microsoft.com/office/drawing/2014/main" id="{EA16ED46-5BE8-499D-A452-4A2566DBDFBC}"/>
                  </a:ext>
                </a:extLst>
              </p:cNvPr>
              <p:cNvSpPr/>
              <p:nvPr/>
            </p:nvSpPr>
            <p:spPr>
              <a:xfrm>
                <a:off x="3061923" y="4694751"/>
                <a:ext cx="421071" cy="28764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latin typeface="Helvetica" pitchFamily="2" charset="0"/>
                  </a:rPr>
                  <a:t>Sig</a:t>
                </a:r>
              </a:p>
            </p:txBody>
          </p:sp>
        </p:grpSp>
        <p:cxnSp>
          <p:nvCxnSpPr>
            <p:cNvPr id="95" name="Straight Arrow Connector 66">
              <a:extLst>
                <a:ext uri="{FF2B5EF4-FFF2-40B4-BE49-F238E27FC236}">
                  <a16:creationId xmlns:a16="http://schemas.microsoft.com/office/drawing/2014/main" id="{55E5E744-B682-4409-AF63-EF27947EF58B}"/>
                </a:ext>
              </a:extLst>
            </p:cNvPr>
            <p:cNvCxnSpPr>
              <a:cxnSpLocks/>
              <a:stCxn id="90" idx="3"/>
              <a:endCxn id="91" idx="1"/>
            </p:cNvCxnSpPr>
            <p:nvPr/>
          </p:nvCxnSpPr>
          <p:spPr>
            <a:xfrm>
              <a:off x="4434752" y="3294405"/>
              <a:ext cx="3048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7" name="Group 11">
              <a:extLst>
                <a:ext uri="{FF2B5EF4-FFF2-40B4-BE49-F238E27FC236}">
                  <a16:creationId xmlns:a16="http://schemas.microsoft.com/office/drawing/2014/main" id="{A2091E77-3550-4CC8-94A0-541929675C11}"/>
                </a:ext>
              </a:extLst>
            </p:cNvPr>
            <p:cNvGrpSpPr/>
            <p:nvPr/>
          </p:nvGrpSpPr>
          <p:grpSpPr>
            <a:xfrm>
              <a:off x="5322306" y="1446298"/>
              <a:ext cx="1661355" cy="832991"/>
              <a:chOff x="1583207" y="3289352"/>
              <a:chExt cx="1199764" cy="608483"/>
            </a:xfrm>
          </p:grpSpPr>
          <p:grpSp>
            <p:nvGrpSpPr>
              <p:cNvPr id="110" name="Group 3">
                <a:extLst>
                  <a:ext uri="{FF2B5EF4-FFF2-40B4-BE49-F238E27FC236}">
                    <a16:creationId xmlns:a16="http://schemas.microsoft.com/office/drawing/2014/main" id="{5857A15A-05AF-40B3-B76A-EF641FEBB6BE}"/>
                  </a:ext>
                </a:extLst>
              </p:cNvPr>
              <p:cNvGrpSpPr/>
              <p:nvPr/>
            </p:nvGrpSpPr>
            <p:grpSpPr>
              <a:xfrm>
                <a:off x="1583207" y="3289352"/>
                <a:ext cx="1199764" cy="608483"/>
                <a:chOff x="2842449" y="3676936"/>
                <a:chExt cx="1199764" cy="608483"/>
              </a:xfrm>
            </p:grpSpPr>
            <p:sp>
              <p:nvSpPr>
                <p:cNvPr id="113" name="Rectangle 44">
                  <a:extLst>
                    <a:ext uri="{FF2B5EF4-FFF2-40B4-BE49-F238E27FC236}">
                      <a16:creationId xmlns:a16="http://schemas.microsoft.com/office/drawing/2014/main" id="{9F6DB55B-0D78-4154-98BF-9BA91C6AF926}"/>
                    </a:ext>
                  </a:extLst>
                </p:cNvPr>
                <p:cNvSpPr/>
                <p:nvPr/>
              </p:nvSpPr>
              <p:spPr>
                <a:xfrm>
                  <a:off x="2842449" y="3715306"/>
                  <a:ext cx="1199764" cy="570113"/>
                </a:xfrm>
                <a:prstGeom prst="rect">
                  <a:avLst/>
                </a:prstGeom>
                <a:solidFill>
                  <a:schemeClr val="accent6">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14" name="TextBox 45">
                  <a:extLst>
                    <a:ext uri="{FF2B5EF4-FFF2-40B4-BE49-F238E27FC236}">
                      <a16:creationId xmlns:a16="http://schemas.microsoft.com/office/drawing/2014/main" id="{9D4CCD45-F461-4F67-A236-79337BF8A998}"/>
                    </a:ext>
                  </a:extLst>
                </p:cNvPr>
                <p:cNvSpPr txBox="1"/>
                <p:nvPr/>
              </p:nvSpPr>
              <p:spPr>
                <a:xfrm>
                  <a:off x="2914378" y="3676936"/>
                  <a:ext cx="1124248" cy="251174"/>
                </a:xfrm>
                <a:prstGeom prst="rect">
                  <a:avLst/>
                </a:prstGeom>
                <a:noFill/>
              </p:spPr>
              <p:txBody>
                <a:bodyPr wrap="square" rtlCol="0">
                  <a:spAutoFit/>
                </a:bodyPr>
                <a:lstStyle/>
                <a:p>
                  <a:r>
                    <a:rPr lang="en-US" altLang="zh-CN" sz="2000" dirty="0">
                      <a:latin typeface="Helvetica" pitchFamily="2" charset="0"/>
                    </a:rPr>
                    <a:t>Global</a:t>
                  </a:r>
                  <a:r>
                    <a:rPr lang="zh-CN" altLang="en-US" sz="2000" dirty="0">
                      <a:latin typeface="Helvetica" pitchFamily="2" charset="0"/>
                    </a:rPr>
                    <a:t> </a:t>
                  </a:r>
                  <a:r>
                    <a:rPr lang="en-US" altLang="zh-CN" sz="2000" dirty="0">
                      <a:latin typeface="Helvetica" pitchFamily="2" charset="0"/>
                    </a:rPr>
                    <a:t>secret</a:t>
                  </a:r>
                  <a:endParaRPr lang="en-CN" sz="2000" dirty="0">
                    <a:latin typeface="Helvetica" pitchFamily="2" charset="0"/>
                  </a:endParaRPr>
                </a:p>
              </p:txBody>
            </p:sp>
          </p:grpSp>
          <p:sp>
            <p:nvSpPr>
              <p:cNvPr id="111" name="Rectangle 48">
                <a:extLst>
                  <a:ext uri="{FF2B5EF4-FFF2-40B4-BE49-F238E27FC236}">
                    <a16:creationId xmlns:a16="http://schemas.microsoft.com/office/drawing/2014/main" id="{91CB41E0-7E66-4E40-832E-AB67A1B4477C}"/>
                  </a:ext>
                </a:extLst>
              </p:cNvPr>
              <p:cNvSpPr/>
              <p:nvPr/>
            </p:nvSpPr>
            <p:spPr>
              <a:xfrm>
                <a:off x="1620999" y="3641338"/>
                <a:ext cx="1124248" cy="1992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solidFill>
                      <a:schemeClr val="tx1"/>
                    </a:solidFill>
                    <a:latin typeface="Helvetica" pitchFamily="2" charset="0"/>
                  </a:rPr>
                  <a:t>KeyGen</a:t>
                </a:r>
                <a:endParaRPr lang="en-CN" dirty="0">
                  <a:solidFill>
                    <a:schemeClr val="tx1"/>
                  </a:solidFill>
                  <a:latin typeface="Helvetica" pitchFamily="2" charset="0"/>
                </a:endParaRPr>
              </a:p>
            </p:txBody>
          </p:sp>
          <p:cxnSp>
            <p:nvCxnSpPr>
              <p:cNvPr id="112" name="Straight Arrow Connector 6">
                <a:extLst>
                  <a:ext uri="{FF2B5EF4-FFF2-40B4-BE49-F238E27FC236}">
                    <a16:creationId xmlns:a16="http://schemas.microsoft.com/office/drawing/2014/main" id="{999F0019-2AEC-44DC-A443-3E35AB260314}"/>
                  </a:ext>
                </a:extLst>
              </p:cNvPr>
              <p:cNvCxnSpPr>
                <a:cxnSpLocks/>
              </p:cNvCxnSpPr>
              <p:nvPr/>
            </p:nvCxnSpPr>
            <p:spPr>
              <a:xfrm>
                <a:off x="2183089" y="3500414"/>
                <a:ext cx="34" cy="1525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108" name="TextBox 71">
              <a:extLst>
                <a:ext uri="{FF2B5EF4-FFF2-40B4-BE49-F238E27FC236}">
                  <a16:creationId xmlns:a16="http://schemas.microsoft.com/office/drawing/2014/main" id="{16BB9D3C-4F67-4D6F-BB5B-75F917089A9F}"/>
                </a:ext>
              </a:extLst>
            </p:cNvPr>
            <p:cNvSpPr txBox="1"/>
            <p:nvPr/>
          </p:nvSpPr>
          <p:spPr>
            <a:xfrm>
              <a:off x="6869260" y="1583582"/>
              <a:ext cx="1088770" cy="707886"/>
            </a:xfrm>
            <a:prstGeom prst="rect">
              <a:avLst/>
            </a:prstGeom>
            <a:noFill/>
          </p:spPr>
          <p:txBody>
            <a:bodyPr wrap="square" rtlCol="0">
              <a:spAutoFit/>
            </a:bodyPr>
            <a:lstStyle/>
            <a:p>
              <a:pPr algn="ctr"/>
              <a:r>
                <a:rPr lang="en-CN" sz="2000" dirty="0">
                  <a:latin typeface="Helvetica" pitchFamily="2" charset="0"/>
                </a:rPr>
                <a:t>Key</a:t>
              </a:r>
              <a:r>
                <a:rPr lang="zh-CN" altLang="en-US" sz="2000" dirty="0">
                  <a:latin typeface="Helvetica" pitchFamily="2" charset="0"/>
                </a:rPr>
                <a:t> </a:t>
              </a:r>
              <a:r>
                <a:rPr lang="en-US" altLang="zh-CN" sz="2000" dirty="0">
                  <a:latin typeface="Helvetica" pitchFamily="2" charset="0"/>
                </a:rPr>
                <a:t>enclave</a:t>
              </a:r>
              <a:endParaRPr lang="en-CN" sz="2000" dirty="0">
                <a:latin typeface="Helvetica" pitchFamily="2" charset="0"/>
              </a:endParaRPr>
            </a:p>
          </p:txBody>
        </p:sp>
        <p:sp>
          <p:nvSpPr>
            <p:cNvPr id="109" name="TextBox 75">
              <a:extLst>
                <a:ext uri="{FF2B5EF4-FFF2-40B4-BE49-F238E27FC236}">
                  <a16:creationId xmlns:a16="http://schemas.microsoft.com/office/drawing/2014/main" id="{40847D74-7739-42FA-9DB0-36E0ECCA1AD5}"/>
                </a:ext>
              </a:extLst>
            </p:cNvPr>
            <p:cNvSpPr txBox="1"/>
            <p:nvPr/>
          </p:nvSpPr>
          <p:spPr>
            <a:xfrm>
              <a:off x="7752171" y="1706605"/>
              <a:ext cx="1513727" cy="343848"/>
            </a:xfrm>
            <a:prstGeom prst="rect">
              <a:avLst/>
            </a:prstGeom>
            <a:noFill/>
          </p:spPr>
          <p:txBody>
            <a:bodyPr wrap="square" rtlCol="0">
              <a:spAutoFit/>
            </a:bodyPr>
            <a:lstStyle/>
            <a:p>
              <a:pPr algn="ctr"/>
              <a:r>
                <a:rPr lang="en-CN" sz="2000" b="1" dirty="0">
                  <a:latin typeface="Helvetica" pitchFamily="2" charset="0"/>
                </a:rPr>
                <a:t>Key</a:t>
              </a:r>
              <a:r>
                <a:rPr lang="zh-CN" altLang="en-US" sz="2000" b="1" dirty="0">
                  <a:latin typeface="Helvetica" pitchFamily="2" charset="0"/>
                </a:rPr>
                <a:t> </a:t>
              </a:r>
              <a:r>
                <a:rPr lang="en-US" altLang="zh-CN" sz="2000" b="1" dirty="0">
                  <a:latin typeface="Helvetica" pitchFamily="2" charset="0"/>
                </a:rPr>
                <a:t>server</a:t>
              </a:r>
              <a:endParaRPr lang="en-CN" sz="2000" b="1" dirty="0">
                <a:latin typeface="Helvetica" pitchFamily="2" charset="0"/>
              </a:endParaRPr>
            </a:p>
          </p:txBody>
        </p:sp>
        <p:sp>
          <p:nvSpPr>
            <p:cNvPr id="97" name="TextBox 78">
              <a:extLst>
                <a:ext uri="{FF2B5EF4-FFF2-40B4-BE49-F238E27FC236}">
                  <a16:creationId xmlns:a16="http://schemas.microsoft.com/office/drawing/2014/main" id="{6C220788-C432-475A-9A4D-4D22FC766A11}"/>
                </a:ext>
              </a:extLst>
            </p:cNvPr>
            <p:cNvSpPr txBox="1"/>
            <p:nvPr/>
          </p:nvSpPr>
          <p:spPr>
            <a:xfrm>
              <a:off x="5201949" y="2820766"/>
              <a:ext cx="1933749" cy="343848"/>
            </a:xfrm>
            <a:prstGeom prst="rect">
              <a:avLst/>
            </a:prstGeom>
            <a:noFill/>
          </p:spPr>
          <p:txBody>
            <a:bodyPr wrap="square" rtlCol="0">
              <a:spAutoFit/>
            </a:bodyPr>
            <a:lstStyle/>
            <a:p>
              <a:pPr algn="ctr"/>
              <a:r>
                <a:rPr lang="en-CN" sz="2000" dirty="0">
                  <a:latin typeface="Helvetica" pitchFamily="2" charset="0"/>
                </a:rPr>
                <a:t>PoW</a:t>
              </a:r>
              <a:r>
                <a:rPr lang="zh-CN" altLang="en-US" sz="2000" dirty="0">
                  <a:latin typeface="Helvetica" pitchFamily="2" charset="0"/>
                </a:rPr>
                <a:t> </a:t>
              </a:r>
              <a:r>
                <a:rPr lang="en-US" altLang="zh-CN" sz="2000" dirty="0">
                  <a:latin typeface="Helvetica" pitchFamily="2" charset="0"/>
                </a:rPr>
                <a:t>enclave</a:t>
              </a:r>
              <a:endParaRPr lang="en-CN" sz="2000" dirty="0">
                <a:latin typeface="Helvetica" pitchFamily="2" charset="0"/>
              </a:endParaRPr>
            </a:p>
          </p:txBody>
        </p:sp>
        <p:sp>
          <p:nvSpPr>
            <p:cNvPr id="98" name="TextBox 79">
              <a:extLst>
                <a:ext uri="{FF2B5EF4-FFF2-40B4-BE49-F238E27FC236}">
                  <a16:creationId xmlns:a16="http://schemas.microsoft.com/office/drawing/2014/main" id="{678C6103-D596-44E6-8BCF-203B3287A55B}"/>
                </a:ext>
              </a:extLst>
            </p:cNvPr>
            <p:cNvSpPr txBox="1"/>
            <p:nvPr/>
          </p:nvSpPr>
          <p:spPr>
            <a:xfrm>
              <a:off x="2926101" y="2440853"/>
              <a:ext cx="1952915" cy="343848"/>
            </a:xfrm>
            <a:prstGeom prst="rect">
              <a:avLst/>
            </a:prstGeom>
            <a:noFill/>
          </p:spPr>
          <p:txBody>
            <a:bodyPr wrap="square" rtlCol="0">
              <a:spAutoFit/>
            </a:bodyPr>
            <a:lstStyle/>
            <a:p>
              <a:pPr algn="ctr"/>
              <a:r>
                <a:rPr lang="en-CN" sz="2000" b="1" dirty="0">
                  <a:latin typeface="Helvetica" pitchFamily="2" charset="0"/>
                </a:rPr>
                <a:t>Multiple </a:t>
              </a:r>
              <a:r>
                <a:rPr lang="en-US" sz="2000" b="1" dirty="0">
                  <a:latin typeface="Helvetica" pitchFamily="2" charset="0"/>
                </a:rPr>
                <a:t>c</a:t>
              </a:r>
              <a:r>
                <a:rPr lang="en-CN" sz="2000" b="1" dirty="0">
                  <a:latin typeface="Helvetica" pitchFamily="2" charset="0"/>
                </a:rPr>
                <a:t>lients</a:t>
              </a:r>
            </a:p>
          </p:txBody>
        </p:sp>
        <p:sp>
          <p:nvSpPr>
            <p:cNvPr id="99" name="Rectangle 82">
              <a:extLst>
                <a:ext uri="{FF2B5EF4-FFF2-40B4-BE49-F238E27FC236}">
                  <a16:creationId xmlns:a16="http://schemas.microsoft.com/office/drawing/2014/main" id="{8D9B82E8-C832-48B5-BB94-E55AC9A4E31B}"/>
                </a:ext>
              </a:extLst>
            </p:cNvPr>
            <p:cNvSpPr/>
            <p:nvPr/>
          </p:nvSpPr>
          <p:spPr>
            <a:xfrm>
              <a:off x="8153660" y="3149022"/>
              <a:ext cx="912360" cy="56332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latin typeface="Helvetica" pitchFamily="2" charset="0"/>
                </a:rPr>
                <a:t>Dedup </a:t>
              </a:r>
              <a:r>
                <a:rPr lang="en-US" sz="2000" dirty="0">
                  <a:latin typeface="Helvetica" pitchFamily="2" charset="0"/>
                </a:rPr>
                <a:t>e</a:t>
              </a:r>
              <a:r>
                <a:rPr lang="en-CN" sz="2000" dirty="0">
                  <a:latin typeface="Helvetica" pitchFamily="2" charset="0"/>
                </a:rPr>
                <a:t>ngine</a:t>
              </a:r>
              <a:endParaRPr lang="en-CN" sz="2400" dirty="0">
                <a:latin typeface="Helvetica" pitchFamily="2" charset="0"/>
              </a:endParaRPr>
            </a:p>
          </p:txBody>
        </p:sp>
        <p:cxnSp>
          <p:nvCxnSpPr>
            <p:cNvPr id="100" name="Straight Arrow Connector 84">
              <a:extLst>
                <a:ext uri="{FF2B5EF4-FFF2-40B4-BE49-F238E27FC236}">
                  <a16:creationId xmlns:a16="http://schemas.microsoft.com/office/drawing/2014/main" id="{AF4D527B-3C9F-45FE-BF98-60A65D653284}"/>
                </a:ext>
              </a:extLst>
            </p:cNvPr>
            <p:cNvCxnSpPr>
              <a:cxnSpLocks/>
            </p:cNvCxnSpPr>
            <p:nvPr/>
          </p:nvCxnSpPr>
          <p:spPr>
            <a:xfrm flipH="1">
              <a:off x="6786207" y="3335670"/>
              <a:ext cx="1381395" cy="0"/>
            </a:xfrm>
            <a:prstGeom prst="straightConnector1">
              <a:avLst/>
            </a:prstGeom>
            <a:ln w="254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01" name="TextBox 90">
              <a:extLst>
                <a:ext uri="{FF2B5EF4-FFF2-40B4-BE49-F238E27FC236}">
                  <a16:creationId xmlns:a16="http://schemas.microsoft.com/office/drawing/2014/main" id="{3513575E-2BF6-43E9-A2BC-686AC224B5DC}"/>
                </a:ext>
              </a:extLst>
            </p:cNvPr>
            <p:cNvSpPr txBox="1"/>
            <p:nvPr/>
          </p:nvSpPr>
          <p:spPr>
            <a:xfrm>
              <a:off x="8114258" y="2335850"/>
              <a:ext cx="892373" cy="343848"/>
            </a:xfrm>
            <a:prstGeom prst="rect">
              <a:avLst/>
            </a:prstGeom>
            <a:noFill/>
          </p:spPr>
          <p:txBody>
            <a:bodyPr wrap="square" rtlCol="0">
              <a:spAutoFit/>
            </a:bodyPr>
            <a:lstStyle/>
            <a:p>
              <a:pPr algn="ctr"/>
              <a:r>
                <a:rPr lang="en-US" sz="2000" b="1" dirty="0">
                  <a:latin typeface="Helvetica" pitchFamily="2" charset="0"/>
                </a:rPr>
                <a:t>Cloud</a:t>
              </a:r>
              <a:endParaRPr lang="en-CN" sz="1600" b="1" dirty="0">
                <a:latin typeface="Helvetica" pitchFamily="2" charset="0"/>
              </a:endParaRPr>
            </a:p>
          </p:txBody>
        </p:sp>
        <p:sp>
          <p:nvSpPr>
            <p:cNvPr id="102" name="Can 91">
              <a:extLst>
                <a:ext uri="{FF2B5EF4-FFF2-40B4-BE49-F238E27FC236}">
                  <a16:creationId xmlns:a16="http://schemas.microsoft.com/office/drawing/2014/main" id="{52F7DB4E-F59B-479B-9484-75AEF407B4D0}"/>
                </a:ext>
              </a:extLst>
            </p:cNvPr>
            <p:cNvSpPr/>
            <p:nvPr/>
          </p:nvSpPr>
          <p:spPr>
            <a:xfrm>
              <a:off x="8632594" y="2775278"/>
              <a:ext cx="413690" cy="340511"/>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pic>
          <p:nvPicPr>
            <p:cNvPr id="103" name="Graphic 22" descr="Key">
              <a:extLst>
                <a:ext uri="{FF2B5EF4-FFF2-40B4-BE49-F238E27FC236}">
                  <a16:creationId xmlns:a16="http://schemas.microsoft.com/office/drawing/2014/main" id="{747A8931-BEAC-4931-BB61-3EA92F2E7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772808" y="2460176"/>
              <a:ext cx="265504" cy="293101"/>
            </a:xfrm>
            <a:prstGeom prst="rect">
              <a:avLst/>
            </a:prstGeom>
          </p:spPr>
        </p:pic>
        <p:sp>
          <p:nvSpPr>
            <p:cNvPr id="104" name="TextBox 58">
              <a:extLst>
                <a:ext uri="{FF2B5EF4-FFF2-40B4-BE49-F238E27FC236}">
                  <a16:creationId xmlns:a16="http://schemas.microsoft.com/office/drawing/2014/main" id="{3174D798-4E5F-4E4E-9FA7-F794CB552FD3}"/>
                </a:ext>
              </a:extLst>
            </p:cNvPr>
            <p:cNvSpPr txBox="1"/>
            <p:nvPr/>
          </p:nvSpPr>
          <p:spPr>
            <a:xfrm>
              <a:off x="5929763" y="2402282"/>
              <a:ext cx="1923405" cy="343848"/>
            </a:xfrm>
            <a:prstGeom prst="rect">
              <a:avLst/>
            </a:prstGeom>
            <a:noFill/>
          </p:spPr>
          <p:txBody>
            <a:bodyPr wrap="square" rtlCol="0">
              <a:spAutoFit/>
            </a:bodyPr>
            <a:lstStyle/>
            <a:p>
              <a:pPr algn="ctr"/>
              <a:r>
                <a:rPr lang="en-US" sz="2000" b="1" dirty="0">
                  <a:solidFill>
                    <a:srgbClr val="FF0000"/>
                  </a:solidFill>
                  <a:latin typeface="Helvetica" pitchFamily="2" charset="0"/>
                </a:rPr>
                <a:t>Secure channel</a:t>
              </a:r>
            </a:p>
          </p:txBody>
        </p:sp>
        <p:cxnSp>
          <p:nvCxnSpPr>
            <p:cNvPr id="105" name="Curved Connector 24">
              <a:extLst>
                <a:ext uri="{FF2B5EF4-FFF2-40B4-BE49-F238E27FC236}">
                  <a16:creationId xmlns:a16="http://schemas.microsoft.com/office/drawing/2014/main" id="{0CE8A8CB-CE0E-4406-AF4C-3D29ECBB3A6B}"/>
                </a:ext>
              </a:extLst>
            </p:cNvPr>
            <p:cNvCxnSpPr>
              <a:cxnSpLocks/>
            </p:cNvCxnSpPr>
            <p:nvPr/>
          </p:nvCxnSpPr>
          <p:spPr>
            <a:xfrm rot="5400000" flipH="1" flipV="1">
              <a:off x="5097310" y="2099463"/>
              <a:ext cx="875849" cy="1235502"/>
            </a:xfrm>
            <a:prstGeom prst="curvedConnector3">
              <a:avLst>
                <a:gd name="adj1" fmla="val 50000"/>
              </a:avLst>
            </a:prstGeom>
            <a:ln w="38100" cmpd="tri">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7" name="右大括号 6">
            <a:extLst>
              <a:ext uri="{FF2B5EF4-FFF2-40B4-BE49-F238E27FC236}">
                <a16:creationId xmlns:a16="http://schemas.microsoft.com/office/drawing/2014/main" id="{D319B740-39E3-4CFC-9471-EDB99E53DB96}"/>
              </a:ext>
            </a:extLst>
          </p:cNvPr>
          <p:cNvSpPr/>
          <p:nvPr/>
        </p:nvSpPr>
        <p:spPr bwMode="auto">
          <a:xfrm>
            <a:off x="8116322" y="4447571"/>
            <a:ext cx="239542" cy="685798"/>
          </a:xfrm>
          <a:prstGeom prst="rightBrace">
            <a:avLst/>
          </a:prstGeom>
          <a:ln w="28575">
            <a:solidFill>
              <a:srgbClr val="C0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8" name="文本框 7">
            <a:extLst>
              <a:ext uri="{FF2B5EF4-FFF2-40B4-BE49-F238E27FC236}">
                <a16:creationId xmlns:a16="http://schemas.microsoft.com/office/drawing/2014/main" id="{09D8030B-A0F0-4998-8735-08397D832BBE}"/>
              </a:ext>
            </a:extLst>
          </p:cNvPr>
          <p:cNvSpPr txBox="1"/>
          <p:nvPr/>
        </p:nvSpPr>
        <p:spPr>
          <a:xfrm>
            <a:off x="8305755" y="4368498"/>
            <a:ext cx="3810607" cy="830997"/>
          </a:xfrm>
          <a:prstGeom prst="rect">
            <a:avLst/>
          </a:prstGeom>
          <a:noFill/>
        </p:spPr>
        <p:txBody>
          <a:bodyPr wrap="square" rtlCol="0">
            <a:spAutoFit/>
          </a:bodyPr>
          <a:lstStyle/>
          <a:p>
            <a:r>
              <a:rPr lang="en-US" altLang="zh-CN" sz="2400" b="1" dirty="0">
                <a:solidFill>
                  <a:srgbClr val="C00000"/>
                </a:solidFill>
              </a:rPr>
              <a:t>Protect key generation without expensive OPRF</a:t>
            </a:r>
            <a:endParaRPr lang="zh-CN" altLang="en-US" sz="2400" b="1" dirty="0">
              <a:solidFill>
                <a:srgbClr val="C00000"/>
              </a:solidFill>
            </a:endParaRPr>
          </a:p>
        </p:txBody>
      </p:sp>
    </p:spTree>
    <p:extLst>
      <p:ext uri="{BB962C8B-B14F-4D97-AF65-F5344CB8AC3E}">
        <p14:creationId xmlns:p14="http://schemas.microsoft.com/office/powerpoint/2010/main" val="96593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Questions</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582400" cy="4525963"/>
          </a:xfrm>
        </p:spPr>
        <p:txBody>
          <a:bodyPr/>
          <a:lstStyle/>
          <a:p>
            <a:r>
              <a:rPr lang="en-US" altLang="zh-CN" dirty="0"/>
              <a:t>Q1: How should enclaves be securely and efficiently bootstrapped?</a:t>
            </a:r>
          </a:p>
          <a:p>
            <a:pPr lvl="1"/>
            <a:r>
              <a:rPr lang="en-US" altLang="zh-CN" dirty="0"/>
              <a:t>The global secret needs to be securely bootstrapped into key enclave</a:t>
            </a:r>
          </a:p>
          <a:p>
            <a:pPr lvl="1"/>
            <a:r>
              <a:rPr lang="en-US" altLang="zh-CN" dirty="0"/>
              <a:t>Enclave startup incurs high latencies due to remote attestation</a:t>
            </a:r>
          </a:p>
          <a:p>
            <a:r>
              <a:rPr lang="en-US" altLang="zh-CN" dirty="0"/>
              <a:t>Q2: How should the secure channel be established?</a:t>
            </a:r>
          </a:p>
          <a:p>
            <a:pPr lvl="1"/>
            <a:r>
              <a:rPr lang="en-US" altLang="zh-CN" dirty="0"/>
              <a:t>Necessary to enable revocation on clients’ querying key generation</a:t>
            </a:r>
          </a:p>
          <a:p>
            <a:r>
              <a:rPr lang="en-US" altLang="zh-CN" dirty="0"/>
              <a:t>Q3: How should key enclave reduce its computational overhead of managing secure channels?</a:t>
            </a:r>
          </a:p>
          <a:p>
            <a:pPr lvl="1"/>
            <a:r>
              <a:rPr lang="en-US" altLang="zh-CN" dirty="0"/>
              <a:t>The computational overhead is high as the number of clients increases</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11</a:t>
            </a:fld>
            <a:endParaRPr lang="en-US" dirty="0"/>
          </a:p>
        </p:txBody>
      </p:sp>
    </p:spTree>
    <p:extLst>
      <p:ext uri="{BB962C8B-B14F-4D97-AF65-F5344CB8AC3E}">
        <p14:creationId xmlns:p14="http://schemas.microsoft.com/office/powerpoint/2010/main" val="129979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altLang="zh-CN" dirty="0">
                <a:effectLst/>
              </a:rPr>
              <a:t>Enclave Management</a:t>
            </a:r>
            <a:endParaRPr lang="en-US" dirty="0">
              <a:effectLst/>
            </a:endParaRP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410604" cy="4525963"/>
          </a:xfrm>
        </p:spPr>
        <p:txBody>
          <a:bodyPr/>
          <a:lstStyle/>
          <a:p>
            <a:r>
              <a:rPr lang="en-US" altLang="zh-CN" dirty="0"/>
              <a:t>Compute global secret from an in-enclave sub-secret (from cloud) and an</a:t>
            </a:r>
            <a:r>
              <a:rPr lang="zh-CN" altLang="en-US" dirty="0"/>
              <a:t> </a:t>
            </a:r>
            <a:r>
              <a:rPr lang="en-US" altLang="zh-CN" dirty="0"/>
              <a:t>input</a:t>
            </a:r>
            <a:r>
              <a:rPr lang="zh-CN" altLang="en-US" dirty="0"/>
              <a:t> </a:t>
            </a:r>
            <a:r>
              <a:rPr lang="en-US" altLang="zh-CN" dirty="0"/>
              <a:t>sub-secret</a:t>
            </a:r>
            <a:r>
              <a:rPr lang="zh-CN" altLang="en-US" dirty="0"/>
              <a:t> </a:t>
            </a:r>
            <a:r>
              <a:rPr lang="en-US" altLang="zh-CN" dirty="0"/>
              <a:t>(from key server)</a:t>
            </a:r>
          </a:p>
          <a:p>
            <a:pPr lvl="1"/>
            <a:r>
              <a:rPr lang="en-US" altLang="zh-CN" dirty="0"/>
              <a:t>Prevent either cloud or key server from learning the whole global secret</a:t>
            </a:r>
          </a:p>
          <a:p>
            <a:r>
              <a:rPr lang="en-US" altLang="zh-CN" dirty="0"/>
              <a:t>Attest key enclave and PoW enclave offline</a:t>
            </a:r>
          </a:p>
          <a:p>
            <a:pPr lvl="1"/>
            <a:r>
              <a:rPr lang="en-US" altLang="zh-CN" dirty="0"/>
              <a:t>After attestation, both cloud and each PoW enclave share a </a:t>
            </a:r>
            <a:r>
              <a:rPr lang="en-US" altLang="zh-CN" b="1" dirty="0">
                <a:solidFill>
                  <a:srgbClr val="002060"/>
                </a:solidFill>
              </a:rPr>
              <a:t>PoW key</a:t>
            </a:r>
            <a:r>
              <a:rPr lang="en-US" altLang="zh-CN" dirty="0"/>
              <a:t> to verify authenticity of fingerprints</a:t>
            </a:r>
          </a:p>
          <a:p>
            <a:r>
              <a:rPr lang="en-US" altLang="zh-CN" dirty="0"/>
              <a:t>Use sealing to avoid re-attesting PoW enclave after its first bootstrap</a:t>
            </a:r>
          </a:p>
          <a:p>
            <a:pPr lvl="1"/>
            <a:r>
              <a:rPr lang="en-US" altLang="zh-CN" dirty="0"/>
              <a:t>PoW enclave may be bootstrapped and terminated with client</a:t>
            </a:r>
          </a:p>
          <a:p>
            <a:pPr lvl="1"/>
            <a:r>
              <a:rPr lang="en-US" altLang="zh-CN" dirty="0"/>
              <a:t>Seal (unseal) PoW key when PoW enclave terminates (bootstraps again)</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12</a:t>
            </a:fld>
            <a:endParaRPr lang="en-US" dirty="0"/>
          </a:p>
        </p:txBody>
      </p:sp>
    </p:spTree>
    <p:extLst>
      <p:ext uri="{BB962C8B-B14F-4D97-AF65-F5344CB8AC3E}">
        <p14:creationId xmlns:p14="http://schemas.microsoft.com/office/powerpoint/2010/main" val="268743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a:xfrm>
            <a:off x="609600" y="182564"/>
            <a:ext cx="10972801" cy="1143000"/>
          </a:xfrm>
        </p:spPr>
        <p:txBody>
          <a:bodyPr/>
          <a:lstStyle/>
          <a:p>
            <a:r>
              <a:rPr lang="en-US" altLang="zh-CN" dirty="0">
                <a:effectLst/>
              </a:rPr>
              <a:t>Renewable Blinded Key Management</a:t>
            </a:r>
            <a:endParaRPr lang="en-US" dirty="0">
              <a:effectLst/>
            </a:endParaRP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582400" cy="4525963"/>
          </a:xfrm>
        </p:spPr>
        <p:txBody>
          <a:bodyPr/>
          <a:lstStyle/>
          <a:p>
            <a:r>
              <a:rPr lang="en-US" altLang="zh-CN" dirty="0"/>
              <a:t>Build secure channel based on a </a:t>
            </a:r>
            <a:r>
              <a:rPr lang="en-US" altLang="zh-CN" b="1" dirty="0">
                <a:solidFill>
                  <a:srgbClr val="C00000"/>
                </a:solidFill>
              </a:rPr>
              <a:t>blinded key </a:t>
            </a:r>
            <a:r>
              <a:rPr lang="en-US" altLang="zh-CN" dirty="0"/>
              <a:t>shared by clients and key enclave</a:t>
            </a:r>
          </a:p>
          <a:p>
            <a:r>
              <a:rPr lang="en-US" altLang="zh-CN" dirty="0"/>
              <a:t>Update blinded key if some clients are revoked</a:t>
            </a:r>
          </a:p>
          <a:p>
            <a:pPr lvl="1"/>
            <a:r>
              <a:rPr lang="en-US" altLang="zh-CN" dirty="0"/>
              <a:t>Key update is based on key regression</a:t>
            </a:r>
            <a:r>
              <a:rPr lang="en-US" altLang="zh-CN" baseline="-25000" dirty="0"/>
              <a:t>[Fu, NDSS’06]</a:t>
            </a:r>
            <a:r>
              <a:rPr lang="en-US" altLang="zh-CN" dirty="0"/>
              <a:t>, so as to support lazy update </a:t>
            </a:r>
          </a:p>
          <a:p>
            <a:r>
              <a:rPr lang="en-US" altLang="zh-CN" dirty="0"/>
              <a:t>Synchronize blinded keys between key enclave and authorized clients</a:t>
            </a:r>
          </a:p>
          <a:p>
            <a:pPr lvl="1"/>
            <a:r>
              <a:rPr lang="en-US" altLang="zh-CN" dirty="0"/>
              <a:t>Key enclave derives new blinded keys based on an in-enclave </a:t>
            </a:r>
            <a:r>
              <a:rPr lang="en-US" altLang="zh-CN" b="1" dirty="0">
                <a:solidFill>
                  <a:srgbClr val="002060"/>
                </a:solidFill>
              </a:rPr>
              <a:t>blinded secret</a:t>
            </a:r>
          </a:p>
          <a:p>
            <a:pPr lvl="1"/>
            <a:r>
              <a:rPr lang="en-US" altLang="zh-CN" dirty="0"/>
              <a:t>Authorized clients download up-to-date blinded keys from cloud</a:t>
            </a:r>
            <a:endParaRPr lang="en-US" altLang="zh-CN" b="1" dirty="0"/>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13</a:t>
            </a:fld>
            <a:endParaRPr lang="en-US" dirty="0"/>
          </a:p>
        </p:txBody>
      </p:sp>
    </p:spTree>
    <p:extLst>
      <p:ext uri="{BB962C8B-B14F-4D97-AF65-F5344CB8AC3E}">
        <p14:creationId xmlns:p14="http://schemas.microsoft.com/office/powerpoint/2010/main" val="14619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SGX-based Speculative Encryption</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3474" y="1314606"/>
            <a:ext cx="11588526" cy="5173644"/>
          </a:xfrm>
        </p:spPr>
        <p:txBody>
          <a:bodyPr/>
          <a:lstStyle/>
          <a:p>
            <a:r>
              <a:rPr lang="en-US" altLang="zh-CN" dirty="0"/>
              <a:t>Build on </a:t>
            </a:r>
            <a:r>
              <a:rPr lang="en-US" altLang="zh-CN" b="1" dirty="0"/>
              <a:t>speculative encryption</a:t>
            </a:r>
            <a:r>
              <a:rPr lang="en-US" altLang="zh-CN" baseline="-25000" dirty="0"/>
              <a:t>[Eduardo, FAST’19]</a:t>
            </a:r>
            <a:r>
              <a:rPr lang="en-US" altLang="zh-CN" dirty="0"/>
              <a:t> to reduce online computational overhead of key enclave</a:t>
            </a:r>
          </a:p>
          <a:p>
            <a:pPr lvl="1"/>
            <a:r>
              <a:rPr lang="en-US" altLang="zh-CN" dirty="0"/>
              <a:t>Speculative encryption: fp XOR </a:t>
            </a:r>
            <a:r>
              <a:rPr lang="en-US" altLang="zh-CN" b="1" dirty="0"/>
              <a:t>E</a:t>
            </a:r>
            <a:r>
              <a:rPr lang="en-US" altLang="zh-CN" dirty="0"/>
              <a:t>(blindedKey, nonce||counter)</a:t>
            </a:r>
          </a:p>
          <a:p>
            <a:pPr lvl="1"/>
            <a:r>
              <a:rPr lang="en-US" altLang="zh-CN" dirty="0"/>
              <a:t>Allow to compute masks offline</a:t>
            </a:r>
          </a:p>
          <a:p>
            <a:r>
              <a:rPr lang="en-US" altLang="zh-CN" dirty="0"/>
              <a:t>Manage each nonce and corresponding masks in key enclave</a:t>
            </a:r>
          </a:p>
          <a:p>
            <a:pPr lvl="1"/>
            <a:r>
              <a:rPr lang="en-US" altLang="zh-CN" dirty="0"/>
              <a:t>Each client is associated with a nonce</a:t>
            </a:r>
          </a:p>
          <a:p>
            <a:pPr lvl="1"/>
            <a:r>
              <a:rPr lang="en-US" altLang="zh-CN" dirty="0"/>
              <a:t>Manage an</a:t>
            </a:r>
            <a:r>
              <a:rPr lang="zh-CN" altLang="en-US" dirty="0"/>
              <a:t> </a:t>
            </a:r>
            <a:r>
              <a:rPr lang="en-US" altLang="zh-CN" dirty="0"/>
              <a:t>in-enclave </a:t>
            </a:r>
            <a:r>
              <a:rPr lang="en-US" altLang="zh-CN" b="1" dirty="0">
                <a:solidFill>
                  <a:srgbClr val="002060"/>
                </a:solidFill>
              </a:rPr>
              <a:t>nonce index</a:t>
            </a:r>
            <a:r>
              <a:rPr lang="en-US" altLang="zh-CN" dirty="0"/>
              <a:t> to ensure unique nonce for each client</a:t>
            </a:r>
          </a:p>
          <a:p>
            <a:pPr lvl="1"/>
            <a:r>
              <a:rPr lang="en-US" altLang="zh-CN" dirty="0"/>
              <a:t>Take up to 3MB enclave space for nonce index to serve 112K clients</a:t>
            </a:r>
          </a:p>
          <a:p>
            <a:r>
              <a:rPr lang="en-US" altLang="zh-CN" dirty="0"/>
              <a:t>Pre-compute masks of each nonce automatically</a:t>
            </a:r>
          </a:p>
          <a:p>
            <a:pPr lvl="1"/>
            <a:r>
              <a:rPr lang="en-US" altLang="zh-CN" dirty="0"/>
              <a:t>Store pre-computed masks in a 90MB </a:t>
            </a:r>
            <a:r>
              <a:rPr lang="en-US" altLang="zh-CN" b="1" dirty="0">
                <a:solidFill>
                  <a:srgbClr val="002060"/>
                </a:solidFill>
              </a:rPr>
              <a:t>mask buffer </a:t>
            </a:r>
            <a:r>
              <a:rPr lang="en-US" altLang="zh-CN" dirty="0"/>
              <a:t>that can be used to process the fingerprints of 11.25GB data </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14</a:t>
            </a:fld>
            <a:endParaRPr lang="en-US" dirty="0"/>
          </a:p>
        </p:txBody>
      </p:sp>
      <p:sp>
        <p:nvSpPr>
          <p:cNvPr id="5" name="矩形 4">
            <a:extLst>
              <a:ext uri="{FF2B5EF4-FFF2-40B4-BE49-F238E27FC236}">
                <a16:creationId xmlns:a16="http://schemas.microsoft.com/office/drawing/2014/main" id="{7867D3F5-96D3-446C-BE9A-9F53B27B40A4}"/>
              </a:ext>
            </a:extLst>
          </p:cNvPr>
          <p:cNvSpPr/>
          <p:nvPr/>
        </p:nvSpPr>
        <p:spPr bwMode="auto">
          <a:xfrm>
            <a:off x="5719155" y="2278338"/>
            <a:ext cx="4179447" cy="400110"/>
          </a:xfrm>
          <a:prstGeom prst="rect">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6" name="文本框 5">
            <a:extLst>
              <a:ext uri="{FF2B5EF4-FFF2-40B4-BE49-F238E27FC236}">
                <a16:creationId xmlns:a16="http://schemas.microsoft.com/office/drawing/2014/main" id="{CD10E580-B846-442B-BA2E-CC2534CFBFD1}"/>
              </a:ext>
            </a:extLst>
          </p:cNvPr>
          <p:cNvSpPr txBox="1"/>
          <p:nvPr/>
        </p:nvSpPr>
        <p:spPr>
          <a:xfrm>
            <a:off x="9931693" y="2278338"/>
            <a:ext cx="840295" cy="400110"/>
          </a:xfrm>
          <a:prstGeom prst="rect">
            <a:avLst/>
          </a:prstGeom>
          <a:noFill/>
        </p:spPr>
        <p:txBody>
          <a:bodyPr wrap="none" rtlCol="0">
            <a:spAutoFit/>
          </a:bodyPr>
          <a:lstStyle/>
          <a:p>
            <a:r>
              <a:rPr lang="en-US" altLang="zh-CN" sz="2000" b="1" dirty="0">
                <a:solidFill>
                  <a:srgbClr val="C00000"/>
                </a:solidFill>
              </a:rPr>
              <a:t>mask</a:t>
            </a:r>
            <a:endParaRPr lang="zh-CN" altLang="en-US" sz="2000" b="1" dirty="0">
              <a:solidFill>
                <a:srgbClr val="C00000"/>
              </a:solidFill>
            </a:endParaRPr>
          </a:p>
        </p:txBody>
      </p:sp>
    </p:spTree>
    <p:extLst>
      <p:ext uri="{BB962C8B-B14F-4D97-AF65-F5344CB8AC3E}">
        <p14:creationId xmlns:p14="http://schemas.microsoft.com/office/powerpoint/2010/main" val="80846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Experimental Setup</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582400" cy="4525963"/>
          </a:xfrm>
        </p:spPr>
        <p:txBody>
          <a:bodyPr/>
          <a:lstStyle/>
          <a:p>
            <a:r>
              <a:rPr lang="en-US" altLang="zh-CN" dirty="0"/>
              <a:t>Implement SGXDedup in Linux</a:t>
            </a:r>
          </a:p>
          <a:p>
            <a:pPr lvl="1"/>
            <a:r>
              <a:rPr lang="en-US" altLang="zh-CN" dirty="0"/>
              <a:t>~14.2K line of C++ code</a:t>
            </a:r>
          </a:p>
          <a:p>
            <a:r>
              <a:rPr lang="en-US" altLang="zh-CN" dirty="0"/>
              <a:t>Real-world datasets:</a:t>
            </a:r>
          </a:p>
          <a:p>
            <a:pPr lvl="1"/>
            <a:r>
              <a:rPr lang="en-US" altLang="zh-CN" dirty="0"/>
              <a:t>FSL: users’ home directory backups (56.2TB, 431.9GB after deduplication)</a:t>
            </a:r>
          </a:p>
          <a:p>
            <a:pPr lvl="1"/>
            <a:r>
              <a:rPr lang="en-US" altLang="zh-CN" dirty="0"/>
              <a:t>MS: windows file system snapshots (14.4TB, 2.4TB after deduplication)</a:t>
            </a:r>
          </a:p>
          <a:p>
            <a:r>
              <a:rPr lang="en-US" altLang="zh-CN" dirty="0"/>
              <a:t>Testbed:</a:t>
            </a:r>
          </a:p>
          <a:p>
            <a:pPr lvl="1"/>
            <a:r>
              <a:rPr lang="en-US" altLang="zh-CN" dirty="0"/>
              <a:t>Multiple machines connected with 10GbE</a:t>
            </a:r>
          </a:p>
          <a:p>
            <a:pPr lvl="1"/>
            <a:r>
              <a:rPr lang="en-US" altLang="zh-CN" dirty="0"/>
              <a:t>Each machine has Intel Core i5-7400 3.0GHz CPU and 8GB RAM</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15</a:t>
            </a:fld>
            <a:endParaRPr lang="en-US" dirty="0"/>
          </a:p>
        </p:txBody>
      </p:sp>
    </p:spTree>
    <p:extLst>
      <p:ext uri="{BB962C8B-B14F-4D97-AF65-F5344CB8AC3E}">
        <p14:creationId xmlns:p14="http://schemas.microsoft.com/office/powerpoint/2010/main" val="38887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Overall System</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16</a:t>
            </a:fld>
            <a:endParaRPr lang="en-US" dirty="0"/>
          </a:p>
        </p:txBody>
      </p:sp>
      <p:sp>
        <p:nvSpPr>
          <p:cNvPr id="10" name="Content Placeholder 2">
            <a:extLst>
              <a:ext uri="{FF2B5EF4-FFF2-40B4-BE49-F238E27FC236}">
                <a16:creationId xmlns:a16="http://schemas.microsoft.com/office/drawing/2014/main" id="{F0F0F626-E6CA-47F0-80A3-4BE3A5CB9A49}"/>
              </a:ext>
            </a:extLst>
          </p:cNvPr>
          <p:cNvSpPr txBox="1">
            <a:spLocks/>
          </p:cNvSpPr>
          <p:nvPr/>
        </p:nvSpPr>
        <p:spPr bwMode="auto">
          <a:xfrm>
            <a:off x="304800" y="3773978"/>
            <a:ext cx="11582400" cy="249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zh-CN" sz="2000" b="1" kern="0" dirty="0">
                <a:solidFill>
                  <a:srgbClr val="C00000"/>
                </a:solidFill>
              </a:rPr>
              <a:t>8.1x</a:t>
            </a:r>
            <a:r>
              <a:rPr lang="en-US" altLang="zh-CN" sz="2000" kern="0" dirty="0"/>
              <a:t> and </a:t>
            </a:r>
            <a:r>
              <a:rPr lang="en-US" altLang="zh-CN" sz="2000" b="1" kern="0" dirty="0">
                <a:solidFill>
                  <a:srgbClr val="C00000"/>
                </a:solidFill>
              </a:rPr>
              <a:t>9.6x</a:t>
            </a:r>
            <a:r>
              <a:rPr lang="en-US" altLang="zh-CN" sz="2000" b="1" kern="0" dirty="0">
                <a:solidFill>
                  <a:srgbClr val="00B050"/>
                </a:solidFill>
              </a:rPr>
              <a:t> </a:t>
            </a:r>
            <a:r>
              <a:rPr lang="en-US" altLang="zh-CN" sz="2000" kern="0" dirty="0"/>
              <a:t>speedups over DupLESS in first and second uploads</a:t>
            </a:r>
          </a:p>
          <a:p>
            <a:pPr lvl="1"/>
            <a:r>
              <a:rPr lang="en-US" altLang="zh-CN" sz="1800" kern="0" dirty="0"/>
              <a:t>The performance of DupLESS is bounded by OPRF-based key generation</a:t>
            </a:r>
          </a:p>
          <a:p>
            <a:pPr lvl="1"/>
            <a:r>
              <a:rPr lang="en-US" altLang="zh-CN" sz="1800" kern="0" dirty="0"/>
              <a:t>The second upload is faster than the first upload due to source-based deduplication</a:t>
            </a:r>
          </a:p>
          <a:p>
            <a:r>
              <a:rPr lang="en-US" altLang="zh-CN" sz="2000" b="1" kern="0" dirty="0">
                <a:solidFill>
                  <a:srgbClr val="C00000"/>
                </a:solidFill>
              </a:rPr>
              <a:t>17.5%</a:t>
            </a:r>
            <a:r>
              <a:rPr lang="en-US" altLang="zh-CN" sz="2000" kern="0" dirty="0"/>
              <a:t> upload and </a:t>
            </a:r>
            <a:r>
              <a:rPr lang="en-US" altLang="zh-CN" sz="2000" b="1" kern="0" dirty="0">
                <a:solidFill>
                  <a:srgbClr val="C00000"/>
                </a:solidFill>
              </a:rPr>
              <a:t>44.2%</a:t>
            </a:r>
            <a:r>
              <a:rPr lang="en-US" altLang="zh-CN" sz="2000" kern="0" dirty="0"/>
              <a:t> download performance drops over PlainDedup</a:t>
            </a:r>
          </a:p>
          <a:p>
            <a:pPr lvl="1"/>
            <a:r>
              <a:rPr lang="en-US" altLang="zh-CN" sz="1800" kern="0" dirty="0"/>
              <a:t>Overhead comes from key generation, encryption, PoW and decryption</a:t>
            </a:r>
          </a:p>
          <a:p>
            <a:r>
              <a:rPr lang="en-US" altLang="zh-CN" sz="2000" kern="0" dirty="0"/>
              <a:t>More results in our paper: </a:t>
            </a:r>
          </a:p>
          <a:p>
            <a:pPr lvl="1"/>
            <a:r>
              <a:rPr lang="en-US" altLang="zh-CN" sz="1800" b="1" kern="0" dirty="0">
                <a:solidFill>
                  <a:srgbClr val="C00000"/>
                </a:solidFill>
              </a:rPr>
              <a:t>637.0 MB/s</a:t>
            </a:r>
            <a:r>
              <a:rPr lang="en-US" altLang="zh-CN" sz="1800" b="1" kern="0" dirty="0">
                <a:solidFill>
                  <a:srgbClr val="00B050"/>
                </a:solidFill>
              </a:rPr>
              <a:t> </a:t>
            </a:r>
            <a:r>
              <a:rPr lang="en-US" altLang="zh-CN" sz="1800" b="0" i="0" dirty="0">
                <a:solidFill>
                  <a:srgbClr val="000000"/>
                </a:solidFill>
                <a:effectLst/>
                <a:latin typeface="Roboto" panose="02000000000000000000" pitchFamily="2" charset="0"/>
              </a:rPr>
              <a:t>aggerate </a:t>
            </a:r>
            <a:r>
              <a:rPr lang="en-US" altLang="zh-CN" sz="1800" kern="0" dirty="0"/>
              <a:t>upload speed for 10 clients</a:t>
            </a:r>
          </a:p>
          <a:p>
            <a:pPr lvl="1"/>
            <a:r>
              <a:rPr lang="en-US" altLang="zh-CN" sz="1800" b="1" kern="0" dirty="0">
                <a:solidFill>
                  <a:srgbClr val="C00000"/>
                </a:solidFill>
              </a:rPr>
              <a:t>9.7x</a:t>
            </a:r>
            <a:r>
              <a:rPr lang="en-US" altLang="zh-CN" sz="1800" kern="0" dirty="0"/>
              <a:t> speedup over DupLESS in real-cloud deployment</a:t>
            </a:r>
          </a:p>
        </p:txBody>
      </p:sp>
      <p:pic>
        <p:nvPicPr>
          <p:cNvPr id="7" name="图片 6">
            <a:extLst>
              <a:ext uri="{FF2B5EF4-FFF2-40B4-BE49-F238E27FC236}">
                <a16:creationId xmlns:a16="http://schemas.microsoft.com/office/drawing/2014/main" id="{53D14BB5-A2EE-457E-8F4D-D4BB91707021}"/>
              </a:ext>
            </a:extLst>
          </p:cNvPr>
          <p:cNvPicPr>
            <a:picLocks noChangeAspect="1"/>
          </p:cNvPicPr>
          <p:nvPr/>
        </p:nvPicPr>
        <p:blipFill rotWithShape="1">
          <a:blip r:embed="rId3">
            <a:extLst>
              <a:ext uri="{28A0092B-C50C-407E-A947-70E740481C1C}">
                <a14:useLocalDpi xmlns:a14="http://schemas.microsoft.com/office/drawing/2010/main" val="0"/>
              </a:ext>
            </a:extLst>
          </a:blip>
          <a:srcRect l="3907" t="40777" r="7187" b="28291"/>
          <a:stretch/>
        </p:blipFill>
        <p:spPr>
          <a:xfrm>
            <a:off x="246000" y="1520318"/>
            <a:ext cx="11764519" cy="2253660"/>
          </a:xfrm>
          <a:prstGeom prst="rect">
            <a:avLst/>
          </a:prstGeom>
        </p:spPr>
      </p:pic>
    </p:spTree>
    <p:extLst>
      <p:ext uri="{BB962C8B-B14F-4D97-AF65-F5344CB8AC3E}">
        <p14:creationId xmlns:p14="http://schemas.microsoft.com/office/powerpoint/2010/main" val="238984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Trace-driven Performance</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17</a:t>
            </a:fld>
            <a:endParaRPr lang="en-US" dirty="0"/>
          </a:p>
        </p:txBody>
      </p:sp>
      <p:sp>
        <p:nvSpPr>
          <p:cNvPr id="10" name="Content Placeholder 2">
            <a:extLst>
              <a:ext uri="{FF2B5EF4-FFF2-40B4-BE49-F238E27FC236}">
                <a16:creationId xmlns:a16="http://schemas.microsoft.com/office/drawing/2014/main" id="{F0F0F626-E6CA-47F0-80A3-4BE3A5CB9A49}"/>
              </a:ext>
            </a:extLst>
          </p:cNvPr>
          <p:cNvSpPr txBox="1">
            <a:spLocks/>
          </p:cNvSpPr>
          <p:nvPr/>
        </p:nvSpPr>
        <p:spPr bwMode="auto">
          <a:xfrm>
            <a:off x="652508" y="4642333"/>
            <a:ext cx="11539492" cy="185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zh-CN" kern="0" dirty="0"/>
              <a:t>SGXDedup incurs </a:t>
            </a:r>
            <a:r>
              <a:rPr lang="en-US" altLang="zh-CN" b="1" kern="0" dirty="0">
                <a:solidFill>
                  <a:srgbClr val="C00000"/>
                </a:solidFill>
              </a:rPr>
              <a:t>21.4%</a:t>
            </a:r>
            <a:r>
              <a:rPr lang="en-US" altLang="zh-CN" kern="0" dirty="0"/>
              <a:t> upload performance drop from PlainDedup</a:t>
            </a:r>
          </a:p>
          <a:p>
            <a:pPr lvl="1"/>
            <a:r>
              <a:rPr lang="en-US" altLang="zh-CN" kern="0" dirty="0"/>
              <a:t>To replay trace, chunking is disabled</a:t>
            </a:r>
          </a:p>
          <a:p>
            <a:pPr lvl="1"/>
            <a:r>
              <a:rPr lang="en-US" altLang="zh-CN" kern="0" dirty="0"/>
              <a:t>The bottleneck of SGXDedup is PoW while that of PlainDedup is fingerprinting</a:t>
            </a:r>
          </a:p>
          <a:p>
            <a:r>
              <a:rPr lang="en-US" altLang="zh-CN" kern="0" dirty="0"/>
              <a:t>The download speed is bounded due to chunk fragmentation</a:t>
            </a:r>
          </a:p>
          <a:p>
            <a:endParaRPr lang="en-US" altLang="zh-CN" kern="0" dirty="0"/>
          </a:p>
        </p:txBody>
      </p:sp>
      <p:pic>
        <p:nvPicPr>
          <p:cNvPr id="9" name="图片 8" descr="图形用户界面, 图表&#10;&#10;中度可信度描述已自动生成">
            <a:extLst>
              <a:ext uri="{FF2B5EF4-FFF2-40B4-BE49-F238E27FC236}">
                <a16:creationId xmlns:a16="http://schemas.microsoft.com/office/drawing/2014/main" id="{8919E5FA-A485-4CC3-9728-EA59038D1DFF}"/>
              </a:ext>
            </a:extLst>
          </p:cNvPr>
          <p:cNvPicPr>
            <a:picLocks noChangeAspect="1"/>
          </p:cNvPicPr>
          <p:nvPr/>
        </p:nvPicPr>
        <p:blipFill rotWithShape="1">
          <a:blip r:embed="rId3"/>
          <a:srcRect l="14600" t="38737" r="12876" b="17123"/>
          <a:stretch/>
        </p:blipFill>
        <p:spPr>
          <a:xfrm>
            <a:off x="1448774" y="1463969"/>
            <a:ext cx="9294452" cy="3091405"/>
          </a:xfrm>
          <a:prstGeom prst="rect">
            <a:avLst/>
          </a:prstGeom>
        </p:spPr>
      </p:pic>
    </p:spTree>
    <p:extLst>
      <p:ext uri="{BB962C8B-B14F-4D97-AF65-F5344CB8AC3E}">
        <p14:creationId xmlns:p14="http://schemas.microsoft.com/office/powerpoint/2010/main" val="104286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Conclusion</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582400" cy="4525963"/>
          </a:xfrm>
        </p:spPr>
        <p:txBody>
          <a:bodyPr/>
          <a:lstStyle/>
          <a:p>
            <a:r>
              <a:rPr lang="en-US" altLang="zh-CN" b="1" dirty="0"/>
              <a:t>SGXDedup</a:t>
            </a:r>
            <a:r>
              <a:rPr lang="en-US" altLang="zh-CN" dirty="0"/>
              <a:t>: mitigate performance overhead of encrypted deduplication via SGX</a:t>
            </a:r>
          </a:p>
          <a:p>
            <a:pPr lvl="1"/>
            <a:r>
              <a:rPr lang="en-US" altLang="zh-CN" dirty="0"/>
              <a:t>Offload expensive cryptographic operations by directly running sensitive operations in enclaves</a:t>
            </a:r>
          </a:p>
          <a:p>
            <a:pPr lvl="1"/>
            <a:r>
              <a:rPr lang="en-US" altLang="zh-CN" dirty="0"/>
              <a:t>Three designs:</a:t>
            </a:r>
          </a:p>
          <a:p>
            <a:pPr lvl="2"/>
            <a:r>
              <a:rPr lang="en-US" altLang="zh-CN" dirty="0"/>
              <a:t>Secure and efficient enclave management</a:t>
            </a:r>
          </a:p>
          <a:p>
            <a:pPr lvl="2"/>
            <a:r>
              <a:rPr lang="en-US" altLang="zh-CN" dirty="0"/>
              <a:t>Renewable blinded key management</a:t>
            </a:r>
          </a:p>
          <a:p>
            <a:pPr lvl="2"/>
            <a:r>
              <a:rPr lang="en-US" altLang="zh-CN" dirty="0"/>
              <a:t>SGX-based speculative encryption for lightweight computations</a:t>
            </a:r>
          </a:p>
          <a:p>
            <a:r>
              <a:rPr lang="en-US" altLang="zh-CN" dirty="0"/>
              <a:t>Source code:</a:t>
            </a:r>
            <a:r>
              <a:rPr lang="en-US" altLang="zh-CN" b="1" dirty="0"/>
              <a:t> </a:t>
            </a:r>
            <a:r>
              <a:rPr lang="en-US" altLang="zh-CN" b="1" i="1" dirty="0">
                <a:solidFill>
                  <a:srgbClr val="C00000"/>
                </a:solidFill>
                <a:hlinkClick r:id="rId3"/>
              </a:rPr>
              <a:t>http://adslab.cse.cuhk.edu.hk/software/sgxdedup</a:t>
            </a:r>
            <a:endParaRPr lang="en-US" altLang="zh-CN" b="1" i="1" dirty="0">
              <a:solidFill>
                <a:srgbClr val="C00000"/>
              </a:solidFill>
            </a:endParaRP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18</a:t>
            </a:fld>
            <a:endParaRPr lang="en-US" dirty="0"/>
          </a:p>
        </p:txBody>
      </p:sp>
    </p:spTree>
    <p:extLst>
      <p:ext uri="{BB962C8B-B14F-4D97-AF65-F5344CB8AC3E}">
        <p14:creationId xmlns:p14="http://schemas.microsoft.com/office/powerpoint/2010/main" val="163604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8288-B2D6-5845-9CA1-A1AA6F77040D}"/>
              </a:ext>
            </a:extLst>
          </p:cNvPr>
          <p:cNvSpPr>
            <a:spLocks noGrp="1"/>
          </p:cNvSpPr>
          <p:nvPr>
            <p:ph type="title"/>
          </p:nvPr>
        </p:nvSpPr>
        <p:spPr>
          <a:xfrm>
            <a:off x="609600" y="169269"/>
            <a:ext cx="10972800" cy="1143000"/>
          </a:xfrm>
        </p:spPr>
        <p:txBody>
          <a:bodyPr/>
          <a:lstStyle/>
          <a:p>
            <a:r>
              <a:rPr lang="en-US" dirty="0">
                <a:effectLst/>
              </a:rPr>
              <a:t>Outsourcing Storage</a:t>
            </a:r>
          </a:p>
        </p:txBody>
      </p:sp>
      <p:sp>
        <p:nvSpPr>
          <p:cNvPr id="3" name="Content Placeholder 2">
            <a:extLst>
              <a:ext uri="{FF2B5EF4-FFF2-40B4-BE49-F238E27FC236}">
                <a16:creationId xmlns:a16="http://schemas.microsoft.com/office/drawing/2014/main" id="{CD6F0989-B05C-C34E-9E47-627297793777}"/>
              </a:ext>
            </a:extLst>
          </p:cNvPr>
          <p:cNvSpPr>
            <a:spLocks noGrp="1"/>
          </p:cNvSpPr>
          <p:nvPr>
            <p:ph idx="1"/>
          </p:nvPr>
        </p:nvSpPr>
        <p:spPr>
          <a:xfrm>
            <a:off x="609599" y="1574868"/>
            <a:ext cx="11244943" cy="4563333"/>
          </a:xfrm>
        </p:spPr>
        <p:txBody>
          <a:bodyPr/>
          <a:lstStyle/>
          <a:p>
            <a:r>
              <a:rPr lang="en-US" altLang="zh-CN" dirty="0"/>
              <a:t>Outsourcing data management to cloud is common in practice</a:t>
            </a:r>
          </a:p>
          <a:p>
            <a:pPr lvl="1"/>
            <a:r>
              <a:rPr lang="en-US" altLang="zh-CN" dirty="0"/>
              <a:t>22% business data are stored in the cloud</a:t>
            </a:r>
            <a:r>
              <a:rPr lang="en-US" altLang="zh-CN" baseline="30000" dirty="0"/>
              <a:t>[*]</a:t>
            </a:r>
          </a:p>
          <a:p>
            <a:pPr marL="457200" lvl="1" indent="0">
              <a:buNone/>
            </a:pPr>
            <a:endParaRPr lang="en-US" altLang="zh-CN" dirty="0"/>
          </a:p>
          <a:p>
            <a:r>
              <a:rPr lang="en-US" altLang="zh-CN" dirty="0"/>
              <a:t>Outsourcing storage should fulfill </a:t>
            </a:r>
            <a:r>
              <a:rPr lang="en-US" altLang="zh-CN" b="1" dirty="0">
                <a:solidFill>
                  <a:srgbClr val="C00000"/>
                </a:solidFill>
              </a:rPr>
              <a:t>security</a:t>
            </a:r>
            <a:r>
              <a:rPr lang="en-US" altLang="zh-CN" dirty="0"/>
              <a:t> and </a:t>
            </a:r>
            <a:r>
              <a:rPr lang="en-US" altLang="zh-CN" b="1" dirty="0">
                <a:solidFill>
                  <a:srgbClr val="C00000"/>
                </a:solidFill>
              </a:rPr>
              <a:t>storage efficiency</a:t>
            </a:r>
          </a:p>
          <a:p>
            <a:pPr lvl="1"/>
            <a:r>
              <a:rPr lang="en-US" altLang="zh-CN" dirty="0"/>
              <a:t>Security: protect outsourced data against unauthorized access</a:t>
            </a:r>
          </a:p>
          <a:p>
            <a:pPr lvl="1"/>
            <a:r>
              <a:rPr lang="en-US" altLang="zh-CN" dirty="0"/>
              <a:t>Storage efficiency: reduce storage footprints</a:t>
            </a:r>
          </a:p>
          <a:p>
            <a:pPr lvl="1"/>
            <a:endParaRPr lang="en-US" altLang="zh-CN" dirty="0"/>
          </a:p>
          <a:p>
            <a:pPr marL="457200" lvl="1" indent="0">
              <a:buNone/>
            </a:pPr>
            <a:endParaRPr lang="en-US" altLang="zh-CN" dirty="0"/>
          </a:p>
          <a:p>
            <a:pPr marL="0" indent="0">
              <a:buNone/>
            </a:pPr>
            <a:endParaRPr lang="en-US" altLang="zh-CN" dirty="0">
              <a:sym typeface="Wingdings" panose="05000000000000000000" pitchFamily="2" charset="2"/>
            </a:endParaRPr>
          </a:p>
        </p:txBody>
      </p:sp>
      <p:sp>
        <p:nvSpPr>
          <p:cNvPr id="4" name="Slide Number Placeholder 3">
            <a:extLst>
              <a:ext uri="{FF2B5EF4-FFF2-40B4-BE49-F238E27FC236}">
                <a16:creationId xmlns:a16="http://schemas.microsoft.com/office/drawing/2014/main" id="{5886CBAF-0DA9-B74E-B6C9-1F89294987EF}"/>
              </a:ext>
            </a:extLst>
          </p:cNvPr>
          <p:cNvSpPr>
            <a:spLocks noGrp="1"/>
          </p:cNvSpPr>
          <p:nvPr>
            <p:ph type="sldNum" sz="quarter" idx="11"/>
          </p:nvPr>
        </p:nvSpPr>
        <p:spPr/>
        <p:txBody>
          <a:bodyPr/>
          <a:lstStyle/>
          <a:p>
            <a:pPr>
              <a:defRPr/>
            </a:pPr>
            <a:fld id="{3FFE790D-BCFB-4008-9260-CA63AEE325FD}" type="slidenum">
              <a:rPr lang="en-US" smtClean="0"/>
              <a:pPr>
                <a:defRPr/>
              </a:pPr>
              <a:t>2</a:t>
            </a:fld>
            <a:endParaRPr lang="en-US" dirty="0"/>
          </a:p>
        </p:txBody>
      </p:sp>
      <p:sp>
        <p:nvSpPr>
          <p:cNvPr id="5" name="文本框 4">
            <a:extLst>
              <a:ext uri="{FF2B5EF4-FFF2-40B4-BE49-F238E27FC236}">
                <a16:creationId xmlns:a16="http://schemas.microsoft.com/office/drawing/2014/main" id="{60B3A8CA-E12C-4ABB-8FAB-2DAE982AF909}"/>
              </a:ext>
            </a:extLst>
          </p:cNvPr>
          <p:cNvSpPr txBox="1"/>
          <p:nvPr/>
        </p:nvSpPr>
        <p:spPr>
          <a:xfrm>
            <a:off x="-67519" y="6499204"/>
            <a:ext cx="11852414" cy="369332"/>
          </a:xfrm>
          <a:prstGeom prst="rect">
            <a:avLst/>
          </a:prstGeom>
          <a:noFill/>
        </p:spPr>
        <p:txBody>
          <a:bodyPr wrap="square" rtlCol="0">
            <a:spAutoFit/>
          </a:bodyPr>
          <a:lstStyle/>
          <a:p>
            <a:r>
              <a:rPr lang="en-US" altLang="zh-CN" dirty="0"/>
              <a:t>[*]https://www.seagate.com/files/www-content/our-story/rethink-data/files/Rethink_Data_Report_2020.pdf</a:t>
            </a:r>
            <a:endParaRPr lang="zh-CN" altLang="en-US" dirty="0"/>
          </a:p>
        </p:txBody>
      </p:sp>
    </p:spTree>
    <p:extLst>
      <p:ext uri="{BB962C8B-B14F-4D97-AF65-F5344CB8AC3E}">
        <p14:creationId xmlns:p14="http://schemas.microsoft.com/office/powerpoint/2010/main" val="17275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3E7834-712E-4A56-B115-C4C905B91F3B}"/>
              </a:ext>
            </a:extLst>
          </p:cNvPr>
          <p:cNvSpPr>
            <a:spLocks noGrp="1"/>
          </p:cNvSpPr>
          <p:nvPr>
            <p:ph type="title"/>
          </p:nvPr>
        </p:nvSpPr>
        <p:spPr/>
        <p:txBody>
          <a:bodyPr/>
          <a:lstStyle/>
          <a:p>
            <a:r>
              <a:rPr lang="en-US" altLang="zh-CN" dirty="0"/>
              <a:t>Encrypted Deduplication</a:t>
            </a:r>
            <a:endParaRPr lang="zh-CN" altLang="en-US" dirty="0"/>
          </a:p>
        </p:txBody>
      </p:sp>
      <p:sp>
        <p:nvSpPr>
          <p:cNvPr id="3" name="内容占位符 2">
            <a:extLst>
              <a:ext uri="{FF2B5EF4-FFF2-40B4-BE49-F238E27FC236}">
                <a16:creationId xmlns:a16="http://schemas.microsoft.com/office/drawing/2014/main" id="{7FA59FD1-22C9-4858-9490-DCF9EC368348}"/>
              </a:ext>
            </a:extLst>
          </p:cNvPr>
          <p:cNvSpPr>
            <a:spLocks noGrp="1"/>
          </p:cNvSpPr>
          <p:nvPr>
            <p:ph idx="1"/>
          </p:nvPr>
        </p:nvSpPr>
        <p:spPr>
          <a:xfrm>
            <a:off x="609600" y="1600201"/>
            <a:ext cx="11578328" cy="4525963"/>
          </a:xfrm>
        </p:spPr>
        <p:txBody>
          <a:bodyPr/>
          <a:lstStyle/>
          <a:p>
            <a:r>
              <a:rPr lang="en-US" altLang="zh-CN" dirty="0"/>
              <a:t>Encrypt plaintext chunks followed by performing deduplication on ciphertext chunks</a:t>
            </a:r>
          </a:p>
          <a:p>
            <a:pPr lvl="1"/>
            <a:r>
              <a:rPr lang="en-US" altLang="zh-CN" dirty="0"/>
              <a:t>Traditional encryption is incompatible with </a:t>
            </a:r>
            <a:r>
              <a:rPr lang="en-US" altLang="zh-CN" b="1" dirty="0">
                <a:solidFill>
                  <a:srgbClr val="C00000"/>
                </a:solidFill>
              </a:rPr>
              <a:t>cross-user</a:t>
            </a:r>
            <a:r>
              <a:rPr lang="en-US" altLang="zh-CN" dirty="0"/>
              <a:t> </a:t>
            </a:r>
            <a:r>
              <a:rPr lang="en-US" altLang="zh-CN" b="1" dirty="0">
                <a:solidFill>
                  <a:srgbClr val="C00000"/>
                </a:solidFill>
              </a:rPr>
              <a:t>deduplication</a:t>
            </a:r>
            <a:endParaRPr lang="en-US" altLang="zh-CN" dirty="0"/>
          </a:p>
          <a:p>
            <a:r>
              <a:rPr lang="en-US" altLang="zh-CN" b="1" dirty="0"/>
              <a:t>Message-locked encryption (MLE)</a:t>
            </a:r>
            <a:r>
              <a:rPr lang="en-US" altLang="zh-CN" baseline="-25000" dirty="0"/>
              <a:t>[Bellare, Eurocrypt’13]</a:t>
            </a:r>
            <a:r>
              <a:rPr lang="en-US" altLang="zh-CN" dirty="0"/>
              <a:t>: use content-derived keys for encryption,</a:t>
            </a:r>
            <a:r>
              <a:rPr lang="zh-CN" altLang="en-US" dirty="0"/>
              <a:t> </a:t>
            </a:r>
            <a:r>
              <a:rPr lang="en-US" altLang="zh-CN" dirty="0"/>
              <a:t>so</a:t>
            </a:r>
            <a:r>
              <a:rPr lang="zh-CN" altLang="en-US" dirty="0"/>
              <a:t> </a:t>
            </a:r>
            <a:r>
              <a:rPr lang="en-US" altLang="zh-CN" dirty="0"/>
              <a:t>as</a:t>
            </a:r>
            <a:r>
              <a:rPr lang="zh-CN" altLang="en-US" dirty="0"/>
              <a:t> </a:t>
            </a:r>
            <a:r>
              <a:rPr lang="en-US" altLang="zh-CN" dirty="0"/>
              <a:t>to</a:t>
            </a:r>
            <a:r>
              <a:rPr lang="zh-CN" altLang="en-US" dirty="0"/>
              <a:t> </a:t>
            </a:r>
            <a:r>
              <a:rPr lang="en-US" altLang="zh-CN" dirty="0"/>
              <a:t>enable</a:t>
            </a:r>
            <a:r>
              <a:rPr lang="zh-CN" altLang="en-US" dirty="0"/>
              <a:t> </a:t>
            </a:r>
            <a:r>
              <a:rPr lang="en-US" altLang="zh-CN" dirty="0"/>
              <a:t>cross-user</a:t>
            </a:r>
            <a:r>
              <a:rPr lang="zh-CN" altLang="en-US" dirty="0"/>
              <a:t> </a:t>
            </a:r>
            <a:r>
              <a:rPr lang="en-US" altLang="zh-CN" dirty="0"/>
              <a:t>deduplication</a:t>
            </a:r>
          </a:p>
          <a:p>
            <a:pPr lvl="1"/>
            <a:endParaRPr lang="zh-CN" altLang="en-US" dirty="0"/>
          </a:p>
        </p:txBody>
      </p:sp>
      <p:sp>
        <p:nvSpPr>
          <p:cNvPr id="4" name="灯片编号占位符 3">
            <a:extLst>
              <a:ext uri="{FF2B5EF4-FFF2-40B4-BE49-F238E27FC236}">
                <a16:creationId xmlns:a16="http://schemas.microsoft.com/office/drawing/2014/main" id="{AB1889F5-B58B-4665-A632-938924A621A6}"/>
              </a:ext>
            </a:extLst>
          </p:cNvPr>
          <p:cNvSpPr>
            <a:spLocks noGrp="1"/>
          </p:cNvSpPr>
          <p:nvPr>
            <p:ph type="sldNum" sz="quarter" idx="11"/>
          </p:nvPr>
        </p:nvSpPr>
        <p:spPr/>
        <p:txBody>
          <a:bodyPr/>
          <a:lstStyle/>
          <a:p>
            <a:pPr>
              <a:defRPr/>
            </a:pPr>
            <a:fld id="{3FFE790D-BCFB-4008-9260-CA63AEE325FD}" type="slidenum">
              <a:rPr lang="en-US" smtClean="0"/>
              <a:pPr>
                <a:defRPr/>
              </a:pPr>
              <a:t>3</a:t>
            </a:fld>
            <a:endParaRPr lang="en-US" dirty="0"/>
          </a:p>
        </p:txBody>
      </p:sp>
      <p:grpSp>
        <p:nvGrpSpPr>
          <p:cNvPr id="5" name="组合 4">
            <a:extLst>
              <a:ext uri="{FF2B5EF4-FFF2-40B4-BE49-F238E27FC236}">
                <a16:creationId xmlns:a16="http://schemas.microsoft.com/office/drawing/2014/main" id="{79E864A3-A3A7-482C-A439-4F417C0655CF}"/>
              </a:ext>
            </a:extLst>
          </p:cNvPr>
          <p:cNvGrpSpPr/>
          <p:nvPr/>
        </p:nvGrpSpPr>
        <p:grpSpPr>
          <a:xfrm>
            <a:off x="1924040" y="4170987"/>
            <a:ext cx="4845496" cy="2515407"/>
            <a:chOff x="2649711" y="3665120"/>
            <a:chExt cx="6071069" cy="3184537"/>
          </a:xfrm>
        </p:grpSpPr>
        <p:sp>
          <p:nvSpPr>
            <p:cNvPr id="99" name="矩形 98">
              <a:extLst>
                <a:ext uri="{FF2B5EF4-FFF2-40B4-BE49-F238E27FC236}">
                  <a16:creationId xmlns:a16="http://schemas.microsoft.com/office/drawing/2014/main" id="{2ABB2CBB-F496-4BF5-AE5D-71D61448406F}"/>
                </a:ext>
              </a:extLst>
            </p:cNvPr>
            <p:cNvSpPr/>
            <p:nvPr/>
          </p:nvSpPr>
          <p:spPr bwMode="auto">
            <a:xfrm>
              <a:off x="3327933" y="4291188"/>
              <a:ext cx="2044660" cy="433716"/>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lang="en-US" altLang="zh-CN" b="1" dirty="0"/>
                <a:t>Plaintext</a:t>
              </a:r>
              <a:r>
                <a:rPr kumimoji="0" lang="en-US" altLang="zh-CN" sz="1800" b="1" i="0" strike="noStrike" cap="none" normalizeH="0" baseline="0" dirty="0">
                  <a:ln>
                    <a:noFill/>
                  </a:ln>
                  <a:solidFill>
                    <a:schemeClr val="tx1"/>
                  </a:solidFill>
                  <a:effectLst/>
                </a:rPr>
                <a:t> M</a:t>
              </a:r>
              <a:r>
                <a:rPr kumimoji="0" lang="en-US" altLang="zh-CN" sz="1800" b="1" i="0" strike="noStrike" cap="none" normalizeH="0" baseline="-25000" dirty="0">
                  <a:ln>
                    <a:noFill/>
                  </a:ln>
                  <a:solidFill>
                    <a:schemeClr val="tx1"/>
                  </a:solidFill>
                  <a:effectLst/>
                </a:rPr>
                <a:t>1</a:t>
              </a:r>
              <a:endParaRPr kumimoji="0" lang="zh-CN" altLang="en-US" sz="1800" b="1" i="0" strike="noStrike" cap="none" normalizeH="0" baseline="-25000" dirty="0">
                <a:ln>
                  <a:noFill/>
                </a:ln>
                <a:solidFill>
                  <a:schemeClr val="tx1"/>
                </a:solidFill>
                <a:effectLst/>
              </a:endParaRPr>
            </a:p>
          </p:txBody>
        </p:sp>
        <p:sp>
          <p:nvSpPr>
            <p:cNvPr id="102" name="矩形 101">
              <a:extLst>
                <a:ext uri="{FF2B5EF4-FFF2-40B4-BE49-F238E27FC236}">
                  <a16:creationId xmlns:a16="http://schemas.microsoft.com/office/drawing/2014/main" id="{33855923-8A8B-47FB-BC19-6AAC1B4830BD}"/>
                </a:ext>
              </a:extLst>
            </p:cNvPr>
            <p:cNvSpPr/>
            <p:nvPr/>
          </p:nvSpPr>
          <p:spPr bwMode="auto">
            <a:xfrm>
              <a:off x="6487862" y="4291188"/>
              <a:ext cx="2044660" cy="433716"/>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US" altLang="zh-CN" sz="1800" b="1" i="0" strike="noStrike" cap="none" normalizeH="0" baseline="0" dirty="0">
                  <a:ln>
                    <a:noFill/>
                  </a:ln>
                  <a:effectLst/>
                  <a:latin typeface="Arial" charset="0"/>
                </a:rPr>
                <a:t>Ciphertext C</a:t>
              </a:r>
              <a:r>
                <a:rPr kumimoji="0" lang="en-US" altLang="zh-CN" sz="1800" b="1" i="0" strike="noStrike" cap="none" normalizeH="0" baseline="-25000" dirty="0">
                  <a:ln>
                    <a:noFill/>
                  </a:ln>
                  <a:effectLst/>
                  <a:latin typeface="Arial" charset="0"/>
                </a:rPr>
                <a:t>1</a:t>
              </a:r>
              <a:endParaRPr kumimoji="0" lang="zh-CN" altLang="en-US" sz="1800" b="1" i="0" strike="noStrike" cap="none" normalizeH="0" baseline="-25000" dirty="0">
                <a:ln>
                  <a:noFill/>
                </a:ln>
                <a:effectLst/>
                <a:latin typeface="Arial" charset="0"/>
              </a:endParaRPr>
            </a:p>
          </p:txBody>
        </p:sp>
        <p:sp>
          <p:nvSpPr>
            <p:cNvPr id="103" name="矩形 102">
              <a:extLst>
                <a:ext uri="{FF2B5EF4-FFF2-40B4-BE49-F238E27FC236}">
                  <a16:creationId xmlns:a16="http://schemas.microsoft.com/office/drawing/2014/main" id="{6633E3C8-3112-44B0-9544-CBC97A4D1CDA}"/>
                </a:ext>
              </a:extLst>
            </p:cNvPr>
            <p:cNvSpPr/>
            <p:nvPr/>
          </p:nvSpPr>
          <p:spPr bwMode="auto">
            <a:xfrm>
              <a:off x="6487862" y="5840173"/>
              <a:ext cx="2044660" cy="433716"/>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US" altLang="zh-CN" sz="1800" b="1" i="0" strike="noStrike" cap="none" normalizeH="0" baseline="0" dirty="0">
                  <a:ln>
                    <a:noFill/>
                  </a:ln>
                  <a:solidFill>
                    <a:schemeClr val="tx1"/>
                  </a:solidFill>
                  <a:effectLst/>
                  <a:latin typeface="Arial" charset="0"/>
                </a:rPr>
                <a:t>Ciphertext C</a:t>
              </a:r>
              <a:r>
                <a:rPr kumimoji="0" lang="en-US" altLang="zh-CN" sz="1800" b="1" i="0" strike="noStrike" cap="none" normalizeH="0" baseline="-25000" dirty="0">
                  <a:ln>
                    <a:noFill/>
                  </a:ln>
                  <a:solidFill>
                    <a:schemeClr val="tx1"/>
                  </a:solidFill>
                  <a:effectLst/>
                  <a:latin typeface="Arial" charset="0"/>
                </a:rPr>
                <a:t>2</a:t>
              </a:r>
              <a:endParaRPr kumimoji="0" lang="zh-CN" altLang="en-US" sz="1800" b="1" i="0" strike="noStrike" cap="none" normalizeH="0" baseline="-25000" dirty="0">
                <a:ln>
                  <a:noFill/>
                </a:ln>
                <a:solidFill>
                  <a:schemeClr val="tx1"/>
                </a:solidFill>
                <a:effectLst/>
                <a:latin typeface="Arial" charset="0"/>
              </a:endParaRPr>
            </a:p>
          </p:txBody>
        </p:sp>
        <p:cxnSp>
          <p:nvCxnSpPr>
            <p:cNvPr id="104" name="直接箭头连接符 103">
              <a:extLst>
                <a:ext uri="{FF2B5EF4-FFF2-40B4-BE49-F238E27FC236}">
                  <a16:creationId xmlns:a16="http://schemas.microsoft.com/office/drawing/2014/main" id="{F38EA3E7-EFAD-40EA-B85C-21F262306804}"/>
                </a:ext>
              </a:extLst>
            </p:cNvPr>
            <p:cNvCxnSpPr>
              <a:stCxn id="99" idx="3"/>
              <a:endCxn id="102" idx="1"/>
            </p:cNvCxnSpPr>
            <p:nvPr/>
          </p:nvCxnSpPr>
          <p:spPr bwMode="auto">
            <a:xfrm>
              <a:off x="5372593" y="4508047"/>
              <a:ext cx="1115269"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接箭头连接符 10">
              <a:extLst>
                <a:ext uri="{FF2B5EF4-FFF2-40B4-BE49-F238E27FC236}">
                  <a16:creationId xmlns:a16="http://schemas.microsoft.com/office/drawing/2014/main" id="{1164F4BF-397E-4E0C-B1B5-3DD3FD1A302C}"/>
                </a:ext>
              </a:extLst>
            </p:cNvPr>
            <p:cNvCxnSpPr>
              <a:stCxn id="111" idx="3"/>
              <a:endCxn id="103" idx="1"/>
            </p:cNvCxnSpPr>
            <p:nvPr/>
          </p:nvCxnSpPr>
          <p:spPr bwMode="auto">
            <a:xfrm>
              <a:off x="5393520" y="6054269"/>
              <a:ext cx="1094343" cy="2763"/>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 name="Picture 2" descr="C:\Users\Administrator\AppData\Local\Microsoft\Windows\Temporary Internet Files\Content.IE5\K67VL2YP\key-icon[1].png">
              <a:extLst>
                <a:ext uri="{FF2B5EF4-FFF2-40B4-BE49-F238E27FC236}">
                  <a16:creationId xmlns:a16="http://schemas.microsoft.com/office/drawing/2014/main" id="{62B615C2-DAB9-435A-B785-DCDDF4E2BAA9}"/>
                </a:ext>
              </a:extLst>
            </p:cNvPr>
            <p:cNvPicPr>
              <a:picLocks noChangeAspect="1" noChangeArrowheads="1"/>
            </p:cNvPicPr>
            <p:nvPr/>
          </p:nvPicPr>
          <p:blipFill>
            <a:blip r:embed="rId3" cstate="print"/>
            <a:srcRect/>
            <a:stretch>
              <a:fillRect/>
            </a:stretch>
          </p:blipFill>
          <p:spPr bwMode="auto">
            <a:xfrm>
              <a:off x="5654171" y="4271155"/>
              <a:ext cx="552111" cy="552111"/>
            </a:xfrm>
            <a:prstGeom prst="rect">
              <a:avLst/>
            </a:prstGeom>
            <a:noFill/>
          </p:spPr>
        </p:pic>
        <p:pic>
          <p:nvPicPr>
            <p:cNvPr id="107" name="Picture 2" descr="C:\Users\Administrator\AppData\Local\Microsoft\Windows\Temporary Internet Files\Content.IE5\K67VL2YP\key-icon[1].png">
              <a:extLst>
                <a:ext uri="{FF2B5EF4-FFF2-40B4-BE49-F238E27FC236}">
                  <a16:creationId xmlns:a16="http://schemas.microsoft.com/office/drawing/2014/main" id="{FBA6BACA-494E-4987-9A13-3E471A5180DE}"/>
                </a:ext>
              </a:extLst>
            </p:cNvPr>
            <p:cNvPicPr>
              <a:picLocks noChangeAspect="1" noChangeArrowheads="1"/>
            </p:cNvPicPr>
            <p:nvPr/>
          </p:nvPicPr>
          <p:blipFill>
            <a:blip r:embed="rId3" cstate="print"/>
            <a:srcRect/>
            <a:stretch>
              <a:fillRect/>
            </a:stretch>
          </p:blipFill>
          <p:spPr bwMode="auto">
            <a:xfrm>
              <a:off x="5669622" y="5778214"/>
              <a:ext cx="552111" cy="552111"/>
            </a:xfrm>
            <a:prstGeom prst="rect">
              <a:avLst/>
            </a:prstGeom>
            <a:noFill/>
          </p:spPr>
        </p:pic>
        <p:sp>
          <p:nvSpPr>
            <p:cNvPr id="108" name="TextBox 12">
              <a:extLst>
                <a:ext uri="{FF2B5EF4-FFF2-40B4-BE49-F238E27FC236}">
                  <a16:creationId xmlns:a16="http://schemas.microsoft.com/office/drawing/2014/main" id="{293AB9B6-6C54-4438-A4EF-2237F5C8B6CB}"/>
                </a:ext>
              </a:extLst>
            </p:cNvPr>
            <p:cNvSpPr txBox="1"/>
            <p:nvPr/>
          </p:nvSpPr>
          <p:spPr>
            <a:xfrm>
              <a:off x="5491089" y="4115536"/>
              <a:ext cx="681553" cy="349783"/>
            </a:xfrm>
            <a:prstGeom prst="rect">
              <a:avLst/>
            </a:prstGeom>
            <a:noFill/>
          </p:spPr>
          <p:txBody>
            <a:bodyPr wrap="square" rtlCol="0">
              <a:spAutoFit/>
            </a:bodyPr>
            <a:lstStyle/>
            <a:p>
              <a:r>
                <a:rPr lang="en-US" altLang="zh-CN" b="1" dirty="0"/>
                <a:t>K</a:t>
              </a:r>
              <a:endParaRPr lang="zh-CN" altLang="en-US" b="1" dirty="0"/>
            </a:p>
          </p:txBody>
        </p:sp>
        <p:sp>
          <p:nvSpPr>
            <p:cNvPr id="109" name="TextBox 13">
              <a:extLst>
                <a:ext uri="{FF2B5EF4-FFF2-40B4-BE49-F238E27FC236}">
                  <a16:creationId xmlns:a16="http://schemas.microsoft.com/office/drawing/2014/main" id="{3A181FD9-EA70-4527-BE57-FA3455B38902}"/>
                </a:ext>
              </a:extLst>
            </p:cNvPr>
            <p:cNvSpPr txBox="1"/>
            <p:nvPr/>
          </p:nvSpPr>
          <p:spPr>
            <a:xfrm>
              <a:off x="5486841" y="5624790"/>
              <a:ext cx="681553" cy="369333"/>
            </a:xfrm>
            <a:prstGeom prst="rect">
              <a:avLst/>
            </a:prstGeom>
            <a:noFill/>
          </p:spPr>
          <p:txBody>
            <a:bodyPr wrap="square" rtlCol="0">
              <a:spAutoFit/>
            </a:bodyPr>
            <a:lstStyle/>
            <a:p>
              <a:r>
                <a:rPr lang="en-US" altLang="zh-CN" b="1" dirty="0"/>
                <a:t>K</a:t>
              </a:r>
              <a:endParaRPr lang="zh-CN" altLang="en-US" b="1" dirty="0"/>
            </a:p>
          </p:txBody>
        </p:sp>
        <p:sp>
          <p:nvSpPr>
            <p:cNvPr id="110" name="上下箭头 15">
              <a:extLst>
                <a:ext uri="{FF2B5EF4-FFF2-40B4-BE49-F238E27FC236}">
                  <a16:creationId xmlns:a16="http://schemas.microsoft.com/office/drawing/2014/main" id="{15B33750-09FF-450A-ACA2-B521734960BD}"/>
                </a:ext>
              </a:extLst>
            </p:cNvPr>
            <p:cNvSpPr/>
            <p:nvPr/>
          </p:nvSpPr>
          <p:spPr bwMode="auto">
            <a:xfrm>
              <a:off x="7355293" y="4838403"/>
              <a:ext cx="247838" cy="867431"/>
            </a:xfrm>
            <a:prstGeom prst="up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1" i="0" strike="noStrike" cap="none" normalizeH="0" baseline="0">
                <a:ln>
                  <a:noFill/>
                </a:ln>
                <a:solidFill>
                  <a:schemeClr val="tx1"/>
                </a:solidFill>
                <a:effectLst/>
                <a:latin typeface="Arial" charset="0"/>
              </a:endParaRPr>
            </a:p>
          </p:txBody>
        </p:sp>
        <p:sp>
          <p:nvSpPr>
            <p:cNvPr id="111" name="矩形 4">
              <a:extLst>
                <a:ext uri="{FF2B5EF4-FFF2-40B4-BE49-F238E27FC236}">
                  <a16:creationId xmlns:a16="http://schemas.microsoft.com/office/drawing/2014/main" id="{37A86573-D7EC-44CE-AB19-A07800CDDC66}"/>
                </a:ext>
              </a:extLst>
            </p:cNvPr>
            <p:cNvSpPr/>
            <p:nvPr/>
          </p:nvSpPr>
          <p:spPr bwMode="auto">
            <a:xfrm>
              <a:off x="3348859" y="5837411"/>
              <a:ext cx="2044660" cy="433716"/>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US" altLang="zh-CN" sz="1800" b="1" i="0" strike="noStrike" cap="none" normalizeH="0" baseline="0" dirty="0">
                  <a:ln>
                    <a:noFill/>
                  </a:ln>
                  <a:solidFill>
                    <a:schemeClr val="tx1"/>
                  </a:solidFill>
                  <a:effectLst/>
                  <a:latin typeface="Arial" charset="0"/>
                </a:rPr>
                <a:t>Plaintext M</a:t>
              </a:r>
              <a:r>
                <a:rPr kumimoji="0" lang="en-US" altLang="zh-CN" sz="1800" b="1" i="0" strike="noStrike" cap="none" normalizeH="0" baseline="-25000" dirty="0">
                  <a:ln>
                    <a:noFill/>
                  </a:ln>
                  <a:solidFill>
                    <a:schemeClr val="tx1"/>
                  </a:solidFill>
                  <a:effectLst/>
                  <a:latin typeface="Arial" charset="0"/>
                </a:rPr>
                <a:t>2</a:t>
              </a:r>
              <a:endParaRPr kumimoji="0" lang="zh-CN" altLang="en-US" sz="1800" b="1" i="0" strike="noStrike" cap="none" normalizeH="0" baseline="-25000" dirty="0">
                <a:ln>
                  <a:noFill/>
                </a:ln>
                <a:solidFill>
                  <a:schemeClr val="tx1"/>
                </a:solidFill>
                <a:effectLst/>
                <a:latin typeface="Arial" charset="0"/>
              </a:endParaRPr>
            </a:p>
          </p:txBody>
        </p:sp>
        <p:sp>
          <p:nvSpPr>
            <p:cNvPr id="112" name="TextBox 17">
              <a:extLst>
                <a:ext uri="{FF2B5EF4-FFF2-40B4-BE49-F238E27FC236}">
                  <a16:creationId xmlns:a16="http://schemas.microsoft.com/office/drawing/2014/main" id="{1A48439C-17C6-4F6A-9DC1-A419BC4E46A4}"/>
                </a:ext>
              </a:extLst>
            </p:cNvPr>
            <p:cNvSpPr txBox="1"/>
            <p:nvPr/>
          </p:nvSpPr>
          <p:spPr>
            <a:xfrm>
              <a:off x="7510192" y="4958589"/>
              <a:ext cx="1210588" cy="646331"/>
            </a:xfrm>
            <a:prstGeom prst="rect">
              <a:avLst/>
            </a:prstGeom>
            <a:noFill/>
          </p:spPr>
          <p:txBody>
            <a:bodyPr wrap="none" rtlCol="0">
              <a:spAutoFit/>
            </a:bodyPr>
            <a:lstStyle/>
            <a:p>
              <a:r>
                <a:rPr lang="en-US" b="1" i="1" dirty="0"/>
                <a:t>Can be </a:t>
              </a:r>
            </a:p>
            <a:p>
              <a:r>
                <a:rPr lang="en-US" b="1" i="1" dirty="0"/>
                <a:t>dedup’ed</a:t>
              </a:r>
            </a:p>
          </p:txBody>
        </p:sp>
        <p:sp>
          <p:nvSpPr>
            <p:cNvPr id="113" name="上下箭头 15">
              <a:extLst>
                <a:ext uri="{FF2B5EF4-FFF2-40B4-BE49-F238E27FC236}">
                  <a16:creationId xmlns:a16="http://schemas.microsoft.com/office/drawing/2014/main" id="{ED449086-D8EE-4F2A-9F67-45E76F0672CB}"/>
                </a:ext>
              </a:extLst>
            </p:cNvPr>
            <p:cNvSpPr/>
            <p:nvPr/>
          </p:nvSpPr>
          <p:spPr bwMode="auto">
            <a:xfrm>
              <a:off x="4226344" y="4838403"/>
              <a:ext cx="247838" cy="867431"/>
            </a:xfrm>
            <a:prstGeom prst="upDown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1" i="0" strike="noStrike" cap="none" normalizeH="0" baseline="0">
                <a:ln>
                  <a:noFill/>
                </a:ln>
                <a:solidFill>
                  <a:schemeClr val="tx1"/>
                </a:solidFill>
                <a:effectLst/>
                <a:latin typeface="Arial" charset="0"/>
              </a:endParaRPr>
            </a:p>
          </p:txBody>
        </p:sp>
        <p:sp>
          <p:nvSpPr>
            <p:cNvPr id="114" name="TextBox 19">
              <a:extLst>
                <a:ext uri="{FF2B5EF4-FFF2-40B4-BE49-F238E27FC236}">
                  <a16:creationId xmlns:a16="http://schemas.microsoft.com/office/drawing/2014/main" id="{30BC44A8-D590-44A0-9E59-96670E6E75DC}"/>
                </a:ext>
              </a:extLst>
            </p:cNvPr>
            <p:cNvSpPr txBox="1"/>
            <p:nvPr/>
          </p:nvSpPr>
          <p:spPr>
            <a:xfrm>
              <a:off x="2835698" y="4987302"/>
              <a:ext cx="1210588" cy="646331"/>
            </a:xfrm>
            <a:prstGeom prst="rect">
              <a:avLst/>
            </a:prstGeom>
            <a:noFill/>
          </p:spPr>
          <p:txBody>
            <a:bodyPr wrap="none" rtlCol="0">
              <a:spAutoFit/>
            </a:bodyPr>
            <a:lstStyle/>
            <a:p>
              <a:r>
                <a:rPr lang="en-US" b="1" i="1" dirty="0"/>
                <a:t>Can be </a:t>
              </a:r>
            </a:p>
            <a:p>
              <a:r>
                <a:rPr lang="en-US" b="1" i="1" dirty="0"/>
                <a:t>dedup’ed</a:t>
              </a:r>
            </a:p>
          </p:txBody>
        </p:sp>
        <p:pic>
          <p:nvPicPr>
            <p:cNvPr id="115" name="Picture 11" descr="Alice">
              <a:extLst>
                <a:ext uri="{FF2B5EF4-FFF2-40B4-BE49-F238E27FC236}">
                  <a16:creationId xmlns:a16="http://schemas.microsoft.com/office/drawing/2014/main" id="{69824B25-E45D-4B82-B364-04C3A71F1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96" y="4272995"/>
              <a:ext cx="445891" cy="55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4" descr="Bob">
              <a:extLst>
                <a:ext uri="{FF2B5EF4-FFF2-40B4-BE49-F238E27FC236}">
                  <a16:creationId xmlns:a16="http://schemas.microsoft.com/office/drawing/2014/main" id="{01471BF3-A088-401B-A80D-40CA564C6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711" y="5853000"/>
              <a:ext cx="499048" cy="50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Straight Connector 36">
              <a:extLst>
                <a:ext uri="{FF2B5EF4-FFF2-40B4-BE49-F238E27FC236}">
                  <a16:creationId xmlns:a16="http://schemas.microsoft.com/office/drawing/2014/main" id="{DD638D2A-D9C0-4F51-B713-A8CA464D77FB}"/>
                </a:ext>
              </a:extLst>
            </p:cNvPr>
            <p:cNvCxnSpPr/>
            <p:nvPr/>
          </p:nvCxnSpPr>
          <p:spPr bwMode="auto">
            <a:xfrm>
              <a:off x="4350263" y="4066316"/>
              <a:ext cx="165856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45">
              <a:extLst>
                <a:ext uri="{FF2B5EF4-FFF2-40B4-BE49-F238E27FC236}">
                  <a16:creationId xmlns:a16="http://schemas.microsoft.com/office/drawing/2014/main" id="{67C0D754-F6C0-47EE-9B02-ED6D89D33774}"/>
                </a:ext>
              </a:extLst>
            </p:cNvPr>
            <p:cNvCxnSpPr/>
            <p:nvPr/>
          </p:nvCxnSpPr>
          <p:spPr bwMode="auto">
            <a:xfrm>
              <a:off x="6008824" y="4066316"/>
              <a:ext cx="0" cy="20483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47">
              <a:extLst>
                <a:ext uri="{FF2B5EF4-FFF2-40B4-BE49-F238E27FC236}">
                  <a16:creationId xmlns:a16="http://schemas.microsoft.com/office/drawing/2014/main" id="{3C48AF85-B0CD-4939-9959-022073E91B32}"/>
                </a:ext>
              </a:extLst>
            </p:cNvPr>
            <p:cNvCxnSpPr>
              <a:endCxn id="99" idx="0"/>
            </p:cNvCxnSpPr>
            <p:nvPr/>
          </p:nvCxnSpPr>
          <p:spPr bwMode="auto">
            <a:xfrm>
              <a:off x="4350262" y="4066316"/>
              <a:ext cx="1" cy="2248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52">
              <a:extLst>
                <a:ext uri="{FF2B5EF4-FFF2-40B4-BE49-F238E27FC236}">
                  <a16:creationId xmlns:a16="http://schemas.microsoft.com/office/drawing/2014/main" id="{163E3E60-2708-4DD2-A2D7-182198BC7122}"/>
                </a:ext>
              </a:extLst>
            </p:cNvPr>
            <p:cNvCxnSpPr/>
            <p:nvPr/>
          </p:nvCxnSpPr>
          <p:spPr bwMode="auto">
            <a:xfrm>
              <a:off x="4348988" y="6271127"/>
              <a:ext cx="0" cy="25980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54">
              <a:extLst>
                <a:ext uri="{FF2B5EF4-FFF2-40B4-BE49-F238E27FC236}">
                  <a16:creationId xmlns:a16="http://schemas.microsoft.com/office/drawing/2014/main" id="{1C4905E5-ACA6-4B4C-BDE6-A827A41768E9}"/>
                </a:ext>
              </a:extLst>
            </p:cNvPr>
            <p:cNvCxnSpPr/>
            <p:nvPr/>
          </p:nvCxnSpPr>
          <p:spPr bwMode="auto">
            <a:xfrm>
              <a:off x="4348988" y="6530936"/>
              <a:ext cx="165856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56">
              <a:extLst>
                <a:ext uri="{FF2B5EF4-FFF2-40B4-BE49-F238E27FC236}">
                  <a16:creationId xmlns:a16="http://schemas.microsoft.com/office/drawing/2014/main" id="{57507EA9-7637-4832-B9F0-BC9702529A99}"/>
                </a:ext>
              </a:extLst>
            </p:cNvPr>
            <p:cNvCxnSpPr/>
            <p:nvPr/>
          </p:nvCxnSpPr>
          <p:spPr bwMode="auto">
            <a:xfrm flipV="1">
              <a:off x="6006274" y="6273889"/>
              <a:ext cx="1275" cy="2570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TextBox 59">
              <a:extLst>
                <a:ext uri="{FF2B5EF4-FFF2-40B4-BE49-F238E27FC236}">
                  <a16:creationId xmlns:a16="http://schemas.microsoft.com/office/drawing/2014/main" id="{D6F19EAB-240E-4616-841F-B84A14B717F5}"/>
                </a:ext>
              </a:extLst>
            </p:cNvPr>
            <p:cNvSpPr txBox="1"/>
            <p:nvPr/>
          </p:nvSpPr>
          <p:spPr>
            <a:xfrm>
              <a:off x="4065373" y="3665120"/>
              <a:ext cx="2403222" cy="369331"/>
            </a:xfrm>
            <a:prstGeom prst="rect">
              <a:avLst/>
            </a:prstGeom>
            <a:noFill/>
          </p:spPr>
          <p:txBody>
            <a:bodyPr wrap="none" rtlCol="0">
              <a:spAutoFit/>
            </a:bodyPr>
            <a:lstStyle/>
            <a:p>
              <a:r>
                <a:rPr lang="en-US" b="1" dirty="0">
                  <a:solidFill>
                    <a:srgbClr val="C00000"/>
                  </a:solidFill>
                </a:rPr>
                <a:t>Content-derived key</a:t>
              </a:r>
            </a:p>
          </p:txBody>
        </p:sp>
        <p:sp>
          <p:nvSpPr>
            <p:cNvPr id="124" name="TextBox 60">
              <a:extLst>
                <a:ext uri="{FF2B5EF4-FFF2-40B4-BE49-F238E27FC236}">
                  <a16:creationId xmlns:a16="http://schemas.microsoft.com/office/drawing/2014/main" id="{13D31C74-A945-478D-8F44-8026C1F89807}"/>
                </a:ext>
              </a:extLst>
            </p:cNvPr>
            <p:cNvSpPr txBox="1"/>
            <p:nvPr/>
          </p:nvSpPr>
          <p:spPr>
            <a:xfrm>
              <a:off x="4100088" y="6480324"/>
              <a:ext cx="2403222" cy="369333"/>
            </a:xfrm>
            <a:prstGeom prst="rect">
              <a:avLst/>
            </a:prstGeom>
            <a:noFill/>
          </p:spPr>
          <p:txBody>
            <a:bodyPr wrap="none" rtlCol="0">
              <a:spAutoFit/>
            </a:bodyPr>
            <a:lstStyle/>
            <a:p>
              <a:r>
                <a:rPr lang="en-US" b="1" dirty="0">
                  <a:solidFill>
                    <a:srgbClr val="C00000"/>
                  </a:solidFill>
                </a:rPr>
                <a:t>Content-derived key</a:t>
              </a:r>
            </a:p>
          </p:txBody>
        </p:sp>
      </p:grpSp>
      <p:sp>
        <p:nvSpPr>
          <p:cNvPr id="125" name="文本框 124">
            <a:extLst>
              <a:ext uri="{FF2B5EF4-FFF2-40B4-BE49-F238E27FC236}">
                <a16:creationId xmlns:a16="http://schemas.microsoft.com/office/drawing/2014/main" id="{9EFC6A95-06FD-4C09-BCDF-F53F9461E344}"/>
              </a:ext>
            </a:extLst>
          </p:cNvPr>
          <p:cNvSpPr txBox="1"/>
          <p:nvPr/>
        </p:nvSpPr>
        <p:spPr>
          <a:xfrm>
            <a:off x="7320845" y="5008091"/>
            <a:ext cx="2981907" cy="830997"/>
          </a:xfrm>
          <a:prstGeom prst="rect">
            <a:avLst/>
          </a:prstGeom>
          <a:noFill/>
        </p:spPr>
        <p:txBody>
          <a:bodyPr wrap="none" rtlCol="0">
            <a:spAutoFit/>
          </a:bodyPr>
          <a:lstStyle/>
          <a:p>
            <a:r>
              <a:rPr lang="en-US" altLang="zh-CN" sz="2400" dirty="0">
                <a:solidFill>
                  <a:srgbClr val="002060"/>
                </a:solidFill>
              </a:rPr>
              <a:t>Example: </a:t>
            </a:r>
          </a:p>
          <a:p>
            <a:r>
              <a:rPr lang="en-US" altLang="zh-CN" sz="2400" dirty="0">
                <a:solidFill>
                  <a:srgbClr val="002060"/>
                </a:solidFill>
              </a:rPr>
              <a:t>K = hash of plaintext</a:t>
            </a:r>
            <a:endParaRPr lang="zh-CN" altLang="en-US" sz="2400" dirty="0">
              <a:solidFill>
                <a:srgbClr val="002060"/>
              </a:solidFill>
            </a:endParaRPr>
          </a:p>
        </p:txBody>
      </p:sp>
    </p:spTree>
    <p:extLst>
      <p:ext uri="{BB962C8B-B14F-4D97-AF65-F5344CB8AC3E}">
        <p14:creationId xmlns:p14="http://schemas.microsoft.com/office/powerpoint/2010/main" val="418774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1956-7A4B-4803-9E1A-2754289B5B3E}"/>
              </a:ext>
            </a:extLst>
          </p:cNvPr>
          <p:cNvSpPr>
            <a:spLocks noGrp="1"/>
          </p:cNvSpPr>
          <p:nvPr>
            <p:ph type="title"/>
          </p:nvPr>
        </p:nvSpPr>
        <p:spPr/>
        <p:txBody>
          <a:bodyPr/>
          <a:lstStyle/>
          <a:p>
            <a:r>
              <a:rPr lang="en-US" altLang="zh-CN" dirty="0"/>
              <a:t>MLE-based Implementation</a:t>
            </a:r>
            <a:endParaRPr lang="zh-CN" altLang="en-US" dirty="0"/>
          </a:p>
        </p:txBody>
      </p:sp>
      <p:sp>
        <p:nvSpPr>
          <p:cNvPr id="3" name="内容占位符 2">
            <a:extLst>
              <a:ext uri="{FF2B5EF4-FFF2-40B4-BE49-F238E27FC236}">
                <a16:creationId xmlns:a16="http://schemas.microsoft.com/office/drawing/2014/main" id="{8F3B2C87-DDB4-437E-A2D2-750C6A9211BC}"/>
              </a:ext>
            </a:extLst>
          </p:cNvPr>
          <p:cNvSpPr>
            <a:spLocks noGrp="1"/>
          </p:cNvSpPr>
          <p:nvPr>
            <p:ph idx="1"/>
          </p:nvPr>
        </p:nvSpPr>
        <p:spPr>
          <a:xfrm>
            <a:off x="609600" y="3462048"/>
            <a:ext cx="11416393" cy="3002373"/>
          </a:xfrm>
        </p:spPr>
        <p:txBody>
          <a:bodyPr/>
          <a:lstStyle/>
          <a:p>
            <a:r>
              <a:rPr lang="en-US" altLang="zh-CN" sz="2400" dirty="0"/>
              <a:t>Use </a:t>
            </a:r>
            <a:r>
              <a:rPr lang="en-US" altLang="zh-CN" sz="2400" b="1" dirty="0">
                <a:solidFill>
                  <a:srgbClr val="C00000"/>
                </a:solidFill>
              </a:rPr>
              <a:t>server-aided architecture </a:t>
            </a:r>
            <a:r>
              <a:rPr lang="en-US" altLang="zh-CN" sz="2400" dirty="0"/>
              <a:t>to prevent offline brute-force attacks</a:t>
            </a:r>
          </a:p>
          <a:p>
            <a:r>
              <a:rPr lang="en-US" altLang="zh-CN" sz="2400" dirty="0"/>
              <a:t>Protect key generation via </a:t>
            </a:r>
            <a:r>
              <a:rPr lang="en-US" altLang="zh-CN" sz="2400" b="1" dirty="0">
                <a:solidFill>
                  <a:srgbClr val="002060"/>
                </a:solidFill>
              </a:rPr>
              <a:t>oblivious pseudorandom function (OPRF) </a:t>
            </a:r>
            <a:r>
              <a:rPr lang="en-US" altLang="zh-CN" sz="2400" dirty="0"/>
              <a:t>to prevent key server from learning plaintext chunks</a:t>
            </a:r>
          </a:p>
          <a:p>
            <a:r>
              <a:rPr lang="en-US" altLang="zh-CN" sz="2400" dirty="0"/>
              <a:t>Perform </a:t>
            </a:r>
            <a:r>
              <a:rPr lang="en-US" altLang="zh-CN" sz="2400" b="1" dirty="0">
                <a:solidFill>
                  <a:srgbClr val="002060"/>
                </a:solidFill>
              </a:rPr>
              <a:t>target-based</a:t>
            </a:r>
            <a:r>
              <a:rPr lang="en-US" altLang="zh-CN" sz="2400" baseline="-25000" dirty="0"/>
              <a:t>[Bellare, Security’13]</a:t>
            </a:r>
            <a:r>
              <a:rPr lang="en-US" altLang="zh-CN" sz="2400" dirty="0"/>
              <a:t> or </a:t>
            </a:r>
            <a:r>
              <a:rPr lang="en-US" altLang="zh-CN" sz="2400" b="1" dirty="0">
                <a:solidFill>
                  <a:srgbClr val="002060"/>
                </a:solidFill>
              </a:rPr>
              <a:t>source-based</a:t>
            </a:r>
            <a:r>
              <a:rPr lang="en-US" altLang="zh-CN" sz="2400" baseline="-25000" dirty="0"/>
              <a:t>[Halevi, CCS’11]</a:t>
            </a:r>
            <a:r>
              <a:rPr lang="en-US" altLang="zh-CN" sz="2400" dirty="0"/>
              <a:t> deduplication</a:t>
            </a:r>
          </a:p>
          <a:p>
            <a:pPr lvl="1"/>
            <a:r>
              <a:rPr lang="en-US" altLang="zh-CN" sz="2000" dirty="0"/>
              <a:t>Target-based: upload all chunks and remove duplicates in the cloud</a:t>
            </a:r>
          </a:p>
          <a:p>
            <a:pPr lvl="1"/>
            <a:r>
              <a:rPr lang="en-US" altLang="zh-CN" sz="2000" dirty="0"/>
              <a:t>Source-based: upload fingerprints for</a:t>
            </a:r>
            <a:r>
              <a:rPr lang="zh-CN" altLang="en-US" sz="2000" dirty="0"/>
              <a:t> </a:t>
            </a:r>
            <a:r>
              <a:rPr lang="en-US" altLang="zh-CN" sz="2000" dirty="0"/>
              <a:t>duplicate</a:t>
            </a:r>
            <a:r>
              <a:rPr lang="zh-CN" altLang="en-US" sz="2000" dirty="0"/>
              <a:t> </a:t>
            </a:r>
            <a:r>
              <a:rPr lang="en-US" altLang="zh-CN" sz="2000" dirty="0"/>
              <a:t>check, followed by only non-duplicate chunks</a:t>
            </a:r>
          </a:p>
        </p:txBody>
      </p:sp>
      <p:sp>
        <p:nvSpPr>
          <p:cNvPr id="4" name="灯片编号占位符 3">
            <a:extLst>
              <a:ext uri="{FF2B5EF4-FFF2-40B4-BE49-F238E27FC236}">
                <a16:creationId xmlns:a16="http://schemas.microsoft.com/office/drawing/2014/main" id="{9A88F196-26C6-451C-B815-3342EBE565C8}"/>
              </a:ext>
            </a:extLst>
          </p:cNvPr>
          <p:cNvSpPr>
            <a:spLocks noGrp="1"/>
          </p:cNvSpPr>
          <p:nvPr>
            <p:ph type="sldNum" sz="quarter" idx="11"/>
          </p:nvPr>
        </p:nvSpPr>
        <p:spPr/>
        <p:txBody>
          <a:bodyPr/>
          <a:lstStyle/>
          <a:p>
            <a:pPr>
              <a:defRPr/>
            </a:pPr>
            <a:fld id="{3FFE790D-BCFB-4008-9260-CA63AEE325FD}" type="slidenum">
              <a:rPr lang="en-US" smtClean="0"/>
              <a:pPr>
                <a:defRPr/>
              </a:pPr>
              <a:t>4</a:t>
            </a:fld>
            <a:endParaRPr lang="en-US" dirty="0"/>
          </a:p>
        </p:txBody>
      </p:sp>
      <p:grpSp>
        <p:nvGrpSpPr>
          <p:cNvPr id="5" name="组合 4">
            <a:extLst>
              <a:ext uri="{FF2B5EF4-FFF2-40B4-BE49-F238E27FC236}">
                <a16:creationId xmlns:a16="http://schemas.microsoft.com/office/drawing/2014/main" id="{68E955A7-F0BE-467D-B072-884307440C6B}"/>
              </a:ext>
            </a:extLst>
          </p:cNvPr>
          <p:cNvGrpSpPr/>
          <p:nvPr/>
        </p:nvGrpSpPr>
        <p:grpSpPr>
          <a:xfrm>
            <a:off x="1582927" y="1280203"/>
            <a:ext cx="8067640" cy="1949565"/>
            <a:chOff x="1789930" y="1284961"/>
            <a:chExt cx="7188956" cy="2136230"/>
          </a:xfrm>
        </p:grpSpPr>
        <p:grpSp>
          <p:nvGrpSpPr>
            <p:cNvPr id="6" name="组合 5">
              <a:extLst>
                <a:ext uri="{FF2B5EF4-FFF2-40B4-BE49-F238E27FC236}">
                  <a16:creationId xmlns:a16="http://schemas.microsoft.com/office/drawing/2014/main" id="{C2FEF390-4D19-4664-8638-016EFD245354}"/>
                </a:ext>
              </a:extLst>
            </p:cNvPr>
            <p:cNvGrpSpPr/>
            <p:nvPr/>
          </p:nvGrpSpPr>
          <p:grpSpPr>
            <a:xfrm>
              <a:off x="1789930" y="1284961"/>
              <a:ext cx="7188956" cy="2136230"/>
              <a:chOff x="-76086" y="3469534"/>
              <a:chExt cx="5191576" cy="1703052"/>
            </a:xfrm>
          </p:grpSpPr>
          <p:sp>
            <p:nvSpPr>
              <p:cNvPr id="10" name="Rectangle 56">
                <a:extLst>
                  <a:ext uri="{FF2B5EF4-FFF2-40B4-BE49-F238E27FC236}">
                    <a16:creationId xmlns:a16="http://schemas.microsoft.com/office/drawing/2014/main" id="{7C066BE2-32D1-4A06-8E59-5E8916BAC3C0}"/>
                  </a:ext>
                </a:extLst>
              </p:cNvPr>
              <p:cNvSpPr/>
              <p:nvPr/>
            </p:nvSpPr>
            <p:spPr>
              <a:xfrm>
                <a:off x="798956" y="4596650"/>
                <a:ext cx="2736618"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11" name="Rectangle 55">
                <a:extLst>
                  <a:ext uri="{FF2B5EF4-FFF2-40B4-BE49-F238E27FC236}">
                    <a16:creationId xmlns:a16="http://schemas.microsoft.com/office/drawing/2014/main" id="{E5D8ED39-D30B-4F36-9E6F-ED0F79F08A75}"/>
                  </a:ext>
                </a:extLst>
              </p:cNvPr>
              <p:cNvSpPr/>
              <p:nvPr/>
            </p:nvSpPr>
            <p:spPr>
              <a:xfrm>
                <a:off x="854104" y="4537605"/>
                <a:ext cx="2736617"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12" name="Rectangle 77">
                <a:extLst>
                  <a:ext uri="{FF2B5EF4-FFF2-40B4-BE49-F238E27FC236}">
                    <a16:creationId xmlns:a16="http://schemas.microsoft.com/office/drawing/2014/main" id="{C2ECEF83-7776-407A-AC0A-2D14C906C6FE}"/>
                  </a:ext>
                </a:extLst>
              </p:cNvPr>
              <p:cNvSpPr/>
              <p:nvPr/>
            </p:nvSpPr>
            <p:spPr>
              <a:xfrm>
                <a:off x="898498" y="4474474"/>
                <a:ext cx="2736617" cy="564343"/>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3" name="Rectangle 46">
                <a:extLst>
                  <a:ext uri="{FF2B5EF4-FFF2-40B4-BE49-F238E27FC236}">
                    <a16:creationId xmlns:a16="http://schemas.microsoft.com/office/drawing/2014/main" id="{DFCDE666-E469-471F-887D-90DDB1D2A6AE}"/>
                  </a:ext>
                </a:extLst>
              </p:cNvPr>
              <p:cNvSpPr/>
              <p:nvPr/>
            </p:nvSpPr>
            <p:spPr>
              <a:xfrm>
                <a:off x="4261139" y="4298950"/>
                <a:ext cx="854351" cy="873636"/>
              </a:xfrm>
              <a:prstGeom prst="rect">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4" name="Can 26">
                <a:extLst>
                  <a:ext uri="{FF2B5EF4-FFF2-40B4-BE49-F238E27FC236}">
                    <a16:creationId xmlns:a16="http://schemas.microsoft.com/office/drawing/2014/main" id="{10105D7D-DF8A-4965-BF57-270878762FF9}"/>
                  </a:ext>
                </a:extLst>
              </p:cNvPr>
              <p:cNvSpPr/>
              <p:nvPr/>
            </p:nvSpPr>
            <p:spPr>
              <a:xfrm>
                <a:off x="4370710"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sp>
            <p:nvSpPr>
              <p:cNvPr id="15" name="TextBox 29">
                <a:extLst>
                  <a:ext uri="{FF2B5EF4-FFF2-40B4-BE49-F238E27FC236}">
                    <a16:creationId xmlns:a16="http://schemas.microsoft.com/office/drawing/2014/main" id="{E647C800-4BAF-47A4-826C-A193436B14D0}"/>
                  </a:ext>
                </a:extLst>
              </p:cNvPr>
              <p:cNvSpPr txBox="1"/>
              <p:nvPr/>
            </p:nvSpPr>
            <p:spPr>
              <a:xfrm>
                <a:off x="966202" y="4425650"/>
                <a:ext cx="1079200" cy="295745"/>
              </a:xfrm>
              <a:prstGeom prst="rect">
                <a:avLst/>
              </a:prstGeom>
              <a:noFill/>
            </p:spPr>
            <p:txBody>
              <a:bodyPr wrap="none" rtlCol="0">
                <a:spAutoFit/>
              </a:bodyPr>
              <a:lstStyle/>
              <a:p>
                <a:r>
                  <a:rPr lang="en-CN" sz="1600" dirty="0">
                    <a:latin typeface="Helvetica" pitchFamily="2" charset="0"/>
                  </a:rPr>
                  <a:t>Plaintext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sp>
            <p:nvSpPr>
              <p:cNvPr id="16" name="Rectangle 30">
                <a:extLst>
                  <a:ext uri="{FF2B5EF4-FFF2-40B4-BE49-F238E27FC236}">
                    <a16:creationId xmlns:a16="http://schemas.microsoft.com/office/drawing/2014/main" id="{D9690A3D-B570-4DB3-9653-DC89D84970D3}"/>
                  </a:ext>
                </a:extLst>
              </p:cNvPr>
              <p:cNvSpPr/>
              <p:nvPr/>
            </p:nvSpPr>
            <p:spPr>
              <a:xfrm>
                <a:off x="1091512" y="4687357"/>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7" name="Rectangle 34">
                <a:extLst>
                  <a:ext uri="{FF2B5EF4-FFF2-40B4-BE49-F238E27FC236}">
                    <a16:creationId xmlns:a16="http://schemas.microsoft.com/office/drawing/2014/main" id="{15129660-74CC-464C-82AE-877FFC648EAF}"/>
                  </a:ext>
                </a:extLst>
              </p:cNvPr>
              <p:cNvSpPr/>
              <p:nvPr/>
            </p:nvSpPr>
            <p:spPr>
              <a:xfrm>
                <a:off x="1342532"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8" name="Rectangle 40">
                <a:extLst>
                  <a:ext uri="{FF2B5EF4-FFF2-40B4-BE49-F238E27FC236}">
                    <a16:creationId xmlns:a16="http://schemas.microsoft.com/office/drawing/2014/main" id="{B1380249-B62D-44F2-A321-0AA7EF21ED2A}"/>
                  </a:ext>
                </a:extLst>
              </p:cNvPr>
              <p:cNvSpPr/>
              <p:nvPr/>
            </p:nvSpPr>
            <p:spPr>
              <a:xfrm>
                <a:off x="1586427"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dirty="0">
                  <a:latin typeface="Helvetica" pitchFamily="2" charset="0"/>
                </a:endParaRPr>
              </a:p>
            </p:txBody>
          </p:sp>
          <p:sp>
            <p:nvSpPr>
              <p:cNvPr id="19" name="Rectangle 43">
                <a:extLst>
                  <a:ext uri="{FF2B5EF4-FFF2-40B4-BE49-F238E27FC236}">
                    <a16:creationId xmlns:a16="http://schemas.microsoft.com/office/drawing/2014/main" id="{F73FC35C-E0D9-41BC-9380-5DA69A1205ED}"/>
                  </a:ext>
                </a:extLst>
              </p:cNvPr>
              <p:cNvSpPr/>
              <p:nvPr/>
            </p:nvSpPr>
            <p:spPr>
              <a:xfrm>
                <a:off x="2570731" y="4692061"/>
                <a:ext cx="251020" cy="224407"/>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pic>
            <p:nvPicPr>
              <p:cNvPr id="20" name="Graphic 10" descr="Lock">
                <a:extLst>
                  <a:ext uri="{FF2B5EF4-FFF2-40B4-BE49-F238E27FC236}">
                    <a16:creationId xmlns:a16="http://schemas.microsoft.com/office/drawing/2014/main" id="{801A58BC-E529-48D1-ACD2-87D8D7EAB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9051" y="4687356"/>
                <a:ext cx="200504" cy="200504"/>
              </a:xfrm>
              <a:prstGeom prst="rect">
                <a:avLst/>
              </a:prstGeom>
            </p:spPr>
          </p:pic>
          <p:cxnSp>
            <p:nvCxnSpPr>
              <p:cNvPr id="21" name="Straight Arrow Connector 66">
                <a:extLst>
                  <a:ext uri="{FF2B5EF4-FFF2-40B4-BE49-F238E27FC236}">
                    <a16:creationId xmlns:a16="http://schemas.microsoft.com/office/drawing/2014/main" id="{4AEDDB28-2873-4F8E-AC22-1460007E0471}"/>
                  </a:ext>
                </a:extLst>
              </p:cNvPr>
              <p:cNvCxnSpPr>
                <a:cxnSpLocks/>
                <a:stCxn id="18" idx="3"/>
                <a:endCxn id="19" idx="1"/>
              </p:cNvCxnSpPr>
              <p:nvPr/>
            </p:nvCxnSpPr>
            <p:spPr>
              <a:xfrm>
                <a:off x="1837447" y="4799560"/>
                <a:ext cx="733284" cy="47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22" name="Group 70">
                <a:extLst>
                  <a:ext uri="{FF2B5EF4-FFF2-40B4-BE49-F238E27FC236}">
                    <a16:creationId xmlns:a16="http://schemas.microsoft.com/office/drawing/2014/main" id="{411E0D6A-AE1E-466D-9035-C8218A64E28C}"/>
                  </a:ext>
                </a:extLst>
              </p:cNvPr>
              <p:cNvGrpSpPr/>
              <p:nvPr/>
            </p:nvGrpSpPr>
            <p:grpSpPr>
              <a:xfrm>
                <a:off x="2193480" y="3469534"/>
                <a:ext cx="1910926" cy="692555"/>
                <a:chOff x="2261905" y="3220615"/>
                <a:chExt cx="1910926" cy="634573"/>
              </a:xfrm>
            </p:grpSpPr>
            <p:sp>
              <p:nvSpPr>
                <p:cNvPr id="29" name="Rectangle 5">
                  <a:extLst>
                    <a:ext uri="{FF2B5EF4-FFF2-40B4-BE49-F238E27FC236}">
                      <a16:creationId xmlns:a16="http://schemas.microsoft.com/office/drawing/2014/main" id="{59B4BA59-FAF1-4A3C-BE99-C859CD347D99}"/>
                    </a:ext>
                  </a:extLst>
                </p:cNvPr>
                <p:cNvSpPr/>
                <p:nvPr/>
              </p:nvSpPr>
              <p:spPr>
                <a:xfrm>
                  <a:off x="2914023" y="3268086"/>
                  <a:ext cx="1258808" cy="587102"/>
                </a:xfrm>
                <a:prstGeom prst="rect">
                  <a:avLst/>
                </a:prstGeom>
                <a:solidFill>
                  <a:schemeClr val="accent2">
                    <a:lumMod val="20000"/>
                    <a:lumOff val="80000"/>
                  </a:schemeClr>
                </a:solidFill>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grpSp>
              <p:nvGrpSpPr>
                <p:cNvPr id="30" name="Group 11">
                  <a:extLst>
                    <a:ext uri="{FF2B5EF4-FFF2-40B4-BE49-F238E27FC236}">
                      <a16:creationId xmlns:a16="http://schemas.microsoft.com/office/drawing/2014/main" id="{29931175-6D4C-4E71-B418-4F98ACA70A54}"/>
                    </a:ext>
                  </a:extLst>
                </p:cNvPr>
                <p:cNvGrpSpPr/>
                <p:nvPr/>
              </p:nvGrpSpPr>
              <p:grpSpPr>
                <a:xfrm>
                  <a:off x="2973474" y="3242267"/>
                  <a:ext cx="1178314" cy="547325"/>
                  <a:chOff x="2009853" y="3442327"/>
                  <a:chExt cx="1178314" cy="547325"/>
                </a:xfrm>
              </p:grpSpPr>
              <p:sp>
                <p:nvSpPr>
                  <p:cNvPr id="32" name="TextBox 45">
                    <a:extLst>
                      <a:ext uri="{FF2B5EF4-FFF2-40B4-BE49-F238E27FC236}">
                        <a16:creationId xmlns:a16="http://schemas.microsoft.com/office/drawing/2014/main" id="{94FF3CDD-BB97-4F3C-9587-81AA5B91BFD5}"/>
                      </a:ext>
                    </a:extLst>
                  </p:cNvPr>
                  <p:cNvSpPr txBox="1"/>
                  <p:nvPr/>
                </p:nvSpPr>
                <p:spPr>
                  <a:xfrm>
                    <a:off x="2063919" y="3442327"/>
                    <a:ext cx="1124248" cy="208127"/>
                  </a:xfrm>
                  <a:prstGeom prst="rect">
                    <a:avLst/>
                  </a:prstGeom>
                  <a:noFill/>
                </p:spPr>
                <p:txBody>
                  <a:bodyPr wrap="square" rtlCol="0">
                    <a:spAutoFit/>
                  </a:bodyPr>
                  <a:lstStyle/>
                  <a:p>
                    <a:r>
                      <a:rPr lang="en-US" altLang="zh-CN" sz="2000" dirty="0">
                        <a:latin typeface="Helvetica" pitchFamily="2" charset="0"/>
                      </a:rPr>
                      <a:t>Global</a:t>
                    </a:r>
                    <a:r>
                      <a:rPr lang="zh-CN" altLang="en-US" sz="2000" dirty="0">
                        <a:latin typeface="Helvetica" pitchFamily="2" charset="0"/>
                      </a:rPr>
                      <a:t> </a:t>
                    </a:r>
                    <a:r>
                      <a:rPr lang="en-US" altLang="zh-CN" sz="2000" dirty="0">
                        <a:latin typeface="Helvetica" pitchFamily="2" charset="0"/>
                      </a:rPr>
                      <a:t>secret</a:t>
                    </a:r>
                    <a:endParaRPr lang="en-CN" sz="2000" dirty="0">
                      <a:latin typeface="Helvetica" pitchFamily="2" charset="0"/>
                    </a:endParaRPr>
                  </a:p>
                </p:txBody>
              </p:sp>
              <p:sp>
                <p:nvSpPr>
                  <p:cNvPr id="33" name="Rectangle 48">
                    <a:extLst>
                      <a:ext uri="{FF2B5EF4-FFF2-40B4-BE49-F238E27FC236}">
                        <a16:creationId xmlns:a16="http://schemas.microsoft.com/office/drawing/2014/main" id="{93E69E7E-D804-4A1A-AFA7-B3FEE53AEC77}"/>
                      </a:ext>
                    </a:extLst>
                  </p:cNvPr>
                  <p:cNvSpPr/>
                  <p:nvPr/>
                </p:nvSpPr>
                <p:spPr>
                  <a:xfrm>
                    <a:off x="2009853" y="3790404"/>
                    <a:ext cx="1124248" cy="199248"/>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solidFill>
                          <a:schemeClr val="tx1"/>
                        </a:solidFill>
                        <a:latin typeface="Helvetica" pitchFamily="2" charset="0"/>
                      </a:rPr>
                      <a:t>KeyGen</a:t>
                    </a:r>
                    <a:endParaRPr lang="en-CN" sz="2400" dirty="0">
                      <a:solidFill>
                        <a:schemeClr val="tx1"/>
                      </a:solidFill>
                      <a:latin typeface="Helvetica" pitchFamily="2" charset="0"/>
                    </a:endParaRPr>
                  </a:p>
                </p:txBody>
              </p:sp>
              <p:cxnSp>
                <p:nvCxnSpPr>
                  <p:cNvPr id="34" name="Straight Arrow Connector 6">
                    <a:extLst>
                      <a:ext uri="{FF2B5EF4-FFF2-40B4-BE49-F238E27FC236}">
                        <a16:creationId xmlns:a16="http://schemas.microsoft.com/office/drawing/2014/main" id="{C2EC7E34-F7B2-48EB-A40B-AFAE62603FAC}"/>
                      </a:ext>
                    </a:extLst>
                  </p:cNvPr>
                  <p:cNvCxnSpPr>
                    <a:cxnSpLocks/>
                  </p:cNvCxnSpPr>
                  <p:nvPr/>
                </p:nvCxnSpPr>
                <p:spPr>
                  <a:xfrm>
                    <a:off x="2625992" y="3651217"/>
                    <a:ext cx="34" cy="1525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31" name="TextBox 75">
                  <a:extLst>
                    <a:ext uri="{FF2B5EF4-FFF2-40B4-BE49-F238E27FC236}">
                      <a16:creationId xmlns:a16="http://schemas.microsoft.com/office/drawing/2014/main" id="{A03B699E-6442-4145-ABC8-2036DA88CDA1}"/>
                    </a:ext>
                  </a:extLst>
                </p:cNvPr>
                <p:cNvSpPr txBox="1"/>
                <p:nvPr/>
              </p:nvSpPr>
              <p:spPr>
                <a:xfrm>
                  <a:off x="2261905" y="3220615"/>
                  <a:ext cx="765635" cy="566605"/>
                </a:xfrm>
                <a:prstGeom prst="rect">
                  <a:avLst/>
                </a:prstGeom>
                <a:noFill/>
              </p:spPr>
              <p:txBody>
                <a:bodyPr wrap="square" rtlCol="0">
                  <a:spAutoFit/>
                </a:bodyPr>
                <a:lstStyle/>
                <a:p>
                  <a:pPr algn="ctr"/>
                  <a:r>
                    <a:rPr lang="en-CN" sz="2000" b="1" dirty="0">
                      <a:latin typeface="Helvetica" pitchFamily="2" charset="0"/>
                    </a:rPr>
                    <a:t>Key</a:t>
                  </a:r>
                  <a:r>
                    <a:rPr lang="zh-CN" altLang="en-US" sz="2000" b="1" dirty="0">
                      <a:latin typeface="Helvetica" pitchFamily="2" charset="0"/>
                    </a:rPr>
                    <a:t> </a:t>
                  </a:r>
                  <a:r>
                    <a:rPr lang="en-US" altLang="zh-CN" sz="2000" b="1" dirty="0">
                      <a:latin typeface="Helvetica" pitchFamily="2" charset="0"/>
                    </a:rPr>
                    <a:t>server</a:t>
                  </a:r>
                  <a:endParaRPr lang="en-CN" sz="2000" b="1" dirty="0">
                    <a:latin typeface="Helvetica" pitchFamily="2" charset="0"/>
                  </a:endParaRPr>
                </a:p>
              </p:txBody>
            </p:sp>
          </p:grpSp>
          <p:sp>
            <p:nvSpPr>
              <p:cNvPr id="23" name="TextBox 79">
                <a:extLst>
                  <a:ext uri="{FF2B5EF4-FFF2-40B4-BE49-F238E27FC236}">
                    <a16:creationId xmlns:a16="http://schemas.microsoft.com/office/drawing/2014/main" id="{1EEE6CB2-6A0A-45A9-97EB-62034EA6B423}"/>
                  </a:ext>
                </a:extLst>
              </p:cNvPr>
              <p:cNvSpPr txBox="1"/>
              <p:nvPr/>
            </p:nvSpPr>
            <p:spPr>
              <a:xfrm>
                <a:off x="-76086" y="4555990"/>
                <a:ext cx="1079667" cy="401870"/>
              </a:xfrm>
              <a:prstGeom prst="rect">
                <a:avLst/>
              </a:prstGeom>
              <a:noFill/>
            </p:spPr>
            <p:txBody>
              <a:bodyPr wrap="square" rtlCol="0">
                <a:spAutoFit/>
              </a:bodyPr>
              <a:lstStyle/>
              <a:p>
                <a:pPr algn="ctr"/>
                <a:r>
                  <a:rPr lang="en-CN" sz="2000" b="1" dirty="0">
                    <a:latin typeface="Helvetica" pitchFamily="2" charset="0"/>
                  </a:rPr>
                  <a:t>Multiple </a:t>
                </a:r>
                <a:r>
                  <a:rPr lang="en-US" sz="2000" b="1" dirty="0">
                    <a:latin typeface="Helvetica" pitchFamily="2" charset="0"/>
                  </a:rPr>
                  <a:t>c</a:t>
                </a:r>
                <a:r>
                  <a:rPr lang="en-CN" sz="2000" b="1" dirty="0">
                    <a:latin typeface="Helvetica" pitchFamily="2" charset="0"/>
                  </a:rPr>
                  <a:t>lients</a:t>
                </a:r>
              </a:p>
            </p:txBody>
          </p:sp>
          <p:sp>
            <p:nvSpPr>
              <p:cNvPr id="24" name="Rectangle 82">
                <a:extLst>
                  <a:ext uri="{FF2B5EF4-FFF2-40B4-BE49-F238E27FC236}">
                    <a16:creationId xmlns:a16="http://schemas.microsoft.com/office/drawing/2014/main" id="{55988B5E-8A7F-4A12-AF64-611973AD7B6B}"/>
                  </a:ext>
                </a:extLst>
              </p:cNvPr>
              <p:cNvSpPr/>
              <p:nvPr/>
            </p:nvSpPr>
            <p:spPr>
              <a:xfrm>
                <a:off x="4375696" y="4721097"/>
                <a:ext cx="658870" cy="41165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N" sz="1600" dirty="0">
                    <a:latin typeface="Helvetica" pitchFamily="2" charset="0"/>
                  </a:rPr>
                  <a:t>Dedup </a:t>
                </a:r>
                <a:r>
                  <a:rPr lang="en-US" sz="1600" dirty="0">
                    <a:latin typeface="Helvetica" pitchFamily="2" charset="0"/>
                  </a:rPr>
                  <a:t>e</a:t>
                </a:r>
                <a:r>
                  <a:rPr lang="en-CN" sz="1600" dirty="0">
                    <a:latin typeface="Helvetica" pitchFamily="2" charset="0"/>
                  </a:rPr>
                  <a:t>ngine</a:t>
                </a:r>
                <a:endParaRPr lang="en-CN" dirty="0">
                  <a:latin typeface="Helvetica" pitchFamily="2" charset="0"/>
                </a:endParaRPr>
              </a:p>
            </p:txBody>
          </p:sp>
          <p:cxnSp>
            <p:nvCxnSpPr>
              <p:cNvPr id="25" name="Straight Arrow Connector 84">
                <a:extLst>
                  <a:ext uri="{FF2B5EF4-FFF2-40B4-BE49-F238E27FC236}">
                    <a16:creationId xmlns:a16="http://schemas.microsoft.com/office/drawing/2014/main" id="{CABD783A-9AD3-494C-8E2E-94EEA1D1C1C8}"/>
                  </a:ext>
                </a:extLst>
              </p:cNvPr>
              <p:cNvCxnSpPr>
                <a:cxnSpLocks/>
              </p:cNvCxnSpPr>
              <p:nvPr/>
            </p:nvCxnSpPr>
            <p:spPr>
              <a:xfrm flipH="1" flipV="1">
                <a:off x="3319026" y="4787608"/>
                <a:ext cx="1053335" cy="9153"/>
              </a:xfrm>
              <a:prstGeom prst="straightConnector1">
                <a:avLst/>
              </a:prstGeom>
              <a:ln w="254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6" name="TextBox 90">
                <a:extLst>
                  <a:ext uri="{FF2B5EF4-FFF2-40B4-BE49-F238E27FC236}">
                    <a16:creationId xmlns:a16="http://schemas.microsoft.com/office/drawing/2014/main" id="{BDA6E015-ACBB-4D42-A1C0-7E660219E971}"/>
                  </a:ext>
                </a:extLst>
              </p:cNvPr>
              <p:cNvSpPr txBox="1"/>
              <p:nvPr/>
            </p:nvSpPr>
            <p:spPr>
              <a:xfrm>
                <a:off x="4344476" y="3987604"/>
                <a:ext cx="644436" cy="227144"/>
              </a:xfrm>
              <a:prstGeom prst="rect">
                <a:avLst/>
              </a:prstGeom>
              <a:noFill/>
            </p:spPr>
            <p:txBody>
              <a:bodyPr wrap="square" rtlCol="0">
                <a:spAutoFit/>
              </a:bodyPr>
              <a:lstStyle/>
              <a:p>
                <a:pPr algn="ctr"/>
                <a:r>
                  <a:rPr lang="en-US" sz="2000" b="1" dirty="0">
                    <a:latin typeface="Helvetica" pitchFamily="2" charset="0"/>
                  </a:rPr>
                  <a:t>Cloud</a:t>
                </a:r>
                <a:endParaRPr lang="en-CN" sz="1600" b="1" dirty="0">
                  <a:latin typeface="Helvetica" pitchFamily="2" charset="0"/>
                </a:endParaRPr>
              </a:p>
            </p:txBody>
          </p:sp>
          <p:sp>
            <p:nvSpPr>
              <p:cNvPr id="27" name="Can 91">
                <a:extLst>
                  <a:ext uri="{FF2B5EF4-FFF2-40B4-BE49-F238E27FC236}">
                    <a16:creationId xmlns:a16="http://schemas.microsoft.com/office/drawing/2014/main" id="{11A9EF70-E6BE-404F-85B4-2F570AD18409}"/>
                  </a:ext>
                </a:extLst>
              </p:cNvPr>
              <p:cNvSpPr/>
              <p:nvPr/>
            </p:nvSpPr>
            <p:spPr>
              <a:xfrm>
                <a:off x="4721564"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cxnSp>
            <p:nvCxnSpPr>
              <p:cNvPr id="28" name="Curved Connector 24">
                <a:extLst>
                  <a:ext uri="{FF2B5EF4-FFF2-40B4-BE49-F238E27FC236}">
                    <a16:creationId xmlns:a16="http://schemas.microsoft.com/office/drawing/2014/main" id="{CFDE81FE-D581-4225-9404-6D44AA454795}"/>
                  </a:ext>
                </a:extLst>
              </p:cNvPr>
              <p:cNvCxnSpPr>
                <a:cxnSpLocks/>
              </p:cNvCxnSpPr>
              <p:nvPr/>
            </p:nvCxnSpPr>
            <p:spPr>
              <a:xfrm rot="5400000" flipH="1" flipV="1">
                <a:off x="2530847" y="3752487"/>
                <a:ext cx="598031" cy="1281118"/>
              </a:xfrm>
              <a:prstGeom prst="curvedConnector3">
                <a:avLst>
                  <a:gd name="adj1" fmla="val 70119"/>
                </a:avLst>
              </a:prstGeom>
              <a:ln w="38100" cmpd="tri">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7" name="Rectangle 43">
              <a:extLst>
                <a:ext uri="{FF2B5EF4-FFF2-40B4-BE49-F238E27FC236}">
                  <a16:creationId xmlns:a16="http://schemas.microsoft.com/office/drawing/2014/main" id="{1B8E674C-6422-453C-920E-ABDB6B6A11E3}"/>
                </a:ext>
              </a:extLst>
            </p:cNvPr>
            <p:cNvSpPr/>
            <p:nvPr/>
          </p:nvSpPr>
          <p:spPr>
            <a:xfrm>
              <a:off x="5800282" y="28186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8" name="Rectangle 43">
              <a:extLst>
                <a:ext uri="{FF2B5EF4-FFF2-40B4-BE49-F238E27FC236}">
                  <a16:creationId xmlns:a16="http://schemas.microsoft.com/office/drawing/2014/main" id="{57C8C8A3-B34B-4C90-8415-E6BCA32E2CCC}"/>
                </a:ext>
              </a:extLst>
            </p:cNvPr>
            <p:cNvSpPr/>
            <p:nvPr/>
          </p:nvSpPr>
          <p:spPr>
            <a:xfrm>
              <a:off x="6143663" y="28187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9" name="TextBox 29">
              <a:extLst>
                <a:ext uri="{FF2B5EF4-FFF2-40B4-BE49-F238E27FC236}">
                  <a16:creationId xmlns:a16="http://schemas.microsoft.com/office/drawing/2014/main" id="{9E4A6BE8-46A2-4046-B822-7579BA3F9327}"/>
                </a:ext>
              </a:extLst>
            </p:cNvPr>
            <p:cNvSpPr txBox="1"/>
            <p:nvPr/>
          </p:nvSpPr>
          <p:spPr>
            <a:xfrm>
              <a:off x="5186598" y="2496197"/>
              <a:ext cx="1974746" cy="370969"/>
            </a:xfrm>
            <a:prstGeom prst="rect">
              <a:avLst/>
            </a:prstGeom>
            <a:noFill/>
          </p:spPr>
          <p:txBody>
            <a:bodyPr wrap="square" rtlCol="0">
              <a:spAutoFit/>
            </a:bodyPr>
            <a:lstStyle/>
            <a:p>
              <a:r>
                <a:rPr lang="en-US" altLang="zh-CN" sz="1600" dirty="0">
                  <a:latin typeface="Helvetica" pitchFamily="2" charset="0"/>
                </a:rPr>
                <a:t>Ciphertext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grpSp>
      <p:sp>
        <p:nvSpPr>
          <p:cNvPr id="36" name="文本框 35">
            <a:extLst>
              <a:ext uri="{FF2B5EF4-FFF2-40B4-BE49-F238E27FC236}">
                <a16:creationId xmlns:a16="http://schemas.microsoft.com/office/drawing/2014/main" id="{420EE98F-4300-49E1-8EF3-DC706C6109F5}"/>
              </a:ext>
            </a:extLst>
          </p:cNvPr>
          <p:cNvSpPr txBox="1"/>
          <p:nvPr/>
        </p:nvSpPr>
        <p:spPr>
          <a:xfrm>
            <a:off x="5674463" y="1988088"/>
            <a:ext cx="502061" cy="369332"/>
          </a:xfrm>
          <a:prstGeom prst="rect">
            <a:avLst/>
          </a:prstGeom>
          <a:noFill/>
        </p:spPr>
        <p:txBody>
          <a:bodyPr wrap="none" rtlCol="0">
            <a:spAutoFit/>
          </a:bodyPr>
          <a:lstStyle/>
          <a:p>
            <a:r>
              <a:rPr lang="zh-CN" altLang="en-US" dirty="0"/>
              <a:t>🔑</a:t>
            </a:r>
          </a:p>
        </p:txBody>
      </p:sp>
      <p:sp>
        <p:nvSpPr>
          <p:cNvPr id="37" name="文本框 36">
            <a:extLst>
              <a:ext uri="{FF2B5EF4-FFF2-40B4-BE49-F238E27FC236}">
                <a16:creationId xmlns:a16="http://schemas.microsoft.com/office/drawing/2014/main" id="{3BD43430-0150-44EF-83F0-34A5BB96767C}"/>
              </a:ext>
            </a:extLst>
          </p:cNvPr>
          <p:cNvSpPr txBox="1"/>
          <p:nvPr/>
        </p:nvSpPr>
        <p:spPr>
          <a:xfrm>
            <a:off x="4798042" y="1957310"/>
            <a:ext cx="898003" cy="400110"/>
          </a:xfrm>
          <a:prstGeom prst="rect">
            <a:avLst/>
          </a:prstGeom>
          <a:noFill/>
        </p:spPr>
        <p:txBody>
          <a:bodyPr wrap="none" rtlCol="0">
            <a:spAutoFit/>
          </a:bodyPr>
          <a:lstStyle/>
          <a:p>
            <a:r>
              <a:rPr lang="en-US" altLang="zh-CN" sz="2000" b="1" dirty="0">
                <a:solidFill>
                  <a:srgbClr val="FF0000"/>
                </a:solidFill>
              </a:rPr>
              <a:t>OPRF</a:t>
            </a:r>
            <a:endParaRPr lang="zh-CN" altLang="en-US" sz="1600" b="1" dirty="0">
              <a:solidFill>
                <a:srgbClr val="FF0000"/>
              </a:solidFill>
            </a:endParaRPr>
          </a:p>
        </p:txBody>
      </p:sp>
      <p:sp>
        <p:nvSpPr>
          <p:cNvPr id="38" name="文本框 37">
            <a:extLst>
              <a:ext uri="{FF2B5EF4-FFF2-40B4-BE49-F238E27FC236}">
                <a16:creationId xmlns:a16="http://schemas.microsoft.com/office/drawing/2014/main" id="{06497481-F1CE-4F5E-B677-40966DF5036F}"/>
              </a:ext>
            </a:extLst>
          </p:cNvPr>
          <p:cNvSpPr txBox="1"/>
          <p:nvPr/>
        </p:nvSpPr>
        <p:spPr>
          <a:xfrm>
            <a:off x="7278594" y="2913570"/>
            <a:ext cx="984565" cy="400110"/>
          </a:xfrm>
          <a:prstGeom prst="rect">
            <a:avLst/>
          </a:prstGeom>
          <a:noFill/>
        </p:spPr>
        <p:txBody>
          <a:bodyPr wrap="none" rtlCol="0">
            <a:spAutoFit/>
          </a:bodyPr>
          <a:lstStyle/>
          <a:p>
            <a:r>
              <a:rPr lang="en-US" altLang="zh-CN" sz="2000" b="1" dirty="0">
                <a:solidFill>
                  <a:srgbClr val="FF0000"/>
                </a:solidFill>
              </a:rPr>
              <a:t>Dedup</a:t>
            </a:r>
            <a:endParaRPr lang="zh-CN" altLang="en-US" sz="1600" b="1" dirty="0">
              <a:solidFill>
                <a:srgbClr val="FF0000"/>
              </a:solidFill>
            </a:endParaRPr>
          </a:p>
        </p:txBody>
      </p:sp>
      <p:sp>
        <p:nvSpPr>
          <p:cNvPr id="39" name="右大括号 38">
            <a:extLst>
              <a:ext uri="{FF2B5EF4-FFF2-40B4-BE49-F238E27FC236}">
                <a16:creationId xmlns:a16="http://schemas.microsoft.com/office/drawing/2014/main" id="{AE920167-4B46-45B9-AEE8-2EE3CF524D87}"/>
              </a:ext>
            </a:extLst>
          </p:cNvPr>
          <p:cNvSpPr/>
          <p:nvPr/>
        </p:nvSpPr>
        <p:spPr bwMode="auto">
          <a:xfrm rot="5400000">
            <a:off x="7623272" y="2137958"/>
            <a:ext cx="136213" cy="1572444"/>
          </a:xfrm>
          <a:prstGeom prst="rightBrace">
            <a:avLst/>
          </a:prstGeom>
          <a:ln w="28575">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176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1956-7A4B-4803-9E1A-2754289B5B3E}"/>
              </a:ext>
            </a:extLst>
          </p:cNvPr>
          <p:cNvSpPr>
            <a:spLocks noGrp="1"/>
          </p:cNvSpPr>
          <p:nvPr>
            <p:ph type="title"/>
          </p:nvPr>
        </p:nvSpPr>
        <p:spPr/>
        <p:txBody>
          <a:bodyPr/>
          <a:lstStyle/>
          <a:p>
            <a:r>
              <a:rPr lang="en-US" altLang="zh-CN" dirty="0"/>
              <a:t>MLE-based Implementation</a:t>
            </a:r>
            <a:endParaRPr lang="zh-CN" altLang="en-US" dirty="0"/>
          </a:p>
        </p:txBody>
      </p:sp>
      <p:sp>
        <p:nvSpPr>
          <p:cNvPr id="3" name="内容占位符 2">
            <a:extLst>
              <a:ext uri="{FF2B5EF4-FFF2-40B4-BE49-F238E27FC236}">
                <a16:creationId xmlns:a16="http://schemas.microsoft.com/office/drawing/2014/main" id="{8F3B2C87-DDB4-437E-A2D2-750C6A9211BC}"/>
              </a:ext>
            </a:extLst>
          </p:cNvPr>
          <p:cNvSpPr>
            <a:spLocks noGrp="1"/>
          </p:cNvSpPr>
          <p:nvPr>
            <p:ph idx="1"/>
          </p:nvPr>
        </p:nvSpPr>
        <p:spPr>
          <a:xfrm>
            <a:off x="609600" y="3471914"/>
            <a:ext cx="11582400" cy="3002373"/>
          </a:xfrm>
        </p:spPr>
        <p:txBody>
          <a:bodyPr/>
          <a:lstStyle/>
          <a:p>
            <a:r>
              <a:rPr lang="en-US" altLang="zh-CN" sz="2400" dirty="0"/>
              <a:t>OPRF is known to incur </a:t>
            </a:r>
            <a:r>
              <a:rPr lang="en-US" altLang="zh-CN" sz="2400" b="1" dirty="0">
                <a:solidFill>
                  <a:srgbClr val="C00000"/>
                </a:solidFill>
              </a:rPr>
              <a:t>high computational overhead</a:t>
            </a:r>
            <a:r>
              <a:rPr lang="en-US" altLang="zh-CN" sz="2400" baseline="-25000" dirty="0"/>
              <a:t>[Qin, TOS’17]</a:t>
            </a:r>
          </a:p>
          <a:p>
            <a:r>
              <a:rPr lang="en-US" altLang="zh-CN" sz="2400" dirty="0"/>
              <a:t>Target-based deduplication has </a:t>
            </a:r>
            <a:r>
              <a:rPr lang="en-US" altLang="zh-CN" sz="2400" b="1" dirty="0">
                <a:solidFill>
                  <a:srgbClr val="C00000"/>
                </a:solidFill>
              </a:rPr>
              <a:t>high bandwidth overhead</a:t>
            </a:r>
          </a:p>
          <a:p>
            <a:r>
              <a:rPr lang="en-US" altLang="zh-CN" sz="2400" dirty="0"/>
              <a:t>Source-based deduplication incurs information leakage</a:t>
            </a:r>
          </a:p>
          <a:p>
            <a:pPr lvl="1"/>
            <a:r>
              <a:rPr lang="en-US" altLang="zh-CN" sz="2000" dirty="0"/>
              <a:t>A malicious client can fake fingerprints to learn deduplication patterns of corresponding chunks</a:t>
            </a:r>
          </a:p>
          <a:p>
            <a:pPr lvl="1"/>
            <a:r>
              <a:rPr lang="en-US" altLang="zh-CN" sz="2000" dirty="0"/>
              <a:t>Need to be protected by </a:t>
            </a:r>
            <a:r>
              <a:rPr lang="en-US" altLang="zh-CN" sz="2000" b="1" dirty="0">
                <a:solidFill>
                  <a:srgbClr val="002060"/>
                </a:solidFill>
              </a:rPr>
              <a:t>proof-of-ownership (PoW)</a:t>
            </a:r>
            <a:r>
              <a:rPr lang="en-US" altLang="zh-CN" sz="2000" b="1" baseline="-25000" dirty="0">
                <a:solidFill>
                  <a:srgbClr val="002060"/>
                </a:solidFill>
              </a:rPr>
              <a:t> </a:t>
            </a:r>
            <a:r>
              <a:rPr lang="en-US" altLang="zh-CN" sz="2000" baseline="-25000" dirty="0"/>
              <a:t>[Halevi, CCS’11]</a:t>
            </a:r>
            <a:r>
              <a:rPr lang="en-US" altLang="zh-CN" sz="2000" dirty="0"/>
              <a:t>, which is </a:t>
            </a:r>
            <a:r>
              <a:rPr lang="en-US" altLang="zh-CN" sz="2000" b="1" dirty="0">
                <a:solidFill>
                  <a:srgbClr val="C00000"/>
                </a:solidFill>
              </a:rPr>
              <a:t>computationally expensive</a:t>
            </a:r>
          </a:p>
        </p:txBody>
      </p:sp>
      <p:sp>
        <p:nvSpPr>
          <p:cNvPr id="4" name="灯片编号占位符 3">
            <a:extLst>
              <a:ext uri="{FF2B5EF4-FFF2-40B4-BE49-F238E27FC236}">
                <a16:creationId xmlns:a16="http://schemas.microsoft.com/office/drawing/2014/main" id="{9A88F196-26C6-451C-B815-3342EBE565C8}"/>
              </a:ext>
            </a:extLst>
          </p:cNvPr>
          <p:cNvSpPr>
            <a:spLocks noGrp="1"/>
          </p:cNvSpPr>
          <p:nvPr>
            <p:ph type="sldNum" sz="quarter" idx="11"/>
          </p:nvPr>
        </p:nvSpPr>
        <p:spPr/>
        <p:txBody>
          <a:bodyPr/>
          <a:lstStyle/>
          <a:p>
            <a:pPr>
              <a:defRPr/>
            </a:pPr>
            <a:fld id="{3FFE790D-BCFB-4008-9260-CA63AEE325FD}" type="slidenum">
              <a:rPr lang="en-US" smtClean="0"/>
              <a:pPr>
                <a:defRPr/>
              </a:pPr>
              <a:t>5</a:t>
            </a:fld>
            <a:endParaRPr lang="en-US" dirty="0"/>
          </a:p>
        </p:txBody>
      </p:sp>
      <p:sp>
        <p:nvSpPr>
          <p:cNvPr id="36" name="文本框 35">
            <a:extLst>
              <a:ext uri="{FF2B5EF4-FFF2-40B4-BE49-F238E27FC236}">
                <a16:creationId xmlns:a16="http://schemas.microsoft.com/office/drawing/2014/main" id="{420EE98F-4300-49E1-8EF3-DC706C6109F5}"/>
              </a:ext>
            </a:extLst>
          </p:cNvPr>
          <p:cNvSpPr txBox="1"/>
          <p:nvPr/>
        </p:nvSpPr>
        <p:spPr>
          <a:xfrm>
            <a:off x="5674463" y="1988088"/>
            <a:ext cx="502061" cy="369332"/>
          </a:xfrm>
          <a:prstGeom prst="rect">
            <a:avLst/>
          </a:prstGeom>
          <a:noFill/>
        </p:spPr>
        <p:txBody>
          <a:bodyPr wrap="none" rtlCol="0">
            <a:spAutoFit/>
          </a:bodyPr>
          <a:lstStyle/>
          <a:p>
            <a:r>
              <a:rPr lang="zh-CN" altLang="en-US" dirty="0"/>
              <a:t>🔑</a:t>
            </a:r>
          </a:p>
        </p:txBody>
      </p:sp>
      <p:sp>
        <p:nvSpPr>
          <p:cNvPr id="37" name="文本框 36">
            <a:extLst>
              <a:ext uri="{FF2B5EF4-FFF2-40B4-BE49-F238E27FC236}">
                <a16:creationId xmlns:a16="http://schemas.microsoft.com/office/drawing/2014/main" id="{3BD43430-0150-44EF-83F0-34A5BB96767C}"/>
              </a:ext>
            </a:extLst>
          </p:cNvPr>
          <p:cNvSpPr txBox="1"/>
          <p:nvPr/>
        </p:nvSpPr>
        <p:spPr>
          <a:xfrm>
            <a:off x="4798042" y="1957310"/>
            <a:ext cx="898003" cy="400110"/>
          </a:xfrm>
          <a:prstGeom prst="rect">
            <a:avLst/>
          </a:prstGeom>
          <a:noFill/>
        </p:spPr>
        <p:txBody>
          <a:bodyPr wrap="none" rtlCol="0">
            <a:spAutoFit/>
          </a:bodyPr>
          <a:lstStyle/>
          <a:p>
            <a:r>
              <a:rPr lang="en-US" altLang="zh-CN" sz="2000" b="1" dirty="0">
                <a:solidFill>
                  <a:srgbClr val="FF0000"/>
                </a:solidFill>
              </a:rPr>
              <a:t>OPRF</a:t>
            </a:r>
            <a:endParaRPr lang="zh-CN" altLang="en-US" sz="1600" b="1" dirty="0">
              <a:solidFill>
                <a:srgbClr val="FF0000"/>
              </a:solidFill>
            </a:endParaRPr>
          </a:p>
        </p:txBody>
      </p:sp>
      <p:sp>
        <p:nvSpPr>
          <p:cNvPr id="38" name="文本框 37">
            <a:extLst>
              <a:ext uri="{FF2B5EF4-FFF2-40B4-BE49-F238E27FC236}">
                <a16:creationId xmlns:a16="http://schemas.microsoft.com/office/drawing/2014/main" id="{06497481-F1CE-4F5E-B677-40966DF5036F}"/>
              </a:ext>
            </a:extLst>
          </p:cNvPr>
          <p:cNvSpPr txBox="1"/>
          <p:nvPr/>
        </p:nvSpPr>
        <p:spPr>
          <a:xfrm>
            <a:off x="7278594" y="2913570"/>
            <a:ext cx="984565" cy="400110"/>
          </a:xfrm>
          <a:prstGeom prst="rect">
            <a:avLst/>
          </a:prstGeom>
          <a:noFill/>
        </p:spPr>
        <p:txBody>
          <a:bodyPr wrap="none" rtlCol="0">
            <a:spAutoFit/>
          </a:bodyPr>
          <a:lstStyle/>
          <a:p>
            <a:r>
              <a:rPr lang="en-US" altLang="zh-CN" sz="2000" b="1" dirty="0">
                <a:solidFill>
                  <a:srgbClr val="FF0000"/>
                </a:solidFill>
              </a:rPr>
              <a:t>Dedup</a:t>
            </a:r>
            <a:endParaRPr lang="zh-CN" altLang="en-US" sz="1600" b="1" dirty="0">
              <a:solidFill>
                <a:srgbClr val="FF0000"/>
              </a:solidFill>
            </a:endParaRPr>
          </a:p>
        </p:txBody>
      </p:sp>
      <p:sp>
        <p:nvSpPr>
          <p:cNvPr id="35" name="对话气泡: 矩形 34">
            <a:extLst>
              <a:ext uri="{FF2B5EF4-FFF2-40B4-BE49-F238E27FC236}">
                <a16:creationId xmlns:a16="http://schemas.microsoft.com/office/drawing/2014/main" id="{9E0C35DB-4C6B-4083-B73F-DD7B7E52CC50}"/>
              </a:ext>
            </a:extLst>
          </p:cNvPr>
          <p:cNvSpPr/>
          <p:nvPr/>
        </p:nvSpPr>
        <p:spPr bwMode="auto">
          <a:xfrm>
            <a:off x="2269374" y="1297827"/>
            <a:ext cx="2372787" cy="727065"/>
          </a:xfrm>
          <a:prstGeom prst="wedgeRectCallout">
            <a:avLst>
              <a:gd name="adj1" fmla="val 58189"/>
              <a:gd name="adj2" fmla="val 47084"/>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a:ln>
                  <a:noFill/>
                </a:ln>
                <a:solidFill>
                  <a:srgbClr val="FF0000"/>
                </a:solidFill>
                <a:effectLst/>
                <a:latin typeface="Arial" charset="0"/>
              </a:rPr>
              <a:t>High computational overhead</a:t>
            </a:r>
            <a:endParaRPr kumimoji="0" lang="zh-CN" altLang="en-US" sz="2000" i="0" u="none" strike="noStrike" cap="none" normalizeH="0" baseline="-25000" dirty="0">
              <a:ln>
                <a:noFill/>
              </a:ln>
              <a:solidFill>
                <a:srgbClr val="FF0000"/>
              </a:solidFill>
              <a:effectLst/>
              <a:latin typeface="Arial" charset="0"/>
            </a:endParaRPr>
          </a:p>
        </p:txBody>
      </p:sp>
      <p:sp>
        <p:nvSpPr>
          <p:cNvPr id="40" name="标注: 弯曲线形 39">
            <a:extLst>
              <a:ext uri="{FF2B5EF4-FFF2-40B4-BE49-F238E27FC236}">
                <a16:creationId xmlns:a16="http://schemas.microsoft.com/office/drawing/2014/main" id="{7F92F6A8-C4EB-40EB-A484-7AC5D56D7CBF}"/>
              </a:ext>
            </a:extLst>
          </p:cNvPr>
          <p:cNvSpPr/>
          <p:nvPr/>
        </p:nvSpPr>
        <p:spPr bwMode="auto">
          <a:xfrm>
            <a:off x="9809167" y="1478320"/>
            <a:ext cx="1956171" cy="1161462"/>
          </a:xfrm>
          <a:prstGeom prst="borderCallout2">
            <a:avLst>
              <a:gd name="adj1" fmla="val 19401"/>
              <a:gd name="adj2" fmla="val -56"/>
              <a:gd name="adj3" fmla="val 20465"/>
              <a:gd name="adj4" fmla="val -67849"/>
              <a:gd name="adj5" fmla="val 110479"/>
              <a:gd name="adj6" fmla="val -107542"/>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Arial" charset="0"/>
              </a:rPr>
              <a:t>high</a:t>
            </a:r>
            <a:r>
              <a:rPr kumimoji="0" lang="en-US" altLang="zh-CN" sz="1800" b="0" i="0" u="none" strike="noStrike" cap="none" normalizeH="0" baseline="0" dirty="0">
                <a:ln>
                  <a:noFill/>
                </a:ln>
                <a:solidFill>
                  <a:srgbClr val="FF0000"/>
                </a:solidFill>
                <a:effectLst/>
                <a:latin typeface="Arial" charset="0"/>
              </a:rPr>
              <a:t> bandwidth overhead or high computational overhead</a:t>
            </a:r>
            <a:endParaRPr kumimoji="0" lang="zh-CN" altLang="en-US" sz="1800" b="0" i="0" u="none" strike="noStrike" cap="none" normalizeH="0" baseline="0" dirty="0">
              <a:ln>
                <a:noFill/>
              </a:ln>
              <a:solidFill>
                <a:srgbClr val="FF0000"/>
              </a:solidFill>
              <a:effectLst/>
              <a:latin typeface="Arial" charset="0"/>
            </a:endParaRPr>
          </a:p>
        </p:txBody>
      </p:sp>
      <p:grpSp>
        <p:nvGrpSpPr>
          <p:cNvPr id="41" name="组合 40">
            <a:extLst>
              <a:ext uri="{FF2B5EF4-FFF2-40B4-BE49-F238E27FC236}">
                <a16:creationId xmlns:a16="http://schemas.microsoft.com/office/drawing/2014/main" id="{FF2CEB5A-3B7C-4EBA-BF9B-CBE754311F5B}"/>
              </a:ext>
            </a:extLst>
          </p:cNvPr>
          <p:cNvGrpSpPr/>
          <p:nvPr/>
        </p:nvGrpSpPr>
        <p:grpSpPr>
          <a:xfrm>
            <a:off x="1582927" y="1280203"/>
            <a:ext cx="8067640" cy="1949565"/>
            <a:chOff x="1789930" y="1284961"/>
            <a:chExt cx="7188956" cy="2136230"/>
          </a:xfrm>
        </p:grpSpPr>
        <p:grpSp>
          <p:nvGrpSpPr>
            <p:cNvPr id="42" name="组合 41">
              <a:extLst>
                <a:ext uri="{FF2B5EF4-FFF2-40B4-BE49-F238E27FC236}">
                  <a16:creationId xmlns:a16="http://schemas.microsoft.com/office/drawing/2014/main" id="{2A7F96AE-8095-407D-9269-39BC2DC58DD1}"/>
                </a:ext>
              </a:extLst>
            </p:cNvPr>
            <p:cNvGrpSpPr/>
            <p:nvPr/>
          </p:nvGrpSpPr>
          <p:grpSpPr>
            <a:xfrm>
              <a:off x="1789930" y="1284961"/>
              <a:ext cx="7188956" cy="2136230"/>
              <a:chOff x="-76086" y="3469534"/>
              <a:chExt cx="5191576" cy="1703052"/>
            </a:xfrm>
          </p:grpSpPr>
          <p:sp>
            <p:nvSpPr>
              <p:cNvPr id="46" name="Rectangle 56">
                <a:extLst>
                  <a:ext uri="{FF2B5EF4-FFF2-40B4-BE49-F238E27FC236}">
                    <a16:creationId xmlns:a16="http://schemas.microsoft.com/office/drawing/2014/main" id="{A5E21CD2-DB1A-48F1-A20F-913542B9F11F}"/>
                  </a:ext>
                </a:extLst>
              </p:cNvPr>
              <p:cNvSpPr/>
              <p:nvPr/>
            </p:nvSpPr>
            <p:spPr>
              <a:xfrm>
                <a:off x="798956" y="4596650"/>
                <a:ext cx="2736618"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47" name="Rectangle 55">
                <a:extLst>
                  <a:ext uri="{FF2B5EF4-FFF2-40B4-BE49-F238E27FC236}">
                    <a16:creationId xmlns:a16="http://schemas.microsoft.com/office/drawing/2014/main" id="{9AC387B8-FF3A-4262-888D-2736A1E78BC6}"/>
                  </a:ext>
                </a:extLst>
              </p:cNvPr>
              <p:cNvSpPr/>
              <p:nvPr/>
            </p:nvSpPr>
            <p:spPr>
              <a:xfrm>
                <a:off x="854104" y="4537605"/>
                <a:ext cx="2736617"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48" name="Rectangle 77">
                <a:extLst>
                  <a:ext uri="{FF2B5EF4-FFF2-40B4-BE49-F238E27FC236}">
                    <a16:creationId xmlns:a16="http://schemas.microsoft.com/office/drawing/2014/main" id="{645F6F41-15C1-4F5A-A54B-7692CBCC4505}"/>
                  </a:ext>
                </a:extLst>
              </p:cNvPr>
              <p:cNvSpPr/>
              <p:nvPr/>
            </p:nvSpPr>
            <p:spPr>
              <a:xfrm>
                <a:off x="898498" y="4474474"/>
                <a:ext cx="2736617" cy="564343"/>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49" name="Rectangle 46">
                <a:extLst>
                  <a:ext uri="{FF2B5EF4-FFF2-40B4-BE49-F238E27FC236}">
                    <a16:creationId xmlns:a16="http://schemas.microsoft.com/office/drawing/2014/main" id="{C547B508-F9CF-472D-8E58-4E6F1F03D767}"/>
                  </a:ext>
                </a:extLst>
              </p:cNvPr>
              <p:cNvSpPr/>
              <p:nvPr/>
            </p:nvSpPr>
            <p:spPr>
              <a:xfrm>
                <a:off x="4261139" y="4298950"/>
                <a:ext cx="854351" cy="873636"/>
              </a:xfrm>
              <a:prstGeom prst="rect">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50" name="Can 26">
                <a:extLst>
                  <a:ext uri="{FF2B5EF4-FFF2-40B4-BE49-F238E27FC236}">
                    <a16:creationId xmlns:a16="http://schemas.microsoft.com/office/drawing/2014/main" id="{63C19AAE-A4CF-4D03-AAB5-E9CA0DAEFAFE}"/>
                  </a:ext>
                </a:extLst>
              </p:cNvPr>
              <p:cNvSpPr/>
              <p:nvPr/>
            </p:nvSpPr>
            <p:spPr>
              <a:xfrm>
                <a:off x="4370710"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sp>
            <p:nvSpPr>
              <p:cNvPr id="51" name="TextBox 29">
                <a:extLst>
                  <a:ext uri="{FF2B5EF4-FFF2-40B4-BE49-F238E27FC236}">
                    <a16:creationId xmlns:a16="http://schemas.microsoft.com/office/drawing/2014/main" id="{25561695-426E-4984-86F5-3516EB0F0240}"/>
                  </a:ext>
                </a:extLst>
              </p:cNvPr>
              <p:cNvSpPr txBox="1"/>
              <p:nvPr/>
            </p:nvSpPr>
            <p:spPr>
              <a:xfrm>
                <a:off x="966202" y="4425650"/>
                <a:ext cx="1079200" cy="295745"/>
              </a:xfrm>
              <a:prstGeom prst="rect">
                <a:avLst/>
              </a:prstGeom>
              <a:noFill/>
            </p:spPr>
            <p:txBody>
              <a:bodyPr wrap="none" rtlCol="0">
                <a:spAutoFit/>
              </a:bodyPr>
              <a:lstStyle/>
              <a:p>
                <a:r>
                  <a:rPr lang="en-CN" sz="1600" dirty="0">
                    <a:latin typeface="Helvetica" pitchFamily="2" charset="0"/>
                  </a:rPr>
                  <a:t>Plaintext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sp>
            <p:nvSpPr>
              <p:cNvPr id="52" name="Rectangle 30">
                <a:extLst>
                  <a:ext uri="{FF2B5EF4-FFF2-40B4-BE49-F238E27FC236}">
                    <a16:creationId xmlns:a16="http://schemas.microsoft.com/office/drawing/2014/main" id="{8A004DEF-7ECB-4E2A-B598-3071372F30BA}"/>
                  </a:ext>
                </a:extLst>
              </p:cNvPr>
              <p:cNvSpPr/>
              <p:nvPr/>
            </p:nvSpPr>
            <p:spPr>
              <a:xfrm>
                <a:off x="1091512" y="4687357"/>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53" name="Rectangle 34">
                <a:extLst>
                  <a:ext uri="{FF2B5EF4-FFF2-40B4-BE49-F238E27FC236}">
                    <a16:creationId xmlns:a16="http://schemas.microsoft.com/office/drawing/2014/main" id="{58938FA6-E05D-4A60-9737-871D51B5B564}"/>
                  </a:ext>
                </a:extLst>
              </p:cNvPr>
              <p:cNvSpPr/>
              <p:nvPr/>
            </p:nvSpPr>
            <p:spPr>
              <a:xfrm>
                <a:off x="1342532"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54" name="Rectangle 40">
                <a:extLst>
                  <a:ext uri="{FF2B5EF4-FFF2-40B4-BE49-F238E27FC236}">
                    <a16:creationId xmlns:a16="http://schemas.microsoft.com/office/drawing/2014/main" id="{82B1F258-CBF4-4279-BBAB-E3D801BC1B2D}"/>
                  </a:ext>
                </a:extLst>
              </p:cNvPr>
              <p:cNvSpPr/>
              <p:nvPr/>
            </p:nvSpPr>
            <p:spPr>
              <a:xfrm>
                <a:off x="1586427"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dirty="0">
                  <a:latin typeface="Helvetica" pitchFamily="2" charset="0"/>
                </a:endParaRPr>
              </a:p>
            </p:txBody>
          </p:sp>
          <p:sp>
            <p:nvSpPr>
              <p:cNvPr id="55" name="Rectangle 43">
                <a:extLst>
                  <a:ext uri="{FF2B5EF4-FFF2-40B4-BE49-F238E27FC236}">
                    <a16:creationId xmlns:a16="http://schemas.microsoft.com/office/drawing/2014/main" id="{57F81126-13F5-4B2E-A985-135A0188D342}"/>
                  </a:ext>
                </a:extLst>
              </p:cNvPr>
              <p:cNvSpPr/>
              <p:nvPr/>
            </p:nvSpPr>
            <p:spPr>
              <a:xfrm>
                <a:off x="2570731" y="4692061"/>
                <a:ext cx="251020" cy="224407"/>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pic>
            <p:nvPicPr>
              <p:cNvPr id="56" name="Graphic 10" descr="Lock">
                <a:extLst>
                  <a:ext uri="{FF2B5EF4-FFF2-40B4-BE49-F238E27FC236}">
                    <a16:creationId xmlns:a16="http://schemas.microsoft.com/office/drawing/2014/main" id="{97858927-EB47-41B7-8533-AE0100896A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9051" y="4687356"/>
                <a:ext cx="200504" cy="200504"/>
              </a:xfrm>
              <a:prstGeom prst="rect">
                <a:avLst/>
              </a:prstGeom>
            </p:spPr>
          </p:pic>
          <p:cxnSp>
            <p:nvCxnSpPr>
              <p:cNvPr id="57" name="Straight Arrow Connector 66">
                <a:extLst>
                  <a:ext uri="{FF2B5EF4-FFF2-40B4-BE49-F238E27FC236}">
                    <a16:creationId xmlns:a16="http://schemas.microsoft.com/office/drawing/2014/main" id="{F1742133-BB7E-453A-A934-D31824B789CB}"/>
                  </a:ext>
                </a:extLst>
              </p:cNvPr>
              <p:cNvCxnSpPr>
                <a:cxnSpLocks/>
                <a:stCxn id="54" idx="3"/>
                <a:endCxn id="55" idx="1"/>
              </p:cNvCxnSpPr>
              <p:nvPr/>
            </p:nvCxnSpPr>
            <p:spPr>
              <a:xfrm>
                <a:off x="1837447" y="4799560"/>
                <a:ext cx="733284" cy="47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58" name="Group 70">
                <a:extLst>
                  <a:ext uri="{FF2B5EF4-FFF2-40B4-BE49-F238E27FC236}">
                    <a16:creationId xmlns:a16="http://schemas.microsoft.com/office/drawing/2014/main" id="{DB33BF22-C4F8-4A6A-A053-E38856771DE7}"/>
                  </a:ext>
                </a:extLst>
              </p:cNvPr>
              <p:cNvGrpSpPr/>
              <p:nvPr/>
            </p:nvGrpSpPr>
            <p:grpSpPr>
              <a:xfrm>
                <a:off x="2193480" y="3469534"/>
                <a:ext cx="1910926" cy="692555"/>
                <a:chOff x="2261905" y="3220615"/>
                <a:chExt cx="1910926" cy="634573"/>
              </a:xfrm>
            </p:grpSpPr>
            <p:sp>
              <p:nvSpPr>
                <p:cNvPr id="65" name="Rectangle 5">
                  <a:extLst>
                    <a:ext uri="{FF2B5EF4-FFF2-40B4-BE49-F238E27FC236}">
                      <a16:creationId xmlns:a16="http://schemas.microsoft.com/office/drawing/2014/main" id="{6C5B22E0-89EB-4EE5-9105-2AFC3E6E6A93}"/>
                    </a:ext>
                  </a:extLst>
                </p:cNvPr>
                <p:cNvSpPr/>
                <p:nvPr/>
              </p:nvSpPr>
              <p:spPr>
                <a:xfrm>
                  <a:off x="2914023" y="3268086"/>
                  <a:ext cx="1258808" cy="587102"/>
                </a:xfrm>
                <a:prstGeom prst="rect">
                  <a:avLst/>
                </a:prstGeom>
                <a:solidFill>
                  <a:schemeClr val="accent2">
                    <a:lumMod val="20000"/>
                    <a:lumOff val="80000"/>
                  </a:schemeClr>
                </a:solidFill>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grpSp>
              <p:nvGrpSpPr>
                <p:cNvPr id="66" name="Group 11">
                  <a:extLst>
                    <a:ext uri="{FF2B5EF4-FFF2-40B4-BE49-F238E27FC236}">
                      <a16:creationId xmlns:a16="http://schemas.microsoft.com/office/drawing/2014/main" id="{F1738A5B-F7D6-48F2-9AC3-8F2A2CB11472}"/>
                    </a:ext>
                  </a:extLst>
                </p:cNvPr>
                <p:cNvGrpSpPr/>
                <p:nvPr/>
              </p:nvGrpSpPr>
              <p:grpSpPr>
                <a:xfrm>
                  <a:off x="2973474" y="3242267"/>
                  <a:ext cx="1178314" cy="547325"/>
                  <a:chOff x="2009853" y="3442327"/>
                  <a:chExt cx="1178314" cy="547325"/>
                </a:xfrm>
              </p:grpSpPr>
              <p:sp>
                <p:nvSpPr>
                  <p:cNvPr id="68" name="TextBox 45">
                    <a:extLst>
                      <a:ext uri="{FF2B5EF4-FFF2-40B4-BE49-F238E27FC236}">
                        <a16:creationId xmlns:a16="http://schemas.microsoft.com/office/drawing/2014/main" id="{D002BC5D-A38D-4E6D-8386-41831932E594}"/>
                      </a:ext>
                    </a:extLst>
                  </p:cNvPr>
                  <p:cNvSpPr txBox="1"/>
                  <p:nvPr/>
                </p:nvSpPr>
                <p:spPr>
                  <a:xfrm>
                    <a:off x="2063919" y="3442327"/>
                    <a:ext cx="1124248" cy="208127"/>
                  </a:xfrm>
                  <a:prstGeom prst="rect">
                    <a:avLst/>
                  </a:prstGeom>
                  <a:noFill/>
                </p:spPr>
                <p:txBody>
                  <a:bodyPr wrap="square" rtlCol="0">
                    <a:spAutoFit/>
                  </a:bodyPr>
                  <a:lstStyle/>
                  <a:p>
                    <a:r>
                      <a:rPr lang="en-US" altLang="zh-CN" sz="2000" dirty="0">
                        <a:latin typeface="Helvetica" pitchFamily="2" charset="0"/>
                      </a:rPr>
                      <a:t>Global</a:t>
                    </a:r>
                    <a:r>
                      <a:rPr lang="zh-CN" altLang="en-US" sz="2000" dirty="0">
                        <a:latin typeface="Helvetica" pitchFamily="2" charset="0"/>
                      </a:rPr>
                      <a:t> </a:t>
                    </a:r>
                    <a:r>
                      <a:rPr lang="en-US" altLang="zh-CN" sz="2000" dirty="0">
                        <a:latin typeface="Helvetica" pitchFamily="2" charset="0"/>
                      </a:rPr>
                      <a:t>secret</a:t>
                    </a:r>
                    <a:endParaRPr lang="en-CN" sz="2000" dirty="0">
                      <a:latin typeface="Helvetica" pitchFamily="2" charset="0"/>
                    </a:endParaRPr>
                  </a:p>
                </p:txBody>
              </p:sp>
              <p:sp>
                <p:nvSpPr>
                  <p:cNvPr id="69" name="Rectangle 48">
                    <a:extLst>
                      <a:ext uri="{FF2B5EF4-FFF2-40B4-BE49-F238E27FC236}">
                        <a16:creationId xmlns:a16="http://schemas.microsoft.com/office/drawing/2014/main" id="{50ECFDA0-2FD1-4166-A2EE-39F5E3E8005B}"/>
                      </a:ext>
                    </a:extLst>
                  </p:cNvPr>
                  <p:cNvSpPr/>
                  <p:nvPr/>
                </p:nvSpPr>
                <p:spPr>
                  <a:xfrm>
                    <a:off x="2009853" y="3790404"/>
                    <a:ext cx="1124248" cy="199248"/>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solidFill>
                          <a:schemeClr val="tx1"/>
                        </a:solidFill>
                        <a:latin typeface="Helvetica" pitchFamily="2" charset="0"/>
                      </a:rPr>
                      <a:t>KeyGen</a:t>
                    </a:r>
                    <a:endParaRPr lang="en-CN" sz="2400" dirty="0">
                      <a:solidFill>
                        <a:schemeClr val="tx1"/>
                      </a:solidFill>
                      <a:latin typeface="Helvetica" pitchFamily="2" charset="0"/>
                    </a:endParaRPr>
                  </a:p>
                </p:txBody>
              </p:sp>
              <p:cxnSp>
                <p:nvCxnSpPr>
                  <p:cNvPr id="70" name="Straight Arrow Connector 6">
                    <a:extLst>
                      <a:ext uri="{FF2B5EF4-FFF2-40B4-BE49-F238E27FC236}">
                        <a16:creationId xmlns:a16="http://schemas.microsoft.com/office/drawing/2014/main" id="{79435907-E63D-49E5-8CDA-294B4531102B}"/>
                      </a:ext>
                    </a:extLst>
                  </p:cNvPr>
                  <p:cNvCxnSpPr>
                    <a:cxnSpLocks/>
                  </p:cNvCxnSpPr>
                  <p:nvPr/>
                </p:nvCxnSpPr>
                <p:spPr>
                  <a:xfrm>
                    <a:off x="2625992" y="3651217"/>
                    <a:ext cx="34" cy="1525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67" name="TextBox 75">
                  <a:extLst>
                    <a:ext uri="{FF2B5EF4-FFF2-40B4-BE49-F238E27FC236}">
                      <a16:creationId xmlns:a16="http://schemas.microsoft.com/office/drawing/2014/main" id="{86E4318A-7C18-4B21-A7D5-8072A9A298F5}"/>
                    </a:ext>
                  </a:extLst>
                </p:cNvPr>
                <p:cNvSpPr txBox="1"/>
                <p:nvPr/>
              </p:nvSpPr>
              <p:spPr>
                <a:xfrm>
                  <a:off x="2261905" y="3220615"/>
                  <a:ext cx="765635" cy="566605"/>
                </a:xfrm>
                <a:prstGeom prst="rect">
                  <a:avLst/>
                </a:prstGeom>
                <a:noFill/>
              </p:spPr>
              <p:txBody>
                <a:bodyPr wrap="square" rtlCol="0">
                  <a:spAutoFit/>
                </a:bodyPr>
                <a:lstStyle/>
                <a:p>
                  <a:pPr algn="ctr"/>
                  <a:r>
                    <a:rPr lang="en-CN" sz="2000" b="1" dirty="0">
                      <a:latin typeface="Helvetica" pitchFamily="2" charset="0"/>
                    </a:rPr>
                    <a:t>Key</a:t>
                  </a:r>
                  <a:r>
                    <a:rPr lang="zh-CN" altLang="en-US" sz="2000" b="1" dirty="0">
                      <a:latin typeface="Helvetica" pitchFamily="2" charset="0"/>
                    </a:rPr>
                    <a:t> </a:t>
                  </a:r>
                  <a:r>
                    <a:rPr lang="en-US" altLang="zh-CN" sz="2000" b="1" dirty="0">
                      <a:latin typeface="Helvetica" pitchFamily="2" charset="0"/>
                    </a:rPr>
                    <a:t>server</a:t>
                  </a:r>
                  <a:endParaRPr lang="en-CN" sz="2000" b="1" dirty="0">
                    <a:latin typeface="Helvetica" pitchFamily="2" charset="0"/>
                  </a:endParaRPr>
                </a:p>
              </p:txBody>
            </p:sp>
          </p:grpSp>
          <p:sp>
            <p:nvSpPr>
              <p:cNvPr id="59" name="TextBox 79">
                <a:extLst>
                  <a:ext uri="{FF2B5EF4-FFF2-40B4-BE49-F238E27FC236}">
                    <a16:creationId xmlns:a16="http://schemas.microsoft.com/office/drawing/2014/main" id="{E0FDDBB1-093E-489E-A380-98C8BF6F2F8F}"/>
                  </a:ext>
                </a:extLst>
              </p:cNvPr>
              <p:cNvSpPr txBox="1"/>
              <p:nvPr/>
            </p:nvSpPr>
            <p:spPr>
              <a:xfrm>
                <a:off x="-76086" y="4555990"/>
                <a:ext cx="1079667" cy="401870"/>
              </a:xfrm>
              <a:prstGeom prst="rect">
                <a:avLst/>
              </a:prstGeom>
              <a:noFill/>
            </p:spPr>
            <p:txBody>
              <a:bodyPr wrap="square" rtlCol="0">
                <a:spAutoFit/>
              </a:bodyPr>
              <a:lstStyle/>
              <a:p>
                <a:pPr algn="ctr"/>
                <a:r>
                  <a:rPr lang="en-CN" sz="2000" b="1" dirty="0">
                    <a:latin typeface="Helvetica" pitchFamily="2" charset="0"/>
                  </a:rPr>
                  <a:t>Multiple </a:t>
                </a:r>
                <a:r>
                  <a:rPr lang="en-US" sz="2000" b="1" dirty="0">
                    <a:latin typeface="Helvetica" pitchFamily="2" charset="0"/>
                  </a:rPr>
                  <a:t>c</a:t>
                </a:r>
                <a:r>
                  <a:rPr lang="en-CN" sz="2000" b="1" dirty="0">
                    <a:latin typeface="Helvetica" pitchFamily="2" charset="0"/>
                  </a:rPr>
                  <a:t>lients</a:t>
                </a:r>
              </a:p>
            </p:txBody>
          </p:sp>
          <p:sp>
            <p:nvSpPr>
              <p:cNvPr id="60" name="Rectangle 82">
                <a:extLst>
                  <a:ext uri="{FF2B5EF4-FFF2-40B4-BE49-F238E27FC236}">
                    <a16:creationId xmlns:a16="http://schemas.microsoft.com/office/drawing/2014/main" id="{2B403DF1-102E-47F3-8619-DB47A59FE2C2}"/>
                  </a:ext>
                </a:extLst>
              </p:cNvPr>
              <p:cNvSpPr/>
              <p:nvPr/>
            </p:nvSpPr>
            <p:spPr>
              <a:xfrm>
                <a:off x="4375696" y="4721097"/>
                <a:ext cx="658870" cy="41165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N" sz="1600" dirty="0">
                    <a:latin typeface="Helvetica" pitchFamily="2" charset="0"/>
                  </a:rPr>
                  <a:t>Dedup </a:t>
                </a:r>
                <a:r>
                  <a:rPr lang="en-US" sz="1600" dirty="0">
                    <a:latin typeface="Helvetica" pitchFamily="2" charset="0"/>
                  </a:rPr>
                  <a:t>e</a:t>
                </a:r>
                <a:r>
                  <a:rPr lang="en-CN" sz="1600" dirty="0">
                    <a:latin typeface="Helvetica" pitchFamily="2" charset="0"/>
                  </a:rPr>
                  <a:t>ngine</a:t>
                </a:r>
                <a:endParaRPr lang="en-CN" dirty="0">
                  <a:latin typeface="Helvetica" pitchFamily="2" charset="0"/>
                </a:endParaRPr>
              </a:p>
            </p:txBody>
          </p:sp>
          <p:cxnSp>
            <p:nvCxnSpPr>
              <p:cNvPr id="61" name="Straight Arrow Connector 84">
                <a:extLst>
                  <a:ext uri="{FF2B5EF4-FFF2-40B4-BE49-F238E27FC236}">
                    <a16:creationId xmlns:a16="http://schemas.microsoft.com/office/drawing/2014/main" id="{2A5C8DAA-256C-4583-B7FF-EDE6D70C8519}"/>
                  </a:ext>
                </a:extLst>
              </p:cNvPr>
              <p:cNvCxnSpPr>
                <a:cxnSpLocks/>
              </p:cNvCxnSpPr>
              <p:nvPr/>
            </p:nvCxnSpPr>
            <p:spPr>
              <a:xfrm flipH="1" flipV="1">
                <a:off x="3319026" y="4787608"/>
                <a:ext cx="1053335" cy="9153"/>
              </a:xfrm>
              <a:prstGeom prst="straightConnector1">
                <a:avLst/>
              </a:prstGeom>
              <a:ln w="254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62" name="TextBox 90">
                <a:extLst>
                  <a:ext uri="{FF2B5EF4-FFF2-40B4-BE49-F238E27FC236}">
                    <a16:creationId xmlns:a16="http://schemas.microsoft.com/office/drawing/2014/main" id="{4475E327-82D5-4B7E-AAF1-AC5EA04B5E04}"/>
                  </a:ext>
                </a:extLst>
              </p:cNvPr>
              <p:cNvSpPr txBox="1"/>
              <p:nvPr/>
            </p:nvSpPr>
            <p:spPr>
              <a:xfrm>
                <a:off x="4344476" y="3987604"/>
                <a:ext cx="644436" cy="227144"/>
              </a:xfrm>
              <a:prstGeom prst="rect">
                <a:avLst/>
              </a:prstGeom>
              <a:noFill/>
            </p:spPr>
            <p:txBody>
              <a:bodyPr wrap="square" rtlCol="0">
                <a:spAutoFit/>
              </a:bodyPr>
              <a:lstStyle/>
              <a:p>
                <a:pPr algn="ctr"/>
                <a:r>
                  <a:rPr lang="en-US" sz="2000" b="1" dirty="0">
                    <a:latin typeface="Helvetica" pitchFamily="2" charset="0"/>
                  </a:rPr>
                  <a:t>Cloud</a:t>
                </a:r>
                <a:endParaRPr lang="en-CN" sz="1600" b="1" dirty="0">
                  <a:latin typeface="Helvetica" pitchFamily="2" charset="0"/>
                </a:endParaRPr>
              </a:p>
            </p:txBody>
          </p:sp>
          <p:sp>
            <p:nvSpPr>
              <p:cNvPr id="63" name="Can 91">
                <a:extLst>
                  <a:ext uri="{FF2B5EF4-FFF2-40B4-BE49-F238E27FC236}">
                    <a16:creationId xmlns:a16="http://schemas.microsoft.com/office/drawing/2014/main" id="{37560B51-D7BE-4AD6-9EBE-DEB7A7777A2F}"/>
                  </a:ext>
                </a:extLst>
              </p:cNvPr>
              <p:cNvSpPr/>
              <p:nvPr/>
            </p:nvSpPr>
            <p:spPr>
              <a:xfrm>
                <a:off x="4721564"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cxnSp>
            <p:nvCxnSpPr>
              <p:cNvPr id="64" name="Curved Connector 24">
                <a:extLst>
                  <a:ext uri="{FF2B5EF4-FFF2-40B4-BE49-F238E27FC236}">
                    <a16:creationId xmlns:a16="http://schemas.microsoft.com/office/drawing/2014/main" id="{43B0759C-B1FE-4D9C-B518-C234B0DEC860}"/>
                  </a:ext>
                </a:extLst>
              </p:cNvPr>
              <p:cNvCxnSpPr>
                <a:cxnSpLocks/>
              </p:cNvCxnSpPr>
              <p:nvPr/>
            </p:nvCxnSpPr>
            <p:spPr>
              <a:xfrm rot="5400000" flipH="1" flipV="1">
                <a:off x="2530847" y="3752487"/>
                <a:ext cx="598031" cy="1281118"/>
              </a:xfrm>
              <a:prstGeom prst="curvedConnector3">
                <a:avLst>
                  <a:gd name="adj1" fmla="val 70119"/>
                </a:avLst>
              </a:prstGeom>
              <a:ln w="38100" cmpd="tri">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43" name="Rectangle 43">
              <a:extLst>
                <a:ext uri="{FF2B5EF4-FFF2-40B4-BE49-F238E27FC236}">
                  <a16:creationId xmlns:a16="http://schemas.microsoft.com/office/drawing/2014/main" id="{EBD5EE24-A4D8-482D-8A3D-B3EABD2AF0CC}"/>
                </a:ext>
              </a:extLst>
            </p:cNvPr>
            <p:cNvSpPr/>
            <p:nvPr/>
          </p:nvSpPr>
          <p:spPr>
            <a:xfrm>
              <a:off x="5800282" y="28186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44" name="Rectangle 43">
              <a:extLst>
                <a:ext uri="{FF2B5EF4-FFF2-40B4-BE49-F238E27FC236}">
                  <a16:creationId xmlns:a16="http://schemas.microsoft.com/office/drawing/2014/main" id="{51B3F8B5-21BE-461D-B216-67BE78AEEDBA}"/>
                </a:ext>
              </a:extLst>
            </p:cNvPr>
            <p:cNvSpPr/>
            <p:nvPr/>
          </p:nvSpPr>
          <p:spPr>
            <a:xfrm>
              <a:off x="6143663" y="28187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45" name="TextBox 29">
              <a:extLst>
                <a:ext uri="{FF2B5EF4-FFF2-40B4-BE49-F238E27FC236}">
                  <a16:creationId xmlns:a16="http://schemas.microsoft.com/office/drawing/2014/main" id="{31C5AE97-2564-4238-BCA2-70FFF44FBE77}"/>
                </a:ext>
              </a:extLst>
            </p:cNvPr>
            <p:cNvSpPr txBox="1"/>
            <p:nvPr/>
          </p:nvSpPr>
          <p:spPr>
            <a:xfrm>
              <a:off x="5186598" y="2496197"/>
              <a:ext cx="1974746" cy="370969"/>
            </a:xfrm>
            <a:prstGeom prst="rect">
              <a:avLst/>
            </a:prstGeom>
            <a:noFill/>
          </p:spPr>
          <p:txBody>
            <a:bodyPr wrap="square" rtlCol="0">
              <a:spAutoFit/>
            </a:bodyPr>
            <a:lstStyle/>
            <a:p>
              <a:r>
                <a:rPr lang="en-US" altLang="zh-CN" sz="1600" dirty="0">
                  <a:latin typeface="Helvetica" pitchFamily="2" charset="0"/>
                </a:rPr>
                <a:t>Ciphertext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grpSp>
      <p:sp>
        <p:nvSpPr>
          <p:cNvPr id="39" name="右大括号 38">
            <a:extLst>
              <a:ext uri="{FF2B5EF4-FFF2-40B4-BE49-F238E27FC236}">
                <a16:creationId xmlns:a16="http://schemas.microsoft.com/office/drawing/2014/main" id="{AE920167-4B46-45B9-AEE8-2EE3CF524D87}"/>
              </a:ext>
            </a:extLst>
          </p:cNvPr>
          <p:cNvSpPr/>
          <p:nvPr/>
        </p:nvSpPr>
        <p:spPr bwMode="auto">
          <a:xfrm rot="5400000">
            <a:off x="7623272" y="2137958"/>
            <a:ext cx="136213" cy="1572444"/>
          </a:xfrm>
          <a:prstGeom prst="rightBrace">
            <a:avLst/>
          </a:prstGeom>
          <a:ln w="28575">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211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1956-7A4B-4803-9E1A-2754289B5B3E}"/>
              </a:ext>
            </a:extLst>
          </p:cNvPr>
          <p:cNvSpPr>
            <a:spLocks noGrp="1"/>
          </p:cNvSpPr>
          <p:nvPr>
            <p:ph type="title"/>
          </p:nvPr>
        </p:nvSpPr>
        <p:spPr/>
        <p:txBody>
          <a:bodyPr/>
          <a:lstStyle/>
          <a:p>
            <a:r>
              <a:rPr lang="en-US" altLang="zh-CN" dirty="0"/>
              <a:t>MLE-based Implementation</a:t>
            </a:r>
            <a:endParaRPr lang="zh-CN" altLang="en-US" dirty="0"/>
          </a:p>
        </p:txBody>
      </p:sp>
      <p:sp>
        <p:nvSpPr>
          <p:cNvPr id="3" name="内容占位符 2">
            <a:extLst>
              <a:ext uri="{FF2B5EF4-FFF2-40B4-BE49-F238E27FC236}">
                <a16:creationId xmlns:a16="http://schemas.microsoft.com/office/drawing/2014/main" id="{8F3B2C87-DDB4-437E-A2D2-750C6A9211BC}"/>
              </a:ext>
            </a:extLst>
          </p:cNvPr>
          <p:cNvSpPr>
            <a:spLocks noGrp="1"/>
          </p:cNvSpPr>
          <p:nvPr>
            <p:ph idx="1"/>
          </p:nvPr>
        </p:nvSpPr>
        <p:spPr>
          <a:xfrm>
            <a:off x="609600" y="3471914"/>
            <a:ext cx="11582400" cy="3002373"/>
          </a:xfrm>
        </p:spPr>
        <p:txBody>
          <a:bodyPr/>
          <a:lstStyle/>
          <a:p>
            <a:r>
              <a:rPr lang="en-US" altLang="zh-CN" sz="2400" dirty="0"/>
              <a:t>OPRF is known to incur </a:t>
            </a:r>
            <a:r>
              <a:rPr lang="en-US" altLang="zh-CN" sz="2400" b="1" dirty="0">
                <a:solidFill>
                  <a:srgbClr val="C00000"/>
                </a:solidFill>
              </a:rPr>
              <a:t>high computational overhead</a:t>
            </a:r>
            <a:r>
              <a:rPr lang="en-US" altLang="zh-CN" sz="2400" baseline="-25000" dirty="0"/>
              <a:t>[Qin, TOS’17]</a:t>
            </a:r>
          </a:p>
          <a:p>
            <a:r>
              <a:rPr lang="en-US" altLang="zh-CN" sz="2400" dirty="0"/>
              <a:t>Target-based deduplication has </a:t>
            </a:r>
            <a:r>
              <a:rPr lang="en-US" altLang="zh-CN" sz="2400" b="1" dirty="0">
                <a:solidFill>
                  <a:srgbClr val="C00000"/>
                </a:solidFill>
              </a:rPr>
              <a:t>high bandwidth overhead</a:t>
            </a:r>
          </a:p>
          <a:p>
            <a:r>
              <a:rPr lang="en-US" altLang="zh-CN" sz="2400" dirty="0"/>
              <a:t>Source-based deduplication incurs information leakage</a:t>
            </a:r>
          </a:p>
          <a:p>
            <a:pPr lvl="1"/>
            <a:r>
              <a:rPr lang="en-US" altLang="zh-CN" sz="2000" dirty="0"/>
              <a:t>A malicious client can fake fingerprints to learn deduplication patterns of corresponding chunks</a:t>
            </a:r>
          </a:p>
          <a:p>
            <a:pPr lvl="1"/>
            <a:r>
              <a:rPr lang="en-US" altLang="zh-CN" sz="2000" dirty="0"/>
              <a:t>Need to be protected by </a:t>
            </a:r>
            <a:r>
              <a:rPr lang="en-US" altLang="zh-CN" sz="2000" b="1" dirty="0">
                <a:solidFill>
                  <a:srgbClr val="002060"/>
                </a:solidFill>
              </a:rPr>
              <a:t>proof-of-ownership (PoW)</a:t>
            </a:r>
            <a:r>
              <a:rPr lang="en-US" altLang="zh-CN" sz="2000" b="1" baseline="-25000" dirty="0">
                <a:solidFill>
                  <a:srgbClr val="002060"/>
                </a:solidFill>
              </a:rPr>
              <a:t> </a:t>
            </a:r>
            <a:r>
              <a:rPr lang="en-US" altLang="zh-CN" sz="2000" baseline="-25000" dirty="0"/>
              <a:t>[Halevi, CCS’11]</a:t>
            </a:r>
            <a:r>
              <a:rPr lang="en-US" altLang="zh-CN" sz="2000" dirty="0"/>
              <a:t>, which is </a:t>
            </a:r>
            <a:r>
              <a:rPr lang="en-US" altLang="zh-CN" sz="2000" b="1" dirty="0">
                <a:solidFill>
                  <a:srgbClr val="C00000"/>
                </a:solidFill>
              </a:rPr>
              <a:t>computationally expensive</a:t>
            </a:r>
          </a:p>
        </p:txBody>
      </p:sp>
      <p:sp>
        <p:nvSpPr>
          <p:cNvPr id="4" name="灯片编号占位符 3">
            <a:extLst>
              <a:ext uri="{FF2B5EF4-FFF2-40B4-BE49-F238E27FC236}">
                <a16:creationId xmlns:a16="http://schemas.microsoft.com/office/drawing/2014/main" id="{9A88F196-26C6-451C-B815-3342EBE565C8}"/>
              </a:ext>
            </a:extLst>
          </p:cNvPr>
          <p:cNvSpPr>
            <a:spLocks noGrp="1"/>
          </p:cNvSpPr>
          <p:nvPr>
            <p:ph type="sldNum" sz="quarter" idx="11"/>
          </p:nvPr>
        </p:nvSpPr>
        <p:spPr/>
        <p:txBody>
          <a:bodyPr/>
          <a:lstStyle/>
          <a:p>
            <a:pPr>
              <a:defRPr/>
            </a:pPr>
            <a:fld id="{3FFE790D-BCFB-4008-9260-CA63AEE325FD}" type="slidenum">
              <a:rPr lang="en-US" smtClean="0"/>
              <a:pPr>
                <a:defRPr/>
              </a:pPr>
              <a:t>6</a:t>
            </a:fld>
            <a:endParaRPr lang="en-US" dirty="0"/>
          </a:p>
        </p:txBody>
      </p:sp>
      <p:grpSp>
        <p:nvGrpSpPr>
          <p:cNvPr id="5" name="组合 4">
            <a:extLst>
              <a:ext uri="{FF2B5EF4-FFF2-40B4-BE49-F238E27FC236}">
                <a16:creationId xmlns:a16="http://schemas.microsoft.com/office/drawing/2014/main" id="{68E955A7-F0BE-467D-B072-884307440C6B}"/>
              </a:ext>
            </a:extLst>
          </p:cNvPr>
          <p:cNvGrpSpPr/>
          <p:nvPr/>
        </p:nvGrpSpPr>
        <p:grpSpPr>
          <a:xfrm>
            <a:off x="1582927" y="1280203"/>
            <a:ext cx="8067640" cy="1949565"/>
            <a:chOff x="1789930" y="1284961"/>
            <a:chExt cx="7188956" cy="2136230"/>
          </a:xfrm>
        </p:grpSpPr>
        <p:grpSp>
          <p:nvGrpSpPr>
            <p:cNvPr id="6" name="组合 5">
              <a:extLst>
                <a:ext uri="{FF2B5EF4-FFF2-40B4-BE49-F238E27FC236}">
                  <a16:creationId xmlns:a16="http://schemas.microsoft.com/office/drawing/2014/main" id="{C2FEF390-4D19-4664-8638-016EFD245354}"/>
                </a:ext>
              </a:extLst>
            </p:cNvPr>
            <p:cNvGrpSpPr/>
            <p:nvPr/>
          </p:nvGrpSpPr>
          <p:grpSpPr>
            <a:xfrm>
              <a:off x="1789930" y="1284961"/>
              <a:ext cx="7188956" cy="2136230"/>
              <a:chOff x="-76086" y="3469534"/>
              <a:chExt cx="5191576" cy="1703052"/>
            </a:xfrm>
          </p:grpSpPr>
          <p:sp>
            <p:nvSpPr>
              <p:cNvPr id="10" name="Rectangle 56">
                <a:extLst>
                  <a:ext uri="{FF2B5EF4-FFF2-40B4-BE49-F238E27FC236}">
                    <a16:creationId xmlns:a16="http://schemas.microsoft.com/office/drawing/2014/main" id="{7C066BE2-32D1-4A06-8E59-5E8916BAC3C0}"/>
                  </a:ext>
                </a:extLst>
              </p:cNvPr>
              <p:cNvSpPr/>
              <p:nvPr/>
            </p:nvSpPr>
            <p:spPr>
              <a:xfrm>
                <a:off x="798956" y="4596650"/>
                <a:ext cx="2736618"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11" name="Rectangle 55">
                <a:extLst>
                  <a:ext uri="{FF2B5EF4-FFF2-40B4-BE49-F238E27FC236}">
                    <a16:creationId xmlns:a16="http://schemas.microsoft.com/office/drawing/2014/main" id="{E5D8ED39-D30B-4F36-9E6F-ED0F79F08A75}"/>
                  </a:ext>
                </a:extLst>
              </p:cNvPr>
              <p:cNvSpPr/>
              <p:nvPr/>
            </p:nvSpPr>
            <p:spPr>
              <a:xfrm>
                <a:off x="854104" y="4537605"/>
                <a:ext cx="2736617" cy="5759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n>
                    <a:solidFill>
                      <a:schemeClr val="bg1"/>
                    </a:solidFill>
                  </a:ln>
                  <a:solidFill>
                    <a:schemeClr val="bg1"/>
                  </a:solidFill>
                  <a:latin typeface="Helvetica" pitchFamily="2" charset="0"/>
                </a:endParaRPr>
              </a:p>
            </p:txBody>
          </p:sp>
          <p:sp>
            <p:nvSpPr>
              <p:cNvPr id="12" name="Rectangle 77">
                <a:extLst>
                  <a:ext uri="{FF2B5EF4-FFF2-40B4-BE49-F238E27FC236}">
                    <a16:creationId xmlns:a16="http://schemas.microsoft.com/office/drawing/2014/main" id="{C2ECEF83-7776-407A-AC0A-2D14C906C6FE}"/>
                  </a:ext>
                </a:extLst>
              </p:cNvPr>
              <p:cNvSpPr/>
              <p:nvPr/>
            </p:nvSpPr>
            <p:spPr>
              <a:xfrm>
                <a:off x="898498" y="4474474"/>
                <a:ext cx="2736617" cy="564343"/>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3" name="Rectangle 46">
                <a:extLst>
                  <a:ext uri="{FF2B5EF4-FFF2-40B4-BE49-F238E27FC236}">
                    <a16:creationId xmlns:a16="http://schemas.microsoft.com/office/drawing/2014/main" id="{DFCDE666-E469-471F-887D-90DDB1D2A6AE}"/>
                  </a:ext>
                </a:extLst>
              </p:cNvPr>
              <p:cNvSpPr/>
              <p:nvPr/>
            </p:nvSpPr>
            <p:spPr>
              <a:xfrm>
                <a:off x="4261139" y="4298950"/>
                <a:ext cx="854351" cy="873636"/>
              </a:xfrm>
              <a:prstGeom prst="rect">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4" name="Can 26">
                <a:extLst>
                  <a:ext uri="{FF2B5EF4-FFF2-40B4-BE49-F238E27FC236}">
                    <a16:creationId xmlns:a16="http://schemas.microsoft.com/office/drawing/2014/main" id="{10105D7D-DF8A-4965-BF57-270878762FF9}"/>
                  </a:ext>
                </a:extLst>
              </p:cNvPr>
              <p:cNvSpPr/>
              <p:nvPr/>
            </p:nvSpPr>
            <p:spPr>
              <a:xfrm>
                <a:off x="4370710"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sp>
            <p:nvSpPr>
              <p:cNvPr id="15" name="TextBox 29">
                <a:extLst>
                  <a:ext uri="{FF2B5EF4-FFF2-40B4-BE49-F238E27FC236}">
                    <a16:creationId xmlns:a16="http://schemas.microsoft.com/office/drawing/2014/main" id="{E647C800-4BAF-47A4-826C-A193436B14D0}"/>
                  </a:ext>
                </a:extLst>
              </p:cNvPr>
              <p:cNvSpPr txBox="1"/>
              <p:nvPr/>
            </p:nvSpPr>
            <p:spPr>
              <a:xfrm>
                <a:off x="966202" y="4425650"/>
                <a:ext cx="1079200" cy="295745"/>
              </a:xfrm>
              <a:prstGeom prst="rect">
                <a:avLst/>
              </a:prstGeom>
              <a:noFill/>
            </p:spPr>
            <p:txBody>
              <a:bodyPr wrap="none" rtlCol="0">
                <a:spAutoFit/>
              </a:bodyPr>
              <a:lstStyle/>
              <a:p>
                <a:r>
                  <a:rPr lang="en-CN" sz="1600" dirty="0">
                    <a:latin typeface="Helvetica" pitchFamily="2" charset="0"/>
                  </a:rPr>
                  <a:t>Plaintext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sp>
            <p:nvSpPr>
              <p:cNvPr id="16" name="Rectangle 30">
                <a:extLst>
                  <a:ext uri="{FF2B5EF4-FFF2-40B4-BE49-F238E27FC236}">
                    <a16:creationId xmlns:a16="http://schemas.microsoft.com/office/drawing/2014/main" id="{D9690A3D-B570-4DB3-9653-DC89D84970D3}"/>
                  </a:ext>
                </a:extLst>
              </p:cNvPr>
              <p:cNvSpPr/>
              <p:nvPr/>
            </p:nvSpPr>
            <p:spPr>
              <a:xfrm>
                <a:off x="1091512" y="4687357"/>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7" name="Rectangle 34">
                <a:extLst>
                  <a:ext uri="{FF2B5EF4-FFF2-40B4-BE49-F238E27FC236}">
                    <a16:creationId xmlns:a16="http://schemas.microsoft.com/office/drawing/2014/main" id="{15129660-74CC-464C-82AE-877FFC648EAF}"/>
                  </a:ext>
                </a:extLst>
              </p:cNvPr>
              <p:cNvSpPr/>
              <p:nvPr/>
            </p:nvSpPr>
            <p:spPr>
              <a:xfrm>
                <a:off x="1342532"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18" name="Rectangle 40">
                <a:extLst>
                  <a:ext uri="{FF2B5EF4-FFF2-40B4-BE49-F238E27FC236}">
                    <a16:creationId xmlns:a16="http://schemas.microsoft.com/office/drawing/2014/main" id="{B1380249-B62D-44F2-A321-0AA7EF21ED2A}"/>
                  </a:ext>
                </a:extLst>
              </p:cNvPr>
              <p:cNvSpPr/>
              <p:nvPr/>
            </p:nvSpPr>
            <p:spPr>
              <a:xfrm>
                <a:off x="1586427" y="4687356"/>
                <a:ext cx="251020" cy="2244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dirty="0">
                  <a:latin typeface="Helvetica" pitchFamily="2" charset="0"/>
                </a:endParaRPr>
              </a:p>
            </p:txBody>
          </p:sp>
          <p:sp>
            <p:nvSpPr>
              <p:cNvPr id="19" name="Rectangle 43">
                <a:extLst>
                  <a:ext uri="{FF2B5EF4-FFF2-40B4-BE49-F238E27FC236}">
                    <a16:creationId xmlns:a16="http://schemas.microsoft.com/office/drawing/2014/main" id="{F73FC35C-E0D9-41BC-9380-5DA69A1205ED}"/>
                  </a:ext>
                </a:extLst>
              </p:cNvPr>
              <p:cNvSpPr/>
              <p:nvPr/>
            </p:nvSpPr>
            <p:spPr>
              <a:xfrm>
                <a:off x="2570731" y="4692061"/>
                <a:ext cx="251020" cy="224407"/>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pic>
            <p:nvPicPr>
              <p:cNvPr id="20" name="Graphic 10" descr="Lock">
                <a:extLst>
                  <a:ext uri="{FF2B5EF4-FFF2-40B4-BE49-F238E27FC236}">
                    <a16:creationId xmlns:a16="http://schemas.microsoft.com/office/drawing/2014/main" id="{801A58BC-E529-48D1-ACD2-87D8D7EAB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9051" y="4687356"/>
                <a:ext cx="200504" cy="200504"/>
              </a:xfrm>
              <a:prstGeom prst="rect">
                <a:avLst/>
              </a:prstGeom>
            </p:spPr>
          </p:pic>
          <p:cxnSp>
            <p:nvCxnSpPr>
              <p:cNvPr id="21" name="Straight Arrow Connector 66">
                <a:extLst>
                  <a:ext uri="{FF2B5EF4-FFF2-40B4-BE49-F238E27FC236}">
                    <a16:creationId xmlns:a16="http://schemas.microsoft.com/office/drawing/2014/main" id="{4AEDDB28-2873-4F8E-AC22-1460007E0471}"/>
                  </a:ext>
                </a:extLst>
              </p:cNvPr>
              <p:cNvCxnSpPr>
                <a:cxnSpLocks/>
                <a:stCxn id="18" idx="3"/>
                <a:endCxn id="19" idx="1"/>
              </p:cNvCxnSpPr>
              <p:nvPr/>
            </p:nvCxnSpPr>
            <p:spPr>
              <a:xfrm>
                <a:off x="1837447" y="4799560"/>
                <a:ext cx="733284" cy="47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22" name="Group 70">
                <a:extLst>
                  <a:ext uri="{FF2B5EF4-FFF2-40B4-BE49-F238E27FC236}">
                    <a16:creationId xmlns:a16="http://schemas.microsoft.com/office/drawing/2014/main" id="{411E0D6A-AE1E-466D-9035-C8218A64E28C}"/>
                  </a:ext>
                </a:extLst>
              </p:cNvPr>
              <p:cNvGrpSpPr/>
              <p:nvPr/>
            </p:nvGrpSpPr>
            <p:grpSpPr>
              <a:xfrm>
                <a:off x="2193480" y="3469534"/>
                <a:ext cx="1910926" cy="692555"/>
                <a:chOff x="2261905" y="3220615"/>
                <a:chExt cx="1910926" cy="634573"/>
              </a:xfrm>
            </p:grpSpPr>
            <p:sp>
              <p:nvSpPr>
                <p:cNvPr id="29" name="Rectangle 5">
                  <a:extLst>
                    <a:ext uri="{FF2B5EF4-FFF2-40B4-BE49-F238E27FC236}">
                      <a16:creationId xmlns:a16="http://schemas.microsoft.com/office/drawing/2014/main" id="{59B4BA59-FAF1-4A3C-BE99-C859CD347D99}"/>
                    </a:ext>
                  </a:extLst>
                </p:cNvPr>
                <p:cNvSpPr/>
                <p:nvPr/>
              </p:nvSpPr>
              <p:spPr>
                <a:xfrm>
                  <a:off x="2914023" y="3268086"/>
                  <a:ext cx="1258808" cy="587102"/>
                </a:xfrm>
                <a:prstGeom prst="rect">
                  <a:avLst/>
                </a:prstGeom>
                <a:solidFill>
                  <a:schemeClr val="accent2">
                    <a:lumMod val="20000"/>
                    <a:lumOff val="80000"/>
                  </a:schemeClr>
                </a:solidFill>
                <a:ln w="19050">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grpSp>
              <p:nvGrpSpPr>
                <p:cNvPr id="30" name="Group 11">
                  <a:extLst>
                    <a:ext uri="{FF2B5EF4-FFF2-40B4-BE49-F238E27FC236}">
                      <a16:creationId xmlns:a16="http://schemas.microsoft.com/office/drawing/2014/main" id="{29931175-6D4C-4E71-B418-4F98ACA70A54}"/>
                    </a:ext>
                  </a:extLst>
                </p:cNvPr>
                <p:cNvGrpSpPr/>
                <p:nvPr/>
              </p:nvGrpSpPr>
              <p:grpSpPr>
                <a:xfrm>
                  <a:off x="2973474" y="3242267"/>
                  <a:ext cx="1178314" cy="547325"/>
                  <a:chOff x="2009853" y="3442327"/>
                  <a:chExt cx="1178314" cy="547325"/>
                </a:xfrm>
              </p:grpSpPr>
              <p:sp>
                <p:nvSpPr>
                  <p:cNvPr id="32" name="TextBox 45">
                    <a:extLst>
                      <a:ext uri="{FF2B5EF4-FFF2-40B4-BE49-F238E27FC236}">
                        <a16:creationId xmlns:a16="http://schemas.microsoft.com/office/drawing/2014/main" id="{94FF3CDD-BB97-4F3C-9587-81AA5B91BFD5}"/>
                      </a:ext>
                    </a:extLst>
                  </p:cNvPr>
                  <p:cNvSpPr txBox="1"/>
                  <p:nvPr/>
                </p:nvSpPr>
                <p:spPr>
                  <a:xfrm>
                    <a:off x="2063919" y="3442327"/>
                    <a:ext cx="1124248" cy="208127"/>
                  </a:xfrm>
                  <a:prstGeom prst="rect">
                    <a:avLst/>
                  </a:prstGeom>
                  <a:noFill/>
                </p:spPr>
                <p:txBody>
                  <a:bodyPr wrap="square" rtlCol="0">
                    <a:spAutoFit/>
                  </a:bodyPr>
                  <a:lstStyle/>
                  <a:p>
                    <a:r>
                      <a:rPr lang="en-US" altLang="zh-CN" sz="2000" dirty="0">
                        <a:latin typeface="Helvetica" pitchFamily="2" charset="0"/>
                      </a:rPr>
                      <a:t>Global</a:t>
                    </a:r>
                    <a:r>
                      <a:rPr lang="zh-CN" altLang="en-US" sz="2000" dirty="0">
                        <a:latin typeface="Helvetica" pitchFamily="2" charset="0"/>
                      </a:rPr>
                      <a:t> </a:t>
                    </a:r>
                    <a:r>
                      <a:rPr lang="en-US" altLang="zh-CN" sz="2000" dirty="0">
                        <a:latin typeface="Helvetica" pitchFamily="2" charset="0"/>
                      </a:rPr>
                      <a:t>secret</a:t>
                    </a:r>
                    <a:endParaRPr lang="en-CN" sz="2000" dirty="0">
                      <a:latin typeface="Helvetica" pitchFamily="2" charset="0"/>
                    </a:endParaRPr>
                  </a:p>
                </p:txBody>
              </p:sp>
              <p:sp>
                <p:nvSpPr>
                  <p:cNvPr id="33" name="Rectangle 48">
                    <a:extLst>
                      <a:ext uri="{FF2B5EF4-FFF2-40B4-BE49-F238E27FC236}">
                        <a16:creationId xmlns:a16="http://schemas.microsoft.com/office/drawing/2014/main" id="{93E69E7E-D804-4A1A-AFA7-B3FEE53AEC77}"/>
                      </a:ext>
                    </a:extLst>
                  </p:cNvPr>
                  <p:cNvSpPr/>
                  <p:nvPr/>
                </p:nvSpPr>
                <p:spPr>
                  <a:xfrm>
                    <a:off x="2009853" y="3790404"/>
                    <a:ext cx="1124248" cy="199248"/>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CN" sz="2000" dirty="0">
                        <a:solidFill>
                          <a:schemeClr val="tx1"/>
                        </a:solidFill>
                        <a:latin typeface="Helvetica" pitchFamily="2" charset="0"/>
                      </a:rPr>
                      <a:t>KeyGen</a:t>
                    </a:r>
                    <a:endParaRPr lang="en-CN" sz="2400" dirty="0">
                      <a:solidFill>
                        <a:schemeClr val="tx1"/>
                      </a:solidFill>
                      <a:latin typeface="Helvetica" pitchFamily="2" charset="0"/>
                    </a:endParaRPr>
                  </a:p>
                </p:txBody>
              </p:sp>
            </p:grpSp>
            <p:sp>
              <p:nvSpPr>
                <p:cNvPr id="31" name="TextBox 75">
                  <a:extLst>
                    <a:ext uri="{FF2B5EF4-FFF2-40B4-BE49-F238E27FC236}">
                      <a16:creationId xmlns:a16="http://schemas.microsoft.com/office/drawing/2014/main" id="{A03B699E-6442-4145-ABC8-2036DA88CDA1}"/>
                    </a:ext>
                  </a:extLst>
                </p:cNvPr>
                <p:cNvSpPr txBox="1"/>
                <p:nvPr/>
              </p:nvSpPr>
              <p:spPr>
                <a:xfrm>
                  <a:off x="2261905" y="3220615"/>
                  <a:ext cx="765635" cy="566605"/>
                </a:xfrm>
                <a:prstGeom prst="rect">
                  <a:avLst/>
                </a:prstGeom>
                <a:noFill/>
              </p:spPr>
              <p:txBody>
                <a:bodyPr wrap="square" rtlCol="0">
                  <a:spAutoFit/>
                </a:bodyPr>
                <a:lstStyle/>
                <a:p>
                  <a:pPr algn="ctr"/>
                  <a:r>
                    <a:rPr lang="en-CN" sz="2000" b="1" dirty="0">
                      <a:latin typeface="Helvetica" pitchFamily="2" charset="0"/>
                    </a:rPr>
                    <a:t>Key</a:t>
                  </a:r>
                  <a:r>
                    <a:rPr lang="zh-CN" altLang="en-US" sz="2000" b="1" dirty="0">
                      <a:latin typeface="Helvetica" pitchFamily="2" charset="0"/>
                    </a:rPr>
                    <a:t> </a:t>
                  </a:r>
                  <a:r>
                    <a:rPr lang="en-US" altLang="zh-CN" sz="2000" b="1" dirty="0">
                      <a:latin typeface="Helvetica" pitchFamily="2" charset="0"/>
                    </a:rPr>
                    <a:t>server</a:t>
                  </a:r>
                  <a:endParaRPr lang="en-CN" sz="2000" b="1" dirty="0">
                    <a:latin typeface="Helvetica" pitchFamily="2" charset="0"/>
                  </a:endParaRPr>
                </a:p>
              </p:txBody>
            </p:sp>
          </p:grpSp>
          <p:sp>
            <p:nvSpPr>
              <p:cNvPr id="23" name="TextBox 79">
                <a:extLst>
                  <a:ext uri="{FF2B5EF4-FFF2-40B4-BE49-F238E27FC236}">
                    <a16:creationId xmlns:a16="http://schemas.microsoft.com/office/drawing/2014/main" id="{1EEE6CB2-6A0A-45A9-97EB-62034EA6B423}"/>
                  </a:ext>
                </a:extLst>
              </p:cNvPr>
              <p:cNvSpPr txBox="1"/>
              <p:nvPr/>
            </p:nvSpPr>
            <p:spPr>
              <a:xfrm>
                <a:off x="-76086" y="4555990"/>
                <a:ext cx="1079667" cy="401870"/>
              </a:xfrm>
              <a:prstGeom prst="rect">
                <a:avLst/>
              </a:prstGeom>
              <a:noFill/>
            </p:spPr>
            <p:txBody>
              <a:bodyPr wrap="square" rtlCol="0">
                <a:spAutoFit/>
              </a:bodyPr>
              <a:lstStyle/>
              <a:p>
                <a:pPr algn="ctr"/>
                <a:r>
                  <a:rPr lang="en-CN" sz="2000" b="1" dirty="0">
                    <a:latin typeface="Helvetica" pitchFamily="2" charset="0"/>
                  </a:rPr>
                  <a:t>Multiple </a:t>
                </a:r>
                <a:r>
                  <a:rPr lang="en-US" sz="2000" b="1" dirty="0">
                    <a:latin typeface="Helvetica" pitchFamily="2" charset="0"/>
                  </a:rPr>
                  <a:t>c</a:t>
                </a:r>
                <a:r>
                  <a:rPr lang="en-CN" sz="2000" b="1" dirty="0">
                    <a:latin typeface="Helvetica" pitchFamily="2" charset="0"/>
                  </a:rPr>
                  <a:t>lients</a:t>
                </a:r>
              </a:p>
            </p:txBody>
          </p:sp>
          <p:sp>
            <p:nvSpPr>
              <p:cNvPr id="24" name="Rectangle 82">
                <a:extLst>
                  <a:ext uri="{FF2B5EF4-FFF2-40B4-BE49-F238E27FC236}">
                    <a16:creationId xmlns:a16="http://schemas.microsoft.com/office/drawing/2014/main" id="{55988B5E-8A7F-4A12-AF64-611973AD7B6B}"/>
                  </a:ext>
                </a:extLst>
              </p:cNvPr>
              <p:cNvSpPr/>
              <p:nvPr/>
            </p:nvSpPr>
            <p:spPr>
              <a:xfrm>
                <a:off x="4375696" y="4721097"/>
                <a:ext cx="658870" cy="41165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N" sz="1600" dirty="0">
                    <a:latin typeface="Helvetica" pitchFamily="2" charset="0"/>
                  </a:rPr>
                  <a:t>Dedup </a:t>
                </a:r>
                <a:r>
                  <a:rPr lang="en-US" sz="1600" dirty="0">
                    <a:latin typeface="Helvetica" pitchFamily="2" charset="0"/>
                  </a:rPr>
                  <a:t>e</a:t>
                </a:r>
                <a:r>
                  <a:rPr lang="en-CN" sz="1600" dirty="0">
                    <a:latin typeface="Helvetica" pitchFamily="2" charset="0"/>
                  </a:rPr>
                  <a:t>ngine</a:t>
                </a:r>
                <a:endParaRPr lang="en-CN" dirty="0">
                  <a:latin typeface="Helvetica" pitchFamily="2" charset="0"/>
                </a:endParaRPr>
              </a:p>
            </p:txBody>
          </p:sp>
          <p:cxnSp>
            <p:nvCxnSpPr>
              <p:cNvPr id="25" name="Straight Arrow Connector 84">
                <a:extLst>
                  <a:ext uri="{FF2B5EF4-FFF2-40B4-BE49-F238E27FC236}">
                    <a16:creationId xmlns:a16="http://schemas.microsoft.com/office/drawing/2014/main" id="{CABD783A-9AD3-494C-8E2E-94EEA1D1C1C8}"/>
                  </a:ext>
                </a:extLst>
              </p:cNvPr>
              <p:cNvCxnSpPr>
                <a:cxnSpLocks/>
              </p:cNvCxnSpPr>
              <p:nvPr/>
            </p:nvCxnSpPr>
            <p:spPr>
              <a:xfrm flipH="1" flipV="1">
                <a:off x="3319026" y="4787608"/>
                <a:ext cx="1053335" cy="9153"/>
              </a:xfrm>
              <a:prstGeom prst="straightConnector1">
                <a:avLst/>
              </a:prstGeom>
              <a:ln w="254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6" name="TextBox 90">
                <a:extLst>
                  <a:ext uri="{FF2B5EF4-FFF2-40B4-BE49-F238E27FC236}">
                    <a16:creationId xmlns:a16="http://schemas.microsoft.com/office/drawing/2014/main" id="{BDA6E015-ACBB-4D42-A1C0-7E660219E971}"/>
                  </a:ext>
                </a:extLst>
              </p:cNvPr>
              <p:cNvSpPr txBox="1"/>
              <p:nvPr/>
            </p:nvSpPr>
            <p:spPr>
              <a:xfrm>
                <a:off x="4344476" y="3987604"/>
                <a:ext cx="644436" cy="227144"/>
              </a:xfrm>
              <a:prstGeom prst="rect">
                <a:avLst/>
              </a:prstGeom>
              <a:noFill/>
            </p:spPr>
            <p:txBody>
              <a:bodyPr wrap="square" rtlCol="0">
                <a:spAutoFit/>
              </a:bodyPr>
              <a:lstStyle/>
              <a:p>
                <a:pPr algn="ctr"/>
                <a:r>
                  <a:rPr lang="en-US" sz="2000" b="1" dirty="0">
                    <a:latin typeface="Helvetica" pitchFamily="2" charset="0"/>
                  </a:rPr>
                  <a:t>Cloud</a:t>
                </a:r>
                <a:endParaRPr lang="en-CN" sz="1600" b="1" dirty="0">
                  <a:latin typeface="Helvetica" pitchFamily="2" charset="0"/>
                </a:endParaRPr>
              </a:p>
            </p:txBody>
          </p:sp>
          <p:sp>
            <p:nvSpPr>
              <p:cNvPr id="27" name="Can 91">
                <a:extLst>
                  <a:ext uri="{FF2B5EF4-FFF2-40B4-BE49-F238E27FC236}">
                    <a16:creationId xmlns:a16="http://schemas.microsoft.com/office/drawing/2014/main" id="{11A9EF70-E6BE-404F-85B4-2F570AD18409}"/>
                  </a:ext>
                </a:extLst>
              </p:cNvPr>
              <p:cNvSpPr/>
              <p:nvPr/>
            </p:nvSpPr>
            <p:spPr>
              <a:xfrm>
                <a:off x="4721564" y="4385700"/>
                <a:ext cx="298750" cy="271463"/>
              </a:xfrm>
              <a:prstGeom prst="can">
                <a:avLst/>
              </a:prstGeom>
              <a:solidFill>
                <a:schemeClr val="bg1">
                  <a:lumMod val="65000"/>
                </a:schemeClr>
              </a:solidFill>
              <a:ln w="1905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N" sz="2400"/>
              </a:p>
            </p:txBody>
          </p:sp>
          <p:cxnSp>
            <p:nvCxnSpPr>
              <p:cNvPr id="28" name="Curved Connector 24">
                <a:extLst>
                  <a:ext uri="{FF2B5EF4-FFF2-40B4-BE49-F238E27FC236}">
                    <a16:creationId xmlns:a16="http://schemas.microsoft.com/office/drawing/2014/main" id="{CFDE81FE-D581-4225-9404-6D44AA454795}"/>
                  </a:ext>
                </a:extLst>
              </p:cNvPr>
              <p:cNvCxnSpPr>
                <a:cxnSpLocks/>
              </p:cNvCxnSpPr>
              <p:nvPr/>
            </p:nvCxnSpPr>
            <p:spPr>
              <a:xfrm rot="5400000" flipH="1" flipV="1">
                <a:off x="2530847" y="3752487"/>
                <a:ext cx="598031" cy="1281118"/>
              </a:xfrm>
              <a:prstGeom prst="curvedConnector3">
                <a:avLst>
                  <a:gd name="adj1" fmla="val 70119"/>
                </a:avLst>
              </a:prstGeom>
              <a:ln w="38100" cmpd="tri">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7" name="Rectangle 43">
              <a:extLst>
                <a:ext uri="{FF2B5EF4-FFF2-40B4-BE49-F238E27FC236}">
                  <a16:creationId xmlns:a16="http://schemas.microsoft.com/office/drawing/2014/main" id="{1B8E674C-6422-453C-920E-ABDB6B6A11E3}"/>
                </a:ext>
              </a:extLst>
            </p:cNvPr>
            <p:cNvSpPr/>
            <p:nvPr/>
          </p:nvSpPr>
          <p:spPr>
            <a:xfrm>
              <a:off x="5800282" y="28186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8" name="Rectangle 43">
              <a:extLst>
                <a:ext uri="{FF2B5EF4-FFF2-40B4-BE49-F238E27FC236}">
                  <a16:creationId xmlns:a16="http://schemas.microsoft.com/office/drawing/2014/main" id="{57C8C8A3-B34B-4C90-8415-E6BCA32E2CCC}"/>
                </a:ext>
              </a:extLst>
            </p:cNvPr>
            <p:cNvSpPr/>
            <p:nvPr/>
          </p:nvSpPr>
          <p:spPr>
            <a:xfrm>
              <a:off x="6143663" y="2818705"/>
              <a:ext cx="347596" cy="281486"/>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N" sz="2400">
                <a:latin typeface="Helvetica" pitchFamily="2" charset="0"/>
              </a:endParaRPr>
            </a:p>
          </p:txBody>
        </p:sp>
        <p:sp>
          <p:nvSpPr>
            <p:cNvPr id="9" name="TextBox 29">
              <a:extLst>
                <a:ext uri="{FF2B5EF4-FFF2-40B4-BE49-F238E27FC236}">
                  <a16:creationId xmlns:a16="http://schemas.microsoft.com/office/drawing/2014/main" id="{9E4A6BE8-46A2-4046-B822-7579BA3F9327}"/>
                </a:ext>
              </a:extLst>
            </p:cNvPr>
            <p:cNvSpPr txBox="1"/>
            <p:nvPr/>
          </p:nvSpPr>
          <p:spPr>
            <a:xfrm>
              <a:off x="5186598" y="2496197"/>
              <a:ext cx="1974746" cy="370969"/>
            </a:xfrm>
            <a:prstGeom prst="rect">
              <a:avLst/>
            </a:prstGeom>
            <a:noFill/>
          </p:spPr>
          <p:txBody>
            <a:bodyPr wrap="square" rtlCol="0">
              <a:spAutoFit/>
            </a:bodyPr>
            <a:lstStyle/>
            <a:p>
              <a:r>
                <a:rPr lang="en-US" altLang="zh-CN" sz="1600" dirty="0">
                  <a:latin typeface="Helvetica" pitchFamily="2" charset="0"/>
                </a:rPr>
                <a:t>Ciphertext</a:t>
              </a:r>
              <a:r>
                <a:rPr lang="zh-CN" altLang="en-US" sz="1600" dirty="0">
                  <a:latin typeface="Helvetica" pitchFamily="2" charset="0"/>
                </a:rPr>
                <a:t> </a:t>
              </a:r>
              <a:r>
                <a:rPr lang="en-US" altLang="zh-CN" sz="1600" dirty="0">
                  <a:latin typeface="Helvetica" pitchFamily="2" charset="0"/>
                </a:rPr>
                <a:t>chunks</a:t>
              </a:r>
              <a:endParaRPr lang="en-CN" sz="1600" dirty="0">
                <a:latin typeface="Helvetica" pitchFamily="2" charset="0"/>
              </a:endParaRPr>
            </a:p>
          </p:txBody>
        </p:sp>
      </p:grpSp>
      <p:sp>
        <p:nvSpPr>
          <p:cNvPr id="36" name="文本框 35">
            <a:extLst>
              <a:ext uri="{FF2B5EF4-FFF2-40B4-BE49-F238E27FC236}">
                <a16:creationId xmlns:a16="http://schemas.microsoft.com/office/drawing/2014/main" id="{420EE98F-4300-49E1-8EF3-DC706C6109F5}"/>
              </a:ext>
            </a:extLst>
          </p:cNvPr>
          <p:cNvSpPr txBox="1"/>
          <p:nvPr/>
        </p:nvSpPr>
        <p:spPr>
          <a:xfrm>
            <a:off x="5674463" y="1988088"/>
            <a:ext cx="502061" cy="369332"/>
          </a:xfrm>
          <a:prstGeom prst="rect">
            <a:avLst/>
          </a:prstGeom>
          <a:noFill/>
        </p:spPr>
        <p:txBody>
          <a:bodyPr wrap="none" rtlCol="0">
            <a:spAutoFit/>
          </a:bodyPr>
          <a:lstStyle/>
          <a:p>
            <a:r>
              <a:rPr lang="zh-CN" altLang="en-US" dirty="0"/>
              <a:t>🔑</a:t>
            </a:r>
          </a:p>
        </p:txBody>
      </p:sp>
      <p:sp>
        <p:nvSpPr>
          <p:cNvPr id="37" name="文本框 36">
            <a:extLst>
              <a:ext uri="{FF2B5EF4-FFF2-40B4-BE49-F238E27FC236}">
                <a16:creationId xmlns:a16="http://schemas.microsoft.com/office/drawing/2014/main" id="{3BD43430-0150-44EF-83F0-34A5BB96767C}"/>
              </a:ext>
            </a:extLst>
          </p:cNvPr>
          <p:cNvSpPr txBox="1"/>
          <p:nvPr/>
        </p:nvSpPr>
        <p:spPr>
          <a:xfrm>
            <a:off x="4798042" y="1957310"/>
            <a:ext cx="898003" cy="400110"/>
          </a:xfrm>
          <a:prstGeom prst="rect">
            <a:avLst/>
          </a:prstGeom>
          <a:noFill/>
        </p:spPr>
        <p:txBody>
          <a:bodyPr wrap="none" rtlCol="0">
            <a:spAutoFit/>
          </a:bodyPr>
          <a:lstStyle/>
          <a:p>
            <a:r>
              <a:rPr lang="en-US" altLang="zh-CN" sz="2000" b="1" dirty="0">
                <a:solidFill>
                  <a:srgbClr val="FF0000"/>
                </a:solidFill>
              </a:rPr>
              <a:t>OPRF</a:t>
            </a:r>
            <a:endParaRPr lang="zh-CN" altLang="en-US" sz="1600" b="1" dirty="0">
              <a:solidFill>
                <a:srgbClr val="FF0000"/>
              </a:solidFill>
            </a:endParaRPr>
          </a:p>
        </p:txBody>
      </p:sp>
      <p:sp>
        <p:nvSpPr>
          <p:cNvPr id="38" name="文本框 37">
            <a:extLst>
              <a:ext uri="{FF2B5EF4-FFF2-40B4-BE49-F238E27FC236}">
                <a16:creationId xmlns:a16="http://schemas.microsoft.com/office/drawing/2014/main" id="{06497481-F1CE-4F5E-B677-40966DF5036F}"/>
              </a:ext>
            </a:extLst>
          </p:cNvPr>
          <p:cNvSpPr txBox="1"/>
          <p:nvPr/>
        </p:nvSpPr>
        <p:spPr>
          <a:xfrm>
            <a:off x="7278594" y="2913570"/>
            <a:ext cx="984565" cy="400110"/>
          </a:xfrm>
          <a:prstGeom prst="rect">
            <a:avLst/>
          </a:prstGeom>
          <a:noFill/>
        </p:spPr>
        <p:txBody>
          <a:bodyPr wrap="none" rtlCol="0">
            <a:spAutoFit/>
          </a:bodyPr>
          <a:lstStyle/>
          <a:p>
            <a:r>
              <a:rPr lang="en-US" altLang="zh-CN" sz="2000" b="1" dirty="0">
                <a:solidFill>
                  <a:srgbClr val="FF0000"/>
                </a:solidFill>
              </a:rPr>
              <a:t>Dedup</a:t>
            </a:r>
            <a:endParaRPr lang="zh-CN" altLang="en-US" sz="1600" b="1" dirty="0">
              <a:solidFill>
                <a:srgbClr val="FF0000"/>
              </a:solidFill>
            </a:endParaRPr>
          </a:p>
        </p:txBody>
      </p:sp>
      <p:sp>
        <p:nvSpPr>
          <p:cNvPr id="39" name="右大括号 38">
            <a:extLst>
              <a:ext uri="{FF2B5EF4-FFF2-40B4-BE49-F238E27FC236}">
                <a16:creationId xmlns:a16="http://schemas.microsoft.com/office/drawing/2014/main" id="{AE920167-4B46-45B9-AEE8-2EE3CF524D87}"/>
              </a:ext>
            </a:extLst>
          </p:cNvPr>
          <p:cNvSpPr/>
          <p:nvPr/>
        </p:nvSpPr>
        <p:spPr bwMode="auto">
          <a:xfrm rot="5400000">
            <a:off x="7623272" y="2137958"/>
            <a:ext cx="136213" cy="1572444"/>
          </a:xfrm>
          <a:prstGeom prst="rightBrace">
            <a:avLst/>
          </a:prstGeom>
          <a:ln w="28575">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 name="对话气泡: 矩形 34">
            <a:extLst>
              <a:ext uri="{FF2B5EF4-FFF2-40B4-BE49-F238E27FC236}">
                <a16:creationId xmlns:a16="http://schemas.microsoft.com/office/drawing/2014/main" id="{9E0C35DB-4C6B-4083-B73F-DD7B7E52CC50}"/>
              </a:ext>
            </a:extLst>
          </p:cNvPr>
          <p:cNvSpPr/>
          <p:nvPr/>
        </p:nvSpPr>
        <p:spPr bwMode="auto">
          <a:xfrm>
            <a:off x="2269374" y="1297827"/>
            <a:ext cx="2372787" cy="727065"/>
          </a:xfrm>
          <a:prstGeom prst="wedgeRectCallout">
            <a:avLst>
              <a:gd name="adj1" fmla="val 58189"/>
              <a:gd name="adj2" fmla="val 47084"/>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a:ln>
                  <a:noFill/>
                </a:ln>
                <a:solidFill>
                  <a:srgbClr val="FF0000"/>
                </a:solidFill>
                <a:effectLst/>
                <a:latin typeface="Arial" charset="0"/>
              </a:rPr>
              <a:t>High computational overhead</a:t>
            </a:r>
            <a:endParaRPr kumimoji="0" lang="zh-CN" altLang="en-US" sz="2000" i="0" u="none" strike="noStrike" cap="none" normalizeH="0" baseline="-25000" dirty="0">
              <a:ln>
                <a:noFill/>
              </a:ln>
              <a:solidFill>
                <a:srgbClr val="FF0000"/>
              </a:solidFill>
              <a:effectLst/>
              <a:latin typeface="Arial" charset="0"/>
            </a:endParaRPr>
          </a:p>
        </p:txBody>
      </p:sp>
      <p:sp>
        <p:nvSpPr>
          <p:cNvPr id="40" name="标注: 弯曲线形 39">
            <a:extLst>
              <a:ext uri="{FF2B5EF4-FFF2-40B4-BE49-F238E27FC236}">
                <a16:creationId xmlns:a16="http://schemas.microsoft.com/office/drawing/2014/main" id="{7F92F6A8-C4EB-40EB-A484-7AC5D56D7CBF}"/>
              </a:ext>
            </a:extLst>
          </p:cNvPr>
          <p:cNvSpPr/>
          <p:nvPr/>
        </p:nvSpPr>
        <p:spPr bwMode="auto">
          <a:xfrm>
            <a:off x="9809167" y="1478320"/>
            <a:ext cx="1956171" cy="1161462"/>
          </a:xfrm>
          <a:prstGeom prst="borderCallout2">
            <a:avLst>
              <a:gd name="adj1" fmla="val 19401"/>
              <a:gd name="adj2" fmla="val -56"/>
              <a:gd name="adj3" fmla="val 20465"/>
              <a:gd name="adj4" fmla="val -67849"/>
              <a:gd name="adj5" fmla="val 110479"/>
              <a:gd name="adj6" fmla="val -107542"/>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dirty="0">
                <a:solidFill>
                  <a:srgbClr val="FF0000"/>
                </a:solidFill>
                <a:latin typeface="Arial" charset="0"/>
              </a:rPr>
              <a:t>high</a:t>
            </a:r>
            <a:r>
              <a:rPr kumimoji="0" lang="en-US" altLang="zh-CN" sz="1800" b="0" i="0" u="none" strike="noStrike" cap="none" normalizeH="0" baseline="0" dirty="0">
                <a:ln>
                  <a:noFill/>
                </a:ln>
                <a:solidFill>
                  <a:srgbClr val="FF0000"/>
                </a:solidFill>
                <a:effectLst/>
                <a:latin typeface="Arial" charset="0"/>
              </a:rPr>
              <a:t> bandwidth overhead or high computational overhead</a:t>
            </a:r>
            <a:endParaRPr kumimoji="0" lang="zh-CN" altLang="en-US" sz="1800" b="0" i="0" u="none" strike="noStrike" cap="none" normalizeH="0" baseline="0" dirty="0">
              <a:ln>
                <a:noFill/>
              </a:ln>
              <a:solidFill>
                <a:srgbClr val="FF0000"/>
              </a:solidFill>
              <a:effectLst/>
              <a:latin typeface="Arial" charset="0"/>
            </a:endParaRPr>
          </a:p>
        </p:txBody>
      </p:sp>
      <p:sp>
        <p:nvSpPr>
          <p:cNvPr id="41" name="文本框 40">
            <a:extLst>
              <a:ext uri="{FF2B5EF4-FFF2-40B4-BE49-F238E27FC236}">
                <a16:creationId xmlns:a16="http://schemas.microsoft.com/office/drawing/2014/main" id="{74A58D25-CB84-455E-8D5A-79B4C41D6EAC}"/>
              </a:ext>
            </a:extLst>
          </p:cNvPr>
          <p:cNvSpPr txBox="1"/>
          <p:nvPr/>
        </p:nvSpPr>
        <p:spPr>
          <a:xfrm>
            <a:off x="892492" y="6012622"/>
            <a:ext cx="10407016" cy="461665"/>
          </a:xfrm>
          <a:prstGeom prst="rect">
            <a:avLst/>
          </a:prstGeom>
          <a:noFill/>
        </p:spPr>
        <p:txBody>
          <a:bodyPr wrap="none" rtlCol="0">
            <a:spAutoFit/>
          </a:bodyPr>
          <a:lstStyle/>
          <a:p>
            <a:r>
              <a:rPr lang="en-US" altLang="zh-CN" sz="2400" b="1" dirty="0">
                <a:solidFill>
                  <a:srgbClr val="FF0000"/>
                </a:solidFill>
              </a:rPr>
              <a:t>How to accelerate encrypted deduplication while preserving security?</a:t>
            </a:r>
            <a:endParaRPr lang="zh-CN" altLang="en-US" sz="2400" b="1" dirty="0">
              <a:solidFill>
                <a:srgbClr val="FF0000"/>
              </a:solidFill>
            </a:endParaRPr>
          </a:p>
        </p:txBody>
      </p:sp>
      <p:cxnSp>
        <p:nvCxnSpPr>
          <p:cNvPr id="42" name="Straight Arrow Connector 6">
            <a:extLst>
              <a:ext uri="{FF2B5EF4-FFF2-40B4-BE49-F238E27FC236}">
                <a16:creationId xmlns:a16="http://schemas.microsoft.com/office/drawing/2014/main" id="{B328352E-25DA-4E40-AE02-39178411C47A}"/>
              </a:ext>
            </a:extLst>
          </p:cNvPr>
          <p:cNvCxnSpPr>
            <a:cxnSpLocks/>
          </p:cNvCxnSpPr>
          <p:nvPr/>
        </p:nvCxnSpPr>
        <p:spPr>
          <a:xfrm>
            <a:off x="7173043" y="1568230"/>
            <a:ext cx="53" cy="19060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450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Contributions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599" y="1600201"/>
                <a:ext cx="11402291" cy="4525963"/>
              </a:xfrm>
            </p:spPr>
            <p:txBody>
              <a:bodyPr/>
              <a:lstStyle/>
              <a:p>
                <a:r>
                  <a:rPr lang="en-US" altLang="zh-CN" b="1" dirty="0">
                    <a:solidFill>
                      <a:srgbClr val="C00000"/>
                    </a:solidFill>
                  </a:rPr>
                  <a:t>SGXDedup</a:t>
                </a:r>
                <a:r>
                  <a:rPr lang="en-US" altLang="zh-CN" dirty="0"/>
                  <a:t>:</a:t>
                </a:r>
                <a:r>
                  <a:rPr lang="en-US" altLang="zh-CN" b="1" dirty="0"/>
                  <a:t> </a:t>
                </a:r>
                <a:r>
                  <a:rPr lang="en-US" altLang="zh-CN" dirty="0"/>
                  <a:t>use </a:t>
                </a:r>
                <a:r>
                  <a:rPr lang="en-US" altLang="zh-CN" b="1" dirty="0">
                    <a:solidFill>
                      <a:srgbClr val="002060"/>
                    </a:solidFill>
                  </a:rPr>
                  <a:t>Intel SGX </a:t>
                </a:r>
                <a:r>
                  <a:rPr lang="en-US" altLang="zh-CN" dirty="0"/>
                  <a:t>to speed up encrypted deduplication</a:t>
                </a:r>
              </a:p>
              <a:p>
                <a:pPr lvl="1"/>
                <a:r>
                  <a:rPr lang="en-US" altLang="zh-CN" dirty="0"/>
                  <a:t>Replace expensive cryptographic protection by </a:t>
                </a:r>
                <a:r>
                  <a:rPr lang="en-US" altLang="zh-CN" b="1" dirty="0">
                    <a:solidFill>
                      <a:srgbClr val="C00000"/>
                    </a:solidFill>
                  </a:rPr>
                  <a:t>hardware-based protection</a:t>
                </a:r>
              </a:p>
              <a:p>
                <a:pPr lvl="1"/>
                <a:r>
                  <a:rPr lang="en-US" altLang="zh-CN" dirty="0"/>
                  <a:t>Three key designs to preserve security and boost performance</a:t>
                </a:r>
              </a:p>
              <a:p>
                <a:pPr lvl="1"/>
                <a:endParaRPr lang="en-US" altLang="zh-CN" dirty="0"/>
              </a:p>
              <a:p>
                <a:r>
                  <a:rPr lang="en-US" altLang="zh-CN" dirty="0"/>
                  <a:t>Extensive experiments:</a:t>
                </a:r>
              </a:p>
              <a:p>
                <a:pPr lvl="1"/>
                <a:r>
                  <a:rPr lang="en-US" altLang="zh-CN" b="1" dirty="0">
                    <a:solidFill>
                      <a:srgbClr val="002060"/>
                    </a:solidFill>
                  </a:rPr>
                  <a:t>131.9</a:t>
                </a:r>
                <a14:m>
                  <m:oMath xmlns:m="http://schemas.openxmlformats.org/officeDocument/2006/math">
                    <m:r>
                      <a:rPr lang="en-US" altLang="zh-CN" b="1" i="1" kern="0" smtClean="0">
                        <a:solidFill>
                          <a:srgbClr val="002060"/>
                        </a:solidFill>
                        <a:latin typeface="Cambria Math" panose="02040503050406030204" pitchFamily="18" charset="0"/>
                        <a:ea typeface="Cambria Math" panose="02040503050406030204" pitchFamily="18" charset="0"/>
                      </a:rPr>
                      <m:t>×</m:t>
                    </m:r>
                  </m:oMath>
                </a14:m>
                <a:r>
                  <a:rPr lang="en-US" altLang="zh-CN" dirty="0"/>
                  <a:t> key generation and </a:t>
                </a:r>
                <a:r>
                  <a:rPr lang="en-US" altLang="zh-CN" b="1" dirty="0">
                    <a:solidFill>
                      <a:srgbClr val="002060"/>
                    </a:solidFill>
                  </a:rPr>
                  <a:t>8.2</a:t>
                </a:r>
                <a14:m>
                  <m:oMath xmlns:m="http://schemas.openxmlformats.org/officeDocument/2006/math">
                    <m:r>
                      <a:rPr lang="en-US" altLang="zh-CN" b="1" i="1">
                        <a:solidFill>
                          <a:srgbClr val="002060"/>
                        </a:solidFill>
                        <a:latin typeface="Cambria Math" panose="02040503050406030204" pitchFamily="18" charset="0"/>
                        <a:ea typeface="Cambria Math" panose="02040503050406030204" pitchFamily="18" charset="0"/>
                      </a:rPr>
                      <m:t>×</m:t>
                    </m:r>
                  </m:oMath>
                </a14:m>
                <a:r>
                  <a:rPr lang="en-US" altLang="zh-CN" dirty="0"/>
                  <a:t> PoW speedups over existing approaches</a:t>
                </a:r>
                <a:endParaRPr lang="en-US" altLang="zh-CN" baseline="30000" dirty="0"/>
              </a:p>
              <a:p>
                <a:pPr lvl="1"/>
                <a:r>
                  <a:rPr lang="en-US" altLang="zh-CN" b="1" dirty="0">
                    <a:solidFill>
                      <a:srgbClr val="002060"/>
                    </a:solidFill>
                    <a:ea typeface="Cambria Math" panose="02040503050406030204" pitchFamily="18" charset="0"/>
                  </a:rPr>
                  <a:t>8.1</a:t>
                </a:r>
                <a14:m>
                  <m:oMath xmlns:m="http://schemas.openxmlformats.org/officeDocument/2006/math">
                    <m:r>
                      <a:rPr lang="en-US" altLang="zh-CN" b="1" i="1">
                        <a:solidFill>
                          <a:srgbClr val="002060"/>
                        </a:solidFill>
                        <a:latin typeface="Cambria Math" panose="02040503050406030204" pitchFamily="18" charset="0"/>
                        <a:ea typeface="Cambria Math" panose="02040503050406030204" pitchFamily="18" charset="0"/>
                      </a:rPr>
                      <m:t>×</m:t>
                    </m:r>
                  </m:oMath>
                </a14:m>
                <a:r>
                  <a:rPr lang="en-US" altLang="zh-CN" dirty="0"/>
                  <a:t> throughput over existing software-based encrypted deduplication</a:t>
                </a:r>
                <a:r>
                  <a:rPr lang="en-US" altLang="zh-CN" baseline="-25000" dirty="0"/>
                  <a:t>[Bellare, Security’13]</a:t>
                </a:r>
              </a:p>
            </p:txBody>
          </p:sp>
        </mc:Choice>
        <mc:Fallback xmlns="">
          <p:sp>
            <p:nvSpPr>
              <p:cNvPr id="3" name="Content Placeholder 2">
                <a:extLst>
                  <a:ext uri="{FF2B5EF4-FFF2-40B4-BE49-F238E27FC236}">
                    <a16:creationId xmlns:a16="http://schemas.microsoft.com/office/drawing/2014/main" id="{ABD834EA-FE3E-E54B-A852-799E7770EB58}"/>
                  </a:ext>
                </a:extLst>
              </p:cNvPr>
              <p:cNvSpPr>
                <a:spLocks noGrp="1" noRot="1" noChangeAspect="1" noMove="1" noResize="1" noEditPoints="1" noAdjustHandles="1" noChangeArrowheads="1" noChangeShapeType="1" noTextEdit="1"/>
              </p:cNvSpPr>
              <p:nvPr>
                <p:ph idx="1"/>
              </p:nvPr>
            </p:nvSpPr>
            <p:spPr>
              <a:xfrm>
                <a:off x="609599" y="1600201"/>
                <a:ext cx="11402291" cy="4525963"/>
              </a:xfrm>
              <a:blipFill>
                <a:blip r:embed="rId3"/>
                <a:stretch>
                  <a:fillRect l="-909" t="-1482"/>
                </a:stretch>
              </a:blipFill>
            </p:spPr>
            <p:txBody>
              <a:bodyPr/>
              <a:lstStyle/>
              <a:p>
                <a:r>
                  <a:rPr lang="zh-CN" altLang="en-US">
                    <a:noFill/>
                  </a:rPr>
                  <a:t> </a:t>
                </a:r>
              </a:p>
            </p:txBody>
          </p:sp>
        </mc:Fallback>
      </mc:AlternateContent>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7</a:t>
            </a:fld>
            <a:endParaRPr lang="en-US" dirty="0"/>
          </a:p>
        </p:txBody>
      </p:sp>
    </p:spTree>
    <p:extLst>
      <p:ext uri="{BB962C8B-B14F-4D97-AF65-F5344CB8AC3E}">
        <p14:creationId xmlns:p14="http://schemas.microsoft.com/office/powerpoint/2010/main" val="9991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SGX Basics</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a:xfrm>
            <a:off x="609600" y="1600201"/>
            <a:ext cx="11582400" cy="4525963"/>
          </a:xfrm>
        </p:spPr>
        <p:txBody>
          <a:bodyPr/>
          <a:lstStyle/>
          <a:p>
            <a:r>
              <a:rPr lang="en-US" altLang="zh-CN" b="1" dirty="0"/>
              <a:t>Isolation</a:t>
            </a:r>
            <a:r>
              <a:rPr lang="en-US" altLang="zh-CN" dirty="0"/>
              <a:t>: allow to allocate an isolated memory region (enclave) against host system</a:t>
            </a:r>
          </a:p>
          <a:p>
            <a:pPr lvl="1"/>
            <a:r>
              <a:rPr lang="en-US" altLang="zh-CN" dirty="0"/>
              <a:t>Enclave is of limited size (e.g., 128MB)</a:t>
            </a:r>
          </a:p>
          <a:p>
            <a:r>
              <a:rPr lang="en-US" altLang="zh-CN" b="1" dirty="0"/>
              <a:t>Attestation</a:t>
            </a:r>
            <a:r>
              <a:rPr lang="en-US" altLang="zh-CN" dirty="0"/>
              <a:t>: can attest in-enclave contents via remote attestation</a:t>
            </a:r>
          </a:p>
          <a:p>
            <a:pPr lvl="1"/>
            <a:r>
              <a:rPr lang="en-US" altLang="zh-CN" dirty="0">
                <a:solidFill>
                  <a:schemeClr val="tx1">
                    <a:lumMod val="95000"/>
                    <a:lumOff val="5000"/>
                  </a:schemeClr>
                </a:solidFill>
              </a:rPr>
              <a:t>Remote attestation incurs huge latency (e.g., ~9s in our region)</a:t>
            </a:r>
          </a:p>
          <a:p>
            <a:r>
              <a:rPr lang="en-US" altLang="zh-CN" b="1" dirty="0"/>
              <a:t>Sealing</a:t>
            </a:r>
            <a:r>
              <a:rPr lang="en-US" altLang="zh-CN" dirty="0"/>
              <a:t>: enclave can securely move in-enclave contents into unprotected memory via encryption</a:t>
            </a:r>
          </a:p>
          <a:p>
            <a:pPr lvl="1"/>
            <a:r>
              <a:rPr lang="en-US" altLang="zh-CN" dirty="0"/>
              <a:t>Only the same enclave can access its sealed contents</a:t>
            </a:r>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8</a:t>
            </a:fld>
            <a:endParaRPr lang="en-US" dirty="0"/>
          </a:p>
        </p:txBody>
      </p:sp>
    </p:spTree>
    <p:extLst>
      <p:ext uri="{BB962C8B-B14F-4D97-AF65-F5344CB8AC3E}">
        <p14:creationId xmlns:p14="http://schemas.microsoft.com/office/powerpoint/2010/main" val="324512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313-FCE6-BB44-A9C9-0FC4DD9D2531}"/>
              </a:ext>
            </a:extLst>
          </p:cNvPr>
          <p:cNvSpPr>
            <a:spLocks noGrp="1"/>
          </p:cNvSpPr>
          <p:nvPr>
            <p:ph type="title"/>
          </p:nvPr>
        </p:nvSpPr>
        <p:spPr/>
        <p:txBody>
          <a:bodyPr/>
          <a:lstStyle/>
          <a:p>
            <a:r>
              <a:rPr lang="en-US" dirty="0">
                <a:effectLst/>
              </a:rPr>
              <a:t>Design Goals</a:t>
            </a:r>
          </a:p>
        </p:txBody>
      </p:sp>
      <p:sp>
        <p:nvSpPr>
          <p:cNvPr id="3" name="Content Placeholder 2">
            <a:extLst>
              <a:ext uri="{FF2B5EF4-FFF2-40B4-BE49-F238E27FC236}">
                <a16:creationId xmlns:a16="http://schemas.microsoft.com/office/drawing/2014/main" id="{ABD834EA-FE3E-E54B-A852-799E7770EB58}"/>
              </a:ext>
            </a:extLst>
          </p:cNvPr>
          <p:cNvSpPr>
            <a:spLocks noGrp="1"/>
          </p:cNvSpPr>
          <p:nvPr>
            <p:ph idx="1"/>
          </p:nvPr>
        </p:nvSpPr>
        <p:spPr/>
        <p:txBody>
          <a:bodyPr/>
          <a:lstStyle/>
          <a:p>
            <a:r>
              <a:rPr lang="en-US" altLang="zh-CN" dirty="0"/>
              <a:t>Preserve goals of software-based encrypted deduplication</a:t>
            </a:r>
          </a:p>
          <a:p>
            <a:pPr lvl="1"/>
            <a:r>
              <a:rPr lang="en-US" altLang="zh-CN" b="1" dirty="0">
                <a:solidFill>
                  <a:srgbClr val="002060"/>
                </a:solidFill>
              </a:rPr>
              <a:t>Confidentiality</a:t>
            </a:r>
            <a:r>
              <a:rPr lang="en-US" altLang="zh-CN" dirty="0"/>
              <a:t>:</a:t>
            </a:r>
            <a:r>
              <a:rPr lang="zh-CN" altLang="en-US" dirty="0"/>
              <a:t> </a:t>
            </a:r>
            <a:r>
              <a:rPr lang="en-US" altLang="zh-CN" dirty="0"/>
              <a:t>Protect chunks and keys against unauthorized access</a:t>
            </a:r>
          </a:p>
          <a:p>
            <a:pPr lvl="1"/>
            <a:r>
              <a:rPr lang="en-US" altLang="zh-CN" b="1" dirty="0">
                <a:solidFill>
                  <a:srgbClr val="002060"/>
                </a:solidFill>
              </a:rPr>
              <a:t>Storage efficiency</a:t>
            </a:r>
            <a:r>
              <a:rPr lang="en-US" altLang="zh-CN" dirty="0"/>
              <a:t>: Remove all duplicate chunks</a:t>
            </a:r>
          </a:p>
          <a:p>
            <a:endParaRPr lang="en-US" altLang="zh-CN" dirty="0"/>
          </a:p>
          <a:p>
            <a:r>
              <a:rPr lang="en-US" altLang="zh-CN" dirty="0"/>
              <a:t>Boost performance via hardware-based approach</a:t>
            </a:r>
          </a:p>
          <a:p>
            <a:pPr lvl="1"/>
            <a:r>
              <a:rPr lang="en-US" altLang="zh-CN" b="1" dirty="0">
                <a:solidFill>
                  <a:srgbClr val="002060"/>
                </a:solidFill>
              </a:rPr>
              <a:t>Bandwidth efficiency</a:t>
            </a:r>
            <a:r>
              <a:rPr lang="en-US" altLang="zh-CN" dirty="0"/>
              <a:t>: Only need to transfer non-duplicate chunks</a:t>
            </a:r>
            <a:endParaRPr lang="en-US" altLang="zh-CN" b="1" dirty="0"/>
          </a:p>
          <a:p>
            <a:pPr lvl="1"/>
            <a:r>
              <a:rPr lang="en-US" altLang="zh-CN" b="1" dirty="0">
                <a:solidFill>
                  <a:srgbClr val="002060"/>
                </a:solidFill>
              </a:rPr>
              <a:t>Computational efficiency</a:t>
            </a:r>
            <a:r>
              <a:rPr lang="en-US" altLang="zh-CN" dirty="0"/>
              <a:t>: Mitigate computational overhead of cryptographic primitives</a:t>
            </a:r>
          </a:p>
          <a:p>
            <a:pPr lvl="1"/>
            <a:endParaRPr lang="en-US" altLang="zh-CN" b="1" dirty="0"/>
          </a:p>
        </p:txBody>
      </p:sp>
      <p:sp>
        <p:nvSpPr>
          <p:cNvPr id="4" name="Slide Number Placeholder 3">
            <a:extLst>
              <a:ext uri="{FF2B5EF4-FFF2-40B4-BE49-F238E27FC236}">
                <a16:creationId xmlns:a16="http://schemas.microsoft.com/office/drawing/2014/main" id="{63F6C99A-5327-F14B-A03D-03362AA4B2A0}"/>
              </a:ext>
            </a:extLst>
          </p:cNvPr>
          <p:cNvSpPr>
            <a:spLocks noGrp="1"/>
          </p:cNvSpPr>
          <p:nvPr>
            <p:ph type="sldNum" sz="quarter" idx="11"/>
          </p:nvPr>
        </p:nvSpPr>
        <p:spPr/>
        <p:txBody>
          <a:bodyPr/>
          <a:lstStyle/>
          <a:p>
            <a:pPr>
              <a:defRPr/>
            </a:pPr>
            <a:fld id="{3FFE790D-BCFB-4008-9260-CA63AEE325FD}" type="slidenum">
              <a:rPr lang="en-US" smtClean="0"/>
              <a:pPr>
                <a:defRPr/>
              </a:pPr>
              <a:t>9</a:t>
            </a:fld>
            <a:endParaRPr lang="en-US" dirty="0"/>
          </a:p>
        </p:txBody>
      </p:sp>
    </p:spTree>
    <p:extLst>
      <p:ext uri="{BB962C8B-B14F-4D97-AF65-F5344CB8AC3E}">
        <p14:creationId xmlns:p14="http://schemas.microsoft.com/office/powerpoint/2010/main" val="2970182184"/>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4B848CBE5A3149BB97B17FCB391890" ma:contentTypeVersion="8" ma:contentTypeDescription="Create a new document." ma:contentTypeScope="" ma:versionID="c7055c325176495be4452fbdc15eb4f8">
  <xsd:schema xmlns:xsd="http://www.w3.org/2001/XMLSchema" xmlns:xs="http://www.w3.org/2001/XMLSchema" xmlns:p="http://schemas.microsoft.com/office/2006/metadata/properties" xmlns:ns3="e1240774-7858-4d45-bcab-35e5ed316356" targetNamespace="http://schemas.microsoft.com/office/2006/metadata/properties" ma:root="true" ma:fieldsID="27d6c342c6742bd8933f24c6bd1c1935" ns3:_="">
    <xsd:import namespace="e1240774-7858-4d45-bcab-35e5ed31635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40774-7858-4d45-bcab-35e5ed316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1ADC5E-565E-44B0-AE74-13FFDCB4DE43}">
  <ds:schemaRefs>
    <ds:schemaRef ds:uri="http://schemas.microsoft.com/office/2006/metadata/contentType"/>
    <ds:schemaRef ds:uri="http://schemas.microsoft.com/office/2006/metadata/properties/metaAttributes"/>
    <ds:schemaRef ds:uri="http://www.w3.org/2000/xmlns/"/>
    <ds:schemaRef ds:uri="http://www.w3.org/2001/XMLSchema"/>
    <ds:schemaRef ds:uri="e1240774-7858-4d45-bcab-35e5ed31635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8AF5F-1CA8-4C06-96F2-AC458C3EF92E}">
  <ds:schemaRefs>
    <ds:schemaRef ds:uri="http://schemas.microsoft.com/sharepoint/v3/contenttype/forms"/>
  </ds:schemaRefs>
</ds:datastoreItem>
</file>

<file path=customXml/itemProps3.xml><?xml version="1.0" encoding="utf-8"?>
<ds:datastoreItem xmlns:ds="http://schemas.openxmlformats.org/officeDocument/2006/customXml" ds:itemID="{BAB47610-462F-400D-B420-199EE58DC49D}">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e1240774-7858-4d45-bcab-35e5ed316356"/>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46930</TotalTime>
  <Words>3313</Words>
  <Application>Microsoft Office PowerPoint</Application>
  <PresentationFormat>Widescreen</PresentationFormat>
  <Paragraphs>307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Roboto</vt:lpstr>
      <vt:lpstr>Wingdings</vt:lpstr>
      <vt:lpstr>等线</vt:lpstr>
      <vt:lpstr>Helvetica</vt:lpstr>
      <vt:lpstr>Cambria Math</vt:lpstr>
      <vt:lpstr>Default Design</vt:lpstr>
      <vt:lpstr>Accelerating Encrypted Deduplication via SGX</vt:lpstr>
      <vt:lpstr>Outsourcing Storage</vt:lpstr>
      <vt:lpstr>Encrypted Deduplication</vt:lpstr>
      <vt:lpstr>MLE-based Implementation</vt:lpstr>
      <vt:lpstr>MLE-based Implementation</vt:lpstr>
      <vt:lpstr>MLE-based Implementation</vt:lpstr>
      <vt:lpstr>Contributions</vt:lpstr>
      <vt:lpstr>SGX Basics</vt:lpstr>
      <vt:lpstr>Design Goals</vt:lpstr>
      <vt:lpstr>SGXDedup</vt:lpstr>
      <vt:lpstr>Questions</vt:lpstr>
      <vt:lpstr>Enclave Management</vt:lpstr>
      <vt:lpstr>Renewable Blinded Key Management</vt:lpstr>
      <vt:lpstr>SGX-based Speculative Encryption</vt:lpstr>
      <vt:lpstr>Experimental Setup</vt:lpstr>
      <vt:lpstr>Overall System</vt:lpstr>
      <vt:lpstr>Trace-driven Performance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Software-Defined Network Measurement</dc:title>
  <dc:creator>Qun Huang</dc:creator>
  <cp:lastModifiedBy>pclee</cp:lastModifiedBy>
  <cp:revision>4032</cp:revision>
  <cp:lastPrinted>2019-05-08T03:53:22Z</cp:lastPrinted>
  <dcterms:created xsi:type="dcterms:W3CDTF">2016-06-13T18:10:06Z</dcterms:created>
  <dcterms:modified xsi:type="dcterms:W3CDTF">2021-07-09T10:14:18Z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0x010100604B848CBE5A3149BB97B17FCB391890</vt:lpwstr>
  </property>
</Properties>
</file>