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88" r:id="rId2"/>
    <p:sldId id="521" r:id="rId3"/>
    <p:sldId id="534" r:id="rId4"/>
    <p:sldId id="539" r:id="rId5"/>
    <p:sldId id="492" r:id="rId6"/>
    <p:sldId id="493" r:id="rId7"/>
    <p:sldId id="522" r:id="rId8"/>
    <p:sldId id="523" r:id="rId9"/>
    <p:sldId id="541" r:id="rId10"/>
    <p:sldId id="524" r:id="rId11"/>
    <p:sldId id="540" r:id="rId12"/>
    <p:sldId id="543" r:id="rId13"/>
    <p:sldId id="512" r:id="rId14"/>
    <p:sldId id="544" r:id="rId15"/>
    <p:sldId id="517" r:id="rId16"/>
    <p:sldId id="533" r:id="rId17"/>
    <p:sldId id="545" r:id="rId18"/>
  </p:sldIdLst>
  <p:sldSz cx="12188825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ED7D31"/>
    <a:srgbClr val="339933"/>
    <a:srgbClr val="FFFFFF"/>
    <a:srgbClr val="FFD966"/>
    <a:srgbClr val="FF0000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59274-BD1F-4EB3-BBF8-5176FAB8FE0A}" v="7" dt="2021-06-23T18:41:19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8" autoAdjust="0"/>
    <p:restoredTop sz="90231" autoAdjust="0"/>
  </p:normalViewPr>
  <p:slideViewPr>
    <p:cSldViewPr>
      <p:cViewPr varScale="1">
        <p:scale>
          <a:sx n="113" d="100"/>
          <a:sy n="113" d="100"/>
        </p:scale>
        <p:origin x="821" y="8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3976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47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1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30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65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588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1828801"/>
            <a:ext cx="12188826" cy="1771651"/>
          </a:xfrm>
        </p:spPr>
        <p:txBody>
          <a:bodyPr/>
          <a:lstStyle/>
          <a:p>
            <a:r>
              <a:rPr lang="en-US" sz="4000" dirty="0"/>
              <a:t>Differentiated Key-Value Storage Management </a:t>
            </a:r>
            <a:br>
              <a:rPr lang="en-US" sz="4000" dirty="0"/>
            </a:br>
            <a:r>
              <a:rPr lang="en-US" sz="4000" dirty="0"/>
              <a:t>for Balanced I/O Performance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2819400"/>
          </a:xfrm>
        </p:spPr>
        <p:txBody>
          <a:bodyPr/>
          <a:lstStyle/>
          <a:p>
            <a:r>
              <a:rPr lang="en-US" dirty="0" err="1"/>
              <a:t>Yongkun</a:t>
            </a:r>
            <a:r>
              <a:rPr lang="en-US" dirty="0"/>
              <a:t> Li</a:t>
            </a:r>
            <a:r>
              <a:rPr lang="en-US" baseline="30000" dirty="0"/>
              <a:t>1</a:t>
            </a:r>
            <a:r>
              <a:rPr lang="en-US" dirty="0"/>
              <a:t>, Zhen Liu</a:t>
            </a:r>
            <a:r>
              <a:rPr lang="en-US" baseline="30000" dirty="0"/>
              <a:t>1</a:t>
            </a:r>
            <a:r>
              <a:rPr lang="en-US" dirty="0"/>
              <a:t>, Patrick P. C. Lee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err="1"/>
              <a:t>Jiayu</a:t>
            </a:r>
            <a:r>
              <a:rPr lang="en-US" dirty="0"/>
              <a:t> Wu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US" dirty="0" err="1"/>
              <a:t>Yinlong</a:t>
            </a:r>
            <a:r>
              <a:rPr lang="en-US" dirty="0"/>
              <a:t> Xu</a:t>
            </a:r>
            <a:r>
              <a:rPr lang="en-US" baseline="30000" dirty="0"/>
              <a:t>1,3</a:t>
            </a:r>
            <a:br>
              <a:rPr lang="en-US" baseline="30000" dirty="0"/>
            </a:br>
            <a:r>
              <a:rPr lang="en-US" dirty="0"/>
              <a:t>Yi Wu</a:t>
            </a:r>
            <a:r>
              <a:rPr lang="en-US" baseline="30000" dirty="0"/>
              <a:t>4</a:t>
            </a:r>
            <a:r>
              <a:rPr lang="en-US" dirty="0"/>
              <a:t>, Liu Tang</a:t>
            </a:r>
            <a:r>
              <a:rPr lang="en-US" baseline="30000" dirty="0"/>
              <a:t>4</a:t>
            </a:r>
            <a:r>
              <a:rPr lang="en-US" dirty="0"/>
              <a:t>, Qi Liu</a:t>
            </a:r>
            <a:r>
              <a:rPr lang="en-US" baseline="30000" dirty="0"/>
              <a:t>4</a:t>
            </a:r>
            <a:r>
              <a:rPr lang="en-US" dirty="0"/>
              <a:t>, </a:t>
            </a:r>
            <a:r>
              <a:rPr lang="en-US" dirty="0" err="1"/>
              <a:t>Qiu</a:t>
            </a:r>
            <a:r>
              <a:rPr lang="en-US" dirty="0"/>
              <a:t> Cui</a:t>
            </a:r>
            <a:r>
              <a:rPr lang="en-US" baseline="30000" dirty="0"/>
              <a:t>4</a:t>
            </a:r>
          </a:p>
          <a:p>
            <a:r>
              <a:rPr lang="en-US" sz="2200" baseline="30000" dirty="0"/>
              <a:t>1</a:t>
            </a:r>
            <a:r>
              <a:rPr lang="en-US" sz="2200" dirty="0"/>
              <a:t>University of Science and Technology of China    </a:t>
            </a:r>
            <a:r>
              <a:rPr lang="en-US" sz="2200" baseline="30000" dirty="0"/>
              <a:t>2</a:t>
            </a:r>
            <a:r>
              <a:rPr lang="en-US" sz="2200" dirty="0"/>
              <a:t>The Chinese University of Hong Kong</a:t>
            </a:r>
            <a:br>
              <a:rPr lang="en-US" sz="2200" dirty="0"/>
            </a:br>
            <a:r>
              <a:rPr lang="en-US" sz="2200" baseline="30000" dirty="0"/>
              <a:t>3</a:t>
            </a:r>
            <a:r>
              <a:rPr lang="en-US" sz="2200" dirty="0"/>
              <a:t>Anhui Province Key Laboratory of High Performance Computing, USTC    </a:t>
            </a:r>
            <a:r>
              <a:rPr lang="en-US" sz="2200" baseline="30000" dirty="0"/>
              <a:t>4</a:t>
            </a:r>
            <a:r>
              <a:rPr lang="en-US" sz="2200" dirty="0"/>
              <a:t>PingCAP</a:t>
            </a:r>
          </a:p>
          <a:p>
            <a:r>
              <a:rPr lang="en-US" sz="2400" dirty="0"/>
              <a:t>USENIX ATC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3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O1: Lazy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295400"/>
            <a:ext cx="10969943" cy="5410200"/>
          </a:xfrm>
        </p:spPr>
        <p:txBody>
          <a:bodyPr/>
          <a:lstStyle/>
          <a:p>
            <a:r>
              <a:rPr lang="en-US" dirty="0"/>
              <a:t>Problem: frequent merge operations</a:t>
            </a:r>
          </a:p>
          <a:p>
            <a:pPr lvl="1"/>
            <a:r>
              <a:rPr lang="en-US" dirty="0"/>
              <a:t>Each compaction triggers a merge operation</a:t>
            </a:r>
          </a:p>
          <a:p>
            <a:r>
              <a:rPr lang="en-US" altLang="zh-CN" kern="0" dirty="0"/>
              <a:t>Idea:</a:t>
            </a:r>
          </a:p>
          <a:p>
            <a:pPr lvl="1"/>
            <a:r>
              <a:rPr lang="en-US" altLang="zh-CN" kern="0" dirty="0"/>
              <a:t>Values </a:t>
            </a:r>
            <a:r>
              <a:rPr lang="en-US" altLang="zh-CN" dirty="0"/>
              <a:t>are</a:t>
            </a:r>
            <a:r>
              <a:rPr lang="en-US" altLang="zh-CN" kern="0" dirty="0"/>
              <a:t> </a:t>
            </a:r>
            <a:r>
              <a:rPr lang="en-US" altLang="zh-CN" b="1" kern="0" dirty="0">
                <a:solidFill>
                  <a:srgbClr val="FF0000"/>
                </a:solidFill>
              </a:rPr>
              <a:t>delayed to merge </a:t>
            </a:r>
            <a:r>
              <a:rPr lang="en-US" altLang="zh-CN" kern="0" dirty="0"/>
              <a:t>until the target level is one of the last two levels</a:t>
            </a:r>
          </a:p>
          <a:p>
            <a:pPr lvl="1"/>
            <a:endParaRPr lang="en-US" altLang="zh-CN" kern="0" dirty="0"/>
          </a:p>
          <a:p>
            <a:pPr marL="0" indent="0">
              <a:buNone/>
            </a:pPr>
            <a:endParaRPr lang="en-US" altLang="zh-CN" kern="0" dirty="0"/>
          </a:p>
          <a:p>
            <a:pPr marL="0" indent="0">
              <a:buNone/>
            </a:pPr>
            <a:endParaRPr lang="en-US" altLang="zh-CN" kern="0" dirty="0"/>
          </a:p>
          <a:p>
            <a:pPr marL="0" indent="0">
              <a:buNone/>
            </a:pPr>
            <a:endParaRPr lang="en-US" altLang="zh-CN" kern="0" dirty="0"/>
          </a:p>
          <a:p>
            <a:r>
              <a:rPr lang="en-US" altLang="zh-CN" kern="0" dirty="0"/>
              <a:t>Lazy merge significantly reduces number of merge operations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46EEE3B-9E33-49B3-9DE0-5F9AD4DF2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612" y="3581400"/>
            <a:ext cx="572522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13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O2: Scan-optimized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2691796"/>
          </a:xfrm>
        </p:spPr>
        <p:txBody>
          <a:bodyPr/>
          <a:lstStyle/>
          <a:p>
            <a:r>
              <a:rPr lang="en-US" dirty="0"/>
              <a:t>Problem: too many sorted groups within one level</a:t>
            </a:r>
          </a:p>
          <a:p>
            <a:pPr lvl="1"/>
            <a:r>
              <a:rPr lang="en-US" dirty="0"/>
              <a:t>Apply append-only merge policy</a:t>
            </a:r>
          </a:p>
          <a:p>
            <a:r>
              <a:rPr lang="en-US" dirty="0"/>
              <a:t>Idea:</a:t>
            </a:r>
          </a:p>
          <a:p>
            <a:pPr lvl="1"/>
            <a:r>
              <a:rPr lang="en-US" dirty="0"/>
              <a:t>Detect number of overlapping </a:t>
            </a:r>
            <a:r>
              <a:rPr lang="en-US" dirty="0" err="1"/>
              <a:t>vTables</a:t>
            </a:r>
            <a:r>
              <a:rPr lang="en-US" dirty="0"/>
              <a:t> after normal merge</a:t>
            </a:r>
          </a:p>
          <a:p>
            <a:pPr lvl="1"/>
            <a:r>
              <a:rPr lang="en-US" dirty="0"/>
              <a:t>Add a tag to indicate participation in the next merge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271D70D-0EB6-4F40-B16F-0B90D8D0C7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898" y="3780744"/>
            <a:ext cx="5818927" cy="239410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9824BA-77C2-404C-90B9-0BB656C96C82}"/>
              </a:ext>
            </a:extLst>
          </p:cNvPr>
          <p:cNvSpPr txBox="1"/>
          <p:nvPr/>
        </p:nvSpPr>
        <p:spPr>
          <a:xfrm>
            <a:off x="609441" y="4267200"/>
            <a:ext cx="5561171" cy="1447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800" dirty="0">
                <a:latin typeface="+mn-lt"/>
              </a:rPr>
              <a:t>Carefully adjust the degree of ordering for values in </a:t>
            </a:r>
            <a:r>
              <a:rPr lang="en-US" altLang="zh-CN" sz="2800" dirty="0" err="1">
                <a:latin typeface="+mn-lt"/>
              </a:rPr>
              <a:t>vTree</a:t>
            </a:r>
            <a:endParaRPr lang="en-US" altLang="zh-CN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277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Fine-grained KV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4000"/>
            <a:ext cx="10969943" cy="4724400"/>
          </a:xfrm>
        </p:spPr>
        <p:txBody>
          <a:bodyPr/>
          <a:lstStyle/>
          <a:p>
            <a:r>
              <a:rPr lang="en-US" altLang="zh-CN" dirty="0"/>
              <a:t>KV separation is advantageous for large KV pairs, but has marginal benefits for small KV pairs</a:t>
            </a:r>
          </a:p>
          <a:p>
            <a:r>
              <a:rPr lang="en-US" altLang="zh-CN" dirty="0"/>
              <a:t>Selective approach:</a:t>
            </a:r>
          </a:p>
          <a:p>
            <a:pPr lvl="1"/>
            <a:r>
              <a:rPr lang="en-US" altLang="zh-CN" dirty="0"/>
              <a:t>Small values: stored entirely in LSM-tree</a:t>
            </a:r>
          </a:p>
          <a:p>
            <a:pPr lvl="1"/>
            <a:r>
              <a:rPr lang="en-US" altLang="zh-CN" dirty="0"/>
              <a:t>Medium values: stored in </a:t>
            </a:r>
            <a:r>
              <a:rPr lang="en-US" altLang="zh-CN" dirty="0" err="1"/>
              <a:t>vTree</a:t>
            </a:r>
            <a:endParaRPr lang="en-US" altLang="zh-CN" dirty="0"/>
          </a:p>
          <a:p>
            <a:pPr lvl="1"/>
            <a:r>
              <a:rPr lang="en-US" altLang="zh-CN" dirty="0"/>
              <a:t>Large values: stored in </a:t>
            </a:r>
            <a:r>
              <a:rPr lang="en-US" altLang="zh-CN" dirty="0" err="1"/>
              <a:t>vLogs</a:t>
            </a:r>
            <a:endParaRPr lang="en-US" altLang="zh-CN" dirty="0"/>
          </a:p>
          <a:p>
            <a:r>
              <a:rPr lang="en-US" altLang="zh-CN" dirty="0"/>
              <a:t>Hotness-awareness</a:t>
            </a:r>
          </a:p>
          <a:p>
            <a:pPr lvl="1"/>
            <a:r>
              <a:rPr lang="en-US" altLang="zh-CN" dirty="0"/>
              <a:t>Hot-cold separation scheme</a:t>
            </a:r>
          </a:p>
          <a:p>
            <a:pPr lvl="1"/>
            <a:r>
              <a:rPr lang="en-US" altLang="zh-CN" dirty="0"/>
              <a:t>Greedy garbage collection</a:t>
            </a:r>
          </a:p>
          <a:p>
            <a:pPr marL="5715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28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A5D3-F5D9-442D-A664-CDC28CCB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6E32D-7D0B-406A-88E1-64F4334A7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2" y="1447801"/>
            <a:ext cx="11173090" cy="5105399"/>
          </a:xfrm>
        </p:spPr>
        <p:txBody>
          <a:bodyPr/>
          <a:lstStyle/>
          <a:p>
            <a:r>
              <a:rPr lang="en-US" dirty="0"/>
              <a:t>Testbed backed with a Samsung 860 EVO 480 GB SSD </a:t>
            </a:r>
          </a:p>
          <a:p>
            <a:r>
              <a:rPr lang="en-US" dirty="0"/>
              <a:t>KV stores</a:t>
            </a:r>
          </a:p>
          <a:p>
            <a:pPr lvl="1"/>
            <a:r>
              <a:rPr lang="en-US" altLang="zh-CN" dirty="0" err="1"/>
              <a:t>Rocks</a:t>
            </a:r>
            <a:r>
              <a:rPr lang="en-US" dirty="0" err="1"/>
              <a:t>DB</a:t>
            </a:r>
            <a:r>
              <a:rPr lang="en-US" dirty="0"/>
              <a:t>, </a:t>
            </a:r>
            <a:r>
              <a:rPr lang="en-US" dirty="0" err="1"/>
              <a:t>PebblesDB</a:t>
            </a:r>
            <a:r>
              <a:rPr lang="en-US" dirty="0"/>
              <a:t>, Titan (no GC, background GC, foreground GC)</a:t>
            </a:r>
          </a:p>
          <a:p>
            <a:pPr lvl="1"/>
            <a:r>
              <a:rPr lang="en-US" dirty="0" err="1"/>
              <a:t>DiffKV</a:t>
            </a:r>
            <a:r>
              <a:rPr lang="en-US" dirty="0"/>
              <a:t>: built on Titan to reuse KV separation</a:t>
            </a:r>
          </a:p>
          <a:p>
            <a:r>
              <a:rPr lang="en-US" dirty="0"/>
              <a:t>Workloads</a:t>
            </a:r>
          </a:p>
          <a:p>
            <a:pPr lvl="1"/>
            <a:r>
              <a:rPr lang="en-US" dirty="0"/>
              <a:t>Key size: 24 bytes </a:t>
            </a:r>
          </a:p>
          <a:p>
            <a:pPr lvl="1"/>
            <a:r>
              <a:rPr lang="en-US" dirty="0"/>
              <a:t>Value size: average 1KB (follow Pareto distribution)</a:t>
            </a:r>
          </a:p>
          <a:p>
            <a:pPr marL="457200" lvl="1" indent="0">
              <a:buNone/>
            </a:pP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</a:rPr>
              <a:t>insert</a:t>
            </a:r>
            <a:r>
              <a:rPr lang="en-US" dirty="0"/>
              <a:t> 10 GB KV pairs  (ii) </a:t>
            </a:r>
            <a:r>
              <a:rPr lang="en-US" dirty="0">
                <a:solidFill>
                  <a:srgbClr val="FF0000"/>
                </a:solidFill>
              </a:rPr>
              <a:t>update</a:t>
            </a:r>
            <a:r>
              <a:rPr lang="en-US" dirty="0"/>
              <a:t> 300 GB KV pairs</a:t>
            </a:r>
          </a:p>
          <a:p>
            <a:pPr marL="457200" lvl="1" indent="0">
              <a:buNone/>
            </a:pPr>
            <a:r>
              <a:rPr lang="en-US" dirty="0"/>
              <a:t>(iii) </a:t>
            </a:r>
            <a:r>
              <a:rPr lang="en-US" dirty="0">
                <a:solidFill>
                  <a:srgbClr val="FF0000"/>
                </a:solidFill>
              </a:rPr>
              <a:t>read</a:t>
            </a:r>
            <a:r>
              <a:rPr lang="en-US" dirty="0"/>
              <a:t> 10 GB KV pairs (iv) </a:t>
            </a:r>
            <a:r>
              <a:rPr lang="en-US" dirty="0">
                <a:solidFill>
                  <a:srgbClr val="FF0000"/>
                </a:solidFill>
              </a:rPr>
              <a:t>scan</a:t>
            </a:r>
            <a:r>
              <a:rPr lang="en-US" dirty="0"/>
              <a:t> 10 GB KV pairs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48A62-83EB-40CC-A1C3-892E568196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71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Microbenchmarks of </a:t>
            </a:r>
            <a:r>
              <a:rPr lang="en-US" dirty="0" err="1"/>
              <a:t>DiffKV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12" y="3962400"/>
            <a:ext cx="10971159" cy="2772770"/>
          </a:xfrm>
        </p:spPr>
        <p:txBody>
          <a:bodyPr/>
          <a:lstStyle/>
          <a:p>
            <a:pPr algn="l"/>
            <a:r>
              <a:rPr lang="en-US" altLang="zh-CN" sz="2400" dirty="0"/>
              <a:t>Compared to </a:t>
            </a:r>
            <a:r>
              <a:rPr lang="en-US" altLang="zh-CN" sz="2400" dirty="0" err="1"/>
              <a:t>RocksDB</a:t>
            </a:r>
            <a:r>
              <a:rPr lang="en-US" altLang="zh-CN" sz="2400" dirty="0"/>
              <a:t> and </a:t>
            </a:r>
            <a:r>
              <a:rPr lang="en-US" altLang="zh-CN" sz="2400" dirty="0" err="1"/>
              <a:t>PebblesDB</a:t>
            </a:r>
            <a:endParaRPr lang="en-US" altLang="zh-CN" sz="2400" dirty="0"/>
          </a:p>
          <a:p>
            <a:pPr lvl="1"/>
            <a:r>
              <a:rPr lang="en-US" altLang="zh-CN" sz="2000" dirty="0"/>
              <a:t>2.7-3.8x inserts; 2.3-3.7x updates; 2.6-3.4x reads</a:t>
            </a:r>
          </a:p>
          <a:p>
            <a:pPr lvl="1"/>
            <a:r>
              <a:rPr lang="en-US" altLang="zh-CN" sz="2000" dirty="0"/>
              <a:t>Comparable scan performance</a:t>
            </a:r>
          </a:p>
          <a:p>
            <a:r>
              <a:rPr lang="en-US" altLang="zh-CN" sz="2400" dirty="0"/>
              <a:t>Compared to Titan</a:t>
            </a:r>
          </a:p>
          <a:p>
            <a:pPr lvl="1"/>
            <a:r>
              <a:rPr lang="en-US" altLang="zh-CN" sz="2000" dirty="0"/>
              <a:t>3.2x scans; up to 1.7x updates; 43.2% lower scan latency</a:t>
            </a:r>
          </a:p>
          <a:p>
            <a:r>
              <a:rPr lang="en-US" altLang="zh-CN" sz="2400" dirty="0" err="1"/>
              <a:t>DiffKV</a:t>
            </a:r>
            <a:r>
              <a:rPr lang="en-US" altLang="zh-CN" sz="2400" dirty="0"/>
              <a:t> has acceptable space usage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09261" y="350613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Throughput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1085" y="3506138"/>
            <a:ext cx="1945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u="sng" dirty="0"/>
              <a:t>Average</a:t>
            </a:r>
            <a:r>
              <a:rPr lang="en-US" b="1" u="sng" dirty="0"/>
              <a:t> </a:t>
            </a:r>
            <a:r>
              <a:rPr lang="en-US" altLang="zh-CN" b="1" u="sng" dirty="0"/>
              <a:t>latency</a:t>
            </a:r>
            <a:endParaRPr lang="en-US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9776861" y="3506138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u="sng" dirty="0"/>
              <a:t>Space usage</a:t>
            </a:r>
            <a:endParaRPr lang="en-US" b="1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F30EC8-8BA2-42DE-973A-0C03BA53B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12" y="1419812"/>
            <a:ext cx="11634792" cy="21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56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B5FE9-0F8E-4C58-8577-224594FA0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Merge Optimizations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AC34B-D6C4-448E-B03D-20560923E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4953000"/>
            <a:ext cx="10969943" cy="1721682"/>
          </a:xfrm>
        </p:spPr>
        <p:txBody>
          <a:bodyPr/>
          <a:lstStyle/>
          <a:p>
            <a:pPr algn="l"/>
            <a:r>
              <a:rPr lang="en-US" altLang="zh-CN" dirty="0"/>
              <a:t>Coordinated merge design</a:t>
            </a:r>
          </a:p>
          <a:p>
            <a:pPr lvl="1"/>
            <a:r>
              <a:rPr lang="en-US" altLang="zh-CN" dirty="0"/>
              <a:t>Reduce 60.7% of time cost of value management</a:t>
            </a:r>
          </a:p>
          <a:p>
            <a:pPr lvl="1"/>
            <a:r>
              <a:rPr lang="en-US" dirty="0"/>
              <a:t>Slightly increase key compaction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48CC-6375-4A72-BB45-DF990569F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B2ED766C-5534-482D-B071-B332CAE5FCAD}"/>
              </a:ext>
            </a:extLst>
          </p:cNvPr>
          <p:cNvSpPr txBox="1"/>
          <p:nvPr/>
        </p:nvSpPr>
        <p:spPr>
          <a:xfrm>
            <a:off x="7085012" y="3938275"/>
            <a:ext cx="305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u="sng" dirty="0"/>
              <a:t>Key compaction overhead</a:t>
            </a:r>
            <a:endParaRPr lang="en-US" b="1" u="sng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2EDD50-CD6F-4821-943D-7058B51C28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065"/>
          <a:stretch/>
        </p:blipFill>
        <p:spPr>
          <a:xfrm>
            <a:off x="1751013" y="1470860"/>
            <a:ext cx="4414420" cy="24107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78978F1-4CE1-4AB3-847C-98CFA5928C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6421"/>
          <a:stretch/>
        </p:blipFill>
        <p:spPr>
          <a:xfrm>
            <a:off x="6485752" y="1465511"/>
            <a:ext cx="3908386" cy="247276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217E684-32CA-4D78-AEAE-A2C580AB06E9}"/>
              </a:ext>
            </a:extLst>
          </p:cNvPr>
          <p:cNvSpPr txBox="1"/>
          <p:nvPr/>
        </p:nvSpPr>
        <p:spPr>
          <a:xfrm>
            <a:off x="2513012" y="3938275"/>
            <a:ext cx="3280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u="sng" dirty="0"/>
              <a:t>Value GC/merge overhead</a:t>
            </a:r>
          </a:p>
        </p:txBody>
      </p:sp>
    </p:spTree>
    <p:extLst>
      <p:ext uri="{BB962C8B-B14F-4D97-AF65-F5344CB8AC3E}">
        <p14:creationId xmlns:p14="http://schemas.microsoft.com/office/powerpoint/2010/main" val="461011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2286000"/>
            <a:ext cx="10969943" cy="3840164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DiffKV</a:t>
            </a:r>
            <a:r>
              <a:rPr lang="en-US" dirty="0"/>
              <a:t>: differentiated key-value storage management for balanced I/O performance</a:t>
            </a:r>
          </a:p>
          <a:p>
            <a:r>
              <a:rPr lang="en-US" dirty="0"/>
              <a:t>More evaluation results and analysis in paper</a:t>
            </a:r>
          </a:p>
          <a:p>
            <a:r>
              <a:rPr lang="en-US" dirty="0"/>
              <a:t>Source code: </a:t>
            </a:r>
            <a:r>
              <a:rPr lang="en-US" u="sng" dirty="0">
                <a:solidFill>
                  <a:srgbClr val="FF0000"/>
                </a:solidFill>
              </a:rPr>
              <a:t>https://github.com/ustcadsl/diffkv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90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937419"/>
            <a:ext cx="10969943" cy="1143000"/>
          </a:xfrm>
        </p:spPr>
        <p:txBody>
          <a:bodyPr/>
          <a:lstStyle/>
          <a:p>
            <a:r>
              <a:rPr lang="en-US" altLang="zh-CN" dirty="0"/>
              <a:t>Thanks for our attention!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2286000"/>
            <a:ext cx="10969943" cy="3840164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dirty="0"/>
              <a:t>For any questions, please feel free to contact</a:t>
            </a:r>
          </a:p>
          <a:p>
            <a:pPr marL="0" indent="0" algn="ctr">
              <a:buNone/>
            </a:pPr>
            <a:r>
              <a:rPr lang="en-US" altLang="zh-CN" dirty="0"/>
              <a:t>Prof. </a:t>
            </a:r>
            <a:r>
              <a:rPr lang="en-US" altLang="zh-CN" dirty="0" err="1"/>
              <a:t>Yongkun</a:t>
            </a:r>
            <a:r>
              <a:rPr lang="en-US" altLang="zh-CN" dirty="0"/>
              <a:t> </a:t>
            </a:r>
            <a:r>
              <a:rPr lang="en-US" altLang="zh-CN" dirty="0" err="1"/>
              <a:t>Li@USTC</a:t>
            </a:r>
            <a:endParaRPr lang="en-US" altLang="zh-CN" dirty="0"/>
          </a:p>
          <a:p>
            <a:pPr marL="0" indent="0" algn="ctr">
              <a:buNone/>
            </a:pPr>
            <a:r>
              <a:rPr lang="en-US" altLang="zh-CN" dirty="0"/>
              <a:t>ykli@ustc.edu.cn</a:t>
            </a:r>
          </a:p>
          <a:p>
            <a:pPr marL="0" indent="0" algn="ctr">
              <a:buNone/>
            </a:pPr>
            <a:r>
              <a:rPr lang="en-US" altLang="zh-CN" dirty="0"/>
              <a:t>http://staff.ustc.edu.cn/~ykli/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图片 5">
            <a:extLst>
              <a:ext uri="{FF2B5EF4-FFF2-40B4-BE49-F238E27FC236}">
                <a16:creationId xmlns:a16="http://schemas.microsoft.com/office/drawing/2014/main" id="{E2C4D4E1-79F8-41F3-BBF7-393A30E921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182" y="4800600"/>
            <a:ext cx="3148460" cy="54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57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76400"/>
            <a:ext cx="10969943" cy="4038600"/>
          </a:xfrm>
        </p:spPr>
        <p:txBody>
          <a:bodyPr/>
          <a:lstStyle/>
          <a:p>
            <a:r>
              <a:rPr lang="en-US" dirty="0"/>
              <a:t>Real-world workloads are diverse and mixed</a:t>
            </a:r>
          </a:p>
          <a:p>
            <a:pPr lvl="1"/>
            <a:r>
              <a:rPr lang="en-US" dirty="0"/>
              <a:t>Value size varies in a large range</a:t>
            </a:r>
          </a:p>
          <a:p>
            <a:pPr lvl="1"/>
            <a:r>
              <a:rPr lang="en-US" dirty="0"/>
              <a:t>Writes, reads, and scans are common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Log-structured merge (LSM) tree</a:t>
            </a:r>
          </a:p>
          <a:p>
            <a:pPr lvl="1"/>
            <a:r>
              <a:rPr lang="en-US" dirty="0"/>
              <a:t>Transform random writes into sequential writes</a:t>
            </a:r>
          </a:p>
          <a:p>
            <a:pPr lvl="1"/>
            <a:r>
              <a:rPr lang="en-US" dirty="0"/>
              <a:t>Support efficient reads and range scans</a:t>
            </a:r>
          </a:p>
          <a:p>
            <a:pPr lvl="1"/>
            <a:r>
              <a:rPr lang="en-US" b="1" dirty="0">
                <a:solidFill>
                  <a:srgbClr val="3333CC"/>
                </a:solidFill>
              </a:rPr>
              <a:t>Limitation:</a:t>
            </a:r>
            <a:r>
              <a:rPr lang="en-US" dirty="0"/>
              <a:t> high write amplifications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1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FE61-4E4F-44FD-837C-73E6C5CF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LSM-tree: Basics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9FB17-3556-4163-A464-AE95C8F76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8" name="矩形: 圆角 97">
            <a:extLst>
              <a:ext uri="{FF2B5EF4-FFF2-40B4-BE49-F238E27FC236}">
                <a16:creationId xmlns:a16="http://schemas.microsoft.com/office/drawing/2014/main" id="{FC301C8E-D644-450C-81DC-214DF8CCBC43}"/>
              </a:ext>
            </a:extLst>
          </p:cNvPr>
          <p:cNvSpPr/>
          <p:nvPr/>
        </p:nvSpPr>
        <p:spPr>
          <a:xfrm>
            <a:off x="3456702" y="4057147"/>
            <a:ext cx="847335" cy="36576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>
            <a:no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99" name="矩形: 圆角 98">
            <a:extLst>
              <a:ext uri="{FF2B5EF4-FFF2-40B4-BE49-F238E27FC236}">
                <a16:creationId xmlns:a16="http://schemas.microsoft.com/office/drawing/2014/main" id="{F963BE2E-5C88-49B9-9F47-013816AEB16F}"/>
              </a:ext>
            </a:extLst>
          </p:cNvPr>
          <p:cNvSpPr/>
          <p:nvPr/>
        </p:nvSpPr>
        <p:spPr>
          <a:xfrm>
            <a:off x="3443180" y="4685508"/>
            <a:ext cx="2903746" cy="36576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0" name="矩形: 圆角 99">
            <a:extLst>
              <a:ext uri="{FF2B5EF4-FFF2-40B4-BE49-F238E27FC236}">
                <a16:creationId xmlns:a16="http://schemas.microsoft.com/office/drawing/2014/main" id="{CC471937-C9E7-4024-89E6-CE8109B10493}"/>
              </a:ext>
            </a:extLst>
          </p:cNvPr>
          <p:cNvSpPr/>
          <p:nvPr/>
        </p:nvSpPr>
        <p:spPr>
          <a:xfrm>
            <a:off x="4498131" y="4052747"/>
            <a:ext cx="914400" cy="36933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>
            <a:no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1" name="矩形: 圆角 100">
            <a:extLst>
              <a:ext uri="{FF2B5EF4-FFF2-40B4-BE49-F238E27FC236}">
                <a16:creationId xmlns:a16="http://schemas.microsoft.com/office/drawing/2014/main" id="{837AA6A0-4FFC-4F0C-8AEE-69F927F8189D}"/>
              </a:ext>
            </a:extLst>
          </p:cNvPr>
          <p:cNvSpPr/>
          <p:nvPr/>
        </p:nvSpPr>
        <p:spPr>
          <a:xfrm>
            <a:off x="3253363" y="2831068"/>
            <a:ext cx="1460226" cy="558135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Immutable</a:t>
            </a:r>
          </a:p>
          <a:p>
            <a:pPr algn="ctr"/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MemTable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矩形: 圆角 101">
            <a:extLst>
              <a:ext uri="{FF2B5EF4-FFF2-40B4-BE49-F238E27FC236}">
                <a16:creationId xmlns:a16="http://schemas.microsoft.com/office/drawing/2014/main" id="{70F2485E-95A6-41E9-95FF-8D0C176B838F}"/>
              </a:ext>
            </a:extLst>
          </p:cNvPr>
          <p:cNvSpPr/>
          <p:nvPr/>
        </p:nvSpPr>
        <p:spPr>
          <a:xfrm>
            <a:off x="5441342" y="2831068"/>
            <a:ext cx="1360444" cy="558135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MemTable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矩形 102">
            <a:extLst>
              <a:ext uri="{FF2B5EF4-FFF2-40B4-BE49-F238E27FC236}">
                <a16:creationId xmlns:a16="http://schemas.microsoft.com/office/drawing/2014/main" id="{0A1072C3-DC83-4B6F-929A-F7C13DD4CF06}"/>
              </a:ext>
            </a:extLst>
          </p:cNvPr>
          <p:cNvSpPr/>
          <p:nvPr/>
        </p:nvSpPr>
        <p:spPr>
          <a:xfrm>
            <a:off x="3548686" y="4741419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" name="矩形 103">
            <a:extLst>
              <a:ext uri="{FF2B5EF4-FFF2-40B4-BE49-F238E27FC236}">
                <a16:creationId xmlns:a16="http://schemas.microsoft.com/office/drawing/2014/main" id="{59A47E92-1CC5-4FD6-94BB-7C60CA626469}"/>
              </a:ext>
            </a:extLst>
          </p:cNvPr>
          <p:cNvSpPr/>
          <p:nvPr/>
        </p:nvSpPr>
        <p:spPr>
          <a:xfrm>
            <a:off x="4176999" y="4741419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矩形 104">
            <a:extLst>
              <a:ext uri="{FF2B5EF4-FFF2-40B4-BE49-F238E27FC236}">
                <a16:creationId xmlns:a16="http://schemas.microsoft.com/office/drawing/2014/main" id="{3D5FC82D-71F4-476A-8056-E1B3BFA4D904}"/>
              </a:ext>
            </a:extLst>
          </p:cNvPr>
          <p:cNvSpPr/>
          <p:nvPr/>
        </p:nvSpPr>
        <p:spPr>
          <a:xfrm>
            <a:off x="4819584" y="4741419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" name="矩形 105">
            <a:extLst>
              <a:ext uri="{FF2B5EF4-FFF2-40B4-BE49-F238E27FC236}">
                <a16:creationId xmlns:a16="http://schemas.microsoft.com/office/drawing/2014/main" id="{56174CDA-A748-48CE-A9E6-8D25501E0EB1}"/>
              </a:ext>
            </a:extLst>
          </p:cNvPr>
          <p:cNvSpPr/>
          <p:nvPr/>
        </p:nvSpPr>
        <p:spPr>
          <a:xfrm>
            <a:off x="5476050" y="4741419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id="{EF99C751-5406-4CDA-B191-538207C1C4A0}"/>
              </a:ext>
            </a:extLst>
          </p:cNvPr>
          <p:cNvSpPr txBox="1"/>
          <p:nvPr/>
        </p:nvSpPr>
        <p:spPr>
          <a:xfrm>
            <a:off x="7262172" y="3151719"/>
            <a:ext cx="1239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Memory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BE84B3D6-BF71-4B0A-9672-DE8AA3241858}"/>
              </a:ext>
            </a:extLst>
          </p:cNvPr>
          <p:cNvSpPr txBox="1"/>
          <p:nvPr/>
        </p:nvSpPr>
        <p:spPr>
          <a:xfrm>
            <a:off x="7333533" y="3755043"/>
            <a:ext cx="983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Disk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直接连接符 108">
            <a:extLst>
              <a:ext uri="{FF2B5EF4-FFF2-40B4-BE49-F238E27FC236}">
                <a16:creationId xmlns:a16="http://schemas.microsoft.com/office/drawing/2014/main" id="{CC40ADCE-BEAB-414E-BB25-93E9ACADBA86}"/>
              </a:ext>
            </a:extLst>
          </p:cNvPr>
          <p:cNvCxnSpPr>
            <a:cxnSpLocks/>
          </p:cNvCxnSpPr>
          <p:nvPr/>
        </p:nvCxnSpPr>
        <p:spPr>
          <a:xfrm flipH="1">
            <a:off x="4825187" y="3110746"/>
            <a:ext cx="477844" cy="0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本框 109">
            <a:extLst>
              <a:ext uri="{FF2B5EF4-FFF2-40B4-BE49-F238E27FC236}">
                <a16:creationId xmlns:a16="http://schemas.microsoft.com/office/drawing/2014/main" id="{6265E790-3AB0-4EFC-9D3A-05FACB82BA34}"/>
              </a:ext>
            </a:extLst>
          </p:cNvPr>
          <p:cNvSpPr txBox="1"/>
          <p:nvPr/>
        </p:nvSpPr>
        <p:spPr>
          <a:xfrm>
            <a:off x="4680018" y="5212269"/>
            <a:ext cx="828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· · · · · </a:t>
            </a:r>
            <a:endParaRPr lang="en-US" dirty="0"/>
          </a:p>
        </p:txBody>
      </p:sp>
      <p:sp>
        <p:nvSpPr>
          <p:cNvPr id="111" name="矩形: 圆角 110">
            <a:extLst>
              <a:ext uri="{FF2B5EF4-FFF2-40B4-BE49-F238E27FC236}">
                <a16:creationId xmlns:a16="http://schemas.microsoft.com/office/drawing/2014/main" id="{3BE7AB33-50C9-4EDF-A0F0-CE219564E51D}"/>
              </a:ext>
            </a:extLst>
          </p:cNvPr>
          <p:cNvSpPr/>
          <p:nvPr/>
        </p:nvSpPr>
        <p:spPr>
          <a:xfrm>
            <a:off x="3469147" y="5608507"/>
            <a:ext cx="4693137" cy="36576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>
            <a:no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F6EFFDD0-FD0D-410C-A292-5F9A7817E4BA}"/>
              </a:ext>
            </a:extLst>
          </p:cNvPr>
          <p:cNvSpPr/>
          <p:nvPr/>
        </p:nvSpPr>
        <p:spPr>
          <a:xfrm>
            <a:off x="3574654" y="5679456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113" name="矩形 112">
            <a:extLst>
              <a:ext uri="{FF2B5EF4-FFF2-40B4-BE49-F238E27FC236}">
                <a16:creationId xmlns:a16="http://schemas.microsoft.com/office/drawing/2014/main" id="{B894A0FB-2F13-4EC4-8B34-72BC577B2521}"/>
              </a:ext>
            </a:extLst>
          </p:cNvPr>
          <p:cNvSpPr/>
          <p:nvPr/>
        </p:nvSpPr>
        <p:spPr>
          <a:xfrm>
            <a:off x="4202967" y="5679456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114" name="矩形 113">
            <a:extLst>
              <a:ext uri="{FF2B5EF4-FFF2-40B4-BE49-F238E27FC236}">
                <a16:creationId xmlns:a16="http://schemas.microsoft.com/office/drawing/2014/main" id="{FF2C7DDE-1F7E-4EE0-95FE-78473D2B3852}"/>
              </a:ext>
            </a:extLst>
          </p:cNvPr>
          <p:cNvSpPr/>
          <p:nvPr/>
        </p:nvSpPr>
        <p:spPr>
          <a:xfrm>
            <a:off x="4848109" y="5679456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/>
          </a:p>
        </p:txBody>
      </p:sp>
      <p:sp>
        <p:nvSpPr>
          <p:cNvPr id="115" name="矩形 114">
            <a:extLst>
              <a:ext uri="{FF2B5EF4-FFF2-40B4-BE49-F238E27FC236}">
                <a16:creationId xmlns:a16="http://schemas.microsoft.com/office/drawing/2014/main" id="{7B0C4C79-E0AA-4CB2-ADAE-BF354E85CCD4}"/>
              </a:ext>
            </a:extLst>
          </p:cNvPr>
          <p:cNvSpPr/>
          <p:nvPr/>
        </p:nvSpPr>
        <p:spPr>
          <a:xfrm>
            <a:off x="5502233" y="5679456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116" name="矩形 115">
            <a:extLst>
              <a:ext uri="{FF2B5EF4-FFF2-40B4-BE49-F238E27FC236}">
                <a16:creationId xmlns:a16="http://schemas.microsoft.com/office/drawing/2014/main" id="{5777337B-4A25-4007-8802-B8EA3FB7D556}"/>
              </a:ext>
            </a:extLst>
          </p:cNvPr>
          <p:cNvSpPr/>
          <p:nvPr/>
        </p:nvSpPr>
        <p:spPr>
          <a:xfrm>
            <a:off x="6121564" y="5679115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117" name="矩形 116">
            <a:extLst>
              <a:ext uri="{FF2B5EF4-FFF2-40B4-BE49-F238E27FC236}">
                <a16:creationId xmlns:a16="http://schemas.microsoft.com/office/drawing/2014/main" id="{492799EA-880C-4E56-98E4-800325C41171}"/>
              </a:ext>
            </a:extLst>
          </p:cNvPr>
          <p:cNvSpPr/>
          <p:nvPr/>
        </p:nvSpPr>
        <p:spPr>
          <a:xfrm>
            <a:off x="6727411" y="5679115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ABC3181D-977B-40D3-8C2A-8317154D30F0}"/>
              </a:ext>
            </a:extLst>
          </p:cNvPr>
          <p:cNvSpPr/>
          <p:nvPr/>
        </p:nvSpPr>
        <p:spPr>
          <a:xfrm>
            <a:off x="7354538" y="5679115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F6C583C-6804-43F5-9691-58F515744879}"/>
              </a:ext>
            </a:extLst>
          </p:cNvPr>
          <p:cNvSpPr/>
          <p:nvPr/>
        </p:nvSpPr>
        <p:spPr>
          <a:xfrm>
            <a:off x="3572346" y="4132510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0BC0DA5A-B8DA-4231-9AD2-AB63E6A3D29D}"/>
              </a:ext>
            </a:extLst>
          </p:cNvPr>
          <p:cNvSpPr/>
          <p:nvPr/>
        </p:nvSpPr>
        <p:spPr>
          <a:xfrm>
            <a:off x="4616468" y="4132078"/>
            <a:ext cx="365760" cy="22860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文本框 120">
            <a:extLst>
              <a:ext uri="{FF2B5EF4-FFF2-40B4-BE49-F238E27FC236}">
                <a16:creationId xmlns:a16="http://schemas.microsoft.com/office/drawing/2014/main" id="{53B0333A-C684-4BD3-AF4F-8575C73CE8A2}"/>
              </a:ext>
            </a:extLst>
          </p:cNvPr>
          <p:cNvSpPr txBox="1"/>
          <p:nvPr/>
        </p:nvSpPr>
        <p:spPr>
          <a:xfrm>
            <a:off x="5508879" y="6260068"/>
            <a:ext cx="2653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Sorted 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矩形: 圆角 121">
            <a:extLst>
              <a:ext uri="{FF2B5EF4-FFF2-40B4-BE49-F238E27FC236}">
                <a16:creationId xmlns:a16="http://schemas.microsoft.com/office/drawing/2014/main" id="{A6C3CD64-F8D4-4E78-8535-BB9E1DF2D07D}"/>
              </a:ext>
            </a:extLst>
          </p:cNvPr>
          <p:cNvSpPr/>
          <p:nvPr/>
        </p:nvSpPr>
        <p:spPr>
          <a:xfrm>
            <a:off x="5358453" y="6301633"/>
            <a:ext cx="521951" cy="26482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文本框 122">
            <a:extLst>
              <a:ext uri="{FF2B5EF4-FFF2-40B4-BE49-F238E27FC236}">
                <a16:creationId xmlns:a16="http://schemas.microsoft.com/office/drawing/2014/main" id="{3D9C2BFD-0A48-4AE8-9527-8C8A2BED06D1}"/>
              </a:ext>
            </a:extLst>
          </p:cNvPr>
          <p:cNvSpPr txBox="1"/>
          <p:nvPr/>
        </p:nvSpPr>
        <p:spPr>
          <a:xfrm>
            <a:off x="2586993" y="3938431"/>
            <a:ext cx="666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文本框 123">
            <a:extLst>
              <a:ext uri="{FF2B5EF4-FFF2-40B4-BE49-F238E27FC236}">
                <a16:creationId xmlns:a16="http://schemas.microsoft.com/office/drawing/2014/main" id="{9D9C8587-0710-477E-8608-5F3A7095B84E}"/>
              </a:ext>
            </a:extLst>
          </p:cNvPr>
          <p:cNvSpPr txBox="1"/>
          <p:nvPr/>
        </p:nvSpPr>
        <p:spPr>
          <a:xfrm>
            <a:off x="2551563" y="4562035"/>
            <a:ext cx="838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7F469A34-5209-4F99-8293-0D23EFFB99AD}"/>
              </a:ext>
            </a:extLst>
          </p:cNvPr>
          <p:cNvSpPr txBox="1"/>
          <p:nvPr/>
        </p:nvSpPr>
        <p:spPr>
          <a:xfrm>
            <a:off x="2539436" y="5495715"/>
            <a:ext cx="643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30498964-A177-4477-A672-7E571F397A46}"/>
              </a:ext>
            </a:extLst>
          </p:cNvPr>
          <p:cNvSpPr txBox="1"/>
          <p:nvPr/>
        </p:nvSpPr>
        <p:spPr>
          <a:xfrm>
            <a:off x="3438786" y="6260068"/>
            <a:ext cx="1596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err="1">
                <a:latin typeface="Arial" panose="020B0604020202020204" pitchFamily="34" charset="0"/>
                <a:cs typeface="Arial" panose="020B0604020202020204" pitchFamily="34" charset="0"/>
              </a:rPr>
              <a:t>SSTable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DC0E12C8-450C-48F4-9883-17826AC867C8}"/>
              </a:ext>
            </a:extLst>
          </p:cNvPr>
          <p:cNvSpPr/>
          <p:nvPr/>
        </p:nvSpPr>
        <p:spPr>
          <a:xfrm>
            <a:off x="3126192" y="6301633"/>
            <a:ext cx="496622" cy="264820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直接连接符 127">
            <a:extLst>
              <a:ext uri="{FF2B5EF4-FFF2-40B4-BE49-F238E27FC236}">
                <a16:creationId xmlns:a16="http://schemas.microsoft.com/office/drawing/2014/main" id="{75BE8D11-29D8-4F49-940C-781ADB124AC2}"/>
              </a:ext>
            </a:extLst>
          </p:cNvPr>
          <p:cNvCxnSpPr>
            <a:cxnSpLocks/>
          </p:cNvCxnSpPr>
          <p:nvPr/>
        </p:nvCxnSpPr>
        <p:spPr>
          <a:xfrm>
            <a:off x="2482482" y="3666789"/>
            <a:ext cx="6314661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接连接符 128">
            <a:extLst>
              <a:ext uri="{FF2B5EF4-FFF2-40B4-BE49-F238E27FC236}">
                <a16:creationId xmlns:a16="http://schemas.microsoft.com/office/drawing/2014/main" id="{73889D0A-C0FC-4649-B0A1-5F94C49608DA}"/>
              </a:ext>
            </a:extLst>
          </p:cNvPr>
          <p:cNvCxnSpPr>
            <a:cxnSpLocks/>
          </p:cNvCxnSpPr>
          <p:nvPr/>
        </p:nvCxnSpPr>
        <p:spPr>
          <a:xfrm>
            <a:off x="3759488" y="3389203"/>
            <a:ext cx="0" cy="600221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ontent Placeholder 2">
            <a:extLst>
              <a:ext uri="{FF2B5EF4-FFF2-40B4-BE49-F238E27FC236}">
                <a16:creationId xmlns:a16="http://schemas.microsoft.com/office/drawing/2014/main" id="{BA78FB49-BD2E-4D58-AC61-2C20C96D6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1523999"/>
          </a:xfrm>
        </p:spPr>
        <p:txBody>
          <a:bodyPr/>
          <a:lstStyle/>
          <a:p>
            <a:r>
              <a:rPr lang="en-US" dirty="0"/>
              <a:t>Store keys and values together</a:t>
            </a:r>
          </a:p>
          <a:p>
            <a:pPr lvl="1"/>
            <a:r>
              <a:rPr lang="en-US" dirty="0"/>
              <a:t>Keys and values are fully sorted in each level</a:t>
            </a:r>
          </a:p>
          <a:p>
            <a:pPr lvl="1"/>
            <a:r>
              <a:rPr lang="en-US" dirty="0"/>
              <a:t>Compaction across levels </a:t>
            </a:r>
            <a:r>
              <a:rPr lang="en-US" dirty="0">
                <a:sym typeface="Wingdings" panose="05000000000000000000" pitchFamily="2" charset="2"/>
              </a:rPr>
              <a:t> high I/O amplifications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7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FE61-4E4F-44FD-837C-73E6C5CF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Relaxing Fully-Sorted Ordering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9FB17-3556-4163-A464-AE95C8F76E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FCB68F2F-14CE-427D-A739-4C80999ED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1523999"/>
          </a:xfrm>
        </p:spPr>
        <p:txBody>
          <a:bodyPr/>
          <a:lstStyle/>
          <a:p>
            <a:r>
              <a:rPr lang="en-US" dirty="0"/>
              <a:t>Each level is not necessarily fully sorted by keys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PebblesDB</a:t>
            </a:r>
            <a:r>
              <a:rPr lang="en-US" dirty="0"/>
              <a:t> [SOSP’17], </a:t>
            </a:r>
            <a:r>
              <a:rPr lang="en-HK" dirty="0"/>
              <a:t>Dostoevsky [SIGMOD’18], etc.</a:t>
            </a:r>
          </a:p>
          <a:p>
            <a:pPr lvl="1"/>
            <a:r>
              <a:rPr lang="en-US" dirty="0"/>
              <a:t>Support efficient writes, but sacrifice reads and scans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DC98554-FE21-485E-911D-5EA458B83123}"/>
              </a:ext>
            </a:extLst>
          </p:cNvPr>
          <p:cNvGrpSpPr/>
          <p:nvPr/>
        </p:nvGrpSpPr>
        <p:grpSpPr>
          <a:xfrm>
            <a:off x="3019284" y="2819400"/>
            <a:ext cx="7342328" cy="3798332"/>
            <a:chOff x="2482482" y="2667000"/>
            <a:chExt cx="7342328" cy="3798332"/>
          </a:xfrm>
        </p:grpSpPr>
        <p:sp>
          <p:nvSpPr>
            <p:cNvPr id="36" name="矩形: 圆角 35">
              <a:extLst>
                <a:ext uri="{FF2B5EF4-FFF2-40B4-BE49-F238E27FC236}">
                  <a16:creationId xmlns:a16="http://schemas.microsoft.com/office/drawing/2014/main" id="{ECADB3D0-582A-40F7-8D60-A360DEDF3BFE}"/>
                </a:ext>
              </a:extLst>
            </p:cNvPr>
            <p:cNvSpPr/>
            <p:nvPr/>
          </p:nvSpPr>
          <p:spPr>
            <a:xfrm>
              <a:off x="5974687" y="4477878"/>
              <a:ext cx="750576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 algn="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A6FEA735-097A-40F4-9DC2-5661FC8985C1}"/>
                </a:ext>
              </a:extLst>
            </p:cNvPr>
            <p:cNvSpPr txBox="1"/>
            <p:nvPr/>
          </p:nvSpPr>
          <p:spPr>
            <a:xfrm>
              <a:off x="4870338" y="5126573"/>
              <a:ext cx="11766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· · · · · ·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矩形: 圆角 39">
              <a:extLst>
                <a:ext uri="{FF2B5EF4-FFF2-40B4-BE49-F238E27FC236}">
                  <a16:creationId xmlns:a16="http://schemas.microsoft.com/office/drawing/2014/main" id="{4E780218-D389-49A4-B465-93569931A14F}"/>
                </a:ext>
              </a:extLst>
            </p:cNvPr>
            <p:cNvSpPr/>
            <p:nvPr/>
          </p:nvSpPr>
          <p:spPr>
            <a:xfrm>
              <a:off x="3494082" y="5438323"/>
              <a:ext cx="678764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9CAA78C5-55D8-4ED2-ACFF-C116CFFC021B}"/>
                </a:ext>
              </a:extLst>
            </p:cNvPr>
            <p:cNvSpPr/>
            <p:nvPr/>
          </p:nvSpPr>
          <p:spPr>
            <a:xfrm>
              <a:off x="3599587" y="5499580"/>
              <a:ext cx="468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5F64928D-F0F4-4D99-AB43-BC5145201B39}"/>
                </a:ext>
              </a:extLst>
            </p:cNvPr>
            <p:cNvSpPr/>
            <p:nvPr/>
          </p:nvSpPr>
          <p:spPr>
            <a:xfrm>
              <a:off x="4312164" y="5029200"/>
              <a:ext cx="58334" cy="368362"/>
            </a:xfrm>
            <a:prstGeom prst="rect">
              <a:avLst/>
            </a:prstGeom>
            <a:pattFill prst="lg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矩形: 圆角 42">
              <a:extLst>
                <a:ext uri="{FF2B5EF4-FFF2-40B4-BE49-F238E27FC236}">
                  <a16:creationId xmlns:a16="http://schemas.microsoft.com/office/drawing/2014/main" id="{F0DF2BBF-2E3D-49B8-9788-DC5B4F1A1ACA}"/>
                </a:ext>
              </a:extLst>
            </p:cNvPr>
            <p:cNvSpPr/>
            <p:nvPr/>
          </p:nvSpPr>
          <p:spPr>
            <a:xfrm>
              <a:off x="3494080" y="4493530"/>
              <a:ext cx="667713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BEB232F1-63C9-4363-81E2-C7CD51B0BED9}"/>
                </a:ext>
              </a:extLst>
            </p:cNvPr>
            <p:cNvSpPr/>
            <p:nvPr/>
          </p:nvSpPr>
          <p:spPr>
            <a:xfrm>
              <a:off x="3594980" y="4562810"/>
              <a:ext cx="468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矩形: 圆角 44">
              <a:extLst>
                <a:ext uri="{FF2B5EF4-FFF2-40B4-BE49-F238E27FC236}">
                  <a16:creationId xmlns:a16="http://schemas.microsoft.com/office/drawing/2014/main" id="{110846D4-7146-4589-8D27-B3633828320B}"/>
                </a:ext>
              </a:extLst>
            </p:cNvPr>
            <p:cNvSpPr/>
            <p:nvPr/>
          </p:nvSpPr>
          <p:spPr>
            <a:xfrm>
              <a:off x="4513713" y="4489842"/>
              <a:ext cx="1403461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 algn="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5A6C33F5-5B5E-4DAE-91D0-8A0327070CDD}"/>
                </a:ext>
              </a:extLst>
            </p:cNvPr>
            <p:cNvSpPr/>
            <p:nvPr/>
          </p:nvSpPr>
          <p:spPr>
            <a:xfrm>
              <a:off x="4621657" y="4567456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995ABD2B-53DA-45F7-BEA6-EEBB6C67B02D}"/>
                </a:ext>
              </a:extLst>
            </p:cNvPr>
            <p:cNvSpPr/>
            <p:nvPr/>
          </p:nvSpPr>
          <p:spPr>
            <a:xfrm>
              <a:off x="6046982" y="4553645"/>
              <a:ext cx="468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EE497CF3-B5B9-414B-A5A8-1E28745CA52A}"/>
                </a:ext>
              </a:extLst>
            </p:cNvPr>
            <p:cNvSpPr/>
            <p:nvPr/>
          </p:nvSpPr>
          <p:spPr>
            <a:xfrm>
              <a:off x="5130143" y="4567456"/>
              <a:ext cx="468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矩形: 圆角 48">
              <a:extLst>
                <a:ext uri="{FF2B5EF4-FFF2-40B4-BE49-F238E27FC236}">
                  <a16:creationId xmlns:a16="http://schemas.microsoft.com/office/drawing/2014/main" id="{F971818E-9DE0-4E88-A828-DF8DC3FB902E}"/>
                </a:ext>
              </a:extLst>
            </p:cNvPr>
            <p:cNvSpPr/>
            <p:nvPr/>
          </p:nvSpPr>
          <p:spPr>
            <a:xfrm>
              <a:off x="5930522" y="5431513"/>
              <a:ext cx="838906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 algn="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50" name="矩形: 圆角 49">
              <a:extLst>
                <a:ext uri="{FF2B5EF4-FFF2-40B4-BE49-F238E27FC236}">
                  <a16:creationId xmlns:a16="http://schemas.microsoft.com/office/drawing/2014/main" id="{E1A2B72D-359F-4D06-B4F2-16A48AACFDAB}"/>
                </a:ext>
              </a:extLst>
            </p:cNvPr>
            <p:cNvSpPr/>
            <p:nvPr/>
          </p:nvSpPr>
          <p:spPr>
            <a:xfrm>
              <a:off x="4547779" y="5440095"/>
              <a:ext cx="1269928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 algn="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458D2712-F373-46C6-81C6-80BD8B685720}"/>
                </a:ext>
              </a:extLst>
            </p:cNvPr>
            <p:cNvSpPr/>
            <p:nvPr/>
          </p:nvSpPr>
          <p:spPr>
            <a:xfrm>
              <a:off x="4638481" y="5509127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BA6A9956-8FE3-4D12-9EFB-3C337E0730E0}"/>
                </a:ext>
              </a:extLst>
            </p:cNvPr>
            <p:cNvSpPr/>
            <p:nvPr/>
          </p:nvSpPr>
          <p:spPr>
            <a:xfrm>
              <a:off x="6014985" y="5499580"/>
              <a:ext cx="468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2FF88704-72DB-48EE-91E9-5245E5804C52}"/>
                </a:ext>
              </a:extLst>
            </p:cNvPr>
            <p:cNvSpPr/>
            <p:nvPr/>
          </p:nvSpPr>
          <p:spPr>
            <a:xfrm>
              <a:off x="5146967" y="5509127"/>
              <a:ext cx="468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矩形: 圆角 53">
              <a:extLst>
                <a:ext uri="{FF2B5EF4-FFF2-40B4-BE49-F238E27FC236}">
                  <a16:creationId xmlns:a16="http://schemas.microsoft.com/office/drawing/2014/main" id="{C41E2180-D905-415D-BEF3-48DD4AEA90C8}"/>
                </a:ext>
              </a:extLst>
            </p:cNvPr>
            <p:cNvSpPr/>
            <p:nvPr/>
          </p:nvSpPr>
          <p:spPr>
            <a:xfrm>
              <a:off x="7382234" y="5438323"/>
              <a:ext cx="817453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 algn="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CC37AC2C-86A2-476C-B8B3-9781F55660A2}"/>
                </a:ext>
              </a:extLst>
            </p:cNvPr>
            <p:cNvSpPr/>
            <p:nvPr/>
          </p:nvSpPr>
          <p:spPr>
            <a:xfrm>
              <a:off x="7466486" y="5513183"/>
              <a:ext cx="468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矩形: 圆角 55">
              <a:extLst>
                <a:ext uri="{FF2B5EF4-FFF2-40B4-BE49-F238E27FC236}">
                  <a16:creationId xmlns:a16="http://schemas.microsoft.com/office/drawing/2014/main" id="{B5E89996-4544-440A-9A15-B8E07DF53136}"/>
                </a:ext>
              </a:extLst>
            </p:cNvPr>
            <p:cNvSpPr/>
            <p:nvPr/>
          </p:nvSpPr>
          <p:spPr>
            <a:xfrm>
              <a:off x="3453757" y="3896291"/>
              <a:ext cx="924928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" rtlCol="0" anchor="ctr"/>
            <a:lstStyle/>
            <a:p>
              <a:pPr algn="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57" name="矩形: 圆角 56">
              <a:extLst>
                <a:ext uri="{FF2B5EF4-FFF2-40B4-BE49-F238E27FC236}">
                  <a16:creationId xmlns:a16="http://schemas.microsoft.com/office/drawing/2014/main" id="{34C38DCD-DAE7-407B-9D13-F2D0A1372534}"/>
                </a:ext>
              </a:extLst>
            </p:cNvPr>
            <p:cNvSpPr/>
            <p:nvPr/>
          </p:nvSpPr>
          <p:spPr>
            <a:xfrm>
              <a:off x="4495187" y="3905040"/>
              <a:ext cx="958721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36000" rtlCol="0" anchor="ctr"/>
            <a:lstStyle/>
            <a:p>
              <a:pPr algn="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1B6E6E07-1AAD-49A0-A210-FA92DE87532C}"/>
                </a:ext>
              </a:extLst>
            </p:cNvPr>
            <p:cNvSpPr/>
            <p:nvPr/>
          </p:nvSpPr>
          <p:spPr>
            <a:xfrm>
              <a:off x="3569401" y="3971654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DB5F717D-73A8-45BF-BDEF-E33C393A640A}"/>
                </a:ext>
              </a:extLst>
            </p:cNvPr>
            <p:cNvSpPr/>
            <p:nvPr/>
          </p:nvSpPr>
          <p:spPr>
            <a:xfrm>
              <a:off x="4613523" y="3971222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2F5E4A19-B568-4C83-A3B7-7F12A1C01C6D}"/>
                </a:ext>
              </a:extLst>
            </p:cNvPr>
            <p:cNvSpPr/>
            <p:nvPr/>
          </p:nvSpPr>
          <p:spPr>
            <a:xfrm>
              <a:off x="4312164" y="4529699"/>
              <a:ext cx="58334" cy="368362"/>
            </a:xfrm>
            <a:prstGeom prst="rect">
              <a:avLst/>
            </a:prstGeom>
            <a:pattFill prst="lg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844D29B8-9280-44E4-B9F2-5EC773C655E1}"/>
                </a:ext>
              </a:extLst>
            </p:cNvPr>
            <p:cNvSpPr/>
            <p:nvPr/>
          </p:nvSpPr>
          <p:spPr>
            <a:xfrm>
              <a:off x="4312164" y="5457921"/>
              <a:ext cx="58334" cy="368362"/>
            </a:xfrm>
            <a:prstGeom prst="rect">
              <a:avLst/>
            </a:prstGeom>
            <a:pattFill prst="lg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8EE3FF73-7D36-4307-8D3A-0AA082284B64}"/>
                </a:ext>
              </a:extLst>
            </p:cNvPr>
            <p:cNvSpPr/>
            <p:nvPr/>
          </p:nvSpPr>
          <p:spPr>
            <a:xfrm>
              <a:off x="6996211" y="5436841"/>
              <a:ext cx="58334" cy="368362"/>
            </a:xfrm>
            <a:prstGeom prst="rect">
              <a:avLst/>
            </a:prstGeom>
            <a:pattFill prst="lg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D7541E4D-BA85-45B0-BFE5-0EA3A2F2E0B8}"/>
                </a:ext>
              </a:extLst>
            </p:cNvPr>
            <p:cNvSpPr/>
            <p:nvPr/>
          </p:nvSpPr>
          <p:spPr>
            <a:xfrm>
              <a:off x="6994758" y="5029200"/>
              <a:ext cx="58334" cy="368362"/>
            </a:xfrm>
            <a:prstGeom prst="rect">
              <a:avLst/>
            </a:prstGeom>
            <a:pattFill prst="lg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B5B9F864-9F5C-413A-B8B8-D2136D76C086}"/>
                </a:ext>
              </a:extLst>
            </p:cNvPr>
            <p:cNvSpPr txBox="1"/>
            <p:nvPr/>
          </p:nvSpPr>
          <p:spPr>
            <a:xfrm>
              <a:off x="8228012" y="6096000"/>
              <a:ext cx="1596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Guard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5B745E95-6B4F-43A2-B4F1-4F193AE0C98B}"/>
                </a:ext>
              </a:extLst>
            </p:cNvPr>
            <p:cNvSpPr/>
            <p:nvPr/>
          </p:nvSpPr>
          <p:spPr>
            <a:xfrm>
              <a:off x="8443008" y="6137565"/>
              <a:ext cx="58334" cy="259002"/>
            </a:xfrm>
            <a:prstGeom prst="rect">
              <a:avLst/>
            </a:prstGeom>
            <a:pattFill prst="lgCheck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文本框 88">
              <a:extLst>
                <a:ext uri="{FF2B5EF4-FFF2-40B4-BE49-F238E27FC236}">
                  <a16:creationId xmlns:a16="http://schemas.microsoft.com/office/drawing/2014/main" id="{1BA8C402-B064-4AE8-BACD-94ECB2004C62}"/>
                </a:ext>
              </a:extLst>
            </p:cNvPr>
            <p:cNvSpPr txBox="1"/>
            <p:nvPr/>
          </p:nvSpPr>
          <p:spPr>
            <a:xfrm>
              <a:off x="2586993" y="3776716"/>
              <a:ext cx="6663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32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文本框 89">
              <a:extLst>
                <a:ext uri="{FF2B5EF4-FFF2-40B4-BE49-F238E27FC236}">
                  <a16:creationId xmlns:a16="http://schemas.microsoft.com/office/drawing/2014/main" id="{89430C71-383D-4ADC-965C-2BD2F0BE6A89}"/>
                </a:ext>
              </a:extLst>
            </p:cNvPr>
            <p:cNvSpPr txBox="1"/>
            <p:nvPr/>
          </p:nvSpPr>
          <p:spPr>
            <a:xfrm>
              <a:off x="2551563" y="4343400"/>
              <a:ext cx="8389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32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B9A09414-AB72-432B-9E47-884815B7026A}"/>
                </a:ext>
              </a:extLst>
            </p:cNvPr>
            <p:cNvSpPr txBox="1"/>
            <p:nvPr/>
          </p:nvSpPr>
          <p:spPr>
            <a:xfrm>
              <a:off x="2539436" y="5257800"/>
              <a:ext cx="64329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32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id="{A002E0F2-7AD2-4359-BAB1-FDA95CE4CACF}"/>
                </a:ext>
              </a:extLst>
            </p:cNvPr>
            <p:cNvSpPr txBox="1"/>
            <p:nvPr/>
          </p:nvSpPr>
          <p:spPr>
            <a:xfrm>
              <a:off x="5508879" y="6096000"/>
              <a:ext cx="26536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Sorted </a:t>
              </a:r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Group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矩形: 圆角 69">
              <a:extLst>
                <a:ext uri="{FF2B5EF4-FFF2-40B4-BE49-F238E27FC236}">
                  <a16:creationId xmlns:a16="http://schemas.microsoft.com/office/drawing/2014/main" id="{0F3AD273-F0A8-476E-BB56-8ED9348BF5A1}"/>
                </a:ext>
              </a:extLst>
            </p:cNvPr>
            <p:cNvSpPr/>
            <p:nvPr/>
          </p:nvSpPr>
          <p:spPr>
            <a:xfrm>
              <a:off x="5358453" y="6137565"/>
              <a:ext cx="521951" cy="22860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0F9E1C09-E5BE-42A5-B44A-6CB6817A0931}"/>
                </a:ext>
              </a:extLst>
            </p:cNvPr>
            <p:cNvSpPr txBox="1"/>
            <p:nvPr/>
          </p:nvSpPr>
          <p:spPr>
            <a:xfrm>
              <a:off x="3438786" y="6096000"/>
              <a:ext cx="1596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SSTable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91D92293-CEC0-4973-A879-6E6943368235}"/>
                </a:ext>
              </a:extLst>
            </p:cNvPr>
            <p:cNvSpPr/>
            <p:nvPr/>
          </p:nvSpPr>
          <p:spPr>
            <a:xfrm>
              <a:off x="3126192" y="6137565"/>
              <a:ext cx="496622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矩形: 圆角 72">
              <a:extLst>
                <a:ext uri="{FF2B5EF4-FFF2-40B4-BE49-F238E27FC236}">
                  <a16:creationId xmlns:a16="http://schemas.microsoft.com/office/drawing/2014/main" id="{B4921FCD-96A1-4050-B7EF-9EBAA6F8CAED}"/>
                </a:ext>
              </a:extLst>
            </p:cNvPr>
            <p:cNvSpPr/>
            <p:nvPr/>
          </p:nvSpPr>
          <p:spPr>
            <a:xfrm>
              <a:off x="3253363" y="2667000"/>
              <a:ext cx="1460226" cy="55813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Immutable</a:t>
              </a:r>
            </a:p>
            <a:p>
              <a:pPr algn="ctr"/>
              <a:r>
                <a:rPr lang="en-US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MemTable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矩形: 圆角 73">
              <a:extLst>
                <a:ext uri="{FF2B5EF4-FFF2-40B4-BE49-F238E27FC236}">
                  <a16:creationId xmlns:a16="http://schemas.microsoft.com/office/drawing/2014/main" id="{9A406610-19B4-46A9-AEEC-E721CEE57879}"/>
                </a:ext>
              </a:extLst>
            </p:cNvPr>
            <p:cNvSpPr/>
            <p:nvPr/>
          </p:nvSpPr>
          <p:spPr>
            <a:xfrm>
              <a:off x="5441342" y="2667000"/>
              <a:ext cx="1360444" cy="55813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MemTable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文本框 74">
              <a:extLst>
                <a:ext uri="{FF2B5EF4-FFF2-40B4-BE49-F238E27FC236}">
                  <a16:creationId xmlns:a16="http://schemas.microsoft.com/office/drawing/2014/main" id="{EB1AA5D4-FF1B-4AFA-8B90-EAE9B85A8228}"/>
                </a:ext>
              </a:extLst>
            </p:cNvPr>
            <p:cNvSpPr txBox="1"/>
            <p:nvPr/>
          </p:nvSpPr>
          <p:spPr>
            <a:xfrm>
              <a:off x="7262172" y="2987651"/>
              <a:ext cx="12391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Memory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文本框 75">
              <a:extLst>
                <a:ext uri="{FF2B5EF4-FFF2-40B4-BE49-F238E27FC236}">
                  <a16:creationId xmlns:a16="http://schemas.microsoft.com/office/drawing/2014/main" id="{5C826087-70FC-4D48-B0AF-04C78B4113A8}"/>
                </a:ext>
              </a:extLst>
            </p:cNvPr>
            <p:cNvSpPr txBox="1"/>
            <p:nvPr/>
          </p:nvSpPr>
          <p:spPr>
            <a:xfrm>
              <a:off x="7333533" y="3590975"/>
              <a:ext cx="9834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Disk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2" name="直接连接符 91">
              <a:extLst>
                <a:ext uri="{FF2B5EF4-FFF2-40B4-BE49-F238E27FC236}">
                  <a16:creationId xmlns:a16="http://schemas.microsoft.com/office/drawing/2014/main" id="{3D0A1D25-A5EB-4DCA-AE79-46397A3751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5187" y="2946678"/>
              <a:ext cx="477844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>
              <a:extLst>
                <a:ext uri="{FF2B5EF4-FFF2-40B4-BE49-F238E27FC236}">
                  <a16:creationId xmlns:a16="http://schemas.microsoft.com/office/drawing/2014/main" id="{BFCE56E7-401D-457F-B8EB-D5A601D77544}"/>
                </a:ext>
              </a:extLst>
            </p:cNvPr>
            <p:cNvCxnSpPr>
              <a:cxnSpLocks/>
            </p:cNvCxnSpPr>
            <p:nvPr/>
          </p:nvCxnSpPr>
          <p:spPr>
            <a:xfrm>
              <a:off x="2482482" y="3502721"/>
              <a:ext cx="6314661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直接连接符 94">
              <a:extLst>
                <a:ext uri="{FF2B5EF4-FFF2-40B4-BE49-F238E27FC236}">
                  <a16:creationId xmlns:a16="http://schemas.microsoft.com/office/drawing/2014/main" id="{C38649C5-D179-4782-82DF-97028BF44CFE}"/>
                </a:ext>
              </a:extLst>
            </p:cNvPr>
            <p:cNvCxnSpPr>
              <a:cxnSpLocks/>
            </p:cNvCxnSpPr>
            <p:nvPr/>
          </p:nvCxnSpPr>
          <p:spPr>
            <a:xfrm>
              <a:off x="3759488" y="3225135"/>
              <a:ext cx="0" cy="600221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BA42949-FC35-4506-BE80-DAB8DE680A79}"/>
              </a:ext>
            </a:extLst>
          </p:cNvPr>
          <p:cNvSpPr txBox="1"/>
          <p:nvPr/>
        </p:nvSpPr>
        <p:spPr>
          <a:xfrm>
            <a:off x="557870" y="4258270"/>
            <a:ext cx="2488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Fragmented LSM-tree in </a:t>
            </a:r>
            <a:r>
              <a:rPr lang="en-US" b="1" dirty="0" err="1">
                <a:solidFill>
                  <a:srgbClr val="FF0000"/>
                </a:solidFill>
              </a:rPr>
              <a:t>PebblesDB</a:t>
            </a:r>
            <a:endParaRPr lang="en-HK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49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E98A-252F-4CCC-AC6F-5A3C8D275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KV Separation</a:t>
            </a:r>
            <a:endParaRPr lang="en-US" baseline="30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FDCD1-9B89-4B22-BDAE-4ADDC6406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1523999"/>
          </a:xfrm>
        </p:spPr>
        <p:txBody>
          <a:bodyPr/>
          <a:lstStyle/>
          <a:p>
            <a:r>
              <a:rPr lang="en-US" dirty="0"/>
              <a:t>Store keys and values separately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WiscKey</a:t>
            </a:r>
            <a:r>
              <a:rPr lang="en-US" dirty="0"/>
              <a:t>, </a:t>
            </a:r>
            <a:r>
              <a:rPr lang="en-US" dirty="0" err="1"/>
              <a:t>HashKV</a:t>
            </a:r>
            <a:r>
              <a:rPr lang="en-US" dirty="0"/>
              <a:t>, Titan, Bourbon, etc.</a:t>
            </a:r>
          </a:p>
          <a:p>
            <a:pPr lvl="1"/>
            <a:r>
              <a:rPr lang="en-US" dirty="0"/>
              <a:t>Support efficient writes and reads, but have </a:t>
            </a:r>
            <a:r>
              <a:rPr lang="en-US" b="1" dirty="0">
                <a:solidFill>
                  <a:srgbClr val="FF0000"/>
                </a:solidFill>
              </a:rPr>
              <a:t>poor</a:t>
            </a:r>
            <a:r>
              <a:rPr lang="en-US" dirty="0"/>
              <a:t> scan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05BD8-2DE9-4772-911A-48A51EA7E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F29CC1-5D9F-4C6E-B565-582B6F6F716D}"/>
              </a:ext>
            </a:extLst>
          </p:cNvPr>
          <p:cNvGrpSpPr/>
          <p:nvPr/>
        </p:nvGrpSpPr>
        <p:grpSpPr>
          <a:xfrm>
            <a:off x="3017520" y="2819400"/>
            <a:ext cx="7119095" cy="3798332"/>
            <a:chOff x="2482482" y="2819400"/>
            <a:chExt cx="7119095" cy="379833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AD3BB9F2-5740-47B0-82C8-4266CE45B7EE}"/>
                </a:ext>
              </a:extLst>
            </p:cNvPr>
            <p:cNvSpPr/>
            <p:nvPr/>
          </p:nvSpPr>
          <p:spPr>
            <a:xfrm>
              <a:off x="3253363" y="2819400"/>
              <a:ext cx="1460226" cy="55813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Immutable</a:t>
              </a:r>
            </a:p>
            <a:p>
              <a:pPr algn="ctr"/>
              <a:r>
                <a:rPr lang="en-US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MemTable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矩形: 圆角 47">
              <a:extLst>
                <a:ext uri="{FF2B5EF4-FFF2-40B4-BE49-F238E27FC236}">
                  <a16:creationId xmlns:a16="http://schemas.microsoft.com/office/drawing/2014/main" id="{8676213B-F0FE-434F-9BF2-60E29C616915}"/>
                </a:ext>
              </a:extLst>
            </p:cNvPr>
            <p:cNvSpPr/>
            <p:nvPr/>
          </p:nvSpPr>
          <p:spPr>
            <a:xfrm>
              <a:off x="5441342" y="2819400"/>
              <a:ext cx="1360444" cy="558135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MemTable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38832090-EDDA-47C1-87BE-7D97F4458AC5}"/>
                </a:ext>
              </a:extLst>
            </p:cNvPr>
            <p:cNvSpPr txBox="1"/>
            <p:nvPr/>
          </p:nvSpPr>
          <p:spPr>
            <a:xfrm>
              <a:off x="7262172" y="3140051"/>
              <a:ext cx="12391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Memory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566E0AB6-D7AF-477E-AD7D-4E0F324224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5187" y="3099078"/>
              <a:ext cx="477844" cy="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8F480EFF-1112-4225-A61A-E9773158BF18}"/>
                </a:ext>
              </a:extLst>
            </p:cNvPr>
            <p:cNvCxnSpPr>
              <a:cxnSpLocks/>
            </p:cNvCxnSpPr>
            <p:nvPr/>
          </p:nvCxnSpPr>
          <p:spPr>
            <a:xfrm>
              <a:off x="2482482" y="3655121"/>
              <a:ext cx="6314661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直接连接符 113">
              <a:extLst>
                <a:ext uri="{FF2B5EF4-FFF2-40B4-BE49-F238E27FC236}">
                  <a16:creationId xmlns:a16="http://schemas.microsoft.com/office/drawing/2014/main" id="{809A3FD2-022B-48F2-A8A5-3DC55F0A7A4A}"/>
                </a:ext>
              </a:extLst>
            </p:cNvPr>
            <p:cNvCxnSpPr>
              <a:cxnSpLocks/>
            </p:cNvCxnSpPr>
            <p:nvPr/>
          </p:nvCxnSpPr>
          <p:spPr>
            <a:xfrm>
              <a:off x="3759488" y="3377535"/>
              <a:ext cx="0" cy="786866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>
              <a:extLst>
                <a:ext uri="{FF2B5EF4-FFF2-40B4-BE49-F238E27FC236}">
                  <a16:creationId xmlns:a16="http://schemas.microsoft.com/office/drawing/2014/main" id="{D671D03B-3C7F-4A9E-8609-100A45006F27}"/>
                </a:ext>
              </a:extLst>
            </p:cNvPr>
            <p:cNvCxnSpPr>
              <a:cxnSpLocks/>
            </p:cNvCxnSpPr>
            <p:nvPr/>
          </p:nvCxnSpPr>
          <p:spPr>
            <a:xfrm>
              <a:off x="7161212" y="3867666"/>
              <a:ext cx="0" cy="415210"/>
            </a:xfrm>
            <a:prstGeom prst="line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文本框 110">
              <a:extLst>
                <a:ext uri="{FF2B5EF4-FFF2-40B4-BE49-F238E27FC236}">
                  <a16:creationId xmlns:a16="http://schemas.microsoft.com/office/drawing/2014/main" id="{34A2DA73-497F-4F4B-9A4C-EF1707C24FF7}"/>
                </a:ext>
              </a:extLst>
            </p:cNvPr>
            <p:cNvSpPr txBox="1"/>
            <p:nvPr/>
          </p:nvSpPr>
          <p:spPr>
            <a:xfrm>
              <a:off x="7333533" y="3745728"/>
              <a:ext cx="9834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Disk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矩形: 圆角 114">
              <a:extLst>
                <a:ext uri="{FF2B5EF4-FFF2-40B4-BE49-F238E27FC236}">
                  <a16:creationId xmlns:a16="http://schemas.microsoft.com/office/drawing/2014/main" id="{62BCD433-32FF-457B-9910-86F38D799587}"/>
                </a:ext>
              </a:extLst>
            </p:cNvPr>
            <p:cNvSpPr/>
            <p:nvPr/>
          </p:nvSpPr>
          <p:spPr>
            <a:xfrm>
              <a:off x="3453757" y="4308112"/>
              <a:ext cx="847335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" rtlCol="0" anchor="ctr">
              <a:spAutoFit/>
            </a:bodyPr>
            <a:lstStyle/>
            <a:p>
              <a:pPr algn="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16" name="矩形: 圆角 115">
              <a:extLst>
                <a:ext uri="{FF2B5EF4-FFF2-40B4-BE49-F238E27FC236}">
                  <a16:creationId xmlns:a16="http://schemas.microsoft.com/office/drawing/2014/main" id="{E7175106-ECC7-4D70-BD43-CCABCA833343}"/>
                </a:ext>
              </a:extLst>
            </p:cNvPr>
            <p:cNvSpPr/>
            <p:nvPr/>
          </p:nvSpPr>
          <p:spPr>
            <a:xfrm>
              <a:off x="3440235" y="4936473"/>
              <a:ext cx="1836929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17" name="矩形: 圆角 116">
              <a:extLst>
                <a:ext uri="{FF2B5EF4-FFF2-40B4-BE49-F238E27FC236}">
                  <a16:creationId xmlns:a16="http://schemas.microsoft.com/office/drawing/2014/main" id="{65E75A61-AF69-46E9-A732-E3E2F398766E}"/>
                </a:ext>
              </a:extLst>
            </p:cNvPr>
            <p:cNvSpPr/>
            <p:nvPr/>
          </p:nvSpPr>
          <p:spPr>
            <a:xfrm>
              <a:off x="4495187" y="4316861"/>
              <a:ext cx="878293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36000" rtlCol="0" anchor="ctr">
              <a:spAutoFit/>
            </a:bodyPr>
            <a:lstStyle/>
            <a:p>
              <a:pPr algn="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18" name="矩形 117">
              <a:extLst>
                <a:ext uri="{FF2B5EF4-FFF2-40B4-BE49-F238E27FC236}">
                  <a16:creationId xmlns:a16="http://schemas.microsoft.com/office/drawing/2014/main" id="{754B311F-118C-42AE-954A-D35F18438B9C}"/>
                </a:ext>
              </a:extLst>
            </p:cNvPr>
            <p:cNvSpPr/>
            <p:nvPr/>
          </p:nvSpPr>
          <p:spPr>
            <a:xfrm>
              <a:off x="3545741" y="4992384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9" name="矩形 118">
              <a:extLst>
                <a:ext uri="{FF2B5EF4-FFF2-40B4-BE49-F238E27FC236}">
                  <a16:creationId xmlns:a16="http://schemas.microsoft.com/office/drawing/2014/main" id="{4F942D33-B1B7-4CC6-8990-3BE5BA284D5A}"/>
                </a:ext>
              </a:extLst>
            </p:cNvPr>
            <p:cNvSpPr/>
            <p:nvPr/>
          </p:nvSpPr>
          <p:spPr>
            <a:xfrm>
              <a:off x="4174054" y="4992384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0" name="文本框 119">
              <a:extLst>
                <a:ext uri="{FF2B5EF4-FFF2-40B4-BE49-F238E27FC236}">
                  <a16:creationId xmlns:a16="http://schemas.microsoft.com/office/drawing/2014/main" id="{BD28EAAC-BF9C-4155-A0EA-A8A7558E8B06}"/>
                </a:ext>
              </a:extLst>
            </p:cNvPr>
            <p:cNvSpPr txBox="1"/>
            <p:nvPr/>
          </p:nvSpPr>
          <p:spPr>
            <a:xfrm>
              <a:off x="3991515" y="5336295"/>
              <a:ext cx="828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· · · · ·</a:t>
              </a:r>
              <a:endParaRPr lang="en-US" dirty="0"/>
            </a:p>
          </p:txBody>
        </p:sp>
        <p:sp>
          <p:nvSpPr>
            <p:cNvPr id="121" name="矩形: 圆角 120">
              <a:extLst>
                <a:ext uri="{FF2B5EF4-FFF2-40B4-BE49-F238E27FC236}">
                  <a16:creationId xmlns:a16="http://schemas.microsoft.com/office/drawing/2014/main" id="{F392673C-B871-4836-8EF8-87F858528787}"/>
                </a:ext>
              </a:extLst>
            </p:cNvPr>
            <p:cNvSpPr/>
            <p:nvPr/>
          </p:nvSpPr>
          <p:spPr>
            <a:xfrm>
              <a:off x="3466203" y="5621759"/>
              <a:ext cx="2415070" cy="36576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36000" rtlCol="0" anchor="ctr">
              <a:spAutoFit/>
            </a:bodyPr>
            <a:lstStyle/>
            <a:p>
              <a:pPr algn="r"/>
              <a:r>
                <a:rPr lang="en-US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84FA6AF4-2D5B-4969-BD9B-60614EF1CB26}"/>
                </a:ext>
              </a:extLst>
            </p:cNvPr>
            <p:cNvSpPr/>
            <p:nvPr/>
          </p:nvSpPr>
          <p:spPr>
            <a:xfrm>
              <a:off x="3571709" y="5692708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123" name="矩形 122">
              <a:extLst>
                <a:ext uri="{FF2B5EF4-FFF2-40B4-BE49-F238E27FC236}">
                  <a16:creationId xmlns:a16="http://schemas.microsoft.com/office/drawing/2014/main" id="{36378C5E-1723-422C-9D85-D1996D35CE95}"/>
                </a:ext>
              </a:extLst>
            </p:cNvPr>
            <p:cNvSpPr/>
            <p:nvPr/>
          </p:nvSpPr>
          <p:spPr>
            <a:xfrm>
              <a:off x="4200022" y="5692708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24CE487C-80B2-4DE3-AB3A-AE36F83D4608}"/>
                </a:ext>
              </a:extLst>
            </p:cNvPr>
            <p:cNvSpPr/>
            <p:nvPr/>
          </p:nvSpPr>
          <p:spPr>
            <a:xfrm>
              <a:off x="4845164" y="5692708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/>
            </a:p>
          </p:txBody>
        </p:sp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DB87BC94-5888-4B0A-93A4-E4080F86D9BC}"/>
                </a:ext>
              </a:extLst>
            </p:cNvPr>
            <p:cNvSpPr/>
            <p:nvPr/>
          </p:nvSpPr>
          <p:spPr>
            <a:xfrm>
              <a:off x="3569401" y="4383475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16C17DA5-90B7-4467-BAFF-1A345BDF085F}"/>
                </a:ext>
              </a:extLst>
            </p:cNvPr>
            <p:cNvSpPr/>
            <p:nvPr/>
          </p:nvSpPr>
          <p:spPr>
            <a:xfrm>
              <a:off x="4613523" y="4383043"/>
              <a:ext cx="432000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文本框 134">
              <a:extLst>
                <a:ext uri="{FF2B5EF4-FFF2-40B4-BE49-F238E27FC236}">
                  <a16:creationId xmlns:a16="http://schemas.microsoft.com/office/drawing/2014/main" id="{18E2307C-A65B-4D24-A74A-2FC40D9AB6A2}"/>
                </a:ext>
              </a:extLst>
            </p:cNvPr>
            <p:cNvSpPr txBox="1"/>
            <p:nvPr/>
          </p:nvSpPr>
          <p:spPr>
            <a:xfrm>
              <a:off x="6008733" y="3848759"/>
              <a:ext cx="11524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values</a:t>
              </a:r>
            </a:p>
          </p:txBody>
        </p:sp>
        <p:sp>
          <p:nvSpPr>
            <p:cNvPr id="136" name="矩形 135">
              <a:extLst>
                <a:ext uri="{FF2B5EF4-FFF2-40B4-BE49-F238E27FC236}">
                  <a16:creationId xmlns:a16="http://schemas.microsoft.com/office/drawing/2014/main" id="{75DD5D94-ABCC-4AFF-B360-32245689C062}"/>
                </a:ext>
              </a:extLst>
            </p:cNvPr>
            <p:cNvSpPr/>
            <p:nvPr/>
          </p:nvSpPr>
          <p:spPr>
            <a:xfrm>
              <a:off x="7012380" y="4337122"/>
              <a:ext cx="1060892" cy="1696944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矩形: 圆角 136">
              <a:extLst>
                <a:ext uri="{FF2B5EF4-FFF2-40B4-BE49-F238E27FC236}">
                  <a16:creationId xmlns:a16="http://schemas.microsoft.com/office/drawing/2014/main" id="{F8C2E42F-372B-4A7E-AE38-093EAC669B66}"/>
                </a:ext>
              </a:extLst>
            </p:cNvPr>
            <p:cNvSpPr/>
            <p:nvPr/>
          </p:nvSpPr>
          <p:spPr>
            <a:xfrm>
              <a:off x="7337086" y="4813000"/>
              <a:ext cx="411480" cy="22860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矩形: 圆角 137">
              <a:extLst>
                <a:ext uri="{FF2B5EF4-FFF2-40B4-BE49-F238E27FC236}">
                  <a16:creationId xmlns:a16="http://schemas.microsoft.com/office/drawing/2014/main" id="{27F9E223-71B6-4ABA-BC12-557DD50EEB10}"/>
                </a:ext>
              </a:extLst>
            </p:cNvPr>
            <p:cNvSpPr/>
            <p:nvPr/>
          </p:nvSpPr>
          <p:spPr>
            <a:xfrm>
              <a:off x="7336833" y="4404585"/>
              <a:ext cx="411480" cy="228600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文本框 138">
              <a:extLst>
                <a:ext uri="{FF2B5EF4-FFF2-40B4-BE49-F238E27FC236}">
                  <a16:creationId xmlns:a16="http://schemas.microsoft.com/office/drawing/2014/main" id="{28FEB29A-82C0-470A-8BE8-2A58CB012A0C}"/>
                </a:ext>
              </a:extLst>
            </p:cNvPr>
            <p:cNvSpPr txBox="1"/>
            <p:nvPr/>
          </p:nvSpPr>
          <p:spPr>
            <a:xfrm>
              <a:off x="7012380" y="5312723"/>
              <a:ext cx="25891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Append-</a:t>
              </a:r>
            </a:p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only log</a:t>
              </a:r>
            </a:p>
          </p:txBody>
        </p:sp>
        <p:sp>
          <p:nvSpPr>
            <p:cNvPr id="140" name="文本框 139">
              <a:extLst>
                <a:ext uri="{FF2B5EF4-FFF2-40B4-BE49-F238E27FC236}">
                  <a16:creationId xmlns:a16="http://schemas.microsoft.com/office/drawing/2014/main" id="{1FDF0B29-450C-42CB-92A6-DD21C5CC91C7}"/>
                </a:ext>
              </a:extLst>
            </p:cNvPr>
            <p:cNvSpPr txBox="1"/>
            <p:nvPr/>
          </p:nvSpPr>
          <p:spPr>
            <a:xfrm>
              <a:off x="7300636" y="4972236"/>
              <a:ext cx="4217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…</a:t>
              </a:r>
              <a:endParaRPr lang="zh-CN" altLang="en-US" sz="2400" dirty="0"/>
            </a:p>
          </p:txBody>
        </p:sp>
        <p:sp>
          <p:nvSpPr>
            <p:cNvPr id="141" name="矩形 140">
              <a:extLst>
                <a:ext uri="{FF2B5EF4-FFF2-40B4-BE49-F238E27FC236}">
                  <a16:creationId xmlns:a16="http://schemas.microsoft.com/office/drawing/2014/main" id="{A6D5640F-6B4A-4129-8028-0E9107C8A389}"/>
                </a:ext>
              </a:extLst>
            </p:cNvPr>
            <p:cNvSpPr/>
            <p:nvPr/>
          </p:nvSpPr>
          <p:spPr>
            <a:xfrm>
              <a:off x="3071074" y="3470631"/>
              <a:ext cx="4213167" cy="341338"/>
            </a:xfrm>
            <a:prstGeom prst="rect">
              <a:avLst/>
            </a:prstGeom>
            <a:solidFill>
              <a:srgbClr val="ED7D31"/>
            </a:solidFill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lnSpc>
                  <a:spcPts val="2060"/>
                </a:lnSpc>
              </a:pPr>
              <a:r>
                <a:rPr lang="en-US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KV separation</a:t>
              </a:r>
            </a:p>
          </p:txBody>
        </p:sp>
        <p:sp>
          <p:nvSpPr>
            <p:cNvPr id="146" name="文本框 145">
              <a:extLst>
                <a:ext uri="{FF2B5EF4-FFF2-40B4-BE49-F238E27FC236}">
                  <a16:creationId xmlns:a16="http://schemas.microsoft.com/office/drawing/2014/main" id="{1B248558-E768-41ED-A73E-2CCF0AACE344}"/>
                </a:ext>
              </a:extLst>
            </p:cNvPr>
            <p:cNvSpPr txBox="1"/>
            <p:nvPr/>
          </p:nvSpPr>
          <p:spPr>
            <a:xfrm>
              <a:off x="2586993" y="4164401"/>
              <a:ext cx="6663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32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文本框 146">
              <a:extLst>
                <a:ext uri="{FF2B5EF4-FFF2-40B4-BE49-F238E27FC236}">
                  <a16:creationId xmlns:a16="http://schemas.microsoft.com/office/drawing/2014/main" id="{E208FF61-AD61-4F45-BB48-E8949B01E043}"/>
                </a:ext>
              </a:extLst>
            </p:cNvPr>
            <p:cNvSpPr txBox="1"/>
            <p:nvPr/>
          </p:nvSpPr>
          <p:spPr>
            <a:xfrm>
              <a:off x="2539436" y="5486400"/>
              <a:ext cx="64329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32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文本框 147">
              <a:extLst>
                <a:ext uri="{FF2B5EF4-FFF2-40B4-BE49-F238E27FC236}">
                  <a16:creationId xmlns:a16="http://schemas.microsoft.com/office/drawing/2014/main" id="{BA84B24A-3A7C-4B4A-9CBD-66493057D277}"/>
                </a:ext>
              </a:extLst>
            </p:cNvPr>
            <p:cNvSpPr txBox="1"/>
            <p:nvPr/>
          </p:nvSpPr>
          <p:spPr>
            <a:xfrm>
              <a:off x="2551563" y="4810804"/>
              <a:ext cx="8389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32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2955645F-B7CB-4E51-899B-44935AD8F08C}"/>
                </a:ext>
              </a:extLst>
            </p:cNvPr>
            <p:cNvSpPr txBox="1"/>
            <p:nvPr/>
          </p:nvSpPr>
          <p:spPr>
            <a:xfrm>
              <a:off x="5508879" y="6248400"/>
              <a:ext cx="26536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Sorted </a:t>
              </a:r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Group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矩形: 圆角 53">
              <a:extLst>
                <a:ext uri="{FF2B5EF4-FFF2-40B4-BE49-F238E27FC236}">
                  <a16:creationId xmlns:a16="http://schemas.microsoft.com/office/drawing/2014/main" id="{015FE8D7-7350-4981-810C-D4209A191694}"/>
                </a:ext>
              </a:extLst>
            </p:cNvPr>
            <p:cNvSpPr/>
            <p:nvPr/>
          </p:nvSpPr>
          <p:spPr>
            <a:xfrm>
              <a:off x="5358453" y="6289965"/>
              <a:ext cx="521951" cy="228600"/>
            </a:xfrm>
            <a:prstGeom prst="roundRect">
              <a:avLst/>
            </a:prstGeom>
            <a:solidFill>
              <a:schemeClr val="bg2">
                <a:lumMod val="40000"/>
                <a:lumOff val="60000"/>
              </a:schemeClr>
            </a:solidFill>
            <a:ln w="25400">
              <a:solidFill>
                <a:srgbClr val="54823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6A226CEB-CB49-40DF-A496-AF339119B44E}"/>
                </a:ext>
              </a:extLst>
            </p:cNvPr>
            <p:cNvSpPr txBox="1"/>
            <p:nvPr/>
          </p:nvSpPr>
          <p:spPr>
            <a:xfrm>
              <a:off x="3438786" y="6248400"/>
              <a:ext cx="15967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SSTable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1DAFB7A9-29CA-4F7F-8FAD-BEB3A2B32F77}"/>
                </a:ext>
              </a:extLst>
            </p:cNvPr>
            <p:cNvSpPr/>
            <p:nvPr/>
          </p:nvSpPr>
          <p:spPr>
            <a:xfrm>
              <a:off x="3126192" y="6289965"/>
              <a:ext cx="496622" cy="228600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id="{2E6D0BBE-AB1D-4B4A-A5AC-3E565497A195}"/>
                </a:ext>
              </a:extLst>
            </p:cNvPr>
            <p:cNvSpPr txBox="1"/>
            <p:nvPr/>
          </p:nvSpPr>
          <p:spPr>
            <a:xfrm>
              <a:off x="3777020" y="3857531"/>
              <a:ext cx="16730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&lt;</a:t>
              </a:r>
              <a:r>
                <a:rPr lang="en-US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key,v_loc</a:t>
              </a:r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&gt;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09223DE1-7131-4168-931D-B6CCAB09AB76}"/>
              </a:ext>
            </a:extLst>
          </p:cNvPr>
          <p:cNvSpPr txBox="1"/>
          <p:nvPr/>
        </p:nvSpPr>
        <p:spPr>
          <a:xfrm>
            <a:off x="1217612" y="4258270"/>
            <a:ext cx="1828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WiscKey</a:t>
            </a:r>
            <a:endParaRPr lang="en-HK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6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1521A97A-E1A4-4F6F-9AD7-AE00BC5AEA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7"/>
          <a:stretch/>
        </p:blipFill>
        <p:spPr>
          <a:xfrm>
            <a:off x="1289998" y="3527849"/>
            <a:ext cx="3123494" cy="23541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DB202D-BF20-4A3D-B59F-D97B3D2B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F0E54-5208-4192-8FC8-37C921A80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2398909"/>
          </a:xfrm>
        </p:spPr>
        <p:txBody>
          <a:bodyPr/>
          <a:lstStyle/>
          <a:p>
            <a:r>
              <a:rPr lang="en-US" dirty="0"/>
              <a:t>Are </a:t>
            </a:r>
            <a:r>
              <a:rPr lang="en-US" altLang="zh-CN" dirty="0"/>
              <a:t>the optimizations </a:t>
            </a:r>
            <a:r>
              <a:rPr lang="en-US" dirty="0"/>
              <a:t>suitable for all conditions?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Relax fully-sorted ordering</a:t>
            </a:r>
          </a:p>
          <a:p>
            <a:pPr lvl="2"/>
            <a:r>
              <a:rPr lang="en-US" dirty="0"/>
              <a:t>Efficient in small-to-medium values</a:t>
            </a:r>
          </a:p>
          <a:p>
            <a:pPr lvl="1"/>
            <a:r>
              <a:rPr lang="en-US" dirty="0"/>
              <a:t>KV separation</a:t>
            </a:r>
          </a:p>
          <a:p>
            <a:pPr lvl="2"/>
            <a:r>
              <a:rPr lang="en-US" dirty="0"/>
              <a:t>Suitable for large values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44339-5CB6-4F3F-B2DC-B9C321136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2F9FF61-E460-43D7-94BF-F264E7640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6714" y="3527849"/>
            <a:ext cx="3223516" cy="242982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B00004A-5EEF-4FDE-80D2-999EF532C40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85" t="6131" r="-262" b="2411"/>
          <a:stretch/>
        </p:blipFill>
        <p:spPr>
          <a:xfrm>
            <a:off x="4302854" y="3618109"/>
            <a:ext cx="3258576" cy="21736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1612" y="6000011"/>
            <a:ext cx="6477000" cy="461665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  <a:effectLst>
            <a:outerShdw blurRad="139700" dist="50800" dir="6420000" algn="ctr" rotWithShape="0">
              <a:schemeClr val="bg1">
                <a:lumMod val="65000"/>
                <a:alpha val="71000"/>
              </a:schemeClr>
            </a:outerShdw>
            <a:softEdge rad="0"/>
          </a:effectLst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b="1" dirty="0">
                <a:solidFill>
                  <a:srgbClr val="FF0000"/>
                </a:solidFill>
              </a:rPr>
              <a:t>Trade-offs between reads/writes and scans</a:t>
            </a:r>
          </a:p>
        </p:txBody>
      </p:sp>
    </p:spTree>
    <p:extLst>
      <p:ext uri="{BB962C8B-B14F-4D97-AF65-F5344CB8AC3E}">
        <p14:creationId xmlns:p14="http://schemas.microsoft.com/office/powerpoint/2010/main" val="13902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1524000"/>
            <a:ext cx="10969943" cy="4648200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DiffKV</a:t>
            </a:r>
            <a:r>
              <a:rPr lang="en-US" dirty="0"/>
              <a:t>, a KV store realizing balanced I/O performance via </a:t>
            </a:r>
            <a:r>
              <a:rPr lang="en-US" b="1" dirty="0">
                <a:solidFill>
                  <a:srgbClr val="FF0000"/>
                </a:solidFill>
              </a:rPr>
              <a:t>differentiated KV management</a:t>
            </a:r>
          </a:p>
          <a:p>
            <a:pPr lvl="1"/>
            <a:r>
              <a:rPr lang="en-US" dirty="0"/>
              <a:t>Coordinate differentiated management of ordering for keys and values</a:t>
            </a:r>
          </a:p>
          <a:p>
            <a:pPr lvl="1"/>
            <a:r>
              <a:rPr lang="en-US" dirty="0"/>
              <a:t>Manage values with partially-sorted ordering</a:t>
            </a:r>
          </a:p>
          <a:p>
            <a:r>
              <a:rPr lang="en-US" dirty="0"/>
              <a:t>Merge optimization techniques</a:t>
            </a:r>
          </a:p>
          <a:p>
            <a:r>
              <a:rPr lang="en-US" dirty="0"/>
              <a:t>Fine-grained KV separation</a:t>
            </a:r>
          </a:p>
          <a:p>
            <a:pPr lvl="1"/>
            <a:r>
              <a:rPr lang="en-US" dirty="0"/>
              <a:t>Differentiate </a:t>
            </a:r>
            <a:r>
              <a:rPr lang="en-US" b="1" dirty="0">
                <a:solidFill>
                  <a:srgbClr val="FF0000"/>
                </a:solidFill>
              </a:rPr>
              <a:t>small, medium, and large </a:t>
            </a:r>
            <a:r>
              <a:rPr lang="en-US" dirty="0"/>
              <a:t>KV pairs for mixed workloads</a:t>
            </a:r>
          </a:p>
          <a:p>
            <a:r>
              <a:rPr lang="en-US" dirty="0"/>
              <a:t>Implementation atop </a:t>
            </a:r>
            <a:r>
              <a:rPr lang="en-US" dirty="0" err="1"/>
              <a:t>PingCAP</a:t>
            </a:r>
            <a:r>
              <a:rPr lang="en-US" dirty="0"/>
              <a:t> Titan</a:t>
            </a:r>
            <a:r>
              <a:rPr lang="en-US" baseline="30000" dirty="0"/>
              <a:t>[*]</a:t>
            </a:r>
            <a:r>
              <a:rPr lang="en-US" dirty="0"/>
              <a:t> and extensive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694665-5C65-466B-A8BC-A26E19984EC4}"/>
              </a:ext>
            </a:extLst>
          </p:cNvPr>
          <p:cNvSpPr txBox="1"/>
          <p:nvPr/>
        </p:nvSpPr>
        <p:spPr>
          <a:xfrm>
            <a:off x="-1588" y="6550223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400" dirty="0"/>
              <a:t>[*] https://github.com/tikv/</a:t>
            </a:r>
            <a:r>
              <a:rPr lang="en-HK" sz="1400" dirty="0"/>
              <a:t>titan</a:t>
            </a:r>
          </a:p>
        </p:txBody>
      </p:sp>
    </p:spTree>
    <p:extLst>
      <p:ext uri="{BB962C8B-B14F-4D97-AF65-F5344CB8AC3E}">
        <p14:creationId xmlns:p14="http://schemas.microsoft.com/office/powerpoint/2010/main" val="380313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: 圆角 19">
            <a:extLst>
              <a:ext uri="{FF2B5EF4-FFF2-40B4-BE49-F238E27FC236}">
                <a16:creationId xmlns:a16="http://schemas.microsoft.com/office/drawing/2014/main" id="{1BD3BF42-B046-4ACF-8CEC-49DFF13F73A5}"/>
              </a:ext>
            </a:extLst>
          </p:cNvPr>
          <p:cNvSpPr/>
          <p:nvPr/>
        </p:nvSpPr>
        <p:spPr>
          <a:xfrm>
            <a:off x="8149635" y="5749804"/>
            <a:ext cx="1568011" cy="51655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0" name="矩形: 圆角 19">
            <a:extLst>
              <a:ext uri="{FF2B5EF4-FFF2-40B4-BE49-F238E27FC236}">
                <a16:creationId xmlns:a16="http://schemas.microsoft.com/office/drawing/2014/main" id="{14A5AB2D-C5E3-4679-81BF-B8716E2BCC91}"/>
              </a:ext>
            </a:extLst>
          </p:cNvPr>
          <p:cNvSpPr/>
          <p:nvPr/>
        </p:nvSpPr>
        <p:spPr>
          <a:xfrm>
            <a:off x="6255631" y="5755803"/>
            <a:ext cx="1568011" cy="51655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Differentiated KV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295074"/>
            <a:ext cx="10969943" cy="2006004"/>
          </a:xfrm>
        </p:spPr>
        <p:txBody>
          <a:bodyPr/>
          <a:lstStyle/>
          <a:p>
            <a:r>
              <a:rPr lang="en-US" dirty="0"/>
              <a:t>Decouple keys and values during flushing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vTree</a:t>
            </a:r>
            <a:r>
              <a:rPr lang="en-US" dirty="0"/>
              <a:t>: a multiple-level tree; each level has multiple sorted groups </a:t>
            </a:r>
          </a:p>
          <a:p>
            <a:pPr lvl="1"/>
            <a:r>
              <a:rPr lang="en-US" dirty="0"/>
              <a:t>Each sorted group is a collection of </a:t>
            </a:r>
            <a:r>
              <a:rPr lang="en-US" b="1" dirty="0" err="1">
                <a:solidFill>
                  <a:srgbClr val="FF0000"/>
                </a:solidFill>
              </a:rPr>
              <a:t>vTables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Values in a level are </a:t>
            </a:r>
            <a:r>
              <a:rPr lang="en-US" i="1" dirty="0"/>
              <a:t>not</a:t>
            </a:r>
            <a:r>
              <a:rPr lang="en-US" dirty="0"/>
              <a:t> fully sorted and have overlapped key ranges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908671" y="6564928"/>
            <a:ext cx="2844059" cy="320675"/>
          </a:xfrm>
        </p:spPr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矩形: 圆角 19">
            <a:extLst>
              <a:ext uri="{FF2B5EF4-FFF2-40B4-BE49-F238E27FC236}">
                <a16:creationId xmlns:a16="http://schemas.microsoft.com/office/drawing/2014/main" id="{B65D93FF-AC07-4EF8-97DE-87C7183B6F77}"/>
              </a:ext>
            </a:extLst>
          </p:cNvPr>
          <p:cNvSpPr/>
          <p:nvPr/>
        </p:nvSpPr>
        <p:spPr>
          <a:xfrm>
            <a:off x="2089108" y="5762082"/>
            <a:ext cx="2786104" cy="51655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25400">
            <a:solidFill>
              <a:srgbClr val="5482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" name="文本框 28">
            <a:extLst>
              <a:ext uri="{FF2B5EF4-FFF2-40B4-BE49-F238E27FC236}">
                <a16:creationId xmlns:a16="http://schemas.microsoft.com/office/drawing/2014/main" id="{D169429E-254C-4D05-A619-A275B7F23399}"/>
              </a:ext>
            </a:extLst>
          </p:cNvPr>
          <p:cNvSpPr txBox="1"/>
          <p:nvPr/>
        </p:nvSpPr>
        <p:spPr>
          <a:xfrm>
            <a:off x="7143067" y="4848913"/>
            <a:ext cx="1239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Memory</a:t>
            </a:r>
            <a:endParaRPr lang="en-US" sz="2000" b="1" dirty="0"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框 29">
            <a:extLst>
              <a:ext uri="{FF2B5EF4-FFF2-40B4-BE49-F238E27FC236}">
                <a16:creationId xmlns:a16="http://schemas.microsoft.com/office/drawing/2014/main" id="{4A0A8A94-F9E2-41CB-AB17-1C009202BE32}"/>
              </a:ext>
            </a:extLst>
          </p:cNvPr>
          <p:cNvSpPr txBox="1"/>
          <p:nvPr/>
        </p:nvSpPr>
        <p:spPr>
          <a:xfrm>
            <a:off x="7441025" y="5312951"/>
            <a:ext cx="983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Disk</a:t>
            </a:r>
            <a:endParaRPr lang="en-US" sz="2000" b="1" dirty="0"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9" name="直接连接符 48">
            <a:extLst>
              <a:ext uri="{FF2B5EF4-FFF2-40B4-BE49-F238E27FC236}">
                <a16:creationId xmlns:a16="http://schemas.microsoft.com/office/drawing/2014/main" id="{87D76C89-B80B-472C-82EC-BCEBE801578D}"/>
              </a:ext>
            </a:extLst>
          </p:cNvPr>
          <p:cNvCxnSpPr>
            <a:cxnSpLocks/>
          </p:cNvCxnSpPr>
          <p:nvPr/>
        </p:nvCxnSpPr>
        <p:spPr>
          <a:xfrm>
            <a:off x="1370102" y="5232045"/>
            <a:ext cx="8238937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矩形: 圆角 6">
            <a:extLst>
              <a:ext uri="{FF2B5EF4-FFF2-40B4-BE49-F238E27FC236}">
                <a16:creationId xmlns:a16="http://schemas.microsoft.com/office/drawing/2014/main" id="{B153572A-BC38-4F7E-8864-F6567E073313}"/>
              </a:ext>
            </a:extLst>
          </p:cNvPr>
          <p:cNvSpPr/>
          <p:nvPr/>
        </p:nvSpPr>
        <p:spPr>
          <a:xfrm>
            <a:off x="2622865" y="4489478"/>
            <a:ext cx="1520014" cy="295652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MemTable</a:t>
            </a:r>
            <a:endParaRPr lang="en-US" b="1" dirty="0">
              <a:solidFill>
                <a:schemeClr val="tx1"/>
              </a:solidFill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箭头: 下 10">
            <a:extLst>
              <a:ext uri="{FF2B5EF4-FFF2-40B4-BE49-F238E27FC236}">
                <a16:creationId xmlns:a16="http://schemas.microsoft.com/office/drawing/2014/main" id="{568A543C-F346-4058-8254-3A00C3810626}"/>
              </a:ext>
            </a:extLst>
          </p:cNvPr>
          <p:cNvSpPr/>
          <p:nvPr/>
        </p:nvSpPr>
        <p:spPr>
          <a:xfrm>
            <a:off x="3196844" y="4861234"/>
            <a:ext cx="274125" cy="719013"/>
          </a:xfrm>
          <a:prstGeom prst="downArrow">
            <a:avLst>
              <a:gd name="adj1" fmla="val 50000"/>
              <a:gd name="adj2" fmla="val 81272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文本框 46">
            <a:extLst>
              <a:ext uri="{FF2B5EF4-FFF2-40B4-BE49-F238E27FC236}">
                <a16:creationId xmlns:a16="http://schemas.microsoft.com/office/drawing/2014/main" id="{9AA2650C-4A7C-44A5-A4A8-645302160B93}"/>
              </a:ext>
            </a:extLst>
          </p:cNvPr>
          <p:cNvSpPr txBox="1"/>
          <p:nvPr/>
        </p:nvSpPr>
        <p:spPr>
          <a:xfrm>
            <a:off x="1370102" y="5727969"/>
            <a:ext cx="838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: 圆角 6">
            <a:extLst>
              <a:ext uri="{FF2B5EF4-FFF2-40B4-BE49-F238E27FC236}">
                <a16:creationId xmlns:a16="http://schemas.microsoft.com/office/drawing/2014/main" id="{FE091278-CD99-4724-906F-06BED0648B90}"/>
              </a:ext>
            </a:extLst>
          </p:cNvPr>
          <p:cNvSpPr/>
          <p:nvPr/>
        </p:nvSpPr>
        <p:spPr>
          <a:xfrm>
            <a:off x="2229380" y="5828205"/>
            <a:ext cx="982477" cy="365760"/>
          </a:xfrm>
          <a:prstGeom prst="roundRect">
            <a:avLst>
              <a:gd name="adj" fmla="val 0"/>
            </a:avLst>
          </a:prstGeom>
          <a:pattFill prst="smCheck">
            <a:fgClr>
              <a:schemeClr val="bg2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b="1" dirty="0" err="1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SSTable</a:t>
            </a:r>
            <a:endParaRPr lang="en-US" b="1" dirty="0">
              <a:solidFill>
                <a:schemeClr val="tx1"/>
              </a:solidFill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" name="矩形: 圆角 6">
            <a:extLst>
              <a:ext uri="{FF2B5EF4-FFF2-40B4-BE49-F238E27FC236}">
                <a16:creationId xmlns:a16="http://schemas.microsoft.com/office/drawing/2014/main" id="{116A8AAF-307B-4CDF-AF0A-08B1F2F29CDE}"/>
              </a:ext>
            </a:extLst>
          </p:cNvPr>
          <p:cNvSpPr/>
          <p:nvPr/>
        </p:nvSpPr>
        <p:spPr>
          <a:xfrm>
            <a:off x="3357629" y="5837479"/>
            <a:ext cx="982477" cy="365760"/>
          </a:xfrm>
          <a:prstGeom prst="roundRect">
            <a:avLst>
              <a:gd name="adj" fmla="val 0"/>
            </a:avLst>
          </a:prstGeom>
          <a:pattFill prst="smCheck">
            <a:fgClr>
              <a:schemeClr val="bg2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b="1" dirty="0" err="1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SSTable</a:t>
            </a:r>
            <a:endParaRPr lang="en-US" b="1" dirty="0">
              <a:solidFill>
                <a:schemeClr val="tx1"/>
              </a:solidFill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1798559-B660-4321-B0A5-DBE8074F2F9A}"/>
              </a:ext>
            </a:extLst>
          </p:cNvPr>
          <p:cNvSpPr/>
          <p:nvPr/>
        </p:nvSpPr>
        <p:spPr>
          <a:xfrm>
            <a:off x="5637212" y="3581400"/>
            <a:ext cx="1654688" cy="400109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&lt;Key, Value&gt; </a:t>
            </a:r>
            <a:endParaRPr lang="zh-CN" altLang="en-US" b="1" dirty="0">
              <a:solidFill>
                <a:schemeClr val="tx1"/>
              </a:solidFill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E783BEF6-D077-4EDE-8B5B-6B90E93B8C0D}"/>
              </a:ext>
            </a:extLst>
          </p:cNvPr>
          <p:cNvSpPr/>
          <p:nvPr/>
        </p:nvSpPr>
        <p:spPr>
          <a:xfrm>
            <a:off x="8296800" y="3934295"/>
            <a:ext cx="1120023" cy="29565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&lt;Value&gt; </a:t>
            </a:r>
            <a:endParaRPr lang="zh-CN" altLang="en-US" b="1" dirty="0">
              <a:solidFill>
                <a:schemeClr val="tx1"/>
              </a:solidFill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376CC30-0A1D-4B95-AB4C-B2DBAE381568}"/>
              </a:ext>
            </a:extLst>
          </p:cNvPr>
          <p:cNvSpPr/>
          <p:nvPr/>
        </p:nvSpPr>
        <p:spPr>
          <a:xfrm>
            <a:off x="2923952" y="3935879"/>
            <a:ext cx="849639" cy="347082"/>
          </a:xfrm>
          <a:prstGeom prst="rect">
            <a:avLst/>
          </a:prstGeom>
          <a:pattFill prst="smCheck">
            <a:fgClr>
              <a:schemeClr val="bg2">
                <a:lumMod val="60000"/>
                <a:lumOff val="40000"/>
              </a:schemeClr>
            </a:fgClr>
            <a:bgClr>
              <a:schemeClr val="bg1"/>
            </a:bgClr>
          </a:patt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&lt;key&gt; </a:t>
            </a:r>
            <a:endParaRPr lang="zh-CN" altLang="en-US" b="1" dirty="0">
              <a:solidFill>
                <a:schemeClr val="tx1"/>
              </a:solidFill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9EA43303-5881-4A88-81E5-13649B747111}"/>
              </a:ext>
            </a:extLst>
          </p:cNvPr>
          <p:cNvSpPr/>
          <p:nvPr/>
        </p:nvSpPr>
        <p:spPr>
          <a:xfrm>
            <a:off x="3598862" y="3767984"/>
            <a:ext cx="2038350" cy="165165"/>
          </a:xfrm>
          <a:custGeom>
            <a:avLst/>
            <a:gdLst>
              <a:gd name="connsiteX0" fmla="*/ 1578300 w 1578300"/>
              <a:gd name="connsiteY0" fmla="*/ 8163 h 93004"/>
              <a:gd name="connsiteX1" fmla="*/ 192559 w 1578300"/>
              <a:gd name="connsiteY1" fmla="*/ 8163 h 93004"/>
              <a:gd name="connsiteX2" fmla="*/ 4023 w 1578300"/>
              <a:gd name="connsiteY2" fmla="*/ 93004 h 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300" h="93004">
                <a:moveTo>
                  <a:pt x="1578300" y="8163"/>
                </a:moveTo>
                <a:cubicBezTo>
                  <a:pt x="1016619" y="1093"/>
                  <a:pt x="454938" y="-5977"/>
                  <a:pt x="192559" y="8163"/>
                </a:cubicBezTo>
                <a:cubicBezTo>
                  <a:pt x="-69821" y="22303"/>
                  <a:pt x="16592" y="64724"/>
                  <a:pt x="4023" y="93004"/>
                </a:cubicBezTo>
              </a:path>
            </a:pathLst>
          </a:custGeom>
          <a:noFill/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0525482E-D8A0-4276-B396-F653C1C3CE1A}"/>
              </a:ext>
            </a:extLst>
          </p:cNvPr>
          <p:cNvSpPr/>
          <p:nvPr/>
        </p:nvSpPr>
        <p:spPr>
          <a:xfrm flipH="1">
            <a:off x="7291900" y="3767984"/>
            <a:ext cx="1616771" cy="146110"/>
          </a:xfrm>
          <a:custGeom>
            <a:avLst/>
            <a:gdLst>
              <a:gd name="connsiteX0" fmla="*/ 1578300 w 1578300"/>
              <a:gd name="connsiteY0" fmla="*/ 8163 h 93004"/>
              <a:gd name="connsiteX1" fmla="*/ 192559 w 1578300"/>
              <a:gd name="connsiteY1" fmla="*/ 8163 h 93004"/>
              <a:gd name="connsiteX2" fmla="*/ 4023 w 1578300"/>
              <a:gd name="connsiteY2" fmla="*/ 93004 h 93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8300" h="93004">
                <a:moveTo>
                  <a:pt x="1578300" y="8163"/>
                </a:moveTo>
                <a:cubicBezTo>
                  <a:pt x="1016619" y="1093"/>
                  <a:pt x="454938" y="-5977"/>
                  <a:pt x="192559" y="8163"/>
                </a:cubicBezTo>
                <a:cubicBezTo>
                  <a:pt x="-69821" y="22303"/>
                  <a:pt x="16592" y="64724"/>
                  <a:pt x="4023" y="93004"/>
                </a:cubicBezTo>
              </a:path>
            </a:pathLst>
          </a:custGeom>
          <a:noFill/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11234951-3BB0-4779-A609-ED2D85061B1A}"/>
              </a:ext>
            </a:extLst>
          </p:cNvPr>
          <p:cNvSpPr/>
          <p:nvPr/>
        </p:nvSpPr>
        <p:spPr>
          <a:xfrm>
            <a:off x="4238261" y="4413358"/>
            <a:ext cx="4058539" cy="400110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txBody>
          <a:bodyPr wrap="square" lIns="0" rIns="0">
            <a:spAutoFit/>
          </a:bodyPr>
          <a:lstStyle/>
          <a:p>
            <a:pPr lvl="1">
              <a:buSzPct val="70000"/>
            </a:pPr>
            <a:r>
              <a:rPr lang="en-US" altLang="zh-CN" sz="2000" b="1" dirty="0"/>
              <a:t>Manage the order of values!</a:t>
            </a:r>
          </a:p>
        </p:txBody>
      </p:sp>
      <p:sp>
        <p:nvSpPr>
          <p:cNvPr id="24" name="箭头: 下 23">
            <a:extLst>
              <a:ext uri="{FF2B5EF4-FFF2-40B4-BE49-F238E27FC236}">
                <a16:creationId xmlns:a16="http://schemas.microsoft.com/office/drawing/2014/main" id="{7E485373-0485-4EC2-82A7-D9C09EA01B5C}"/>
              </a:ext>
            </a:extLst>
          </p:cNvPr>
          <p:cNvSpPr/>
          <p:nvPr/>
        </p:nvSpPr>
        <p:spPr>
          <a:xfrm>
            <a:off x="8720347" y="4472044"/>
            <a:ext cx="274125" cy="1108203"/>
          </a:xfrm>
          <a:prstGeom prst="downArrow">
            <a:avLst>
              <a:gd name="adj1" fmla="val 50000"/>
              <a:gd name="adj2" fmla="val 81272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矩形: 圆角 6">
            <a:extLst>
              <a:ext uri="{FF2B5EF4-FFF2-40B4-BE49-F238E27FC236}">
                <a16:creationId xmlns:a16="http://schemas.microsoft.com/office/drawing/2014/main" id="{0722C078-DF57-4A1F-B7B9-09154BEA20EB}"/>
              </a:ext>
            </a:extLst>
          </p:cNvPr>
          <p:cNvSpPr/>
          <p:nvPr/>
        </p:nvSpPr>
        <p:spPr>
          <a:xfrm>
            <a:off x="6442456" y="5839550"/>
            <a:ext cx="983423" cy="36576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vTable</a:t>
            </a:r>
            <a:endParaRPr lang="en-US" b="1" dirty="0">
              <a:solidFill>
                <a:schemeClr val="tx1"/>
              </a:solidFill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矩形: 圆角 6">
            <a:extLst>
              <a:ext uri="{FF2B5EF4-FFF2-40B4-BE49-F238E27FC236}">
                <a16:creationId xmlns:a16="http://schemas.microsoft.com/office/drawing/2014/main" id="{D3DB6FF1-64E6-4968-9045-9F086F0FAA8B}"/>
              </a:ext>
            </a:extLst>
          </p:cNvPr>
          <p:cNvSpPr/>
          <p:nvPr/>
        </p:nvSpPr>
        <p:spPr>
          <a:xfrm>
            <a:off x="8318264" y="5826219"/>
            <a:ext cx="927186" cy="36576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+mj-lt"/>
                <a:ea typeface="微软雅黑" panose="020B0503020204020204" pitchFamily="34" charset="-122"/>
                <a:cs typeface="Arial" panose="020B0604020202020204" pitchFamily="34" charset="0"/>
              </a:rPr>
              <a:t>vTable</a:t>
            </a:r>
            <a:endParaRPr lang="en-US" b="1" dirty="0">
              <a:solidFill>
                <a:schemeClr val="tx1"/>
              </a:solidFill>
              <a:latin typeface="+mj-lt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7397E35-0EBE-4F7C-9AFE-5F99C3D14E32}"/>
              </a:ext>
            </a:extLst>
          </p:cNvPr>
          <p:cNvSpPr/>
          <p:nvPr/>
        </p:nvSpPr>
        <p:spPr>
          <a:xfrm>
            <a:off x="9867754" y="5697192"/>
            <a:ext cx="20230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+mn-lt"/>
              </a:rPr>
              <a:t>Partially sorted in each level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文本框 46">
            <a:extLst>
              <a:ext uri="{FF2B5EF4-FFF2-40B4-BE49-F238E27FC236}">
                <a16:creationId xmlns:a16="http://schemas.microsoft.com/office/drawing/2014/main" id="{AF948326-B510-4307-A833-1C5E913862A0}"/>
              </a:ext>
            </a:extLst>
          </p:cNvPr>
          <p:cNvSpPr txBox="1"/>
          <p:nvPr/>
        </p:nvSpPr>
        <p:spPr>
          <a:xfrm>
            <a:off x="5489570" y="5727971"/>
            <a:ext cx="838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87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Differentiated KV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600"/>
            <a:ext cx="10969943" cy="2743200"/>
          </a:xfrm>
        </p:spPr>
        <p:txBody>
          <a:bodyPr/>
          <a:lstStyle/>
          <a:p>
            <a:r>
              <a:rPr lang="en-US" dirty="0"/>
              <a:t>Compaction-triggered merge</a:t>
            </a:r>
          </a:p>
          <a:p>
            <a:pPr lvl="1"/>
            <a:r>
              <a:rPr lang="en-US" altLang="zh-CN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Involve</a:t>
            </a:r>
            <a:r>
              <a:rPr lang="en-US" dirty="0"/>
              <a:t> values whose keys participate in compaction</a:t>
            </a:r>
          </a:p>
          <a:p>
            <a:pPr lvl="1"/>
            <a:r>
              <a:rPr lang="en-US" dirty="0"/>
              <a:t>Be triggered when compaction happens in LSM-tree</a:t>
            </a:r>
          </a:p>
          <a:p>
            <a:pPr lvl="1"/>
            <a:r>
              <a:rPr lang="en-US" dirty="0"/>
              <a:t>Reorganize all compaction-related values in one level, and then </a:t>
            </a:r>
            <a:r>
              <a:rPr lang="en-US" b="1" dirty="0">
                <a:solidFill>
                  <a:srgbClr val="FF0000"/>
                </a:solidFill>
              </a:rPr>
              <a:t>append</a:t>
            </a:r>
            <a:r>
              <a:rPr lang="en-US" dirty="0"/>
              <a:t> them to next level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185EA906-5D56-4B14-85AE-7A92C1848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38" y="3733800"/>
            <a:ext cx="6947113" cy="2514600"/>
          </a:xfrm>
          <a:prstGeom prst="rect">
            <a:avLst/>
          </a:prstGeom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id="{FAA5FE77-7728-42A1-B1B9-4A90B4342272}"/>
              </a:ext>
            </a:extLst>
          </p:cNvPr>
          <p:cNvSpPr txBox="1"/>
          <p:nvPr/>
        </p:nvSpPr>
        <p:spPr>
          <a:xfrm>
            <a:off x="7770812" y="4563945"/>
            <a:ext cx="3657600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  <a:effectLst>
            <a:outerShdw blurRad="139700" dist="50800" dir="5400000" algn="ctr" rotWithShape="0">
              <a:schemeClr val="bg1">
                <a:lumMod val="75000"/>
              </a:schemeClr>
            </a:outerShdw>
          </a:effectLst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b="1" dirty="0">
                <a:solidFill>
                  <a:srgbClr val="FF0000"/>
                </a:solidFill>
              </a:rPr>
              <a:t>Overhead of updating LSM-tree can be hidden!</a:t>
            </a:r>
          </a:p>
        </p:txBody>
      </p:sp>
    </p:spTree>
    <p:extLst>
      <p:ext uri="{BB962C8B-B14F-4D97-AF65-F5344CB8AC3E}">
        <p14:creationId xmlns:p14="http://schemas.microsoft.com/office/powerpoint/2010/main" val="277699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10046</TotalTime>
  <Words>891</Words>
  <Application>Microsoft Office PowerPoint</Application>
  <PresentationFormat>Custom</PresentationFormat>
  <Paragraphs>210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微软雅黑</vt:lpstr>
      <vt:lpstr>Roboto</vt:lpstr>
      <vt:lpstr>宋体</vt:lpstr>
      <vt:lpstr>Arial</vt:lpstr>
      <vt:lpstr>Times New Roman</vt:lpstr>
      <vt:lpstr>Wingdings</vt:lpstr>
      <vt:lpstr>Default Design</vt:lpstr>
      <vt:lpstr>Differentiated Key-Value Storage Management  for Balanced I/O Performance</vt:lpstr>
      <vt:lpstr>Background</vt:lpstr>
      <vt:lpstr>LSM-tree: Basics</vt:lpstr>
      <vt:lpstr>Relaxing Fully-Sorted Ordering</vt:lpstr>
      <vt:lpstr>KV Separation</vt:lpstr>
      <vt:lpstr>Trade-off Analysis</vt:lpstr>
      <vt:lpstr>Our Contributions</vt:lpstr>
      <vt:lpstr>Differentiated KV Management</vt:lpstr>
      <vt:lpstr>Differentiated KV Management</vt:lpstr>
      <vt:lpstr>O1: Lazy Merge</vt:lpstr>
      <vt:lpstr>O2: Scan-optimized Merge</vt:lpstr>
      <vt:lpstr>Fine-grained KV Separation</vt:lpstr>
      <vt:lpstr>Experiments</vt:lpstr>
      <vt:lpstr>Microbenchmarks of DiffKV</vt:lpstr>
      <vt:lpstr>Impact of Merge Optimizations</vt:lpstr>
      <vt:lpstr>Conclusions</vt:lpstr>
      <vt:lpstr>Thanks for 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pclee</cp:lastModifiedBy>
  <cp:revision>840</cp:revision>
  <cp:lastPrinted>1601-01-01T00:00:00Z</cp:lastPrinted>
  <dcterms:created xsi:type="dcterms:W3CDTF">1601-01-01T00:00:00Z</dcterms:created>
  <dcterms:modified xsi:type="dcterms:W3CDTF">2021-07-14T01:16:29Z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