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541" r:id="rId2"/>
    <p:sldId id="792" r:id="rId3"/>
    <p:sldId id="793" r:id="rId4"/>
    <p:sldId id="794" r:id="rId5"/>
    <p:sldId id="796" r:id="rId6"/>
    <p:sldId id="795" r:id="rId7"/>
    <p:sldId id="797" r:id="rId8"/>
    <p:sldId id="566" r:id="rId9"/>
    <p:sldId id="798" r:id="rId10"/>
    <p:sldId id="800" r:id="rId11"/>
    <p:sldId id="801" r:id="rId12"/>
    <p:sldId id="832" r:id="rId13"/>
    <p:sldId id="802" r:id="rId14"/>
    <p:sldId id="804" r:id="rId15"/>
    <p:sldId id="806" r:id="rId16"/>
    <p:sldId id="810" r:id="rId17"/>
    <p:sldId id="816" r:id="rId18"/>
    <p:sldId id="817" r:id="rId19"/>
    <p:sldId id="821" r:id="rId20"/>
    <p:sldId id="839" r:id="rId21"/>
    <p:sldId id="837" r:id="rId22"/>
    <p:sldId id="611" r:id="rId23"/>
  </p:sldIdLst>
  <p:sldSz cx="12188825" cy="6858000"/>
  <p:notesSz cx="6794500" cy="9906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00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01" autoAdjust="0"/>
    <p:restoredTop sz="80478" autoAdjust="0"/>
  </p:normalViewPr>
  <p:slideViewPr>
    <p:cSldViewPr>
      <p:cViewPr varScale="1">
        <p:scale>
          <a:sx n="86" d="100"/>
          <a:sy n="86" d="100"/>
        </p:scale>
        <p:origin x="450" y="78"/>
      </p:cViewPr>
      <p:guideLst>
        <p:guide orient="horz" pos="2160"/>
        <p:guide pos="3839"/>
      </p:guideLst>
    </p:cSldViewPr>
  </p:slideViewPr>
  <p:outlineViewPr>
    <p:cViewPr>
      <p:scale>
        <a:sx n="33" d="100"/>
        <a:sy n="33" d="100"/>
      </p:scale>
      <p:origin x="0" y="1261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2280" y="96"/>
      </p:cViewPr>
      <p:guideLst>
        <p:guide orient="horz" pos="3120"/>
        <p:guide pos="21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4579" cy="49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eaLnBrk="1" hangingPunct="1">
              <a:defRPr sz="1300" smtClean="0"/>
            </a:lvl1pPr>
          </a:lstStyle>
          <a:p>
            <a:pPr>
              <a:defRPr/>
            </a:pPr>
            <a:endParaRPr lang="en-US"/>
          </a:p>
        </p:txBody>
      </p:sp>
      <p:sp>
        <p:nvSpPr>
          <p:cNvPr id="8195" name="Rectangle 3"/>
          <p:cNvSpPr>
            <a:spLocks noGrp="1" noChangeArrowheads="1"/>
          </p:cNvSpPr>
          <p:nvPr>
            <p:ph type="dt" sz="quarter" idx="1"/>
          </p:nvPr>
        </p:nvSpPr>
        <p:spPr bwMode="auto">
          <a:xfrm>
            <a:off x="3848447" y="0"/>
            <a:ext cx="2944579" cy="49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smtClean="0"/>
            </a:lvl1pPr>
          </a:lstStyle>
          <a:p>
            <a:pPr>
              <a:defRPr/>
            </a:pPr>
            <a:endParaRPr lang="en-US"/>
          </a:p>
        </p:txBody>
      </p:sp>
      <p:sp>
        <p:nvSpPr>
          <p:cNvPr id="8196" name="Rectangle 4"/>
          <p:cNvSpPr>
            <a:spLocks noGrp="1" noChangeArrowheads="1"/>
          </p:cNvSpPr>
          <p:nvPr>
            <p:ph type="ftr" sz="quarter" idx="2"/>
          </p:nvPr>
        </p:nvSpPr>
        <p:spPr bwMode="auto">
          <a:xfrm>
            <a:off x="0" y="9409718"/>
            <a:ext cx="2944579" cy="49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eaLnBrk="1" hangingPunct="1">
              <a:defRPr sz="1300" smtClean="0"/>
            </a:lvl1pPr>
          </a:lstStyle>
          <a:p>
            <a:pPr>
              <a:defRPr/>
            </a:pPr>
            <a:endParaRPr lang="en-US"/>
          </a:p>
        </p:txBody>
      </p:sp>
      <p:sp>
        <p:nvSpPr>
          <p:cNvPr id="8197" name="Rectangle 5"/>
          <p:cNvSpPr>
            <a:spLocks noGrp="1" noChangeArrowheads="1"/>
          </p:cNvSpPr>
          <p:nvPr>
            <p:ph type="sldNum" sz="quarter" idx="3"/>
          </p:nvPr>
        </p:nvSpPr>
        <p:spPr bwMode="auto">
          <a:xfrm>
            <a:off x="3848447" y="9409718"/>
            <a:ext cx="2944579" cy="49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smtClean="0"/>
            </a:lvl1pPr>
          </a:lstStyle>
          <a:p>
            <a:pPr>
              <a:defRPr/>
            </a:pPr>
            <a:fld id="{EC486EC7-B4F1-4F04-B7FF-C486E608758D}" type="slidenum">
              <a:rPr lang="en-US"/>
              <a:pPr>
                <a:defRPr/>
              </a:pPr>
              <a:t>‹#›</a:t>
            </a:fld>
            <a:endParaRPr lang="en-US"/>
          </a:p>
        </p:txBody>
      </p:sp>
    </p:spTree>
    <p:extLst>
      <p:ext uri="{BB962C8B-B14F-4D97-AF65-F5344CB8AC3E}">
        <p14:creationId xmlns:p14="http://schemas.microsoft.com/office/powerpoint/2010/main" val="345261042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4579" cy="49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eaLnBrk="1" hangingPunct="1">
              <a:defRPr sz="1300" smtClean="0"/>
            </a:lvl1pPr>
          </a:lstStyle>
          <a:p>
            <a:pPr>
              <a:defRPr/>
            </a:pPr>
            <a:endParaRPr lang="en-US"/>
          </a:p>
        </p:txBody>
      </p:sp>
      <p:sp>
        <p:nvSpPr>
          <p:cNvPr id="6147" name="Rectangle 3"/>
          <p:cNvSpPr>
            <a:spLocks noGrp="1" noChangeArrowheads="1"/>
          </p:cNvSpPr>
          <p:nvPr>
            <p:ph type="dt" idx="1"/>
          </p:nvPr>
        </p:nvSpPr>
        <p:spPr bwMode="auto">
          <a:xfrm>
            <a:off x="3848447" y="0"/>
            <a:ext cx="2944579" cy="49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smtClean="0"/>
            </a:lvl1pPr>
          </a:lstStyle>
          <a:p>
            <a:pPr>
              <a:defRPr/>
            </a:pPr>
            <a:endParaRPr lang="en-US"/>
          </a:p>
        </p:txBody>
      </p:sp>
      <p:sp>
        <p:nvSpPr>
          <p:cNvPr id="13316" name="Rectangle 4"/>
          <p:cNvSpPr>
            <a:spLocks noGrp="1" noRot="1" noChangeAspect="1" noChangeArrowheads="1" noTextEdit="1"/>
          </p:cNvSpPr>
          <p:nvPr>
            <p:ph type="sldImg" idx="2"/>
          </p:nvPr>
        </p:nvSpPr>
        <p:spPr bwMode="auto">
          <a:xfrm>
            <a:off x="96838" y="742950"/>
            <a:ext cx="6600825" cy="3714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79746" y="4705678"/>
            <a:ext cx="5435010" cy="4456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9409718"/>
            <a:ext cx="2944579" cy="49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eaLnBrk="1" hangingPunct="1">
              <a:defRPr sz="1300" smtClean="0"/>
            </a:lvl1pPr>
          </a:lstStyle>
          <a:p>
            <a:pPr>
              <a:defRPr/>
            </a:pPr>
            <a:endParaRPr lang="en-US"/>
          </a:p>
        </p:txBody>
      </p:sp>
      <p:sp>
        <p:nvSpPr>
          <p:cNvPr id="6151" name="Rectangle 7"/>
          <p:cNvSpPr>
            <a:spLocks noGrp="1" noChangeArrowheads="1"/>
          </p:cNvSpPr>
          <p:nvPr>
            <p:ph type="sldNum" sz="quarter" idx="5"/>
          </p:nvPr>
        </p:nvSpPr>
        <p:spPr bwMode="auto">
          <a:xfrm>
            <a:off x="3848447" y="9409718"/>
            <a:ext cx="2944579" cy="49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smtClean="0"/>
            </a:lvl1pPr>
          </a:lstStyle>
          <a:p>
            <a:pPr>
              <a:defRPr/>
            </a:pPr>
            <a:fld id="{4600D095-13D5-439B-AA5E-03D3CC9BD5C1}" type="slidenum">
              <a:rPr lang="en-US"/>
              <a:pPr>
                <a:defRPr/>
              </a:pPr>
              <a:t>‹#›</a:t>
            </a:fld>
            <a:endParaRPr lang="en-US"/>
          </a:p>
        </p:txBody>
      </p:sp>
    </p:spTree>
    <p:extLst>
      <p:ext uri="{BB962C8B-B14F-4D97-AF65-F5344CB8AC3E}">
        <p14:creationId xmlns:p14="http://schemas.microsoft.com/office/powerpoint/2010/main" val="61974247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600450"/>
          </a:xfrm>
        </p:spPr>
      </p:sp>
      <p:sp>
        <p:nvSpPr>
          <p:cNvPr id="3" name="Notes Placeholder 2"/>
          <p:cNvSpPr>
            <a:spLocks noGrp="1"/>
          </p:cNvSpPr>
          <p:nvPr>
            <p:ph type="body" idx="1"/>
          </p:nvPr>
        </p:nvSpPr>
        <p:spPr/>
        <p:txBody>
          <a:bodyPr/>
          <a:lstStyle/>
          <a:p>
            <a:r>
              <a:rPr lang="en-US" dirty="0"/>
              <a:t>Hi, I am Qiuping Wang from </a:t>
            </a:r>
            <a:r>
              <a:rPr lang="en-US" altLang="zh-CN" sz="1200" dirty="0"/>
              <a:t>The Chinese University of Hong Kong. I am going to </a:t>
            </a:r>
            <a:r>
              <a:rPr lang="en-US" dirty="0"/>
              <a:t>present the work Austere Flash Caching with Deduplication and Compression. This is a joint work with folks from Harbin Institute of Technology, Shenzhen, and NEC Labs.</a:t>
            </a:r>
          </a:p>
        </p:txBody>
      </p:sp>
    </p:spTree>
    <p:extLst>
      <p:ext uri="{BB962C8B-B14F-4D97-AF65-F5344CB8AC3E}">
        <p14:creationId xmlns:p14="http://schemas.microsoft.com/office/powerpoint/2010/main" val="2888628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the flash cache, we split the flash space into a metadata region and a data region.</a:t>
            </a:r>
          </a:p>
          <a:p>
            <a:pPr marL="171450" indent="-171450">
              <a:buFont typeface="Arial" panose="020B0604020202020204" pitchFamily="34" charset="0"/>
              <a:buChar char="•"/>
            </a:pPr>
            <a:r>
              <a:rPr lang="en-US" dirty="0"/>
              <a:t>The slots in both data region and metadata region are located via matching the slots inside the FP-index since we have a one-to-one mapping for the slots in the FP-index and the cache space.</a:t>
            </a:r>
          </a:p>
          <a:p>
            <a:pPr marL="628650" lvl="1" indent="-171450">
              <a:buFont typeface="Arial" panose="020B0604020202020204" pitchFamily="34" charset="0"/>
              <a:buChar char="•"/>
            </a:pPr>
            <a:r>
              <a:rPr lang="en-US" dirty="0"/>
              <a:t>For the metadata region, each slot stores the full FP and a list of full LBAs for one cached chunk;</a:t>
            </a:r>
          </a:p>
          <a:p>
            <a:pPr marL="628650" lvl="1" indent="-171450">
              <a:buFont typeface="Arial" panose="020B0604020202020204" pitchFamily="34" charset="0"/>
              <a:buChar char="•"/>
            </a:pPr>
            <a:r>
              <a:rPr lang="en-US" dirty="0"/>
              <a:t>The information is used for validation against the hash prefix collisions during matches in the in-memory index structures.</a:t>
            </a:r>
          </a:p>
          <a:p>
            <a:pPr marL="628650" lvl="1" indent="-171450">
              <a:buFont typeface="Arial" panose="020B0604020202020204" pitchFamily="34" charset="0"/>
              <a:buChar char="•"/>
            </a:pPr>
            <a:r>
              <a:rPr lang="en-US" dirty="0"/>
              <a:t>In other words, we conclude a duplicate or a cache hit only after we validate the information in the metadata region against the queried LBA or FP.</a:t>
            </a:r>
          </a:p>
          <a:p>
            <a:pPr marL="171450" lvl="0" indent="-171450">
              <a:buFont typeface="Arial" panose="020B0604020202020204" pitchFamily="34" charset="0"/>
              <a:buChar char="•"/>
            </a:pPr>
            <a:r>
              <a:rPr lang="en-US" dirty="0"/>
              <a:t>In the data region, we store the data of cached chunks.</a:t>
            </a:r>
          </a:p>
        </p:txBody>
      </p:sp>
      <p:sp>
        <p:nvSpPr>
          <p:cNvPr id="4" name="Slide Number Placeholder 3"/>
          <p:cNvSpPr>
            <a:spLocks noGrp="1"/>
          </p:cNvSpPr>
          <p:nvPr>
            <p:ph type="sldNum" sz="quarter" idx="5"/>
          </p:nvPr>
        </p:nvSpPr>
        <p:spPr/>
        <p:txBody>
          <a:bodyPr/>
          <a:lstStyle/>
          <a:p>
            <a:fld id="{ECEA1F27-C59C-4704-98E0-7336D92A2864}" type="slidenum">
              <a:rPr lang="en-US" smtClean="0"/>
              <a:t>10</a:t>
            </a:fld>
            <a:endParaRPr lang="en-US"/>
          </a:p>
        </p:txBody>
      </p:sp>
    </p:spTree>
    <p:extLst>
      <p:ext uri="{BB962C8B-B14F-4D97-AF65-F5344CB8AC3E}">
        <p14:creationId xmlns:p14="http://schemas.microsoft.com/office/powerpoint/2010/main" val="3481502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manage compressed data, instead of using large fixed-size units to pack the variable-size compressed data together, we slice one compressed chunk into multiple fixed-size </a:t>
            </a:r>
            <a:r>
              <a:rPr lang="en-US" dirty="0" err="1"/>
              <a:t>subchunks</a:t>
            </a:r>
            <a:r>
              <a:rPr lang="en-US" dirty="0"/>
              <a:t>.</a:t>
            </a:r>
          </a:p>
          <a:p>
            <a:pPr marL="171450" indent="-171450">
              <a:buFont typeface="Arial" panose="020B0604020202020204" pitchFamily="34" charset="0"/>
              <a:buChar char="•"/>
            </a:pPr>
            <a:r>
              <a:rPr lang="en-US" dirty="0"/>
              <a:t>For example, we set the </a:t>
            </a:r>
            <a:r>
              <a:rPr lang="en-US" dirty="0" err="1"/>
              <a:t>subchunk</a:t>
            </a:r>
            <a:r>
              <a:rPr lang="en-US" dirty="0"/>
              <a:t> size as 8KiB. Assume one 32KiB chunk becomes 20KiB after compression. The chunk is first sliced into three </a:t>
            </a:r>
            <a:r>
              <a:rPr lang="en-US" dirty="0" err="1"/>
              <a:t>subchunks</a:t>
            </a:r>
            <a:r>
              <a:rPr lang="en-US" dirty="0"/>
              <a:t>, with the first two </a:t>
            </a:r>
            <a:r>
              <a:rPr lang="en-US" dirty="0" err="1"/>
              <a:t>subchunk</a:t>
            </a:r>
            <a:r>
              <a:rPr lang="en-US" dirty="0"/>
              <a:t> 8KiB and the third one 4KiB, and then we pad the third </a:t>
            </a:r>
            <a:r>
              <a:rPr lang="en-US" dirty="0" err="1"/>
              <a:t>subchunk</a:t>
            </a:r>
            <a:r>
              <a:rPr lang="en-US" dirty="0"/>
              <a:t> to 8KiB so as to manage the 20KiB compressed chunk as three 8KiB </a:t>
            </a:r>
            <a:r>
              <a:rPr lang="en-US" dirty="0" err="1"/>
              <a:t>subchunks</a:t>
            </a:r>
            <a:r>
              <a:rPr lang="en-US" dirty="0"/>
              <a:t>.</a:t>
            </a:r>
          </a:p>
          <a:p>
            <a:pPr marL="171450" indent="-171450">
              <a:buFont typeface="Arial" panose="020B0604020202020204" pitchFamily="34" charset="0"/>
              <a:buChar char="•"/>
            </a:pPr>
            <a:r>
              <a:rPr lang="en-US" dirty="0"/>
              <a:t>The advantages of using such a management are two-folds</a:t>
            </a:r>
          </a:p>
          <a:p>
            <a:pPr marL="171450" indent="-171450">
              <a:buFont typeface="Arial" panose="020B0604020202020204" pitchFamily="34" charset="0"/>
              <a:buChar char="•"/>
            </a:pPr>
            <a:r>
              <a:rPr lang="en-US" dirty="0"/>
              <a:t>First of all, this design is compatible with our </a:t>
            </a:r>
            <a:r>
              <a:rPr lang="en-US" dirty="0" err="1"/>
              <a:t>bucketization</a:t>
            </a:r>
            <a:r>
              <a:rPr lang="en-US" dirty="0"/>
              <a:t>; we can manage the </a:t>
            </a:r>
            <a:r>
              <a:rPr lang="en-US" dirty="0" err="1"/>
              <a:t>subchunks</a:t>
            </a:r>
            <a:r>
              <a:rPr lang="en-US" dirty="0"/>
              <a:t> in the slots in our buckets.</a:t>
            </a:r>
          </a:p>
          <a:p>
            <a:pPr marL="171450" indent="-171450">
              <a:buFont typeface="Arial" panose="020B0604020202020204" pitchFamily="34" charset="0"/>
              <a:buChar char="•"/>
            </a:pPr>
            <a:r>
              <a:rPr lang="en-US" dirty="0"/>
              <a:t>Second, this allows a per-chunk management for cache replacement policies instead of requiring to kick out a group of chunks in a large fixed-size units.</a:t>
            </a:r>
          </a:p>
        </p:txBody>
      </p:sp>
      <p:sp>
        <p:nvSpPr>
          <p:cNvPr id="4" name="Slide Number Placeholder 3"/>
          <p:cNvSpPr>
            <a:spLocks noGrp="1"/>
          </p:cNvSpPr>
          <p:nvPr>
            <p:ph type="sldNum" sz="quarter" idx="5"/>
          </p:nvPr>
        </p:nvSpPr>
        <p:spPr/>
        <p:txBody>
          <a:bodyPr/>
          <a:lstStyle/>
          <a:p>
            <a:fld id="{ECEA1F27-C59C-4704-98E0-7336D92A2864}" type="slidenum">
              <a:rPr lang="en-US" smtClean="0"/>
              <a:t>11</a:t>
            </a:fld>
            <a:endParaRPr lang="en-US"/>
          </a:p>
        </p:txBody>
      </p:sp>
    </p:spTree>
    <p:extLst>
      <p:ext uri="{BB962C8B-B14F-4D97-AF65-F5344CB8AC3E}">
        <p14:creationId xmlns:p14="http://schemas.microsoft.com/office/powerpoint/2010/main" val="2319139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Specifically, one chunk now can take up multiple consecutive slots in the FP-index.</a:t>
            </a:r>
          </a:p>
          <a:p>
            <a:pPr marL="171450" indent="-171450">
              <a:buFont typeface="Arial" panose="020B0604020202020204" pitchFamily="34" charset="0"/>
              <a:buChar char="•"/>
            </a:pPr>
            <a:r>
              <a:rPr lang="en-US" dirty="0"/>
              <a:t>#consecutive slots represents the compressed length so that we don’t maintain the compressed length explicitly in memory.</a:t>
            </a:r>
          </a:p>
          <a:p>
            <a:pPr marL="171450" indent="-171450">
              <a:buFont typeface="Arial" panose="020B0604020202020204" pitchFamily="34" charset="0"/>
              <a:buChar char="•"/>
            </a:pPr>
            <a:r>
              <a:rPr lang="en-US" dirty="0"/>
              <a:t>Additionally, for slots in metadata region, apart from the FP and list of LBAs for the chunk, the compressed length is also recorded in the metadata region.</a:t>
            </a:r>
          </a:p>
          <a:p>
            <a:pPr marL="171450" indent="-171450">
              <a:buFont typeface="Arial" panose="020B0604020202020204" pitchFamily="34" charset="0"/>
              <a:buChar char="•"/>
            </a:pPr>
            <a:r>
              <a:rPr lang="en-US" dirty="0"/>
              <a:t>As a result, there is no additional memory overhead for compressed length.</a:t>
            </a:r>
          </a:p>
        </p:txBody>
      </p:sp>
      <p:sp>
        <p:nvSpPr>
          <p:cNvPr id="4" name="Slide Number Placeholder 3"/>
          <p:cNvSpPr>
            <a:spLocks noGrp="1"/>
          </p:cNvSpPr>
          <p:nvPr>
            <p:ph type="sldNum" sz="quarter" idx="5"/>
          </p:nvPr>
        </p:nvSpPr>
        <p:spPr/>
        <p:txBody>
          <a:bodyPr/>
          <a:lstStyle/>
          <a:p>
            <a:fld id="{ECEA1F27-C59C-4704-98E0-7336D92A2864}" type="slidenum">
              <a:rPr lang="en-US" smtClean="0"/>
              <a:t>12</a:t>
            </a:fld>
            <a:endParaRPr lang="en-US"/>
          </a:p>
        </p:txBody>
      </p:sp>
    </p:spTree>
    <p:extLst>
      <p:ext uri="{BB962C8B-B14F-4D97-AF65-F5344CB8AC3E}">
        <p14:creationId xmlns:p14="http://schemas.microsoft.com/office/powerpoint/2010/main" val="2340818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main idea of bucket-based cache replacement is to manage replacement policies for each bucket independently and combine recency and deduplication.</a:t>
            </a:r>
          </a:p>
          <a:p>
            <a:pPr marL="171450" indent="-171450">
              <a:buFont typeface="Arial" panose="020B0604020202020204" pitchFamily="34" charset="0"/>
              <a:buChar char="•"/>
            </a:pPr>
            <a:r>
              <a:rPr lang="en-US" dirty="0"/>
              <a:t>By managing the cache replacement in each bucket, we can rearrange the slots and iterate over all slots in one bucket with low overhead, because the number of slots maintained in each bucket is small. As a result, the priority-based data structures, for example, LRU lists, for cache decisions are eliminated.</a:t>
            </a:r>
          </a:p>
          <a:p>
            <a:pPr marL="171450" indent="-171450">
              <a:buFont typeface="Arial" panose="020B0604020202020204" pitchFamily="34" charset="0"/>
              <a:buChar char="•"/>
            </a:pPr>
            <a:r>
              <a:rPr lang="en-US" dirty="0"/>
              <a:t>To combine both recency and deduplication</a:t>
            </a:r>
          </a:p>
          <a:p>
            <a:pPr marL="628650" lvl="1" indent="-171450">
              <a:buFont typeface="Arial" panose="020B0604020202020204" pitchFamily="34" charset="0"/>
              <a:buChar char="•"/>
            </a:pPr>
            <a:r>
              <a:rPr lang="en-US" dirty="0"/>
              <a:t>The LBA-index adopts a least-recently-used policy and the FP-index adopts a least-referenced policy</a:t>
            </a:r>
          </a:p>
          <a:p>
            <a:pPr marL="171450" indent="-171450">
              <a:buFont typeface="Arial" panose="020B0604020202020204" pitchFamily="34" charset="0"/>
              <a:buChar char="•"/>
            </a:pPr>
            <a:r>
              <a:rPr lang="en-US" dirty="0"/>
              <a:t>For the least-referenced policy, we maintain a weighted reference counter for the FPs</a:t>
            </a:r>
          </a:p>
          <a:p>
            <a:pPr marL="628650" lvl="1" indent="-171450">
              <a:buFont typeface="Arial" panose="020B0604020202020204" pitchFamily="34" charset="0"/>
              <a:buChar char="•"/>
            </a:pPr>
            <a:r>
              <a:rPr lang="en-US" dirty="0"/>
              <a:t>Specifically, we split the slots each bucket in the LBA-index equally in half by their recency.</a:t>
            </a:r>
          </a:p>
          <a:p>
            <a:pPr marL="628650" lvl="1" indent="-171450">
              <a:buFont typeface="Arial" panose="020B0604020202020204" pitchFamily="34" charset="0"/>
              <a:buChar char="•"/>
            </a:pPr>
            <a:r>
              <a:rPr lang="en-US" dirty="0"/>
              <a:t>The LBAs in recent slots contribute two counts to their FPs, and the LBAs in the old slots contribute one count to their FPs.</a:t>
            </a:r>
          </a:p>
        </p:txBody>
      </p:sp>
      <p:sp>
        <p:nvSpPr>
          <p:cNvPr id="4" name="Slide Number Placeholder 3"/>
          <p:cNvSpPr>
            <a:spLocks noGrp="1"/>
          </p:cNvSpPr>
          <p:nvPr>
            <p:ph type="sldNum" sz="quarter" idx="5"/>
          </p:nvPr>
        </p:nvSpPr>
        <p:spPr/>
        <p:txBody>
          <a:bodyPr/>
          <a:lstStyle/>
          <a:p>
            <a:fld id="{ECEA1F27-C59C-4704-98E0-7336D92A2864}" type="slidenum">
              <a:rPr lang="en-US" smtClean="0"/>
              <a:t>13</a:t>
            </a:fld>
            <a:endParaRPr lang="en-US"/>
          </a:p>
        </p:txBody>
      </p:sp>
    </p:spTree>
    <p:extLst>
      <p:ext uri="{BB962C8B-B14F-4D97-AF65-F5344CB8AC3E}">
        <p14:creationId xmlns:p14="http://schemas.microsoft.com/office/powerpoint/2010/main" val="178541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However, to maintain one counter for every FP-hash, the reference counter incurs high memory overhead.</a:t>
            </a:r>
          </a:p>
          <a:p>
            <a:pPr marL="171450" indent="-171450">
              <a:buFont typeface="Arial" panose="020B0604020202020204" pitchFamily="34" charset="0"/>
              <a:buChar char="•"/>
            </a:pPr>
            <a:r>
              <a:rPr lang="en-US" dirty="0"/>
              <a:t>We use Count-Min Sketch, an approximate counting data structure, which provides fixed memory usage with provable error bounds, </a:t>
            </a:r>
            <a:r>
              <a:rPr lang="en-US" altLang="zh-CN" dirty="0"/>
              <a:t>to implement the reference counter.</a:t>
            </a:r>
            <a:endParaRPr lang="en-US" dirty="0"/>
          </a:p>
          <a:p>
            <a:pPr marL="171450" indent="-171450">
              <a:buFont typeface="Arial" panose="020B0604020202020204" pitchFamily="34" charset="0"/>
              <a:buChar char="•"/>
            </a:pPr>
            <a:r>
              <a:rPr lang="en-US" dirty="0"/>
              <a:t>Specifically, count-min sketch is a 2-d array of h rows with each row consisting of w counters.</a:t>
            </a:r>
          </a:p>
          <a:p>
            <a:pPr marL="171450" indent="-171450">
              <a:buFont typeface="Arial" panose="020B0604020202020204" pitchFamily="34" charset="0"/>
              <a:buChar char="•"/>
            </a:pPr>
            <a:r>
              <a:rPr lang="en-US" dirty="0"/>
              <a:t>An FP-hash is mapped to one counter in each row via h independent hash functions.</a:t>
            </a:r>
          </a:p>
          <a:p>
            <a:pPr marL="171450" indent="-171450">
              <a:buFont typeface="Arial" panose="020B0604020202020204" pitchFamily="34" charset="0"/>
              <a:buChar char="•"/>
            </a:pPr>
            <a:r>
              <a:rPr lang="en-US" dirty="0"/>
              <a:t>The counters record the total counts of all elements that hash to it.</a:t>
            </a:r>
          </a:p>
          <a:p>
            <a:pPr marL="171450" indent="-171450">
              <a:buFont typeface="Arial" panose="020B0604020202020204" pitchFamily="34" charset="0"/>
              <a:buChar char="•"/>
            </a:pPr>
            <a:r>
              <a:rPr lang="en-US" dirty="0"/>
              <a:t>To query the counts of one FP-hash, count-min sketch returns the minimum value of h counters the FP-hash is mapped to.</a:t>
            </a:r>
          </a:p>
        </p:txBody>
      </p:sp>
      <p:sp>
        <p:nvSpPr>
          <p:cNvPr id="4" name="Slide Number Placeholder 3"/>
          <p:cNvSpPr>
            <a:spLocks noGrp="1"/>
          </p:cNvSpPr>
          <p:nvPr>
            <p:ph type="sldNum" sz="quarter" idx="5"/>
          </p:nvPr>
        </p:nvSpPr>
        <p:spPr/>
        <p:txBody>
          <a:bodyPr/>
          <a:lstStyle/>
          <a:p>
            <a:fld id="{ECEA1F27-C59C-4704-98E0-7336D92A2864}" type="slidenum">
              <a:rPr lang="en-US" smtClean="0"/>
              <a:t>14</a:t>
            </a:fld>
            <a:endParaRPr lang="en-US"/>
          </a:p>
        </p:txBody>
      </p:sp>
    </p:spTree>
    <p:extLst>
      <p:ext uri="{BB962C8B-B14F-4D97-AF65-F5344CB8AC3E}">
        <p14:creationId xmlns:p14="http://schemas.microsoft.com/office/powerpoint/2010/main" val="4106534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Arial" panose="020B0604020202020204" pitchFamily="34" charset="0"/>
              <a:buChar char="•"/>
            </a:pPr>
            <a:r>
              <a:rPr kumimoji="1" lang="en-US" altLang="zh-CN" dirty="0"/>
              <a:t>To evaluate </a:t>
            </a:r>
            <a:r>
              <a:rPr kumimoji="1" lang="en-US" altLang="zh-CN" dirty="0" err="1"/>
              <a:t>AustereCache</a:t>
            </a:r>
            <a:r>
              <a:rPr kumimoji="1" lang="en-US" altLang="zh-CN" dirty="0"/>
              <a:t>, we implement it as a </a:t>
            </a:r>
            <a:r>
              <a:rPr kumimoji="1" lang="en-US" altLang="zh-CN" dirty="0" err="1"/>
              <a:t>userspace</a:t>
            </a:r>
            <a:r>
              <a:rPr kumimoji="1" lang="en-US" altLang="zh-CN" dirty="0"/>
              <a:t> block device with around 4.5K lines of C++ code in Linux</a:t>
            </a:r>
          </a:p>
          <a:p>
            <a:pPr marL="171450" indent="-171450">
              <a:buFont typeface="Arial" panose="020B0604020202020204" pitchFamily="34" charset="0"/>
              <a:buChar char="•"/>
            </a:pPr>
            <a:r>
              <a:rPr kumimoji="1" lang="en-US" altLang="zh-CN" dirty="0"/>
              <a:t>We replay both real-world trace and synthetic traces to evaluate </a:t>
            </a:r>
            <a:r>
              <a:rPr kumimoji="1" lang="en-US" altLang="zh-CN" dirty="0" err="1"/>
              <a:t>AustereCache</a:t>
            </a:r>
            <a:r>
              <a:rPr kumimoji="1" lang="en-US" altLang="zh-CN" dirty="0"/>
              <a:t>.</a:t>
            </a:r>
          </a:p>
          <a:p>
            <a:pPr marL="171450" indent="-171450">
              <a:buFont typeface="Arial" panose="020B0604020202020204" pitchFamily="34" charset="0"/>
              <a:buChar char="•"/>
            </a:pPr>
            <a:r>
              <a:rPr kumimoji="1" lang="en-US" altLang="zh-CN" dirty="0"/>
              <a:t>For the real-world trace, we use FIU traces which consist of </a:t>
            </a:r>
            <a:r>
              <a:rPr kumimoji="1" lang="en-US" altLang="zh-CN" dirty="0" err="1"/>
              <a:t>WebVM</a:t>
            </a:r>
            <a:r>
              <a:rPr kumimoji="1" lang="en-US" altLang="zh-CN" dirty="0"/>
              <a:t>, Homes, and Mail workloads</a:t>
            </a:r>
          </a:p>
          <a:p>
            <a:pPr marL="171450" indent="-171450">
              <a:buFont typeface="Arial" panose="020B0604020202020204" pitchFamily="34" charset="0"/>
              <a:buChar char="•"/>
            </a:pPr>
            <a:r>
              <a:rPr kumimoji="1" lang="en-US" altLang="zh-CN" dirty="0"/>
              <a:t>For the synthetic traces, we vary I/O </a:t>
            </a:r>
            <a:r>
              <a:rPr kumimoji="1" lang="en-US" altLang="zh-CN" dirty="0" err="1"/>
              <a:t>dedup</a:t>
            </a:r>
            <a:r>
              <a:rPr kumimoji="1" lang="en-US" altLang="zh-CN" dirty="0"/>
              <a:t> ratio and write-read ratio</a:t>
            </a:r>
          </a:p>
          <a:p>
            <a:pPr marL="628650" lvl="1" indent="-171450">
              <a:buFont typeface="Arial" panose="020B0604020202020204" pitchFamily="34" charset="0"/>
              <a:buChar char="•"/>
            </a:pPr>
            <a:r>
              <a:rPr kumimoji="1" lang="en-US" altLang="zh-CN" dirty="0"/>
              <a:t>Where the I/O </a:t>
            </a:r>
            <a:r>
              <a:rPr kumimoji="1" lang="en-US" altLang="zh-CN" dirty="0" err="1"/>
              <a:t>dedup</a:t>
            </a:r>
            <a:r>
              <a:rPr kumimoji="1" lang="en-US" altLang="zh-CN" dirty="0"/>
              <a:t> ratio is defined as the fraction of duplicate written chunks in all written chunks</a:t>
            </a:r>
          </a:p>
          <a:p>
            <a:pPr marL="171450" lvl="0" indent="-171450">
              <a:buFont typeface="Arial" panose="020B0604020202020204" pitchFamily="34" charset="0"/>
              <a:buChar char="•"/>
            </a:pPr>
            <a:r>
              <a:rPr kumimoji="1" lang="en-US" altLang="zh-CN" dirty="0"/>
              <a:t>We compare </a:t>
            </a:r>
            <a:r>
              <a:rPr kumimoji="1" lang="en-US" altLang="zh-CN" dirty="0" err="1"/>
              <a:t>AustereCache</a:t>
            </a:r>
            <a:r>
              <a:rPr kumimoji="1" lang="en-US" altLang="zh-CN" dirty="0"/>
              <a:t> against </a:t>
            </a:r>
            <a:r>
              <a:rPr kumimoji="1" lang="en-US" altLang="zh-CN" dirty="0" err="1"/>
              <a:t>CacheDedup</a:t>
            </a:r>
            <a:r>
              <a:rPr kumimoji="1" lang="en-US" altLang="zh-CN" dirty="0"/>
              <a:t>, we name the variants as AC-D and AC-DC for </a:t>
            </a:r>
            <a:r>
              <a:rPr kumimoji="1" lang="en-US" altLang="zh-CN" dirty="0" err="1"/>
              <a:t>AustereCache</a:t>
            </a:r>
            <a:r>
              <a:rPr kumimoji="1" lang="en-US" altLang="zh-CN" dirty="0"/>
              <a:t>, and CD-LRU-D, CD-ARC-D, and CD-ARC-DC for </a:t>
            </a:r>
            <a:r>
              <a:rPr kumimoji="1" lang="en-US" altLang="zh-CN" dirty="0" err="1"/>
              <a:t>CacheDedup</a:t>
            </a:r>
            <a:r>
              <a:rPr kumimoji="1" lang="en-US" altLang="zh-CN" dirty="0"/>
              <a:t>.</a:t>
            </a:r>
          </a:p>
          <a:p>
            <a:pPr marL="171450" lvl="0" indent="-171450">
              <a:buFont typeface="Arial" panose="020B0604020202020204" pitchFamily="34" charset="0"/>
              <a:buChar char="•"/>
            </a:pPr>
            <a:r>
              <a:rPr kumimoji="1" lang="en-US" altLang="zh-CN" dirty="0"/>
              <a:t>The names of variants follow the pattern of </a:t>
            </a:r>
            <a:r>
              <a:rPr lang="en-US" altLang="zh-CN" dirty="0"/>
              <a:t>the abbreviation of design, the cache replacement algorithm, and the deduplication/compression feature.</a:t>
            </a:r>
            <a:endParaRPr kumimoji="1" lang="zh-CN" altLang="en-US" dirty="0"/>
          </a:p>
        </p:txBody>
      </p:sp>
    </p:spTree>
    <p:extLst>
      <p:ext uri="{BB962C8B-B14F-4D97-AF65-F5344CB8AC3E}">
        <p14:creationId xmlns:p14="http://schemas.microsoft.com/office/powerpoint/2010/main" val="2722503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Arial" panose="020B0604020202020204" pitchFamily="34" charset="0"/>
              <a:buChar char="•"/>
            </a:pPr>
            <a:r>
              <a:rPr kumimoji="1" lang="en-US" altLang="zh-CN" dirty="0"/>
              <a:t>We first show that </a:t>
            </a:r>
            <a:r>
              <a:rPr kumimoji="1" lang="en-US" altLang="zh-CN" dirty="0" err="1"/>
              <a:t>AustereCache</a:t>
            </a:r>
            <a:r>
              <a:rPr kumimoji="1" lang="en-US" altLang="zh-CN" dirty="0"/>
              <a:t> achieves high memory savings compared with </a:t>
            </a:r>
            <a:r>
              <a:rPr kumimoji="1" lang="en-US" altLang="zh-CN" dirty="0" err="1"/>
              <a:t>CacheDedup</a:t>
            </a:r>
            <a:r>
              <a:rPr kumimoji="1" lang="en-US" altLang="zh-CN" dirty="0"/>
              <a:t> under real-world traces.</a:t>
            </a:r>
          </a:p>
          <a:p>
            <a:pPr marL="171450" indent="-171450">
              <a:buFont typeface="Arial" panose="020B0604020202020204" pitchFamily="34" charset="0"/>
              <a:buChar char="•"/>
            </a:pPr>
            <a:r>
              <a:rPr kumimoji="1" lang="en-US" altLang="zh-CN" dirty="0"/>
              <a:t>Austere shows high memory savings compared with </a:t>
            </a:r>
            <a:r>
              <a:rPr kumimoji="1" lang="en-US" altLang="zh-CN" dirty="0" err="1"/>
              <a:t>CacheDedup</a:t>
            </a:r>
            <a:r>
              <a:rPr kumimoji="1" lang="en-US" altLang="zh-CN" dirty="0"/>
              <a:t>.</a:t>
            </a:r>
          </a:p>
          <a:p>
            <a:pPr marL="171450" indent="-171450">
              <a:buFont typeface="Arial" panose="020B0604020202020204" pitchFamily="34" charset="0"/>
              <a:buChar char="•"/>
            </a:pPr>
            <a:r>
              <a:rPr kumimoji="1" lang="en-US" altLang="zh-CN" dirty="0"/>
              <a:t>Without compression, AC-D incurs 69.9-94.9% and 70.4-94.7% less memory across all traces than CD-LRU-D and CD-ARC-D, respectively.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US" altLang="zh-CN" dirty="0"/>
              <a:t>When enabling compression, AC-DC incurs 87.0-97.0% less memory </a:t>
            </a:r>
            <a:r>
              <a:rPr kumimoji="1" lang="en-US" altLang="zh-CN"/>
              <a:t>than CD-ARC-DC.</a:t>
            </a:r>
            <a:endParaRPr kumimoji="1" lang="en-US" altLang="zh-CN" dirty="0"/>
          </a:p>
        </p:txBody>
      </p:sp>
    </p:spTree>
    <p:extLst>
      <p:ext uri="{BB962C8B-B14F-4D97-AF65-F5344CB8AC3E}">
        <p14:creationId xmlns:p14="http://schemas.microsoft.com/office/powerpoint/2010/main" val="580000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Arial" panose="020B0604020202020204" pitchFamily="34" charset="0"/>
              <a:buChar char="•"/>
            </a:pPr>
            <a:r>
              <a:rPr kumimoji="1" lang="en-US" altLang="zh-CN" dirty="0"/>
              <a:t>We also evaluate the read hit ratios of </a:t>
            </a:r>
            <a:r>
              <a:rPr kumimoji="1" lang="en-US" altLang="zh-CN" dirty="0" err="1"/>
              <a:t>AustereCache</a:t>
            </a:r>
            <a:r>
              <a:rPr kumimoji="1" lang="en-US" altLang="zh-CN" dirty="0"/>
              <a:t>.</a:t>
            </a:r>
          </a:p>
          <a:p>
            <a:pPr marL="171450" indent="-171450">
              <a:buFont typeface="Arial" panose="020B0604020202020204" pitchFamily="34" charset="0"/>
              <a:buChar char="•"/>
            </a:pPr>
            <a:r>
              <a:rPr kumimoji="1" lang="en-US" altLang="zh-CN" dirty="0" err="1"/>
              <a:t>AustereCache</a:t>
            </a:r>
            <a:r>
              <a:rPr kumimoji="1" lang="en-US" altLang="zh-CN" dirty="0"/>
              <a:t> also preserves high hit ratios.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US" altLang="zh-CN" dirty="0"/>
              <a:t>For non-compression design, AC-D has up to 39.2% higher read hit ratio than CD-LRU-D, and similar read hit ratio as CD-ARC-D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US" altLang="zh-CN" dirty="0"/>
              <a:t>When enabling compression, AC-DC has up to 30.7% higher read hit ratio than CD-ARC-DC.</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US" altLang="zh-CN" dirty="0"/>
              <a:t>The reason is that </a:t>
            </a:r>
            <a:r>
              <a:rPr kumimoji="1" lang="en-US" altLang="zh-CN" dirty="0" err="1"/>
              <a:t>AustereCache</a:t>
            </a:r>
            <a:r>
              <a:rPr kumimoji="1" lang="en-US" altLang="zh-CN" dirty="0"/>
              <a:t> well combines recency and deduplication together and performs replacement in units of chunks rather than large fixed-size units like CD-ARC-DC.</a:t>
            </a:r>
          </a:p>
        </p:txBody>
      </p:sp>
    </p:spTree>
    <p:extLst>
      <p:ext uri="{BB962C8B-B14F-4D97-AF65-F5344CB8AC3E}">
        <p14:creationId xmlns:p14="http://schemas.microsoft.com/office/powerpoint/2010/main" val="3350220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Arial" panose="020B0604020202020204" pitchFamily="34" charset="0"/>
              <a:buChar char="•"/>
            </a:pPr>
            <a:r>
              <a:rPr kumimoji="1" lang="en-US" altLang="zh-CN" dirty="0"/>
              <a:t>We compare write reduction ratios, i.e., the percentage of written bytes reduced by </a:t>
            </a:r>
            <a:r>
              <a:rPr kumimoji="1" lang="en-US" altLang="zh-CN" dirty="0" err="1"/>
              <a:t>dedup</a:t>
            </a:r>
            <a:r>
              <a:rPr kumimoji="1" lang="en-US" altLang="zh-CN" dirty="0"/>
              <a:t> and comp. This metric reflects the ability of </a:t>
            </a:r>
            <a:r>
              <a:rPr kumimoji="1" lang="en-US" altLang="zh-CN" dirty="0" err="1"/>
              <a:t>AustereCache</a:t>
            </a:r>
            <a:r>
              <a:rPr kumimoji="1" lang="en-US" altLang="zh-CN" dirty="0"/>
              <a:t> in reducing the I/O overhead.</a:t>
            </a:r>
          </a:p>
          <a:p>
            <a:pPr marL="171450" indent="-171450">
              <a:buFont typeface="Arial" panose="020B0604020202020204" pitchFamily="34" charset="0"/>
              <a:buChar char="•"/>
            </a:pPr>
            <a:r>
              <a:rPr kumimoji="1" lang="en-US" altLang="zh-CN" dirty="0"/>
              <a:t>Note that AC-D achieves comparable write reduction ratio as CD-LRU-D and CD-ARC-D, which proves the benefits of deduplication.</a:t>
            </a:r>
          </a:p>
          <a:p>
            <a:pPr marL="171450" indent="-171450">
              <a:buFont typeface="Arial" panose="020B0604020202020204" pitchFamily="34" charset="0"/>
              <a:buChar char="•"/>
            </a:pPr>
            <a:r>
              <a:rPr kumimoji="1" lang="en-US" altLang="zh-CN" dirty="0"/>
              <a:t>AC-DC is also slightly lower than CD-ARC-DC due to paddings. Nevertheless, </a:t>
            </a:r>
            <a:r>
              <a:rPr kumimoji="1" lang="en-US" altLang="zh-CN" dirty="0" err="1"/>
              <a:t>AustereCache</a:t>
            </a:r>
            <a:r>
              <a:rPr kumimoji="1" lang="en-US" altLang="zh-CN" dirty="0"/>
              <a:t> still achieves considerable write reduction ratio by benefiting from compression.</a:t>
            </a:r>
            <a:endParaRPr kumimoji="1" lang="zh-CN" altLang="en-US" dirty="0"/>
          </a:p>
        </p:txBody>
      </p:sp>
    </p:spTree>
    <p:extLst>
      <p:ext uri="{BB962C8B-B14F-4D97-AF65-F5344CB8AC3E}">
        <p14:creationId xmlns:p14="http://schemas.microsoft.com/office/powerpoint/2010/main" val="712663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Arial" panose="020B0604020202020204" pitchFamily="34" charset="0"/>
              <a:buChar char="•"/>
            </a:pPr>
            <a:r>
              <a:rPr kumimoji="1" lang="en-US" altLang="zh-CN" dirty="0"/>
              <a:t>We further conduct two sets of experiments using synthetic traces</a:t>
            </a:r>
          </a:p>
          <a:p>
            <a:pPr marL="171450" indent="-171450">
              <a:buFont typeface="Arial" panose="020B0604020202020204" pitchFamily="34" charset="0"/>
              <a:buChar char="•"/>
            </a:pPr>
            <a:r>
              <a:rPr kumimoji="1" lang="en-US" altLang="zh-CN" dirty="0"/>
              <a:t>The first is varying I/O deduplication ratio by fixing the write-to-read ratio as 7:3, which is a write-dominate workload as FIU traces.</a:t>
            </a:r>
          </a:p>
          <a:p>
            <a:pPr marL="171450" indent="-171450">
              <a:buFont typeface="Arial" panose="020B0604020202020204" pitchFamily="34" charset="0"/>
              <a:buChar char="•"/>
            </a:pPr>
            <a:r>
              <a:rPr kumimoji="1" lang="en-US" altLang="zh-CN" dirty="0"/>
              <a:t>The second is varying write-to-read ratio while keeping the I/O </a:t>
            </a:r>
            <a:r>
              <a:rPr kumimoji="1" lang="en-US" altLang="zh-CN" dirty="0" err="1"/>
              <a:t>dedup</a:t>
            </a:r>
            <a:r>
              <a:rPr kumimoji="1" lang="en-US" altLang="zh-CN" dirty="0"/>
              <a:t> ratio as 50%.</a:t>
            </a:r>
          </a:p>
          <a:p>
            <a:pPr marL="171450" indent="-171450">
              <a:buFont typeface="Arial" panose="020B0604020202020204" pitchFamily="34" charset="0"/>
              <a:buChar char="•"/>
            </a:pPr>
            <a:r>
              <a:rPr kumimoji="1" lang="en-US" altLang="zh-CN" dirty="0"/>
              <a:t>Overall, AC-DC achieves highest throughput due to its high write reduction ratio and high read hit ratio.</a:t>
            </a:r>
          </a:p>
          <a:p>
            <a:pPr marL="171450" indent="-171450">
              <a:buFont typeface="Arial" panose="020B0604020202020204" pitchFamily="34" charset="0"/>
              <a:buChar char="•"/>
            </a:pPr>
            <a:r>
              <a:rPr kumimoji="1" lang="en-US" altLang="zh-CN" dirty="0"/>
              <a:t>Comparing non-compression scheme, AC-D achieves throughput only slightly lower than that of CD-ARC-D. The reason is that AC-D needs to access the metadata region for indexing.</a:t>
            </a:r>
            <a:endParaRPr kumimoji="1" lang="zh-CN" altLang="en-US" dirty="0"/>
          </a:p>
        </p:txBody>
      </p:sp>
    </p:spTree>
    <p:extLst>
      <p:ext uri="{BB962C8B-B14F-4D97-AF65-F5344CB8AC3E}">
        <p14:creationId xmlns:p14="http://schemas.microsoft.com/office/powerpoint/2010/main" val="130852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zh-CN" dirty="0"/>
              <a:t>Flash-based solid-state drives, as known as (SSDs), are faster than hard disk drives and feature better reliability.</a:t>
            </a:r>
          </a:p>
          <a:p>
            <a:pPr marL="628650" lvl="1" indent="-171450">
              <a:buFont typeface="Arial" panose="020B0604020202020204" pitchFamily="34" charset="0"/>
              <a:buChar char="•"/>
            </a:pPr>
            <a:r>
              <a:rPr lang="en-US" altLang="zh-CN" dirty="0"/>
              <a:t>However, they have limited capacity and endurance</a:t>
            </a:r>
          </a:p>
          <a:p>
            <a:pPr marL="171450" indent="-171450">
              <a:buFont typeface="Arial" panose="020B0604020202020204" pitchFamily="34" charset="0"/>
              <a:buChar char="•"/>
            </a:pPr>
            <a:r>
              <a:rPr lang="en-US" altLang="zh-CN" dirty="0"/>
              <a:t>Flash caching is to accelerate HDD-based primary storage by caching frequently accessed blocks in flash</a:t>
            </a:r>
          </a:p>
        </p:txBody>
      </p:sp>
      <p:sp>
        <p:nvSpPr>
          <p:cNvPr id="4" name="Slide Number Placeholder 3"/>
          <p:cNvSpPr>
            <a:spLocks noGrp="1"/>
          </p:cNvSpPr>
          <p:nvPr>
            <p:ph type="sldNum" sz="quarter" idx="5"/>
          </p:nvPr>
        </p:nvSpPr>
        <p:spPr/>
        <p:txBody>
          <a:bodyPr/>
          <a:lstStyle/>
          <a:p>
            <a:fld id="{ECEA1F27-C59C-4704-98E0-7336D92A2864}" type="slidenum">
              <a:rPr lang="en-US" smtClean="0"/>
              <a:t>2</a:t>
            </a:fld>
            <a:endParaRPr lang="en-US"/>
          </a:p>
        </p:txBody>
      </p:sp>
    </p:spTree>
    <p:extLst>
      <p:ext uri="{BB962C8B-B14F-4D97-AF65-F5344CB8AC3E}">
        <p14:creationId xmlns:p14="http://schemas.microsoft.com/office/powerpoint/2010/main" val="3696084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Arial" panose="020B0604020202020204" pitchFamily="34" charset="0"/>
              <a:buChar char="•"/>
            </a:pPr>
            <a:r>
              <a:rPr kumimoji="1" lang="en-US" altLang="zh-CN" dirty="0"/>
              <a:t>We also investigate the CPU overhead of </a:t>
            </a:r>
            <a:r>
              <a:rPr kumimoji="1" lang="en-US" altLang="zh-CN" dirty="0" err="1"/>
              <a:t>AustereCache</a:t>
            </a:r>
            <a:r>
              <a:rPr kumimoji="1" lang="en-US" altLang="zh-CN" dirty="0"/>
              <a:t>. Via collecting latency numbers from 100 non-duplicate requests during real-world trace replay.</a:t>
            </a:r>
          </a:p>
          <a:p>
            <a:pPr marL="171450" indent="-171450">
              <a:buFont typeface="Arial" panose="020B0604020202020204" pitchFamily="34" charset="0"/>
              <a:buChar char="•"/>
            </a:pPr>
            <a:r>
              <a:rPr kumimoji="1" lang="en-US" altLang="zh-CN" dirty="0"/>
              <a:t>We observe that </a:t>
            </a:r>
            <a:r>
              <a:rPr kumimoji="1" lang="en-US" altLang="zh-CN" dirty="0" err="1"/>
              <a:t>AustereCache</a:t>
            </a:r>
            <a:r>
              <a:rPr kumimoji="1" lang="en-US" altLang="zh-CN" dirty="0"/>
              <a:t> adds around 31.2 microsecond including fingerprint, compression, lookup and update in-memory indexing structure.</a:t>
            </a:r>
          </a:p>
          <a:p>
            <a:pPr marL="171450" indent="-171450">
              <a:buFont typeface="Arial" panose="020B0604020202020204" pitchFamily="34" charset="0"/>
              <a:buChar char="•"/>
            </a:pPr>
            <a:r>
              <a:rPr kumimoji="1" lang="en-US" altLang="zh-CN" dirty="0"/>
              <a:t>Among the steps, the fingerprinting costs most with 15.5 microseconds.</a:t>
            </a:r>
          </a:p>
          <a:p>
            <a:pPr marL="171450" indent="-171450">
              <a:buFont typeface="Arial" panose="020B0604020202020204" pitchFamily="34" charset="0"/>
              <a:buChar char="•"/>
            </a:pPr>
            <a:r>
              <a:rPr kumimoji="1" lang="en-US" altLang="zh-CN" dirty="0"/>
              <a:t>The latency for </a:t>
            </a:r>
            <a:r>
              <a:rPr kumimoji="1" lang="en-US" altLang="zh-CN" dirty="0" err="1"/>
              <a:t>AustereCache</a:t>
            </a:r>
            <a:r>
              <a:rPr kumimoji="1" lang="en-US" altLang="zh-CN" dirty="0"/>
              <a:t> can be </a:t>
            </a:r>
            <a:r>
              <a:rPr kumimoji="1" lang="en-US" altLang="zh-CN" dirty="0" err="1"/>
              <a:t>futher</a:t>
            </a:r>
            <a:r>
              <a:rPr kumimoji="1" lang="en-US" altLang="zh-CN" dirty="0"/>
              <a:t> hidden via multi-threading.</a:t>
            </a:r>
          </a:p>
          <a:p>
            <a:pPr marL="171450" indent="-171450">
              <a:buFont typeface="Arial" panose="020B0604020202020204" pitchFamily="34" charset="0"/>
              <a:buChar char="•"/>
            </a:pPr>
            <a:r>
              <a:rPr kumimoji="1" lang="en-US" altLang="zh-CN" dirty="0"/>
              <a:t>We evaluate </a:t>
            </a:r>
            <a:r>
              <a:rPr kumimoji="1" lang="en-US" altLang="zh-CN" dirty="0" err="1"/>
              <a:t>AustereCache</a:t>
            </a:r>
            <a:r>
              <a:rPr kumimoji="1" lang="en-US" altLang="zh-CN" dirty="0"/>
              <a:t> using synthetic traces by fixing the write-to-read ratio as 7:3.</a:t>
            </a:r>
          </a:p>
          <a:p>
            <a:pPr marL="171450" indent="-171450">
              <a:buFont typeface="Arial" panose="020B0604020202020204" pitchFamily="34" charset="0"/>
              <a:buChar char="•"/>
            </a:pPr>
            <a:r>
              <a:rPr kumimoji="1" lang="en-US" altLang="zh-CN" dirty="0"/>
              <a:t>For 50% I/O </a:t>
            </a:r>
            <a:r>
              <a:rPr kumimoji="1" lang="en-US" altLang="zh-CN" dirty="0" err="1"/>
              <a:t>dedup</a:t>
            </a:r>
            <a:r>
              <a:rPr kumimoji="1" lang="en-US" altLang="zh-CN" dirty="0"/>
              <a:t> ratio, the speedup is 2.08X and for 80% I/O </a:t>
            </a:r>
            <a:r>
              <a:rPr kumimoji="1" lang="en-US" altLang="zh-CN" dirty="0" err="1"/>
              <a:t>dedup</a:t>
            </a:r>
            <a:r>
              <a:rPr kumimoji="1" lang="en-US" altLang="zh-CN" dirty="0"/>
              <a:t> ratio, the speedup increases to 2.51X.</a:t>
            </a:r>
          </a:p>
          <a:p>
            <a:pPr marL="171450" indent="-171450">
              <a:buFont typeface="Arial" panose="020B0604020202020204" pitchFamily="34" charset="0"/>
              <a:buChar char="•"/>
            </a:pPr>
            <a:r>
              <a:rPr kumimoji="1" lang="en-US" altLang="zh-CN" dirty="0"/>
              <a:t>Higher I/O </a:t>
            </a:r>
            <a:r>
              <a:rPr kumimoji="1" lang="en-US" altLang="zh-CN" dirty="0" err="1"/>
              <a:t>dedup</a:t>
            </a:r>
            <a:r>
              <a:rPr kumimoji="1" lang="en-US" altLang="zh-CN" dirty="0"/>
              <a:t> ratio implies less I/O to flash, and thus more computation savings, i.e., the CPU overhead of </a:t>
            </a:r>
            <a:r>
              <a:rPr kumimoji="1" lang="en-US" altLang="zh-CN" dirty="0" err="1"/>
              <a:t>AustereCache</a:t>
            </a:r>
            <a:r>
              <a:rPr kumimoji="1" lang="en-US" altLang="zh-CN" dirty="0"/>
              <a:t> is hidden via multi-threading</a:t>
            </a:r>
            <a:endParaRPr kumimoji="1" lang="zh-CN" altLang="en-US" dirty="0"/>
          </a:p>
        </p:txBody>
      </p:sp>
    </p:spTree>
    <p:extLst>
      <p:ext uri="{BB962C8B-B14F-4D97-AF65-F5344CB8AC3E}">
        <p14:creationId xmlns:p14="http://schemas.microsoft.com/office/powerpoint/2010/main" val="3960925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Arial" panose="020B0604020202020204" pitchFamily="34" charset="0"/>
              <a:buChar char="•"/>
            </a:pPr>
            <a:r>
              <a:rPr kumimoji="1" lang="en-US" altLang="zh-CN" dirty="0"/>
              <a:t>To conclude, we target the deduplicated and compressed flash cache; Specifically, we address the memory amplification problem via three techniques</a:t>
            </a:r>
          </a:p>
          <a:p>
            <a:pPr marL="628650" lvl="1" indent="-171450">
              <a:buFont typeface="Arial" panose="020B0604020202020204" pitchFamily="34" charset="0"/>
              <a:buChar char="•"/>
            </a:pPr>
            <a:r>
              <a:rPr kumimoji="1" lang="en-US" altLang="zh-CN" dirty="0" err="1"/>
              <a:t>Bucketization</a:t>
            </a:r>
            <a:r>
              <a:rPr kumimoji="1" lang="en-US" altLang="zh-CN" dirty="0"/>
              <a:t>, Fixed-size compressed data management, and bucket-based cache replacement</a:t>
            </a:r>
          </a:p>
          <a:p>
            <a:pPr marL="171450" indent="-171450">
              <a:buFont typeface="Arial" panose="020B0604020202020204" pitchFamily="34" charset="0"/>
              <a:buChar char="•"/>
            </a:pPr>
            <a:r>
              <a:rPr kumimoji="1" lang="en-US" altLang="zh-CN" dirty="0"/>
              <a:t>Our project is now open-sourced for further research</a:t>
            </a:r>
          </a:p>
        </p:txBody>
      </p:sp>
    </p:spTree>
    <p:extLst>
      <p:ext uri="{BB962C8B-B14F-4D97-AF65-F5344CB8AC3E}">
        <p14:creationId xmlns:p14="http://schemas.microsoft.com/office/powerpoint/2010/main" val="1373340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This is all I got. Thanks for your watching.</a:t>
            </a:r>
          </a:p>
        </p:txBody>
      </p:sp>
    </p:spTree>
    <p:extLst>
      <p:ext uri="{BB962C8B-B14F-4D97-AF65-F5344CB8AC3E}">
        <p14:creationId xmlns:p14="http://schemas.microsoft.com/office/powerpoint/2010/main" val="2180424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zh-CN" dirty="0"/>
              <a:t>Two storage techniques are widely used to reduce storage and I/O overheads in storage systems.</a:t>
            </a:r>
          </a:p>
          <a:p>
            <a:pPr marL="171450" indent="-171450">
              <a:buFont typeface="Arial" panose="020B0604020202020204" pitchFamily="34" charset="0"/>
              <a:buChar char="•"/>
            </a:pPr>
            <a:r>
              <a:rPr lang="en-US" altLang="zh-CN" dirty="0"/>
              <a:t>Deduplication, a coarse-grained storage saving technique, operates in units of chunks that are either fixed or variable-size</a:t>
            </a:r>
          </a:p>
          <a:p>
            <a:pPr marL="628650" lvl="1" indent="-171450">
              <a:buFont typeface="Arial" panose="020B0604020202020204" pitchFamily="34" charset="0"/>
              <a:buChar char="•"/>
            </a:pPr>
            <a:r>
              <a:rPr lang="en-US" altLang="zh-CN" dirty="0"/>
              <a:t>In this work, we focus on fixed-size chunking since it already provides good I/O deduplication ratio and fit better to flash units.</a:t>
            </a:r>
          </a:p>
          <a:p>
            <a:pPr marL="171450" lvl="0" indent="-171450">
              <a:buFont typeface="Arial" panose="020B0604020202020204" pitchFamily="34" charset="0"/>
              <a:buChar char="•"/>
            </a:pPr>
            <a:r>
              <a:rPr lang="en-US" altLang="zh-CN" dirty="0"/>
              <a:t>Deduplication computes fingerprints using cryptographic hash function, e.g., SHA1, based on the content of the chunks and then references identical logical chunks that have same fingerprints to one physical copy.</a:t>
            </a:r>
          </a:p>
          <a:p>
            <a:pPr marL="171450" lvl="0" indent="-171450">
              <a:buFont typeface="Arial" panose="020B0604020202020204" pitchFamily="34" charset="0"/>
              <a:buChar char="•"/>
            </a:pPr>
            <a:r>
              <a:rPr lang="en-US" altLang="zh-CN" dirty="0"/>
              <a:t>In practice, the collision rate for fingerprint can be neglected.</a:t>
            </a:r>
          </a:p>
          <a:p>
            <a:pPr marL="171450" lvl="0" indent="-171450">
              <a:buFont typeface="Arial" panose="020B0604020202020204" pitchFamily="34" charset="0"/>
              <a:buChar char="•"/>
            </a:pPr>
            <a:r>
              <a:rPr lang="en-US" altLang="zh-CN" dirty="0"/>
              <a:t>Compression, on the other hand, is more fine-grained; it operates in units of bytes and transform chunks into fewer bytes by identifying the patterns in chunks.</a:t>
            </a:r>
          </a:p>
        </p:txBody>
      </p:sp>
      <p:sp>
        <p:nvSpPr>
          <p:cNvPr id="4" name="Slide Number Placeholder 3"/>
          <p:cNvSpPr>
            <a:spLocks noGrp="1"/>
          </p:cNvSpPr>
          <p:nvPr>
            <p:ph type="sldNum" sz="quarter" idx="5"/>
          </p:nvPr>
        </p:nvSpPr>
        <p:spPr/>
        <p:txBody>
          <a:bodyPr/>
          <a:lstStyle/>
          <a:p>
            <a:fld id="{ECEA1F27-C59C-4704-98E0-7336D92A2864}" type="slidenum">
              <a:rPr lang="en-US" smtClean="0"/>
              <a:t>3</a:t>
            </a:fld>
            <a:endParaRPr lang="en-US"/>
          </a:p>
        </p:txBody>
      </p:sp>
    </p:spTree>
    <p:extLst>
      <p:ext uri="{BB962C8B-B14F-4D97-AF65-F5344CB8AC3E}">
        <p14:creationId xmlns:p14="http://schemas.microsoft.com/office/powerpoint/2010/main" val="89715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zh-CN" dirty="0"/>
              <a:t>A general architecture for a deduplicated and compressed flash cache is shown below.</a:t>
            </a:r>
          </a:p>
          <a:p>
            <a:pPr marL="171450" indent="-171450">
              <a:buFont typeface="Arial" panose="020B0604020202020204" pitchFamily="34" charset="0"/>
              <a:buChar char="•"/>
            </a:pPr>
            <a:r>
              <a:rPr lang="en-US" altLang="zh-CN" dirty="0"/>
              <a:t>Here, we use LBA, logical block address, to represent the chunk address in HDD, FP, fingerprint to refer the chunk fingerprint, and CA, chunk address, to refer the address of cached chunks in flash cache.</a:t>
            </a:r>
          </a:p>
          <a:p>
            <a:pPr marL="171450" indent="-171450">
              <a:buFont typeface="Arial" panose="020B0604020202020204" pitchFamily="34" charset="0"/>
              <a:buChar char="•"/>
            </a:pPr>
            <a:r>
              <a:rPr lang="en-US" altLang="zh-CN" dirty="0"/>
              <a:t>To manage the deduplication and compression functionalities, we need two index structures, namely LBA-index and FP-index; The LBA-index record the LBA to the FP of the corresponding chunks; The FP-index transforms an FP to the CA and the compressed length of the cached chunk. For write-back cache, an additional dirty list is used to maintain the mappings for the dirty data.</a:t>
            </a:r>
          </a:p>
          <a:p>
            <a:pPr marL="171450" indent="-171450">
              <a:buFont typeface="Arial" panose="020B0604020202020204" pitchFamily="34" charset="0"/>
              <a:buChar char="•"/>
            </a:pPr>
            <a:r>
              <a:rPr lang="en-US" altLang="zh-CN" dirty="0"/>
              <a:t>In the SSD, we store cached compressed chunks that are of variable-size after deduplication.</a:t>
            </a:r>
          </a:p>
          <a:p>
            <a:pPr marL="171450" indent="-171450">
              <a:buFont typeface="Arial" panose="020B0604020202020204" pitchFamily="34" charset="0"/>
              <a:buChar char="•"/>
            </a:pPr>
            <a:r>
              <a:rPr lang="en-US" altLang="zh-CN" dirty="0"/>
              <a:t>In the HDD, we store the fixed-size original chunks.</a:t>
            </a:r>
          </a:p>
          <a:p>
            <a:pPr marL="171450" indent="-171450">
              <a:buFont typeface="Arial" panose="020B0604020202020204" pitchFamily="34" charset="0"/>
              <a:buChar char="•"/>
            </a:pPr>
            <a:r>
              <a:rPr lang="en-US" altLang="zh-CN" dirty="0"/>
              <a:t>To read a chunk from the system, we first lookup the LBA-index to find the FP given its LBA, then given the FP, we try to find the CA of the chunk in the FP-index. If such CA is found, we read the chunk from the cache.</a:t>
            </a:r>
          </a:p>
          <a:p>
            <a:pPr marL="171450" indent="-171450">
              <a:buFont typeface="Arial" panose="020B0604020202020204" pitchFamily="34" charset="0"/>
              <a:buChar char="•"/>
            </a:pPr>
            <a:r>
              <a:rPr lang="en-US" altLang="zh-CN" dirty="0"/>
              <a:t>To perform a deduplication, we lookup the FP-index for a match, if the FP exists, then the chunk is a duplicate.</a:t>
            </a:r>
          </a:p>
          <a:p>
            <a:pPr marL="171450" indent="-171450">
              <a:buFont typeface="Arial" panose="020B0604020202020204" pitchFamily="34" charset="0"/>
              <a:buChar char="•"/>
            </a:pPr>
            <a:r>
              <a:rPr lang="en-US" altLang="zh-CN" dirty="0"/>
              <a:t>To write a unique chunk after deduplication, we first write the original chunk into the HDD if the cache adopts a write-through policy, and then compress the chunk and write it to the SSD cache.</a:t>
            </a:r>
          </a:p>
        </p:txBody>
      </p:sp>
      <p:sp>
        <p:nvSpPr>
          <p:cNvPr id="4" name="Slide Number Placeholder 3"/>
          <p:cNvSpPr>
            <a:spLocks noGrp="1"/>
          </p:cNvSpPr>
          <p:nvPr>
            <p:ph type="sldNum" sz="quarter" idx="5"/>
          </p:nvPr>
        </p:nvSpPr>
        <p:spPr/>
        <p:txBody>
          <a:bodyPr/>
          <a:lstStyle/>
          <a:p>
            <a:fld id="{ECEA1F27-C59C-4704-98E0-7336D92A2864}" type="slidenum">
              <a:rPr lang="en-US" smtClean="0"/>
              <a:t>4</a:t>
            </a:fld>
            <a:endParaRPr lang="en-US"/>
          </a:p>
        </p:txBody>
      </p:sp>
    </p:spTree>
    <p:extLst>
      <p:ext uri="{BB962C8B-B14F-4D97-AF65-F5344CB8AC3E}">
        <p14:creationId xmlns:p14="http://schemas.microsoft.com/office/powerpoint/2010/main" val="2498353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zh-CN" dirty="0"/>
              <a:t>However, a major problem raised directly by deduplication and compression is the memory amplification of the index structures.</a:t>
            </a:r>
          </a:p>
          <a:p>
            <a:pPr marL="171450" indent="-171450">
              <a:buFont typeface="Arial" panose="020B0604020202020204" pitchFamily="34" charset="0"/>
              <a:buChar char="•"/>
            </a:pPr>
            <a:r>
              <a:rPr lang="en-US" altLang="zh-CN" dirty="0"/>
              <a:t>Suppose we have a 512GiB SSD as the cache storage on top of a 4TiB HDD working set.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zh-CN" dirty="0"/>
              <a:t>Assume each LBA and each CA cost 8 bytes, respectively, each FP is 20B using SHA-1 as the fingerprint algorithm, and the compressed length is 4 bytes.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zh-CN" dirty="0"/>
              <a:t>In a conventional flash cache, which only needs to map LBA to CA, only needs 256 </a:t>
            </a:r>
            <a:r>
              <a:rPr lang="en-US" altLang="zh-CN" dirty="0" err="1"/>
              <a:t>MiB</a:t>
            </a:r>
            <a:r>
              <a:rPr lang="en-US" altLang="zh-CN" dirty="0"/>
              <a:t> memory.</a:t>
            </a:r>
          </a:p>
          <a:p>
            <a:pPr marL="171450" indent="-171450">
              <a:buFont typeface="Arial" panose="020B0604020202020204" pitchFamily="34" charset="0"/>
              <a:buChar char="•"/>
            </a:pPr>
            <a:r>
              <a:rPr lang="en-US" altLang="zh-CN" dirty="0"/>
              <a:t>While for deduplicated and compressed flash cache, since we need to detect potential duplicates for all chunks, for LBA-index, the memory overhead is around 3.5GiB</a:t>
            </a:r>
          </a:p>
          <a:p>
            <a:pPr marL="171450" indent="-171450">
              <a:buFont typeface="Arial" panose="020B0604020202020204" pitchFamily="34" charset="0"/>
              <a:buChar char="•"/>
            </a:pPr>
            <a:r>
              <a:rPr lang="en-US" altLang="zh-CN" dirty="0"/>
              <a:t>For FP-index, the memory overhead is 512 </a:t>
            </a:r>
            <a:r>
              <a:rPr lang="en-US" altLang="zh-CN" dirty="0" err="1"/>
              <a:t>MiB</a:t>
            </a:r>
            <a:r>
              <a:rPr lang="en-US" altLang="zh-CN" dirty="0"/>
              <a:t>, in total accounting for 16x memory amplification compared with conventional flash cache.</a:t>
            </a:r>
          </a:p>
          <a:p>
            <a:pPr marL="171450" indent="-171450">
              <a:buFont typeface="Arial" panose="020B0604020202020204" pitchFamily="34" charset="0"/>
              <a:buChar char="•"/>
            </a:pPr>
            <a:r>
              <a:rPr lang="en-US" altLang="zh-CN" dirty="0"/>
              <a:t>The amplification can be even higher if we use SHA256, as the fingerprint.</a:t>
            </a:r>
          </a:p>
        </p:txBody>
      </p:sp>
      <p:sp>
        <p:nvSpPr>
          <p:cNvPr id="4" name="Slide Number Placeholder 3"/>
          <p:cNvSpPr>
            <a:spLocks noGrp="1"/>
          </p:cNvSpPr>
          <p:nvPr>
            <p:ph type="sldNum" sz="quarter" idx="5"/>
          </p:nvPr>
        </p:nvSpPr>
        <p:spPr/>
        <p:txBody>
          <a:bodyPr/>
          <a:lstStyle/>
          <a:p>
            <a:fld id="{ECEA1F27-C59C-4704-98E0-7336D92A2864}" type="slidenum">
              <a:rPr lang="en-US" smtClean="0"/>
              <a:t>5</a:t>
            </a:fld>
            <a:endParaRPr lang="en-US"/>
          </a:p>
        </p:txBody>
      </p:sp>
    </p:spTree>
    <p:extLst>
      <p:ext uri="{BB962C8B-B14F-4D97-AF65-F5344CB8AC3E}">
        <p14:creationId xmlns:p14="http://schemas.microsoft.com/office/powerpoint/2010/main" val="1553514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zh-CN" dirty="0"/>
              <a:t>Existing work on deduplicated and compressed flash cache either focuses on the solution for compressed data management or deduplication-aware cache algorithms.</a:t>
            </a:r>
          </a:p>
          <a:p>
            <a:pPr marL="171450" indent="-171450">
              <a:buFont typeface="Arial" panose="020B0604020202020204" pitchFamily="34" charset="0"/>
              <a:buChar char="•"/>
            </a:pPr>
            <a:r>
              <a:rPr lang="en-US" altLang="zh-CN" dirty="0"/>
              <a:t>However, both of them suffer from the memory amplification problem referred.</a:t>
            </a:r>
          </a:p>
          <a:p>
            <a:pPr marL="171450" indent="-171450">
              <a:buFont typeface="Arial" panose="020B0604020202020204" pitchFamily="34" charset="0"/>
              <a:buChar char="•"/>
            </a:pPr>
            <a:endParaRPr lang="en-US" altLang="zh-CN" dirty="0"/>
          </a:p>
        </p:txBody>
      </p:sp>
      <p:sp>
        <p:nvSpPr>
          <p:cNvPr id="4" name="Slide Number Placeholder 3"/>
          <p:cNvSpPr>
            <a:spLocks noGrp="1"/>
          </p:cNvSpPr>
          <p:nvPr>
            <p:ph type="sldNum" sz="quarter" idx="5"/>
          </p:nvPr>
        </p:nvSpPr>
        <p:spPr/>
        <p:txBody>
          <a:bodyPr/>
          <a:lstStyle/>
          <a:p>
            <a:fld id="{ECEA1F27-C59C-4704-98E0-7336D92A2864}" type="slidenum">
              <a:rPr lang="en-US" smtClean="0"/>
              <a:t>6</a:t>
            </a:fld>
            <a:endParaRPr lang="en-US"/>
          </a:p>
        </p:txBody>
      </p:sp>
    </p:spTree>
    <p:extLst>
      <p:ext uri="{BB962C8B-B14F-4D97-AF65-F5344CB8AC3E}">
        <p14:creationId xmlns:p14="http://schemas.microsoft.com/office/powerpoint/2010/main" val="392875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zh-CN" dirty="0"/>
              <a:t>Our contribution is </a:t>
            </a:r>
            <a:r>
              <a:rPr lang="en-US" altLang="zh-CN" dirty="0" err="1"/>
              <a:t>AustereCache</a:t>
            </a:r>
            <a:r>
              <a:rPr lang="en-US" altLang="zh-CN" dirty="0"/>
              <a:t>, a deduplicated and</a:t>
            </a:r>
            <a:br>
              <a:rPr lang="en-US" altLang="zh-CN" dirty="0"/>
            </a:br>
            <a:r>
              <a:rPr lang="en-US" altLang="zh-CN" dirty="0"/>
              <a:t>compressed flash cache with austere memory-efficient management</a:t>
            </a:r>
          </a:p>
          <a:p>
            <a:pPr marL="171450" indent="-171450">
              <a:buFont typeface="Arial" panose="020B0604020202020204" pitchFamily="34" charset="0"/>
              <a:buChar char="•"/>
            </a:pPr>
            <a:r>
              <a:rPr lang="en-US" altLang="zh-CN" dirty="0"/>
              <a:t>It addresses the problem of memory amplification</a:t>
            </a:r>
            <a:br>
              <a:rPr lang="en-US" altLang="zh-CN" dirty="0"/>
            </a:br>
            <a:r>
              <a:rPr lang="en-US" altLang="zh-CN" dirty="0"/>
              <a:t>using three proposed techniques.</a:t>
            </a:r>
          </a:p>
          <a:p>
            <a:pPr marL="171450" lvl="0" indent="-171450">
              <a:buFont typeface="Arial" panose="020B0604020202020204" pitchFamily="34" charset="0"/>
              <a:buChar char="•"/>
            </a:pPr>
            <a:r>
              <a:rPr lang="en-US" altLang="zh-CN" dirty="0" err="1"/>
              <a:t>Bucketization</a:t>
            </a:r>
            <a:r>
              <a:rPr lang="en-US" altLang="zh-CN" dirty="0"/>
              <a:t> which incurs no overhead for address</a:t>
            </a:r>
            <a:br>
              <a:rPr lang="en-US" altLang="zh-CN" dirty="0"/>
            </a:br>
            <a:r>
              <a:rPr lang="en-US" altLang="zh-CN" dirty="0"/>
              <a:t>mappings via hashing chunks to storage locations.</a:t>
            </a:r>
          </a:p>
          <a:p>
            <a:pPr marL="171450" lvl="0" indent="-171450">
              <a:buFont typeface="Arial" panose="020B0604020202020204" pitchFamily="34" charset="0"/>
              <a:buChar char="•"/>
            </a:pPr>
            <a:r>
              <a:rPr lang="en-US" altLang="zh-CN" dirty="0"/>
              <a:t>Fixed-size compressed data management that does not need</a:t>
            </a:r>
            <a:br>
              <a:rPr lang="en-US" altLang="zh-CN" dirty="0"/>
            </a:br>
            <a:r>
              <a:rPr lang="en-US" altLang="zh-CN" dirty="0"/>
              <a:t>to track the compressed lengths of chunks in memory.</a:t>
            </a:r>
          </a:p>
          <a:p>
            <a:pPr marL="171450" lvl="0" indent="-171450">
              <a:buFont typeface="Arial" panose="020B0604020202020204" pitchFamily="34" charset="0"/>
              <a:buChar char="•"/>
            </a:pPr>
            <a:r>
              <a:rPr lang="en-US" altLang="zh-CN" dirty="0"/>
              <a:t>Bucket-based cache replacement which performs cache</a:t>
            </a:r>
            <a:br>
              <a:rPr lang="en-US" altLang="zh-CN" dirty="0"/>
            </a:br>
            <a:r>
              <a:rPr lang="en-US" altLang="zh-CN" dirty="0"/>
              <a:t>replacement policies independently in each bucket, and leverages</a:t>
            </a:r>
            <a:br>
              <a:rPr lang="en-US" altLang="zh-CN" dirty="0"/>
            </a:br>
            <a:r>
              <a:rPr lang="en-US" altLang="zh-CN" dirty="0"/>
              <a:t>Count-Min Sketch for low-memory reference counting</a:t>
            </a:r>
          </a:p>
          <a:p>
            <a:pPr marL="171450" lvl="0" indent="-171450">
              <a:buFont typeface="Arial" panose="020B0604020202020204" pitchFamily="34" charset="0"/>
              <a:buChar char="•"/>
            </a:pPr>
            <a:r>
              <a:rPr lang="en-US" altLang="zh-CN" dirty="0"/>
              <a:t>We also conduct extensive trace-driven evaluation and</a:t>
            </a:r>
            <a:br>
              <a:rPr lang="en-US" altLang="zh-CN" dirty="0"/>
            </a:br>
            <a:r>
              <a:rPr lang="en-US" altLang="zh-CN" dirty="0"/>
              <a:t>prototype experiments to validate our design</a:t>
            </a:r>
          </a:p>
        </p:txBody>
      </p:sp>
      <p:sp>
        <p:nvSpPr>
          <p:cNvPr id="4" name="Slide Number Placeholder 3"/>
          <p:cNvSpPr>
            <a:spLocks noGrp="1"/>
          </p:cNvSpPr>
          <p:nvPr>
            <p:ph type="sldNum" sz="quarter" idx="5"/>
          </p:nvPr>
        </p:nvSpPr>
        <p:spPr/>
        <p:txBody>
          <a:bodyPr/>
          <a:lstStyle/>
          <a:p>
            <a:fld id="{ECEA1F27-C59C-4704-98E0-7336D92A2864}" type="slidenum">
              <a:rPr lang="en-US" smtClean="0"/>
              <a:t>7</a:t>
            </a:fld>
            <a:endParaRPr lang="en-US"/>
          </a:p>
        </p:txBody>
      </p:sp>
    </p:spTree>
    <p:extLst>
      <p:ext uri="{BB962C8B-B14F-4D97-AF65-F5344CB8AC3E}">
        <p14:creationId xmlns:p14="http://schemas.microsoft.com/office/powerpoint/2010/main" val="1642165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main idea of </a:t>
            </a:r>
            <a:r>
              <a:rPr lang="en-US" dirty="0" err="1"/>
              <a:t>bucketization</a:t>
            </a:r>
            <a:r>
              <a:rPr lang="en-US" dirty="0"/>
              <a:t> is to leverage hashing to partition both the index and cache space</a:t>
            </a:r>
          </a:p>
          <a:p>
            <a:pPr marL="171450" indent="-171450">
              <a:buFont typeface="Arial" panose="020B0604020202020204" pitchFamily="34" charset="0"/>
              <a:buChar char="•"/>
            </a:pPr>
            <a:r>
              <a:rPr lang="en-US" dirty="0"/>
              <a:t>For the in-memory structures, we have LBA-index and FP-index; for on-flash structures, we have metadata region and data region.</a:t>
            </a:r>
          </a:p>
          <a:p>
            <a:pPr marL="171450" indent="-171450">
              <a:buFont typeface="Arial" panose="020B0604020202020204" pitchFamily="34" charset="0"/>
              <a:buChar char="•"/>
            </a:pPr>
            <a:r>
              <a:rPr lang="en-US" dirty="0"/>
              <a:t>We also store partial keys, i.e., prefixes, in-memory instead of full keys to reduce memory overhead</a:t>
            </a:r>
          </a:p>
          <a:p>
            <a:pPr marL="171450" indent="-171450">
              <a:buFont typeface="Arial" panose="020B0604020202020204" pitchFamily="34" charset="0"/>
              <a:buChar char="•"/>
            </a:pPr>
            <a:r>
              <a:rPr lang="en-US" dirty="0"/>
              <a:t>The layout for </a:t>
            </a:r>
            <a:r>
              <a:rPr lang="en-US" dirty="0" err="1"/>
              <a:t>bucketization</a:t>
            </a:r>
            <a:r>
              <a:rPr lang="en-US" dirty="0"/>
              <a:t> is as the right figure</a:t>
            </a:r>
          </a:p>
          <a:p>
            <a:pPr marL="628650" lvl="1" indent="-171450">
              <a:buFont typeface="Arial" panose="020B0604020202020204" pitchFamily="34" charset="0"/>
              <a:buChar char="•"/>
            </a:pPr>
            <a:r>
              <a:rPr lang="en-US" dirty="0"/>
              <a:t>The entries are firstly hashed into equal-sized buckets with each consisting of fixed-number of slots, e.g., 128</a:t>
            </a:r>
          </a:p>
          <a:p>
            <a:pPr marL="628650" lvl="1" indent="-171450">
              <a:buFont typeface="Arial" panose="020B0604020202020204" pitchFamily="34" charset="0"/>
              <a:buChar char="•"/>
            </a:pPr>
            <a:r>
              <a:rPr lang="en-US" dirty="0"/>
              <a:t>For different structures, we either store mappings or data in each slot.</a:t>
            </a:r>
          </a:p>
        </p:txBody>
      </p:sp>
      <p:sp>
        <p:nvSpPr>
          <p:cNvPr id="4" name="Slide Number Placeholder 3"/>
          <p:cNvSpPr>
            <a:spLocks noGrp="1"/>
          </p:cNvSpPr>
          <p:nvPr>
            <p:ph type="sldNum" sz="quarter" idx="5"/>
          </p:nvPr>
        </p:nvSpPr>
        <p:spPr/>
        <p:txBody>
          <a:bodyPr/>
          <a:lstStyle/>
          <a:p>
            <a:fld id="{ECEA1F27-C59C-4704-98E0-7336D92A2864}" type="slidenum">
              <a:rPr lang="en-US" smtClean="0"/>
              <a:t>8</a:t>
            </a:fld>
            <a:endParaRPr lang="en-US"/>
          </a:p>
        </p:txBody>
      </p:sp>
    </p:spTree>
    <p:extLst>
      <p:ext uri="{BB962C8B-B14F-4D97-AF65-F5344CB8AC3E}">
        <p14:creationId xmlns:p14="http://schemas.microsoft.com/office/powerpoint/2010/main" val="3667249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the memory, we have LBA-index and FP-index being bucketized.</a:t>
            </a:r>
          </a:p>
          <a:p>
            <a:pPr marL="171450" indent="-171450">
              <a:buFont typeface="Arial" panose="020B0604020202020204" pitchFamily="34" charset="0"/>
              <a:buChar char="•"/>
            </a:pPr>
            <a:r>
              <a:rPr lang="en-US" dirty="0"/>
              <a:t>Specifically, the buckets are located using the suffixes of hashes computed based on LBAs or FPs.</a:t>
            </a:r>
          </a:p>
          <a:p>
            <a:pPr marL="171450" indent="-171450">
              <a:buFont typeface="Arial" panose="020B0604020202020204" pitchFamily="34" charset="0"/>
              <a:buChar char="•"/>
            </a:pPr>
            <a:r>
              <a:rPr lang="en-US" dirty="0"/>
              <a:t>After matching one bucket, the corresponding mapping is searched in the bucket by matching each slot against the prefixes of the hash values.</a:t>
            </a:r>
          </a:p>
          <a:p>
            <a:pPr marL="171450" indent="-171450">
              <a:buFont typeface="Arial" panose="020B0604020202020204" pitchFamily="34" charset="0"/>
              <a:buChar char="•"/>
            </a:pPr>
            <a:r>
              <a:rPr lang="en-US" dirty="0"/>
              <a:t>As a result, in each slot in the LBA-index, we store LBA-hash prefix as the key, FP hash as the value, and a valid flag indicating whether the slot is valid.</a:t>
            </a:r>
          </a:p>
          <a:p>
            <a:pPr marL="171450" indent="-171450">
              <a:buFont typeface="Arial" panose="020B0604020202020204" pitchFamily="34" charset="0"/>
              <a:buChar char="•"/>
            </a:pPr>
            <a:r>
              <a:rPr lang="en-US" dirty="0"/>
              <a:t>In each slot in the FP-index, we store an FP-hash prefix as the key and a valid flag.</a:t>
            </a:r>
          </a:p>
          <a:p>
            <a:pPr marL="628650" lvl="1" indent="-171450">
              <a:buFont typeface="Arial" panose="020B0604020202020204" pitchFamily="34" charset="0"/>
              <a:buChar char="•"/>
            </a:pPr>
            <a:r>
              <a:rPr lang="en-US" dirty="0"/>
              <a:t>To find the CA of a cached chunk, each slot in the FP-index corresponds to a storage location in flash; here the slot from the FP-index and the storage location is a one-to-one mapping.</a:t>
            </a:r>
          </a:p>
        </p:txBody>
      </p:sp>
      <p:sp>
        <p:nvSpPr>
          <p:cNvPr id="4" name="Slide Number Placeholder 3"/>
          <p:cNvSpPr>
            <a:spLocks noGrp="1"/>
          </p:cNvSpPr>
          <p:nvPr>
            <p:ph type="sldNum" sz="quarter" idx="5"/>
          </p:nvPr>
        </p:nvSpPr>
        <p:spPr/>
        <p:txBody>
          <a:bodyPr/>
          <a:lstStyle/>
          <a:p>
            <a:fld id="{ECEA1F27-C59C-4704-98E0-7336D92A2864}" type="slidenum">
              <a:rPr lang="en-US" smtClean="0"/>
              <a:t>9</a:t>
            </a:fld>
            <a:endParaRPr lang="en-US"/>
          </a:p>
        </p:txBody>
      </p:sp>
    </p:spTree>
    <p:extLst>
      <p:ext uri="{BB962C8B-B14F-4D97-AF65-F5344CB8AC3E}">
        <p14:creationId xmlns:p14="http://schemas.microsoft.com/office/powerpoint/2010/main" val="370651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xfrm>
            <a:off x="8938472" y="6537326"/>
            <a:ext cx="2844059" cy="320675"/>
          </a:xfrm>
          <a:ln/>
        </p:spPr>
        <p:txBody>
          <a:bodyPr/>
          <a:lstStyle>
            <a:lvl1pPr>
              <a:defRPr sz="1200"/>
            </a:lvl1pPr>
          </a:lstStyle>
          <a:p>
            <a:pPr>
              <a:defRPr/>
            </a:pPr>
            <a:fld id="{35DD5A66-9C2F-42FF-B09E-B62E67AA1448}" type="slidenum">
              <a:rPr lang="en-US" smtClean="0"/>
              <a:pPr>
                <a:defRPr/>
              </a:pPr>
              <a:t>‹#›</a:t>
            </a:fld>
            <a:endParaRPr lang="en-US"/>
          </a:p>
        </p:txBody>
      </p:sp>
    </p:spTree>
    <p:extLst>
      <p:ext uri="{BB962C8B-B14F-4D97-AF65-F5344CB8AC3E}">
        <p14:creationId xmlns:p14="http://schemas.microsoft.com/office/powerpoint/2010/main" val="504986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06A720C1-C97C-4A95-8CC7-E9C91CBF4048}" type="slidenum">
              <a:rPr lang="en-US"/>
              <a:pPr>
                <a:defRPr/>
              </a:pPr>
              <a:t>‹#›</a:t>
            </a:fld>
            <a:endParaRPr lang="en-US"/>
          </a:p>
        </p:txBody>
      </p:sp>
    </p:spTree>
    <p:extLst>
      <p:ext uri="{BB962C8B-B14F-4D97-AF65-F5344CB8AC3E}">
        <p14:creationId xmlns:p14="http://schemas.microsoft.com/office/powerpoint/2010/main" val="2852594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26C9E9CD-6400-4048-A621-93BAB80DCE84}" type="slidenum">
              <a:rPr lang="en-US"/>
              <a:pPr>
                <a:defRPr/>
              </a:pPr>
              <a:t>‹#›</a:t>
            </a:fld>
            <a:endParaRPr lang="en-US"/>
          </a:p>
        </p:txBody>
      </p:sp>
    </p:spTree>
    <p:extLst>
      <p:ext uri="{BB962C8B-B14F-4D97-AF65-F5344CB8AC3E}">
        <p14:creationId xmlns:p14="http://schemas.microsoft.com/office/powerpoint/2010/main" val="270525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76200"/>
            <a:ext cx="10969943" cy="1143000"/>
          </a:xfrm>
        </p:spPr>
        <p:txBody>
          <a:bodyPr/>
          <a:lstStyle>
            <a:lvl1pPr>
              <a:defRPr sz="4000"/>
            </a:lvl1pPr>
          </a:lstStyle>
          <a:p>
            <a:r>
              <a:rPr lang="en-US" dirty="0"/>
              <a:t>Click to edit Master title style</a:t>
            </a:r>
          </a:p>
        </p:txBody>
      </p:sp>
      <p:sp>
        <p:nvSpPr>
          <p:cNvPr id="3" name="Content Placeholder 2"/>
          <p:cNvSpPr>
            <a:spLocks noGrp="1"/>
          </p:cNvSpPr>
          <p:nvPr>
            <p:ph idx="1"/>
          </p:nvPr>
        </p:nvSpPr>
        <p:spPr>
          <a:xfrm>
            <a:off x="609441" y="1447801"/>
            <a:ext cx="10969943" cy="4678364"/>
          </a:xfrm>
        </p:spPr>
        <p:txBody>
          <a:bodyPr/>
          <a:lstStyle>
            <a:lvl1pPr>
              <a:lnSpc>
                <a:spcPct val="100000"/>
              </a:lnSpc>
              <a:defRPr sz="2800"/>
            </a:lvl1pPr>
            <a:lvl2pPr>
              <a:lnSpc>
                <a:spcPct val="100000"/>
              </a:lnSpc>
              <a:defRPr sz="2400"/>
            </a:lvl2pPr>
            <a:lvl3pPr>
              <a:lnSpc>
                <a:spcPct val="100000"/>
              </a:lnSpc>
              <a:defRPr sz="2000"/>
            </a:lvl3pPr>
            <a:lvl4pPr>
              <a:lnSpc>
                <a:spcPct val="100000"/>
              </a:lnSpc>
              <a:defRPr sz="1800"/>
            </a:lvl4pPr>
            <a:lvl5pPr>
              <a:lnSpc>
                <a:spcPct val="100000"/>
              </a:lnSpc>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xfrm>
            <a:off x="8938472" y="6537326"/>
            <a:ext cx="2844059" cy="320675"/>
          </a:xfrm>
          <a:ln/>
        </p:spPr>
        <p:txBody>
          <a:bodyPr/>
          <a:lstStyle>
            <a:lvl1pPr>
              <a:defRPr sz="1000"/>
            </a:lvl1pPr>
          </a:lstStyle>
          <a:p>
            <a:pPr>
              <a:defRPr/>
            </a:pPr>
            <a:fld id="{3FFE790D-BCFB-4008-9260-CA63AEE325FD}" type="slidenum">
              <a:rPr lang="en-US" smtClean="0"/>
              <a:pPr>
                <a:defRPr/>
              </a:pPr>
              <a:t>‹#›</a:t>
            </a:fld>
            <a:endParaRPr lang="en-US"/>
          </a:p>
        </p:txBody>
      </p:sp>
    </p:spTree>
    <p:extLst>
      <p:ext uri="{BB962C8B-B14F-4D97-AF65-F5344CB8AC3E}">
        <p14:creationId xmlns:p14="http://schemas.microsoft.com/office/powerpoint/2010/main" val="3820657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253C469-7C95-4280-A06B-E0B75510FD76}" type="slidenum">
              <a:rPr lang="en-US"/>
              <a:pPr>
                <a:defRPr/>
              </a:pPr>
              <a:t>‹#›</a:t>
            </a:fld>
            <a:endParaRPr lang="en-US"/>
          </a:p>
        </p:txBody>
      </p:sp>
    </p:spTree>
    <p:extLst>
      <p:ext uri="{BB962C8B-B14F-4D97-AF65-F5344CB8AC3E}">
        <p14:creationId xmlns:p14="http://schemas.microsoft.com/office/powerpoint/2010/main" val="1002536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138DC131-9A15-4746-A2F6-35F31BCF58C6}" type="slidenum">
              <a:rPr lang="en-US"/>
              <a:pPr>
                <a:defRPr/>
              </a:pPr>
              <a:t>‹#›</a:t>
            </a:fld>
            <a:endParaRPr lang="en-US"/>
          </a:p>
        </p:txBody>
      </p:sp>
    </p:spTree>
    <p:extLst>
      <p:ext uri="{BB962C8B-B14F-4D97-AF65-F5344CB8AC3E}">
        <p14:creationId xmlns:p14="http://schemas.microsoft.com/office/powerpoint/2010/main" val="1606488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0CFAF1C9-0564-4621-92FB-D00C85A93782}" type="slidenum">
              <a:rPr lang="en-US"/>
              <a:pPr>
                <a:defRPr/>
              </a:pPr>
              <a:t>‹#›</a:t>
            </a:fld>
            <a:endParaRPr lang="en-US"/>
          </a:p>
        </p:txBody>
      </p:sp>
    </p:spTree>
    <p:extLst>
      <p:ext uri="{BB962C8B-B14F-4D97-AF65-F5344CB8AC3E}">
        <p14:creationId xmlns:p14="http://schemas.microsoft.com/office/powerpoint/2010/main" val="150881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3B2E25E5-12CD-4826-A5AF-2C98E7658DA3}" type="slidenum">
              <a:rPr lang="en-US"/>
              <a:pPr>
                <a:defRPr/>
              </a:pPr>
              <a:t>‹#›</a:t>
            </a:fld>
            <a:endParaRPr lang="en-US"/>
          </a:p>
        </p:txBody>
      </p:sp>
    </p:spTree>
    <p:extLst>
      <p:ext uri="{BB962C8B-B14F-4D97-AF65-F5344CB8AC3E}">
        <p14:creationId xmlns:p14="http://schemas.microsoft.com/office/powerpoint/2010/main" val="3715333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D8F9D020-3E06-4B10-9F51-23473D21C23E}" type="slidenum">
              <a:rPr lang="en-US"/>
              <a:pPr>
                <a:defRPr/>
              </a:pPr>
              <a:t>‹#›</a:t>
            </a:fld>
            <a:endParaRPr lang="en-US"/>
          </a:p>
        </p:txBody>
      </p:sp>
    </p:spTree>
    <p:extLst>
      <p:ext uri="{BB962C8B-B14F-4D97-AF65-F5344CB8AC3E}">
        <p14:creationId xmlns:p14="http://schemas.microsoft.com/office/powerpoint/2010/main" val="2168034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E01BF5AF-EDEE-436D-9ACF-174E098673DB}" type="slidenum">
              <a:rPr lang="en-US"/>
              <a:pPr>
                <a:defRPr/>
              </a:pPr>
              <a:t>‹#›</a:t>
            </a:fld>
            <a:endParaRPr lang="en-US"/>
          </a:p>
        </p:txBody>
      </p:sp>
    </p:spTree>
    <p:extLst>
      <p:ext uri="{BB962C8B-B14F-4D97-AF65-F5344CB8AC3E}">
        <p14:creationId xmlns:p14="http://schemas.microsoft.com/office/powerpoint/2010/main" val="3363334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EC4DDACC-B398-4434-9A27-1DB8A0412CE5}" type="slidenum">
              <a:rPr lang="en-US"/>
              <a:pPr>
                <a:defRPr/>
              </a:pPr>
              <a:t>‹#›</a:t>
            </a:fld>
            <a:endParaRPr lang="en-US"/>
          </a:p>
        </p:txBody>
      </p:sp>
    </p:spTree>
    <p:extLst>
      <p:ext uri="{BB962C8B-B14F-4D97-AF65-F5344CB8AC3E}">
        <p14:creationId xmlns:p14="http://schemas.microsoft.com/office/powerpoint/2010/main" val="2236953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441" y="274638"/>
            <a:ext cx="1096994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441" y="1600201"/>
            <a:ext cx="1096994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5"/>
          <p:cNvSpPr>
            <a:spLocks noGrp="1" noChangeArrowheads="1"/>
          </p:cNvSpPr>
          <p:nvPr>
            <p:ph type="ftr" sz="quarter" idx="3"/>
          </p:nvPr>
        </p:nvSpPr>
        <p:spPr bwMode="auto">
          <a:xfrm>
            <a:off x="609441" y="6400801"/>
            <a:ext cx="7414869"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p>
        </p:txBody>
      </p:sp>
      <p:sp>
        <p:nvSpPr>
          <p:cNvPr id="1030" name="Rectangle 6"/>
          <p:cNvSpPr>
            <a:spLocks noGrp="1" noChangeArrowheads="1"/>
          </p:cNvSpPr>
          <p:nvPr>
            <p:ph type="sldNum" sz="quarter" idx="4"/>
          </p:nvPr>
        </p:nvSpPr>
        <p:spPr bwMode="auto">
          <a:xfrm>
            <a:off x="8735325" y="6400801"/>
            <a:ext cx="2844059"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C80DFAE-88B7-49D3-8F2D-B101E877E43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lnSpc>
          <a:spcPct val="105000"/>
        </a:lnSpc>
        <a:spcBef>
          <a:spcPct val="50000"/>
        </a:spcBef>
        <a:spcAft>
          <a:spcPct val="0"/>
        </a:spcAft>
        <a:buFont typeface="Wingdings" pitchFamily="2" charset="2"/>
        <a:buChar char="Ø"/>
        <a:defRPr sz="2800">
          <a:solidFill>
            <a:schemeClr val="tx1"/>
          </a:solidFill>
          <a:latin typeface="+mn-lt"/>
          <a:ea typeface="+mn-ea"/>
          <a:cs typeface="+mn-cs"/>
        </a:defRPr>
      </a:lvl1pPr>
      <a:lvl2pPr marL="742950" indent="-285750" algn="l" rtl="0" eaLnBrk="0" fontAlgn="base" hangingPunct="0">
        <a:lnSpc>
          <a:spcPct val="105000"/>
        </a:lnSpc>
        <a:spcBef>
          <a:spcPct val="20000"/>
        </a:spcBef>
        <a:spcAft>
          <a:spcPct val="0"/>
        </a:spcAft>
        <a:buChar char="•"/>
        <a:defRPr sz="2400">
          <a:solidFill>
            <a:schemeClr val="tx1"/>
          </a:solidFill>
          <a:latin typeface="+mn-lt"/>
        </a:defRPr>
      </a:lvl2pPr>
      <a:lvl3pPr marL="1143000" indent="-228600" algn="l" rtl="0" eaLnBrk="0" fontAlgn="base" hangingPunct="0">
        <a:lnSpc>
          <a:spcPct val="105000"/>
        </a:lnSpc>
        <a:spcBef>
          <a:spcPct val="20000"/>
        </a:spcBef>
        <a:spcAft>
          <a:spcPct val="0"/>
        </a:spcAft>
        <a:buChar char="•"/>
        <a:defRPr sz="2000">
          <a:solidFill>
            <a:schemeClr val="tx1"/>
          </a:solidFill>
          <a:latin typeface="+mn-lt"/>
        </a:defRPr>
      </a:lvl3pPr>
      <a:lvl4pPr marL="1600200" indent="-228600" algn="l" rtl="0" eaLnBrk="0" fontAlgn="base" hangingPunct="0">
        <a:lnSpc>
          <a:spcPct val="105000"/>
        </a:lnSpc>
        <a:spcBef>
          <a:spcPct val="20000"/>
        </a:spcBef>
        <a:spcAft>
          <a:spcPct val="0"/>
        </a:spcAft>
        <a:buChar char="•"/>
        <a:defRPr>
          <a:solidFill>
            <a:schemeClr val="tx1"/>
          </a:solidFill>
          <a:latin typeface="+mn-lt"/>
        </a:defRPr>
      </a:lvl4pPr>
      <a:lvl5pPr marL="2057400" indent="-228600" algn="l" rtl="0" eaLnBrk="0" fontAlgn="base" hangingPunct="0">
        <a:lnSpc>
          <a:spcPct val="105000"/>
        </a:lnSpc>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28801"/>
            <a:ext cx="12188825" cy="1771651"/>
          </a:xfrm>
        </p:spPr>
        <p:txBody>
          <a:bodyPr/>
          <a:lstStyle/>
          <a:p>
            <a:r>
              <a:rPr lang="en-US" altLang="zh-CN" dirty="0"/>
              <a:t>Austere Flash Caching</a:t>
            </a:r>
            <a:br>
              <a:rPr lang="en-US" altLang="zh-CN" dirty="0"/>
            </a:br>
            <a:r>
              <a:rPr lang="en-US" altLang="zh-CN" dirty="0"/>
              <a:t>with Deduplication and Compression</a:t>
            </a:r>
            <a:endParaRPr lang="en-US" sz="4000" dirty="0"/>
          </a:p>
        </p:txBody>
      </p:sp>
      <p:sp>
        <p:nvSpPr>
          <p:cNvPr id="3" name="Subtitle 2"/>
          <p:cNvSpPr>
            <a:spLocks noGrp="1"/>
          </p:cNvSpPr>
          <p:nvPr>
            <p:ph type="subTitle" idx="1"/>
          </p:nvPr>
        </p:nvSpPr>
        <p:spPr>
          <a:xfrm>
            <a:off x="406294" y="3886200"/>
            <a:ext cx="11376237" cy="2209800"/>
          </a:xfrm>
        </p:spPr>
        <p:txBody>
          <a:bodyPr/>
          <a:lstStyle/>
          <a:p>
            <a:r>
              <a:rPr lang="en-US" altLang="zh-CN" sz="2400" b="1" dirty="0"/>
              <a:t>Qiuping Wang</a:t>
            </a:r>
            <a:r>
              <a:rPr lang="en-US" altLang="zh-CN" sz="2400" b="1" baseline="30000" dirty="0"/>
              <a:t>*</a:t>
            </a:r>
            <a:r>
              <a:rPr lang="en-US" altLang="zh-CN" sz="2400" dirty="0"/>
              <a:t>, </a:t>
            </a:r>
            <a:r>
              <a:rPr lang="en-US" altLang="zh-CN" sz="2400" dirty="0" err="1"/>
              <a:t>Jinhong</a:t>
            </a:r>
            <a:r>
              <a:rPr lang="en-US" altLang="zh-CN" sz="2400" dirty="0"/>
              <a:t> Li</a:t>
            </a:r>
            <a:r>
              <a:rPr lang="en-US" altLang="zh-CN" sz="2400" baseline="30000" dirty="0"/>
              <a:t>*</a:t>
            </a:r>
            <a:r>
              <a:rPr lang="en-US" altLang="zh-CN" sz="2400" dirty="0"/>
              <a:t>, Wen Xia</a:t>
            </a:r>
            <a:r>
              <a:rPr lang="en-US" altLang="zh-CN" sz="2400" baseline="30000" dirty="0"/>
              <a:t>#</a:t>
            </a:r>
            <a:br>
              <a:rPr lang="en-US" altLang="zh-CN" sz="2400" baseline="30000" dirty="0"/>
            </a:br>
            <a:r>
              <a:rPr lang="en-US" altLang="zh-CN" sz="2400" dirty="0"/>
              <a:t>Erik </a:t>
            </a:r>
            <a:r>
              <a:rPr lang="en-US" altLang="zh-CN" sz="2400" dirty="0" err="1"/>
              <a:t>Kruus</a:t>
            </a:r>
            <a:r>
              <a:rPr lang="en-US" altLang="zh-CN" sz="2400" baseline="30000" dirty="0"/>
              <a:t>^</a:t>
            </a:r>
            <a:r>
              <a:rPr lang="en-US" altLang="zh-CN" sz="2400" dirty="0"/>
              <a:t>, </a:t>
            </a:r>
            <a:r>
              <a:rPr lang="en-US" altLang="zh-CN" sz="2400" dirty="0" err="1"/>
              <a:t>Biplob</a:t>
            </a:r>
            <a:r>
              <a:rPr lang="en-US" altLang="zh-CN" sz="2400" dirty="0"/>
              <a:t> Debnath</a:t>
            </a:r>
            <a:r>
              <a:rPr lang="en-US" altLang="zh-CN" sz="2400" baseline="30000" dirty="0"/>
              <a:t>^</a:t>
            </a:r>
            <a:r>
              <a:rPr lang="en-US" altLang="zh-CN" sz="2400" dirty="0"/>
              <a:t>, Patrick P. C. Lee</a:t>
            </a:r>
            <a:r>
              <a:rPr lang="en-US" altLang="zh-CN" sz="2400" baseline="30000" dirty="0"/>
              <a:t>*</a:t>
            </a:r>
          </a:p>
          <a:p>
            <a:r>
              <a:rPr lang="en-US" sz="2400" baseline="30000" dirty="0"/>
              <a:t>*</a:t>
            </a:r>
            <a:r>
              <a:rPr lang="en-US" sz="2400" dirty="0"/>
              <a:t>The Chinese University of Hong Kong (CUHK)</a:t>
            </a:r>
            <a:br>
              <a:rPr lang="en-US" sz="2400" dirty="0"/>
            </a:br>
            <a:r>
              <a:rPr lang="en-US" altLang="zh-CN" sz="2400" baseline="30000" dirty="0"/>
              <a:t>#</a:t>
            </a:r>
            <a:r>
              <a:rPr lang="en-US" altLang="zh-CN" sz="2400" dirty="0"/>
              <a:t>Harbin Institute of Technology, Shenzhen</a:t>
            </a:r>
            <a:br>
              <a:rPr lang="en-US" altLang="zh-CN" sz="2400" dirty="0"/>
            </a:br>
            <a:r>
              <a:rPr lang="en-US" sz="2400" baseline="30000" dirty="0"/>
              <a:t>^</a:t>
            </a:r>
            <a:r>
              <a:rPr lang="en-US" sz="2400" dirty="0"/>
              <a:t>NEC Labs</a:t>
            </a:r>
          </a:p>
        </p:txBody>
      </p:sp>
      <p:sp>
        <p:nvSpPr>
          <p:cNvPr id="4" name="Slide Number Placeholder 3"/>
          <p:cNvSpPr>
            <a:spLocks noGrp="1"/>
          </p:cNvSpPr>
          <p:nvPr>
            <p:ph type="sldNum" sz="quarter" idx="11"/>
          </p:nvPr>
        </p:nvSpPr>
        <p:spPr/>
        <p:txBody>
          <a:bodyPr/>
          <a:lstStyle/>
          <a:p>
            <a:pPr>
              <a:defRPr/>
            </a:pPr>
            <a:fld id="{35DD5A66-9C2F-42FF-B09E-B62E67AA1448}" type="slidenum">
              <a:rPr lang="en-US" smtClean="0"/>
              <a:pPr>
                <a:defRPr/>
              </a:pPr>
              <a:t>1</a:t>
            </a:fld>
            <a:endParaRPr lang="en-US"/>
          </a:p>
        </p:txBody>
      </p:sp>
    </p:spTree>
    <p:extLst>
      <p:ext uri="{BB962C8B-B14F-4D97-AF65-F5344CB8AC3E}">
        <p14:creationId xmlns:p14="http://schemas.microsoft.com/office/powerpoint/2010/main" val="26304738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8E410-D951-BE44-ABF1-72639E80969C}"/>
              </a:ext>
            </a:extLst>
          </p:cNvPr>
          <p:cNvSpPr>
            <a:spLocks noGrp="1"/>
          </p:cNvSpPr>
          <p:nvPr>
            <p:ph type="title"/>
          </p:nvPr>
        </p:nvSpPr>
        <p:spPr/>
        <p:txBody>
          <a:bodyPr/>
          <a:lstStyle/>
          <a:p>
            <a:r>
              <a:rPr lang="en-US" dirty="0"/>
              <a:t>(SSD) Metadata and Data Regions</a:t>
            </a:r>
          </a:p>
        </p:txBody>
      </p:sp>
      <p:sp>
        <p:nvSpPr>
          <p:cNvPr id="3" name="Content Placeholder 2">
            <a:extLst>
              <a:ext uri="{FF2B5EF4-FFF2-40B4-BE49-F238E27FC236}">
                <a16:creationId xmlns:a16="http://schemas.microsoft.com/office/drawing/2014/main" id="{BF16A1D1-6A07-EC4B-89A2-BC294D84C6E2}"/>
              </a:ext>
            </a:extLst>
          </p:cNvPr>
          <p:cNvSpPr>
            <a:spLocks noGrp="1"/>
          </p:cNvSpPr>
          <p:nvPr>
            <p:ph idx="1"/>
          </p:nvPr>
        </p:nvSpPr>
        <p:spPr>
          <a:xfrm>
            <a:off x="609441" y="1600200"/>
            <a:ext cx="10969943" cy="4614325"/>
          </a:xfrm>
          <a:effectLst/>
        </p:spPr>
        <p:txBody>
          <a:bodyPr/>
          <a:lstStyle/>
          <a:p>
            <a:r>
              <a:rPr lang="en-US" altLang="zh-CN" dirty="0"/>
              <a:t>(SSD) Metadata region and data region</a:t>
            </a:r>
            <a:br>
              <a:rPr lang="en-US" altLang="zh-CN" dirty="0"/>
            </a:br>
            <a:r>
              <a:rPr lang="en-US" altLang="zh-CN" dirty="0"/>
              <a:t/>
            </a:r>
            <a:br>
              <a:rPr lang="en-US" altLang="zh-CN" dirty="0"/>
            </a:br>
            <a:r>
              <a:rPr lang="en-US" altLang="zh-CN" dirty="0"/>
              <a:t/>
            </a:r>
            <a:br>
              <a:rPr lang="en-US" altLang="zh-CN" dirty="0"/>
            </a:br>
            <a:r>
              <a:rPr lang="en-US" altLang="zh-CN" dirty="0"/>
              <a:t/>
            </a:r>
            <a:br>
              <a:rPr lang="en-US" altLang="zh-CN" dirty="0"/>
            </a:br>
            <a:r>
              <a:rPr lang="en-US" altLang="zh-CN" dirty="0"/>
              <a:t/>
            </a:r>
            <a:br>
              <a:rPr lang="en-US" altLang="zh-CN" dirty="0"/>
            </a:br>
            <a:endParaRPr lang="en-US" altLang="zh-CN" dirty="0"/>
          </a:p>
          <a:p>
            <a:pPr marL="0" indent="0">
              <a:buNone/>
            </a:pPr>
            <a:endParaRPr lang="en-US" altLang="zh-CN" dirty="0"/>
          </a:p>
          <a:p>
            <a:pPr lvl="1"/>
            <a:r>
              <a:rPr lang="en-US" altLang="zh-CN" dirty="0"/>
              <a:t>Each slot has full FP and list of full LBAs in metadata region</a:t>
            </a:r>
          </a:p>
          <a:p>
            <a:pPr lvl="2"/>
            <a:r>
              <a:rPr lang="en-US" altLang="zh-CN" dirty="0"/>
              <a:t>For validation against prefix collisions</a:t>
            </a:r>
          </a:p>
          <a:p>
            <a:pPr lvl="1"/>
            <a:r>
              <a:rPr lang="en-US" altLang="zh-CN" dirty="0"/>
              <a:t>Cached chunks in data region</a:t>
            </a:r>
          </a:p>
        </p:txBody>
      </p:sp>
      <p:sp>
        <p:nvSpPr>
          <p:cNvPr id="4" name="Slide Number Placeholder 3">
            <a:extLst>
              <a:ext uri="{FF2B5EF4-FFF2-40B4-BE49-F238E27FC236}">
                <a16:creationId xmlns:a16="http://schemas.microsoft.com/office/drawing/2014/main" id="{7201C8C4-98B2-5D48-B28F-6032A08EF466}"/>
              </a:ext>
            </a:extLst>
          </p:cNvPr>
          <p:cNvSpPr>
            <a:spLocks noGrp="1"/>
          </p:cNvSpPr>
          <p:nvPr>
            <p:ph type="sldNum" sz="quarter" idx="11"/>
          </p:nvPr>
        </p:nvSpPr>
        <p:spPr/>
        <p:txBody>
          <a:bodyPr/>
          <a:lstStyle/>
          <a:p>
            <a:pPr>
              <a:defRPr/>
            </a:pPr>
            <a:fld id="{3FFE790D-BCFB-4008-9260-CA63AEE325FD}" type="slidenum">
              <a:rPr lang="en-US" smtClean="0"/>
              <a:pPr>
                <a:defRPr/>
              </a:pPr>
              <a:t>10</a:t>
            </a:fld>
            <a:endParaRPr lang="en-US" dirty="0"/>
          </a:p>
        </p:txBody>
      </p:sp>
      <p:sp>
        <p:nvSpPr>
          <p:cNvPr id="27" name="文本框 133">
            <a:extLst>
              <a:ext uri="{FF2B5EF4-FFF2-40B4-BE49-F238E27FC236}">
                <a16:creationId xmlns:a16="http://schemas.microsoft.com/office/drawing/2014/main" id="{89E4C273-52B9-DD4E-84B1-0ECD728A6C39}"/>
              </a:ext>
            </a:extLst>
          </p:cNvPr>
          <p:cNvSpPr txBox="1"/>
          <p:nvPr/>
        </p:nvSpPr>
        <p:spPr>
          <a:xfrm>
            <a:off x="5318365" y="3777088"/>
            <a:ext cx="1026236" cy="553998"/>
          </a:xfrm>
          <a:prstGeom prst="rect">
            <a:avLst/>
          </a:prstGeom>
          <a:noFill/>
        </p:spPr>
        <p:txBody>
          <a:bodyPr wrap="square" lIns="0" tIns="0" rIns="0" bIns="0" rtlCol="0">
            <a:spAutoFit/>
          </a:bodyPr>
          <a:lstStyle/>
          <a:p>
            <a:pPr algn="ctr"/>
            <a:r>
              <a:rPr kumimoji="1" lang="en-US" altLang="zh-CN" b="1" dirty="0">
                <a:latin typeface="Times New Roman" panose="02020603050405020304" pitchFamily="18" charset="0"/>
                <a:cs typeface="Times New Roman" panose="02020603050405020304" pitchFamily="18" charset="0"/>
              </a:rPr>
              <a:t>Metadata</a:t>
            </a:r>
            <a:br>
              <a:rPr kumimoji="1" lang="en-US" altLang="zh-CN" b="1" dirty="0">
                <a:latin typeface="Times New Roman" panose="02020603050405020304" pitchFamily="18" charset="0"/>
                <a:cs typeface="Times New Roman" panose="02020603050405020304" pitchFamily="18" charset="0"/>
              </a:rPr>
            </a:br>
            <a:r>
              <a:rPr kumimoji="1" lang="en-US" altLang="zh-CN" b="1" dirty="0">
                <a:latin typeface="Times New Roman" panose="02020603050405020304" pitchFamily="18" charset="0"/>
                <a:cs typeface="Times New Roman" panose="02020603050405020304" pitchFamily="18" charset="0"/>
              </a:rPr>
              <a:t>region</a:t>
            </a:r>
            <a:endParaRPr kumimoji="1" lang="zh-CN" altLang="en-US" b="1" dirty="0">
              <a:latin typeface="Times New Roman" panose="02020603050405020304" pitchFamily="18" charset="0"/>
              <a:cs typeface="Times New Roman" panose="02020603050405020304" pitchFamily="18" charset="0"/>
            </a:endParaRPr>
          </a:p>
        </p:txBody>
      </p:sp>
      <p:sp>
        <p:nvSpPr>
          <p:cNvPr id="29" name="文本框 133">
            <a:extLst>
              <a:ext uri="{FF2B5EF4-FFF2-40B4-BE49-F238E27FC236}">
                <a16:creationId xmlns:a16="http://schemas.microsoft.com/office/drawing/2014/main" id="{9AABF9A7-665B-7A4E-B892-B7E58AD30FB3}"/>
              </a:ext>
            </a:extLst>
          </p:cNvPr>
          <p:cNvSpPr txBox="1"/>
          <p:nvPr/>
        </p:nvSpPr>
        <p:spPr>
          <a:xfrm>
            <a:off x="5558041" y="3037835"/>
            <a:ext cx="323931" cy="276999"/>
          </a:xfrm>
          <a:prstGeom prst="rect">
            <a:avLst/>
          </a:prstGeom>
          <a:noFill/>
        </p:spPr>
        <p:txBody>
          <a:bodyPr wrap="square" lIns="0" tIns="0" rIns="0" bIns="0" rtlCol="0">
            <a:spAutoFit/>
          </a:bodyPr>
          <a:lstStyle/>
          <a:p>
            <a:pPr algn="ctr"/>
            <a:r>
              <a:rPr kumimoji="1" lang="en-US" altLang="zh-CN" b="1" dirty="0">
                <a:latin typeface="Times New Roman" panose="02020603050405020304" pitchFamily="18" charset="0"/>
                <a:cs typeface="Times New Roman" panose="02020603050405020304" pitchFamily="18" charset="0"/>
              </a:rPr>
              <a:t>…</a:t>
            </a:r>
            <a:endParaRPr kumimoji="1" lang="zh-CN" altLang="en-US" b="1" dirty="0">
              <a:latin typeface="Times New Roman" panose="02020603050405020304" pitchFamily="18" charset="0"/>
              <a:cs typeface="Times New Roman" panose="02020603050405020304" pitchFamily="18" charset="0"/>
            </a:endParaRPr>
          </a:p>
        </p:txBody>
      </p:sp>
      <p:sp>
        <p:nvSpPr>
          <p:cNvPr id="30" name="文本框 133">
            <a:extLst>
              <a:ext uri="{FF2B5EF4-FFF2-40B4-BE49-F238E27FC236}">
                <a16:creationId xmlns:a16="http://schemas.microsoft.com/office/drawing/2014/main" id="{6207DE85-933A-A740-AE1A-B199B2A7E4A6}"/>
              </a:ext>
            </a:extLst>
          </p:cNvPr>
          <p:cNvSpPr txBox="1"/>
          <p:nvPr/>
        </p:nvSpPr>
        <p:spPr>
          <a:xfrm>
            <a:off x="8594239" y="3073036"/>
            <a:ext cx="323931" cy="276999"/>
          </a:xfrm>
          <a:prstGeom prst="rect">
            <a:avLst/>
          </a:prstGeom>
          <a:noFill/>
        </p:spPr>
        <p:txBody>
          <a:bodyPr wrap="square" lIns="0" tIns="0" rIns="0" bIns="0" rtlCol="0">
            <a:spAutoFit/>
          </a:bodyPr>
          <a:lstStyle/>
          <a:p>
            <a:pPr algn="ctr"/>
            <a:r>
              <a:rPr kumimoji="1" lang="en-US" altLang="zh-CN" b="1" dirty="0">
                <a:latin typeface="Times New Roman" panose="02020603050405020304" pitchFamily="18" charset="0"/>
                <a:cs typeface="Times New Roman" panose="02020603050405020304" pitchFamily="18" charset="0"/>
              </a:rPr>
              <a:t>…</a:t>
            </a:r>
            <a:endParaRPr kumimoji="1" lang="zh-CN" altLang="en-US" b="1" dirty="0">
              <a:latin typeface="Times New Roman" panose="02020603050405020304" pitchFamily="18" charset="0"/>
              <a:cs typeface="Times New Roman" panose="02020603050405020304" pitchFamily="18" charset="0"/>
            </a:endParaRPr>
          </a:p>
        </p:txBody>
      </p:sp>
      <p:sp>
        <p:nvSpPr>
          <p:cNvPr id="32" name="文本框 133">
            <a:extLst>
              <a:ext uri="{FF2B5EF4-FFF2-40B4-BE49-F238E27FC236}">
                <a16:creationId xmlns:a16="http://schemas.microsoft.com/office/drawing/2014/main" id="{9927DC8F-6C6C-5F42-A27C-B4C03D98330B}"/>
              </a:ext>
            </a:extLst>
          </p:cNvPr>
          <p:cNvSpPr txBox="1"/>
          <p:nvPr/>
        </p:nvSpPr>
        <p:spPr>
          <a:xfrm>
            <a:off x="8532120" y="3777088"/>
            <a:ext cx="657761" cy="553998"/>
          </a:xfrm>
          <a:prstGeom prst="rect">
            <a:avLst/>
          </a:prstGeom>
          <a:noFill/>
        </p:spPr>
        <p:txBody>
          <a:bodyPr wrap="square" lIns="0" tIns="0" rIns="0" bIns="0" rtlCol="0">
            <a:spAutoFit/>
          </a:bodyPr>
          <a:lstStyle/>
          <a:p>
            <a:pPr algn="ctr"/>
            <a:r>
              <a:rPr kumimoji="1" lang="en-US" altLang="zh-CN" b="1" dirty="0">
                <a:latin typeface="Times New Roman" panose="02020603050405020304" pitchFamily="18" charset="0"/>
                <a:cs typeface="Times New Roman" panose="02020603050405020304" pitchFamily="18" charset="0"/>
              </a:rPr>
              <a:t>Data</a:t>
            </a:r>
          </a:p>
          <a:p>
            <a:pPr algn="ctr"/>
            <a:r>
              <a:rPr kumimoji="1" lang="en-US" altLang="zh-CN" b="1" dirty="0">
                <a:latin typeface="Times New Roman" panose="02020603050405020304" pitchFamily="18" charset="0"/>
                <a:cs typeface="Times New Roman" panose="02020603050405020304" pitchFamily="18" charset="0"/>
              </a:rPr>
              <a:t>region</a:t>
            </a:r>
            <a:endParaRPr kumimoji="1" lang="zh-CN" altLang="en-US" b="1" dirty="0">
              <a:latin typeface="Times New Roman" panose="02020603050405020304" pitchFamily="18" charset="0"/>
              <a:cs typeface="Times New Roman" panose="02020603050405020304" pitchFamily="18" charset="0"/>
            </a:endParaRPr>
          </a:p>
        </p:txBody>
      </p:sp>
      <p:graphicFrame>
        <p:nvGraphicFramePr>
          <p:cNvPr id="33" name="Table 51">
            <a:extLst>
              <a:ext uri="{FF2B5EF4-FFF2-40B4-BE49-F238E27FC236}">
                <a16:creationId xmlns:a16="http://schemas.microsoft.com/office/drawing/2014/main" id="{5C18033D-AC75-D44F-A6E7-03612017F0AD}"/>
              </a:ext>
            </a:extLst>
          </p:cNvPr>
          <p:cNvGraphicFramePr>
            <a:graphicFrameLocks noGrp="1"/>
          </p:cNvGraphicFramePr>
          <p:nvPr>
            <p:extLst>
              <p:ext uri="{D42A27DB-BD31-4B8C-83A1-F6EECF244321}">
                <p14:modId xmlns:p14="http://schemas.microsoft.com/office/powerpoint/2010/main" val="2624901996"/>
              </p:ext>
            </p:extLst>
          </p:nvPr>
        </p:nvGraphicFramePr>
        <p:xfrm>
          <a:off x="2822583" y="4174770"/>
          <a:ext cx="2005013" cy="307079"/>
        </p:xfrm>
        <a:graphic>
          <a:graphicData uri="http://schemas.openxmlformats.org/drawingml/2006/table">
            <a:tbl>
              <a:tblPr firstRow="1" bandRow="1">
                <a:tableStyleId>{5C22544A-7EE6-4342-B048-85BDC9FD1C3A}</a:tableStyleId>
              </a:tblPr>
              <a:tblGrid>
                <a:gridCol w="617928">
                  <a:extLst>
                    <a:ext uri="{9D8B030D-6E8A-4147-A177-3AD203B41FA5}">
                      <a16:colId xmlns:a16="http://schemas.microsoft.com/office/drawing/2014/main" val="2942072019"/>
                    </a:ext>
                  </a:extLst>
                </a:gridCol>
                <a:gridCol w="1387085">
                  <a:extLst>
                    <a:ext uri="{9D8B030D-6E8A-4147-A177-3AD203B41FA5}">
                      <a16:colId xmlns:a16="http://schemas.microsoft.com/office/drawing/2014/main" val="4244553379"/>
                    </a:ext>
                  </a:extLst>
                </a:gridCol>
              </a:tblGrid>
              <a:tr h="307079">
                <a:tc>
                  <a:txBody>
                    <a:bodyPr/>
                    <a:lstStyle/>
                    <a:p>
                      <a:pPr algn="ctr"/>
                      <a:r>
                        <a:rPr lang="en-US" sz="1800" b="1" dirty="0">
                          <a:solidFill>
                            <a:schemeClr val="tx1"/>
                          </a:solidFill>
                          <a:latin typeface="Times New Roman" panose="02020603050405020304" pitchFamily="18" charset="0"/>
                          <a:cs typeface="Times New Roman" panose="02020603050405020304" pitchFamily="18" charset="0"/>
                        </a:rPr>
                        <a:t>FP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sz="1800" b="1" dirty="0">
                          <a:solidFill>
                            <a:schemeClr val="tx1"/>
                          </a:solidFill>
                          <a:latin typeface="Times New Roman" panose="02020603050405020304" pitchFamily="18" charset="0"/>
                          <a:cs typeface="Times New Roman" panose="02020603050405020304" pitchFamily="18" charset="0"/>
                        </a:rPr>
                        <a:t>List of LBAs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2213936846"/>
                  </a:ext>
                </a:extLst>
              </a:tr>
            </a:tbl>
          </a:graphicData>
        </a:graphic>
      </p:graphicFrame>
      <p:cxnSp>
        <p:nvCxnSpPr>
          <p:cNvPr id="38" name="Straight Connector 93">
            <a:extLst>
              <a:ext uri="{FF2B5EF4-FFF2-40B4-BE49-F238E27FC236}">
                <a16:creationId xmlns:a16="http://schemas.microsoft.com/office/drawing/2014/main" id="{42230FB8-E31A-F64E-952C-1D1BB93B6826}"/>
              </a:ext>
            </a:extLst>
          </p:cNvPr>
          <p:cNvCxnSpPr>
            <a:cxnSpLocks/>
          </p:cNvCxnSpPr>
          <p:nvPr/>
        </p:nvCxnSpPr>
        <p:spPr>
          <a:xfrm>
            <a:off x="6388112" y="2230588"/>
            <a:ext cx="0" cy="2131623"/>
          </a:xfrm>
          <a:prstGeom prst="line">
            <a:avLst/>
          </a:prstGeom>
          <a:ln w="1905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41" name="Straight Connector 61">
            <a:extLst>
              <a:ext uri="{FF2B5EF4-FFF2-40B4-BE49-F238E27FC236}">
                <a16:creationId xmlns:a16="http://schemas.microsoft.com/office/drawing/2014/main" id="{8BE65C60-2460-ED48-8A2B-6A00AD246C2A}"/>
              </a:ext>
            </a:extLst>
          </p:cNvPr>
          <p:cNvCxnSpPr>
            <a:cxnSpLocks/>
          </p:cNvCxnSpPr>
          <p:nvPr/>
        </p:nvCxnSpPr>
        <p:spPr>
          <a:xfrm flipH="1">
            <a:off x="2822583" y="3867171"/>
            <a:ext cx="816646" cy="307599"/>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62">
            <a:extLst>
              <a:ext uri="{FF2B5EF4-FFF2-40B4-BE49-F238E27FC236}">
                <a16:creationId xmlns:a16="http://schemas.microsoft.com/office/drawing/2014/main" id="{BC0C6352-D884-A64D-895D-FEA40F2B7EEA}"/>
              </a:ext>
            </a:extLst>
          </p:cNvPr>
          <p:cNvCxnSpPr>
            <a:cxnSpLocks/>
          </p:cNvCxnSpPr>
          <p:nvPr/>
        </p:nvCxnSpPr>
        <p:spPr>
          <a:xfrm>
            <a:off x="4361084" y="3854142"/>
            <a:ext cx="439576" cy="3048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61">
            <a:extLst>
              <a:ext uri="{FF2B5EF4-FFF2-40B4-BE49-F238E27FC236}">
                <a16:creationId xmlns:a16="http://schemas.microsoft.com/office/drawing/2014/main" id="{7BADDABB-0904-3442-8C77-0A1E8C25D756}"/>
              </a:ext>
            </a:extLst>
          </p:cNvPr>
          <p:cNvCxnSpPr>
            <a:cxnSpLocks/>
          </p:cNvCxnSpPr>
          <p:nvPr/>
        </p:nvCxnSpPr>
        <p:spPr>
          <a:xfrm flipH="1">
            <a:off x="6712685" y="3866619"/>
            <a:ext cx="152908" cy="284617"/>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62">
            <a:extLst>
              <a:ext uri="{FF2B5EF4-FFF2-40B4-BE49-F238E27FC236}">
                <a16:creationId xmlns:a16="http://schemas.microsoft.com/office/drawing/2014/main" id="{2129AFCC-6455-EB4F-AFFC-B20E22BE9592}"/>
              </a:ext>
            </a:extLst>
          </p:cNvPr>
          <p:cNvCxnSpPr>
            <a:cxnSpLocks/>
          </p:cNvCxnSpPr>
          <p:nvPr/>
        </p:nvCxnSpPr>
        <p:spPr>
          <a:xfrm>
            <a:off x="7575116" y="3851969"/>
            <a:ext cx="78806" cy="342174"/>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8" name="Table 51">
            <a:extLst>
              <a:ext uri="{FF2B5EF4-FFF2-40B4-BE49-F238E27FC236}">
                <a16:creationId xmlns:a16="http://schemas.microsoft.com/office/drawing/2014/main" id="{A68B832F-8265-B24C-8D52-4ACD27420075}"/>
              </a:ext>
            </a:extLst>
          </p:cNvPr>
          <p:cNvGraphicFramePr>
            <a:graphicFrameLocks noGrp="1"/>
          </p:cNvGraphicFramePr>
          <p:nvPr>
            <p:extLst>
              <p:ext uri="{D42A27DB-BD31-4B8C-83A1-F6EECF244321}">
                <p14:modId xmlns:p14="http://schemas.microsoft.com/office/powerpoint/2010/main" val="3186692136"/>
              </p:ext>
            </p:extLst>
          </p:nvPr>
        </p:nvGraphicFramePr>
        <p:xfrm>
          <a:off x="6712685" y="4168754"/>
          <a:ext cx="951295" cy="307079"/>
        </p:xfrm>
        <a:graphic>
          <a:graphicData uri="http://schemas.openxmlformats.org/drawingml/2006/table">
            <a:tbl>
              <a:tblPr firstRow="1" bandRow="1">
                <a:tableStyleId>{5C22544A-7EE6-4342-B048-85BDC9FD1C3A}</a:tableStyleId>
              </a:tblPr>
              <a:tblGrid>
                <a:gridCol w="951295">
                  <a:extLst>
                    <a:ext uri="{9D8B030D-6E8A-4147-A177-3AD203B41FA5}">
                      <a16:colId xmlns:a16="http://schemas.microsoft.com/office/drawing/2014/main" val="2942072019"/>
                    </a:ext>
                  </a:extLst>
                </a:gridCol>
              </a:tblGrid>
              <a:tr h="307079">
                <a:tc>
                  <a:txBody>
                    <a:bodyPr/>
                    <a:lstStyle/>
                    <a:p>
                      <a:pPr algn="ctr"/>
                      <a:r>
                        <a:rPr lang="en-US" sz="1800" b="1" dirty="0">
                          <a:solidFill>
                            <a:schemeClr val="tx1"/>
                          </a:solidFill>
                          <a:latin typeface="Times New Roman" panose="02020603050405020304" pitchFamily="18" charset="0"/>
                          <a:cs typeface="Times New Roman" panose="02020603050405020304" pitchFamily="18" charset="0"/>
                        </a:rPr>
                        <a:t>Chunk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2213936846"/>
                  </a:ext>
                </a:extLst>
              </a:tr>
            </a:tbl>
          </a:graphicData>
        </a:graphic>
      </p:graphicFrame>
      <p:sp>
        <p:nvSpPr>
          <p:cNvPr id="24" name="文本框 23">
            <a:extLst>
              <a:ext uri="{FF2B5EF4-FFF2-40B4-BE49-F238E27FC236}">
                <a16:creationId xmlns:a16="http://schemas.microsoft.com/office/drawing/2014/main" id="{C68BAAAA-96AB-3E45-9C34-2ABE556CB015}"/>
              </a:ext>
            </a:extLst>
          </p:cNvPr>
          <p:cNvSpPr txBox="1"/>
          <p:nvPr/>
        </p:nvSpPr>
        <p:spPr>
          <a:xfrm>
            <a:off x="3663594" y="2217977"/>
            <a:ext cx="694494" cy="276999"/>
          </a:xfrm>
          <a:prstGeom prst="rect">
            <a:avLst/>
          </a:prstGeom>
          <a:noFill/>
        </p:spPr>
        <p:txBody>
          <a:bodyPr wrap="square" lIns="0" tIns="0" rIns="0" bIns="0" rtlCol="0">
            <a:spAutoFit/>
          </a:bodyPr>
          <a:lstStyle/>
          <a:p>
            <a:r>
              <a:rPr kumimoji="1" lang="en-US" altLang="zh-CN" b="1" dirty="0">
                <a:latin typeface="Times New Roman" panose="02020603050405020304" pitchFamily="18" charset="0"/>
                <a:cs typeface="Times New Roman" panose="02020603050405020304" pitchFamily="18" charset="0"/>
              </a:rPr>
              <a:t>Bucket</a:t>
            </a:r>
            <a:endParaRPr kumimoji="1" lang="zh-CN" altLang="en-US" b="1" dirty="0">
              <a:latin typeface="Times New Roman" panose="02020603050405020304" pitchFamily="18" charset="0"/>
              <a:cs typeface="Times New Roman" panose="02020603050405020304" pitchFamily="18" charset="0"/>
            </a:endParaRPr>
          </a:p>
        </p:txBody>
      </p:sp>
      <p:graphicFrame>
        <p:nvGraphicFramePr>
          <p:cNvPr id="25" name="Table 71">
            <a:extLst>
              <a:ext uri="{FF2B5EF4-FFF2-40B4-BE49-F238E27FC236}">
                <a16:creationId xmlns:a16="http://schemas.microsoft.com/office/drawing/2014/main" id="{09E6EBF4-B9EE-5E4B-8B01-88079B769D36}"/>
              </a:ext>
            </a:extLst>
          </p:cNvPr>
          <p:cNvGraphicFramePr>
            <a:graphicFrameLocks noGrp="1"/>
          </p:cNvGraphicFramePr>
          <p:nvPr>
            <p:extLst>
              <p:ext uri="{D42A27DB-BD31-4B8C-83A1-F6EECF244321}">
                <p14:modId xmlns:p14="http://schemas.microsoft.com/office/powerpoint/2010/main" val="1269001577"/>
              </p:ext>
            </p:extLst>
          </p:nvPr>
        </p:nvGraphicFramePr>
        <p:xfrm>
          <a:off x="4546693" y="2501989"/>
          <a:ext cx="724089" cy="1349355"/>
        </p:xfrm>
        <a:graphic>
          <a:graphicData uri="http://schemas.openxmlformats.org/drawingml/2006/table">
            <a:tbl>
              <a:tblPr firstRow="1" bandRow="1">
                <a:tableStyleId>{5C22544A-7EE6-4342-B048-85BDC9FD1C3A}</a:tableStyleId>
              </a:tblPr>
              <a:tblGrid>
                <a:gridCol w="724089">
                  <a:extLst>
                    <a:ext uri="{9D8B030D-6E8A-4147-A177-3AD203B41FA5}">
                      <a16:colId xmlns:a16="http://schemas.microsoft.com/office/drawing/2014/main" val="2942072019"/>
                    </a:ext>
                  </a:extLst>
                </a:gridCol>
              </a:tblGrid>
              <a:tr h="1799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3936846"/>
                  </a:ext>
                </a:extLst>
              </a:tr>
              <a:tr h="1799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2252567"/>
                  </a:ext>
                </a:extLst>
              </a:tr>
              <a:tr h="179914">
                <a:tc>
                  <a:txBody>
                    <a:bodyPr/>
                    <a:lstStyle/>
                    <a:p>
                      <a:pPr algn="ctr"/>
                      <a:endParaRPr lang="en-US" sz="100" b="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6678868"/>
                  </a:ext>
                </a:extLst>
              </a:tr>
              <a:tr h="809613">
                <a:tc>
                  <a:txBody>
                    <a:bodyPr/>
                    <a:lstStyle/>
                    <a:p>
                      <a:pPr algn="ctr"/>
                      <a:r>
                        <a:rPr lang="en-US" sz="1800" b="0" dirty="0">
                          <a:solidFill>
                            <a:schemeClr val="tx1"/>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4262933"/>
                  </a:ext>
                </a:extLst>
              </a:tr>
            </a:tbl>
          </a:graphicData>
        </a:graphic>
      </p:graphicFrame>
      <p:graphicFrame>
        <p:nvGraphicFramePr>
          <p:cNvPr id="26" name="Table 73">
            <a:extLst>
              <a:ext uri="{FF2B5EF4-FFF2-40B4-BE49-F238E27FC236}">
                <a16:creationId xmlns:a16="http://schemas.microsoft.com/office/drawing/2014/main" id="{C41F21DE-661C-9D44-9D45-AB364ADDCA4E}"/>
              </a:ext>
            </a:extLst>
          </p:cNvPr>
          <p:cNvGraphicFramePr>
            <a:graphicFrameLocks noGrp="1"/>
          </p:cNvGraphicFramePr>
          <p:nvPr>
            <p:extLst>
              <p:ext uri="{D42A27DB-BD31-4B8C-83A1-F6EECF244321}">
                <p14:modId xmlns:p14="http://schemas.microsoft.com/office/powerpoint/2010/main" val="3485360034"/>
              </p:ext>
            </p:extLst>
          </p:nvPr>
        </p:nvGraphicFramePr>
        <p:xfrm>
          <a:off x="3650250" y="2501988"/>
          <a:ext cx="709523" cy="1349355"/>
        </p:xfrm>
        <a:graphic>
          <a:graphicData uri="http://schemas.openxmlformats.org/drawingml/2006/table">
            <a:tbl>
              <a:tblPr firstRow="1" bandRow="1">
                <a:tableStyleId>{5C22544A-7EE6-4342-B048-85BDC9FD1C3A}</a:tableStyleId>
              </a:tblPr>
              <a:tblGrid>
                <a:gridCol w="709523">
                  <a:extLst>
                    <a:ext uri="{9D8B030D-6E8A-4147-A177-3AD203B41FA5}">
                      <a16:colId xmlns:a16="http://schemas.microsoft.com/office/drawing/2014/main" val="2942072019"/>
                    </a:ext>
                  </a:extLst>
                </a:gridCol>
              </a:tblGrid>
              <a:tr h="1801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3936846"/>
                  </a:ext>
                </a:extLst>
              </a:tr>
              <a:tr h="1801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2252567"/>
                  </a:ext>
                </a:extLst>
              </a:tr>
              <a:tr h="180145">
                <a:tc>
                  <a:txBody>
                    <a:bodyPr/>
                    <a:lstStyle/>
                    <a:p>
                      <a:pPr algn="ctr"/>
                      <a:endParaRPr lang="en-US" sz="100" b="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6678868"/>
                  </a:ext>
                </a:extLst>
              </a:tr>
              <a:tr h="628775">
                <a:tc>
                  <a:txBody>
                    <a:bodyPr/>
                    <a:lstStyle/>
                    <a:p>
                      <a:pPr algn="ctr"/>
                      <a:r>
                        <a:rPr lang="en-US" sz="1800" b="0" dirty="0">
                          <a:solidFill>
                            <a:schemeClr val="tx1"/>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4262933"/>
                  </a:ext>
                </a:extLst>
              </a:tr>
              <a:tr h="180145">
                <a:tc>
                  <a:txBody>
                    <a:bodyPr/>
                    <a:lstStyle/>
                    <a:p>
                      <a:endParaRPr lang="en-US" sz="1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3488804529"/>
                  </a:ext>
                </a:extLst>
              </a:tr>
            </a:tbl>
          </a:graphicData>
        </a:graphic>
      </p:graphicFrame>
      <p:sp>
        <p:nvSpPr>
          <p:cNvPr id="28" name="文本框 54">
            <a:extLst>
              <a:ext uri="{FF2B5EF4-FFF2-40B4-BE49-F238E27FC236}">
                <a16:creationId xmlns:a16="http://schemas.microsoft.com/office/drawing/2014/main" id="{1BBDB2C3-C409-2F4C-AE60-FC5D20928BF0}"/>
              </a:ext>
            </a:extLst>
          </p:cNvPr>
          <p:cNvSpPr txBox="1"/>
          <p:nvPr/>
        </p:nvSpPr>
        <p:spPr>
          <a:xfrm>
            <a:off x="3239172" y="3601333"/>
            <a:ext cx="347486" cy="276999"/>
          </a:xfrm>
          <a:prstGeom prst="rect">
            <a:avLst/>
          </a:prstGeom>
          <a:noFill/>
        </p:spPr>
        <p:txBody>
          <a:bodyPr wrap="square" lIns="0" tIns="0" rIns="0" bIns="0" rtlCol="0">
            <a:spAutoFit/>
          </a:bodyPr>
          <a:lstStyle/>
          <a:p>
            <a:r>
              <a:rPr kumimoji="1" lang="en-US" altLang="zh-CN" b="1" dirty="0">
                <a:latin typeface="Times New Roman" panose="02020603050405020304" pitchFamily="18" charset="0"/>
                <a:cs typeface="Times New Roman" panose="02020603050405020304" pitchFamily="18" charset="0"/>
              </a:rPr>
              <a:t>slot</a:t>
            </a:r>
            <a:endParaRPr kumimoji="1" lang="zh-CN" altLang="en-US" b="1" dirty="0">
              <a:latin typeface="Times New Roman" panose="02020603050405020304" pitchFamily="18" charset="0"/>
              <a:cs typeface="Times New Roman" panose="02020603050405020304" pitchFamily="18" charset="0"/>
            </a:endParaRPr>
          </a:p>
        </p:txBody>
      </p:sp>
      <p:sp>
        <p:nvSpPr>
          <p:cNvPr id="31" name="文本框 30">
            <a:extLst>
              <a:ext uri="{FF2B5EF4-FFF2-40B4-BE49-F238E27FC236}">
                <a16:creationId xmlns:a16="http://schemas.microsoft.com/office/drawing/2014/main" id="{A1DAF226-2773-9C4F-8B43-2E730B8EAEBF}"/>
              </a:ext>
            </a:extLst>
          </p:cNvPr>
          <p:cNvSpPr txBox="1"/>
          <p:nvPr/>
        </p:nvSpPr>
        <p:spPr>
          <a:xfrm>
            <a:off x="6887713" y="2230588"/>
            <a:ext cx="694494" cy="276999"/>
          </a:xfrm>
          <a:prstGeom prst="rect">
            <a:avLst/>
          </a:prstGeom>
          <a:noFill/>
        </p:spPr>
        <p:txBody>
          <a:bodyPr wrap="square" lIns="0" tIns="0" rIns="0" bIns="0" rtlCol="0">
            <a:spAutoFit/>
          </a:bodyPr>
          <a:lstStyle/>
          <a:p>
            <a:r>
              <a:rPr kumimoji="1" lang="en-US" altLang="zh-CN" b="1" dirty="0">
                <a:latin typeface="Times New Roman" panose="02020603050405020304" pitchFamily="18" charset="0"/>
                <a:cs typeface="Times New Roman" panose="02020603050405020304" pitchFamily="18" charset="0"/>
              </a:rPr>
              <a:t>Bucket</a:t>
            </a:r>
            <a:endParaRPr kumimoji="1" lang="zh-CN" altLang="en-US" b="1" dirty="0">
              <a:latin typeface="Times New Roman" panose="02020603050405020304" pitchFamily="18" charset="0"/>
              <a:cs typeface="Times New Roman" panose="02020603050405020304" pitchFamily="18" charset="0"/>
            </a:endParaRPr>
          </a:p>
        </p:txBody>
      </p:sp>
      <p:graphicFrame>
        <p:nvGraphicFramePr>
          <p:cNvPr id="34" name="Table 71">
            <a:extLst>
              <a:ext uri="{FF2B5EF4-FFF2-40B4-BE49-F238E27FC236}">
                <a16:creationId xmlns:a16="http://schemas.microsoft.com/office/drawing/2014/main" id="{1AE16976-682D-5442-8843-2B90F3212C81}"/>
              </a:ext>
            </a:extLst>
          </p:cNvPr>
          <p:cNvGraphicFramePr>
            <a:graphicFrameLocks noGrp="1"/>
          </p:cNvGraphicFramePr>
          <p:nvPr>
            <p:extLst>
              <p:ext uri="{D42A27DB-BD31-4B8C-83A1-F6EECF244321}">
                <p14:modId xmlns:p14="http://schemas.microsoft.com/office/powerpoint/2010/main" val="1653562782"/>
              </p:ext>
            </p:extLst>
          </p:nvPr>
        </p:nvGraphicFramePr>
        <p:xfrm>
          <a:off x="7770812" y="2514600"/>
          <a:ext cx="724089" cy="1349355"/>
        </p:xfrm>
        <a:graphic>
          <a:graphicData uri="http://schemas.openxmlformats.org/drawingml/2006/table">
            <a:tbl>
              <a:tblPr firstRow="1" bandRow="1">
                <a:tableStyleId>{5C22544A-7EE6-4342-B048-85BDC9FD1C3A}</a:tableStyleId>
              </a:tblPr>
              <a:tblGrid>
                <a:gridCol w="724089">
                  <a:extLst>
                    <a:ext uri="{9D8B030D-6E8A-4147-A177-3AD203B41FA5}">
                      <a16:colId xmlns:a16="http://schemas.microsoft.com/office/drawing/2014/main" val="2942072019"/>
                    </a:ext>
                  </a:extLst>
                </a:gridCol>
              </a:tblGrid>
              <a:tr h="1799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3936846"/>
                  </a:ext>
                </a:extLst>
              </a:tr>
              <a:tr h="1799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2252567"/>
                  </a:ext>
                </a:extLst>
              </a:tr>
              <a:tr h="179914">
                <a:tc>
                  <a:txBody>
                    <a:bodyPr/>
                    <a:lstStyle/>
                    <a:p>
                      <a:pPr algn="ctr"/>
                      <a:endParaRPr lang="en-US" sz="100" b="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6678868"/>
                  </a:ext>
                </a:extLst>
              </a:tr>
              <a:tr h="809613">
                <a:tc>
                  <a:txBody>
                    <a:bodyPr/>
                    <a:lstStyle/>
                    <a:p>
                      <a:pPr algn="ctr"/>
                      <a:r>
                        <a:rPr lang="en-US" sz="1800" b="0" dirty="0">
                          <a:solidFill>
                            <a:schemeClr val="tx1"/>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4262933"/>
                  </a:ext>
                </a:extLst>
              </a:tr>
            </a:tbl>
          </a:graphicData>
        </a:graphic>
      </p:graphicFrame>
      <p:graphicFrame>
        <p:nvGraphicFramePr>
          <p:cNvPr id="35" name="Table 73">
            <a:extLst>
              <a:ext uri="{FF2B5EF4-FFF2-40B4-BE49-F238E27FC236}">
                <a16:creationId xmlns:a16="http://schemas.microsoft.com/office/drawing/2014/main" id="{9CB44EF2-EECF-8446-8DE1-66745D079A64}"/>
              </a:ext>
            </a:extLst>
          </p:cNvPr>
          <p:cNvGraphicFramePr>
            <a:graphicFrameLocks noGrp="1"/>
          </p:cNvGraphicFramePr>
          <p:nvPr>
            <p:extLst>
              <p:ext uri="{D42A27DB-BD31-4B8C-83A1-F6EECF244321}">
                <p14:modId xmlns:p14="http://schemas.microsoft.com/office/powerpoint/2010/main" val="2966786259"/>
              </p:ext>
            </p:extLst>
          </p:nvPr>
        </p:nvGraphicFramePr>
        <p:xfrm>
          <a:off x="6874369" y="2514599"/>
          <a:ext cx="709523" cy="1349355"/>
        </p:xfrm>
        <a:graphic>
          <a:graphicData uri="http://schemas.openxmlformats.org/drawingml/2006/table">
            <a:tbl>
              <a:tblPr firstRow="1" bandRow="1">
                <a:tableStyleId>{5C22544A-7EE6-4342-B048-85BDC9FD1C3A}</a:tableStyleId>
              </a:tblPr>
              <a:tblGrid>
                <a:gridCol w="709523">
                  <a:extLst>
                    <a:ext uri="{9D8B030D-6E8A-4147-A177-3AD203B41FA5}">
                      <a16:colId xmlns:a16="http://schemas.microsoft.com/office/drawing/2014/main" val="2942072019"/>
                    </a:ext>
                  </a:extLst>
                </a:gridCol>
              </a:tblGrid>
              <a:tr h="1801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3936846"/>
                  </a:ext>
                </a:extLst>
              </a:tr>
              <a:tr h="1801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2252567"/>
                  </a:ext>
                </a:extLst>
              </a:tr>
              <a:tr h="180145">
                <a:tc>
                  <a:txBody>
                    <a:bodyPr/>
                    <a:lstStyle/>
                    <a:p>
                      <a:pPr algn="ctr"/>
                      <a:endParaRPr lang="en-US" sz="100" b="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6678868"/>
                  </a:ext>
                </a:extLst>
              </a:tr>
              <a:tr h="628775">
                <a:tc>
                  <a:txBody>
                    <a:bodyPr/>
                    <a:lstStyle/>
                    <a:p>
                      <a:pPr algn="ctr"/>
                      <a:r>
                        <a:rPr lang="en-US" sz="1800" b="0" dirty="0">
                          <a:solidFill>
                            <a:schemeClr val="tx1"/>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4262933"/>
                  </a:ext>
                </a:extLst>
              </a:tr>
              <a:tr h="180145">
                <a:tc>
                  <a:txBody>
                    <a:bodyPr/>
                    <a:lstStyle/>
                    <a:p>
                      <a:endParaRPr lang="en-US" sz="1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3488804529"/>
                  </a:ext>
                </a:extLst>
              </a:tr>
            </a:tbl>
          </a:graphicData>
        </a:graphic>
      </p:graphicFrame>
      <p:sp>
        <p:nvSpPr>
          <p:cNvPr id="36" name="文本框 54">
            <a:extLst>
              <a:ext uri="{FF2B5EF4-FFF2-40B4-BE49-F238E27FC236}">
                <a16:creationId xmlns:a16="http://schemas.microsoft.com/office/drawing/2014/main" id="{AE6B0732-F24D-BE4F-B529-4686B1194F88}"/>
              </a:ext>
            </a:extLst>
          </p:cNvPr>
          <p:cNvSpPr txBox="1"/>
          <p:nvPr/>
        </p:nvSpPr>
        <p:spPr>
          <a:xfrm>
            <a:off x="6463291" y="3613944"/>
            <a:ext cx="347486" cy="276999"/>
          </a:xfrm>
          <a:prstGeom prst="rect">
            <a:avLst/>
          </a:prstGeom>
          <a:noFill/>
        </p:spPr>
        <p:txBody>
          <a:bodyPr wrap="square" lIns="0" tIns="0" rIns="0" bIns="0" rtlCol="0">
            <a:spAutoFit/>
          </a:bodyPr>
          <a:lstStyle/>
          <a:p>
            <a:r>
              <a:rPr kumimoji="1" lang="en-US" altLang="zh-CN" b="1" dirty="0">
                <a:latin typeface="Times New Roman" panose="02020603050405020304" pitchFamily="18" charset="0"/>
                <a:cs typeface="Times New Roman" panose="02020603050405020304" pitchFamily="18" charset="0"/>
              </a:rPr>
              <a:t>slot</a:t>
            </a:r>
            <a:endParaRPr kumimoji="1"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0730015"/>
      </p:ext>
    </p:extLst>
  </p:cSld>
  <p:clrMapOvr>
    <a:masterClrMapping/>
  </p:clrMapOvr>
  <mc:AlternateContent xmlns:mc="http://schemas.openxmlformats.org/markup-compatibility/2006" xmlns:p14="http://schemas.microsoft.com/office/powerpoint/2010/main">
    <mc:Choice Requires="p14">
      <p:transition spd="slow" p14:dur="2000" advTm="45111"/>
    </mc:Choice>
    <mc:Fallback xmlns="">
      <p:transition spd="slow" advTm="4511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8E410-D951-BE44-ABF1-72639E80969C}"/>
              </a:ext>
            </a:extLst>
          </p:cNvPr>
          <p:cNvSpPr>
            <a:spLocks noGrp="1"/>
          </p:cNvSpPr>
          <p:nvPr>
            <p:ph type="title"/>
          </p:nvPr>
        </p:nvSpPr>
        <p:spPr/>
        <p:txBody>
          <a:bodyPr/>
          <a:lstStyle/>
          <a:p>
            <a:r>
              <a:rPr lang="en-US" dirty="0"/>
              <a:t>Fixed-size Compressed Data Management</a:t>
            </a:r>
          </a:p>
        </p:txBody>
      </p:sp>
      <p:sp>
        <p:nvSpPr>
          <p:cNvPr id="3" name="Content Placeholder 2">
            <a:extLst>
              <a:ext uri="{FF2B5EF4-FFF2-40B4-BE49-F238E27FC236}">
                <a16:creationId xmlns:a16="http://schemas.microsoft.com/office/drawing/2014/main" id="{BF16A1D1-6A07-EC4B-89A2-BC294D84C6E2}"/>
              </a:ext>
            </a:extLst>
          </p:cNvPr>
          <p:cNvSpPr>
            <a:spLocks noGrp="1"/>
          </p:cNvSpPr>
          <p:nvPr>
            <p:ph idx="1"/>
          </p:nvPr>
        </p:nvSpPr>
        <p:spPr>
          <a:xfrm>
            <a:off x="609441" y="1600200"/>
            <a:ext cx="10969943" cy="4614325"/>
          </a:xfrm>
          <a:effectLst/>
        </p:spPr>
        <p:txBody>
          <a:bodyPr/>
          <a:lstStyle/>
          <a:p>
            <a:r>
              <a:rPr lang="en-US" dirty="0"/>
              <a:t>Main idea</a:t>
            </a:r>
          </a:p>
          <a:p>
            <a:pPr lvl="1"/>
            <a:r>
              <a:rPr lang="en-US" dirty="0"/>
              <a:t>Slice and pad a compressed chunk into fixed-size </a:t>
            </a:r>
            <a:r>
              <a:rPr lang="en-US" dirty="0" err="1"/>
              <a:t>subchunks</a:t>
            </a:r>
            <a:endParaRPr lang="en-US" dirty="0"/>
          </a:p>
          <a:p>
            <a:pPr marL="457200" lvl="1" indent="0">
              <a:buNone/>
            </a:pPr>
            <a:r>
              <a:rPr lang="en-US" dirty="0"/>
              <a:t/>
            </a:r>
            <a:br>
              <a:rPr lang="en-US" dirty="0"/>
            </a:br>
            <a:endParaRPr lang="en-US" dirty="0"/>
          </a:p>
          <a:p>
            <a:pPr marL="457200" lvl="1" indent="0">
              <a:buNone/>
            </a:pPr>
            <a:endParaRPr lang="en-US" dirty="0"/>
          </a:p>
          <a:p>
            <a:r>
              <a:rPr lang="en-US" dirty="0"/>
              <a:t>Advantages</a:t>
            </a:r>
          </a:p>
          <a:p>
            <a:pPr lvl="1"/>
            <a:r>
              <a:rPr lang="en-US" dirty="0"/>
              <a:t>Compatible with </a:t>
            </a:r>
            <a:r>
              <a:rPr lang="en-US" dirty="0" err="1"/>
              <a:t>bucketization</a:t>
            </a:r>
            <a:endParaRPr lang="en-US" dirty="0"/>
          </a:p>
          <a:p>
            <a:pPr lvl="2"/>
            <a:r>
              <a:rPr lang="en-US" dirty="0"/>
              <a:t>Store each </a:t>
            </a:r>
            <a:r>
              <a:rPr lang="en-US" dirty="0" err="1"/>
              <a:t>subchunk</a:t>
            </a:r>
            <a:r>
              <a:rPr lang="en-US" dirty="0"/>
              <a:t> in one slot</a:t>
            </a:r>
          </a:p>
          <a:p>
            <a:pPr lvl="1"/>
            <a:r>
              <a:rPr lang="en-US" dirty="0"/>
              <a:t>Allow per-chunk management for cache replacement</a:t>
            </a:r>
          </a:p>
        </p:txBody>
      </p:sp>
      <p:sp>
        <p:nvSpPr>
          <p:cNvPr id="4" name="Slide Number Placeholder 3">
            <a:extLst>
              <a:ext uri="{FF2B5EF4-FFF2-40B4-BE49-F238E27FC236}">
                <a16:creationId xmlns:a16="http://schemas.microsoft.com/office/drawing/2014/main" id="{7201C8C4-98B2-5D48-B28F-6032A08EF466}"/>
              </a:ext>
            </a:extLst>
          </p:cNvPr>
          <p:cNvSpPr>
            <a:spLocks noGrp="1"/>
          </p:cNvSpPr>
          <p:nvPr>
            <p:ph type="sldNum" sz="quarter" idx="11"/>
          </p:nvPr>
        </p:nvSpPr>
        <p:spPr/>
        <p:txBody>
          <a:bodyPr/>
          <a:lstStyle/>
          <a:p>
            <a:pPr>
              <a:defRPr/>
            </a:pPr>
            <a:fld id="{3FFE790D-BCFB-4008-9260-CA63AEE325FD}" type="slidenum">
              <a:rPr lang="en-US" smtClean="0"/>
              <a:pPr>
                <a:defRPr/>
              </a:pPr>
              <a:t>11</a:t>
            </a:fld>
            <a:endParaRPr lang="en-US" dirty="0"/>
          </a:p>
        </p:txBody>
      </p:sp>
      <p:sp>
        <p:nvSpPr>
          <p:cNvPr id="5" name="矩形 4">
            <a:extLst>
              <a:ext uri="{FF2B5EF4-FFF2-40B4-BE49-F238E27FC236}">
                <a16:creationId xmlns:a16="http://schemas.microsoft.com/office/drawing/2014/main" id="{C720A1E1-7E96-014B-A63B-0C0AD3AE8C09}"/>
              </a:ext>
            </a:extLst>
          </p:cNvPr>
          <p:cNvSpPr/>
          <p:nvPr/>
        </p:nvSpPr>
        <p:spPr bwMode="auto">
          <a:xfrm>
            <a:off x="1907697" y="2868340"/>
            <a:ext cx="1293972" cy="369332"/>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b="1" dirty="0">
                <a:latin typeface="Times New Roman" panose="02020603050405020304" pitchFamily="18" charset="0"/>
                <a:cs typeface="Times New Roman" panose="02020603050405020304" pitchFamily="18" charset="0"/>
              </a:rPr>
              <a:t>32KiB</a:t>
            </a:r>
            <a:endParaRPr kumimoji="0" lang="zh-CN"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矩形 5">
            <a:extLst>
              <a:ext uri="{FF2B5EF4-FFF2-40B4-BE49-F238E27FC236}">
                <a16:creationId xmlns:a16="http://schemas.microsoft.com/office/drawing/2014/main" id="{8CF7435F-5C1F-AD44-9E37-47C053EF919E}"/>
              </a:ext>
            </a:extLst>
          </p:cNvPr>
          <p:cNvSpPr/>
          <p:nvPr/>
        </p:nvSpPr>
        <p:spPr bwMode="auto">
          <a:xfrm>
            <a:off x="3963669" y="2861642"/>
            <a:ext cx="914400" cy="381000"/>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20KiB</a:t>
            </a:r>
            <a:endParaRPr kumimoji="0" lang="zh-CN"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矩形 6">
            <a:extLst>
              <a:ext uri="{FF2B5EF4-FFF2-40B4-BE49-F238E27FC236}">
                <a16:creationId xmlns:a16="http://schemas.microsoft.com/office/drawing/2014/main" id="{49BB5C6E-862A-C146-B3E8-736714EC8121}"/>
              </a:ext>
            </a:extLst>
          </p:cNvPr>
          <p:cNvSpPr/>
          <p:nvPr/>
        </p:nvSpPr>
        <p:spPr bwMode="auto">
          <a:xfrm>
            <a:off x="5792469" y="2856672"/>
            <a:ext cx="304800" cy="381000"/>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dirty="0">
              <a:ln>
                <a:noFill/>
              </a:ln>
              <a:solidFill>
                <a:schemeClr val="tx1"/>
              </a:solidFill>
              <a:effectLst/>
              <a:latin typeface="Arial" charset="0"/>
            </a:endParaRPr>
          </a:p>
        </p:txBody>
      </p:sp>
      <p:cxnSp>
        <p:nvCxnSpPr>
          <p:cNvPr id="11" name="直线箭头连接符 10">
            <a:extLst>
              <a:ext uri="{FF2B5EF4-FFF2-40B4-BE49-F238E27FC236}">
                <a16:creationId xmlns:a16="http://schemas.microsoft.com/office/drawing/2014/main" id="{10CBCACB-276F-4448-B602-6BA7049C4A7C}"/>
              </a:ext>
            </a:extLst>
          </p:cNvPr>
          <p:cNvCxnSpPr>
            <a:stCxn id="5" idx="3"/>
            <a:endCxn id="6" idx="1"/>
          </p:cNvCxnSpPr>
          <p:nvPr/>
        </p:nvCxnSpPr>
        <p:spPr bwMode="auto">
          <a:xfrm flipV="1">
            <a:off x="3201669" y="3052142"/>
            <a:ext cx="762000" cy="86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文本框 12">
            <a:extLst>
              <a:ext uri="{FF2B5EF4-FFF2-40B4-BE49-F238E27FC236}">
                <a16:creationId xmlns:a16="http://schemas.microsoft.com/office/drawing/2014/main" id="{EB77D7DE-BAA8-C945-821F-B20CB462B9AB}"/>
              </a:ext>
            </a:extLst>
          </p:cNvPr>
          <p:cNvSpPr txBox="1"/>
          <p:nvPr/>
        </p:nvSpPr>
        <p:spPr>
          <a:xfrm>
            <a:off x="2935683" y="3237672"/>
            <a:ext cx="1293972" cy="369332"/>
          </a:xfrm>
          <a:prstGeom prst="rect">
            <a:avLst/>
          </a:prstGeom>
          <a:noFill/>
        </p:spPr>
        <p:txBody>
          <a:bodyPr wrap="square" rtlCol="0">
            <a:spAutoFit/>
          </a:bodyPr>
          <a:lstStyle/>
          <a:p>
            <a:r>
              <a:rPr kumimoji="1" lang="en-US" altLang="zh-CN" b="1" dirty="0">
                <a:latin typeface="Times New Roman" panose="02020603050405020304" pitchFamily="18" charset="0"/>
                <a:cs typeface="Times New Roman" panose="02020603050405020304" pitchFamily="18" charset="0"/>
              </a:rPr>
              <a:t>Compress</a:t>
            </a:r>
            <a:endParaRPr kumimoji="1" lang="zh-CN" altLang="en-US" b="1" dirty="0">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55DDE269-802E-1D4C-829B-BEAFC028527D}"/>
              </a:ext>
            </a:extLst>
          </p:cNvPr>
          <p:cNvSpPr txBox="1"/>
          <p:nvPr/>
        </p:nvSpPr>
        <p:spPr>
          <a:xfrm>
            <a:off x="4635586" y="3242642"/>
            <a:ext cx="1692950" cy="369332"/>
          </a:xfrm>
          <a:prstGeom prst="rect">
            <a:avLst/>
          </a:prstGeom>
          <a:noFill/>
        </p:spPr>
        <p:txBody>
          <a:bodyPr wrap="square" rtlCol="0">
            <a:spAutoFit/>
          </a:bodyPr>
          <a:lstStyle/>
          <a:p>
            <a:r>
              <a:rPr kumimoji="1" lang="en-US" altLang="zh-CN" b="1" dirty="0">
                <a:latin typeface="Times New Roman" panose="02020603050405020304" pitchFamily="18" charset="0"/>
                <a:cs typeface="Times New Roman" panose="02020603050405020304" pitchFamily="18" charset="0"/>
              </a:rPr>
              <a:t>Slice and Pad</a:t>
            </a:r>
            <a:endParaRPr kumimoji="1" lang="zh-CN" altLang="en-US" b="1" dirty="0">
              <a:latin typeface="Times New Roman" panose="02020603050405020304" pitchFamily="18" charset="0"/>
              <a:cs typeface="Times New Roman" panose="02020603050405020304" pitchFamily="18" charset="0"/>
            </a:endParaRPr>
          </a:p>
        </p:txBody>
      </p:sp>
      <p:cxnSp>
        <p:nvCxnSpPr>
          <p:cNvPr id="15" name="直线箭头连接符 14">
            <a:extLst>
              <a:ext uri="{FF2B5EF4-FFF2-40B4-BE49-F238E27FC236}">
                <a16:creationId xmlns:a16="http://schemas.microsoft.com/office/drawing/2014/main" id="{E4056A2F-9EAA-A84C-BC2B-9BAB97DB6E26}"/>
              </a:ext>
            </a:extLst>
          </p:cNvPr>
          <p:cNvCxnSpPr>
            <a:stCxn id="6" idx="3"/>
          </p:cNvCxnSpPr>
          <p:nvPr/>
        </p:nvCxnSpPr>
        <p:spPr bwMode="auto">
          <a:xfrm flipV="1">
            <a:off x="4878069" y="3049657"/>
            <a:ext cx="915828" cy="248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文本框 17">
            <a:extLst>
              <a:ext uri="{FF2B5EF4-FFF2-40B4-BE49-F238E27FC236}">
                <a16:creationId xmlns:a16="http://schemas.microsoft.com/office/drawing/2014/main" id="{8C87C7E3-5594-FC41-8E6C-296A9927831F}"/>
              </a:ext>
            </a:extLst>
          </p:cNvPr>
          <p:cNvSpPr txBox="1"/>
          <p:nvPr/>
        </p:nvSpPr>
        <p:spPr>
          <a:xfrm>
            <a:off x="6685515" y="2868340"/>
            <a:ext cx="1304299" cy="368504"/>
          </a:xfrm>
          <a:prstGeom prst="rect">
            <a:avLst/>
          </a:prstGeom>
          <a:noFill/>
        </p:spPr>
        <p:txBody>
          <a:bodyPr wrap="square" rtlCol="0">
            <a:spAutoFit/>
          </a:bodyPr>
          <a:lstStyle/>
          <a:p>
            <a:r>
              <a:rPr kumimoji="1" lang="en-US" altLang="zh-CN" b="1" dirty="0">
                <a:latin typeface="Times New Roman" panose="02020603050405020304" pitchFamily="18" charset="0"/>
                <a:cs typeface="Times New Roman" panose="02020603050405020304" pitchFamily="18" charset="0"/>
              </a:rPr>
              <a:t>8KiB each</a:t>
            </a:r>
            <a:endParaRPr kumimoji="1" lang="zh-CN" altLang="en-US" b="1" dirty="0">
              <a:latin typeface="Times New Roman" panose="02020603050405020304" pitchFamily="18" charset="0"/>
              <a:cs typeface="Times New Roman" panose="02020603050405020304" pitchFamily="18" charset="0"/>
            </a:endParaRPr>
          </a:p>
        </p:txBody>
      </p:sp>
      <p:sp>
        <p:nvSpPr>
          <p:cNvPr id="19" name="矩形 18">
            <a:extLst>
              <a:ext uri="{FF2B5EF4-FFF2-40B4-BE49-F238E27FC236}">
                <a16:creationId xmlns:a16="http://schemas.microsoft.com/office/drawing/2014/main" id="{0CF87875-3123-364D-8FE7-F0C78DF9D118}"/>
              </a:ext>
            </a:extLst>
          </p:cNvPr>
          <p:cNvSpPr/>
          <p:nvPr/>
        </p:nvSpPr>
        <p:spPr bwMode="auto">
          <a:xfrm>
            <a:off x="6094863" y="2855844"/>
            <a:ext cx="304800" cy="381000"/>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zh-CN" altLang="en-US" dirty="0"/>
          </a:p>
        </p:txBody>
      </p:sp>
      <p:sp>
        <p:nvSpPr>
          <p:cNvPr id="20" name="矩形 19">
            <a:extLst>
              <a:ext uri="{FF2B5EF4-FFF2-40B4-BE49-F238E27FC236}">
                <a16:creationId xmlns:a16="http://schemas.microsoft.com/office/drawing/2014/main" id="{DF2BBBD5-047A-F643-B2C9-66E3BC33DF82}"/>
              </a:ext>
            </a:extLst>
          </p:cNvPr>
          <p:cNvSpPr/>
          <p:nvPr/>
        </p:nvSpPr>
        <p:spPr bwMode="auto">
          <a:xfrm>
            <a:off x="6400640" y="2856672"/>
            <a:ext cx="304800" cy="381000"/>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zh-CN" altLang="en-US" dirty="0"/>
          </a:p>
        </p:txBody>
      </p:sp>
    </p:spTree>
    <p:extLst>
      <p:ext uri="{BB962C8B-B14F-4D97-AF65-F5344CB8AC3E}">
        <p14:creationId xmlns:p14="http://schemas.microsoft.com/office/powerpoint/2010/main" val="3660110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8E410-D951-BE44-ABF1-72639E80969C}"/>
              </a:ext>
            </a:extLst>
          </p:cNvPr>
          <p:cNvSpPr>
            <a:spLocks noGrp="1"/>
          </p:cNvSpPr>
          <p:nvPr>
            <p:ph type="title"/>
          </p:nvPr>
        </p:nvSpPr>
        <p:spPr/>
        <p:txBody>
          <a:bodyPr/>
          <a:lstStyle/>
          <a:p>
            <a:r>
              <a:rPr lang="en-US" dirty="0"/>
              <a:t>Fixed-size Compressed Data Management</a:t>
            </a:r>
          </a:p>
        </p:txBody>
      </p:sp>
      <p:sp>
        <p:nvSpPr>
          <p:cNvPr id="3" name="Content Placeholder 2">
            <a:extLst>
              <a:ext uri="{FF2B5EF4-FFF2-40B4-BE49-F238E27FC236}">
                <a16:creationId xmlns:a16="http://schemas.microsoft.com/office/drawing/2014/main" id="{BF16A1D1-6A07-EC4B-89A2-BC294D84C6E2}"/>
              </a:ext>
            </a:extLst>
          </p:cNvPr>
          <p:cNvSpPr>
            <a:spLocks noGrp="1"/>
          </p:cNvSpPr>
          <p:nvPr>
            <p:ph idx="1"/>
          </p:nvPr>
        </p:nvSpPr>
        <p:spPr>
          <a:xfrm>
            <a:off x="609441" y="1600200"/>
            <a:ext cx="10969943" cy="4614325"/>
          </a:xfrm>
          <a:effectLst/>
        </p:spPr>
        <p:txBody>
          <a:bodyPr/>
          <a:lstStyle/>
          <a:p>
            <a:r>
              <a:rPr lang="en-US" dirty="0"/>
              <a:t>Layout</a:t>
            </a:r>
          </a:p>
          <a:p>
            <a:pPr lvl="1"/>
            <a:r>
              <a:rPr lang="en-US" dirty="0"/>
              <a:t>One chunk occupies </a:t>
            </a:r>
            <a:r>
              <a:rPr lang="en-US" b="1" dirty="0">
                <a:solidFill>
                  <a:srgbClr val="FF0000"/>
                </a:solidFill>
              </a:rPr>
              <a:t>multiple consecutive slots</a:t>
            </a:r>
          </a:p>
          <a:p>
            <a:pPr lvl="1"/>
            <a:r>
              <a:rPr lang="en-US" dirty="0"/>
              <a:t>No additional memory for compressed length</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201C8C4-98B2-5D48-B28F-6032A08EF466}"/>
              </a:ext>
            </a:extLst>
          </p:cNvPr>
          <p:cNvSpPr>
            <a:spLocks noGrp="1"/>
          </p:cNvSpPr>
          <p:nvPr>
            <p:ph type="sldNum" sz="quarter" idx="11"/>
          </p:nvPr>
        </p:nvSpPr>
        <p:spPr/>
        <p:txBody>
          <a:bodyPr/>
          <a:lstStyle/>
          <a:p>
            <a:pPr>
              <a:defRPr/>
            </a:pPr>
            <a:fld id="{3FFE790D-BCFB-4008-9260-CA63AEE325FD}" type="slidenum">
              <a:rPr lang="en-US" smtClean="0"/>
              <a:pPr>
                <a:defRPr/>
              </a:pPr>
              <a:t>12</a:t>
            </a:fld>
            <a:endParaRPr lang="en-US" dirty="0"/>
          </a:p>
        </p:txBody>
      </p:sp>
      <p:sp>
        <p:nvSpPr>
          <p:cNvPr id="9" name="文本框 417">
            <a:extLst>
              <a:ext uri="{FF2B5EF4-FFF2-40B4-BE49-F238E27FC236}">
                <a16:creationId xmlns:a16="http://schemas.microsoft.com/office/drawing/2014/main" id="{5FF84F3B-B6BD-1C40-991B-7ADE941302BB}"/>
              </a:ext>
            </a:extLst>
          </p:cNvPr>
          <p:cNvSpPr txBox="1"/>
          <p:nvPr/>
        </p:nvSpPr>
        <p:spPr>
          <a:xfrm>
            <a:off x="4202924" y="3061288"/>
            <a:ext cx="1259321" cy="369332"/>
          </a:xfrm>
          <a:prstGeom prst="rect">
            <a:avLst/>
          </a:prstGeom>
          <a:noFill/>
        </p:spPr>
        <p:txBody>
          <a:bodyPr wrap="square" rtlCol="0">
            <a:spAutoFit/>
          </a:bodyPr>
          <a:lstStyle/>
          <a:p>
            <a:r>
              <a:rPr kumimoji="1" lang="en-US" altLang="zh-CN" b="1" dirty="0">
                <a:latin typeface="Times New Roman" panose="02020603050405020304" pitchFamily="18" charset="0"/>
                <a:cs typeface="Times New Roman" panose="02020603050405020304" pitchFamily="18" charset="0"/>
              </a:rPr>
              <a:t>FP-index</a:t>
            </a:r>
            <a:endParaRPr kumimoji="1" lang="zh-CN" altLang="en-US" b="1" dirty="0">
              <a:latin typeface="Times New Roman" panose="02020603050405020304" pitchFamily="18" charset="0"/>
              <a:cs typeface="Times New Roman" panose="02020603050405020304" pitchFamily="18" charset="0"/>
            </a:endParaRPr>
          </a:p>
        </p:txBody>
      </p:sp>
      <p:sp>
        <p:nvSpPr>
          <p:cNvPr id="10" name="文本框 54">
            <a:extLst>
              <a:ext uri="{FF2B5EF4-FFF2-40B4-BE49-F238E27FC236}">
                <a16:creationId xmlns:a16="http://schemas.microsoft.com/office/drawing/2014/main" id="{5B41AFD3-5BF5-FB49-93A0-ECE4E9FA643D}"/>
              </a:ext>
            </a:extLst>
          </p:cNvPr>
          <p:cNvSpPr txBox="1"/>
          <p:nvPr/>
        </p:nvSpPr>
        <p:spPr>
          <a:xfrm>
            <a:off x="4839590" y="4110561"/>
            <a:ext cx="347584" cy="369332"/>
          </a:xfrm>
          <a:prstGeom prst="rect">
            <a:avLst/>
          </a:prstGeom>
          <a:noFill/>
        </p:spPr>
        <p:txBody>
          <a:bodyPr wrap="square" rtlCol="0">
            <a:spAutoFit/>
          </a:bodyPr>
          <a:lstStyle/>
          <a:p>
            <a:pPr algn="ctr"/>
            <a:r>
              <a:rPr kumimoji="1" lang="en-US" altLang="zh-CN" dirty="0">
                <a:latin typeface="Times New Roman" panose="02020603050405020304" pitchFamily="18" charset="0"/>
                <a:cs typeface="Times New Roman" panose="02020603050405020304" pitchFamily="18" charset="0"/>
              </a:rPr>
              <a:t>…</a:t>
            </a:r>
            <a:endParaRPr kumimoji="1" lang="zh-CN" altLang="en-US" dirty="0">
              <a:latin typeface="Times New Roman" panose="02020603050405020304" pitchFamily="18" charset="0"/>
              <a:cs typeface="Times New Roman" panose="02020603050405020304" pitchFamily="18" charset="0"/>
            </a:endParaRPr>
          </a:p>
        </p:txBody>
      </p:sp>
      <p:graphicFrame>
        <p:nvGraphicFramePr>
          <p:cNvPr id="11" name="Table 100">
            <a:extLst>
              <a:ext uri="{FF2B5EF4-FFF2-40B4-BE49-F238E27FC236}">
                <a16:creationId xmlns:a16="http://schemas.microsoft.com/office/drawing/2014/main" id="{8E2EB6FD-569E-2148-8CB8-AD9281CA19CF}"/>
              </a:ext>
            </a:extLst>
          </p:cNvPr>
          <p:cNvGraphicFramePr>
            <a:graphicFrameLocks noGrp="1"/>
          </p:cNvGraphicFramePr>
          <p:nvPr>
            <p:extLst>
              <p:ext uri="{D42A27DB-BD31-4B8C-83A1-F6EECF244321}">
                <p14:modId xmlns:p14="http://schemas.microsoft.com/office/powerpoint/2010/main" val="913699"/>
              </p:ext>
            </p:extLst>
          </p:nvPr>
        </p:nvGraphicFramePr>
        <p:xfrm>
          <a:off x="4326433" y="3798332"/>
          <a:ext cx="445273" cy="653760"/>
        </p:xfrm>
        <a:graphic>
          <a:graphicData uri="http://schemas.openxmlformats.org/drawingml/2006/table">
            <a:tbl>
              <a:tblPr firstRow="1" bandRow="1">
                <a:tableStyleId>{5C22544A-7EE6-4342-B048-85BDC9FD1C3A}</a:tableStyleId>
              </a:tblPr>
              <a:tblGrid>
                <a:gridCol w="445273">
                  <a:extLst>
                    <a:ext uri="{9D8B030D-6E8A-4147-A177-3AD203B41FA5}">
                      <a16:colId xmlns:a16="http://schemas.microsoft.com/office/drawing/2014/main" val="2942072019"/>
                    </a:ext>
                  </a:extLst>
                </a:gridCol>
              </a:tblGrid>
              <a:tr h="14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0" dirty="0">
                        <a:solidFill>
                          <a:schemeClr val="accent1">
                            <a:lumMod val="50000"/>
                          </a:schemeClr>
                        </a:solidFill>
                        <a:highlight>
                          <a:srgbClr val="FFFF00"/>
                        </a:highligh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2213936846"/>
                  </a:ext>
                </a:extLst>
              </a:tr>
              <a:tr h="14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0" dirty="0">
                        <a:solidFill>
                          <a:schemeClr val="accent1">
                            <a:lumMod val="50000"/>
                          </a:schemeClr>
                        </a:solidFill>
                        <a:highlight>
                          <a:srgbClr val="FFFF00"/>
                        </a:highligh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3592252567"/>
                  </a:ext>
                </a:extLst>
              </a:tr>
              <a:tr h="174262">
                <a:tc>
                  <a:txBody>
                    <a:bodyPr/>
                    <a:lstStyle/>
                    <a:p>
                      <a:pPr algn="ctr"/>
                      <a:r>
                        <a:rPr lang="en-US" sz="1800" b="0" dirty="0">
                          <a:solidFill>
                            <a:schemeClr val="tx1"/>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4262933"/>
                  </a:ext>
                </a:extLst>
              </a:tr>
            </a:tbl>
          </a:graphicData>
        </a:graphic>
      </p:graphicFrame>
      <p:sp>
        <p:nvSpPr>
          <p:cNvPr id="12" name="矩形 416">
            <a:extLst>
              <a:ext uri="{FF2B5EF4-FFF2-40B4-BE49-F238E27FC236}">
                <a16:creationId xmlns:a16="http://schemas.microsoft.com/office/drawing/2014/main" id="{ED810C31-43AC-2846-A12A-AE9129A66E8F}"/>
              </a:ext>
            </a:extLst>
          </p:cNvPr>
          <p:cNvSpPr/>
          <p:nvPr/>
        </p:nvSpPr>
        <p:spPr>
          <a:xfrm>
            <a:off x="4189412" y="3429000"/>
            <a:ext cx="3179334" cy="1091556"/>
          </a:xfrm>
          <a:prstGeom prst="rect">
            <a:avLst/>
          </a:prstGeom>
          <a:noFill/>
          <a:ln w="19050">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F2DA7B74-5083-6E45-A128-3880FADA1C9A}"/>
              </a:ext>
            </a:extLst>
          </p:cNvPr>
          <p:cNvSpPr txBox="1"/>
          <p:nvPr/>
        </p:nvSpPr>
        <p:spPr>
          <a:xfrm>
            <a:off x="3597277" y="4638855"/>
            <a:ext cx="501717" cy="276999"/>
          </a:xfrm>
          <a:prstGeom prst="rect">
            <a:avLst/>
          </a:prstGeom>
          <a:noFill/>
        </p:spPr>
        <p:txBody>
          <a:bodyPr wrap="square" lIns="0" tIns="0" rIns="0" bIns="0" rtlCol="0">
            <a:spAutoFit/>
          </a:bodyPr>
          <a:lstStyle/>
          <a:p>
            <a:r>
              <a:rPr kumimoji="1" lang="en-US" altLang="zh-CN" b="1" dirty="0">
                <a:latin typeface="Times New Roman" panose="02020603050405020304" pitchFamily="18" charset="0"/>
                <a:cs typeface="Times New Roman" panose="02020603050405020304" pitchFamily="18" charset="0"/>
              </a:rPr>
              <a:t>SSD</a:t>
            </a:r>
            <a:endParaRPr kumimoji="1" lang="zh-CN" altLang="en-US" b="1" dirty="0">
              <a:latin typeface="Times New Roman" panose="02020603050405020304" pitchFamily="18" charset="0"/>
              <a:cs typeface="Times New Roman" panose="02020603050405020304" pitchFamily="18" charset="0"/>
            </a:endParaRPr>
          </a:p>
        </p:txBody>
      </p:sp>
      <p:sp>
        <p:nvSpPr>
          <p:cNvPr id="14" name="文本框 133">
            <a:extLst>
              <a:ext uri="{FF2B5EF4-FFF2-40B4-BE49-F238E27FC236}">
                <a16:creationId xmlns:a16="http://schemas.microsoft.com/office/drawing/2014/main" id="{0D4EE099-0322-E643-B341-F95D774A9D80}"/>
              </a:ext>
            </a:extLst>
          </p:cNvPr>
          <p:cNvSpPr txBox="1"/>
          <p:nvPr/>
        </p:nvSpPr>
        <p:spPr>
          <a:xfrm>
            <a:off x="3597277" y="4264450"/>
            <a:ext cx="814789" cy="276999"/>
          </a:xfrm>
          <a:prstGeom prst="rect">
            <a:avLst/>
          </a:prstGeom>
          <a:noFill/>
        </p:spPr>
        <p:txBody>
          <a:bodyPr wrap="square" lIns="0" tIns="0" rIns="0" bIns="0" rtlCol="0">
            <a:spAutoFit/>
          </a:bodyPr>
          <a:lstStyle/>
          <a:p>
            <a:r>
              <a:rPr kumimoji="1" lang="en-US" altLang="zh-CN" b="1" dirty="0">
                <a:latin typeface="Times New Roman" panose="02020603050405020304" pitchFamily="18" charset="0"/>
                <a:cs typeface="Times New Roman" panose="02020603050405020304" pitchFamily="18" charset="0"/>
              </a:rPr>
              <a:t>RAM</a:t>
            </a:r>
            <a:endParaRPr kumimoji="1" lang="zh-CN" altLang="en-US" b="1" dirty="0">
              <a:latin typeface="Times New Roman" panose="02020603050405020304" pitchFamily="18" charset="0"/>
              <a:cs typeface="Times New Roman" panose="02020603050405020304" pitchFamily="18" charset="0"/>
            </a:endParaRPr>
          </a:p>
        </p:txBody>
      </p:sp>
      <p:sp>
        <p:nvSpPr>
          <p:cNvPr id="15" name="文本框 133">
            <a:extLst>
              <a:ext uri="{FF2B5EF4-FFF2-40B4-BE49-F238E27FC236}">
                <a16:creationId xmlns:a16="http://schemas.microsoft.com/office/drawing/2014/main" id="{DF6879DE-B111-2E45-874A-A27F7E3FA0E7}"/>
              </a:ext>
            </a:extLst>
          </p:cNvPr>
          <p:cNvSpPr txBox="1"/>
          <p:nvPr/>
        </p:nvSpPr>
        <p:spPr>
          <a:xfrm>
            <a:off x="5043896" y="4929937"/>
            <a:ext cx="323931" cy="276999"/>
          </a:xfrm>
          <a:prstGeom prst="rect">
            <a:avLst/>
          </a:prstGeom>
          <a:noFill/>
        </p:spPr>
        <p:txBody>
          <a:bodyPr wrap="square" lIns="0" tIns="0" rIns="0" bIns="0" rtlCol="0">
            <a:spAutoFit/>
          </a:bodyPr>
          <a:lstStyle/>
          <a:p>
            <a:pPr algn="ctr"/>
            <a:r>
              <a:rPr kumimoji="1" lang="en-US" altLang="zh-CN" dirty="0">
                <a:latin typeface="Times New Roman" panose="02020603050405020304" pitchFamily="18" charset="0"/>
                <a:cs typeface="Times New Roman" panose="02020603050405020304" pitchFamily="18" charset="0"/>
              </a:rPr>
              <a:t>…</a:t>
            </a:r>
            <a:endParaRPr kumimoji="1" lang="zh-CN" altLang="en-US" dirty="0">
              <a:latin typeface="Times New Roman" panose="02020603050405020304" pitchFamily="18" charset="0"/>
              <a:cs typeface="Times New Roman" panose="02020603050405020304" pitchFamily="18" charset="0"/>
            </a:endParaRPr>
          </a:p>
        </p:txBody>
      </p:sp>
      <p:sp>
        <p:nvSpPr>
          <p:cNvPr id="16" name="文本框 133">
            <a:extLst>
              <a:ext uri="{FF2B5EF4-FFF2-40B4-BE49-F238E27FC236}">
                <a16:creationId xmlns:a16="http://schemas.microsoft.com/office/drawing/2014/main" id="{257202EA-6B6F-5D43-A768-C255710F84BC}"/>
              </a:ext>
            </a:extLst>
          </p:cNvPr>
          <p:cNvSpPr txBox="1"/>
          <p:nvPr/>
        </p:nvSpPr>
        <p:spPr>
          <a:xfrm>
            <a:off x="7368746" y="5013227"/>
            <a:ext cx="323931" cy="276999"/>
          </a:xfrm>
          <a:prstGeom prst="rect">
            <a:avLst/>
          </a:prstGeom>
          <a:noFill/>
        </p:spPr>
        <p:txBody>
          <a:bodyPr wrap="square" lIns="0" tIns="0" rIns="0" bIns="0" rtlCol="0">
            <a:spAutoFit/>
          </a:bodyPr>
          <a:lstStyle/>
          <a:p>
            <a:pPr algn="ctr"/>
            <a:r>
              <a:rPr kumimoji="1" lang="en-US" altLang="zh-CN" dirty="0">
                <a:latin typeface="Times New Roman" panose="02020603050405020304" pitchFamily="18" charset="0"/>
                <a:cs typeface="Times New Roman" panose="02020603050405020304" pitchFamily="18" charset="0"/>
              </a:rPr>
              <a:t>…</a:t>
            </a:r>
            <a:endParaRPr kumimoji="1" lang="zh-CN" altLang="en-US" dirty="0">
              <a:latin typeface="Times New Roman" panose="02020603050405020304" pitchFamily="18" charset="0"/>
              <a:cs typeface="Times New Roman" panose="02020603050405020304" pitchFamily="18" charset="0"/>
            </a:endParaRPr>
          </a:p>
        </p:txBody>
      </p:sp>
      <p:graphicFrame>
        <p:nvGraphicFramePr>
          <p:cNvPr id="17" name="Table 51">
            <a:extLst>
              <a:ext uri="{FF2B5EF4-FFF2-40B4-BE49-F238E27FC236}">
                <a16:creationId xmlns:a16="http://schemas.microsoft.com/office/drawing/2014/main" id="{A89E5EE3-7A08-BF41-BA8B-AADAC568D0AE}"/>
              </a:ext>
            </a:extLst>
          </p:cNvPr>
          <p:cNvGraphicFramePr>
            <a:graphicFrameLocks noGrp="1"/>
          </p:cNvGraphicFramePr>
          <p:nvPr>
            <p:extLst>
              <p:ext uri="{D42A27DB-BD31-4B8C-83A1-F6EECF244321}">
                <p14:modId xmlns:p14="http://schemas.microsoft.com/office/powerpoint/2010/main" val="2922253529"/>
              </p:ext>
            </p:extLst>
          </p:nvPr>
        </p:nvGraphicFramePr>
        <p:xfrm>
          <a:off x="3276027" y="5740415"/>
          <a:ext cx="2582275" cy="307079"/>
        </p:xfrm>
        <a:graphic>
          <a:graphicData uri="http://schemas.openxmlformats.org/drawingml/2006/table">
            <a:tbl>
              <a:tblPr firstRow="1" bandRow="1">
                <a:tableStyleId>{5C22544A-7EE6-4342-B048-85BDC9FD1C3A}</a:tableStyleId>
              </a:tblPr>
              <a:tblGrid>
                <a:gridCol w="372610">
                  <a:extLst>
                    <a:ext uri="{9D8B030D-6E8A-4147-A177-3AD203B41FA5}">
                      <a16:colId xmlns:a16="http://schemas.microsoft.com/office/drawing/2014/main" val="2942072019"/>
                    </a:ext>
                  </a:extLst>
                </a:gridCol>
                <a:gridCol w="1358779">
                  <a:extLst>
                    <a:ext uri="{9D8B030D-6E8A-4147-A177-3AD203B41FA5}">
                      <a16:colId xmlns:a16="http://schemas.microsoft.com/office/drawing/2014/main" val="3866388292"/>
                    </a:ext>
                  </a:extLst>
                </a:gridCol>
                <a:gridCol w="850886">
                  <a:extLst>
                    <a:ext uri="{9D8B030D-6E8A-4147-A177-3AD203B41FA5}">
                      <a16:colId xmlns:a16="http://schemas.microsoft.com/office/drawing/2014/main" val="4244553379"/>
                    </a:ext>
                  </a:extLst>
                </a:gridCol>
              </a:tblGrid>
              <a:tr h="307079">
                <a:tc>
                  <a:txBody>
                    <a:bodyPr/>
                    <a:lstStyle/>
                    <a:p>
                      <a:pPr algn="ctr"/>
                      <a:r>
                        <a:rPr lang="en-US" sz="1800" b="1" dirty="0">
                          <a:solidFill>
                            <a:schemeClr val="tx1"/>
                          </a:solidFill>
                          <a:latin typeface="Times New Roman" panose="02020603050405020304" pitchFamily="18" charset="0"/>
                          <a:cs typeface="Times New Roman" panose="02020603050405020304" pitchFamily="18" charset="0"/>
                        </a:rPr>
                        <a:t>FP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1"/>
                          </a:solidFill>
                          <a:latin typeface="Times New Roman" panose="02020603050405020304" pitchFamily="18" charset="0"/>
                          <a:cs typeface="Times New Roman" panose="02020603050405020304" pitchFamily="18" charset="0"/>
                        </a:rPr>
                        <a:t>List of LBAs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err="1">
                          <a:solidFill>
                            <a:schemeClr val="tx1"/>
                          </a:solidFill>
                          <a:latin typeface="Times New Roman" panose="02020603050405020304" pitchFamily="18" charset="0"/>
                          <a:cs typeface="Times New Roman" panose="02020603050405020304" pitchFamily="18" charset="0"/>
                        </a:rPr>
                        <a:t>Length</a:t>
                      </a:r>
                      <a:endParaRPr lang="en-US" sz="1800" b="1"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3936846"/>
                  </a:ext>
                </a:extLst>
              </a:tr>
            </a:tbl>
          </a:graphicData>
        </a:graphic>
      </p:graphicFrame>
      <p:graphicFrame>
        <p:nvGraphicFramePr>
          <p:cNvPr id="18" name="Table 51">
            <a:extLst>
              <a:ext uri="{FF2B5EF4-FFF2-40B4-BE49-F238E27FC236}">
                <a16:creationId xmlns:a16="http://schemas.microsoft.com/office/drawing/2014/main" id="{8A7488B2-F67A-EE45-A04D-2C79D2276C82}"/>
              </a:ext>
            </a:extLst>
          </p:cNvPr>
          <p:cNvGraphicFramePr>
            <a:graphicFrameLocks noGrp="1"/>
          </p:cNvGraphicFramePr>
          <p:nvPr>
            <p:extLst>
              <p:ext uri="{D42A27DB-BD31-4B8C-83A1-F6EECF244321}">
                <p14:modId xmlns:p14="http://schemas.microsoft.com/office/powerpoint/2010/main" val="2379119366"/>
              </p:ext>
            </p:extLst>
          </p:nvPr>
        </p:nvGraphicFramePr>
        <p:xfrm>
          <a:off x="5146034" y="3894966"/>
          <a:ext cx="2086044" cy="312471"/>
        </p:xfrm>
        <a:graphic>
          <a:graphicData uri="http://schemas.openxmlformats.org/drawingml/2006/table">
            <a:tbl>
              <a:tblPr firstRow="1" bandRow="1">
                <a:tableStyleId>{5C22544A-7EE6-4342-B048-85BDC9FD1C3A}</a:tableStyleId>
              </a:tblPr>
              <a:tblGrid>
                <a:gridCol w="1488667">
                  <a:extLst>
                    <a:ext uri="{9D8B030D-6E8A-4147-A177-3AD203B41FA5}">
                      <a16:colId xmlns:a16="http://schemas.microsoft.com/office/drawing/2014/main" val="2942072019"/>
                    </a:ext>
                  </a:extLst>
                </a:gridCol>
                <a:gridCol w="597377">
                  <a:extLst>
                    <a:ext uri="{9D8B030D-6E8A-4147-A177-3AD203B41FA5}">
                      <a16:colId xmlns:a16="http://schemas.microsoft.com/office/drawing/2014/main" val="1366828922"/>
                    </a:ext>
                  </a:extLst>
                </a:gridCol>
              </a:tblGrid>
              <a:tr h="312471">
                <a:tc>
                  <a:txBody>
                    <a:bodyPr/>
                    <a:lstStyle/>
                    <a:p>
                      <a:pPr algn="ctr"/>
                      <a:r>
                        <a:rPr lang="en-US" sz="1800" b="1" dirty="0">
                          <a:solidFill>
                            <a:schemeClr val="tx1"/>
                          </a:solidFill>
                          <a:latin typeface="Times New Roman" panose="02020603050405020304" pitchFamily="18" charset="0"/>
                          <a:cs typeface="Times New Roman" panose="02020603050405020304" pitchFamily="18" charset="0"/>
                        </a:rPr>
                        <a:t>FP-hash prefix</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sz="1800" b="1" dirty="0">
                          <a:solidFill>
                            <a:schemeClr val="tx1"/>
                          </a:solidFill>
                          <a:latin typeface="Times New Roman" panose="02020603050405020304" pitchFamily="18" charset="0"/>
                          <a:cs typeface="Times New Roman" panose="02020603050405020304" pitchFamily="18" charset="0"/>
                        </a:rPr>
                        <a:t>Flag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2213936846"/>
                  </a:ext>
                </a:extLst>
              </a:tr>
            </a:tbl>
          </a:graphicData>
        </a:graphic>
      </p:graphicFrame>
      <p:sp>
        <p:nvSpPr>
          <p:cNvPr id="19" name="左大括号 18">
            <a:extLst>
              <a:ext uri="{FF2B5EF4-FFF2-40B4-BE49-F238E27FC236}">
                <a16:creationId xmlns:a16="http://schemas.microsoft.com/office/drawing/2014/main" id="{86CE2149-60D9-EA4F-95DC-8AEAD7BAE3A2}"/>
              </a:ext>
            </a:extLst>
          </p:cNvPr>
          <p:cNvSpPr/>
          <p:nvPr/>
        </p:nvSpPr>
        <p:spPr>
          <a:xfrm rot="10800000">
            <a:off x="7287561" y="4691326"/>
            <a:ext cx="99474" cy="276998"/>
          </a:xfrm>
          <a:prstGeom prst="lef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kumimoji="1" lang="zh-CN" altLang="en-US" dirty="0"/>
          </a:p>
        </p:txBody>
      </p:sp>
      <p:graphicFrame>
        <p:nvGraphicFramePr>
          <p:cNvPr id="20" name="Table 100">
            <a:extLst>
              <a:ext uri="{FF2B5EF4-FFF2-40B4-BE49-F238E27FC236}">
                <a16:creationId xmlns:a16="http://schemas.microsoft.com/office/drawing/2014/main" id="{FF8C4CC5-CE72-CC40-BD90-2FA795735142}"/>
              </a:ext>
            </a:extLst>
          </p:cNvPr>
          <p:cNvGraphicFramePr>
            <a:graphicFrameLocks noGrp="1"/>
          </p:cNvGraphicFramePr>
          <p:nvPr>
            <p:extLst>
              <p:ext uri="{D42A27DB-BD31-4B8C-83A1-F6EECF244321}">
                <p14:modId xmlns:p14="http://schemas.microsoft.com/office/powerpoint/2010/main" val="1980511845"/>
              </p:ext>
            </p:extLst>
          </p:nvPr>
        </p:nvGraphicFramePr>
        <p:xfrm>
          <a:off x="6391408" y="4687892"/>
          <a:ext cx="896153" cy="932713"/>
        </p:xfrm>
        <a:graphic>
          <a:graphicData uri="http://schemas.openxmlformats.org/drawingml/2006/table">
            <a:tbl>
              <a:tblPr firstRow="1" bandRow="1">
                <a:tableStyleId>{5C22544A-7EE6-4342-B048-85BDC9FD1C3A}</a:tableStyleId>
              </a:tblPr>
              <a:tblGrid>
                <a:gridCol w="896153">
                  <a:extLst>
                    <a:ext uri="{9D8B030D-6E8A-4147-A177-3AD203B41FA5}">
                      <a16:colId xmlns:a16="http://schemas.microsoft.com/office/drawing/2014/main" val="2942072019"/>
                    </a:ext>
                  </a:extLst>
                </a:gridCol>
              </a:tblGrid>
              <a:tr h="143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2213936846"/>
                  </a:ext>
                </a:extLst>
              </a:tr>
              <a:tr h="143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3592252567"/>
                  </a:ext>
                </a:extLst>
              </a:tr>
              <a:tr h="502231">
                <a:tc>
                  <a:txBody>
                    <a:bodyPr/>
                    <a:lstStyle/>
                    <a:p>
                      <a:pPr algn="ctr"/>
                      <a:r>
                        <a:rPr lang="en-US" sz="1800" b="0" dirty="0">
                          <a:solidFill>
                            <a:schemeClr val="tx1"/>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4262933"/>
                  </a:ext>
                </a:extLst>
              </a:tr>
              <a:tr h="143494">
                <a:tc>
                  <a:txBody>
                    <a:bodyPr/>
                    <a:lstStyle/>
                    <a:p>
                      <a:pPr algn="ctr"/>
                      <a:endParaRPr lang="en-US" sz="1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2787928"/>
                  </a:ext>
                </a:extLst>
              </a:tr>
            </a:tbl>
          </a:graphicData>
        </a:graphic>
      </p:graphicFrame>
      <p:graphicFrame>
        <p:nvGraphicFramePr>
          <p:cNvPr id="21" name="Table 100">
            <a:extLst>
              <a:ext uri="{FF2B5EF4-FFF2-40B4-BE49-F238E27FC236}">
                <a16:creationId xmlns:a16="http://schemas.microsoft.com/office/drawing/2014/main" id="{26AA64C7-23CD-684E-B03D-BF90F168E9B8}"/>
              </a:ext>
            </a:extLst>
          </p:cNvPr>
          <p:cNvGraphicFramePr>
            <a:graphicFrameLocks noGrp="1"/>
          </p:cNvGraphicFramePr>
          <p:nvPr>
            <p:extLst>
              <p:ext uri="{D42A27DB-BD31-4B8C-83A1-F6EECF244321}">
                <p14:modId xmlns:p14="http://schemas.microsoft.com/office/powerpoint/2010/main" val="233379024"/>
              </p:ext>
            </p:extLst>
          </p:nvPr>
        </p:nvGraphicFramePr>
        <p:xfrm>
          <a:off x="4309692" y="4691215"/>
          <a:ext cx="601346" cy="936000"/>
        </p:xfrm>
        <a:graphic>
          <a:graphicData uri="http://schemas.openxmlformats.org/drawingml/2006/table">
            <a:tbl>
              <a:tblPr firstRow="1" bandRow="1">
                <a:tableStyleId>{5C22544A-7EE6-4342-B048-85BDC9FD1C3A}</a:tableStyleId>
              </a:tblPr>
              <a:tblGrid>
                <a:gridCol w="601346">
                  <a:extLst>
                    <a:ext uri="{9D8B030D-6E8A-4147-A177-3AD203B41FA5}">
                      <a16:colId xmlns:a16="http://schemas.microsoft.com/office/drawing/2014/main" val="2942072019"/>
                    </a:ext>
                  </a:extLst>
                </a:gridCol>
              </a:tblGrid>
              <a:tr h="14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2213936846"/>
                  </a:ext>
                </a:extLst>
              </a:tr>
              <a:tr h="14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2252567"/>
                  </a:ext>
                </a:extLst>
              </a:tr>
              <a:tr h="504000">
                <a:tc>
                  <a:txBody>
                    <a:bodyPr/>
                    <a:lstStyle/>
                    <a:p>
                      <a:pPr algn="ctr"/>
                      <a:r>
                        <a:rPr lang="en-US" sz="1800" b="0" dirty="0">
                          <a:solidFill>
                            <a:schemeClr val="tx1"/>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4262933"/>
                  </a:ext>
                </a:extLst>
              </a:tr>
              <a:tr h="144000">
                <a:tc>
                  <a:txBody>
                    <a:bodyPr/>
                    <a:lstStyle/>
                    <a:p>
                      <a:pPr algn="ctr"/>
                      <a:endParaRPr lang="en-US" sz="1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2787928"/>
                  </a:ext>
                </a:extLst>
              </a:tr>
            </a:tbl>
          </a:graphicData>
        </a:graphic>
      </p:graphicFrame>
      <p:sp>
        <p:nvSpPr>
          <p:cNvPr id="22" name="文本框 21">
            <a:extLst>
              <a:ext uri="{FF2B5EF4-FFF2-40B4-BE49-F238E27FC236}">
                <a16:creationId xmlns:a16="http://schemas.microsoft.com/office/drawing/2014/main" id="{CA7FEBDA-D2D2-0E40-A804-E574087125E3}"/>
              </a:ext>
            </a:extLst>
          </p:cNvPr>
          <p:cNvSpPr txBox="1"/>
          <p:nvPr/>
        </p:nvSpPr>
        <p:spPr>
          <a:xfrm>
            <a:off x="7287560" y="4661071"/>
            <a:ext cx="861257" cy="338554"/>
          </a:xfrm>
          <a:prstGeom prst="rect">
            <a:avLst/>
          </a:prstGeom>
          <a:noFill/>
        </p:spPr>
        <p:txBody>
          <a:bodyPr wrap="square" rtlCol="0">
            <a:spAutoFit/>
          </a:bodyPr>
          <a:lstStyle/>
          <a:p>
            <a:pPr algn="ctr"/>
            <a:r>
              <a:rPr kumimoji="1" lang="en-US" altLang="zh-CN" sz="1600" b="1" dirty="0">
                <a:latin typeface="Times New Roman" panose="02020603050405020304" pitchFamily="18" charset="0"/>
                <a:cs typeface="Times New Roman" panose="02020603050405020304" pitchFamily="18" charset="0"/>
              </a:rPr>
              <a:t>Chunk</a:t>
            </a:r>
            <a:endParaRPr kumimoji="1" lang="zh-CN" altLang="en-US" sz="1600" b="1" dirty="0">
              <a:latin typeface="Times New Roman" panose="02020603050405020304" pitchFamily="18" charset="0"/>
              <a:cs typeface="Times New Roman" panose="02020603050405020304" pitchFamily="18" charset="0"/>
            </a:endParaRPr>
          </a:p>
        </p:txBody>
      </p:sp>
      <p:sp>
        <p:nvSpPr>
          <p:cNvPr id="23" name="文本框 417">
            <a:extLst>
              <a:ext uri="{FF2B5EF4-FFF2-40B4-BE49-F238E27FC236}">
                <a16:creationId xmlns:a16="http://schemas.microsoft.com/office/drawing/2014/main" id="{984F45C9-0996-5A43-8372-42D057D9B34E}"/>
              </a:ext>
            </a:extLst>
          </p:cNvPr>
          <p:cNvSpPr txBox="1"/>
          <p:nvPr/>
        </p:nvSpPr>
        <p:spPr>
          <a:xfrm>
            <a:off x="4198072" y="3431190"/>
            <a:ext cx="1012768" cy="369332"/>
          </a:xfrm>
          <a:prstGeom prst="rect">
            <a:avLst/>
          </a:prstGeom>
          <a:noFill/>
        </p:spPr>
        <p:txBody>
          <a:bodyPr wrap="square" rtlCol="0">
            <a:spAutoFit/>
          </a:bodyPr>
          <a:lstStyle/>
          <a:p>
            <a:r>
              <a:rPr kumimoji="1" lang="en-US" altLang="zh-CN" b="1" dirty="0">
                <a:latin typeface="Times New Roman" panose="02020603050405020304" pitchFamily="18" charset="0"/>
                <a:cs typeface="Times New Roman" panose="02020603050405020304" pitchFamily="18" charset="0"/>
              </a:rPr>
              <a:t>Bucket</a:t>
            </a:r>
            <a:endParaRPr kumimoji="1" lang="zh-CN" altLang="en-US" b="1" dirty="0">
              <a:latin typeface="Times New Roman" panose="02020603050405020304" pitchFamily="18" charset="0"/>
              <a:cs typeface="Times New Roman" panose="02020603050405020304" pitchFamily="18" charset="0"/>
            </a:endParaRPr>
          </a:p>
        </p:txBody>
      </p:sp>
      <p:sp>
        <p:nvSpPr>
          <p:cNvPr id="24" name="文本框 123">
            <a:extLst>
              <a:ext uri="{FF2B5EF4-FFF2-40B4-BE49-F238E27FC236}">
                <a16:creationId xmlns:a16="http://schemas.microsoft.com/office/drawing/2014/main" id="{D4B7E5BE-4BA7-FE4D-A4A5-41935A92A2BF}"/>
              </a:ext>
            </a:extLst>
          </p:cNvPr>
          <p:cNvSpPr txBox="1"/>
          <p:nvPr/>
        </p:nvSpPr>
        <p:spPr>
          <a:xfrm>
            <a:off x="4275798" y="6052794"/>
            <a:ext cx="1738621" cy="338554"/>
          </a:xfrm>
          <a:prstGeom prst="rect">
            <a:avLst/>
          </a:prstGeom>
          <a:noFill/>
        </p:spPr>
        <p:txBody>
          <a:bodyPr wrap="square" rtlCol="0">
            <a:spAutoFit/>
          </a:bodyPr>
          <a:lstStyle/>
          <a:p>
            <a:pPr algn="ctr"/>
            <a:r>
              <a:rPr kumimoji="1" lang="en-US" altLang="zh-CN" sz="1600" b="1" dirty="0">
                <a:latin typeface="Times New Roman" panose="02020603050405020304" pitchFamily="18" charset="0"/>
                <a:cs typeface="Times New Roman" panose="02020603050405020304" pitchFamily="18" charset="0"/>
              </a:rPr>
              <a:t>Metadata Region</a:t>
            </a:r>
            <a:endParaRPr kumimoji="1" lang="zh-CN" altLang="en-US" sz="1600" b="1" dirty="0">
              <a:latin typeface="Times New Roman" panose="02020603050405020304" pitchFamily="18" charset="0"/>
              <a:cs typeface="Times New Roman" panose="02020603050405020304" pitchFamily="18" charset="0"/>
            </a:endParaRPr>
          </a:p>
        </p:txBody>
      </p:sp>
      <p:sp>
        <p:nvSpPr>
          <p:cNvPr id="25" name="文本框 123">
            <a:extLst>
              <a:ext uri="{FF2B5EF4-FFF2-40B4-BE49-F238E27FC236}">
                <a16:creationId xmlns:a16="http://schemas.microsoft.com/office/drawing/2014/main" id="{2A8AF773-576C-C243-B1D7-F470D9E86D74}"/>
              </a:ext>
            </a:extLst>
          </p:cNvPr>
          <p:cNvSpPr txBox="1"/>
          <p:nvPr/>
        </p:nvSpPr>
        <p:spPr>
          <a:xfrm>
            <a:off x="6025211" y="6052794"/>
            <a:ext cx="1324858" cy="338554"/>
          </a:xfrm>
          <a:prstGeom prst="rect">
            <a:avLst/>
          </a:prstGeom>
          <a:noFill/>
        </p:spPr>
        <p:txBody>
          <a:bodyPr wrap="square" rtlCol="0">
            <a:spAutoFit/>
          </a:bodyPr>
          <a:lstStyle/>
          <a:p>
            <a:pPr algn="ctr"/>
            <a:r>
              <a:rPr kumimoji="1" lang="en-US" altLang="zh-CN" sz="1600" b="1" dirty="0">
                <a:latin typeface="Times New Roman" panose="02020603050405020304" pitchFamily="18" charset="0"/>
                <a:cs typeface="Times New Roman" panose="02020603050405020304" pitchFamily="18" charset="0"/>
              </a:rPr>
              <a:t>Data Region</a:t>
            </a:r>
            <a:endParaRPr kumimoji="1" lang="zh-CN" altLang="en-US" sz="1600" b="1" dirty="0">
              <a:latin typeface="Times New Roman" panose="02020603050405020304" pitchFamily="18" charset="0"/>
              <a:cs typeface="Times New Roman" panose="02020603050405020304" pitchFamily="18" charset="0"/>
            </a:endParaRPr>
          </a:p>
        </p:txBody>
      </p:sp>
      <p:cxnSp>
        <p:nvCxnSpPr>
          <p:cNvPr id="26" name="Straight Connector 32">
            <a:extLst>
              <a:ext uri="{FF2B5EF4-FFF2-40B4-BE49-F238E27FC236}">
                <a16:creationId xmlns:a16="http://schemas.microsoft.com/office/drawing/2014/main" id="{6BFBCF23-F384-844A-8BF8-DE404A915B38}"/>
              </a:ext>
            </a:extLst>
          </p:cNvPr>
          <p:cNvCxnSpPr>
            <a:cxnSpLocks/>
          </p:cNvCxnSpPr>
          <p:nvPr/>
        </p:nvCxnSpPr>
        <p:spPr>
          <a:xfrm>
            <a:off x="6018313" y="4739988"/>
            <a:ext cx="203" cy="1632050"/>
          </a:xfrm>
          <a:prstGeom prst="line">
            <a:avLst/>
          </a:prstGeom>
          <a:ln w="19050">
            <a:solidFill>
              <a:schemeClr val="tx1"/>
            </a:solidFill>
            <a:prstDash val="lgDashDot"/>
          </a:ln>
        </p:spPr>
        <p:style>
          <a:lnRef idx="1">
            <a:schemeClr val="accent1"/>
          </a:lnRef>
          <a:fillRef idx="0">
            <a:schemeClr val="accent1"/>
          </a:fillRef>
          <a:effectRef idx="0">
            <a:schemeClr val="accent1"/>
          </a:effectRef>
          <a:fontRef idx="minor">
            <a:schemeClr val="tx1"/>
          </a:fontRef>
        </p:style>
      </p:cxnSp>
      <p:graphicFrame>
        <p:nvGraphicFramePr>
          <p:cNvPr id="27" name="Table 51">
            <a:extLst>
              <a:ext uri="{FF2B5EF4-FFF2-40B4-BE49-F238E27FC236}">
                <a16:creationId xmlns:a16="http://schemas.microsoft.com/office/drawing/2014/main" id="{EE900865-EBED-6D43-AFCA-BEC16A24CC49}"/>
              </a:ext>
            </a:extLst>
          </p:cNvPr>
          <p:cNvGraphicFramePr>
            <a:graphicFrameLocks noGrp="1"/>
          </p:cNvGraphicFramePr>
          <p:nvPr>
            <p:extLst>
              <p:ext uri="{D42A27DB-BD31-4B8C-83A1-F6EECF244321}">
                <p14:modId xmlns:p14="http://schemas.microsoft.com/office/powerpoint/2010/main" val="3047879558"/>
              </p:ext>
            </p:extLst>
          </p:nvPr>
        </p:nvGraphicFramePr>
        <p:xfrm>
          <a:off x="6280535" y="5735115"/>
          <a:ext cx="1169609" cy="312379"/>
        </p:xfrm>
        <a:graphic>
          <a:graphicData uri="http://schemas.openxmlformats.org/drawingml/2006/table">
            <a:tbl>
              <a:tblPr firstRow="1" bandRow="1">
                <a:tableStyleId>{5C22544A-7EE6-4342-B048-85BDC9FD1C3A}</a:tableStyleId>
              </a:tblPr>
              <a:tblGrid>
                <a:gridCol w="1169609">
                  <a:extLst>
                    <a:ext uri="{9D8B030D-6E8A-4147-A177-3AD203B41FA5}">
                      <a16:colId xmlns:a16="http://schemas.microsoft.com/office/drawing/2014/main" val="2942072019"/>
                    </a:ext>
                  </a:extLst>
                </a:gridCol>
              </a:tblGrid>
              <a:tr h="312379">
                <a:tc>
                  <a:txBody>
                    <a:bodyPr/>
                    <a:lstStyle/>
                    <a:p>
                      <a:pPr algn="ctr"/>
                      <a:r>
                        <a:rPr lang="en-US" sz="1800" b="1" dirty="0">
                          <a:solidFill>
                            <a:schemeClr val="tx1"/>
                          </a:solidFill>
                          <a:latin typeface="Times New Roman" panose="02020603050405020304" pitchFamily="18" charset="0"/>
                          <a:cs typeface="Times New Roman" panose="02020603050405020304" pitchFamily="18" charset="0"/>
                        </a:rPr>
                        <a:t>Subchunk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3936846"/>
                  </a:ext>
                </a:extLst>
              </a:tr>
            </a:tbl>
          </a:graphicData>
        </a:graphic>
      </p:graphicFrame>
      <p:cxnSp>
        <p:nvCxnSpPr>
          <p:cNvPr id="28" name="直线连接符 125">
            <a:extLst>
              <a:ext uri="{FF2B5EF4-FFF2-40B4-BE49-F238E27FC236}">
                <a16:creationId xmlns:a16="http://schemas.microsoft.com/office/drawing/2014/main" id="{0A91A1E2-3034-E84A-AB3F-446BEBA9352E}"/>
              </a:ext>
            </a:extLst>
          </p:cNvPr>
          <p:cNvCxnSpPr>
            <a:cxnSpLocks/>
          </p:cNvCxnSpPr>
          <p:nvPr/>
        </p:nvCxnSpPr>
        <p:spPr>
          <a:xfrm>
            <a:off x="3467564" y="4585195"/>
            <a:ext cx="4634091" cy="0"/>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30" name="直线连接符 29">
            <a:extLst>
              <a:ext uri="{FF2B5EF4-FFF2-40B4-BE49-F238E27FC236}">
                <a16:creationId xmlns:a16="http://schemas.microsoft.com/office/drawing/2014/main" id="{E116B840-88D8-1344-B76A-727FB56D7BD9}"/>
              </a:ext>
            </a:extLst>
          </p:cNvPr>
          <p:cNvCxnSpPr>
            <a:cxnSpLocks/>
          </p:cNvCxnSpPr>
          <p:nvPr/>
        </p:nvCxnSpPr>
        <p:spPr>
          <a:xfrm flipH="1">
            <a:off x="3269332" y="5627215"/>
            <a:ext cx="1040361" cy="10790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1" name="直线连接符 30">
            <a:extLst>
              <a:ext uri="{FF2B5EF4-FFF2-40B4-BE49-F238E27FC236}">
                <a16:creationId xmlns:a16="http://schemas.microsoft.com/office/drawing/2014/main" id="{61046B71-9E1A-484B-B54F-3BFC4AC53092}"/>
              </a:ext>
            </a:extLst>
          </p:cNvPr>
          <p:cNvCxnSpPr>
            <a:cxnSpLocks/>
          </p:cNvCxnSpPr>
          <p:nvPr/>
        </p:nvCxnSpPr>
        <p:spPr>
          <a:xfrm flipH="1" flipV="1">
            <a:off x="4918260" y="5627217"/>
            <a:ext cx="939839" cy="10789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2" name="直线连接符 31">
            <a:extLst>
              <a:ext uri="{FF2B5EF4-FFF2-40B4-BE49-F238E27FC236}">
                <a16:creationId xmlns:a16="http://schemas.microsoft.com/office/drawing/2014/main" id="{2B07E002-DC96-2146-9650-10FBEF062489}"/>
              </a:ext>
            </a:extLst>
          </p:cNvPr>
          <p:cNvCxnSpPr>
            <a:cxnSpLocks/>
          </p:cNvCxnSpPr>
          <p:nvPr/>
        </p:nvCxnSpPr>
        <p:spPr>
          <a:xfrm flipH="1" flipV="1">
            <a:off x="4771707" y="3809460"/>
            <a:ext cx="374327" cy="80575"/>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3" name="直线连接符 32">
            <a:extLst>
              <a:ext uri="{FF2B5EF4-FFF2-40B4-BE49-F238E27FC236}">
                <a16:creationId xmlns:a16="http://schemas.microsoft.com/office/drawing/2014/main" id="{3203B341-0DCB-6C43-8C6F-7DE9A4EB26F4}"/>
              </a:ext>
            </a:extLst>
          </p:cNvPr>
          <p:cNvCxnSpPr>
            <a:cxnSpLocks/>
          </p:cNvCxnSpPr>
          <p:nvPr/>
        </p:nvCxnSpPr>
        <p:spPr>
          <a:xfrm flipH="1" flipV="1">
            <a:off x="4771707" y="3943384"/>
            <a:ext cx="374326" cy="248759"/>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4" name="直线连接符 33">
            <a:extLst>
              <a:ext uri="{FF2B5EF4-FFF2-40B4-BE49-F238E27FC236}">
                <a16:creationId xmlns:a16="http://schemas.microsoft.com/office/drawing/2014/main" id="{74393F95-F65C-F547-A06D-77DFDE39435F}"/>
              </a:ext>
            </a:extLst>
          </p:cNvPr>
          <p:cNvCxnSpPr>
            <a:cxnSpLocks/>
          </p:cNvCxnSpPr>
          <p:nvPr/>
        </p:nvCxnSpPr>
        <p:spPr>
          <a:xfrm flipV="1">
            <a:off x="6276443" y="5625908"/>
            <a:ext cx="114965" cy="109207"/>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5" name="直线连接符 34">
            <a:extLst>
              <a:ext uri="{FF2B5EF4-FFF2-40B4-BE49-F238E27FC236}">
                <a16:creationId xmlns:a16="http://schemas.microsoft.com/office/drawing/2014/main" id="{24EA940B-98F4-F248-B46C-5F2DDC92B79B}"/>
              </a:ext>
            </a:extLst>
          </p:cNvPr>
          <p:cNvCxnSpPr>
            <a:cxnSpLocks/>
          </p:cNvCxnSpPr>
          <p:nvPr/>
        </p:nvCxnSpPr>
        <p:spPr>
          <a:xfrm flipH="1" flipV="1">
            <a:off x="7287560" y="5625908"/>
            <a:ext cx="162585" cy="109208"/>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03263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8E410-D951-BE44-ABF1-72639E80969C}"/>
              </a:ext>
            </a:extLst>
          </p:cNvPr>
          <p:cNvSpPr>
            <a:spLocks noGrp="1"/>
          </p:cNvSpPr>
          <p:nvPr>
            <p:ph type="title"/>
          </p:nvPr>
        </p:nvSpPr>
        <p:spPr/>
        <p:txBody>
          <a:bodyPr/>
          <a:lstStyle/>
          <a:p>
            <a:r>
              <a:rPr lang="en-US" dirty="0"/>
              <a:t>Bucket-based Cache Replacement</a:t>
            </a:r>
          </a:p>
        </p:txBody>
      </p:sp>
      <p:sp>
        <p:nvSpPr>
          <p:cNvPr id="3" name="Content Placeholder 2">
            <a:extLst>
              <a:ext uri="{FF2B5EF4-FFF2-40B4-BE49-F238E27FC236}">
                <a16:creationId xmlns:a16="http://schemas.microsoft.com/office/drawing/2014/main" id="{BF16A1D1-6A07-EC4B-89A2-BC294D84C6E2}"/>
              </a:ext>
            </a:extLst>
          </p:cNvPr>
          <p:cNvSpPr>
            <a:spLocks noGrp="1"/>
          </p:cNvSpPr>
          <p:nvPr>
            <p:ph idx="1"/>
          </p:nvPr>
        </p:nvSpPr>
        <p:spPr>
          <a:xfrm>
            <a:off x="609441" y="1600201"/>
            <a:ext cx="9828371" cy="1343684"/>
          </a:xfrm>
          <a:effectLst/>
        </p:spPr>
        <p:txBody>
          <a:bodyPr/>
          <a:lstStyle/>
          <a:p>
            <a:r>
              <a:rPr lang="en-US" dirty="0"/>
              <a:t>Main idea</a:t>
            </a:r>
          </a:p>
          <a:p>
            <a:pPr lvl="1"/>
            <a:r>
              <a:rPr lang="en-US" dirty="0"/>
              <a:t>Cache replacement in each bucket independently</a:t>
            </a:r>
          </a:p>
          <a:p>
            <a:pPr lvl="2"/>
            <a:r>
              <a:rPr lang="en-US" dirty="0"/>
              <a:t>Eliminate priority-based structures for cache decisions</a:t>
            </a:r>
          </a:p>
        </p:txBody>
      </p:sp>
      <p:sp>
        <p:nvSpPr>
          <p:cNvPr id="4" name="Slide Number Placeholder 3">
            <a:extLst>
              <a:ext uri="{FF2B5EF4-FFF2-40B4-BE49-F238E27FC236}">
                <a16:creationId xmlns:a16="http://schemas.microsoft.com/office/drawing/2014/main" id="{7201C8C4-98B2-5D48-B28F-6032A08EF466}"/>
              </a:ext>
            </a:extLst>
          </p:cNvPr>
          <p:cNvSpPr>
            <a:spLocks noGrp="1"/>
          </p:cNvSpPr>
          <p:nvPr>
            <p:ph type="sldNum" sz="quarter" idx="11"/>
          </p:nvPr>
        </p:nvSpPr>
        <p:spPr/>
        <p:txBody>
          <a:bodyPr/>
          <a:lstStyle/>
          <a:p>
            <a:pPr>
              <a:defRPr/>
            </a:pPr>
            <a:fld id="{3FFE790D-BCFB-4008-9260-CA63AEE325FD}" type="slidenum">
              <a:rPr lang="en-US" smtClean="0"/>
              <a:pPr>
                <a:defRPr/>
              </a:pPr>
              <a:t>13</a:t>
            </a:fld>
            <a:endParaRPr lang="en-US" dirty="0"/>
          </a:p>
        </p:txBody>
      </p:sp>
      <p:graphicFrame>
        <p:nvGraphicFramePr>
          <p:cNvPr id="25" name="Table 73">
            <a:extLst>
              <a:ext uri="{FF2B5EF4-FFF2-40B4-BE49-F238E27FC236}">
                <a16:creationId xmlns:a16="http://schemas.microsoft.com/office/drawing/2014/main" id="{57DC50A2-C7A2-BD41-8878-14F0AE4E88CF}"/>
              </a:ext>
            </a:extLst>
          </p:cNvPr>
          <p:cNvGraphicFramePr>
            <a:graphicFrameLocks noGrp="1"/>
          </p:cNvGraphicFramePr>
          <p:nvPr>
            <p:extLst>
              <p:ext uri="{D42A27DB-BD31-4B8C-83A1-F6EECF244321}">
                <p14:modId xmlns:p14="http://schemas.microsoft.com/office/powerpoint/2010/main" val="1168849779"/>
              </p:ext>
            </p:extLst>
          </p:nvPr>
        </p:nvGraphicFramePr>
        <p:xfrm>
          <a:off x="10072459" y="3620187"/>
          <a:ext cx="821280" cy="2235786"/>
        </p:xfrm>
        <a:graphic>
          <a:graphicData uri="http://schemas.openxmlformats.org/drawingml/2006/table">
            <a:tbl>
              <a:tblPr firstRow="1" bandRow="1">
                <a:tableStyleId>{5C22544A-7EE6-4342-B048-85BDC9FD1C3A}</a:tableStyleId>
              </a:tblPr>
              <a:tblGrid>
                <a:gridCol w="821280">
                  <a:extLst>
                    <a:ext uri="{9D8B030D-6E8A-4147-A177-3AD203B41FA5}">
                      <a16:colId xmlns:a16="http://schemas.microsoft.com/office/drawing/2014/main" val="2942072019"/>
                    </a:ext>
                  </a:extLst>
                </a:gridCol>
              </a:tblGrid>
              <a:tr h="3726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Times New Roman" panose="02020603050405020304" pitchFamily="18" charset="0"/>
                          <a:cs typeface="Times New Roman" panose="02020603050405020304" pitchFamily="18" charset="0"/>
                        </a:rPr>
                        <a:t>Slot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3936846"/>
                  </a:ext>
                </a:extLst>
              </a:tr>
              <a:tr h="3726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592252567"/>
                  </a:ext>
                </a:extLst>
              </a:tr>
              <a:tr h="3726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436764548"/>
                  </a:ext>
                </a:extLst>
              </a:tr>
              <a:tr h="372631">
                <a:tc>
                  <a:txBody>
                    <a:bodyPr/>
                    <a:lstStyle/>
                    <a:p>
                      <a:pPr algn="ctr"/>
                      <a:endParaRPr lang="en-US" sz="100" b="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6678868"/>
                  </a:ext>
                </a:extLst>
              </a:tr>
              <a:tr h="372631">
                <a:tc>
                  <a:txBody>
                    <a:bodyPr/>
                    <a:lstStyle/>
                    <a:p>
                      <a:pPr algn="ctr"/>
                      <a:endParaRPr lang="en-US" sz="100" b="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9450031"/>
                  </a:ext>
                </a:extLst>
              </a:tr>
              <a:tr h="3726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Times New Roman" panose="02020603050405020304" pitchFamily="18" charset="0"/>
                          <a:cs typeface="Times New Roman" panose="02020603050405020304" pitchFamily="18" charset="0"/>
                        </a:rPr>
                        <a:t>…</a:t>
                      </a:r>
                    </a:p>
                    <a:p>
                      <a:pPr algn="ctr"/>
                      <a:endParaRPr lang="en-US" sz="100" b="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4658283"/>
                  </a:ext>
                </a:extLst>
              </a:tr>
            </a:tbl>
          </a:graphicData>
        </a:graphic>
      </p:graphicFrame>
      <p:sp>
        <p:nvSpPr>
          <p:cNvPr id="26" name="文本框 25">
            <a:extLst>
              <a:ext uri="{FF2B5EF4-FFF2-40B4-BE49-F238E27FC236}">
                <a16:creationId xmlns:a16="http://schemas.microsoft.com/office/drawing/2014/main" id="{B59FDED9-124A-1E4F-AD8D-E3BBC88F14A8}"/>
              </a:ext>
            </a:extLst>
          </p:cNvPr>
          <p:cNvSpPr txBox="1"/>
          <p:nvPr/>
        </p:nvSpPr>
        <p:spPr>
          <a:xfrm>
            <a:off x="6727154" y="3150050"/>
            <a:ext cx="1508995" cy="400110"/>
          </a:xfrm>
          <a:prstGeom prst="rect">
            <a:avLst/>
          </a:prstGeom>
          <a:noFill/>
        </p:spPr>
        <p:txBody>
          <a:bodyPr wrap="square" rtlCol="0">
            <a:spAutoFit/>
          </a:bodyPr>
          <a:lstStyle/>
          <a:p>
            <a:pPr algn="ctr"/>
            <a:r>
              <a:rPr kumimoji="1" lang="en-US" altLang="zh-CN" sz="2000" b="1" dirty="0">
                <a:latin typeface="Times New Roman" panose="02020603050405020304" pitchFamily="18" charset="0"/>
                <a:cs typeface="Times New Roman" panose="02020603050405020304" pitchFamily="18" charset="0"/>
              </a:rPr>
              <a:t>LBA-index</a:t>
            </a:r>
            <a:endParaRPr kumimoji="1" lang="zh-CN" altLang="en-US" sz="2000" b="1" dirty="0">
              <a:latin typeface="Times New Roman" panose="02020603050405020304" pitchFamily="18" charset="0"/>
              <a:cs typeface="Times New Roman" panose="02020603050405020304" pitchFamily="18" charset="0"/>
            </a:endParaRPr>
          </a:p>
        </p:txBody>
      </p:sp>
      <p:graphicFrame>
        <p:nvGraphicFramePr>
          <p:cNvPr id="27" name="Table 73">
            <a:extLst>
              <a:ext uri="{FF2B5EF4-FFF2-40B4-BE49-F238E27FC236}">
                <a16:creationId xmlns:a16="http://schemas.microsoft.com/office/drawing/2014/main" id="{ED66E314-241E-EF43-B9E1-EC28217CCE4E}"/>
              </a:ext>
            </a:extLst>
          </p:cNvPr>
          <p:cNvGraphicFramePr>
            <a:graphicFrameLocks noGrp="1"/>
          </p:cNvGraphicFramePr>
          <p:nvPr>
            <p:extLst>
              <p:ext uri="{D42A27DB-BD31-4B8C-83A1-F6EECF244321}">
                <p14:modId xmlns:p14="http://schemas.microsoft.com/office/powerpoint/2010/main" val="1683576219"/>
              </p:ext>
            </p:extLst>
          </p:nvPr>
        </p:nvGraphicFramePr>
        <p:xfrm>
          <a:off x="7444872" y="3620187"/>
          <a:ext cx="821280" cy="2235786"/>
        </p:xfrm>
        <a:graphic>
          <a:graphicData uri="http://schemas.openxmlformats.org/drawingml/2006/table">
            <a:tbl>
              <a:tblPr firstRow="1" bandRow="1">
                <a:tableStyleId>{5C22544A-7EE6-4342-B048-85BDC9FD1C3A}</a:tableStyleId>
              </a:tblPr>
              <a:tblGrid>
                <a:gridCol w="821280">
                  <a:extLst>
                    <a:ext uri="{9D8B030D-6E8A-4147-A177-3AD203B41FA5}">
                      <a16:colId xmlns:a16="http://schemas.microsoft.com/office/drawing/2014/main" val="2942072019"/>
                    </a:ext>
                  </a:extLst>
                </a:gridCol>
              </a:tblGrid>
              <a:tr h="3726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Times New Roman" panose="02020603050405020304" pitchFamily="18" charset="0"/>
                          <a:cs typeface="Times New Roman" panose="02020603050405020304" pitchFamily="18" charset="0"/>
                        </a:rPr>
                        <a:t>Slot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2213936846"/>
                  </a:ext>
                </a:extLst>
              </a:tr>
              <a:tr h="3726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592252567"/>
                  </a:ext>
                </a:extLst>
              </a:tr>
              <a:tr h="3726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6764548"/>
                  </a:ext>
                </a:extLst>
              </a:tr>
              <a:tr h="372631">
                <a:tc>
                  <a:txBody>
                    <a:bodyPr/>
                    <a:lstStyle/>
                    <a:p>
                      <a:pPr algn="ctr"/>
                      <a:endParaRPr lang="en-US" sz="100" b="1"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66678868"/>
                  </a:ext>
                </a:extLst>
              </a:tr>
              <a:tr h="372631">
                <a:tc>
                  <a:txBody>
                    <a:bodyPr/>
                    <a:lstStyle/>
                    <a:p>
                      <a:pPr algn="ctr"/>
                      <a:endParaRPr lang="en-US" sz="100" b="1"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9450031"/>
                  </a:ext>
                </a:extLst>
              </a:tr>
              <a:tr h="372631">
                <a:tc>
                  <a:txBody>
                    <a:bodyPr/>
                    <a:lstStyle/>
                    <a:p>
                      <a:pPr algn="ctr"/>
                      <a:r>
                        <a:rPr lang="en-US" sz="1800" b="1" dirty="0">
                          <a:solidFill>
                            <a:schemeClr val="tx1"/>
                          </a:solidFill>
                          <a:latin typeface="Times New Roman" panose="02020603050405020304" pitchFamily="18" charset="0"/>
                          <a:cs typeface="Times New Roman" panose="020206030504050203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4658283"/>
                  </a:ext>
                </a:extLst>
              </a:tr>
            </a:tbl>
          </a:graphicData>
        </a:graphic>
      </p:graphicFrame>
      <p:sp>
        <p:nvSpPr>
          <p:cNvPr id="28" name="矩形 27">
            <a:extLst>
              <a:ext uri="{FF2B5EF4-FFF2-40B4-BE49-F238E27FC236}">
                <a16:creationId xmlns:a16="http://schemas.microsoft.com/office/drawing/2014/main" id="{41DF6C92-F4BD-7648-8FC7-6C929D08C064}"/>
              </a:ext>
            </a:extLst>
          </p:cNvPr>
          <p:cNvSpPr/>
          <p:nvPr/>
        </p:nvSpPr>
        <p:spPr>
          <a:xfrm>
            <a:off x="6611689" y="3553682"/>
            <a:ext cx="1739927" cy="2377369"/>
          </a:xfrm>
          <a:prstGeom prst="rect">
            <a:avLst/>
          </a:prstGeom>
          <a:noFill/>
          <a:ln w="19050">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dirty="0">
              <a:latin typeface="Times New Roman" panose="02020603050405020304" pitchFamily="18" charset="0"/>
              <a:cs typeface="Times New Roman" panose="02020603050405020304" pitchFamily="18" charset="0"/>
            </a:endParaRPr>
          </a:p>
        </p:txBody>
      </p:sp>
      <p:graphicFrame>
        <p:nvGraphicFramePr>
          <p:cNvPr id="29" name="Table 73">
            <a:extLst>
              <a:ext uri="{FF2B5EF4-FFF2-40B4-BE49-F238E27FC236}">
                <a16:creationId xmlns:a16="http://schemas.microsoft.com/office/drawing/2014/main" id="{0F0A4704-7CF3-294B-87B8-F6F5160DE382}"/>
              </a:ext>
            </a:extLst>
          </p:cNvPr>
          <p:cNvGraphicFramePr>
            <a:graphicFrameLocks noGrp="1"/>
          </p:cNvGraphicFramePr>
          <p:nvPr>
            <p:extLst>
              <p:ext uri="{D42A27DB-BD31-4B8C-83A1-F6EECF244321}">
                <p14:modId xmlns:p14="http://schemas.microsoft.com/office/powerpoint/2010/main" val="2089342640"/>
              </p:ext>
            </p:extLst>
          </p:nvPr>
        </p:nvGraphicFramePr>
        <p:xfrm>
          <a:off x="8581892" y="3855540"/>
          <a:ext cx="1187266" cy="1117893"/>
        </p:xfrm>
        <a:graphic>
          <a:graphicData uri="http://schemas.openxmlformats.org/drawingml/2006/table">
            <a:tbl>
              <a:tblPr firstRow="1" bandRow="1">
                <a:tableStyleId>{5C22544A-7EE6-4342-B048-85BDC9FD1C3A}</a:tableStyleId>
              </a:tblPr>
              <a:tblGrid>
                <a:gridCol w="1187266">
                  <a:extLst>
                    <a:ext uri="{9D8B030D-6E8A-4147-A177-3AD203B41FA5}">
                      <a16:colId xmlns:a16="http://schemas.microsoft.com/office/drawing/2014/main" val="2942072019"/>
                    </a:ext>
                  </a:extLst>
                </a:gridCol>
              </a:tblGrid>
              <a:tr h="3726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Times New Roman" panose="02020603050405020304" pitchFamily="18" charset="0"/>
                          <a:cs typeface="Times New Roman" panose="02020603050405020304" pitchFamily="18"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2213936846"/>
                  </a:ext>
                </a:extLst>
              </a:tr>
              <a:tr h="3726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Times New Roman" panose="02020603050405020304" pitchFamily="18" charset="0"/>
                          <a:cs typeface="Times New Roman" panose="02020603050405020304" pitchFamily="18"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592252567"/>
                  </a:ext>
                </a:extLst>
              </a:tr>
              <a:tr h="372631">
                <a:tc>
                  <a:txBody>
                    <a:bodyPr/>
                    <a:lstStyle/>
                    <a:p>
                      <a:pPr algn="ctr"/>
                      <a:endParaRPr lang="en-US" sz="100" b="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6678868"/>
                  </a:ext>
                </a:extLst>
              </a:tr>
            </a:tbl>
          </a:graphicData>
        </a:graphic>
      </p:graphicFrame>
      <p:sp>
        <p:nvSpPr>
          <p:cNvPr id="30" name="文本框 29">
            <a:extLst>
              <a:ext uri="{FF2B5EF4-FFF2-40B4-BE49-F238E27FC236}">
                <a16:creationId xmlns:a16="http://schemas.microsoft.com/office/drawing/2014/main" id="{1F42C9C4-9DF6-5248-85C1-F67DA05FC27C}"/>
              </a:ext>
            </a:extLst>
          </p:cNvPr>
          <p:cNvSpPr txBox="1"/>
          <p:nvPr/>
        </p:nvSpPr>
        <p:spPr>
          <a:xfrm>
            <a:off x="8432955" y="3166468"/>
            <a:ext cx="1454584" cy="707886"/>
          </a:xfrm>
          <a:prstGeom prst="rect">
            <a:avLst/>
          </a:prstGeom>
          <a:noFill/>
        </p:spPr>
        <p:txBody>
          <a:bodyPr wrap="square" rtlCol="0">
            <a:spAutoFit/>
          </a:bodyPr>
          <a:lstStyle/>
          <a:p>
            <a:pPr algn="ctr"/>
            <a:r>
              <a:rPr kumimoji="1" lang="en-US" altLang="zh-CN" sz="2000" b="1" dirty="0">
                <a:latin typeface="Times New Roman" panose="02020603050405020304" pitchFamily="18" charset="0"/>
                <a:cs typeface="Times New Roman" panose="02020603050405020304" pitchFamily="18" charset="0"/>
              </a:rPr>
              <a:t>Reference</a:t>
            </a:r>
          </a:p>
          <a:p>
            <a:pPr algn="ctr"/>
            <a:r>
              <a:rPr kumimoji="1" lang="en-US" altLang="zh-CN" sz="2000" b="1" dirty="0">
                <a:latin typeface="Times New Roman" panose="02020603050405020304" pitchFamily="18" charset="0"/>
                <a:cs typeface="Times New Roman" panose="02020603050405020304" pitchFamily="18" charset="0"/>
              </a:rPr>
              <a:t>Counter</a:t>
            </a:r>
            <a:endParaRPr kumimoji="1" lang="zh-CN" altLang="en-US" sz="2000" b="1" dirty="0">
              <a:latin typeface="Times New Roman" panose="02020603050405020304" pitchFamily="18" charset="0"/>
              <a:cs typeface="Times New Roman" panose="02020603050405020304" pitchFamily="18" charset="0"/>
            </a:endParaRPr>
          </a:p>
        </p:txBody>
      </p:sp>
      <p:sp>
        <p:nvSpPr>
          <p:cNvPr id="31" name="文本框 30">
            <a:extLst>
              <a:ext uri="{FF2B5EF4-FFF2-40B4-BE49-F238E27FC236}">
                <a16:creationId xmlns:a16="http://schemas.microsoft.com/office/drawing/2014/main" id="{55526503-B880-7049-AF92-E231483BEE35}"/>
              </a:ext>
            </a:extLst>
          </p:cNvPr>
          <p:cNvSpPr txBox="1"/>
          <p:nvPr/>
        </p:nvSpPr>
        <p:spPr>
          <a:xfrm>
            <a:off x="6551612" y="5043121"/>
            <a:ext cx="942929" cy="369332"/>
          </a:xfrm>
          <a:prstGeom prst="rect">
            <a:avLst/>
          </a:prstGeom>
          <a:noFill/>
        </p:spPr>
        <p:txBody>
          <a:bodyPr wrap="square" rtlCol="0">
            <a:spAutoFit/>
          </a:bodyPr>
          <a:lstStyle/>
          <a:p>
            <a:pPr algn="ctr"/>
            <a:r>
              <a:rPr kumimoji="1" lang="en-US" altLang="zh-CN" b="1" dirty="0">
                <a:latin typeface="Times New Roman" panose="02020603050405020304" pitchFamily="18" charset="0"/>
                <a:cs typeface="Times New Roman" panose="02020603050405020304" pitchFamily="18" charset="0"/>
              </a:rPr>
              <a:t>Old</a:t>
            </a:r>
          </a:p>
        </p:txBody>
      </p:sp>
      <p:cxnSp>
        <p:nvCxnSpPr>
          <p:cNvPr id="32" name="直线连接符 31">
            <a:extLst>
              <a:ext uri="{FF2B5EF4-FFF2-40B4-BE49-F238E27FC236}">
                <a16:creationId xmlns:a16="http://schemas.microsoft.com/office/drawing/2014/main" id="{7B90F157-4C9E-4B4D-BD52-3AE02BB5B7FC}"/>
              </a:ext>
            </a:extLst>
          </p:cNvPr>
          <p:cNvCxnSpPr>
            <a:cxnSpLocks/>
          </p:cNvCxnSpPr>
          <p:nvPr/>
        </p:nvCxnSpPr>
        <p:spPr>
          <a:xfrm flipH="1">
            <a:off x="6611689" y="4731178"/>
            <a:ext cx="833183" cy="0"/>
          </a:xfrm>
          <a:prstGeom prst="line">
            <a:avLst/>
          </a:prstGeom>
          <a:ln w="25400"/>
        </p:spPr>
        <p:style>
          <a:lnRef idx="1">
            <a:schemeClr val="dk1"/>
          </a:lnRef>
          <a:fillRef idx="0">
            <a:schemeClr val="dk1"/>
          </a:fillRef>
          <a:effectRef idx="0">
            <a:schemeClr val="dk1"/>
          </a:effectRef>
          <a:fontRef idx="minor">
            <a:schemeClr val="tx1"/>
          </a:fontRef>
        </p:style>
      </p:cxnSp>
      <p:sp>
        <p:nvSpPr>
          <p:cNvPr id="33" name="文本框 32">
            <a:extLst>
              <a:ext uri="{FF2B5EF4-FFF2-40B4-BE49-F238E27FC236}">
                <a16:creationId xmlns:a16="http://schemas.microsoft.com/office/drawing/2014/main" id="{26889301-B37A-EC49-9D65-7456A2AAB553}"/>
              </a:ext>
            </a:extLst>
          </p:cNvPr>
          <p:cNvSpPr txBox="1"/>
          <p:nvPr/>
        </p:nvSpPr>
        <p:spPr>
          <a:xfrm>
            <a:off x="6708809" y="5262063"/>
            <a:ext cx="654662" cy="369332"/>
          </a:xfrm>
          <a:prstGeom prst="rect">
            <a:avLst/>
          </a:prstGeom>
          <a:noFill/>
        </p:spPr>
        <p:txBody>
          <a:bodyPr wrap="square" rtlCol="0">
            <a:spAutoFit/>
          </a:bodyPr>
          <a:lstStyle/>
          <a:p>
            <a:pPr algn="ctr"/>
            <a:r>
              <a:rPr kumimoji="1" lang="en-US" altLang="zh-CN" dirty="0">
                <a:latin typeface="Times New Roman" panose="02020603050405020304" pitchFamily="18" charset="0"/>
                <a:cs typeface="Times New Roman" panose="02020603050405020304" pitchFamily="18" charset="0"/>
              </a:rPr>
              <a:t>…</a:t>
            </a:r>
            <a:endParaRPr kumimoji="1" lang="zh-CN" altLang="en-US" dirty="0">
              <a:latin typeface="Times New Roman" panose="02020603050405020304" pitchFamily="18" charset="0"/>
              <a:cs typeface="Times New Roman" panose="02020603050405020304" pitchFamily="18" charset="0"/>
            </a:endParaRPr>
          </a:p>
        </p:txBody>
      </p:sp>
      <p:sp>
        <p:nvSpPr>
          <p:cNvPr id="34" name="文本框 33">
            <a:extLst>
              <a:ext uri="{FF2B5EF4-FFF2-40B4-BE49-F238E27FC236}">
                <a16:creationId xmlns:a16="http://schemas.microsoft.com/office/drawing/2014/main" id="{2F562617-1BF8-4144-BDE2-3D13B0B38C43}"/>
              </a:ext>
            </a:extLst>
          </p:cNvPr>
          <p:cNvSpPr txBox="1"/>
          <p:nvPr/>
        </p:nvSpPr>
        <p:spPr>
          <a:xfrm>
            <a:off x="6718245" y="4142905"/>
            <a:ext cx="654662" cy="369332"/>
          </a:xfrm>
          <a:prstGeom prst="rect">
            <a:avLst/>
          </a:prstGeom>
          <a:noFill/>
        </p:spPr>
        <p:txBody>
          <a:bodyPr wrap="square" rtlCol="0">
            <a:spAutoFit/>
          </a:bodyPr>
          <a:lstStyle/>
          <a:p>
            <a:pPr algn="ctr"/>
            <a:r>
              <a:rPr kumimoji="1" lang="en-US" altLang="zh-CN" dirty="0">
                <a:latin typeface="Times New Roman" panose="02020603050405020304" pitchFamily="18" charset="0"/>
                <a:cs typeface="Times New Roman" panose="02020603050405020304" pitchFamily="18" charset="0"/>
              </a:rPr>
              <a:t>…</a:t>
            </a:r>
            <a:endParaRPr kumimoji="1" lang="zh-CN" altLang="en-US" dirty="0">
              <a:latin typeface="Times New Roman" panose="02020603050405020304" pitchFamily="18" charset="0"/>
              <a:cs typeface="Times New Roman" panose="02020603050405020304" pitchFamily="18" charset="0"/>
            </a:endParaRPr>
          </a:p>
        </p:txBody>
      </p:sp>
      <p:sp>
        <p:nvSpPr>
          <p:cNvPr id="35" name="文本框 34">
            <a:extLst>
              <a:ext uri="{FF2B5EF4-FFF2-40B4-BE49-F238E27FC236}">
                <a16:creationId xmlns:a16="http://schemas.microsoft.com/office/drawing/2014/main" id="{3569A748-AF49-C54D-86F4-AE213C8C7775}"/>
              </a:ext>
            </a:extLst>
          </p:cNvPr>
          <p:cNvSpPr txBox="1"/>
          <p:nvPr/>
        </p:nvSpPr>
        <p:spPr>
          <a:xfrm>
            <a:off x="8848194" y="4555765"/>
            <a:ext cx="654662" cy="369332"/>
          </a:xfrm>
          <a:prstGeom prst="rect">
            <a:avLst/>
          </a:prstGeom>
          <a:noFill/>
        </p:spPr>
        <p:txBody>
          <a:bodyPr wrap="square" rtlCol="0">
            <a:spAutoFit/>
          </a:bodyPr>
          <a:lstStyle/>
          <a:p>
            <a:pPr algn="ctr"/>
            <a:r>
              <a:rPr kumimoji="1" lang="en-US" altLang="zh-CN" b="1" dirty="0">
                <a:latin typeface="Times New Roman" panose="02020603050405020304" pitchFamily="18" charset="0"/>
                <a:cs typeface="Times New Roman" panose="02020603050405020304" pitchFamily="18" charset="0"/>
              </a:rPr>
              <a:t>…</a:t>
            </a:r>
            <a:endParaRPr kumimoji="1" lang="zh-CN" altLang="en-US" b="1" dirty="0">
              <a:latin typeface="Times New Roman" panose="02020603050405020304" pitchFamily="18" charset="0"/>
              <a:cs typeface="Times New Roman" panose="02020603050405020304" pitchFamily="18" charset="0"/>
            </a:endParaRPr>
          </a:p>
        </p:txBody>
      </p:sp>
      <p:cxnSp>
        <p:nvCxnSpPr>
          <p:cNvPr id="56" name="曲线连接符 55">
            <a:extLst>
              <a:ext uri="{FF2B5EF4-FFF2-40B4-BE49-F238E27FC236}">
                <a16:creationId xmlns:a16="http://schemas.microsoft.com/office/drawing/2014/main" id="{467252F1-52B7-7444-B78C-A500F429D411}"/>
              </a:ext>
            </a:extLst>
          </p:cNvPr>
          <p:cNvCxnSpPr/>
          <p:nvPr/>
        </p:nvCxnSpPr>
        <p:spPr>
          <a:xfrm>
            <a:off x="8266152" y="3840805"/>
            <a:ext cx="315740" cy="210001"/>
          </a:xfrm>
          <a:prstGeom prst="curvedConnector3">
            <a:avLst/>
          </a:prstGeom>
          <a:ln w="12700">
            <a:tailEnd type="triangle"/>
          </a:ln>
        </p:spPr>
        <p:style>
          <a:lnRef idx="1">
            <a:schemeClr val="dk1"/>
          </a:lnRef>
          <a:fillRef idx="0">
            <a:schemeClr val="dk1"/>
          </a:fillRef>
          <a:effectRef idx="0">
            <a:schemeClr val="dk1"/>
          </a:effectRef>
          <a:fontRef idx="minor">
            <a:schemeClr val="tx1"/>
          </a:fontRef>
        </p:style>
      </p:cxnSp>
      <p:cxnSp>
        <p:nvCxnSpPr>
          <p:cNvPr id="57" name="曲线连接符 56">
            <a:extLst>
              <a:ext uri="{FF2B5EF4-FFF2-40B4-BE49-F238E27FC236}">
                <a16:creationId xmlns:a16="http://schemas.microsoft.com/office/drawing/2014/main" id="{E5C9E551-BF9E-E449-A3B5-645C64088405}"/>
              </a:ext>
            </a:extLst>
          </p:cNvPr>
          <p:cNvCxnSpPr>
            <a:cxnSpLocks/>
            <a:endCxn id="29" idx="1"/>
          </p:cNvCxnSpPr>
          <p:nvPr/>
        </p:nvCxnSpPr>
        <p:spPr>
          <a:xfrm>
            <a:off x="8273112" y="4174387"/>
            <a:ext cx="308780" cy="240099"/>
          </a:xfrm>
          <a:prstGeom prst="curvedConnector3">
            <a:avLst/>
          </a:prstGeom>
          <a:ln w="12700">
            <a:tailEnd type="triangle"/>
          </a:ln>
        </p:spPr>
        <p:style>
          <a:lnRef idx="1">
            <a:schemeClr val="dk1"/>
          </a:lnRef>
          <a:fillRef idx="0">
            <a:schemeClr val="dk1"/>
          </a:fillRef>
          <a:effectRef idx="0">
            <a:schemeClr val="dk1"/>
          </a:effectRef>
          <a:fontRef idx="minor">
            <a:schemeClr val="tx1"/>
          </a:fontRef>
        </p:style>
      </p:cxnSp>
      <p:cxnSp>
        <p:nvCxnSpPr>
          <p:cNvPr id="58" name="曲线连接符 57">
            <a:extLst>
              <a:ext uri="{FF2B5EF4-FFF2-40B4-BE49-F238E27FC236}">
                <a16:creationId xmlns:a16="http://schemas.microsoft.com/office/drawing/2014/main" id="{204A6F3C-0DF0-A645-AC22-5BF4A068E480}"/>
              </a:ext>
            </a:extLst>
          </p:cNvPr>
          <p:cNvCxnSpPr>
            <a:cxnSpLocks/>
          </p:cNvCxnSpPr>
          <p:nvPr/>
        </p:nvCxnSpPr>
        <p:spPr>
          <a:xfrm rot="5400000" flipH="1" flipV="1">
            <a:off x="8185206" y="4576747"/>
            <a:ext cx="484593" cy="308780"/>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59" name="曲线连接符 58">
            <a:extLst>
              <a:ext uri="{FF2B5EF4-FFF2-40B4-BE49-F238E27FC236}">
                <a16:creationId xmlns:a16="http://schemas.microsoft.com/office/drawing/2014/main" id="{FDBFEB06-DF60-DA48-BD7A-7E146D512CF6}"/>
              </a:ext>
            </a:extLst>
          </p:cNvPr>
          <p:cNvCxnSpPr>
            <a:cxnSpLocks/>
          </p:cNvCxnSpPr>
          <p:nvPr/>
        </p:nvCxnSpPr>
        <p:spPr>
          <a:xfrm>
            <a:off x="9769159" y="4050805"/>
            <a:ext cx="311244" cy="123583"/>
          </a:xfrm>
          <a:prstGeom prst="curvedConnector3">
            <a:avLst/>
          </a:prstGeom>
          <a:ln w="12700">
            <a:tailEnd type="triangle"/>
          </a:ln>
        </p:spPr>
        <p:style>
          <a:lnRef idx="1">
            <a:schemeClr val="dk1"/>
          </a:lnRef>
          <a:fillRef idx="0">
            <a:schemeClr val="dk1"/>
          </a:fillRef>
          <a:effectRef idx="0">
            <a:schemeClr val="dk1"/>
          </a:effectRef>
          <a:fontRef idx="minor">
            <a:schemeClr val="tx1"/>
          </a:fontRef>
        </p:style>
      </p:cxnSp>
      <p:sp>
        <p:nvSpPr>
          <p:cNvPr id="60" name="文本框 59">
            <a:extLst>
              <a:ext uri="{FF2B5EF4-FFF2-40B4-BE49-F238E27FC236}">
                <a16:creationId xmlns:a16="http://schemas.microsoft.com/office/drawing/2014/main" id="{32F36FFD-DBFB-AE43-BE73-AB365720A2E5}"/>
              </a:ext>
            </a:extLst>
          </p:cNvPr>
          <p:cNvSpPr txBox="1"/>
          <p:nvPr/>
        </p:nvSpPr>
        <p:spPr>
          <a:xfrm>
            <a:off x="10132151" y="3150050"/>
            <a:ext cx="1250726" cy="400110"/>
          </a:xfrm>
          <a:prstGeom prst="rect">
            <a:avLst/>
          </a:prstGeom>
          <a:noFill/>
        </p:spPr>
        <p:txBody>
          <a:bodyPr wrap="square" rtlCol="0">
            <a:spAutoFit/>
          </a:bodyPr>
          <a:lstStyle/>
          <a:p>
            <a:pPr algn="ctr"/>
            <a:r>
              <a:rPr kumimoji="1" lang="en-US" altLang="zh-CN" sz="2000" b="1" dirty="0">
                <a:latin typeface="Times New Roman" panose="02020603050405020304" pitchFamily="18" charset="0"/>
                <a:cs typeface="Times New Roman" panose="02020603050405020304" pitchFamily="18" charset="0"/>
              </a:rPr>
              <a:t>FP-index</a:t>
            </a:r>
            <a:endParaRPr kumimoji="1" lang="zh-CN" altLang="en-US" sz="2000" b="1" dirty="0">
              <a:latin typeface="Times New Roman" panose="02020603050405020304" pitchFamily="18" charset="0"/>
              <a:cs typeface="Times New Roman" panose="02020603050405020304" pitchFamily="18" charset="0"/>
            </a:endParaRPr>
          </a:p>
        </p:txBody>
      </p:sp>
      <p:sp>
        <p:nvSpPr>
          <p:cNvPr id="61" name="矩形 60">
            <a:extLst>
              <a:ext uri="{FF2B5EF4-FFF2-40B4-BE49-F238E27FC236}">
                <a16:creationId xmlns:a16="http://schemas.microsoft.com/office/drawing/2014/main" id="{CB6DA6FE-0E74-8141-916D-F865BD2B9A82}"/>
              </a:ext>
            </a:extLst>
          </p:cNvPr>
          <p:cNvSpPr/>
          <p:nvPr/>
        </p:nvSpPr>
        <p:spPr>
          <a:xfrm>
            <a:off x="9999435" y="3553683"/>
            <a:ext cx="1516158" cy="2377368"/>
          </a:xfrm>
          <a:prstGeom prst="rect">
            <a:avLst/>
          </a:prstGeom>
          <a:noFill/>
          <a:ln w="19050">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dirty="0">
              <a:latin typeface="Times New Roman" panose="02020603050405020304" pitchFamily="18" charset="0"/>
              <a:cs typeface="Times New Roman" panose="02020603050405020304" pitchFamily="18" charset="0"/>
            </a:endParaRPr>
          </a:p>
        </p:txBody>
      </p:sp>
      <p:sp>
        <p:nvSpPr>
          <p:cNvPr id="62" name="文本框 61">
            <a:extLst>
              <a:ext uri="{FF2B5EF4-FFF2-40B4-BE49-F238E27FC236}">
                <a16:creationId xmlns:a16="http://schemas.microsoft.com/office/drawing/2014/main" id="{788FDE73-17E9-E249-B188-929F6307027F}"/>
              </a:ext>
            </a:extLst>
          </p:cNvPr>
          <p:cNvSpPr txBox="1"/>
          <p:nvPr/>
        </p:nvSpPr>
        <p:spPr>
          <a:xfrm>
            <a:off x="10965007" y="4619707"/>
            <a:ext cx="550586" cy="369332"/>
          </a:xfrm>
          <a:prstGeom prst="rect">
            <a:avLst/>
          </a:prstGeom>
          <a:noFill/>
        </p:spPr>
        <p:txBody>
          <a:bodyPr wrap="square" rtlCol="0">
            <a:spAutoFit/>
          </a:bodyPr>
          <a:lstStyle/>
          <a:p>
            <a:pPr algn="ctr"/>
            <a:r>
              <a:rPr kumimoji="1" lang="en-US" altLang="zh-CN" b="1" dirty="0">
                <a:latin typeface="Times New Roman" panose="02020603050405020304" pitchFamily="18" charset="0"/>
                <a:cs typeface="Times New Roman" panose="02020603050405020304" pitchFamily="18" charset="0"/>
              </a:rPr>
              <a:t>…</a:t>
            </a:r>
            <a:endParaRPr kumimoji="1" lang="zh-CN" altLang="en-US" b="1" dirty="0">
              <a:latin typeface="Times New Roman" panose="02020603050405020304" pitchFamily="18" charset="0"/>
              <a:cs typeface="Times New Roman" panose="02020603050405020304" pitchFamily="18" charset="0"/>
            </a:endParaRPr>
          </a:p>
        </p:txBody>
      </p:sp>
      <p:cxnSp>
        <p:nvCxnSpPr>
          <p:cNvPr id="63" name="曲线连接符 62">
            <a:extLst>
              <a:ext uri="{FF2B5EF4-FFF2-40B4-BE49-F238E27FC236}">
                <a16:creationId xmlns:a16="http://schemas.microsoft.com/office/drawing/2014/main" id="{F2AB5F5C-4ADF-9E41-A032-1A6F435D7B2F}"/>
              </a:ext>
            </a:extLst>
          </p:cNvPr>
          <p:cNvCxnSpPr>
            <a:cxnSpLocks/>
            <a:stCxn id="29" idx="3"/>
          </p:cNvCxnSpPr>
          <p:nvPr/>
        </p:nvCxnSpPr>
        <p:spPr>
          <a:xfrm>
            <a:off x="9769158" y="4414486"/>
            <a:ext cx="311245" cy="147114"/>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sp>
        <p:nvSpPr>
          <p:cNvPr id="64" name="文本框 100">
            <a:extLst>
              <a:ext uri="{FF2B5EF4-FFF2-40B4-BE49-F238E27FC236}">
                <a16:creationId xmlns:a16="http://schemas.microsoft.com/office/drawing/2014/main" id="{A714CB98-223A-6B4D-8B56-70BE30B45773}"/>
              </a:ext>
            </a:extLst>
          </p:cNvPr>
          <p:cNvSpPr txBox="1"/>
          <p:nvPr/>
        </p:nvSpPr>
        <p:spPr>
          <a:xfrm>
            <a:off x="6650793" y="3949395"/>
            <a:ext cx="770693" cy="276999"/>
          </a:xfrm>
          <a:prstGeom prst="rect">
            <a:avLst/>
          </a:prstGeom>
          <a:noFill/>
        </p:spPr>
        <p:txBody>
          <a:bodyPr wrap="square" lIns="0" tIns="0" rIns="0" bIns="0" rtlCol="0">
            <a:spAutoFit/>
          </a:bodyPr>
          <a:lstStyle/>
          <a:p>
            <a:pPr algn="ctr"/>
            <a:r>
              <a:rPr kumimoji="1" lang="en-US" altLang="zh-CN" b="1" dirty="0">
                <a:latin typeface="Times New Roman" panose="02020603050405020304" pitchFamily="18" charset="0"/>
                <a:cs typeface="Times New Roman" panose="02020603050405020304" pitchFamily="18" charset="0"/>
              </a:rPr>
              <a:t>Recent</a:t>
            </a:r>
            <a:endParaRPr kumimoji="1" lang="zh-CN" altLang="en-US" b="1" dirty="0">
              <a:latin typeface="Times New Roman" panose="02020603050405020304" pitchFamily="18" charset="0"/>
              <a:cs typeface="Times New Roman" panose="02020603050405020304" pitchFamily="18" charset="0"/>
            </a:endParaRPr>
          </a:p>
        </p:txBody>
      </p:sp>
      <p:sp>
        <p:nvSpPr>
          <p:cNvPr id="65" name="Content Placeholder 2">
            <a:extLst>
              <a:ext uri="{FF2B5EF4-FFF2-40B4-BE49-F238E27FC236}">
                <a16:creationId xmlns:a16="http://schemas.microsoft.com/office/drawing/2014/main" id="{EC17D65A-0B76-A745-8895-16B63E589EF2}"/>
              </a:ext>
            </a:extLst>
          </p:cNvPr>
          <p:cNvSpPr txBox="1">
            <a:spLocks/>
          </p:cNvSpPr>
          <p:nvPr/>
        </p:nvSpPr>
        <p:spPr bwMode="auto">
          <a:xfrm>
            <a:off x="590094" y="3248686"/>
            <a:ext cx="5892784" cy="2991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00000"/>
              </a:lnSpc>
              <a:spcBef>
                <a:spcPct val="50000"/>
              </a:spcBef>
              <a:spcAft>
                <a:spcPct val="0"/>
              </a:spcAft>
              <a:buFont typeface="Wingdings" pitchFamily="2" charset="2"/>
              <a:buChar char="Ø"/>
              <a:defRPr sz="2800">
                <a:solidFill>
                  <a:schemeClr val="tx1"/>
                </a:solidFill>
                <a:latin typeface="+mn-lt"/>
                <a:ea typeface="+mn-ea"/>
                <a:cs typeface="+mn-cs"/>
              </a:defRPr>
            </a:lvl1pPr>
            <a:lvl2pPr marL="742950" indent="-285750" algn="l" rtl="0" eaLnBrk="0" fontAlgn="base" hangingPunct="0">
              <a:lnSpc>
                <a:spcPct val="100000"/>
              </a:lnSpc>
              <a:spcBef>
                <a:spcPct val="20000"/>
              </a:spcBef>
              <a:spcAft>
                <a:spcPct val="0"/>
              </a:spcAft>
              <a:buChar char="•"/>
              <a:defRPr sz="2400">
                <a:solidFill>
                  <a:schemeClr val="tx1"/>
                </a:solidFill>
                <a:latin typeface="+mn-lt"/>
              </a:defRPr>
            </a:lvl2pPr>
            <a:lvl3pPr marL="1143000" indent="-228600" algn="l" rtl="0" eaLnBrk="0" fontAlgn="base" hangingPunct="0">
              <a:lnSpc>
                <a:spcPct val="100000"/>
              </a:lnSpc>
              <a:spcBef>
                <a:spcPct val="20000"/>
              </a:spcBef>
              <a:spcAft>
                <a:spcPct val="0"/>
              </a:spcAft>
              <a:buChar char="•"/>
              <a:defRPr sz="2000">
                <a:solidFill>
                  <a:schemeClr val="tx1"/>
                </a:solidFill>
                <a:latin typeface="+mn-lt"/>
              </a:defRPr>
            </a:lvl3pPr>
            <a:lvl4pPr marL="1600200" indent="-228600" algn="l" rtl="0" eaLnBrk="0" fontAlgn="base" hangingPunct="0">
              <a:lnSpc>
                <a:spcPct val="100000"/>
              </a:lnSpc>
              <a:spcBef>
                <a:spcPct val="20000"/>
              </a:spcBef>
              <a:spcAft>
                <a:spcPct val="0"/>
              </a:spcAft>
              <a:buChar char="•"/>
              <a:defRPr sz="1800">
                <a:solidFill>
                  <a:schemeClr val="tx1"/>
                </a:solidFill>
                <a:latin typeface="+mn-lt"/>
              </a:defRPr>
            </a:lvl4pPr>
            <a:lvl5pPr marL="2057400" indent="-228600" algn="l" rtl="0" eaLnBrk="0" fontAlgn="base" hangingPunct="0">
              <a:lnSpc>
                <a:spcPct val="100000"/>
              </a:lnSpc>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lvl="1">
              <a:buFont typeface="Arial" panose="020B0604020202020204" pitchFamily="34" charset="0"/>
              <a:buChar char="•"/>
            </a:pPr>
            <a:r>
              <a:rPr lang="en-US" altLang="zh-CN" dirty="0"/>
              <a:t>Combine recency and deduplication</a:t>
            </a:r>
          </a:p>
          <a:p>
            <a:pPr marL="1200150" lvl="2" indent="-285750">
              <a:buFont typeface="Arial" panose="020B0604020202020204" pitchFamily="34" charset="0"/>
              <a:buChar char="•"/>
            </a:pPr>
            <a:r>
              <a:rPr lang="en-US" altLang="zh-CN" dirty="0"/>
              <a:t>LBA-index: least-recently-used policy</a:t>
            </a:r>
          </a:p>
          <a:p>
            <a:pPr marL="1200150" lvl="2" indent="-285750">
              <a:buFont typeface="Arial" panose="020B0604020202020204" pitchFamily="34" charset="0"/>
              <a:buChar char="•"/>
            </a:pPr>
            <a:r>
              <a:rPr lang="en-US" altLang="zh-CN" dirty="0"/>
              <a:t>FP-index: least-referenced policy</a:t>
            </a:r>
            <a:endParaRPr kumimoji="1" lang="en-US" altLang="zh-CN" dirty="0"/>
          </a:p>
          <a:p>
            <a:pPr marL="1200150" lvl="2" indent="-285750">
              <a:buFont typeface="Arial" panose="020B0604020202020204" pitchFamily="34" charset="0"/>
              <a:buChar char="•"/>
            </a:pPr>
            <a:r>
              <a:rPr kumimoji="1" lang="en-US" altLang="zh-CN" dirty="0"/>
              <a:t>Weighted reference counting based on recency in LBAs</a:t>
            </a:r>
            <a:endParaRPr lang="en-US" altLang="zh-CN" dirty="0"/>
          </a:p>
        </p:txBody>
      </p:sp>
    </p:spTree>
    <p:extLst>
      <p:ext uri="{BB962C8B-B14F-4D97-AF65-F5344CB8AC3E}">
        <p14:creationId xmlns:p14="http://schemas.microsoft.com/office/powerpoint/2010/main" val="3152531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8E410-D951-BE44-ABF1-72639E80969C}"/>
              </a:ext>
            </a:extLst>
          </p:cNvPr>
          <p:cNvSpPr>
            <a:spLocks noGrp="1"/>
          </p:cNvSpPr>
          <p:nvPr>
            <p:ph type="title"/>
          </p:nvPr>
        </p:nvSpPr>
        <p:spPr/>
        <p:txBody>
          <a:bodyPr/>
          <a:lstStyle/>
          <a:p>
            <a:r>
              <a:rPr lang="en-US" dirty="0"/>
              <a:t>Sketch-based Reference Counting</a:t>
            </a:r>
          </a:p>
        </p:txBody>
      </p:sp>
      <p:sp>
        <p:nvSpPr>
          <p:cNvPr id="3" name="Content Placeholder 2">
            <a:extLst>
              <a:ext uri="{FF2B5EF4-FFF2-40B4-BE49-F238E27FC236}">
                <a16:creationId xmlns:a16="http://schemas.microsoft.com/office/drawing/2014/main" id="{BF16A1D1-6A07-EC4B-89A2-BC294D84C6E2}"/>
              </a:ext>
            </a:extLst>
          </p:cNvPr>
          <p:cNvSpPr>
            <a:spLocks noGrp="1"/>
          </p:cNvSpPr>
          <p:nvPr>
            <p:ph idx="1"/>
          </p:nvPr>
        </p:nvSpPr>
        <p:spPr>
          <a:xfrm>
            <a:off x="609441" y="1600200"/>
            <a:ext cx="10969943" cy="4614325"/>
          </a:xfrm>
          <a:effectLst/>
        </p:spPr>
        <p:txBody>
          <a:bodyPr/>
          <a:lstStyle/>
          <a:p>
            <a:r>
              <a:rPr lang="en-US" dirty="0"/>
              <a:t>High memory overhead for complete reference counting</a:t>
            </a:r>
          </a:p>
          <a:p>
            <a:pPr lvl="1"/>
            <a:r>
              <a:rPr lang="en-US" dirty="0"/>
              <a:t>One counter for every FP-hash</a:t>
            </a:r>
            <a:br>
              <a:rPr lang="en-US" dirty="0"/>
            </a:br>
            <a:endParaRPr lang="en-US" dirty="0"/>
          </a:p>
          <a:p>
            <a:r>
              <a:rPr lang="en-US" dirty="0"/>
              <a:t>Count-Min Sketch </a:t>
            </a:r>
            <a:r>
              <a:rPr lang="en-US" altLang="zh-CN" sz="1800" dirty="0"/>
              <a:t>[</a:t>
            </a:r>
            <a:r>
              <a:rPr lang="en-US" altLang="zh-CN" sz="1800" dirty="0" err="1"/>
              <a:t>Cormode</a:t>
            </a:r>
            <a:r>
              <a:rPr lang="en-US" altLang="zh-CN" sz="1800" dirty="0"/>
              <a:t> 2005] </a:t>
            </a:r>
          </a:p>
          <a:p>
            <a:pPr lvl="1"/>
            <a:r>
              <a:rPr lang="en-US" altLang="zh-CN" dirty="0"/>
              <a:t>Fixed memory usage with provable error bounds</a:t>
            </a:r>
          </a:p>
          <a:p>
            <a:pPr lvl="1"/>
            <a:endParaRPr lang="en-US" altLang="zh-CN" dirty="0"/>
          </a:p>
          <a:p>
            <a:pPr lvl="1"/>
            <a:endParaRPr lang="en-US" dirty="0"/>
          </a:p>
          <a:p>
            <a:pPr lvl="1"/>
            <a:endParaRPr lang="en-US" dirty="0"/>
          </a:p>
          <a:p>
            <a:pPr lvl="1"/>
            <a:endParaRPr lang="en-US" dirty="0"/>
          </a:p>
          <a:p>
            <a:pPr lvl="1"/>
            <a:endParaRPr lang="en-US" dirty="0"/>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7201C8C4-98B2-5D48-B28F-6032A08EF466}"/>
              </a:ext>
            </a:extLst>
          </p:cNvPr>
          <p:cNvSpPr>
            <a:spLocks noGrp="1"/>
          </p:cNvSpPr>
          <p:nvPr>
            <p:ph type="sldNum" sz="quarter" idx="11"/>
          </p:nvPr>
        </p:nvSpPr>
        <p:spPr/>
        <p:txBody>
          <a:bodyPr/>
          <a:lstStyle/>
          <a:p>
            <a:pPr>
              <a:defRPr/>
            </a:pPr>
            <a:fld id="{3FFE790D-BCFB-4008-9260-CA63AEE325FD}" type="slidenum">
              <a:rPr lang="en-US" smtClean="0"/>
              <a:pPr>
                <a:defRPr/>
              </a:pPr>
              <a:t>14</a:t>
            </a:fld>
            <a:endParaRPr lang="en-US" dirty="0"/>
          </a:p>
        </p:txBody>
      </p:sp>
      <p:graphicFrame>
        <p:nvGraphicFramePr>
          <p:cNvPr id="66" name="表格 65">
            <a:extLst>
              <a:ext uri="{FF2B5EF4-FFF2-40B4-BE49-F238E27FC236}">
                <a16:creationId xmlns:a16="http://schemas.microsoft.com/office/drawing/2014/main" id="{2DB898C5-7D00-E343-A287-A32E737731AD}"/>
              </a:ext>
            </a:extLst>
          </p:cNvPr>
          <p:cNvGraphicFramePr>
            <a:graphicFrameLocks noGrp="1"/>
          </p:cNvGraphicFramePr>
          <p:nvPr>
            <p:extLst>
              <p:ext uri="{D42A27DB-BD31-4B8C-83A1-F6EECF244321}">
                <p14:modId xmlns:p14="http://schemas.microsoft.com/office/powerpoint/2010/main" val="2609815255"/>
              </p:ext>
            </p:extLst>
          </p:nvPr>
        </p:nvGraphicFramePr>
        <p:xfrm>
          <a:off x="2817813" y="4271613"/>
          <a:ext cx="3118784" cy="1295400"/>
        </p:xfrm>
        <a:graphic>
          <a:graphicData uri="http://schemas.openxmlformats.org/drawingml/2006/table">
            <a:tbl>
              <a:tblPr firstRow="1" bandRow="1">
                <a:tableStyleId>{2D5ABB26-0587-4C30-8999-92F81FD0307C}</a:tableStyleId>
              </a:tblPr>
              <a:tblGrid>
                <a:gridCol w="779696">
                  <a:extLst>
                    <a:ext uri="{9D8B030D-6E8A-4147-A177-3AD203B41FA5}">
                      <a16:colId xmlns:a16="http://schemas.microsoft.com/office/drawing/2014/main" val="1275827851"/>
                    </a:ext>
                  </a:extLst>
                </a:gridCol>
                <a:gridCol w="779696">
                  <a:extLst>
                    <a:ext uri="{9D8B030D-6E8A-4147-A177-3AD203B41FA5}">
                      <a16:colId xmlns:a16="http://schemas.microsoft.com/office/drawing/2014/main" val="2525035333"/>
                    </a:ext>
                  </a:extLst>
                </a:gridCol>
                <a:gridCol w="779696">
                  <a:extLst>
                    <a:ext uri="{9D8B030D-6E8A-4147-A177-3AD203B41FA5}">
                      <a16:colId xmlns:a16="http://schemas.microsoft.com/office/drawing/2014/main" val="1544315361"/>
                    </a:ext>
                  </a:extLst>
                </a:gridCol>
                <a:gridCol w="779696">
                  <a:extLst>
                    <a:ext uri="{9D8B030D-6E8A-4147-A177-3AD203B41FA5}">
                      <a16:colId xmlns:a16="http://schemas.microsoft.com/office/drawing/2014/main" val="3687627049"/>
                    </a:ext>
                  </a:extLst>
                </a:gridCol>
              </a:tblGrid>
              <a:tr h="431800">
                <a:tc>
                  <a:txBody>
                    <a:bodyPr/>
                    <a:lstStyle/>
                    <a:p>
                      <a:pPr algn="ctr"/>
                      <a:r>
                        <a:rPr lang="en-US" altLang="zh-CN" sz="2000" dirty="0">
                          <a:latin typeface="Times New Roman" panose="02020603050405020304" pitchFamily="18" charset="0"/>
                          <a:cs typeface="Times New Roman" panose="02020603050405020304" pitchFamily="18" charset="0"/>
                        </a:rPr>
                        <a:t>+1</a:t>
                      </a:r>
                      <a:endParaRPr lang="zh-CN" altLang="en-US" sz="2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zh-CN" altLang="en-US" sz="2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20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20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3543736"/>
                  </a:ext>
                </a:extLst>
              </a:tr>
              <a:tr h="431800">
                <a:tc>
                  <a:txBody>
                    <a:bodyPr/>
                    <a:lstStyle/>
                    <a:p>
                      <a:pPr algn="ctr"/>
                      <a:endParaRPr lang="zh-CN" altLang="en-US" sz="20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2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2000" dirty="0">
                          <a:latin typeface="Times New Roman" panose="02020603050405020304" pitchFamily="18" charset="0"/>
                          <a:cs typeface="Times New Roman" panose="02020603050405020304" pitchFamily="18" charset="0"/>
                        </a:rPr>
                        <a:t>+1</a:t>
                      </a:r>
                      <a:endParaRPr lang="zh-CN" altLang="en-US" sz="2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zh-CN" altLang="en-US" sz="2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8312535"/>
                  </a:ext>
                </a:extLst>
              </a:tr>
              <a:tr h="431800">
                <a:tc>
                  <a:txBody>
                    <a:bodyPr/>
                    <a:lstStyle/>
                    <a:p>
                      <a:pPr algn="ctr"/>
                      <a:endParaRPr lang="zh-CN" altLang="en-US" sz="20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2000" dirty="0">
                          <a:latin typeface="Times New Roman" panose="02020603050405020304" pitchFamily="18" charset="0"/>
                          <a:cs typeface="Times New Roman" panose="02020603050405020304" pitchFamily="18" charset="0"/>
                        </a:rPr>
                        <a:t>+1</a:t>
                      </a:r>
                      <a:endParaRPr lang="zh-CN" altLang="en-US" sz="2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zh-CN" altLang="en-US" sz="2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2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1051254"/>
                  </a:ext>
                </a:extLst>
              </a:tr>
            </a:tbl>
          </a:graphicData>
        </a:graphic>
      </p:graphicFrame>
      <p:graphicFrame>
        <p:nvGraphicFramePr>
          <p:cNvPr id="68" name="Table 51">
            <a:extLst>
              <a:ext uri="{FF2B5EF4-FFF2-40B4-BE49-F238E27FC236}">
                <a16:creationId xmlns:a16="http://schemas.microsoft.com/office/drawing/2014/main" id="{1E87B79D-38C9-9946-9686-E576A0FD4FDA}"/>
              </a:ext>
            </a:extLst>
          </p:cNvPr>
          <p:cNvGraphicFramePr>
            <a:graphicFrameLocks noGrp="1"/>
          </p:cNvGraphicFramePr>
          <p:nvPr>
            <p:extLst>
              <p:ext uri="{D42A27DB-BD31-4B8C-83A1-F6EECF244321}">
                <p14:modId xmlns:p14="http://schemas.microsoft.com/office/powerpoint/2010/main" val="1563001134"/>
              </p:ext>
            </p:extLst>
          </p:nvPr>
        </p:nvGraphicFramePr>
        <p:xfrm>
          <a:off x="1065212" y="4763077"/>
          <a:ext cx="1228865" cy="312471"/>
        </p:xfrm>
        <a:graphic>
          <a:graphicData uri="http://schemas.openxmlformats.org/drawingml/2006/table">
            <a:tbl>
              <a:tblPr firstRow="1" bandRow="1">
                <a:tableStyleId>{5C22544A-7EE6-4342-B048-85BDC9FD1C3A}</a:tableStyleId>
              </a:tblPr>
              <a:tblGrid>
                <a:gridCol w="1228865">
                  <a:extLst>
                    <a:ext uri="{9D8B030D-6E8A-4147-A177-3AD203B41FA5}">
                      <a16:colId xmlns:a16="http://schemas.microsoft.com/office/drawing/2014/main" val="2942072019"/>
                    </a:ext>
                  </a:extLst>
                </a:gridCol>
              </a:tblGrid>
              <a:tr h="312471">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FP-hash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3936846"/>
                  </a:ext>
                </a:extLst>
              </a:tr>
            </a:tbl>
          </a:graphicData>
        </a:graphic>
      </p:graphicFrame>
      <p:cxnSp>
        <p:nvCxnSpPr>
          <p:cNvPr id="70" name="直线箭头连接符 69">
            <a:extLst>
              <a:ext uri="{FF2B5EF4-FFF2-40B4-BE49-F238E27FC236}">
                <a16:creationId xmlns:a16="http://schemas.microsoft.com/office/drawing/2014/main" id="{51ADB778-88A2-6945-AF74-080FC287E5BB}"/>
              </a:ext>
            </a:extLst>
          </p:cNvPr>
          <p:cNvCxnSpPr>
            <a:cxnSpLocks/>
            <a:stCxn id="68" idx="3"/>
          </p:cNvCxnSpPr>
          <p:nvPr/>
        </p:nvCxnSpPr>
        <p:spPr bwMode="auto">
          <a:xfrm flipV="1">
            <a:off x="2294077" y="4500218"/>
            <a:ext cx="1133336" cy="41909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直线箭头连接符 70">
            <a:extLst>
              <a:ext uri="{FF2B5EF4-FFF2-40B4-BE49-F238E27FC236}">
                <a16:creationId xmlns:a16="http://schemas.microsoft.com/office/drawing/2014/main" id="{02D2B3D5-8E7B-9743-8A7B-49DFED0F586B}"/>
              </a:ext>
            </a:extLst>
          </p:cNvPr>
          <p:cNvCxnSpPr>
            <a:cxnSpLocks/>
            <a:stCxn id="68" idx="3"/>
          </p:cNvCxnSpPr>
          <p:nvPr/>
        </p:nvCxnSpPr>
        <p:spPr bwMode="auto">
          <a:xfrm>
            <a:off x="2294077" y="4919312"/>
            <a:ext cx="2276335"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直线箭头连接符 74">
            <a:extLst>
              <a:ext uri="{FF2B5EF4-FFF2-40B4-BE49-F238E27FC236}">
                <a16:creationId xmlns:a16="http://schemas.microsoft.com/office/drawing/2014/main" id="{A46911F8-95D6-6547-B881-B6DD7E0E8638}"/>
              </a:ext>
            </a:extLst>
          </p:cNvPr>
          <p:cNvCxnSpPr>
            <a:cxnSpLocks/>
            <a:stCxn id="68" idx="3"/>
          </p:cNvCxnSpPr>
          <p:nvPr/>
        </p:nvCxnSpPr>
        <p:spPr bwMode="auto">
          <a:xfrm>
            <a:off x="2294077" y="4919312"/>
            <a:ext cx="1676400" cy="41909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78" name="Table 51">
            <a:extLst>
              <a:ext uri="{FF2B5EF4-FFF2-40B4-BE49-F238E27FC236}">
                <a16:creationId xmlns:a16="http://schemas.microsoft.com/office/drawing/2014/main" id="{3EB6BD9A-E9A8-544E-9D88-0171B52E61A3}"/>
              </a:ext>
            </a:extLst>
          </p:cNvPr>
          <p:cNvGraphicFramePr>
            <a:graphicFrameLocks noGrp="1"/>
          </p:cNvGraphicFramePr>
          <p:nvPr>
            <p:extLst>
              <p:ext uri="{D42A27DB-BD31-4B8C-83A1-F6EECF244321}">
                <p14:modId xmlns:p14="http://schemas.microsoft.com/office/powerpoint/2010/main" val="621611672"/>
              </p:ext>
            </p:extLst>
          </p:nvPr>
        </p:nvGraphicFramePr>
        <p:xfrm>
          <a:off x="7083584" y="4538317"/>
          <a:ext cx="4116228" cy="820153"/>
        </p:xfrm>
        <a:graphic>
          <a:graphicData uri="http://schemas.openxmlformats.org/drawingml/2006/table">
            <a:tbl>
              <a:tblPr firstRow="1" bandRow="1">
                <a:tableStyleId>{5C22544A-7EE6-4342-B048-85BDC9FD1C3A}</a:tableStyleId>
              </a:tblPr>
              <a:tblGrid>
                <a:gridCol w="4116228">
                  <a:extLst>
                    <a:ext uri="{9D8B030D-6E8A-4147-A177-3AD203B41FA5}">
                      <a16:colId xmlns:a16="http://schemas.microsoft.com/office/drawing/2014/main" val="2942072019"/>
                    </a:ext>
                  </a:extLst>
                </a:gridCol>
              </a:tblGrid>
              <a:tr h="82015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mn-lt"/>
                        </a:rPr>
                        <a:t>count = minimum counter indexed by (</a:t>
                      </a:r>
                      <a:r>
                        <a:rPr kumimoji="0" lang="en-US" altLang="zh-CN" sz="2400" b="0" i="0" u="none" strike="noStrike" kern="0" cap="none" spc="0" normalizeH="0" baseline="0" noProof="0" dirty="0" err="1">
                          <a:ln>
                            <a:noFill/>
                          </a:ln>
                          <a:solidFill>
                            <a:prstClr val="black"/>
                          </a:solidFill>
                          <a:effectLst/>
                          <a:uLnTx/>
                          <a:uFillTx/>
                          <a:latin typeface="+mn-lt"/>
                        </a:rPr>
                        <a:t>i</a:t>
                      </a:r>
                      <a:r>
                        <a:rPr kumimoji="0" lang="en-US" altLang="zh-CN" sz="2400" b="0" i="0" u="none" strike="noStrike" kern="0" cap="none" spc="0" normalizeH="0" baseline="0" noProof="0" dirty="0">
                          <a:ln>
                            <a:noFill/>
                          </a:ln>
                          <a:solidFill>
                            <a:prstClr val="black"/>
                          </a:solidFill>
                          <a:effectLst/>
                          <a:uLnTx/>
                          <a:uFillTx/>
                          <a:latin typeface="+mn-lt"/>
                        </a:rPr>
                        <a:t>, </a:t>
                      </a:r>
                      <a:r>
                        <a:rPr kumimoji="0" lang="en-US" altLang="zh-CN" sz="2400" b="1" i="0" u="none" strike="noStrike" kern="0" cap="none" spc="0" normalizeH="0" baseline="0" noProof="0" dirty="0">
                          <a:ln>
                            <a:noFill/>
                          </a:ln>
                          <a:solidFill>
                            <a:prstClr val="black"/>
                          </a:solidFill>
                          <a:effectLst/>
                          <a:uLnTx/>
                          <a:uFillTx/>
                          <a:latin typeface="+mn-lt"/>
                        </a:rPr>
                        <a:t>H</a:t>
                      </a:r>
                      <a:r>
                        <a:rPr kumimoji="0" lang="en-US" altLang="zh-CN" sz="2400" b="0" i="0" u="none" strike="noStrike" kern="0" cap="none" spc="0" normalizeH="0" baseline="-25000" noProof="0" dirty="0">
                          <a:ln>
                            <a:noFill/>
                          </a:ln>
                          <a:solidFill>
                            <a:prstClr val="black"/>
                          </a:solidFill>
                          <a:effectLst/>
                          <a:uLnTx/>
                          <a:uFillTx/>
                          <a:latin typeface="+mn-lt"/>
                        </a:rPr>
                        <a:t>i</a:t>
                      </a:r>
                      <a:r>
                        <a:rPr kumimoji="0" lang="en-US" altLang="zh-CN" sz="2400" b="0" i="0" u="none" strike="noStrike" kern="0" cap="none" spc="0" normalizeH="0" baseline="0" noProof="0" dirty="0">
                          <a:ln>
                            <a:noFill/>
                          </a:ln>
                          <a:solidFill>
                            <a:prstClr val="black"/>
                          </a:solidFill>
                          <a:effectLst/>
                          <a:uLnTx/>
                          <a:uFillTx/>
                          <a:latin typeface="+mn-lt"/>
                        </a:rPr>
                        <a:t>(FP-hash))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3936846"/>
                  </a:ext>
                </a:extLst>
              </a:tr>
            </a:tbl>
          </a:graphicData>
        </a:graphic>
      </p:graphicFrame>
      <p:sp>
        <p:nvSpPr>
          <p:cNvPr id="86" name="右大括号 85">
            <a:extLst>
              <a:ext uri="{FF2B5EF4-FFF2-40B4-BE49-F238E27FC236}">
                <a16:creationId xmlns:a16="http://schemas.microsoft.com/office/drawing/2014/main" id="{EA461939-A909-FA49-B689-EF8FEC0AF13C}"/>
              </a:ext>
            </a:extLst>
          </p:cNvPr>
          <p:cNvSpPr/>
          <p:nvPr/>
        </p:nvSpPr>
        <p:spPr bwMode="auto">
          <a:xfrm>
            <a:off x="6016178" y="4271611"/>
            <a:ext cx="396686" cy="1295400"/>
          </a:xfrm>
          <a:prstGeom prst="righ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7" name="右大括号 86">
            <a:extLst>
              <a:ext uri="{FF2B5EF4-FFF2-40B4-BE49-F238E27FC236}">
                <a16:creationId xmlns:a16="http://schemas.microsoft.com/office/drawing/2014/main" id="{F5C87D36-9DDD-2347-8F9C-407F02C35E2A}"/>
              </a:ext>
            </a:extLst>
          </p:cNvPr>
          <p:cNvSpPr/>
          <p:nvPr/>
        </p:nvSpPr>
        <p:spPr bwMode="auto">
          <a:xfrm rot="5400000">
            <a:off x="4219891" y="4312921"/>
            <a:ext cx="314627" cy="3118784"/>
          </a:xfrm>
          <a:prstGeom prst="righ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8" name="文本框 87">
            <a:extLst>
              <a:ext uri="{FF2B5EF4-FFF2-40B4-BE49-F238E27FC236}">
                <a16:creationId xmlns:a16="http://schemas.microsoft.com/office/drawing/2014/main" id="{BD2927F4-7CC9-2E47-9F67-EB05E52FA14D}"/>
              </a:ext>
            </a:extLst>
          </p:cNvPr>
          <p:cNvSpPr txBox="1"/>
          <p:nvPr/>
        </p:nvSpPr>
        <p:spPr>
          <a:xfrm>
            <a:off x="4189413" y="5955268"/>
            <a:ext cx="838200" cy="400110"/>
          </a:xfrm>
          <a:prstGeom prst="rect">
            <a:avLst/>
          </a:prstGeom>
          <a:noFill/>
        </p:spPr>
        <p:txBody>
          <a:bodyPr wrap="square" rtlCol="0">
            <a:spAutoFit/>
          </a:bodyPr>
          <a:lstStyle/>
          <a:p>
            <a:r>
              <a:rPr kumimoji="1" lang="en-US" altLang="zh-CN" sz="2000" i="1" dirty="0">
                <a:latin typeface="Times New Roman" panose="02020603050405020304" pitchFamily="18" charset="0"/>
                <a:cs typeface="Times New Roman" panose="02020603050405020304" pitchFamily="18" charset="0"/>
              </a:rPr>
              <a:t>w</a:t>
            </a:r>
            <a:endParaRPr kumimoji="1" lang="zh-CN" altLang="en-US" sz="2000" i="1" dirty="0">
              <a:latin typeface="Times New Roman" panose="02020603050405020304" pitchFamily="18" charset="0"/>
              <a:cs typeface="Times New Roman" panose="02020603050405020304" pitchFamily="18" charset="0"/>
            </a:endParaRPr>
          </a:p>
        </p:txBody>
      </p:sp>
      <p:sp>
        <p:nvSpPr>
          <p:cNvPr id="89" name="文本框 88">
            <a:extLst>
              <a:ext uri="{FF2B5EF4-FFF2-40B4-BE49-F238E27FC236}">
                <a16:creationId xmlns:a16="http://schemas.microsoft.com/office/drawing/2014/main" id="{71943B38-46FA-8042-83CA-D41460FEDD74}"/>
              </a:ext>
            </a:extLst>
          </p:cNvPr>
          <p:cNvSpPr txBox="1"/>
          <p:nvPr/>
        </p:nvSpPr>
        <p:spPr>
          <a:xfrm>
            <a:off x="6437285" y="4719257"/>
            <a:ext cx="266700" cy="400110"/>
          </a:xfrm>
          <a:prstGeom prst="rect">
            <a:avLst/>
          </a:prstGeom>
          <a:noFill/>
        </p:spPr>
        <p:txBody>
          <a:bodyPr wrap="square" rtlCol="0">
            <a:spAutoFit/>
          </a:bodyPr>
          <a:lstStyle/>
          <a:p>
            <a:r>
              <a:rPr kumimoji="1" lang="en-US" altLang="zh-CN" sz="2000" i="1" dirty="0">
                <a:latin typeface="Times New Roman" panose="02020603050405020304" pitchFamily="18" charset="0"/>
                <a:cs typeface="Times New Roman" panose="02020603050405020304" pitchFamily="18" charset="0"/>
              </a:rPr>
              <a:t>h</a:t>
            </a:r>
            <a:endParaRPr kumimoji="1" lang="zh-CN" altLang="en-US"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1713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E98570-DBB7-49B2-9257-1C123DC531CC}"/>
              </a:ext>
            </a:extLst>
          </p:cNvPr>
          <p:cNvSpPr>
            <a:spLocks noGrp="1"/>
          </p:cNvSpPr>
          <p:nvPr>
            <p:ph type="title"/>
          </p:nvPr>
        </p:nvSpPr>
        <p:spPr/>
        <p:txBody>
          <a:bodyPr/>
          <a:lstStyle/>
          <a:p>
            <a:r>
              <a:rPr lang="en-US" altLang="zh-CN" dirty="0"/>
              <a:t>Evaluation</a:t>
            </a:r>
            <a:endParaRPr lang="zh-CN" altLang="en-US" dirty="0"/>
          </a:p>
        </p:txBody>
      </p:sp>
      <p:sp>
        <p:nvSpPr>
          <p:cNvPr id="3" name="内容占位符 2">
            <a:extLst>
              <a:ext uri="{FF2B5EF4-FFF2-40B4-BE49-F238E27FC236}">
                <a16:creationId xmlns:a16="http://schemas.microsoft.com/office/drawing/2014/main" id="{90B33621-BA26-44FA-9E03-FBADBF891E0D}"/>
              </a:ext>
            </a:extLst>
          </p:cNvPr>
          <p:cNvSpPr>
            <a:spLocks noGrp="1"/>
          </p:cNvSpPr>
          <p:nvPr>
            <p:ph idx="1"/>
          </p:nvPr>
        </p:nvSpPr>
        <p:spPr>
          <a:xfrm>
            <a:off x="609441" y="1646236"/>
            <a:ext cx="10969943" cy="4297364"/>
          </a:xfrm>
        </p:spPr>
        <p:txBody>
          <a:bodyPr/>
          <a:lstStyle/>
          <a:p>
            <a:r>
              <a:rPr lang="en-US" altLang="zh-CN" dirty="0"/>
              <a:t>Implement </a:t>
            </a:r>
            <a:r>
              <a:rPr lang="en-US" altLang="zh-CN" dirty="0" err="1"/>
              <a:t>AustereCache</a:t>
            </a:r>
            <a:r>
              <a:rPr lang="en-US" altLang="zh-CN" dirty="0"/>
              <a:t> as a user-space block device</a:t>
            </a:r>
          </a:p>
          <a:p>
            <a:pPr lvl="1"/>
            <a:r>
              <a:rPr lang="en-US" altLang="zh-CN" dirty="0"/>
              <a:t>~4.5K lines of C++ code in Linux</a:t>
            </a:r>
          </a:p>
          <a:p>
            <a:r>
              <a:rPr lang="en-US" altLang="zh-CN" dirty="0"/>
              <a:t>Traces</a:t>
            </a:r>
          </a:p>
          <a:p>
            <a:pPr lvl="1"/>
            <a:r>
              <a:rPr lang="en-US" altLang="zh-CN" dirty="0"/>
              <a:t>FIU traces: </a:t>
            </a:r>
            <a:r>
              <a:rPr lang="en-US" altLang="zh-CN" dirty="0" err="1"/>
              <a:t>WebVM</a:t>
            </a:r>
            <a:r>
              <a:rPr lang="en-US" altLang="zh-CN" dirty="0"/>
              <a:t>, Homes, Mail</a:t>
            </a:r>
          </a:p>
          <a:p>
            <a:pPr lvl="1"/>
            <a:r>
              <a:rPr lang="en-US" altLang="zh-CN" dirty="0"/>
              <a:t>Synthetic traces: varying I/O </a:t>
            </a:r>
            <a:r>
              <a:rPr lang="en-US" altLang="zh-CN" dirty="0" err="1"/>
              <a:t>dedup</a:t>
            </a:r>
            <a:r>
              <a:rPr lang="en-US" altLang="zh-CN" dirty="0"/>
              <a:t> ratio and write-read ratio</a:t>
            </a:r>
          </a:p>
          <a:p>
            <a:pPr lvl="2"/>
            <a:r>
              <a:rPr lang="en-US" altLang="zh-CN" dirty="0"/>
              <a:t>I/O </a:t>
            </a:r>
            <a:r>
              <a:rPr lang="en-US" altLang="zh-CN" dirty="0" err="1"/>
              <a:t>dedup</a:t>
            </a:r>
            <a:r>
              <a:rPr lang="en-US" altLang="zh-CN" dirty="0"/>
              <a:t> ratio: fraction of duplicate written chunks in all written chunks</a:t>
            </a:r>
          </a:p>
          <a:p>
            <a:r>
              <a:rPr lang="en-US" altLang="zh-CN" dirty="0"/>
              <a:t>Schemes</a:t>
            </a:r>
          </a:p>
          <a:p>
            <a:pPr lvl="1"/>
            <a:r>
              <a:rPr lang="en-US" altLang="zh-CN" dirty="0" err="1"/>
              <a:t>AustereCache</a:t>
            </a:r>
            <a:r>
              <a:rPr lang="en-US" altLang="zh-CN" dirty="0"/>
              <a:t>: AC-D, AC-DC</a:t>
            </a:r>
          </a:p>
          <a:p>
            <a:pPr lvl="1"/>
            <a:r>
              <a:rPr lang="en-US" altLang="zh-CN" dirty="0" err="1"/>
              <a:t>CacheDedup</a:t>
            </a:r>
            <a:r>
              <a:rPr lang="en-US" altLang="zh-CN" dirty="0"/>
              <a:t>: CD-LRU-D, CD-ARC-D, CD-ARC-DC</a:t>
            </a:r>
          </a:p>
        </p:txBody>
      </p:sp>
      <p:sp>
        <p:nvSpPr>
          <p:cNvPr id="4" name="灯片编号占位符 3">
            <a:extLst>
              <a:ext uri="{FF2B5EF4-FFF2-40B4-BE49-F238E27FC236}">
                <a16:creationId xmlns:a16="http://schemas.microsoft.com/office/drawing/2014/main" id="{62635CAA-C219-432B-B8F7-CE4A7C7C8DA7}"/>
              </a:ext>
            </a:extLst>
          </p:cNvPr>
          <p:cNvSpPr>
            <a:spLocks noGrp="1"/>
          </p:cNvSpPr>
          <p:nvPr>
            <p:ph type="sldNum" sz="quarter" idx="11"/>
          </p:nvPr>
        </p:nvSpPr>
        <p:spPr/>
        <p:txBody>
          <a:bodyPr/>
          <a:lstStyle/>
          <a:p>
            <a:pPr>
              <a:defRPr/>
            </a:pPr>
            <a:fld id="{3FFE790D-BCFB-4008-9260-CA63AEE325FD}" type="slidenum">
              <a:rPr lang="en-US" smtClean="0"/>
              <a:pPr>
                <a:defRPr/>
              </a:pPr>
              <a:t>15</a:t>
            </a:fld>
            <a:endParaRPr lang="en-US" dirty="0"/>
          </a:p>
        </p:txBody>
      </p:sp>
    </p:spTree>
    <p:extLst>
      <p:ext uri="{BB962C8B-B14F-4D97-AF65-F5344CB8AC3E}">
        <p14:creationId xmlns:p14="http://schemas.microsoft.com/office/powerpoint/2010/main" val="1698276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E98570-DBB7-49B2-9257-1C123DC531CC}"/>
              </a:ext>
            </a:extLst>
          </p:cNvPr>
          <p:cNvSpPr>
            <a:spLocks noGrp="1"/>
          </p:cNvSpPr>
          <p:nvPr>
            <p:ph type="title"/>
          </p:nvPr>
        </p:nvSpPr>
        <p:spPr/>
        <p:txBody>
          <a:bodyPr/>
          <a:lstStyle/>
          <a:p>
            <a:r>
              <a:rPr lang="en-US" altLang="zh-CN" dirty="0"/>
              <a:t>Memory Overhead</a:t>
            </a:r>
            <a:endParaRPr lang="zh-CN" altLang="en-US" dirty="0"/>
          </a:p>
        </p:txBody>
      </p:sp>
      <p:sp>
        <p:nvSpPr>
          <p:cNvPr id="4" name="灯片编号占位符 3">
            <a:extLst>
              <a:ext uri="{FF2B5EF4-FFF2-40B4-BE49-F238E27FC236}">
                <a16:creationId xmlns:a16="http://schemas.microsoft.com/office/drawing/2014/main" id="{62635CAA-C219-432B-B8F7-CE4A7C7C8DA7}"/>
              </a:ext>
            </a:extLst>
          </p:cNvPr>
          <p:cNvSpPr>
            <a:spLocks noGrp="1"/>
          </p:cNvSpPr>
          <p:nvPr>
            <p:ph type="sldNum" sz="quarter" idx="11"/>
          </p:nvPr>
        </p:nvSpPr>
        <p:spPr/>
        <p:txBody>
          <a:bodyPr/>
          <a:lstStyle/>
          <a:p>
            <a:pPr>
              <a:defRPr/>
            </a:pPr>
            <a:fld id="{3FFE790D-BCFB-4008-9260-CA63AEE325FD}" type="slidenum">
              <a:rPr lang="en-US" smtClean="0"/>
              <a:pPr>
                <a:defRPr/>
              </a:pPr>
              <a:t>16</a:t>
            </a:fld>
            <a:endParaRPr lang="en-US" dirty="0"/>
          </a:p>
        </p:txBody>
      </p:sp>
      <p:sp>
        <p:nvSpPr>
          <p:cNvPr id="17" name="内容占位符 16">
            <a:extLst>
              <a:ext uri="{FF2B5EF4-FFF2-40B4-BE49-F238E27FC236}">
                <a16:creationId xmlns:a16="http://schemas.microsoft.com/office/drawing/2014/main" id="{2DA610EF-4281-7444-A1B4-2C8E524B5498}"/>
              </a:ext>
            </a:extLst>
          </p:cNvPr>
          <p:cNvSpPr>
            <a:spLocks noGrp="1"/>
          </p:cNvSpPr>
          <p:nvPr>
            <p:ph idx="1"/>
          </p:nvPr>
        </p:nvSpPr>
        <p:spPr/>
        <p:txBody>
          <a:bodyPr/>
          <a:lstStyle/>
          <a:p>
            <a:pPr marL="0" indent="0">
              <a:buNone/>
            </a:pPr>
            <a:endParaRPr kumimoji="1" lang="en-US" altLang="zh-CN" dirty="0"/>
          </a:p>
          <a:p>
            <a:pPr marL="0" indent="0">
              <a:buNone/>
            </a:pPr>
            <a:endParaRPr kumimoji="1" lang="en-US" altLang="zh-CN" dirty="0"/>
          </a:p>
          <a:p>
            <a:pPr marL="0" indent="0">
              <a:buNone/>
            </a:pPr>
            <a:endParaRPr kumimoji="1" lang="en-US" altLang="zh-CN" dirty="0"/>
          </a:p>
          <a:p>
            <a:pPr marL="0" indent="0">
              <a:buNone/>
            </a:pPr>
            <a:endParaRPr kumimoji="1" lang="en-US" altLang="zh-CN" dirty="0"/>
          </a:p>
          <a:p>
            <a:pPr marL="0" indent="0">
              <a:buNone/>
            </a:pPr>
            <a:endParaRPr kumimoji="1" lang="en-US" altLang="zh-CN" dirty="0"/>
          </a:p>
          <a:p>
            <a:r>
              <a:rPr kumimoji="1" lang="en-US" altLang="zh-CN" dirty="0"/>
              <a:t>AC-D incurs 69.9-94.9% and 70.4-94.7% less memory across all traces than CD-LRU-D and CD-ARC-D, respectively.</a:t>
            </a:r>
          </a:p>
          <a:p>
            <a:r>
              <a:rPr kumimoji="1" lang="en-US" altLang="zh-CN" dirty="0"/>
              <a:t>AC-DC incurs 87.0-97.0% less memory than CD-ARC-DC.</a:t>
            </a:r>
            <a:endParaRPr kumimoji="1" lang="zh-CN" altLang="en-US" dirty="0"/>
          </a:p>
        </p:txBody>
      </p:sp>
      <p:pic>
        <p:nvPicPr>
          <p:cNvPr id="7" name="图片 6">
            <a:extLst>
              <a:ext uri="{FF2B5EF4-FFF2-40B4-BE49-F238E27FC236}">
                <a16:creationId xmlns:a16="http://schemas.microsoft.com/office/drawing/2014/main" id="{B2058D1F-EE0B-0E49-8B05-3C0BCABFEF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774" y="1524000"/>
            <a:ext cx="11828037" cy="2820912"/>
          </a:xfrm>
          <a:prstGeom prst="rect">
            <a:avLst/>
          </a:prstGeom>
        </p:spPr>
      </p:pic>
    </p:spTree>
    <p:extLst>
      <p:ext uri="{BB962C8B-B14F-4D97-AF65-F5344CB8AC3E}">
        <p14:creationId xmlns:p14="http://schemas.microsoft.com/office/powerpoint/2010/main" val="2317788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E98570-DBB7-49B2-9257-1C123DC531CC}"/>
              </a:ext>
            </a:extLst>
          </p:cNvPr>
          <p:cNvSpPr>
            <a:spLocks noGrp="1"/>
          </p:cNvSpPr>
          <p:nvPr>
            <p:ph type="title"/>
          </p:nvPr>
        </p:nvSpPr>
        <p:spPr/>
        <p:txBody>
          <a:bodyPr/>
          <a:lstStyle/>
          <a:p>
            <a:r>
              <a:rPr lang="en-US" altLang="zh-CN" dirty="0"/>
              <a:t>Read Hit Ratios</a:t>
            </a:r>
            <a:endParaRPr lang="zh-CN" altLang="en-US" dirty="0"/>
          </a:p>
        </p:txBody>
      </p:sp>
      <p:sp>
        <p:nvSpPr>
          <p:cNvPr id="4" name="灯片编号占位符 3">
            <a:extLst>
              <a:ext uri="{FF2B5EF4-FFF2-40B4-BE49-F238E27FC236}">
                <a16:creationId xmlns:a16="http://schemas.microsoft.com/office/drawing/2014/main" id="{62635CAA-C219-432B-B8F7-CE4A7C7C8DA7}"/>
              </a:ext>
            </a:extLst>
          </p:cNvPr>
          <p:cNvSpPr>
            <a:spLocks noGrp="1"/>
          </p:cNvSpPr>
          <p:nvPr>
            <p:ph type="sldNum" sz="quarter" idx="11"/>
          </p:nvPr>
        </p:nvSpPr>
        <p:spPr/>
        <p:txBody>
          <a:bodyPr/>
          <a:lstStyle/>
          <a:p>
            <a:pPr>
              <a:defRPr/>
            </a:pPr>
            <a:fld id="{3FFE790D-BCFB-4008-9260-CA63AEE325FD}" type="slidenum">
              <a:rPr lang="en-US" smtClean="0"/>
              <a:pPr>
                <a:defRPr/>
              </a:pPr>
              <a:t>17</a:t>
            </a:fld>
            <a:endParaRPr lang="en-US" dirty="0"/>
          </a:p>
        </p:txBody>
      </p:sp>
      <p:sp>
        <p:nvSpPr>
          <p:cNvPr id="17" name="内容占位符 16">
            <a:extLst>
              <a:ext uri="{FF2B5EF4-FFF2-40B4-BE49-F238E27FC236}">
                <a16:creationId xmlns:a16="http://schemas.microsoft.com/office/drawing/2014/main" id="{2DA610EF-4281-7444-A1B4-2C8E524B5498}"/>
              </a:ext>
            </a:extLst>
          </p:cNvPr>
          <p:cNvSpPr>
            <a:spLocks noGrp="1"/>
          </p:cNvSpPr>
          <p:nvPr>
            <p:ph idx="1"/>
          </p:nvPr>
        </p:nvSpPr>
        <p:spPr>
          <a:xfrm>
            <a:off x="609441" y="1600200"/>
            <a:ext cx="10969943" cy="4678364"/>
          </a:xfrm>
        </p:spPr>
        <p:txBody>
          <a:bodyPr/>
          <a:lstStyle/>
          <a:p>
            <a:pPr marL="457200" lvl="1" indent="0">
              <a:buNone/>
            </a:pPr>
            <a:endParaRPr kumimoji="1" lang="en-US" altLang="zh-CN" dirty="0"/>
          </a:p>
          <a:p>
            <a:pPr marL="457200" lvl="1" indent="0">
              <a:buNone/>
            </a:pPr>
            <a:endParaRPr kumimoji="1" lang="en-US" altLang="zh-CN" dirty="0"/>
          </a:p>
          <a:p>
            <a:pPr marL="457200" lvl="1" indent="0">
              <a:buNone/>
            </a:pPr>
            <a:endParaRPr kumimoji="1" lang="en-US" altLang="zh-CN" dirty="0"/>
          </a:p>
          <a:p>
            <a:pPr marL="457200" lvl="1" indent="0">
              <a:buNone/>
            </a:pPr>
            <a:endParaRPr kumimoji="1" lang="en-US" altLang="zh-CN" dirty="0"/>
          </a:p>
          <a:p>
            <a:pPr marL="457200" lvl="1" indent="0">
              <a:buNone/>
            </a:pPr>
            <a:endParaRPr kumimoji="1" lang="en-US" altLang="zh-CN" dirty="0"/>
          </a:p>
          <a:p>
            <a:pPr marL="457200" lvl="1" indent="0">
              <a:buNone/>
            </a:pPr>
            <a:endParaRPr kumimoji="1" lang="en-US" altLang="zh-CN" dirty="0"/>
          </a:p>
          <a:p>
            <a:r>
              <a:rPr kumimoji="1" lang="en-US" altLang="zh-CN" dirty="0"/>
              <a:t>AC-D has up to 39.2% higher read hit ratio than CD-LRU-D, and similar read hit ratio as CD-ARC-D</a:t>
            </a:r>
          </a:p>
          <a:p>
            <a:r>
              <a:rPr kumimoji="1" lang="en-US" altLang="zh-CN" dirty="0"/>
              <a:t>AC-DC has up to 30.7% higher read hit ratio than CD-ARC-DC</a:t>
            </a:r>
          </a:p>
        </p:txBody>
      </p:sp>
      <p:pic>
        <p:nvPicPr>
          <p:cNvPr id="5" name="图片 4">
            <a:extLst>
              <a:ext uri="{FF2B5EF4-FFF2-40B4-BE49-F238E27FC236}">
                <a16:creationId xmlns:a16="http://schemas.microsoft.com/office/drawing/2014/main" id="{1330D1A9-E91C-184C-A376-29BC0CB02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2" y="1219200"/>
            <a:ext cx="11963400" cy="2928280"/>
          </a:xfrm>
          <a:prstGeom prst="rect">
            <a:avLst/>
          </a:prstGeom>
        </p:spPr>
      </p:pic>
    </p:spTree>
    <p:extLst>
      <p:ext uri="{BB962C8B-B14F-4D97-AF65-F5344CB8AC3E}">
        <p14:creationId xmlns:p14="http://schemas.microsoft.com/office/powerpoint/2010/main" val="445788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E98570-DBB7-49B2-9257-1C123DC531CC}"/>
              </a:ext>
            </a:extLst>
          </p:cNvPr>
          <p:cNvSpPr>
            <a:spLocks noGrp="1"/>
          </p:cNvSpPr>
          <p:nvPr>
            <p:ph type="title"/>
          </p:nvPr>
        </p:nvSpPr>
        <p:spPr/>
        <p:txBody>
          <a:bodyPr/>
          <a:lstStyle/>
          <a:p>
            <a:r>
              <a:rPr lang="en-US" altLang="zh-CN" dirty="0"/>
              <a:t>Write Reduction Ratios</a:t>
            </a:r>
            <a:endParaRPr lang="zh-CN" altLang="en-US" dirty="0"/>
          </a:p>
        </p:txBody>
      </p:sp>
      <p:sp>
        <p:nvSpPr>
          <p:cNvPr id="4" name="灯片编号占位符 3">
            <a:extLst>
              <a:ext uri="{FF2B5EF4-FFF2-40B4-BE49-F238E27FC236}">
                <a16:creationId xmlns:a16="http://schemas.microsoft.com/office/drawing/2014/main" id="{62635CAA-C219-432B-B8F7-CE4A7C7C8DA7}"/>
              </a:ext>
            </a:extLst>
          </p:cNvPr>
          <p:cNvSpPr>
            <a:spLocks noGrp="1"/>
          </p:cNvSpPr>
          <p:nvPr>
            <p:ph type="sldNum" sz="quarter" idx="11"/>
          </p:nvPr>
        </p:nvSpPr>
        <p:spPr/>
        <p:txBody>
          <a:bodyPr/>
          <a:lstStyle/>
          <a:p>
            <a:pPr>
              <a:defRPr/>
            </a:pPr>
            <a:fld id="{3FFE790D-BCFB-4008-9260-CA63AEE325FD}" type="slidenum">
              <a:rPr lang="en-US" smtClean="0"/>
              <a:pPr>
                <a:defRPr/>
              </a:pPr>
              <a:t>18</a:t>
            </a:fld>
            <a:endParaRPr lang="en-US" dirty="0"/>
          </a:p>
        </p:txBody>
      </p:sp>
      <p:sp>
        <p:nvSpPr>
          <p:cNvPr id="17" name="内容占位符 16">
            <a:extLst>
              <a:ext uri="{FF2B5EF4-FFF2-40B4-BE49-F238E27FC236}">
                <a16:creationId xmlns:a16="http://schemas.microsoft.com/office/drawing/2014/main" id="{2DA610EF-4281-7444-A1B4-2C8E524B5498}"/>
              </a:ext>
            </a:extLst>
          </p:cNvPr>
          <p:cNvSpPr>
            <a:spLocks noGrp="1"/>
          </p:cNvSpPr>
          <p:nvPr>
            <p:ph idx="1"/>
          </p:nvPr>
        </p:nvSpPr>
        <p:spPr/>
        <p:txBody>
          <a:bodyPr/>
          <a:lstStyle/>
          <a:p>
            <a:pPr marL="457200" lvl="1" indent="0">
              <a:buNone/>
            </a:pPr>
            <a:endParaRPr kumimoji="1" lang="en-US" altLang="zh-CN" dirty="0"/>
          </a:p>
          <a:p>
            <a:pPr marL="457200" lvl="1" indent="0">
              <a:buNone/>
            </a:pPr>
            <a:endParaRPr kumimoji="1" lang="en-US" altLang="zh-CN" dirty="0"/>
          </a:p>
          <a:p>
            <a:pPr marL="457200" lvl="1" indent="0">
              <a:buNone/>
            </a:pPr>
            <a:endParaRPr kumimoji="1" lang="en-US" altLang="zh-CN" dirty="0"/>
          </a:p>
          <a:p>
            <a:pPr marL="457200" lvl="1" indent="0">
              <a:buNone/>
            </a:pPr>
            <a:endParaRPr kumimoji="1" lang="en-US" altLang="zh-CN" dirty="0"/>
          </a:p>
          <a:p>
            <a:pPr marL="457200" lvl="1" indent="0">
              <a:buNone/>
            </a:pPr>
            <a:endParaRPr kumimoji="1" lang="en-US" altLang="zh-CN" dirty="0"/>
          </a:p>
          <a:p>
            <a:pPr marL="457200" lvl="1" indent="0">
              <a:buNone/>
            </a:pPr>
            <a:endParaRPr kumimoji="1" lang="en-US" altLang="zh-CN" dirty="0"/>
          </a:p>
          <a:p>
            <a:pPr marL="457200" lvl="1" indent="0">
              <a:buNone/>
            </a:pPr>
            <a:endParaRPr kumimoji="1" lang="en-US" altLang="zh-CN" dirty="0"/>
          </a:p>
        </p:txBody>
      </p:sp>
      <p:sp>
        <p:nvSpPr>
          <p:cNvPr id="6" name="内容占位符 16">
            <a:extLst>
              <a:ext uri="{FF2B5EF4-FFF2-40B4-BE49-F238E27FC236}">
                <a16:creationId xmlns:a16="http://schemas.microsoft.com/office/drawing/2014/main" id="{19AFBA35-35D9-3B40-ABD7-F41CBEEC2183}"/>
              </a:ext>
            </a:extLst>
          </p:cNvPr>
          <p:cNvSpPr txBox="1">
            <a:spLocks/>
          </p:cNvSpPr>
          <p:nvPr/>
        </p:nvSpPr>
        <p:spPr bwMode="auto">
          <a:xfrm>
            <a:off x="761841" y="1798636"/>
            <a:ext cx="10969943" cy="4678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00000"/>
              </a:lnSpc>
              <a:spcBef>
                <a:spcPct val="50000"/>
              </a:spcBef>
              <a:spcAft>
                <a:spcPct val="0"/>
              </a:spcAft>
              <a:buFont typeface="Wingdings" pitchFamily="2" charset="2"/>
              <a:buChar char="Ø"/>
              <a:defRPr sz="2800">
                <a:solidFill>
                  <a:schemeClr val="tx1"/>
                </a:solidFill>
                <a:latin typeface="+mn-lt"/>
                <a:ea typeface="+mn-ea"/>
                <a:cs typeface="+mn-cs"/>
              </a:defRPr>
            </a:lvl1pPr>
            <a:lvl2pPr marL="742950" indent="-285750" algn="l" rtl="0" eaLnBrk="0" fontAlgn="base" hangingPunct="0">
              <a:lnSpc>
                <a:spcPct val="100000"/>
              </a:lnSpc>
              <a:spcBef>
                <a:spcPct val="20000"/>
              </a:spcBef>
              <a:spcAft>
                <a:spcPct val="0"/>
              </a:spcAft>
              <a:buChar char="•"/>
              <a:defRPr sz="2400">
                <a:solidFill>
                  <a:schemeClr val="tx1"/>
                </a:solidFill>
                <a:latin typeface="+mn-lt"/>
              </a:defRPr>
            </a:lvl2pPr>
            <a:lvl3pPr marL="1143000" indent="-228600" algn="l" rtl="0" eaLnBrk="0" fontAlgn="base" hangingPunct="0">
              <a:lnSpc>
                <a:spcPct val="100000"/>
              </a:lnSpc>
              <a:spcBef>
                <a:spcPct val="20000"/>
              </a:spcBef>
              <a:spcAft>
                <a:spcPct val="0"/>
              </a:spcAft>
              <a:buChar char="•"/>
              <a:defRPr sz="2000">
                <a:solidFill>
                  <a:schemeClr val="tx1"/>
                </a:solidFill>
                <a:latin typeface="+mn-lt"/>
              </a:defRPr>
            </a:lvl3pPr>
            <a:lvl4pPr marL="1600200" indent="-228600" algn="l" rtl="0" eaLnBrk="0" fontAlgn="base" hangingPunct="0">
              <a:lnSpc>
                <a:spcPct val="100000"/>
              </a:lnSpc>
              <a:spcBef>
                <a:spcPct val="20000"/>
              </a:spcBef>
              <a:spcAft>
                <a:spcPct val="0"/>
              </a:spcAft>
              <a:buChar char="•"/>
              <a:defRPr sz="1800">
                <a:solidFill>
                  <a:schemeClr val="tx1"/>
                </a:solidFill>
                <a:latin typeface="+mn-lt"/>
              </a:defRPr>
            </a:lvl4pPr>
            <a:lvl5pPr marL="2057400" indent="-228600" algn="l" rtl="0" eaLnBrk="0" fontAlgn="base" hangingPunct="0">
              <a:lnSpc>
                <a:spcPct val="100000"/>
              </a:lnSpc>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457200" lvl="1" indent="0">
              <a:buFontTx/>
              <a:buNone/>
            </a:pPr>
            <a:endParaRPr kumimoji="1" lang="en-US" altLang="zh-CN" kern="0" dirty="0"/>
          </a:p>
          <a:p>
            <a:pPr marL="457200" lvl="1" indent="0">
              <a:buFontTx/>
              <a:buNone/>
            </a:pPr>
            <a:endParaRPr kumimoji="1" lang="en-US" altLang="zh-CN" kern="0" dirty="0"/>
          </a:p>
          <a:p>
            <a:pPr marL="457200" lvl="1" indent="0">
              <a:buFontTx/>
              <a:buNone/>
            </a:pPr>
            <a:endParaRPr kumimoji="1" lang="en-US" altLang="zh-CN" kern="0" dirty="0"/>
          </a:p>
          <a:p>
            <a:pPr marL="457200" lvl="1" indent="0">
              <a:buFontTx/>
              <a:buNone/>
            </a:pPr>
            <a:endParaRPr kumimoji="1" lang="en-US" altLang="zh-CN" kern="0" dirty="0"/>
          </a:p>
          <a:p>
            <a:pPr marL="457200" lvl="1" indent="0">
              <a:buFontTx/>
              <a:buNone/>
            </a:pPr>
            <a:endParaRPr kumimoji="1" lang="en-US" altLang="zh-CN" kern="0" dirty="0"/>
          </a:p>
          <a:p>
            <a:pPr marL="457200" lvl="1" indent="0">
              <a:buFontTx/>
              <a:buNone/>
            </a:pPr>
            <a:endParaRPr kumimoji="1" lang="en-US" altLang="zh-CN" kern="0" dirty="0"/>
          </a:p>
          <a:p>
            <a:r>
              <a:rPr kumimoji="1" lang="en-US" altLang="zh-CN" kern="0" dirty="0"/>
              <a:t>AC-D is comparable as CD-LRU-D and CD-ARC-D</a:t>
            </a:r>
          </a:p>
          <a:p>
            <a:r>
              <a:rPr kumimoji="1" lang="en-US" altLang="zh-CN" kern="0" dirty="0"/>
              <a:t>AC-DC is slightly lower (by 7.7-14.5%) than CD-ARC-DC</a:t>
            </a:r>
          </a:p>
          <a:p>
            <a:pPr lvl="1"/>
            <a:r>
              <a:rPr kumimoji="1" lang="en-US" altLang="zh-CN" kern="0" dirty="0"/>
              <a:t>Due to padding in compressed data management</a:t>
            </a:r>
          </a:p>
        </p:txBody>
      </p:sp>
      <p:pic>
        <p:nvPicPr>
          <p:cNvPr id="13" name="图片 12">
            <a:extLst>
              <a:ext uri="{FF2B5EF4-FFF2-40B4-BE49-F238E27FC236}">
                <a16:creationId xmlns:a16="http://schemas.microsoft.com/office/drawing/2014/main" id="{AC271160-03E3-3B42-B151-5AA7F9E8E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037" y="1483509"/>
            <a:ext cx="11738776" cy="2824182"/>
          </a:xfrm>
          <a:prstGeom prst="rect">
            <a:avLst/>
          </a:prstGeom>
        </p:spPr>
      </p:pic>
    </p:spTree>
    <p:extLst>
      <p:ext uri="{BB962C8B-B14F-4D97-AF65-F5344CB8AC3E}">
        <p14:creationId xmlns:p14="http://schemas.microsoft.com/office/powerpoint/2010/main" val="1717371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E98570-DBB7-49B2-9257-1C123DC531CC}"/>
              </a:ext>
            </a:extLst>
          </p:cNvPr>
          <p:cNvSpPr>
            <a:spLocks noGrp="1"/>
          </p:cNvSpPr>
          <p:nvPr>
            <p:ph type="title"/>
          </p:nvPr>
        </p:nvSpPr>
        <p:spPr/>
        <p:txBody>
          <a:bodyPr/>
          <a:lstStyle/>
          <a:p>
            <a:r>
              <a:rPr lang="en-US" altLang="zh-CN" dirty="0"/>
              <a:t>Throughput</a:t>
            </a:r>
            <a:endParaRPr lang="zh-CN" altLang="en-US" dirty="0"/>
          </a:p>
        </p:txBody>
      </p:sp>
      <p:sp>
        <p:nvSpPr>
          <p:cNvPr id="4" name="灯片编号占位符 3">
            <a:extLst>
              <a:ext uri="{FF2B5EF4-FFF2-40B4-BE49-F238E27FC236}">
                <a16:creationId xmlns:a16="http://schemas.microsoft.com/office/drawing/2014/main" id="{62635CAA-C219-432B-B8F7-CE4A7C7C8DA7}"/>
              </a:ext>
            </a:extLst>
          </p:cNvPr>
          <p:cNvSpPr>
            <a:spLocks noGrp="1"/>
          </p:cNvSpPr>
          <p:nvPr>
            <p:ph type="sldNum" sz="quarter" idx="11"/>
          </p:nvPr>
        </p:nvSpPr>
        <p:spPr/>
        <p:txBody>
          <a:bodyPr/>
          <a:lstStyle/>
          <a:p>
            <a:pPr>
              <a:defRPr/>
            </a:pPr>
            <a:fld id="{3FFE790D-BCFB-4008-9260-CA63AEE325FD}" type="slidenum">
              <a:rPr lang="en-US" smtClean="0"/>
              <a:pPr>
                <a:defRPr/>
              </a:pPr>
              <a:t>19</a:t>
            </a:fld>
            <a:endParaRPr lang="en-US" dirty="0"/>
          </a:p>
        </p:txBody>
      </p:sp>
      <p:sp>
        <p:nvSpPr>
          <p:cNvPr id="17" name="内容占位符 16">
            <a:extLst>
              <a:ext uri="{FF2B5EF4-FFF2-40B4-BE49-F238E27FC236}">
                <a16:creationId xmlns:a16="http://schemas.microsoft.com/office/drawing/2014/main" id="{2DA610EF-4281-7444-A1B4-2C8E524B5498}"/>
              </a:ext>
            </a:extLst>
          </p:cNvPr>
          <p:cNvSpPr>
            <a:spLocks noGrp="1"/>
          </p:cNvSpPr>
          <p:nvPr>
            <p:ph idx="1"/>
          </p:nvPr>
        </p:nvSpPr>
        <p:spPr/>
        <p:txBody>
          <a:bodyPr/>
          <a:lstStyle/>
          <a:p>
            <a:pPr marL="457200" lvl="1" indent="0">
              <a:buNone/>
            </a:pPr>
            <a:endParaRPr kumimoji="1" lang="en-US" altLang="zh-CN" dirty="0"/>
          </a:p>
          <a:p>
            <a:pPr marL="457200" lvl="1" indent="0">
              <a:buNone/>
            </a:pPr>
            <a:endParaRPr kumimoji="1" lang="en-US" altLang="zh-CN" dirty="0"/>
          </a:p>
          <a:p>
            <a:pPr marL="457200" lvl="1" indent="0">
              <a:buNone/>
            </a:pPr>
            <a:endParaRPr kumimoji="1" lang="en-US" altLang="zh-CN" dirty="0"/>
          </a:p>
          <a:p>
            <a:pPr marL="457200" lvl="1" indent="0">
              <a:buNone/>
            </a:pPr>
            <a:endParaRPr kumimoji="1" lang="en-US" altLang="zh-CN" dirty="0"/>
          </a:p>
          <a:p>
            <a:pPr marL="457200" lvl="1" indent="0">
              <a:buNone/>
            </a:pPr>
            <a:endParaRPr kumimoji="1" lang="en-US" altLang="zh-CN" dirty="0"/>
          </a:p>
          <a:p>
            <a:pPr marL="457200" lvl="1" indent="0">
              <a:buNone/>
            </a:pPr>
            <a:endParaRPr kumimoji="1" lang="en-US" altLang="zh-CN" dirty="0"/>
          </a:p>
          <a:p>
            <a:pPr marL="457200" lvl="1" indent="0">
              <a:buNone/>
            </a:pPr>
            <a:endParaRPr kumimoji="1" lang="en-US" altLang="zh-CN" dirty="0"/>
          </a:p>
        </p:txBody>
      </p:sp>
      <p:sp>
        <p:nvSpPr>
          <p:cNvPr id="7" name="内容占位符 16">
            <a:extLst>
              <a:ext uri="{FF2B5EF4-FFF2-40B4-BE49-F238E27FC236}">
                <a16:creationId xmlns:a16="http://schemas.microsoft.com/office/drawing/2014/main" id="{AFA413A2-318E-1B4A-A353-2367627E4BE8}"/>
              </a:ext>
            </a:extLst>
          </p:cNvPr>
          <p:cNvSpPr txBox="1">
            <a:spLocks/>
          </p:cNvSpPr>
          <p:nvPr/>
        </p:nvSpPr>
        <p:spPr bwMode="auto">
          <a:xfrm>
            <a:off x="761841" y="1600201"/>
            <a:ext cx="10969943" cy="4678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00000"/>
              </a:lnSpc>
              <a:spcBef>
                <a:spcPct val="50000"/>
              </a:spcBef>
              <a:spcAft>
                <a:spcPct val="0"/>
              </a:spcAft>
              <a:buFont typeface="Wingdings" pitchFamily="2" charset="2"/>
              <a:buChar char="Ø"/>
              <a:defRPr sz="2800">
                <a:solidFill>
                  <a:schemeClr val="tx1"/>
                </a:solidFill>
                <a:latin typeface="+mn-lt"/>
                <a:ea typeface="+mn-ea"/>
                <a:cs typeface="+mn-cs"/>
              </a:defRPr>
            </a:lvl1pPr>
            <a:lvl2pPr marL="742950" indent="-285750" algn="l" rtl="0" eaLnBrk="0" fontAlgn="base" hangingPunct="0">
              <a:lnSpc>
                <a:spcPct val="100000"/>
              </a:lnSpc>
              <a:spcBef>
                <a:spcPct val="20000"/>
              </a:spcBef>
              <a:spcAft>
                <a:spcPct val="0"/>
              </a:spcAft>
              <a:buChar char="•"/>
              <a:defRPr sz="2400">
                <a:solidFill>
                  <a:schemeClr val="tx1"/>
                </a:solidFill>
                <a:latin typeface="+mn-lt"/>
              </a:defRPr>
            </a:lvl2pPr>
            <a:lvl3pPr marL="1143000" indent="-228600" algn="l" rtl="0" eaLnBrk="0" fontAlgn="base" hangingPunct="0">
              <a:lnSpc>
                <a:spcPct val="100000"/>
              </a:lnSpc>
              <a:spcBef>
                <a:spcPct val="20000"/>
              </a:spcBef>
              <a:spcAft>
                <a:spcPct val="0"/>
              </a:spcAft>
              <a:buChar char="•"/>
              <a:defRPr sz="2000">
                <a:solidFill>
                  <a:schemeClr val="tx1"/>
                </a:solidFill>
                <a:latin typeface="+mn-lt"/>
              </a:defRPr>
            </a:lvl3pPr>
            <a:lvl4pPr marL="1600200" indent="-228600" algn="l" rtl="0" eaLnBrk="0" fontAlgn="base" hangingPunct="0">
              <a:lnSpc>
                <a:spcPct val="100000"/>
              </a:lnSpc>
              <a:spcBef>
                <a:spcPct val="20000"/>
              </a:spcBef>
              <a:spcAft>
                <a:spcPct val="0"/>
              </a:spcAft>
              <a:buChar char="•"/>
              <a:defRPr sz="1800">
                <a:solidFill>
                  <a:schemeClr val="tx1"/>
                </a:solidFill>
                <a:latin typeface="+mn-lt"/>
              </a:defRPr>
            </a:lvl4pPr>
            <a:lvl5pPr marL="2057400" indent="-228600" algn="l" rtl="0" eaLnBrk="0" fontAlgn="base" hangingPunct="0">
              <a:lnSpc>
                <a:spcPct val="100000"/>
              </a:lnSpc>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457200" lvl="1" indent="0">
              <a:buFontTx/>
              <a:buNone/>
            </a:pPr>
            <a:endParaRPr kumimoji="1" lang="en-US" altLang="zh-CN" kern="0" dirty="0"/>
          </a:p>
        </p:txBody>
      </p:sp>
      <p:sp>
        <p:nvSpPr>
          <p:cNvPr id="8" name="内容占位符 16">
            <a:extLst>
              <a:ext uri="{FF2B5EF4-FFF2-40B4-BE49-F238E27FC236}">
                <a16:creationId xmlns:a16="http://schemas.microsoft.com/office/drawing/2014/main" id="{5BFFA3B4-CAAA-0D4D-AD85-17A628B2CD9F}"/>
              </a:ext>
            </a:extLst>
          </p:cNvPr>
          <p:cNvSpPr txBox="1">
            <a:spLocks/>
          </p:cNvSpPr>
          <p:nvPr/>
        </p:nvSpPr>
        <p:spPr bwMode="auto">
          <a:xfrm>
            <a:off x="914241" y="4391020"/>
            <a:ext cx="10969943" cy="216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00000"/>
              </a:lnSpc>
              <a:spcBef>
                <a:spcPct val="50000"/>
              </a:spcBef>
              <a:spcAft>
                <a:spcPct val="0"/>
              </a:spcAft>
              <a:buFont typeface="Wingdings" pitchFamily="2" charset="2"/>
              <a:buChar char="Ø"/>
              <a:defRPr sz="2800">
                <a:solidFill>
                  <a:schemeClr val="tx1"/>
                </a:solidFill>
                <a:latin typeface="+mn-lt"/>
                <a:ea typeface="+mn-ea"/>
                <a:cs typeface="+mn-cs"/>
              </a:defRPr>
            </a:lvl1pPr>
            <a:lvl2pPr marL="742950" indent="-285750" algn="l" rtl="0" eaLnBrk="0" fontAlgn="base" hangingPunct="0">
              <a:lnSpc>
                <a:spcPct val="100000"/>
              </a:lnSpc>
              <a:spcBef>
                <a:spcPct val="20000"/>
              </a:spcBef>
              <a:spcAft>
                <a:spcPct val="0"/>
              </a:spcAft>
              <a:buChar char="•"/>
              <a:defRPr sz="2400">
                <a:solidFill>
                  <a:schemeClr val="tx1"/>
                </a:solidFill>
                <a:latin typeface="+mn-lt"/>
              </a:defRPr>
            </a:lvl2pPr>
            <a:lvl3pPr marL="1143000" indent="-228600" algn="l" rtl="0" eaLnBrk="0" fontAlgn="base" hangingPunct="0">
              <a:lnSpc>
                <a:spcPct val="100000"/>
              </a:lnSpc>
              <a:spcBef>
                <a:spcPct val="20000"/>
              </a:spcBef>
              <a:spcAft>
                <a:spcPct val="0"/>
              </a:spcAft>
              <a:buChar char="•"/>
              <a:defRPr sz="2000">
                <a:solidFill>
                  <a:schemeClr val="tx1"/>
                </a:solidFill>
                <a:latin typeface="+mn-lt"/>
              </a:defRPr>
            </a:lvl3pPr>
            <a:lvl4pPr marL="1600200" indent="-228600" algn="l" rtl="0" eaLnBrk="0" fontAlgn="base" hangingPunct="0">
              <a:lnSpc>
                <a:spcPct val="100000"/>
              </a:lnSpc>
              <a:spcBef>
                <a:spcPct val="20000"/>
              </a:spcBef>
              <a:spcAft>
                <a:spcPct val="0"/>
              </a:spcAft>
              <a:buChar char="•"/>
              <a:defRPr sz="1800">
                <a:solidFill>
                  <a:schemeClr val="tx1"/>
                </a:solidFill>
                <a:latin typeface="+mn-lt"/>
              </a:defRPr>
            </a:lvl4pPr>
            <a:lvl5pPr marL="2057400" indent="-228600" algn="l" rtl="0" eaLnBrk="0" fontAlgn="base" hangingPunct="0">
              <a:lnSpc>
                <a:spcPct val="100000"/>
              </a:lnSpc>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kumimoji="1" lang="en-US" altLang="zh-CN" kern="0" dirty="0"/>
              <a:t>AC-DC has highest throughput </a:t>
            </a:r>
          </a:p>
          <a:p>
            <a:pPr lvl="1"/>
            <a:r>
              <a:rPr kumimoji="1" lang="en-US" altLang="zh-CN" kern="0" dirty="0"/>
              <a:t>Due to high write reduction ratio and high read hit ratio</a:t>
            </a:r>
          </a:p>
          <a:p>
            <a:r>
              <a:rPr kumimoji="1" lang="en-US" altLang="zh-CN" kern="0" dirty="0"/>
              <a:t>AC-D has slightly lower throughput than CD-ARC-D</a:t>
            </a:r>
          </a:p>
          <a:p>
            <a:pPr lvl="1"/>
            <a:r>
              <a:rPr kumimoji="1" lang="en-US" altLang="zh-CN" kern="0" dirty="0"/>
              <a:t>AC-D needs to access the metadata region during indexing</a:t>
            </a:r>
          </a:p>
        </p:txBody>
      </p:sp>
      <p:pic>
        <p:nvPicPr>
          <p:cNvPr id="5" name="图片 4">
            <a:extLst>
              <a:ext uri="{FF2B5EF4-FFF2-40B4-BE49-F238E27FC236}">
                <a16:creationId xmlns:a16="http://schemas.microsoft.com/office/drawing/2014/main" id="{9E70E8DC-4EF3-5741-8963-33204601C5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1638" y="1295400"/>
            <a:ext cx="7904903" cy="273762"/>
          </a:xfrm>
          <a:prstGeom prst="rect">
            <a:avLst/>
          </a:prstGeom>
        </p:spPr>
      </p:pic>
      <p:pic>
        <p:nvPicPr>
          <p:cNvPr id="10" name="图片 9">
            <a:extLst>
              <a:ext uri="{FF2B5EF4-FFF2-40B4-BE49-F238E27FC236}">
                <a16:creationId xmlns:a16="http://schemas.microsoft.com/office/drawing/2014/main" id="{DBB68007-7E07-AC4F-AA7D-E1BE1BB740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0758" y="1659010"/>
            <a:ext cx="3341502" cy="2673201"/>
          </a:xfrm>
          <a:prstGeom prst="rect">
            <a:avLst/>
          </a:prstGeom>
        </p:spPr>
      </p:pic>
      <p:pic>
        <p:nvPicPr>
          <p:cNvPr id="12" name="图片 11">
            <a:extLst>
              <a:ext uri="{FF2B5EF4-FFF2-40B4-BE49-F238E27FC236}">
                <a16:creationId xmlns:a16="http://schemas.microsoft.com/office/drawing/2014/main" id="{AFB03C2B-26F4-B248-99C5-D60CFA0629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5040" y="1659010"/>
            <a:ext cx="3341501" cy="2617509"/>
          </a:xfrm>
          <a:prstGeom prst="rect">
            <a:avLst/>
          </a:prstGeom>
        </p:spPr>
      </p:pic>
    </p:spTree>
    <p:extLst>
      <p:ext uri="{BB962C8B-B14F-4D97-AF65-F5344CB8AC3E}">
        <p14:creationId xmlns:p14="http://schemas.microsoft.com/office/powerpoint/2010/main" val="2871543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F313-FCE6-BB44-A9C9-0FC4DD9D2531}"/>
              </a:ext>
            </a:extLst>
          </p:cNvPr>
          <p:cNvSpPr>
            <a:spLocks noGrp="1"/>
          </p:cNvSpPr>
          <p:nvPr>
            <p:ph type="title"/>
          </p:nvPr>
        </p:nvSpPr>
        <p:spPr/>
        <p:txBody>
          <a:bodyPr/>
          <a:lstStyle/>
          <a:p>
            <a:r>
              <a:rPr lang="en-US" dirty="0"/>
              <a:t>Flash Caching</a:t>
            </a:r>
          </a:p>
        </p:txBody>
      </p:sp>
      <p:sp>
        <p:nvSpPr>
          <p:cNvPr id="3" name="Content Placeholder 2">
            <a:extLst>
              <a:ext uri="{FF2B5EF4-FFF2-40B4-BE49-F238E27FC236}">
                <a16:creationId xmlns:a16="http://schemas.microsoft.com/office/drawing/2014/main" id="{ABD834EA-FE3E-E54B-A852-799E7770EB58}"/>
              </a:ext>
            </a:extLst>
          </p:cNvPr>
          <p:cNvSpPr>
            <a:spLocks noGrp="1"/>
          </p:cNvSpPr>
          <p:nvPr>
            <p:ph idx="1"/>
          </p:nvPr>
        </p:nvSpPr>
        <p:spPr>
          <a:xfrm>
            <a:off x="609441" y="2057400"/>
            <a:ext cx="10969943" cy="2905327"/>
          </a:xfrm>
        </p:spPr>
        <p:txBody>
          <a:bodyPr/>
          <a:lstStyle/>
          <a:p>
            <a:r>
              <a:rPr lang="en-US" dirty="0"/>
              <a:t>Flash-based solid-state drives (SSDs)</a:t>
            </a:r>
          </a:p>
          <a:p>
            <a:pPr lvl="1"/>
            <a:r>
              <a:rPr lang="en-US" dirty="0">
                <a:sym typeface="Wingdings" panose="05000000000000000000" pitchFamily="2" charset="2"/>
              </a:rPr>
              <a:t></a:t>
            </a:r>
            <a:r>
              <a:rPr lang="en-US" dirty="0"/>
              <a:t> Faster than hard disk drives (HDD)</a:t>
            </a:r>
          </a:p>
          <a:p>
            <a:pPr lvl="1"/>
            <a:r>
              <a:rPr lang="en-US" dirty="0">
                <a:sym typeface="Wingdings" panose="05000000000000000000" pitchFamily="2" charset="2"/>
              </a:rPr>
              <a:t></a:t>
            </a:r>
            <a:r>
              <a:rPr lang="en-US" dirty="0"/>
              <a:t> Better reliability</a:t>
            </a:r>
          </a:p>
          <a:p>
            <a:pPr lvl="1"/>
            <a:r>
              <a:rPr lang="en-US" dirty="0">
                <a:sym typeface="Wingdings" panose="05000000000000000000" pitchFamily="2" charset="2"/>
              </a:rPr>
              <a:t></a:t>
            </a:r>
            <a:r>
              <a:rPr lang="en-US" dirty="0"/>
              <a:t> Limited</a:t>
            </a:r>
            <a:r>
              <a:rPr lang="zh-CN" altLang="en-US" dirty="0"/>
              <a:t> </a:t>
            </a:r>
            <a:r>
              <a:rPr lang="en-US" altLang="zh-CN" dirty="0"/>
              <a:t>capacity and endurance</a:t>
            </a:r>
            <a:endParaRPr lang="en-US" dirty="0"/>
          </a:p>
          <a:p>
            <a:r>
              <a:rPr lang="en-US" b="1" dirty="0">
                <a:solidFill>
                  <a:srgbClr val="FF0000"/>
                </a:solidFill>
              </a:rPr>
              <a:t>Flash caching</a:t>
            </a:r>
          </a:p>
          <a:p>
            <a:pPr lvl="1"/>
            <a:r>
              <a:rPr lang="en-US" altLang="zh-CN" dirty="0"/>
              <a:t>Accelerate HDD storage b</a:t>
            </a:r>
            <a:r>
              <a:rPr lang="en-US" dirty="0"/>
              <a:t>y caching frequently accessed blocks in flash</a:t>
            </a:r>
          </a:p>
        </p:txBody>
      </p:sp>
      <p:sp>
        <p:nvSpPr>
          <p:cNvPr id="4" name="Slide Number Placeholder 3">
            <a:extLst>
              <a:ext uri="{FF2B5EF4-FFF2-40B4-BE49-F238E27FC236}">
                <a16:creationId xmlns:a16="http://schemas.microsoft.com/office/drawing/2014/main" id="{63F6C99A-5327-F14B-A03D-03362AA4B2A0}"/>
              </a:ext>
            </a:extLst>
          </p:cNvPr>
          <p:cNvSpPr>
            <a:spLocks noGrp="1"/>
          </p:cNvSpPr>
          <p:nvPr>
            <p:ph type="sldNum" sz="quarter" idx="11"/>
          </p:nvPr>
        </p:nvSpPr>
        <p:spPr/>
        <p:txBody>
          <a:bodyPr/>
          <a:lstStyle/>
          <a:p>
            <a:pPr>
              <a:defRPr/>
            </a:pPr>
            <a:fld id="{3FFE790D-BCFB-4008-9260-CA63AEE325FD}" type="slidenum">
              <a:rPr lang="en-US" smtClean="0"/>
              <a:pPr>
                <a:defRPr/>
              </a:pPr>
              <a:t>2</a:t>
            </a:fld>
            <a:endParaRPr lang="en-US" dirty="0"/>
          </a:p>
        </p:txBody>
      </p:sp>
    </p:spTree>
    <p:extLst>
      <p:ext uri="{BB962C8B-B14F-4D97-AF65-F5344CB8AC3E}">
        <p14:creationId xmlns:p14="http://schemas.microsoft.com/office/powerpoint/2010/main" val="2210648064"/>
      </p:ext>
    </p:extLst>
  </p:cSld>
  <p:clrMapOvr>
    <a:masterClrMapping/>
  </p:clrMapOvr>
  <mc:AlternateContent xmlns:mc="http://schemas.openxmlformats.org/markup-compatibility/2006" xmlns:p14="http://schemas.microsoft.com/office/powerpoint/2010/main">
    <mc:Choice Requires="p14">
      <p:transition spd="slow" p14:dur="2000" advTm="65964"/>
    </mc:Choice>
    <mc:Fallback xmlns="">
      <p:transition spd="slow" advTm="6596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E98570-DBB7-49B2-9257-1C123DC531CC}"/>
              </a:ext>
            </a:extLst>
          </p:cNvPr>
          <p:cNvSpPr>
            <a:spLocks noGrp="1"/>
          </p:cNvSpPr>
          <p:nvPr>
            <p:ph type="title"/>
          </p:nvPr>
        </p:nvSpPr>
        <p:spPr/>
        <p:txBody>
          <a:bodyPr/>
          <a:lstStyle/>
          <a:p>
            <a:r>
              <a:rPr lang="en-US" altLang="zh-CN" dirty="0"/>
              <a:t>CPU Overhead and Multi-threading</a:t>
            </a:r>
            <a:endParaRPr lang="zh-CN" altLang="en-US" dirty="0"/>
          </a:p>
        </p:txBody>
      </p:sp>
      <p:sp>
        <p:nvSpPr>
          <p:cNvPr id="4" name="灯片编号占位符 3">
            <a:extLst>
              <a:ext uri="{FF2B5EF4-FFF2-40B4-BE49-F238E27FC236}">
                <a16:creationId xmlns:a16="http://schemas.microsoft.com/office/drawing/2014/main" id="{62635CAA-C219-432B-B8F7-CE4A7C7C8DA7}"/>
              </a:ext>
            </a:extLst>
          </p:cNvPr>
          <p:cNvSpPr>
            <a:spLocks noGrp="1"/>
          </p:cNvSpPr>
          <p:nvPr>
            <p:ph type="sldNum" sz="quarter" idx="11"/>
          </p:nvPr>
        </p:nvSpPr>
        <p:spPr/>
        <p:txBody>
          <a:bodyPr/>
          <a:lstStyle/>
          <a:p>
            <a:pPr>
              <a:defRPr/>
            </a:pPr>
            <a:fld id="{3FFE790D-BCFB-4008-9260-CA63AEE325FD}" type="slidenum">
              <a:rPr lang="en-US" smtClean="0"/>
              <a:pPr>
                <a:defRPr/>
              </a:pPr>
              <a:t>20</a:t>
            </a:fld>
            <a:endParaRPr lang="en-US" dirty="0"/>
          </a:p>
        </p:txBody>
      </p:sp>
      <p:sp>
        <p:nvSpPr>
          <p:cNvPr id="17" name="内容占位符 16">
            <a:extLst>
              <a:ext uri="{FF2B5EF4-FFF2-40B4-BE49-F238E27FC236}">
                <a16:creationId xmlns:a16="http://schemas.microsoft.com/office/drawing/2014/main" id="{2DA610EF-4281-7444-A1B4-2C8E524B5498}"/>
              </a:ext>
            </a:extLst>
          </p:cNvPr>
          <p:cNvSpPr>
            <a:spLocks noGrp="1"/>
          </p:cNvSpPr>
          <p:nvPr>
            <p:ph idx="1"/>
          </p:nvPr>
        </p:nvSpPr>
        <p:spPr/>
        <p:txBody>
          <a:bodyPr/>
          <a:lstStyle/>
          <a:p>
            <a:pPr marL="457200" lvl="1" indent="0">
              <a:buNone/>
            </a:pPr>
            <a:endParaRPr kumimoji="1" lang="en-US" altLang="zh-CN" dirty="0"/>
          </a:p>
          <a:p>
            <a:pPr marL="457200" lvl="1" indent="0">
              <a:buNone/>
            </a:pPr>
            <a:endParaRPr kumimoji="1" lang="en-US" altLang="zh-CN" dirty="0"/>
          </a:p>
          <a:p>
            <a:pPr marL="457200" lvl="1" indent="0">
              <a:buNone/>
            </a:pPr>
            <a:endParaRPr kumimoji="1" lang="en-US" altLang="zh-CN" dirty="0"/>
          </a:p>
          <a:p>
            <a:pPr marL="457200" lvl="1" indent="0">
              <a:buNone/>
            </a:pPr>
            <a:endParaRPr kumimoji="1" lang="en-US" altLang="zh-CN" dirty="0"/>
          </a:p>
          <a:p>
            <a:pPr marL="457200" lvl="1" indent="0">
              <a:buNone/>
            </a:pPr>
            <a:endParaRPr kumimoji="1" lang="en-US" altLang="zh-CN" dirty="0"/>
          </a:p>
          <a:p>
            <a:pPr marL="457200" lvl="1" indent="0">
              <a:buNone/>
            </a:pPr>
            <a:endParaRPr kumimoji="1" lang="en-US" altLang="zh-CN" dirty="0"/>
          </a:p>
          <a:p>
            <a:pPr marL="457200" lvl="1" indent="0">
              <a:buNone/>
            </a:pPr>
            <a:endParaRPr kumimoji="1" lang="en-US" altLang="zh-CN" dirty="0"/>
          </a:p>
        </p:txBody>
      </p:sp>
      <p:sp>
        <p:nvSpPr>
          <p:cNvPr id="7" name="内容占位符 16">
            <a:extLst>
              <a:ext uri="{FF2B5EF4-FFF2-40B4-BE49-F238E27FC236}">
                <a16:creationId xmlns:a16="http://schemas.microsoft.com/office/drawing/2014/main" id="{AFA413A2-318E-1B4A-A353-2367627E4BE8}"/>
              </a:ext>
            </a:extLst>
          </p:cNvPr>
          <p:cNvSpPr txBox="1">
            <a:spLocks/>
          </p:cNvSpPr>
          <p:nvPr/>
        </p:nvSpPr>
        <p:spPr bwMode="auto">
          <a:xfrm>
            <a:off x="4274729" y="1600201"/>
            <a:ext cx="7687083" cy="4678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00000"/>
              </a:lnSpc>
              <a:spcBef>
                <a:spcPct val="50000"/>
              </a:spcBef>
              <a:spcAft>
                <a:spcPct val="0"/>
              </a:spcAft>
              <a:buFont typeface="Wingdings" pitchFamily="2" charset="2"/>
              <a:buChar char="Ø"/>
              <a:defRPr sz="2800">
                <a:solidFill>
                  <a:schemeClr val="tx1"/>
                </a:solidFill>
                <a:latin typeface="+mn-lt"/>
                <a:ea typeface="+mn-ea"/>
                <a:cs typeface="+mn-cs"/>
              </a:defRPr>
            </a:lvl1pPr>
            <a:lvl2pPr marL="742950" indent="-285750" algn="l" rtl="0" eaLnBrk="0" fontAlgn="base" hangingPunct="0">
              <a:lnSpc>
                <a:spcPct val="100000"/>
              </a:lnSpc>
              <a:spcBef>
                <a:spcPct val="20000"/>
              </a:spcBef>
              <a:spcAft>
                <a:spcPct val="0"/>
              </a:spcAft>
              <a:buChar char="•"/>
              <a:defRPr sz="2400">
                <a:solidFill>
                  <a:schemeClr val="tx1"/>
                </a:solidFill>
                <a:latin typeface="+mn-lt"/>
              </a:defRPr>
            </a:lvl2pPr>
            <a:lvl3pPr marL="1143000" indent="-228600" algn="l" rtl="0" eaLnBrk="0" fontAlgn="base" hangingPunct="0">
              <a:lnSpc>
                <a:spcPct val="100000"/>
              </a:lnSpc>
              <a:spcBef>
                <a:spcPct val="20000"/>
              </a:spcBef>
              <a:spcAft>
                <a:spcPct val="0"/>
              </a:spcAft>
              <a:buChar char="•"/>
              <a:defRPr sz="2000">
                <a:solidFill>
                  <a:schemeClr val="tx1"/>
                </a:solidFill>
                <a:latin typeface="+mn-lt"/>
              </a:defRPr>
            </a:lvl3pPr>
            <a:lvl4pPr marL="1600200" indent="-228600" algn="l" rtl="0" eaLnBrk="0" fontAlgn="base" hangingPunct="0">
              <a:lnSpc>
                <a:spcPct val="100000"/>
              </a:lnSpc>
              <a:spcBef>
                <a:spcPct val="20000"/>
              </a:spcBef>
              <a:spcAft>
                <a:spcPct val="0"/>
              </a:spcAft>
              <a:buChar char="•"/>
              <a:defRPr sz="1800">
                <a:solidFill>
                  <a:schemeClr val="tx1"/>
                </a:solidFill>
                <a:latin typeface="+mn-lt"/>
              </a:defRPr>
            </a:lvl4pPr>
            <a:lvl5pPr marL="2057400" indent="-228600" algn="l" rtl="0" eaLnBrk="0" fontAlgn="base" hangingPunct="0">
              <a:lnSpc>
                <a:spcPct val="100000"/>
              </a:lnSpc>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kumimoji="1" lang="en-US" altLang="zh-CN" kern="0" dirty="0"/>
              <a:t>Latency (32 KiB chunk write)</a:t>
            </a:r>
          </a:p>
          <a:p>
            <a:pPr lvl="1"/>
            <a:r>
              <a:rPr kumimoji="1" lang="en-US" altLang="zh-CN" kern="0" dirty="0"/>
              <a:t>HDD (5,997 µs) and SSD (85 µs)</a:t>
            </a:r>
          </a:p>
          <a:p>
            <a:pPr lvl="1"/>
            <a:r>
              <a:rPr kumimoji="1" lang="en-US" altLang="zh-CN" kern="0" dirty="0" err="1"/>
              <a:t>AustereCache</a:t>
            </a:r>
            <a:r>
              <a:rPr kumimoji="1" lang="en-US" altLang="zh-CN" kern="0" dirty="0"/>
              <a:t> (31.2 µs) (fingerprinting 15.5 µs)</a:t>
            </a:r>
          </a:p>
          <a:p>
            <a:pPr lvl="1"/>
            <a:r>
              <a:rPr kumimoji="1" lang="en-US" altLang="zh-CN" kern="0" dirty="0"/>
              <a:t>Latency hidden via multi-threading</a:t>
            </a:r>
            <a:br>
              <a:rPr kumimoji="1" lang="en-US" altLang="zh-CN" kern="0" dirty="0"/>
            </a:br>
            <a:endParaRPr kumimoji="1" lang="en-US" altLang="zh-CN" kern="0" dirty="0"/>
          </a:p>
          <a:p>
            <a:r>
              <a:rPr kumimoji="1" lang="en-US" altLang="zh-CN" kern="0" dirty="0"/>
              <a:t>Multi-threading (write-read ratio 7:3)</a:t>
            </a:r>
          </a:p>
          <a:p>
            <a:pPr lvl="1"/>
            <a:r>
              <a:rPr kumimoji="1" lang="en-US" altLang="zh-CN" kern="0" dirty="0"/>
              <a:t>50% I/O </a:t>
            </a:r>
            <a:r>
              <a:rPr kumimoji="1" lang="en-US" altLang="zh-CN" kern="0" dirty="0" err="1"/>
              <a:t>dedup</a:t>
            </a:r>
            <a:r>
              <a:rPr kumimoji="1" lang="en-US" altLang="zh-CN" kern="0" dirty="0"/>
              <a:t> ratio: 2.08X</a:t>
            </a:r>
          </a:p>
          <a:p>
            <a:pPr lvl="1"/>
            <a:r>
              <a:rPr kumimoji="1" lang="en-US" altLang="zh-CN" kern="0" dirty="0"/>
              <a:t>80% I/O </a:t>
            </a:r>
            <a:r>
              <a:rPr kumimoji="1" lang="en-US" altLang="zh-CN" kern="0" dirty="0" err="1"/>
              <a:t>dedup</a:t>
            </a:r>
            <a:r>
              <a:rPr kumimoji="1" lang="en-US" altLang="zh-CN" kern="0" dirty="0"/>
              <a:t> ratio: 2.51X</a:t>
            </a:r>
          </a:p>
          <a:p>
            <a:pPr lvl="1"/>
            <a:r>
              <a:rPr kumimoji="1" lang="en-US" altLang="zh-CN" kern="0" dirty="0"/>
              <a:t>Higher I/O </a:t>
            </a:r>
            <a:r>
              <a:rPr kumimoji="1" lang="en-US" altLang="zh-CN" kern="0" dirty="0" err="1"/>
              <a:t>dedup</a:t>
            </a:r>
            <a:r>
              <a:rPr kumimoji="1" lang="en-US" altLang="zh-CN" kern="0" dirty="0"/>
              <a:t> ratio implies less I/O to ﬂash </a:t>
            </a:r>
            <a:br>
              <a:rPr kumimoji="1" lang="en-US" altLang="zh-CN" kern="0" dirty="0"/>
            </a:br>
            <a:r>
              <a:rPr kumimoji="1" lang="en-US" altLang="zh-CN" kern="0" dirty="0">
                <a:sym typeface="Wingdings" panose="05000000000000000000" pitchFamily="2" charset="2"/>
              </a:rPr>
              <a:t> more computation savings via multi-threading </a:t>
            </a:r>
            <a:endParaRPr kumimoji="1" lang="en-US" altLang="zh-CN" kern="0" dirty="0"/>
          </a:p>
        </p:txBody>
      </p:sp>
      <p:pic>
        <p:nvPicPr>
          <p:cNvPr id="10" name="图片 9">
            <a:extLst>
              <a:ext uri="{FF2B5EF4-FFF2-40B4-BE49-F238E27FC236}">
                <a16:creationId xmlns:a16="http://schemas.microsoft.com/office/drawing/2014/main" id="{5B6FEEBF-6240-084C-9678-FB7942A8A2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76" y="1615780"/>
            <a:ext cx="3535636" cy="2024681"/>
          </a:xfrm>
          <a:prstGeom prst="rect">
            <a:avLst/>
          </a:prstGeom>
        </p:spPr>
      </p:pic>
      <p:pic>
        <p:nvPicPr>
          <p:cNvPr id="12" name="图片 11">
            <a:extLst>
              <a:ext uri="{FF2B5EF4-FFF2-40B4-BE49-F238E27FC236}">
                <a16:creationId xmlns:a16="http://schemas.microsoft.com/office/drawing/2014/main" id="{44E136AF-5D3E-1949-8B93-9E001F74C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376" y="4312945"/>
            <a:ext cx="3535636" cy="2011655"/>
          </a:xfrm>
          <a:prstGeom prst="rect">
            <a:avLst/>
          </a:prstGeom>
        </p:spPr>
      </p:pic>
    </p:spTree>
    <p:extLst>
      <p:ext uri="{BB962C8B-B14F-4D97-AF65-F5344CB8AC3E}">
        <p14:creationId xmlns:p14="http://schemas.microsoft.com/office/powerpoint/2010/main" val="875582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E98570-DBB7-49B2-9257-1C123DC531CC}"/>
              </a:ext>
            </a:extLst>
          </p:cNvPr>
          <p:cNvSpPr>
            <a:spLocks noGrp="1"/>
          </p:cNvSpPr>
          <p:nvPr>
            <p:ph type="title"/>
          </p:nvPr>
        </p:nvSpPr>
        <p:spPr/>
        <p:txBody>
          <a:bodyPr/>
          <a:lstStyle/>
          <a:p>
            <a:r>
              <a:rPr lang="en-US" altLang="zh-CN" dirty="0"/>
              <a:t>Conclusion</a:t>
            </a:r>
            <a:endParaRPr lang="zh-CN" altLang="en-US" dirty="0"/>
          </a:p>
        </p:txBody>
      </p:sp>
      <p:sp>
        <p:nvSpPr>
          <p:cNvPr id="4" name="灯片编号占位符 3">
            <a:extLst>
              <a:ext uri="{FF2B5EF4-FFF2-40B4-BE49-F238E27FC236}">
                <a16:creationId xmlns:a16="http://schemas.microsoft.com/office/drawing/2014/main" id="{62635CAA-C219-432B-B8F7-CE4A7C7C8DA7}"/>
              </a:ext>
            </a:extLst>
          </p:cNvPr>
          <p:cNvSpPr>
            <a:spLocks noGrp="1"/>
          </p:cNvSpPr>
          <p:nvPr>
            <p:ph type="sldNum" sz="quarter" idx="11"/>
          </p:nvPr>
        </p:nvSpPr>
        <p:spPr/>
        <p:txBody>
          <a:bodyPr/>
          <a:lstStyle/>
          <a:p>
            <a:pPr>
              <a:defRPr/>
            </a:pPr>
            <a:fld id="{3FFE790D-BCFB-4008-9260-CA63AEE325FD}" type="slidenum">
              <a:rPr lang="en-US" smtClean="0"/>
              <a:pPr>
                <a:defRPr/>
              </a:pPr>
              <a:t>21</a:t>
            </a:fld>
            <a:endParaRPr lang="en-US" dirty="0"/>
          </a:p>
        </p:txBody>
      </p:sp>
      <p:sp>
        <p:nvSpPr>
          <p:cNvPr id="17" name="内容占位符 16">
            <a:extLst>
              <a:ext uri="{FF2B5EF4-FFF2-40B4-BE49-F238E27FC236}">
                <a16:creationId xmlns:a16="http://schemas.microsoft.com/office/drawing/2014/main" id="{2DA610EF-4281-7444-A1B4-2C8E524B5498}"/>
              </a:ext>
            </a:extLst>
          </p:cNvPr>
          <p:cNvSpPr>
            <a:spLocks noGrp="1"/>
          </p:cNvSpPr>
          <p:nvPr>
            <p:ph idx="1"/>
          </p:nvPr>
        </p:nvSpPr>
        <p:spPr>
          <a:xfrm>
            <a:off x="517842" y="1528035"/>
            <a:ext cx="10969943" cy="4678364"/>
          </a:xfrm>
        </p:spPr>
        <p:txBody>
          <a:bodyPr/>
          <a:lstStyle/>
          <a:p>
            <a:pPr marL="457200" lvl="1" indent="0">
              <a:buNone/>
            </a:pPr>
            <a:endParaRPr kumimoji="1" lang="en-US" altLang="zh-CN" dirty="0"/>
          </a:p>
          <a:p>
            <a:pPr marL="457200" lvl="1" indent="0">
              <a:buNone/>
            </a:pPr>
            <a:endParaRPr kumimoji="1" lang="en-US" altLang="zh-CN" dirty="0"/>
          </a:p>
          <a:p>
            <a:pPr marL="457200" lvl="1" indent="0">
              <a:buNone/>
            </a:pPr>
            <a:endParaRPr kumimoji="1" lang="en-US" altLang="zh-CN" dirty="0"/>
          </a:p>
          <a:p>
            <a:pPr marL="457200" lvl="1" indent="0">
              <a:buNone/>
            </a:pPr>
            <a:endParaRPr kumimoji="1" lang="en-US" altLang="zh-CN" dirty="0"/>
          </a:p>
          <a:p>
            <a:pPr marL="457200" lvl="1" indent="0">
              <a:buNone/>
            </a:pPr>
            <a:endParaRPr kumimoji="1" lang="en-US" altLang="zh-CN" dirty="0"/>
          </a:p>
          <a:p>
            <a:pPr marL="457200" lvl="1" indent="0">
              <a:buNone/>
            </a:pPr>
            <a:endParaRPr kumimoji="1" lang="en-US" altLang="zh-CN" dirty="0"/>
          </a:p>
          <a:p>
            <a:pPr marL="457200" lvl="1" indent="0">
              <a:buNone/>
            </a:pPr>
            <a:endParaRPr kumimoji="1" lang="en-US" altLang="zh-CN" dirty="0"/>
          </a:p>
        </p:txBody>
      </p:sp>
      <p:sp>
        <p:nvSpPr>
          <p:cNvPr id="6" name="内容占位符 16">
            <a:extLst>
              <a:ext uri="{FF2B5EF4-FFF2-40B4-BE49-F238E27FC236}">
                <a16:creationId xmlns:a16="http://schemas.microsoft.com/office/drawing/2014/main" id="{19AFBA35-35D9-3B40-ABD7-F41CBEEC2183}"/>
              </a:ext>
            </a:extLst>
          </p:cNvPr>
          <p:cNvSpPr txBox="1">
            <a:spLocks/>
          </p:cNvSpPr>
          <p:nvPr/>
        </p:nvSpPr>
        <p:spPr bwMode="auto">
          <a:xfrm>
            <a:off x="761841" y="1626327"/>
            <a:ext cx="10969943" cy="465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00000"/>
              </a:lnSpc>
              <a:spcBef>
                <a:spcPct val="50000"/>
              </a:spcBef>
              <a:spcAft>
                <a:spcPct val="0"/>
              </a:spcAft>
              <a:buFont typeface="Wingdings" pitchFamily="2" charset="2"/>
              <a:buChar char="Ø"/>
              <a:defRPr sz="2800">
                <a:solidFill>
                  <a:schemeClr val="tx1"/>
                </a:solidFill>
                <a:latin typeface="+mn-lt"/>
                <a:ea typeface="+mn-ea"/>
                <a:cs typeface="+mn-cs"/>
              </a:defRPr>
            </a:lvl1pPr>
            <a:lvl2pPr marL="742950" indent="-285750" algn="l" rtl="0" eaLnBrk="0" fontAlgn="base" hangingPunct="0">
              <a:lnSpc>
                <a:spcPct val="100000"/>
              </a:lnSpc>
              <a:spcBef>
                <a:spcPct val="20000"/>
              </a:spcBef>
              <a:spcAft>
                <a:spcPct val="0"/>
              </a:spcAft>
              <a:buChar char="•"/>
              <a:defRPr sz="2400">
                <a:solidFill>
                  <a:schemeClr val="tx1"/>
                </a:solidFill>
                <a:latin typeface="+mn-lt"/>
              </a:defRPr>
            </a:lvl2pPr>
            <a:lvl3pPr marL="1143000" indent="-228600" algn="l" rtl="0" eaLnBrk="0" fontAlgn="base" hangingPunct="0">
              <a:lnSpc>
                <a:spcPct val="100000"/>
              </a:lnSpc>
              <a:spcBef>
                <a:spcPct val="20000"/>
              </a:spcBef>
              <a:spcAft>
                <a:spcPct val="0"/>
              </a:spcAft>
              <a:buChar char="•"/>
              <a:defRPr sz="2000">
                <a:solidFill>
                  <a:schemeClr val="tx1"/>
                </a:solidFill>
                <a:latin typeface="+mn-lt"/>
              </a:defRPr>
            </a:lvl3pPr>
            <a:lvl4pPr marL="1600200" indent="-228600" algn="l" rtl="0" eaLnBrk="0" fontAlgn="base" hangingPunct="0">
              <a:lnSpc>
                <a:spcPct val="100000"/>
              </a:lnSpc>
              <a:spcBef>
                <a:spcPct val="20000"/>
              </a:spcBef>
              <a:spcAft>
                <a:spcPct val="0"/>
              </a:spcAft>
              <a:buChar char="•"/>
              <a:defRPr sz="1800">
                <a:solidFill>
                  <a:schemeClr val="tx1"/>
                </a:solidFill>
                <a:latin typeface="+mn-lt"/>
              </a:defRPr>
            </a:lvl4pPr>
            <a:lvl5pPr marL="2057400" indent="-228600" algn="l" rtl="0" eaLnBrk="0" fontAlgn="base" hangingPunct="0">
              <a:lnSpc>
                <a:spcPct val="100000"/>
              </a:lnSpc>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kumimoji="1" lang="en-US" altLang="zh-CN" kern="0" dirty="0" err="1"/>
              <a:t>AustereCache</a:t>
            </a:r>
            <a:r>
              <a:rPr kumimoji="1" lang="en-US" altLang="zh-CN" kern="0" dirty="0"/>
              <a:t>: memory efficiency in deduplicated and compressed flash caching via</a:t>
            </a:r>
          </a:p>
          <a:p>
            <a:pPr lvl="1"/>
            <a:r>
              <a:rPr kumimoji="1" lang="en-US" altLang="zh-CN" kern="0" dirty="0" err="1"/>
              <a:t>Bucketization</a:t>
            </a:r>
            <a:endParaRPr kumimoji="1" lang="en-US" altLang="zh-CN" kern="0" dirty="0"/>
          </a:p>
          <a:p>
            <a:pPr lvl="1"/>
            <a:r>
              <a:rPr kumimoji="1" lang="en-US" altLang="zh-CN" kern="0" dirty="0"/>
              <a:t>Fixed-size compressed data management</a:t>
            </a:r>
          </a:p>
          <a:p>
            <a:pPr lvl="1"/>
            <a:r>
              <a:rPr kumimoji="1" lang="en-US" altLang="zh-CN" kern="0" dirty="0"/>
              <a:t>Bucket-based cache replacement</a:t>
            </a:r>
          </a:p>
          <a:p>
            <a:pPr lvl="1"/>
            <a:endParaRPr kumimoji="1" lang="en-US" altLang="zh-CN" kern="0" dirty="0"/>
          </a:p>
          <a:p>
            <a:r>
              <a:rPr lang="en-US" altLang="zh-CN" dirty="0"/>
              <a:t>Source code: </a:t>
            </a:r>
            <a:r>
              <a:rPr lang="en-US" altLang="zh-CN" b="1" u="sng" dirty="0">
                <a:solidFill>
                  <a:srgbClr val="FF0000"/>
                </a:solidFill>
              </a:rPr>
              <a:t>http://</a:t>
            </a:r>
            <a:r>
              <a:rPr lang="en-US" altLang="zh-CN" b="1" u="sng" dirty="0" err="1">
                <a:solidFill>
                  <a:srgbClr val="FF0000"/>
                </a:solidFill>
              </a:rPr>
              <a:t>adslab.cse.cuhk.edu.hk</a:t>
            </a:r>
            <a:r>
              <a:rPr lang="en-US" altLang="zh-CN" b="1" u="sng" dirty="0">
                <a:solidFill>
                  <a:srgbClr val="FF0000"/>
                </a:solidFill>
              </a:rPr>
              <a:t>/software/</a:t>
            </a:r>
            <a:r>
              <a:rPr lang="en-US" altLang="zh-CN" b="1" u="sng" dirty="0" err="1">
                <a:solidFill>
                  <a:srgbClr val="FF0000"/>
                </a:solidFill>
              </a:rPr>
              <a:t>austerecache</a:t>
            </a:r>
            <a:endParaRPr lang="en-US" altLang="zh-CN" b="1" u="sng" dirty="0">
              <a:solidFill>
                <a:srgbClr val="FF0000"/>
              </a:solidFill>
            </a:endParaRPr>
          </a:p>
        </p:txBody>
      </p:sp>
    </p:spTree>
    <p:extLst>
      <p:ext uri="{BB962C8B-B14F-4D97-AF65-F5344CB8AC3E}">
        <p14:creationId xmlns:p14="http://schemas.microsoft.com/office/powerpoint/2010/main" val="4119376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0" y="2857500"/>
            <a:ext cx="10969943" cy="1143000"/>
          </a:xfrm>
        </p:spPr>
        <p:txBody>
          <a:bodyPr/>
          <a:lstStyle/>
          <a:p>
            <a:r>
              <a:rPr lang="en-US" dirty="0"/>
              <a:t>Thank You!</a:t>
            </a:r>
            <a:br>
              <a:rPr lang="en-US" dirty="0"/>
            </a:br>
            <a:r>
              <a:rPr lang="en-US" dirty="0"/>
              <a:t>Q </a:t>
            </a:r>
            <a:r>
              <a:rPr lang="en-US" altLang="zh-CN" dirty="0"/>
              <a:t>&amp; A</a:t>
            </a:r>
            <a:endParaRPr lang="en-US" dirty="0"/>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22</a:t>
            </a:fld>
            <a:endParaRPr lang="en-US"/>
          </a:p>
        </p:txBody>
      </p:sp>
    </p:spTree>
    <p:extLst>
      <p:ext uri="{BB962C8B-B14F-4D97-AF65-F5344CB8AC3E}">
        <p14:creationId xmlns:p14="http://schemas.microsoft.com/office/powerpoint/2010/main" val="4149197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F313-FCE6-BB44-A9C9-0FC4DD9D2531}"/>
              </a:ext>
            </a:extLst>
          </p:cNvPr>
          <p:cNvSpPr>
            <a:spLocks noGrp="1"/>
          </p:cNvSpPr>
          <p:nvPr>
            <p:ph type="title"/>
          </p:nvPr>
        </p:nvSpPr>
        <p:spPr/>
        <p:txBody>
          <a:bodyPr/>
          <a:lstStyle/>
          <a:p>
            <a:r>
              <a:rPr lang="en-US" dirty="0"/>
              <a:t>Deduplication and Compression</a:t>
            </a:r>
          </a:p>
        </p:txBody>
      </p:sp>
      <p:sp>
        <p:nvSpPr>
          <p:cNvPr id="3" name="Content Placeholder 2">
            <a:extLst>
              <a:ext uri="{FF2B5EF4-FFF2-40B4-BE49-F238E27FC236}">
                <a16:creationId xmlns:a16="http://schemas.microsoft.com/office/drawing/2014/main" id="{ABD834EA-FE3E-E54B-A852-799E7770EB58}"/>
              </a:ext>
            </a:extLst>
          </p:cNvPr>
          <p:cNvSpPr>
            <a:spLocks noGrp="1"/>
          </p:cNvSpPr>
          <p:nvPr>
            <p:ph idx="1"/>
          </p:nvPr>
        </p:nvSpPr>
        <p:spPr>
          <a:xfrm>
            <a:off x="609441" y="1676400"/>
            <a:ext cx="10969943" cy="4449764"/>
          </a:xfrm>
        </p:spPr>
        <p:txBody>
          <a:bodyPr/>
          <a:lstStyle/>
          <a:p>
            <a:r>
              <a:rPr lang="en-US" dirty="0"/>
              <a:t>Reduce storage and I/O overheads</a:t>
            </a:r>
          </a:p>
          <a:p>
            <a:r>
              <a:rPr lang="en-US" dirty="0"/>
              <a:t>Deduplication (coarse-grained)</a:t>
            </a:r>
          </a:p>
          <a:p>
            <a:pPr lvl="1"/>
            <a:r>
              <a:rPr lang="en-US" dirty="0"/>
              <a:t>In units of </a:t>
            </a:r>
            <a:r>
              <a:rPr lang="en-US" dirty="0">
                <a:solidFill>
                  <a:srgbClr val="FF0000"/>
                </a:solidFill>
              </a:rPr>
              <a:t>chunks</a:t>
            </a:r>
            <a:r>
              <a:rPr lang="en-US" dirty="0"/>
              <a:t> (fixed- or variable-size)</a:t>
            </a:r>
          </a:p>
          <a:p>
            <a:pPr lvl="1"/>
            <a:r>
              <a:rPr lang="en-US" dirty="0"/>
              <a:t>Compute </a:t>
            </a:r>
            <a:r>
              <a:rPr lang="en-US" dirty="0">
                <a:solidFill>
                  <a:srgbClr val="FF0000"/>
                </a:solidFill>
              </a:rPr>
              <a:t>fingerprint</a:t>
            </a:r>
            <a:r>
              <a:rPr lang="en-US" dirty="0"/>
              <a:t> (e.g., SHA-1) from chunk content</a:t>
            </a:r>
          </a:p>
          <a:p>
            <a:pPr lvl="1"/>
            <a:r>
              <a:rPr lang="en-US" altLang="zh-CN" dirty="0"/>
              <a:t>Reference identical (same FP) logical chunks to a physical copy</a:t>
            </a:r>
            <a:endParaRPr lang="en-US" b="1" dirty="0">
              <a:solidFill>
                <a:srgbClr val="FF0000"/>
              </a:solidFill>
            </a:endParaRPr>
          </a:p>
          <a:p>
            <a:r>
              <a:rPr lang="en-US" altLang="zh-CN" dirty="0"/>
              <a:t>Compression (fine-grained)</a:t>
            </a:r>
          </a:p>
          <a:p>
            <a:pPr lvl="1"/>
            <a:r>
              <a:rPr lang="en-US" altLang="zh-CN" dirty="0"/>
              <a:t>In units of </a:t>
            </a:r>
            <a:r>
              <a:rPr lang="en-US" altLang="zh-CN" dirty="0">
                <a:solidFill>
                  <a:srgbClr val="FF0000"/>
                </a:solidFill>
              </a:rPr>
              <a:t>bytes</a:t>
            </a:r>
          </a:p>
          <a:p>
            <a:pPr lvl="1"/>
            <a:r>
              <a:rPr lang="en-US" altLang="zh-CN" dirty="0"/>
              <a:t>Transform chunks into fewer bytes</a:t>
            </a:r>
          </a:p>
        </p:txBody>
      </p:sp>
      <p:sp>
        <p:nvSpPr>
          <p:cNvPr id="4" name="Slide Number Placeholder 3">
            <a:extLst>
              <a:ext uri="{FF2B5EF4-FFF2-40B4-BE49-F238E27FC236}">
                <a16:creationId xmlns:a16="http://schemas.microsoft.com/office/drawing/2014/main" id="{63F6C99A-5327-F14B-A03D-03362AA4B2A0}"/>
              </a:ext>
            </a:extLst>
          </p:cNvPr>
          <p:cNvSpPr>
            <a:spLocks noGrp="1"/>
          </p:cNvSpPr>
          <p:nvPr>
            <p:ph type="sldNum" sz="quarter" idx="11"/>
          </p:nvPr>
        </p:nvSpPr>
        <p:spPr/>
        <p:txBody>
          <a:bodyPr/>
          <a:lstStyle/>
          <a:p>
            <a:pPr>
              <a:defRPr/>
            </a:pPr>
            <a:fld id="{3FFE790D-BCFB-4008-9260-CA63AEE325FD}" type="slidenum">
              <a:rPr lang="en-US" smtClean="0"/>
              <a:pPr>
                <a:defRPr/>
              </a:pPr>
              <a:t>3</a:t>
            </a:fld>
            <a:endParaRPr lang="en-US" dirty="0"/>
          </a:p>
        </p:txBody>
      </p:sp>
    </p:spTree>
    <p:extLst>
      <p:ext uri="{BB962C8B-B14F-4D97-AF65-F5344CB8AC3E}">
        <p14:creationId xmlns:p14="http://schemas.microsoft.com/office/powerpoint/2010/main" val="1101766896"/>
      </p:ext>
    </p:extLst>
  </p:cSld>
  <p:clrMapOvr>
    <a:masterClrMapping/>
  </p:clrMapOvr>
  <mc:AlternateContent xmlns:mc="http://schemas.openxmlformats.org/markup-compatibility/2006" xmlns:p14="http://schemas.microsoft.com/office/powerpoint/2010/main">
    <mc:Choice Requires="p14">
      <p:transition spd="slow" p14:dur="2000" advTm="53995"/>
    </mc:Choice>
    <mc:Fallback xmlns="">
      <p:transition spd="slow" advTm="5399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F313-FCE6-BB44-A9C9-0FC4DD9D2531}"/>
              </a:ext>
            </a:extLst>
          </p:cNvPr>
          <p:cNvSpPr>
            <a:spLocks noGrp="1"/>
          </p:cNvSpPr>
          <p:nvPr>
            <p:ph type="title"/>
          </p:nvPr>
        </p:nvSpPr>
        <p:spPr/>
        <p:txBody>
          <a:bodyPr/>
          <a:lstStyle/>
          <a:p>
            <a:r>
              <a:rPr lang="en-US" dirty="0"/>
              <a:t>Deduplicated and Compressed Flash Cache</a:t>
            </a:r>
          </a:p>
        </p:txBody>
      </p:sp>
      <p:sp>
        <p:nvSpPr>
          <p:cNvPr id="3" name="Content Placeholder 2">
            <a:extLst>
              <a:ext uri="{FF2B5EF4-FFF2-40B4-BE49-F238E27FC236}">
                <a16:creationId xmlns:a16="http://schemas.microsoft.com/office/drawing/2014/main" id="{ABD834EA-FE3E-E54B-A852-799E7770EB58}"/>
              </a:ext>
            </a:extLst>
          </p:cNvPr>
          <p:cNvSpPr>
            <a:spLocks noGrp="1"/>
          </p:cNvSpPr>
          <p:nvPr>
            <p:ph idx="1"/>
          </p:nvPr>
        </p:nvSpPr>
        <p:spPr>
          <a:xfrm>
            <a:off x="609441" y="1514274"/>
            <a:ext cx="10969943" cy="1219276"/>
          </a:xfrm>
        </p:spPr>
        <p:txBody>
          <a:bodyPr/>
          <a:lstStyle/>
          <a:p>
            <a:r>
              <a:rPr lang="en-US" b="1" dirty="0">
                <a:solidFill>
                  <a:srgbClr val="FF0000"/>
                </a:solidFill>
              </a:rPr>
              <a:t>LBA</a:t>
            </a:r>
            <a:r>
              <a:rPr lang="en-US" dirty="0"/>
              <a:t>: chunk address in HDD; </a:t>
            </a:r>
            <a:r>
              <a:rPr lang="en-US" altLang="zh-CN" b="1" dirty="0">
                <a:solidFill>
                  <a:srgbClr val="FF0000"/>
                </a:solidFill>
              </a:rPr>
              <a:t>FP</a:t>
            </a:r>
            <a:r>
              <a:rPr lang="en-US" altLang="zh-CN" dirty="0"/>
              <a:t>: chunk fingerprint</a:t>
            </a:r>
          </a:p>
          <a:p>
            <a:r>
              <a:rPr lang="en-US" b="1" dirty="0">
                <a:solidFill>
                  <a:srgbClr val="FF0000"/>
                </a:solidFill>
              </a:rPr>
              <a:t>CA</a:t>
            </a:r>
            <a:r>
              <a:rPr lang="en-US" dirty="0"/>
              <a:t>: chunk address in flash cache (after </a:t>
            </a:r>
            <a:r>
              <a:rPr lang="en-US" dirty="0" err="1"/>
              <a:t>dedup’ed</a:t>
            </a:r>
            <a:r>
              <a:rPr lang="en-US" dirty="0"/>
              <a:t> + compressed)</a:t>
            </a:r>
          </a:p>
        </p:txBody>
      </p:sp>
      <p:sp>
        <p:nvSpPr>
          <p:cNvPr id="4" name="Slide Number Placeholder 3">
            <a:extLst>
              <a:ext uri="{FF2B5EF4-FFF2-40B4-BE49-F238E27FC236}">
                <a16:creationId xmlns:a16="http://schemas.microsoft.com/office/drawing/2014/main" id="{63F6C99A-5327-F14B-A03D-03362AA4B2A0}"/>
              </a:ext>
            </a:extLst>
          </p:cNvPr>
          <p:cNvSpPr>
            <a:spLocks noGrp="1"/>
          </p:cNvSpPr>
          <p:nvPr>
            <p:ph type="sldNum" sz="quarter" idx="11"/>
          </p:nvPr>
        </p:nvSpPr>
        <p:spPr/>
        <p:txBody>
          <a:bodyPr/>
          <a:lstStyle/>
          <a:p>
            <a:pPr>
              <a:defRPr/>
            </a:pPr>
            <a:fld id="{3FFE790D-BCFB-4008-9260-CA63AEE325FD}" type="slidenum">
              <a:rPr lang="en-US" smtClean="0"/>
              <a:pPr>
                <a:defRPr/>
              </a:pPr>
              <a:t>4</a:t>
            </a:fld>
            <a:endParaRPr lang="en-US" dirty="0"/>
          </a:p>
        </p:txBody>
      </p:sp>
      <p:cxnSp>
        <p:nvCxnSpPr>
          <p:cNvPr id="9" name="直线连接符 8">
            <a:extLst>
              <a:ext uri="{FF2B5EF4-FFF2-40B4-BE49-F238E27FC236}">
                <a16:creationId xmlns:a16="http://schemas.microsoft.com/office/drawing/2014/main" id="{A125CA2F-DCCE-7845-B302-7FCB1AA4C485}"/>
              </a:ext>
            </a:extLst>
          </p:cNvPr>
          <p:cNvCxnSpPr>
            <a:cxnSpLocks/>
          </p:cNvCxnSpPr>
          <p:nvPr/>
        </p:nvCxnSpPr>
        <p:spPr>
          <a:xfrm>
            <a:off x="3155191" y="4990358"/>
            <a:ext cx="5335466" cy="6828"/>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10" name="直线连接符 9">
            <a:extLst>
              <a:ext uri="{FF2B5EF4-FFF2-40B4-BE49-F238E27FC236}">
                <a16:creationId xmlns:a16="http://schemas.microsoft.com/office/drawing/2014/main" id="{293649B7-3008-5E4F-A949-CD623F8F504C}"/>
              </a:ext>
            </a:extLst>
          </p:cNvPr>
          <p:cNvCxnSpPr>
            <a:cxnSpLocks/>
          </p:cNvCxnSpPr>
          <p:nvPr/>
        </p:nvCxnSpPr>
        <p:spPr>
          <a:xfrm>
            <a:off x="3155191" y="5844123"/>
            <a:ext cx="5343525" cy="19189"/>
          </a:xfrm>
          <a:prstGeom prst="line">
            <a:avLst/>
          </a:prstGeom>
          <a:ln>
            <a:prstDash val="sysDash"/>
          </a:ln>
        </p:spPr>
        <p:style>
          <a:lnRef idx="1">
            <a:schemeClr val="dk1"/>
          </a:lnRef>
          <a:fillRef idx="0">
            <a:schemeClr val="dk1"/>
          </a:fillRef>
          <a:effectRef idx="0">
            <a:schemeClr val="dk1"/>
          </a:effectRef>
          <a:fontRef idx="minor">
            <a:schemeClr val="tx1"/>
          </a:fontRef>
        </p:style>
      </p:cxnSp>
      <p:sp>
        <p:nvSpPr>
          <p:cNvPr id="13" name="文本框 12">
            <a:extLst>
              <a:ext uri="{FF2B5EF4-FFF2-40B4-BE49-F238E27FC236}">
                <a16:creationId xmlns:a16="http://schemas.microsoft.com/office/drawing/2014/main" id="{B5F5E687-E0FD-6845-8827-92D53C709D10}"/>
              </a:ext>
            </a:extLst>
          </p:cNvPr>
          <p:cNvSpPr txBox="1"/>
          <p:nvPr/>
        </p:nvSpPr>
        <p:spPr>
          <a:xfrm>
            <a:off x="3013123" y="5034791"/>
            <a:ext cx="592870" cy="338554"/>
          </a:xfrm>
          <a:prstGeom prst="rect">
            <a:avLst/>
          </a:prstGeom>
          <a:noFill/>
        </p:spPr>
        <p:txBody>
          <a:bodyPr wrap="square" rtlCol="0">
            <a:spAutoFit/>
          </a:bodyPr>
          <a:lstStyle/>
          <a:p>
            <a:r>
              <a:rPr lang="en-US" altLang="zh-CN" sz="1600" b="1" dirty="0">
                <a:solidFill>
                  <a:schemeClr val="dk1"/>
                </a:solidFill>
                <a:latin typeface="Times New Roman" panose="02020603050405020304" pitchFamily="18" charset="0"/>
                <a:cs typeface="Times New Roman" panose="02020603050405020304" pitchFamily="18" charset="0"/>
              </a:rPr>
              <a:t>SSD</a:t>
            </a:r>
          </a:p>
        </p:txBody>
      </p:sp>
      <p:sp>
        <p:nvSpPr>
          <p:cNvPr id="14" name="Google Shape;969;p118">
            <a:extLst>
              <a:ext uri="{FF2B5EF4-FFF2-40B4-BE49-F238E27FC236}">
                <a16:creationId xmlns:a16="http://schemas.microsoft.com/office/drawing/2014/main" id="{6B57F539-9932-BB4F-B6D5-CFA0BA9CEB41}"/>
              </a:ext>
            </a:extLst>
          </p:cNvPr>
          <p:cNvSpPr/>
          <p:nvPr/>
        </p:nvSpPr>
        <p:spPr>
          <a:xfrm>
            <a:off x="3806635" y="3164963"/>
            <a:ext cx="1189112" cy="350142"/>
          </a:xfrm>
          <a:prstGeom prst="roundRect">
            <a:avLst>
              <a:gd name="adj" fmla="val 16667"/>
            </a:avLst>
          </a:prstGeom>
          <a:solidFill>
            <a:srgbClr val="00B050"/>
          </a:solidFill>
          <a:ln w="127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altLang="zh-CN" sz="1600" b="1" dirty="0">
                <a:solidFill>
                  <a:schemeClr val="dk1"/>
                </a:solidFill>
                <a:latin typeface="Times New Roman" panose="02020603050405020304" pitchFamily="18" charset="0"/>
                <a:cs typeface="Times New Roman" panose="02020603050405020304" pitchFamily="18" charset="0"/>
              </a:rPr>
              <a:t>Chunking</a:t>
            </a:r>
          </a:p>
        </p:txBody>
      </p:sp>
      <p:sp>
        <p:nvSpPr>
          <p:cNvPr id="15" name="Google Shape;968;p118">
            <a:extLst>
              <a:ext uri="{FF2B5EF4-FFF2-40B4-BE49-F238E27FC236}">
                <a16:creationId xmlns:a16="http://schemas.microsoft.com/office/drawing/2014/main" id="{58F3EA6F-DF34-6747-91E7-F31ACCE56E7C}"/>
              </a:ext>
            </a:extLst>
          </p:cNvPr>
          <p:cNvSpPr/>
          <p:nvPr/>
        </p:nvSpPr>
        <p:spPr>
          <a:xfrm>
            <a:off x="3814864" y="4608374"/>
            <a:ext cx="1172654" cy="323725"/>
          </a:xfrm>
          <a:prstGeom prst="roundRect">
            <a:avLst>
              <a:gd name="adj" fmla="val 16667"/>
            </a:avLst>
          </a:prstGeom>
          <a:solidFill>
            <a:srgbClr val="00B050"/>
          </a:solidFill>
          <a:ln w="127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altLang="zh-CN" sz="1600" b="1" dirty="0">
                <a:solidFill>
                  <a:schemeClr val="dk1"/>
                </a:solidFill>
                <a:latin typeface="Times New Roman" panose="02020603050405020304" pitchFamily="18" charset="0"/>
                <a:cs typeface="Times New Roman" panose="02020603050405020304" pitchFamily="18" charset="0"/>
              </a:rPr>
              <a:t>I/O</a:t>
            </a:r>
          </a:p>
        </p:txBody>
      </p:sp>
      <p:sp>
        <p:nvSpPr>
          <p:cNvPr id="18" name="Google Shape;966;p118">
            <a:extLst>
              <a:ext uri="{FF2B5EF4-FFF2-40B4-BE49-F238E27FC236}">
                <a16:creationId xmlns:a16="http://schemas.microsoft.com/office/drawing/2014/main" id="{3EFD562A-75FE-C046-8331-4817D7D3667A}"/>
              </a:ext>
            </a:extLst>
          </p:cNvPr>
          <p:cNvSpPr/>
          <p:nvPr/>
        </p:nvSpPr>
        <p:spPr>
          <a:xfrm>
            <a:off x="3605993" y="3686345"/>
            <a:ext cx="1590396" cy="723586"/>
          </a:xfrm>
          <a:prstGeom prst="roundRect">
            <a:avLst>
              <a:gd name="adj" fmla="val 16667"/>
            </a:avLst>
          </a:prstGeom>
          <a:solidFill>
            <a:srgbClr val="00B050"/>
          </a:solidFill>
          <a:ln w="12700" cap="flat" cmpd="sng">
            <a:solidFill>
              <a:schemeClr val="dk1"/>
            </a:solidFill>
            <a:prstDash val="solid"/>
            <a:miter lim="800000"/>
            <a:headEnd type="none" w="sm" len="sm"/>
            <a:tailEnd type="none" w="sm" len="sm"/>
          </a:ln>
        </p:spPr>
        <p:txBody>
          <a:bodyPr spcFirstLastPara="1" wrap="square" lIns="0" tIns="34275" rIns="0" bIns="34275" anchor="ctr" anchorCtr="0">
            <a:noAutofit/>
          </a:bodyPr>
          <a:lstStyle/>
          <a:p>
            <a:pPr marL="0" marR="0" lvl="0" indent="0" algn="ctr" rtl="0">
              <a:spcBef>
                <a:spcPts val="0"/>
              </a:spcBef>
              <a:spcAft>
                <a:spcPts val="0"/>
              </a:spcAft>
              <a:buNone/>
            </a:pPr>
            <a:r>
              <a:rPr lang="en-US" altLang="zh-CN" sz="1600" b="1" dirty="0">
                <a:solidFill>
                  <a:schemeClr val="dk1"/>
                </a:solidFill>
                <a:latin typeface="Times New Roman" panose="02020603050405020304" pitchFamily="18" charset="0"/>
                <a:cs typeface="Times New Roman" panose="02020603050405020304" pitchFamily="18" charset="0"/>
              </a:rPr>
              <a:t>Deduplication and compression</a:t>
            </a:r>
            <a:endParaRPr sz="1600" b="1" dirty="0">
              <a:solidFill>
                <a:schemeClr val="dk1"/>
              </a:solidFill>
              <a:latin typeface="Times New Roman" panose="02020603050405020304" pitchFamily="18" charset="0"/>
              <a:cs typeface="Times New Roman" panose="02020603050405020304" pitchFamily="18" charset="0"/>
            </a:endParaRPr>
          </a:p>
        </p:txBody>
      </p:sp>
      <p:sp>
        <p:nvSpPr>
          <p:cNvPr id="19" name="Google Shape;966;p118">
            <a:extLst>
              <a:ext uri="{FF2B5EF4-FFF2-40B4-BE49-F238E27FC236}">
                <a16:creationId xmlns:a16="http://schemas.microsoft.com/office/drawing/2014/main" id="{CAB80617-CDD8-2D4E-8608-A61798B73265}"/>
              </a:ext>
            </a:extLst>
          </p:cNvPr>
          <p:cNvSpPr/>
          <p:nvPr/>
        </p:nvSpPr>
        <p:spPr>
          <a:xfrm>
            <a:off x="5486182" y="3298766"/>
            <a:ext cx="1698084" cy="466289"/>
          </a:xfrm>
          <a:prstGeom prst="roundRect">
            <a:avLst>
              <a:gd name="adj" fmla="val 16667"/>
            </a:avLst>
          </a:prstGeom>
          <a:solidFill>
            <a:srgbClr val="FFC000"/>
          </a:solidFill>
          <a:ln w="127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altLang="zh-CN" sz="1600" b="1" dirty="0">
                <a:solidFill>
                  <a:schemeClr val="dk1"/>
                </a:solidFill>
                <a:latin typeface="Times New Roman" panose="02020603050405020304" pitchFamily="18" charset="0"/>
                <a:cs typeface="Times New Roman" panose="02020603050405020304" pitchFamily="18" charset="0"/>
              </a:rPr>
              <a:t>LBA </a:t>
            </a:r>
            <a:r>
              <a:rPr lang="en-US" altLang="zh-CN" sz="1600" b="1" dirty="0">
                <a:solidFill>
                  <a:schemeClr val="dk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zh-CN" sz="1600" b="1" dirty="0">
                <a:solidFill>
                  <a:schemeClr val="dk1"/>
                </a:solidFill>
                <a:latin typeface="Times New Roman" panose="02020603050405020304" pitchFamily="18" charset="0"/>
                <a:cs typeface="Times New Roman" panose="02020603050405020304" pitchFamily="18" charset="0"/>
              </a:rPr>
              <a:t>FP</a:t>
            </a:r>
            <a:endParaRPr sz="1600" b="1" dirty="0">
              <a:solidFill>
                <a:schemeClr val="dk1"/>
              </a:solidFill>
              <a:latin typeface="Times New Roman" panose="02020603050405020304" pitchFamily="18" charset="0"/>
              <a:cs typeface="Times New Roman" panose="02020603050405020304" pitchFamily="18" charset="0"/>
            </a:endParaRPr>
          </a:p>
        </p:txBody>
      </p:sp>
      <p:sp>
        <p:nvSpPr>
          <p:cNvPr id="20" name="Google Shape;966;p118">
            <a:extLst>
              <a:ext uri="{FF2B5EF4-FFF2-40B4-BE49-F238E27FC236}">
                <a16:creationId xmlns:a16="http://schemas.microsoft.com/office/drawing/2014/main" id="{86A203F4-DDAD-1C4F-BA35-CE1C652D46F7}"/>
              </a:ext>
            </a:extLst>
          </p:cNvPr>
          <p:cNvSpPr/>
          <p:nvPr/>
        </p:nvSpPr>
        <p:spPr>
          <a:xfrm>
            <a:off x="5468480" y="4187524"/>
            <a:ext cx="1715786" cy="508022"/>
          </a:xfrm>
          <a:prstGeom prst="roundRect">
            <a:avLst>
              <a:gd name="adj" fmla="val 16667"/>
            </a:avLst>
          </a:prstGeom>
          <a:solidFill>
            <a:srgbClr val="FFC000"/>
          </a:solidFill>
          <a:ln w="127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altLang="zh-CN" sz="1600" b="1" dirty="0">
                <a:solidFill>
                  <a:schemeClr val="dk1"/>
                </a:solidFill>
                <a:latin typeface="Times New Roman" panose="02020603050405020304" pitchFamily="18" charset="0"/>
                <a:cs typeface="Times New Roman" panose="02020603050405020304" pitchFamily="18" charset="0"/>
              </a:rPr>
              <a:t>FP </a:t>
            </a:r>
            <a:r>
              <a:rPr lang="en-US" altLang="zh-CN" sz="1600" b="1" dirty="0">
                <a:solidFill>
                  <a:schemeClr val="dk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zh-CN" sz="1600" b="1" dirty="0">
                <a:solidFill>
                  <a:schemeClr val="dk1"/>
                </a:solidFill>
                <a:latin typeface="Times New Roman" panose="02020603050405020304" pitchFamily="18" charset="0"/>
                <a:cs typeface="Times New Roman" panose="02020603050405020304" pitchFamily="18" charset="0"/>
              </a:rPr>
              <a:t>CA, length</a:t>
            </a:r>
            <a:endParaRPr sz="1600" b="1" dirty="0">
              <a:solidFill>
                <a:schemeClr val="dk1"/>
              </a:solidFill>
              <a:latin typeface="Times New Roman" panose="02020603050405020304" pitchFamily="18" charset="0"/>
              <a:cs typeface="Times New Roman" panose="02020603050405020304" pitchFamily="18" charset="0"/>
            </a:endParaRPr>
          </a:p>
        </p:txBody>
      </p:sp>
      <p:cxnSp>
        <p:nvCxnSpPr>
          <p:cNvPr id="21" name="直线箭头连接符 20">
            <a:extLst>
              <a:ext uri="{FF2B5EF4-FFF2-40B4-BE49-F238E27FC236}">
                <a16:creationId xmlns:a16="http://schemas.microsoft.com/office/drawing/2014/main" id="{4755D9B9-DC4B-0D42-96B4-41DCC7990718}"/>
              </a:ext>
            </a:extLst>
          </p:cNvPr>
          <p:cNvCxnSpPr>
            <a:cxnSpLocks/>
            <a:stCxn id="14" idx="2"/>
            <a:endCxn id="18" idx="0"/>
          </p:cNvCxnSpPr>
          <p:nvPr/>
        </p:nvCxnSpPr>
        <p:spPr>
          <a:xfrm>
            <a:off x="4401191" y="3515105"/>
            <a:ext cx="0" cy="1712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直线箭头连接符 21">
            <a:extLst>
              <a:ext uri="{FF2B5EF4-FFF2-40B4-BE49-F238E27FC236}">
                <a16:creationId xmlns:a16="http://schemas.microsoft.com/office/drawing/2014/main" id="{00FC013B-41AD-3E44-A10B-0B4C0D0F4FBF}"/>
              </a:ext>
            </a:extLst>
          </p:cNvPr>
          <p:cNvCxnSpPr>
            <a:cxnSpLocks/>
            <a:stCxn id="18" idx="2"/>
            <a:endCxn id="15" idx="0"/>
          </p:cNvCxnSpPr>
          <p:nvPr/>
        </p:nvCxnSpPr>
        <p:spPr>
          <a:xfrm>
            <a:off x="4401191" y="4409931"/>
            <a:ext cx="0" cy="1984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直线箭头连接符 22">
            <a:extLst>
              <a:ext uri="{FF2B5EF4-FFF2-40B4-BE49-F238E27FC236}">
                <a16:creationId xmlns:a16="http://schemas.microsoft.com/office/drawing/2014/main" id="{7D1CA328-370B-4343-8EB3-DDF25723908B}"/>
              </a:ext>
            </a:extLst>
          </p:cNvPr>
          <p:cNvCxnSpPr>
            <a:cxnSpLocks/>
            <a:stCxn id="18" idx="3"/>
            <a:endCxn id="19" idx="1"/>
          </p:cNvCxnSpPr>
          <p:nvPr/>
        </p:nvCxnSpPr>
        <p:spPr>
          <a:xfrm flipV="1">
            <a:off x="5196389" y="3531911"/>
            <a:ext cx="289793" cy="5162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文本框 23">
            <a:extLst>
              <a:ext uri="{FF2B5EF4-FFF2-40B4-BE49-F238E27FC236}">
                <a16:creationId xmlns:a16="http://schemas.microsoft.com/office/drawing/2014/main" id="{C98753D2-29D3-934D-914F-B0C71316425C}"/>
              </a:ext>
            </a:extLst>
          </p:cNvPr>
          <p:cNvSpPr txBox="1"/>
          <p:nvPr/>
        </p:nvSpPr>
        <p:spPr>
          <a:xfrm>
            <a:off x="5675979" y="3907988"/>
            <a:ext cx="1028697" cy="338554"/>
          </a:xfrm>
          <a:prstGeom prst="rect">
            <a:avLst/>
          </a:prstGeom>
          <a:noFill/>
        </p:spPr>
        <p:txBody>
          <a:bodyPr wrap="square" rtlCol="0">
            <a:spAutoFit/>
          </a:bodyPr>
          <a:lstStyle/>
          <a:p>
            <a:r>
              <a:rPr lang="en-US" altLang="zh-CN" sz="1600" b="1" dirty="0">
                <a:solidFill>
                  <a:schemeClr val="dk1"/>
                </a:solidFill>
                <a:latin typeface="Times New Roman" panose="02020603050405020304" pitchFamily="18" charset="0"/>
                <a:cs typeface="Times New Roman" panose="02020603050405020304" pitchFamily="18" charset="0"/>
              </a:rPr>
              <a:t>FP-index</a:t>
            </a:r>
          </a:p>
        </p:txBody>
      </p:sp>
      <p:sp>
        <p:nvSpPr>
          <p:cNvPr id="25" name="文本框 24">
            <a:extLst>
              <a:ext uri="{FF2B5EF4-FFF2-40B4-BE49-F238E27FC236}">
                <a16:creationId xmlns:a16="http://schemas.microsoft.com/office/drawing/2014/main" id="{2B63B27D-487A-0B41-A610-438BDA06E218}"/>
              </a:ext>
            </a:extLst>
          </p:cNvPr>
          <p:cNvSpPr txBox="1"/>
          <p:nvPr/>
        </p:nvSpPr>
        <p:spPr>
          <a:xfrm>
            <a:off x="5632448" y="2960213"/>
            <a:ext cx="1162810" cy="338554"/>
          </a:xfrm>
          <a:prstGeom prst="rect">
            <a:avLst/>
          </a:prstGeom>
          <a:noFill/>
        </p:spPr>
        <p:txBody>
          <a:bodyPr wrap="square" rtlCol="0">
            <a:spAutoFit/>
          </a:bodyPr>
          <a:lstStyle/>
          <a:p>
            <a:r>
              <a:rPr lang="en-US" altLang="zh-CN" sz="1600" b="1" dirty="0">
                <a:solidFill>
                  <a:schemeClr val="dk1"/>
                </a:solidFill>
                <a:latin typeface="Times New Roman" panose="02020603050405020304" pitchFamily="18" charset="0"/>
                <a:cs typeface="Times New Roman" panose="02020603050405020304" pitchFamily="18" charset="0"/>
              </a:rPr>
              <a:t>LBA-index</a:t>
            </a:r>
          </a:p>
        </p:txBody>
      </p:sp>
      <p:sp>
        <p:nvSpPr>
          <p:cNvPr id="26" name="文本框 25">
            <a:extLst>
              <a:ext uri="{FF2B5EF4-FFF2-40B4-BE49-F238E27FC236}">
                <a16:creationId xmlns:a16="http://schemas.microsoft.com/office/drawing/2014/main" id="{66CCA1A2-D224-D64F-9010-12576343E67B}"/>
              </a:ext>
            </a:extLst>
          </p:cNvPr>
          <p:cNvSpPr txBox="1"/>
          <p:nvPr/>
        </p:nvSpPr>
        <p:spPr>
          <a:xfrm>
            <a:off x="3008007" y="4570863"/>
            <a:ext cx="709090" cy="338554"/>
          </a:xfrm>
          <a:prstGeom prst="rect">
            <a:avLst/>
          </a:prstGeom>
          <a:noFill/>
        </p:spPr>
        <p:txBody>
          <a:bodyPr wrap="square" rtlCol="0">
            <a:spAutoFit/>
          </a:bodyPr>
          <a:lstStyle/>
          <a:p>
            <a:r>
              <a:rPr lang="en-US" altLang="zh-CN" sz="1600" b="1" dirty="0">
                <a:solidFill>
                  <a:schemeClr val="dk1"/>
                </a:solidFill>
                <a:latin typeface="Times New Roman" panose="02020603050405020304" pitchFamily="18" charset="0"/>
                <a:cs typeface="Times New Roman" panose="02020603050405020304" pitchFamily="18" charset="0"/>
              </a:rPr>
              <a:t>RAM</a:t>
            </a:r>
          </a:p>
        </p:txBody>
      </p:sp>
      <p:sp>
        <p:nvSpPr>
          <p:cNvPr id="27" name="文本框 26">
            <a:extLst>
              <a:ext uri="{FF2B5EF4-FFF2-40B4-BE49-F238E27FC236}">
                <a16:creationId xmlns:a16="http://schemas.microsoft.com/office/drawing/2014/main" id="{F00A3B5B-7519-364B-8C80-627B63CBEFE4}"/>
              </a:ext>
            </a:extLst>
          </p:cNvPr>
          <p:cNvSpPr txBox="1"/>
          <p:nvPr/>
        </p:nvSpPr>
        <p:spPr>
          <a:xfrm>
            <a:off x="3008007" y="5937973"/>
            <a:ext cx="654390" cy="338554"/>
          </a:xfrm>
          <a:prstGeom prst="rect">
            <a:avLst/>
          </a:prstGeom>
          <a:noFill/>
        </p:spPr>
        <p:txBody>
          <a:bodyPr wrap="square" rtlCol="0">
            <a:spAutoFit/>
          </a:bodyPr>
          <a:lstStyle/>
          <a:p>
            <a:r>
              <a:rPr lang="en-US" altLang="zh-CN" sz="1600" b="1" dirty="0">
                <a:solidFill>
                  <a:schemeClr val="dk1"/>
                </a:solidFill>
                <a:latin typeface="Times New Roman" panose="02020603050405020304" pitchFamily="18" charset="0"/>
                <a:cs typeface="Times New Roman" panose="02020603050405020304" pitchFamily="18" charset="0"/>
              </a:rPr>
              <a:t>HDD</a:t>
            </a:r>
          </a:p>
        </p:txBody>
      </p:sp>
      <p:sp>
        <p:nvSpPr>
          <p:cNvPr id="28" name="矩形 27">
            <a:extLst>
              <a:ext uri="{FF2B5EF4-FFF2-40B4-BE49-F238E27FC236}">
                <a16:creationId xmlns:a16="http://schemas.microsoft.com/office/drawing/2014/main" id="{98B21FEE-7F1E-7449-9FD6-45E508535E66}"/>
              </a:ext>
            </a:extLst>
          </p:cNvPr>
          <p:cNvSpPr/>
          <p:nvPr/>
        </p:nvSpPr>
        <p:spPr>
          <a:xfrm>
            <a:off x="3824264" y="5967361"/>
            <a:ext cx="746489" cy="217117"/>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dirty="0">
              <a:latin typeface="Times New Roman" panose="02020603050405020304" pitchFamily="18" charset="0"/>
              <a:cs typeface="Times New Roman" panose="02020603050405020304" pitchFamily="18" charset="0"/>
            </a:endParaRPr>
          </a:p>
        </p:txBody>
      </p:sp>
      <p:sp>
        <p:nvSpPr>
          <p:cNvPr id="29" name="矩形 28">
            <a:extLst>
              <a:ext uri="{FF2B5EF4-FFF2-40B4-BE49-F238E27FC236}">
                <a16:creationId xmlns:a16="http://schemas.microsoft.com/office/drawing/2014/main" id="{012DA56A-62FF-EA48-8532-F207C6CFAC4A}"/>
              </a:ext>
            </a:extLst>
          </p:cNvPr>
          <p:cNvSpPr/>
          <p:nvPr/>
        </p:nvSpPr>
        <p:spPr>
          <a:xfrm>
            <a:off x="4734125" y="5962434"/>
            <a:ext cx="746489" cy="217117"/>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dirty="0">
              <a:latin typeface="Times New Roman" panose="02020603050405020304" pitchFamily="18" charset="0"/>
              <a:cs typeface="Times New Roman" panose="02020603050405020304" pitchFamily="18" charset="0"/>
            </a:endParaRPr>
          </a:p>
        </p:txBody>
      </p:sp>
      <p:sp>
        <p:nvSpPr>
          <p:cNvPr id="30" name="矩形 29">
            <a:extLst>
              <a:ext uri="{FF2B5EF4-FFF2-40B4-BE49-F238E27FC236}">
                <a16:creationId xmlns:a16="http://schemas.microsoft.com/office/drawing/2014/main" id="{9050A171-46DF-374F-A966-DAE2C7D32ABF}"/>
              </a:ext>
            </a:extLst>
          </p:cNvPr>
          <p:cNvSpPr/>
          <p:nvPr/>
        </p:nvSpPr>
        <p:spPr>
          <a:xfrm>
            <a:off x="3824263" y="6255112"/>
            <a:ext cx="746489" cy="217117"/>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dirty="0">
              <a:latin typeface="Times New Roman" panose="02020603050405020304" pitchFamily="18" charset="0"/>
              <a:cs typeface="Times New Roman" panose="02020603050405020304" pitchFamily="18" charset="0"/>
            </a:endParaRPr>
          </a:p>
        </p:txBody>
      </p:sp>
      <p:sp>
        <p:nvSpPr>
          <p:cNvPr id="31" name="矩形 30">
            <a:extLst>
              <a:ext uri="{FF2B5EF4-FFF2-40B4-BE49-F238E27FC236}">
                <a16:creationId xmlns:a16="http://schemas.microsoft.com/office/drawing/2014/main" id="{6EA175EE-072C-C645-A93B-70A8FB22E89B}"/>
              </a:ext>
            </a:extLst>
          </p:cNvPr>
          <p:cNvSpPr/>
          <p:nvPr/>
        </p:nvSpPr>
        <p:spPr>
          <a:xfrm>
            <a:off x="7389812" y="3359390"/>
            <a:ext cx="1005065" cy="1130449"/>
          </a:xfrm>
          <a:prstGeom prst="rect">
            <a:avLst/>
          </a:prstGeom>
          <a:solidFill>
            <a:srgbClr val="FFC000"/>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zh-CN" sz="1600" b="1" dirty="0">
              <a:latin typeface="Times New Roman" panose="02020603050405020304" pitchFamily="18" charset="0"/>
              <a:cs typeface="Times New Roman" panose="02020603050405020304" pitchFamily="18" charset="0"/>
            </a:endParaRPr>
          </a:p>
          <a:p>
            <a:pPr algn="ctr"/>
            <a:r>
              <a:rPr kumimoji="1" lang="en-US" altLang="zh-CN" sz="1600" b="1" dirty="0">
                <a:latin typeface="Times New Roman" panose="02020603050405020304" pitchFamily="18" charset="0"/>
                <a:cs typeface="Times New Roman" panose="02020603050405020304" pitchFamily="18" charset="0"/>
              </a:rPr>
              <a:t>…</a:t>
            </a:r>
            <a:endParaRPr kumimoji="1" lang="zh-CN" altLang="en-US" sz="1600" b="1" dirty="0">
              <a:latin typeface="Times New Roman" panose="02020603050405020304" pitchFamily="18" charset="0"/>
              <a:cs typeface="Times New Roman" panose="02020603050405020304" pitchFamily="18" charset="0"/>
            </a:endParaRPr>
          </a:p>
        </p:txBody>
      </p:sp>
      <p:sp>
        <p:nvSpPr>
          <p:cNvPr id="32" name="文本框 31">
            <a:extLst>
              <a:ext uri="{FF2B5EF4-FFF2-40B4-BE49-F238E27FC236}">
                <a16:creationId xmlns:a16="http://schemas.microsoft.com/office/drawing/2014/main" id="{2B125A7E-6FF2-2A44-90B4-E6C57083B37E}"/>
              </a:ext>
            </a:extLst>
          </p:cNvPr>
          <p:cNvSpPr txBox="1"/>
          <p:nvPr/>
        </p:nvSpPr>
        <p:spPr>
          <a:xfrm>
            <a:off x="7389812" y="4444414"/>
            <a:ext cx="1005065" cy="338554"/>
          </a:xfrm>
          <a:prstGeom prst="rect">
            <a:avLst/>
          </a:prstGeom>
          <a:noFill/>
        </p:spPr>
        <p:txBody>
          <a:bodyPr wrap="square" rtlCol="0">
            <a:spAutoFit/>
          </a:bodyPr>
          <a:lstStyle/>
          <a:p>
            <a:pPr algn="ctr"/>
            <a:r>
              <a:rPr kumimoji="1" lang="en-US" altLang="zh-CN" sz="1600" b="1" dirty="0">
                <a:latin typeface="Times New Roman" panose="02020603050405020304" pitchFamily="18" charset="0"/>
                <a:cs typeface="Times New Roman" panose="02020603050405020304" pitchFamily="18" charset="0"/>
              </a:rPr>
              <a:t>Dirty list</a:t>
            </a:r>
            <a:endParaRPr kumimoji="1" lang="zh-CN" altLang="en-US" sz="1600" b="1" dirty="0">
              <a:latin typeface="Times New Roman" panose="02020603050405020304" pitchFamily="18" charset="0"/>
              <a:cs typeface="Times New Roman" panose="02020603050405020304" pitchFamily="18" charset="0"/>
            </a:endParaRPr>
          </a:p>
        </p:txBody>
      </p:sp>
      <p:sp>
        <p:nvSpPr>
          <p:cNvPr id="33" name="矩形 86">
            <a:extLst>
              <a:ext uri="{FF2B5EF4-FFF2-40B4-BE49-F238E27FC236}">
                <a16:creationId xmlns:a16="http://schemas.microsoft.com/office/drawing/2014/main" id="{67CB802A-B604-5349-B200-1B7CB37A3CAE}"/>
              </a:ext>
            </a:extLst>
          </p:cNvPr>
          <p:cNvSpPr/>
          <p:nvPr/>
        </p:nvSpPr>
        <p:spPr>
          <a:xfrm>
            <a:off x="4734125" y="6259533"/>
            <a:ext cx="746489" cy="217117"/>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dirty="0">
              <a:latin typeface="Times New Roman" panose="02020603050405020304" pitchFamily="18" charset="0"/>
              <a:cs typeface="Times New Roman" panose="02020603050405020304" pitchFamily="18" charset="0"/>
            </a:endParaRPr>
          </a:p>
        </p:txBody>
      </p:sp>
      <p:sp>
        <p:nvSpPr>
          <p:cNvPr id="34" name="矩形 170">
            <a:extLst>
              <a:ext uri="{FF2B5EF4-FFF2-40B4-BE49-F238E27FC236}">
                <a16:creationId xmlns:a16="http://schemas.microsoft.com/office/drawing/2014/main" id="{240D4423-166E-924E-97EF-4C8A99C7D6D2}"/>
              </a:ext>
            </a:extLst>
          </p:cNvPr>
          <p:cNvSpPr/>
          <p:nvPr/>
        </p:nvSpPr>
        <p:spPr>
          <a:xfrm>
            <a:off x="5654329" y="5967361"/>
            <a:ext cx="746489" cy="217117"/>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dirty="0">
              <a:latin typeface="Times New Roman" panose="02020603050405020304" pitchFamily="18" charset="0"/>
              <a:cs typeface="Times New Roman" panose="02020603050405020304" pitchFamily="18" charset="0"/>
            </a:endParaRPr>
          </a:p>
        </p:txBody>
      </p:sp>
      <p:sp>
        <p:nvSpPr>
          <p:cNvPr id="35" name="矩形 86">
            <a:extLst>
              <a:ext uri="{FF2B5EF4-FFF2-40B4-BE49-F238E27FC236}">
                <a16:creationId xmlns:a16="http://schemas.microsoft.com/office/drawing/2014/main" id="{C8A7FBDA-AA83-4447-B9F1-467BBA678869}"/>
              </a:ext>
            </a:extLst>
          </p:cNvPr>
          <p:cNvSpPr/>
          <p:nvPr/>
        </p:nvSpPr>
        <p:spPr>
          <a:xfrm>
            <a:off x="6564190" y="5962434"/>
            <a:ext cx="746489" cy="217117"/>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dirty="0">
              <a:latin typeface="Times New Roman" panose="02020603050405020304" pitchFamily="18" charset="0"/>
              <a:cs typeface="Times New Roman" panose="02020603050405020304" pitchFamily="18" charset="0"/>
            </a:endParaRPr>
          </a:p>
        </p:txBody>
      </p:sp>
      <p:sp>
        <p:nvSpPr>
          <p:cNvPr id="36" name="矩形 97">
            <a:extLst>
              <a:ext uri="{FF2B5EF4-FFF2-40B4-BE49-F238E27FC236}">
                <a16:creationId xmlns:a16="http://schemas.microsoft.com/office/drawing/2014/main" id="{458B7FBE-A94C-2B41-B4EE-DED60FC3200F}"/>
              </a:ext>
            </a:extLst>
          </p:cNvPr>
          <p:cNvSpPr/>
          <p:nvPr/>
        </p:nvSpPr>
        <p:spPr>
          <a:xfrm>
            <a:off x="5654328" y="6255112"/>
            <a:ext cx="746489" cy="217117"/>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dirty="0">
              <a:latin typeface="Times New Roman" panose="02020603050405020304" pitchFamily="18" charset="0"/>
              <a:cs typeface="Times New Roman" panose="02020603050405020304" pitchFamily="18" charset="0"/>
            </a:endParaRPr>
          </a:p>
        </p:txBody>
      </p:sp>
      <p:sp>
        <p:nvSpPr>
          <p:cNvPr id="37" name="矩形 86">
            <a:extLst>
              <a:ext uri="{FF2B5EF4-FFF2-40B4-BE49-F238E27FC236}">
                <a16:creationId xmlns:a16="http://schemas.microsoft.com/office/drawing/2014/main" id="{405C1954-BEB0-484A-ABF6-2CE59CA08E93}"/>
              </a:ext>
            </a:extLst>
          </p:cNvPr>
          <p:cNvSpPr/>
          <p:nvPr/>
        </p:nvSpPr>
        <p:spPr>
          <a:xfrm>
            <a:off x="6564190" y="6259533"/>
            <a:ext cx="746489" cy="217117"/>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dirty="0">
              <a:latin typeface="Times New Roman" panose="02020603050405020304" pitchFamily="18" charset="0"/>
              <a:cs typeface="Times New Roman" panose="02020603050405020304" pitchFamily="18" charset="0"/>
            </a:endParaRPr>
          </a:p>
        </p:txBody>
      </p:sp>
      <p:sp>
        <p:nvSpPr>
          <p:cNvPr id="38" name="矩形 170">
            <a:extLst>
              <a:ext uri="{FF2B5EF4-FFF2-40B4-BE49-F238E27FC236}">
                <a16:creationId xmlns:a16="http://schemas.microsoft.com/office/drawing/2014/main" id="{56351877-245A-9C4D-9BC9-BD5CB44DAE07}"/>
              </a:ext>
            </a:extLst>
          </p:cNvPr>
          <p:cNvSpPr/>
          <p:nvPr/>
        </p:nvSpPr>
        <p:spPr>
          <a:xfrm>
            <a:off x="4054374" y="5154721"/>
            <a:ext cx="592870" cy="217117"/>
          </a:xfrm>
          <a:prstGeom prst="rect">
            <a:avLst/>
          </a:prstGeom>
          <a:solidFill>
            <a:schemeClr val="accent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dirty="0">
              <a:latin typeface="Times New Roman" panose="02020603050405020304" pitchFamily="18" charset="0"/>
              <a:cs typeface="Times New Roman" panose="02020603050405020304" pitchFamily="18" charset="0"/>
            </a:endParaRPr>
          </a:p>
        </p:txBody>
      </p:sp>
      <p:sp>
        <p:nvSpPr>
          <p:cNvPr id="39" name="文本框 6">
            <a:extLst>
              <a:ext uri="{FF2B5EF4-FFF2-40B4-BE49-F238E27FC236}">
                <a16:creationId xmlns:a16="http://schemas.microsoft.com/office/drawing/2014/main" id="{7683B1E1-F282-B04D-95E7-C19C37CFFA17}"/>
              </a:ext>
            </a:extLst>
          </p:cNvPr>
          <p:cNvSpPr txBox="1"/>
          <p:nvPr/>
        </p:nvSpPr>
        <p:spPr>
          <a:xfrm>
            <a:off x="6500445" y="5034791"/>
            <a:ext cx="2078937" cy="830997"/>
          </a:xfrm>
          <a:prstGeom prst="rect">
            <a:avLst/>
          </a:prstGeom>
          <a:noFill/>
        </p:spPr>
        <p:txBody>
          <a:bodyPr wrap="square" rtlCol="0">
            <a:spAutoFit/>
          </a:bodyPr>
          <a:lstStyle/>
          <a:p>
            <a:pPr algn="ctr"/>
            <a:r>
              <a:rPr kumimoji="1" lang="en-US" altLang="zh-CN" sz="1600" b="1" dirty="0">
                <a:latin typeface="Times New Roman" panose="02020603050405020304" pitchFamily="18" charset="0"/>
                <a:cs typeface="Times New Roman" panose="02020603050405020304" pitchFamily="18" charset="0"/>
              </a:rPr>
              <a:t>Variable-size compressed chunks (after deduplication)</a:t>
            </a:r>
            <a:endParaRPr kumimoji="1" lang="zh-CN" altLang="en-US" sz="1600" b="1" dirty="0">
              <a:latin typeface="Times New Roman" panose="02020603050405020304" pitchFamily="18" charset="0"/>
              <a:cs typeface="Times New Roman" panose="02020603050405020304" pitchFamily="18" charset="0"/>
            </a:endParaRPr>
          </a:p>
        </p:txBody>
      </p:sp>
      <p:sp>
        <p:nvSpPr>
          <p:cNvPr id="40" name="文本框 6">
            <a:extLst>
              <a:ext uri="{FF2B5EF4-FFF2-40B4-BE49-F238E27FC236}">
                <a16:creationId xmlns:a16="http://schemas.microsoft.com/office/drawing/2014/main" id="{4AD3730C-9965-6E4F-8EA9-D46E10BE5121}"/>
              </a:ext>
            </a:extLst>
          </p:cNvPr>
          <p:cNvSpPr txBox="1"/>
          <p:nvPr/>
        </p:nvSpPr>
        <p:spPr>
          <a:xfrm>
            <a:off x="7440178" y="5892225"/>
            <a:ext cx="1058538" cy="584775"/>
          </a:xfrm>
          <a:prstGeom prst="rect">
            <a:avLst/>
          </a:prstGeom>
          <a:noFill/>
        </p:spPr>
        <p:txBody>
          <a:bodyPr wrap="square" rtlCol="0">
            <a:spAutoFit/>
          </a:bodyPr>
          <a:lstStyle/>
          <a:p>
            <a:pPr algn="ctr"/>
            <a:r>
              <a:rPr kumimoji="1" lang="en-US" altLang="zh-CN" sz="1600" b="1" dirty="0">
                <a:latin typeface="Times New Roman" panose="02020603050405020304" pitchFamily="18" charset="0"/>
                <a:cs typeface="Times New Roman" panose="02020603050405020304" pitchFamily="18" charset="0"/>
              </a:rPr>
              <a:t>Fixed-size chunks</a:t>
            </a:r>
            <a:endParaRPr kumimoji="1" lang="zh-CN" altLang="en-US" sz="1600" b="1" dirty="0">
              <a:latin typeface="Times New Roman" panose="02020603050405020304" pitchFamily="18" charset="0"/>
              <a:cs typeface="Times New Roman" panose="02020603050405020304" pitchFamily="18" charset="0"/>
            </a:endParaRPr>
          </a:p>
        </p:txBody>
      </p:sp>
      <p:cxnSp>
        <p:nvCxnSpPr>
          <p:cNvPr id="41" name="直线箭头连接符 188">
            <a:extLst>
              <a:ext uri="{FF2B5EF4-FFF2-40B4-BE49-F238E27FC236}">
                <a16:creationId xmlns:a16="http://schemas.microsoft.com/office/drawing/2014/main" id="{E11A5AF8-23C8-FB45-9B1C-D72AB63982C6}"/>
              </a:ext>
            </a:extLst>
          </p:cNvPr>
          <p:cNvCxnSpPr>
            <a:cxnSpLocks/>
            <a:stCxn id="18" idx="3"/>
            <a:endCxn id="20" idx="1"/>
          </p:cNvCxnSpPr>
          <p:nvPr/>
        </p:nvCxnSpPr>
        <p:spPr>
          <a:xfrm>
            <a:off x="5196389" y="4048138"/>
            <a:ext cx="272091" cy="3933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2" name="矩形 81">
            <a:extLst>
              <a:ext uri="{FF2B5EF4-FFF2-40B4-BE49-F238E27FC236}">
                <a16:creationId xmlns:a16="http://schemas.microsoft.com/office/drawing/2014/main" id="{83395C79-9E38-1D42-B1B0-B5D917365544}"/>
              </a:ext>
            </a:extLst>
          </p:cNvPr>
          <p:cNvSpPr/>
          <p:nvPr/>
        </p:nvSpPr>
        <p:spPr>
          <a:xfrm>
            <a:off x="7389813" y="3318996"/>
            <a:ext cx="1005064" cy="283898"/>
          </a:xfrm>
          <a:prstGeom prst="rect">
            <a:avLst/>
          </a:prstGeom>
          <a:solidFill>
            <a:srgbClr val="FFC000"/>
          </a:solidFill>
          <a:ln w="12700"/>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600" b="1" dirty="0">
                <a:latin typeface="Times New Roman" panose="02020603050405020304" pitchFamily="18" charset="0"/>
                <a:cs typeface="Times New Roman" panose="02020603050405020304" pitchFamily="18" charset="0"/>
              </a:rPr>
              <a:t>LBA, CA</a:t>
            </a:r>
            <a:endParaRPr kumimoji="1" lang="zh-CN" altLang="en-US" sz="1600" b="1" dirty="0">
              <a:latin typeface="Times New Roman" panose="02020603050405020304" pitchFamily="18" charset="0"/>
              <a:cs typeface="Times New Roman" panose="02020603050405020304" pitchFamily="18" charset="0"/>
            </a:endParaRPr>
          </a:p>
        </p:txBody>
      </p:sp>
      <p:sp>
        <p:nvSpPr>
          <p:cNvPr id="43" name="矩形 81">
            <a:extLst>
              <a:ext uri="{FF2B5EF4-FFF2-40B4-BE49-F238E27FC236}">
                <a16:creationId xmlns:a16="http://schemas.microsoft.com/office/drawing/2014/main" id="{13053336-AB75-1940-BEB4-D6FBCBFD5288}"/>
              </a:ext>
            </a:extLst>
          </p:cNvPr>
          <p:cNvSpPr/>
          <p:nvPr/>
        </p:nvSpPr>
        <p:spPr>
          <a:xfrm>
            <a:off x="7389812" y="3580486"/>
            <a:ext cx="1005065" cy="242106"/>
          </a:xfrm>
          <a:prstGeom prst="rect">
            <a:avLst/>
          </a:prstGeom>
          <a:solidFill>
            <a:srgbClr val="FFC000"/>
          </a:solidFill>
          <a:ln w="12700"/>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600" b="1" dirty="0">
                <a:latin typeface="Times New Roman" panose="02020603050405020304" pitchFamily="18" charset="0"/>
                <a:cs typeface="Times New Roman" panose="02020603050405020304" pitchFamily="18" charset="0"/>
              </a:rPr>
              <a:t>LBA, CA</a:t>
            </a:r>
            <a:endParaRPr kumimoji="1" lang="zh-CN" altLang="en-US" sz="1600" b="1" dirty="0">
              <a:latin typeface="Times New Roman" panose="02020603050405020304" pitchFamily="18" charset="0"/>
              <a:cs typeface="Times New Roman" panose="02020603050405020304" pitchFamily="18" charset="0"/>
            </a:endParaRPr>
          </a:p>
        </p:txBody>
      </p:sp>
      <p:cxnSp>
        <p:nvCxnSpPr>
          <p:cNvPr id="44" name="直线箭头连接符 184">
            <a:extLst>
              <a:ext uri="{FF2B5EF4-FFF2-40B4-BE49-F238E27FC236}">
                <a16:creationId xmlns:a16="http://schemas.microsoft.com/office/drawing/2014/main" id="{24E35892-9F4B-7249-BC30-5F8877779F0A}"/>
              </a:ext>
            </a:extLst>
          </p:cNvPr>
          <p:cNvCxnSpPr>
            <a:cxnSpLocks/>
          </p:cNvCxnSpPr>
          <p:nvPr/>
        </p:nvCxnSpPr>
        <p:spPr>
          <a:xfrm>
            <a:off x="4395842" y="2959501"/>
            <a:ext cx="1016" cy="1909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文本框 255">
            <a:extLst>
              <a:ext uri="{FF2B5EF4-FFF2-40B4-BE49-F238E27FC236}">
                <a16:creationId xmlns:a16="http://schemas.microsoft.com/office/drawing/2014/main" id="{4B7D3520-BD8D-4347-B959-E816C45DCF57}"/>
              </a:ext>
            </a:extLst>
          </p:cNvPr>
          <p:cNvSpPr txBox="1"/>
          <p:nvPr/>
        </p:nvSpPr>
        <p:spPr>
          <a:xfrm>
            <a:off x="3829535" y="2684979"/>
            <a:ext cx="1162810" cy="338554"/>
          </a:xfrm>
          <a:prstGeom prst="rect">
            <a:avLst/>
          </a:prstGeom>
          <a:noFill/>
        </p:spPr>
        <p:txBody>
          <a:bodyPr wrap="square" rtlCol="0">
            <a:spAutoFit/>
          </a:bodyPr>
          <a:lstStyle/>
          <a:p>
            <a:r>
              <a:rPr lang="en-US" altLang="zh-CN" sz="1600" b="1" dirty="0">
                <a:solidFill>
                  <a:schemeClr val="dk1"/>
                </a:solidFill>
                <a:latin typeface="Times New Roman" panose="02020603050405020304" pitchFamily="18" charset="0"/>
                <a:cs typeface="Times New Roman" panose="02020603050405020304" pitchFamily="18" charset="0"/>
              </a:rPr>
              <a:t>Read/write</a:t>
            </a:r>
          </a:p>
        </p:txBody>
      </p:sp>
      <p:sp>
        <p:nvSpPr>
          <p:cNvPr id="46" name="矩形 170">
            <a:extLst>
              <a:ext uri="{FF2B5EF4-FFF2-40B4-BE49-F238E27FC236}">
                <a16:creationId xmlns:a16="http://schemas.microsoft.com/office/drawing/2014/main" id="{B1E43BC2-FEDB-F041-B1C5-597A5B32C3C2}"/>
              </a:ext>
            </a:extLst>
          </p:cNvPr>
          <p:cNvSpPr/>
          <p:nvPr/>
        </p:nvSpPr>
        <p:spPr>
          <a:xfrm>
            <a:off x="4756784" y="5154721"/>
            <a:ext cx="238963" cy="217117"/>
          </a:xfrm>
          <a:prstGeom prst="rect">
            <a:avLst/>
          </a:prstGeom>
          <a:solidFill>
            <a:schemeClr val="accent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dirty="0">
              <a:latin typeface="Times New Roman" panose="02020603050405020304" pitchFamily="18" charset="0"/>
              <a:cs typeface="Times New Roman" panose="02020603050405020304" pitchFamily="18" charset="0"/>
            </a:endParaRPr>
          </a:p>
        </p:txBody>
      </p:sp>
      <p:sp>
        <p:nvSpPr>
          <p:cNvPr id="47" name="矩形 170">
            <a:extLst>
              <a:ext uri="{FF2B5EF4-FFF2-40B4-BE49-F238E27FC236}">
                <a16:creationId xmlns:a16="http://schemas.microsoft.com/office/drawing/2014/main" id="{C6033A48-62A9-8347-9960-5024B9B8DBAD}"/>
              </a:ext>
            </a:extLst>
          </p:cNvPr>
          <p:cNvSpPr/>
          <p:nvPr/>
        </p:nvSpPr>
        <p:spPr>
          <a:xfrm>
            <a:off x="5093471" y="5154721"/>
            <a:ext cx="435700" cy="217117"/>
          </a:xfrm>
          <a:prstGeom prst="rect">
            <a:avLst/>
          </a:prstGeom>
          <a:solidFill>
            <a:schemeClr val="accent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dirty="0">
              <a:latin typeface="Times New Roman" panose="02020603050405020304" pitchFamily="18" charset="0"/>
              <a:cs typeface="Times New Roman" panose="02020603050405020304" pitchFamily="18" charset="0"/>
            </a:endParaRPr>
          </a:p>
        </p:txBody>
      </p:sp>
      <p:sp>
        <p:nvSpPr>
          <p:cNvPr id="48" name="矩形 170">
            <a:extLst>
              <a:ext uri="{FF2B5EF4-FFF2-40B4-BE49-F238E27FC236}">
                <a16:creationId xmlns:a16="http://schemas.microsoft.com/office/drawing/2014/main" id="{D9BCF978-874E-7444-A777-7F4C5C5B67B6}"/>
              </a:ext>
            </a:extLst>
          </p:cNvPr>
          <p:cNvSpPr/>
          <p:nvPr/>
        </p:nvSpPr>
        <p:spPr>
          <a:xfrm>
            <a:off x="5654327" y="5154721"/>
            <a:ext cx="572675" cy="217117"/>
          </a:xfrm>
          <a:prstGeom prst="rect">
            <a:avLst/>
          </a:prstGeom>
          <a:solidFill>
            <a:schemeClr val="accent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dirty="0">
              <a:latin typeface="Times New Roman" panose="02020603050405020304" pitchFamily="18" charset="0"/>
              <a:cs typeface="Times New Roman" panose="02020603050405020304" pitchFamily="18" charset="0"/>
            </a:endParaRPr>
          </a:p>
        </p:txBody>
      </p:sp>
      <p:sp>
        <p:nvSpPr>
          <p:cNvPr id="49" name="矩形 170">
            <a:extLst>
              <a:ext uri="{FF2B5EF4-FFF2-40B4-BE49-F238E27FC236}">
                <a16:creationId xmlns:a16="http://schemas.microsoft.com/office/drawing/2014/main" id="{CFA8FF60-B3FE-6D40-89FC-D42CE12B924C}"/>
              </a:ext>
            </a:extLst>
          </p:cNvPr>
          <p:cNvSpPr/>
          <p:nvPr/>
        </p:nvSpPr>
        <p:spPr>
          <a:xfrm>
            <a:off x="4054374" y="5475887"/>
            <a:ext cx="341468" cy="217117"/>
          </a:xfrm>
          <a:prstGeom prst="rect">
            <a:avLst/>
          </a:prstGeom>
          <a:solidFill>
            <a:schemeClr val="accent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dirty="0">
              <a:latin typeface="Times New Roman" panose="02020603050405020304" pitchFamily="18" charset="0"/>
              <a:cs typeface="Times New Roman" panose="02020603050405020304" pitchFamily="18" charset="0"/>
            </a:endParaRPr>
          </a:p>
        </p:txBody>
      </p:sp>
      <p:sp>
        <p:nvSpPr>
          <p:cNvPr id="50" name="矩形 170">
            <a:extLst>
              <a:ext uri="{FF2B5EF4-FFF2-40B4-BE49-F238E27FC236}">
                <a16:creationId xmlns:a16="http://schemas.microsoft.com/office/drawing/2014/main" id="{AFC744BF-0730-3341-88B1-D562FD9A02A2}"/>
              </a:ext>
            </a:extLst>
          </p:cNvPr>
          <p:cNvSpPr/>
          <p:nvPr/>
        </p:nvSpPr>
        <p:spPr>
          <a:xfrm>
            <a:off x="4476509" y="5475887"/>
            <a:ext cx="616961" cy="217117"/>
          </a:xfrm>
          <a:prstGeom prst="rect">
            <a:avLst/>
          </a:prstGeom>
          <a:solidFill>
            <a:schemeClr val="accent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dirty="0">
              <a:latin typeface="Times New Roman" panose="02020603050405020304" pitchFamily="18" charset="0"/>
              <a:cs typeface="Times New Roman" panose="02020603050405020304" pitchFamily="18" charset="0"/>
            </a:endParaRPr>
          </a:p>
        </p:txBody>
      </p:sp>
      <p:sp>
        <p:nvSpPr>
          <p:cNvPr id="51" name="矩形 170">
            <a:extLst>
              <a:ext uri="{FF2B5EF4-FFF2-40B4-BE49-F238E27FC236}">
                <a16:creationId xmlns:a16="http://schemas.microsoft.com/office/drawing/2014/main" id="{9675CEC4-FA1A-E74B-97AE-B6D442637AF2}"/>
              </a:ext>
            </a:extLst>
          </p:cNvPr>
          <p:cNvSpPr/>
          <p:nvPr/>
        </p:nvSpPr>
        <p:spPr>
          <a:xfrm>
            <a:off x="5874034" y="5475887"/>
            <a:ext cx="375009" cy="217117"/>
          </a:xfrm>
          <a:prstGeom prst="rect">
            <a:avLst/>
          </a:prstGeom>
          <a:solidFill>
            <a:schemeClr val="accent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dirty="0">
              <a:latin typeface="Times New Roman" panose="02020603050405020304" pitchFamily="18" charset="0"/>
              <a:cs typeface="Times New Roman" panose="02020603050405020304" pitchFamily="18" charset="0"/>
            </a:endParaRPr>
          </a:p>
        </p:txBody>
      </p:sp>
      <p:sp>
        <p:nvSpPr>
          <p:cNvPr id="52" name="矩形 170">
            <a:extLst>
              <a:ext uri="{FF2B5EF4-FFF2-40B4-BE49-F238E27FC236}">
                <a16:creationId xmlns:a16="http://schemas.microsoft.com/office/drawing/2014/main" id="{4C2A16A7-2426-0D49-9573-B9792B0E1265}"/>
              </a:ext>
            </a:extLst>
          </p:cNvPr>
          <p:cNvSpPr/>
          <p:nvPr/>
        </p:nvSpPr>
        <p:spPr>
          <a:xfrm>
            <a:off x="5174409" y="5475887"/>
            <a:ext cx="572675" cy="217117"/>
          </a:xfrm>
          <a:prstGeom prst="rect">
            <a:avLst/>
          </a:prstGeom>
          <a:solidFill>
            <a:schemeClr val="accent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3514877"/>
      </p:ext>
    </p:extLst>
  </p:cSld>
  <p:clrMapOvr>
    <a:masterClrMapping/>
  </p:clrMapOvr>
  <mc:AlternateContent xmlns:mc="http://schemas.openxmlformats.org/markup-compatibility/2006" xmlns:p14="http://schemas.microsoft.com/office/powerpoint/2010/main">
    <mc:Choice Requires="p14">
      <p:transition spd="slow" p14:dur="2000" advTm="85812"/>
    </mc:Choice>
    <mc:Fallback xmlns="">
      <p:transition spd="slow" advTm="8581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F313-FCE6-BB44-A9C9-0FC4DD9D2531}"/>
              </a:ext>
            </a:extLst>
          </p:cNvPr>
          <p:cNvSpPr>
            <a:spLocks noGrp="1"/>
          </p:cNvSpPr>
          <p:nvPr>
            <p:ph type="title"/>
          </p:nvPr>
        </p:nvSpPr>
        <p:spPr/>
        <p:txBody>
          <a:bodyPr/>
          <a:lstStyle/>
          <a:p>
            <a:r>
              <a:rPr lang="en-US" altLang="zh-CN" dirty="0"/>
              <a:t>Memory Amplification for Indexing</a:t>
            </a:r>
            <a:endParaRPr lang="en-US" dirty="0"/>
          </a:p>
        </p:txBody>
      </p:sp>
      <p:sp>
        <p:nvSpPr>
          <p:cNvPr id="3" name="Content Placeholder 2">
            <a:extLst>
              <a:ext uri="{FF2B5EF4-FFF2-40B4-BE49-F238E27FC236}">
                <a16:creationId xmlns:a16="http://schemas.microsoft.com/office/drawing/2014/main" id="{ABD834EA-FE3E-E54B-A852-799E7770EB58}"/>
              </a:ext>
            </a:extLst>
          </p:cNvPr>
          <p:cNvSpPr>
            <a:spLocks noGrp="1"/>
          </p:cNvSpPr>
          <p:nvPr>
            <p:ph idx="1"/>
          </p:nvPr>
        </p:nvSpPr>
        <p:spPr>
          <a:xfrm>
            <a:off x="609441" y="1798636"/>
            <a:ext cx="10969943" cy="4221164"/>
          </a:xfrm>
        </p:spPr>
        <p:txBody>
          <a:bodyPr/>
          <a:lstStyle/>
          <a:p>
            <a:r>
              <a:rPr lang="en-US" dirty="0"/>
              <a:t>Example: 512-GiB flash cache with 4-TiB HDD working set</a:t>
            </a:r>
          </a:p>
          <a:p>
            <a:r>
              <a:rPr lang="en-US" dirty="0"/>
              <a:t>Conventional flash cache</a:t>
            </a:r>
          </a:p>
          <a:p>
            <a:pPr lvl="1"/>
            <a:r>
              <a:rPr lang="en-US" dirty="0"/>
              <a:t>Memory overhead: 256 </a:t>
            </a:r>
            <a:r>
              <a:rPr lang="en-US" dirty="0" err="1"/>
              <a:t>MiB</a:t>
            </a:r>
            <a:endParaRPr lang="en-US" dirty="0"/>
          </a:p>
          <a:p>
            <a:r>
              <a:rPr lang="en-US" dirty="0"/>
              <a:t>Deduplicated and compressed flash cache</a:t>
            </a:r>
          </a:p>
          <a:p>
            <a:pPr lvl="1"/>
            <a:r>
              <a:rPr lang="en-US" dirty="0"/>
              <a:t>LBA-index: 3.5 </a:t>
            </a:r>
            <a:r>
              <a:rPr lang="en-US" dirty="0" err="1"/>
              <a:t>GiB</a:t>
            </a:r>
            <a:endParaRPr lang="en-US" dirty="0"/>
          </a:p>
          <a:p>
            <a:pPr lvl="1"/>
            <a:r>
              <a:rPr lang="en-US" dirty="0"/>
              <a:t>FP-index: 512 </a:t>
            </a:r>
            <a:r>
              <a:rPr lang="en-US" dirty="0" err="1"/>
              <a:t>MiB</a:t>
            </a:r>
            <a:endParaRPr lang="en-US" dirty="0"/>
          </a:p>
          <a:p>
            <a:pPr lvl="1"/>
            <a:r>
              <a:rPr lang="en-US" b="1" dirty="0">
                <a:solidFill>
                  <a:srgbClr val="FF0000"/>
                </a:solidFill>
              </a:rPr>
              <a:t>Memory amplification:</a:t>
            </a:r>
            <a:r>
              <a:rPr lang="en-US" dirty="0"/>
              <a:t> </a:t>
            </a:r>
            <a:r>
              <a:rPr lang="en-US" b="1" dirty="0">
                <a:solidFill>
                  <a:srgbClr val="FF0000"/>
                </a:solidFill>
              </a:rPr>
              <a:t>16x</a:t>
            </a:r>
          </a:p>
          <a:p>
            <a:pPr lvl="2"/>
            <a:r>
              <a:rPr lang="en-US" dirty="0"/>
              <a:t>Can be higher</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63F6C99A-5327-F14B-A03D-03362AA4B2A0}"/>
              </a:ext>
            </a:extLst>
          </p:cNvPr>
          <p:cNvSpPr>
            <a:spLocks noGrp="1"/>
          </p:cNvSpPr>
          <p:nvPr>
            <p:ph type="sldNum" sz="quarter" idx="11"/>
          </p:nvPr>
        </p:nvSpPr>
        <p:spPr/>
        <p:txBody>
          <a:bodyPr/>
          <a:lstStyle/>
          <a:p>
            <a:pPr>
              <a:defRPr/>
            </a:pPr>
            <a:fld id="{3FFE790D-BCFB-4008-9260-CA63AEE325FD}" type="slidenum">
              <a:rPr lang="en-US" smtClean="0"/>
              <a:pPr>
                <a:defRPr/>
              </a:pPr>
              <a:t>5</a:t>
            </a:fld>
            <a:endParaRPr lang="en-US" dirty="0"/>
          </a:p>
        </p:txBody>
      </p:sp>
      <p:sp>
        <p:nvSpPr>
          <p:cNvPr id="5" name="Google Shape;966;p118">
            <a:extLst>
              <a:ext uri="{FF2B5EF4-FFF2-40B4-BE49-F238E27FC236}">
                <a16:creationId xmlns:a16="http://schemas.microsoft.com/office/drawing/2014/main" id="{F2CAB0B8-D292-5A4B-B69A-3AD64D522B62}"/>
              </a:ext>
            </a:extLst>
          </p:cNvPr>
          <p:cNvSpPr/>
          <p:nvPr/>
        </p:nvSpPr>
        <p:spPr>
          <a:xfrm>
            <a:off x="5603037" y="3035003"/>
            <a:ext cx="2819400" cy="304800"/>
          </a:xfrm>
          <a:prstGeom prst="roundRect">
            <a:avLst>
              <a:gd name="adj" fmla="val 16667"/>
            </a:avLst>
          </a:prstGeom>
          <a:solidFill>
            <a:srgbClr val="FFC000"/>
          </a:solidFill>
          <a:ln w="127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altLang="zh-CN" b="1" dirty="0">
                <a:solidFill>
                  <a:schemeClr val="dk1"/>
                </a:solidFill>
                <a:latin typeface="Times New Roman" panose="02020603050405020304" pitchFamily="18" charset="0"/>
                <a:cs typeface="Times New Roman" panose="02020603050405020304" pitchFamily="18" charset="0"/>
              </a:rPr>
              <a:t>LBA (8B) </a:t>
            </a:r>
            <a:r>
              <a:rPr lang="en-US" altLang="zh-CN" b="1" dirty="0">
                <a:solidFill>
                  <a:schemeClr val="dk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zh-CN" b="1" dirty="0">
                <a:solidFill>
                  <a:schemeClr val="dk1"/>
                </a:solidFill>
                <a:latin typeface="Times New Roman" panose="02020603050405020304" pitchFamily="18" charset="0"/>
                <a:cs typeface="Times New Roman" panose="02020603050405020304" pitchFamily="18" charset="0"/>
              </a:rPr>
              <a:t>CA (8B)</a:t>
            </a:r>
            <a:endParaRPr b="1" dirty="0">
              <a:solidFill>
                <a:schemeClr val="dk1"/>
              </a:solidFill>
              <a:latin typeface="Times New Roman" panose="02020603050405020304" pitchFamily="18" charset="0"/>
              <a:cs typeface="Times New Roman" panose="02020603050405020304" pitchFamily="18" charset="0"/>
            </a:endParaRPr>
          </a:p>
        </p:txBody>
      </p:sp>
      <p:sp>
        <p:nvSpPr>
          <p:cNvPr id="8" name="Google Shape;966;p118">
            <a:extLst>
              <a:ext uri="{FF2B5EF4-FFF2-40B4-BE49-F238E27FC236}">
                <a16:creationId xmlns:a16="http://schemas.microsoft.com/office/drawing/2014/main" id="{33F61643-56FF-A241-858D-093BA306C8B9}"/>
              </a:ext>
            </a:extLst>
          </p:cNvPr>
          <p:cNvSpPr/>
          <p:nvPr/>
        </p:nvSpPr>
        <p:spPr>
          <a:xfrm>
            <a:off x="5408612" y="4125373"/>
            <a:ext cx="3208251" cy="292000"/>
          </a:xfrm>
          <a:prstGeom prst="roundRect">
            <a:avLst>
              <a:gd name="adj" fmla="val 16667"/>
            </a:avLst>
          </a:prstGeom>
          <a:solidFill>
            <a:srgbClr val="FFC000"/>
          </a:solidFill>
          <a:ln w="127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altLang="zh-CN" b="1" dirty="0">
                <a:solidFill>
                  <a:schemeClr val="dk1"/>
                </a:solidFill>
                <a:latin typeface="Times New Roman" panose="02020603050405020304" pitchFamily="18" charset="0"/>
                <a:cs typeface="Times New Roman" panose="02020603050405020304" pitchFamily="18" charset="0"/>
              </a:rPr>
              <a:t>LBA (8B) </a:t>
            </a:r>
            <a:r>
              <a:rPr lang="en-US" altLang="zh-CN" b="1" dirty="0">
                <a:solidFill>
                  <a:schemeClr val="dk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zh-CN" b="1" dirty="0">
                <a:solidFill>
                  <a:schemeClr val="dk1"/>
                </a:solidFill>
                <a:latin typeface="Times New Roman" panose="02020603050405020304" pitchFamily="18" charset="0"/>
                <a:cs typeface="Times New Roman" panose="02020603050405020304" pitchFamily="18" charset="0"/>
              </a:rPr>
              <a:t>FP (20B)</a:t>
            </a:r>
            <a:endParaRPr b="1" dirty="0">
              <a:solidFill>
                <a:schemeClr val="dk1"/>
              </a:solidFill>
              <a:latin typeface="Times New Roman" panose="02020603050405020304" pitchFamily="18" charset="0"/>
              <a:cs typeface="Times New Roman" panose="02020603050405020304" pitchFamily="18" charset="0"/>
            </a:endParaRPr>
          </a:p>
        </p:txBody>
      </p:sp>
      <p:sp>
        <p:nvSpPr>
          <p:cNvPr id="9" name="Google Shape;966;p118">
            <a:extLst>
              <a:ext uri="{FF2B5EF4-FFF2-40B4-BE49-F238E27FC236}">
                <a16:creationId xmlns:a16="http://schemas.microsoft.com/office/drawing/2014/main" id="{494142C7-44A2-7441-A779-FCE67C66CA44}"/>
              </a:ext>
            </a:extLst>
          </p:cNvPr>
          <p:cNvSpPr/>
          <p:nvPr/>
        </p:nvSpPr>
        <p:spPr>
          <a:xfrm>
            <a:off x="5408612" y="4538878"/>
            <a:ext cx="3720603" cy="326452"/>
          </a:xfrm>
          <a:prstGeom prst="roundRect">
            <a:avLst>
              <a:gd name="adj" fmla="val 16667"/>
            </a:avLst>
          </a:prstGeom>
          <a:solidFill>
            <a:srgbClr val="FFC000"/>
          </a:solidFill>
          <a:ln w="127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altLang="zh-CN" b="1" dirty="0">
                <a:solidFill>
                  <a:schemeClr val="dk1"/>
                </a:solidFill>
                <a:latin typeface="Times New Roman" panose="02020603050405020304" pitchFamily="18" charset="0"/>
                <a:cs typeface="Times New Roman" panose="02020603050405020304" pitchFamily="18" charset="0"/>
              </a:rPr>
              <a:t>FP (20B) </a:t>
            </a:r>
            <a:r>
              <a:rPr lang="en-US" altLang="zh-CN" b="1" dirty="0">
                <a:solidFill>
                  <a:schemeClr val="dk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zh-CN" b="1" dirty="0">
                <a:solidFill>
                  <a:schemeClr val="dk1"/>
                </a:solidFill>
                <a:latin typeface="Times New Roman" panose="02020603050405020304" pitchFamily="18" charset="0"/>
                <a:cs typeface="Times New Roman" panose="02020603050405020304" pitchFamily="18" charset="0"/>
              </a:rPr>
              <a:t>CA (8B) + Length (4B)</a:t>
            </a:r>
            <a:endParaRPr b="1" dirty="0">
              <a:solidFill>
                <a:schemeClr val="dk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9008212"/>
      </p:ext>
    </p:extLst>
  </p:cSld>
  <p:clrMapOvr>
    <a:masterClrMapping/>
  </p:clrMapOvr>
  <mc:AlternateContent xmlns:mc="http://schemas.openxmlformats.org/markup-compatibility/2006" xmlns:p14="http://schemas.microsoft.com/office/powerpoint/2010/main">
    <mc:Choice Requires="p14">
      <p:transition spd="slow" p14:dur="2000" advTm="139099"/>
    </mc:Choice>
    <mc:Fallback xmlns="">
      <p:transition spd="slow" advTm="13909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F313-FCE6-BB44-A9C9-0FC4DD9D2531}"/>
              </a:ext>
            </a:extLst>
          </p:cNvPr>
          <p:cNvSpPr>
            <a:spLocks noGrp="1"/>
          </p:cNvSpPr>
          <p:nvPr>
            <p:ph type="title"/>
          </p:nvPr>
        </p:nvSpPr>
        <p:spPr/>
        <p:txBody>
          <a:bodyPr/>
          <a:lstStyle/>
          <a:p>
            <a:r>
              <a:rPr lang="en-US" dirty="0"/>
              <a:t>Related Work</a:t>
            </a:r>
          </a:p>
        </p:txBody>
      </p:sp>
      <p:sp>
        <p:nvSpPr>
          <p:cNvPr id="3" name="Content Placeholder 2">
            <a:extLst>
              <a:ext uri="{FF2B5EF4-FFF2-40B4-BE49-F238E27FC236}">
                <a16:creationId xmlns:a16="http://schemas.microsoft.com/office/drawing/2014/main" id="{ABD834EA-FE3E-E54B-A852-799E7770EB58}"/>
              </a:ext>
            </a:extLst>
          </p:cNvPr>
          <p:cNvSpPr>
            <a:spLocks noGrp="1"/>
          </p:cNvSpPr>
          <p:nvPr>
            <p:ph idx="1"/>
          </p:nvPr>
        </p:nvSpPr>
        <p:spPr>
          <a:xfrm>
            <a:off x="609441" y="1752600"/>
            <a:ext cx="10969943" cy="4373564"/>
          </a:xfrm>
        </p:spPr>
        <p:txBody>
          <a:bodyPr/>
          <a:lstStyle/>
          <a:p>
            <a:r>
              <a:rPr lang="en-US" dirty="0"/>
              <a:t>Nitro </a:t>
            </a:r>
            <a:r>
              <a:rPr lang="en-US" altLang="zh-CN" sz="1800" dirty="0"/>
              <a:t>[Li et al., ATC’14] </a:t>
            </a:r>
            <a:endParaRPr lang="en-US" sz="1800" dirty="0"/>
          </a:p>
          <a:p>
            <a:pPr lvl="1"/>
            <a:r>
              <a:rPr lang="en-US" dirty="0"/>
              <a:t>First work to study deduplication and compression in flash caching</a:t>
            </a:r>
          </a:p>
          <a:p>
            <a:pPr lvl="1"/>
            <a:r>
              <a:rPr lang="en-US" altLang="zh-CN" dirty="0"/>
              <a:t>Manage compressed data in</a:t>
            </a:r>
            <a:r>
              <a:rPr lang="zh-CN" altLang="en-US" dirty="0"/>
              <a:t> </a:t>
            </a:r>
            <a:r>
              <a:rPr lang="en-US" dirty="0"/>
              <a:t>Write-Evict Units (WEUs)</a:t>
            </a:r>
          </a:p>
          <a:p>
            <a:r>
              <a:rPr lang="en-US" dirty="0" err="1"/>
              <a:t>CacheDedup</a:t>
            </a:r>
            <a:r>
              <a:rPr lang="en-US" dirty="0"/>
              <a:t> </a:t>
            </a:r>
            <a:r>
              <a:rPr lang="en-US" sz="1800" dirty="0"/>
              <a:t>[Li et al, FAST’16]</a:t>
            </a:r>
          </a:p>
          <a:p>
            <a:pPr lvl="1"/>
            <a:r>
              <a:rPr lang="en-US" dirty="0"/>
              <a:t>Propose </a:t>
            </a:r>
            <a:r>
              <a:rPr lang="en-US" dirty="0" err="1"/>
              <a:t>dedup</a:t>
            </a:r>
            <a:r>
              <a:rPr lang="en-US" dirty="0"/>
              <a:t>-aware algorithms for flash caching to improve hit ratios</a:t>
            </a:r>
          </a:p>
        </p:txBody>
      </p:sp>
      <p:sp>
        <p:nvSpPr>
          <p:cNvPr id="4" name="Slide Number Placeholder 3">
            <a:extLst>
              <a:ext uri="{FF2B5EF4-FFF2-40B4-BE49-F238E27FC236}">
                <a16:creationId xmlns:a16="http://schemas.microsoft.com/office/drawing/2014/main" id="{63F6C99A-5327-F14B-A03D-03362AA4B2A0}"/>
              </a:ext>
            </a:extLst>
          </p:cNvPr>
          <p:cNvSpPr>
            <a:spLocks noGrp="1"/>
          </p:cNvSpPr>
          <p:nvPr>
            <p:ph type="sldNum" sz="quarter" idx="11"/>
          </p:nvPr>
        </p:nvSpPr>
        <p:spPr/>
        <p:txBody>
          <a:bodyPr/>
          <a:lstStyle/>
          <a:p>
            <a:pPr>
              <a:defRPr/>
            </a:pPr>
            <a:fld id="{3FFE790D-BCFB-4008-9260-CA63AEE325FD}" type="slidenum">
              <a:rPr lang="en-US" smtClean="0"/>
              <a:pPr>
                <a:defRPr/>
              </a:pPr>
              <a:t>6</a:t>
            </a:fld>
            <a:endParaRPr lang="en-US" dirty="0"/>
          </a:p>
        </p:txBody>
      </p:sp>
      <p:sp>
        <p:nvSpPr>
          <p:cNvPr id="5" name="文本框 4">
            <a:extLst>
              <a:ext uri="{FF2B5EF4-FFF2-40B4-BE49-F238E27FC236}">
                <a16:creationId xmlns:a16="http://schemas.microsoft.com/office/drawing/2014/main" id="{322B886F-AE28-234D-8539-798447AFBC1D}"/>
              </a:ext>
            </a:extLst>
          </p:cNvPr>
          <p:cNvSpPr txBox="1"/>
          <p:nvPr/>
        </p:nvSpPr>
        <p:spPr>
          <a:xfrm>
            <a:off x="2055812" y="5334000"/>
            <a:ext cx="7834196" cy="523220"/>
          </a:xfrm>
          <a:prstGeom prst="rect">
            <a:avLst/>
          </a:prstGeom>
          <a:noFill/>
        </p:spPr>
        <p:txBody>
          <a:bodyPr wrap="none" rtlCol="0">
            <a:spAutoFit/>
          </a:bodyPr>
          <a:lstStyle/>
          <a:p>
            <a:r>
              <a:rPr lang="en-US" altLang="zh-CN" sz="2800" b="1" dirty="0">
                <a:solidFill>
                  <a:srgbClr val="FF0000"/>
                </a:solidFill>
              </a:rPr>
              <a:t>They both suffer from memory amplification!</a:t>
            </a:r>
            <a:endParaRPr lang="zh-CN" altLang="en-US" sz="2800" b="1" dirty="0">
              <a:solidFill>
                <a:srgbClr val="FF0000"/>
              </a:solidFill>
            </a:endParaRPr>
          </a:p>
        </p:txBody>
      </p:sp>
    </p:spTree>
    <p:custDataLst>
      <p:tags r:id="rId1"/>
    </p:custDataLst>
    <p:extLst>
      <p:ext uri="{BB962C8B-B14F-4D97-AF65-F5344CB8AC3E}">
        <p14:creationId xmlns:p14="http://schemas.microsoft.com/office/powerpoint/2010/main" val="142518339"/>
      </p:ext>
    </p:extLst>
  </p:cSld>
  <p:clrMapOvr>
    <a:masterClrMapping/>
  </p:clrMapOvr>
  <mc:AlternateContent xmlns:mc="http://schemas.openxmlformats.org/markup-compatibility/2006" xmlns:p14="http://schemas.microsoft.com/office/powerpoint/2010/main">
    <mc:Choice Requires="p14">
      <p:transition spd="slow" p14:dur="2000" advTm="37764"/>
    </mc:Choice>
    <mc:Fallback xmlns="">
      <p:transition spd="slow" advTm="377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F313-FCE6-BB44-A9C9-0FC4DD9D2531}"/>
              </a:ext>
            </a:extLst>
          </p:cNvPr>
          <p:cNvSpPr>
            <a:spLocks noGrp="1"/>
          </p:cNvSpPr>
          <p:nvPr>
            <p:ph type="title"/>
          </p:nvPr>
        </p:nvSpPr>
        <p:spPr/>
        <p:txBody>
          <a:bodyPr/>
          <a:lstStyle/>
          <a:p>
            <a:r>
              <a:rPr lang="en-US" dirty="0"/>
              <a:t>Our Contribution</a:t>
            </a:r>
          </a:p>
        </p:txBody>
      </p:sp>
      <p:sp>
        <p:nvSpPr>
          <p:cNvPr id="4" name="Slide Number Placeholder 3">
            <a:extLst>
              <a:ext uri="{FF2B5EF4-FFF2-40B4-BE49-F238E27FC236}">
                <a16:creationId xmlns:a16="http://schemas.microsoft.com/office/drawing/2014/main" id="{63F6C99A-5327-F14B-A03D-03362AA4B2A0}"/>
              </a:ext>
            </a:extLst>
          </p:cNvPr>
          <p:cNvSpPr>
            <a:spLocks noGrp="1"/>
          </p:cNvSpPr>
          <p:nvPr>
            <p:ph type="sldNum" sz="quarter" idx="11"/>
          </p:nvPr>
        </p:nvSpPr>
        <p:spPr/>
        <p:txBody>
          <a:bodyPr/>
          <a:lstStyle/>
          <a:p>
            <a:pPr>
              <a:defRPr/>
            </a:pPr>
            <a:fld id="{3FFE790D-BCFB-4008-9260-CA63AEE325FD}" type="slidenum">
              <a:rPr lang="en-US" smtClean="0"/>
              <a:pPr>
                <a:defRPr/>
              </a:pPr>
              <a:t>7</a:t>
            </a:fld>
            <a:endParaRPr lang="en-US" dirty="0"/>
          </a:p>
        </p:txBody>
      </p:sp>
      <p:sp>
        <p:nvSpPr>
          <p:cNvPr id="8" name="Content Placeholder 2">
            <a:extLst>
              <a:ext uri="{FF2B5EF4-FFF2-40B4-BE49-F238E27FC236}">
                <a16:creationId xmlns:a16="http://schemas.microsoft.com/office/drawing/2014/main" id="{F91376F9-F67B-ED49-95E0-6DDA3043D20F}"/>
              </a:ext>
            </a:extLst>
          </p:cNvPr>
          <p:cNvSpPr>
            <a:spLocks noGrp="1"/>
          </p:cNvSpPr>
          <p:nvPr>
            <p:ph idx="1"/>
          </p:nvPr>
        </p:nvSpPr>
        <p:spPr>
          <a:xfrm>
            <a:off x="609441" y="1514273"/>
            <a:ext cx="10969943" cy="4611891"/>
          </a:xfrm>
        </p:spPr>
        <p:txBody>
          <a:bodyPr/>
          <a:lstStyle/>
          <a:p>
            <a:r>
              <a:rPr lang="en-US" altLang="zh-CN" b="1" dirty="0" err="1">
                <a:solidFill>
                  <a:srgbClr val="FF0000"/>
                </a:solidFill>
              </a:rPr>
              <a:t>AustereCache</a:t>
            </a:r>
            <a:r>
              <a:rPr lang="en-US" altLang="zh-CN" dirty="0"/>
              <a:t>: a deduplicated and compressed flash cache with austere memory-efficient management</a:t>
            </a:r>
          </a:p>
          <a:p>
            <a:pPr lvl="1"/>
            <a:r>
              <a:rPr lang="en-US" altLang="zh-CN" b="1" dirty="0" err="1">
                <a:solidFill>
                  <a:srgbClr val="3333CC"/>
                </a:solidFill>
              </a:rPr>
              <a:t>Bucketization</a:t>
            </a:r>
            <a:endParaRPr lang="en-US" altLang="zh-CN" b="1" dirty="0">
              <a:solidFill>
                <a:srgbClr val="3333CC"/>
              </a:solidFill>
            </a:endParaRPr>
          </a:p>
          <a:p>
            <a:pPr lvl="2"/>
            <a:r>
              <a:rPr lang="en-US" altLang="zh-CN" dirty="0"/>
              <a:t>No overhead for address mappings</a:t>
            </a:r>
          </a:p>
          <a:p>
            <a:pPr lvl="2"/>
            <a:r>
              <a:rPr lang="en-US" altLang="zh-CN" dirty="0"/>
              <a:t>Hash chunks to storage locations</a:t>
            </a:r>
          </a:p>
          <a:p>
            <a:pPr lvl="1"/>
            <a:r>
              <a:rPr lang="en-US" altLang="zh-CN" b="1" dirty="0">
                <a:solidFill>
                  <a:srgbClr val="3333CC"/>
                </a:solidFill>
              </a:rPr>
              <a:t>Fixed-size compressed data management</a:t>
            </a:r>
          </a:p>
          <a:p>
            <a:pPr lvl="2"/>
            <a:r>
              <a:rPr lang="en-US" altLang="zh-CN" dirty="0"/>
              <a:t>No tracking for compressed lengths of chunks in memory</a:t>
            </a:r>
          </a:p>
          <a:p>
            <a:pPr lvl="1"/>
            <a:r>
              <a:rPr lang="en-US" altLang="zh-CN" b="1" dirty="0">
                <a:solidFill>
                  <a:srgbClr val="3333CC"/>
                </a:solidFill>
              </a:rPr>
              <a:t>Bucket-based cache replacement</a:t>
            </a:r>
          </a:p>
          <a:p>
            <a:pPr lvl="2"/>
            <a:r>
              <a:rPr lang="en-US" altLang="zh-CN" dirty="0"/>
              <a:t>Cache replacement per bucket</a:t>
            </a:r>
          </a:p>
          <a:p>
            <a:pPr lvl="2"/>
            <a:r>
              <a:rPr lang="en-US" altLang="zh-CN" dirty="0"/>
              <a:t>Count-Min Sketch</a:t>
            </a:r>
            <a:r>
              <a:rPr lang="zh-CN" altLang="en-US" dirty="0"/>
              <a:t> </a:t>
            </a:r>
            <a:r>
              <a:rPr lang="en-US" altLang="zh-CN" sz="1000" dirty="0"/>
              <a:t>[</a:t>
            </a:r>
            <a:r>
              <a:rPr lang="en-US" altLang="zh-CN" sz="1000" dirty="0" err="1"/>
              <a:t>Cormode</a:t>
            </a:r>
            <a:r>
              <a:rPr lang="en-US" altLang="zh-CN" sz="1000" dirty="0"/>
              <a:t> 2005]</a:t>
            </a:r>
            <a:r>
              <a:rPr lang="en-US" altLang="zh-CN" dirty="0"/>
              <a:t> for low-memory reference counting</a:t>
            </a:r>
          </a:p>
          <a:p>
            <a:r>
              <a:rPr lang="en-US" altLang="zh-CN" dirty="0"/>
              <a:t>Extensive trace-driven evaluation and prototype experiments</a:t>
            </a:r>
          </a:p>
        </p:txBody>
      </p:sp>
    </p:spTree>
    <p:extLst>
      <p:ext uri="{BB962C8B-B14F-4D97-AF65-F5344CB8AC3E}">
        <p14:creationId xmlns:p14="http://schemas.microsoft.com/office/powerpoint/2010/main" val="2028957617"/>
      </p:ext>
    </p:extLst>
  </p:cSld>
  <p:clrMapOvr>
    <a:masterClrMapping/>
  </p:clrMapOvr>
  <mc:AlternateContent xmlns:mc="http://schemas.openxmlformats.org/markup-compatibility/2006" xmlns:p14="http://schemas.microsoft.com/office/powerpoint/2010/main">
    <mc:Choice Requires="p14">
      <p:transition spd="slow" p14:dur="2000" advTm="40535"/>
    </mc:Choice>
    <mc:Fallback xmlns="">
      <p:transition spd="slow" advTm="4053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8E410-D951-BE44-ABF1-72639E80969C}"/>
              </a:ext>
            </a:extLst>
          </p:cNvPr>
          <p:cNvSpPr>
            <a:spLocks noGrp="1"/>
          </p:cNvSpPr>
          <p:nvPr>
            <p:ph type="title"/>
          </p:nvPr>
        </p:nvSpPr>
        <p:spPr/>
        <p:txBody>
          <a:bodyPr/>
          <a:lstStyle/>
          <a:p>
            <a:r>
              <a:rPr lang="en-US" dirty="0" err="1"/>
              <a:t>Bucketization</a:t>
            </a:r>
            <a:endParaRPr lang="en-US" dirty="0"/>
          </a:p>
        </p:txBody>
      </p:sp>
      <p:sp>
        <p:nvSpPr>
          <p:cNvPr id="3" name="Content Placeholder 2">
            <a:extLst>
              <a:ext uri="{FF2B5EF4-FFF2-40B4-BE49-F238E27FC236}">
                <a16:creationId xmlns:a16="http://schemas.microsoft.com/office/drawing/2014/main" id="{BF16A1D1-6A07-EC4B-89A2-BC294D84C6E2}"/>
              </a:ext>
            </a:extLst>
          </p:cNvPr>
          <p:cNvSpPr>
            <a:spLocks noGrp="1"/>
          </p:cNvSpPr>
          <p:nvPr>
            <p:ph idx="1"/>
          </p:nvPr>
        </p:nvSpPr>
        <p:spPr>
          <a:xfrm>
            <a:off x="601438" y="1752600"/>
            <a:ext cx="7375378" cy="4648200"/>
          </a:xfrm>
          <a:effectLst/>
        </p:spPr>
        <p:txBody>
          <a:bodyPr/>
          <a:lstStyle/>
          <a:p>
            <a:r>
              <a:rPr lang="en-US" dirty="0"/>
              <a:t>Main idea</a:t>
            </a:r>
          </a:p>
          <a:p>
            <a:pPr lvl="1"/>
            <a:r>
              <a:rPr lang="en-US" dirty="0"/>
              <a:t>Use hashing to partition index and cache space</a:t>
            </a:r>
          </a:p>
          <a:p>
            <a:pPr lvl="2"/>
            <a:r>
              <a:rPr lang="en-US" dirty="0"/>
              <a:t>(RAM) </a:t>
            </a:r>
            <a:r>
              <a:rPr lang="en-US" b="1" dirty="0">
                <a:solidFill>
                  <a:srgbClr val="FF0000"/>
                </a:solidFill>
              </a:rPr>
              <a:t>LBA-index</a:t>
            </a:r>
            <a:r>
              <a:rPr lang="en-US" dirty="0"/>
              <a:t> and </a:t>
            </a:r>
            <a:r>
              <a:rPr lang="en-US" b="1" dirty="0">
                <a:solidFill>
                  <a:srgbClr val="FF0000"/>
                </a:solidFill>
              </a:rPr>
              <a:t>FP-index</a:t>
            </a:r>
          </a:p>
          <a:p>
            <a:pPr lvl="2"/>
            <a:r>
              <a:rPr lang="en-US" dirty="0"/>
              <a:t>(SSD) </a:t>
            </a:r>
            <a:r>
              <a:rPr lang="en-US" b="1" dirty="0">
                <a:solidFill>
                  <a:srgbClr val="FF0000"/>
                </a:solidFill>
              </a:rPr>
              <a:t>metadata region </a:t>
            </a:r>
            <a:r>
              <a:rPr lang="en-US" dirty="0"/>
              <a:t>and </a:t>
            </a:r>
            <a:r>
              <a:rPr lang="en-US" b="1" dirty="0">
                <a:solidFill>
                  <a:srgbClr val="FF0000"/>
                </a:solidFill>
              </a:rPr>
              <a:t>data region</a:t>
            </a:r>
          </a:p>
          <a:p>
            <a:pPr lvl="1"/>
            <a:r>
              <a:rPr lang="en-US" dirty="0"/>
              <a:t>Store partial keys </a:t>
            </a:r>
            <a:r>
              <a:rPr lang="en-US" b="1" dirty="0">
                <a:solidFill>
                  <a:srgbClr val="FF0000"/>
                </a:solidFill>
              </a:rPr>
              <a:t>(prefixes)</a:t>
            </a:r>
            <a:r>
              <a:rPr lang="en-US" dirty="0"/>
              <a:t> in memory</a:t>
            </a:r>
          </a:p>
          <a:p>
            <a:pPr lvl="2"/>
            <a:r>
              <a:rPr lang="en-US" dirty="0"/>
              <a:t>Memory savings</a:t>
            </a:r>
          </a:p>
          <a:p>
            <a:r>
              <a:rPr lang="en-US" dirty="0"/>
              <a:t>Layout</a:t>
            </a:r>
          </a:p>
          <a:p>
            <a:pPr lvl="1"/>
            <a:r>
              <a:rPr lang="en-US" dirty="0"/>
              <a:t>Hash entries into equal-sized </a:t>
            </a:r>
            <a:r>
              <a:rPr lang="en-US" b="1" dirty="0">
                <a:solidFill>
                  <a:srgbClr val="FF0000"/>
                </a:solidFill>
              </a:rPr>
              <a:t>buckets</a:t>
            </a:r>
          </a:p>
          <a:p>
            <a:pPr lvl="1"/>
            <a:r>
              <a:rPr lang="en-US" dirty="0"/>
              <a:t>Each bucket has fixed-number of </a:t>
            </a:r>
            <a:r>
              <a:rPr lang="en-US" b="1" dirty="0">
                <a:solidFill>
                  <a:srgbClr val="FF0000"/>
                </a:solidFill>
              </a:rPr>
              <a:t>slots</a:t>
            </a:r>
          </a:p>
        </p:txBody>
      </p:sp>
      <p:sp>
        <p:nvSpPr>
          <p:cNvPr id="4" name="Slide Number Placeholder 3">
            <a:extLst>
              <a:ext uri="{FF2B5EF4-FFF2-40B4-BE49-F238E27FC236}">
                <a16:creationId xmlns:a16="http://schemas.microsoft.com/office/drawing/2014/main" id="{7201C8C4-98B2-5D48-B28F-6032A08EF466}"/>
              </a:ext>
            </a:extLst>
          </p:cNvPr>
          <p:cNvSpPr>
            <a:spLocks noGrp="1"/>
          </p:cNvSpPr>
          <p:nvPr>
            <p:ph type="sldNum" sz="quarter" idx="11"/>
          </p:nvPr>
        </p:nvSpPr>
        <p:spPr>
          <a:xfrm>
            <a:off x="8695176" y="6302678"/>
            <a:ext cx="2844059" cy="320675"/>
          </a:xfrm>
        </p:spPr>
        <p:txBody>
          <a:bodyPr/>
          <a:lstStyle/>
          <a:p>
            <a:pPr>
              <a:defRPr/>
            </a:pPr>
            <a:fld id="{3FFE790D-BCFB-4008-9260-CA63AEE325FD}" type="slidenum">
              <a:rPr lang="en-US" smtClean="0"/>
              <a:pPr>
                <a:defRPr/>
              </a:pPr>
              <a:t>8</a:t>
            </a:fld>
            <a:endParaRPr lang="en-US" dirty="0"/>
          </a:p>
        </p:txBody>
      </p:sp>
      <p:sp>
        <p:nvSpPr>
          <p:cNvPr id="35" name="文本框 34">
            <a:extLst>
              <a:ext uri="{FF2B5EF4-FFF2-40B4-BE49-F238E27FC236}">
                <a16:creationId xmlns:a16="http://schemas.microsoft.com/office/drawing/2014/main" id="{08F78E2F-C46C-1142-8254-CEBD40E00367}"/>
              </a:ext>
            </a:extLst>
          </p:cNvPr>
          <p:cNvSpPr txBox="1"/>
          <p:nvPr/>
        </p:nvSpPr>
        <p:spPr>
          <a:xfrm>
            <a:off x="8469233" y="2470213"/>
            <a:ext cx="792218" cy="307777"/>
          </a:xfrm>
          <a:prstGeom prst="rect">
            <a:avLst/>
          </a:prstGeom>
          <a:noFill/>
        </p:spPr>
        <p:txBody>
          <a:bodyPr wrap="square" lIns="0" tIns="0" rIns="0" bIns="0" rtlCol="0">
            <a:spAutoFit/>
          </a:bodyPr>
          <a:lstStyle/>
          <a:p>
            <a:r>
              <a:rPr kumimoji="1" lang="en-US" altLang="zh-CN" sz="2000" b="1" dirty="0">
                <a:latin typeface="Times New Roman" panose="02020603050405020304" pitchFamily="18" charset="0"/>
                <a:cs typeface="Times New Roman" panose="02020603050405020304" pitchFamily="18" charset="0"/>
              </a:rPr>
              <a:t>Bucket</a:t>
            </a:r>
            <a:endParaRPr kumimoji="1" lang="zh-CN" altLang="en-US" sz="2000" b="1" dirty="0">
              <a:latin typeface="Times New Roman" panose="02020603050405020304" pitchFamily="18" charset="0"/>
              <a:cs typeface="Times New Roman" panose="02020603050405020304" pitchFamily="18" charset="0"/>
            </a:endParaRPr>
          </a:p>
        </p:txBody>
      </p:sp>
      <p:graphicFrame>
        <p:nvGraphicFramePr>
          <p:cNvPr id="45" name="Table 29">
            <a:extLst>
              <a:ext uri="{FF2B5EF4-FFF2-40B4-BE49-F238E27FC236}">
                <a16:creationId xmlns:a16="http://schemas.microsoft.com/office/drawing/2014/main" id="{93558726-EC92-0349-A073-FC33B72124FE}"/>
              </a:ext>
            </a:extLst>
          </p:cNvPr>
          <p:cNvGraphicFramePr>
            <a:graphicFrameLocks noGrp="1"/>
          </p:cNvGraphicFramePr>
          <p:nvPr>
            <p:extLst>
              <p:ext uri="{D42A27DB-BD31-4B8C-83A1-F6EECF244321}">
                <p14:modId xmlns:p14="http://schemas.microsoft.com/office/powerpoint/2010/main" val="2335094776"/>
              </p:ext>
            </p:extLst>
          </p:nvPr>
        </p:nvGraphicFramePr>
        <p:xfrm>
          <a:off x="8175656" y="4994963"/>
          <a:ext cx="2057400" cy="415237"/>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942072019"/>
                    </a:ext>
                  </a:extLst>
                </a:gridCol>
              </a:tblGrid>
              <a:tr h="415237">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mapping / data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2213936846"/>
                  </a:ext>
                </a:extLst>
              </a:tr>
            </a:tbl>
          </a:graphicData>
        </a:graphic>
      </p:graphicFrame>
      <p:sp>
        <p:nvSpPr>
          <p:cNvPr id="49" name="文本框 54">
            <a:extLst>
              <a:ext uri="{FF2B5EF4-FFF2-40B4-BE49-F238E27FC236}">
                <a16:creationId xmlns:a16="http://schemas.microsoft.com/office/drawing/2014/main" id="{F2416380-66BE-5246-AA64-8E1209C236B9}"/>
              </a:ext>
            </a:extLst>
          </p:cNvPr>
          <p:cNvSpPr txBox="1"/>
          <p:nvPr/>
        </p:nvSpPr>
        <p:spPr>
          <a:xfrm>
            <a:off x="10744521" y="3846611"/>
            <a:ext cx="302891" cy="400110"/>
          </a:xfrm>
          <a:prstGeom prst="rect">
            <a:avLst/>
          </a:prstGeom>
          <a:noFill/>
        </p:spPr>
        <p:txBody>
          <a:bodyPr wrap="square" rtlCol="0">
            <a:spAutoFit/>
          </a:bodyPr>
          <a:lstStyle/>
          <a:p>
            <a:pPr algn="ctr"/>
            <a:r>
              <a:rPr kumimoji="1" lang="en-US" altLang="zh-CN" sz="2000" b="1" dirty="0">
                <a:latin typeface="Times New Roman" panose="02020603050405020304" pitchFamily="18" charset="0"/>
                <a:cs typeface="Times New Roman" panose="02020603050405020304" pitchFamily="18" charset="0"/>
              </a:rPr>
              <a:t>…</a:t>
            </a:r>
            <a:endParaRPr kumimoji="1" lang="zh-CN" altLang="en-US" sz="2000" b="1" dirty="0">
              <a:latin typeface="Times New Roman" panose="02020603050405020304" pitchFamily="18" charset="0"/>
              <a:cs typeface="Times New Roman" panose="02020603050405020304" pitchFamily="18" charset="0"/>
            </a:endParaRPr>
          </a:p>
        </p:txBody>
      </p:sp>
      <p:graphicFrame>
        <p:nvGraphicFramePr>
          <p:cNvPr id="52" name="Table 73">
            <a:extLst>
              <a:ext uri="{FF2B5EF4-FFF2-40B4-BE49-F238E27FC236}">
                <a16:creationId xmlns:a16="http://schemas.microsoft.com/office/drawing/2014/main" id="{5E8A0A9E-DC83-EB49-A9E5-410A940EF944}"/>
              </a:ext>
            </a:extLst>
          </p:cNvPr>
          <p:cNvGraphicFramePr>
            <a:graphicFrameLocks noGrp="1"/>
          </p:cNvGraphicFramePr>
          <p:nvPr>
            <p:extLst>
              <p:ext uri="{D42A27DB-BD31-4B8C-83A1-F6EECF244321}">
                <p14:modId xmlns:p14="http://schemas.microsoft.com/office/powerpoint/2010/main" val="1620651178"/>
              </p:ext>
            </p:extLst>
          </p:nvPr>
        </p:nvGraphicFramePr>
        <p:xfrm>
          <a:off x="8376786" y="2792221"/>
          <a:ext cx="977113" cy="1899934"/>
        </p:xfrm>
        <a:graphic>
          <a:graphicData uri="http://schemas.openxmlformats.org/drawingml/2006/table">
            <a:tbl>
              <a:tblPr firstRow="1" bandRow="1">
                <a:tableStyleId>{5C22544A-7EE6-4342-B048-85BDC9FD1C3A}</a:tableStyleId>
              </a:tblPr>
              <a:tblGrid>
                <a:gridCol w="977113">
                  <a:extLst>
                    <a:ext uri="{9D8B030D-6E8A-4147-A177-3AD203B41FA5}">
                      <a16:colId xmlns:a16="http://schemas.microsoft.com/office/drawing/2014/main" val="2942072019"/>
                    </a:ext>
                  </a:extLst>
                </a:gridCol>
              </a:tblGrid>
              <a:tr h="253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3936846"/>
                  </a:ext>
                </a:extLst>
              </a:tr>
              <a:tr h="253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2252567"/>
                  </a:ext>
                </a:extLst>
              </a:tr>
              <a:tr h="253650">
                <a:tc>
                  <a:txBody>
                    <a:bodyPr/>
                    <a:lstStyle/>
                    <a:p>
                      <a:pPr algn="ctr"/>
                      <a:endParaRPr lang="en-US" sz="100" b="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6678868"/>
                  </a:ext>
                </a:extLst>
              </a:tr>
              <a:tr h="885334">
                <a:tc>
                  <a:txBody>
                    <a:bodyPr/>
                    <a:lstStyle/>
                    <a:p>
                      <a:pPr algn="ctr"/>
                      <a:r>
                        <a:rPr lang="en-US" sz="1800" b="0" dirty="0">
                          <a:solidFill>
                            <a:schemeClr val="tx1"/>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4262933"/>
                  </a:ext>
                </a:extLst>
              </a:tr>
              <a:tr h="253650">
                <a:tc>
                  <a:txBody>
                    <a:bodyPr/>
                    <a:lstStyle/>
                    <a:p>
                      <a:endParaRPr lang="en-US" sz="1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3488804529"/>
                  </a:ext>
                </a:extLst>
              </a:tr>
            </a:tbl>
          </a:graphicData>
        </a:graphic>
      </p:graphicFrame>
      <p:sp>
        <p:nvSpPr>
          <p:cNvPr id="53" name="文本框 54">
            <a:extLst>
              <a:ext uri="{FF2B5EF4-FFF2-40B4-BE49-F238E27FC236}">
                <a16:creationId xmlns:a16="http://schemas.microsoft.com/office/drawing/2014/main" id="{8D0D08C6-8156-2841-AE1D-5403A7EDB511}"/>
              </a:ext>
            </a:extLst>
          </p:cNvPr>
          <p:cNvSpPr txBox="1"/>
          <p:nvPr/>
        </p:nvSpPr>
        <p:spPr>
          <a:xfrm>
            <a:off x="8713194" y="4416623"/>
            <a:ext cx="581618" cy="307777"/>
          </a:xfrm>
          <a:prstGeom prst="rect">
            <a:avLst/>
          </a:prstGeom>
          <a:noFill/>
        </p:spPr>
        <p:txBody>
          <a:bodyPr wrap="square" lIns="0" tIns="0" rIns="0" bIns="0" rtlCol="0">
            <a:spAutoFit/>
          </a:bodyPr>
          <a:lstStyle/>
          <a:p>
            <a:r>
              <a:rPr kumimoji="1" lang="en-US" altLang="zh-CN" sz="2000" b="1" dirty="0">
                <a:latin typeface="Times New Roman" panose="02020603050405020304" pitchFamily="18" charset="0"/>
                <a:cs typeface="Times New Roman" panose="02020603050405020304" pitchFamily="18" charset="0"/>
              </a:rPr>
              <a:t>slot</a:t>
            </a:r>
            <a:endParaRPr kumimoji="1" lang="zh-CN" altLang="en-US" sz="2000" b="1" dirty="0">
              <a:latin typeface="Times New Roman" panose="02020603050405020304" pitchFamily="18" charset="0"/>
              <a:cs typeface="Times New Roman" panose="02020603050405020304" pitchFamily="18" charset="0"/>
            </a:endParaRPr>
          </a:p>
        </p:txBody>
      </p:sp>
      <p:cxnSp>
        <p:nvCxnSpPr>
          <p:cNvPr id="54" name="Straight Connector 2">
            <a:extLst>
              <a:ext uri="{FF2B5EF4-FFF2-40B4-BE49-F238E27FC236}">
                <a16:creationId xmlns:a16="http://schemas.microsoft.com/office/drawing/2014/main" id="{FCF5593E-EDF5-D142-955D-6B5503799F42}"/>
              </a:ext>
            </a:extLst>
          </p:cNvPr>
          <p:cNvCxnSpPr>
            <a:cxnSpLocks/>
          </p:cNvCxnSpPr>
          <p:nvPr/>
        </p:nvCxnSpPr>
        <p:spPr>
          <a:xfrm flipH="1">
            <a:off x="8175656" y="4706386"/>
            <a:ext cx="201131" cy="288577"/>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3">
            <a:extLst>
              <a:ext uri="{FF2B5EF4-FFF2-40B4-BE49-F238E27FC236}">
                <a16:creationId xmlns:a16="http://schemas.microsoft.com/office/drawing/2014/main" id="{FE89556D-7EE5-954F-8052-85C27D59D550}"/>
              </a:ext>
            </a:extLst>
          </p:cNvPr>
          <p:cNvCxnSpPr>
            <a:cxnSpLocks/>
          </p:cNvCxnSpPr>
          <p:nvPr/>
        </p:nvCxnSpPr>
        <p:spPr>
          <a:xfrm>
            <a:off x="9332937" y="4686030"/>
            <a:ext cx="900119" cy="288577"/>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3" name="Table 73">
            <a:extLst>
              <a:ext uri="{FF2B5EF4-FFF2-40B4-BE49-F238E27FC236}">
                <a16:creationId xmlns:a16="http://schemas.microsoft.com/office/drawing/2014/main" id="{DA7BDF47-7FDE-7E4E-AD5B-F85EF9DE6C1B}"/>
              </a:ext>
            </a:extLst>
          </p:cNvPr>
          <p:cNvGraphicFramePr>
            <a:graphicFrameLocks noGrp="1"/>
          </p:cNvGraphicFramePr>
          <p:nvPr>
            <p:extLst>
              <p:ext uri="{D42A27DB-BD31-4B8C-83A1-F6EECF244321}">
                <p14:modId xmlns:p14="http://schemas.microsoft.com/office/powerpoint/2010/main" val="4025153359"/>
              </p:ext>
            </p:extLst>
          </p:nvPr>
        </p:nvGraphicFramePr>
        <p:xfrm>
          <a:off x="9552739" y="2792221"/>
          <a:ext cx="977113" cy="1899934"/>
        </p:xfrm>
        <a:graphic>
          <a:graphicData uri="http://schemas.openxmlformats.org/drawingml/2006/table">
            <a:tbl>
              <a:tblPr firstRow="1" bandRow="1">
                <a:tableStyleId>{5C22544A-7EE6-4342-B048-85BDC9FD1C3A}</a:tableStyleId>
              </a:tblPr>
              <a:tblGrid>
                <a:gridCol w="977113">
                  <a:extLst>
                    <a:ext uri="{9D8B030D-6E8A-4147-A177-3AD203B41FA5}">
                      <a16:colId xmlns:a16="http://schemas.microsoft.com/office/drawing/2014/main" val="2942072019"/>
                    </a:ext>
                  </a:extLst>
                </a:gridCol>
              </a:tblGrid>
              <a:tr h="253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3936846"/>
                  </a:ext>
                </a:extLst>
              </a:tr>
              <a:tr h="253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2252567"/>
                  </a:ext>
                </a:extLst>
              </a:tr>
              <a:tr h="253650">
                <a:tc>
                  <a:txBody>
                    <a:bodyPr/>
                    <a:lstStyle/>
                    <a:p>
                      <a:pPr algn="ctr"/>
                      <a:endParaRPr lang="en-US" sz="100" b="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6678868"/>
                  </a:ext>
                </a:extLst>
              </a:tr>
              <a:tr h="885334">
                <a:tc>
                  <a:txBody>
                    <a:bodyPr/>
                    <a:lstStyle/>
                    <a:p>
                      <a:pPr algn="ctr"/>
                      <a:r>
                        <a:rPr lang="en-US" sz="1800" b="0" dirty="0">
                          <a:solidFill>
                            <a:schemeClr val="tx1"/>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4262933"/>
                  </a:ext>
                </a:extLst>
              </a:tr>
              <a:tr h="253650">
                <a:tc>
                  <a:txBody>
                    <a:bodyPr/>
                    <a:lstStyle/>
                    <a:p>
                      <a:endParaRPr lang="en-US" sz="1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8804529"/>
                  </a:ext>
                </a:extLst>
              </a:tr>
            </a:tbl>
          </a:graphicData>
        </a:graphic>
      </p:graphicFrame>
    </p:spTree>
    <p:extLst>
      <p:ext uri="{BB962C8B-B14F-4D97-AF65-F5344CB8AC3E}">
        <p14:creationId xmlns:p14="http://schemas.microsoft.com/office/powerpoint/2010/main" val="2241527501"/>
      </p:ext>
    </p:extLst>
  </p:cSld>
  <p:clrMapOvr>
    <a:masterClrMapping/>
  </p:clrMapOvr>
  <mc:AlternateContent xmlns:mc="http://schemas.openxmlformats.org/markup-compatibility/2006" xmlns:p14="http://schemas.microsoft.com/office/powerpoint/2010/main">
    <mc:Choice Requires="p14">
      <p:transition spd="slow" p14:dur="2000" advTm="59507"/>
    </mc:Choice>
    <mc:Fallback xmlns="">
      <p:transition spd="slow" advTm="5950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8E410-D951-BE44-ABF1-72639E80969C}"/>
              </a:ext>
            </a:extLst>
          </p:cNvPr>
          <p:cNvSpPr>
            <a:spLocks noGrp="1"/>
          </p:cNvSpPr>
          <p:nvPr>
            <p:ph type="title"/>
          </p:nvPr>
        </p:nvSpPr>
        <p:spPr/>
        <p:txBody>
          <a:bodyPr/>
          <a:lstStyle/>
          <a:p>
            <a:r>
              <a:rPr lang="en-US" dirty="0"/>
              <a:t>(RAM) LBA-index and FP-index</a:t>
            </a:r>
          </a:p>
        </p:txBody>
      </p:sp>
      <p:sp>
        <p:nvSpPr>
          <p:cNvPr id="3" name="Content Placeholder 2">
            <a:extLst>
              <a:ext uri="{FF2B5EF4-FFF2-40B4-BE49-F238E27FC236}">
                <a16:creationId xmlns:a16="http://schemas.microsoft.com/office/drawing/2014/main" id="{BF16A1D1-6A07-EC4B-89A2-BC294D84C6E2}"/>
              </a:ext>
            </a:extLst>
          </p:cNvPr>
          <p:cNvSpPr>
            <a:spLocks noGrp="1"/>
          </p:cNvSpPr>
          <p:nvPr>
            <p:ph idx="1"/>
          </p:nvPr>
        </p:nvSpPr>
        <p:spPr>
          <a:xfrm>
            <a:off x="609441" y="1600200"/>
            <a:ext cx="10969943" cy="4800600"/>
          </a:xfrm>
          <a:effectLst/>
        </p:spPr>
        <p:txBody>
          <a:bodyPr/>
          <a:lstStyle/>
          <a:p>
            <a:r>
              <a:rPr lang="en-US" altLang="zh-CN" dirty="0"/>
              <a:t>(RAM) LBA-index and FP-index</a:t>
            </a:r>
            <a:br>
              <a:rPr lang="en-US" altLang="zh-CN" dirty="0"/>
            </a:br>
            <a:r>
              <a:rPr lang="en-US" altLang="zh-CN" dirty="0"/>
              <a:t/>
            </a:r>
            <a:br>
              <a:rPr lang="en-US" altLang="zh-CN" dirty="0"/>
            </a:br>
            <a:r>
              <a:rPr lang="en-US" altLang="zh-CN" dirty="0"/>
              <a:t/>
            </a:r>
            <a:br>
              <a:rPr lang="en-US" altLang="zh-CN" dirty="0"/>
            </a:br>
            <a:r>
              <a:rPr lang="en-US" altLang="zh-CN" dirty="0"/>
              <a:t/>
            </a:r>
            <a:br>
              <a:rPr lang="en-US" altLang="zh-CN" dirty="0"/>
            </a:br>
            <a:endParaRPr lang="en-US" altLang="zh-CN" dirty="0"/>
          </a:p>
          <a:p>
            <a:pPr marL="457200" lvl="1" indent="0">
              <a:buNone/>
            </a:pPr>
            <a:endParaRPr lang="en-US" altLang="zh-CN" dirty="0"/>
          </a:p>
          <a:p>
            <a:pPr marL="457200" lvl="1" indent="0">
              <a:buNone/>
            </a:pPr>
            <a:r>
              <a:rPr lang="en-US" altLang="zh-CN" dirty="0"/>
              <a:t/>
            </a:r>
            <a:br>
              <a:rPr lang="en-US" altLang="zh-CN" dirty="0"/>
            </a:br>
            <a:endParaRPr lang="en-US" altLang="zh-CN" dirty="0"/>
          </a:p>
          <a:p>
            <a:pPr lvl="1"/>
            <a:r>
              <a:rPr lang="en-US" altLang="zh-CN" dirty="0"/>
              <a:t>Locate buckets with hash suffixes</a:t>
            </a:r>
          </a:p>
          <a:p>
            <a:pPr lvl="1"/>
            <a:r>
              <a:rPr lang="en-US" altLang="zh-CN" dirty="0"/>
              <a:t>Match slots with hash prefixes</a:t>
            </a:r>
          </a:p>
          <a:p>
            <a:pPr lvl="1"/>
            <a:r>
              <a:rPr lang="en-US" altLang="zh-CN" dirty="0"/>
              <a:t>Each slot in FP-index corresponds to a storage location in flash</a:t>
            </a:r>
          </a:p>
        </p:txBody>
      </p:sp>
      <p:sp>
        <p:nvSpPr>
          <p:cNvPr id="4" name="Slide Number Placeholder 3">
            <a:extLst>
              <a:ext uri="{FF2B5EF4-FFF2-40B4-BE49-F238E27FC236}">
                <a16:creationId xmlns:a16="http://schemas.microsoft.com/office/drawing/2014/main" id="{7201C8C4-98B2-5D48-B28F-6032A08EF466}"/>
              </a:ext>
            </a:extLst>
          </p:cNvPr>
          <p:cNvSpPr>
            <a:spLocks noGrp="1"/>
          </p:cNvSpPr>
          <p:nvPr>
            <p:ph type="sldNum" sz="quarter" idx="11"/>
          </p:nvPr>
        </p:nvSpPr>
        <p:spPr/>
        <p:txBody>
          <a:bodyPr/>
          <a:lstStyle/>
          <a:p>
            <a:pPr>
              <a:defRPr/>
            </a:pPr>
            <a:fld id="{3FFE790D-BCFB-4008-9260-CA63AEE325FD}" type="slidenum">
              <a:rPr lang="en-US" smtClean="0"/>
              <a:pPr>
                <a:defRPr/>
              </a:pPr>
              <a:t>9</a:t>
            </a:fld>
            <a:endParaRPr lang="en-US" dirty="0"/>
          </a:p>
        </p:txBody>
      </p:sp>
      <p:sp>
        <p:nvSpPr>
          <p:cNvPr id="92" name="矩形 91">
            <a:extLst>
              <a:ext uri="{FF2B5EF4-FFF2-40B4-BE49-F238E27FC236}">
                <a16:creationId xmlns:a16="http://schemas.microsoft.com/office/drawing/2014/main" id="{203D4340-53C8-734B-9339-07713CE8403A}"/>
              </a:ext>
            </a:extLst>
          </p:cNvPr>
          <p:cNvSpPr/>
          <p:nvPr/>
        </p:nvSpPr>
        <p:spPr>
          <a:xfrm>
            <a:off x="3272360" y="2486639"/>
            <a:ext cx="2496509" cy="1818765"/>
          </a:xfrm>
          <a:prstGeom prst="rect">
            <a:avLst/>
          </a:prstGeom>
          <a:noFill/>
          <a:ln w="19050">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b="1">
              <a:latin typeface="Times New Roman" panose="02020603050405020304" pitchFamily="18" charset="0"/>
              <a:cs typeface="Times New Roman" panose="02020603050405020304" pitchFamily="18" charset="0"/>
            </a:endParaRPr>
          </a:p>
        </p:txBody>
      </p:sp>
      <p:sp>
        <p:nvSpPr>
          <p:cNvPr id="93" name="文本框 92">
            <a:extLst>
              <a:ext uri="{FF2B5EF4-FFF2-40B4-BE49-F238E27FC236}">
                <a16:creationId xmlns:a16="http://schemas.microsoft.com/office/drawing/2014/main" id="{11E41B18-5C52-0246-AE98-1EF8EDB12F34}"/>
              </a:ext>
            </a:extLst>
          </p:cNvPr>
          <p:cNvSpPr txBox="1"/>
          <p:nvPr/>
        </p:nvSpPr>
        <p:spPr>
          <a:xfrm>
            <a:off x="3785061" y="2525345"/>
            <a:ext cx="694494" cy="276999"/>
          </a:xfrm>
          <a:prstGeom prst="rect">
            <a:avLst/>
          </a:prstGeom>
          <a:noFill/>
        </p:spPr>
        <p:txBody>
          <a:bodyPr wrap="square" lIns="0" tIns="0" rIns="0" bIns="0" rtlCol="0">
            <a:spAutoFit/>
          </a:bodyPr>
          <a:lstStyle/>
          <a:p>
            <a:r>
              <a:rPr kumimoji="1" lang="en-US" altLang="zh-CN" b="1" dirty="0">
                <a:latin typeface="Times New Roman" panose="02020603050405020304" pitchFamily="18" charset="0"/>
                <a:cs typeface="Times New Roman" panose="02020603050405020304" pitchFamily="18" charset="0"/>
              </a:rPr>
              <a:t>Bucket</a:t>
            </a:r>
            <a:endParaRPr kumimoji="1" lang="zh-CN" altLang="en-US" b="1" dirty="0">
              <a:latin typeface="Times New Roman" panose="02020603050405020304" pitchFamily="18" charset="0"/>
              <a:cs typeface="Times New Roman" panose="02020603050405020304" pitchFamily="18" charset="0"/>
            </a:endParaRPr>
          </a:p>
        </p:txBody>
      </p:sp>
      <p:sp>
        <p:nvSpPr>
          <p:cNvPr id="94" name="文本框 93">
            <a:extLst>
              <a:ext uri="{FF2B5EF4-FFF2-40B4-BE49-F238E27FC236}">
                <a16:creationId xmlns:a16="http://schemas.microsoft.com/office/drawing/2014/main" id="{F1ED4CD8-A977-AF4C-88BA-5D05A2BA5641}"/>
              </a:ext>
            </a:extLst>
          </p:cNvPr>
          <p:cNvSpPr txBox="1"/>
          <p:nvPr/>
        </p:nvSpPr>
        <p:spPr>
          <a:xfrm>
            <a:off x="3945366" y="2162275"/>
            <a:ext cx="1287166" cy="369332"/>
          </a:xfrm>
          <a:prstGeom prst="rect">
            <a:avLst/>
          </a:prstGeom>
          <a:noFill/>
        </p:spPr>
        <p:txBody>
          <a:bodyPr wrap="square" rtlCol="0">
            <a:spAutoFit/>
          </a:bodyPr>
          <a:lstStyle/>
          <a:p>
            <a:r>
              <a:rPr kumimoji="1" lang="en-US" altLang="zh-CN" b="1" dirty="0">
                <a:latin typeface="Times New Roman" panose="02020603050405020304" pitchFamily="18" charset="0"/>
                <a:cs typeface="Times New Roman" panose="02020603050405020304" pitchFamily="18" charset="0"/>
              </a:rPr>
              <a:t>LBA-index</a:t>
            </a:r>
            <a:endParaRPr kumimoji="1" lang="zh-CN" altLang="en-US" b="1" dirty="0">
              <a:latin typeface="Times New Roman" panose="02020603050405020304" pitchFamily="18" charset="0"/>
              <a:cs typeface="Times New Roman" panose="02020603050405020304" pitchFamily="18" charset="0"/>
            </a:endParaRPr>
          </a:p>
        </p:txBody>
      </p:sp>
      <p:graphicFrame>
        <p:nvGraphicFramePr>
          <p:cNvPr id="96" name="Table 29">
            <a:extLst>
              <a:ext uri="{FF2B5EF4-FFF2-40B4-BE49-F238E27FC236}">
                <a16:creationId xmlns:a16="http://schemas.microsoft.com/office/drawing/2014/main" id="{A62B66E9-EBAA-8841-A636-349408039048}"/>
              </a:ext>
            </a:extLst>
          </p:cNvPr>
          <p:cNvGraphicFramePr>
            <a:graphicFrameLocks noGrp="1"/>
          </p:cNvGraphicFramePr>
          <p:nvPr>
            <p:extLst>
              <p:ext uri="{D42A27DB-BD31-4B8C-83A1-F6EECF244321}">
                <p14:modId xmlns:p14="http://schemas.microsoft.com/office/powerpoint/2010/main" val="2505345222"/>
              </p:ext>
            </p:extLst>
          </p:nvPr>
        </p:nvGraphicFramePr>
        <p:xfrm>
          <a:off x="2894012" y="4431677"/>
          <a:ext cx="3311112" cy="307079"/>
        </p:xfrm>
        <a:graphic>
          <a:graphicData uri="http://schemas.openxmlformats.org/drawingml/2006/table">
            <a:tbl>
              <a:tblPr firstRow="1" bandRow="1">
                <a:tableStyleId>{5C22544A-7EE6-4342-B048-85BDC9FD1C3A}</a:tableStyleId>
              </a:tblPr>
              <a:tblGrid>
                <a:gridCol w="1847141">
                  <a:extLst>
                    <a:ext uri="{9D8B030D-6E8A-4147-A177-3AD203B41FA5}">
                      <a16:colId xmlns:a16="http://schemas.microsoft.com/office/drawing/2014/main" val="2942072019"/>
                    </a:ext>
                  </a:extLst>
                </a:gridCol>
                <a:gridCol w="901721">
                  <a:extLst>
                    <a:ext uri="{9D8B030D-6E8A-4147-A177-3AD203B41FA5}">
                      <a16:colId xmlns:a16="http://schemas.microsoft.com/office/drawing/2014/main" val="1680407772"/>
                    </a:ext>
                  </a:extLst>
                </a:gridCol>
                <a:gridCol w="562250">
                  <a:extLst>
                    <a:ext uri="{9D8B030D-6E8A-4147-A177-3AD203B41FA5}">
                      <a16:colId xmlns:a16="http://schemas.microsoft.com/office/drawing/2014/main" val="1056777310"/>
                    </a:ext>
                  </a:extLst>
                </a:gridCol>
              </a:tblGrid>
              <a:tr h="307079">
                <a:tc>
                  <a:txBody>
                    <a:bodyPr/>
                    <a:lstStyle/>
                    <a:p>
                      <a:pPr algn="ctr"/>
                      <a:r>
                        <a:rPr lang="en-US" sz="1800" b="1" dirty="0">
                          <a:solidFill>
                            <a:schemeClr val="tx1"/>
                          </a:solidFill>
                          <a:latin typeface="Times New Roman" panose="02020603050405020304" pitchFamily="18" charset="0"/>
                          <a:cs typeface="Times New Roman" panose="02020603050405020304" pitchFamily="18" charset="0"/>
                        </a:rPr>
                        <a:t>LBA-hash prefix</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sz="1800" b="1" dirty="0">
                          <a:solidFill>
                            <a:schemeClr val="tx1"/>
                          </a:solidFill>
                          <a:latin typeface="Times New Roman" panose="02020603050405020304" pitchFamily="18" charset="0"/>
                          <a:cs typeface="Times New Roman" panose="02020603050405020304" pitchFamily="18" charset="0"/>
                        </a:rPr>
                        <a:t>FP hash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1800" b="1" dirty="0">
                          <a:solidFill>
                            <a:schemeClr val="tx1"/>
                          </a:solidFill>
                          <a:latin typeface="Times New Roman" panose="02020603050405020304" pitchFamily="18" charset="0"/>
                          <a:cs typeface="Times New Roman" panose="02020603050405020304" pitchFamily="18" charset="0"/>
                        </a:rPr>
                        <a:t>Flag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213936846"/>
                  </a:ext>
                </a:extLst>
              </a:tr>
            </a:tbl>
          </a:graphicData>
        </a:graphic>
      </p:graphicFrame>
      <p:sp>
        <p:nvSpPr>
          <p:cNvPr id="97" name="文本框 54">
            <a:extLst>
              <a:ext uri="{FF2B5EF4-FFF2-40B4-BE49-F238E27FC236}">
                <a16:creationId xmlns:a16="http://schemas.microsoft.com/office/drawing/2014/main" id="{AFD7BDC0-0F00-B34B-A852-850CC400CCED}"/>
              </a:ext>
            </a:extLst>
          </p:cNvPr>
          <p:cNvSpPr txBox="1"/>
          <p:nvPr/>
        </p:nvSpPr>
        <p:spPr>
          <a:xfrm>
            <a:off x="5386418" y="3505397"/>
            <a:ext cx="302891" cy="307777"/>
          </a:xfrm>
          <a:prstGeom prst="rect">
            <a:avLst/>
          </a:prstGeom>
          <a:noFill/>
        </p:spPr>
        <p:txBody>
          <a:bodyPr wrap="square" rtlCol="0">
            <a:spAutoFit/>
          </a:bodyPr>
          <a:lstStyle/>
          <a:p>
            <a:pPr algn="ctr"/>
            <a:r>
              <a:rPr kumimoji="1" lang="en-US" altLang="zh-CN" sz="1400" b="1" dirty="0">
                <a:latin typeface="Times New Roman" panose="02020603050405020304" pitchFamily="18" charset="0"/>
                <a:cs typeface="Times New Roman" panose="02020603050405020304" pitchFamily="18" charset="0"/>
              </a:rPr>
              <a:t>…</a:t>
            </a:r>
            <a:endParaRPr kumimoji="1" lang="zh-CN" altLang="en-US" sz="1400" b="1" dirty="0">
              <a:latin typeface="Times New Roman" panose="02020603050405020304" pitchFamily="18" charset="0"/>
              <a:cs typeface="Times New Roman" panose="02020603050405020304" pitchFamily="18" charset="0"/>
            </a:endParaRPr>
          </a:p>
        </p:txBody>
      </p:sp>
      <p:sp>
        <p:nvSpPr>
          <p:cNvPr id="98" name="文本框 417">
            <a:extLst>
              <a:ext uri="{FF2B5EF4-FFF2-40B4-BE49-F238E27FC236}">
                <a16:creationId xmlns:a16="http://schemas.microsoft.com/office/drawing/2014/main" id="{A335727C-CB2C-0C45-91F0-0E98E1CA6887}"/>
              </a:ext>
            </a:extLst>
          </p:cNvPr>
          <p:cNvSpPr txBox="1"/>
          <p:nvPr/>
        </p:nvSpPr>
        <p:spPr>
          <a:xfrm>
            <a:off x="6943679" y="2133600"/>
            <a:ext cx="1177601" cy="369332"/>
          </a:xfrm>
          <a:prstGeom prst="rect">
            <a:avLst/>
          </a:prstGeom>
          <a:noFill/>
        </p:spPr>
        <p:txBody>
          <a:bodyPr wrap="square" rtlCol="0">
            <a:spAutoFit/>
          </a:bodyPr>
          <a:lstStyle/>
          <a:p>
            <a:r>
              <a:rPr kumimoji="1" lang="en-US" altLang="zh-CN" b="1" dirty="0">
                <a:latin typeface="Times New Roman" panose="02020603050405020304" pitchFamily="18" charset="0"/>
                <a:cs typeface="Times New Roman" panose="02020603050405020304" pitchFamily="18" charset="0"/>
              </a:rPr>
              <a:t>FP-index</a:t>
            </a:r>
            <a:endParaRPr kumimoji="1" lang="zh-CN" altLang="en-US" b="1" dirty="0">
              <a:latin typeface="Times New Roman" panose="02020603050405020304" pitchFamily="18" charset="0"/>
              <a:cs typeface="Times New Roman" panose="02020603050405020304" pitchFamily="18" charset="0"/>
            </a:endParaRPr>
          </a:p>
        </p:txBody>
      </p:sp>
      <p:graphicFrame>
        <p:nvGraphicFramePr>
          <p:cNvPr id="101" name="Table 71">
            <a:extLst>
              <a:ext uri="{FF2B5EF4-FFF2-40B4-BE49-F238E27FC236}">
                <a16:creationId xmlns:a16="http://schemas.microsoft.com/office/drawing/2014/main" id="{0B5BD70A-D8A4-1949-8818-E3113C62D55D}"/>
              </a:ext>
            </a:extLst>
          </p:cNvPr>
          <p:cNvGraphicFramePr>
            <a:graphicFrameLocks noGrp="1"/>
          </p:cNvGraphicFramePr>
          <p:nvPr>
            <p:extLst>
              <p:ext uri="{D42A27DB-BD31-4B8C-83A1-F6EECF244321}">
                <p14:modId xmlns:p14="http://schemas.microsoft.com/office/powerpoint/2010/main" val="1803209114"/>
              </p:ext>
            </p:extLst>
          </p:nvPr>
        </p:nvGraphicFramePr>
        <p:xfrm>
          <a:off x="4668160" y="2809357"/>
          <a:ext cx="724089" cy="1349355"/>
        </p:xfrm>
        <a:graphic>
          <a:graphicData uri="http://schemas.openxmlformats.org/drawingml/2006/table">
            <a:tbl>
              <a:tblPr firstRow="1" bandRow="1">
                <a:tableStyleId>{5C22544A-7EE6-4342-B048-85BDC9FD1C3A}</a:tableStyleId>
              </a:tblPr>
              <a:tblGrid>
                <a:gridCol w="724089">
                  <a:extLst>
                    <a:ext uri="{9D8B030D-6E8A-4147-A177-3AD203B41FA5}">
                      <a16:colId xmlns:a16="http://schemas.microsoft.com/office/drawing/2014/main" val="2942072019"/>
                    </a:ext>
                  </a:extLst>
                </a:gridCol>
              </a:tblGrid>
              <a:tr h="1799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3936846"/>
                  </a:ext>
                </a:extLst>
              </a:tr>
              <a:tr h="1799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2252567"/>
                  </a:ext>
                </a:extLst>
              </a:tr>
              <a:tr h="179914">
                <a:tc>
                  <a:txBody>
                    <a:bodyPr/>
                    <a:lstStyle/>
                    <a:p>
                      <a:pPr algn="ctr"/>
                      <a:endParaRPr lang="en-US" sz="100" b="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6678868"/>
                  </a:ext>
                </a:extLst>
              </a:tr>
              <a:tr h="809613">
                <a:tc>
                  <a:txBody>
                    <a:bodyPr/>
                    <a:lstStyle/>
                    <a:p>
                      <a:pPr algn="ctr"/>
                      <a:r>
                        <a:rPr lang="en-US" sz="1800" b="0" dirty="0">
                          <a:solidFill>
                            <a:schemeClr val="tx1"/>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4262933"/>
                  </a:ext>
                </a:extLst>
              </a:tr>
            </a:tbl>
          </a:graphicData>
        </a:graphic>
      </p:graphicFrame>
      <p:graphicFrame>
        <p:nvGraphicFramePr>
          <p:cNvPr id="102" name="Table 73">
            <a:extLst>
              <a:ext uri="{FF2B5EF4-FFF2-40B4-BE49-F238E27FC236}">
                <a16:creationId xmlns:a16="http://schemas.microsoft.com/office/drawing/2014/main" id="{4B83351A-13D1-F64F-B067-CA55C7DCF639}"/>
              </a:ext>
            </a:extLst>
          </p:cNvPr>
          <p:cNvGraphicFramePr>
            <a:graphicFrameLocks noGrp="1"/>
          </p:cNvGraphicFramePr>
          <p:nvPr>
            <p:extLst>
              <p:ext uri="{D42A27DB-BD31-4B8C-83A1-F6EECF244321}">
                <p14:modId xmlns:p14="http://schemas.microsoft.com/office/powerpoint/2010/main" val="1033379548"/>
              </p:ext>
            </p:extLst>
          </p:nvPr>
        </p:nvGraphicFramePr>
        <p:xfrm>
          <a:off x="3771717" y="2809356"/>
          <a:ext cx="709523" cy="1349355"/>
        </p:xfrm>
        <a:graphic>
          <a:graphicData uri="http://schemas.openxmlformats.org/drawingml/2006/table">
            <a:tbl>
              <a:tblPr firstRow="1" bandRow="1">
                <a:tableStyleId>{5C22544A-7EE6-4342-B048-85BDC9FD1C3A}</a:tableStyleId>
              </a:tblPr>
              <a:tblGrid>
                <a:gridCol w="709523">
                  <a:extLst>
                    <a:ext uri="{9D8B030D-6E8A-4147-A177-3AD203B41FA5}">
                      <a16:colId xmlns:a16="http://schemas.microsoft.com/office/drawing/2014/main" val="2942072019"/>
                    </a:ext>
                  </a:extLst>
                </a:gridCol>
              </a:tblGrid>
              <a:tr h="1801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3936846"/>
                  </a:ext>
                </a:extLst>
              </a:tr>
              <a:tr h="1801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2252567"/>
                  </a:ext>
                </a:extLst>
              </a:tr>
              <a:tr h="180145">
                <a:tc>
                  <a:txBody>
                    <a:bodyPr/>
                    <a:lstStyle/>
                    <a:p>
                      <a:pPr algn="ctr"/>
                      <a:endParaRPr lang="en-US" sz="100" b="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6678868"/>
                  </a:ext>
                </a:extLst>
              </a:tr>
              <a:tr h="628775">
                <a:tc>
                  <a:txBody>
                    <a:bodyPr/>
                    <a:lstStyle/>
                    <a:p>
                      <a:pPr algn="ctr"/>
                      <a:r>
                        <a:rPr lang="en-US" sz="1800" b="0" dirty="0">
                          <a:solidFill>
                            <a:schemeClr val="tx1"/>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4262933"/>
                  </a:ext>
                </a:extLst>
              </a:tr>
              <a:tr h="180145">
                <a:tc>
                  <a:txBody>
                    <a:bodyPr/>
                    <a:lstStyle/>
                    <a:p>
                      <a:endParaRPr lang="en-US" sz="1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3488804529"/>
                  </a:ext>
                </a:extLst>
              </a:tr>
            </a:tbl>
          </a:graphicData>
        </a:graphic>
      </p:graphicFrame>
      <p:graphicFrame>
        <p:nvGraphicFramePr>
          <p:cNvPr id="113" name="Table 51">
            <a:extLst>
              <a:ext uri="{FF2B5EF4-FFF2-40B4-BE49-F238E27FC236}">
                <a16:creationId xmlns:a16="http://schemas.microsoft.com/office/drawing/2014/main" id="{280F22A4-3508-CE4D-AA93-274F70966D5A}"/>
              </a:ext>
            </a:extLst>
          </p:cNvPr>
          <p:cNvGraphicFramePr>
            <a:graphicFrameLocks noGrp="1"/>
          </p:cNvGraphicFramePr>
          <p:nvPr>
            <p:extLst>
              <p:ext uri="{D42A27DB-BD31-4B8C-83A1-F6EECF244321}">
                <p14:modId xmlns:p14="http://schemas.microsoft.com/office/powerpoint/2010/main" val="3242237186"/>
              </p:ext>
            </p:extLst>
          </p:nvPr>
        </p:nvGraphicFramePr>
        <p:xfrm>
          <a:off x="6431966" y="4430472"/>
          <a:ext cx="2177045" cy="307079"/>
        </p:xfrm>
        <a:graphic>
          <a:graphicData uri="http://schemas.openxmlformats.org/drawingml/2006/table">
            <a:tbl>
              <a:tblPr firstRow="1" bandRow="1">
                <a:tableStyleId>{5C22544A-7EE6-4342-B048-85BDC9FD1C3A}</a:tableStyleId>
              </a:tblPr>
              <a:tblGrid>
                <a:gridCol w="1609121">
                  <a:extLst>
                    <a:ext uri="{9D8B030D-6E8A-4147-A177-3AD203B41FA5}">
                      <a16:colId xmlns:a16="http://schemas.microsoft.com/office/drawing/2014/main" val="2942072019"/>
                    </a:ext>
                  </a:extLst>
                </a:gridCol>
                <a:gridCol w="567924">
                  <a:extLst>
                    <a:ext uri="{9D8B030D-6E8A-4147-A177-3AD203B41FA5}">
                      <a16:colId xmlns:a16="http://schemas.microsoft.com/office/drawing/2014/main" val="4244553379"/>
                    </a:ext>
                  </a:extLst>
                </a:gridCol>
              </a:tblGrid>
              <a:tr h="307079">
                <a:tc>
                  <a:txBody>
                    <a:bodyPr/>
                    <a:lstStyle/>
                    <a:p>
                      <a:pPr algn="ctr"/>
                      <a:r>
                        <a:rPr lang="en-US" sz="1800" b="1" dirty="0">
                          <a:solidFill>
                            <a:schemeClr val="tx1"/>
                          </a:solidFill>
                          <a:latin typeface="Times New Roman" panose="02020603050405020304" pitchFamily="18" charset="0"/>
                          <a:cs typeface="Times New Roman" panose="02020603050405020304" pitchFamily="18" charset="0"/>
                        </a:rPr>
                        <a:t>FP-hash prefix</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sz="1800" b="1" dirty="0">
                          <a:solidFill>
                            <a:schemeClr val="tx1"/>
                          </a:solidFill>
                          <a:latin typeface="Times New Roman" panose="02020603050405020304" pitchFamily="18" charset="0"/>
                          <a:cs typeface="Times New Roman" panose="02020603050405020304" pitchFamily="18" charset="0"/>
                        </a:rPr>
                        <a:t>Flag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2213936846"/>
                  </a:ext>
                </a:extLst>
              </a:tr>
            </a:tbl>
          </a:graphicData>
        </a:graphic>
      </p:graphicFrame>
      <p:sp>
        <p:nvSpPr>
          <p:cNvPr id="115" name="文本框 54">
            <a:extLst>
              <a:ext uri="{FF2B5EF4-FFF2-40B4-BE49-F238E27FC236}">
                <a16:creationId xmlns:a16="http://schemas.microsoft.com/office/drawing/2014/main" id="{612BD0D8-3872-A544-84FD-242DB7FFC6EA}"/>
              </a:ext>
            </a:extLst>
          </p:cNvPr>
          <p:cNvSpPr txBox="1"/>
          <p:nvPr/>
        </p:nvSpPr>
        <p:spPr>
          <a:xfrm>
            <a:off x="3360639" y="3908701"/>
            <a:ext cx="347486" cy="276999"/>
          </a:xfrm>
          <a:prstGeom prst="rect">
            <a:avLst/>
          </a:prstGeom>
          <a:noFill/>
        </p:spPr>
        <p:txBody>
          <a:bodyPr wrap="square" lIns="0" tIns="0" rIns="0" bIns="0" rtlCol="0">
            <a:spAutoFit/>
          </a:bodyPr>
          <a:lstStyle/>
          <a:p>
            <a:r>
              <a:rPr kumimoji="1" lang="en-US" altLang="zh-CN" b="1" dirty="0">
                <a:latin typeface="Times New Roman" panose="02020603050405020304" pitchFamily="18" charset="0"/>
                <a:cs typeface="Times New Roman" panose="02020603050405020304" pitchFamily="18" charset="0"/>
              </a:rPr>
              <a:t>slot</a:t>
            </a:r>
            <a:endParaRPr kumimoji="1" lang="zh-CN" altLang="en-US" b="1" dirty="0">
              <a:latin typeface="Times New Roman" panose="02020603050405020304" pitchFamily="18" charset="0"/>
              <a:cs typeface="Times New Roman" panose="02020603050405020304" pitchFamily="18" charset="0"/>
            </a:endParaRPr>
          </a:p>
        </p:txBody>
      </p:sp>
      <p:cxnSp>
        <p:nvCxnSpPr>
          <p:cNvPr id="123" name="Straight Connector 2">
            <a:extLst>
              <a:ext uri="{FF2B5EF4-FFF2-40B4-BE49-F238E27FC236}">
                <a16:creationId xmlns:a16="http://schemas.microsoft.com/office/drawing/2014/main" id="{126AC6AE-40EF-B542-B1E6-73895FA61A7B}"/>
              </a:ext>
            </a:extLst>
          </p:cNvPr>
          <p:cNvCxnSpPr>
            <a:cxnSpLocks/>
          </p:cNvCxnSpPr>
          <p:nvPr/>
        </p:nvCxnSpPr>
        <p:spPr>
          <a:xfrm flipH="1">
            <a:off x="2882680" y="4188551"/>
            <a:ext cx="889037" cy="241921"/>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4" name="Straight Connector 53">
            <a:extLst>
              <a:ext uri="{FF2B5EF4-FFF2-40B4-BE49-F238E27FC236}">
                <a16:creationId xmlns:a16="http://schemas.microsoft.com/office/drawing/2014/main" id="{34778407-D9A5-E440-A74A-E784218ABDDA}"/>
              </a:ext>
            </a:extLst>
          </p:cNvPr>
          <p:cNvCxnSpPr>
            <a:cxnSpLocks/>
          </p:cNvCxnSpPr>
          <p:nvPr/>
        </p:nvCxnSpPr>
        <p:spPr>
          <a:xfrm>
            <a:off x="4479555" y="4158712"/>
            <a:ext cx="1725570" cy="249327"/>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5" name="Straight Connector 55">
            <a:extLst>
              <a:ext uri="{FF2B5EF4-FFF2-40B4-BE49-F238E27FC236}">
                <a16:creationId xmlns:a16="http://schemas.microsoft.com/office/drawing/2014/main" id="{06779B30-FEE5-8647-A43B-E46F8B1EEB47}"/>
              </a:ext>
            </a:extLst>
          </p:cNvPr>
          <p:cNvCxnSpPr>
            <a:cxnSpLocks/>
          </p:cNvCxnSpPr>
          <p:nvPr/>
        </p:nvCxnSpPr>
        <p:spPr>
          <a:xfrm flipH="1">
            <a:off x="6405456" y="4128671"/>
            <a:ext cx="376621" cy="313945"/>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6" name="Straight Connector 58">
            <a:extLst>
              <a:ext uri="{FF2B5EF4-FFF2-40B4-BE49-F238E27FC236}">
                <a16:creationId xmlns:a16="http://schemas.microsoft.com/office/drawing/2014/main" id="{B416CBED-71C4-1A4D-BAA1-E160F7CB2D95}"/>
              </a:ext>
            </a:extLst>
          </p:cNvPr>
          <p:cNvCxnSpPr>
            <a:cxnSpLocks/>
          </p:cNvCxnSpPr>
          <p:nvPr/>
        </p:nvCxnSpPr>
        <p:spPr>
          <a:xfrm>
            <a:off x="7491421" y="4128671"/>
            <a:ext cx="1117590" cy="313945"/>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B41086E7-4D69-304B-AF33-02DC80DAD401}"/>
              </a:ext>
            </a:extLst>
          </p:cNvPr>
          <p:cNvSpPr/>
          <p:nvPr/>
        </p:nvSpPr>
        <p:spPr>
          <a:xfrm>
            <a:off x="6284226" y="2465744"/>
            <a:ext cx="2496509" cy="1818765"/>
          </a:xfrm>
          <a:prstGeom prst="rect">
            <a:avLst/>
          </a:prstGeom>
          <a:noFill/>
          <a:ln w="19050">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b="1">
              <a:latin typeface="Times New Roman" panose="02020603050405020304" pitchFamily="18" charset="0"/>
              <a:cs typeface="Times New Roman" panose="02020603050405020304" pitchFamily="18" charset="0"/>
            </a:endParaRPr>
          </a:p>
        </p:txBody>
      </p:sp>
      <p:sp>
        <p:nvSpPr>
          <p:cNvPr id="28" name="文本框 27">
            <a:extLst>
              <a:ext uri="{FF2B5EF4-FFF2-40B4-BE49-F238E27FC236}">
                <a16:creationId xmlns:a16="http://schemas.microsoft.com/office/drawing/2014/main" id="{C7B46B7D-43AC-4D4A-BF8E-E116715CAF7B}"/>
              </a:ext>
            </a:extLst>
          </p:cNvPr>
          <p:cNvSpPr txBox="1"/>
          <p:nvPr/>
        </p:nvSpPr>
        <p:spPr>
          <a:xfrm>
            <a:off x="6796927" y="2504450"/>
            <a:ext cx="694494" cy="276999"/>
          </a:xfrm>
          <a:prstGeom prst="rect">
            <a:avLst/>
          </a:prstGeom>
          <a:noFill/>
        </p:spPr>
        <p:txBody>
          <a:bodyPr wrap="square" lIns="0" tIns="0" rIns="0" bIns="0" rtlCol="0">
            <a:spAutoFit/>
          </a:bodyPr>
          <a:lstStyle/>
          <a:p>
            <a:r>
              <a:rPr kumimoji="1" lang="en-US" altLang="zh-CN" b="1" dirty="0">
                <a:latin typeface="Times New Roman" panose="02020603050405020304" pitchFamily="18" charset="0"/>
                <a:cs typeface="Times New Roman" panose="02020603050405020304" pitchFamily="18" charset="0"/>
              </a:rPr>
              <a:t>Bucket</a:t>
            </a:r>
            <a:endParaRPr kumimoji="1" lang="zh-CN" altLang="en-US" b="1" dirty="0">
              <a:latin typeface="Times New Roman" panose="02020603050405020304" pitchFamily="18" charset="0"/>
              <a:cs typeface="Times New Roman" panose="02020603050405020304" pitchFamily="18" charset="0"/>
            </a:endParaRPr>
          </a:p>
        </p:txBody>
      </p:sp>
      <p:sp>
        <p:nvSpPr>
          <p:cNvPr id="30" name="文本框 54">
            <a:extLst>
              <a:ext uri="{FF2B5EF4-FFF2-40B4-BE49-F238E27FC236}">
                <a16:creationId xmlns:a16="http://schemas.microsoft.com/office/drawing/2014/main" id="{EE86C477-6BF5-164B-9D97-64E6136370E3}"/>
              </a:ext>
            </a:extLst>
          </p:cNvPr>
          <p:cNvSpPr txBox="1"/>
          <p:nvPr/>
        </p:nvSpPr>
        <p:spPr>
          <a:xfrm>
            <a:off x="8398284" y="3484502"/>
            <a:ext cx="302891" cy="307777"/>
          </a:xfrm>
          <a:prstGeom prst="rect">
            <a:avLst/>
          </a:prstGeom>
          <a:noFill/>
        </p:spPr>
        <p:txBody>
          <a:bodyPr wrap="square" rtlCol="0">
            <a:spAutoFit/>
          </a:bodyPr>
          <a:lstStyle/>
          <a:p>
            <a:pPr algn="ctr"/>
            <a:r>
              <a:rPr kumimoji="1" lang="en-US" altLang="zh-CN" sz="1400" b="1" dirty="0">
                <a:latin typeface="Times New Roman" panose="02020603050405020304" pitchFamily="18" charset="0"/>
                <a:cs typeface="Times New Roman" panose="02020603050405020304" pitchFamily="18" charset="0"/>
              </a:rPr>
              <a:t>…</a:t>
            </a:r>
            <a:endParaRPr kumimoji="1" lang="zh-CN" altLang="en-US" sz="1400" b="1" dirty="0">
              <a:latin typeface="Times New Roman" panose="02020603050405020304" pitchFamily="18" charset="0"/>
              <a:cs typeface="Times New Roman" panose="02020603050405020304" pitchFamily="18" charset="0"/>
            </a:endParaRPr>
          </a:p>
        </p:txBody>
      </p:sp>
      <p:graphicFrame>
        <p:nvGraphicFramePr>
          <p:cNvPr id="31" name="Table 71">
            <a:extLst>
              <a:ext uri="{FF2B5EF4-FFF2-40B4-BE49-F238E27FC236}">
                <a16:creationId xmlns:a16="http://schemas.microsoft.com/office/drawing/2014/main" id="{DF87559A-0A16-D34E-8C9B-C1E7B3635B20}"/>
              </a:ext>
            </a:extLst>
          </p:cNvPr>
          <p:cNvGraphicFramePr>
            <a:graphicFrameLocks noGrp="1"/>
          </p:cNvGraphicFramePr>
          <p:nvPr>
            <p:extLst>
              <p:ext uri="{D42A27DB-BD31-4B8C-83A1-F6EECF244321}">
                <p14:modId xmlns:p14="http://schemas.microsoft.com/office/powerpoint/2010/main" val="2897216871"/>
              </p:ext>
            </p:extLst>
          </p:nvPr>
        </p:nvGraphicFramePr>
        <p:xfrm>
          <a:off x="7680026" y="2788462"/>
          <a:ext cx="724089" cy="1349355"/>
        </p:xfrm>
        <a:graphic>
          <a:graphicData uri="http://schemas.openxmlformats.org/drawingml/2006/table">
            <a:tbl>
              <a:tblPr firstRow="1" bandRow="1">
                <a:tableStyleId>{5C22544A-7EE6-4342-B048-85BDC9FD1C3A}</a:tableStyleId>
              </a:tblPr>
              <a:tblGrid>
                <a:gridCol w="724089">
                  <a:extLst>
                    <a:ext uri="{9D8B030D-6E8A-4147-A177-3AD203B41FA5}">
                      <a16:colId xmlns:a16="http://schemas.microsoft.com/office/drawing/2014/main" val="2942072019"/>
                    </a:ext>
                  </a:extLst>
                </a:gridCol>
              </a:tblGrid>
              <a:tr h="1799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3936846"/>
                  </a:ext>
                </a:extLst>
              </a:tr>
              <a:tr h="1799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2252567"/>
                  </a:ext>
                </a:extLst>
              </a:tr>
              <a:tr h="179914">
                <a:tc>
                  <a:txBody>
                    <a:bodyPr/>
                    <a:lstStyle/>
                    <a:p>
                      <a:pPr algn="ctr"/>
                      <a:endParaRPr lang="en-US" sz="100" b="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6678868"/>
                  </a:ext>
                </a:extLst>
              </a:tr>
              <a:tr h="809613">
                <a:tc>
                  <a:txBody>
                    <a:bodyPr/>
                    <a:lstStyle/>
                    <a:p>
                      <a:pPr algn="ctr"/>
                      <a:r>
                        <a:rPr lang="en-US" sz="1800" b="0" dirty="0">
                          <a:solidFill>
                            <a:schemeClr val="tx1"/>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4262933"/>
                  </a:ext>
                </a:extLst>
              </a:tr>
            </a:tbl>
          </a:graphicData>
        </a:graphic>
      </p:graphicFrame>
      <p:graphicFrame>
        <p:nvGraphicFramePr>
          <p:cNvPr id="32" name="Table 73">
            <a:extLst>
              <a:ext uri="{FF2B5EF4-FFF2-40B4-BE49-F238E27FC236}">
                <a16:creationId xmlns:a16="http://schemas.microsoft.com/office/drawing/2014/main" id="{E423B214-E574-E84D-8472-EE88F76F55DF}"/>
              </a:ext>
            </a:extLst>
          </p:cNvPr>
          <p:cNvGraphicFramePr>
            <a:graphicFrameLocks noGrp="1"/>
          </p:cNvGraphicFramePr>
          <p:nvPr>
            <p:extLst>
              <p:ext uri="{D42A27DB-BD31-4B8C-83A1-F6EECF244321}">
                <p14:modId xmlns:p14="http://schemas.microsoft.com/office/powerpoint/2010/main" val="3749346790"/>
              </p:ext>
            </p:extLst>
          </p:nvPr>
        </p:nvGraphicFramePr>
        <p:xfrm>
          <a:off x="6783583" y="2788461"/>
          <a:ext cx="709523" cy="1349355"/>
        </p:xfrm>
        <a:graphic>
          <a:graphicData uri="http://schemas.openxmlformats.org/drawingml/2006/table">
            <a:tbl>
              <a:tblPr firstRow="1" bandRow="1">
                <a:tableStyleId>{5C22544A-7EE6-4342-B048-85BDC9FD1C3A}</a:tableStyleId>
              </a:tblPr>
              <a:tblGrid>
                <a:gridCol w="709523">
                  <a:extLst>
                    <a:ext uri="{9D8B030D-6E8A-4147-A177-3AD203B41FA5}">
                      <a16:colId xmlns:a16="http://schemas.microsoft.com/office/drawing/2014/main" val="2942072019"/>
                    </a:ext>
                  </a:extLst>
                </a:gridCol>
              </a:tblGrid>
              <a:tr h="1801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3936846"/>
                  </a:ext>
                </a:extLst>
              </a:tr>
              <a:tr h="1801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2252567"/>
                  </a:ext>
                </a:extLst>
              </a:tr>
              <a:tr h="180145">
                <a:tc>
                  <a:txBody>
                    <a:bodyPr/>
                    <a:lstStyle/>
                    <a:p>
                      <a:pPr algn="ctr"/>
                      <a:endParaRPr lang="en-US" sz="100" b="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6678868"/>
                  </a:ext>
                </a:extLst>
              </a:tr>
              <a:tr h="628775">
                <a:tc>
                  <a:txBody>
                    <a:bodyPr/>
                    <a:lstStyle/>
                    <a:p>
                      <a:pPr algn="ctr"/>
                      <a:r>
                        <a:rPr lang="en-US" sz="1800" b="0" dirty="0">
                          <a:solidFill>
                            <a:schemeClr val="tx1"/>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4262933"/>
                  </a:ext>
                </a:extLst>
              </a:tr>
              <a:tr h="180145">
                <a:tc>
                  <a:txBody>
                    <a:bodyPr/>
                    <a:lstStyle/>
                    <a:p>
                      <a:endParaRPr lang="en-US" sz="1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3488804529"/>
                  </a:ext>
                </a:extLst>
              </a:tr>
            </a:tbl>
          </a:graphicData>
        </a:graphic>
      </p:graphicFrame>
      <p:sp>
        <p:nvSpPr>
          <p:cNvPr id="33" name="文本框 54">
            <a:extLst>
              <a:ext uri="{FF2B5EF4-FFF2-40B4-BE49-F238E27FC236}">
                <a16:creationId xmlns:a16="http://schemas.microsoft.com/office/drawing/2014/main" id="{DECACFCC-DC7C-5A49-849D-A5445C14E28D}"/>
              </a:ext>
            </a:extLst>
          </p:cNvPr>
          <p:cNvSpPr txBox="1"/>
          <p:nvPr/>
        </p:nvSpPr>
        <p:spPr>
          <a:xfrm>
            <a:off x="6372505" y="3887806"/>
            <a:ext cx="347486" cy="276999"/>
          </a:xfrm>
          <a:prstGeom prst="rect">
            <a:avLst/>
          </a:prstGeom>
          <a:noFill/>
        </p:spPr>
        <p:txBody>
          <a:bodyPr wrap="square" lIns="0" tIns="0" rIns="0" bIns="0" rtlCol="0">
            <a:spAutoFit/>
          </a:bodyPr>
          <a:lstStyle/>
          <a:p>
            <a:r>
              <a:rPr kumimoji="1" lang="en-US" altLang="zh-CN" b="1" dirty="0">
                <a:latin typeface="Times New Roman" panose="02020603050405020304" pitchFamily="18" charset="0"/>
                <a:cs typeface="Times New Roman" panose="02020603050405020304" pitchFamily="18" charset="0"/>
              </a:rPr>
              <a:t>slot</a:t>
            </a:r>
            <a:endParaRPr kumimoji="1"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0381335"/>
      </p:ext>
    </p:extLst>
  </p:cSld>
  <p:clrMapOvr>
    <a:masterClrMapping/>
  </p:clrMapOvr>
  <mc:AlternateContent xmlns:mc="http://schemas.openxmlformats.org/markup-compatibility/2006" xmlns:p14="http://schemas.microsoft.com/office/powerpoint/2010/main">
    <mc:Choice Requires="p14">
      <p:transition spd="slow" p14:dur="2000" advTm="99273"/>
    </mc:Choice>
    <mc:Fallback xmlns="">
      <p:transition spd="slow" advTm="99273"/>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2.6"/>
</p:tagLst>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0000"/>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18153</TotalTime>
  <Words>3405</Words>
  <Application>Microsoft Office PowerPoint</Application>
  <PresentationFormat>Custom</PresentationFormat>
  <Paragraphs>433</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宋体</vt:lpstr>
      <vt:lpstr>Arial</vt:lpstr>
      <vt:lpstr>Times New Roman</vt:lpstr>
      <vt:lpstr>Wingdings</vt:lpstr>
      <vt:lpstr>Default Design</vt:lpstr>
      <vt:lpstr>Austere Flash Caching with Deduplication and Compression</vt:lpstr>
      <vt:lpstr>Flash Caching</vt:lpstr>
      <vt:lpstr>Deduplication and Compression</vt:lpstr>
      <vt:lpstr>Deduplicated and Compressed Flash Cache</vt:lpstr>
      <vt:lpstr>Memory Amplification for Indexing</vt:lpstr>
      <vt:lpstr>Related Work</vt:lpstr>
      <vt:lpstr>Our Contribution</vt:lpstr>
      <vt:lpstr>Bucketization</vt:lpstr>
      <vt:lpstr>(RAM) LBA-index and FP-index</vt:lpstr>
      <vt:lpstr>(SSD) Metadata and Data Regions</vt:lpstr>
      <vt:lpstr>Fixed-size Compressed Data Management</vt:lpstr>
      <vt:lpstr>Fixed-size Compressed Data Management</vt:lpstr>
      <vt:lpstr>Bucket-based Cache Replacement</vt:lpstr>
      <vt:lpstr>Sketch-based Reference Counting</vt:lpstr>
      <vt:lpstr>Evaluation</vt:lpstr>
      <vt:lpstr>Memory Overhead</vt:lpstr>
      <vt:lpstr>Read Hit Ratios</vt:lpstr>
      <vt:lpstr>Write Reduction Ratios</vt:lpstr>
      <vt:lpstr>Throughput</vt:lpstr>
      <vt:lpstr>CPU Overhead and Multi-threading</vt:lpstr>
      <vt:lpstr>Conclusion</vt:lpstr>
      <vt:lpstr>Thank You! 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Lee</dc:creator>
  <cp:lastModifiedBy>CSE</cp:lastModifiedBy>
  <cp:revision>1270</cp:revision>
  <cp:lastPrinted>2019-02-20T08:11:33Z</cp:lastPrinted>
  <dcterms:created xsi:type="dcterms:W3CDTF">1601-01-01T00:00:00Z</dcterms:created>
  <dcterms:modified xsi:type="dcterms:W3CDTF">2020-07-02T10:17:23Z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