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88" r:id="rId2"/>
    <p:sldId id="521" r:id="rId3"/>
    <p:sldId id="534" r:id="rId4"/>
    <p:sldId id="492" r:id="rId5"/>
    <p:sldId id="493" r:id="rId6"/>
    <p:sldId id="522" r:id="rId7"/>
    <p:sldId id="523" r:id="rId8"/>
    <p:sldId id="524" r:id="rId9"/>
    <p:sldId id="525" r:id="rId10"/>
    <p:sldId id="526" r:id="rId11"/>
    <p:sldId id="527" r:id="rId12"/>
    <p:sldId id="528" r:id="rId13"/>
    <p:sldId id="535" r:id="rId14"/>
    <p:sldId id="512" r:id="rId15"/>
    <p:sldId id="530" r:id="rId16"/>
    <p:sldId id="517" r:id="rId17"/>
    <p:sldId id="531" r:id="rId18"/>
    <p:sldId id="532" r:id="rId19"/>
    <p:sldId id="533" r:id="rId20"/>
  </p:sldIdLst>
  <p:sldSz cx="12188825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0231" autoAdjust="0"/>
  </p:normalViewPr>
  <p:slideViewPr>
    <p:cSldViewPr>
      <p:cViewPr varScale="1">
        <p:scale>
          <a:sx n="66" d="100"/>
          <a:sy n="66" d="100"/>
        </p:scale>
        <p:origin x="876" y="6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3976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65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47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Decouple key and value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30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didn’t try to tune the parameters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6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dslab.cse.cuhk.edu.hk/software/hashk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12188825" cy="1771651"/>
          </a:xfrm>
        </p:spPr>
        <p:txBody>
          <a:bodyPr/>
          <a:lstStyle/>
          <a:p>
            <a:r>
              <a:rPr lang="en-US" sz="4000" dirty="0" err="1"/>
              <a:t>HashKV</a:t>
            </a:r>
            <a:r>
              <a:rPr lang="en-US" sz="4000" dirty="0"/>
              <a:t>: Enabling Efficient Updates in KV Storage via Hashing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1752600"/>
          </a:xfrm>
        </p:spPr>
        <p:txBody>
          <a:bodyPr/>
          <a:lstStyle/>
          <a:p>
            <a:r>
              <a:rPr lang="en-US" dirty="0"/>
              <a:t>Helen H</a:t>
            </a:r>
            <a:r>
              <a:rPr lang="en-US" dirty="0" smtClean="0"/>
              <a:t>. W</a:t>
            </a:r>
            <a:r>
              <a:rPr lang="en-US" dirty="0"/>
              <a:t>. Chan</a:t>
            </a:r>
            <a:r>
              <a:rPr lang="en-US" baseline="30000" dirty="0"/>
              <a:t>†</a:t>
            </a:r>
            <a:r>
              <a:rPr lang="en-US" dirty="0"/>
              <a:t>, </a:t>
            </a:r>
            <a:r>
              <a:rPr lang="en-US" dirty="0" err="1"/>
              <a:t>Yongkun</a:t>
            </a:r>
            <a:r>
              <a:rPr lang="en-US" dirty="0"/>
              <a:t> Li</a:t>
            </a:r>
            <a:r>
              <a:rPr lang="en-US" baseline="30000" dirty="0"/>
              <a:t>‡</a:t>
            </a:r>
            <a:r>
              <a:rPr lang="en-US" dirty="0"/>
              <a:t>, </a:t>
            </a:r>
            <a:r>
              <a:rPr lang="en-US" b="1" dirty="0"/>
              <a:t>Patrick P. C. Lee</a:t>
            </a:r>
            <a:r>
              <a:rPr lang="en-US" baseline="30000" dirty="0"/>
              <a:t>†</a:t>
            </a:r>
            <a:r>
              <a:rPr lang="en-US" dirty="0"/>
              <a:t>, </a:t>
            </a:r>
            <a:r>
              <a:rPr lang="en-US" dirty="0" err="1"/>
              <a:t>Yinlong</a:t>
            </a:r>
            <a:r>
              <a:rPr lang="en-US" dirty="0"/>
              <a:t> Xu</a:t>
            </a:r>
            <a:r>
              <a:rPr lang="en-US" baseline="30000" dirty="0"/>
              <a:t>‡</a:t>
            </a:r>
          </a:p>
          <a:p>
            <a:r>
              <a:rPr lang="en-US" sz="2400" baseline="30000" dirty="0"/>
              <a:t>† </a:t>
            </a:r>
            <a:r>
              <a:rPr lang="en-US" sz="2400" dirty="0"/>
              <a:t>The Chinese University of Hong </a:t>
            </a:r>
            <a:r>
              <a:rPr lang="en-US" sz="2400" dirty="0" smtClean="0"/>
              <a:t>Kong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aseline="30000" dirty="0"/>
              <a:t>‡  </a:t>
            </a:r>
            <a:r>
              <a:rPr lang="en-US" sz="2400" dirty="0"/>
              <a:t>University of Science and Technology of China</a:t>
            </a:r>
          </a:p>
          <a:p>
            <a:r>
              <a:rPr lang="en-US" sz="2400" dirty="0"/>
              <a:t>USENIX ATC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3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3338" y="2895600"/>
            <a:ext cx="5535010" cy="30492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E2: Hotness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3999"/>
            <a:ext cx="6551771" cy="4602165"/>
          </a:xfrm>
        </p:spPr>
        <p:txBody>
          <a:bodyPr/>
          <a:lstStyle/>
          <a:p>
            <a:r>
              <a:rPr lang="en-US" dirty="0" smtClean="0"/>
              <a:t>Problem: mix of hot and cold KV pairs</a:t>
            </a:r>
          </a:p>
          <a:p>
            <a:pPr lvl="1"/>
            <a:r>
              <a:rPr lang="en-US" dirty="0" smtClean="0"/>
              <a:t>Unnecessary rewrites for cold KV pairs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Tagging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Add a tag in metadata to indicate presence of cold values</a:t>
            </a:r>
          </a:p>
          <a:p>
            <a:pPr lvl="1"/>
            <a:r>
              <a:rPr lang="en-US" dirty="0" smtClean="0"/>
              <a:t>Cold values are separately stored</a:t>
            </a:r>
          </a:p>
          <a:p>
            <a:pPr lvl="2"/>
            <a:r>
              <a:rPr lang="en-US" dirty="0" smtClean="0"/>
              <a:t>Hot-cold value separation</a:t>
            </a:r>
          </a:p>
          <a:p>
            <a:r>
              <a:rPr lang="en-US" dirty="0" smtClean="0"/>
              <a:t>GC rewrites small tags instead of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8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E3: Selective KV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904999"/>
            <a:ext cx="10969943" cy="4221165"/>
          </a:xfrm>
        </p:spPr>
        <p:txBody>
          <a:bodyPr/>
          <a:lstStyle/>
          <a:p>
            <a:r>
              <a:rPr lang="en-US" dirty="0" smtClean="0"/>
              <a:t>KV separation for small values incurs extra costs to access both LSM-tree and value store</a:t>
            </a:r>
          </a:p>
          <a:p>
            <a:r>
              <a:rPr lang="en-US" dirty="0" smtClean="0"/>
              <a:t>Selective approach:</a:t>
            </a:r>
          </a:p>
          <a:p>
            <a:pPr lvl="1"/>
            <a:r>
              <a:rPr lang="en-US" dirty="0" smtClean="0"/>
              <a:t>Large values: KV separation</a:t>
            </a:r>
          </a:p>
          <a:p>
            <a:pPr lvl="1"/>
            <a:r>
              <a:rPr lang="en-US" dirty="0" smtClean="0"/>
              <a:t>Small values: stored entirely in LSM-tree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Open issue: how to distinguish between small and large values?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9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752600"/>
            <a:ext cx="10969943" cy="4297365"/>
          </a:xfrm>
        </p:spPr>
        <p:txBody>
          <a:bodyPr/>
          <a:lstStyle/>
          <a:p>
            <a:r>
              <a:rPr lang="en-US" dirty="0" smtClean="0"/>
              <a:t>Range scans:</a:t>
            </a:r>
          </a:p>
          <a:p>
            <a:pPr lvl="1"/>
            <a:r>
              <a:rPr lang="en-US" dirty="0" smtClean="0"/>
              <a:t>Leverage </a:t>
            </a:r>
            <a:r>
              <a:rPr lang="en-US" dirty="0" smtClean="0">
                <a:solidFill>
                  <a:srgbClr val="FF0000"/>
                </a:solidFill>
              </a:rPr>
              <a:t>read-ahead </a:t>
            </a:r>
            <a:r>
              <a:rPr lang="en-US" dirty="0" smtClean="0"/>
              <a:t>(via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posix_fadvise</a:t>
            </a:r>
            <a:r>
              <a:rPr lang="en-US" dirty="0" smtClean="0"/>
              <a:t>) for speedup</a:t>
            </a:r>
          </a:p>
          <a:p>
            <a:r>
              <a:rPr lang="en-US" dirty="0" smtClean="0"/>
              <a:t>Metadata journaling:</a:t>
            </a:r>
          </a:p>
          <a:p>
            <a:pPr lvl="1"/>
            <a:r>
              <a:rPr lang="en-US" dirty="0" smtClean="0"/>
              <a:t>Crash consistency for both write and GC operations</a:t>
            </a:r>
          </a:p>
          <a:p>
            <a:r>
              <a:rPr lang="en-US" dirty="0" smtClean="0"/>
              <a:t>Implementation: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Multi-threading</a:t>
            </a:r>
            <a:r>
              <a:rPr lang="en-US" dirty="0"/>
              <a:t> </a:t>
            </a:r>
            <a:r>
              <a:rPr lang="en-US" dirty="0" smtClean="0"/>
              <a:t>for writes and GC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Batched writes </a:t>
            </a:r>
            <a:r>
              <a:rPr lang="en-US" dirty="0" smtClean="0"/>
              <a:t>for KV pairs in the same segment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Built on SSDs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2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Together: </a:t>
            </a:r>
            <a:r>
              <a:rPr lang="en-US" dirty="0" err="1" smtClean="0"/>
              <a:t>HashKV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文字方塊 80">
            <a:extLst>
              <a:ext uri="{FF2B5EF4-FFF2-40B4-BE49-F238E27FC236}">
                <a16:creationId xmlns:a16="http://schemas.microsoft.com/office/drawing/2014/main" id="{E65EBEF7-CFDB-47D2-BB99-67C3F3DC5AB8}"/>
              </a:ext>
            </a:extLst>
          </p:cNvPr>
          <p:cNvSpPr txBox="1"/>
          <p:nvPr/>
        </p:nvSpPr>
        <p:spPr>
          <a:xfrm>
            <a:off x="7580216" y="2246316"/>
            <a:ext cx="461665" cy="3231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…</a:t>
            </a:r>
          </a:p>
        </p:txBody>
      </p:sp>
      <p:cxnSp>
        <p:nvCxnSpPr>
          <p:cNvPr id="7" name="直線接點 88">
            <a:extLst>
              <a:ext uri="{FF2B5EF4-FFF2-40B4-BE49-F238E27FC236}">
                <a16:creationId xmlns:a16="http://schemas.microsoft.com/office/drawing/2014/main" id="{B0308D0C-3083-46F3-A7A4-B6B6AF4B7742}"/>
              </a:ext>
            </a:extLst>
          </p:cNvPr>
          <p:cNvCxnSpPr>
            <a:cxnSpLocks/>
          </p:cNvCxnSpPr>
          <p:nvPr/>
        </p:nvCxnSpPr>
        <p:spPr>
          <a:xfrm>
            <a:off x="379412" y="3056129"/>
            <a:ext cx="11199972" cy="0"/>
          </a:xfrm>
          <a:prstGeom prst="line">
            <a:avLst/>
          </a:prstGeom>
          <a:noFill/>
          <a:ln w="22225" cap="flat" cmpd="sng" algn="ctr">
            <a:solidFill>
              <a:sysClr val="windowText" lastClr="000000"/>
            </a:solidFill>
            <a:prstDash val="lgDash"/>
            <a:miter lim="800000"/>
          </a:ln>
          <a:effectLst/>
        </p:spPr>
      </p:cxnSp>
      <p:sp>
        <p:nvSpPr>
          <p:cNvPr id="8" name="文字方塊 89">
            <a:extLst>
              <a:ext uri="{FF2B5EF4-FFF2-40B4-BE49-F238E27FC236}">
                <a16:creationId xmlns:a16="http://schemas.microsoft.com/office/drawing/2014/main" id="{E1A038D0-1213-46B5-9EB5-0B1CBA9149CE}"/>
              </a:ext>
            </a:extLst>
          </p:cNvPr>
          <p:cNvSpPr txBox="1"/>
          <p:nvPr/>
        </p:nvSpPr>
        <p:spPr>
          <a:xfrm>
            <a:off x="9515691" y="2616772"/>
            <a:ext cx="1488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Memory</a:t>
            </a:r>
          </a:p>
        </p:txBody>
      </p:sp>
      <p:sp>
        <p:nvSpPr>
          <p:cNvPr id="9" name="文字方塊 90">
            <a:extLst>
              <a:ext uri="{FF2B5EF4-FFF2-40B4-BE49-F238E27FC236}">
                <a16:creationId xmlns:a16="http://schemas.microsoft.com/office/drawing/2014/main" id="{BA77F90F-57CE-426E-A472-B74BF3854982}"/>
              </a:ext>
            </a:extLst>
          </p:cNvPr>
          <p:cNvSpPr txBox="1"/>
          <p:nvPr/>
        </p:nvSpPr>
        <p:spPr>
          <a:xfrm>
            <a:off x="9628877" y="3056129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Persistent</a:t>
            </a:r>
            <a:b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</a:b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Storage</a:t>
            </a:r>
          </a:p>
        </p:txBody>
      </p:sp>
      <p:grpSp>
        <p:nvGrpSpPr>
          <p:cNvPr id="10" name="群組 189">
            <a:extLst>
              <a:ext uri="{FF2B5EF4-FFF2-40B4-BE49-F238E27FC236}">
                <a16:creationId xmlns:a16="http://schemas.microsoft.com/office/drawing/2014/main" id="{680EB9C3-5DF3-4D83-B4DB-B4777E9715E5}"/>
              </a:ext>
            </a:extLst>
          </p:cNvPr>
          <p:cNvGrpSpPr/>
          <p:nvPr/>
        </p:nvGrpSpPr>
        <p:grpSpPr>
          <a:xfrm>
            <a:off x="1395415" y="1448468"/>
            <a:ext cx="4615544" cy="1531809"/>
            <a:chOff x="1712910" y="653873"/>
            <a:chExt cx="4615544" cy="1531809"/>
          </a:xfrm>
        </p:grpSpPr>
        <p:sp>
          <p:nvSpPr>
            <p:cNvPr id="11" name="矩形 74">
              <a:extLst>
                <a:ext uri="{FF2B5EF4-FFF2-40B4-BE49-F238E27FC236}">
                  <a16:creationId xmlns:a16="http://schemas.microsoft.com/office/drawing/2014/main" id="{0C5BB586-08F9-4F05-AFC4-80ABDD6AC4A2}"/>
                </a:ext>
              </a:extLst>
            </p:cNvPr>
            <p:cNvSpPr/>
            <p:nvPr/>
          </p:nvSpPr>
          <p:spPr>
            <a:xfrm>
              <a:off x="1712910" y="653873"/>
              <a:ext cx="4615544" cy="401042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Write cache</a:t>
              </a: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grpSp>
          <p:nvGrpSpPr>
            <p:cNvPr id="12" name="群組 188">
              <a:extLst>
                <a:ext uri="{FF2B5EF4-FFF2-40B4-BE49-F238E27FC236}">
                  <a16:creationId xmlns:a16="http://schemas.microsoft.com/office/drawing/2014/main" id="{E6C9FDF5-EA1D-468B-BBB2-DA14CA75D51A}"/>
                </a:ext>
              </a:extLst>
            </p:cNvPr>
            <p:cNvGrpSpPr/>
            <p:nvPr/>
          </p:nvGrpSpPr>
          <p:grpSpPr>
            <a:xfrm>
              <a:off x="2248975" y="1055819"/>
              <a:ext cx="4004902" cy="1129863"/>
              <a:chOff x="2248975" y="1055819"/>
              <a:chExt cx="4004902" cy="1129863"/>
            </a:xfrm>
          </p:grpSpPr>
          <p:grpSp>
            <p:nvGrpSpPr>
              <p:cNvPr id="13" name="群組 187">
                <a:extLst>
                  <a:ext uri="{FF2B5EF4-FFF2-40B4-BE49-F238E27FC236}">
                    <a16:creationId xmlns:a16="http://schemas.microsoft.com/office/drawing/2014/main" id="{2923166A-F3C2-4733-8D5D-F625BC2A1EDE}"/>
                  </a:ext>
                </a:extLst>
              </p:cNvPr>
              <p:cNvGrpSpPr/>
              <p:nvPr/>
            </p:nvGrpSpPr>
            <p:grpSpPr>
              <a:xfrm>
                <a:off x="3108151" y="1055819"/>
                <a:ext cx="1103599" cy="1129863"/>
                <a:chOff x="3108151" y="1055819"/>
                <a:chExt cx="1103599" cy="1129863"/>
              </a:xfrm>
            </p:grpSpPr>
            <p:cxnSp>
              <p:nvCxnSpPr>
                <p:cNvPr id="17" name="直線單箭頭接點 96">
                  <a:extLst>
                    <a:ext uri="{FF2B5EF4-FFF2-40B4-BE49-F238E27FC236}">
                      <a16:creationId xmlns:a16="http://schemas.microsoft.com/office/drawing/2014/main" id="{9E2C277A-466E-46BC-8993-C485B6897B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108151" y="1426279"/>
                  <a:ext cx="830279" cy="341028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stealth" w="lg" len="lg"/>
                </a:ln>
                <a:effectLst/>
              </p:spPr>
            </p:cxnSp>
            <p:cxnSp>
              <p:nvCxnSpPr>
                <p:cNvPr id="18" name="直線接點 101">
                  <a:extLst>
                    <a:ext uri="{FF2B5EF4-FFF2-40B4-BE49-F238E27FC236}">
                      <a16:creationId xmlns:a16="http://schemas.microsoft.com/office/drawing/2014/main" id="{1D11AF07-B943-4DEB-91FD-72A2445A10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926730" y="1055819"/>
                  <a:ext cx="0" cy="375186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9" name="直線單箭頭接點 102">
                  <a:extLst>
                    <a:ext uri="{FF2B5EF4-FFF2-40B4-BE49-F238E27FC236}">
                      <a16:creationId xmlns:a16="http://schemas.microsoft.com/office/drawing/2014/main" id="{1581965A-ECA9-4A62-A547-2495D4BBCB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24510" y="1437631"/>
                  <a:ext cx="287240" cy="748051"/>
                </a:xfrm>
                <a:prstGeom prst="straightConnector1">
                  <a:avLst/>
                </a:prstGeom>
                <a:noFill/>
                <a:ln w="3810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stealth" w="lg" len="lg"/>
                </a:ln>
                <a:effectLst/>
              </p:spPr>
            </p:cxnSp>
          </p:grpSp>
          <p:sp>
            <p:nvSpPr>
              <p:cNvPr id="14" name="文字方塊 107">
                <a:extLst>
                  <a:ext uri="{FF2B5EF4-FFF2-40B4-BE49-F238E27FC236}">
                    <a16:creationId xmlns:a16="http://schemas.microsoft.com/office/drawing/2014/main" id="{64F313E5-A5EB-4FA5-8993-BE41F87FF7DD}"/>
                  </a:ext>
                </a:extLst>
              </p:cNvPr>
              <p:cNvSpPr txBox="1"/>
              <p:nvPr/>
            </p:nvSpPr>
            <p:spPr>
              <a:xfrm>
                <a:off x="4052872" y="1585897"/>
                <a:ext cx="22010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ea"/>
                    <a:cs typeface="Arial" panose="020B0604020202020204" pitchFamily="34" charset="0"/>
                  </a:rPr>
                  <a:t>(meta, key, value)</a:t>
                </a:r>
              </a:p>
            </p:txBody>
          </p:sp>
          <p:sp>
            <p:nvSpPr>
              <p:cNvPr id="15" name="文字方塊 116">
                <a:extLst>
                  <a:ext uri="{FF2B5EF4-FFF2-40B4-BE49-F238E27FC236}">
                    <a16:creationId xmlns:a16="http://schemas.microsoft.com/office/drawing/2014/main" id="{C5332CCF-6DAE-4739-A99B-38AB07433EF5}"/>
                  </a:ext>
                </a:extLst>
              </p:cNvPr>
              <p:cNvSpPr txBox="1"/>
              <p:nvPr/>
            </p:nvSpPr>
            <p:spPr>
              <a:xfrm>
                <a:off x="3938428" y="1077063"/>
                <a:ext cx="19112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ea"/>
                    <a:cs typeface="Arial" panose="020B0604020202020204" pitchFamily="34" charset="0"/>
                  </a:rPr>
                  <a:t>KV separation</a:t>
                </a:r>
              </a:p>
            </p:txBody>
          </p:sp>
          <p:sp>
            <p:nvSpPr>
              <p:cNvPr id="16" name="文字方塊 117">
                <a:extLst>
                  <a:ext uri="{FF2B5EF4-FFF2-40B4-BE49-F238E27FC236}">
                    <a16:creationId xmlns:a16="http://schemas.microsoft.com/office/drawing/2014/main" id="{3E2EF882-F851-4BA6-82B6-210C802E5E57}"/>
                  </a:ext>
                </a:extLst>
              </p:cNvPr>
              <p:cNvSpPr txBox="1"/>
              <p:nvPr/>
            </p:nvSpPr>
            <p:spPr>
              <a:xfrm>
                <a:off x="2248975" y="1227461"/>
                <a:ext cx="14894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ea"/>
                    <a:cs typeface="Arial" panose="020B0604020202020204" pitchFamily="34" charset="0"/>
                  </a:rPr>
                  <a:t>(meta, key)</a:t>
                </a:r>
              </a:p>
            </p:txBody>
          </p:sp>
        </p:grpSp>
      </p:grpSp>
      <p:sp>
        <p:nvSpPr>
          <p:cNvPr id="20" name="矩形 81">
            <a:extLst>
              <a:ext uri="{FF2B5EF4-FFF2-40B4-BE49-F238E27FC236}">
                <a16:creationId xmlns:a16="http://schemas.microsoft.com/office/drawing/2014/main" id="{942FC1E7-DB51-4135-A48C-44794D7E0983}"/>
              </a:ext>
            </a:extLst>
          </p:cNvPr>
          <p:cNvSpPr/>
          <p:nvPr/>
        </p:nvSpPr>
        <p:spPr>
          <a:xfrm>
            <a:off x="1200309" y="2423171"/>
            <a:ext cx="1545353" cy="4002323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LSM-tree</a:t>
            </a:r>
            <a:endParaRPr kumimoji="1" lang="ja-JP" alt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Arial" panose="020B0604020202020204" pitchFamily="34" charset="0"/>
            </a:endParaRPr>
          </a:p>
        </p:txBody>
      </p:sp>
      <p:sp>
        <p:nvSpPr>
          <p:cNvPr id="21" name="矩形 99">
            <a:extLst>
              <a:ext uri="{FF2B5EF4-FFF2-40B4-BE49-F238E27FC236}">
                <a16:creationId xmlns:a16="http://schemas.microsoft.com/office/drawing/2014/main" id="{89EC480C-5217-4158-960D-AB97F7FB7523}"/>
              </a:ext>
            </a:extLst>
          </p:cNvPr>
          <p:cNvSpPr/>
          <p:nvPr/>
        </p:nvSpPr>
        <p:spPr>
          <a:xfrm>
            <a:off x="1245303" y="2493281"/>
            <a:ext cx="1447617" cy="47742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MemTable</a:t>
            </a:r>
            <a:endParaRPr kumimoji="1" lang="ja-JP" alt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Arial" panose="020B0604020202020204" pitchFamily="34" charset="0"/>
            </a:endParaRPr>
          </a:p>
        </p:txBody>
      </p:sp>
      <p:grpSp>
        <p:nvGrpSpPr>
          <p:cNvPr id="22" name="群組 163">
            <a:extLst>
              <a:ext uri="{FF2B5EF4-FFF2-40B4-BE49-F238E27FC236}">
                <a16:creationId xmlns:a16="http://schemas.microsoft.com/office/drawing/2014/main" id="{C4594154-D398-4844-9EB7-4E9A1313DDB3}"/>
              </a:ext>
            </a:extLst>
          </p:cNvPr>
          <p:cNvGrpSpPr/>
          <p:nvPr/>
        </p:nvGrpSpPr>
        <p:grpSpPr>
          <a:xfrm>
            <a:off x="1380319" y="3889246"/>
            <a:ext cx="1214082" cy="1592068"/>
            <a:chOff x="934490" y="3572079"/>
            <a:chExt cx="1551056" cy="1674834"/>
          </a:xfrm>
        </p:grpSpPr>
        <p:sp>
          <p:nvSpPr>
            <p:cNvPr id="23" name="等腰三角形 82">
              <a:extLst>
                <a:ext uri="{FF2B5EF4-FFF2-40B4-BE49-F238E27FC236}">
                  <a16:creationId xmlns:a16="http://schemas.microsoft.com/office/drawing/2014/main" id="{9A4B4BBF-5A6B-4BF9-86E6-9582B834BC83}"/>
                </a:ext>
              </a:extLst>
            </p:cNvPr>
            <p:cNvSpPr/>
            <p:nvPr/>
          </p:nvSpPr>
          <p:spPr>
            <a:xfrm>
              <a:off x="934490" y="4920341"/>
              <a:ext cx="1534889" cy="326572"/>
            </a:xfrm>
            <a:prstGeom prst="triangl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24" name="等腰三角形 83">
              <a:extLst>
                <a:ext uri="{FF2B5EF4-FFF2-40B4-BE49-F238E27FC236}">
                  <a16:creationId xmlns:a16="http://schemas.microsoft.com/office/drawing/2014/main" id="{3EFB1C6D-D155-4964-AE38-38F9767DE788}"/>
                </a:ext>
              </a:extLst>
            </p:cNvPr>
            <p:cNvSpPr/>
            <p:nvPr/>
          </p:nvSpPr>
          <p:spPr>
            <a:xfrm>
              <a:off x="1222043" y="3983507"/>
              <a:ext cx="959779" cy="204208"/>
            </a:xfrm>
            <a:prstGeom prst="triangl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25" name="等腰三角形 84">
              <a:extLst>
                <a:ext uri="{FF2B5EF4-FFF2-40B4-BE49-F238E27FC236}">
                  <a16:creationId xmlns:a16="http://schemas.microsoft.com/office/drawing/2014/main" id="{A023B79E-F7F6-4219-9443-96B2AB7EECB4}"/>
                </a:ext>
              </a:extLst>
            </p:cNvPr>
            <p:cNvSpPr/>
            <p:nvPr/>
          </p:nvSpPr>
          <p:spPr>
            <a:xfrm>
              <a:off x="1494185" y="3572079"/>
              <a:ext cx="415491" cy="218712"/>
            </a:xfrm>
            <a:prstGeom prst="triangl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26" name="文字方塊 85">
              <a:extLst>
                <a:ext uri="{FF2B5EF4-FFF2-40B4-BE49-F238E27FC236}">
                  <a16:creationId xmlns:a16="http://schemas.microsoft.com/office/drawing/2014/main" id="{8758A622-56C9-4CEC-9DBB-25CC129D4FA6}"/>
                </a:ext>
              </a:extLst>
            </p:cNvPr>
            <p:cNvSpPr txBox="1"/>
            <p:nvPr/>
          </p:nvSpPr>
          <p:spPr>
            <a:xfrm>
              <a:off x="1483658" y="4404047"/>
              <a:ext cx="589802" cy="33996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27" name="手繪多邊形: 圖案 131">
              <a:extLst>
                <a:ext uri="{FF2B5EF4-FFF2-40B4-BE49-F238E27FC236}">
                  <a16:creationId xmlns:a16="http://schemas.microsoft.com/office/drawing/2014/main" id="{AAA43663-21CA-42B0-BD8F-05B263C32C52}"/>
                </a:ext>
              </a:extLst>
            </p:cNvPr>
            <p:cNvSpPr/>
            <p:nvPr/>
          </p:nvSpPr>
          <p:spPr>
            <a:xfrm>
              <a:off x="1971662" y="3665591"/>
              <a:ext cx="210159" cy="377940"/>
            </a:xfrm>
            <a:custGeom>
              <a:avLst/>
              <a:gdLst>
                <a:gd name="connsiteX0" fmla="*/ 0 w 210159"/>
                <a:gd name="connsiteY0" fmla="*/ 0 h 408214"/>
                <a:gd name="connsiteX1" fmla="*/ 195943 w 210159"/>
                <a:gd name="connsiteY1" fmla="*/ 163286 h 408214"/>
                <a:gd name="connsiteX2" fmla="*/ 179614 w 210159"/>
                <a:gd name="connsiteY2" fmla="*/ 408214 h 40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0159" h="408214">
                  <a:moveTo>
                    <a:pt x="0" y="0"/>
                  </a:moveTo>
                  <a:cubicBezTo>
                    <a:pt x="83003" y="47625"/>
                    <a:pt x="166007" y="95250"/>
                    <a:pt x="195943" y="163286"/>
                  </a:cubicBezTo>
                  <a:cubicBezTo>
                    <a:pt x="225879" y="231322"/>
                    <a:pt x="202746" y="319768"/>
                    <a:pt x="179614" y="408214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tailEnd type="stealth" w="lg" len="lg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28" name="手繪多邊形: 圖案 132">
              <a:extLst>
                <a:ext uri="{FF2B5EF4-FFF2-40B4-BE49-F238E27FC236}">
                  <a16:creationId xmlns:a16="http://schemas.microsoft.com/office/drawing/2014/main" id="{750C919E-9C03-4442-94D2-C5F7578E918F}"/>
                </a:ext>
              </a:extLst>
            </p:cNvPr>
            <p:cNvSpPr/>
            <p:nvPr/>
          </p:nvSpPr>
          <p:spPr>
            <a:xfrm>
              <a:off x="2295058" y="4120014"/>
              <a:ext cx="98802" cy="317241"/>
            </a:xfrm>
            <a:custGeom>
              <a:avLst/>
              <a:gdLst>
                <a:gd name="connsiteX0" fmla="*/ 0 w 210159"/>
                <a:gd name="connsiteY0" fmla="*/ 0 h 408214"/>
                <a:gd name="connsiteX1" fmla="*/ 195943 w 210159"/>
                <a:gd name="connsiteY1" fmla="*/ 163286 h 408214"/>
                <a:gd name="connsiteX2" fmla="*/ 179614 w 210159"/>
                <a:gd name="connsiteY2" fmla="*/ 408214 h 408214"/>
                <a:gd name="connsiteX0" fmla="*/ 0 w 270767"/>
                <a:gd name="connsiteY0" fmla="*/ 0 h 408214"/>
                <a:gd name="connsiteX1" fmla="*/ 264841 w 270767"/>
                <a:gd name="connsiteY1" fmla="*/ 149684 h 408214"/>
                <a:gd name="connsiteX2" fmla="*/ 179614 w 270767"/>
                <a:gd name="connsiteY2" fmla="*/ 408214 h 408214"/>
                <a:gd name="connsiteX0" fmla="*/ 0 w 264928"/>
                <a:gd name="connsiteY0" fmla="*/ 0 h 411614"/>
                <a:gd name="connsiteX1" fmla="*/ 264841 w 264928"/>
                <a:gd name="connsiteY1" fmla="*/ 149684 h 411614"/>
                <a:gd name="connsiteX2" fmla="*/ 30333 w 264928"/>
                <a:gd name="connsiteY2" fmla="*/ 411614 h 411614"/>
                <a:gd name="connsiteX0" fmla="*/ 0 w 264958"/>
                <a:gd name="connsiteY0" fmla="*/ 0 h 411614"/>
                <a:gd name="connsiteX1" fmla="*/ 264841 w 264958"/>
                <a:gd name="connsiteY1" fmla="*/ 149684 h 411614"/>
                <a:gd name="connsiteX2" fmla="*/ 30333 w 264958"/>
                <a:gd name="connsiteY2" fmla="*/ 411614 h 411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4958" h="411614">
                  <a:moveTo>
                    <a:pt x="0" y="0"/>
                  </a:moveTo>
                  <a:cubicBezTo>
                    <a:pt x="83003" y="47625"/>
                    <a:pt x="259786" y="81082"/>
                    <a:pt x="264841" y="149684"/>
                  </a:cubicBezTo>
                  <a:cubicBezTo>
                    <a:pt x="269896" y="218286"/>
                    <a:pt x="110880" y="333369"/>
                    <a:pt x="30333" y="411614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tailEnd type="stealth" w="lg" len="lg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29" name="手繪多邊形: 圖案 133">
              <a:extLst>
                <a:ext uri="{FF2B5EF4-FFF2-40B4-BE49-F238E27FC236}">
                  <a16:creationId xmlns:a16="http://schemas.microsoft.com/office/drawing/2014/main" id="{3DF17CA9-E17E-4E93-A9C5-06DF72E1FD48}"/>
                </a:ext>
              </a:extLst>
            </p:cNvPr>
            <p:cNvSpPr/>
            <p:nvPr/>
          </p:nvSpPr>
          <p:spPr>
            <a:xfrm>
              <a:off x="2311224" y="4574004"/>
              <a:ext cx="174322" cy="536160"/>
            </a:xfrm>
            <a:custGeom>
              <a:avLst/>
              <a:gdLst>
                <a:gd name="connsiteX0" fmla="*/ 0 w 210159"/>
                <a:gd name="connsiteY0" fmla="*/ 0 h 408214"/>
                <a:gd name="connsiteX1" fmla="*/ 195943 w 210159"/>
                <a:gd name="connsiteY1" fmla="*/ 163286 h 408214"/>
                <a:gd name="connsiteX2" fmla="*/ 179614 w 210159"/>
                <a:gd name="connsiteY2" fmla="*/ 408214 h 408214"/>
                <a:gd name="connsiteX0" fmla="*/ 0 w 270767"/>
                <a:gd name="connsiteY0" fmla="*/ 0 h 408214"/>
                <a:gd name="connsiteX1" fmla="*/ 264841 w 270767"/>
                <a:gd name="connsiteY1" fmla="*/ 149684 h 408214"/>
                <a:gd name="connsiteX2" fmla="*/ 179614 w 270767"/>
                <a:gd name="connsiteY2" fmla="*/ 408214 h 408214"/>
                <a:gd name="connsiteX0" fmla="*/ 0 w 264928"/>
                <a:gd name="connsiteY0" fmla="*/ 0 h 411614"/>
                <a:gd name="connsiteX1" fmla="*/ 264841 w 264928"/>
                <a:gd name="connsiteY1" fmla="*/ 149684 h 411614"/>
                <a:gd name="connsiteX2" fmla="*/ 30333 w 264928"/>
                <a:gd name="connsiteY2" fmla="*/ 411614 h 411614"/>
                <a:gd name="connsiteX0" fmla="*/ 0 w 264958"/>
                <a:gd name="connsiteY0" fmla="*/ 0 h 411614"/>
                <a:gd name="connsiteX1" fmla="*/ 264841 w 264958"/>
                <a:gd name="connsiteY1" fmla="*/ 149684 h 411614"/>
                <a:gd name="connsiteX2" fmla="*/ 30333 w 264958"/>
                <a:gd name="connsiteY2" fmla="*/ 411614 h 411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4958" h="411614">
                  <a:moveTo>
                    <a:pt x="0" y="0"/>
                  </a:moveTo>
                  <a:cubicBezTo>
                    <a:pt x="83003" y="47625"/>
                    <a:pt x="259786" y="81082"/>
                    <a:pt x="264841" y="149684"/>
                  </a:cubicBezTo>
                  <a:cubicBezTo>
                    <a:pt x="269896" y="218286"/>
                    <a:pt x="110880" y="333369"/>
                    <a:pt x="30333" y="411614"/>
                  </a:cubicBezTo>
                </a:path>
              </a:pathLst>
            </a:cu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tailEnd type="stealth" w="lg" len="lg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0" name="矩形 134">
            <a:extLst>
              <a:ext uri="{FF2B5EF4-FFF2-40B4-BE49-F238E27FC236}">
                <a16:creationId xmlns:a16="http://schemas.microsoft.com/office/drawing/2014/main" id="{505754FB-F729-4629-8709-8D0CED9CF183}"/>
              </a:ext>
            </a:extLst>
          </p:cNvPr>
          <p:cNvSpPr/>
          <p:nvPr/>
        </p:nvSpPr>
        <p:spPr>
          <a:xfrm>
            <a:off x="2852626" y="3127583"/>
            <a:ext cx="6751716" cy="329791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Value store</a:t>
            </a:r>
            <a:endParaRPr kumimoji="1" lang="ja-JP" alt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Arial" panose="020B0604020202020204" pitchFamily="34" charset="0"/>
            </a:endParaRPr>
          </a:p>
        </p:txBody>
      </p:sp>
      <p:sp>
        <p:nvSpPr>
          <p:cNvPr id="31" name="文字方塊 136">
            <a:extLst>
              <a:ext uri="{FF2B5EF4-FFF2-40B4-BE49-F238E27FC236}">
                <a16:creationId xmlns:a16="http://schemas.microsoft.com/office/drawing/2014/main" id="{2487CD65-8433-467E-9B51-999B48E79410}"/>
              </a:ext>
            </a:extLst>
          </p:cNvPr>
          <p:cNvSpPr txBox="1"/>
          <p:nvPr/>
        </p:nvSpPr>
        <p:spPr>
          <a:xfrm>
            <a:off x="2823684" y="4164658"/>
            <a:ext cx="1223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Reserved</a:t>
            </a:r>
            <a:br>
              <a:rPr kumimoji="1" lang="en-US" altLang="ja-JP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</a:br>
            <a:r>
              <a:rPr kumimoji="1" lang="en-US" altLang="ja-JP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space</a:t>
            </a:r>
          </a:p>
        </p:txBody>
      </p:sp>
      <p:sp>
        <p:nvSpPr>
          <p:cNvPr id="32" name="矩形 135">
            <a:extLst>
              <a:ext uri="{FF2B5EF4-FFF2-40B4-BE49-F238E27FC236}">
                <a16:creationId xmlns:a16="http://schemas.microsoft.com/office/drawing/2014/main" id="{89A3D8A8-1D30-4B72-8BD9-091BD9EFAAF3}"/>
              </a:ext>
            </a:extLst>
          </p:cNvPr>
          <p:cNvSpPr/>
          <p:nvPr/>
        </p:nvSpPr>
        <p:spPr>
          <a:xfrm>
            <a:off x="4091051" y="5463634"/>
            <a:ext cx="5329674" cy="403766"/>
          </a:xfrm>
          <a:prstGeom prst="rect">
            <a:avLst/>
          </a:prstGeom>
          <a:solidFill>
            <a:srgbClr val="4472C4">
              <a:lumMod val="60000"/>
              <a:lumOff val="40000"/>
            </a:srgbClr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rPr>
              <a:t>Cold data log</a:t>
            </a:r>
            <a:endParaRPr kumimoji="1" lang="ja-JP" alt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Arial" panose="020B0604020202020204" pitchFamily="34" charset="0"/>
            </a:endParaRPr>
          </a:p>
        </p:txBody>
      </p:sp>
      <p:sp>
        <p:nvSpPr>
          <p:cNvPr id="33" name="文字方塊 141">
            <a:extLst>
              <a:ext uri="{FF2B5EF4-FFF2-40B4-BE49-F238E27FC236}">
                <a16:creationId xmlns:a16="http://schemas.microsoft.com/office/drawing/2014/main" id="{CEC7DE12-8127-4B95-84D8-B6456373BA83}"/>
              </a:ext>
            </a:extLst>
          </p:cNvPr>
          <p:cNvSpPr txBox="1"/>
          <p:nvPr/>
        </p:nvSpPr>
        <p:spPr>
          <a:xfrm>
            <a:off x="4041969" y="4755693"/>
            <a:ext cx="1307723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ja-JP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Segment </a:t>
            </a:r>
            <a:br>
              <a:rPr kumimoji="1" lang="en-US" altLang="ja-JP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</a:br>
            <a:r>
              <a:rPr kumimoji="1" lang="en-US" altLang="ja-JP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group</a:t>
            </a:r>
          </a:p>
        </p:txBody>
      </p:sp>
      <p:grpSp>
        <p:nvGrpSpPr>
          <p:cNvPr id="34" name="群組 150">
            <a:extLst>
              <a:ext uri="{FF2B5EF4-FFF2-40B4-BE49-F238E27FC236}">
                <a16:creationId xmlns:a16="http://schemas.microsoft.com/office/drawing/2014/main" id="{5EED2F29-893F-467D-8AC9-7CDD2E5A89C4}"/>
              </a:ext>
            </a:extLst>
          </p:cNvPr>
          <p:cNvGrpSpPr/>
          <p:nvPr/>
        </p:nvGrpSpPr>
        <p:grpSpPr>
          <a:xfrm>
            <a:off x="4035595" y="4154595"/>
            <a:ext cx="5456690" cy="599482"/>
            <a:chOff x="4623246" y="4627755"/>
            <a:chExt cx="5456690" cy="599482"/>
          </a:xfrm>
        </p:grpSpPr>
        <p:sp>
          <p:nvSpPr>
            <p:cNvPr id="35" name="矩形 140">
              <a:extLst>
                <a:ext uri="{FF2B5EF4-FFF2-40B4-BE49-F238E27FC236}">
                  <a16:creationId xmlns:a16="http://schemas.microsoft.com/office/drawing/2014/main" id="{752469C4-5543-4661-905E-4B9E769C03B1}"/>
                </a:ext>
              </a:extLst>
            </p:cNvPr>
            <p:cNvSpPr/>
            <p:nvPr/>
          </p:nvSpPr>
          <p:spPr>
            <a:xfrm>
              <a:off x="4623246" y="4627755"/>
              <a:ext cx="1314097" cy="599482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Log segment</a:t>
              </a: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6" name="矩形 142">
              <a:extLst>
                <a:ext uri="{FF2B5EF4-FFF2-40B4-BE49-F238E27FC236}">
                  <a16:creationId xmlns:a16="http://schemas.microsoft.com/office/drawing/2014/main" id="{5E32162E-CB81-45A8-BB05-A2971DDF1745}"/>
                </a:ext>
              </a:extLst>
            </p:cNvPr>
            <p:cNvSpPr/>
            <p:nvPr/>
          </p:nvSpPr>
          <p:spPr>
            <a:xfrm>
              <a:off x="5937343" y="4627755"/>
              <a:ext cx="1194973" cy="599482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7" name="矩形 143">
              <a:extLst>
                <a:ext uri="{FF2B5EF4-FFF2-40B4-BE49-F238E27FC236}">
                  <a16:creationId xmlns:a16="http://schemas.microsoft.com/office/drawing/2014/main" id="{7BD7C0F9-4617-4B4D-A6CF-E5B3DC7F5888}"/>
                </a:ext>
              </a:extLst>
            </p:cNvPr>
            <p:cNvSpPr/>
            <p:nvPr/>
          </p:nvSpPr>
          <p:spPr>
            <a:xfrm>
              <a:off x="7132316" y="4627755"/>
              <a:ext cx="1194973" cy="599482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8" name="矩形 144">
              <a:extLst>
                <a:ext uri="{FF2B5EF4-FFF2-40B4-BE49-F238E27FC236}">
                  <a16:creationId xmlns:a16="http://schemas.microsoft.com/office/drawing/2014/main" id="{E80C0500-85EC-4538-A5D7-CE66EDC29942}"/>
                </a:ext>
              </a:extLst>
            </p:cNvPr>
            <p:cNvSpPr/>
            <p:nvPr/>
          </p:nvSpPr>
          <p:spPr>
            <a:xfrm>
              <a:off x="8884963" y="4627755"/>
              <a:ext cx="1194973" cy="599482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9" name="矩形 145">
              <a:extLst>
                <a:ext uri="{FF2B5EF4-FFF2-40B4-BE49-F238E27FC236}">
                  <a16:creationId xmlns:a16="http://schemas.microsoft.com/office/drawing/2014/main" id="{A241DD2F-413D-4497-BF0A-02BA630F39CC}"/>
                </a:ext>
              </a:extLst>
            </p:cNvPr>
            <p:cNvSpPr/>
            <p:nvPr/>
          </p:nvSpPr>
          <p:spPr>
            <a:xfrm>
              <a:off x="8327289" y="4627755"/>
              <a:ext cx="557674" cy="599482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…</a:t>
              </a: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40" name="群組 151">
            <a:extLst>
              <a:ext uri="{FF2B5EF4-FFF2-40B4-BE49-F238E27FC236}">
                <a16:creationId xmlns:a16="http://schemas.microsoft.com/office/drawing/2014/main" id="{BEB6782C-AE24-4D06-8475-CF1D610E2CA3}"/>
              </a:ext>
            </a:extLst>
          </p:cNvPr>
          <p:cNvGrpSpPr/>
          <p:nvPr/>
        </p:nvGrpSpPr>
        <p:grpSpPr>
          <a:xfrm>
            <a:off x="4076700" y="3203819"/>
            <a:ext cx="5438991" cy="766690"/>
            <a:chOff x="4640945" y="3643590"/>
            <a:chExt cx="5438991" cy="766690"/>
          </a:xfrm>
        </p:grpSpPr>
        <p:sp>
          <p:nvSpPr>
            <p:cNvPr id="41" name="矩形 139">
              <a:extLst>
                <a:ext uri="{FF2B5EF4-FFF2-40B4-BE49-F238E27FC236}">
                  <a16:creationId xmlns:a16="http://schemas.microsoft.com/office/drawing/2014/main" id="{FDA052CE-0748-4959-A57A-4AB14E9A23A7}"/>
                </a:ext>
              </a:extLst>
            </p:cNvPr>
            <p:cNvSpPr/>
            <p:nvPr/>
          </p:nvSpPr>
          <p:spPr>
            <a:xfrm>
              <a:off x="4640945" y="3643590"/>
              <a:ext cx="1296399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Main segment</a:t>
              </a: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42" name="矩形 146">
              <a:extLst>
                <a:ext uri="{FF2B5EF4-FFF2-40B4-BE49-F238E27FC236}">
                  <a16:creationId xmlns:a16="http://schemas.microsoft.com/office/drawing/2014/main" id="{DD86D5FA-40C6-44D5-850B-0631C882ED2F}"/>
                </a:ext>
              </a:extLst>
            </p:cNvPr>
            <p:cNvSpPr/>
            <p:nvPr/>
          </p:nvSpPr>
          <p:spPr>
            <a:xfrm>
              <a:off x="5937342" y="3643590"/>
              <a:ext cx="1194973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43" name="矩形 147">
              <a:extLst>
                <a:ext uri="{FF2B5EF4-FFF2-40B4-BE49-F238E27FC236}">
                  <a16:creationId xmlns:a16="http://schemas.microsoft.com/office/drawing/2014/main" id="{092ACE5F-E684-4705-BD11-188E70EDC528}"/>
                </a:ext>
              </a:extLst>
            </p:cNvPr>
            <p:cNvSpPr/>
            <p:nvPr/>
          </p:nvSpPr>
          <p:spPr>
            <a:xfrm>
              <a:off x="7132315" y="3643590"/>
              <a:ext cx="1194973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44" name="矩形 148">
              <a:extLst>
                <a:ext uri="{FF2B5EF4-FFF2-40B4-BE49-F238E27FC236}">
                  <a16:creationId xmlns:a16="http://schemas.microsoft.com/office/drawing/2014/main" id="{ABB73BEA-A25B-4FC7-B439-EA0BADBAD5D9}"/>
                </a:ext>
              </a:extLst>
            </p:cNvPr>
            <p:cNvSpPr/>
            <p:nvPr/>
          </p:nvSpPr>
          <p:spPr>
            <a:xfrm>
              <a:off x="8884963" y="3643590"/>
              <a:ext cx="1194973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45" name="矩形 149">
              <a:extLst>
                <a:ext uri="{FF2B5EF4-FFF2-40B4-BE49-F238E27FC236}">
                  <a16:creationId xmlns:a16="http://schemas.microsoft.com/office/drawing/2014/main" id="{F0D93BC5-9AA0-41A2-AF9D-3AA9BB46E1F4}"/>
                </a:ext>
              </a:extLst>
            </p:cNvPr>
            <p:cNvSpPr/>
            <p:nvPr/>
          </p:nvSpPr>
          <p:spPr>
            <a:xfrm>
              <a:off x="8327288" y="3643590"/>
              <a:ext cx="557676" cy="7666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…</a:t>
              </a: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</p:grpSp>
      <p:cxnSp>
        <p:nvCxnSpPr>
          <p:cNvPr id="46" name="直線接點 153">
            <a:extLst>
              <a:ext uri="{FF2B5EF4-FFF2-40B4-BE49-F238E27FC236}">
                <a16:creationId xmlns:a16="http://schemas.microsoft.com/office/drawing/2014/main" id="{56ECBD17-D914-4599-B1A8-8C78A044FCFD}"/>
              </a:ext>
            </a:extLst>
          </p:cNvPr>
          <p:cNvCxnSpPr>
            <a:cxnSpLocks/>
          </p:cNvCxnSpPr>
          <p:nvPr/>
        </p:nvCxnSpPr>
        <p:spPr>
          <a:xfrm flipH="1">
            <a:off x="4038600" y="3970509"/>
            <a:ext cx="38101" cy="186213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47" name="直線接點 155">
            <a:extLst>
              <a:ext uri="{FF2B5EF4-FFF2-40B4-BE49-F238E27FC236}">
                <a16:creationId xmlns:a16="http://schemas.microsoft.com/office/drawing/2014/main" id="{551DBB16-F1FC-4871-815F-F251CBD6458B}"/>
              </a:ext>
            </a:extLst>
          </p:cNvPr>
          <p:cNvCxnSpPr>
            <a:cxnSpLocks/>
          </p:cNvCxnSpPr>
          <p:nvPr/>
        </p:nvCxnSpPr>
        <p:spPr>
          <a:xfrm flipH="1">
            <a:off x="5331985" y="3970509"/>
            <a:ext cx="41112" cy="197469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48" name="直線接點 156">
            <a:extLst>
              <a:ext uri="{FF2B5EF4-FFF2-40B4-BE49-F238E27FC236}">
                <a16:creationId xmlns:a16="http://schemas.microsoft.com/office/drawing/2014/main" id="{542AB7A7-28FC-4227-959A-A7DA3D694B70}"/>
              </a:ext>
            </a:extLst>
          </p:cNvPr>
          <p:cNvCxnSpPr>
            <a:cxnSpLocks/>
          </p:cNvCxnSpPr>
          <p:nvPr/>
        </p:nvCxnSpPr>
        <p:spPr>
          <a:xfrm>
            <a:off x="6568070" y="3978137"/>
            <a:ext cx="1170438" cy="176458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49" name="直線接點 165">
            <a:extLst>
              <a:ext uri="{FF2B5EF4-FFF2-40B4-BE49-F238E27FC236}">
                <a16:creationId xmlns:a16="http://schemas.microsoft.com/office/drawing/2014/main" id="{9AB97C7B-F640-4D98-BA23-C02BC2DCBCB9}"/>
              </a:ext>
            </a:extLst>
          </p:cNvPr>
          <p:cNvCxnSpPr>
            <a:cxnSpLocks/>
          </p:cNvCxnSpPr>
          <p:nvPr/>
        </p:nvCxnSpPr>
        <p:spPr>
          <a:xfrm>
            <a:off x="4036950" y="4744545"/>
            <a:ext cx="0" cy="62972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50" name="直線接點 168">
            <a:extLst>
              <a:ext uri="{FF2B5EF4-FFF2-40B4-BE49-F238E27FC236}">
                <a16:creationId xmlns:a16="http://schemas.microsoft.com/office/drawing/2014/main" id="{99C866B3-CF47-486D-9665-31B2E5F36AAE}"/>
              </a:ext>
            </a:extLst>
          </p:cNvPr>
          <p:cNvCxnSpPr>
            <a:cxnSpLocks/>
          </p:cNvCxnSpPr>
          <p:nvPr/>
        </p:nvCxnSpPr>
        <p:spPr>
          <a:xfrm>
            <a:off x="5349692" y="4744545"/>
            <a:ext cx="0" cy="62972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51" name="直線接點 169">
            <a:extLst>
              <a:ext uri="{FF2B5EF4-FFF2-40B4-BE49-F238E27FC236}">
                <a16:creationId xmlns:a16="http://schemas.microsoft.com/office/drawing/2014/main" id="{B445C8A6-E28C-49B6-B82E-2CB26D664D8B}"/>
              </a:ext>
            </a:extLst>
          </p:cNvPr>
          <p:cNvCxnSpPr>
            <a:cxnSpLocks/>
          </p:cNvCxnSpPr>
          <p:nvPr/>
        </p:nvCxnSpPr>
        <p:spPr>
          <a:xfrm>
            <a:off x="7738508" y="4744545"/>
            <a:ext cx="0" cy="62972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52" name="文字方塊 170">
            <a:extLst>
              <a:ext uri="{FF2B5EF4-FFF2-40B4-BE49-F238E27FC236}">
                <a16:creationId xmlns:a16="http://schemas.microsoft.com/office/drawing/2014/main" id="{4792B51B-8873-4BF9-B300-C2E7B82BEE49}"/>
              </a:ext>
            </a:extLst>
          </p:cNvPr>
          <p:cNvSpPr txBox="1"/>
          <p:nvPr/>
        </p:nvSpPr>
        <p:spPr>
          <a:xfrm>
            <a:off x="5349692" y="4963834"/>
            <a:ext cx="2388816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ja-JP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Segment group</a:t>
            </a:r>
          </a:p>
        </p:txBody>
      </p:sp>
      <p:sp>
        <p:nvSpPr>
          <p:cNvPr id="53" name="手繪多邊形: 圖案 172">
            <a:extLst>
              <a:ext uri="{FF2B5EF4-FFF2-40B4-BE49-F238E27FC236}">
                <a16:creationId xmlns:a16="http://schemas.microsoft.com/office/drawing/2014/main" id="{C15F09A0-107C-4B18-A40D-B35358CB2DE5}"/>
              </a:ext>
            </a:extLst>
          </p:cNvPr>
          <p:cNvSpPr/>
          <p:nvPr/>
        </p:nvSpPr>
        <p:spPr>
          <a:xfrm>
            <a:off x="6236605" y="4789447"/>
            <a:ext cx="688975" cy="159599"/>
          </a:xfrm>
          <a:custGeom>
            <a:avLst/>
            <a:gdLst>
              <a:gd name="connsiteX0" fmla="*/ 0 w 1352550"/>
              <a:gd name="connsiteY0" fmla="*/ 9525 h 152425"/>
              <a:gd name="connsiteX1" fmla="*/ 695325 w 1352550"/>
              <a:gd name="connsiteY1" fmla="*/ 152400 h 152425"/>
              <a:gd name="connsiteX2" fmla="*/ 1352550 w 1352550"/>
              <a:gd name="connsiteY2" fmla="*/ 0 h 152425"/>
              <a:gd name="connsiteX0" fmla="*/ 0 w 1352550"/>
              <a:gd name="connsiteY0" fmla="*/ 9525 h 261056"/>
              <a:gd name="connsiteX1" fmla="*/ 695324 w 1352550"/>
              <a:gd name="connsiteY1" fmla="*/ 261045 h 261056"/>
              <a:gd name="connsiteX2" fmla="*/ 1352550 w 1352550"/>
              <a:gd name="connsiteY2" fmla="*/ 0 h 261056"/>
              <a:gd name="connsiteX0" fmla="*/ 0 w 1270577"/>
              <a:gd name="connsiteY0" fmla="*/ 9525 h 261055"/>
              <a:gd name="connsiteX1" fmla="*/ 695324 w 1270577"/>
              <a:gd name="connsiteY1" fmla="*/ 261045 h 261055"/>
              <a:gd name="connsiteX2" fmla="*/ 1270577 w 1270577"/>
              <a:gd name="connsiteY2" fmla="*/ 0 h 261055"/>
              <a:gd name="connsiteX0" fmla="*/ 0 w 1270577"/>
              <a:gd name="connsiteY0" fmla="*/ 9525 h 261055"/>
              <a:gd name="connsiteX1" fmla="*/ 695324 w 1270577"/>
              <a:gd name="connsiteY1" fmla="*/ 261045 h 261055"/>
              <a:gd name="connsiteX2" fmla="*/ 1270577 w 1270577"/>
              <a:gd name="connsiteY2" fmla="*/ 0 h 261055"/>
              <a:gd name="connsiteX0" fmla="*/ 0 w 1270577"/>
              <a:gd name="connsiteY0" fmla="*/ 9525 h 261059"/>
              <a:gd name="connsiteX1" fmla="*/ 695324 w 1270577"/>
              <a:gd name="connsiteY1" fmla="*/ 261045 h 261059"/>
              <a:gd name="connsiteX2" fmla="*/ 1270577 w 1270577"/>
              <a:gd name="connsiteY2" fmla="*/ 0 h 261059"/>
              <a:gd name="connsiteX0" fmla="*/ 0 w 1270577"/>
              <a:gd name="connsiteY0" fmla="*/ 9525 h 261062"/>
              <a:gd name="connsiteX1" fmla="*/ 695324 w 1270577"/>
              <a:gd name="connsiteY1" fmla="*/ 261045 h 261062"/>
              <a:gd name="connsiteX2" fmla="*/ 1270577 w 1270577"/>
              <a:gd name="connsiteY2" fmla="*/ 0 h 261062"/>
              <a:gd name="connsiteX0" fmla="*/ 0 w 1270577"/>
              <a:gd name="connsiteY0" fmla="*/ 9525 h 256340"/>
              <a:gd name="connsiteX1" fmla="*/ 630917 w 1270577"/>
              <a:gd name="connsiteY1" fmla="*/ 256322 h 256340"/>
              <a:gd name="connsiteX2" fmla="*/ 1270577 w 1270577"/>
              <a:gd name="connsiteY2" fmla="*/ 0 h 256340"/>
              <a:gd name="connsiteX0" fmla="*/ 0 w 1270577"/>
              <a:gd name="connsiteY0" fmla="*/ 9525 h 237450"/>
              <a:gd name="connsiteX1" fmla="*/ 543089 w 1270577"/>
              <a:gd name="connsiteY1" fmla="*/ 237427 h 237450"/>
              <a:gd name="connsiteX2" fmla="*/ 1270577 w 1270577"/>
              <a:gd name="connsiteY2" fmla="*/ 0 h 23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0577" h="237450">
                <a:moveTo>
                  <a:pt x="0" y="9525"/>
                </a:moveTo>
                <a:cubicBezTo>
                  <a:pt x="205673" y="157335"/>
                  <a:pt x="331326" y="239014"/>
                  <a:pt x="543089" y="237427"/>
                </a:cubicBezTo>
                <a:cubicBezTo>
                  <a:pt x="754852" y="235840"/>
                  <a:pt x="1072242" y="94301"/>
                  <a:pt x="1270577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stealth" w="med" len="lg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Arial" panose="020B0604020202020204" pitchFamily="34" charset="0"/>
            </a:endParaRPr>
          </a:p>
        </p:txBody>
      </p:sp>
      <p:grpSp>
        <p:nvGrpSpPr>
          <p:cNvPr id="54" name="群組 190">
            <a:extLst>
              <a:ext uri="{FF2B5EF4-FFF2-40B4-BE49-F238E27FC236}">
                <a16:creationId xmlns:a16="http://schemas.microsoft.com/office/drawing/2014/main" id="{96A111C9-8804-4CF1-9402-867F71FCCE98}"/>
              </a:ext>
            </a:extLst>
          </p:cNvPr>
          <p:cNvGrpSpPr/>
          <p:nvPr/>
        </p:nvGrpSpPr>
        <p:grpSpPr>
          <a:xfrm>
            <a:off x="9717776" y="3855202"/>
            <a:ext cx="1286454" cy="1639758"/>
            <a:chOff x="10124175" y="3222730"/>
            <a:chExt cx="1535495" cy="1905566"/>
          </a:xfrm>
        </p:grpSpPr>
        <p:sp>
          <p:nvSpPr>
            <p:cNvPr id="55" name="矩形 137">
              <a:extLst>
                <a:ext uri="{FF2B5EF4-FFF2-40B4-BE49-F238E27FC236}">
                  <a16:creationId xmlns:a16="http://schemas.microsoft.com/office/drawing/2014/main" id="{0F6054C1-1E13-4614-A7D0-93D658FF950C}"/>
                </a:ext>
              </a:extLst>
            </p:cNvPr>
            <p:cNvSpPr/>
            <p:nvPr/>
          </p:nvSpPr>
          <p:spPr>
            <a:xfrm>
              <a:off x="10124175" y="3222730"/>
              <a:ext cx="1524032" cy="883996"/>
            </a:xfrm>
            <a:prstGeom prst="rect">
              <a:avLst/>
            </a:prstGeom>
            <a:solidFill>
              <a:srgbClr val="CCCC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Write journal</a:t>
              </a: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56" name="矩形 174">
              <a:extLst>
                <a:ext uri="{FF2B5EF4-FFF2-40B4-BE49-F238E27FC236}">
                  <a16:creationId xmlns:a16="http://schemas.microsoft.com/office/drawing/2014/main" id="{6B345C78-4120-4386-851A-31033BC92459}"/>
                </a:ext>
              </a:extLst>
            </p:cNvPr>
            <p:cNvSpPr/>
            <p:nvPr/>
          </p:nvSpPr>
          <p:spPr>
            <a:xfrm>
              <a:off x="10135638" y="4244300"/>
              <a:ext cx="1524032" cy="883996"/>
            </a:xfrm>
            <a:prstGeom prst="rect">
              <a:avLst/>
            </a:prstGeom>
            <a:solidFill>
              <a:srgbClr val="CCCC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GC journal</a:t>
              </a: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7" name="群組 10">
            <a:extLst>
              <a:ext uri="{FF2B5EF4-FFF2-40B4-BE49-F238E27FC236}">
                <a16:creationId xmlns:a16="http://schemas.microsoft.com/office/drawing/2014/main" id="{32BAD199-B28F-4B9E-BF0A-DDBDDF4283D9}"/>
              </a:ext>
            </a:extLst>
          </p:cNvPr>
          <p:cNvGrpSpPr/>
          <p:nvPr/>
        </p:nvGrpSpPr>
        <p:grpSpPr>
          <a:xfrm>
            <a:off x="6141728" y="1447800"/>
            <a:ext cx="3445328" cy="1496498"/>
            <a:chOff x="6548128" y="739128"/>
            <a:chExt cx="3445328" cy="1496498"/>
          </a:xfrm>
        </p:grpSpPr>
        <p:sp>
          <p:nvSpPr>
            <p:cNvPr id="58" name="矩形 75">
              <a:extLst>
                <a:ext uri="{FF2B5EF4-FFF2-40B4-BE49-F238E27FC236}">
                  <a16:creationId xmlns:a16="http://schemas.microsoft.com/office/drawing/2014/main" id="{B111EAAB-6CF9-4C63-B63F-4B8C55086B37}"/>
                </a:ext>
              </a:extLst>
            </p:cNvPr>
            <p:cNvSpPr/>
            <p:nvPr/>
          </p:nvSpPr>
          <p:spPr>
            <a:xfrm>
              <a:off x="6548130" y="739128"/>
              <a:ext cx="3445326" cy="1496498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b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Segment table</a:t>
              </a: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59" name="矩形 76">
              <a:extLst>
                <a:ext uri="{FF2B5EF4-FFF2-40B4-BE49-F238E27FC236}">
                  <a16:creationId xmlns:a16="http://schemas.microsoft.com/office/drawing/2014/main" id="{A1FBDC63-6BED-403D-BE0D-969B611B1223}"/>
                </a:ext>
              </a:extLst>
            </p:cNvPr>
            <p:cNvSpPr/>
            <p:nvPr/>
          </p:nvSpPr>
          <p:spPr>
            <a:xfrm>
              <a:off x="6548129" y="739808"/>
              <a:ext cx="1138547" cy="338834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Group 1</a:t>
              </a:r>
              <a:endPara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60" name="矩形 77">
              <a:extLst>
                <a:ext uri="{FF2B5EF4-FFF2-40B4-BE49-F238E27FC236}">
                  <a16:creationId xmlns:a16="http://schemas.microsoft.com/office/drawing/2014/main" id="{27DBFBB9-DFEF-4E18-9693-BE72511B1104}"/>
                </a:ext>
              </a:extLst>
            </p:cNvPr>
            <p:cNvSpPr/>
            <p:nvPr/>
          </p:nvSpPr>
          <p:spPr>
            <a:xfrm>
              <a:off x="6548128" y="1077808"/>
              <a:ext cx="1138547" cy="335525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Group 2</a:t>
              </a:r>
              <a:endPara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61" name="矩形 78">
              <a:extLst>
                <a:ext uri="{FF2B5EF4-FFF2-40B4-BE49-F238E27FC236}">
                  <a16:creationId xmlns:a16="http://schemas.microsoft.com/office/drawing/2014/main" id="{2F1079C2-F3DE-4C49-B792-FD9B53D33AC0}"/>
                </a:ext>
              </a:extLst>
            </p:cNvPr>
            <p:cNvSpPr/>
            <p:nvPr/>
          </p:nvSpPr>
          <p:spPr>
            <a:xfrm>
              <a:off x="7687708" y="739128"/>
              <a:ext cx="2305748" cy="337141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(end </a:t>
              </a:r>
              <a:r>
                <a:rPr kumimoji="1" lang="en-US" altLang="ja-JP" sz="1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pos</a:t>
              </a:r>
              <a:r>
                <a:rPr kumimoji="1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, segments)</a:t>
              </a:r>
              <a:endPara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62" name="矩形 64">
              <a:extLst>
                <a:ext uri="{FF2B5EF4-FFF2-40B4-BE49-F238E27FC236}">
                  <a16:creationId xmlns:a16="http://schemas.microsoft.com/office/drawing/2014/main" id="{ED10C4A4-4B53-410A-8333-2E5C95E293F9}"/>
                </a:ext>
              </a:extLst>
            </p:cNvPr>
            <p:cNvSpPr/>
            <p:nvPr/>
          </p:nvSpPr>
          <p:spPr>
            <a:xfrm>
              <a:off x="7687708" y="1076192"/>
              <a:ext cx="2305748" cy="337141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(end </a:t>
              </a:r>
              <a:r>
                <a:rPr kumimoji="1" lang="en-US" altLang="ja-JP" sz="18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pos</a:t>
              </a:r>
              <a:r>
                <a:rPr kumimoji="1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, segments)</a:t>
              </a:r>
              <a:endPara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86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A5D3-F5D9-442D-A664-CDC28CCBE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6E32D-7D0B-406A-88E1-64F4334A7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2" y="1447801"/>
            <a:ext cx="11173090" cy="5105399"/>
          </a:xfrm>
        </p:spPr>
        <p:txBody>
          <a:bodyPr/>
          <a:lstStyle/>
          <a:p>
            <a:r>
              <a:rPr lang="en-US" dirty="0" smtClean="0"/>
              <a:t>Testbed backed with an SSD RAID array</a:t>
            </a:r>
            <a:endParaRPr lang="en-US" dirty="0"/>
          </a:p>
          <a:p>
            <a:r>
              <a:rPr lang="en-US" dirty="0"/>
              <a:t>KV </a:t>
            </a:r>
            <a:r>
              <a:rPr lang="en-US" dirty="0" smtClean="0"/>
              <a:t>stores</a:t>
            </a:r>
            <a:endParaRPr lang="en-US" dirty="0"/>
          </a:p>
          <a:p>
            <a:pPr lvl="1"/>
            <a:r>
              <a:rPr lang="en-US" dirty="0" err="1"/>
              <a:t>LevelDB</a:t>
            </a:r>
            <a:r>
              <a:rPr lang="en-US" dirty="0"/>
              <a:t>, </a:t>
            </a:r>
            <a:r>
              <a:rPr lang="en-US" dirty="0" err="1"/>
              <a:t>RocksDB</a:t>
            </a:r>
            <a:r>
              <a:rPr lang="en-US" dirty="0"/>
              <a:t>, </a:t>
            </a:r>
            <a:r>
              <a:rPr lang="en-US" dirty="0" err="1"/>
              <a:t>HyperLevelDB</a:t>
            </a:r>
            <a:r>
              <a:rPr lang="en-US" dirty="0"/>
              <a:t>, </a:t>
            </a:r>
            <a:r>
              <a:rPr lang="en-US" dirty="0" err="1" smtClean="0"/>
              <a:t>PebblesDB</a:t>
            </a:r>
            <a:r>
              <a:rPr lang="en-US" dirty="0" smtClean="0"/>
              <a:t> (default parameters)</a:t>
            </a:r>
            <a:endParaRPr lang="en-US" dirty="0"/>
          </a:p>
          <a:p>
            <a:pPr lvl="1"/>
            <a:r>
              <a:rPr lang="en-US" dirty="0" err="1" smtClean="0"/>
              <a:t>vLog</a:t>
            </a:r>
            <a:r>
              <a:rPr lang="en-US" dirty="0" smtClean="0"/>
              <a:t> (circular log) and </a:t>
            </a:r>
            <a:r>
              <a:rPr lang="en-US" dirty="0" err="1" smtClean="0"/>
              <a:t>HashKV</a:t>
            </a:r>
            <a:r>
              <a:rPr lang="en-US" dirty="0" smtClean="0"/>
              <a:t>: built on </a:t>
            </a:r>
            <a:r>
              <a:rPr lang="en-US" dirty="0" err="1" smtClean="0"/>
              <a:t>LevelDB</a:t>
            </a:r>
            <a:r>
              <a:rPr lang="en-US" dirty="0" smtClean="0"/>
              <a:t> for KV separation</a:t>
            </a:r>
          </a:p>
          <a:p>
            <a:r>
              <a:rPr lang="en-US" dirty="0" smtClean="0"/>
              <a:t>Workloads</a:t>
            </a:r>
          </a:p>
          <a:p>
            <a:pPr lvl="1"/>
            <a:r>
              <a:rPr lang="en-US" dirty="0" smtClean="0"/>
              <a:t>40 </a:t>
            </a:r>
            <a:r>
              <a:rPr lang="en-US" dirty="0" err="1" smtClean="0"/>
              <a:t>GiB</a:t>
            </a:r>
            <a:r>
              <a:rPr lang="en-US" dirty="0" smtClean="0"/>
              <a:t> for main segments + 12 </a:t>
            </a:r>
            <a:r>
              <a:rPr lang="en-US" dirty="0" err="1" smtClean="0"/>
              <a:t>GiB</a:t>
            </a:r>
            <a:r>
              <a:rPr lang="en-US" dirty="0" smtClean="0"/>
              <a:t> (30%) reserved space for log segments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Load</a:t>
            </a:r>
            <a:r>
              <a:rPr lang="en-US" dirty="0"/>
              <a:t>: </a:t>
            </a:r>
            <a:r>
              <a:rPr lang="en-US" dirty="0" smtClean="0"/>
              <a:t>40 </a:t>
            </a:r>
            <a:r>
              <a:rPr lang="en-US" dirty="0" err="1" smtClean="0"/>
              <a:t>GiB</a:t>
            </a:r>
            <a:r>
              <a:rPr lang="en-US" dirty="0" smtClean="0"/>
              <a:t> of </a:t>
            </a:r>
            <a:r>
              <a:rPr lang="en-US" dirty="0"/>
              <a:t>1-KiB KV pairs (Phase P0)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Update</a:t>
            </a:r>
            <a:r>
              <a:rPr lang="en-US" dirty="0"/>
              <a:t>: </a:t>
            </a:r>
            <a:r>
              <a:rPr lang="en-US" dirty="0" smtClean="0"/>
              <a:t>40 </a:t>
            </a:r>
            <a:r>
              <a:rPr lang="en-US" dirty="0" err="1" smtClean="0"/>
              <a:t>GiB</a:t>
            </a:r>
            <a:r>
              <a:rPr lang="en-US" dirty="0" smtClean="0"/>
              <a:t> of updates for three phases (Phases </a:t>
            </a:r>
            <a:r>
              <a:rPr lang="en-US" dirty="0"/>
              <a:t>P1, P2, </a:t>
            </a:r>
            <a:r>
              <a:rPr lang="en-US" dirty="0" smtClean="0"/>
              <a:t>P3</a:t>
            </a:r>
            <a:r>
              <a:rPr lang="en-US" dirty="0"/>
              <a:t>)</a:t>
            </a:r>
          </a:p>
          <a:p>
            <a:pPr lvl="2"/>
            <a:r>
              <a:rPr lang="en-US" dirty="0" smtClean="0"/>
              <a:t>P1</a:t>
            </a:r>
            <a:r>
              <a:rPr lang="en-US" dirty="0"/>
              <a:t>: reserved space </a:t>
            </a:r>
            <a:r>
              <a:rPr lang="en-US" dirty="0" smtClean="0"/>
              <a:t>gradually </a:t>
            </a:r>
            <a:r>
              <a:rPr lang="en-US" dirty="0"/>
              <a:t>filled up</a:t>
            </a:r>
          </a:p>
          <a:p>
            <a:pPr lvl="2"/>
            <a:r>
              <a:rPr lang="en-US" dirty="0"/>
              <a:t>P2 &amp; P3: reserved space fully filled </a:t>
            </a:r>
            <a:r>
              <a:rPr lang="en-US" dirty="0" smtClean="0"/>
              <a:t>(stabilized performance)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48A62-83EB-40CC-A1C3-892E568196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Performance of </a:t>
            </a:r>
            <a:r>
              <a:rPr lang="en-US" dirty="0" err="1" smtClean="0"/>
              <a:t>HashKV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32" y="4495800"/>
            <a:ext cx="11081152" cy="2209800"/>
          </a:xfrm>
        </p:spPr>
        <p:txBody>
          <a:bodyPr/>
          <a:lstStyle/>
          <a:p>
            <a:r>
              <a:rPr lang="en-US" dirty="0" smtClean="0"/>
              <a:t>Compared to </a:t>
            </a:r>
            <a:r>
              <a:rPr lang="en-US" dirty="0" err="1" smtClean="0"/>
              <a:t>LevelDB</a:t>
            </a:r>
            <a:r>
              <a:rPr lang="en-US" dirty="0" smtClean="0"/>
              <a:t>, </a:t>
            </a:r>
            <a:r>
              <a:rPr lang="en-US" dirty="0" err="1" smtClean="0"/>
              <a:t>RocksDB</a:t>
            </a:r>
            <a:r>
              <a:rPr lang="en-US" dirty="0" smtClean="0"/>
              <a:t>, and </a:t>
            </a:r>
            <a:r>
              <a:rPr lang="en-US" dirty="0" err="1" smtClean="0"/>
              <a:t>vLog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6.3-7.9x </a:t>
            </a:r>
            <a:r>
              <a:rPr lang="en-US" dirty="0"/>
              <a:t>, 1.3-1.4x, and </a:t>
            </a:r>
            <a:r>
              <a:rPr lang="en-US" dirty="0" smtClean="0"/>
              <a:t>3.7-4.6x throughput, resp.</a:t>
            </a:r>
          </a:p>
          <a:p>
            <a:pPr lvl="1"/>
            <a:r>
              <a:rPr lang="en-US" dirty="0" smtClean="0"/>
              <a:t>49.6-71.5</a:t>
            </a:r>
            <a:r>
              <a:rPr lang="en-US" dirty="0"/>
              <a:t>% lower write size</a:t>
            </a:r>
          </a:p>
          <a:p>
            <a:r>
              <a:rPr lang="en-US" dirty="0" smtClean="0"/>
              <a:t>Much </a:t>
            </a:r>
            <a:r>
              <a:rPr lang="en-US" dirty="0"/>
              <a:t>lower KV store size </a:t>
            </a:r>
            <a:r>
              <a:rPr lang="en-US" dirty="0" smtClean="0"/>
              <a:t>than </a:t>
            </a:r>
            <a:r>
              <a:rPr lang="en-US" dirty="0" err="1" smtClean="0"/>
              <a:t>HyperLevelDB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PebblesDB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101" y="1447800"/>
            <a:ext cx="5094171" cy="24276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886" y="1447800"/>
            <a:ext cx="6292498" cy="24338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5812" y="3908844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Throughput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6399212" y="3887556"/>
            <a:ext cx="1257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Write size</a:t>
            </a:r>
            <a:endParaRPr lang="en-US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9447212" y="388619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KV store size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80174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B5FE9-0F8E-4C58-8577-224594FA0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Reserved Space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AC34B-D6C4-448E-B03D-20560923E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4953000"/>
            <a:ext cx="10969943" cy="1295400"/>
          </a:xfrm>
        </p:spPr>
        <p:txBody>
          <a:bodyPr/>
          <a:lstStyle/>
          <a:p>
            <a:r>
              <a:rPr lang="en-US" dirty="0" err="1" smtClean="0"/>
              <a:t>HashKV’s</a:t>
            </a:r>
            <a:r>
              <a:rPr lang="en-US" dirty="0" smtClean="0"/>
              <a:t> throughput increases with reserved space size</a:t>
            </a:r>
          </a:p>
          <a:p>
            <a:r>
              <a:rPr lang="en-US" dirty="0" err="1" smtClean="0"/>
              <a:t>vLog</a:t>
            </a:r>
            <a:r>
              <a:rPr lang="en-US" dirty="0" smtClean="0"/>
              <a:t> has high LSM-tree query overhead (80% of latency)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48CC-6375-4A72-BB45-DF990569F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075" y="1604014"/>
            <a:ext cx="3333750" cy="26277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9075" y="1600200"/>
            <a:ext cx="5488686" cy="25852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55875" y="419159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Throughput</a:t>
            </a:r>
            <a:endParaRPr lang="en-US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5942012" y="4185410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Latency breakdown (V = </a:t>
            </a:r>
            <a:r>
              <a:rPr lang="en-US" b="1" u="sng" dirty="0" err="1" smtClean="0"/>
              <a:t>vLog</a:t>
            </a:r>
            <a:r>
              <a:rPr lang="en-US" b="1" u="sng" dirty="0" smtClean="0"/>
              <a:t>; H = </a:t>
            </a:r>
            <a:r>
              <a:rPr lang="en-US" b="1" u="sng" dirty="0" err="1" smtClean="0"/>
              <a:t>HashKV</a:t>
            </a:r>
            <a:r>
              <a:rPr lang="en-US" b="1" u="sng" dirty="0" smtClean="0"/>
              <a:t>)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46101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Scans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5589586"/>
            <a:ext cx="10969943" cy="658814"/>
          </a:xfrm>
        </p:spPr>
        <p:txBody>
          <a:bodyPr/>
          <a:lstStyle/>
          <a:p>
            <a:r>
              <a:rPr lang="en-US" dirty="0" err="1" smtClean="0"/>
              <a:t>HashKV</a:t>
            </a:r>
            <a:r>
              <a:rPr lang="en-US" dirty="0" smtClean="0"/>
              <a:t> maintains high range scan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812" y="1727727"/>
            <a:ext cx="7467600" cy="357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3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012" y="5246197"/>
            <a:ext cx="9247346" cy="715965"/>
          </a:xfrm>
        </p:spPr>
        <p:txBody>
          <a:bodyPr/>
          <a:lstStyle/>
          <a:p>
            <a:r>
              <a:rPr lang="en-US" dirty="0" smtClean="0"/>
              <a:t>Higher throughput and smaller write size with optimization features enabled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9" y="1887041"/>
            <a:ext cx="6015565" cy="23383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1539" y="1887041"/>
            <a:ext cx="5956473" cy="23801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08212" y="4431268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Hotness awareness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7768921" y="4431268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Selective KV separation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5822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752600"/>
            <a:ext cx="10969943" cy="4373564"/>
          </a:xfrm>
        </p:spPr>
        <p:txBody>
          <a:bodyPr/>
          <a:lstStyle/>
          <a:p>
            <a:r>
              <a:rPr lang="en-US" dirty="0" err="1" smtClean="0"/>
              <a:t>HashKV</a:t>
            </a:r>
            <a:r>
              <a:rPr lang="en-US" dirty="0" smtClean="0"/>
              <a:t>: hash-based data grouping for efficient updates</a:t>
            </a:r>
          </a:p>
          <a:p>
            <a:pPr lvl="1"/>
            <a:r>
              <a:rPr lang="en-US" dirty="0" smtClean="0"/>
              <a:t>Dynamic reserved space allocation</a:t>
            </a:r>
          </a:p>
          <a:p>
            <a:pPr lvl="1"/>
            <a:r>
              <a:rPr lang="en-US" dirty="0" smtClean="0"/>
              <a:t>Hotness awareness via tagging</a:t>
            </a:r>
          </a:p>
          <a:p>
            <a:pPr lvl="1"/>
            <a:r>
              <a:rPr lang="en-US" dirty="0" smtClean="0"/>
              <a:t>Selective KV separation</a:t>
            </a:r>
          </a:p>
          <a:p>
            <a:r>
              <a:rPr lang="en-US" dirty="0" smtClean="0"/>
              <a:t>More evaluation results and analysis in paper and technical report</a:t>
            </a:r>
          </a:p>
          <a:p>
            <a:r>
              <a:rPr lang="en-US" dirty="0" smtClean="0"/>
              <a:t>Source code: </a:t>
            </a:r>
            <a:r>
              <a:rPr lang="en-US" dirty="0" smtClean="0">
                <a:hlinkClick r:id="rId2"/>
              </a:rPr>
              <a:t>http://adslab.cse.cuhk.edu.hk/software/hashkv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Update-intensive workloads are common in key-value (KV) stores</a:t>
            </a:r>
          </a:p>
          <a:p>
            <a:pPr lvl="1"/>
            <a:r>
              <a:rPr lang="en-US" dirty="0" smtClean="0"/>
              <a:t>Online transaction processing (OLTP)</a:t>
            </a:r>
          </a:p>
          <a:p>
            <a:pPr lvl="1"/>
            <a:r>
              <a:rPr lang="en-US" dirty="0" smtClean="0"/>
              <a:t>Enterprise servers</a:t>
            </a:r>
          </a:p>
          <a:p>
            <a:pPr lvl="1"/>
            <a:r>
              <a:rPr lang="en-US" dirty="0" smtClean="0"/>
              <a:t>Yahoo’s workloads are shifting from reads to writes </a:t>
            </a:r>
            <a:r>
              <a:rPr lang="en-US" baseline="30000" dirty="0" smtClean="0"/>
              <a:t>[*]</a:t>
            </a:r>
          </a:p>
          <a:p>
            <a:pPr lvl="1"/>
            <a:endParaRPr lang="en-US" dirty="0" smtClean="0"/>
          </a:p>
          <a:p>
            <a:r>
              <a:rPr lang="en-US" b="1" dirty="0">
                <a:solidFill>
                  <a:srgbClr val="FF0000"/>
                </a:solidFill>
              </a:rPr>
              <a:t>Log-structured merge (LSM) tree</a:t>
            </a:r>
          </a:p>
          <a:p>
            <a:pPr lvl="1"/>
            <a:r>
              <a:rPr lang="en-US" dirty="0"/>
              <a:t>Transform random writes into sequential </a:t>
            </a:r>
            <a:r>
              <a:rPr lang="en-US" dirty="0" smtClean="0"/>
              <a:t>writes</a:t>
            </a:r>
            <a:endParaRPr lang="en-US" dirty="0"/>
          </a:p>
          <a:p>
            <a:pPr lvl="1"/>
            <a:r>
              <a:rPr lang="en-US" dirty="0"/>
              <a:t>Support </a:t>
            </a:r>
            <a:r>
              <a:rPr lang="en-US" dirty="0" smtClean="0"/>
              <a:t>efficient range scans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3333CC"/>
                </a:solidFill>
              </a:rPr>
              <a:t>Limitation</a:t>
            </a:r>
            <a:r>
              <a:rPr lang="en-US" dirty="0" smtClean="0"/>
              <a:t>: high read </a:t>
            </a:r>
            <a:r>
              <a:rPr lang="en-US" dirty="0"/>
              <a:t>and write </a:t>
            </a:r>
            <a:r>
              <a:rPr lang="en-US" dirty="0" smtClean="0"/>
              <a:t>amplifications </a:t>
            </a:r>
            <a:r>
              <a:rPr lang="en-US" dirty="0"/>
              <a:t>during compaction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556" y="6550223"/>
            <a:ext cx="7108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[*] Sears et al., “</a:t>
            </a:r>
            <a:r>
              <a:rPr lang="en-US" sz="1400" dirty="0" err="1" smtClean="0"/>
              <a:t>bLSM</a:t>
            </a:r>
            <a:r>
              <a:rPr lang="en-US" sz="1400" dirty="0"/>
              <a:t>: </a:t>
            </a:r>
            <a:r>
              <a:rPr lang="en-US" sz="1400" dirty="0" smtClean="0"/>
              <a:t> A General </a:t>
            </a:r>
            <a:r>
              <a:rPr lang="en-US" sz="1400" dirty="0"/>
              <a:t>P</a:t>
            </a:r>
            <a:r>
              <a:rPr lang="en-US" sz="1400" dirty="0" smtClean="0"/>
              <a:t>urpose </a:t>
            </a:r>
            <a:r>
              <a:rPr lang="en-US" sz="1400" dirty="0"/>
              <a:t>L</a:t>
            </a:r>
            <a:r>
              <a:rPr lang="en-US" sz="1400" dirty="0" smtClean="0"/>
              <a:t>og </a:t>
            </a:r>
            <a:r>
              <a:rPr lang="en-US" sz="1400" dirty="0"/>
              <a:t>S</a:t>
            </a:r>
            <a:r>
              <a:rPr lang="en-US" sz="1400" dirty="0" smtClean="0"/>
              <a:t>tructured </a:t>
            </a:r>
            <a:r>
              <a:rPr lang="en-US" sz="1400" dirty="0"/>
              <a:t>M</a:t>
            </a:r>
            <a:r>
              <a:rPr lang="en-US" sz="1400" dirty="0" smtClean="0"/>
              <a:t>erge </a:t>
            </a:r>
            <a:r>
              <a:rPr lang="en-US" sz="1400" dirty="0"/>
              <a:t>T</a:t>
            </a:r>
            <a:r>
              <a:rPr lang="en-US" sz="1400" dirty="0" smtClean="0"/>
              <a:t>ree</a:t>
            </a:r>
            <a:r>
              <a:rPr lang="en-US" sz="1400" dirty="0" smtClean="0"/>
              <a:t>”, SIGMOD 2012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6251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FE61-4E4F-44FD-837C-73E6C5CF6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LSM-tree in </a:t>
            </a:r>
            <a:r>
              <a:rPr lang="en-US" dirty="0" err="1" smtClean="0"/>
              <a:t>LevelDB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9FB17-3556-4163-A464-AE95C8F76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9C28FB-6F44-4401-8B20-E89055372E15}"/>
              </a:ext>
            </a:extLst>
          </p:cNvPr>
          <p:cNvSpPr/>
          <p:nvPr/>
        </p:nvSpPr>
        <p:spPr bwMode="auto">
          <a:xfrm>
            <a:off x="2738207" y="3066515"/>
            <a:ext cx="1267736" cy="663655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D233B5D-7AE2-422D-B01E-457CD0BBE578}"/>
              </a:ext>
            </a:extLst>
          </p:cNvPr>
          <p:cNvSpPr/>
          <p:nvPr/>
        </p:nvSpPr>
        <p:spPr bwMode="auto">
          <a:xfrm>
            <a:off x="2743424" y="3768468"/>
            <a:ext cx="1826987" cy="727331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29D400-4CCE-4541-BB28-737B5AB4A3B3}"/>
              </a:ext>
            </a:extLst>
          </p:cNvPr>
          <p:cNvCxnSpPr/>
          <p:nvPr/>
        </p:nvCxnSpPr>
        <p:spPr bwMode="auto">
          <a:xfrm>
            <a:off x="5424276" y="3559053"/>
            <a:ext cx="13559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Freeform: Shape 10">
            <a:extLst>
              <a:ext uri="{FF2B5EF4-FFF2-40B4-BE49-F238E27FC236}">
                <a16:creationId xmlns:a16="http://schemas.microsoft.com/office/drawing/2014/main" id="{4D833B4D-F98B-46BE-B98C-864A0207A1A5}"/>
              </a:ext>
            </a:extLst>
          </p:cNvPr>
          <p:cNvSpPr/>
          <p:nvPr/>
        </p:nvSpPr>
        <p:spPr bwMode="auto">
          <a:xfrm>
            <a:off x="5995776" y="2353903"/>
            <a:ext cx="2714095" cy="883483"/>
          </a:xfrm>
          <a:custGeom>
            <a:avLst/>
            <a:gdLst>
              <a:gd name="connsiteX0" fmla="*/ 0 w 2950234"/>
              <a:gd name="connsiteY0" fmla="*/ 883483 h 883483"/>
              <a:gd name="connsiteX1" fmla="*/ 1811547 w 2950234"/>
              <a:gd name="connsiteY1" fmla="*/ 72600 h 883483"/>
              <a:gd name="connsiteX2" fmla="*/ 2950234 w 2950234"/>
              <a:gd name="connsiteY2" fmla="*/ 89853 h 883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0234" h="883483">
                <a:moveTo>
                  <a:pt x="0" y="883483"/>
                </a:moveTo>
                <a:cubicBezTo>
                  <a:pt x="659920" y="544177"/>
                  <a:pt x="1319841" y="204872"/>
                  <a:pt x="1811547" y="72600"/>
                </a:cubicBezTo>
                <a:cubicBezTo>
                  <a:pt x="2303253" y="-59672"/>
                  <a:pt x="2626743" y="15090"/>
                  <a:pt x="2950234" y="89853"/>
                </a:cubicBezTo>
              </a:path>
            </a:pathLst>
          </a:custGeom>
          <a:noFill/>
          <a:ln w="28575" cap="flat" cmpd="sng" algn="ctr">
            <a:solidFill>
              <a:srgbClr val="FFC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E4750C-4465-4D28-B71B-D54EDCA4E4E4}"/>
              </a:ext>
            </a:extLst>
          </p:cNvPr>
          <p:cNvSpPr txBox="1"/>
          <p:nvPr/>
        </p:nvSpPr>
        <p:spPr>
          <a:xfrm>
            <a:off x="8685212" y="2353903"/>
            <a:ext cx="3124200" cy="1015663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</a:ln>
        </p:spPr>
        <p:txBody>
          <a:bodyPr wrap="square" tIns="91440" bIns="91440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Read </a:t>
            </a:r>
            <a:r>
              <a:rPr lang="en-US" b="1" dirty="0" err="1">
                <a:solidFill>
                  <a:srgbClr val="FF0000"/>
                </a:solidFill>
              </a:rPr>
              <a:t>SSTables</a:t>
            </a:r>
            <a:endParaRPr lang="en-US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Merge and sort by keys</a:t>
            </a: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Split into new </a:t>
            </a:r>
            <a:r>
              <a:rPr lang="en-US" b="1" dirty="0" err="1">
                <a:solidFill>
                  <a:srgbClr val="FF0000"/>
                </a:solidFill>
              </a:rPr>
              <a:t>SSTables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66164" y="3559053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 I/O amplifications!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文字方塊 3">
            <a:extLst>
              <a:ext uri="{FF2B5EF4-FFF2-40B4-BE49-F238E27FC236}">
                <a16:creationId xmlns:a16="http://schemas.microsoft.com/office/drawing/2014/main" id="{D64BF41C-409D-48CE-8E10-4E65C4E6D40A}"/>
              </a:ext>
            </a:extLst>
          </p:cNvPr>
          <p:cNvSpPr txBox="1"/>
          <p:nvPr/>
        </p:nvSpPr>
        <p:spPr>
          <a:xfrm>
            <a:off x="3060014" y="1874520"/>
            <a:ext cx="1915351" cy="6289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Immutable</a:t>
            </a:r>
            <a:b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b="1" dirty="0" err="1">
                <a:latin typeface="Arial" panose="020B0604020202020204" pitchFamily="34" charset="0"/>
                <a:cs typeface="Arial" panose="020B0604020202020204" pitchFamily="34" charset="0"/>
              </a:rPr>
              <a:t>MemTable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矩形 6">
            <a:extLst>
              <a:ext uri="{FF2B5EF4-FFF2-40B4-BE49-F238E27FC236}">
                <a16:creationId xmlns:a16="http://schemas.microsoft.com/office/drawing/2014/main" id="{B2A42D5E-014D-4C42-9832-E591C2DA525A}"/>
              </a:ext>
            </a:extLst>
          </p:cNvPr>
          <p:cNvSpPr/>
          <p:nvPr/>
        </p:nvSpPr>
        <p:spPr>
          <a:xfrm>
            <a:off x="5137050" y="1874520"/>
            <a:ext cx="1913310" cy="625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MemTable</a:t>
            </a:r>
            <a:endParaRPr kumimoji="1" lang="ja-JP" alt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群組 100">
            <a:extLst>
              <a:ext uri="{FF2B5EF4-FFF2-40B4-BE49-F238E27FC236}">
                <a16:creationId xmlns:a16="http://schemas.microsoft.com/office/drawing/2014/main" id="{CD2647E4-F168-4A88-B0C7-8AFE71733A4A}"/>
              </a:ext>
            </a:extLst>
          </p:cNvPr>
          <p:cNvGrpSpPr/>
          <p:nvPr/>
        </p:nvGrpSpPr>
        <p:grpSpPr>
          <a:xfrm>
            <a:off x="3684545" y="2493570"/>
            <a:ext cx="720875" cy="604393"/>
            <a:chOff x="3917950" y="1283856"/>
            <a:chExt cx="736099" cy="621144"/>
          </a:xfrm>
        </p:grpSpPr>
        <p:cxnSp>
          <p:nvCxnSpPr>
            <p:cNvPr id="94" name="直線單箭頭接點 10">
              <a:extLst>
                <a:ext uri="{FF2B5EF4-FFF2-40B4-BE49-F238E27FC236}">
                  <a16:creationId xmlns:a16="http://schemas.microsoft.com/office/drawing/2014/main" id="{C110E590-549C-44E5-AF93-19CD9A0FCF81}"/>
                </a:ext>
              </a:extLst>
            </p:cNvPr>
            <p:cNvCxnSpPr>
              <a:cxnSpLocks/>
            </p:cNvCxnSpPr>
            <p:nvPr/>
          </p:nvCxnSpPr>
          <p:spPr>
            <a:xfrm>
              <a:off x="3917950" y="1332131"/>
              <a:ext cx="0" cy="572869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文字方塊 12">
              <a:extLst>
                <a:ext uri="{FF2B5EF4-FFF2-40B4-BE49-F238E27FC236}">
                  <a16:creationId xmlns:a16="http://schemas.microsoft.com/office/drawing/2014/main" id="{88F07199-DC40-488B-8865-3DA371131076}"/>
                </a:ext>
              </a:extLst>
            </p:cNvPr>
            <p:cNvSpPr txBox="1"/>
            <p:nvPr/>
          </p:nvSpPr>
          <p:spPr>
            <a:xfrm>
              <a:off x="3917950" y="1283856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>
                  <a:latin typeface="Arial" panose="020B0604020202020204" pitchFamily="34" charset="0"/>
                  <a:cs typeface="Arial" panose="020B0604020202020204" pitchFamily="34" charset="0"/>
                </a:rPr>
                <a:t>flush</a:t>
              </a:r>
              <a:endPara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群組 101">
            <a:extLst>
              <a:ext uri="{FF2B5EF4-FFF2-40B4-BE49-F238E27FC236}">
                <a16:creationId xmlns:a16="http://schemas.microsoft.com/office/drawing/2014/main" id="{F9A81405-7A37-44E2-8ADC-D0C50F417EEE}"/>
              </a:ext>
            </a:extLst>
          </p:cNvPr>
          <p:cNvGrpSpPr/>
          <p:nvPr/>
        </p:nvGrpSpPr>
        <p:grpSpPr>
          <a:xfrm>
            <a:off x="1883074" y="2478303"/>
            <a:ext cx="6709056" cy="724757"/>
            <a:chOff x="1715577" y="1268166"/>
            <a:chExt cx="6850741" cy="744845"/>
          </a:xfrm>
        </p:grpSpPr>
        <p:cxnSp>
          <p:nvCxnSpPr>
            <p:cNvPr id="91" name="直線接點 8">
              <a:extLst>
                <a:ext uri="{FF2B5EF4-FFF2-40B4-BE49-F238E27FC236}">
                  <a16:creationId xmlns:a16="http://schemas.microsoft.com/office/drawing/2014/main" id="{B04F5E57-11B0-44BA-8A38-A40A196275F6}"/>
                </a:ext>
              </a:extLst>
            </p:cNvPr>
            <p:cNvCxnSpPr>
              <a:cxnSpLocks/>
            </p:cNvCxnSpPr>
            <p:nvPr/>
          </p:nvCxnSpPr>
          <p:spPr>
            <a:xfrm>
              <a:off x="1715577" y="1654096"/>
              <a:ext cx="685074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文字方塊 14">
              <a:extLst>
                <a:ext uri="{FF2B5EF4-FFF2-40B4-BE49-F238E27FC236}">
                  <a16:creationId xmlns:a16="http://schemas.microsoft.com/office/drawing/2014/main" id="{694498CE-AFD2-49BF-8715-9E27A69D9D36}"/>
                </a:ext>
              </a:extLst>
            </p:cNvPr>
            <p:cNvSpPr txBox="1"/>
            <p:nvPr/>
          </p:nvSpPr>
          <p:spPr>
            <a:xfrm>
              <a:off x="1715578" y="1268166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latin typeface="Arial" panose="020B0604020202020204" pitchFamily="34" charset="0"/>
                  <a:cs typeface="Arial" panose="020B0604020202020204" pitchFamily="34" charset="0"/>
                </a:rPr>
                <a:t>Memory</a:t>
              </a:r>
            </a:p>
          </p:txBody>
        </p:sp>
        <p:sp>
          <p:nvSpPr>
            <p:cNvPr id="93" name="文字方塊 15">
              <a:extLst>
                <a:ext uri="{FF2B5EF4-FFF2-40B4-BE49-F238E27FC236}">
                  <a16:creationId xmlns:a16="http://schemas.microsoft.com/office/drawing/2014/main" id="{0C4F02DC-2541-462F-8585-A1373570E626}"/>
                </a:ext>
              </a:extLst>
            </p:cNvPr>
            <p:cNvSpPr txBox="1"/>
            <p:nvPr/>
          </p:nvSpPr>
          <p:spPr>
            <a:xfrm>
              <a:off x="1715577" y="1643679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>
                  <a:latin typeface="Arial" panose="020B0604020202020204" pitchFamily="34" charset="0"/>
                  <a:cs typeface="Arial" panose="020B0604020202020204" pitchFamily="34" charset="0"/>
                </a:rPr>
                <a:t>Disk</a:t>
              </a:r>
              <a:endPara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群組 83">
            <a:extLst>
              <a:ext uri="{FF2B5EF4-FFF2-40B4-BE49-F238E27FC236}">
                <a16:creationId xmlns:a16="http://schemas.microsoft.com/office/drawing/2014/main" id="{4CAFA2E6-56C4-4713-ACC9-D5766EAF5C6F}"/>
              </a:ext>
            </a:extLst>
          </p:cNvPr>
          <p:cNvGrpSpPr/>
          <p:nvPr/>
        </p:nvGrpSpPr>
        <p:grpSpPr>
          <a:xfrm>
            <a:off x="2842831" y="3140710"/>
            <a:ext cx="2160962" cy="504932"/>
            <a:chOff x="2876550" y="2031504"/>
            <a:chExt cx="2980361" cy="700893"/>
          </a:xfrm>
        </p:grpSpPr>
        <p:grpSp>
          <p:nvGrpSpPr>
            <p:cNvPr id="81" name="群組 20">
              <a:extLst>
                <a:ext uri="{FF2B5EF4-FFF2-40B4-BE49-F238E27FC236}">
                  <a16:creationId xmlns:a16="http://schemas.microsoft.com/office/drawing/2014/main" id="{8351517C-E9F7-4077-8856-B0E0E1A9BAE0}"/>
                </a:ext>
              </a:extLst>
            </p:cNvPr>
            <p:cNvGrpSpPr/>
            <p:nvPr/>
          </p:nvGrpSpPr>
          <p:grpSpPr>
            <a:xfrm>
              <a:off x="2876550" y="2031506"/>
              <a:ext cx="647700" cy="700891"/>
              <a:chOff x="3759200" y="2067709"/>
              <a:chExt cx="647700" cy="700891"/>
            </a:xfrm>
          </p:grpSpPr>
          <p:sp>
            <p:nvSpPr>
              <p:cNvPr id="89" name="矩形 18">
                <a:extLst>
                  <a:ext uri="{FF2B5EF4-FFF2-40B4-BE49-F238E27FC236}">
                    <a16:creationId xmlns:a16="http://schemas.microsoft.com/office/drawing/2014/main" id="{3547D8C5-F323-4DB3-BFCE-D4B680FF35B7}"/>
                  </a:ext>
                </a:extLst>
              </p:cNvPr>
              <p:cNvSpPr/>
              <p:nvPr/>
            </p:nvSpPr>
            <p:spPr>
              <a:xfrm>
                <a:off x="3759200" y="2067709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矩形 19">
                <a:extLst>
                  <a:ext uri="{FF2B5EF4-FFF2-40B4-BE49-F238E27FC236}">
                    <a16:creationId xmlns:a16="http://schemas.microsoft.com/office/drawing/2014/main" id="{1F8E83A1-7400-4B6C-940B-A60B25C2E31D}"/>
                  </a:ext>
                </a:extLst>
              </p:cNvPr>
              <p:cNvSpPr/>
              <p:nvPr/>
            </p:nvSpPr>
            <p:spPr>
              <a:xfrm>
                <a:off x="3759200" y="2550802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2" name="文字方塊 27">
              <a:extLst>
                <a:ext uri="{FF2B5EF4-FFF2-40B4-BE49-F238E27FC236}">
                  <a16:creationId xmlns:a16="http://schemas.microsoft.com/office/drawing/2014/main" id="{C6B25A69-3D97-4223-88B1-3C648AFFA3D5}"/>
                </a:ext>
              </a:extLst>
            </p:cNvPr>
            <p:cNvSpPr txBox="1"/>
            <p:nvPr/>
          </p:nvSpPr>
          <p:spPr>
            <a:xfrm>
              <a:off x="4493228" y="2160590"/>
              <a:ext cx="561196" cy="498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3" name="群組 28">
              <a:extLst>
                <a:ext uri="{FF2B5EF4-FFF2-40B4-BE49-F238E27FC236}">
                  <a16:creationId xmlns:a16="http://schemas.microsoft.com/office/drawing/2014/main" id="{F56A5879-3C08-4175-8FDF-176FAE64BF42}"/>
                </a:ext>
              </a:extLst>
            </p:cNvPr>
            <p:cNvGrpSpPr/>
            <p:nvPr/>
          </p:nvGrpSpPr>
          <p:grpSpPr>
            <a:xfrm>
              <a:off x="3720130" y="2031505"/>
              <a:ext cx="647700" cy="700891"/>
              <a:chOff x="3678356" y="2067708"/>
              <a:chExt cx="647700" cy="700891"/>
            </a:xfrm>
          </p:grpSpPr>
          <p:sp>
            <p:nvSpPr>
              <p:cNvPr id="87" name="矩形 29">
                <a:extLst>
                  <a:ext uri="{FF2B5EF4-FFF2-40B4-BE49-F238E27FC236}">
                    <a16:creationId xmlns:a16="http://schemas.microsoft.com/office/drawing/2014/main" id="{6D4D0D23-A955-451F-B9ED-176AF9C378F5}"/>
                  </a:ext>
                </a:extLst>
              </p:cNvPr>
              <p:cNvSpPr/>
              <p:nvPr/>
            </p:nvSpPr>
            <p:spPr>
              <a:xfrm>
                <a:off x="3678356" y="2067708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矩形 30">
                <a:extLst>
                  <a:ext uri="{FF2B5EF4-FFF2-40B4-BE49-F238E27FC236}">
                    <a16:creationId xmlns:a16="http://schemas.microsoft.com/office/drawing/2014/main" id="{7E8A4683-5DBB-480D-9613-08E863A771D7}"/>
                  </a:ext>
                </a:extLst>
              </p:cNvPr>
              <p:cNvSpPr/>
              <p:nvPr/>
            </p:nvSpPr>
            <p:spPr>
              <a:xfrm>
                <a:off x="3678356" y="2550801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4" name="群組 31">
              <a:extLst>
                <a:ext uri="{FF2B5EF4-FFF2-40B4-BE49-F238E27FC236}">
                  <a16:creationId xmlns:a16="http://schemas.microsoft.com/office/drawing/2014/main" id="{779A1E00-3C27-4525-8CB2-D673CBF8CE67}"/>
                </a:ext>
              </a:extLst>
            </p:cNvPr>
            <p:cNvGrpSpPr/>
            <p:nvPr/>
          </p:nvGrpSpPr>
          <p:grpSpPr>
            <a:xfrm>
              <a:off x="5209211" y="2031504"/>
              <a:ext cx="647700" cy="700891"/>
              <a:chOff x="3676365" y="2067707"/>
              <a:chExt cx="647700" cy="700891"/>
            </a:xfrm>
          </p:grpSpPr>
          <p:sp>
            <p:nvSpPr>
              <p:cNvPr id="85" name="矩形 32">
                <a:extLst>
                  <a:ext uri="{FF2B5EF4-FFF2-40B4-BE49-F238E27FC236}">
                    <a16:creationId xmlns:a16="http://schemas.microsoft.com/office/drawing/2014/main" id="{78D4DC12-759F-4734-AFD7-826255283E2F}"/>
                  </a:ext>
                </a:extLst>
              </p:cNvPr>
              <p:cNvSpPr/>
              <p:nvPr/>
            </p:nvSpPr>
            <p:spPr>
              <a:xfrm>
                <a:off x="3676365" y="2067707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矩形 33">
                <a:extLst>
                  <a:ext uri="{FF2B5EF4-FFF2-40B4-BE49-F238E27FC236}">
                    <a16:creationId xmlns:a16="http://schemas.microsoft.com/office/drawing/2014/main" id="{BAA8559F-6070-4E63-B07C-B66AE69D13D1}"/>
                  </a:ext>
                </a:extLst>
              </p:cNvPr>
              <p:cNvSpPr/>
              <p:nvPr/>
            </p:nvSpPr>
            <p:spPr>
              <a:xfrm>
                <a:off x="3676365" y="2550800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7" name="群組 82">
            <a:extLst>
              <a:ext uri="{FF2B5EF4-FFF2-40B4-BE49-F238E27FC236}">
                <a16:creationId xmlns:a16="http://schemas.microsoft.com/office/drawing/2014/main" id="{DF28A8ED-27FA-4D17-ACEE-83150593D926}"/>
              </a:ext>
            </a:extLst>
          </p:cNvPr>
          <p:cNvGrpSpPr/>
          <p:nvPr/>
        </p:nvGrpSpPr>
        <p:grpSpPr>
          <a:xfrm>
            <a:off x="2842830" y="3872141"/>
            <a:ext cx="2788777" cy="501696"/>
            <a:chOff x="2876550" y="3061924"/>
            <a:chExt cx="3871034" cy="700891"/>
          </a:xfrm>
        </p:grpSpPr>
        <p:grpSp>
          <p:nvGrpSpPr>
            <p:cNvPr id="68" name="群組 34">
              <a:extLst>
                <a:ext uri="{FF2B5EF4-FFF2-40B4-BE49-F238E27FC236}">
                  <a16:creationId xmlns:a16="http://schemas.microsoft.com/office/drawing/2014/main" id="{F0FD30F0-924A-494B-8D7A-D44BD0C20EC6}"/>
                </a:ext>
              </a:extLst>
            </p:cNvPr>
            <p:cNvGrpSpPr/>
            <p:nvPr/>
          </p:nvGrpSpPr>
          <p:grpSpPr>
            <a:xfrm>
              <a:off x="2876550" y="3061924"/>
              <a:ext cx="647700" cy="700891"/>
              <a:chOff x="3759200" y="2067709"/>
              <a:chExt cx="647700" cy="700891"/>
            </a:xfrm>
          </p:grpSpPr>
          <p:sp>
            <p:nvSpPr>
              <p:cNvPr id="79" name="矩形 35">
                <a:extLst>
                  <a:ext uri="{FF2B5EF4-FFF2-40B4-BE49-F238E27FC236}">
                    <a16:creationId xmlns:a16="http://schemas.microsoft.com/office/drawing/2014/main" id="{27AA1556-57CA-43B7-9F9E-7E3F4918705A}"/>
                  </a:ext>
                </a:extLst>
              </p:cNvPr>
              <p:cNvSpPr/>
              <p:nvPr/>
            </p:nvSpPr>
            <p:spPr>
              <a:xfrm>
                <a:off x="3759200" y="2067709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矩形 36">
                <a:extLst>
                  <a:ext uri="{FF2B5EF4-FFF2-40B4-BE49-F238E27FC236}">
                    <a16:creationId xmlns:a16="http://schemas.microsoft.com/office/drawing/2014/main" id="{B3E14015-5374-4D9B-9E37-418D1D31F1EA}"/>
                  </a:ext>
                </a:extLst>
              </p:cNvPr>
              <p:cNvSpPr/>
              <p:nvPr/>
            </p:nvSpPr>
            <p:spPr>
              <a:xfrm>
                <a:off x="3759200" y="2550802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9" name="文字方塊 37">
              <a:extLst>
                <a:ext uri="{FF2B5EF4-FFF2-40B4-BE49-F238E27FC236}">
                  <a16:creationId xmlns:a16="http://schemas.microsoft.com/office/drawing/2014/main" id="{A98C886B-1C03-421A-B955-D89359E38641}"/>
                </a:ext>
              </a:extLst>
            </p:cNvPr>
            <p:cNvSpPr txBox="1"/>
            <p:nvPr/>
          </p:nvSpPr>
          <p:spPr>
            <a:xfrm>
              <a:off x="5359423" y="3193702"/>
              <a:ext cx="564815" cy="502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0" name="群組 38">
              <a:extLst>
                <a:ext uri="{FF2B5EF4-FFF2-40B4-BE49-F238E27FC236}">
                  <a16:creationId xmlns:a16="http://schemas.microsoft.com/office/drawing/2014/main" id="{3941273D-1230-4851-B381-106229289FEA}"/>
                </a:ext>
              </a:extLst>
            </p:cNvPr>
            <p:cNvGrpSpPr/>
            <p:nvPr/>
          </p:nvGrpSpPr>
          <p:grpSpPr>
            <a:xfrm>
              <a:off x="3719803" y="3061924"/>
              <a:ext cx="647700" cy="700891"/>
              <a:chOff x="3678029" y="2067709"/>
              <a:chExt cx="647700" cy="700891"/>
            </a:xfrm>
          </p:grpSpPr>
          <p:sp>
            <p:nvSpPr>
              <p:cNvPr id="77" name="矩形 39">
                <a:extLst>
                  <a:ext uri="{FF2B5EF4-FFF2-40B4-BE49-F238E27FC236}">
                    <a16:creationId xmlns:a16="http://schemas.microsoft.com/office/drawing/2014/main" id="{F929671D-2F08-44C7-941B-16D803A683CB}"/>
                  </a:ext>
                </a:extLst>
              </p:cNvPr>
              <p:cNvSpPr/>
              <p:nvPr/>
            </p:nvSpPr>
            <p:spPr>
              <a:xfrm>
                <a:off x="3678029" y="2067709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矩形 40">
                <a:extLst>
                  <a:ext uri="{FF2B5EF4-FFF2-40B4-BE49-F238E27FC236}">
                    <a16:creationId xmlns:a16="http://schemas.microsoft.com/office/drawing/2014/main" id="{056EFEB6-C720-47D5-A260-36BBA9F38AC2}"/>
                  </a:ext>
                </a:extLst>
              </p:cNvPr>
              <p:cNvSpPr/>
              <p:nvPr/>
            </p:nvSpPr>
            <p:spPr>
              <a:xfrm>
                <a:off x="3678029" y="2550802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1" name="群組 41">
              <a:extLst>
                <a:ext uri="{FF2B5EF4-FFF2-40B4-BE49-F238E27FC236}">
                  <a16:creationId xmlns:a16="http://schemas.microsoft.com/office/drawing/2014/main" id="{AA796DCF-E6D7-4CC2-B8A6-877A70F360FE}"/>
                </a:ext>
              </a:extLst>
            </p:cNvPr>
            <p:cNvGrpSpPr/>
            <p:nvPr/>
          </p:nvGrpSpPr>
          <p:grpSpPr>
            <a:xfrm>
              <a:off x="6099884" y="3061924"/>
              <a:ext cx="647700" cy="700891"/>
              <a:chOff x="3612612" y="2065321"/>
              <a:chExt cx="647700" cy="700891"/>
            </a:xfrm>
          </p:grpSpPr>
          <p:sp>
            <p:nvSpPr>
              <p:cNvPr id="75" name="矩形 42">
                <a:extLst>
                  <a:ext uri="{FF2B5EF4-FFF2-40B4-BE49-F238E27FC236}">
                    <a16:creationId xmlns:a16="http://schemas.microsoft.com/office/drawing/2014/main" id="{13A7CD33-7F0B-4FAD-8B9C-F1980D27253A}"/>
                  </a:ext>
                </a:extLst>
              </p:cNvPr>
              <p:cNvSpPr/>
              <p:nvPr/>
            </p:nvSpPr>
            <p:spPr>
              <a:xfrm>
                <a:off x="3612612" y="2065321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矩形 43">
                <a:extLst>
                  <a:ext uri="{FF2B5EF4-FFF2-40B4-BE49-F238E27FC236}">
                    <a16:creationId xmlns:a16="http://schemas.microsoft.com/office/drawing/2014/main" id="{39AD756B-67DA-475E-B24B-66133AEE8AFB}"/>
                  </a:ext>
                </a:extLst>
              </p:cNvPr>
              <p:cNvSpPr/>
              <p:nvPr/>
            </p:nvSpPr>
            <p:spPr>
              <a:xfrm>
                <a:off x="3612612" y="2548414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2" name="群組 44">
              <a:extLst>
                <a:ext uri="{FF2B5EF4-FFF2-40B4-BE49-F238E27FC236}">
                  <a16:creationId xmlns:a16="http://schemas.microsoft.com/office/drawing/2014/main" id="{4E465A5A-687F-49AC-8681-A1C952AD979C}"/>
                </a:ext>
              </a:extLst>
            </p:cNvPr>
            <p:cNvGrpSpPr/>
            <p:nvPr/>
          </p:nvGrpSpPr>
          <p:grpSpPr>
            <a:xfrm>
              <a:off x="4561511" y="3061924"/>
              <a:ext cx="647700" cy="700891"/>
              <a:chOff x="3595313" y="2067709"/>
              <a:chExt cx="647700" cy="700891"/>
            </a:xfrm>
          </p:grpSpPr>
          <p:sp>
            <p:nvSpPr>
              <p:cNvPr id="73" name="矩形 45">
                <a:extLst>
                  <a:ext uri="{FF2B5EF4-FFF2-40B4-BE49-F238E27FC236}">
                    <a16:creationId xmlns:a16="http://schemas.microsoft.com/office/drawing/2014/main" id="{FB91CAD3-5E9B-4450-9C32-9B8B7987F698}"/>
                  </a:ext>
                </a:extLst>
              </p:cNvPr>
              <p:cNvSpPr/>
              <p:nvPr/>
            </p:nvSpPr>
            <p:spPr>
              <a:xfrm>
                <a:off x="3595313" y="2067709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矩形 46">
                <a:extLst>
                  <a:ext uri="{FF2B5EF4-FFF2-40B4-BE49-F238E27FC236}">
                    <a16:creationId xmlns:a16="http://schemas.microsoft.com/office/drawing/2014/main" id="{751F5F30-EBC4-4CF9-95BA-8A27B6040164}"/>
                  </a:ext>
                </a:extLst>
              </p:cNvPr>
              <p:cNvSpPr/>
              <p:nvPr/>
            </p:nvSpPr>
            <p:spPr>
              <a:xfrm>
                <a:off x="3595313" y="2550802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8" name="群組 81">
            <a:extLst>
              <a:ext uri="{FF2B5EF4-FFF2-40B4-BE49-F238E27FC236}">
                <a16:creationId xmlns:a16="http://schemas.microsoft.com/office/drawing/2014/main" id="{57C198E1-BFD4-407B-8C1F-3614A0C7EFBE}"/>
              </a:ext>
            </a:extLst>
          </p:cNvPr>
          <p:cNvGrpSpPr/>
          <p:nvPr/>
        </p:nvGrpSpPr>
        <p:grpSpPr>
          <a:xfrm>
            <a:off x="2828225" y="5128187"/>
            <a:ext cx="4513215" cy="514700"/>
            <a:chOff x="2876550" y="4808151"/>
            <a:chExt cx="6219606" cy="713886"/>
          </a:xfrm>
        </p:grpSpPr>
        <p:grpSp>
          <p:nvGrpSpPr>
            <p:cNvPr id="46" name="群組 47">
              <a:extLst>
                <a:ext uri="{FF2B5EF4-FFF2-40B4-BE49-F238E27FC236}">
                  <a16:creationId xmlns:a16="http://schemas.microsoft.com/office/drawing/2014/main" id="{CC5988FA-16D5-48AC-BCFF-EE4949EDA16B}"/>
                </a:ext>
              </a:extLst>
            </p:cNvPr>
            <p:cNvGrpSpPr/>
            <p:nvPr/>
          </p:nvGrpSpPr>
          <p:grpSpPr>
            <a:xfrm>
              <a:off x="2876550" y="4820196"/>
              <a:ext cx="647700" cy="700891"/>
              <a:chOff x="3759200" y="2067709"/>
              <a:chExt cx="647700" cy="700891"/>
            </a:xfrm>
          </p:grpSpPr>
          <p:sp>
            <p:nvSpPr>
              <p:cNvPr id="66" name="矩形 48">
                <a:extLst>
                  <a:ext uri="{FF2B5EF4-FFF2-40B4-BE49-F238E27FC236}">
                    <a16:creationId xmlns:a16="http://schemas.microsoft.com/office/drawing/2014/main" id="{59E2217B-0264-4A21-BE31-ED70D0451919}"/>
                  </a:ext>
                </a:extLst>
              </p:cNvPr>
              <p:cNvSpPr/>
              <p:nvPr/>
            </p:nvSpPr>
            <p:spPr>
              <a:xfrm>
                <a:off x="3759200" y="2067709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矩形 49">
                <a:extLst>
                  <a:ext uri="{FF2B5EF4-FFF2-40B4-BE49-F238E27FC236}">
                    <a16:creationId xmlns:a16="http://schemas.microsoft.com/office/drawing/2014/main" id="{0E26901C-4113-4566-BDF6-9EB351A95BDD}"/>
                  </a:ext>
                </a:extLst>
              </p:cNvPr>
              <p:cNvSpPr/>
              <p:nvPr/>
            </p:nvSpPr>
            <p:spPr>
              <a:xfrm>
                <a:off x="3759200" y="2550802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7" name="文字方塊 50">
              <a:extLst>
                <a:ext uri="{FF2B5EF4-FFF2-40B4-BE49-F238E27FC236}">
                  <a16:creationId xmlns:a16="http://schemas.microsoft.com/office/drawing/2014/main" id="{62511A03-44BF-4AF6-B9E4-8C49F62E41FD}"/>
                </a:ext>
              </a:extLst>
            </p:cNvPr>
            <p:cNvSpPr txBox="1"/>
            <p:nvPr/>
          </p:nvSpPr>
          <p:spPr>
            <a:xfrm>
              <a:off x="7778947" y="4938477"/>
              <a:ext cx="560751" cy="498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8" name="群組 51">
              <a:extLst>
                <a:ext uri="{FF2B5EF4-FFF2-40B4-BE49-F238E27FC236}">
                  <a16:creationId xmlns:a16="http://schemas.microsoft.com/office/drawing/2014/main" id="{BE3D1CD0-758F-4B8F-A05E-50773E865FEC}"/>
                </a:ext>
              </a:extLst>
            </p:cNvPr>
            <p:cNvGrpSpPr/>
            <p:nvPr/>
          </p:nvGrpSpPr>
          <p:grpSpPr>
            <a:xfrm>
              <a:off x="3719803" y="4820194"/>
              <a:ext cx="647700" cy="700891"/>
              <a:chOff x="3678029" y="2067707"/>
              <a:chExt cx="647700" cy="700891"/>
            </a:xfrm>
          </p:grpSpPr>
          <p:sp>
            <p:nvSpPr>
              <p:cNvPr id="64" name="矩形 52">
                <a:extLst>
                  <a:ext uri="{FF2B5EF4-FFF2-40B4-BE49-F238E27FC236}">
                    <a16:creationId xmlns:a16="http://schemas.microsoft.com/office/drawing/2014/main" id="{1D571EED-2C47-4695-97B1-5622EA6900F6}"/>
                  </a:ext>
                </a:extLst>
              </p:cNvPr>
              <p:cNvSpPr/>
              <p:nvPr/>
            </p:nvSpPr>
            <p:spPr>
              <a:xfrm>
                <a:off x="3678029" y="2067707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矩形 53">
                <a:extLst>
                  <a:ext uri="{FF2B5EF4-FFF2-40B4-BE49-F238E27FC236}">
                    <a16:creationId xmlns:a16="http://schemas.microsoft.com/office/drawing/2014/main" id="{DC56C3EA-EEFC-4600-8310-7FA5E2A1A086}"/>
                  </a:ext>
                </a:extLst>
              </p:cNvPr>
              <p:cNvSpPr/>
              <p:nvPr/>
            </p:nvSpPr>
            <p:spPr>
              <a:xfrm>
                <a:off x="3678029" y="2550800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9" name="群組 54">
              <a:extLst>
                <a:ext uri="{FF2B5EF4-FFF2-40B4-BE49-F238E27FC236}">
                  <a16:creationId xmlns:a16="http://schemas.microsoft.com/office/drawing/2014/main" id="{1EBDD2E0-0453-4901-AB5E-DD059B6689D0}"/>
                </a:ext>
              </a:extLst>
            </p:cNvPr>
            <p:cNvGrpSpPr/>
            <p:nvPr/>
          </p:nvGrpSpPr>
          <p:grpSpPr>
            <a:xfrm>
              <a:off x="8448456" y="4808151"/>
              <a:ext cx="647700" cy="700891"/>
              <a:chOff x="3205284" y="2053276"/>
              <a:chExt cx="647700" cy="700891"/>
            </a:xfrm>
          </p:grpSpPr>
          <p:sp>
            <p:nvSpPr>
              <p:cNvPr id="62" name="矩形 55">
                <a:extLst>
                  <a:ext uri="{FF2B5EF4-FFF2-40B4-BE49-F238E27FC236}">
                    <a16:creationId xmlns:a16="http://schemas.microsoft.com/office/drawing/2014/main" id="{46C00BC1-A2CB-4701-A07E-012D44103A18}"/>
                  </a:ext>
                </a:extLst>
              </p:cNvPr>
              <p:cNvSpPr/>
              <p:nvPr/>
            </p:nvSpPr>
            <p:spPr>
              <a:xfrm>
                <a:off x="3205284" y="2053276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矩形 56">
                <a:extLst>
                  <a:ext uri="{FF2B5EF4-FFF2-40B4-BE49-F238E27FC236}">
                    <a16:creationId xmlns:a16="http://schemas.microsoft.com/office/drawing/2014/main" id="{FD54B4B2-814D-49DA-A38F-22A3E3D188D1}"/>
                  </a:ext>
                </a:extLst>
              </p:cNvPr>
              <p:cNvSpPr/>
              <p:nvPr/>
            </p:nvSpPr>
            <p:spPr>
              <a:xfrm>
                <a:off x="3205284" y="2536370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0" name="群組 57">
              <a:extLst>
                <a:ext uri="{FF2B5EF4-FFF2-40B4-BE49-F238E27FC236}">
                  <a16:creationId xmlns:a16="http://schemas.microsoft.com/office/drawing/2014/main" id="{B2F23558-C29F-4A8A-B63C-9F5C733982BE}"/>
                </a:ext>
              </a:extLst>
            </p:cNvPr>
            <p:cNvGrpSpPr/>
            <p:nvPr/>
          </p:nvGrpSpPr>
          <p:grpSpPr>
            <a:xfrm>
              <a:off x="4536558" y="4819122"/>
              <a:ext cx="647700" cy="700891"/>
              <a:chOff x="3570360" y="2066635"/>
              <a:chExt cx="647700" cy="700891"/>
            </a:xfrm>
          </p:grpSpPr>
          <p:sp>
            <p:nvSpPr>
              <p:cNvPr id="60" name="矩形 58">
                <a:extLst>
                  <a:ext uri="{FF2B5EF4-FFF2-40B4-BE49-F238E27FC236}">
                    <a16:creationId xmlns:a16="http://schemas.microsoft.com/office/drawing/2014/main" id="{075122C6-0ECC-4A3F-8E01-FAD28DD252B3}"/>
                  </a:ext>
                </a:extLst>
              </p:cNvPr>
              <p:cNvSpPr/>
              <p:nvPr/>
            </p:nvSpPr>
            <p:spPr>
              <a:xfrm>
                <a:off x="3570360" y="2066635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矩形 59">
                <a:extLst>
                  <a:ext uri="{FF2B5EF4-FFF2-40B4-BE49-F238E27FC236}">
                    <a16:creationId xmlns:a16="http://schemas.microsoft.com/office/drawing/2014/main" id="{C7080D1B-9711-4ACB-95BA-EB1B5F833993}"/>
                  </a:ext>
                </a:extLst>
              </p:cNvPr>
              <p:cNvSpPr/>
              <p:nvPr/>
            </p:nvSpPr>
            <p:spPr>
              <a:xfrm>
                <a:off x="3570360" y="2549728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" name="群組 60">
              <a:extLst>
                <a:ext uri="{FF2B5EF4-FFF2-40B4-BE49-F238E27FC236}">
                  <a16:creationId xmlns:a16="http://schemas.microsoft.com/office/drawing/2014/main" id="{481374F9-9B08-4E60-966E-DB2CD111004C}"/>
                </a:ext>
              </a:extLst>
            </p:cNvPr>
            <p:cNvGrpSpPr/>
            <p:nvPr/>
          </p:nvGrpSpPr>
          <p:grpSpPr>
            <a:xfrm>
              <a:off x="5374096" y="4821146"/>
              <a:ext cx="647700" cy="700891"/>
              <a:chOff x="3478372" y="2068660"/>
              <a:chExt cx="647700" cy="700891"/>
            </a:xfrm>
          </p:grpSpPr>
          <p:sp>
            <p:nvSpPr>
              <p:cNvPr id="58" name="矩形 61">
                <a:extLst>
                  <a:ext uri="{FF2B5EF4-FFF2-40B4-BE49-F238E27FC236}">
                    <a16:creationId xmlns:a16="http://schemas.microsoft.com/office/drawing/2014/main" id="{83122737-A0BD-4DF2-9931-47E88ED7B5AE}"/>
                  </a:ext>
                </a:extLst>
              </p:cNvPr>
              <p:cNvSpPr/>
              <p:nvPr/>
            </p:nvSpPr>
            <p:spPr>
              <a:xfrm>
                <a:off x="3478372" y="2068660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矩形 62">
                <a:extLst>
                  <a:ext uri="{FF2B5EF4-FFF2-40B4-BE49-F238E27FC236}">
                    <a16:creationId xmlns:a16="http://schemas.microsoft.com/office/drawing/2014/main" id="{59225B72-8B0E-4EDA-ADF6-B4183BC0F19C}"/>
                  </a:ext>
                </a:extLst>
              </p:cNvPr>
              <p:cNvSpPr/>
              <p:nvPr/>
            </p:nvSpPr>
            <p:spPr>
              <a:xfrm>
                <a:off x="3478372" y="2551753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2" name="群組 63">
              <a:extLst>
                <a:ext uri="{FF2B5EF4-FFF2-40B4-BE49-F238E27FC236}">
                  <a16:creationId xmlns:a16="http://schemas.microsoft.com/office/drawing/2014/main" id="{1BCB0DCC-0EDC-4477-8E9C-B4D23C3612C6}"/>
                </a:ext>
              </a:extLst>
            </p:cNvPr>
            <p:cNvGrpSpPr/>
            <p:nvPr/>
          </p:nvGrpSpPr>
          <p:grpSpPr>
            <a:xfrm>
              <a:off x="6211634" y="4819122"/>
              <a:ext cx="647700" cy="700891"/>
              <a:chOff x="3391486" y="2066636"/>
              <a:chExt cx="647700" cy="700891"/>
            </a:xfrm>
          </p:grpSpPr>
          <p:sp>
            <p:nvSpPr>
              <p:cNvPr id="56" name="矩形 64">
                <a:extLst>
                  <a:ext uri="{FF2B5EF4-FFF2-40B4-BE49-F238E27FC236}">
                    <a16:creationId xmlns:a16="http://schemas.microsoft.com/office/drawing/2014/main" id="{BDCBE6A5-C55F-475D-928B-EF323BFBD04E}"/>
                  </a:ext>
                </a:extLst>
              </p:cNvPr>
              <p:cNvSpPr/>
              <p:nvPr/>
            </p:nvSpPr>
            <p:spPr>
              <a:xfrm>
                <a:off x="3391486" y="2066636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矩形 65">
                <a:extLst>
                  <a:ext uri="{FF2B5EF4-FFF2-40B4-BE49-F238E27FC236}">
                    <a16:creationId xmlns:a16="http://schemas.microsoft.com/office/drawing/2014/main" id="{AA7F4081-B49F-43B3-BD26-21407A49DB3E}"/>
                  </a:ext>
                </a:extLst>
              </p:cNvPr>
              <p:cNvSpPr/>
              <p:nvPr/>
            </p:nvSpPr>
            <p:spPr>
              <a:xfrm>
                <a:off x="3391486" y="2549729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群組 66">
              <a:extLst>
                <a:ext uri="{FF2B5EF4-FFF2-40B4-BE49-F238E27FC236}">
                  <a16:creationId xmlns:a16="http://schemas.microsoft.com/office/drawing/2014/main" id="{7178579B-55F2-4156-9B8C-358D5B18F042}"/>
                </a:ext>
              </a:extLst>
            </p:cNvPr>
            <p:cNvGrpSpPr/>
            <p:nvPr/>
          </p:nvGrpSpPr>
          <p:grpSpPr>
            <a:xfrm>
              <a:off x="7046390" y="4819122"/>
              <a:ext cx="647700" cy="700891"/>
              <a:chOff x="3301818" y="2066636"/>
              <a:chExt cx="647700" cy="700891"/>
            </a:xfrm>
          </p:grpSpPr>
          <p:sp>
            <p:nvSpPr>
              <p:cNvPr id="54" name="矩形 67">
                <a:extLst>
                  <a:ext uri="{FF2B5EF4-FFF2-40B4-BE49-F238E27FC236}">
                    <a16:creationId xmlns:a16="http://schemas.microsoft.com/office/drawing/2014/main" id="{7ABCA21D-6B78-4C64-8E9E-32F3294D1CA2}"/>
                  </a:ext>
                </a:extLst>
              </p:cNvPr>
              <p:cNvSpPr/>
              <p:nvPr/>
            </p:nvSpPr>
            <p:spPr>
              <a:xfrm>
                <a:off x="3301818" y="2066636"/>
                <a:ext cx="647700" cy="7008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矩形 68">
                <a:extLst>
                  <a:ext uri="{FF2B5EF4-FFF2-40B4-BE49-F238E27FC236}">
                    <a16:creationId xmlns:a16="http://schemas.microsoft.com/office/drawing/2014/main" id="{04093FA7-78BC-477A-807D-A0291C3BD1D9}"/>
                  </a:ext>
                </a:extLst>
              </p:cNvPr>
              <p:cNvSpPr/>
              <p:nvPr/>
            </p:nvSpPr>
            <p:spPr>
              <a:xfrm>
                <a:off x="3301818" y="2549729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9" name="群組 80">
            <a:extLst>
              <a:ext uri="{FF2B5EF4-FFF2-40B4-BE49-F238E27FC236}">
                <a16:creationId xmlns:a16="http://schemas.microsoft.com/office/drawing/2014/main" id="{DC3A395B-847F-4FC2-979E-5E8DED94897A}"/>
              </a:ext>
            </a:extLst>
          </p:cNvPr>
          <p:cNvGrpSpPr/>
          <p:nvPr/>
        </p:nvGrpSpPr>
        <p:grpSpPr>
          <a:xfrm>
            <a:off x="7074829" y="2922735"/>
            <a:ext cx="1395913" cy="1856838"/>
            <a:chOff x="8969878" y="2160897"/>
            <a:chExt cx="1905823" cy="2373003"/>
          </a:xfrm>
        </p:grpSpPr>
        <p:grpSp>
          <p:nvGrpSpPr>
            <p:cNvPr id="41" name="群組 72">
              <a:extLst>
                <a:ext uri="{FF2B5EF4-FFF2-40B4-BE49-F238E27FC236}">
                  <a16:creationId xmlns:a16="http://schemas.microsoft.com/office/drawing/2014/main" id="{D179E6C1-E012-4A15-964B-9CC5189A1216}"/>
                </a:ext>
              </a:extLst>
            </p:cNvPr>
            <p:cNvGrpSpPr/>
            <p:nvPr/>
          </p:nvGrpSpPr>
          <p:grpSpPr>
            <a:xfrm>
              <a:off x="9071499" y="2668435"/>
              <a:ext cx="1701837" cy="1796548"/>
              <a:chOff x="3601090" y="2085603"/>
              <a:chExt cx="647712" cy="700899"/>
            </a:xfrm>
          </p:grpSpPr>
          <p:sp>
            <p:nvSpPr>
              <p:cNvPr id="44" name="矩形 73">
                <a:extLst>
                  <a:ext uri="{FF2B5EF4-FFF2-40B4-BE49-F238E27FC236}">
                    <a16:creationId xmlns:a16="http://schemas.microsoft.com/office/drawing/2014/main" id="{15E3B390-A3EB-43AB-BAA7-BF73A7D06EE1}"/>
                  </a:ext>
                </a:extLst>
              </p:cNvPr>
              <p:cNvSpPr/>
              <p:nvPr/>
            </p:nvSpPr>
            <p:spPr>
              <a:xfrm>
                <a:off x="3601102" y="2085603"/>
                <a:ext cx="647700" cy="48309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KV pairs</a:t>
                </a:r>
              </a:p>
              <a:p>
                <a:pPr algn="ctr"/>
                <a:r>
                  <a:rPr lang="en-US" altLang="ja-JP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(Sorted)</a:t>
                </a:r>
              </a:p>
            </p:txBody>
          </p:sp>
          <p:sp>
            <p:nvSpPr>
              <p:cNvPr id="45" name="矩形 74">
                <a:extLst>
                  <a:ext uri="{FF2B5EF4-FFF2-40B4-BE49-F238E27FC236}">
                    <a16:creationId xmlns:a16="http://schemas.microsoft.com/office/drawing/2014/main" id="{A5C56C3F-E3F9-4CB1-B28C-072BDD6D544A}"/>
                  </a:ext>
                </a:extLst>
              </p:cNvPr>
              <p:cNvSpPr/>
              <p:nvPr/>
            </p:nvSpPr>
            <p:spPr>
              <a:xfrm>
                <a:off x="3601090" y="2568705"/>
                <a:ext cx="647700" cy="2177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Metadata</a:t>
                </a:r>
                <a:endParaRPr kumimoji="1" lang="ja-JP" alt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2" name="矩形 75">
              <a:extLst>
                <a:ext uri="{FF2B5EF4-FFF2-40B4-BE49-F238E27FC236}">
                  <a16:creationId xmlns:a16="http://schemas.microsoft.com/office/drawing/2014/main" id="{134A6AFF-00D8-49E0-A173-C6287D605818}"/>
                </a:ext>
              </a:extLst>
            </p:cNvPr>
            <p:cNvSpPr/>
            <p:nvPr/>
          </p:nvSpPr>
          <p:spPr>
            <a:xfrm>
              <a:off x="8970701" y="2160897"/>
              <a:ext cx="1905000" cy="237300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文字方塊 79">
              <a:extLst>
                <a:ext uri="{FF2B5EF4-FFF2-40B4-BE49-F238E27FC236}">
                  <a16:creationId xmlns:a16="http://schemas.microsoft.com/office/drawing/2014/main" id="{E2BA9A81-C6CA-4FB7-99DF-AEF22CA37A92}"/>
                </a:ext>
              </a:extLst>
            </p:cNvPr>
            <p:cNvSpPr txBox="1"/>
            <p:nvPr/>
          </p:nvSpPr>
          <p:spPr>
            <a:xfrm>
              <a:off x="8969878" y="2207079"/>
              <a:ext cx="1904999" cy="459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SSTable</a:t>
              </a:r>
              <a:endPara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0" name="群組 103">
            <a:extLst>
              <a:ext uri="{FF2B5EF4-FFF2-40B4-BE49-F238E27FC236}">
                <a16:creationId xmlns:a16="http://schemas.microsoft.com/office/drawing/2014/main" id="{A1077C2D-FEAE-43B0-AB93-6CED6137422D}"/>
              </a:ext>
            </a:extLst>
          </p:cNvPr>
          <p:cNvGrpSpPr/>
          <p:nvPr/>
        </p:nvGrpSpPr>
        <p:grpSpPr>
          <a:xfrm>
            <a:off x="6728752" y="4767216"/>
            <a:ext cx="708546" cy="1020936"/>
            <a:chOff x="6688987" y="3251337"/>
            <a:chExt cx="930545" cy="1431115"/>
          </a:xfrm>
        </p:grpSpPr>
        <p:sp>
          <p:nvSpPr>
            <p:cNvPr id="39" name="橢圓 84">
              <a:extLst>
                <a:ext uri="{FF2B5EF4-FFF2-40B4-BE49-F238E27FC236}">
                  <a16:creationId xmlns:a16="http://schemas.microsoft.com/office/drawing/2014/main" id="{3825F872-C8C1-4411-85C8-FF697B2AC157}"/>
                </a:ext>
              </a:extLst>
            </p:cNvPr>
            <p:cNvSpPr/>
            <p:nvPr/>
          </p:nvSpPr>
          <p:spPr>
            <a:xfrm>
              <a:off x="6688987" y="3564852"/>
              <a:ext cx="930545" cy="111760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直線單箭頭接點 86">
              <a:extLst>
                <a:ext uri="{FF2B5EF4-FFF2-40B4-BE49-F238E27FC236}">
                  <a16:creationId xmlns:a16="http://schemas.microsoft.com/office/drawing/2014/main" id="{BBE8E363-3587-4D41-9164-53EACEDB65A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48403" y="3251337"/>
              <a:ext cx="346910" cy="343054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文字方塊 69">
            <a:extLst>
              <a:ext uri="{FF2B5EF4-FFF2-40B4-BE49-F238E27FC236}">
                <a16:creationId xmlns:a16="http://schemas.microsoft.com/office/drawing/2014/main" id="{656A4D30-25AB-4682-AD40-8B2CE76FF0F7}"/>
              </a:ext>
            </a:extLst>
          </p:cNvPr>
          <p:cNvSpPr txBox="1"/>
          <p:nvPr/>
        </p:nvSpPr>
        <p:spPr>
          <a:xfrm>
            <a:off x="2146557" y="3144776"/>
            <a:ext cx="653518" cy="449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40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ja-JP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ja-JP" altLang="en-US" sz="2400" i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文字方塊 70">
            <a:extLst>
              <a:ext uri="{FF2B5EF4-FFF2-40B4-BE49-F238E27FC236}">
                <a16:creationId xmlns:a16="http://schemas.microsoft.com/office/drawing/2014/main" id="{3829492B-4D3B-43E0-B558-F8275E01914B}"/>
              </a:ext>
            </a:extLst>
          </p:cNvPr>
          <p:cNvSpPr txBox="1"/>
          <p:nvPr/>
        </p:nvSpPr>
        <p:spPr>
          <a:xfrm>
            <a:off x="2140914" y="3951207"/>
            <a:ext cx="633037" cy="449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40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ja-JP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ja-JP" altLang="en-US" sz="2400" i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文字方塊 71">
            <a:extLst>
              <a:ext uri="{FF2B5EF4-FFF2-40B4-BE49-F238E27FC236}">
                <a16:creationId xmlns:a16="http://schemas.microsoft.com/office/drawing/2014/main" id="{4C3771B4-E14F-49D2-A9D0-9D5CE3E279E0}"/>
              </a:ext>
            </a:extLst>
          </p:cNvPr>
          <p:cNvSpPr txBox="1"/>
          <p:nvPr/>
        </p:nvSpPr>
        <p:spPr>
          <a:xfrm>
            <a:off x="1828800" y="5204895"/>
            <a:ext cx="945120" cy="449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40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ja-JP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k – 1</a:t>
            </a:r>
            <a:endParaRPr kumimoji="1" lang="ja-JP" altLang="en-US" sz="2400" i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文字方塊 88">
            <a:extLst>
              <a:ext uri="{FF2B5EF4-FFF2-40B4-BE49-F238E27FC236}">
                <a16:creationId xmlns:a16="http://schemas.microsoft.com/office/drawing/2014/main" id="{9E954274-AEEC-46B7-9020-8DA6257E59EA}"/>
              </a:ext>
            </a:extLst>
          </p:cNvPr>
          <p:cNvSpPr txBox="1"/>
          <p:nvPr/>
        </p:nvSpPr>
        <p:spPr>
          <a:xfrm>
            <a:off x="4056713" y="4524973"/>
            <a:ext cx="406905" cy="3593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89684" y="3323890"/>
            <a:ext cx="811258" cy="1761689"/>
            <a:chOff x="5189684" y="3323890"/>
            <a:chExt cx="811258" cy="1761689"/>
          </a:xfrm>
        </p:grpSpPr>
        <p:sp>
          <p:nvSpPr>
            <p:cNvPr id="35" name="手繪多邊形: 圖案 94">
              <a:extLst>
                <a:ext uri="{FF2B5EF4-FFF2-40B4-BE49-F238E27FC236}">
                  <a16:creationId xmlns:a16="http://schemas.microsoft.com/office/drawing/2014/main" id="{3E5445A6-4308-4391-85A0-772216AF18D2}"/>
                </a:ext>
              </a:extLst>
            </p:cNvPr>
            <p:cNvSpPr/>
            <p:nvPr/>
          </p:nvSpPr>
          <p:spPr>
            <a:xfrm>
              <a:off x="5189684" y="3323890"/>
              <a:ext cx="171412" cy="427522"/>
            </a:xfrm>
            <a:custGeom>
              <a:avLst/>
              <a:gdLst>
                <a:gd name="connsiteX0" fmla="*/ 0 w 311291"/>
                <a:gd name="connsiteY0" fmla="*/ 0 h 571500"/>
                <a:gd name="connsiteX1" fmla="*/ 310243 w 311291"/>
                <a:gd name="connsiteY1" fmla="*/ 228600 h 571500"/>
                <a:gd name="connsiteX2" fmla="*/ 81643 w 311291"/>
                <a:gd name="connsiteY2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1291" h="571500">
                  <a:moveTo>
                    <a:pt x="0" y="0"/>
                  </a:moveTo>
                  <a:cubicBezTo>
                    <a:pt x="148318" y="66675"/>
                    <a:pt x="296636" y="133350"/>
                    <a:pt x="310243" y="228600"/>
                  </a:cubicBezTo>
                  <a:cubicBezTo>
                    <a:pt x="323850" y="323850"/>
                    <a:pt x="202746" y="447675"/>
                    <a:pt x="81643" y="57150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手繪多邊形: 圖案 95">
              <a:extLst>
                <a:ext uri="{FF2B5EF4-FFF2-40B4-BE49-F238E27FC236}">
                  <a16:creationId xmlns:a16="http://schemas.microsoft.com/office/drawing/2014/main" id="{67757367-8DDF-4DE0-A794-19E8C779970A}"/>
                </a:ext>
              </a:extLst>
            </p:cNvPr>
            <p:cNvSpPr/>
            <p:nvPr/>
          </p:nvSpPr>
          <p:spPr>
            <a:xfrm rot="21327337">
              <a:off x="5760073" y="4064090"/>
              <a:ext cx="148386" cy="436805"/>
            </a:xfrm>
            <a:custGeom>
              <a:avLst/>
              <a:gdLst>
                <a:gd name="connsiteX0" fmla="*/ 0 w 311291"/>
                <a:gd name="connsiteY0" fmla="*/ 0 h 571500"/>
                <a:gd name="connsiteX1" fmla="*/ 310243 w 311291"/>
                <a:gd name="connsiteY1" fmla="*/ 228600 h 571500"/>
                <a:gd name="connsiteX2" fmla="*/ 81643 w 311291"/>
                <a:gd name="connsiteY2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1291" h="571500">
                  <a:moveTo>
                    <a:pt x="0" y="0"/>
                  </a:moveTo>
                  <a:cubicBezTo>
                    <a:pt x="148318" y="66675"/>
                    <a:pt x="296636" y="133350"/>
                    <a:pt x="310243" y="228600"/>
                  </a:cubicBezTo>
                  <a:cubicBezTo>
                    <a:pt x="323850" y="323850"/>
                    <a:pt x="202746" y="447675"/>
                    <a:pt x="81643" y="57150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手繪多邊形: 圖案 96">
              <a:extLst>
                <a:ext uri="{FF2B5EF4-FFF2-40B4-BE49-F238E27FC236}">
                  <a16:creationId xmlns:a16="http://schemas.microsoft.com/office/drawing/2014/main" id="{6760ED21-8690-434C-B637-B070288BA5D7}"/>
                </a:ext>
              </a:extLst>
            </p:cNvPr>
            <p:cNvSpPr/>
            <p:nvPr/>
          </p:nvSpPr>
          <p:spPr>
            <a:xfrm>
              <a:off x="5850342" y="4623126"/>
              <a:ext cx="150600" cy="462453"/>
            </a:xfrm>
            <a:custGeom>
              <a:avLst/>
              <a:gdLst>
                <a:gd name="connsiteX0" fmla="*/ 0 w 311291"/>
                <a:gd name="connsiteY0" fmla="*/ 0 h 571500"/>
                <a:gd name="connsiteX1" fmla="*/ 310243 w 311291"/>
                <a:gd name="connsiteY1" fmla="*/ 228600 h 571500"/>
                <a:gd name="connsiteX2" fmla="*/ 81643 w 311291"/>
                <a:gd name="connsiteY2" fmla="*/ 57150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1291" h="571500">
                  <a:moveTo>
                    <a:pt x="0" y="0"/>
                  </a:moveTo>
                  <a:cubicBezTo>
                    <a:pt x="148318" y="66675"/>
                    <a:pt x="296636" y="133350"/>
                    <a:pt x="310243" y="228600"/>
                  </a:cubicBezTo>
                  <a:cubicBezTo>
                    <a:pt x="323850" y="323850"/>
                    <a:pt x="202746" y="447675"/>
                    <a:pt x="81643" y="57150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8" name="文字方塊 97">
            <a:extLst>
              <a:ext uri="{FF2B5EF4-FFF2-40B4-BE49-F238E27FC236}">
                <a16:creationId xmlns:a16="http://schemas.microsoft.com/office/drawing/2014/main" id="{D83DBD6B-BCD8-4870-93CB-511E954916FB}"/>
              </a:ext>
            </a:extLst>
          </p:cNvPr>
          <p:cNvSpPr txBox="1"/>
          <p:nvPr/>
        </p:nvSpPr>
        <p:spPr>
          <a:xfrm>
            <a:off x="5410102" y="3191793"/>
            <a:ext cx="1486962" cy="3593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Compaction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106927" y="2003051"/>
            <a:ext cx="1497577" cy="359372"/>
            <a:chOff x="7106927" y="2003051"/>
            <a:chExt cx="1497577" cy="359372"/>
          </a:xfrm>
        </p:grpSpPr>
        <p:cxnSp>
          <p:nvCxnSpPr>
            <p:cNvPr id="96" name="Straight Arrow Connector 95"/>
            <p:cNvCxnSpPr/>
            <p:nvPr/>
          </p:nvCxnSpPr>
          <p:spPr>
            <a:xfrm flipH="1">
              <a:off x="7106927" y="2165295"/>
              <a:ext cx="43604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/>
            <p:cNvSpPr txBox="1"/>
            <p:nvPr/>
          </p:nvSpPr>
          <p:spPr>
            <a:xfrm>
              <a:off x="7542971" y="2003051"/>
              <a:ext cx="1061533" cy="3593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KV pairs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467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0" grpId="0" animBg="1"/>
      <p:bldP spid="11" grpId="0"/>
      <p:bldP spid="15" grpId="0" animBg="1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829" y="2792842"/>
            <a:ext cx="5936585" cy="34320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49E98A-252F-4CCC-AC6F-5A3C8D275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KV Separation</a:t>
            </a:r>
            <a:r>
              <a:rPr lang="en-US" baseline="30000" dirty="0" smtClean="0"/>
              <a:t>[*]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FDCD1-9B89-4B22-BDAE-4ADDC6406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295400"/>
            <a:ext cx="10969943" cy="1523999"/>
          </a:xfrm>
        </p:spPr>
        <p:txBody>
          <a:bodyPr/>
          <a:lstStyle/>
          <a:p>
            <a:r>
              <a:rPr lang="en-US" dirty="0" smtClean="0"/>
              <a:t>Store values separately to reduce LSM-tree size</a:t>
            </a:r>
          </a:p>
          <a:p>
            <a:pPr lvl="1"/>
            <a:r>
              <a:rPr lang="en-US" dirty="0" smtClean="0"/>
              <a:t>LSM-tree</a:t>
            </a:r>
            <a:r>
              <a:rPr lang="en-US" dirty="0"/>
              <a:t>: </a:t>
            </a:r>
            <a:r>
              <a:rPr lang="en-US" dirty="0" smtClean="0"/>
              <a:t>keys and metadata for indexing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vLog</a:t>
            </a:r>
            <a:r>
              <a:rPr lang="en-US" dirty="0" smtClean="0"/>
              <a:t>: circular log for KV pairs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405BD8-2DE9-4772-911A-48A51EA7E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188176-8A78-4147-9221-564F0893B541}"/>
              </a:ext>
            </a:extLst>
          </p:cNvPr>
          <p:cNvSpPr txBox="1"/>
          <p:nvPr/>
        </p:nvSpPr>
        <p:spPr>
          <a:xfrm>
            <a:off x="-1588" y="6537326"/>
            <a:ext cx="7536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[*] Lu et al., “</a:t>
            </a:r>
            <a:r>
              <a:rPr lang="en-US" sz="1400" dirty="0" err="1" smtClean="0"/>
              <a:t>WiscKey</a:t>
            </a:r>
            <a:r>
              <a:rPr lang="en-US" sz="1400" dirty="0"/>
              <a:t>: Separating Keys from Values in SSD-Conscious </a:t>
            </a:r>
            <a:r>
              <a:rPr lang="en-US" sz="1400" dirty="0" smtClean="0"/>
              <a:t>Storage”, FAST 2016</a:t>
            </a:r>
            <a:endParaRPr lang="en-US" sz="1400" dirty="0"/>
          </a:p>
        </p:txBody>
      </p:sp>
      <p:sp>
        <p:nvSpPr>
          <p:cNvPr id="7" name="Shape 104">
            <a:extLst>
              <a:ext uri="{FF2B5EF4-FFF2-40B4-BE49-F238E27FC236}">
                <a16:creationId xmlns:a16="http://schemas.microsoft.com/office/drawing/2014/main" id="{B7B9D3AE-DB3F-45B4-BA37-75A2CEAC5D06}"/>
              </a:ext>
            </a:extLst>
          </p:cNvPr>
          <p:cNvSpPr/>
          <p:nvPr/>
        </p:nvSpPr>
        <p:spPr>
          <a:xfrm>
            <a:off x="5615700" y="4267200"/>
            <a:ext cx="859712" cy="446902"/>
          </a:xfrm>
          <a:prstGeom prst="mathMultiply">
            <a:avLst>
              <a:gd name="adj1" fmla="val 2352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C62B47-EC55-4188-A094-60D838604E2D}"/>
              </a:ext>
            </a:extLst>
          </p:cNvPr>
          <p:cNvSpPr txBox="1"/>
          <p:nvPr/>
        </p:nvSpPr>
        <p:spPr>
          <a:xfrm>
            <a:off x="6780212" y="4267200"/>
            <a:ext cx="169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KV pairs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D9F17C3-2ED1-4CB0-9B1A-0EF298F45DFA}"/>
              </a:ext>
            </a:extLst>
          </p:cNvPr>
          <p:cNvSpPr/>
          <p:nvPr/>
        </p:nvSpPr>
        <p:spPr bwMode="auto">
          <a:xfrm>
            <a:off x="9218612" y="3429000"/>
            <a:ext cx="1600200" cy="2209800"/>
          </a:xfrm>
          <a:prstGeom prst="rect">
            <a:avLst/>
          </a:prstGeom>
          <a:noFill/>
          <a:ln w="2857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F2AB939-8C13-46E1-847C-FF12EDC1D51C}"/>
              </a:ext>
            </a:extLst>
          </p:cNvPr>
          <p:cNvSpPr/>
          <p:nvPr/>
        </p:nvSpPr>
        <p:spPr bwMode="auto">
          <a:xfrm>
            <a:off x="9835978" y="2792842"/>
            <a:ext cx="1331391" cy="3405841"/>
          </a:xfrm>
          <a:custGeom>
            <a:avLst/>
            <a:gdLst>
              <a:gd name="connsiteX0" fmla="*/ 74141 w 1331391"/>
              <a:gd name="connsiteY0" fmla="*/ 642336 h 3405841"/>
              <a:gd name="connsiteX1" fmla="*/ 1210963 w 1331391"/>
              <a:gd name="connsiteY1" fmla="*/ 172780 h 3405841"/>
              <a:gd name="connsiteX2" fmla="*/ 1161536 w 1331391"/>
              <a:gd name="connsiteY2" fmla="*/ 3212542 h 3405841"/>
              <a:gd name="connsiteX3" fmla="*/ 0 w 1331391"/>
              <a:gd name="connsiteY3" fmla="*/ 2841839 h 3405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1391" h="3405841">
                <a:moveTo>
                  <a:pt x="74141" y="642336"/>
                </a:moveTo>
                <a:cubicBezTo>
                  <a:pt x="551935" y="193374"/>
                  <a:pt x="1029730" y="-255588"/>
                  <a:pt x="1210963" y="172780"/>
                </a:cubicBezTo>
                <a:cubicBezTo>
                  <a:pt x="1392196" y="601148"/>
                  <a:pt x="1363363" y="2767699"/>
                  <a:pt x="1161536" y="3212542"/>
                </a:cubicBezTo>
                <a:cubicBezTo>
                  <a:pt x="959709" y="3657385"/>
                  <a:pt x="479854" y="3249612"/>
                  <a:pt x="0" y="2841839"/>
                </a:cubicBezTo>
              </a:path>
            </a:pathLst>
          </a:custGeom>
          <a:noFill/>
          <a:ln w="28575" cap="flat" cmpd="sng" algn="ctr">
            <a:solidFill>
              <a:srgbClr val="FF505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5ECC7B-8946-4609-A1EC-5C9C9C134080}"/>
              </a:ext>
            </a:extLst>
          </p:cNvPr>
          <p:cNvSpPr txBox="1"/>
          <p:nvPr/>
        </p:nvSpPr>
        <p:spPr>
          <a:xfrm>
            <a:off x="9218612" y="3429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Key, value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3D6DBF-9234-49CA-97E5-A3DC0D8408E7}"/>
              </a:ext>
            </a:extLst>
          </p:cNvPr>
          <p:cNvSpPr/>
          <p:nvPr/>
        </p:nvSpPr>
        <p:spPr bwMode="auto">
          <a:xfrm>
            <a:off x="9218612" y="3429000"/>
            <a:ext cx="1600200" cy="381000"/>
          </a:xfrm>
          <a:prstGeom prst="rect">
            <a:avLst/>
          </a:prstGeom>
          <a:noFill/>
          <a:ln w="2857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D00B1C-EF8D-4ECB-8CD7-0BD4E6CCB425}"/>
              </a:ext>
            </a:extLst>
          </p:cNvPr>
          <p:cNvSpPr txBox="1"/>
          <p:nvPr/>
        </p:nvSpPr>
        <p:spPr>
          <a:xfrm>
            <a:off x="9218612" y="3821668"/>
            <a:ext cx="1600200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Key, value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B511DCC-C298-4AC9-AB49-1A4E318E6D60}"/>
              </a:ext>
            </a:extLst>
          </p:cNvPr>
          <p:cNvSpPr txBox="1"/>
          <p:nvPr/>
        </p:nvSpPr>
        <p:spPr>
          <a:xfrm>
            <a:off x="9218612" y="5269468"/>
            <a:ext cx="160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Key, value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073F05-C476-4A5A-BB2A-EB0532F57B2C}"/>
              </a:ext>
            </a:extLst>
          </p:cNvPr>
          <p:cNvSpPr/>
          <p:nvPr/>
        </p:nvSpPr>
        <p:spPr bwMode="auto">
          <a:xfrm>
            <a:off x="9216634" y="5278397"/>
            <a:ext cx="1602178" cy="369332"/>
          </a:xfrm>
          <a:prstGeom prst="rect">
            <a:avLst/>
          </a:prstGeom>
          <a:noFill/>
          <a:ln w="2857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F8D40CEB-ED57-4CFE-8D50-4135B9C8B4CC}"/>
              </a:ext>
            </a:extLst>
          </p:cNvPr>
          <p:cNvSpPr/>
          <p:nvPr/>
        </p:nvSpPr>
        <p:spPr bwMode="auto">
          <a:xfrm>
            <a:off x="7535219" y="3789213"/>
            <a:ext cx="1574275" cy="541247"/>
          </a:xfrm>
          <a:custGeom>
            <a:avLst/>
            <a:gdLst>
              <a:gd name="connsiteX0" fmla="*/ 0 w 1345720"/>
              <a:gd name="connsiteY0" fmla="*/ 541247 h 541247"/>
              <a:gd name="connsiteX1" fmla="*/ 310551 w 1345720"/>
              <a:gd name="connsiteY1" fmla="*/ 75421 h 541247"/>
              <a:gd name="connsiteX2" fmla="*/ 1345720 w 1345720"/>
              <a:gd name="connsiteY2" fmla="*/ 6410 h 541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720" h="541247">
                <a:moveTo>
                  <a:pt x="0" y="541247"/>
                </a:moveTo>
                <a:cubicBezTo>
                  <a:pt x="43132" y="352903"/>
                  <a:pt x="86264" y="164560"/>
                  <a:pt x="310551" y="75421"/>
                </a:cubicBezTo>
                <a:cubicBezTo>
                  <a:pt x="534838" y="-13718"/>
                  <a:pt x="940279" y="-3654"/>
                  <a:pt x="1345720" y="6410"/>
                </a:cubicBezTo>
              </a:path>
            </a:pathLst>
          </a:custGeom>
          <a:noFill/>
          <a:ln w="28575" cap="flat" cmpd="sng" algn="ctr">
            <a:solidFill>
              <a:srgbClr val="FF505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7C1E3A1-1591-4562-8786-1594E38859C9}"/>
              </a:ext>
            </a:extLst>
          </p:cNvPr>
          <p:cNvGrpSpPr/>
          <p:nvPr/>
        </p:nvGrpSpPr>
        <p:grpSpPr>
          <a:xfrm>
            <a:off x="8115821" y="3982998"/>
            <a:ext cx="1255191" cy="369332"/>
            <a:chOff x="8192021" y="3982998"/>
            <a:chExt cx="1255191" cy="36933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3A3F3C9-BCCC-4B5B-99C6-DABDB2515F23}"/>
                </a:ext>
              </a:extLst>
            </p:cNvPr>
            <p:cNvSpPr txBox="1"/>
            <p:nvPr/>
          </p:nvSpPr>
          <p:spPr>
            <a:xfrm>
              <a:off x="8192021" y="3982998"/>
              <a:ext cx="1255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Log tail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46074116-7201-4703-9B2A-69B6A0CB110A}"/>
                </a:ext>
              </a:extLst>
            </p:cNvPr>
            <p:cNvCxnSpPr/>
            <p:nvPr/>
          </p:nvCxnSpPr>
          <p:spPr bwMode="auto">
            <a:xfrm>
              <a:off x="9109494" y="4167664"/>
              <a:ext cx="185317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5426D6C0-FE56-4628-8F9B-033EBAF13AC6}"/>
              </a:ext>
            </a:extLst>
          </p:cNvPr>
          <p:cNvSpPr txBox="1"/>
          <p:nvPr/>
        </p:nvSpPr>
        <p:spPr>
          <a:xfrm>
            <a:off x="7887221" y="5105400"/>
            <a:ext cx="1255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Log head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3254EA8-BC04-4066-B2C2-774FCFCBF440}"/>
              </a:ext>
            </a:extLst>
          </p:cNvPr>
          <p:cNvCxnSpPr/>
          <p:nvPr/>
        </p:nvCxnSpPr>
        <p:spPr bwMode="auto">
          <a:xfrm>
            <a:off x="9033295" y="5290066"/>
            <a:ext cx="1853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6CC82B7D-787D-4BD6-B746-24418402EB8E}"/>
              </a:ext>
            </a:extLst>
          </p:cNvPr>
          <p:cNvSpPr txBox="1"/>
          <p:nvPr/>
        </p:nvSpPr>
        <p:spPr>
          <a:xfrm>
            <a:off x="9098535" y="5726668"/>
            <a:ext cx="194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vLog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E3D6DBF-9234-49CA-97E5-A3DC0D8408E7}"/>
              </a:ext>
            </a:extLst>
          </p:cNvPr>
          <p:cNvSpPr/>
          <p:nvPr/>
        </p:nvSpPr>
        <p:spPr bwMode="auto">
          <a:xfrm>
            <a:off x="9218612" y="3810000"/>
            <a:ext cx="1600200" cy="369332"/>
          </a:xfrm>
          <a:prstGeom prst="rect">
            <a:avLst/>
          </a:prstGeom>
          <a:noFill/>
          <a:ln w="2857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46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B202D-BF20-4A3D-B59F-D97B3D2B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KV Separation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F0E54-5208-4192-8FC8-37C921A80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KV separation solve all problems?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High garbage collection (GC) overhead in </a:t>
            </a:r>
            <a:r>
              <a:rPr lang="en-US" b="1" dirty="0" err="1" smtClean="0">
                <a:solidFill>
                  <a:srgbClr val="FF0000"/>
                </a:solidFill>
              </a:rPr>
              <a:t>vLog</a:t>
            </a:r>
            <a:r>
              <a:rPr lang="en-US" b="1" dirty="0" smtClean="0">
                <a:solidFill>
                  <a:srgbClr val="FF0000"/>
                </a:solidFill>
              </a:rPr>
              <a:t> management</a:t>
            </a:r>
          </a:p>
          <a:p>
            <a:pPr lvl="2"/>
            <a:r>
              <a:rPr lang="en-US" dirty="0" smtClean="0"/>
              <a:t>More severe if reserved space is limited</a:t>
            </a:r>
          </a:p>
          <a:p>
            <a:pPr lvl="2"/>
            <a:r>
              <a:rPr lang="en-US" dirty="0" smtClean="0"/>
              <a:t>Update-intensive workloads aggravate GC overhead</a:t>
            </a:r>
          </a:p>
          <a:p>
            <a:pPr lvl="1"/>
            <a:r>
              <a:rPr lang="en-US" dirty="0" smtClean="0"/>
              <a:t>GC needs to query the LSM-tree to check if KV pairs are valid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44339-5CB6-4F3F-B2DC-B9C321136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C36B5A-F540-484C-89F9-67EB269DC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812" y="3800196"/>
            <a:ext cx="5334000" cy="26059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18412" y="4549914"/>
            <a:ext cx="4191000" cy="707886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High write amplification of </a:t>
            </a:r>
            <a:r>
              <a:rPr lang="en-US" sz="2000" b="1" dirty="0" err="1" smtClean="0">
                <a:solidFill>
                  <a:srgbClr val="FF0000"/>
                </a:solidFill>
              </a:rPr>
              <a:t>vLog</a:t>
            </a:r>
            <a:r>
              <a:rPr lang="en-US" sz="2000" b="1" dirty="0" smtClean="0">
                <a:solidFill>
                  <a:srgbClr val="FF0000"/>
                </a:solidFill>
              </a:rPr>
              <a:t> if reserved space is filled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8197" y="6172200"/>
            <a:ext cx="1901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Reserved space not filled up yet</a:t>
            </a:r>
            <a:endParaRPr lang="en-US" sz="1600" dirty="0">
              <a:solidFill>
                <a:srgbClr val="33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35918" y="6172200"/>
            <a:ext cx="1587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Filled </a:t>
            </a:r>
          </a:p>
          <a:p>
            <a:pPr algn="ctr"/>
            <a:r>
              <a:rPr lang="en-US" sz="1600" dirty="0" smtClean="0">
                <a:solidFill>
                  <a:srgbClr val="3333CC"/>
                </a:solidFill>
              </a:rPr>
              <a:t>reserved space</a:t>
            </a:r>
            <a:endParaRPr lang="en-US" sz="160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20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Contributions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0"/>
            <a:ext cx="10969943" cy="4800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HashKV</a:t>
            </a:r>
            <a:r>
              <a:rPr lang="en-US" dirty="0" smtClean="0"/>
              <a:t>, </a:t>
            </a:r>
            <a:r>
              <a:rPr lang="en-US" dirty="0" smtClean="0"/>
              <a:t>an efficient KV store for update-intensive workloads</a:t>
            </a:r>
          </a:p>
          <a:p>
            <a:pPr lvl="1"/>
            <a:r>
              <a:rPr lang="en-US" dirty="0" smtClean="0"/>
              <a:t>Extend KV separation with </a:t>
            </a:r>
            <a:r>
              <a:rPr lang="en-US" b="1" dirty="0" smtClean="0">
                <a:solidFill>
                  <a:srgbClr val="FF0000"/>
                </a:solidFill>
              </a:rPr>
              <a:t>hash-based data grouping </a:t>
            </a:r>
            <a:r>
              <a:rPr lang="en-US" dirty="0" smtClean="0"/>
              <a:t>for value storage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Mitigate </a:t>
            </a:r>
            <a:r>
              <a:rPr lang="en-US" dirty="0" smtClean="0">
                <a:sym typeface="Wingdings" panose="05000000000000000000" pitchFamily="2" charset="2"/>
              </a:rPr>
              <a:t>GC overhead </a:t>
            </a:r>
            <a:r>
              <a:rPr lang="en-US" dirty="0" smtClean="0">
                <a:sym typeface="Wingdings" panose="05000000000000000000" pitchFamily="2" charset="2"/>
              </a:rPr>
              <a:t>with smaller I/O </a:t>
            </a:r>
            <a:r>
              <a:rPr lang="en-US" dirty="0" smtClean="0">
                <a:sym typeface="Wingdings" panose="05000000000000000000" pitchFamily="2" charset="2"/>
              </a:rPr>
              <a:t>amplifications and </a:t>
            </a:r>
            <a:r>
              <a:rPr lang="en-US" dirty="0" smtClean="0">
                <a:sym typeface="Wingdings" panose="05000000000000000000" pitchFamily="2" charset="2"/>
              </a:rPr>
              <a:t>without </a:t>
            </a:r>
            <a:r>
              <a:rPr lang="en-US" dirty="0" smtClean="0">
                <a:sym typeface="Wingdings" panose="05000000000000000000" pitchFamily="2" charset="2"/>
              </a:rPr>
              <a:t>LSM-tree queries</a:t>
            </a:r>
            <a:endParaRPr lang="en-US" dirty="0" smtClean="0"/>
          </a:p>
          <a:p>
            <a:r>
              <a:rPr lang="en-US" dirty="0" smtClean="0"/>
              <a:t>Three extensions that adapt to workload characteristics </a:t>
            </a:r>
          </a:p>
          <a:p>
            <a:pPr lvl="1"/>
            <a:r>
              <a:rPr lang="en-US" dirty="0" smtClean="0"/>
              <a:t>E1: Dynamic reserved space allocation</a:t>
            </a:r>
          </a:p>
          <a:p>
            <a:pPr lvl="1"/>
            <a:r>
              <a:rPr lang="en-US" dirty="0" smtClean="0"/>
              <a:t>E2: Hotness awareness</a:t>
            </a:r>
          </a:p>
          <a:p>
            <a:pPr lvl="1"/>
            <a:r>
              <a:rPr lang="en-US" dirty="0" smtClean="0"/>
              <a:t>E3: Selective KV separation</a:t>
            </a:r>
          </a:p>
          <a:p>
            <a:r>
              <a:rPr lang="en-US" dirty="0" smtClean="0"/>
              <a:t>Extensive prototype experiments</a:t>
            </a:r>
          </a:p>
          <a:p>
            <a:pPr lvl="1"/>
            <a:r>
              <a:rPr lang="en-US" dirty="0" smtClean="0"/>
              <a:t>4.6x </a:t>
            </a:r>
            <a:r>
              <a:rPr lang="en-US" dirty="0"/>
              <a:t>throughput and 53.4% less write </a:t>
            </a:r>
            <a:r>
              <a:rPr lang="en-US" dirty="0" smtClean="0"/>
              <a:t>traffic over circular log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3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Hash-based Data 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2819726"/>
          </a:xfrm>
        </p:spPr>
        <p:txBody>
          <a:bodyPr/>
          <a:lstStyle/>
          <a:p>
            <a:r>
              <a:rPr lang="en-US" dirty="0" smtClean="0"/>
              <a:t>Hash </a:t>
            </a:r>
            <a:r>
              <a:rPr lang="en-US" dirty="0"/>
              <a:t>values into fixed-size partitions </a:t>
            </a:r>
            <a:r>
              <a:rPr lang="en-US" dirty="0" smtClean="0"/>
              <a:t>by keys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Partition </a:t>
            </a:r>
            <a:r>
              <a:rPr lang="en-US" b="1" dirty="0">
                <a:solidFill>
                  <a:srgbClr val="FF0000"/>
                </a:solidFill>
              </a:rPr>
              <a:t>isolation</a:t>
            </a:r>
            <a:r>
              <a:rPr lang="en-US" dirty="0"/>
              <a:t>: all </a:t>
            </a:r>
            <a:r>
              <a:rPr lang="en-US" dirty="0" smtClean="0"/>
              <a:t>value </a:t>
            </a:r>
            <a:r>
              <a:rPr lang="en-US" dirty="0"/>
              <a:t>updates of the same key must </a:t>
            </a:r>
            <a:r>
              <a:rPr lang="en-US" dirty="0" smtClean="0"/>
              <a:t>go to the same partition in a log-structured manner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Deterministic </a:t>
            </a:r>
            <a:r>
              <a:rPr lang="en-US" b="1" dirty="0">
                <a:solidFill>
                  <a:srgbClr val="FF0000"/>
                </a:solidFill>
              </a:rPr>
              <a:t>grouping</a:t>
            </a:r>
            <a:r>
              <a:rPr lang="en-US" dirty="0"/>
              <a:t>: instantly locate the partition </a:t>
            </a:r>
            <a:r>
              <a:rPr lang="en-US" dirty="0" smtClean="0"/>
              <a:t>of a given key</a:t>
            </a:r>
          </a:p>
          <a:p>
            <a:r>
              <a:rPr lang="en-US" dirty="0" smtClean="0"/>
              <a:t>Allow flexible and lightweight GC</a:t>
            </a:r>
          </a:p>
          <a:p>
            <a:pPr lvl="1"/>
            <a:r>
              <a:rPr lang="en-US" dirty="0" smtClean="0"/>
              <a:t>Localize all updates of a key in the same partition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0596" y="5867400"/>
            <a:ext cx="1096994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i="1" kern="0" dirty="0" smtClean="0"/>
              <a:t>What if a partition is full? </a:t>
            </a:r>
          </a:p>
          <a:p>
            <a:pPr lvl="1"/>
            <a:endParaRPr lang="en-US" i="1" kern="0" dirty="0"/>
          </a:p>
        </p:txBody>
      </p:sp>
      <p:grpSp>
        <p:nvGrpSpPr>
          <p:cNvPr id="7" name="群組 163">
            <a:extLst>
              <a:ext uri="{FF2B5EF4-FFF2-40B4-BE49-F238E27FC236}">
                <a16:creationId xmlns:a16="http://schemas.microsoft.com/office/drawing/2014/main" id="{C4594154-D398-4844-9EB7-4E9A1313DDB3}"/>
              </a:ext>
            </a:extLst>
          </p:cNvPr>
          <p:cNvGrpSpPr/>
          <p:nvPr/>
        </p:nvGrpSpPr>
        <p:grpSpPr>
          <a:xfrm>
            <a:off x="4210370" y="4307988"/>
            <a:ext cx="838200" cy="1102212"/>
            <a:chOff x="934490" y="3572079"/>
            <a:chExt cx="1551056" cy="1674834"/>
          </a:xfrm>
        </p:grpSpPr>
        <p:sp>
          <p:nvSpPr>
            <p:cNvPr id="8" name="等腰三角形 82">
              <a:extLst>
                <a:ext uri="{FF2B5EF4-FFF2-40B4-BE49-F238E27FC236}">
                  <a16:creationId xmlns:a16="http://schemas.microsoft.com/office/drawing/2014/main" id="{9A4B4BBF-5A6B-4BF9-86E6-9582B834BC83}"/>
                </a:ext>
              </a:extLst>
            </p:cNvPr>
            <p:cNvSpPr/>
            <p:nvPr/>
          </p:nvSpPr>
          <p:spPr>
            <a:xfrm>
              <a:off x="934490" y="4920341"/>
              <a:ext cx="1534889" cy="326572"/>
            </a:xfrm>
            <a:prstGeom prst="triangl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等腰三角形 83">
              <a:extLst>
                <a:ext uri="{FF2B5EF4-FFF2-40B4-BE49-F238E27FC236}">
                  <a16:creationId xmlns:a16="http://schemas.microsoft.com/office/drawing/2014/main" id="{3EFB1C6D-D155-4964-AE38-38F9767DE788}"/>
                </a:ext>
              </a:extLst>
            </p:cNvPr>
            <p:cNvSpPr/>
            <p:nvPr/>
          </p:nvSpPr>
          <p:spPr>
            <a:xfrm>
              <a:off x="1222043" y="3983507"/>
              <a:ext cx="959779" cy="204208"/>
            </a:xfrm>
            <a:prstGeom prst="triangl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等腰三角形 84">
              <a:extLst>
                <a:ext uri="{FF2B5EF4-FFF2-40B4-BE49-F238E27FC236}">
                  <a16:creationId xmlns:a16="http://schemas.microsoft.com/office/drawing/2014/main" id="{A023B79E-F7F6-4219-9443-96B2AB7EECB4}"/>
                </a:ext>
              </a:extLst>
            </p:cNvPr>
            <p:cNvSpPr/>
            <p:nvPr/>
          </p:nvSpPr>
          <p:spPr>
            <a:xfrm>
              <a:off x="1494185" y="3572079"/>
              <a:ext cx="415491" cy="218712"/>
            </a:xfrm>
            <a:prstGeom prst="triangl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文字方塊 85">
              <a:extLst>
                <a:ext uri="{FF2B5EF4-FFF2-40B4-BE49-F238E27FC236}">
                  <a16:creationId xmlns:a16="http://schemas.microsoft.com/office/drawing/2014/main" id="{8758A622-56C9-4CEC-9DBB-25CC129D4FA6}"/>
                </a:ext>
              </a:extLst>
            </p:cNvPr>
            <p:cNvSpPr txBox="1"/>
            <p:nvPr/>
          </p:nvSpPr>
          <p:spPr>
            <a:xfrm>
              <a:off x="1611796" y="4404047"/>
              <a:ext cx="461665" cy="32316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12" name="手繪多邊形: 圖案 131">
              <a:extLst>
                <a:ext uri="{FF2B5EF4-FFF2-40B4-BE49-F238E27FC236}">
                  <a16:creationId xmlns:a16="http://schemas.microsoft.com/office/drawing/2014/main" id="{AAA43663-21CA-42B0-BD8F-05B263C32C52}"/>
                </a:ext>
              </a:extLst>
            </p:cNvPr>
            <p:cNvSpPr/>
            <p:nvPr/>
          </p:nvSpPr>
          <p:spPr>
            <a:xfrm>
              <a:off x="1971662" y="3665591"/>
              <a:ext cx="210159" cy="377940"/>
            </a:xfrm>
            <a:custGeom>
              <a:avLst/>
              <a:gdLst>
                <a:gd name="connsiteX0" fmla="*/ 0 w 210159"/>
                <a:gd name="connsiteY0" fmla="*/ 0 h 408214"/>
                <a:gd name="connsiteX1" fmla="*/ 195943 w 210159"/>
                <a:gd name="connsiteY1" fmla="*/ 163286 h 408214"/>
                <a:gd name="connsiteX2" fmla="*/ 179614 w 210159"/>
                <a:gd name="connsiteY2" fmla="*/ 408214 h 40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0159" h="408214">
                  <a:moveTo>
                    <a:pt x="0" y="0"/>
                  </a:moveTo>
                  <a:cubicBezTo>
                    <a:pt x="83003" y="47625"/>
                    <a:pt x="166007" y="95250"/>
                    <a:pt x="195943" y="163286"/>
                  </a:cubicBezTo>
                  <a:cubicBezTo>
                    <a:pt x="225879" y="231322"/>
                    <a:pt x="202746" y="319768"/>
                    <a:pt x="179614" y="40821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手繪多邊形: 圖案 132">
              <a:extLst>
                <a:ext uri="{FF2B5EF4-FFF2-40B4-BE49-F238E27FC236}">
                  <a16:creationId xmlns:a16="http://schemas.microsoft.com/office/drawing/2014/main" id="{750C919E-9C03-4442-94D2-C5F7578E918F}"/>
                </a:ext>
              </a:extLst>
            </p:cNvPr>
            <p:cNvSpPr/>
            <p:nvPr/>
          </p:nvSpPr>
          <p:spPr>
            <a:xfrm>
              <a:off x="2295058" y="4120014"/>
              <a:ext cx="98802" cy="317241"/>
            </a:xfrm>
            <a:custGeom>
              <a:avLst/>
              <a:gdLst>
                <a:gd name="connsiteX0" fmla="*/ 0 w 210159"/>
                <a:gd name="connsiteY0" fmla="*/ 0 h 408214"/>
                <a:gd name="connsiteX1" fmla="*/ 195943 w 210159"/>
                <a:gd name="connsiteY1" fmla="*/ 163286 h 408214"/>
                <a:gd name="connsiteX2" fmla="*/ 179614 w 210159"/>
                <a:gd name="connsiteY2" fmla="*/ 408214 h 408214"/>
                <a:gd name="connsiteX0" fmla="*/ 0 w 270767"/>
                <a:gd name="connsiteY0" fmla="*/ 0 h 408214"/>
                <a:gd name="connsiteX1" fmla="*/ 264841 w 270767"/>
                <a:gd name="connsiteY1" fmla="*/ 149684 h 408214"/>
                <a:gd name="connsiteX2" fmla="*/ 179614 w 270767"/>
                <a:gd name="connsiteY2" fmla="*/ 408214 h 408214"/>
                <a:gd name="connsiteX0" fmla="*/ 0 w 264928"/>
                <a:gd name="connsiteY0" fmla="*/ 0 h 411614"/>
                <a:gd name="connsiteX1" fmla="*/ 264841 w 264928"/>
                <a:gd name="connsiteY1" fmla="*/ 149684 h 411614"/>
                <a:gd name="connsiteX2" fmla="*/ 30333 w 264928"/>
                <a:gd name="connsiteY2" fmla="*/ 411614 h 411614"/>
                <a:gd name="connsiteX0" fmla="*/ 0 w 264958"/>
                <a:gd name="connsiteY0" fmla="*/ 0 h 411614"/>
                <a:gd name="connsiteX1" fmla="*/ 264841 w 264958"/>
                <a:gd name="connsiteY1" fmla="*/ 149684 h 411614"/>
                <a:gd name="connsiteX2" fmla="*/ 30333 w 264958"/>
                <a:gd name="connsiteY2" fmla="*/ 411614 h 411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4958" h="411614">
                  <a:moveTo>
                    <a:pt x="0" y="0"/>
                  </a:moveTo>
                  <a:cubicBezTo>
                    <a:pt x="83003" y="47625"/>
                    <a:pt x="259786" y="81082"/>
                    <a:pt x="264841" y="149684"/>
                  </a:cubicBezTo>
                  <a:cubicBezTo>
                    <a:pt x="269896" y="218286"/>
                    <a:pt x="110880" y="333369"/>
                    <a:pt x="30333" y="41161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手繪多邊形: 圖案 133">
              <a:extLst>
                <a:ext uri="{FF2B5EF4-FFF2-40B4-BE49-F238E27FC236}">
                  <a16:creationId xmlns:a16="http://schemas.microsoft.com/office/drawing/2014/main" id="{3DF17CA9-E17E-4E93-A9C5-06DF72E1FD48}"/>
                </a:ext>
              </a:extLst>
            </p:cNvPr>
            <p:cNvSpPr/>
            <p:nvPr/>
          </p:nvSpPr>
          <p:spPr>
            <a:xfrm>
              <a:off x="2311224" y="4574004"/>
              <a:ext cx="174322" cy="536160"/>
            </a:xfrm>
            <a:custGeom>
              <a:avLst/>
              <a:gdLst>
                <a:gd name="connsiteX0" fmla="*/ 0 w 210159"/>
                <a:gd name="connsiteY0" fmla="*/ 0 h 408214"/>
                <a:gd name="connsiteX1" fmla="*/ 195943 w 210159"/>
                <a:gd name="connsiteY1" fmla="*/ 163286 h 408214"/>
                <a:gd name="connsiteX2" fmla="*/ 179614 w 210159"/>
                <a:gd name="connsiteY2" fmla="*/ 408214 h 408214"/>
                <a:gd name="connsiteX0" fmla="*/ 0 w 270767"/>
                <a:gd name="connsiteY0" fmla="*/ 0 h 408214"/>
                <a:gd name="connsiteX1" fmla="*/ 264841 w 270767"/>
                <a:gd name="connsiteY1" fmla="*/ 149684 h 408214"/>
                <a:gd name="connsiteX2" fmla="*/ 179614 w 270767"/>
                <a:gd name="connsiteY2" fmla="*/ 408214 h 408214"/>
                <a:gd name="connsiteX0" fmla="*/ 0 w 264928"/>
                <a:gd name="connsiteY0" fmla="*/ 0 h 411614"/>
                <a:gd name="connsiteX1" fmla="*/ 264841 w 264928"/>
                <a:gd name="connsiteY1" fmla="*/ 149684 h 411614"/>
                <a:gd name="connsiteX2" fmla="*/ 30333 w 264928"/>
                <a:gd name="connsiteY2" fmla="*/ 411614 h 411614"/>
                <a:gd name="connsiteX0" fmla="*/ 0 w 264958"/>
                <a:gd name="connsiteY0" fmla="*/ 0 h 411614"/>
                <a:gd name="connsiteX1" fmla="*/ 264841 w 264958"/>
                <a:gd name="connsiteY1" fmla="*/ 149684 h 411614"/>
                <a:gd name="connsiteX2" fmla="*/ 30333 w 264958"/>
                <a:gd name="connsiteY2" fmla="*/ 411614 h 411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4958" h="411614">
                  <a:moveTo>
                    <a:pt x="0" y="0"/>
                  </a:moveTo>
                  <a:cubicBezTo>
                    <a:pt x="83003" y="47625"/>
                    <a:pt x="259786" y="81082"/>
                    <a:pt x="264841" y="149684"/>
                  </a:cubicBezTo>
                  <a:cubicBezTo>
                    <a:pt x="269896" y="218286"/>
                    <a:pt x="110880" y="333369"/>
                    <a:pt x="30333" y="41161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685402" y="4497450"/>
            <a:ext cx="1659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LSM-tree</a:t>
            </a:r>
          </a:p>
          <a:p>
            <a:pPr algn="ctr"/>
            <a:r>
              <a:rPr lang="en-US" b="1" dirty="0" smtClean="0"/>
              <a:t>(for indexing)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6085567" y="4522889"/>
            <a:ext cx="351964" cy="28564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6318545" y="411480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KV pairs</a:t>
            </a:r>
            <a:endParaRPr lang="en-US" b="1" dirty="0"/>
          </a:p>
        </p:txBody>
      </p:sp>
      <p:grpSp>
        <p:nvGrpSpPr>
          <p:cNvPr id="31" name="Group 30"/>
          <p:cNvGrpSpPr/>
          <p:nvPr/>
        </p:nvGrpSpPr>
        <p:grpSpPr>
          <a:xfrm>
            <a:off x="5561012" y="4803492"/>
            <a:ext cx="4114799" cy="539364"/>
            <a:chOff x="6551613" y="4411832"/>
            <a:chExt cx="5230918" cy="766690"/>
          </a:xfrm>
        </p:grpSpPr>
        <p:sp>
          <p:nvSpPr>
            <p:cNvPr id="26" name="矩形 139">
              <a:extLst>
                <a:ext uri="{FF2B5EF4-FFF2-40B4-BE49-F238E27FC236}">
                  <a16:creationId xmlns:a16="http://schemas.microsoft.com/office/drawing/2014/main" id="{FDA052CE-0748-4959-A57A-4AB14E9A23A7}"/>
                </a:ext>
              </a:extLst>
            </p:cNvPr>
            <p:cNvSpPr/>
            <p:nvPr/>
          </p:nvSpPr>
          <p:spPr>
            <a:xfrm>
              <a:off x="6551613" y="4411832"/>
              <a:ext cx="1114271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7" name="矩形 146">
              <a:extLst>
                <a:ext uri="{FF2B5EF4-FFF2-40B4-BE49-F238E27FC236}">
                  <a16:creationId xmlns:a16="http://schemas.microsoft.com/office/drawing/2014/main" id="{DD86D5FA-40C6-44D5-850B-0631C882ED2F}"/>
                </a:ext>
              </a:extLst>
            </p:cNvPr>
            <p:cNvSpPr/>
            <p:nvPr/>
          </p:nvSpPr>
          <p:spPr>
            <a:xfrm>
              <a:off x="7665884" y="4411832"/>
              <a:ext cx="1122316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8" name="矩形 147">
              <a:extLst>
                <a:ext uri="{FF2B5EF4-FFF2-40B4-BE49-F238E27FC236}">
                  <a16:creationId xmlns:a16="http://schemas.microsoft.com/office/drawing/2014/main" id="{092ACE5F-E684-4705-BD11-188E70EDC528}"/>
                </a:ext>
              </a:extLst>
            </p:cNvPr>
            <p:cNvSpPr/>
            <p:nvPr/>
          </p:nvSpPr>
          <p:spPr>
            <a:xfrm>
              <a:off x="8788200" y="4411832"/>
              <a:ext cx="1072768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0" name="矩形 149">
              <a:extLst>
                <a:ext uri="{FF2B5EF4-FFF2-40B4-BE49-F238E27FC236}">
                  <a16:creationId xmlns:a16="http://schemas.microsoft.com/office/drawing/2014/main" id="{F0D93BC5-9AA0-41A2-AF9D-3AA9BB46E1F4}"/>
                </a:ext>
              </a:extLst>
            </p:cNvPr>
            <p:cNvSpPr/>
            <p:nvPr/>
          </p:nvSpPr>
          <p:spPr>
            <a:xfrm>
              <a:off x="9860967" y="4411832"/>
              <a:ext cx="1921564" cy="7666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34" charset="-128"/>
                  <a:cs typeface="Arial" panose="020B0604020202020204" pitchFamily="34" charset="0"/>
                </a:rPr>
                <a:t>…</a:t>
              </a:r>
              <a:endPara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34" charset="-128"/>
                <a:cs typeface="Arial" panose="020B0604020202020204" pitchFamily="34" charset="0"/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 bwMode="auto">
          <a:xfrm>
            <a:off x="6878955" y="4521076"/>
            <a:ext cx="0" cy="3300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7326820" y="4509921"/>
            <a:ext cx="415495" cy="27675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6782775" y="543802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value store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788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E1: Dynamic Reserved Space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2691796"/>
          </a:xfrm>
        </p:spPr>
        <p:txBody>
          <a:bodyPr/>
          <a:lstStyle/>
          <a:p>
            <a:r>
              <a:rPr lang="en-US" dirty="0" smtClean="0"/>
              <a:t>Layout:</a:t>
            </a:r>
          </a:p>
          <a:p>
            <a:pPr lvl="1"/>
            <a:r>
              <a:rPr lang="en-US" dirty="0" smtClean="0"/>
              <a:t>Logical </a:t>
            </a:r>
            <a:r>
              <a:rPr lang="en-US" dirty="0"/>
              <a:t>address space: </a:t>
            </a:r>
            <a:r>
              <a:rPr lang="en-US" b="1" dirty="0" smtClean="0">
                <a:solidFill>
                  <a:srgbClr val="FF0000"/>
                </a:solidFill>
              </a:rPr>
              <a:t>main segments </a:t>
            </a:r>
            <a:r>
              <a:rPr lang="en-US" dirty="0" smtClean="0"/>
              <a:t>(e.g., 64 </a:t>
            </a:r>
            <a:r>
              <a:rPr lang="en-US" dirty="0" err="1" smtClean="0"/>
              <a:t>MiB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Reserved space: </a:t>
            </a:r>
            <a:r>
              <a:rPr lang="en-US" b="1" dirty="0" smtClean="0">
                <a:solidFill>
                  <a:srgbClr val="FF0000"/>
                </a:solidFill>
              </a:rPr>
              <a:t>log segments </a:t>
            </a:r>
            <a:r>
              <a:rPr lang="en-US" dirty="0" smtClean="0"/>
              <a:t>(e.g., 1 </a:t>
            </a:r>
            <a:r>
              <a:rPr lang="en-US" dirty="0" err="1" smtClean="0"/>
              <a:t>MiB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Segment </a:t>
            </a:r>
            <a:r>
              <a:rPr lang="en-US" b="1" dirty="0" smtClean="0">
                <a:solidFill>
                  <a:srgbClr val="FF0000"/>
                </a:solidFill>
              </a:rPr>
              <a:t>group</a:t>
            </a:r>
            <a:r>
              <a:rPr lang="en-US" dirty="0"/>
              <a:t>: 1 </a:t>
            </a:r>
            <a:r>
              <a:rPr lang="en-US" dirty="0" smtClean="0"/>
              <a:t>main segment + </a:t>
            </a:r>
            <a:r>
              <a:rPr lang="en-US" dirty="0"/>
              <a:t>multiple log </a:t>
            </a:r>
            <a:r>
              <a:rPr lang="en-US" dirty="0" smtClean="0"/>
              <a:t>segments</a:t>
            </a:r>
          </a:p>
          <a:p>
            <a:r>
              <a:rPr lang="en-US" dirty="0" smtClean="0"/>
              <a:t>In-memory </a:t>
            </a:r>
            <a:r>
              <a:rPr lang="en-US" b="1" dirty="0" smtClean="0">
                <a:solidFill>
                  <a:srgbClr val="FF0000"/>
                </a:solidFill>
              </a:rPr>
              <a:t>segment table </a:t>
            </a:r>
            <a:r>
              <a:rPr lang="en-US" dirty="0" smtClean="0"/>
              <a:t>tracks all segment groups</a:t>
            </a:r>
          </a:p>
          <a:p>
            <a:pPr lvl="1"/>
            <a:r>
              <a:rPr lang="en-US" dirty="0" err="1" smtClean="0"/>
              <a:t>Checkpointed</a:t>
            </a:r>
            <a:r>
              <a:rPr lang="en-US" dirty="0" smtClean="0"/>
              <a:t> for fault tolerance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7" name="文字方塊 136">
            <a:extLst>
              <a:ext uri="{FF2B5EF4-FFF2-40B4-BE49-F238E27FC236}">
                <a16:creationId xmlns:a16="http://schemas.microsoft.com/office/drawing/2014/main" id="{2487CD65-8433-467E-9B51-999B48E79410}"/>
              </a:ext>
            </a:extLst>
          </p:cNvPr>
          <p:cNvSpPr txBox="1"/>
          <p:nvPr/>
        </p:nvSpPr>
        <p:spPr>
          <a:xfrm>
            <a:off x="3304426" y="5210174"/>
            <a:ext cx="1019695" cy="487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Reserved</a:t>
            </a:r>
            <a:br>
              <a:rPr kumimoji="1" lang="en-US" altLang="ja-JP" sz="1600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</a:br>
            <a:r>
              <a:rPr kumimoji="1" lang="en-US" altLang="ja-JP" sz="1600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space</a:t>
            </a:r>
          </a:p>
        </p:txBody>
      </p:sp>
      <p:sp>
        <p:nvSpPr>
          <p:cNvPr id="28" name="文字方塊 141">
            <a:extLst>
              <a:ext uri="{FF2B5EF4-FFF2-40B4-BE49-F238E27FC236}">
                <a16:creationId xmlns:a16="http://schemas.microsoft.com/office/drawing/2014/main" id="{CEC7DE12-8127-4B95-84D8-B6456373BA83}"/>
              </a:ext>
            </a:extLst>
          </p:cNvPr>
          <p:cNvSpPr txBox="1"/>
          <p:nvPr/>
        </p:nvSpPr>
        <p:spPr>
          <a:xfrm>
            <a:off x="4326216" y="5869683"/>
            <a:ext cx="1205249" cy="546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Segment </a:t>
            </a:r>
            <a:br>
              <a:rPr kumimoji="1" lang="en-US" altLang="ja-JP" sz="1600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</a:br>
            <a:r>
              <a:rPr kumimoji="1" lang="en-US" altLang="ja-JP" sz="1600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group</a:t>
            </a:r>
          </a:p>
        </p:txBody>
      </p:sp>
      <p:grpSp>
        <p:nvGrpSpPr>
          <p:cNvPr id="29" name="群組 150">
            <a:extLst>
              <a:ext uri="{FF2B5EF4-FFF2-40B4-BE49-F238E27FC236}">
                <a16:creationId xmlns:a16="http://schemas.microsoft.com/office/drawing/2014/main" id="{5EED2F29-893F-467D-8AC9-7CDD2E5A89C4}"/>
              </a:ext>
            </a:extLst>
          </p:cNvPr>
          <p:cNvGrpSpPr/>
          <p:nvPr/>
        </p:nvGrpSpPr>
        <p:grpSpPr>
          <a:xfrm>
            <a:off x="4320341" y="5201790"/>
            <a:ext cx="5029099" cy="612522"/>
            <a:chOff x="4623246" y="4627755"/>
            <a:chExt cx="5456690" cy="599482"/>
          </a:xfrm>
        </p:grpSpPr>
        <p:sp>
          <p:nvSpPr>
            <p:cNvPr id="30" name="矩形 140">
              <a:extLst>
                <a:ext uri="{FF2B5EF4-FFF2-40B4-BE49-F238E27FC236}">
                  <a16:creationId xmlns:a16="http://schemas.microsoft.com/office/drawing/2014/main" id="{752469C4-5543-4661-905E-4B9E769C03B1}"/>
                </a:ext>
              </a:extLst>
            </p:cNvPr>
            <p:cNvSpPr/>
            <p:nvPr/>
          </p:nvSpPr>
          <p:spPr>
            <a:xfrm>
              <a:off x="4623246" y="4627755"/>
              <a:ext cx="1314097" cy="599482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Log segment</a:t>
              </a: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1" name="矩形 142">
              <a:extLst>
                <a:ext uri="{FF2B5EF4-FFF2-40B4-BE49-F238E27FC236}">
                  <a16:creationId xmlns:a16="http://schemas.microsoft.com/office/drawing/2014/main" id="{5E32162E-CB81-45A8-BB05-A2971DDF1745}"/>
                </a:ext>
              </a:extLst>
            </p:cNvPr>
            <p:cNvSpPr/>
            <p:nvPr/>
          </p:nvSpPr>
          <p:spPr>
            <a:xfrm>
              <a:off x="5937343" y="4627755"/>
              <a:ext cx="1194973" cy="599482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2" name="矩形 143">
              <a:extLst>
                <a:ext uri="{FF2B5EF4-FFF2-40B4-BE49-F238E27FC236}">
                  <a16:creationId xmlns:a16="http://schemas.microsoft.com/office/drawing/2014/main" id="{7BD7C0F9-4617-4B4D-A6CF-E5B3DC7F5888}"/>
                </a:ext>
              </a:extLst>
            </p:cNvPr>
            <p:cNvSpPr/>
            <p:nvPr/>
          </p:nvSpPr>
          <p:spPr>
            <a:xfrm>
              <a:off x="7132316" y="4627755"/>
              <a:ext cx="1194973" cy="599482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3" name="矩形 144">
              <a:extLst>
                <a:ext uri="{FF2B5EF4-FFF2-40B4-BE49-F238E27FC236}">
                  <a16:creationId xmlns:a16="http://schemas.microsoft.com/office/drawing/2014/main" id="{E80C0500-85EC-4538-A5D7-CE66EDC29942}"/>
                </a:ext>
              </a:extLst>
            </p:cNvPr>
            <p:cNvSpPr/>
            <p:nvPr/>
          </p:nvSpPr>
          <p:spPr>
            <a:xfrm>
              <a:off x="8884963" y="4627755"/>
              <a:ext cx="1194973" cy="599482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4" name="矩形 145">
              <a:extLst>
                <a:ext uri="{FF2B5EF4-FFF2-40B4-BE49-F238E27FC236}">
                  <a16:creationId xmlns:a16="http://schemas.microsoft.com/office/drawing/2014/main" id="{A241DD2F-413D-4497-BF0A-02BA630F39CC}"/>
                </a:ext>
              </a:extLst>
            </p:cNvPr>
            <p:cNvSpPr/>
            <p:nvPr/>
          </p:nvSpPr>
          <p:spPr>
            <a:xfrm>
              <a:off x="8327289" y="4627755"/>
              <a:ext cx="557674" cy="599482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…</a:t>
              </a: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5" name="群組 151">
            <a:extLst>
              <a:ext uri="{FF2B5EF4-FFF2-40B4-BE49-F238E27FC236}">
                <a16:creationId xmlns:a16="http://schemas.microsoft.com/office/drawing/2014/main" id="{BEB6782C-AE24-4D06-8475-CF1D610E2CA3}"/>
              </a:ext>
            </a:extLst>
          </p:cNvPr>
          <p:cNvGrpSpPr/>
          <p:nvPr/>
        </p:nvGrpSpPr>
        <p:grpSpPr>
          <a:xfrm>
            <a:off x="4358225" y="4359274"/>
            <a:ext cx="5012787" cy="638713"/>
            <a:chOff x="4640945" y="3643590"/>
            <a:chExt cx="5438991" cy="766690"/>
          </a:xfrm>
        </p:grpSpPr>
        <p:sp>
          <p:nvSpPr>
            <p:cNvPr id="36" name="矩形 139">
              <a:extLst>
                <a:ext uri="{FF2B5EF4-FFF2-40B4-BE49-F238E27FC236}">
                  <a16:creationId xmlns:a16="http://schemas.microsoft.com/office/drawing/2014/main" id="{FDA052CE-0748-4959-A57A-4AB14E9A23A7}"/>
                </a:ext>
              </a:extLst>
            </p:cNvPr>
            <p:cNvSpPr/>
            <p:nvPr/>
          </p:nvSpPr>
          <p:spPr>
            <a:xfrm>
              <a:off x="4640945" y="3643590"/>
              <a:ext cx="1296399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Main segment</a:t>
              </a: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7" name="矩形 146">
              <a:extLst>
                <a:ext uri="{FF2B5EF4-FFF2-40B4-BE49-F238E27FC236}">
                  <a16:creationId xmlns:a16="http://schemas.microsoft.com/office/drawing/2014/main" id="{DD86D5FA-40C6-44D5-850B-0631C882ED2F}"/>
                </a:ext>
              </a:extLst>
            </p:cNvPr>
            <p:cNvSpPr/>
            <p:nvPr/>
          </p:nvSpPr>
          <p:spPr>
            <a:xfrm>
              <a:off x="5937342" y="3643590"/>
              <a:ext cx="1194973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8" name="矩形 147">
              <a:extLst>
                <a:ext uri="{FF2B5EF4-FFF2-40B4-BE49-F238E27FC236}">
                  <a16:creationId xmlns:a16="http://schemas.microsoft.com/office/drawing/2014/main" id="{092ACE5F-E684-4705-BD11-188E70EDC528}"/>
                </a:ext>
              </a:extLst>
            </p:cNvPr>
            <p:cNvSpPr/>
            <p:nvPr/>
          </p:nvSpPr>
          <p:spPr>
            <a:xfrm>
              <a:off x="7132315" y="3643590"/>
              <a:ext cx="1194973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39" name="矩形 148">
              <a:extLst>
                <a:ext uri="{FF2B5EF4-FFF2-40B4-BE49-F238E27FC236}">
                  <a16:creationId xmlns:a16="http://schemas.microsoft.com/office/drawing/2014/main" id="{ABB73BEA-A25B-4FC7-B439-EA0BADBAD5D9}"/>
                </a:ext>
              </a:extLst>
            </p:cNvPr>
            <p:cNvSpPr/>
            <p:nvPr/>
          </p:nvSpPr>
          <p:spPr>
            <a:xfrm>
              <a:off x="8884963" y="3643590"/>
              <a:ext cx="1194973" cy="766690"/>
            </a:xfrm>
            <a:prstGeom prst="rect">
              <a:avLst/>
            </a:prstGeom>
            <a:solidFill>
              <a:srgbClr val="FFC000">
                <a:lumMod val="60000"/>
                <a:lumOff val="4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  <p:sp>
          <p:nvSpPr>
            <p:cNvPr id="40" name="矩形 149">
              <a:extLst>
                <a:ext uri="{FF2B5EF4-FFF2-40B4-BE49-F238E27FC236}">
                  <a16:creationId xmlns:a16="http://schemas.microsoft.com/office/drawing/2014/main" id="{F0D93BC5-9AA0-41A2-AF9D-3AA9BB46E1F4}"/>
                </a:ext>
              </a:extLst>
            </p:cNvPr>
            <p:cNvSpPr/>
            <p:nvPr/>
          </p:nvSpPr>
          <p:spPr>
            <a:xfrm>
              <a:off x="8327288" y="3643590"/>
              <a:ext cx="557676" cy="76669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ea"/>
                  <a:cs typeface="Arial" panose="020B0604020202020204" pitchFamily="34" charset="0"/>
                </a:rPr>
                <a:t>…</a:t>
              </a:r>
              <a:endParaRPr kumimoji="1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anose="020B0604020202020204" pitchFamily="34" charset="0"/>
              </a:endParaRPr>
            </a:p>
          </p:txBody>
        </p:sp>
      </p:grpSp>
      <p:cxnSp>
        <p:nvCxnSpPr>
          <p:cNvPr id="41" name="直線接點 153">
            <a:extLst>
              <a:ext uri="{FF2B5EF4-FFF2-40B4-BE49-F238E27FC236}">
                <a16:creationId xmlns:a16="http://schemas.microsoft.com/office/drawing/2014/main" id="{56ECBD17-D914-4599-B1A8-8C78A044FCFD}"/>
              </a:ext>
            </a:extLst>
          </p:cNvPr>
          <p:cNvCxnSpPr>
            <a:cxnSpLocks/>
          </p:cNvCxnSpPr>
          <p:nvPr/>
        </p:nvCxnSpPr>
        <p:spPr>
          <a:xfrm flipH="1">
            <a:off x="4320341" y="4997987"/>
            <a:ext cx="37886" cy="212187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42" name="直線接點 155">
            <a:extLst>
              <a:ext uri="{FF2B5EF4-FFF2-40B4-BE49-F238E27FC236}">
                <a16:creationId xmlns:a16="http://schemas.microsoft.com/office/drawing/2014/main" id="{551DBB16-F1FC-4871-815F-F251CBD6458B}"/>
              </a:ext>
            </a:extLst>
          </p:cNvPr>
          <p:cNvCxnSpPr>
            <a:cxnSpLocks/>
          </p:cNvCxnSpPr>
          <p:nvPr/>
        </p:nvCxnSpPr>
        <p:spPr>
          <a:xfrm>
            <a:off x="5553035" y="4997987"/>
            <a:ext cx="0" cy="212187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43" name="直線接點 156">
            <a:extLst>
              <a:ext uri="{FF2B5EF4-FFF2-40B4-BE49-F238E27FC236}">
                <a16:creationId xmlns:a16="http://schemas.microsoft.com/office/drawing/2014/main" id="{542AB7A7-28FC-4227-959A-A7DA3D694B70}"/>
              </a:ext>
            </a:extLst>
          </p:cNvPr>
          <p:cNvCxnSpPr>
            <a:cxnSpLocks/>
          </p:cNvCxnSpPr>
          <p:nvPr/>
        </p:nvCxnSpPr>
        <p:spPr>
          <a:xfrm>
            <a:off x="6654369" y="5004342"/>
            <a:ext cx="1065162" cy="185245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44" name="直線接點 165">
            <a:extLst>
              <a:ext uri="{FF2B5EF4-FFF2-40B4-BE49-F238E27FC236}">
                <a16:creationId xmlns:a16="http://schemas.microsoft.com/office/drawing/2014/main" id="{9AB97C7B-F640-4D98-BA23-C02BC2DCBCB9}"/>
              </a:ext>
            </a:extLst>
          </p:cNvPr>
          <p:cNvCxnSpPr>
            <a:cxnSpLocks/>
          </p:cNvCxnSpPr>
          <p:nvPr/>
        </p:nvCxnSpPr>
        <p:spPr>
          <a:xfrm>
            <a:off x="4321591" y="5642820"/>
            <a:ext cx="4624" cy="83418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45" name="直線接點 168">
            <a:extLst>
              <a:ext uri="{FF2B5EF4-FFF2-40B4-BE49-F238E27FC236}">
                <a16:creationId xmlns:a16="http://schemas.microsoft.com/office/drawing/2014/main" id="{99C866B3-CF47-486D-9665-31B2E5F36AAE}"/>
              </a:ext>
            </a:extLst>
          </p:cNvPr>
          <p:cNvCxnSpPr>
            <a:cxnSpLocks/>
          </p:cNvCxnSpPr>
          <p:nvPr/>
        </p:nvCxnSpPr>
        <p:spPr>
          <a:xfrm flipH="1">
            <a:off x="5531464" y="5642820"/>
            <a:ext cx="1" cy="83418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cxnSp>
        <p:nvCxnSpPr>
          <p:cNvPr id="46" name="直線接點 169">
            <a:extLst>
              <a:ext uri="{FF2B5EF4-FFF2-40B4-BE49-F238E27FC236}">
                <a16:creationId xmlns:a16="http://schemas.microsoft.com/office/drawing/2014/main" id="{B445C8A6-E28C-49B6-B82E-2CB26D664D8B}"/>
              </a:ext>
            </a:extLst>
          </p:cNvPr>
          <p:cNvCxnSpPr>
            <a:cxnSpLocks/>
          </p:cNvCxnSpPr>
          <p:nvPr/>
        </p:nvCxnSpPr>
        <p:spPr>
          <a:xfrm flipH="1">
            <a:off x="7733090" y="5642820"/>
            <a:ext cx="1" cy="83418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ysDot"/>
            <a:miter lim="800000"/>
          </a:ln>
          <a:effectLst/>
        </p:spPr>
      </p:cxnSp>
      <p:sp>
        <p:nvSpPr>
          <p:cNvPr id="47" name="文字方塊 170">
            <a:extLst>
              <a:ext uri="{FF2B5EF4-FFF2-40B4-BE49-F238E27FC236}">
                <a16:creationId xmlns:a16="http://schemas.microsoft.com/office/drawing/2014/main" id="{4792B51B-8873-4BF9-B300-C2E7B82BEE49}"/>
              </a:ext>
            </a:extLst>
          </p:cNvPr>
          <p:cNvSpPr txBox="1"/>
          <p:nvPr/>
        </p:nvSpPr>
        <p:spPr>
          <a:xfrm>
            <a:off x="5602765" y="6042213"/>
            <a:ext cx="2116766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600" b="1" dirty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Segment </a:t>
            </a:r>
            <a:r>
              <a:rPr kumimoji="1" lang="en-US" altLang="ja-JP" sz="1600" b="1" dirty="0" smtClean="0">
                <a:solidFill>
                  <a:prstClr val="black"/>
                </a:solidFill>
                <a:latin typeface="+mn-ea"/>
                <a:cs typeface="Arial" panose="020B0604020202020204" pitchFamily="34" charset="0"/>
              </a:rPr>
              <a:t>group</a:t>
            </a:r>
            <a:endParaRPr kumimoji="1" lang="en-US" altLang="ja-JP" sz="1600" b="1" dirty="0">
              <a:solidFill>
                <a:prstClr val="black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48" name="手繪多邊形: 圖案 172">
            <a:extLst>
              <a:ext uri="{FF2B5EF4-FFF2-40B4-BE49-F238E27FC236}">
                <a16:creationId xmlns:a16="http://schemas.microsoft.com/office/drawing/2014/main" id="{C15F09A0-107C-4B18-A40D-B35358CB2DE5}"/>
              </a:ext>
            </a:extLst>
          </p:cNvPr>
          <p:cNvSpPr/>
          <p:nvPr/>
        </p:nvSpPr>
        <p:spPr>
          <a:xfrm>
            <a:off x="6336876" y="5826515"/>
            <a:ext cx="634986" cy="215698"/>
          </a:xfrm>
          <a:custGeom>
            <a:avLst/>
            <a:gdLst>
              <a:gd name="connsiteX0" fmla="*/ 0 w 1352550"/>
              <a:gd name="connsiteY0" fmla="*/ 9525 h 152425"/>
              <a:gd name="connsiteX1" fmla="*/ 695325 w 1352550"/>
              <a:gd name="connsiteY1" fmla="*/ 152400 h 152425"/>
              <a:gd name="connsiteX2" fmla="*/ 1352550 w 1352550"/>
              <a:gd name="connsiteY2" fmla="*/ 0 h 152425"/>
              <a:gd name="connsiteX0" fmla="*/ 0 w 1352550"/>
              <a:gd name="connsiteY0" fmla="*/ 9525 h 261056"/>
              <a:gd name="connsiteX1" fmla="*/ 695324 w 1352550"/>
              <a:gd name="connsiteY1" fmla="*/ 261045 h 261056"/>
              <a:gd name="connsiteX2" fmla="*/ 1352550 w 1352550"/>
              <a:gd name="connsiteY2" fmla="*/ 0 h 261056"/>
              <a:gd name="connsiteX0" fmla="*/ 0 w 1270577"/>
              <a:gd name="connsiteY0" fmla="*/ 9525 h 261055"/>
              <a:gd name="connsiteX1" fmla="*/ 695324 w 1270577"/>
              <a:gd name="connsiteY1" fmla="*/ 261045 h 261055"/>
              <a:gd name="connsiteX2" fmla="*/ 1270577 w 1270577"/>
              <a:gd name="connsiteY2" fmla="*/ 0 h 261055"/>
              <a:gd name="connsiteX0" fmla="*/ 0 w 1270577"/>
              <a:gd name="connsiteY0" fmla="*/ 9525 h 261055"/>
              <a:gd name="connsiteX1" fmla="*/ 695324 w 1270577"/>
              <a:gd name="connsiteY1" fmla="*/ 261045 h 261055"/>
              <a:gd name="connsiteX2" fmla="*/ 1270577 w 1270577"/>
              <a:gd name="connsiteY2" fmla="*/ 0 h 261055"/>
              <a:gd name="connsiteX0" fmla="*/ 0 w 1270577"/>
              <a:gd name="connsiteY0" fmla="*/ 9525 h 261059"/>
              <a:gd name="connsiteX1" fmla="*/ 695324 w 1270577"/>
              <a:gd name="connsiteY1" fmla="*/ 261045 h 261059"/>
              <a:gd name="connsiteX2" fmla="*/ 1270577 w 1270577"/>
              <a:gd name="connsiteY2" fmla="*/ 0 h 261059"/>
              <a:gd name="connsiteX0" fmla="*/ 0 w 1270577"/>
              <a:gd name="connsiteY0" fmla="*/ 9525 h 261062"/>
              <a:gd name="connsiteX1" fmla="*/ 695324 w 1270577"/>
              <a:gd name="connsiteY1" fmla="*/ 261045 h 261062"/>
              <a:gd name="connsiteX2" fmla="*/ 1270577 w 1270577"/>
              <a:gd name="connsiteY2" fmla="*/ 0 h 261062"/>
              <a:gd name="connsiteX0" fmla="*/ 0 w 1270577"/>
              <a:gd name="connsiteY0" fmla="*/ 9525 h 256340"/>
              <a:gd name="connsiteX1" fmla="*/ 630917 w 1270577"/>
              <a:gd name="connsiteY1" fmla="*/ 256322 h 256340"/>
              <a:gd name="connsiteX2" fmla="*/ 1270577 w 1270577"/>
              <a:gd name="connsiteY2" fmla="*/ 0 h 256340"/>
              <a:gd name="connsiteX0" fmla="*/ 0 w 1270577"/>
              <a:gd name="connsiteY0" fmla="*/ 9525 h 237450"/>
              <a:gd name="connsiteX1" fmla="*/ 543089 w 1270577"/>
              <a:gd name="connsiteY1" fmla="*/ 237427 h 237450"/>
              <a:gd name="connsiteX2" fmla="*/ 1270577 w 1270577"/>
              <a:gd name="connsiteY2" fmla="*/ 0 h 23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0577" h="237450">
                <a:moveTo>
                  <a:pt x="0" y="9525"/>
                </a:moveTo>
                <a:cubicBezTo>
                  <a:pt x="205673" y="157335"/>
                  <a:pt x="331326" y="239014"/>
                  <a:pt x="543089" y="237427"/>
                </a:cubicBezTo>
                <a:cubicBezTo>
                  <a:pt x="754852" y="235840"/>
                  <a:pt x="1072242" y="94301"/>
                  <a:pt x="1270577" y="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stealth" w="med" len="lg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Arial" panose="020B0604020202020204" pitchFamily="34" charset="0"/>
            </a:endParaRPr>
          </a:p>
        </p:txBody>
      </p:sp>
      <p:grpSp>
        <p:nvGrpSpPr>
          <p:cNvPr id="49" name="群組 163">
            <a:extLst>
              <a:ext uri="{FF2B5EF4-FFF2-40B4-BE49-F238E27FC236}">
                <a16:creationId xmlns:a16="http://schemas.microsoft.com/office/drawing/2014/main" id="{C4594154-D398-4844-9EB7-4E9A1313DDB3}"/>
              </a:ext>
            </a:extLst>
          </p:cNvPr>
          <p:cNvGrpSpPr/>
          <p:nvPr/>
        </p:nvGrpSpPr>
        <p:grpSpPr>
          <a:xfrm>
            <a:off x="2128389" y="4476262"/>
            <a:ext cx="838200" cy="1102212"/>
            <a:chOff x="934490" y="3572079"/>
            <a:chExt cx="1551056" cy="1674834"/>
          </a:xfrm>
        </p:grpSpPr>
        <p:sp>
          <p:nvSpPr>
            <p:cNvPr id="50" name="等腰三角形 82">
              <a:extLst>
                <a:ext uri="{FF2B5EF4-FFF2-40B4-BE49-F238E27FC236}">
                  <a16:creationId xmlns:a16="http://schemas.microsoft.com/office/drawing/2014/main" id="{9A4B4BBF-5A6B-4BF9-86E6-9582B834BC83}"/>
                </a:ext>
              </a:extLst>
            </p:cNvPr>
            <p:cNvSpPr/>
            <p:nvPr/>
          </p:nvSpPr>
          <p:spPr>
            <a:xfrm>
              <a:off x="934490" y="4920341"/>
              <a:ext cx="1534889" cy="326572"/>
            </a:xfrm>
            <a:prstGeom prst="triangl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等腰三角形 83">
              <a:extLst>
                <a:ext uri="{FF2B5EF4-FFF2-40B4-BE49-F238E27FC236}">
                  <a16:creationId xmlns:a16="http://schemas.microsoft.com/office/drawing/2014/main" id="{3EFB1C6D-D155-4964-AE38-38F9767DE788}"/>
                </a:ext>
              </a:extLst>
            </p:cNvPr>
            <p:cNvSpPr/>
            <p:nvPr/>
          </p:nvSpPr>
          <p:spPr>
            <a:xfrm>
              <a:off x="1222043" y="3983507"/>
              <a:ext cx="959779" cy="204208"/>
            </a:xfrm>
            <a:prstGeom prst="triangl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等腰三角形 84">
              <a:extLst>
                <a:ext uri="{FF2B5EF4-FFF2-40B4-BE49-F238E27FC236}">
                  <a16:creationId xmlns:a16="http://schemas.microsoft.com/office/drawing/2014/main" id="{A023B79E-F7F6-4219-9443-96B2AB7EECB4}"/>
                </a:ext>
              </a:extLst>
            </p:cNvPr>
            <p:cNvSpPr/>
            <p:nvPr/>
          </p:nvSpPr>
          <p:spPr>
            <a:xfrm>
              <a:off x="1494185" y="3572079"/>
              <a:ext cx="415491" cy="218712"/>
            </a:xfrm>
            <a:prstGeom prst="triangl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文字方塊 85">
              <a:extLst>
                <a:ext uri="{FF2B5EF4-FFF2-40B4-BE49-F238E27FC236}">
                  <a16:creationId xmlns:a16="http://schemas.microsoft.com/office/drawing/2014/main" id="{8758A622-56C9-4CEC-9DBB-25CC129D4FA6}"/>
                </a:ext>
              </a:extLst>
            </p:cNvPr>
            <p:cNvSpPr txBox="1"/>
            <p:nvPr/>
          </p:nvSpPr>
          <p:spPr>
            <a:xfrm>
              <a:off x="1611796" y="4404047"/>
              <a:ext cx="461665" cy="32316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en-US" altLang="ja-JP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60" name="手繪多邊形: 圖案 131">
              <a:extLst>
                <a:ext uri="{FF2B5EF4-FFF2-40B4-BE49-F238E27FC236}">
                  <a16:creationId xmlns:a16="http://schemas.microsoft.com/office/drawing/2014/main" id="{AAA43663-21CA-42B0-BD8F-05B263C32C52}"/>
                </a:ext>
              </a:extLst>
            </p:cNvPr>
            <p:cNvSpPr/>
            <p:nvPr/>
          </p:nvSpPr>
          <p:spPr>
            <a:xfrm>
              <a:off x="1971662" y="3665591"/>
              <a:ext cx="210159" cy="377940"/>
            </a:xfrm>
            <a:custGeom>
              <a:avLst/>
              <a:gdLst>
                <a:gd name="connsiteX0" fmla="*/ 0 w 210159"/>
                <a:gd name="connsiteY0" fmla="*/ 0 h 408214"/>
                <a:gd name="connsiteX1" fmla="*/ 195943 w 210159"/>
                <a:gd name="connsiteY1" fmla="*/ 163286 h 408214"/>
                <a:gd name="connsiteX2" fmla="*/ 179614 w 210159"/>
                <a:gd name="connsiteY2" fmla="*/ 408214 h 40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0159" h="408214">
                  <a:moveTo>
                    <a:pt x="0" y="0"/>
                  </a:moveTo>
                  <a:cubicBezTo>
                    <a:pt x="83003" y="47625"/>
                    <a:pt x="166007" y="95250"/>
                    <a:pt x="195943" y="163286"/>
                  </a:cubicBezTo>
                  <a:cubicBezTo>
                    <a:pt x="225879" y="231322"/>
                    <a:pt x="202746" y="319768"/>
                    <a:pt x="179614" y="40821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手繪多邊形: 圖案 132">
              <a:extLst>
                <a:ext uri="{FF2B5EF4-FFF2-40B4-BE49-F238E27FC236}">
                  <a16:creationId xmlns:a16="http://schemas.microsoft.com/office/drawing/2014/main" id="{750C919E-9C03-4442-94D2-C5F7578E918F}"/>
                </a:ext>
              </a:extLst>
            </p:cNvPr>
            <p:cNvSpPr/>
            <p:nvPr/>
          </p:nvSpPr>
          <p:spPr>
            <a:xfrm>
              <a:off x="2295058" y="4120014"/>
              <a:ext cx="98802" cy="317241"/>
            </a:xfrm>
            <a:custGeom>
              <a:avLst/>
              <a:gdLst>
                <a:gd name="connsiteX0" fmla="*/ 0 w 210159"/>
                <a:gd name="connsiteY0" fmla="*/ 0 h 408214"/>
                <a:gd name="connsiteX1" fmla="*/ 195943 w 210159"/>
                <a:gd name="connsiteY1" fmla="*/ 163286 h 408214"/>
                <a:gd name="connsiteX2" fmla="*/ 179614 w 210159"/>
                <a:gd name="connsiteY2" fmla="*/ 408214 h 408214"/>
                <a:gd name="connsiteX0" fmla="*/ 0 w 270767"/>
                <a:gd name="connsiteY0" fmla="*/ 0 h 408214"/>
                <a:gd name="connsiteX1" fmla="*/ 264841 w 270767"/>
                <a:gd name="connsiteY1" fmla="*/ 149684 h 408214"/>
                <a:gd name="connsiteX2" fmla="*/ 179614 w 270767"/>
                <a:gd name="connsiteY2" fmla="*/ 408214 h 408214"/>
                <a:gd name="connsiteX0" fmla="*/ 0 w 264928"/>
                <a:gd name="connsiteY0" fmla="*/ 0 h 411614"/>
                <a:gd name="connsiteX1" fmla="*/ 264841 w 264928"/>
                <a:gd name="connsiteY1" fmla="*/ 149684 h 411614"/>
                <a:gd name="connsiteX2" fmla="*/ 30333 w 264928"/>
                <a:gd name="connsiteY2" fmla="*/ 411614 h 411614"/>
                <a:gd name="connsiteX0" fmla="*/ 0 w 264958"/>
                <a:gd name="connsiteY0" fmla="*/ 0 h 411614"/>
                <a:gd name="connsiteX1" fmla="*/ 264841 w 264958"/>
                <a:gd name="connsiteY1" fmla="*/ 149684 h 411614"/>
                <a:gd name="connsiteX2" fmla="*/ 30333 w 264958"/>
                <a:gd name="connsiteY2" fmla="*/ 411614 h 411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4958" h="411614">
                  <a:moveTo>
                    <a:pt x="0" y="0"/>
                  </a:moveTo>
                  <a:cubicBezTo>
                    <a:pt x="83003" y="47625"/>
                    <a:pt x="259786" y="81082"/>
                    <a:pt x="264841" y="149684"/>
                  </a:cubicBezTo>
                  <a:cubicBezTo>
                    <a:pt x="269896" y="218286"/>
                    <a:pt x="110880" y="333369"/>
                    <a:pt x="30333" y="41161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手繪多邊形: 圖案 133">
              <a:extLst>
                <a:ext uri="{FF2B5EF4-FFF2-40B4-BE49-F238E27FC236}">
                  <a16:creationId xmlns:a16="http://schemas.microsoft.com/office/drawing/2014/main" id="{3DF17CA9-E17E-4E93-A9C5-06DF72E1FD48}"/>
                </a:ext>
              </a:extLst>
            </p:cNvPr>
            <p:cNvSpPr/>
            <p:nvPr/>
          </p:nvSpPr>
          <p:spPr>
            <a:xfrm>
              <a:off x="2311224" y="4574004"/>
              <a:ext cx="174322" cy="536160"/>
            </a:xfrm>
            <a:custGeom>
              <a:avLst/>
              <a:gdLst>
                <a:gd name="connsiteX0" fmla="*/ 0 w 210159"/>
                <a:gd name="connsiteY0" fmla="*/ 0 h 408214"/>
                <a:gd name="connsiteX1" fmla="*/ 195943 w 210159"/>
                <a:gd name="connsiteY1" fmla="*/ 163286 h 408214"/>
                <a:gd name="connsiteX2" fmla="*/ 179614 w 210159"/>
                <a:gd name="connsiteY2" fmla="*/ 408214 h 408214"/>
                <a:gd name="connsiteX0" fmla="*/ 0 w 270767"/>
                <a:gd name="connsiteY0" fmla="*/ 0 h 408214"/>
                <a:gd name="connsiteX1" fmla="*/ 264841 w 270767"/>
                <a:gd name="connsiteY1" fmla="*/ 149684 h 408214"/>
                <a:gd name="connsiteX2" fmla="*/ 179614 w 270767"/>
                <a:gd name="connsiteY2" fmla="*/ 408214 h 408214"/>
                <a:gd name="connsiteX0" fmla="*/ 0 w 264928"/>
                <a:gd name="connsiteY0" fmla="*/ 0 h 411614"/>
                <a:gd name="connsiteX1" fmla="*/ 264841 w 264928"/>
                <a:gd name="connsiteY1" fmla="*/ 149684 h 411614"/>
                <a:gd name="connsiteX2" fmla="*/ 30333 w 264928"/>
                <a:gd name="connsiteY2" fmla="*/ 411614 h 411614"/>
                <a:gd name="connsiteX0" fmla="*/ 0 w 264958"/>
                <a:gd name="connsiteY0" fmla="*/ 0 h 411614"/>
                <a:gd name="connsiteX1" fmla="*/ 264841 w 264958"/>
                <a:gd name="connsiteY1" fmla="*/ 149684 h 411614"/>
                <a:gd name="connsiteX2" fmla="*/ 30333 w 264958"/>
                <a:gd name="connsiteY2" fmla="*/ 411614 h 411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4958" h="411614">
                  <a:moveTo>
                    <a:pt x="0" y="0"/>
                  </a:moveTo>
                  <a:cubicBezTo>
                    <a:pt x="83003" y="47625"/>
                    <a:pt x="259786" y="81082"/>
                    <a:pt x="264841" y="149684"/>
                  </a:cubicBezTo>
                  <a:cubicBezTo>
                    <a:pt x="269896" y="218286"/>
                    <a:pt x="110880" y="333369"/>
                    <a:pt x="30333" y="41161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1979612" y="5683433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LSM-tree</a:t>
            </a:r>
          </a:p>
        </p:txBody>
      </p:sp>
    </p:spTree>
    <p:extLst>
      <p:ext uri="{BB962C8B-B14F-4D97-AF65-F5344CB8AC3E}">
        <p14:creationId xmlns:p14="http://schemas.microsoft.com/office/powerpoint/2010/main" val="131941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Group-Based 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17635"/>
            <a:ext cx="10969943" cy="4602165"/>
          </a:xfrm>
        </p:spPr>
        <p:txBody>
          <a:bodyPr/>
          <a:lstStyle/>
          <a:p>
            <a:r>
              <a:rPr lang="en-US" dirty="0" smtClean="0"/>
              <a:t>Select </a:t>
            </a:r>
            <a:r>
              <a:rPr lang="en-US" dirty="0"/>
              <a:t>a </a:t>
            </a:r>
            <a:r>
              <a:rPr lang="en-US" dirty="0" smtClean="0"/>
              <a:t>segment group for GC</a:t>
            </a:r>
          </a:p>
          <a:p>
            <a:pPr lvl="1"/>
            <a:r>
              <a:rPr lang="en-US" dirty="0" smtClean="0"/>
              <a:t>e.g., the one with largest amount of writes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Likely to have many invalid KV pairs to reclaim free space</a:t>
            </a:r>
            <a:endParaRPr lang="en-US" dirty="0"/>
          </a:p>
          <a:p>
            <a:r>
              <a:rPr lang="en-US" dirty="0" smtClean="0"/>
              <a:t>Identify </a:t>
            </a:r>
            <a:r>
              <a:rPr lang="en-US" dirty="0"/>
              <a:t>all valid KV pairs in </a:t>
            </a:r>
            <a:r>
              <a:rPr lang="en-US" dirty="0" smtClean="0"/>
              <a:t>selected group</a:t>
            </a:r>
            <a:endParaRPr lang="en-US" dirty="0"/>
          </a:p>
          <a:p>
            <a:pPr lvl="1"/>
            <a:r>
              <a:rPr lang="en-US" dirty="0" smtClean="0"/>
              <a:t>Since each group stores updates in a log-structured manner, the latest version of each key must reside at the end of the group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No LSM-tree queries </a:t>
            </a:r>
            <a:r>
              <a:rPr lang="en-US" b="1" dirty="0" smtClean="0">
                <a:solidFill>
                  <a:srgbClr val="FF0000"/>
                </a:solidFill>
              </a:rPr>
              <a:t>required</a:t>
            </a:r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/>
              <a:t>all valid KV pairs </a:t>
            </a:r>
            <a:r>
              <a:rPr lang="en-US" dirty="0" smtClean="0"/>
              <a:t>to </a:t>
            </a:r>
            <a:r>
              <a:rPr lang="en-US" dirty="0"/>
              <a:t>new segments</a:t>
            </a:r>
          </a:p>
          <a:p>
            <a:r>
              <a:rPr lang="en-US" dirty="0"/>
              <a:t>Update </a:t>
            </a:r>
            <a:r>
              <a:rPr lang="en-US" dirty="0" smtClean="0"/>
              <a:t>LSM-tree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</TotalTime>
  <Words>1026</Words>
  <Application>Microsoft Office PowerPoint</Application>
  <PresentationFormat>Custom</PresentationFormat>
  <Paragraphs>217</Paragraphs>
  <Slides>19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游ゴシック</vt:lpstr>
      <vt:lpstr>Arial</vt:lpstr>
      <vt:lpstr>Courier New</vt:lpstr>
      <vt:lpstr>Wingdings</vt:lpstr>
      <vt:lpstr>Default Design</vt:lpstr>
      <vt:lpstr>HashKV: Enabling Efficient Updates in KV Storage via Hashing</vt:lpstr>
      <vt:lpstr>Background</vt:lpstr>
      <vt:lpstr>LSM-tree in LevelDB</vt:lpstr>
      <vt:lpstr>KV Separation[*]</vt:lpstr>
      <vt:lpstr>KV Separation</vt:lpstr>
      <vt:lpstr>Our Contributions</vt:lpstr>
      <vt:lpstr>Hash-based Data Grouping</vt:lpstr>
      <vt:lpstr>E1: Dynamic Reserved Space Allocation</vt:lpstr>
      <vt:lpstr>Group-Based Garbage Collection</vt:lpstr>
      <vt:lpstr>E2: Hotness Awareness</vt:lpstr>
      <vt:lpstr>E3: Selective KV Separation</vt:lpstr>
      <vt:lpstr>Other Issues</vt:lpstr>
      <vt:lpstr>Putting It All Together: HashKV Architecture</vt:lpstr>
      <vt:lpstr>Experiments</vt:lpstr>
      <vt:lpstr>Update Performance of HashKV</vt:lpstr>
      <vt:lpstr>Impact of Reserved Space</vt:lpstr>
      <vt:lpstr>Range Scans</vt:lpstr>
      <vt:lpstr>Optimization Features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pclee</cp:lastModifiedBy>
  <cp:revision>786</cp:revision>
  <cp:lastPrinted>1601-01-01T00:00:00Z</cp:lastPrinted>
  <dcterms:created xsi:type="dcterms:W3CDTF">1601-01-01T00:00:00Z</dcterms:created>
  <dcterms:modified xsi:type="dcterms:W3CDTF">2018-07-13T19:36:37Z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