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460" r:id="rId2"/>
    <p:sldId id="461" r:id="rId3"/>
    <p:sldId id="463" r:id="rId4"/>
    <p:sldId id="468" r:id="rId5"/>
    <p:sldId id="464" r:id="rId6"/>
    <p:sldId id="467" r:id="rId7"/>
    <p:sldId id="469" r:id="rId8"/>
    <p:sldId id="465" r:id="rId9"/>
    <p:sldId id="466" r:id="rId10"/>
    <p:sldId id="470" r:id="rId11"/>
    <p:sldId id="482" r:id="rId12"/>
    <p:sldId id="472" r:id="rId13"/>
    <p:sldId id="483" r:id="rId14"/>
    <p:sldId id="474" r:id="rId15"/>
    <p:sldId id="475" r:id="rId16"/>
    <p:sldId id="476" r:id="rId17"/>
    <p:sldId id="484" r:id="rId18"/>
    <p:sldId id="485" r:id="rId19"/>
    <p:sldId id="486" r:id="rId20"/>
    <p:sldId id="487" r:id="rId21"/>
    <p:sldId id="481" r:id="rId22"/>
  </p:sldIdLst>
  <p:sldSz cx="12188825" cy="6858000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FF505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4260" autoAdjust="0"/>
  </p:normalViewPr>
  <p:slideViewPr>
    <p:cSldViewPr>
      <p:cViewPr varScale="1">
        <p:scale>
          <a:sx n="53" d="100"/>
          <a:sy n="53" d="100"/>
        </p:scale>
        <p:origin x="1084" y="24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126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490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EC486EC7-B4F1-4F04-B7FF-C486E6087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1042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8788" y="720725"/>
            <a:ext cx="6397625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4600D095-13D5-439B-AA5E-03D3CC9BD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7424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65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2941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6233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Eliminate bottleneck</a:t>
            </a:r>
            <a:r>
              <a:rPr lang="en-US" baseline="0" dirty="0"/>
              <a:t> links: n</a:t>
            </a:r>
            <a:r>
              <a:rPr lang="en-US" dirty="0"/>
              <a:t>o link transmits more traffic than others</a:t>
            </a:r>
          </a:p>
          <a:p>
            <a:pPr marL="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Utilize bandwidth resources Links should not be idle for most times</a:t>
            </a:r>
          </a:p>
          <a:p>
            <a:pPr marL="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805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938472" y="6537326"/>
            <a:ext cx="2844059" cy="320675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35DD5A66-9C2F-42FF-B09E-B62E67AA14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986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720C1-C97C-4A95-8CC7-E9C91CBF4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59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9E9CD-6400-4048-A621-93BAB80D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5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152400"/>
            <a:ext cx="10969943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447801"/>
            <a:ext cx="10969943" cy="4678364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400"/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938472" y="6537326"/>
            <a:ext cx="2844059" cy="320675"/>
          </a:xfrm>
          <a:ln/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657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3C469-7C95-4280-A06B-E0B75510F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36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DC131-9A15-4746-A2F6-35F31BCF5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88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AF1C9-0564-4621-92FB-D00C85A93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1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E25E5-12CD-4826-A5AF-2C98E7658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33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9D020-3E06-4B10-9F51-23473D21C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34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BF5AF-EDEE-436D-9ACF-174E09867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3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DDACC-B398-4434-9A27-1DB8A041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5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441" y="274638"/>
            <a:ext cx="1096994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441" y="1600201"/>
            <a:ext cx="10969943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441" y="6400801"/>
            <a:ext cx="7414869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5325" y="6400801"/>
            <a:ext cx="2844059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C80DFAE-88B7-49D3-8F2D-B101E877E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05000"/>
        </a:lnSpc>
        <a:spcBef>
          <a:spcPct val="50000"/>
        </a:spcBef>
        <a:spcAft>
          <a:spcPct val="0"/>
        </a:spcAft>
        <a:buFont typeface="Wingdings" pitchFamily="2" charset="2"/>
        <a:buChar char="Ø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adslab.cse.cuhk.edu.hk/software/ecpip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28801"/>
            <a:ext cx="12188825" cy="1771651"/>
          </a:xfrm>
        </p:spPr>
        <p:txBody>
          <a:bodyPr/>
          <a:lstStyle/>
          <a:p>
            <a:r>
              <a:rPr lang="en-US" sz="4000" dirty="0"/>
              <a:t>Repair Pipelining for Erasure-Coded Storage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294" y="3886200"/>
            <a:ext cx="11376237" cy="1752600"/>
          </a:xfrm>
        </p:spPr>
        <p:txBody>
          <a:bodyPr/>
          <a:lstStyle/>
          <a:p>
            <a:r>
              <a:rPr lang="en-US" dirty="0" err="1"/>
              <a:t>Runhui</a:t>
            </a:r>
            <a:r>
              <a:rPr lang="en-US" dirty="0"/>
              <a:t> Li, </a:t>
            </a:r>
            <a:r>
              <a:rPr lang="en-US" dirty="0" err="1"/>
              <a:t>Xiaolu</a:t>
            </a:r>
            <a:r>
              <a:rPr lang="en-US" dirty="0"/>
              <a:t> Li, </a:t>
            </a:r>
            <a:r>
              <a:rPr lang="en-US" b="1" dirty="0"/>
              <a:t>Patrick P. C. Lee</a:t>
            </a:r>
            <a:r>
              <a:rPr lang="en-US" dirty="0"/>
              <a:t>, </a:t>
            </a:r>
            <a:r>
              <a:rPr lang="en-US" dirty="0" err="1"/>
              <a:t>Qun</a:t>
            </a:r>
            <a:r>
              <a:rPr lang="en-US" dirty="0"/>
              <a:t> Huang</a:t>
            </a:r>
          </a:p>
          <a:p>
            <a:r>
              <a:rPr lang="en-US" sz="2400" dirty="0"/>
              <a:t>The Chinese University of Hong Kong</a:t>
            </a:r>
          </a:p>
          <a:p>
            <a:r>
              <a:rPr lang="en-US" sz="2400" dirty="0"/>
              <a:t>USENIX ATC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5DD5A66-9C2F-42FF-B09E-B62E67AA144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5" name="Picture 4" descr="CUH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1612" y="54037"/>
            <a:ext cx="1744343" cy="938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6969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Repair Pipelining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68" y="1295400"/>
            <a:ext cx="11376237" cy="3429000"/>
          </a:xfrm>
        </p:spPr>
        <p:txBody>
          <a:bodyPr/>
          <a:lstStyle/>
          <a:p>
            <a:r>
              <a:rPr lang="en-US" b="1" dirty="0"/>
              <a:t>Goals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Eliminate bottlenecked links</a:t>
            </a:r>
          </a:p>
          <a:p>
            <a:pPr lvl="1"/>
            <a:r>
              <a:rPr lang="en-US" dirty="0"/>
              <a:t>Effectively utilize available bandwidth resources in repair </a:t>
            </a:r>
          </a:p>
          <a:p>
            <a:r>
              <a:rPr lang="en-US" b="1" dirty="0"/>
              <a:t>Key observation</a:t>
            </a:r>
            <a:r>
              <a:rPr lang="en-US" dirty="0"/>
              <a:t>: coding unit </a:t>
            </a:r>
            <a:r>
              <a:rPr lang="en-US" b="1" dirty="0">
                <a:solidFill>
                  <a:srgbClr val="FF0000"/>
                </a:solidFill>
              </a:rPr>
              <a:t>(word) </a:t>
            </a:r>
            <a:r>
              <a:rPr lang="en-US" dirty="0"/>
              <a:t>is much smaller than read/write unit</a:t>
            </a:r>
            <a:r>
              <a:rPr lang="en-US" b="1" dirty="0"/>
              <a:t> </a:t>
            </a:r>
            <a:r>
              <a:rPr lang="en-US" b="1" dirty="0">
                <a:solidFill>
                  <a:srgbClr val="FF0000"/>
                </a:solidFill>
              </a:rPr>
              <a:t>(block)</a:t>
            </a:r>
          </a:p>
          <a:p>
            <a:pPr lvl="1"/>
            <a:r>
              <a:rPr lang="en-US" dirty="0"/>
              <a:t>e.g., word size ~ 1 byte; block size ~ 64 </a:t>
            </a:r>
            <a:r>
              <a:rPr lang="en-US" dirty="0" err="1"/>
              <a:t>MiB</a:t>
            </a:r>
            <a:endParaRPr lang="en-US" dirty="0"/>
          </a:p>
          <a:p>
            <a:pPr lvl="1"/>
            <a:r>
              <a:rPr lang="en-US" dirty="0"/>
              <a:t>Words at the same offset are encoded together in erasure coding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5408612" y="540707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…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3579812" y="4959723"/>
            <a:ext cx="609600" cy="135636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4494212" y="4959723"/>
            <a:ext cx="609600" cy="135636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6246812" y="4954344"/>
            <a:ext cx="609600" cy="135636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265612" y="6304293"/>
            <a:ext cx="2287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 blocks of a stripe</a:t>
            </a:r>
          </a:p>
        </p:txBody>
      </p:sp>
      <p:grpSp>
        <p:nvGrpSpPr>
          <p:cNvPr id="74" name="Group 73"/>
          <p:cNvGrpSpPr/>
          <p:nvPr/>
        </p:nvGrpSpPr>
        <p:grpSpPr>
          <a:xfrm>
            <a:off x="3579812" y="4953000"/>
            <a:ext cx="609600" cy="1358153"/>
            <a:chOff x="1828800" y="4495800"/>
            <a:chExt cx="609600" cy="1371600"/>
          </a:xfrm>
        </p:grpSpPr>
        <p:sp>
          <p:nvSpPr>
            <p:cNvPr id="75" name="Rectangle 74"/>
            <p:cNvSpPr/>
            <p:nvPr/>
          </p:nvSpPr>
          <p:spPr bwMode="auto">
            <a:xfrm>
              <a:off x="1828800" y="4495800"/>
              <a:ext cx="609600" cy="13716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1828800" y="4632960"/>
              <a:ext cx="609600" cy="13716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1828800" y="4770120"/>
              <a:ext cx="609600" cy="13716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1828800" y="4907280"/>
              <a:ext cx="609600" cy="13716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9" name="Rectangle 78"/>
            <p:cNvSpPr/>
            <p:nvPr/>
          </p:nvSpPr>
          <p:spPr bwMode="auto">
            <a:xfrm>
              <a:off x="1828800" y="5044440"/>
              <a:ext cx="609600" cy="13716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0" name="Rectangle 79"/>
            <p:cNvSpPr/>
            <p:nvPr/>
          </p:nvSpPr>
          <p:spPr bwMode="auto">
            <a:xfrm>
              <a:off x="1828800" y="5181600"/>
              <a:ext cx="609600" cy="13716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1" name="Rectangle 80"/>
            <p:cNvSpPr/>
            <p:nvPr/>
          </p:nvSpPr>
          <p:spPr bwMode="auto">
            <a:xfrm>
              <a:off x="1828800" y="5318760"/>
              <a:ext cx="609600" cy="13716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2" name="Rectangle 81"/>
            <p:cNvSpPr/>
            <p:nvPr/>
          </p:nvSpPr>
          <p:spPr bwMode="auto">
            <a:xfrm>
              <a:off x="1828800" y="5455920"/>
              <a:ext cx="609600" cy="13716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828800" y="5593080"/>
              <a:ext cx="609600" cy="13716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1828800" y="5730240"/>
              <a:ext cx="609600" cy="13716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4494212" y="4953000"/>
            <a:ext cx="609600" cy="1358153"/>
            <a:chOff x="1828800" y="4495800"/>
            <a:chExt cx="609600" cy="1371600"/>
          </a:xfrm>
        </p:grpSpPr>
        <p:sp>
          <p:nvSpPr>
            <p:cNvPr id="86" name="Rectangle 85"/>
            <p:cNvSpPr/>
            <p:nvPr/>
          </p:nvSpPr>
          <p:spPr bwMode="auto">
            <a:xfrm>
              <a:off x="1828800" y="4495800"/>
              <a:ext cx="609600" cy="13716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7" name="Rectangle 86"/>
            <p:cNvSpPr/>
            <p:nvPr/>
          </p:nvSpPr>
          <p:spPr bwMode="auto">
            <a:xfrm>
              <a:off x="1828800" y="4632960"/>
              <a:ext cx="609600" cy="13716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8" name="Rectangle 87"/>
            <p:cNvSpPr/>
            <p:nvPr/>
          </p:nvSpPr>
          <p:spPr bwMode="auto">
            <a:xfrm>
              <a:off x="1828800" y="4770120"/>
              <a:ext cx="609600" cy="13716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828800" y="4907280"/>
              <a:ext cx="609600" cy="13716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1828800" y="5044440"/>
              <a:ext cx="609600" cy="13716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1828800" y="5181600"/>
              <a:ext cx="609600" cy="13716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2" name="Rectangle 91"/>
            <p:cNvSpPr/>
            <p:nvPr/>
          </p:nvSpPr>
          <p:spPr bwMode="auto">
            <a:xfrm>
              <a:off x="1828800" y="5318760"/>
              <a:ext cx="609600" cy="13716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3" name="Rectangle 92"/>
            <p:cNvSpPr/>
            <p:nvPr/>
          </p:nvSpPr>
          <p:spPr bwMode="auto">
            <a:xfrm>
              <a:off x="1828800" y="5455920"/>
              <a:ext cx="609600" cy="13716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4" name="Rectangle 93"/>
            <p:cNvSpPr/>
            <p:nvPr/>
          </p:nvSpPr>
          <p:spPr bwMode="auto">
            <a:xfrm>
              <a:off x="1828800" y="5593080"/>
              <a:ext cx="609600" cy="13716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828800" y="5730240"/>
              <a:ext cx="609600" cy="13716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6246812" y="4953000"/>
            <a:ext cx="609600" cy="1358153"/>
            <a:chOff x="1828800" y="4495800"/>
            <a:chExt cx="609600" cy="1371600"/>
          </a:xfrm>
        </p:grpSpPr>
        <p:sp>
          <p:nvSpPr>
            <p:cNvPr id="97" name="Rectangle 96"/>
            <p:cNvSpPr/>
            <p:nvPr/>
          </p:nvSpPr>
          <p:spPr bwMode="auto">
            <a:xfrm>
              <a:off x="1828800" y="4495800"/>
              <a:ext cx="609600" cy="13716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8" name="Rectangle 97"/>
            <p:cNvSpPr/>
            <p:nvPr/>
          </p:nvSpPr>
          <p:spPr bwMode="auto">
            <a:xfrm>
              <a:off x="1828800" y="4632960"/>
              <a:ext cx="609600" cy="13716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9" name="Rectangle 98"/>
            <p:cNvSpPr/>
            <p:nvPr/>
          </p:nvSpPr>
          <p:spPr bwMode="auto">
            <a:xfrm>
              <a:off x="1828800" y="4770120"/>
              <a:ext cx="609600" cy="13716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0" name="Rectangle 99"/>
            <p:cNvSpPr/>
            <p:nvPr/>
          </p:nvSpPr>
          <p:spPr bwMode="auto">
            <a:xfrm>
              <a:off x="1828800" y="4907280"/>
              <a:ext cx="609600" cy="13716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1828800" y="5044440"/>
              <a:ext cx="609600" cy="13716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2" name="Rectangle 101"/>
            <p:cNvSpPr/>
            <p:nvPr/>
          </p:nvSpPr>
          <p:spPr bwMode="auto">
            <a:xfrm>
              <a:off x="1828800" y="5181600"/>
              <a:ext cx="609600" cy="13716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1828800" y="5318760"/>
              <a:ext cx="609600" cy="13716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1828800" y="5455920"/>
              <a:ext cx="609600" cy="13716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5" name="Rectangle 104"/>
            <p:cNvSpPr/>
            <p:nvPr/>
          </p:nvSpPr>
          <p:spPr bwMode="auto">
            <a:xfrm>
              <a:off x="1828800" y="5593080"/>
              <a:ext cx="609600" cy="13716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6" name="Rectangle 105"/>
            <p:cNvSpPr/>
            <p:nvPr/>
          </p:nvSpPr>
          <p:spPr bwMode="auto">
            <a:xfrm>
              <a:off x="1828800" y="5730240"/>
              <a:ext cx="609600" cy="13716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07" name="Rounded Rectangle 106"/>
          <p:cNvSpPr/>
          <p:nvPr/>
        </p:nvSpPr>
        <p:spPr bwMode="auto">
          <a:xfrm>
            <a:off x="3427412" y="5360446"/>
            <a:ext cx="3657600" cy="135815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7121628" y="5137043"/>
            <a:ext cx="3163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3333CC"/>
                </a:solidFill>
              </a:rPr>
              <a:t>words at the same offset are encoded together</a:t>
            </a:r>
          </a:p>
        </p:txBody>
      </p:sp>
      <p:cxnSp>
        <p:nvCxnSpPr>
          <p:cNvPr id="109" name="Straight Arrow Connector 108"/>
          <p:cNvCxnSpPr/>
          <p:nvPr/>
        </p:nvCxnSpPr>
        <p:spPr bwMode="auto">
          <a:xfrm flipH="1" flipV="1">
            <a:off x="6704012" y="6107429"/>
            <a:ext cx="417616" cy="6790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0" name="TextBox 109"/>
          <p:cNvSpPr txBox="1"/>
          <p:nvPr/>
        </p:nvSpPr>
        <p:spPr>
          <a:xfrm>
            <a:off x="7085012" y="5999493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word</a:t>
            </a:r>
          </a:p>
        </p:txBody>
      </p:sp>
    </p:spTree>
    <p:extLst>
      <p:ext uri="{BB962C8B-B14F-4D97-AF65-F5344CB8AC3E}">
        <p14:creationId xmlns:p14="http://schemas.microsoft.com/office/powerpoint/2010/main" val="314023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3" grpId="0" animBg="1"/>
      <p:bldP spid="69" grpId="0" animBg="1"/>
      <p:bldP spid="72" grpId="0" animBg="1"/>
      <p:bldP spid="73" grpId="0"/>
      <p:bldP spid="107" grpId="0" animBg="1"/>
      <p:bldP spid="108" grpId="0"/>
      <p:bldP spid="1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Repair Pipelining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143000"/>
            <a:ext cx="10969943" cy="1905000"/>
          </a:xfrm>
        </p:spPr>
        <p:txBody>
          <a:bodyPr/>
          <a:lstStyle/>
          <a:p>
            <a:r>
              <a:rPr lang="en-US" b="1" dirty="0"/>
              <a:t>Idea</a:t>
            </a:r>
            <a:r>
              <a:rPr lang="en-US" dirty="0"/>
              <a:t>: slicing a block</a:t>
            </a:r>
          </a:p>
          <a:p>
            <a:pPr lvl="1"/>
            <a:r>
              <a:rPr lang="en-US" dirty="0"/>
              <a:t>Each slice comprises multiple words (e.g., slice size ~ 32 KiB)</a:t>
            </a:r>
          </a:p>
          <a:p>
            <a:pPr lvl="1"/>
            <a:r>
              <a:rPr lang="en-US" dirty="0"/>
              <a:t>Pipeline the repair of each slice through a linear path</a:t>
            </a:r>
          </a:p>
          <a:p>
            <a:r>
              <a:rPr lang="en-US" dirty="0"/>
              <a:t>Single-block repair: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711015" y="6248400"/>
            <a:ext cx="104620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800" kern="0" dirty="0">
                <a:solidFill>
                  <a:srgbClr val="000000"/>
                </a:solidFill>
              </a:rPr>
              <a:t>Repair time = 1 + </a:t>
            </a:r>
            <a:r>
              <a:rPr lang="en-US" sz="2800" kern="0">
                <a:solidFill>
                  <a:srgbClr val="000000"/>
                </a:solidFill>
              </a:rPr>
              <a:t>(k-1</a:t>
            </a:r>
            <a:r>
              <a:rPr lang="en-US" sz="2800" kern="0" dirty="0">
                <a:solidFill>
                  <a:srgbClr val="000000"/>
                </a:solidFill>
              </a:rPr>
              <a:t>)/s  </a:t>
            </a:r>
            <a:r>
              <a:rPr lang="en-US" sz="2800" kern="0" dirty="0">
                <a:solidFill>
                  <a:srgbClr val="000000"/>
                </a:solidFill>
                <a:sym typeface="Wingdings" panose="05000000000000000000" pitchFamily="2" charset="2"/>
              </a:rPr>
              <a:t> </a:t>
            </a:r>
            <a:r>
              <a:rPr lang="en-US" sz="2800" b="1" kern="0" dirty="0">
                <a:solidFill>
                  <a:srgbClr val="FF0000"/>
                </a:solidFill>
                <a:sym typeface="Wingdings" panose="05000000000000000000" pitchFamily="2" charset="2"/>
              </a:rPr>
              <a:t>1</a:t>
            </a:r>
            <a:r>
              <a:rPr lang="en-US" sz="2800" kern="0" dirty="0">
                <a:solidFill>
                  <a:srgbClr val="000000"/>
                </a:solidFill>
                <a:sym typeface="Wingdings" panose="05000000000000000000" pitchFamily="2" charset="2"/>
              </a:rPr>
              <a:t> timeslot if s is large</a:t>
            </a:r>
            <a:endParaRPr lang="en-US" sz="2800" kern="0" dirty="0">
              <a:solidFill>
                <a:srgbClr val="000000"/>
              </a:solidFill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2513012" y="3375660"/>
            <a:ext cx="838200" cy="272034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2513012" y="3375660"/>
            <a:ext cx="838200" cy="45339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4" name="Rectangle 93"/>
          <p:cNvSpPr/>
          <p:nvPr/>
        </p:nvSpPr>
        <p:spPr bwMode="auto">
          <a:xfrm>
            <a:off x="2513012" y="3829050"/>
            <a:ext cx="838200" cy="45339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2513012" y="4282440"/>
            <a:ext cx="838200" cy="45339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2513012" y="4735830"/>
            <a:ext cx="838200" cy="45339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2513012" y="5189220"/>
            <a:ext cx="838200" cy="45339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2513012" y="5642610"/>
            <a:ext cx="838200" cy="45339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99" name="Group 98"/>
          <p:cNvGrpSpPr/>
          <p:nvPr/>
        </p:nvGrpSpPr>
        <p:grpSpPr>
          <a:xfrm>
            <a:off x="3503612" y="5726668"/>
            <a:ext cx="2057400" cy="369332"/>
            <a:chOff x="1981200" y="5589508"/>
            <a:chExt cx="2057400" cy="369332"/>
          </a:xfrm>
        </p:grpSpPr>
        <p:cxnSp>
          <p:nvCxnSpPr>
            <p:cNvPr id="100" name="Straight Arrow Connector 99"/>
            <p:cNvCxnSpPr/>
            <p:nvPr/>
          </p:nvCxnSpPr>
          <p:spPr bwMode="auto">
            <a:xfrm>
              <a:off x="1981200" y="5958840"/>
              <a:ext cx="20574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1" name="TextBox 100"/>
            <p:cNvSpPr txBox="1"/>
            <p:nvPr/>
          </p:nvSpPr>
          <p:spPr>
            <a:xfrm>
              <a:off x="2786426" y="5589508"/>
              <a:ext cx="6206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</a:rPr>
                <a:t>time</a:t>
              </a:r>
            </a:p>
          </p:txBody>
        </p:sp>
      </p:grpSp>
      <p:sp>
        <p:nvSpPr>
          <p:cNvPr id="102" name="TextBox 101"/>
          <p:cNvSpPr txBox="1"/>
          <p:nvPr/>
        </p:nvSpPr>
        <p:spPr>
          <a:xfrm>
            <a:off x="8799290" y="3242994"/>
            <a:ext cx="13324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k = 4</a:t>
            </a:r>
          </a:p>
          <a:p>
            <a:r>
              <a:rPr lang="en-US" dirty="0">
                <a:solidFill>
                  <a:srgbClr val="000000"/>
                </a:solidFill>
              </a:rPr>
              <a:t>s = 6 slices</a:t>
            </a:r>
          </a:p>
        </p:txBody>
      </p:sp>
      <p:grpSp>
        <p:nvGrpSpPr>
          <p:cNvPr id="103" name="Group 102"/>
          <p:cNvGrpSpPr/>
          <p:nvPr/>
        </p:nvGrpSpPr>
        <p:grpSpPr>
          <a:xfrm>
            <a:off x="3503612" y="3375660"/>
            <a:ext cx="3310128" cy="391298"/>
            <a:chOff x="1981200" y="3238500"/>
            <a:chExt cx="3310128" cy="391298"/>
          </a:xfrm>
        </p:grpSpPr>
        <p:sp>
          <p:nvSpPr>
            <p:cNvPr id="104" name="Rounded Rectangle 103"/>
            <p:cNvSpPr/>
            <p:nvPr/>
          </p:nvSpPr>
          <p:spPr bwMode="auto">
            <a:xfrm>
              <a:off x="1981200" y="3238500"/>
              <a:ext cx="381000" cy="3810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</a:rPr>
                <a:t>N</a:t>
              </a:r>
              <a:r>
                <a:rPr lang="en-US" sz="1600" b="1" baseline="-2500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05" name="Rounded Rectangle 104"/>
            <p:cNvSpPr/>
            <p:nvPr/>
          </p:nvSpPr>
          <p:spPr bwMode="auto">
            <a:xfrm>
              <a:off x="2715768" y="3238500"/>
              <a:ext cx="381000" cy="3810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</a:rPr>
                <a:t>N</a:t>
              </a:r>
              <a:r>
                <a:rPr lang="en-US" sz="1600" b="1" baseline="-25000" dirty="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106" name="Rounded Rectangle 105"/>
            <p:cNvSpPr/>
            <p:nvPr/>
          </p:nvSpPr>
          <p:spPr bwMode="auto">
            <a:xfrm>
              <a:off x="3447288" y="3243649"/>
              <a:ext cx="381000" cy="3810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</a:rPr>
                <a:t>N</a:t>
              </a:r>
              <a:r>
                <a:rPr lang="en-US" sz="1600" b="1" baseline="-25000" dirty="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107" name="Rounded Rectangle 106"/>
            <p:cNvSpPr/>
            <p:nvPr/>
          </p:nvSpPr>
          <p:spPr bwMode="auto">
            <a:xfrm>
              <a:off x="4178808" y="3248798"/>
              <a:ext cx="381000" cy="3810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</a:rPr>
                <a:t>N</a:t>
              </a:r>
              <a:r>
                <a:rPr lang="en-US" sz="1600" b="1" baseline="-25000" dirty="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108" name="Rounded Rectangle 107"/>
            <p:cNvSpPr/>
            <p:nvPr/>
          </p:nvSpPr>
          <p:spPr bwMode="auto">
            <a:xfrm>
              <a:off x="4910328" y="3248798"/>
              <a:ext cx="381000" cy="381000"/>
            </a:xfrm>
            <a:prstGeom prst="round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</a:rPr>
                <a:t>R</a:t>
              </a:r>
              <a:endParaRPr lang="en-US" sz="1600" b="1" baseline="-25000" dirty="0">
                <a:solidFill>
                  <a:srgbClr val="000000"/>
                </a:solidFill>
              </a:endParaRPr>
            </a:p>
          </p:txBody>
        </p:sp>
        <p:cxnSp>
          <p:nvCxnSpPr>
            <p:cNvPr id="109" name="Straight Arrow Connector 108"/>
            <p:cNvCxnSpPr>
              <a:stCxn id="104" idx="3"/>
              <a:endCxn id="105" idx="1"/>
            </p:cNvCxnSpPr>
            <p:nvPr/>
          </p:nvCxnSpPr>
          <p:spPr bwMode="auto">
            <a:xfrm>
              <a:off x="2362200" y="3429000"/>
              <a:ext cx="353568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0" name="Straight Arrow Connector 109"/>
            <p:cNvCxnSpPr/>
            <p:nvPr/>
          </p:nvCxnSpPr>
          <p:spPr bwMode="auto">
            <a:xfrm>
              <a:off x="3096768" y="3440234"/>
              <a:ext cx="353568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1" name="Straight Arrow Connector 110"/>
            <p:cNvCxnSpPr/>
            <p:nvPr/>
          </p:nvCxnSpPr>
          <p:spPr bwMode="auto">
            <a:xfrm>
              <a:off x="3828288" y="3449389"/>
              <a:ext cx="353568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2" name="Straight Arrow Connector 111"/>
            <p:cNvCxnSpPr/>
            <p:nvPr/>
          </p:nvCxnSpPr>
          <p:spPr bwMode="auto">
            <a:xfrm>
              <a:off x="4559808" y="3449389"/>
              <a:ext cx="353568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13" name="Group 112"/>
          <p:cNvGrpSpPr/>
          <p:nvPr/>
        </p:nvGrpSpPr>
        <p:grpSpPr>
          <a:xfrm>
            <a:off x="4238180" y="3829050"/>
            <a:ext cx="3307080" cy="391298"/>
            <a:chOff x="2715768" y="3691890"/>
            <a:chExt cx="3307080" cy="391298"/>
          </a:xfrm>
        </p:grpSpPr>
        <p:sp>
          <p:nvSpPr>
            <p:cNvPr id="114" name="Rounded Rectangle 113"/>
            <p:cNvSpPr/>
            <p:nvPr/>
          </p:nvSpPr>
          <p:spPr bwMode="auto">
            <a:xfrm>
              <a:off x="2715768" y="3691890"/>
              <a:ext cx="381000" cy="3810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</a:rPr>
                <a:t>N</a:t>
              </a:r>
              <a:r>
                <a:rPr lang="en-US" sz="1600" b="1" baseline="-2500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15" name="Rounded Rectangle 114"/>
            <p:cNvSpPr/>
            <p:nvPr/>
          </p:nvSpPr>
          <p:spPr bwMode="auto">
            <a:xfrm>
              <a:off x="3447288" y="3691890"/>
              <a:ext cx="381000" cy="3810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</a:rPr>
                <a:t>N</a:t>
              </a:r>
              <a:r>
                <a:rPr lang="en-US" sz="1600" b="1" baseline="-25000" dirty="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116" name="Rounded Rectangle 115"/>
            <p:cNvSpPr/>
            <p:nvPr/>
          </p:nvSpPr>
          <p:spPr bwMode="auto">
            <a:xfrm>
              <a:off x="4178808" y="3697039"/>
              <a:ext cx="381000" cy="3810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</a:rPr>
                <a:t>N</a:t>
              </a:r>
              <a:r>
                <a:rPr lang="en-US" sz="1600" b="1" baseline="-25000" dirty="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117" name="Rounded Rectangle 116"/>
            <p:cNvSpPr/>
            <p:nvPr/>
          </p:nvSpPr>
          <p:spPr bwMode="auto">
            <a:xfrm>
              <a:off x="4910328" y="3702188"/>
              <a:ext cx="381000" cy="3810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</a:rPr>
                <a:t>N</a:t>
              </a:r>
              <a:r>
                <a:rPr lang="en-US" sz="1600" b="1" baseline="-25000" dirty="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118" name="Rounded Rectangle 117"/>
            <p:cNvSpPr/>
            <p:nvPr/>
          </p:nvSpPr>
          <p:spPr bwMode="auto">
            <a:xfrm>
              <a:off x="5641848" y="3702188"/>
              <a:ext cx="381000" cy="381000"/>
            </a:xfrm>
            <a:prstGeom prst="round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</a:rPr>
                <a:t>R</a:t>
              </a:r>
              <a:endParaRPr lang="en-US" sz="1600" b="1" baseline="-25000" dirty="0">
                <a:solidFill>
                  <a:srgbClr val="000000"/>
                </a:solidFill>
              </a:endParaRPr>
            </a:p>
          </p:txBody>
        </p:sp>
        <p:cxnSp>
          <p:nvCxnSpPr>
            <p:cNvPr id="119" name="Straight Arrow Connector 118"/>
            <p:cNvCxnSpPr/>
            <p:nvPr/>
          </p:nvCxnSpPr>
          <p:spPr bwMode="auto">
            <a:xfrm>
              <a:off x="3096768" y="3894636"/>
              <a:ext cx="353568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0" name="Straight Arrow Connector 119"/>
            <p:cNvCxnSpPr/>
            <p:nvPr/>
          </p:nvCxnSpPr>
          <p:spPr bwMode="auto">
            <a:xfrm>
              <a:off x="3828288" y="3894636"/>
              <a:ext cx="353568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1" name="Straight Arrow Connector 120"/>
            <p:cNvCxnSpPr/>
            <p:nvPr/>
          </p:nvCxnSpPr>
          <p:spPr bwMode="auto">
            <a:xfrm>
              <a:off x="4559808" y="3894636"/>
              <a:ext cx="353568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2" name="Straight Arrow Connector 121"/>
            <p:cNvCxnSpPr/>
            <p:nvPr/>
          </p:nvCxnSpPr>
          <p:spPr bwMode="auto">
            <a:xfrm>
              <a:off x="5291328" y="3894636"/>
              <a:ext cx="353568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23" name="Group 122"/>
          <p:cNvGrpSpPr/>
          <p:nvPr/>
        </p:nvGrpSpPr>
        <p:grpSpPr>
          <a:xfrm>
            <a:off x="4969700" y="4282440"/>
            <a:ext cx="3307080" cy="391298"/>
            <a:chOff x="3447288" y="4145280"/>
            <a:chExt cx="3307080" cy="391298"/>
          </a:xfrm>
        </p:grpSpPr>
        <p:sp>
          <p:nvSpPr>
            <p:cNvPr id="124" name="Rounded Rectangle 123"/>
            <p:cNvSpPr/>
            <p:nvPr/>
          </p:nvSpPr>
          <p:spPr bwMode="auto">
            <a:xfrm>
              <a:off x="3447288" y="4145280"/>
              <a:ext cx="381000" cy="3810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</a:rPr>
                <a:t>N</a:t>
              </a:r>
              <a:r>
                <a:rPr lang="en-US" sz="1600" b="1" baseline="-2500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25" name="Rounded Rectangle 124"/>
            <p:cNvSpPr/>
            <p:nvPr/>
          </p:nvSpPr>
          <p:spPr bwMode="auto">
            <a:xfrm>
              <a:off x="4178808" y="4145280"/>
              <a:ext cx="381000" cy="3810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</a:rPr>
                <a:t>N</a:t>
              </a:r>
              <a:r>
                <a:rPr lang="en-US" sz="1600" b="1" baseline="-25000" dirty="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126" name="Rounded Rectangle 125"/>
            <p:cNvSpPr/>
            <p:nvPr/>
          </p:nvSpPr>
          <p:spPr bwMode="auto">
            <a:xfrm>
              <a:off x="4910328" y="4150429"/>
              <a:ext cx="381000" cy="3810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</a:rPr>
                <a:t>N</a:t>
              </a:r>
              <a:r>
                <a:rPr lang="en-US" sz="1600" b="1" baseline="-25000" dirty="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127" name="Rounded Rectangle 126"/>
            <p:cNvSpPr/>
            <p:nvPr/>
          </p:nvSpPr>
          <p:spPr bwMode="auto">
            <a:xfrm>
              <a:off x="5641848" y="4155578"/>
              <a:ext cx="381000" cy="3810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</a:rPr>
                <a:t>N</a:t>
              </a:r>
              <a:r>
                <a:rPr lang="en-US" sz="1600" b="1" baseline="-25000" dirty="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128" name="Rounded Rectangle 127"/>
            <p:cNvSpPr/>
            <p:nvPr/>
          </p:nvSpPr>
          <p:spPr bwMode="auto">
            <a:xfrm>
              <a:off x="6373368" y="4155578"/>
              <a:ext cx="381000" cy="381000"/>
            </a:xfrm>
            <a:prstGeom prst="round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</a:rPr>
                <a:t>R</a:t>
              </a:r>
              <a:endParaRPr lang="en-US" sz="1600" b="1" baseline="-25000" dirty="0">
                <a:solidFill>
                  <a:srgbClr val="000000"/>
                </a:solidFill>
              </a:endParaRPr>
            </a:p>
          </p:txBody>
        </p:sp>
        <p:cxnSp>
          <p:nvCxnSpPr>
            <p:cNvPr id="129" name="Straight Arrow Connector 128"/>
            <p:cNvCxnSpPr/>
            <p:nvPr/>
          </p:nvCxnSpPr>
          <p:spPr bwMode="auto">
            <a:xfrm>
              <a:off x="3828288" y="4334152"/>
              <a:ext cx="353568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0" name="Straight Arrow Connector 129"/>
            <p:cNvCxnSpPr/>
            <p:nvPr/>
          </p:nvCxnSpPr>
          <p:spPr bwMode="auto">
            <a:xfrm>
              <a:off x="4559808" y="4339903"/>
              <a:ext cx="353568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1" name="Straight Arrow Connector 130"/>
            <p:cNvCxnSpPr/>
            <p:nvPr/>
          </p:nvCxnSpPr>
          <p:spPr bwMode="auto">
            <a:xfrm>
              <a:off x="5291328" y="4346078"/>
              <a:ext cx="353568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2" name="Straight Arrow Connector 131"/>
            <p:cNvCxnSpPr/>
            <p:nvPr/>
          </p:nvCxnSpPr>
          <p:spPr bwMode="auto">
            <a:xfrm>
              <a:off x="6022848" y="4346078"/>
              <a:ext cx="353568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33" name="Group 132"/>
          <p:cNvGrpSpPr/>
          <p:nvPr/>
        </p:nvGrpSpPr>
        <p:grpSpPr>
          <a:xfrm>
            <a:off x="5701220" y="4732020"/>
            <a:ext cx="3307080" cy="391298"/>
            <a:chOff x="4178808" y="4594860"/>
            <a:chExt cx="3307080" cy="391298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4178808" y="4594860"/>
              <a:ext cx="381000" cy="3810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</a:rPr>
                <a:t>N</a:t>
              </a:r>
              <a:r>
                <a:rPr lang="en-US" sz="1600" b="1" baseline="-2500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35" name="Rounded Rectangle 134"/>
            <p:cNvSpPr/>
            <p:nvPr/>
          </p:nvSpPr>
          <p:spPr bwMode="auto">
            <a:xfrm>
              <a:off x="4910328" y="4594860"/>
              <a:ext cx="381000" cy="3810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</a:rPr>
                <a:t>N</a:t>
              </a:r>
              <a:r>
                <a:rPr lang="en-US" sz="1600" b="1" baseline="-25000" dirty="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136" name="Rounded Rectangle 135"/>
            <p:cNvSpPr/>
            <p:nvPr/>
          </p:nvSpPr>
          <p:spPr bwMode="auto">
            <a:xfrm>
              <a:off x="5641848" y="4600009"/>
              <a:ext cx="381000" cy="3810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</a:rPr>
                <a:t>N</a:t>
              </a:r>
              <a:r>
                <a:rPr lang="en-US" sz="1600" b="1" baseline="-25000" dirty="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137" name="Rounded Rectangle 136"/>
            <p:cNvSpPr/>
            <p:nvPr/>
          </p:nvSpPr>
          <p:spPr bwMode="auto">
            <a:xfrm>
              <a:off x="6373368" y="4605158"/>
              <a:ext cx="381000" cy="3810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</a:rPr>
                <a:t>N</a:t>
              </a:r>
              <a:r>
                <a:rPr lang="en-US" sz="1600" b="1" baseline="-25000" dirty="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138" name="Rounded Rectangle 137"/>
            <p:cNvSpPr/>
            <p:nvPr/>
          </p:nvSpPr>
          <p:spPr bwMode="auto">
            <a:xfrm>
              <a:off x="7104888" y="4605158"/>
              <a:ext cx="381000" cy="381000"/>
            </a:xfrm>
            <a:prstGeom prst="round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</a:rPr>
                <a:t>R</a:t>
              </a:r>
              <a:endParaRPr lang="en-US" sz="1600" b="1" baseline="-25000" dirty="0">
                <a:solidFill>
                  <a:srgbClr val="000000"/>
                </a:solidFill>
              </a:endParaRPr>
            </a:p>
          </p:txBody>
        </p:sp>
        <p:cxnSp>
          <p:nvCxnSpPr>
            <p:cNvPr id="139" name="Straight Arrow Connector 138"/>
            <p:cNvCxnSpPr/>
            <p:nvPr/>
          </p:nvCxnSpPr>
          <p:spPr bwMode="auto">
            <a:xfrm>
              <a:off x="4559808" y="4788881"/>
              <a:ext cx="353568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0" name="Straight Arrow Connector 139"/>
            <p:cNvCxnSpPr/>
            <p:nvPr/>
          </p:nvCxnSpPr>
          <p:spPr bwMode="auto">
            <a:xfrm>
              <a:off x="5291328" y="4790509"/>
              <a:ext cx="353568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1" name="Straight Arrow Connector 140"/>
            <p:cNvCxnSpPr/>
            <p:nvPr/>
          </p:nvCxnSpPr>
          <p:spPr bwMode="auto">
            <a:xfrm>
              <a:off x="6022848" y="4796898"/>
              <a:ext cx="353568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2" name="Straight Arrow Connector 141"/>
            <p:cNvCxnSpPr/>
            <p:nvPr/>
          </p:nvCxnSpPr>
          <p:spPr bwMode="auto">
            <a:xfrm>
              <a:off x="6754368" y="4788881"/>
              <a:ext cx="353568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43" name="Group 142"/>
          <p:cNvGrpSpPr/>
          <p:nvPr/>
        </p:nvGrpSpPr>
        <p:grpSpPr>
          <a:xfrm>
            <a:off x="6432740" y="5189220"/>
            <a:ext cx="3307080" cy="391298"/>
            <a:chOff x="4910328" y="5052060"/>
            <a:chExt cx="3307080" cy="391298"/>
          </a:xfrm>
        </p:grpSpPr>
        <p:sp>
          <p:nvSpPr>
            <p:cNvPr id="144" name="Rounded Rectangle 143"/>
            <p:cNvSpPr/>
            <p:nvPr/>
          </p:nvSpPr>
          <p:spPr bwMode="auto">
            <a:xfrm>
              <a:off x="4910328" y="5052060"/>
              <a:ext cx="381000" cy="3810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</a:rPr>
                <a:t>N</a:t>
              </a:r>
              <a:r>
                <a:rPr lang="en-US" sz="1600" b="1" baseline="-2500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45" name="Rounded Rectangle 144"/>
            <p:cNvSpPr/>
            <p:nvPr/>
          </p:nvSpPr>
          <p:spPr bwMode="auto">
            <a:xfrm>
              <a:off x="5641848" y="5052060"/>
              <a:ext cx="381000" cy="3810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</a:rPr>
                <a:t>N</a:t>
              </a:r>
              <a:r>
                <a:rPr lang="en-US" sz="1600" b="1" baseline="-25000" dirty="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146" name="Rounded Rectangle 145"/>
            <p:cNvSpPr/>
            <p:nvPr/>
          </p:nvSpPr>
          <p:spPr bwMode="auto">
            <a:xfrm>
              <a:off x="6373368" y="5057209"/>
              <a:ext cx="381000" cy="3810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</a:rPr>
                <a:t>N</a:t>
              </a:r>
              <a:r>
                <a:rPr lang="en-US" sz="1600" b="1" baseline="-25000" dirty="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147" name="Rounded Rectangle 146"/>
            <p:cNvSpPr/>
            <p:nvPr/>
          </p:nvSpPr>
          <p:spPr bwMode="auto">
            <a:xfrm>
              <a:off x="7104888" y="5062358"/>
              <a:ext cx="381000" cy="3810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</a:rPr>
                <a:t>N</a:t>
              </a:r>
              <a:r>
                <a:rPr lang="en-US" sz="1600" b="1" baseline="-25000" dirty="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148" name="Rounded Rectangle 147"/>
            <p:cNvSpPr/>
            <p:nvPr/>
          </p:nvSpPr>
          <p:spPr bwMode="auto">
            <a:xfrm>
              <a:off x="7836408" y="5062358"/>
              <a:ext cx="381000" cy="381000"/>
            </a:xfrm>
            <a:prstGeom prst="round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</a:rPr>
                <a:t>R</a:t>
              </a:r>
              <a:endParaRPr lang="en-US" sz="1600" b="1" baseline="-25000" dirty="0">
                <a:solidFill>
                  <a:srgbClr val="000000"/>
                </a:solidFill>
              </a:endParaRPr>
            </a:p>
          </p:txBody>
        </p:sp>
        <p:cxnSp>
          <p:nvCxnSpPr>
            <p:cNvPr id="149" name="Straight Arrow Connector 148"/>
            <p:cNvCxnSpPr/>
            <p:nvPr/>
          </p:nvCxnSpPr>
          <p:spPr bwMode="auto">
            <a:xfrm>
              <a:off x="5291328" y="5242560"/>
              <a:ext cx="353568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0" name="Straight Arrow Connector 149"/>
            <p:cNvCxnSpPr/>
            <p:nvPr/>
          </p:nvCxnSpPr>
          <p:spPr bwMode="auto">
            <a:xfrm>
              <a:off x="6022848" y="5240296"/>
              <a:ext cx="353568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1" name="Straight Arrow Connector 150"/>
            <p:cNvCxnSpPr/>
            <p:nvPr/>
          </p:nvCxnSpPr>
          <p:spPr bwMode="auto">
            <a:xfrm>
              <a:off x="6754368" y="5252858"/>
              <a:ext cx="353568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2" name="Straight Arrow Connector 151"/>
            <p:cNvCxnSpPr/>
            <p:nvPr/>
          </p:nvCxnSpPr>
          <p:spPr bwMode="auto">
            <a:xfrm>
              <a:off x="7482840" y="5252858"/>
              <a:ext cx="353568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53" name="Group 152"/>
          <p:cNvGrpSpPr/>
          <p:nvPr/>
        </p:nvGrpSpPr>
        <p:grpSpPr>
          <a:xfrm>
            <a:off x="7164260" y="5642610"/>
            <a:ext cx="3307080" cy="391298"/>
            <a:chOff x="5641848" y="5505450"/>
            <a:chExt cx="3307080" cy="391298"/>
          </a:xfrm>
        </p:grpSpPr>
        <p:sp>
          <p:nvSpPr>
            <p:cNvPr id="154" name="Rounded Rectangle 153"/>
            <p:cNvSpPr/>
            <p:nvPr/>
          </p:nvSpPr>
          <p:spPr bwMode="auto">
            <a:xfrm>
              <a:off x="5641848" y="5505450"/>
              <a:ext cx="381000" cy="3810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</a:rPr>
                <a:t>N</a:t>
              </a:r>
              <a:r>
                <a:rPr lang="en-US" sz="1600" b="1" baseline="-25000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55" name="Rounded Rectangle 154"/>
            <p:cNvSpPr/>
            <p:nvPr/>
          </p:nvSpPr>
          <p:spPr bwMode="auto">
            <a:xfrm>
              <a:off x="6373368" y="5505450"/>
              <a:ext cx="381000" cy="3810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</a:rPr>
                <a:t>N</a:t>
              </a:r>
              <a:r>
                <a:rPr lang="en-US" sz="1600" b="1" baseline="-25000" dirty="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156" name="Rounded Rectangle 155"/>
            <p:cNvSpPr/>
            <p:nvPr/>
          </p:nvSpPr>
          <p:spPr bwMode="auto">
            <a:xfrm>
              <a:off x="7104888" y="5510599"/>
              <a:ext cx="381000" cy="3810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</a:rPr>
                <a:t>N</a:t>
              </a:r>
              <a:r>
                <a:rPr lang="en-US" sz="1600" b="1" baseline="-25000" dirty="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157" name="Rounded Rectangle 156"/>
            <p:cNvSpPr/>
            <p:nvPr/>
          </p:nvSpPr>
          <p:spPr bwMode="auto">
            <a:xfrm>
              <a:off x="7836408" y="5515748"/>
              <a:ext cx="381000" cy="3810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</a:rPr>
                <a:t>N</a:t>
              </a:r>
              <a:r>
                <a:rPr lang="en-US" sz="1600" b="1" baseline="-25000" dirty="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158" name="Rounded Rectangle 157"/>
            <p:cNvSpPr/>
            <p:nvPr/>
          </p:nvSpPr>
          <p:spPr bwMode="auto">
            <a:xfrm>
              <a:off x="8567928" y="5515748"/>
              <a:ext cx="381000" cy="381000"/>
            </a:xfrm>
            <a:prstGeom prst="round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</a:rPr>
                <a:t>R</a:t>
              </a:r>
              <a:endParaRPr lang="en-US" sz="1600" b="1" baseline="-25000" dirty="0">
                <a:solidFill>
                  <a:srgbClr val="000000"/>
                </a:solidFill>
              </a:endParaRPr>
            </a:p>
          </p:txBody>
        </p:sp>
        <p:cxnSp>
          <p:nvCxnSpPr>
            <p:cNvPr id="159" name="Straight Arrow Connector 158"/>
            <p:cNvCxnSpPr/>
            <p:nvPr/>
          </p:nvCxnSpPr>
          <p:spPr bwMode="auto">
            <a:xfrm>
              <a:off x="6019800" y="5695950"/>
              <a:ext cx="353568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0" name="Straight Arrow Connector 159"/>
            <p:cNvCxnSpPr/>
            <p:nvPr/>
          </p:nvCxnSpPr>
          <p:spPr bwMode="auto">
            <a:xfrm>
              <a:off x="6754368" y="5706877"/>
              <a:ext cx="353568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1" name="Straight Arrow Connector 160"/>
            <p:cNvCxnSpPr/>
            <p:nvPr/>
          </p:nvCxnSpPr>
          <p:spPr bwMode="auto">
            <a:xfrm>
              <a:off x="7485888" y="5706877"/>
              <a:ext cx="353568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2" name="Straight Arrow Connector 161"/>
            <p:cNvCxnSpPr/>
            <p:nvPr/>
          </p:nvCxnSpPr>
          <p:spPr bwMode="auto">
            <a:xfrm>
              <a:off x="8217408" y="5706877"/>
              <a:ext cx="353568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63" name="TextBox 162"/>
          <p:cNvSpPr txBox="1"/>
          <p:nvPr/>
        </p:nvSpPr>
        <p:spPr>
          <a:xfrm>
            <a:off x="3808412" y="3108959"/>
            <a:ext cx="5180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3333CC"/>
                </a:solidFill>
              </a:rPr>
              <a:t>a</a:t>
            </a:r>
            <a:r>
              <a:rPr lang="en-US" sz="1400" baseline="-25000" dirty="0">
                <a:solidFill>
                  <a:srgbClr val="3333CC"/>
                </a:solidFill>
              </a:rPr>
              <a:t>1</a:t>
            </a:r>
            <a:r>
              <a:rPr lang="en-US" sz="1400" dirty="0">
                <a:solidFill>
                  <a:srgbClr val="3333CC"/>
                </a:solidFill>
              </a:rPr>
              <a:t>b</a:t>
            </a:r>
            <a:r>
              <a:rPr lang="en-US" sz="1400" baseline="-25000" dirty="0">
                <a:solidFill>
                  <a:srgbClr val="3333CC"/>
                </a:solidFill>
              </a:rPr>
              <a:t>1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4300501" y="3108960"/>
            <a:ext cx="9557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</a:rPr>
              <a:t>a</a:t>
            </a:r>
            <a:r>
              <a:rPr lang="en-US" sz="1400" baseline="-25000" dirty="0">
                <a:solidFill>
                  <a:srgbClr val="7030A0"/>
                </a:solidFill>
              </a:rPr>
              <a:t>1</a:t>
            </a:r>
            <a:r>
              <a:rPr lang="en-US" sz="1400" dirty="0">
                <a:solidFill>
                  <a:srgbClr val="7030A0"/>
                </a:solidFill>
              </a:rPr>
              <a:t>b</a:t>
            </a:r>
            <a:r>
              <a:rPr lang="en-US" sz="1400" baseline="-25000" dirty="0">
                <a:solidFill>
                  <a:srgbClr val="7030A0"/>
                </a:solidFill>
              </a:rPr>
              <a:t>1</a:t>
            </a:r>
            <a:r>
              <a:rPr lang="en-US" sz="1400" dirty="0">
                <a:solidFill>
                  <a:srgbClr val="7030A0"/>
                </a:solidFill>
              </a:rPr>
              <a:t>+a</a:t>
            </a:r>
            <a:r>
              <a:rPr lang="en-US" sz="1400" baseline="-25000" dirty="0">
                <a:solidFill>
                  <a:srgbClr val="7030A0"/>
                </a:solidFill>
              </a:rPr>
              <a:t>2</a:t>
            </a:r>
            <a:r>
              <a:rPr lang="en-US" sz="1400" dirty="0">
                <a:solidFill>
                  <a:srgbClr val="7030A0"/>
                </a:solidFill>
              </a:rPr>
              <a:t>b</a:t>
            </a:r>
            <a:r>
              <a:rPr lang="en-US" sz="1400" baseline="-25000" dirty="0">
                <a:solidFill>
                  <a:srgbClr val="7030A0"/>
                </a:solidFill>
              </a:rPr>
              <a:t>2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5180012" y="2895600"/>
            <a:ext cx="9220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a</a:t>
            </a:r>
            <a:r>
              <a:rPr lang="en-US" sz="1400" baseline="-25000" dirty="0">
                <a:solidFill>
                  <a:srgbClr val="00B050"/>
                </a:solidFill>
              </a:rPr>
              <a:t>1</a:t>
            </a:r>
            <a:r>
              <a:rPr lang="en-US" sz="1400" dirty="0">
                <a:solidFill>
                  <a:srgbClr val="00B050"/>
                </a:solidFill>
              </a:rPr>
              <a:t>b</a:t>
            </a:r>
            <a:r>
              <a:rPr lang="en-US" sz="1400" baseline="-25000" dirty="0">
                <a:solidFill>
                  <a:srgbClr val="00B050"/>
                </a:solidFill>
              </a:rPr>
              <a:t>1+</a:t>
            </a:r>
            <a:r>
              <a:rPr lang="en-US" sz="1400" dirty="0">
                <a:solidFill>
                  <a:srgbClr val="00B050"/>
                </a:solidFill>
              </a:rPr>
              <a:t>a</a:t>
            </a:r>
            <a:r>
              <a:rPr lang="en-US" sz="1400" baseline="-25000" dirty="0">
                <a:solidFill>
                  <a:srgbClr val="00B050"/>
                </a:solidFill>
              </a:rPr>
              <a:t>2</a:t>
            </a:r>
            <a:r>
              <a:rPr lang="en-US" sz="1400" dirty="0">
                <a:solidFill>
                  <a:srgbClr val="00B050"/>
                </a:solidFill>
              </a:rPr>
              <a:t>b</a:t>
            </a:r>
            <a:r>
              <a:rPr lang="en-US" sz="1400" baseline="-25000" dirty="0">
                <a:solidFill>
                  <a:srgbClr val="00B050"/>
                </a:solidFill>
              </a:rPr>
              <a:t>2</a:t>
            </a:r>
          </a:p>
          <a:p>
            <a:r>
              <a:rPr lang="en-US" sz="1400" dirty="0">
                <a:solidFill>
                  <a:srgbClr val="00B050"/>
                </a:solidFill>
              </a:rPr>
              <a:t>+a</a:t>
            </a:r>
            <a:r>
              <a:rPr lang="en-US" sz="1400" baseline="-25000" dirty="0">
                <a:solidFill>
                  <a:srgbClr val="00B050"/>
                </a:solidFill>
              </a:rPr>
              <a:t>3</a:t>
            </a:r>
            <a:r>
              <a:rPr lang="en-US" sz="1400" dirty="0">
                <a:solidFill>
                  <a:srgbClr val="00B050"/>
                </a:solidFill>
              </a:rPr>
              <a:t>b</a:t>
            </a:r>
            <a:r>
              <a:rPr lang="en-US" sz="1400" baseline="-25000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5942012" y="2895600"/>
            <a:ext cx="10599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5050"/>
                </a:solidFill>
              </a:rPr>
              <a:t>a</a:t>
            </a:r>
            <a:r>
              <a:rPr lang="en-US" sz="1400" baseline="-25000" dirty="0">
                <a:solidFill>
                  <a:srgbClr val="FF5050"/>
                </a:solidFill>
              </a:rPr>
              <a:t>1</a:t>
            </a:r>
            <a:r>
              <a:rPr lang="en-US" sz="1400" dirty="0">
                <a:solidFill>
                  <a:srgbClr val="FF5050"/>
                </a:solidFill>
              </a:rPr>
              <a:t>b</a:t>
            </a:r>
            <a:r>
              <a:rPr lang="en-US" sz="1400" baseline="-25000" dirty="0">
                <a:solidFill>
                  <a:srgbClr val="FF5050"/>
                </a:solidFill>
              </a:rPr>
              <a:t>1+</a:t>
            </a:r>
            <a:r>
              <a:rPr lang="en-US" sz="1400" dirty="0">
                <a:solidFill>
                  <a:srgbClr val="FF5050"/>
                </a:solidFill>
              </a:rPr>
              <a:t>a</a:t>
            </a:r>
            <a:r>
              <a:rPr lang="en-US" sz="1400" baseline="-25000" dirty="0">
                <a:solidFill>
                  <a:srgbClr val="FF5050"/>
                </a:solidFill>
              </a:rPr>
              <a:t>2</a:t>
            </a:r>
            <a:r>
              <a:rPr lang="en-US" sz="1400" dirty="0">
                <a:solidFill>
                  <a:srgbClr val="FF5050"/>
                </a:solidFill>
              </a:rPr>
              <a:t>b</a:t>
            </a:r>
            <a:r>
              <a:rPr lang="en-US" sz="1400" baseline="-25000" dirty="0">
                <a:solidFill>
                  <a:srgbClr val="FF5050"/>
                </a:solidFill>
              </a:rPr>
              <a:t>2</a:t>
            </a:r>
          </a:p>
          <a:p>
            <a:r>
              <a:rPr lang="en-US" sz="1400" dirty="0">
                <a:solidFill>
                  <a:srgbClr val="FF5050"/>
                </a:solidFill>
              </a:rPr>
              <a:t>+a</a:t>
            </a:r>
            <a:r>
              <a:rPr lang="en-US" sz="1400" baseline="-25000" dirty="0">
                <a:solidFill>
                  <a:srgbClr val="FF5050"/>
                </a:solidFill>
              </a:rPr>
              <a:t>3</a:t>
            </a:r>
            <a:r>
              <a:rPr lang="en-US" sz="1400" dirty="0">
                <a:solidFill>
                  <a:srgbClr val="FF5050"/>
                </a:solidFill>
              </a:rPr>
              <a:t>b</a:t>
            </a:r>
            <a:r>
              <a:rPr lang="en-US" sz="1400" baseline="-25000" dirty="0">
                <a:solidFill>
                  <a:srgbClr val="FF5050"/>
                </a:solidFill>
              </a:rPr>
              <a:t>3</a:t>
            </a:r>
            <a:r>
              <a:rPr lang="en-US" sz="1400" dirty="0">
                <a:solidFill>
                  <a:srgbClr val="FF5050"/>
                </a:solidFill>
              </a:rPr>
              <a:t>+a</a:t>
            </a:r>
            <a:r>
              <a:rPr lang="en-US" sz="1400" baseline="-25000" dirty="0">
                <a:solidFill>
                  <a:srgbClr val="FF5050"/>
                </a:solidFill>
              </a:rPr>
              <a:t>4</a:t>
            </a:r>
            <a:r>
              <a:rPr lang="en-US" sz="1400" dirty="0">
                <a:solidFill>
                  <a:srgbClr val="FF5050"/>
                </a:solidFill>
              </a:rPr>
              <a:t>b</a:t>
            </a:r>
            <a:r>
              <a:rPr lang="en-US" sz="1400" baseline="-25000" dirty="0">
                <a:solidFill>
                  <a:srgbClr val="FF505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438585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102" grpId="0"/>
      <p:bldP spid="163" grpId="0"/>
      <p:bldP spid="164" grpId="0"/>
      <p:bldP spid="165" grpId="0"/>
      <p:bldP spid="16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Repair Pipelining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21" y="1600200"/>
            <a:ext cx="11579384" cy="4525963"/>
          </a:xfrm>
        </p:spPr>
        <p:txBody>
          <a:bodyPr/>
          <a:lstStyle/>
          <a:p>
            <a:r>
              <a:rPr lang="en-US" dirty="0"/>
              <a:t>Two types of single-failure repair (most common case):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Degraded read </a:t>
            </a:r>
          </a:p>
          <a:p>
            <a:pPr lvl="2"/>
            <a:r>
              <a:rPr lang="en-US" dirty="0"/>
              <a:t>Repairing an unavailable block at a client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Full-node recovery</a:t>
            </a:r>
          </a:p>
          <a:p>
            <a:pPr lvl="2"/>
            <a:r>
              <a:rPr lang="en-US" dirty="0"/>
              <a:t>Repairing all lost blocks of a failed node at one or multiple nodes</a:t>
            </a:r>
          </a:p>
          <a:p>
            <a:pPr lvl="2"/>
            <a:r>
              <a:rPr lang="en-US" dirty="0"/>
              <a:t>Greedy scheduling of multiple stripes across helpers</a:t>
            </a:r>
          </a:p>
          <a:p>
            <a:r>
              <a:rPr lang="en-US" b="1" dirty="0"/>
              <a:t>Challenge</a:t>
            </a:r>
            <a:r>
              <a:rPr lang="en-US" dirty="0"/>
              <a:t>: repair degraded by </a:t>
            </a:r>
            <a:r>
              <a:rPr lang="en-US" b="1" dirty="0">
                <a:solidFill>
                  <a:srgbClr val="3333CC"/>
                </a:solidFill>
              </a:rPr>
              <a:t>stragglers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Any repair of erasure coding faces similar problems due to data retrievals from multiple helpers</a:t>
            </a:r>
          </a:p>
          <a:p>
            <a:r>
              <a:rPr lang="en-US" dirty="0"/>
              <a:t>Our approach: address heterogeneity and bypass stragglers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851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Extension to Heterogeneity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828801"/>
            <a:ext cx="10969943" cy="4297363"/>
          </a:xfrm>
        </p:spPr>
        <p:txBody>
          <a:bodyPr/>
          <a:lstStyle/>
          <a:p>
            <a:r>
              <a:rPr lang="en-US" dirty="0"/>
              <a:t>Heterogeneity: link bandwidths are different</a:t>
            </a:r>
          </a:p>
          <a:p>
            <a:pPr lvl="1"/>
            <a:endParaRPr lang="en-US" dirty="0"/>
          </a:p>
          <a:p>
            <a:r>
              <a:rPr lang="en-US" dirty="0"/>
              <a:t>Case 1: limited bandwidth when a client issues reads to a remote storage system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Cyclic version of repair pipelining</a:t>
            </a:r>
            <a:r>
              <a:rPr lang="en-US" dirty="0"/>
              <a:t>: allow a client to issue parallel reads from multiple helpers</a:t>
            </a:r>
          </a:p>
          <a:p>
            <a:r>
              <a:rPr lang="en-US" dirty="0"/>
              <a:t>Case 2: arbitrary link bandwidths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Weighted path selection</a:t>
            </a:r>
            <a:r>
              <a:rPr lang="en-US" dirty="0"/>
              <a:t>: select the “best” path of helpers for repair     	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0208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52400"/>
            <a:ext cx="11274663" cy="1143000"/>
          </a:xfrm>
        </p:spPr>
        <p:txBody>
          <a:bodyPr/>
          <a:lstStyle/>
          <a:p>
            <a:r>
              <a:rPr lang="en-US" dirty="0"/>
              <a:t>Repair Pipelining (Cyclic Version)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2" y="5105400"/>
            <a:ext cx="11199971" cy="1447800"/>
          </a:xfrm>
        </p:spPr>
        <p:txBody>
          <a:bodyPr/>
          <a:lstStyle/>
          <a:p>
            <a:r>
              <a:rPr lang="en-US" dirty="0"/>
              <a:t>Requestor receives repaired data from k-1 helpers</a:t>
            </a:r>
          </a:p>
          <a:p>
            <a:r>
              <a:rPr lang="en-US" dirty="0"/>
              <a:t>Repair time in homogeneous environments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1</a:t>
            </a:r>
            <a:r>
              <a:rPr lang="en-US" dirty="0"/>
              <a:t> timeslot for large 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9" name="Rounded Rectangle 68"/>
          <p:cNvSpPr/>
          <p:nvPr/>
        </p:nvSpPr>
        <p:spPr bwMode="auto">
          <a:xfrm>
            <a:off x="2055812" y="1676400"/>
            <a:ext cx="381000" cy="38100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</a:t>
            </a:r>
            <a:r>
              <a:rPr kumimoji="0" lang="en-US" sz="16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</a:t>
            </a:r>
          </a:p>
        </p:txBody>
      </p:sp>
      <p:sp>
        <p:nvSpPr>
          <p:cNvPr id="73" name="Rounded Rectangle 72"/>
          <p:cNvSpPr/>
          <p:nvPr/>
        </p:nvSpPr>
        <p:spPr bwMode="auto">
          <a:xfrm>
            <a:off x="2790380" y="1676400"/>
            <a:ext cx="381000" cy="38100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</a:t>
            </a:r>
            <a:r>
              <a:rPr kumimoji="0" lang="en-US" sz="16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</a:t>
            </a:r>
          </a:p>
        </p:txBody>
      </p:sp>
      <p:sp>
        <p:nvSpPr>
          <p:cNvPr id="74" name="Rounded Rectangle 73"/>
          <p:cNvSpPr/>
          <p:nvPr/>
        </p:nvSpPr>
        <p:spPr bwMode="auto">
          <a:xfrm>
            <a:off x="3521900" y="1681549"/>
            <a:ext cx="381000" cy="38100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</a:t>
            </a:r>
            <a:r>
              <a:rPr lang="en-US" sz="1600" b="1" baseline="-25000" dirty="0"/>
              <a:t>3</a:t>
            </a:r>
            <a:endParaRPr kumimoji="0" lang="en-US" sz="1600" b="1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5" name="Rounded Rectangle 74"/>
          <p:cNvSpPr/>
          <p:nvPr/>
        </p:nvSpPr>
        <p:spPr bwMode="auto">
          <a:xfrm>
            <a:off x="4253420" y="1686698"/>
            <a:ext cx="381000" cy="38100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</a:t>
            </a:r>
            <a:r>
              <a:rPr lang="en-US" sz="1600" b="1" baseline="-25000" dirty="0"/>
              <a:t>4</a:t>
            </a:r>
            <a:endParaRPr kumimoji="0" lang="en-US" sz="1600" b="1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6" name="Straight Arrow Connector 75"/>
          <p:cNvCxnSpPr>
            <a:stCxn id="69" idx="3"/>
            <a:endCxn id="73" idx="1"/>
          </p:cNvCxnSpPr>
          <p:nvPr/>
        </p:nvCxnSpPr>
        <p:spPr bwMode="auto">
          <a:xfrm>
            <a:off x="2436812" y="1866900"/>
            <a:ext cx="353568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Straight Arrow Connector 76"/>
          <p:cNvCxnSpPr/>
          <p:nvPr/>
        </p:nvCxnSpPr>
        <p:spPr bwMode="auto">
          <a:xfrm>
            <a:off x="3171380" y="1878134"/>
            <a:ext cx="353568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Arrow Connector 77"/>
          <p:cNvCxnSpPr/>
          <p:nvPr/>
        </p:nvCxnSpPr>
        <p:spPr bwMode="auto">
          <a:xfrm>
            <a:off x="3902900" y="1887289"/>
            <a:ext cx="353568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Straight Arrow Connector 78"/>
          <p:cNvCxnSpPr/>
          <p:nvPr/>
        </p:nvCxnSpPr>
        <p:spPr bwMode="auto">
          <a:xfrm flipV="1">
            <a:off x="6693344" y="2320290"/>
            <a:ext cx="353568" cy="2731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Rounded Rectangle 79"/>
          <p:cNvSpPr/>
          <p:nvPr/>
        </p:nvSpPr>
        <p:spPr bwMode="auto">
          <a:xfrm>
            <a:off x="2055812" y="2129790"/>
            <a:ext cx="381000" cy="38100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</a:t>
            </a:r>
            <a:r>
              <a:rPr lang="en-US" sz="1600" b="1" baseline="-25000" dirty="0"/>
              <a:t>2</a:t>
            </a:r>
            <a:endParaRPr kumimoji="0" lang="en-US" sz="1600" b="1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" name="Rounded Rectangle 80"/>
          <p:cNvSpPr/>
          <p:nvPr/>
        </p:nvSpPr>
        <p:spPr bwMode="auto">
          <a:xfrm>
            <a:off x="2787332" y="2129790"/>
            <a:ext cx="381000" cy="38100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</a:t>
            </a:r>
            <a:r>
              <a:rPr lang="en-US" sz="1600" b="1" baseline="-25000" dirty="0"/>
              <a:t>3</a:t>
            </a:r>
            <a:endParaRPr kumimoji="0" lang="en-US" sz="1600" b="1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2" name="Rounded Rectangle 81"/>
          <p:cNvSpPr/>
          <p:nvPr/>
        </p:nvSpPr>
        <p:spPr bwMode="auto">
          <a:xfrm>
            <a:off x="3518852" y="2134939"/>
            <a:ext cx="381000" cy="38100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</a:t>
            </a:r>
            <a:r>
              <a:rPr lang="en-US" sz="1600" b="1" baseline="-25000" dirty="0"/>
              <a:t>4</a:t>
            </a:r>
            <a:endParaRPr kumimoji="0" lang="en-US" sz="1600" b="1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3" name="Rounded Rectangle 82"/>
          <p:cNvSpPr/>
          <p:nvPr/>
        </p:nvSpPr>
        <p:spPr bwMode="auto">
          <a:xfrm>
            <a:off x="4250372" y="2140088"/>
            <a:ext cx="381000" cy="38100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</a:t>
            </a:r>
            <a:r>
              <a:rPr lang="en-US" sz="1600" b="1" baseline="-25000" dirty="0"/>
              <a:t>1</a:t>
            </a:r>
            <a:endParaRPr kumimoji="0" lang="en-US" sz="1600" b="1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4" name="Straight Arrow Connector 83"/>
          <p:cNvCxnSpPr/>
          <p:nvPr/>
        </p:nvCxnSpPr>
        <p:spPr bwMode="auto">
          <a:xfrm>
            <a:off x="2436812" y="2332536"/>
            <a:ext cx="353568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Arrow Connector 84"/>
          <p:cNvCxnSpPr/>
          <p:nvPr/>
        </p:nvCxnSpPr>
        <p:spPr bwMode="auto">
          <a:xfrm>
            <a:off x="3168332" y="2332536"/>
            <a:ext cx="353568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Arrow Connector 85"/>
          <p:cNvCxnSpPr/>
          <p:nvPr/>
        </p:nvCxnSpPr>
        <p:spPr bwMode="auto">
          <a:xfrm>
            <a:off x="3899852" y="2332536"/>
            <a:ext cx="353568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Arrow Connector 86"/>
          <p:cNvCxnSpPr/>
          <p:nvPr/>
        </p:nvCxnSpPr>
        <p:spPr bwMode="auto">
          <a:xfrm flipV="1">
            <a:off x="5961824" y="2320290"/>
            <a:ext cx="353568" cy="27277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Rounded Rectangle 87"/>
          <p:cNvSpPr/>
          <p:nvPr/>
        </p:nvSpPr>
        <p:spPr bwMode="auto">
          <a:xfrm>
            <a:off x="2055812" y="2583180"/>
            <a:ext cx="381000" cy="38100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</a:t>
            </a:r>
            <a:r>
              <a:rPr lang="en-US" sz="1600" b="1" baseline="-25000" dirty="0"/>
              <a:t>3</a:t>
            </a:r>
            <a:endParaRPr kumimoji="0" lang="en-US" sz="1600" b="1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9" name="Rounded Rectangle 88"/>
          <p:cNvSpPr/>
          <p:nvPr/>
        </p:nvSpPr>
        <p:spPr bwMode="auto">
          <a:xfrm>
            <a:off x="2787332" y="2583180"/>
            <a:ext cx="381000" cy="38100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</a:t>
            </a:r>
            <a:r>
              <a:rPr kumimoji="0" lang="en-US" sz="16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</a:t>
            </a:r>
          </a:p>
        </p:txBody>
      </p:sp>
      <p:sp>
        <p:nvSpPr>
          <p:cNvPr id="90" name="Rounded Rectangle 89"/>
          <p:cNvSpPr/>
          <p:nvPr/>
        </p:nvSpPr>
        <p:spPr bwMode="auto">
          <a:xfrm>
            <a:off x="3518852" y="2588329"/>
            <a:ext cx="381000" cy="38100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</a:t>
            </a:r>
            <a:r>
              <a:rPr lang="en-US" sz="1600" b="1" baseline="-25000" dirty="0"/>
              <a:t>1</a:t>
            </a:r>
            <a:endParaRPr kumimoji="0" lang="en-US" sz="1600" b="1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Rounded Rectangle 90"/>
          <p:cNvSpPr/>
          <p:nvPr/>
        </p:nvSpPr>
        <p:spPr bwMode="auto">
          <a:xfrm>
            <a:off x="4250372" y="2593478"/>
            <a:ext cx="381000" cy="38100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</a:t>
            </a:r>
            <a:r>
              <a:rPr lang="en-US" sz="1600" b="1" baseline="-25000" dirty="0"/>
              <a:t>2</a:t>
            </a:r>
            <a:endParaRPr kumimoji="0" lang="en-US" sz="1600" b="1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Rounded Rectangle 91"/>
          <p:cNvSpPr/>
          <p:nvPr/>
        </p:nvSpPr>
        <p:spPr bwMode="auto">
          <a:xfrm>
            <a:off x="6489128" y="1774434"/>
            <a:ext cx="381000" cy="381000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</a:t>
            </a:r>
            <a:endParaRPr kumimoji="0" lang="en-US" sz="1600" b="1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3" name="Straight Arrow Connector 92"/>
          <p:cNvCxnSpPr/>
          <p:nvPr/>
        </p:nvCxnSpPr>
        <p:spPr bwMode="auto">
          <a:xfrm>
            <a:off x="2436812" y="2772052"/>
            <a:ext cx="353568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Straight Arrow Connector 93"/>
          <p:cNvCxnSpPr/>
          <p:nvPr/>
        </p:nvCxnSpPr>
        <p:spPr bwMode="auto">
          <a:xfrm>
            <a:off x="3168332" y="2777803"/>
            <a:ext cx="353568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Arrow Connector 94"/>
          <p:cNvCxnSpPr/>
          <p:nvPr/>
        </p:nvCxnSpPr>
        <p:spPr bwMode="auto">
          <a:xfrm>
            <a:off x="3899852" y="2783978"/>
            <a:ext cx="353568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Straight Arrow Connector 95"/>
          <p:cNvCxnSpPr/>
          <p:nvPr/>
        </p:nvCxnSpPr>
        <p:spPr bwMode="auto">
          <a:xfrm flipV="1">
            <a:off x="5230304" y="2320290"/>
            <a:ext cx="353568" cy="2731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7" name="Rounded Rectangle 96"/>
          <p:cNvSpPr/>
          <p:nvPr/>
        </p:nvSpPr>
        <p:spPr bwMode="auto">
          <a:xfrm>
            <a:off x="5039804" y="2587303"/>
            <a:ext cx="381000" cy="38100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</a:t>
            </a:r>
            <a:r>
              <a:rPr lang="en-US" sz="1600" b="1" baseline="-25000" dirty="0"/>
              <a:t>4</a:t>
            </a:r>
            <a:endParaRPr kumimoji="0" lang="en-US" sz="1600" b="1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8" name="Rounded Rectangle 97"/>
          <p:cNvSpPr/>
          <p:nvPr/>
        </p:nvSpPr>
        <p:spPr bwMode="auto">
          <a:xfrm>
            <a:off x="5771324" y="2590800"/>
            <a:ext cx="381000" cy="38100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</a:t>
            </a:r>
            <a:r>
              <a:rPr lang="en-US" sz="1600" b="1" baseline="-25000" dirty="0"/>
              <a:t>1</a:t>
            </a:r>
            <a:endParaRPr kumimoji="0" lang="en-US" sz="1600" b="1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9" name="Rounded Rectangle 98"/>
          <p:cNvSpPr/>
          <p:nvPr/>
        </p:nvSpPr>
        <p:spPr bwMode="auto">
          <a:xfrm>
            <a:off x="6502844" y="2593478"/>
            <a:ext cx="381000" cy="38100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</a:t>
            </a:r>
            <a:r>
              <a:rPr lang="en-US" sz="1600" b="1" baseline="-25000" dirty="0"/>
              <a:t>2</a:t>
            </a:r>
            <a:endParaRPr kumimoji="0" lang="en-US" sz="1600" b="1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Rounded Rectangle 99"/>
          <p:cNvSpPr/>
          <p:nvPr/>
        </p:nvSpPr>
        <p:spPr bwMode="auto">
          <a:xfrm>
            <a:off x="5039804" y="3273922"/>
            <a:ext cx="381000" cy="38100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</a:t>
            </a:r>
            <a:r>
              <a:rPr kumimoji="0" lang="en-US" sz="16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</a:t>
            </a:r>
          </a:p>
        </p:txBody>
      </p:sp>
      <p:sp>
        <p:nvSpPr>
          <p:cNvPr id="101" name="Rounded Rectangle 100"/>
          <p:cNvSpPr/>
          <p:nvPr/>
        </p:nvSpPr>
        <p:spPr bwMode="auto">
          <a:xfrm>
            <a:off x="5774372" y="3273922"/>
            <a:ext cx="381000" cy="38100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</a:t>
            </a:r>
            <a:r>
              <a:rPr kumimoji="0" lang="en-US" sz="16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</a:t>
            </a:r>
          </a:p>
        </p:txBody>
      </p:sp>
      <p:sp>
        <p:nvSpPr>
          <p:cNvPr id="102" name="Rounded Rectangle 101"/>
          <p:cNvSpPr/>
          <p:nvPr/>
        </p:nvSpPr>
        <p:spPr bwMode="auto">
          <a:xfrm>
            <a:off x="6505892" y="3279071"/>
            <a:ext cx="381000" cy="38100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</a:t>
            </a:r>
            <a:r>
              <a:rPr lang="en-US" sz="1600" b="1" baseline="-25000" dirty="0"/>
              <a:t>3</a:t>
            </a:r>
            <a:endParaRPr kumimoji="0" lang="en-US" sz="1600" b="1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3" name="Rounded Rectangle 102"/>
          <p:cNvSpPr/>
          <p:nvPr/>
        </p:nvSpPr>
        <p:spPr bwMode="auto">
          <a:xfrm>
            <a:off x="7237412" y="3284220"/>
            <a:ext cx="381000" cy="38100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</a:t>
            </a:r>
            <a:r>
              <a:rPr lang="en-US" sz="1600" b="1" baseline="-25000" dirty="0"/>
              <a:t>4</a:t>
            </a:r>
            <a:endParaRPr kumimoji="0" lang="en-US" sz="1600" b="1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4" name="Straight Arrow Connector 103"/>
          <p:cNvCxnSpPr>
            <a:stCxn id="100" idx="3"/>
            <a:endCxn id="101" idx="1"/>
          </p:cNvCxnSpPr>
          <p:nvPr/>
        </p:nvCxnSpPr>
        <p:spPr bwMode="auto">
          <a:xfrm>
            <a:off x="5420804" y="3464422"/>
            <a:ext cx="353568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Arrow Connector 104"/>
          <p:cNvCxnSpPr/>
          <p:nvPr/>
        </p:nvCxnSpPr>
        <p:spPr bwMode="auto">
          <a:xfrm>
            <a:off x="6155372" y="3475656"/>
            <a:ext cx="353568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Arrow Connector 105"/>
          <p:cNvCxnSpPr/>
          <p:nvPr/>
        </p:nvCxnSpPr>
        <p:spPr bwMode="auto">
          <a:xfrm>
            <a:off x="6886892" y="3484811"/>
            <a:ext cx="353568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7" name="Rounded Rectangle 106"/>
          <p:cNvSpPr/>
          <p:nvPr/>
        </p:nvSpPr>
        <p:spPr bwMode="auto">
          <a:xfrm>
            <a:off x="5039804" y="3727312"/>
            <a:ext cx="381000" cy="38100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</a:t>
            </a:r>
            <a:r>
              <a:rPr lang="en-US" sz="1600" b="1" baseline="-25000" dirty="0"/>
              <a:t>2</a:t>
            </a:r>
            <a:endParaRPr kumimoji="0" lang="en-US" sz="1600" b="1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8" name="Rounded Rectangle 107"/>
          <p:cNvSpPr/>
          <p:nvPr/>
        </p:nvSpPr>
        <p:spPr bwMode="auto">
          <a:xfrm>
            <a:off x="5771324" y="3727312"/>
            <a:ext cx="381000" cy="38100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</a:t>
            </a:r>
            <a:r>
              <a:rPr lang="en-US" sz="1600" b="1" baseline="-25000" dirty="0"/>
              <a:t>3</a:t>
            </a:r>
            <a:endParaRPr kumimoji="0" lang="en-US" sz="1600" b="1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9" name="Rounded Rectangle 108"/>
          <p:cNvSpPr/>
          <p:nvPr/>
        </p:nvSpPr>
        <p:spPr bwMode="auto">
          <a:xfrm>
            <a:off x="6502844" y="3732461"/>
            <a:ext cx="381000" cy="38100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</a:t>
            </a:r>
            <a:r>
              <a:rPr lang="en-US" sz="1600" b="1" baseline="-25000" dirty="0"/>
              <a:t>4</a:t>
            </a:r>
            <a:endParaRPr kumimoji="0" lang="en-US" sz="1600" b="1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0" name="Rounded Rectangle 109"/>
          <p:cNvSpPr/>
          <p:nvPr/>
        </p:nvSpPr>
        <p:spPr bwMode="auto">
          <a:xfrm>
            <a:off x="7234364" y="3737610"/>
            <a:ext cx="381000" cy="38100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</a:t>
            </a:r>
            <a:r>
              <a:rPr lang="en-US" sz="1600" b="1" baseline="-25000" dirty="0"/>
              <a:t>1</a:t>
            </a:r>
            <a:endParaRPr kumimoji="0" lang="en-US" sz="1600" b="1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1" name="Straight Arrow Connector 110"/>
          <p:cNvCxnSpPr/>
          <p:nvPr/>
        </p:nvCxnSpPr>
        <p:spPr bwMode="auto">
          <a:xfrm>
            <a:off x="5420804" y="3930058"/>
            <a:ext cx="353568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Arrow Connector 111"/>
          <p:cNvCxnSpPr/>
          <p:nvPr/>
        </p:nvCxnSpPr>
        <p:spPr bwMode="auto">
          <a:xfrm>
            <a:off x="6152324" y="3930058"/>
            <a:ext cx="353568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Straight Arrow Connector 112"/>
          <p:cNvCxnSpPr/>
          <p:nvPr/>
        </p:nvCxnSpPr>
        <p:spPr bwMode="auto">
          <a:xfrm>
            <a:off x="6883844" y="3930058"/>
            <a:ext cx="353568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Rounded Rectangle 113"/>
          <p:cNvSpPr/>
          <p:nvPr/>
        </p:nvSpPr>
        <p:spPr bwMode="auto">
          <a:xfrm>
            <a:off x="5039804" y="4180702"/>
            <a:ext cx="381000" cy="38100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</a:t>
            </a:r>
            <a:r>
              <a:rPr lang="en-US" sz="1600" b="1" baseline="-25000" dirty="0"/>
              <a:t>3</a:t>
            </a:r>
            <a:endParaRPr kumimoji="0" lang="en-US" sz="1600" b="1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Rounded Rectangle 114"/>
          <p:cNvSpPr/>
          <p:nvPr/>
        </p:nvSpPr>
        <p:spPr bwMode="auto">
          <a:xfrm>
            <a:off x="5771324" y="4180702"/>
            <a:ext cx="381000" cy="38100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</a:t>
            </a:r>
            <a:r>
              <a:rPr kumimoji="0" lang="en-US" sz="16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</a:t>
            </a:r>
          </a:p>
        </p:txBody>
      </p:sp>
      <p:sp>
        <p:nvSpPr>
          <p:cNvPr id="116" name="Rounded Rectangle 115"/>
          <p:cNvSpPr/>
          <p:nvPr/>
        </p:nvSpPr>
        <p:spPr bwMode="auto">
          <a:xfrm>
            <a:off x="6502844" y="4185851"/>
            <a:ext cx="381000" cy="38100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</a:t>
            </a:r>
            <a:r>
              <a:rPr lang="en-US" sz="1600" b="1" baseline="-25000" dirty="0"/>
              <a:t>1</a:t>
            </a:r>
            <a:endParaRPr kumimoji="0" lang="en-US" sz="1600" b="1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7" name="Rounded Rectangle 116"/>
          <p:cNvSpPr/>
          <p:nvPr/>
        </p:nvSpPr>
        <p:spPr bwMode="auto">
          <a:xfrm>
            <a:off x="7234364" y="4191000"/>
            <a:ext cx="381000" cy="38100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</a:t>
            </a:r>
            <a:r>
              <a:rPr lang="en-US" sz="1600" b="1" baseline="-25000" dirty="0"/>
              <a:t>2</a:t>
            </a:r>
            <a:endParaRPr kumimoji="0" lang="en-US" sz="1600" b="1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8" name="Straight Arrow Connector 117"/>
          <p:cNvCxnSpPr/>
          <p:nvPr/>
        </p:nvCxnSpPr>
        <p:spPr bwMode="auto">
          <a:xfrm>
            <a:off x="5420804" y="4369574"/>
            <a:ext cx="353568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Arrow Connector 118"/>
          <p:cNvCxnSpPr/>
          <p:nvPr/>
        </p:nvCxnSpPr>
        <p:spPr bwMode="auto">
          <a:xfrm>
            <a:off x="6152324" y="4375325"/>
            <a:ext cx="353568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Arrow Connector 119"/>
          <p:cNvCxnSpPr/>
          <p:nvPr/>
        </p:nvCxnSpPr>
        <p:spPr bwMode="auto">
          <a:xfrm>
            <a:off x="6883844" y="4381500"/>
            <a:ext cx="353568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1" name="TextBox 120"/>
          <p:cNvSpPr txBox="1"/>
          <p:nvPr/>
        </p:nvSpPr>
        <p:spPr>
          <a:xfrm>
            <a:off x="5256212" y="1745290"/>
            <a:ext cx="12123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Send to requestor</a:t>
            </a:r>
          </a:p>
        </p:txBody>
      </p:sp>
      <p:cxnSp>
        <p:nvCxnSpPr>
          <p:cNvPr id="122" name="Straight Arrow Connector 121"/>
          <p:cNvCxnSpPr/>
          <p:nvPr/>
        </p:nvCxnSpPr>
        <p:spPr bwMode="auto">
          <a:xfrm flipV="1">
            <a:off x="9703244" y="3917812"/>
            <a:ext cx="353568" cy="2731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Straight Arrow Connector 122"/>
          <p:cNvCxnSpPr/>
          <p:nvPr/>
        </p:nvCxnSpPr>
        <p:spPr bwMode="auto">
          <a:xfrm flipV="1">
            <a:off x="8971724" y="3917812"/>
            <a:ext cx="353568" cy="27277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" name="Rounded Rectangle 123"/>
          <p:cNvSpPr/>
          <p:nvPr/>
        </p:nvSpPr>
        <p:spPr bwMode="auto">
          <a:xfrm>
            <a:off x="9499028" y="3371956"/>
            <a:ext cx="381000" cy="381000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</a:t>
            </a:r>
            <a:endParaRPr kumimoji="0" lang="en-US" sz="1600" b="1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5" name="Straight Arrow Connector 124"/>
          <p:cNvCxnSpPr/>
          <p:nvPr/>
        </p:nvCxnSpPr>
        <p:spPr bwMode="auto">
          <a:xfrm flipV="1">
            <a:off x="8240204" y="3917812"/>
            <a:ext cx="353568" cy="2731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6" name="Rounded Rectangle 125"/>
          <p:cNvSpPr/>
          <p:nvPr/>
        </p:nvSpPr>
        <p:spPr bwMode="auto">
          <a:xfrm>
            <a:off x="8049704" y="4184825"/>
            <a:ext cx="381000" cy="38100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</a:t>
            </a:r>
            <a:r>
              <a:rPr lang="en-US" sz="1600" b="1" baseline="-25000" dirty="0"/>
              <a:t>4</a:t>
            </a:r>
            <a:endParaRPr kumimoji="0" lang="en-US" sz="1600" b="1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7" name="Rounded Rectangle 126"/>
          <p:cNvSpPr/>
          <p:nvPr/>
        </p:nvSpPr>
        <p:spPr bwMode="auto">
          <a:xfrm>
            <a:off x="8781224" y="4188322"/>
            <a:ext cx="381000" cy="38100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</a:t>
            </a:r>
            <a:r>
              <a:rPr lang="en-US" sz="1600" b="1" baseline="-25000" dirty="0"/>
              <a:t>1</a:t>
            </a:r>
            <a:endParaRPr kumimoji="0" lang="en-US" sz="1600" b="1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8" name="Rounded Rectangle 127"/>
          <p:cNvSpPr/>
          <p:nvPr/>
        </p:nvSpPr>
        <p:spPr bwMode="auto">
          <a:xfrm>
            <a:off x="9512744" y="4191000"/>
            <a:ext cx="381000" cy="38100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</a:t>
            </a:r>
            <a:r>
              <a:rPr lang="en-US" sz="1600" b="1" baseline="-25000" dirty="0"/>
              <a:t>2</a:t>
            </a:r>
            <a:endParaRPr kumimoji="0" lang="en-US" sz="1600" b="1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8266112" y="3342812"/>
            <a:ext cx="12123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Send to requestor</a:t>
            </a:r>
          </a:p>
        </p:txBody>
      </p:sp>
      <p:sp>
        <p:nvSpPr>
          <p:cNvPr id="130" name="Rounded Rectangle 129"/>
          <p:cNvSpPr/>
          <p:nvPr/>
        </p:nvSpPr>
        <p:spPr bwMode="auto">
          <a:xfrm>
            <a:off x="1903412" y="1584960"/>
            <a:ext cx="5334000" cy="147828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Rounded Rectangle 130"/>
          <p:cNvSpPr/>
          <p:nvPr/>
        </p:nvSpPr>
        <p:spPr bwMode="auto">
          <a:xfrm>
            <a:off x="4875212" y="3178672"/>
            <a:ext cx="5334000" cy="147828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2360612" y="3063240"/>
            <a:ext cx="9268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Group 1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5310943" y="4667877"/>
            <a:ext cx="9268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Group 2</a:t>
            </a:r>
          </a:p>
        </p:txBody>
      </p:sp>
    </p:spTree>
    <p:extLst>
      <p:ext uri="{BB962C8B-B14F-4D97-AF65-F5344CB8AC3E}">
        <p14:creationId xmlns:p14="http://schemas.microsoft.com/office/powerpoint/2010/main" val="40066193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Weighted Path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447800"/>
            <a:ext cx="10969943" cy="5181600"/>
          </a:xfrm>
        </p:spPr>
        <p:txBody>
          <a:bodyPr/>
          <a:lstStyle/>
          <a:p>
            <a:r>
              <a:rPr lang="en-US" dirty="0"/>
              <a:t>Goal: Find a path of k + 1 nodes (i.e., k helpers and requestor) that minimizes the maximum link weight</a:t>
            </a:r>
          </a:p>
          <a:p>
            <a:pPr lvl="1"/>
            <a:r>
              <a:rPr lang="en-US" dirty="0"/>
              <a:t>e.g., set link weight as inverse of link bandwidth</a:t>
            </a:r>
          </a:p>
          <a:p>
            <a:pPr lvl="1"/>
            <a:r>
              <a:rPr lang="en-US" dirty="0"/>
              <a:t>Any straggler is associated with large weight</a:t>
            </a:r>
          </a:p>
          <a:p>
            <a:r>
              <a:rPr lang="en-US" dirty="0"/>
              <a:t>Brute-force search is expensive</a:t>
            </a:r>
          </a:p>
          <a:p>
            <a:pPr lvl="1"/>
            <a:r>
              <a:rPr lang="en-US" dirty="0"/>
              <a:t>(n-1)!/(n-1-k)! permutations</a:t>
            </a:r>
          </a:p>
          <a:p>
            <a:r>
              <a:rPr lang="en-US" dirty="0"/>
              <a:t>Our algorithm:</a:t>
            </a:r>
          </a:p>
          <a:p>
            <a:pPr lvl="1"/>
            <a:r>
              <a:rPr lang="en-US" dirty="0"/>
              <a:t>Apply brute-force search, but avoid search of non-optimal paths</a:t>
            </a:r>
          </a:p>
          <a:p>
            <a:pPr lvl="2"/>
            <a:r>
              <a:rPr lang="en-US" dirty="0"/>
              <a:t>If link L has weight larger than the max weight of the current optimal path, any path containing L must be non-optimal</a:t>
            </a:r>
          </a:p>
          <a:p>
            <a:pPr lvl="1"/>
            <a:r>
              <a:rPr lang="en-US" dirty="0"/>
              <a:t>Remain optimal, with much less search time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5128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488" y="4114800"/>
            <a:ext cx="10969943" cy="2578519"/>
          </a:xfrm>
        </p:spPr>
        <p:txBody>
          <a:bodyPr/>
          <a:lstStyle/>
          <a:p>
            <a:pPr lvl="1"/>
            <a:r>
              <a:rPr lang="en-US" dirty="0"/>
              <a:t>Requestor implemented as a C++/Java class</a:t>
            </a:r>
          </a:p>
          <a:p>
            <a:pPr lvl="1"/>
            <a:r>
              <a:rPr lang="en-US" dirty="0"/>
              <a:t>Each helper daemon directly reads local blocks via native FS</a:t>
            </a:r>
          </a:p>
          <a:p>
            <a:pPr lvl="1"/>
            <a:r>
              <a:rPr lang="en-US" dirty="0"/>
              <a:t>Coordinator access block locations and block-to-stripe mappings</a:t>
            </a:r>
          </a:p>
          <a:p>
            <a:r>
              <a:rPr lang="en-US" dirty="0" err="1"/>
              <a:t>ECPipe</a:t>
            </a:r>
            <a:r>
              <a:rPr lang="en-US" dirty="0"/>
              <a:t> is integrated with HDFS and QFS, with around 110 and 180 LOC of changes, respectively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pSp>
        <p:nvGrpSpPr>
          <p:cNvPr id="56" name="Group 55"/>
          <p:cNvGrpSpPr/>
          <p:nvPr/>
        </p:nvGrpSpPr>
        <p:grpSpPr>
          <a:xfrm>
            <a:off x="2436812" y="2133600"/>
            <a:ext cx="7544031" cy="1733550"/>
            <a:chOff x="685800" y="4419600"/>
            <a:chExt cx="7545995" cy="1733550"/>
          </a:xfrm>
        </p:grpSpPr>
        <p:grpSp>
          <p:nvGrpSpPr>
            <p:cNvPr id="27" name="Group 26"/>
            <p:cNvGrpSpPr/>
            <p:nvPr/>
          </p:nvGrpSpPr>
          <p:grpSpPr>
            <a:xfrm>
              <a:off x="2514600" y="5372100"/>
              <a:ext cx="1371600" cy="781050"/>
              <a:chOff x="1676400" y="5486400"/>
              <a:chExt cx="1524000" cy="838200"/>
            </a:xfrm>
          </p:grpSpPr>
          <p:sp>
            <p:nvSpPr>
              <p:cNvPr id="28" name="Rounded Rectangle 27"/>
              <p:cNvSpPr/>
              <p:nvPr/>
            </p:nvSpPr>
            <p:spPr bwMode="auto">
              <a:xfrm>
                <a:off x="1676400" y="5486400"/>
                <a:ext cx="1524000" cy="838200"/>
              </a:xfrm>
              <a:prstGeom prst="roundRect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-2500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9" name="Rounded Rectangle 28"/>
              <p:cNvSpPr/>
              <p:nvPr/>
            </p:nvSpPr>
            <p:spPr bwMode="auto">
              <a:xfrm>
                <a:off x="2103120" y="5562600"/>
                <a:ext cx="944880" cy="342900"/>
              </a:xfrm>
              <a:prstGeom prst="round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Helper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1829053" y="5955268"/>
                <a:ext cx="580171" cy="363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/>
                  <a:t>Node</a:t>
                </a:r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>
              <a:off x="4343400" y="5372100"/>
              <a:ext cx="1371600" cy="781050"/>
              <a:chOff x="1676400" y="5486400"/>
              <a:chExt cx="1524000" cy="838200"/>
            </a:xfrm>
          </p:grpSpPr>
          <p:sp>
            <p:nvSpPr>
              <p:cNvPr id="32" name="Rounded Rectangle 31"/>
              <p:cNvSpPr/>
              <p:nvPr/>
            </p:nvSpPr>
            <p:spPr bwMode="auto">
              <a:xfrm>
                <a:off x="1676400" y="5486400"/>
                <a:ext cx="1524000" cy="838200"/>
              </a:xfrm>
              <a:prstGeom prst="roundRect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-2500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3" name="Rounded Rectangle 32"/>
              <p:cNvSpPr/>
              <p:nvPr/>
            </p:nvSpPr>
            <p:spPr bwMode="auto">
              <a:xfrm>
                <a:off x="2103120" y="5562600"/>
                <a:ext cx="944880" cy="342900"/>
              </a:xfrm>
              <a:prstGeom prst="round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Helper</a:t>
                </a: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1829053" y="5955268"/>
                <a:ext cx="580171" cy="363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/>
                  <a:t>Node</a:t>
                </a: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685800" y="5372100"/>
              <a:ext cx="1371600" cy="781050"/>
              <a:chOff x="1676400" y="5486400"/>
              <a:chExt cx="1524000" cy="838200"/>
            </a:xfrm>
          </p:grpSpPr>
          <p:sp>
            <p:nvSpPr>
              <p:cNvPr id="5" name="Rounded Rectangle 4"/>
              <p:cNvSpPr/>
              <p:nvPr/>
            </p:nvSpPr>
            <p:spPr bwMode="auto">
              <a:xfrm>
                <a:off x="1676400" y="5486400"/>
                <a:ext cx="1524000" cy="838200"/>
              </a:xfrm>
              <a:prstGeom prst="roundRect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-2500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6" name="Rounded Rectangle 5"/>
              <p:cNvSpPr/>
              <p:nvPr/>
            </p:nvSpPr>
            <p:spPr bwMode="auto">
              <a:xfrm>
                <a:off x="2103120" y="5562600"/>
                <a:ext cx="944880" cy="342900"/>
              </a:xfrm>
              <a:prstGeom prst="round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Helper</a:t>
                </a: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1829053" y="5955268"/>
                <a:ext cx="580171" cy="363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/>
                  <a:t>Node</a:t>
                </a:r>
              </a:p>
            </p:txBody>
          </p:sp>
        </p:grpSp>
        <p:sp>
          <p:nvSpPr>
            <p:cNvPr id="18" name="Rounded Rectangle 17"/>
            <p:cNvSpPr/>
            <p:nvPr/>
          </p:nvSpPr>
          <p:spPr bwMode="auto">
            <a:xfrm>
              <a:off x="1752600" y="4419600"/>
              <a:ext cx="1767840" cy="457200"/>
            </a:xfrm>
            <a:prstGeom prst="round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Coordinator</a:t>
              </a:r>
            </a:p>
          </p:txBody>
        </p:sp>
        <p:cxnSp>
          <p:nvCxnSpPr>
            <p:cNvPr id="20" name="Straight Arrow Connector 19"/>
            <p:cNvCxnSpPr>
              <a:endCxn id="6" idx="0"/>
            </p:cNvCxnSpPr>
            <p:nvPr/>
          </p:nvCxnSpPr>
          <p:spPr bwMode="auto">
            <a:xfrm flipH="1">
              <a:off x="1495044" y="4876800"/>
              <a:ext cx="867156" cy="56630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stealth" w="med" len="med"/>
              <a:tailEnd type="stealth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Straight Arrow Connector 22"/>
            <p:cNvCxnSpPr>
              <a:endCxn id="33" idx="0"/>
            </p:cNvCxnSpPr>
            <p:nvPr/>
          </p:nvCxnSpPr>
          <p:spPr bwMode="auto">
            <a:xfrm>
              <a:off x="2980182" y="4876800"/>
              <a:ext cx="2172462" cy="56630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stealth" w="med" len="med"/>
              <a:tailEnd type="stealth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Straight Arrow Connector 24"/>
            <p:cNvCxnSpPr>
              <a:stCxn id="18" idx="2"/>
              <a:endCxn id="29" idx="0"/>
            </p:cNvCxnSpPr>
            <p:nvPr/>
          </p:nvCxnSpPr>
          <p:spPr bwMode="auto">
            <a:xfrm>
              <a:off x="2636520" y="4876800"/>
              <a:ext cx="687324" cy="56630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stealth" w="med" len="med"/>
              <a:tailEnd type="stealth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6" name="Rounded Rectangle 25"/>
            <p:cNvSpPr/>
            <p:nvPr/>
          </p:nvSpPr>
          <p:spPr bwMode="auto">
            <a:xfrm>
              <a:off x="5440680" y="4419600"/>
              <a:ext cx="1767840" cy="457200"/>
            </a:xfrm>
            <a:prstGeom prst="round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Requestor</a:t>
              </a:r>
            </a:p>
          </p:txBody>
        </p:sp>
        <p:cxnSp>
          <p:nvCxnSpPr>
            <p:cNvPr id="38" name="Straight Arrow Connector 37"/>
            <p:cNvCxnSpPr>
              <a:stCxn id="6" idx="3"/>
            </p:cNvCxnSpPr>
            <p:nvPr/>
          </p:nvCxnSpPr>
          <p:spPr bwMode="auto">
            <a:xfrm>
              <a:off x="1920240" y="5602865"/>
              <a:ext cx="978408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Straight Arrow Connector 39"/>
            <p:cNvCxnSpPr>
              <a:endCxn id="33" idx="1"/>
            </p:cNvCxnSpPr>
            <p:nvPr/>
          </p:nvCxnSpPr>
          <p:spPr bwMode="auto">
            <a:xfrm>
              <a:off x="3749040" y="5602865"/>
              <a:ext cx="978408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" name="Elbow Connector 41"/>
            <p:cNvCxnSpPr>
              <a:stCxn id="33" idx="3"/>
              <a:endCxn id="26" idx="2"/>
            </p:cNvCxnSpPr>
            <p:nvPr/>
          </p:nvCxnSpPr>
          <p:spPr bwMode="auto">
            <a:xfrm flipV="1">
              <a:off x="5577840" y="4876800"/>
              <a:ext cx="746760" cy="726065"/>
            </a:xfrm>
            <a:prstGeom prst="bentConnector2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Straight Arrow Connector 44"/>
            <p:cNvCxnSpPr>
              <a:stCxn id="18" idx="3"/>
              <a:endCxn id="26" idx="1"/>
            </p:cNvCxnSpPr>
            <p:nvPr/>
          </p:nvCxnSpPr>
          <p:spPr bwMode="auto">
            <a:xfrm>
              <a:off x="3520440" y="4648200"/>
              <a:ext cx="1920240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stealth" w="med" len="med"/>
              <a:tailEnd type="stealth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Straight Arrow Connector 45"/>
            <p:cNvCxnSpPr/>
            <p:nvPr/>
          </p:nvCxnSpPr>
          <p:spPr bwMode="auto">
            <a:xfrm>
              <a:off x="6736080" y="5224592"/>
              <a:ext cx="579120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stealth" w="med" len="med"/>
              <a:tailEnd type="stealth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8" name="TextBox 47"/>
            <p:cNvSpPr txBox="1"/>
            <p:nvPr/>
          </p:nvSpPr>
          <p:spPr>
            <a:xfrm>
              <a:off x="7315200" y="5071646"/>
              <a:ext cx="91659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control flow</a:t>
              </a:r>
            </a:p>
          </p:txBody>
        </p:sp>
        <p:cxnSp>
          <p:nvCxnSpPr>
            <p:cNvPr id="50" name="Straight Arrow Connector 49"/>
            <p:cNvCxnSpPr/>
            <p:nvPr/>
          </p:nvCxnSpPr>
          <p:spPr bwMode="auto">
            <a:xfrm>
              <a:off x="6736080" y="5638800"/>
              <a:ext cx="57912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3" name="TextBox 52"/>
            <p:cNvSpPr txBox="1"/>
            <p:nvPr/>
          </p:nvSpPr>
          <p:spPr>
            <a:xfrm>
              <a:off x="7315200" y="5452646"/>
              <a:ext cx="78792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/>
                <a:t>datal</a:t>
              </a:r>
              <a:r>
                <a:rPr lang="en-US" sz="1600" dirty="0"/>
                <a:t> flow</a:t>
              </a:r>
            </a:p>
          </p:txBody>
        </p:sp>
      </p:grpSp>
      <p:sp>
        <p:nvSpPr>
          <p:cNvPr id="35" name="Content Placeholder 2"/>
          <p:cNvSpPr txBox="1">
            <a:spLocks/>
          </p:cNvSpPr>
          <p:nvPr/>
        </p:nvSpPr>
        <p:spPr bwMode="auto">
          <a:xfrm>
            <a:off x="612648" y="1317193"/>
            <a:ext cx="10969943" cy="740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1" kern="0" dirty="0" err="1">
                <a:solidFill>
                  <a:srgbClr val="FF0000"/>
                </a:solidFill>
              </a:rPr>
              <a:t>ECPipe</a:t>
            </a:r>
            <a:r>
              <a:rPr lang="en-US" kern="0" dirty="0"/>
              <a:t>: a middleware atop distributed storage system</a:t>
            </a:r>
          </a:p>
        </p:txBody>
      </p:sp>
    </p:spTree>
    <p:extLst>
      <p:ext uri="{BB962C8B-B14F-4D97-AF65-F5344CB8AC3E}">
        <p14:creationId xmlns:p14="http://schemas.microsoft.com/office/powerpoint/2010/main" val="39109626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371600"/>
            <a:ext cx="10969943" cy="685800"/>
          </a:xfrm>
        </p:spPr>
        <p:txBody>
          <a:bodyPr/>
          <a:lstStyle/>
          <a:p>
            <a:r>
              <a:rPr lang="en-US" b="1" dirty="0" err="1">
                <a:solidFill>
                  <a:srgbClr val="3333CC"/>
                </a:solidFill>
              </a:rPr>
              <a:t>ECPipe</a:t>
            </a:r>
            <a:r>
              <a:rPr lang="en-US" b="1" dirty="0">
                <a:solidFill>
                  <a:srgbClr val="3333CC"/>
                </a:solidFill>
              </a:rPr>
              <a:t> performance on a 1Gb/s local cluster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612" y="2228235"/>
            <a:ext cx="5184934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73926" y="5906869"/>
            <a:ext cx="4263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0000"/>
                </a:solidFill>
              </a:rPr>
              <a:t>Single-block repair time vs. slice size for (</a:t>
            </a:r>
            <a:r>
              <a:rPr lang="en-US" b="1" dirty="0" err="1">
                <a:solidFill>
                  <a:srgbClr val="000000"/>
                </a:solidFill>
              </a:rPr>
              <a:t>n,k</a:t>
            </a:r>
            <a:r>
              <a:rPr lang="en-US" b="1" dirty="0">
                <a:solidFill>
                  <a:srgbClr val="000000"/>
                </a:solidFill>
              </a:rPr>
              <a:t>) = (14,10)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476761" y="2247900"/>
            <a:ext cx="5485051" cy="3924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>
                <a:solidFill>
                  <a:srgbClr val="000000"/>
                </a:solidFill>
              </a:rPr>
              <a:t>Trade-off of slice size:</a:t>
            </a:r>
          </a:p>
          <a:p>
            <a:pPr marL="548640" lvl="1" indent="-182880"/>
            <a:r>
              <a:rPr lang="en-US" kern="0" dirty="0">
                <a:solidFill>
                  <a:srgbClr val="000000"/>
                </a:solidFill>
              </a:rPr>
              <a:t>Too small: transmission overhead is significant</a:t>
            </a:r>
          </a:p>
          <a:p>
            <a:pPr marL="548640" lvl="1" indent="-182880"/>
            <a:r>
              <a:rPr lang="en-US" kern="0" dirty="0">
                <a:solidFill>
                  <a:srgbClr val="000000"/>
                </a:solidFill>
              </a:rPr>
              <a:t>Too large: less parallelization</a:t>
            </a:r>
          </a:p>
          <a:p>
            <a:pPr marL="548640" lvl="1" indent="-182880"/>
            <a:r>
              <a:rPr lang="en-US" kern="0" dirty="0">
                <a:solidFill>
                  <a:srgbClr val="000000"/>
                </a:solidFill>
              </a:rPr>
              <a:t>Best slice size = 32 </a:t>
            </a:r>
            <a:r>
              <a:rPr lang="en-US" kern="0" dirty="0" err="1">
                <a:solidFill>
                  <a:srgbClr val="000000"/>
                </a:solidFill>
              </a:rPr>
              <a:t>KiB</a:t>
            </a:r>
            <a:endParaRPr lang="en-US" kern="0" dirty="0">
              <a:solidFill>
                <a:srgbClr val="000000"/>
              </a:solidFill>
            </a:endParaRPr>
          </a:p>
          <a:p>
            <a:r>
              <a:rPr lang="en-US" kern="0" dirty="0">
                <a:solidFill>
                  <a:srgbClr val="000000"/>
                </a:solidFill>
              </a:rPr>
              <a:t>Repair pipelining (basic and cyclic) outperforms conventional and PPR by 90.9% and 80.4%, resp.</a:t>
            </a:r>
          </a:p>
          <a:p>
            <a:r>
              <a:rPr lang="en-US" kern="0" dirty="0">
                <a:solidFill>
                  <a:srgbClr val="000000"/>
                </a:solidFill>
              </a:rPr>
              <a:t>Only 7% more than direct send time over a 1Gb/s link </a:t>
            </a:r>
            <a:r>
              <a:rPr lang="en-US" kern="0" dirty="0">
                <a:solidFill>
                  <a:srgbClr val="000000"/>
                </a:solidFill>
                <a:sym typeface="Wingdings" panose="05000000000000000000" pitchFamily="2" charset="2"/>
              </a:rPr>
              <a:t> O(1) repair time</a:t>
            </a:r>
            <a:endParaRPr lang="en-US" kern="0" dirty="0">
              <a:solidFill>
                <a:srgbClr val="000000"/>
              </a:solidFill>
            </a:endParaRPr>
          </a:p>
          <a:p>
            <a:pPr lvl="1"/>
            <a:endParaRPr lang="en-US" sz="240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184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198" y="2341046"/>
            <a:ext cx="5825014" cy="3526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371600"/>
            <a:ext cx="10969943" cy="685800"/>
          </a:xfrm>
        </p:spPr>
        <p:txBody>
          <a:bodyPr/>
          <a:lstStyle/>
          <a:p>
            <a:r>
              <a:rPr lang="en-US" b="1" dirty="0" err="1">
                <a:solidFill>
                  <a:srgbClr val="3333CC"/>
                </a:solidFill>
              </a:rPr>
              <a:t>ECPipe</a:t>
            </a:r>
            <a:r>
              <a:rPr lang="en-US" b="1" dirty="0">
                <a:solidFill>
                  <a:srgbClr val="3333CC"/>
                </a:solidFill>
              </a:rPr>
              <a:t> performance on a 1Gb/s local cluster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0412" y="6019800"/>
            <a:ext cx="571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0000"/>
                </a:solidFill>
              </a:rPr>
              <a:t>Full-node recovery rate vs. number of requestors for (</a:t>
            </a:r>
            <a:r>
              <a:rPr lang="en-US" b="1" dirty="0" err="1">
                <a:solidFill>
                  <a:srgbClr val="000000"/>
                </a:solidFill>
              </a:rPr>
              <a:t>n,k</a:t>
            </a:r>
            <a:r>
              <a:rPr lang="en-US" b="1" dirty="0">
                <a:solidFill>
                  <a:srgbClr val="000000"/>
                </a:solidFill>
              </a:rPr>
              <a:t>) = (14,10)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704012" y="2324100"/>
            <a:ext cx="5281666" cy="3924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>
                <a:solidFill>
                  <a:srgbClr val="000000"/>
                </a:solidFill>
              </a:rPr>
              <a:t>Recovery rate increases with number of requestors </a:t>
            </a:r>
          </a:p>
          <a:p>
            <a:r>
              <a:rPr lang="en-US" kern="0" dirty="0">
                <a:solidFill>
                  <a:srgbClr val="000000"/>
                </a:solidFill>
              </a:rPr>
              <a:t>Repair pipelining (RP and </a:t>
            </a:r>
            <a:r>
              <a:rPr lang="en-US" kern="0" dirty="0" err="1">
                <a:solidFill>
                  <a:srgbClr val="000000"/>
                </a:solidFill>
              </a:rPr>
              <a:t>RP+scheduling</a:t>
            </a:r>
            <a:r>
              <a:rPr lang="en-US" kern="0" dirty="0">
                <a:solidFill>
                  <a:srgbClr val="000000"/>
                </a:solidFill>
              </a:rPr>
              <a:t>) achieves high recovery rate </a:t>
            </a:r>
          </a:p>
          <a:p>
            <a:r>
              <a:rPr lang="en-US" kern="0" dirty="0">
                <a:solidFill>
                  <a:srgbClr val="000000"/>
                </a:solidFill>
              </a:rPr>
              <a:t>Greedy scheduling balances repair load across helpers when there are more requestors (i.e., more resource contention)</a:t>
            </a:r>
            <a:endParaRPr lang="en-US" sz="280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371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371600"/>
            <a:ext cx="10969943" cy="609600"/>
          </a:xfrm>
        </p:spPr>
        <p:txBody>
          <a:bodyPr/>
          <a:lstStyle/>
          <a:p>
            <a:r>
              <a:rPr lang="en-US" b="1" dirty="0" err="1">
                <a:solidFill>
                  <a:srgbClr val="3333CC"/>
                </a:solidFill>
              </a:rPr>
              <a:t>ECPipe</a:t>
            </a:r>
            <a:r>
              <a:rPr lang="en-US" b="1" dirty="0">
                <a:solidFill>
                  <a:srgbClr val="3333CC"/>
                </a:solidFill>
              </a:rPr>
              <a:t> performance on Amazon EC2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0983" y="2057400"/>
            <a:ext cx="6990029" cy="3426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09441" y="5638800"/>
            <a:ext cx="1096994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800" kern="0" dirty="0">
                <a:solidFill>
                  <a:srgbClr val="000000"/>
                </a:solidFill>
              </a:rPr>
              <a:t>Weighted path selection reduces single-block repair time of basic repair pipelining by up to 45%</a:t>
            </a:r>
          </a:p>
        </p:txBody>
      </p:sp>
    </p:spTree>
    <p:extLst>
      <p:ext uri="{BB962C8B-B14F-4D97-AF65-F5344CB8AC3E}">
        <p14:creationId xmlns:p14="http://schemas.microsoft.com/office/powerpoint/2010/main" val="3265986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015" y="1600200"/>
            <a:ext cx="10665222" cy="4800600"/>
          </a:xfrm>
        </p:spPr>
        <p:txBody>
          <a:bodyPr/>
          <a:lstStyle/>
          <a:p>
            <a:r>
              <a:rPr lang="en-US" dirty="0"/>
              <a:t>Fault tolerance for distributed storage is critical </a:t>
            </a:r>
          </a:p>
          <a:p>
            <a:pPr lvl="1"/>
            <a:r>
              <a:rPr lang="en-US" b="1" dirty="0">
                <a:solidFill>
                  <a:srgbClr val="3333CC"/>
                </a:solidFill>
              </a:rPr>
              <a:t>Availability</a:t>
            </a:r>
            <a:r>
              <a:rPr lang="en-US" dirty="0"/>
              <a:t>: data remains accessible under failures</a:t>
            </a:r>
          </a:p>
          <a:p>
            <a:pPr lvl="1"/>
            <a:r>
              <a:rPr lang="en-US" b="1" dirty="0">
                <a:solidFill>
                  <a:srgbClr val="3333CC"/>
                </a:solidFill>
              </a:rPr>
              <a:t>Durability</a:t>
            </a:r>
            <a:r>
              <a:rPr lang="en-US" dirty="0"/>
              <a:t>: no data loss even under failures</a:t>
            </a:r>
          </a:p>
          <a:p>
            <a:pPr lvl="1"/>
            <a:endParaRPr lang="en-US" dirty="0"/>
          </a:p>
          <a:p>
            <a:r>
              <a:rPr lang="en-US" b="1" dirty="0">
                <a:solidFill>
                  <a:srgbClr val="FF0000"/>
                </a:solidFill>
              </a:rPr>
              <a:t>Erasure coding </a:t>
            </a:r>
            <a:r>
              <a:rPr lang="en-US" dirty="0"/>
              <a:t>is a promising redundancy technique </a:t>
            </a:r>
          </a:p>
          <a:p>
            <a:pPr lvl="1"/>
            <a:r>
              <a:rPr lang="en-US" dirty="0"/>
              <a:t>Minimum data redundancy via “data encoding” </a:t>
            </a:r>
          </a:p>
          <a:p>
            <a:pPr lvl="1"/>
            <a:r>
              <a:rPr lang="en-US" dirty="0"/>
              <a:t>Higher reliability with same storage redundancy than replication</a:t>
            </a:r>
          </a:p>
          <a:p>
            <a:pPr lvl="1"/>
            <a:r>
              <a:rPr lang="en-US" dirty="0"/>
              <a:t>Reportedly deployed in Google, Azure, Facebook 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e.g., Azure reduces redundancy from 3x (replication) to 1.33x (erasure coding) 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 PBs saving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0336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295400"/>
            <a:ext cx="11376237" cy="457200"/>
          </a:xfrm>
        </p:spPr>
        <p:txBody>
          <a:bodyPr/>
          <a:lstStyle/>
          <a:p>
            <a:r>
              <a:rPr lang="en-US" sz="2400" b="1" dirty="0">
                <a:solidFill>
                  <a:srgbClr val="3333CC"/>
                </a:solidFill>
              </a:rPr>
              <a:t>Single-block repair performance on HDFS and QFS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20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853" y="1998077"/>
            <a:ext cx="10796959" cy="2421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12648" y="4876800"/>
            <a:ext cx="10969943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err="1">
                <a:solidFill>
                  <a:srgbClr val="000000"/>
                </a:solidFill>
              </a:rPr>
              <a:t>ECPipe</a:t>
            </a:r>
            <a:r>
              <a:rPr lang="en-US" kern="0" dirty="0">
                <a:solidFill>
                  <a:srgbClr val="000000"/>
                </a:solidFill>
              </a:rPr>
              <a:t> significantly improves repair performance</a:t>
            </a:r>
          </a:p>
          <a:p>
            <a:pPr lvl="1"/>
            <a:r>
              <a:rPr lang="en-US" kern="0" dirty="0">
                <a:solidFill>
                  <a:srgbClr val="000000"/>
                </a:solidFill>
              </a:rPr>
              <a:t>Conventional repair under </a:t>
            </a:r>
            <a:r>
              <a:rPr lang="en-US" kern="0" dirty="0" err="1">
                <a:solidFill>
                  <a:srgbClr val="000000"/>
                </a:solidFill>
              </a:rPr>
              <a:t>ECPipe</a:t>
            </a:r>
            <a:r>
              <a:rPr lang="en-US" kern="0" dirty="0">
                <a:solidFill>
                  <a:srgbClr val="000000"/>
                </a:solidFill>
              </a:rPr>
              <a:t> outperforms original conventional repair inside distributed file systems (by ~20%)</a:t>
            </a:r>
          </a:p>
          <a:p>
            <a:pPr lvl="2"/>
            <a:r>
              <a:rPr lang="en-US" kern="0" dirty="0">
                <a:solidFill>
                  <a:srgbClr val="000000"/>
                </a:solidFill>
              </a:rPr>
              <a:t>Avoid fetching blocks via distributed storage system routine</a:t>
            </a:r>
          </a:p>
          <a:p>
            <a:pPr lvl="1"/>
            <a:r>
              <a:rPr lang="en-US" kern="0" dirty="0">
                <a:solidFill>
                  <a:srgbClr val="000000"/>
                </a:solidFill>
              </a:rPr>
              <a:t>Performance gain is mainly due to repair pipelining (by ~90%)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39628" y="4385846"/>
            <a:ext cx="16353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QFS: slice size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71081" y="4385846"/>
            <a:ext cx="17139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QFS: block size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523412" y="4385846"/>
            <a:ext cx="13019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HDFS: (</a:t>
            </a:r>
            <a:r>
              <a:rPr lang="en-US" sz="1600" b="1" dirty="0" err="1">
                <a:solidFill>
                  <a:srgbClr val="000000"/>
                </a:solidFill>
              </a:rPr>
              <a:t>n,k</a:t>
            </a:r>
            <a:r>
              <a:rPr lang="en-US" sz="1600" b="1" dirty="0">
                <a:solidFill>
                  <a:srgbClr val="00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0524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570037"/>
            <a:ext cx="10969943" cy="4297363"/>
          </a:xfrm>
        </p:spPr>
        <p:txBody>
          <a:bodyPr/>
          <a:lstStyle/>
          <a:p>
            <a:r>
              <a:rPr lang="en-US" dirty="0"/>
              <a:t>Repair pipelining, a general technique that enables very fast repair for erasure-coded storage</a:t>
            </a:r>
          </a:p>
          <a:p>
            <a:r>
              <a:rPr lang="en-US" dirty="0"/>
              <a:t>Contributions:</a:t>
            </a:r>
          </a:p>
          <a:p>
            <a:pPr lvl="1"/>
            <a:r>
              <a:rPr lang="en-US" dirty="0"/>
              <a:t>Designs for both degraded reads and full-node recovery</a:t>
            </a:r>
          </a:p>
          <a:p>
            <a:pPr lvl="1"/>
            <a:r>
              <a:rPr lang="en-US" dirty="0"/>
              <a:t>Extensions to heterogeneity</a:t>
            </a:r>
          </a:p>
          <a:p>
            <a:pPr lvl="1"/>
            <a:r>
              <a:rPr lang="en-US" dirty="0"/>
              <a:t>Prototype implementation </a:t>
            </a:r>
            <a:r>
              <a:rPr lang="en-US" dirty="0" err="1"/>
              <a:t>ECPipe</a:t>
            </a:r>
            <a:endParaRPr lang="en-US" dirty="0"/>
          </a:p>
          <a:p>
            <a:pPr lvl="1"/>
            <a:r>
              <a:rPr lang="en-US" dirty="0"/>
              <a:t>Extensive experiments on local cluster and Amazon EC2</a:t>
            </a:r>
          </a:p>
          <a:p>
            <a:r>
              <a:rPr lang="en-US" dirty="0"/>
              <a:t>Source code:</a:t>
            </a:r>
          </a:p>
          <a:p>
            <a:pPr lvl="1"/>
            <a:r>
              <a:rPr lang="en-US" b="1" dirty="0">
                <a:hlinkClick r:id="rId2"/>
              </a:rPr>
              <a:t>http://adslab.cse.cuhk.edu.hk/software/ecpipe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70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Erasure Coding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68" y="1371601"/>
            <a:ext cx="11477810" cy="2069067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/>
              <a:t>Divide file data to </a:t>
            </a:r>
            <a:r>
              <a:rPr lang="en-US" b="1" dirty="0"/>
              <a:t>k </a:t>
            </a:r>
            <a:r>
              <a:rPr lang="en-US" dirty="0">
                <a:solidFill>
                  <a:srgbClr val="FF0000"/>
                </a:solidFill>
              </a:rPr>
              <a:t>blocks</a:t>
            </a: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Encode k (</a:t>
            </a:r>
            <a:r>
              <a:rPr lang="en-US" dirty="0" err="1"/>
              <a:t>uncoded</a:t>
            </a:r>
            <a:r>
              <a:rPr lang="en-US" dirty="0"/>
              <a:t>) blocks to </a:t>
            </a:r>
            <a:r>
              <a:rPr lang="en-US" b="1" dirty="0"/>
              <a:t>n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coded blocks</a:t>
            </a:r>
          </a:p>
          <a:p>
            <a:pPr>
              <a:spcBef>
                <a:spcPts val="600"/>
              </a:spcBef>
            </a:pPr>
            <a:r>
              <a:rPr lang="en-US" dirty="0"/>
              <a:t>Distribute the set of n coded blocks (</a:t>
            </a:r>
            <a:r>
              <a:rPr lang="en-US" dirty="0">
                <a:solidFill>
                  <a:srgbClr val="FF0000"/>
                </a:solidFill>
              </a:rPr>
              <a:t>stripe</a:t>
            </a:r>
            <a:r>
              <a:rPr lang="en-US" dirty="0"/>
              <a:t>) to n nodes </a:t>
            </a:r>
          </a:p>
          <a:p>
            <a:pPr>
              <a:spcBef>
                <a:spcPts val="600"/>
              </a:spcBef>
            </a:pPr>
            <a:r>
              <a:rPr lang="en-US" b="1" dirty="0">
                <a:solidFill>
                  <a:srgbClr val="FF0000"/>
                </a:solidFill>
              </a:rPr>
              <a:t>Fault-tolerance</a:t>
            </a:r>
            <a:r>
              <a:rPr lang="en-US" dirty="0"/>
              <a:t>: any k out of n blocks can recover file data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9326217" y="3440668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Nodes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019701" y="6076890"/>
            <a:ext cx="16818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(n, k) = (4, 2)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1674812" y="3810000"/>
            <a:ext cx="8951976" cy="2362200"/>
            <a:chOff x="58977" y="3687725"/>
            <a:chExt cx="11926701" cy="2362200"/>
          </a:xfrm>
        </p:grpSpPr>
        <p:sp>
          <p:nvSpPr>
            <p:cNvPr id="5" name="圆角矩形 79"/>
            <p:cNvSpPr/>
            <p:nvPr/>
          </p:nvSpPr>
          <p:spPr bwMode="auto">
            <a:xfrm>
              <a:off x="9649487" y="3687725"/>
              <a:ext cx="2336191" cy="533400"/>
            </a:xfrm>
            <a:prstGeom prst="roundRect">
              <a:avLst/>
            </a:prstGeom>
            <a:solidFill>
              <a:srgbClr val="92D050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" name="圆角矩形 97"/>
            <p:cNvSpPr/>
            <p:nvPr/>
          </p:nvSpPr>
          <p:spPr bwMode="auto">
            <a:xfrm>
              <a:off x="9649487" y="4297325"/>
              <a:ext cx="2336191" cy="533400"/>
            </a:xfrm>
            <a:prstGeom prst="roundRect">
              <a:avLst/>
            </a:prstGeom>
            <a:solidFill>
              <a:srgbClr val="92D050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圆角矩形 100"/>
            <p:cNvSpPr/>
            <p:nvPr/>
          </p:nvSpPr>
          <p:spPr bwMode="auto">
            <a:xfrm>
              <a:off x="9649487" y="4906925"/>
              <a:ext cx="2336191" cy="533400"/>
            </a:xfrm>
            <a:prstGeom prst="roundRect">
              <a:avLst/>
            </a:prstGeom>
            <a:solidFill>
              <a:srgbClr val="92D050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" name="圆角矩形 103"/>
            <p:cNvSpPr/>
            <p:nvPr/>
          </p:nvSpPr>
          <p:spPr bwMode="auto">
            <a:xfrm>
              <a:off x="9649487" y="5516525"/>
              <a:ext cx="2336191" cy="533400"/>
            </a:xfrm>
            <a:prstGeom prst="roundRect">
              <a:avLst/>
            </a:prstGeom>
            <a:solidFill>
              <a:srgbClr val="92D050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矩形 80"/>
            <p:cNvSpPr/>
            <p:nvPr/>
          </p:nvSpPr>
          <p:spPr bwMode="auto">
            <a:xfrm>
              <a:off x="58977" y="4452185"/>
              <a:ext cx="1598446" cy="9144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File</a:t>
              </a:r>
            </a:p>
          </p:txBody>
        </p:sp>
        <p:sp>
          <p:nvSpPr>
            <p:cNvPr id="10" name="右箭头 77"/>
            <p:cNvSpPr/>
            <p:nvPr/>
          </p:nvSpPr>
          <p:spPr bwMode="auto">
            <a:xfrm>
              <a:off x="5019701" y="4528385"/>
              <a:ext cx="1523603" cy="637032"/>
            </a:xfrm>
            <a:prstGeom prst="rightArrow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encode</a:t>
              </a:r>
              <a:endParaRPr kumimoji="0" lang="zh-CN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右箭头 79"/>
            <p:cNvSpPr/>
            <p:nvPr/>
          </p:nvSpPr>
          <p:spPr bwMode="auto">
            <a:xfrm>
              <a:off x="1870921" y="4528385"/>
              <a:ext cx="1523603" cy="637032"/>
            </a:xfrm>
            <a:prstGeom prst="rightArrow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divide</a:t>
              </a:r>
              <a:endParaRPr kumimoji="0" lang="zh-CN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2" name="直接箭头连接符 81"/>
            <p:cNvCxnSpPr/>
            <p:nvPr/>
          </p:nvCxnSpPr>
          <p:spPr bwMode="auto">
            <a:xfrm>
              <a:off x="8227458" y="3929492"/>
              <a:ext cx="1796077" cy="316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直接箭头连接符 85"/>
            <p:cNvCxnSpPr/>
            <p:nvPr/>
          </p:nvCxnSpPr>
          <p:spPr bwMode="auto">
            <a:xfrm>
              <a:off x="8203272" y="5159576"/>
              <a:ext cx="1796077" cy="316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直接箭头连接符 87"/>
            <p:cNvCxnSpPr/>
            <p:nvPr/>
          </p:nvCxnSpPr>
          <p:spPr bwMode="auto">
            <a:xfrm>
              <a:off x="8208111" y="5769176"/>
              <a:ext cx="1796077" cy="316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直接箭头连接符 90"/>
            <p:cNvCxnSpPr/>
            <p:nvPr/>
          </p:nvCxnSpPr>
          <p:spPr bwMode="auto">
            <a:xfrm>
              <a:off x="8208111" y="4549976"/>
              <a:ext cx="1796077" cy="316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矩形 155"/>
            <p:cNvSpPr/>
            <p:nvPr/>
          </p:nvSpPr>
          <p:spPr bwMode="auto">
            <a:xfrm>
              <a:off x="3496097" y="4388822"/>
              <a:ext cx="1320456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A</a:t>
              </a:r>
            </a:p>
          </p:txBody>
        </p:sp>
        <p:sp>
          <p:nvSpPr>
            <p:cNvPr id="19" name="矩形 156"/>
            <p:cNvSpPr/>
            <p:nvPr/>
          </p:nvSpPr>
          <p:spPr bwMode="auto">
            <a:xfrm>
              <a:off x="3496097" y="4617422"/>
              <a:ext cx="1320456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B</a:t>
              </a:r>
            </a:p>
          </p:txBody>
        </p:sp>
        <p:sp>
          <p:nvSpPr>
            <p:cNvPr id="20" name="矩形 157"/>
            <p:cNvSpPr/>
            <p:nvPr/>
          </p:nvSpPr>
          <p:spPr bwMode="auto">
            <a:xfrm>
              <a:off x="3496097" y="4998422"/>
              <a:ext cx="1320456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</a:t>
              </a:r>
            </a:p>
          </p:txBody>
        </p:sp>
        <p:sp>
          <p:nvSpPr>
            <p:cNvPr id="21" name="矩形 158"/>
            <p:cNvSpPr/>
            <p:nvPr/>
          </p:nvSpPr>
          <p:spPr bwMode="auto">
            <a:xfrm>
              <a:off x="3496097" y="5227022"/>
              <a:ext cx="1320456" cy="2286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D</a:t>
              </a:r>
            </a:p>
          </p:txBody>
        </p:sp>
        <p:sp>
          <p:nvSpPr>
            <p:cNvPr id="22" name="矩形 114"/>
            <p:cNvSpPr/>
            <p:nvPr/>
          </p:nvSpPr>
          <p:spPr bwMode="auto">
            <a:xfrm>
              <a:off x="6709023" y="4918593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A+C</a:t>
              </a:r>
            </a:p>
          </p:txBody>
        </p:sp>
        <p:sp>
          <p:nvSpPr>
            <p:cNvPr id="23" name="矩形 115"/>
            <p:cNvSpPr/>
            <p:nvPr/>
          </p:nvSpPr>
          <p:spPr bwMode="auto">
            <a:xfrm>
              <a:off x="6709023" y="5147193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B+D</a:t>
              </a:r>
            </a:p>
          </p:txBody>
        </p:sp>
        <p:sp>
          <p:nvSpPr>
            <p:cNvPr id="24" name="矩形 117"/>
            <p:cNvSpPr/>
            <p:nvPr/>
          </p:nvSpPr>
          <p:spPr bwMode="auto">
            <a:xfrm>
              <a:off x="6709023" y="5528193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A+D</a:t>
              </a:r>
            </a:p>
          </p:txBody>
        </p:sp>
        <p:sp>
          <p:nvSpPr>
            <p:cNvPr id="25" name="矩形 118"/>
            <p:cNvSpPr/>
            <p:nvPr/>
          </p:nvSpPr>
          <p:spPr bwMode="auto">
            <a:xfrm>
              <a:off x="6709023" y="5756793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B+C+D</a:t>
              </a:r>
            </a:p>
          </p:txBody>
        </p:sp>
        <p:sp>
          <p:nvSpPr>
            <p:cNvPr id="26" name="矩形 107"/>
            <p:cNvSpPr/>
            <p:nvPr/>
          </p:nvSpPr>
          <p:spPr bwMode="auto">
            <a:xfrm>
              <a:off x="6709023" y="3699393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A</a:t>
              </a:r>
            </a:p>
          </p:txBody>
        </p:sp>
        <p:sp>
          <p:nvSpPr>
            <p:cNvPr id="27" name="矩形 109"/>
            <p:cNvSpPr/>
            <p:nvPr/>
          </p:nvSpPr>
          <p:spPr bwMode="auto">
            <a:xfrm>
              <a:off x="6709023" y="3927993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B</a:t>
              </a:r>
            </a:p>
          </p:txBody>
        </p:sp>
        <p:sp>
          <p:nvSpPr>
            <p:cNvPr id="28" name="矩形 111"/>
            <p:cNvSpPr/>
            <p:nvPr/>
          </p:nvSpPr>
          <p:spPr bwMode="auto">
            <a:xfrm>
              <a:off x="6709023" y="4308993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</a:t>
              </a:r>
            </a:p>
          </p:txBody>
        </p:sp>
        <p:sp>
          <p:nvSpPr>
            <p:cNvPr id="29" name="矩形 112"/>
            <p:cNvSpPr/>
            <p:nvPr/>
          </p:nvSpPr>
          <p:spPr bwMode="auto">
            <a:xfrm>
              <a:off x="6709023" y="4537593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D</a:t>
              </a: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3496097" y="4388960"/>
              <a:ext cx="1320456" cy="457063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3499934" y="4996020"/>
              <a:ext cx="1315287" cy="457063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6709023" y="3703023"/>
              <a:ext cx="1315287" cy="457063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6703854" y="4312760"/>
              <a:ext cx="1315287" cy="457063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6703854" y="4922360"/>
              <a:ext cx="1315287" cy="457063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6703854" y="5531960"/>
              <a:ext cx="1315287" cy="457063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5" name="矩形 114"/>
            <p:cNvSpPr/>
            <p:nvPr/>
          </p:nvSpPr>
          <p:spPr bwMode="auto">
            <a:xfrm>
              <a:off x="10162523" y="4948347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A+C</a:t>
              </a:r>
            </a:p>
          </p:txBody>
        </p:sp>
        <p:sp>
          <p:nvSpPr>
            <p:cNvPr id="46" name="矩形 115"/>
            <p:cNvSpPr/>
            <p:nvPr/>
          </p:nvSpPr>
          <p:spPr bwMode="auto">
            <a:xfrm>
              <a:off x="10162523" y="5176947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B+D</a:t>
              </a:r>
            </a:p>
          </p:txBody>
        </p:sp>
        <p:sp>
          <p:nvSpPr>
            <p:cNvPr id="47" name="矩形 117"/>
            <p:cNvSpPr/>
            <p:nvPr/>
          </p:nvSpPr>
          <p:spPr bwMode="auto">
            <a:xfrm>
              <a:off x="10162523" y="5557947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A+D</a:t>
              </a:r>
            </a:p>
          </p:txBody>
        </p:sp>
        <p:sp>
          <p:nvSpPr>
            <p:cNvPr id="48" name="矩形 118"/>
            <p:cNvSpPr/>
            <p:nvPr/>
          </p:nvSpPr>
          <p:spPr bwMode="auto">
            <a:xfrm>
              <a:off x="10162523" y="5786547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B+C+D</a:t>
              </a:r>
            </a:p>
          </p:txBody>
        </p:sp>
        <p:sp>
          <p:nvSpPr>
            <p:cNvPr id="49" name="矩形 107"/>
            <p:cNvSpPr/>
            <p:nvPr/>
          </p:nvSpPr>
          <p:spPr bwMode="auto">
            <a:xfrm>
              <a:off x="10162523" y="3729147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A</a:t>
              </a:r>
            </a:p>
          </p:txBody>
        </p:sp>
        <p:sp>
          <p:nvSpPr>
            <p:cNvPr id="50" name="矩形 109"/>
            <p:cNvSpPr/>
            <p:nvPr/>
          </p:nvSpPr>
          <p:spPr bwMode="auto">
            <a:xfrm>
              <a:off x="10162523" y="3957747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B</a:t>
              </a:r>
            </a:p>
          </p:txBody>
        </p:sp>
        <p:sp>
          <p:nvSpPr>
            <p:cNvPr id="51" name="矩形 111"/>
            <p:cNvSpPr/>
            <p:nvPr/>
          </p:nvSpPr>
          <p:spPr bwMode="auto">
            <a:xfrm>
              <a:off x="10162523" y="4338747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</a:t>
              </a:r>
            </a:p>
          </p:txBody>
        </p:sp>
        <p:sp>
          <p:nvSpPr>
            <p:cNvPr id="52" name="矩形 112"/>
            <p:cNvSpPr/>
            <p:nvPr/>
          </p:nvSpPr>
          <p:spPr bwMode="auto">
            <a:xfrm>
              <a:off x="10162523" y="4567347"/>
              <a:ext cx="1315287" cy="2286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D</a:t>
              </a: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10162523" y="3732777"/>
              <a:ext cx="1315287" cy="457063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10157354" y="4342514"/>
              <a:ext cx="1315287" cy="457063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10157354" y="4952114"/>
              <a:ext cx="1315287" cy="457063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10157354" y="5561714"/>
              <a:ext cx="1315287" cy="457063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0" y="6553200"/>
            <a:ext cx="78181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Remark: for systematic codes, k of n coded blocks are the original k </a:t>
            </a:r>
            <a:r>
              <a:rPr lang="en-US" sz="1600" i="1" dirty="0" err="1"/>
              <a:t>uncoded</a:t>
            </a:r>
            <a:r>
              <a:rPr lang="en-US" sz="1600" i="1" dirty="0"/>
              <a:t> blocks</a:t>
            </a:r>
          </a:p>
        </p:txBody>
      </p:sp>
    </p:spTree>
    <p:extLst>
      <p:ext uri="{BB962C8B-B14F-4D97-AF65-F5344CB8AC3E}">
        <p14:creationId xmlns:p14="http://schemas.microsoft.com/office/powerpoint/2010/main" val="1815253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Erasure Coding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241" y="1828800"/>
            <a:ext cx="11276171" cy="4221163"/>
          </a:xfrm>
        </p:spPr>
        <p:txBody>
          <a:bodyPr/>
          <a:lstStyle/>
          <a:p>
            <a:r>
              <a:rPr lang="en-US" dirty="0"/>
              <a:t>Practical erasure codes satisfy </a:t>
            </a:r>
            <a:r>
              <a:rPr lang="en-US" b="1" dirty="0">
                <a:solidFill>
                  <a:srgbClr val="FF0000"/>
                </a:solidFill>
              </a:rPr>
              <a:t>linearity</a:t>
            </a:r>
            <a:r>
              <a:rPr lang="en-US" dirty="0"/>
              <a:t> and </a:t>
            </a:r>
            <a:r>
              <a:rPr lang="en-US" b="1" dirty="0">
                <a:solidFill>
                  <a:srgbClr val="FF0000"/>
                </a:solidFill>
              </a:rPr>
              <a:t>addition associativity</a:t>
            </a:r>
          </a:p>
          <a:p>
            <a:pPr lvl="1"/>
            <a:r>
              <a:rPr lang="en-US" dirty="0"/>
              <a:t>Each block can be expressed as a linear combination of any k blocks in the same stripe, based on Galois Field arithmetic </a:t>
            </a:r>
          </a:p>
          <a:p>
            <a:pPr lvl="1"/>
            <a:r>
              <a:rPr lang="en-US" dirty="0"/>
              <a:t>e.g., block </a:t>
            </a:r>
            <a:r>
              <a:rPr lang="en-US" dirty="0">
                <a:solidFill>
                  <a:srgbClr val="FF0000"/>
                </a:solidFill>
              </a:rPr>
              <a:t>B = a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dirty="0">
                <a:solidFill>
                  <a:srgbClr val="FF0000"/>
                </a:solidFill>
              </a:rPr>
              <a:t>B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dirty="0">
                <a:solidFill>
                  <a:srgbClr val="FF0000"/>
                </a:solidFill>
              </a:rPr>
              <a:t> + a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B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+ a</a:t>
            </a:r>
            <a:r>
              <a:rPr lang="en-US" baseline="-25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B</a:t>
            </a:r>
            <a:r>
              <a:rPr lang="en-US" baseline="-25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+ a</a:t>
            </a:r>
            <a:r>
              <a:rPr lang="en-US" baseline="-25000" dirty="0">
                <a:solidFill>
                  <a:srgbClr val="FF0000"/>
                </a:solidFill>
              </a:rPr>
              <a:t>4</a:t>
            </a:r>
            <a:r>
              <a:rPr lang="en-US" dirty="0">
                <a:solidFill>
                  <a:srgbClr val="FF0000"/>
                </a:solidFill>
              </a:rPr>
              <a:t>B</a:t>
            </a:r>
            <a:r>
              <a:rPr lang="en-US" baseline="-25000" dirty="0">
                <a:solidFill>
                  <a:srgbClr val="FF0000"/>
                </a:solidFill>
              </a:rPr>
              <a:t>4 </a:t>
            </a:r>
            <a:r>
              <a:rPr lang="en-US" baseline="30000" dirty="0">
                <a:solidFill>
                  <a:srgbClr val="FF0000"/>
                </a:solidFill>
              </a:rPr>
              <a:t> </a:t>
            </a:r>
          </a:p>
          <a:p>
            <a:pPr marL="457200" lvl="1" indent="0">
              <a:buNone/>
            </a:pPr>
            <a:r>
              <a:rPr lang="en-US" baseline="30000" dirty="0"/>
              <a:t>	</a:t>
            </a:r>
            <a:r>
              <a:rPr lang="en-US" dirty="0"/>
              <a:t>for k = 4, coefficients </a:t>
            </a:r>
            <a:r>
              <a:rPr lang="en-US" dirty="0" err="1"/>
              <a:t>a</a:t>
            </a:r>
            <a:r>
              <a:rPr lang="en-US" baseline="-25000" dirty="0" err="1"/>
              <a:t>i</a:t>
            </a:r>
            <a:r>
              <a:rPr lang="en-US" dirty="0" err="1"/>
              <a:t>’s</a:t>
            </a:r>
            <a:r>
              <a:rPr lang="en-US" dirty="0"/>
              <a:t>, and blocks </a:t>
            </a:r>
            <a:r>
              <a:rPr lang="en-US" dirty="0" err="1"/>
              <a:t>B</a:t>
            </a:r>
            <a:r>
              <a:rPr lang="en-US" baseline="-25000" dirty="0" err="1"/>
              <a:t>i</a:t>
            </a:r>
            <a:r>
              <a:rPr lang="en-US" dirty="0" err="1"/>
              <a:t>’s</a:t>
            </a:r>
            <a:endParaRPr lang="en-US" dirty="0"/>
          </a:p>
          <a:p>
            <a:r>
              <a:rPr lang="en-US" dirty="0"/>
              <a:t>Also applicable to XOR-based erasure codes</a:t>
            </a:r>
          </a:p>
          <a:p>
            <a:r>
              <a:rPr lang="en-US" dirty="0"/>
              <a:t>Examples: Reed-Solomon codes, regenerating codes, LRC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442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Erasure Coding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646238"/>
            <a:ext cx="11173090" cy="4525963"/>
          </a:xfrm>
        </p:spPr>
        <p:txBody>
          <a:bodyPr/>
          <a:lstStyle/>
          <a:p>
            <a:r>
              <a:rPr lang="en-US" b="1" dirty="0"/>
              <a:t>Good</a:t>
            </a:r>
            <a:r>
              <a:rPr lang="en-US" dirty="0"/>
              <a:t>: Low redundancy with high fault tolerance</a:t>
            </a:r>
          </a:p>
          <a:p>
            <a:r>
              <a:rPr lang="en-US" b="1" dirty="0"/>
              <a:t>Bad</a:t>
            </a:r>
            <a:r>
              <a:rPr lang="en-US" dirty="0"/>
              <a:t>: </a:t>
            </a:r>
            <a:r>
              <a:rPr lang="en-US" b="1" dirty="0">
                <a:solidFill>
                  <a:srgbClr val="FF0000"/>
                </a:solidFill>
              </a:rPr>
              <a:t>High repair penalty</a:t>
            </a:r>
          </a:p>
          <a:p>
            <a:pPr lvl="1"/>
            <a:r>
              <a:rPr lang="en-US" dirty="0"/>
              <a:t>In general, k blocks retrieved to repair a </a:t>
            </a:r>
            <a:r>
              <a:rPr lang="en-US" sz="2800" dirty="0"/>
              <a:t>failed block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Mitigating repair penalty of erasure coding is a hot topic</a:t>
            </a:r>
          </a:p>
          <a:p>
            <a:pPr lvl="1"/>
            <a:r>
              <a:rPr lang="en-US" dirty="0"/>
              <a:t>New erasure codes to reduce repair bandwidth or I/O</a:t>
            </a:r>
          </a:p>
          <a:p>
            <a:pPr lvl="2"/>
            <a:r>
              <a:rPr lang="en-US" dirty="0"/>
              <a:t>e.g., Regenerating codes, LRC, Hitchhiker </a:t>
            </a:r>
          </a:p>
          <a:p>
            <a:pPr lvl="1"/>
            <a:r>
              <a:rPr lang="en-US" dirty="0"/>
              <a:t>Efficient repair approaches for general erasure codes</a:t>
            </a:r>
          </a:p>
          <a:p>
            <a:pPr lvl="2"/>
            <a:r>
              <a:rPr lang="en-US" dirty="0"/>
              <a:t>e.g., lazy repair, PPR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168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Conventional Repair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219200"/>
            <a:ext cx="10969943" cy="1371599"/>
          </a:xfrm>
        </p:spPr>
        <p:txBody>
          <a:bodyPr/>
          <a:lstStyle/>
          <a:p>
            <a:r>
              <a:rPr lang="en-US" dirty="0"/>
              <a:t>Single-block repair:</a:t>
            </a:r>
          </a:p>
          <a:p>
            <a:pPr lvl="1"/>
            <a:r>
              <a:rPr lang="en-US" dirty="0"/>
              <a:t>Retrieve k blocks from k working nodes (</a:t>
            </a:r>
            <a:r>
              <a:rPr lang="en-US" dirty="0">
                <a:solidFill>
                  <a:srgbClr val="FF0000"/>
                </a:solidFill>
              </a:rPr>
              <a:t>helpers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Store the repaired block at </a:t>
            </a:r>
            <a:r>
              <a:rPr lang="en-US" dirty="0">
                <a:solidFill>
                  <a:srgbClr val="FF0000"/>
                </a:solidFill>
              </a:rPr>
              <a:t>requestor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09441" y="5257800"/>
            <a:ext cx="10969943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Repair time = </a:t>
            </a:r>
            <a:r>
              <a:rPr lang="en-US" b="1" kern="0" dirty="0">
                <a:solidFill>
                  <a:srgbClr val="FF0000"/>
                </a:solidFill>
              </a:rPr>
              <a:t>k</a:t>
            </a:r>
            <a:r>
              <a:rPr lang="en-US" kern="0" dirty="0"/>
              <a:t> timeslots </a:t>
            </a:r>
          </a:p>
          <a:p>
            <a:pPr lvl="1"/>
            <a:r>
              <a:rPr lang="en-US" kern="0" dirty="0"/>
              <a:t>Bottlenecked by requestor’s downlink</a:t>
            </a:r>
          </a:p>
          <a:p>
            <a:pPr lvl="1"/>
            <a:r>
              <a:rPr lang="en-US" kern="0" dirty="0"/>
              <a:t>Uneven bandwidth usage (e.g., links among helpers are idle)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2829576" y="2792968"/>
            <a:ext cx="3989442" cy="2388632"/>
            <a:chOff x="2216924" y="3009900"/>
            <a:chExt cx="3990481" cy="2388632"/>
          </a:xfrm>
        </p:grpSpPr>
        <p:sp>
          <p:nvSpPr>
            <p:cNvPr id="12" name="TextBox 11"/>
            <p:cNvSpPr txBox="1"/>
            <p:nvPr/>
          </p:nvSpPr>
          <p:spPr>
            <a:xfrm>
              <a:off x="2984366" y="5029200"/>
              <a:ext cx="11919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k = 4 helpers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270366" y="5029200"/>
              <a:ext cx="9370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requestor</a:t>
              </a:r>
            </a:p>
          </p:txBody>
        </p:sp>
        <p:cxnSp>
          <p:nvCxnSpPr>
            <p:cNvPr id="17" name="Straight Connector 16"/>
            <p:cNvCxnSpPr>
              <a:stCxn id="6" idx="0"/>
            </p:cNvCxnSpPr>
            <p:nvPr/>
          </p:nvCxnSpPr>
          <p:spPr bwMode="auto">
            <a:xfrm flipV="1">
              <a:off x="2461852" y="3581400"/>
              <a:ext cx="1177615" cy="89807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2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Straight Connector 19"/>
            <p:cNvCxnSpPr>
              <a:stCxn id="8" idx="0"/>
            </p:cNvCxnSpPr>
            <p:nvPr/>
          </p:nvCxnSpPr>
          <p:spPr bwMode="auto">
            <a:xfrm flipV="1">
              <a:off x="3229294" y="3581400"/>
              <a:ext cx="560616" cy="914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2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Straight Connector 22"/>
            <p:cNvCxnSpPr>
              <a:stCxn id="9" idx="0"/>
              <a:endCxn id="15" idx="1"/>
            </p:cNvCxnSpPr>
            <p:nvPr/>
          </p:nvCxnSpPr>
          <p:spPr bwMode="auto">
            <a:xfrm flipV="1">
              <a:off x="4034838" y="3694970"/>
              <a:ext cx="35377" cy="80083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2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Straight Connector 24"/>
            <p:cNvCxnSpPr>
              <a:stCxn id="10" idx="0"/>
            </p:cNvCxnSpPr>
            <p:nvPr/>
          </p:nvCxnSpPr>
          <p:spPr bwMode="auto">
            <a:xfrm flipH="1" flipV="1">
              <a:off x="4432166" y="3581400"/>
              <a:ext cx="364672" cy="914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2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Straight Connector 26"/>
            <p:cNvCxnSpPr>
              <a:stCxn id="11" idx="0"/>
            </p:cNvCxnSpPr>
            <p:nvPr/>
          </p:nvCxnSpPr>
          <p:spPr bwMode="auto">
            <a:xfrm flipH="1" flipV="1">
              <a:off x="4796838" y="3581400"/>
              <a:ext cx="1099456" cy="914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2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" name="Cloud 14"/>
            <p:cNvSpPr/>
            <p:nvPr/>
          </p:nvSpPr>
          <p:spPr bwMode="auto">
            <a:xfrm>
              <a:off x="2755766" y="3009900"/>
              <a:ext cx="2628898" cy="685800"/>
            </a:xfrm>
            <a:prstGeom prst="cloud">
              <a:avLst/>
            </a:prstGeom>
            <a:solidFill>
              <a:schemeClr val="accent5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/>
                <a:t>Network</a:t>
              </a:r>
              <a:endParaRPr kumimoji="0" lang="en-US" sz="18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1" name="Rounded Rectangle 10"/>
            <p:cNvSpPr/>
            <p:nvPr/>
          </p:nvSpPr>
          <p:spPr bwMode="auto">
            <a:xfrm>
              <a:off x="5651366" y="4495800"/>
              <a:ext cx="489856" cy="457200"/>
            </a:xfrm>
            <a:prstGeom prst="round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R</a:t>
              </a:r>
              <a:endParaRPr kumimoji="0" lang="en-US" sz="20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" name="Rounded Rectangle 5"/>
            <p:cNvSpPr/>
            <p:nvPr/>
          </p:nvSpPr>
          <p:spPr bwMode="auto">
            <a:xfrm>
              <a:off x="2216924" y="4479471"/>
              <a:ext cx="489856" cy="4572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N</a:t>
              </a:r>
              <a:r>
                <a:rPr kumimoji="0" lang="en-US" sz="2000" b="1" i="0" u="none" strike="noStrike" cap="none" normalizeH="0" baseline="-2500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1</a:t>
              </a:r>
            </a:p>
          </p:txBody>
        </p:sp>
        <p:sp>
          <p:nvSpPr>
            <p:cNvPr id="8" name="Rounded Rectangle 7"/>
            <p:cNvSpPr/>
            <p:nvPr/>
          </p:nvSpPr>
          <p:spPr bwMode="auto">
            <a:xfrm>
              <a:off x="2984366" y="4495800"/>
              <a:ext cx="489856" cy="4572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N</a:t>
              </a:r>
              <a:r>
                <a:rPr lang="en-US" sz="2000" b="1" baseline="-25000" dirty="0"/>
                <a:t>2</a:t>
              </a:r>
              <a:endParaRPr kumimoji="0" lang="en-US" sz="20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Rounded Rectangle 8"/>
            <p:cNvSpPr/>
            <p:nvPr/>
          </p:nvSpPr>
          <p:spPr bwMode="auto">
            <a:xfrm>
              <a:off x="3789910" y="4495800"/>
              <a:ext cx="489856" cy="4572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N</a:t>
              </a:r>
              <a:r>
                <a:rPr lang="en-US" sz="2000" b="1" baseline="-25000" dirty="0"/>
                <a:t>3</a:t>
              </a:r>
              <a:endParaRPr kumimoji="0" lang="en-US" sz="20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Rounded Rectangle 9"/>
            <p:cNvSpPr/>
            <p:nvPr/>
          </p:nvSpPr>
          <p:spPr bwMode="auto">
            <a:xfrm>
              <a:off x="4551910" y="4495800"/>
              <a:ext cx="489856" cy="4572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N</a:t>
              </a:r>
              <a:r>
                <a:rPr lang="en-US" sz="2000" b="1" baseline="-25000" dirty="0"/>
                <a:t>4</a:t>
              </a:r>
              <a:endParaRPr kumimoji="0" lang="en-US" sz="20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6595055" y="3412102"/>
            <a:ext cx="102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3333CC"/>
                </a:solidFill>
              </a:rPr>
              <a:t>Bottleneck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 flipH="1">
            <a:off x="6410043" y="3637002"/>
            <a:ext cx="228542" cy="18466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3333CC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Freeform 18"/>
          <p:cNvSpPr/>
          <p:nvPr/>
        </p:nvSpPr>
        <p:spPr bwMode="auto">
          <a:xfrm>
            <a:off x="3045553" y="3285332"/>
            <a:ext cx="3460756" cy="1004422"/>
          </a:xfrm>
          <a:custGeom>
            <a:avLst/>
            <a:gdLst>
              <a:gd name="connsiteX0" fmla="*/ 0 w 3461657"/>
              <a:gd name="connsiteY0" fmla="*/ 955436 h 1004422"/>
              <a:gd name="connsiteX1" fmla="*/ 1387929 w 3461657"/>
              <a:gd name="connsiteY1" fmla="*/ 73693 h 1004422"/>
              <a:gd name="connsiteX2" fmla="*/ 2383972 w 3461657"/>
              <a:gd name="connsiteY2" fmla="*/ 155336 h 1004422"/>
              <a:gd name="connsiteX3" fmla="*/ 3461657 w 3461657"/>
              <a:gd name="connsiteY3" fmla="*/ 1004422 h 1004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61657" h="1004422">
                <a:moveTo>
                  <a:pt x="0" y="955436"/>
                </a:moveTo>
                <a:cubicBezTo>
                  <a:pt x="495300" y="581239"/>
                  <a:pt x="990600" y="207043"/>
                  <a:pt x="1387929" y="73693"/>
                </a:cubicBezTo>
                <a:cubicBezTo>
                  <a:pt x="1785258" y="-59657"/>
                  <a:pt x="2038351" y="214"/>
                  <a:pt x="2383972" y="155336"/>
                </a:cubicBezTo>
                <a:cubicBezTo>
                  <a:pt x="2729593" y="310458"/>
                  <a:pt x="3095625" y="657440"/>
                  <a:pt x="3461657" y="1004422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Freeform 20"/>
          <p:cNvSpPr/>
          <p:nvPr/>
        </p:nvSpPr>
        <p:spPr bwMode="auto">
          <a:xfrm>
            <a:off x="3878093" y="3342208"/>
            <a:ext cx="2519483" cy="947547"/>
          </a:xfrm>
          <a:custGeom>
            <a:avLst/>
            <a:gdLst>
              <a:gd name="connsiteX0" fmla="*/ 0 w 2547257"/>
              <a:gd name="connsiteY0" fmla="*/ 947547 h 947547"/>
              <a:gd name="connsiteX1" fmla="*/ 538843 w 2547257"/>
              <a:gd name="connsiteY1" fmla="*/ 131118 h 947547"/>
              <a:gd name="connsiteX2" fmla="*/ 1257300 w 2547257"/>
              <a:gd name="connsiteY2" fmla="*/ 82132 h 947547"/>
              <a:gd name="connsiteX3" fmla="*/ 2547257 w 2547257"/>
              <a:gd name="connsiteY3" fmla="*/ 931218 h 947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7257" h="947547">
                <a:moveTo>
                  <a:pt x="0" y="947547"/>
                </a:moveTo>
                <a:cubicBezTo>
                  <a:pt x="164646" y="611450"/>
                  <a:pt x="329293" y="275354"/>
                  <a:pt x="538843" y="131118"/>
                </a:cubicBezTo>
                <a:cubicBezTo>
                  <a:pt x="748393" y="-13118"/>
                  <a:pt x="922564" y="-51218"/>
                  <a:pt x="1257300" y="82132"/>
                </a:cubicBezTo>
                <a:cubicBezTo>
                  <a:pt x="1592036" y="215482"/>
                  <a:pt x="2069646" y="573350"/>
                  <a:pt x="2547257" y="931218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Freeform 23"/>
          <p:cNvSpPr/>
          <p:nvPr/>
        </p:nvSpPr>
        <p:spPr bwMode="auto">
          <a:xfrm>
            <a:off x="4682385" y="3459678"/>
            <a:ext cx="1611708" cy="830076"/>
          </a:xfrm>
          <a:custGeom>
            <a:avLst/>
            <a:gdLst>
              <a:gd name="connsiteX0" fmla="*/ 13675 w 1597547"/>
              <a:gd name="connsiteY0" fmla="*/ 797419 h 813747"/>
              <a:gd name="connsiteX1" fmla="*/ 78990 w 1597547"/>
              <a:gd name="connsiteY1" fmla="*/ 46304 h 813747"/>
              <a:gd name="connsiteX2" fmla="*/ 617833 w 1597547"/>
              <a:gd name="connsiteY2" fmla="*/ 160604 h 813747"/>
              <a:gd name="connsiteX3" fmla="*/ 1597547 w 1597547"/>
              <a:gd name="connsiteY3" fmla="*/ 813747 h 813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97547" h="813747">
                <a:moveTo>
                  <a:pt x="13675" y="797419"/>
                </a:moveTo>
                <a:cubicBezTo>
                  <a:pt x="-4014" y="474929"/>
                  <a:pt x="-21703" y="152440"/>
                  <a:pt x="78990" y="46304"/>
                </a:cubicBezTo>
                <a:cubicBezTo>
                  <a:pt x="179683" y="-59832"/>
                  <a:pt x="364740" y="32697"/>
                  <a:pt x="617833" y="160604"/>
                </a:cubicBezTo>
                <a:cubicBezTo>
                  <a:pt x="870926" y="288511"/>
                  <a:pt x="1234236" y="551129"/>
                  <a:pt x="1597547" y="813747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Freeform 25"/>
          <p:cNvSpPr/>
          <p:nvPr/>
        </p:nvSpPr>
        <p:spPr bwMode="auto">
          <a:xfrm>
            <a:off x="5252202" y="3750912"/>
            <a:ext cx="1009242" cy="593462"/>
          </a:xfrm>
          <a:custGeom>
            <a:avLst/>
            <a:gdLst>
              <a:gd name="connsiteX0" fmla="*/ 242062 w 1009505"/>
              <a:gd name="connsiteY0" fmla="*/ 441088 h 490073"/>
              <a:gd name="connsiteX1" fmla="*/ 46119 w 1009505"/>
              <a:gd name="connsiteY1" fmla="*/ 216 h 490073"/>
              <a:gd name="connsiteX2" fmla="*/ 1009505 w 1009505"/>
              <a:gd name="connsiteY2" fmla="*/ 490073 h 490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9505" h="490073">
                <a:moveTo>
                  <a:pt x="242062" y="441088"/>
                </a:moveTo>
                <a:cubicBezTo>
                  <a:pt x="80137" y="216570"/>
                  <a:pt x="-81788" y="-7948"/>
                  <a:pt x="46119" y="216"/>
                </a:cubicBezTo>
                <a:cubicBezTo>
                  <a:pt x="174026" y="8380"/>
                  <a:pt x="591765" y="249226"/>
                  <a:pt x="1009505" y="490073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528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9" grpId="0" animBg="1"/>
      <p:bldP spid="21" grpId="0" animBg="1"/>
      <p:bldP spid="24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Partial-Parallel-Repair </a:t>
            </a:r>
            <a:r>
              <a:rPr lang="en-US" dirty="0"/>
              <a:t>(PPR)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371599"/>
            <a:ext cx="10969943" cy="1066801"/>
          </a:xfrm>
        </p:spPr>
        <p:txBody>
          <a:bodyPr/>
          <a:lstStyle/>
          <a:p>
            <a:r>
              <a:rPr lang="en-US" dirty="0"/>
              <a:t>Exploit linearity and addition associativity to perform repair in a “divide-and-conquer” manner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10056812" y="0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</a:t>
            </a:r>
            <a:r>
              <a:rPr lang="en-US" dirty="0" err="1"/>
              <a:t>Mitra</a:t>
            </a:r>
            <a:r>
              <a:rPr lang="en-US" dirty="0"/>
              <a:t>, EuroSys’16]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592739" y="4812268"/>
            <a:ext cx="1191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k = 4 helpers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878143" y="4812268"/>
            <a:ext cx="936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requestor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2825496" y="2792968"/>
            <a:ext cx="3923276" cy="1943100"/>
            <a:chOff x="2216924" y="3009900"/>
            <a:chExt cx="3924298" cy="1943100"/>
          </a:xfrm>
        </p:grpSpPr>
        <p:cxnSp>
          <p:nvCxnSpPr>
            <p:cNvPr id="25" name="Straight Connector 24"/>
            <p:cNvCxnSpPr>
              <a:stCxn id="36" idx="0"/>
            </p:cNvCxnSpPr>
            <p:nvPr/>
          </p:nvCxnSpPr>
          <p:spPr bwMode="auto">
            <a:xfrm flipV="1">
              <a:off x="2461852" y="3581400"/>
              <a:ext cx="1177615" cy="89807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2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Straight Connector 25"/>
            <p:cNvCxnSpPr>
              <a:stCxn id="37" idx="0"/>
            </p:cNvCxnSpPr>
            <p:nvPr/>
          </p:nvCxnSpPr>
          <p:spPr bwMode="auto">
            <a:xfrm flipV="1">
              <a:off x="3229294" y="3581400"/>
              <a:ext cx="560616" cy="914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2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Straight Connector 26"/>
            <p:cNvCxnSpPr>
              <a:stCxn id="38" idx="0"/>
              <a:endCxn id="30" idx="1"/>
            </p:cNvCxnSpPr>
            <p:nvPr/>
          </p:nvCxnSpPr>
          <p:spPr bwMode="auto">
            <a:xfrm flipV="1">
              <a:off x="4034838" y="3694970"/>
              <a:ext cx="35377" cy="80083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2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Straight Connector 27"/>
            <p:cNvCxnSpPr>
              <a:stCxn id="39" idx="0"/>
            </p:cNvCxnSpPr>
            <p:nvPr/>
          </p:nvCxnSpPr>
          <p:spPr bwMode="auto">
            <a:xfrm flipH="1" flipV="1">
              <a:off x="4432166" y="3581400"/>
              <a:ext cx="364672" cy="914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2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" name="Straight Connector 28"/>
            <p:cNvCxnSpPr>
              <a:stCxn id="32" idx="0"/>
            </p:cNvCxnSpPr>
            <p:nvPr/>
          </p:nvCxnSpPr>
          <p:spPr bwMode="auto">
            <a:xfrm flipH="1" flipV="1">
              <a:off x="4796838" y="3581400"/>
              <a:ext cx="1099456" cy="914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2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0" name="Cloud 29"/>
            <p:cNvSpPr/>
            <p:nvPr/>
          </p:nvSpPr>
          <p:spPr bwMode="auto">
            <a:xfrm>
              <a:off x="2755766" y="3009900"/>
              <a:ext cx="2628898" cy="685800"/>
            </a:xfrm>
            <a:prstGeom prst="cloud">
              <a:avLst/>
            </a:prstGeom>
            <a:solidFill>
              <a:schemeClr val="accent5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/>
                <a:t>Network</a:t>
              </a:r>
              <a:endParaRPr kumimoji="0" lang="en-US" sz="18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2" name="Rounded Rectangle 31"/>
            <p:cNvSpPr/>
            <p:nvPr/>
          </p:nvSpPr>
          <p:spPr bwMode="auto">
            <a:xfrm>
              <a:off x="5651366" y="4495800"/>
              <a:ext cx="489856" cy="457200"/>
            </a:xfrm>
            <a:prstGeom prst="round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R</a:t>
              </a:r>
              <a:endParaRPr kumimoji="0" lang="en-US" sz="20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6" name="Rounded Rectangle 35"/>
            <p:cNvSpPr/>
            <p:nvPr/>
          </p:nvSpPr>
          <p:spPr bwMode="auto">
            <a:xfrm>
              <a:off x="2216924" y="4479471"/>
              <a:ext cx="489856" cy="4572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N</a:t>
              </a:r>
              <a:r>
                <a:rPr kumimoji="0" lang="en-US" sz="2000" b="1" i="0" u="none" strike="noStrike" cap="none" normalizeH="0" baseline="-2500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1</a:t>
              </a:r>
            </a:p>
          </p:txBody>
        </p:sp>
        <p:sp>
          <p:nvSpPr>
            <p:cNvPr id="37" name="Rounded Rectangle 36"/>
            <p:cNvSpPr/>
            <p:nvPr/>
          </p:nvSpPr>
          <p:spPr bwMode="auto">
            <a:xfrm>
              <a:off x="2984366" y="4495800"/>
              <a:ext cx="489856" cy="4572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N</a:t>
              </a:r>
              <a:r>
                <a:rPr lang="en-US" sz="2000" b="1" baseline="-25000" dirty="0"/>
                <a:t>2</a:t>
              </a:r>
              <a:endParaRPr kumimoji="0" lang="en-US" sz="20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8" name="Rounded Rectangle 37"/>
            <p:cNvSpPr/>
            <p:nvPr/>
          </p:nvSpPr>
          <p:spPr bwMode="auto">
            <a:xfrm>
              <a:off x="3789910" y="4495800"/>
              <a:ext cx="489856" cy="4572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N</a:t>
              </a:r>
              <a:r>
                <a:rPr lang="en-US" sz="2000" b="1" baseline="-25000" dirty="0"/>
                <a:t>3</a:t>
              </a:r>
              <a:endParaRPr kumimoji="0" lang="en-US" sz="20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9" name="Rounded Rectangle 38"/>
            <p:cNvSpPr/>
            <p:nvPr/>
          </p:nvSpPr>
          <p:spPr bwMode="auto">
            <a:xfrm>
              <a:off x="4551910" y="4495800"/>
              <a:ext cx="489856" cy="457200"/>
            </a:xfrm>
            <a:prstGeom prst="round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N</a:t>
              </a:r>
              <a:r>
                <a:rPr lang="en-US" sz="2000" b="1" baseline="-25000" dirty="0"/>
                <a:t>4</a:t>
              </a:r>
              <a:endParaRPr kumimoji="0" lang="en-US" sz="20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2" name="Freeform 21"/>
          <p:cNvSpPr/>
          <p:nvPr/>
        </p:nvSpPr>
        <p:spPr bwMode="auto">
          <a:xfrm>
            <a:off x="3101330" y="3712812"/>
            <a:ext cx="981137" cy="566056"/>
          </a:xfrm>
          <a:custGeom>
            <a:avLst/>
            <a:gdLst>
              <a:gd name="connsiteX0" fmla="*/ 0 w 1128936"/>
              <a:gd name="connsiteY0" fmla="*/ 898083 h 914412"/>
              <a:gd name="connsiteX1" fmla="*/ 1094014 w 1128936"/>
              <a:gd name="connsiteY1" fmla="*/ 12 h 914412"/>
              <a:gd name="connsiteX2" fmla="*/ 751114 w 1128936"/>
              <a:gd name="connsiteY2" fmla="*/ 914412 h 914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28936" h="914412">
                <a:moveTo>
                  <a:pt x="0" y="898083"/>
                </a:moveTo>
                <a:cubicBezTo>
                  <a:pt x="484414" y="447687"/>
                  <a:pt x="968828" y="-2709"/>
                  <a:pt x="1094014" y="12"/>
                </a:cubicBezTo>
                <a:cubicBezTo>
                  <a:pt x="1219200" y="2733"/>
                  <a:pt x="985157" y="458572"/>
                  <a:pt x="751114" y="914412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" name="Freeform 42"/>
          <p:cNvSpPr/>
          <p:nvPr/>
        </p:nvSpPr>
        <p:spPr bwMode="auto">
          <a:xfrm>
            <a:off x="4678305" y="3712811"/>
            <a:ext cx="654015" cy="560613"/>
          </a:xfrm>
          <a:custGeom>
            <a:avLst/>
            <a:gdLst>
              <a:gd name="connsiteX0" fmla="*/ 0 w 767443"/>
              <a:gd name="connsiteY0" fmla="*/ 849098 h 865426"/>
              <a:gd name="connsiteX1" fmla="*/ 146957 w 767443"/>
              <a:gd name="connsiteY1" fmla="*/ 12 h 865426"/>
              <a:gd name="connsiteX2" fmla="*/ 767443 w 767443"/>
              <a:gd name="connsiteY2" fmla="*/ 865426 h 865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7443" h="865426">
                <a:moveTo>
                  <a:pt x="0" y="849098"/>
                </a:moveTo>
                <a:cubicBezTo>
                  <a:pt x="9525" y="423194"/>
                  <a:pt x="19050" y="-2709"/>
                  <a:pt x="146957" y="12"/>
                </a:cubicBezTo>
                <a:cubicBezTo>
                  <a:pt x="274864" y="2733"/>
                  <a:pt x="521153" y="434079"/>
                  <a:pt x="767443" y="865426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5" name="Freeform 44"/>
          <p:cNvSpPr/>
          <p:nvPr/>
        </p:nvSpPr>
        <p:spPr bwMode="auto">
          <a:xfrm>
            <a:off x="5018396" y="3212068"/>
            <a:ext cx="1380446" cy="1066800"/>
          </a:xfrm>
          <a:custGeom>
            <a:avLst/>
            <a:gdLst>
              <a:gd name="connsiteX0" fmla="*/ 475580 w 1292008"/>
              <a:gd name="connsiteY0" fmla="*/ 963397 h 963397"/>
              <a:gd name="connsiteX1" fmla="*/ 34708 w 1292008"/>
              <a:gd name="connsiteY1" fmla="*/ 11 h 963397"/>
              <a:gd name="connsiteX2" fmla="*/ 1292008 w 1292008"/>
              <a:gd name="connsiteY2" fmla="*/ 947068 h 963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2008" h="963397">
                <a:moveTo>
                  <a:pt x="475580" y="963397"/>
                </a:moveTo>
                <a:cubicBezTo>
                  <a:pt x="187108" y="483064"/>
                  <a:pt x="-101363" y="2732"/>
                  <a:pt x="34708" y="11"/>
                </a:cubicBezTo>
                <a:cubicBezTo>
                  <a:pt x="170779" y="-2710"/>
                  <a:pt x="731393" y="472179"/>
                  <a:pt x="1292008" y="947068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7" name="Freeform 46"/>
          <p:cNvSpPr/>
          <p:nvPr/>
        </p:nvSpPr>
        <p:spPr bwMode="auto">
          <a:xfrm>
            <a:off x="3906281" y="3516868"/>
            <a:ext cx="1502220" cy="768684"/>
          </a:xfrm>
          <a:custGeom>
            <a:avLst/>
            <a:gdLst>
              <a:gd name="connsiteX0" fmla="*/ 0 w 1502611"/>
              <a:gd name="connsiteY0" fmla="*/ 791456 h 796803"/>
              <a:gd name="connsiteX1" fmla="*/ 449179 w 1502611"/>
              <a:gd name="connsiteY1" fmla="*/ 90951 h 796803"/>
              <a:gd name="connsiteX2" fmla="*/ 1069474 w 1502611"/>
              <a:gd name="connsiteY2" fmla="*/ 85603 h 796803"/>
              <a:gd name="connsiteX3" fmla="*/ 1502611 w 1502611"/>
              <a:gd name="connsiteY3" fmla="*/ 796803 h 796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02611" h="796803">
                <a:moveTo>
                  <a:pt x="0" y="791456"/>
                </a:moveTo>
                <a:cubicBezTo>
                  <a:pt x="135466" y="500024"/>
                  <a:pt x="270933" y="208593"/>
                  <a:pt x="449179" y="90951"/>
                </a:cubicBezTo>
                <a:cubicBezTo>
                  <a:pt x="627425" y="-26691"/>
                  <a:pt x="893902" y="-32039"/>
                  <a:pt x="1069474" y="85603"/>
                </a:cubicBezTo>
                <a:cubicBezTo>
                  <a:pt x="1245046" y="203245"/>
                  <a:pt x="1373828" y="500024"/>
                  <a:pt x="1502611" y="796803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8" name="Content Placeholder 2"/>
          <p:cNvSpPr txBox="1">
            <a:spLocks/>
          </p:cNvSpPr>
          <p:nvPr/>
        </p:nvSpPr>
        <p:spPr bwMode="auto">
          <a:xfrm>
            <a:off x="684212" y="5715000"/>
            <a:ext cx="10818972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Repair time = </a:t>
            </a:r>
            <a:r>
              <a:rPr lang="en-US" b="1" kern="0" dirty="0">
                <a:solidFill>
                  <a:srgbClr val="FF0000"/>
                </a:solidFill>
              </a:rPr>
              <a:t>ceil(log</a:t>
            </a:r>
            <a:r>
              <a:rPr lang="en-US" b="1" kern="0" baseline="-25000" dirty="0">
                <a:solidFill>
                  <a:srgbClr val="FF0000"/>
                </a:solidFill>
              </a:rPr>
              <a:t>2</a:t>
            </a:r>
            <a:r>
              <a:rPr lang="en-US" b="1" kern="0" dirty="0">
                <a:solidFill>
                  <a:srgbClr val="FF0000"/>
                </a:solidFill>
              </a:rPr>
              <a:t>(k+1))</a:t>
            </a:r>
            <a:r>
              <a:rPr lang="en-US" kern="0" dirty="0"/>
              <a:t> timeslots 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923212" y="2438401"/>
            <a:ext cx="3922549" cy="92333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b="1" dirty="0">
                <a:solidFill>
                  <a:srgbClr val="3333CC"/>
                </a:solidFill>
              </a:rPr>
              <a:t>Timeslot 1:</a:t>
            </a:r>
          </a:p>
          <a:p>
            <a:r>
              <a:rPr lang="en-US" sz="2000" b="1" dirty="0">
                <a:solidFill>
                  <a:srgbClr val="3333CC"/>
                </a:solidFill>
              </a:rPr>
              <a:t>N</a:t>
            </a:r>
            <a:r>
              <a:rPr lang="en-US" sz="2000" b="1" baseline="-25000" dirty="0">
                <a:solidFill>
                  <a:srgbClr val="3333CC"/>
                </a:solidFill>
              </a:rPr>
              <a:t>1</a:t>
            </a:r>
            <a:r>
              <a:rPr lang="en-US" sz="2000" b="1" dirty="0">
                <a:solidFill>
                  <a:srgbClr val="3333CC"/>
                </a:solidFill>
              </a:rPr>
              <a:t> sends a</a:t>
            </a:r>
            <a:r>
              <a:rPr lang="en-US" sz="2000" b="1" baseline="-25000" dirty="0">
                <a:solidFill>
                  <a:srgbClr val="3333CC"/>
                </a:solidFill>
              </a:rPr>
              <a:t>1</a:t>
            </a:r>
            <a:r>
              <a:rPr lang="en-US" sz="2000" b="1" dirty="0">
                <a:solidFill>
                  <a:srgbClr val="3333CC"/>
                </a:solidFill>
              </a:rPr>
              <a:t>B</a:t>
            </a:r>
            <a:r>
              <a:rPr lang="en-US" sz="2000" b="1" baseline="-25000" dirty="0">
                <a:solidFill>
                  <a:srgbClr val="3333CC"/>
                </a:solidFill>
              </a:rPr>
              <a:t>1</a:t>
            </a:r>
            <a:r>
              <a:rPr lang="en-US" sz="2000" b="1" dirty="0">
                <a:solidFill>
                  <a:srgbClr val="3333CC"/>
                </a:solidFill>
              </a:rPr>
              <a:t> to</a:t>
            </a:r>
            <a:r>
              <a:rPr lang="en-US" sz="2000" b="1" dirty="0">
                <a:solidFill>
                  <a:srgbClr val="3333CC"/>
                </a:solidFill>
                <a:sym typeface="Wingdings" panose="05000000000000000000" pitchFamily="2" charset="2"/>
              </a:rPr>
              <a:t> N</a:t>
            </a:r>
            <a:r>
              <a:rPr lang="en-US" sz="2000" b="1" baseline="-25000" dirty="0">
                <a:solidFill>
                  <a:srgbClr val="3333CC"/>
                </a:solidFill>
                <a:sym typeface="Wingdings" panose="05000000000000000000" pitchFamily="2" charset="2"/>
              </a:rPr>
              <a:t>2</a:t>
            </a:r>
            <a:r>
              <a:rPr lang="en-US" sz="2000" b="1" dirty="0">
                <a:solidFill>
                  <a:srgbClr val="3333CC"/>
                </a:solidFill>
                <a:sym typeface="Wingdings" panose="05000000000000000000" pitchFamily="2" charset="2"/>
              </a:rPr>
              <a:t>  a</a:t>
            </a:r>
            <a:r>
              <a:rPr lang="en-US" sz="2000" b="1" baseline="-25000" dirty="0">
                <a:solidFill>
                  <a:srgbClr val="3333CC"/>
                </a:solidFill>
                <a:sym typeface="Wingdings" panose="05000000000000000000" pitchFamily="2" charset="2"/>
              </a:rPr>
              <a:t>1</a:t>
            </a:r>
            <a:r>
              <a:rPr lang="en-US" sz="2000" b="1" dirty="0">
                <a:solidFill>
                  <a:srgbClr val="3333CC"/>
                </a:solidFill>
                <a:sym typeface="Wingdings" panose="05000000000000000000" pitchFamily="2" charset="2"/>
              </a:rPr>
              <a:t>B</a:t>
            </a:r>
            <a:r>
              <a:rPr lang="en-US" sz="2000" b="1" baseline="-25000" dirty="0">
                <a:solidFill>
                  <a:srgbClr val="3333CC"/>
                </a:solidFill>
                <a:sym typeface="Wingdings" panose="05000000000000000000" pitchFamily="2" charset="2"/>
              </a:rPr>
              <a:t>1</a:t>
            </a:r>
            <a:r>
              <a:rPr lang="en-US" sz="2000" b="1" dirty="0">
                <a:solidFill>
                  <a:srgbClr val="3333CC"/>
                </a:solidFill>
                <a:sym typeface="Wingdings" panose="05000000000000000000" pitchFamily="2" charset="2"/>
              </a:rPr>
              <a:t>+a</a:t>
            </a:r>
            <a:r>
              <a:rPr lang="en-US" sz="2000" b="1" baseline="-25000" dirty="0">
                <a:solidFill>
                  <a:srgbClr val="3333CC"/>
                </a:solidFill>
                <a:sym typeface="Wingdings" panose="05000000000000000000" pitchFamily="2" charset="2"/>
              </a:rPr>
              <a:t>2</a:t>
            </a:r>
            <a:r>
              <a:rPr lang="en-US" sz="2000" b="1" dirty="0">
                <a:solidFill>
                  <a:srgbClr val="3333CC"/>
                </a:solidFill>
                <a:sym typeface="Wingdings" panose="05000000000000000000" pitchFamily="2" charset="2"/>
              </a:rPr>
              <a:t>B</a:t>
            </a:r>
            <a:r>
              <a:rPr lang="en-US" sz="2000" b="1" baseline="-25000" dirty="0">
                <a:solidFill>
                  <a:srgbClr val="3333CC"/>
                </a:solidFill>
                <a:sym typeface="Wingdings" panose="05000000000000000000" pitchFamily="2" charset="2"/>
              </a:rPr>
              <a:t>2</a:t>
            </a:r>
          </a:p>
          <a:p>
            <a:r>
              <a:rPr lang="en-US" sz="2000" b="1" dirty="0">
                <a:solidFill>
                  <a:srgbClr val="3333CC"/>
                </a:solidFill>
                <a:sym typeface="Wingdings" panose="05000000000000000000" pitchFamily="2" charset="2"/>
              </a:rPr>
              <a:t>N</a:t>
            </a:r>
            <a:r>
              <a:rPr lang="en-US" sz="2000" b="1" baseline="-25000" dirty="0">
                <a:solidFill>
                  <a:srgbClr val="3333CC"/>
                </a:solidFill>
                <a:sym typeface="Wingdings" panose="05000000000000000000" pitchFamily="2" charset="2"/>
              </a:rPr>
              <a:t>3</a:t>
            </a:r>
            <a:r>
              <a:rPr lang="en-US" sz="2000" b="1" dirty="0">
                <a:solidFill>
                  <a:srgbClr val="3333CC"/>
                </a:solidFill>
                <a:sym typeface="Wingdings" panose="05000000000000000000" pitchFamily="2" charset="2"/>
              </a:rPr>
              <a:t> sends a</a:t>
            </a:r>
            <a:r>
              <a:rPr lang="en-US" sz="2000" b="1" baseline="-25000" dirty="0">
                <a:solidFill>
                  <a:srgbClr val="3333CC"/>
                </a:solidFill>
                <a:sym typeface="Wingdings" panose="05000000000000000000" pitchFamily="2" charset="2"/>
              </a:rPr>
              <a:t>3</a:t>
            </a:r>
            <a:r>
              <a:rPr lang="en-US" sz="2000" b="1" dirty="0">
                <a:solidFill>
                  <a:srgbClr val="3333CC"/>
                </a:solidFill>
                <a:sym typeface="Wingdings" panose="05000000000000000000" pitchFamily="2" charset="2"/>
              </a:rPr>
              <a:t>B</a:t>
            </a:r>
            <a:r>
              <a:rPr lang="en-US" sz="2000" b="1" baseline="-25000" dirty="0">
                <a:solidFill>
                  <a:srgbClr val="3333CC"/>
                </a:solidFill>
                <a:sym typeface="Wingdings" panose="05000000000000000000" pitchFamily="2" charset="2"/>
              </a:rPr>
              <a:t>3</a:t>
            </a:r>
            <a:r>
              <a:rPr lang="en-US" sz="2000" b="1" dirty="0">
                <a:solidFill>
                  <a:srgbClr val="3333CC"/>
                </a:solidFill>
                <a:sym typeface="Wingdings" panose="05000000000000000000" pitchFamily="2" charset="2"/>
              </a:rPr>
              <a:t> to N</a:t>
            </a:r>
            <a:r>
              <a:rPr lang="en-US" sz="2000" b="1" baseline="-25000" dirty="0">
                <a:solidFill>
                  <a:srgbClr val="3333CC"/>
                </a:solidFill>
                <a:sym typeface="Wingdings" panose="05000000000000000000" pitchFamily="2" charset="2"/>
              </a:rPr>
              <a:t>4</a:t>
            </a:r>
            <a:r>
              <a:rPr lang="en-US" sz="2000" b="1" dirty="0">
                <a:solidFill>
                  <a:srgbClr val="3333CC"/>
                </a:solidFill>
                <a:sym typeface="Wingdings" panose="05000000000000000000" pitchFamily="2" charset="2"/>
              </a:rPr>
              <a:t>  a</a:t>
            </a:r>
            <a:r>
              <a:rPr lang="en-US" sz="2000" b="1" baseline="-25000" dirty="0">
                <a:solidFill>
                  <a:srgbClr val="3333CC"/>
                </a:solidFill>
                <a:sym typeface="Wingdings" panose="05000000000000000000" pitchFamily="2" charset="2"/>
              </a:rPr>
              <a:t>3</a:t>
            </a:r>
            <a:r>
              <a:rPr lang="en-US" sz="2000" b="1" dirty="0">
                <a:solidFill>
                  <a:srgbClr val="3333CC"/>
                </a:solidFill>
                <a:sym typeface="Wingdings" panose="05000000000000000000" pitchFamily="2" charset="2"/>
              </a:rPr>
              <a:t>B</a:t>
            </a:r>
            <a:r>
              <a:rPr lang="en-US" sz="2000" b="1" baseline="-25000" dirty="0">
                <a:solidFill>
                  <a:srgbClr val="3333CC"/>
                </a:solidFill>
                <a:sym typeface="Wingdings" panose="05000000000000000000" pitchFamily="2" charset="2"/>
              </a:rPr>
              <a:t>3</a:t>
            </a:r>
            <a:r>
              <a:rPr lang="en-US" sz="2000" b="1" dirty="0">
                <a:solidFill>
                  <a:srgbClr val="3333CC"/>
                </a:solidFill>
                <a:sym typeface="Wingdings" panose="05000000000000000000" pitchFamily="2" charset="2"/>
              </a:rPr>
              <a:t>+a</a:t>
            </a:r>
            <a:r>
              <a:rPr lang="en-US" sz="2000" b="1" baseline="-25000" dirty="0">
                <a:solidFill>
                  <a:srgbClr val="3333CC"/>
                </a:solidFill>
                <a:sym typeface="Wingdings" panose="05000000000000000000" pitchFamily="2" charset="2"/>
              </a:rPr>
              <a:t>4</a:t>
            </a:r>
            <a:r>
              <a:rPr lang="en-US" sz="2000" b="1" dirty="0">
                <a:solidFill>
                  <a:srgbClr val="3333CC"/>
                </a:solidFill>
                <a:sym typeface="Wingdings" panose="05000000000000000000" pitchFamily="2" charset="2"/>
              </a:rPr>
              <a:t>B</a:t>
            </a:r>
            <a:r>
              <a:rPr lang="en-US" sz="2000" b="1" baseline="-25000" dirty="0">
                <a:solidFill>
                  <a:srgbClr val="3333CC"/>
                </a:solidFill>
                <a:sym typeface="Wingdings" panose="05000000000000000000" pitchFamily="2" charset="2"/>
              </a:rPr>
              <a:t>4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923212" y="3505200"/>
            <a:ext cx="3729201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Timeslot 2: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N</a:t>
            </a:r>
            <a:r>
              <a:rPr lang="en-US" sz="2000" b="1" baseline="-25000" dirty="0">
                <a:solidFill>
                  <a:srgbClr val="00B050"/>
                </a:solidFill>
              </a:rPr>
              <a:t>2</a:t>
            </a:r>
            <a:r>
              <a:rPr lang="en-US" sz="2000" b="1" dirty="0">
                <a:solidFill>
                  <a:srgbClr val="00B050"/>
                </a:solidFill>
              </a:rPr>
              <a:t> </a:t>
            </a:r>
            <a:r>
              <a:rPr lang="en-US" sz="2000" b="1" dirty="0">
                <a:solidFill>
                  <a:srgbClr val="00B050"/>
                </a:solidFill>
                <a:sym typeface="Wingdings" panose="05000000000000000000" pitchFamily="2" charset="2"/>
              </a:rPr>
              <a:t>sends a</a:t>
            </a:r>
            <a:r>
              <a:rPr lang="en-US" sz="2000" b="1" baseline="-25000" dirty="0">
                <a:solidFill>
                  <a:srgbClr val="00B050"/>
                </a:solidFill>
                <a:sym typeface="Wingdings" panose="05000000000000000000" pitchFamily="2" charset="2"/>
              </a:rPr>
              <a:t>1</a:t>
            </a:r>
            <a:r>
              <a:rPr lang="en-US" sz="2000" b="1" dirty="0">
                <a:solidFill>
                  <a:srgbClr val="00B050"/>
                </a:solidFill>
                <a:sym typeface="Wingdings" panose="05000000000000000000" pitchFamily="2" charset="2"/>
              </a:rPr>
              <a:t>B</a:t>
            </a:r>
            <a:r>
              <a:rPr lang="en-US" sz="2000" b="1" baseline="-25000" dirty="0">
                <a:solidFill>
                  <a:srgbClr val="00B050"/>
                </a:solidFill>
                <a:sym typeface="Wingdings" panose="05000000000000000000" pitchFamily="2" charset="2"/>
              </a:rPr>
              <a:t>1</a:t>
            </a:r>
            <a:r>
              <a:rPr lang="en-US" sz="2000" b="1" dirty="0">
                <a:solidFill>
                  <a:srgbClr val="00B050"/>
                </a:solidFill>
                <a:sym typeface="Wingdings" panose="05000000000000000000" pitchFamily="2" charset="2"/>
              </a:rPr>
              <a:t>+a</a:t>
            </a:r>
            <a:r>
              <a:rPr lang="en-US" sz="2000" b="1" baseline="-25000" dirty="0">
                <a:solidFill>
                  <a:srgbClr val="00B050"/>
                </a:solidFill>
                <a:sym typeface="Wingdings" panose="05000000000000000000" pitchFamily="2" charset="2"/>
              </a:rPr>
              <a:t>2</a:t>
            </a:r>
            <a:r>
              <a:rPr lang="en-US" sz="2000" b="1" dirty="0">
                <a:solidFill>
                  <a:srgbClr val="00B050"/>
                </a:solidFill>
                <a:sym typeface="Wingdings" panose="05000000000000000000" pitchFamily="2" charset="2"/>
              </a:rPr>
              <a:t>B</a:t>
            </a:r>
            <a:r>
              <a:rPr lang="en-US" sz="2000" b="1" baseline="-25000" dirty="0">
                <a:solidFill>
                  <a:srgbClr val="00B050"/>
                </a:solidFill>
                <a:sym typeface="Wingdings" panose="05000000000000000000" pitchFamily="2" charset="2"/>
              </a:rPr>
              <a:t>2</a:t>
            </a:r>
            <a:r>
              <a:rPr lang="en-US" sz="2000" b="1" dirty="0">
                <a:solidFill>
                  <a:srgbClr val="00B050"/>
                </a:solidFill>
                <a:sym typeface="Wingdings" panose="05000000000000000000" pitchFamily="2" charset="2"/>
              </a:rPr>
              <a:t> to N</a:t>
            </a:r>
            <a:r>
              <a:rPr lang="en-US" sz="2000" b="1" baseline="-25000" dirty="0">
                <a:solidFill>
                  <a:srgbClr val="00B050"/>
                </a:solidFill>
                <a:sym typeface="Wingdings" panose="05000000000000000000" pitchFamily="2" charset="2"/>
              </a:rPr>
              <a:t>4</a:t>
            </a:r>
            <a:r>
              <a:rPr lang="en-US" sz="2000" b="1" dirty="0">
                <a:solidFill>
                  <a:srgbClr val="00B050"/>
                </a:solidFill>
                <a:sym typeface="Wingdings" panose="05000000000000000000" pitchFamily="2" charset="2"/>
              </a:rPr>
              <a:t>  a</a:t>
            </a:r>
            <a:r>
              <a:rPr lang="en-US" sz="2000" b="1" baseline="-25000" dirty="0">
                <a:solidFill>
                  <a:srgbClr val="00B050"/>
                </a:solidFill>
                <a:sym typeface="Wingdings" panose="05000000000000000000" pitchFamily="2" charset="2"/>
              </a:rPr>
              <a:t>1</a:t>
            </a:r>
            <a:r>
              <a:rPr lang="en-US" sz="2000" b="1" dirty="0">
                <a:solidFill>
                  <a:srgbClr val="00B050"/>
                </a:solidFill>
                <a:sym typeface="Wingdings" panose="05000000000000000000" pitchFamily="2" charset="2"/>
              </a:rPr>
              <a:t>B</a:t>
            </a:r>
            <a:r>
              <a:rPr lang="en-US" sz="2000" b="1" baseline="-25000" dirty="0">
                <a:solidFill>
                  <a:srgbClr val="00B050"/>
                </a:solidFill>
                <a:sym typeface="Wingdings" panose="05000000000000000000" pitchFamily="2" charset="2"/>
              </a:rPr>
              <a:t>1</a:t>
            </a:r>
            <a:r>
              <a:rPr lang="en-US" sz="2000" b="1" dirty="0">
                <a:solidFill>
                  <a:srgbClr val="00B050"/>
                </a:solidFill>
                <a:sym typeface="Wingdings" panose="05000000000000000000" pitchFamily="2" charset="2"/>
              </a:rPr>
              <a:t>+a</a:t>
            </a:r>
            <a:r>
              <a:rPr lang="en-US" sz="2000" b="1" baseline="-25000" dirty="0">
                <a:solidFill>
                  <a:srgbClr val="00B050"/>
                </a:solidFill>
                <a:sym typeface="Wingdings" panose="05000000000000000000" pitchFamily="2" charset="2"/>
              </a:rPr>
              <a:t>2</a:t>
            </a:r>
            <a:r>
              <a:rPr lang="en-US" sz="2000" b="1" dirty="0">
                <a:solidFill>
                  <a:srgbClr val="00B050"/>
                </a:solidFill>
                <a:sym typeface="Wingdings" panose="05000000000000000000" pitchFamily="2" charset="2"/>
              </a:rPr>
              <a:t>B</a:t>
            </a:r>
            <a:r>
              <a:rPr lang="en-US" sz="2000" b="1" baseline="-25000" dirty="0">
                <a:solidFill>
                  <a:srgbClr val="00B050"/>
                </a:solidFill>
                <a:sym typeface="Wingdings" panose="05000000000000000000" pitchFamily="2" charset="2"/>
              </a:rPr>
              <a:t>2</a:t>
            </a:r>
            <a:r>
              <a:rPr lang="en-US" sz="2000" b="1" dirty="0">
                <a:solidFill>
                  <a:srgbClr val="00B050"/>
                </a:solidFill>
                <a:sym typeface="Wingdings" panose="05000000000000000000" pitchFamily="2" charset="2"/>
              </a:rPr>
              <a:t>+a</a:t>
            </a:r>
            <a:r>
              <a:rPr lang="en-US" sz="2000" b="1" baseline="-25000" dirty="0">
                <a:solidFill>
                  <a:srgbClr val="00B050"/>
                </a:solidFill>
                <a:sym typeface="Wingdings" panose="05000000000000000000" pitchFamily="2" charset="2"/>
              </a:rPr>
              <a:t>3</a:t>
            </a:r>
            <a:r>
              <a:rPr lang="en-US" sz="2000" b="1" dirty="0">
                <a:solidFill>
                  <a:srgbClr val="00B050"/>
                </a:solidFill>
                <a:sym typeface="Wingdings" panose="05000000000000000000" pitchFamily="2" charset="2"/>
              </a:rPr>
              <a:t>B</a:t>
            </a:r>
            <a:r>
              <a:rPr lang="en-US" sz="2000" b="1" baseline="-25000" dirty="0">
                <a:solidFill>
                  <a:srgbClr val="00B050"/>
                </a:solidFill>
                <a:sym typeface="Wingdings" panose="05000000000000000000" pitchFamily="2" charset="2"/>
              </a:rPr>
              <a:t>3</a:t>
            </a:r>
            <a:r>
              <a:rPr lang="en-US" sz="2000" b="1" dirty="0">
                <a:solidFill>
                  <a:srgbClr val="00B050"/>
                </a:solidFill>
                <a:sym typeface="Wingdings" panose="05000000000000000000" pitchFamily="2" charset="2"/>
              </a:rPr>
              <a:t>+a</a:t>
            </a:r>
            <a:r>
              <a:rPr lang="en-US" sz="2000" b="1" baseline="-25000" dirty="0">
                <a:solidFill>
                  <a:srgbClr val="00B050"/>
                </a:solidFill>
                <a:sym typeface="Wingdings" panose="05000000000000000000" pitchFamily="2" charset="2"/>
              </a:rPr>
              <a:t>4</a:t>
            </a:r>
            <a:r>
              <a:rPr lang="en-US" sz="2000" b="1" dirty="0">
                <a:solidFill>
                  <a:srgbClr val="00B050"/>
                </a:solidFill>
                <a:sym typeface="Wingdings" panose="05000000000000000000" pitchFamily="2" charset="2"/>
              </a:rPr>
              <a:t>B</a:t>
            </a:r>
            <a:r>
              <a:rPr lang="en-US" sz="2000" b="1" baseline="-25000" dirty="0">
                <a:solidFill>
                  <a:srgbClr val="00B050"/>
                </a:solidFill>
                <a:sym typeface="Wingdings" panose="05000000000000000000" pitchFamily="2" charset="2"/>
              </a:rPr>
              <a:t>4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923212" y="4566047"/>
            <a:ext cx="3729201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Timeslot 3:</a:t>
            </a:r>
          </a:p>
          <a:p>
            <a:r>
              <a:rPr lang="en-US" sz="2000" b="1" dirty="0">
                <a:solidFill>
                  <a:srgbClr val="0070C0"/>
                </a:solidFill>
              </a:rPr>
              <a:t>N</a:t>
            </a:r>
            <a:r>
              <a:rPr lang="en-US" sz="2000" b="1" baseline="-25000" dirty="0">
                <a:solidFill>
                  <a:srgbClr val="0070C0"/>
                </a:solidFill>
              </a:rPr>
              <a:t>4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0070C0"/>
                </a:solidFill>
                <a:sym typeface="Wingdings" panose="05000000000000000000" pitchFamily="2" charset="2"/>
              </a:rPr>
              <a:t> R  repaired block</a:t>
            </a:r>
            <a:endParaRPr lang="en-US" sz="2000" b="1" baseline="-25000" dirty="0">
              <a:solidFill>
                <a:srgbClr val="0070C0"/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46382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43" grpId="0" animBg="1"/>
      <p:bldP spid="45" grpId="0" animBg="1"/>
      <p:bldP spid="47" grpId="0" animBg="1"/>
      <p:bldP spid="48" grpId="0"/>
      <p:bldP spid="49" grpId="0"/>
      <p:bldP spid="50" grpId="0"/>
      <p:bldP spid="5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2" y="1676401"/>
            <a:ext cx="11352372" cy="4449764"/>
          </a:xfrm>
        </p:spPr>
        <p:txBody>
          <a:bodyPr/>
          <a:lstStyle/>
          <a:p>
            <a:r>
              <a:rPr lang="en-US" dirty="0"/>
              <a:t>Repair time of erasure coding remains larger than normal read time</a:t>
            </a:r>
          </a:p>
          <a:p>
            <a:pPr lvl="1"/>
            <a:r>
              <a:rPr lang="en-US" dirty="0"/>
              <a:t>Repair-optimal erasure codes still read more data than amount of failed data</a:t>
            </a:r>
          </a:p>
          <a:p>
            <a:r>
              <a:rPr lang="en-US" dirty="0"/>
              <a:t>Erasure coding is mainly for warm/cold data</a:t>
            </a:r>
          </a:p>
          <a:p>
            <a:pPr lvl="1"/>
            <a:r>
              <a:rPr lang="en-US" dirty="0"/>
              <a:t>Repair penalty only applies to less frequently accessed data</a:t>
            </a:r>
          </a:p>
          <a:p>
            <a:pPr lvl="1"/>
            <a:r>
              <a:rPr lang="en-US" dirty="0"/>
              <a:t>Hot data remains replicated</a:t>
            </a:r>
          </a:p>
          <a:p>
            <a:pPr lvl="1"/>
            <a:endParaRPr lang="en-US" dirty="0"/>
          </a:p>
          <a:p>
            <a:r>
              <a:rPr lang="en-US" b="1" dirty="0">
                <a:solidFill>
                  <a:srgbClr val="FF0000"/>
                </a:solidFill>
              </a:rPr>
              <a:t>Can we reduce repair time of erasure coding to almost the same as the normal read time?</a:t>
            </a:r>
          </a:p>
          <a:p>
            <a:pPr lvl="1"/>
            <a:r>
              <a:rPr lang="en-US" dirty="0"/>
              <a:t>Create opportunity for storing hot data with erasure coding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040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Contributions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524000"/>
            <a:ext cx="10969943" cy="4800599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Repair pipelining</a:t>
            </a:r>
            <a:r>
              <a:rPr lang="en-US" dirty="0"/>
              <a:t>, a technique to speed up repair for general erasure coding</a:t>
            </a:r>
          </a:p>
          <a:p>
            <a:pPr lvl="1"/>
            <a:r>
              <a:rPr lang="en-US" dirty="0"/>
              <a:t>Applicable for </a:t>
            </a:r>
            <a:r>
              <a:rPr lang="en-US" b="1" dirty="0">
                <a:solidFill>
                  <a:srgbClr val="3333CC"/>
                </a:solidFill>
              </a:rPr>
              <a:t>degraded reads </a:t>
            </a:r>
            <a:r>
              <a:rPr lang="en-US" dirty="0"/>
              <a:t>and </a:t>
            </a:r>
            <a:r>
              <a:rPr lang="en-US" b="1" dirty="0">
                <a:solidFill>
                  <a:srgbClr val="3333CC"/>
                </a:solidFill>
              </a:rPr>
              <a:t>full-node recovery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O(1) repair time </a:t>
            </a:r>
            <a:r>
              <a:rPr lang="en-US" dirty="0"/>
              <a:t>in homogeneous settings</a:t>
            </a:r>
          </a:p>
          <a:p>
            <a:r>
              <a:rPr lang="en-US" dirty="0"/>
              <a:t>Extensions to heterogeneous settings</a:t>
            </a:r>
          </a:p>
          <a:p>
            <a:r>
              <a:rPr lang="en-US" dirty="0"/>
              <a:t>A prototype </a:t>
            </a:r>
            <a:r>
              <a:rPr lang="en-US" dirty="0" err="1"/>
              <a:t>ECPipe</a:t>
            </a:r>
            <a:r>
              <a:rPr lang="en-US" dirty="0"/>
              <a:t> integrated with HDFS and QFS</a:t>
            </a:r>
          </a:p>
          <a:p>
            <a:r>
              <a:rPr lang="en-US" dirty="0"/>
              <a:t>Experiments on local cluster and Amazon EC2</a:t>
            </a:r>
          </a:p>
          <a:p>
            <a:pPr lvl="1"/>
            <a:r>
              <a:rPr lang="en-US" dirty="0"/>
              <a:t>Reduction of repair time by 90% and 80% over conventional repair and partial-parallel-repair (PPR), respectively</a:t>
            </a:r>
            <a:endParaRPr lang="en-US" sz="2000" baseline="30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17077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6509</TotalTime>
  <Words>1553</Words>
  <Application>Microsoft Office PowerPoint</Application>
  <PresentationFormat>Custom</PresentationFormat>
  <Paragraphs>313</Paragraphs>
  <Slides>21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Wingdings</vt:lpstr>
      <vt:lpstr>Default Design</vt:lpstr>
      <vt:lpstr>Repair Pipelining for Erasure-Coded Storage</vt:lpstr>
      <vt:lpstr>Introduction</vt:lpstr>
      <vt:lpstr>Erasure Coding</vt:lpstr>
      <vt:lpstr>Erasure Coding</vt:lpstr>
      <vt:lpstr>Erasure Coding</vt:lpstr>
      <vt:lpstr>Conventional Repair</vt:lpstr>
      <vt:lpstr>Partial-Parallel-Repair (PPR)</vt:lpstr>
      <vt:lpstr>Open Question</vt:lpstr>
      <vt:lpstr>Our Contributions</vt:lpstr>
      <vt:lpstr>Repair Pipelining</vt:lpstr>
      <vt:lpstr>Repair Pipelining</vt:lpstr>
      <vt:lpstr>Repair Pipelining</vt:lpstr>
      <vt:lpstr>Extension to Heterogeneity</vt:lpstr>
      <vt:lpstr>Repair Pipelining (Cyclic Version)</vt:lpstr>
      <vt:lpstr>Weighted Path Selection</vt:lpstr>
      <vt:lpstr>Implementation</vt:lpstr>
      <vt:lpstr>Evaluation</vt:lpstr>
      <vt:lpstr>Evaluation</vt:lpstr>
      <vt:lpstr>Evaluation</vt:lpstr>
      <vt:lpstr>Evaluation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Lee</dc:creator>
  <cp:lastModifiedBy>Patrick PC Lee (CSD)</cp:lastModifiedBy>
  <cp:revision>733</cp:revision>
  <cp:lastPrinted>1601-01-01T00:00:00Z</cp:lastPrinted>
  <dcterms:created xsi:type="dcterms:W3CDTF">1601-01-01T00:00:00Z</dcterms:created>
  <dcterms:modified xsi:type="dcterms:W3CDTF">2021-04-24T22:07:54Z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