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6" r:id="rId2"/>
    <p:sldId id="359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68" r:id="rId11"/>
    <p:sldId id="369" r:id="rId12"/>
    <p:sldId id="370" r:id="rId13"/>
    <p:sldId id="371" r:id="rId14"/>
    <p:sldId id="372" r:id="rId15"/>
    <p:sldId id="373" r:id="rId16"/>
    <p:sldId id="374" r:id="rId17"/>
    <p:sldId id="375" r:id="rId18"/>
    <p:sldId id="376" r:id="rId19"/>
    <p:sldId id="377" r:id="rId2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00"/>
    <a:srgbClr val="006600"/>
    <a:srgbClr val="FF5050"/>
    <a:srgbClr val="FF0000"/>
    <a:srgbClr val="CC9900"/>
    <a:srgbClr val="CC6600"/>
    <a:srgbClr val="FF9933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6305" autoAdjust="0"/>
  </p:normalViewPr>
  <p:slideViewPr>
    <p:cSldViewPr>
      <p:cViewPr varScale="1">
        <p:scale>
          <a:sx n="78" d="100"/>
          <a:sy n="78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5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5A66-9C2F-42FF-B09E-B62E67AA1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790D-BCFB-4008-9260-CA63AEE32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5562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nsrlab.cse.cuhk.edu.hk/software/cdstor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EF720D6-AEC9-4997-8E17-32CC54C1FF7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676400"/>
            <a:ext cx="8915400" cy="21526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err="1"/>
              <a:t>CDStore</a:t>
            </a:r>
            <a:r>
              <a:rPr lang="en-US" sz="3200" dirty="0"/>
              <a:t>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Toward </a:t>
            </a:r>
            <a:r>
              <a:rPr lang="en-US" sz="3200" dirty="0"/>
              <a:t>Reliable, Secure, and Cost-Efficient Cloud Storage via Convergent Dispersal</a:t>
            </a:r>
            <a:endParaRPr lang="en-US" sz="3600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610600" cy="2514600"/>
          </a:xfrm>
        </p:spPr>
        <p:txBody>
          <a:bodyPr/>
          <a:lstStyle/>
          <a:p>
            <a:r>
              <a:rPr lang="en-US" sz="2400" dirty="0" err="1" smtClean="0"/>
              <a:t>Mingqiang</a:t>
            </a:r>
            <a:r>
              <a:rPr lang="en-US" sz="2400" dirty="0" smtClean="0"/>
              <a:t> Li, </a:t>
            </a:r>
            <a:r>
              <a:rPr lang="en-US" sz="2400" dirty="0" err="1" smtClean="0"/>
              <a:t>Chuan</a:t>
            </a:r>
            <a:r>
              <a:rPr lang="en-US" sz="2400" dirty="0" smtClean="0"/>
              <a:t> Qin, </a:t>
            </a:r>
            <a:r>
              <a:rPr lang="en-US" sz="2400" b="1" u="sng" dirty="0" smtClean="0"/>
              <a:t>Patrick P. C. Lee</a:t>
            </a:r>
          </a:p>
          <a:p>
            <a:r>
              <a:rPr lang="en-US" sz="2400" dirty="0" smtClean="0"/>
              <a:t>The Chinese University of Hong Kong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USENIX ATC’15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CAONT-RS</a:t>
            </a:r>
            <a:r>
              <a:rPr lang="en-US" dirty="0"/>
              <a:t> </a:t>
            </a:r>
            <a:r>
              <a:rPr lang="en-US" dirty="0" smtClean="0"/>
              <a:t>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2209800"/>
          </a:xfrm>
        </p:spPr>
        <p:txBody>
          <a:bodyPr/>
          <a:lstStyle/>
          <a:p>
            <a:r>
              <a:rPr lang="en-US" sz="2400" dirty="0" smtClean="0"/>
              <a:t>Generate CAONT package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Y, 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⊕ </a:t>
            </a:r>
            <a:r>
              <a:rPr lang="en-US" altLang="zh-CN" sz="2000" b="1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G</a:t>
            </a:r>
            <a:r>
              <a:rPr lang="en-US" altLang="zh-CN" sz="20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(</a:t>
            </a:r>
            <a:r>
              <a:rPr lang="en-US" altLang="zh-CN" sz="2000" i="1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h</a:t>
            </a:r>
            <a:r>
              <a:rPr lang="en-US" altLang="zh-CN" sz="20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altLang="zh-CN" sz="2000" b="1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G</a:t>
            </a:r>
            <a:r>
              <a:rPr lang="en-US" altLang="zh-CN" sz="20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(</a:t>
            </a:r>
            <a:r>
              <a:rPr lang="en-US" altLang="zh-CN" sz="2000" i="1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h</a:t>
            </a:r>
            <a:r>
              <a:rPr lang="en-US" altLang="zh-CN" sz="20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) = </a:t>
            </a:r>
            <a:r>
              <a:rPr lang="en-US" altLang="zh-CN" sz="2000" b="1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E</a:t>
            </a:r>
            <a:r>
              <a:rPr lang="en-US" altLang="zh-CN" sz="20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(</a:t>
            </a:r>
            <a:r>
              <a:rPr lang="en-US" altLang="zh-CN" sz="2000" i="1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h</a:t>
            </a:r>
            <a:r>
              <a:rPr lang="en-US" altLang="zh-CN" sz="20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, </a:t>
            </a:r>
            <a:r>
              <a:rPr lang="en-US" altLang="zh-CN" sz="2000" i="1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C</a:t>
            </a:r>
            <a:r>
              <a:rPr lang="en-US" altLang="zh-CN" sz="20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2000" i="1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t </a:t>
            </a:r>
            <a:r>
              <a:rPr lang="en-US" sz="20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= </a:t>
            </a:r>
            <a:r>
              <a:rPr lang="en-US" sz="2000" i="1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h</a:t>
            </a:r>
            <a:r>
              <a:rPr lang="en-US" sz="20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⊕ </a:t>
            </a:r>
            <a:r>
              <a:rPr lang="en-US" altLang="zh-CN" sz="2000" b="1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H</a:t>
            </a:r>
            <a:r>
              <a:rPr lang="en-US" altLang="zh-CN" sz="20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(</a:t>
            </a:r>
            <a:r>
              <a:rPr lang="en-US" altLang="zh-CN" sz="2000" i="1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Y</a:t>
            </a:r>
            <a:r>
              <a:rPr lang="en-US" altLang="zh-CN" sz="20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)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/>
              <a:t>Encode CAONT package with Reed-Solomon codes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95400"/>
            <a:ext cx="7924800" cy="250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477000" y="2133600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= 4, k = 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4876800"/>
            <a:ext cx="3815340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(.)</a:t>
            </a:r>
            <a:r>
              <a:rPr lang="en-US" sz="1600" dirty="0" smtClean="0"/>
              <a:t>: hash function (e.g., SHA-256)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(.)</a:t>
            </a:r>
            <a:r>
              <a:rPr lang="en-US" sz="1600" dirty="0" smtClean="0"/>
              <a:t>: generator function 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600" dirty="0" smtClean="0"/>
              <a:t>(.): encryption function (e.g., AES-256)</a:t>
            </a:r>
          </a:p>
          <a:p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600" dirty="0" smtClean="0"/>
              <a:t>: constant value block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0266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Deduplication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458200" cy="4572000"/>
          </a:xfrm>
        </p:spPr>
        <p:txBody>
          <a:bodyPr/>
          <a:lstStyle/>
          <a:p>
            <a:r>
              <a:rPr lang="en-US" dirty="0" err="1" smtClean="0"/>
              <a:t>Deduplication</a:t>
            </a:r>
            <a:r>
              <a:rPr lang="en-US" dirty="0" smtClean="0"/>
              <a:t> at the secret level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Same secret  same shares </a:t>
            </a:r>
            <a:r>
              <a:rPr lang="en-US" dirty="0" smtClean="0">
                <a:sym typeface="Wingdings" panose="05000000000000000000" pitchFamily="2" charset="2"/>
              </a:rPr>
              <a:t>that are </a:t>
            </a:r>
            <a:r>
              <a:rPr lang="en-US" dirty="0" err="1" smtClean="0">
                <a:sym typeface="Wingdings" panose="05000000000000000000" pitchFamily="2" charset="2"/>
              </a:rPr>
              <a:t>dedup’ed</a:t>
            </a:r>
            <a:endParaRPr lang="en-US" dirty="0" smtClean="0"/>
          </a:p>
          <a:p>
            <a:pPr lvl="1"/>
            <a:r>
              <a:rPr lang="en-US" dirty="0" smtClean="0"/>
              <a:t>Ensure the same share in the same cloud</a:t>
            </a:r>
          </a:p>
          <a:p>
            <a:pPr lvl="2"/>
            <a:r>
              <a:rPr lang="en-US" dirty="0" smtClean="0"/>
              <a:t>Share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/>
              <a:t> stored in</a:t>
            </a:r>
            <a:r>
              <a:rPr lang="en-US" dirty="0" smtClean="0">
                <a:sym typeface="Wingdings" panose="05000000000000000000" pitchFamily="2" charset="2"/>
              </a:rPr>
              <a:t> cloud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where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= 0, 1, …, n-1</a:t>
            </a:r>
          </a:p>
          <a:p>
            <a:r>
              <a:rPr lang="en-US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Naïve approach: </a:t>
            </a:r>
            <a:r>
              <a:rPr lang="en-US" dirty="0" smtClean="0">
                <a:solidFill>
                  <a:srgbClr val="0070C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client-side global </a:t>
            </a:r>
            <a:r>
              <a:rPr lang="en-US" dirty="0" err="1" smtClean="0">
                <a:solidFill>
                  <a:srgbClr val="0070C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deduplication</a:t>
            </a:r>
            <a:endParaRPr lang="en-US" dirty="0">
              <a:solidFill>
                <a:srgbClr val="0070C0"/>
              </a:solidFill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Saves most upload bandwidth and storage 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Susceptible to </a:t>
            </a:r>
            <a:r>
              <a:rPr lang="en-US" dirty="0" smtClean="0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side-channel attacks</a:t>
            </a:r>
          </a:p>
          <a:p>
            <a:pPr lvl="2"/>
            <a:r>
              <a:rPr lang="en-US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Attackers can infer if other users have stored same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0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Two-Stage </a:t>
            </a:r>
            <a:r>
              <a:rPr lang="en-US" dirty="0" err="1" smtClean="0"/>
              <a:t>Deduplication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267200"/>
          </a:xfrm>
        </p:spPr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Decomposes </a:t>
            </a:r>
            <a:r>
              <a:rPr lang="en-US" dirty="0" err="1" smtClean="0">
                <a:sym typeface="Wingdings" panose="05000000000000000000" pitchFamily="2" charset="2"/>
              </a:rPr>
              <a:t>deduplication</a:t>
            </a:r>
            <a:r>
              <a:rPr lang="en-US" dirty="0" smtClean="0">
                <a:sym typeface="Wingdings" panose="05000000000000000000" pitchFamily="2" charset="2"/>
              </a:rPr>
              <a:t> into two stages: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Client-side intra-user </a:t>
            </a:r>
            <a:r>
              <a:rPr lang="en-US" b="1" dirty="0" err="1">
                <a:solidFill>
                  <a:srgbClr val="FF0000"/>
                </a:solidFill>
                <a:sym typeface="Wingdings" panose="05000000000000000000" pitchFamily="2" charset="2"/>
              </a:rPr>
              <a:t>deduplication</a:t>
            </a:r>
            <a:endParaRPr lang="en-US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2"/>
            <a:r>
              <a:rPr lang="en-US" dirty="0">
                <a:sym typeface="Wingdings" panose="05000000000000000000" pitchFamily="2" charset="2"/>
              </a:rPr>
              <a:t>Each </a:t>
            </a:r>
            <a:r>
              <a:rPr lang="en-US" dirty="0" err="1">
                <a:sym typeface="Wingdings" panose="05000000000000000000" pitchFamily="2" charset="2"/>
              </a:rPr>
              <a:t>CDStore</a:t>
            </a:r>
            <a:r>
              <a:rPr lang="en-US" dirty="0">
                <a:sym typeface="Wingdings" panose="05000000000000000000" pitchFamily="2" charset="2"/>
              </a:rPr>
              <a:t> client uploads unique shares of same </a:t>
            </a:r>
            <a:r>
              <a:rPr lang="en-US" dirty="0" smtClean="0">
                <a:sym typeface="Wingdings" panose="05000000000000000000" pitchFamily="2" charset="2"/>
              </a:rPr>
              <a:t>user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Effective for backup workloads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Server-side Inter-user </a:t>
            </a:r>
            <a:r>
              <a:rPr lang="en-US" b="1" dirty="0" err="1">
                <a:solidFill>
                  <a:srgbClr val="FF0000"/>
                </a:solidFill>
                <a:sym typeface="Wingdings" panose="05000000000000000000" pitchFamily="2" charset="2"/>
              </a:rPr>
              <a:t>deduplication</a:t>
            </a:r>
            <a:endParaRPr lang="en-US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2"/>
            <a:r>
              <a:rPr lang="en-US" dirty="0">
                <a:sym typeface="Wingdings" panose="05000000000000000000" pitchFamily="2" charset="2"/>
              </a:rPr>
              <a:t>Each </a:t>
            </a:r>
            <a:r>
              <a:rPr lang="en-US" dirty="0" err="1">
                <a:sym typeface="Wingdings" panose="05000000000000000000" pitchFamily="2" charset="2"/>
              </a:rPr>
              <a:t>CDStore</a:t>
            </a:r>
            <a:r>
              <a:rPr lang="en-US" dirty="0">
                <a:sym typeface="Wingdings" panose="05000000000000000000" pitchFamily="2" charset="2"/>
              </a:rPr>
              <a:t> server </a:t>
            </a:r>
            <a:r>
              <a:rPr lang="en-US" dirty="0" err="1">
                <a:sym typeface="Wingdings" panose="05000000000000000000" pitchFamily="2" charset="2"/>
              </a:rPr>
              <a:t>dedups</a:t>
            </a:r>
            <a:r>
              <a:rPr lang="en-US" dirty="0">
                <a:sym typeface="Wingdings" panose="05000000000000000000" pitchFamily="2" charset="2"/>
              </a:rPr>
              <a:t> same shares from different </a:t>
            </a:r>
            <a:r>
              <a:rPr lang="en-US" dirty="0" smtClean="0">
                <a:sym typeface="Wingdings" panose="05000000000000000000" pitchFamily="2" charset="2"/>
              </a:rPr>
              <a:t>users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Effective if many users share similar data (e.g., VM images)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Fingerprint index maintained by </a:t>
            </a:r>
            <a:r>
              <a:rPr lang="en-US" dirty="0" err="1">
                <a:sym typeface="Wingdings" panose="05000000000000000000" pitchFamily="2" charset="2"/>
              </a:rPr>
              <a:t>CDStore</a:t>
            </a:r>
            <a:r>
              <a:rPr lang="en-US" dirty="0">
                <a:sym typeface="Wingdings" panose="05000000000000000000" pitchFamily="2" charset="2"/>
              </a:rPr>
              <a:t> servers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7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CDStore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724400"/>
          </a:xfrm>
        </p:spPr>
        <p:txBody>
          <a:bodyPr/>
          <a:lstStyle/>
          <a:p>
            <a:r>
              <a:rPr lang="en-US" dirty="0" smtClean="0"/>
              <a:t>C++ implementation on Linux</a:t>
            </a:r>
          </a:p>
          <a:p>
            <a:r>
              <a:rPr lang="en-US" dirty="0" smtClean="0"/>
              <a:t>Features:</a:t>
            </a:r>
          </a:p>
          <a:p>
            <a:pPr lvl="1"/>
            <a:r>
              <a:rPr lang="en-US" dirty="0" smtClean="0"/>
              <a:t>Content-defined chunking (</a:t>
            </a:r>
            <a:r>
              <a:rPr lang="en-US" dirty="0" err="1" smtClean="0"/>
              <a:t>avg</a:t>
            </a:r>
            <a:r>
              <a:rPr lang="en-US" dirty="0" smtClean="0"/>
              <a:t> size </a:t>
            </a:r>
            <a:r>
              <a:rPr lang="en-US" dirty="0"/>
              <a:t>=</a:t>
            </a:r>
            <a:r>
              <a:rPr lang="en-US" dirty="0" smtClean="0"/>
              <a:t> 8KB)</a:t>
            </a:r>
          </a:p>
          <a:p>
            <a:pPr lvl="1"/>
            <a:r>
              <a:rPr lang="en-US" dirty="0" smtClean="0"/>
              <a:t>Parallelization of encoding and I/O operations</a:t>
            </a:r>
          </a:p>
          <a:p>
            <a:pPr lvl="1"/>
            <a:r>
              <a:rPr lang="en-US" dirty="0" smtClean="0"/>
              <a:t>Batched network and storage I/</a:t>
            </a:r>
            <a:r>
              <a:rPr lang="en-US" dirty="0" err="1" smtClean="0"/>
              <a:t>Os</a:t>
            </a:r>
            <a:endParaRPr lang="en-US" dirty="0" smtClean="0"/>
          </a:p>
          <a:p>
            <a:r>
              <a:rPr lang="en-US" dirty="0" smtClean="0"/>
              <a:t>Open issues:</a:t>
            </a:r>
          </a:p>
          <a:p>
            <a:pPr lvl="1"/>
            <a:r>
              <a:rPr lang="en-US" dirty="0" smtClean="0"/>
              <a:t>Storage reclaim via garbage collection and compression</a:t>
            </a:r>
          </a:p>
          <a:p>
            <a:pPr lvl="1"/>
            <a:r>
              <a:rPr lang="en-US" dirty="0" smtClean="0"/>
              <a:t>Multiple </a:t>
            </a:r>
            <a:r>
              <a:rPr lang="en-US" dirty="0" err="1" smtClean="0"/>
              <a:t>CDStore</a:t>
            </a:r>
            <a:r>
              <a:rPr lang="en-US" dirty="0" smtClean="0"/>
              <a:t> servers per cloud</a:t>
            </a:r>
          </a:p>
          <a:p>
            <a:pPr lvl="1"/>
            <a:r>
              <a:rPr lang="en-US" dirty="0" smtClean="0"/>
              <a:t>Consistency due to concurrent updates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3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648200"/>
          </a:xfrm>
        </p:spPr>
        <p:txBody>
          <a:bodyPr/>
          <a:lstStyle/>
          <a:p>
            <a:r>
              <a:rPr lang="en-US" dirty="0" err="1" smtClean="0"/>
              <a:t>Testbeds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Local machines</a:t>
            </a:r>
            <a:r>
              <a:rPr lang="en-US" dirty="0" smtClean="0"/>
              <a:t>: Xeon </a:t>
            </a:r>
            <a:r>
              <a:rPr lang="en-US" dirty="0"/>
              <a:t>2.4GHz </a:t>
            </a:r>
            <a:r>
              <a:rPr lang="en-US" dirty="0" smtClean="0"/>
              <a:t>(slow</a:t>
            </a:r>
            <a:r>
              <a:rPr lang="en-US" dirty="0"/>
              <a:t>), i5 3.4GHz (fast</a:t>
            </a:r>
            <a:r>
              <a:rPr lang="en-US" dirty="0" smtClean="0"/>
              <a:t>) </a:t>
            </a:r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LAN</a:t>
            </a:r>
            <a:r>
              <a:rPr lang="en-US" dirty="0"/>
              <a:t>: Multiple i5 </a:t>
            </a:r>
            <a:r>
              <a:rPr lang="en-US" dirty="0" smtClean="0"/>
              <a:t>machines via 1Gb </a:t>
            </a:r>
            <a:r>
              <a:rPr lang="en-US" dirty="0"/>
              <a:t>switch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Cloud</a:t>
            </a:r>
            <a:r>
              <a:rPr lang="en-US" dirty="0"/>
              <a:t>: </a:t>
            </a:r>
            <a:r>
              <a:rPr lang="en-US" dirty="0" smtClean="0"/>
              <a:t>Google</a:t>
            </a:r>
            <a:r>
              <a:rPr lang="en-US" dirty="0"/>
              <a:t>, Azure, AWS and </a:t>
            </a:r>
            <a:r>
              <a:rPr lang="en-US" dirty="0" smtClean="0"/>
              <a:t>Rackspace</a:t>
            </a:r>
          </a:p>
          <a:p>
            <a:r>
              <a:rPr lang="en-US" dirty="0" smtClean="0"/>
              <a:t>Datasets:</a:t>
            </a:r>
          </a:p>
          <a:p>
            <a:pPr lvl="1"/>
            <a:r>
              <a:rPr lang="en-US" dirty="0" smtClean="0"/>
              <a:t>Synthetic unique and fully duplicate data</a:t>
            </a:r>
          </a:p>
          <a:p>
            <a:pPr lvl="1"/>
            <a:r>
              <a:rPr lang="en-US" dirty="0" smtClean="0"/>
              <a:t>FSL dataset from Stony Brook University</a:t>
            </a:r>
          </a:p>
          <a:p>
            <a:pPr lvl="2"/>
            <a:r>
              <a:rPr lang="en-US" dirty="0" smtClean="0"/>
              <a:t>Weekly file system snapshots </a:t>
            </a:r>
          </a:p>
          <a:p>
            <a:pPr lvl="1"/>
            <a:r>
              <a:rPr lang="en-US" dirty="0" smtClean="0"/>
              <a:t>Our own 156 VM images in a programming course</a:t>
            </a:r>
          </a:p>
          <a:p>
            <a:pPr lvl="2"/>
            <a:r>
              <a:rPr lang="en-US" dirty="0" smtClean="0"/>
              <a:t>Weekly VM image snapshots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Speeds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2362200"/>
          </a:xfrm>
        </p:spPr>
        <p:txBody>
          <a:bodyPr/>
          <a:lstStyle/>
          <a:p>
            <a:r>
              <a:rPr lang="en-US" sz="2400" dirty="0" smtClean="0"/>
              <a:t>OAEP-based AONT brings high performance gain</a:t>
            </a:r>
          </a:p>
          <a:p>
            <a:pPr lvl="1"/>
            <a:r>
              <a:rPr lang="en-US" sz="2000" dirty="0" smtClean="0"/>
              <a:t>CAONT-RS achieves 183MB/s on Local-i5</a:t>
            </a:r>
          </a:p>
          <a:p>
            <a:r>
              <a:rPr lang="en-US" sz="2400" dirty="0" smtClean="0"/>
              <a:t>Encoding speed slightly decreases with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lvl="1"/>
            <a:r>
              <a:rPr lang="en-US" sz="2000" dirty="0" smtClean="0"/>
              <a:t>RS coding has small overhead</a:t>
            </a:r>
          </a:p>
          <a:p>
            <a:r>
              <a:rPr lang="en-US" sz="2400" dirty="0" smtClean="0"/>
              <a:t>Multi-threading boosts speed (details in paper)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2775"/>
            <a:ext cx="6324600" cy="259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96200" y="3124200"/>
            <a:ext cx="13356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Largest 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with 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k/n ≤ 3/4</a:t>
            </a:r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01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Savings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209800"/>
          </a:xfrm>
        </p:spPr>
        <p:txBody>
          <a:bodyPr/>
          <a:lstStyle/>
          <a:p>
            <a:r>
              <a:rPr lang="en-US" sz="2400" dirty="0" smtClean="0"/>
              <a:t>Intra-user </a:t>
            </a:r>
            <a:r>
              <a:rPr lang="en-US" sz="2400" dirty="0" err="1" smtClean="0"/>
              <a:t>dedup</a:t>
            </a:r>
            <a:r>
              <a:rPr lang="en-US" sz="2400" dirty="0" smtClean="0"/>
              <a:t> achieves high saving </a:t>
            </a:r>
          </a:p>
          <a:p>
            <a:pPr lvl="1"/>
            <a:r>
              <a:rPr lang="en-US" sz="2000" dirty="0" smtClean="0"/>
              <a:t>At least 98% after Week 1</a:t>
            </a:r>
          </a:p>
          <a:p>
            <a:r>
              <a:rPr lang="en-US" sz="2400" dirty="0" smtClean="0"/>
              <a:t>Inter-user </a:t>
            </a:r>
            <a:r>
              <a:rPr lang="en-US" sz="2400" dirty="0" err="1" smtClean="0"/>
              <a:t>dedup</a:t>
            </a:r>
            <a:r>
              <a:rPr lang="en-US" sz="2400" dirty="0" smtClean="0"/>
              <a:t> is effective for VM dataset</a:t>
            </a:r>
          </a:p>
          <a:p>
            <a:pPr lvl="1"/>
            <a:r>
              <a:rPr lang="en-US" sz="2000" dirty="0" smtClean="0"/>
              <a:t>Week 1: 93.4%</a:t>
            </a:r>
          </a:p>
          <a:p>
            <a:pPr lvl="1"/>
            <a:r>
              <a:rPr lang="en-US" sz="2000" dirty="0" smtClean="0"/>
              <a:t>After Week 1: 11.8% - 47.0%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371600"/>
            <a:ext cx="6629400" cy="245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099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Speeds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2590800"/>
          </a:xfrm>
        </p:spPr>
        <p:txBody>
          <a:bodyPr/>
          <a:lstStyle/>
          <a:p>
            <a:r>
              <a:rPr lang="en-US" sz="2400" dirty="0" smtClean="0"/>
              <a:t>(Single-client) upload speeds in LAN:</a:t>
            </a:r>
          </a:p>
          <a:p>
            <a:pPr lvl="1"/>
            <a:r>
              <a:rPr lang="en-US" sz="2000" dirty="0" smtClean="0"/>
              <a:t>Unique data ~ 77MB/s (network bound)</a:t>
            </a:r>
          </a:p>
          <a:p>
            <a:pPr lvl="1"/>
            <a:r>
              <a:rPr lang="en-US" sz="2000" dirty="0" smtClean="0"/>
              <a:t>Duplicate data ~ 150MB/s (bounded by encoding + chunking)</a:t>
            </a:r>
          </a:p>
          <a:p>
            <a:r>
              <a:rPr lang="en-US" sz="2400" dirty="0" smtClean="0"/>
              <a:t>Performance in cloud bounded by Internet bandwidth</a:t>
            </a:r>
          </a:p>
          <a:p>
            <a:r>
              <a:rPr lang="en-US" sz="2400" dirty="0" smtClean="0"/>
              <a:t>Aggregate upload speeds increase with number of clients (details in paper)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8001000" cy="2134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939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2133600"/>
          </a:xfrm>
        </p:spPr>
        <p:txBody>
          <a:bodyPr/>
          <a:lstStyle/>
          <a:p>
            <a:r>
              <a:rPr lang="en-US" sz="2400" dirty="0" smtClean="0"/>
              <a:t>Compared to solutions w/o </a:t>
            </a:r>
            <a:r>
              <a:rPr lang="en-US" sz="2400" dirty="0" err="1" smtClean="0"/>
              <a:t>dedup</a:t>
            </a:r>
            <a:r>
              <a:rPr lang="en-US" sz="2400" dirty="0" smtClean="0"/>
              <a:t>: </a:t>
            </a:r>
          </a:p>
          <a:p>
            <a:pPr lvl="1"/>
            <a:r>
              <a:rPr lang="en-US" sz="2000" dirty="0" smtClean="0"/>
              <a:t>(1) single cloud; (2) multiple clouds with AONT-RS</a:t>
            </a:r>
          </a:p>
          <a:p>
            <a:r>
              <a:rPr lang="en-US" sz="2400" dirty="0" smtClean="0"/>
              <a:t>At least 70% savings when </a:t>
            </a:r>
            <a:r>
              <a:rPr lang="en-US" sz="2400" dirty="0" err="1" smtClean="0"/>
              <a:t>dedup</a:t>
            </a:r>
            <a:r>
              <a:rPr lang="en-US" sz="2400" dirty="0" smtClean="0"/>
              <a:t> ratio is 10x – 50x</a:t>
            </a:r>
          </a:p>
          <a:p>
            <a:r>
              <a:rPr lang="en-US" sz="2400" dirty="0" smtClean="0"/>
              <a:t>Jagged curves due to switching cheapest VM instances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52939"/>
            <a:ext cx="8001000" cy="2838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571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CDStore</a:t>
            </a:r>
            <a:r>
              <a:rPr lang="en-US" dirty="0" smtClean="0"/>
              <a:t>: a unified multi-cloud storage system with three goals in mind: reliability, security, and cost efficiency</a:t>
            </a:r>
          </a:p>
          <a:p>
            <a:r>
              <a:rPr lang="en-US" dirty="0" smtClean="0"/>
              <a:t>Building blocks:</a:t>
            </a:r>
          </a:p>
          <a:p>
            <a:pPr lvl="1"/>
            <a:r>
              <a:rPr lang="en-US" dirty="0" smtClean="0"/>
              <a:t>Convergent dispersal</a:t>
            </a:r>
          </a:p>
          <a:p>
            <a:pPr lvl="1"/>
            <a:r>
              <a:rPr lang="en-US" dirty="0" smtClean="0"/>
              <a:t>Two-stage </a:t>
            </a:r>
            <a:r>
              <a:rPr lang="en-US" dirty="0" err="1" smtClean="0"/>
              <a:t>deduplication</a:t>
            </a:r>
            <a:endParaRPr lang="en-US" dirty="0" smtClean="0"/>
          </a:p>
          <a:p>
            <a:r>
              <a:rPr lang="en-US" dirty="0" smtClean="0"/>
              <a:t>Source code:</a:t>
            </a:r>
          </a:p>
          <a:p>
            <a:pPr lvl="1"/>
            <a:r>
              <a:rPr lang="en-US" b="1" dirty="0" smtClean="0">
                <a:hlinkClick r:id="rId2"/>
              </a:rPr>
              <a:t>http://ansrlab.cse.cuhk.edu.hk/software/cdstore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2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Multiple-Cloud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89437"/>
            <a:ext cx="8229600" cy="1935163"/>
          </a:xfrm>
        </p:spPr>
        <p:txBody>
          <a:bodyPr/>
          <a:lstStyle/>
          <a:p>
            <a:r>
              <a:rPr lang="en-US" dirty="0" smtClean="0"/>
              <a:t>Exploits </a:t>
            </a:r>
            <a:r>
              <a:rPr lang="en-US" dirty="0" smtClean="0">
                <a:solidFill>
                  <a:srgbClr val="FF0000"/>
                </a:solidFill>
              </a:rPr>
              <a:t>diversity</a:t>
            </a:r>
            <a:r>
              <a:rPr lang="en-US" dirty="0" smtClean="0"/>
              <a:t> of multiple-cloud storage:</a:t>
            </a:r>
          </a:p>
          <a:p>
            <a:pPr lvl="1"/>
            <a:r>
              <a:rPr lang="en-US" dirty="0" smtClean="0"/>
              <a:t>Reliability</a:t>
            </a:r>
          </a:p>
          <a:p>
            <a:pPr lvl="2"/>
            <a:r>
              <a:rPr lang="en-US" dirty="0" smtClean="0"/>
              <a:t>Fault tolerance</a:t>
            </a:r>
          </a:p>
          <a:p>
            <a:pPr lvl="2"/>
            <a:r>
              <a:rPr lang="en-US" dirty="0" smtClean="0"/>
              <a:t>No vendor lock-in </a:t>
            </a:r>
            <a:r>
              <a:rPr lang="en-US" sz="1200" dirty="0" smtClean="0"/>
              <a:t>[Abu-</a:t>
            </a:r>
            <a:r>
              <a:rPr lang="en-US" sz="1200" dirty="0" err="1" smtClean="0"/>
              <a:t>Libdeh</a:t>
            </a:r>
            <a:r>
              <a:rPr lang="en-US" sz="1200" dirty="0" smtClean="0"/>
              <a:t>, SOCC’10]</a:t>
            </a:r>
            <a:endParaRPr lang="en-US" dirty="0" smtClean="0"/>
          </a:p>
          <a:p>
            <a:pPr lvl="1"/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4103" t="3488" r="5641" b="831"/>
          <a:stretch>
            <a:fillRect/>
          </a:stretch>
        </p:blipFill>
        <p:spPr bwMode="auto">
          <a:xfrm>
            <a:off x="2133600" y="1295400"/>
            <a:ext cx="5181600" cy="2826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709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Secret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581400"/>
          </a:xfrm>
        </p:spPr>
        <p:txBody>
          <a:bodyPr/>
          <a:lstStyle/>
          <a:p>
            <a:r>
              <a:rPr lang="en-US" dirty="0" smtClean="0"/>
              <a:t>Input: </a:t>
            </a:r>
            <a:r>
              <a:rPr lang="en-US" dirty="0" smtClean="0">
                <a:solidFill>
                  <a:srgbClr val="FF0000"/>
                </a:solidFill>
              </a:rPr>
              <a:t>secret</a:t>
            </a:r>
            <a:r>
              <a:rPr lang="en-US" dirty="0" smtClean="0"/>
              <a:t>; output: multiple </a:t>
            </a:r>
            <a:r>
              <a:rPr lang="en-US" dirty="0" smtClean="0">
                <a:solidFill>
                  <a:srgbClr val="FF0000"/>
                </a:solidFill>
              </a:rPr>
              <a:t>shares</a:t>
            </a:r>
          </a:p>
          <a:p>
            <a:r>
              <a:rPr lang="en-US" dirty="0" smtClean="0"/>
              <a:t>Properties: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Reliability</a:t>
            </a:r>
            <a:r>
              <a:rPr lang="en-US" dirty="0" smtClean="0"/>
              <a:t>: </a:t>
            </a:r>
            <a:r>
              <a:rPr lang="en-US" dirty="0"/>
              <a:t>s</a:t>
            </a:r>
            <a:r>
              <a:rPr lang="en-US" dirty="0" smtClean="0"/>
              <a:t>ecret is recoverable from enough shares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Security</a:t>
            </a:r>
            <a:r>
              <a:rPr lang="en-US" dirty="0" smtClean="0"/>
              <a:t>: secret is inaccessible without enough shares</a:t>
            </a:r>
          </a:p>
          <a:p>
            <a:r>
              <a:rPr lang="en-US" dirty="0" smtClean="0"/>
              <a:t>Examples: </a:t>
            </a:r>
          </a:p>
          <a:p>
            <a:pPr lvl="1"/>
            <a:r>
              <a:rPr lang="en-US" dirty="0" smtClean="0"/>
              <a:t>Shamir’s </a:t>
            </a:r>
            <a:r>
              <a:rPr lang="en-US" sz="1400" dirty="0" smtClean="0"/>
              <a:t>[CACM’79]</a:t>
            </a:r>
            <a:r>
              <a:rPr lang="en-US" dirty="0" smtClean="0"/>
              <a:t>; Ramp’s </a:t>
            </a:r>
            <a:r>
              <a:rPr lang="en-US" sz="1400" dirty="0" smtClean="0"/>
              <a:t>[Crypto’84]</a:t>
            </a:r>
            <a:r>
              <a:rPr lang="en-US" dirty="0" smtClean="0"/>
              <a:t>; AONT-RS </a:t>
            </a:r>
            <a:r>
              <a:rPr lang="en-US" sz="1400" dirty="0" smtClean="0"/>
              <a:t>[FAST’11]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414" y="1447800"/>
            <a:ext cx="5340786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642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363457"/>
            <a:ext cx="2419350" cy="1275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724400"/>
          </a:xfrm>
        </p:spPr>
        <p:txBody>
          <a:bodyPr/>
          <a:lstStyle/>
          <a:p>
            <a:r>
              <a:rPr lang="en-US" dirty="0" smtClean="0"/>
              <a:t>Secret sharing prohibits </a:t>
            </a:r>
            <a:r>
              <a:rPr lang="en-US" dirty="0" err="1" smtClean="0">
                <a:solidFill>
                  <a:srgbClr val="FF0000"/>
                </a:solidFill>
              </a:rPr>
              <a:t>deduplication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Reason: Security builds on embedded randomness</a:t>
            </a:r>
          </a:p>
          <a:p>
            <a:pPr lvl="1">
              <a:buFont typeface="Wingdings"/>
              <a:buChar char="à"/>
            </a:pPr>
            <a:r>
              <a:rPr lang="en-US" dirty="0" smtClean="0"/>
              <a:t> Identical secrets lead to different shares</a:t>
            </a:r>
          </a:p>
          <a:p>
            <a:pPr lvl="1">
              <a:buFont typeface="Wingdings"/>
              <a:buChar char="à"/>
            </a:pPr>
            <a:r>
              <a:rPr lang="en-US" dirty="0"/>
              <a:t> </a:t>
            </a:r>
            <a:r>
              <a:rPr lang="en-US" dirty="0" smtClean="0"/>
              <a:t>High bandwidth and storage overhead</a:t>
            </a:r>
          </a:p>
          <a:p>
            <a:r>
              <a:rPr lang="en-US" dirty="0" smtClean="0"/>
              <a:t>Our HotStorage’14 paper </a:t>
            </a:r>
            <a:r>
              <a:rPr lang="en-US" b="1" dirty="0" smtClean="0">
                <a:solidFill>
                  <a:srgbClr val="FF0000"/>
                </a:solidFill>
              </a:rPr>
              <a:t>convergent dispersal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Replaces random input with deterministic hash derived from original secret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i="1" dirty="0" smtClean="0"/>
              <a:t>How to deploy in a real system?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CDStore</a:t>
            </a:r>
            <a:r>
              <a:rPr lang="en-US" dirty="0" smtClean="0"/>
              <a:t>: a unified multi-cloud storage system with reliability, security, and cost efficiency</a:t>
            </a:r>
          </a:p>
          <a:p>
            <a:pPr lvl="1"/>
            <a:r>
              <a:rPr lang="en-US" dirty="0" smtClean="0"/>
              <a:t>Also applicable for distributed storage systems</a:t>
            </a:r>
          </a:p>
          <a:p>
            <a:r>
              <a:rPr lang="en-US" dirty="0" smtClean="0"/>
              <a:t>A new instantiation of convergent dispersal</a:t>
            </a:r>
          </a:p>
          <a:p>
            <a:pPr lvl="1"/>
            <a:r>
              <a:rPr lang="en-US" dirty="0" smtClean="0"/>
              <a:t>Higher throughput than our prior approach</a:t>
            </a:r>
          </a:p>
          <a:p>
            <a:r>
              <a:rPr lang="en-US" dirty="0" smtClean="0"/>
              <a:t>Two-stage </a:t>
            </a:r>
            <a:r>
              <a:rPr lang="en-US" dirty="0" err="1" smtClean="0"/>
              <a:t>deduplication</a:t>
            </a:r>
            <a:endParaRPr lang="en-US" dirty="0" smtClean="0"/>
          </a:p>
          <a:p>
            <a:pPr lvl="1"/>
            <a:r>
              <a:rPr lang="en-US" dirty="0" smtClean="0"/>
              <a:t>Bandwidth and storage savings</a:t>
            </a:r>
          </a:p>
          <a:p>
            <a:pPr lvl="1"/>
            <a:r>
              <a:rPr lang="en-US" dirty="0" smtClean="0"/>
              <a:t>Secure</a:t>
            </a:r>
          </a:p>
          <a:p>
            <a:r>
              <a:rPr lang="en-US" dirty="0" smtClean="0"/>
              <a:t>Trace-driven experiments and cost analysis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CDStore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8229600" cy="2133600"/>
          </a:xfrm>
        </p:spPr>
        <p:txBody>
          <a:bodyPr/>
          <a:lstStyle/>
          <a:p>
            <a:r>
              <a:rPr lang="en-US" dirty="0" smtClean="0"/>
              <a:t>Client-server model</a:t>
            </a:r>
          </a:p>
          <a:p>
            <a:r>
              <a:rPr lang="en-US" dirty="0" smtClean="0"/>
              <a:t>For whom? an organization that needs storage outsourcing for users’ data</a:t>
            </a:r>
          </a:p>
          <a:p>
            <a:r>
              <a:rPr lang="en-US" dirty="0" smtClean="0"/>
              <a:t>For what workload? backup and archival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95401"/>
            <a:ext cx="5338086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902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953000"/>
          </a:xfrm>
        </p:spPr>
        <p:txBody>
          <a:bodyPr/>
          <a:lstStyle/>
          <a:p>
            <a:r>
              <a:rPr lang="en-US" dirty="0" smtClean="0"/>
              <a:t>Reliability:</a:t>
            </a:r>
          </a:p>
          <a:p>
            <a:pPr lvl="1"/>
            <a:r>
              <a:rPr lang="en-US" dirty="0" smtClean="0"/>
              <a:t>Availability if some clouds are operational</a:t>
            </a:r>
          </a:p>
          <a:p>
            <a:pPr lvl="1"/>
            <a:r>
              <a:rPr lang="en-US" dirty="0" smtClean="0"/>
              <a:t>No metadata loss if </a:t>
            </a:r>
            <a:r>
              <a:rPr lang="en-US" dirty="0" err="1" smtClean="0"/>
              <a:t>CDStore</a:t>
            </a:r>
            <a:r>
              <a:rPr lang="en-US" dirty="0" smtClean="0"/>
              <a:t> clients fail </a:t>
            </a:r>
          </a:p>
          <a:p>
            <a:r>
              <a:rPr lang="en-US" dirty="0" smtClean="0"/>
              <a:t>Security:</a:t>
            </a:r>
          </a:p>
          <a:p>
            <a:pPr lvl="1"/>
            <a:r>
              <a:rPr lang="en-US" dirty="0" smtClean="0"/>
              <a:t>Confidentiality (i.e., data is secret)</a:t>
            </a:r>
          </a:p>
          <a:p>
            <a:pPr lvl="1"/>
            <a:r>
              <a:rPr lang="en-US" dirty="0" smtClean="0"/>
              <a:t>Integrity (i.e., data is uncorrupted)</a:t>
            </a:r>
          </a:p>
          <a:p>
            <a:pPr lvl="1"/>
            <a:r>
              <a:rPr lang="en-US" dirty="0" smtClean="0"/>
              <a:t>Robust against side-channel attacks</a:t>
            </a:r>
          </a:p>
          <a:p>
            <a:r>
              <a:rPr lang="en-US" dirty="0" smtClean="0"/>
              <a:t>Cost efficiency:</a:t>
            </a:r>
          </a:p>
          <a:p>
            <a:pPr lvl="1"/>
            <a:r>
              <a:rPr lang="en-US" dirty="0" smtClean="0"/>
              <a:t>Low storage cost via deduplication</a:t>
            </a:r>
          </a:p>
          <a:p>
            <a:pPr lvl="1"/>
            <a:r>
              <a:rPr lang="en-US" dirty="0" smtClean="0"/>
              <a:t>Low VM computation and metadata overheads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dirty="0" smtClean="0"/>
              <a:t>Reliability:</a:t>
            </a:r>
          </a:p>
          <a:p>
            <a:pPr lvl="1"/>
            <a:r>
              <a:rPr lang="en-US" dirty="0" smtClean="0"/>
              <a:t>Efficient repair is not considered</a:t>
            </a:r>
          </a:p>
          <a:p>
            <a:r>
              <a:rPr lang="en-US" dirty="0" smtClean="0"/>
              <a:t>Security:</a:t>
            </a:r>
          </a:p>
          <a:p>
            <a:pPr lvl="1"/>
            <a:r>
              <a:rPr lang="en-US" dirty="0" smtClean="0"/>
              <a:t>Secrets drawn from large message space, so brute-force attacks are infeasible </a:t>
            </a:r>
            <a:r>
              <a:rPr lang="en-US" sz="1600" dirty="0" smtClean="0"/>
              <a:t>[</a:t>
            </a:r>
            <a:r>
              <a:rPr lang="en-US" sz="1600" dirty="0" err="1" smtClean="0"/>
              <a:t>Bellare</a:t>
            </a:r>
            <a:r>
              <a:rPr lang="en-US" sz="1600" dirty="0" smtClean="0"/>
              <a:t>, Security’13]</a:t>
            </a:r>
          </a:p>
          <a:p>
            <a:pPr lvl="1"/>
            <a:r>
              <a:rPr lang="en-US" dirty="0" smtClean="0"/>
              <a:t>Encrypted and authenticated client-server channels</a:t>
            </a:r>
          </a:p>
          <a:p>
            <a:r>
              <a:rPr lang="en-US" dirty="0" smtClean="0"/>
              <a:t>Cost efficiency:</a:t>
            </a:r>
          </a:p>
          <a:p>
            <a:pPr lvl="1"/>
            <a:r>
              <a:rPr lang="en-US" dirty="0" smtClean="0"/>
              <a:t>No billing for communication between co-locating VMs and storage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Convergent AONT-RS (CAONT-RS)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8229600" cy="2209800"/>
          </a:xfrm>
        </p:spPr>
        <p:txBody>
          <a:bodyPr/>
          <a:lstStyle/>
          <a:p>
            <a:r>
              <a:rPr lang="en-US" sz="2400" dirty="0" smtClean="0"/>
              <a:t>Extension of AONT-RS </a:t>
            </a:r>
            <a:r>
              <a:rPr lang="en-US" sz="1400" dirty="0" smtClean="0"/>
              <a:t>[Resch, FAST’11]</a:t>
            </a:r>
            <a:endParaRPr lang="en-US" sz="2400" dirty="0" smtClean="0"/>
          </a:p>
          <a:p>
            <a:r>
              <a:rPr lang="en-US" sz="2400" dirty="0" smtClean="0"/>
              <a:t>Optimal </a:t>
            </a:r>
            <a:r>
              <a:rPr lang="en-US" sz="2400" dirty="0"/>
              <a:t>asymmetric </a:t>
            </a:r>
            <a:r>
              <a:rPr lang="en-US" sz="2400" dirty="0" smtClean="0"/>
              <a:t>encryption</a:t>
            </a:r>
            <a:r>
              <a:rPr lang="en-US" sz="2400" i="1" dirty="0" smtClean="0"/>
              <a:t> </a:t>
            </a:r>
            <a:r>
              <a:rPr lang="en-US" sz="2400" dirty="0" smtClean="0"/>
              <a:t>padding (OAEP) AONT</a:t>
            </a:r>
          </a:p>
          <a:p>
            <a:pPr lvl="1"/>
            <a:r>
              <a:rPr lang="en-US" sz="2000" dirty="0" smtClean="0"/>
              <a:t>Single encryption on a large block</a:t>
            </a:r>
          </a:p>
          <a:p>
            <a:r>
              <a:rPr lang="en-US" sz="2400" dirty="0" smtClean="0"/>
              <a:t>Other instantiations in our prior HotStorage’14 paper on Ramp’s and </a:t>
            </a:r>
            <a:r>
              <a:rPr lang="en-US" sz="2400" dirty="0" err="1" smtClean="0"/>
              <a:t>Rivest’s</a:t>
            </a:r>
            <a:r>
              <a:rPr lang="en-US" sz="2400" dirty="0" smtClean="0"/>
              <a:t> AONT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95400"/>
            <a:ext cx="7924800" cy="250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圆角矩形 5"/>
          <p:cNvSpPr/>
          <p:nvPr/>
        </p:nvSpPr>
        <p:spPr bwMode="auto">
          <a:xfrm>
            <a:off x="1981200" y="3200400"/>
            <a:ext cx="685800" cy="605852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cxnSp>
        <p:nvCxnSpPr>
          <p:cNvPr id="8" name="直接箭头连接符 6"/>
          <p:cNvCxnSpPr/>
          <p:nvPr/>
        </p:nvCxnSpPr>
        <p:spPr bwMode="auto">
          <a:xfrm>
            <a:off x="2667000" y="3590143"/>
            <a:ext cx="685800" cy="2229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2332567" y="3813121"/>
            <a:ext cx="330623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random key </a:t>
            </a:r>
            <a:r>
              <a:rPr lang="en-US" altLang="zh-CN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zh-CN" b="1" dirty="0" smtClean="0">
                <a:solidFill>
                  <a:srgbClr val="FF0000"/>
                </a:solidFill>
              </a:rPr>
              <a:t> secret’s hash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77000" y="2133600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= 4, k = 3</a:t>
            </a:r>
          </a:p>
        </p:txBody>
      </p:sp>
    </p:spTree>
    <p:extLst>
      <p:ext uri="{BB962C8B-B14F-4D97-AF65-F5344CB8AC3E}">
        <p14:creationId xmlns:p14="http://schemas.microsoft.com/office/powerpoint/2010/main" val="397168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</p:bld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16236</TotalTime>
  <Words>870</Words>
  <Application>Microsoft Office PowerPoint</Application>
  <PresentationFormat>On-screen Show (4:3)</PresentationFormat>
  <Paragraphs>167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CDStore:  Toward Reliable, Secure, and Cost-Efficient Cloud Storage via Convergent Dispersal</vt:lpstr>
      <vt:lpstr>Multiple-Cloud Storage</vt:lpstr>
      <vt:lpstr>Secret Sharing</vt:lpstr>
      <vt:lpstr>Challenges</vt:lpstr>
      <vt:lpstr>Our Contributions</vt:lpstr>
      <vt:lpstr>CDStore Architecture</vt:lpstr>
      <vt:lpstr>Goals</vt:lpstr>
      <vt:lpstr>Assumptions</vt:lpstr>
      <vt:lpstr>Convergent AONT-RS (CAONT-RS)</vt:lpstr>
      <vt:lpstr>CAONT-RS Encoding</vt:lpstr>
      <vt:lpstr>Deduplication</vt:lpstr>
      <vt:lpstr>Two-Stage Deduplication</vt:lpstr>
      <vt:lpstr>CDStore Implementation</vt:lpstr>
      <vt:lpstr>Experimental Setup</vt:lpstr>
      <vt:lpstr>Encoding Speeds</vt:lpstr>
      <vt:lpstr>Storage Savings</vt:lpstr>
      <vt:lpstr>Transfer Speeds</vt:lpstr>
      <vt:lpstr>Cost Analysis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Patrick Lee</cp:lastModifiedBy>
  <cp:revision>731</cp:revision>
  <cp:lastPrinted>1601-01-01T00:00:00Z</cp:lastPrinted>
  <dcterms:created xsi:type="dcterms:W3CDTF">1601-01-01T00:00:00Z</dcterms:created>
  <dcterms:modified xsi:type="dcterms:W3CDTF">2015-07-09T00:47:38Z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