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77" r:id="rId4"/>
    <p:sldId id="258" r:id="rId5"/>
    <p:sldId id="259" r:id="rId6"/>
    <p:sldId id="260" r:id="rId7"/>
    <p:sldId id="261" r:id="rId8"/>
    <p:sldId id="264" r:id="rId9"/>
    <p:sldId id="263" r:id="rId10"/>
    <p:sldId id="265" r:id="rId11"/>
    <p:sldId id="266" r:id="rId12"/>
    <p:sldId id="267" r:id="rId13"/>
    <p:sldId id="268" r:id="rId14"/>
    <p:sldId id="27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58" autoAdjust="0"/>
  </p:normalViewPr>
  <p:slideViewPr>
    <p:cSldViewPr>
      <p:cViewPr varScale="1">
        <p:scale>
          <a:sx n="71" d="100"/>
          <a:sy n="71" d="100"/>
        </p:scale>
        <p:origin x="-10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992539124563291"/>
          <c:y val="4.2146772051782605E-2"/>
          <c:w val="0.68511103944221952"/>
          <c:h val="0.769800489539962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Reverse Dedup</c:v>
                </c:pt>
              </c:strCache>
            </c:strRef>
          </c:tx>
          <c:invertIfNegative val="0"/>
          <c:cat>
            <c:strRef>
              <c:f>工作表1!$A$2:$A$5</c:f>
              <c:strCache>
                <c:ptCount val="4"/>
                <c:pt idx="0">
                  <c:v>4MB</c:v>
                </c:pt>
                <c:pt idx="1">
                  <c:v>8MB</c:v>
                </c:pt>
                <c:pt idx="2">
                  <c:v>16MB</c:v>
                </c:pt>
                <c:pt idx="3">
                  <c:v>32MB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97.333893500000002</c:v>
                </c:pt>
                <c:pt idx="1">
                  <c:v>97.199426500000001</c:v>
                </c:pt>
                <c:pt idx="2">
                  <c:v>97.001942999999997</c:v>
                </c:pt>
                <c:pt idx="3">
                  <c:v>96.81289360000001</c:v>
                </c:pt>
              </c:numCache>
            </c:numRef>
          </c:val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Global Dedup Only</c:v>
                </c:pt>
              </c:strCache>
            </c:strRef>
          </c:tx>
          <c:invertIfNegative val="0"/>
          <c:cat>
            <c:strRef>
              <c:f>工作表1!$A$2:$A$5</c:f>
              <c:strCache>
                <c:ptCount val="4"/>
                <c:pt idx="0">
                  <c:v>4MB</c:v>
                </c:pt>
                <c:pt idx="1">
                  <c:v>8MB</c:v>
                </c:pt>
                <c:pt idx="2">
                  <c:v>16MB</c:v>
                </c:pt>
                <c:pt idx="3">
                  <c:v>32MB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93.600784099999998</c:v>
                </c:pt>
                <c:pt idx="1">
                  <c:v>91.197832099999999</c:v>
                </c:pt>
                <c:pt idx="2">
                  <c:v>87.275594999999996</c:v>
                </c:pt>
                <c:pt idx="3">
                  <c:v>80.532606700000002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973248"/>
        <c:axId val="21975424"/>
      </c:barChart>
      <c:catAx>
        <c:axId val="219732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HK" dirty="0" smtClean="0"/>
                  <a:t>Segment Size</a:t>
                </a:r>
              </a:p>
            </c:rich>
          </c:tx>
          <c:overlay val="0"/>
        </c:title>
        <c:majorTickMark val="out"/>
        <c:minorTickMark val="none"/>
        <c:tickLblPos val="nextTo"/>
        <c:crossAx val="21975424"/>
        <c:crosses val="autoZero"/>
        <c:auto val="1"/>
        <c:lblAlgn val="ctr"/>
        <c:lblOffset val="100"/>
        <c:noMultiLvlLbl val="0"/>
      </c:catAx>
      <c:valAx>
        <c:axId val="21975424"/>
        <c:scaling>
          <c:orientation val="minMax"/>
          <c:max val="1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zh-HK" dirty="0" err="1" smtClean="0"/>
                  <a:t>Deduplication</a:t>
                </a:r>
                <a:r>
                  <a:rPr lang="en-US" altLang="zh-HK" dirty="0" smtClean="0"/>
                  <a:t> Ratio (%)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1973248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83828038280898975"/>
          <c:y val="0.32962252828010008"/>
          <c:w val="0.15612801382370675"/>
          <c:h val="0.3494289876080788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4MB</c:v>
                </c:pt>
              </c:strCache>
            </c:strRef>
          </c:tx>
          <c:marker>
            <c:symbol val="none"/>
          </c:marker>
          <c:cat>
            <c:numRef>
              <c:f>工作表1!$A$2:$A$12</c:f>
              <c:numCache>
                <c:formatCode>General</c:formatCode>
                <c:ptCount val="11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</c:numCache>
            </c:numRef>
          </c:cat>
          <c:val>
            <c:numRef>
              <c:f>工作表1!$B$2:$B$12</c:f>
              <c:numCache>
                <c:formatCode>General</c:formatCode>
                <c:ptCount val="11"/>
                <c:pt idx="0">
                  <c:v>7.8817007968260064</c:v>
                </c:pt>
                <c:pt idx="1">
                  <c:v>6.9845392197761171</c:v>
                </c:pt>
                <c:pt idx="2">
                  <c:v>4.6785187572535953</c:v>
                </c:pt>
                <c:pt idx="3">
                  <c:v>7.5914718750004093</c:v>
                </c:pt>
                <c:pt idx="4">
                  <c:v>7.000668924294069</c:v>
                </c:pt>
                <c:pt idx="5">
                  <c:v>7.0401103665496665</c:v>
                </c:pt>
                <c:pt idx="6">
                  <c:v>6.5799187475452348</c:v>
                </c:pt>
                <c:pt idx="7">
                  <c:v>5.9341541828108451</c:v>
                </c:pt>
                <c:pt idx="8">
                  <c:v>5.6398370017352324</c:v>
                </c:pt>
                <c:pt idx="9">
                  <c:v>5.2911680600219864</c:v>
                </c:pt>
                <c:pt idx="10">
                  <c:v>5.4672863342564364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8MB</c:v>
                </c:pt>
              </c:strCache>
            </c:strRef>
          </c:tx>
          <c:marker>
            <c:symbol val="none"/>
          </c:marker>
          <c:cat>
            <c:numRef>
              <c:f>工作表1!$A$2:$A$12</c:f>
              <c:numCache>
                <c:formatCode>General</c:formatCode>
                <c:ptCount val="11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</c:numCache>
            </c:numRef>
          </c:cat>
          <c:val>
            <c:numRef>
              <c:f>工作表1!$C$2:$C$12</c:f>
              <c:numCache>
                <c:formatCode>General</c:formatCode>
                <c:ptCount val="11"/>
                <c:pt idx="0">
                  <c:v>7.2701130133478387</c:v>
                </c:pt>
                <c:pt idx="1">
                  <c:v>6.4531320569898289</c:v>
                </c:pt>
                <c:pt idx="2">
                  <c:v>4.2667531772678986</c:v>
                </c:pt>
                <c:pt idx="3">
                  <c:v>7.0557262246162944</c:v>
                </c:pt>
                <c:pt idx="4">
                  <c:v>6.4986627251867164</c:v>
                </c:pt>
                <c:pt idx="5">
                  <c:v>6.578749013554118</c:v>
                </c:pt>
                <c:pt idx="6">
                  <c:v>6.140532008416943</c:v>
                </c:pt>
                <c:pt idx="7">
                  <c:v>5.6247330969930669</c:v>
                </c:pt>
                <c:pt idx="8">
                  <c:v>5.3172293045365846</c:v>
                </c:pt>
                <c:pt idx="9">
                  <c:v>4.9698187443072301</c:v>
                </c:pt>
                <c:pt idx="10">
                  <c:v>5.2517585435626888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16MB</c:v>
                </c:pt>
              </c:strCache>
            </c:strRef>
          </c:tx>
          <c:marker>
            <c:symbol val="none"/>
          </c:marker>
          <c:cat>
            <c:numRef>
              <c:f>工作表1!$A$2:$A$12</c:f>
              <c:numCache>
                <c:formatCode>General</c:formatCode>
                <c:ptCount val="11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</c:numCache>
            </c:numRef>
          </c:cat>
          <c:val>
            <c:numRef>
              <c:f>工作表1!$D$2:$D$12</c:f>
              <c:numCache>
                <c:formatCode>General</c:formatCode>
                <c:ptCount val="11"/>
                <c:pt idx="0">
                  <c:v>6.8446510929134021</c:v>
                </c:pt>
                <c:pt idx="1">
                  <c:v>5.8757843353806907</c:v>
                </c:pt>
                <c:pt idx="2">
                  <c:v>4.0300266884247398</c:v>
                </c:pt>
                <c:pt idx="3">
                  <c:v>6.9930655329633407</c:v>
                </c:pt>
                <c:pt idx="4">
                  <c:v>6.3803463902519519</c:v>
                </c:pt>
                <c:pt idx="5">
                  <c:v>6.5994401796288633</c:v>
                </c:pt>
                <c:pt idx="6">
                  <c:v>6.2019525004215508</c:v>
                </c:pt>
                <c:pt idx="7">
                  <c:v>5.6714737858148432</c:v>
                </c:pt>
                <c:pt idx="8">
                  <c:v>5.2052984459086602</c:v>
                </c:pt>
                <c:pt idx="9">
                  <c:v>4.8744695323338405</c:v>
                </c:pt>
                <c:pt idx="10">
                  <c:v>5.2106456311791867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32MB</c:v>
                </c:pt>
              </c:strCache>
            </c:strRef>
          </c:tx>
          <c:marker>
            <c:symbol val="none"/>
          </c:marker>
          <c:cat>
            <c:numRef>
              <c:f>工作表1!$A$2:$A$12</c:f>
              <c:numCache>
                <c:formatCode>General</c:formatCode>
                <c:ptCount val="11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</c:numCache>
            </c:numRef>
          </c:cat>
          <c:val>
            <c:numRef>
              <c:f>工作表1!$E$2:$E$12</c:f>
              <c:numCache>
                <c:formatCode>General</c:formatCode>
                <c:ptCount val="11"/>
                <c:pt idx="0">
                  <c:v>5.4909443923002152</c:v>
                </c:pt>
                <c:pt idx="1">
                  <c:v>4.8222112949190858</c:v>
                </c:pt>
                <c:pt idx="2">
                  <c:v>3.4050345613971169</c:v>
                </c:pt>
                <c:pt idx="3">
                  <c:v>5.7732167016006875</c:v>
                </c:pt>
                <c:pt idx="4">
                  <c:v>5.3227787003702822</c:v>
                </c:pt>
                <c:pt idx="5">
                  <c:v>5.3155796152660368</c:v>
                </c:pt>
                <c:pt idx="6">
                  <c:v>5.0030391661686231</c:v>
                </c:pt>
                <c:pt idx="7">
                  <c:v>4.5620890588927123</c:v>
                </c:pt>
                <c:pt idx="8">
                  <c:v>4.2721066153993918</c:v>
                </c:pt>
                <c:pt idx="9">
                  <c:v>4.0228815911804885</c:v>
                </c:pt>
                <c:pt idx="10">
                  <c:v>4.3974290771304796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工作表1!$F$1</c:f>
              <c:strCache>
                <c:ptCount val="1"/>
                <c:pt idx="0">
                  <c:v>Conventional</c:v>
                </c:pt>
              </c:strCache>
            </c:strRef>
          </c:tx>
          <c:spPr>
            <a:ln>
              <a:prstDash val="lgDashDot"/>
            </a:ln>
          </c:spPr>
          <c:marker>
            <c:symbol val="none"/>
          </c:marker>
          <c:cat>
            <c:numRef>
              <c:f>工作表1!$A$2:$A$12</c:f>
              <c:numCache>
                <c:formatCode>General</c:formatCode>
                <c:ptCount val="11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</c:numCache>
            </c:numRef>
          </c:cat>
          <c:val>
            <c:numRef>
              <c:f>工作表1!$F$2:$F$12</c:f>
              <c:numCache>
                <c:formatCode>General</c:formatCode>
                <c:ptCount val="11"/>
                <c:pt idx="0">
                  <c:v>8.897160559821117</c:v>
                </c:pt>
                <c:pt idx="1">
                  <c:v>9.2528952738049401</c:v>
                </c:pt>
                <c:pt idx="2">
                  <c:v>6.1364495599756372</c:v>
                </c:pt>
                <c:pt idx="3">
                  <c:v>9.4136676882075623</c:v>
                </c:pt>
                <c:pt idx="4">
                  <c:v>9.1452609042480173</c:v>
                </c:pt>
                <c:pt idx="5">
                  <c:v>9.574918698309645</c:v>
                </c:pt>
                <c:pt idx="6">
                  <c:v>8.9587724645859339</c:v>
                </c:pt>
                <c:pt idx="7">
                  <c:v>8.4593016692660576</c:v>
                </c:pt>
                <c:pt idx="8">
                  <c:v>7.171586473296351</c:v>
                </c:pt>
                <c:pt idx="9">
                  <c:v>8.0785279508426235</c:v>
                </c:pt>
                <c:pt idx="10">
                  <c:v>6.8230823806050873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工作表1!$G$1</c:f>
              <c:strCache>
                <c:ptCount val="1"/>
                <c:pt idx="0">
                  <c:v>Raw</c:v>
                </c:pt>
              </c:strCache>
            </c:strRef>
          </c:tx>
          <c:spPr>
            <a:ln>
              <a:prstDash val="dash"/>
            </a:ln>
          </c:spPr>
          <c:marker>
            <c:symbol val="none"/>
          </c:marker>
          <c:cat>
            <c:numRef>
              <c:f>工作表1!$A$2:$A$12</c:f>
              <c:numCache>
                <c:formatCode>General</c:formatCode>
                <c:ptCount val="11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</c:numCache>
            </c:numRef>
          </c:cat>
          <c:val>
            <c:numRef>
              <c:f>工作表1!$G$2:$G$12</c:f>
              <c:numCache>
                <c:formatCode>General</c:formatCode>
                <c:ptCount val="11"/>
                <c:pt idx="0">
                  <c:v>1.37</c:v>
                </c:pt>
                <c:pt idx="1">
                  <c:v>1.37</c:v>
                </c:pt>
                <c:pt idx="2">
                  <c:v>1.37</c:v>
                </c:pt>
                <c:pt idx="3">
                  <c:v>1.37</c:v>
                </c:pt>
                <c:pt idx="4">
                  <c:v>1.37</c:v>
                </c:pt>
                <c:pt idx="5">
                  <c:v>1.37</c:v>
                </c:pt>
                <c:pt idx="6">
                  <c:v>1.37</c:v>
                </c:pt>
                <c:pt idx="7">
                  <c:v>1.37</c:v>
                </c:pt>
                <c:pt idx="8">
                  <c:v>1.37</c:v>
                </c:pt>
                <c:pt idx="9">
                  <c:v>1.37</c:v>
                </c:pt>
                <c:pt idx="10">
                  <c:v>1.37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569856"/>
        <c:axId val="18580224"/>
      </c:lineChart>
      <c:catAx>
        <c:axId val="185698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HK" dirty="0" smtClean="0"/>
                  <a:t>Week</a:t>
                </a:r>
                <a:endParaRPr lang="zh-HK" altLang="en-US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580224"/>
        <c:crosses val="autoZero"/>
        <c:auto val="1"/>
        <c:lblAlgn val="ctr"/>
        <c:lblOffset val="100"/>
        <c:noMultiLvlLbl val="0"/>
      </c:catAx>
      <c:valAx>
        <c:axId val="185802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zh-HK" dirty="0" smtClean="0"/>
                  <a:t>Throughput</a:t>
                </a:r>
                <a:r>
                  <a:rPr lang="en-US" altLang="zh-HK" baseline="0" dirty="0" smtClean="0"/>
                  <a:t> (GB/s)</a:t>
                </a:r>
                <a:endParaRPr lang="zh-HK" altLang="en-US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56985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4MB</c:v>
                </c:pt>
              </c:strCache>
            </c:strRef>
          </c:tx>
          <c:marker>
            <c:symbol val="none"/>
          </c:marker>
          <c:cat>
            <c:numRef>
              <c:f>工作表1!$A$2:$A$13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工作表1!$B$2:$B$13</c:f>
              <c:numCache>
                <c:formatCode>General</c:formatCode>
                <c:ptCount val="12"/>
                <c:pt idx="0">
                  <c:v>0.77583622799999996</c:v>
                </c:pt>
                <c:pt idx="1">
                  <c:v>0.78497963400000004</c:v>
                </c:pt>
                <c:pt idx="2">
                  <c:v>0.81503923300000003</c:v>
                </c:pt>
                <c:pt idx="3">
                  <c:v>0.85825633300000004</c:v>
                </c:pt>
                <c:pt idx="4">
                  <c:v>0.88286937200000004</c:v>
                </c:pt>
                <c:pt idx="5">
                  <c:v>0.91162766100000003</c:v>
                </c:pt>
                <c:pt idx="6">
                  <c:v>0.93771408999999994</c:v>
                </c:pt>
                <c:pt idx="7">
                  <c:v>0.97028355899999996</c:v>
                </c:pt>
                <c:pt idx="8">
                  <c:v>1.0128230030000001</c:v>
                </c:pt>
                <c:pt idx="9">
                  <c:v>1.069840745</c:v>
                </c:pt>
                <c:pt idx="10">
                  <c:v>1.1404190780000001</c:v>
                </c:pt>
                <c:pt idx="11">
                  <c:v>1.2561195439999999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8MB</c:v>
                </c:pt>
              </c:strCache>
            </c:strRef>
          </c:tx>
          <c:marker>
            <c:symbol val="none"/>
          </c:marker>
          <c:cat>
            <c:numRef>
              <c:f>工作表1!$A$2:$A$13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工作表1!$C$2:$C$13</c:f>
              <c:numCache>
                <c:formatCode>General</c:formatCode>
                <c:ptCount val="12"/>
                <c:pt idx="0">
                  <c:v>0.82003077899999999</c:v>
                </c:pt>
                <c:pt idx="1">
                  <c:v>0.84205815299999998</c:v>
                </c:pt>
                <c:pt idx="2">
                  <c:v>0.86578953800000003</c:v>
                </c:pt>
                <c:pt idx="3">
                  <c:v>0.91180655799999999</c:v>
                </c:pt>
                <c:pt idx="4">
                  <c:v>0.93683820299999998</c:v>
                </c:pt>
                <c:pt idx="5">
                  <c:v>0.96817847199999996</c:v>
                </c:pt>
                <c:pt idx="6">
                  <c:v>0.99268604500000002</c:v>
                </c:pt>
                <c:pt idx="7">
                  <c:v>1.0290660170000001</c:v>
                </c:pt>
                <c:pt idx="8">
                  <c:v>1.07080906</c:v>
                </c:pt>
                <c:pt idx="9">
                  <c:v>1.1337403429999999</c:v>
                </c:pt>
                <c:pt idx="10">
                  <c:v>1.2097641509999999</c:v>
                </c:pt>
                <c:pt idx="11">
                  <c:v>1.344414773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16MB</c:v>
                </c:pt>
              </c:strCache>
            </c:strRef>
          </c:tx>
          <c:marker>
            <c:symbol val="none"/>
          </c:marker>
          <c:cat>
            <c:numRef>
              <c:f>工作表1!$A$2:$A$13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工作表1!$D$2:$D$13</c:f>
              <c:numCache>
                <c:formatCode>General</c:formatCode>
                <c:ptCount val="12"/>
                <c:pt idx="0">
                  <c:v>0.88424115199999997</c:v>
                </c:pt>
                <c:pt idx="1">
                  <c:v>0.90804063899999998</c:v>
                </c:pt>
                <c:pt idx="2">
                  <c:v>0.93728403999999998</c:v>
                </c:pt>
                <c:pt idx="3">
                  <c:v>0.98800532200000002</c:v>
                </c:pt>
                <c:pt idx="4">
                  <c:v>1.0143884219999999</c:v>
                </c:pt>
                <c:pt idx="5">
                  <c:v>1.046897137</c:v>
                </c:pt>
                <c:pt idx="6">
                  <c:v>1.0724612140000001</c:v>
                </c:pt>
                <c:pt idx="7">
                  <c:v>1.111242439</c:v>
                </c:pt>
                <c:pt idx="8">
                  <c:v>1.153839821</c:v>
                </c:pt>
                <c:pt idx="9">
                  <c:v>1.2193168590000001</c:v>
                </c:pt>
                <c:pt idx="10">
                  <c:v>1.3090762709999999</c:v>
                </c:pt>
                <c:pt idx="11">
                  <c:v>1.449262075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32MB</c:v>
                </c:pt>
              </c:strCache>
            </c:strRef>
          </c:tx>
          <c:marker>
            <c:symbol val="none"/>
          </c:marker>
          <c:cat>
            <c:numRef>
              <c:f>工作表1!$A$2:$A$13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工作表1!$E$2:$E$13</c:f>
              <c:numCache>
                <c:formatCode>General</c:formatCode>
                <c:ptCount val="12"/>
                <c:pt idx="0">
                  <c:v>0.95370220999999999</c:v>
                </c:pt>
                <c:pt idx="1">
                  <c:v>0.97570390799999995</c:v>
                </c:pt>
                <c:pt idx="2">
                  <c:v>1.008219309</c:v>
                </c:pt>
                <c:pt idx="3">
                  <c:v>1.060757642</c:v>
                </c:pt>
                <c:pt idx="4">
                  <c:v>1.088648268</c:v>
                </c:pt>
                <c:pt idx="5">
                  <c:v>1.1203579340000001</c:v>
                </c:pt>
                <c:pt idx="6">
                  <c:v>1.147712882</c:v>
                </c:pt>
                <c:pt idx="7">
                  <c:v>1.1861106349999999</c:v>
                </c:pt>
                <c:pt idx="8">
                  <c:v>1.230209278</c:v>
                </c:pt>
                <c:pt idx="9">
                  <c:v>1.289036595</c:v>
                </c:pt>
                <c:pt idx="10">
                  <c:v>1.38052229</c:v>
                </c:pt>
                <c:pt idx="11">
                  <c:v>1.5263330239999999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工作表1!$F$1</c:f>
              <c:strCache>
                <c:ptCount val="1"/>
                <c:pt idx="0">
                  <c:v>Conventional</c:v>
                </c:pt>
              </c:strCache>
            </c:strRef>
          </c:tx>
          <c:spPr>
            <a:ln>
              <a:prstDash val="lgDashDot"/>
            </a:ln>
          </c:spPr>
          <c:marker>
            <c:symbol val="none"/>
          </c:marker>
          <c:cat>
            <c:numRef>
              <c:f>工作表1!$A$2:$A$13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工作表1!$F$2:$F$13</c:f>
              <c:numCache>
                <c:formatCode>General</c:formatCode>
                <c:ptCount val="12"/>
                <c:pt idx="0">
                  <c:v>0.59215529499999997</c:v>
                </c:pt>
                <c:pt idx="1">
                  <c:v>0.55454567499999996</c:v>
                </c:pt>
                <c:pt idx="2">
                  <c:v>0.50109341200000002</c:v>
                </c:pt>
                <c:pt idx="3">
                  <c:v>0.44844518799999999</c:v>
                </c:pt>
                <c:pt idx="4">
                  <c:v>0.42179949500000002</c:v>
                </c:pt>
                <c:pt idx="5">
                  <c:v>0.39497437099999999</c:v>
                </c:pt>
                <c:pt idx="6">
                  <c:v>0.37232654100000001</c:v>
                </c:pt>
                <c:pt idx="7">
                  <c:v>0.34622383499999998</c:v>
                </c:pt>
                <c:pt idx="8">
                  <c:v>0.322698447</c:v>
                </c:pt>
                <c:pt idx="9">
                  <c:v>0.29773432799999999</c:v>
                </c:pt>
                <c:pt idx="10">
                  <c:v>0.28060652200000002</c:v>
                </c:pt>
                <c:pt idx="11">
                  <c:v>0.259340762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工作表1!$G$1</c:f>
              <c:strCache>
                <c:ptCount val="1"/>
                <c:pt idx="0">
                  <c:v>Raw</c:v>
                </c:pt>
              </c:strCache>
            </c:strRef>
          </c:tx>
          <c:spPr>
            <a:ln>
              <a:prstDash val="dash"/>
            </a:ln>
          </c:spPr>
          <c:marker>
            <c:symbol val="none"/>
          </c:marker>
          <c:cat>
            <c:numRef>
              <c:f>工作表1!$A$2:$A$13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工作表1!$G$2:$G$13</c:f>
              <c:numCache>
                <c:formatCode>General</c:formatCode>
                <c:ptCount val="12"/>
                <c:pt idx="0">
                  <c:v>1.27</c:v>
                </c:pt>
                <c:pt idx="1">
                  <c:v>1.27</c:v>
                </c:pt>
                <c:pt idx="2">
                  <c:v>1.27</c:v>
                </c:pt>
                <c:pt idx="3">
                  <c:v>1.27</c:v>
                </c:pt>
                <c:pt idx="4">
                  <c:v>1.27</c:v>
                </c:pt>
                <c:pt idx="5">
                  <c:v>1.27</c:v>
                </c:pt>
                <c:pt idx="6">
                  <c:v>1.27</c:v>
                </c:pt>
                <c:pt idx="7">
                  <c:v>1.27</c:v>
                </c:pt>
                <c:pt idx="8">
                  <c:v>1.27</c:v>
                </c:pt>
                <c:pt idx="9">
                  <c:v>1.27</c:v>
                </c:pt>
                <c:pt idx="10">
                  <c:v>1.27</c:v>
                </c:pt>
                <c:pt idx="11">
                  <c:v>1.27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271808"/>
        <c:axId val="97273728"/>
      </c:lineChart>
      <c:catAx>
        <c:axId val="972718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HK" dirty="0" smtClean="0"/>
                  <a:t>Week</a:t>
                </a:r>
                <a:endParaRPr lang="zh-HK" altLang="en-US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97273728"/>
        <c:crosses val="autoZero"/>
        <c:auto val="1"/>
        <c:lblAlgn val="ctr"/>
        <c:lblOffset val="100"/>
        <c:noMultiLvlLbl val="0"/>
      </c:catAx>
      <c:valAx>
        <c:axId val="97273728"/>
        <c:scaling>
          <c:orientation val="minMax"/>
          <c:max val="2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zh-HK" dirty="0" smtClean="0"/>
                  <a:t>Throughput</a:t>
                </a:r>
                <a:r>
                  <a:rPr lang="en-US" altLang="zh-HK" baseline="0" dirty="0" smtClean="0"/>
                  <a:t> (GB/s)</a:t>
                </a:r>
                <a:endParaRPr lang="zh-HK" altLang="en-US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97271808"/>
        <c:crosses val="autoZero"/>
        <c:crossBetween val="between"/>
        <c:majorUnit val="0.4"/>
        <c:minorUnit val="0.2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A4208-D26C-42DB-8D76-D822D3264DB4}" type="datetimeFigureOut">
              <a:rPr lang="zh-HK" altLang="en-US" smtClean="0"/>
              <a:t>30/7/2013</a:t>
            </a:fld>
            <a:endParaRPr lang="zh-HK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48741-8AD4-492E-9012-A9893B838C6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21256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48741-8AD4-492E-9012-A9893B838C64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87319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48741-8AD4-492E-9012-A9893B838C64}" type="slidenum">
              <a:rPr lang="zh-HK" altLang="en-US" smtClean="0"/>
              <a:t>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52481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HK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HK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805D72-57E8-4F00-8CCB-08669A008A6C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HK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805D72-57E8-4F00-8CCB-08669A008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HK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805D72-57E8-4F00-8CCB-08669A008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HK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805D72-57E8-4F00-8CCB-08669A008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HK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805D72-57E8-4F00-8CCB-08669A008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HK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805D72-57E8-4F00-8CCB-08669A008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HK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805D72-57E8-4F00-8CCB-08669A008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HK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805D72-57E8-4F00-8CCB-08669A008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HK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805D72-57E8-4F00-8CCB-08669A008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HK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805D72-57E8-4F00-8CCB-08669A008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HK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HK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805D72-57E8-4F00-8CCB-08669A008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HK" dirty="0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00800"/>
            <a:ext cx="5562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endParaRPr lang="zh-HK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fld id="{83805D72-57E8-4F00-8CCB-08669A008A6C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601365"/>
            <a:ext cx="8712968" cy="2259683"/>
          </a:xfrm>
        </p:spPr>
        <p:txBody>
          <a:bodyPr>
            <a:normAutofit/>
          </a:bodyPr>
          <a:lstStyle/>
          <a:p>
            <a:r>
              <a:rPr lang="en-US" altLang="zh-HK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RevDedup</a:t>
            </a:r>
            <a:r>
              <a:rPr lang="en-US" altLang="zh-HK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 Reverse </a:t>
            </a:r>
            <a:r>
              <a:rPr lang="en-US" altLang="zh-HK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Deduplication</a:t>
            </a:r>
            <a:r>
              <a:rPr lang="en-US" altLang="zh-HK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Storage System Optimized for Reads to Latest Backups</a:t>
            </a:r>
            <a:endParaRPr lang="zh-HK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077072"/>
            <a:ext cx="6400800" cy="1752600"/>
          </a:xfrm>
        </p:spPr>
        <p:txBody>
          <a:bodyPr/>
          <a:lstStyle/>
          <a:p>
            <a:r>
              <a:rPr lang="en-US" altLang="zh-HK" sz="2400" dirty="0" smtClean="0">
                <a:solidFill>
                  <a:schemeClr val="tx1"/>
                </a:solidFill>
              </a:rPr>
              <a:t>Chun-Ho Ng, </a:t>
            </a:r>
            <a:r>
              <a:rPr lang="en-US" altLang="zh-HK" sz="2400" b="1" u="sng" dirty="0" smtClean="0">
                <a:solidFill>
                  <a:schemeClr val="tx1"/>
                </a:solidFill>
              </a:rPr>
              <a:t>Patrick P. C. Lee</a:t>
            </a:r>
          </a:p>
          <a:p>
            <a:r>
              <a:rPr lang="en-US" altLang="zh-HK" sz="2400" dirty="0" smtClean="0">
                <a:solidFill>
                  <a:schemeClr val="tx1"/>
                </a:solidFill>
              </a:rPr>
              <a:t>The Chinese University of Hong Kong</a:t>
            </a:r>
          </a:p>
          <a:p>
            <a:r>
              <a:rPr lang="en-US" altLang="zh-HK" sz="2400" dirty="0" smtClean="0">
                <a:solidFill>
                  <a:schemeClr val="tx1"/>
                </a:solidFill>
              </a:rPr>
              <a:t>APSYS’13</a:t>
            </a:r>
            <a:endParaRPr lang="zh-HK" alt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05D72-57E8-4F00-8CCB-08669A008A6C}" type="slidenum">
              <a:rPr lang="zh-HK" altLang="en-US" smtClean="0"/>
              <a:t>1</a:t>
            </a:fld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92484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Global </a:t>
            </a:r>
            <a:r>
              <a:rPr lang="en-US" altLang="zh-HK" dirty="0" err="1"/>
              <a:t>Deduplication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05D72-57E8-4F00-8CCB-08669A008A6C}" type="slidenum">
              <a:rPr lang="zh-HK" altLang="en-US" smtClean="0"/>
              <a:t>10</a:t>
            </a:fld>
            <a:endParaRPr lang="zh-HK" altLang="en-US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2625155"/>
          </a:xfrm>
        </p:spPr>
        <p:txBody>
          <a:bodyPr/>
          <a:lstStyle/>
          <a:p>
            <a:r>
              <a:rPr lang="en-US" altLang="zh-HK" dirty="0" smtClean="0"/>
              <a:t>Seek </a:t>
            </a:r>
            <a:r>
              <a:rPr lang="en-US" altLang="zh-HK" dirty="0"/>
              <a:t>time of locating segments </a:t>
            </a:r>
            <a:r>
              <a:rPr lang="en-US" altLang="zh-HK" dirty="0" smtClean="0"/>
              <a:t>is reduced compared to reading segment contents</a:t>
            </a:r>
            <a:endParaRPr lang="zh-HK" altLang="zh-HK" dirty="0"/>
          </a:p>
          <a:p>
            <a:r>
              <a:rPr lang="en-US" altLang="zh-HK" dirty="0" smtClean="0"/>
              <a:t>Still effective in </a:t>
            </a:r>
            <a:r>
              <a:rPr lang="en-US" altLang="zh-HK" dirty="0" err="1" smtClean="0"/>
              <a:t>dedup</a:t>
            </a:r>
            <a:r>
              <a:rPr lang="en-US" altLang="zh-HK" dirty="0" smtClean="0"/>
              <a:t> efficiency:</a:t>
            </a:r>
          </a:p>
          <a:p>
            <a:pPr lvl="1"/>
            <a:r>
              <a:rPr lang="en-US" altLang="zh-HK" dirty="0" smtClean="0"/>
              <a:t>Idea: changes confined in small regions</a:t>
            </a:r>
            <a:endParaRPr lang="en-US" altLang="zh-HK" dirty="0"/>
          </a:p>
          <a:p>
            <a:r>
              <a:rPr lang="en-US" altLang="zh-HK" dirty="0" smtClean="0"/>
              <a:t>Challenge: </a:t>
            </a:r>
            <a:r>
              <a:rPr lang="en-US" altLang="zh-HK" dirty="0" err="1" smtClean="0"/>
              <a:t>dedup</a:t>
            </a:r>
            <a:r>
              <a:rPr lang="en-US" altLang="zh-HK" dirty="0" smtClean="0"/>
              <a:t> efficiency not as good as conventional inline approaches</a:t>
            </a:r>
            <a:endParaRPr lang="zh-HK" altLang="zh-HK" dirty="0"/>
          </a:p>
        </p:txBody>
      </p:sp>
      <p:sp>
        <p:nvSpPr>
          <p:cNvPr id="7" name="圓角矩形 6"/>
          <p:cNvSpPr/>
          <p:nvPr/>
        </p:nvSpPr>
        <p:spPr bwMode="auto">
          <a:xfrm>
            <a:off x="683567" y="1772816"/>
            <a:ext cx="7632849" cy="1296144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HK" sz="3400" dirty="0" smtClean="0">
                <a:solidFill>
                  <a:srgbClr val="FF0000"/>
                </a:solidFill>
              </a:rPr>
              <a:t>Mitigate </a:t>
            </a:r>
            <a:r>
              <a:rPr lang="en-US" altLang="zh-HK" sz="3400" dirty="0">
                <a:solidFill>
                  <a:srgbClr val="FF0000"/>
                </a:solidFill>
              </a:rPr>
              <a:t>fragmentation by amortizing disk </a:t>
            </a:r>
            <a:r>
              <a:rPr lang="en-US" altLang="zh-HK" sz="3400" dirty="0" smtClean="0">
                <a:solidFill>
                  <a:srgbClr val="FF0000"/>
                </a:solidFill>
              </a:rPr>
              <a:t>seeks on reading segments</a:t>
            </a:r>
            <a:endParaRPr lang="zh-HK" altLang="zh-HK" sz="3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75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075083"/>
            <a:ext cx="3923928" cy="5522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Reverse </a:t>
            </a:r>
            <a:r>
              <a:rPr lang="en-US" altLang="zh-HK" dirty="0" err="1" smtClean="0"/>
              <a:t>Deduplication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28800"/>
            <a:ext cx="4762872" cy="4752528"/>
          </a:xfrm>
        </p:spPr>
        <p:txBody>
          <a:bodyPr/>
          <a:lstStyle/>
          <a:p>
            <a:r>
              <a:rPr lang="en-US" altLang="zh-HK" sz="2400" dirty="0" smtClean="0"/>
              <a:t>Finer-grained </a:t>
            </a:r>
            <a:r>
              <a:rPr lang="en-US" altLang="zh-HK" sz="2400" dirty="0" err="1" smtClean="0"/>
              <a:t>deduplication</a:t>
            </a:r>
            <a:r>
              <a:rPr lang="en-US" altLang="zh-HK" sz="2400" dirty="0" smtClean="0"/>
              <a:t> to further remove duplicates</a:t>
            </a:r>
          </a:p>
          <a:p>
            <a:r>
              <a:rPr lang="en-US" altLang="zh-HK" sz="2400" b="1" dirty="0" smtClean="0">
                <a:solidFill>
                  <a:srgbClr val="FF0000"/>
                </a:solidFill>
              </a:rPr>
              <a:t>Blocks</a:t>
            </a:r>
            <a:r>
              <a:rPr lang="en-US" altLang="zh-HK" sz="2400" dirty="0" smtClean="0"/>
              <a:t>: sub-segment of KBs (e.g., 4KB for FS blocks)</a:t>
            </a:r>
          </a:p>
          <a:p>
            <a:r>
              <a:rPr lang="en-US" altLang="zh-HK" sz="2400" dirty="0" smtClean="0"/>
              <a:t>Compare two versions of the same VM; remove duplicate blocks in the earlier version</a:t>
            </a:r>
          </a:p>
          <a:p>
            <a:r>
              <a:rPr lang="en-US" altLang="zh-HK" sz="2400" dirty="0" smtClean="0"/>
              <a:t>Accessing earlier blocks follow references to future versions</a:t>
            </a:r>
            <a:endParaRPr lang="zh-HK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05D72-57E8-4F00-8CCB-08669A008A6C}" type="slidenum">
              <a:rPr lang="zh-HK" altLang="en-US" smtClean="0"/>
              <a:t>11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2265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Reverse </a:t>
            </a:r>
            <a:r>
              <a:rPr lang="en-US" altLang="zh-HK" dirty="0" err="1" smtClean="0"/>
              <a:t>Deduplication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924945"/>
            <a:ext cx="8229600" cy="936104"/>
          </a:xfrm>
        </p:spPr>
        <p:txBody>
          <a:bodyPr/>
          <a:lstStyle/>
          <a:p>
            <a:r>
              <a:rPr lang="en-US" altLang="zh-HK" dirty="0" smtClean="0"/>
              <a:t>VM</a:t>
            </a:r>
            <a:r>
              <a:rPr lang="en-US" altLang="zh-HK" baseline="-25000" dirty="0" smtClean="0"/>
              <a:t>3</a:t>
            </a:r>
            <a:r>
              <a:rPr lang="en-US" altLang="zh-HK" dirty="0" smtClean="0"/>
              <a:t> is sequential</a:t>
            </a:r>
          </a:p>
          <a:p>
            <a:r>
              <a:rPr lang="en-US" altLang="zh-HK" dirty="0" smtClean="0"/>
              <a:t>VM</a:t>
            </a:r>
            <a:r>
              <a:rPr lang="en-US" altLang="zh-HK" baseline="-25000" dirty="0" smtClean="0"/>
              <a:t>1</a:t>
            </a:r>
            <a:r>
              <a:rPr lang="en-US" altLang="zh-HK" dirty="0" smtClean="0"/>
              <a:t> is the most fragmented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05D72-57E8-4F00-8CCB-08669A008A6C}" type="slidenum">
              <a:rPr lang="zh-HK" altLang="en-US" smtClean="0"/>
              <a:t>12</a:t>
            </a:fld>
            <a:endParaRPr lang="zh-HK" altLang="en-US"/>
          </a:p>
        </p:txBody>
      </p:sp>
      <p:sp>
        <p:nvSpPr>
          <p:cNvPr id="6" name="圓角矩形 5"/>
          <p:cNvSpPr/>
          <p:nvPr/>
        </p:nvSpPr>
        <p:spPr bwMode="auto">
          <a:xfrm>
            <a:off x="683567" y="1484784"/>
            <a:ext cx="7632849" cy="1296144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HK" sz="3400" dirty="0" smtClean="0">
                <a:solidFill>
                  <a:srgbClr val="FF0000"/>
                </a:solidFill>
              </a:rPr>
              <a:t>Shift </a:t>
            </a:r>
            <a:r>
              <a:rPr lang="en-US" altLang="zh-HK" sz="3400" dirty="0">
                <a:solidFill>
                  <a:srgbClr val="FF0000"/>
                </a:solidFill>
              </a:rPr>
              <a:t>fragmentation </a:t>
            </a:r>
            <a:r>
              <a:rPr lang="en-US" altLang="zh-HK" sz="3400" dirty="0" smtClean="0">
                <a:solidFill>
                  <a:srgbClr val="FF0000"/>
                </a:solidFill>
              </a:rPr>
              <a:t>to earlier versions by eliminating earlier blocks</a:t>
            </a:r>
            <a:endParaRPr lang="zh-HK" altLang="zh-HK" sz="3400" dirty="0">
              <a:solidFill>
                <a:srgbClr val="FF0000"/>
              </a:solidFill>
            </a:endParaRPr>
          </a:p>
        </p:txBody>
      </p:sp>
      <p:grpSp>
        <p:nvGrpSpPr>
          <p:cNvPr id="58" name="群組 57"/>
          <p:cNvGrpSpPr/>
          <p:nvPr/>
        </p:nvGrpSpPr>
        <p:grpSpPr>
          <a:xfrm>
            <a:off x="395536" y="5580658"/>
            <a:ext cx="8436072" cy="584646"/>
            <a:chOff x="467544" y="6084714"/>
            <a:chExt cx="8436072" cy="584646"/>
          </a:xfrm>
        </p:grpSpPr>
        <p:sp>
          <p:nvSpPr>
            <p:cNvPr id="8" name="Rectangle 36"/>
            <p:cNvSpPr/>
            <p:nvPr/>
          </p:nvSpPr>
          <p:spPr bwMode="auto">
            <a:xfrm>
              <a:off x="6022995" y="6093296"/>
              <a:ext cx="576064" cy="576064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D’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ectangle 37"/>
            <p:cNvSpPr/>
            <p:nvPr/>
          </p:nvSpPr>
          <p:spPr bwMode="auto">
            <a:xfrm>
              <a:off x="2987824" y="6093296"/>
              <a:ext cx="576064" cy="57606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F’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tangle 38"/>
            <p:cNvSpPr/>
            <p:nvPr/>
          </p:nvSpPr>
          <p:spPr bwMode="auto">
            <a:xfrm>
              <a:off x="4309539" y="6093296"/>
              <a:ext cx="576064" cy="5760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39"/>
            <p:cNvSpPr/>
            <p:nvPr/>
          </p:nvSpPr>
          <p:spPr bwMode="auto">
            <a:xfrm>
              <a:off x="1763688" y="6093296"/>
              <a:ext cx="576064" cy="5760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40"/>
            <p:cNvSpPr/>
            <p:nvPr/>
          </p:nvSpPr>
          <p:spPr bwMode="auto">
            <a:xfrm>
              <a:off x="5446931" y="6084714"/>
              <a:ext cx="576064" cy="576064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41"/>
            <p:cNvSpPr/>
            <p:nvPr/>
          </p:nvSpPr>
          <p:spPr bwMode="auto">
            <a:xfrm>
              <a:off x="467544" y="6093296"/>
              <a:ext cx="576064" cy="57606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42"/>
            <p:cNvSpPr/>
            <p:nvPr/>
          </p:nvSpPr>
          <p:spPr bwMode="auto">
            <a:xfrm>
              <a:off x="2418584" y="6093296"/>
              <a:ext cx="576064" cy="57606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E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43"/>
            <p:cNvSpPr/>
            <p:nvPr/>
          </p:nvSpPr>
          <p:spPr bwMode="auto">
            <a:xfrm>
              <a:off x="1115616" y="6093296"/>
              <a:ext cx="576064" cy="57606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44"/>
            <p:cNvSpPr/>
            <p:nvPr/>
          </p:nvSpPr>
          <p:spPr bwMode="auto">
            <a:xfrm>
              <a:off x="7751488" y="6093296"/>
              <a:ext cx="576064" cy="576064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HK" sz="2800" dirty="0">
                  <a:latin typeface="Arial" charset="0"/>
                </a:rPr>
                <a:t>G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45"/>
            <p:cNvSpPr/>
            <p:nvPr/>
          </p:nvSpPr>
          <p:spPr bwMode="auto">
            <a:xfrm>
              <a:off x="3647495" y="6093296"/>
              <a:ext cx="576064" cy="576064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HK" sz="2800" dirty="0">
                  <a:latin typeface="Arial" charset="0"/>
                </a:rPr>
                <a:t>H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47"/>
            <p:cNvSpPr/>
            <p:nvPr/>
          </p:nvSpPr>
          <p:spPr bwMode="auto">
            <a:xfrm>
              <a:off x="6599059" y="6093296"/>
              <a:ext cx="576064" cy="57606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E’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48"/>
            <p:cNvSpPr/>
            <p:nvPr/>
          </p:nvSpPr>
          <p:spPr bwMode="auto">
            <a:xfrm>
              <a:off x="7175123" y="6093296"/>
              <a:ext cx="576064" cy="576064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F’’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49"/>
            <p:cNvSpPr/>
            <p:nvPr/>
          </p:nvSpPr>
          <p:spPr bwMode="auto">
            <a:xfrm>
              <a:off x="8327552" y="6093296"/>
              <a:ext cx="576064" cy="576064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HK" sz="2800" dirty="0" smtClean="0">
                  <a:latin typeface="Arial" charset="0"/>
                </a:rPr>
                <a:t>H’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50"/>
            <p:cNvSpPr/>
            <p:nvPr/>
          </p:nvSpPr>
          <p:spPr bwMode="auto">
            <a:xfrm>
              <a:off x="4870867" y="6093296"/>
              <a:ext cx="576064" cy="57606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B’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2" name="Group 88"/>
          <p:cNvGrpSpPr/>
          <p:nvPr/>
        </p:nvGrpSpPr>
        <p:grpSpPr>
          <a:xfrm>
            <a:off x="4606813" y="4311098"/>
            <a:ext cx="3999781" cy="1296144"/>
            <a:chOff x="4385876" y="3933056"/>
            <a:chExt cx="3999781" cy="1296144"/>
          </a:xfrm>
        </p:grpSpPr>
        <p:cxnSp>
          <p:nvCxnSpPr>
            <p:cNvPr id="23" name="Straight Arrow Connector 53"/>
            <p:cNvCxnSpPr/>
            <p:nvPr/>
          </p:nvCxnSpPr>
          <p:spPr bwMode="auto">
            <a:xfrm>
              <a:off x="6114068" y="4779117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Arrow Connector 54"/>
            <p:cNvCxnSpPr/>
            <p:nvPr/>
          </p:nvCxnSpPr>
          <p:spPr bwMode="auto">
            <a:xfrm>
              <a:off x="6636830" y="4797152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Arrow Connector 55"/>
            <p:cNvCxnSpPr/>
            <p:nvPr/>
          </p:nvCxnSpPr>
          <p:spPr bwMode="auto">
            <a:xfrm>
              <a:off x="7230360" y="4797152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Arrow Connector 56"/>
            <p:cNvCxnSpPr/>
            <p:nvPr/>
          </p:nvCxnSpPr>
          <p:spPr bwMode="auto">
            <a:xfrm>
              <a:off x="7809593" y="4797152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Arrow Connector 57"/>
            <p:cNvCxnSpPr/>
            <p:nvPr/>
          </p:nvCxnSpPr>
          <p:spPr bwMode="auto">
            <a:xfrm>
              <a:off x="8385657" y="4797152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Arrow Connector 58"/>
            <p:cNvCxnSpPr/>
            <p:nvPr/>
          </p:nvCxnSpPr>
          <p:spPr bwMode="auto">
            <a:xfrm>
              <a:off x="5538004" y="4797152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Straight Arrow Connector 59"/>
            <p:cNvCxnSpPr/>
            <p:nvPr/>
          </p:nvCxnSpPr>
          <p:spPr bwMode="auto">
            <a:xfrm>
              <a:off x="4962312" y="4797152"/>
              <a:ext cx="0" cy="4063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Straight Arrow Connector 60"/>
            <p:cNvCxnSpPr/>
            <p:nvPr/>
          </p:nvCxnSpPr>
          <p:spPr bwMode="auto">
            <a:xfrm>
              <a:off x="4385876" y="4797152"/>
              <a:ext cx="0" cy="41401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Straight Connector 62"/>
            <p:cNvCxnSpPr/>
            <p:nvPr/>
          </p:nvCxnSpPr>
          <p:spPr bwMode="auto">
            <a:xfrm>
              <a:off x="4385876" y="4797152"/>
              <a:ext cx="3999781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Straight Connector 64"/>
            <p:cNvCxnSpPr>
              <a:stCxn id="33" idx="2"/>
            </p:cNvCxnSpPr>
            <p:nvPr/>
          </p:nvCxnSpPr>
          <p:spPr bwMode="auto">
            <a:xfrm flipH="1">
              <a:off x="6863117" y="4456276"/>
              <a:ext cx="1" cy="34087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TextBox 65"/>
            <p:cNvSpPr txBox="1"/>
            <p:nvPr/>
          </p:nvSpPr>
          <p:spPr>
            <a:xfrm>
              <a:off x="6434955" y="3933056"/>
              <a:ext cx="856325" cy="523220"/>
            </a:xfrm>
            <a:prstGeom prst="rect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altLang="zh-HK" sz="2800" dirty="0" smtClean="0"/>
                <a:t>VM</a:t>
              </a:r>
              <a:r>
                <a:rPr lang="en-US" altLang="zh-HK" sz="2800" baseline="-25000" dirty="0" smtClean="0"/>
                <a:t>3</a:t>
              </a:r>
              <a:endParaRPr lang="zh-HK" altLang="en-US" sz="2800" dirty="0"/>
            </a:p>
          </p:txBody>
        </p:sp>
      </p:grpSp>
      <p:grpSp>
        <p:nvGrpSpPr>
          <p:cNvPr id="34" name="Group 89"/>
          <p:cNvGrpSpPr/>
          <p:nvPr/>
        </p:nvGrpSpPr>
        <p:grpSpPr>
          <a:xfrm>
            <a:off x="1979712" y="4293063"/>
            <a:ext cx="5972512" cy="1304928"/>
            <a:chOff x="4321164" y="3933056"/>
            <a:chExt cx="5972512" cy="1304928"/>
          </a:xfrm>
        </p:grpSpPr>
        <p:cxnSp>
          <p:nvCxnSpPr>
            <p:cNvPr id="35" name="Straight Arrow Connector 90"/>
            <p:cNvCxnSpPr/>
            <p:nvPr/>
          </p:nvCxnSpPr>
          <p:spPr bwMode="auto">
            <a:xfrm>
              <a:off x="6204971" y="4681488"/>
              <a:ext cx="0" cy="54006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5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Straight Arrow Connector 91"/>
            <p:cNvCxnSpPr/>
            <p:nvPr/>
          </p:nvCxnSpPr>
          <p:spPr bwMode="auto">
            <a:xfrm>
              <a:off x="6856424" y="4689140"/>
              <a:ext cx="0" cy="54006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5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Straight Arrow Connector 92"/>
            <p:cNvCxnSpPr/>
            <p:nvPr/>
          </p:nvCxnSpPr>
          <p:spPr bwMode="auto">
            <a:xfrm>
              <a:off x="7990804" y="4697924"/>
              <a:ext cx="0" cy="54006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5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Straight Arrow Connector 93"/>
            <p:cNvCxnSpPr/>
            <p:nvPr/>
          </p:nvCxnSpPr>
          <p:spPr bwMode="auto">
            <a:xfrm>
              <a:off x="8593799" y="4681455"/>
              <a:ext cx="0" cy="54006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5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Arrow Connector 94"/>
            <p:cNvCxnSpPr/>
            <p:nvPr/>
          </p:nvCxnSpPr>
          <p:spPr bwMode="auto">
            <a:xfrm>
              <a:off x="10293676" y="4689140"/>
              <a:ext cx="0" cy="54006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5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Straight Arrow Connector 95"/>
            <p:cNvCxnSpPr/>
            <p:nvPr/>
          </p:nvCxnSpPr>
          <p:spPr bwMode="auto">
            <a:xfrm>
              <a:off x="5545300" y="4681455"/>
              <a:ext cx="0" cy="53237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5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Straight Arrow Connector 96"/>
            <p:cNvCxnSpPr/>
            <p:nvPr/>
          </p:nvCxnSpPr>
          <p:spPr bwMode="auto">
            <a:xfrm>
              <a:off x="4976060" y="4689140"/>
              <a:ext cx="0" cy="54006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5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Straight Arrow Connector 97"/>
            <p:cNvCxnSpPr/>
            <p:nvPr/>
          </p:nvCxnSpPr>
          <p:spPr bwMode="auto">
            <a:xfrm>
              <a:off x="4321164" y="4697924"/>
              <a:ext cx="0" cy="54006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5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Straight Connector 98"/>
            <p:cNvCxnSpPr/>
            <p:nvPr/>
          </p:nvCxnSpPr>
          <p:spPr bwMode="auto">
            <a:xfrm>
              <a:off x="4321164" y="4681455"/>
              <a:ext cx="5972512" cy="768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5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Straight Connector 99"/>
            <p:cNvCxnSpPr>
              <a:stCxn id="45" idx="2"/>
            </p:cNvCxnSpPr>
            <p:nvPr/>
          </p:nvCxnSpPr>
          <p:spPr bwMode="auto">
            <a:xfrm>
              <a:off x="6876256" y="4456276"/>
              <a:ext cx="0" cy="2328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5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5" name="TextBox 100"/>
            <p:cNvSpPr txBox="1"/>
            <p:nvPr/>
          </p:nvSpPr>
          <p:spPr>
            <a:xfrm>
              <a:off x="6448093" y="3933056"/>
              <a:ext cx="856325" cy="523220"/>
            </a:xfrm>
            <a:prstGeom prst="rect">
              <a:avLst/>
            </a:prstGeom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altLang="zh-HK" sz="2800" dirty="0" smtClean="0"/>
                <a:t>VM</a:t>
              </a:r>
              <a:r>
                <a:rPr lang="en-US" altLang="zh-HK" sz="2800" baseline="-25000" dirty="0"/>
                <a:t>2</a:t>
              </a:r>
              <a:endParaRPr lang="zh-HK" altLang="en-US" sz="2800" dirty="0"/>
            </a:p>
          </p:txBody>
        </p:sp>
      </p:grpSp>
      <p:grpSp>
        <p:nvGrpSpPr>
          <p:cNvPr id="46" name="Group 120"/>
          <p:cNvGrpSpPr/>
          <p:nvPr/>
        </p:nvGrpSpPr>
        <p:grpSpPr>
          <a:xfrm>
            <a:off x="611745" y="4311098"/>
            <a:ext cx="7235428" cy="1296177"/>
            <a:chOff x="4355976" y="3933023"/>
            <a:chExt cx="7235428" cy="1296177"/>
          </a:xfrm>
        </p:grpSpPr>
        <p:cxnSp>
          <p:nvCxnSpPr>
            <p:cNvPr id="47" name="Straight Arrow Connector 121"/>
            <p:cNvCxnSpPr/>
            <p:nvPr/>
          </p:nvCxnSpPr>
          <p:spPr bwMode="auto">
            <a:xfrm>
              <a:off x="5614740" y="4589846"/>
              <a:ext cx="0" cy="63007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Straight Arrow Connector 122"/>
            <p:cNvCxnSpPr/>
            <p:nvPr/>
          </p:nvCxnSpPr>
          <p:spPr bwMode="auto">
            <a:xfrm>
              <a:off x="7486948" y="4581062"/>
              <a:ext cx="0" cy="63007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Straight Arrow Connector 123"/>
            <p:cNvCxnSpPr/>
            <p:nvPr/>
          </p:nvCxnSpPr>
          <p:spPr bwMode="auto">
            <a:xfrm>
              <a:off x="8135020" y="4599130"/>
              <a:ext cx="0" cy="63007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Arrow Connector 124"/>
            <p:cNvCxnSpPr/>
            <p:nvPr/>
          </p:nvCxnSpPr>
          <p:spPr bwMode="auto">
            <a:xfrm>
              <a:off x="11591404" y="4589812"/>
              <a:ext cx="0" cy="63010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Straight Arrow Connector 125"/>
            <p:cNvCxnSpPr/>
            <p:nvPr/>
          </p:nvCxnSpPr>
          <p:spPr bwMode="auto">
            <a:xfrm>
              <a:off x="9287148" y="4589813"/>
              <a:ext cx="0" cy="63010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Arrow Connector 126"/>
            <p:cNvCxnSpPr/>
            <p:nvPr/>
          </p:nvCxnSpPr>
          <p:spPr bwMode="auto">
            <a:xfrm>
              <a:off x="4355976" y="4599097"/>
              <a:ext cx="0" cy="62241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Arrow Connector 127"/>
            <p:cNvCxnSpPr/>
            <p:nvPr/>
          </p:nvCxnSpPr>
          <p:spPr bwMode="auto">
            <a:xfrm>
              <a:off x="6262812" y="4599130"/>
              <a:ext cx="0" cy="62235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Arrow Connector 128"/>
            <p:cNvCxnSpPr/>
            <p:nvPr/>
          </p:nvCxnSpPr>
          <p:spPr bwMode="auto">
            <a:xfrm>
              <a:off x="4932040" y="4599130"/>
              <a:ext cx="0" cy="63007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Straight Connector 129"/>
            <p:cNvCxnSpPr/>
            <p:nvPr/>
          </p:nvCxnSpPr>
          <p:spPr bwMode="auto">
            <a:xfrm>
              <a:off x="4355976" y="4599097"/>
              <a:ext cx="723542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Straight Connector 130"/>
            <p:cNvCxnSpPr>
              <a:stCxn id="57" idx="2"/>
            </p:cNvCxnSpPr>
            <p:nvPr/>
          </p:nvCxnSpPr>
          <p:spPr bwMode="auto">
            <a:xfrm>
              <a:off x="6208668" y="4456243"/>
              <a:ext cx="0" cy="1428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TextBox 131"/>
            <p:cNvSpPr txBox="1"/>
            <p:nvPr/>
          </p:nvSpPr>
          <p:spPr>
            <a:xfrm>
              <a:off x="5780505" y="3933023"/>
              <a:ext cx="856325" cy="523220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altLang="zh-HK" sz="2800" dirty="0" smtClean="0"/>
                <a:t>VM</a:t>
              </a:r>
              <a:r>
                <a:rPr lang="en-US" altLang="zh-HK" sz="2800" baseline="-25000" dirty="0" smtClean="0"/>
                <a:t>1</a:t>
              </a:r>
              <a:endParaRPr lang="zh-HK" alt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76963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Shared Segments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1" y="1772816"/>
            <a:ext cx="8208912" cy="4353347"/>
          </a:xfrm>
        </p:spPr>
        <p:txBody>
          <a:bodyPr/>
          <a:lstStyle/>
          <a:p>
            <a:r>
              <a:rPr lang="en-US" altLang="zh-HK" dirty="0" smtClean="0">
                <a:solidFill>
                  <a:srgbClr val="FF0000"/>
                </a:solidFill>
              </a:rPr>
              <a:t>Block reference </a:t>
            </a:r>
            <a:r>
              <a:rPr lang="en-US" altLang="zh-HK" dirty="0">
                <a:solidFill>
                  <a:srgbClr val="FF0000"/>
                </a:solidFill>
              </a:rPr>
              <a:t>c</a:t>
            </a:r>
            <a:r>
              <a:rPr lang="en-US" altLang="zh-HK" dirty="0" smtClean="0">
                <a:solidFill>
                  <a:srgbClr val="FF0000"/>
                </a:solidFill>
              </a:rPr>
              <a:t>ounts</a:t>
            </a:r>
          </a:p>
          <a:p>
            <a:r>
              <a:rPr lang="en-US" altLang="zh-HK" dirty="0" smtClean="0"/>
              <a:t>Add 1 for all blocks in a segment when referenced by a VM version</a:t>
            </a:r>
          </a:p>
          <a:p>
            <a:r>
              <a:rPr lang="en-US" altLang="zh-HK" dirty="0" smtClean="0"/>
              <a:t>Minus 1 when a block refers to a future version in reverse </a:t>
            </a:r>
            <a:r>
              <a:rPr lang="en-US" altLang="zh-HK" dirty="0" err="1" smtClean="0"/>
              <a:t>deduplication</a:t>
            </a:r>
            <a:endParaRPr lang="en-US" altLang="zh-HK" dirty="0" smtClean="0"/>
          </a:p>
          <a:p>
            <a:r>
              <a:rPr lang="en-US" altLang="zh-HK" dirty="0" smtClean="0"/>
              <a:t>Remove blocks when reference counts dropped to zero</a:t>
            </a:r>
            <a:endParaRPr lang="en-US" altLang="zh-HK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05D72-57E8-4F00-8CCB-08669A008A6C}" type="slidenum">
              <a:rPr lang="zh-HK" altLang="en-US" smtClean="0"/>
              <a:t>13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6963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Segments: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05D72-57E8-4F00-8CCB-08669A008A6C}" type="slidenum">
              <a:rPr lang="zh-HK" altLang="en-US" smtClean="0"/>
              <a:t>14</a:t>
            </a:fld>
            <a:endParaRPr lang="zh-HK" altLang="en-US"/>
          </a:p>
        </p:txBody>
      </p:sp>
      <p:grpSp>
        <p:nvGrpSpPr>
          <p:cNvPr id="5" name="Group 4"/>
          <p:cNvGrpSpPr/>
          <p:nvPr/>
        </p:nvGrpSpPr>
        <p:grpSpPr>
          <a:xfrm>
            <a:off x="1975201" y="1700808"/>
            <a:ext cx="4901055" cy="519607"/>
            <a:chOff x="-66460" y="1628800"/>
            <a:chExt cx="6006612" cy="714594"/>
          </a:xfrm>
        </p:grpSpPr>
        <p:sp>
          <p:nvSpPr>
            <p:cNvPr id="6" name="Rounded Rectangle 5"/>
            <p:cNvSpPr/>
            <p:nvPr/>
          </p:nvSpPr>
          <p:spPr>
            <a:xfrm>
              <a:off x="-66460" y="1628800"/>
              <a:ext cx="6006612" cy="71459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altLang="zh-HK" sz="2000" dirty="0" smtClean="0"/>
                <a:t>VMA</a:t>
              </a:r>
              <a:r>
                <a:rPr lang="en-US" altLang="zh-HK" sz="2000" baseline="-25000" dirty="0" smtClean="0"/>
                <a:t>1</a:t>
              </a:r>
              <a:endParaRPr lang="zh-HK" altLang="en-US" sz="2000" baseline="-25000" dirty="0"/>
            </a:p>
          </p:txBody>
        </p:sp>
        <p:sp>
          <p:nvSpPr>
            <p:cNvPr id="7" name="Rectangle 39"/>
            <p:cNvSpPr/>
            <p:nvPr/>
          </p:nvSpPr>
          <p:spPr bwMode="auto">
            <a:xfrm>
              <a:off x="1622415" y="1700808"/>
              <a:ext cx="576064" cy="5760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Rectangle 41"/>
            <p:cNvSpPr/>
            <p:nvPr/>
          </p:nvSpPr>
          <p:spPr bwMode="auto">
            <a:xfrm>
              <a:off x="2774543" y="1700808"/>
              <a:ext cx="576064" cy="57606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ectangle 42"/>
            <p:cNvSpPr/>
            <p:nvPr/>
          </p:nvSpPr>
          <p:spPr bwMode="auto">
            <a:xfrm>
              <a:off x="3491880" y="1700808"/>
              <a:ext cx="576064" cy="57606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E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tangle 43"/>
            <p:cNvSpPr/>
            <p:nvPr/>
          </p:nvSpPr>
          <p:spPr bwMode="auto">
            <a:xfrm>
              <a:off x="4067944" y="1700808"/>
              <a:ext cx="576064" cy="57606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45"/>
            <p:cNvSpPr/>
            <p:nvPr/>
          </p:nvSpPr>
          <p:spPr bwMode="auto">
            <a:xfrm>
              <a:off x="5220072" y="1700808"/>
              <a:ext cx="576064" cy="576064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HK" sz="2200" dirty="0">
                  <a:latin typeface="Arial" charset="0"/>
                </a:rPr>
                <a:t>H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38"/>
            <p:cNvSpPr/>
            <p:nvPr/>
          </p:nvSpPr>
          <p:spPr bwMode="auto">
            <a:xfrm>
              <a:off x="1043608" y="1700808"/>
              <a:ext cx="576064" cy="5760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40"/>
            <p:cNvSpPr/>
            <p:nvPr/>
          </p:nvSpPr>
          <p:spPr bwMode="auto">
            <a:xfrm>
              <a:off x="2198479" y="1700808"/>
              <a:ext cx="576064" cy="576064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44"/>
            <p:cNvSpPr/>
            <p:nvPr/>
          </p:nvSpPr>
          <p:spPr bwMode="auto">
            <a:xfrm>
              <a:off x="4644008" y="1700808"/>
              <a:ext cx="576064" cy="576064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HK" sz="2200" dirty="0">
                  <a:latin typeface="Arial" charset="0"/>
                </a:rPr>
                <a:t>G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975201" y="2292780"/>
            <a:ext cx="4901055" cy="519607"/>
            <a:chOff x="-66460" y="2550848"/>
            <a:chExt cx="6006612" cy="714594"/>
          </a:xfrm>
        </p:grpSpPr>
        <p:sp>
          <p:nvSpPr>
            <p:cNvPr id="16" name="Rounded Rectangle 15"/>
            <p:cNvSpPr/>
            <p:nvPr/>
          </p:nvSpPr>
          <p:spPr>
            <a:xfrm>
              <a:off x="-66460" y="2550848"/>
              <a:ext cx="6006612" cy="714594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altLang="zh-HK" sz="2000" dirty="0" smtClean="0"/>
                <a:t>VMB</a:t>
              </a:r>
              <a:r>
                <a:rPr lang="en-US" altLang="zh-HK" sz="2000" baseline="-25000" dirty="0" smtClean="0"/>
                <a:t>1</a:t>
              </a:r>
              <a:endParaRPr lang="zh-HK" altLang="en-US" sz="2000" baseline="-25000" dirty="0"/>
            </a:p>
          </p:txBody>
        </p:sp>
        <p:sp>
          <p:nvSpPr>
            <p:cNvPr id="17" name="Rectangle 39"/>
            <p:cNvSpPr/>
            <p:nvPr/>
          </p:nvSpPr>
          <p:spPr bwMode="auto">
            <a:xfrm>
              <a:off x="1622415" y="2620113"/>
              <a:ext cx="576064" cy="5760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41"/>
            <p:cNvSpPr/>
            <p:nvPr/>
          </p:nvSpPr>
          <p:spPr bwMode="auto">
            <a:xfrm>
              <a:off x="2774543" y="2620113"/>
              <a:ext cx="576064" cy="57606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42"/>
            <p:cNvSpPr/>
            <p:nvPr/>
          </p:nvSpPr>
          <p:spPr bwMode="auto">
            <a:xfrm>
              <a:off x="3491880" y="2620113"/>
              <a:ext cx="576064" cy="57606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E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43"/>
            <p:cNvSpPr/>
            <p:nvPr/>
          </p:nvSpPr>
          <p:spPr bwMode="auto">
            <a:xfrm>
              <a:off x="4067944" y="2620113"/>
              <a:ext cx="573321" cy="57606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45"/>
            <p:cNvSpPr/>
            <p:nvPr/>
          </p:nvSpPr>
          <p:spPr bwMode="auto">
            <a:xfrm>
              <a:off x="5220072" y="2620113"/>
              <a:ext cx="573321" cy="576064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HK" sz="2200" dirty="0">
                  <a:latin typeface="Arial" charset="0"/>
                </a:rPr>
                <a:t>H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38"/>
            <p:cNvSpPr/>
            <p:nvPr/>
          </p:nvSpPr>
          <p:spPr bwMode="auto">
            <a:xfrm>
              <a:off x="1043608" y="2620113"/>
              <a:ext cx="576064" cy="5760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40"/>
            <p:cNvSpPr/>
            <p:nvPr/>
          </p:nvSpPr>
          <p:spPr bwMode="auto">
            <a:xfrm>
              <a:off x="2198479" y="2620113"/>
              <a:ext cx="576064" cy="576064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44"/>
            <p:cNvSpPr/>
            <p:nvPr/>
          </p:nvSpPr>
          <p:spPr bwMode="auto">
            <a:xfrm>
              <a:off x="4641265" y="2620113"/>
              <a:ext cx="576064" cy="576064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HK" sz="2200" dirty="0">
                  <a:latin typeface="Arial" charset="0"/>
                </a:rPr>
                <a:t>G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975201" y="3518885"/>
            <a:ext cx="4901055" cy="519607"/>
            <a:chOff x="-66460" y="4367846"/>
            <a:chExt cx="6006612" cy="714594"/>
          </a:xfrm>
        </p:grpSpPr>
        <p:sp>
          <p:nvSpPr>
            <p:cNvPr id="35" name="Rounded Rectangle 34"/>
            <p:cNvSpPr/>
            <p:nvPr/>
          </p:nvSpPr>
          <p:spPr>
            <a:xfrm>
              <a:off x="-66460" y="4367846"/>
              <a:ext cx="6006612" cy="714594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altLang="zh-HK" sz="2000" dirty="0" smtClean="0"/>
                <a:t>VMB</a:t>
              </a:r>
              <a:r>
                <a:rPr lang="en-US" altLang="zh-HK" sz="2000" baseline="-25000" dirty="0" smtClean="0"/>
                <a:t>2</a:t>
              </a:r>
              <a:endParaRPr lang="zh-HK" altLang="en-US" sz="2000" baseline="-25000" dirty="0"/>
            </a:p>
          </p:txBody>
        </p:sp>
        <p:sp>
          <p:nvSpPr>
            <p:cNvPr id="36" name="Rectangle 47"/>
            <p:cNvSpPr/>
            <p:nvPr/>
          </p:nvSpPr>
          <p:spPr bwMode="auto">
            <a:xfrm>
              <a:off x="3476902" y="4437111"/>
              <a:ext cx="576064" cy="57606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E’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Rectangle 48"/>
            <p:cNvSpPr/>
            <p:nvPr/>
          </p:nvSpPr>
          <p:spPr bwMode="auto">
            <a:xfrm>
              <a:off x="4052966" y="4437111"/>
              <a:ext cx="573321" cy="57606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F’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2759565" y="4437112"/>
              <a:ext cx="576064" cy="576064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D’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9" name="Rectangle 39"/>
            <p:cNvSpPr/>
            <p:nvPr/>
          </p:nvSpPr>
          <p:spPr bwMode="auto">
            <a:xfrm>
              <a:off x="1601951" y="4437112"/>
              <a:ext cx="584293" cy="5760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Rectangle 38"/>
            <p:cNvSpPr/>
            <p:nvPr/>
          </p:nvSpPr>
          <p:spPr bwMode="auto">
            <a:xfrm>
              <a:off x="1031373" y="4437112"/>
              <a:ext cx="576064" cy="5760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186244" y="4437112"/>
              <a:ext cx="570578" cy="576064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Rectangle 44"/>
            <p:cNvSpPr/>
            <p:nvPr/>
          </p:nvSpPr>
          <p:spPr bwMode="auto">
            <a:xfrm>
              <a:off x="4626287" y="4437111"/>
              <a:ext cx="578807" cy="576064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HK" sz="2200" dirty="0">
                  <a:latin typeface="Arial" charset="0"/>
                </a:rPr>
                <a:t>G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Rectangle 49"/>
            <p:cNvSpPr/>
            <p:nvPr/>
          </p:nvSpPr>
          <p:spPr bwMode="auto">
            <a:xfrm>
              <a:off x="5205094" y="4437112"/>
              <a:ext cx="573321" cy="576064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HK" sz="2200" dirty="0" smtClean="0">
                  <a:latin typeface="Arial" charset="0"/>
                </a:rPr>
                <a:t>H’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1975201" y="2942821"/>
            <a:ext cx="4901055" cy="519607"/>
            <a:chOff x="1975201" y="2942821"/>
            <a:chExt cx="4901055" cy="519607"/>
          </a:xfrm>
        </p:grpSpPr>
        <p:sp>
          <p:nvSpPr>
            <p:cNvPr id="26" name="Rounded Rectangle 25"/>
            <p:cNvSpPr/>
            <p:nvPr/>
          </p:nvSpPr>
          <p:spPr>
            <a:xfrm>
              <a:off x="1975201" y="2942821"/>
              <a:ext cx="4901055" cy="519607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altLang="zh-HK" sz="2000" dirty="0" smtClean="0"/>
                <a:t>VMA</a:t>
              </a:r>
              <a:r>
                <a:rPr lang="en-US" altLang="zh-HK" sz="2000" baseline="-25000" dirty="0"/>
                <a:t>2</a:t>
              </a:r>
              <a:endParaRPr lang="zh-HK" altLang="en-US" sz="2000" baseline="-25000" dirty="0"/>
            </a:p>
          </p:txBody>
        </p:sp>
        <p:sp>
          <p:nvSpPr>
            <p:cNvPr id="27" name="Rectangle 36"/>
            <p:cNvSpPr/>
            <p:nvPr/>
          </p:nvSpPr>
          <p:spPr bwMode="auto">
            <a:xfrm>
              <a:off x="4291060" y="2986160"/>
              <a:ext cx="470036" cy="41887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D’</a:t>
              </a:r>
              <a:endParaRPr kumimoji="0" lang="zh-HK" altLang="en-US" sz="2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39"/>
            <p:cNvSpPr/>
            <p:nvPr/>
          </p:nvSpPr>
          <p:spPr bwMode="auto">
            <a:xfrm>
              <a:off x="3350989" y="2986160"/>
              <a:ext cx="470036" cy="41887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</a:t>
              </a:r>
              <a:endParaRPr kumimoji="0" lang="zh-HK" altLang="en-US" sz="2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38"/>
            <p:cNvSpPr/>
            <p:nvPr/>
          </p:nvSpPr>
          <p:spPr bwMode="auto">
            <a:xfrm>
              <a:off x="2878715" y="2986160"/>
              <a:ext cx="470036" cy="4188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</a:t>
              </a:r>
              <a:endParaRPr kumimoji="0" lang="zh-HK" altLang="en-US" sz="2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40"/>
            <p:cNvSpPr/>
            <p:nvPr/>
          </p:nvSpPr>
          <p:spPr bwMode="auto">
            <a:xfrm>
              <a:off x="3821025" y="2986160"/>
              <a:ext cx="470036" cy="41887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</a:t>
              </a:r>
              <a:endParaRPr kumimoji="0" lang="zh-HK" altLang="en-US" sz="2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42"/>
            <p:cNvSpPr/>
            <p:nvPr/>
          </p:nvSpPr>
          <p:spPr bwMode="auto">
            <a:xfrm>
              <a:off x="4876367" y="2986160"/>
              <a:ext cx="470036" cy="41887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E</a:t>
              </a:r>
              <a:endParaRPr kumimoji="0" lang="zh-HK" altLang="en-US" sz="2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ctangle 45"/>
            <p:cNvSpPr/>
            <p:nvPr/>
          </p:nvSpPr>
          <p:spPr bwMode="auto">
            <a:xfrm>
              <a:off x="6286473" y="2986160"/>
              <a:ext cx="470036" cy="41887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HK" sz="2200" dirty="0">
                  <a:latin typeface="Arial" charset="0"/>
                </a:rPr>
                <a:t>H</a:t>
              </a:r>
              <a:endParaRPr kumimoji="0" lang="zh-HK" altLang="en-US" sz="2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Rectangle 44"/>
            <p:cNvSpPr/>
            <p:nvPr/>
          </p:nvSpPr>
          <p:spPr bwMode="auto">
            <a:xfrm>
              <a:off x="5816438" y="2986160"/>
              <a:ext cx="470036" cy="418877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HK" sz="2200" dirty="0">
                  <a:latin typeface="Arial" charset="0"/>
                </a:rPr>
                <a:t>G</a:t>
              </a:r>
              <a:endParaRPr kumimoji="0" lang="zh-HK" altLang="en-US" sz="2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5350879" y="2986159"/>
              <a:ext cx="467797" cy="41887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634394" y="4708479"/>
            <a:ext cx="1882381" cy="418877"/>
            <a:chOff x="1177082" y="4437112"/>
            <a:chExt cx="1882381" cy="418877"/>
          </a:xfrm>
        </p:grpSpPr>
        <p:sp>
          <p:nvSpPr>
            <p:cNvPr id="46" name="Rectangle 39"/>
            <p:cNvSpPr/>
            <p:nvPr/>
          </p:nvSpPr>
          <p:spPr bwMode="auto">
            <a:xfrm>
              <a:off x="1649355" y="4437112"/>
              <a:ext cx="470036" cy="41887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7" name="Rectangle 41"/>
            <p:cNvSpPr/>
            <p:nvPr/>
          </p:nvSpPr>
          <p:spPr bwMode="auto">
            <a:xfrm>
              <a:off x="2589427" y="4437112"/>
              <a:ext cx="470036" cy="41887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8" name="Rectangle 38"/>
            <p:cNvSpPr/>
            <p:nvPr/>
          </p:nvSpPr>
          <p:spPr bwMode="auto">
            <a:xfrm>
              <a:off x="1177082" y="4437112"/>
              <a:ext cx="470036" cy="4188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Rectangle 40"/>
            <p:cNvSpPr/>
            <p:nvPr/>
          </p:nvSpPr>
          <p:spPr bwMode="auto">
            <a:xfrm>
              <a:off x="2119391" y="4437112"/>
              <a:ext cx="470036" cy="41887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2636631" y="5604059"/>
            <a:ext cx="1877907" cy="418877"/>
            <a:chOff x="1179319" y="5229200"/>
            <a:chExt cx="1877907" cy="418877"/>
          </a:xfrm>
        </p:grpSpPr>
        <p:sp>
          <p:nvSpPr>
            <p:cNvPr id="51" name="Rectangle 36"/>
            <p:cNvSpPr/>
            <p:nvPr/>
          </p:nvSpPr>
          <p:spPr bwMode="auto">
            <a:xfrm>
              <a:off x="2591663" y="5229200"/>
              <a:ext cx="465563" cy="41887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D’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Rectangle 39"/>
            <p:cNvSpPr/>
            <p:nvPr/>
          </p:nvSpPr>
          <p:spPr bwMode="auto">
            <a:xfrm>
              <a:off x="1651592" y="5229200"/>
              <a:ext cx="470036" cy="41887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3" name="Rectangle 38"/>
            <p:cNvSpPr/>
            <p:nvPr/>
          </p:nvSpPr>
          <p:spPr bwMode="auto">
            <a:xfrm>
              <a:off x="1179319" y="5229200"/>
              <a:ext cx="470036" cy="4188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4" name="Rectangle 40"/>
            <p:cNvSpPr/>
            <p:nvPr/>
          </p:nvSpPr>
          <p:spPr bwMode="auto">
            <a:xfrm>
              <a:off x="2121628" y="5229200"/>
              <a:ext cx="470036" cy="41887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4873925" y="4708479"/>
            <a:ext cx="1877904" cy="418877"/>
            <a:chOff x="3216781" y="4437112"/>
            <a:chExt cx="1877904" cy="418877"/>
          </a:xfrm>
        </p:grpSpPr>
        <p:sp>
          <p:nvSpPr>
            <p:cNvPr id="56" name="Rectangle 42"/>
            <p:cNvSpPr/>
            <p:nvPr/>
          </p:nvSpPr>
          <p:spPr bwMode="auto">
            <a:xfrm>
              <a:off x="3216781" y="4437112"/>
              <a:ext cx="470036" cy="41887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E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7" name="Rectangle 43"/>
            <p:cNvSpPr/>
            <p:nvPr/>
          </p:nvSpPr>
          <p:spPr bwMode="auto">
            <a:xfrm>
              <a:off x="3686816" y="4437112"/>
              <a:ext cx="467797" cy="41887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8" name="Rectangle 45"/>
            <p:cNvSpPr/>
            <p:nvPr/>
          </p:nvSpPr>
          <p:spPr bwMode="auto">
            <a:xfrm>
              <a:off x="4626888" y="4437112"/>
              <a:ext cx="467797" cy="41887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HK" sz="2200" dirty="0">
                  <a:latin typeface="Arial" charset="0"/>
                </a:rPr>
                <a:t>H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9" name="Rectangle 44"/>
            <p:cNvSpPr/>
            <p:nvPr/>
          </p:nvSpPr>
          <p:spPr bwMode="auto">
            <a:xfrm>
              <a:off x="4154614" y="4437112"/>
              <a:ext cx="470036" cy="418877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HK" sz="2200" dirty="0">
                  <a:latin typeface="Arial" charset="0"/>
                </a:rPr>
                <a:t>G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4881844" y="5604059"/>
            <a:ext cx="1877903" cy="418878"/>
            <a:chOff x="3224700" y="5229200"/>
            <a:chExt cx="1877903" cy="418878"/>
          </a:xfrm>
        </p:grpSpPr>
        <p:sp>
          <p:nvSpPr>
            <p:cNvPr id="61" name="Rectangle 47"/>
            <p:cNvSpPr/>
            <p:nvPr/>
          </p:nvSpPr>
          <p:spPr bwMode="auto">
            <a:xfrm>
              <a:off x="3224700" y="5229200"/>
              <a:ext cx="470036" cy="41887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E’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2" name="Rectangle 48"/>
            <p:cNvSpPr/>
            <p:nvPr/>
          </p:nvSpPr>
          <p:spPr bwMode="auto">
            <a:xfrm>
              <a:off x="3694735" y="5229200"/>
              <a:ext cx="467797" cy="41887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F’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3" name="Rectangle 44"/>
            <p:cNvSpPr/>
            <p:nvPr/>
          </p:nvSpPr>
          <p:spPr bwMode="auto">
            <a:xfrm>
              <a:off x="4162533" y="5229200"/>
              <a:ext cx="472274" cy="418877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HK" sz="2200" dirty="0">
                  <a:latin typeface="Arial" charset="0"/>
                </a:rPr>
                <a:t>G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4" name="Rectangle 49"/>
            <p:cNvSpPr/>
            <p:nvPr/>
          </p:nvSpPr>
          <p:spPr bwMode="auto">
            <a:xfrm>
              <a:off x="4634806" y="5229201"/>
              <a:ext cx="467797" cy="418877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HK" sz="2200" dirty="0" smtClean="0">
                  <a:latin typeface="Arial" charset="0"/>
                </a:rPr>
                <a:t>H’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2636631" y="4418084"/>
            <a:ext cx="1877907" cy="290395"/>
            <a:chOff x="2636631" y="4418084"/>
            <a:chExt cx="1877907" cy="290395"/>
          </a:xfrm>
          <a:solidFill>
            <a:schemeClr val="bg1"/>
          </a:solidFill>
        </p:grpSpPr>
        <p:sp>
          <p:nvSpPr>
            <p:cNvPr id="65" name="Snip and Round Single Corner Rectangle 64"/>
            <p:cNvSpPr/>
            <p:nvPr/>
          </p:nvSpPr>
          <p:spPr>
            <a:xfrm>
              <a:off x="2636631" y="4420447"/>
              <a:ext cx="467799" cy="288032"/>
            </a:xfrm>
            <a:prstGeom prst="snipRoundRect">
              <a:avLst/>
            </a:prstGeom>
            <a:grpFill/>
            <a:ln>
              <a:prstDash val="dashDot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2</a:t>
              </a:r>
              <a:endParaRPr lang="zh-HK" altLang="en-US" dirty="0"/>
            </a:p>
          </p:txBody>
        </p:sp>
        <p:sp>
          <p:nvSpPr>
            <p:cNvPr id="66" name="Snip and Round Single Corner Rectangle 65"/>
            <p:cNvSpPr/>
            <p:nvPr/>
          </p:nvSpPr>
          <p:spPr>
            <a:xfrm>
              <a:off x="3111141" y="4418084"/>
              <a:ext cx="467799" cy="288032"/>
            </a:xfrm>
            <a:prstGeom prst="snipRoundRect">
              <a:avLst/>
            </a:prstGeom>
            <a:grpFill/>
            <a:ln>
              <a:prstDash val="dashDot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2</a:t>
              </a:r>
              <a:endParaRPr lang="zh-HK" altLang="en-US" dirty="0"/>
            </a:p>
          </p:txBody>
        </p:sp>
        <p:sp>
          <p:nvSpPr>
            <p:cNvPr id="67" name="Snip and Round Single Corner Rectangle 66"/>
            <p:cNvSpPr/>
            <p:nvPr/>
          </p:nvSpPr>
          <p:spPr>
            <a:xfrm>
              <a:off x="3578940" y="4418084"/>
              <a:ext cx="467799" cy="288032"/>
            </a:xfrm>
            <a:prstGeom prst="snipRoundRect">
              <a:avLst/>
            </a:prstGeom>
            <a:grpFill/>
            <a:ln>
              <a:prstDash val="dashDot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2</a:t>
              </a:r>
              <a:endParaRPr lang="zh-HK" altLang="en-US" dirty="0"/>
            </a:p>
          </p:txBody>
        </p:sp>
        <p:sp>
          <p:nvSpPr>
            <p:cNvPr id="68" name="Snip and Round Single Corner Rectangle 67"/>
            <p:cNvSpPr/>
            <p:nvPr/>
          </p:nvSpPr>
          <p:spPr>
            <a:xfrm>
              <a:off x="4046739" y="4418084"/>
              <a:ext cx="467799" cy="288032"/>
            </a:xfrm>
            <a:prstGeom prst="snip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/>
                <a:t>2</a:t>
              </a:r>
              <a:endParaRPr lang="zh-HK" altLang="en-US" dirty="0"/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4881277" y="4426468"/>
            <a:ext cx="1866078" cy="291139"/>
            <a:chOff x="4881277" y="4426468"/>
            <a:chExt cx="1866078" cy="291139"/>
          </a:xfrm>
          <a:solidFill>
            <a:schemeClr val="bg1"/>
          </a:solidFill>
        </p:grpSpPr>
        <p:sp>
          <p:nvSpPr>
            <p:cNvPr id="69" name="Snip and Round Single Corner Rectangle 68"/>
            <p:cNvSpPr/>
            <p:nvPr/>
          </p:nvSpPr>
          <p:spPr>
            <a:xfrm>
              <a:off x="4881277" y="4428831"/>
              <a:ext cx="467799" cy="288032"/>
            </a:xfrm>
            <a:prstGeom prst="snip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2</a:t>
              </a:r>
              <a:endParaRPr lang="zh-HK" altLang="en-US" dirty="0"/>
            </a:p>
          </p:txBody>
        </p:sp>
        <p:sp>
          <p:nvSpPr>
            <p:cNvPr id="70" name="Snip and Round Single Corner Rectangle 69"/>
            <p:cNvSpPr/>
            <p:nvPr/>
          </p:nvSpPr>
          <p:spPr>
            <a:xfrm>
              <a:off x="5343958" y="4428831"/>
              <a:ext cx="467799" cy="288032"/>
            </a:xfrm>
            <a:prstGeom prst="snip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2</a:t>
              </a:r>
              <a:endParaRPr lang="zh-HK" altLang="en-US" dirty="0"/>
            </a:p>
          </p:txBody>
        </p:sp>
        <p:sp>
          <p:nvSpPr>
            <p:cNvPr id="71" name="Snip and Round Single Corner Rectangle 70"/>
            <p:cNvSpPr/>
            <p:nvPr/>
          </p:nvSpPr>
          <p:spPr>
            <a:xfrm>
              <a:off x="5811757" y="4429575"/>
              <a:ext cx="467799" cy="288032"/>
            </a:xfrm>
            <a:prstGeom prst="snip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2</a:t>
              </a:r>
              <a:endParaRPr lang="zh-HK" altLang="en-US" dirty="0"/>
            </a:p>
          </p:txBody>
        </p:sp>
        <p:sp>
          <p:nvSpPr>
            <p:cNvPr id="72" name="Snip and Round Single Corner Rectangle 71"/>
            <p:cNvSpPr/>
            <p:nvPr/>
          </p:nvSpPr>
          <p:spPr>
            <a:xfrm>
              <a:off x="6279556" y="4426468"/>
              <a:ext cx="467799" cy="288032"/>
            </a:xfrm>
            <a:prstGeom prst="snip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2</a:t>
              </a:r>
              <a:endParaRPr lang="zh-HK" altLang="en-US" dirty="0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2634394" y="5313308"/>
            <a:ext cx="1877907" cy="290395"/>
            <a:chOff x="2634394" y="5313308"/>
            <a:chExt cx="1877907" cy="290395"/>
          </a:xfrm>
          <a:solidFill>
            <a:schemeClr val="bg1"/>
          </a:solidFill>
        </p:grpSpPr>
        <p:sp>
          <p:nvSpPr>
            <p:cNvPr id="73" name="Snip and Round Single Corner Rectangle 72"/>
            <p:cNvSpPr/>
            <p:nvPr/>
          </p:nvSpPr>
          <p:spPr>
            <a:xfrm>
              <a:off x="2634394" y="5315671"/>
              <a:ext cx="476747" cy="288032"/>
            </a:xfrm>
            <a:prstGeom prst="snip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1</a:t>
              </a:r>
              <a:endParaRPr lang="zh-HK" altLang="en-US" dirty="0"/>
            </a:p>
          </p:txBody>
        </p:sp>
        <p:sp>
          <p:nvSpPr>
            <p:cNvPr id="74" name="Snip and Round Single Corner Rectangle 73"/>
            <p:cNvSpPr/>
            <p:nvPr/>
          </p:nvSpPr>
          <p:spPr>
            <a:xfrm>
              <a:off x="3108904" y="5313308"/>
              <a:ext cx="467799" cy="288032"/>
            </a:xfrm>
            <a:prstGeom prst="snip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1</a:t>
              </a:r>
              <a:endParaRPr lang="zh-HK" altLang="en-US" dirty="0"/>
            </a:p>
          </p:txBody>
        </p:sp>
        <p:sp>
          <p:nvSpPr>
            <p:cNvPr id="75" name="Snip and Round Single Corner Rectangle 74"/>
            <p:cNvSpPr/>
            <p:nvPr/>
          </p:nvSpPr>
          <p:spPr>
            <a:xfrm>
              <a:off x="3576703" y="5313308"/>
              <a:ext cx="467799" cy="288032"/>
            </a:xfrm>
            <a:prstGeom prst="snip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1</a:t>
              </a:r>
              <a:endParaRPr lang="zh-HK" altLang="en-US" dirty="0"/>
            </a:p>
          </p:txBody>
        </p:sp>
        <p:sp>
          <p:nvSpPr>
            <p:cNvPr id="76" name="Snip and Round Single Corner Rectangle 75"/>
            <p:cNvSpPr/>
            <p:nvPr/>
          </p:nvSpPr>
          <p:spPr>
            <a:xfrm>
              <a:off x="4044502" y="5313308"/>
              <a:ext cx="467799" cy="288032"/>
            </a:xfrm>
            <a:prstGeom prst="snip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1</a:t>
              </a:r>
              <a:endParaRPr lang="zh-HK" altLang="en-US" dirty="0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4880291" y="5310589"/>
            <a:ext cx="1877907" cy="290395"/>
            <a:chOff x="4880291" y="5310589"/>
            <a:chExt cx="1877907" cy="290395"/>
          </a:xfrm>
        </p:grpSpPr>
        <p:sp>
          <p:nvSpPr>
            <p:cNvPr id="77" name="Snip and Round Single Corner Rectangle 76"/>
            <p:cNvSpPr/>
            <p:nvPr/>
          </p:nvSpPr>
          <p:spPr>
            <a:xfrm>
              <a:off x="4880291" y="5312952"/>
              <a:ext cx="467799" cy="288032"/>
            </a:xfrm>
            <a:prstGeom prst="snip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1</a:t>
              </a:r>
              <a:endParaRPr lang="zh-HK" altLang="en-US" dirty="0"/>
            </a:p>
          </p:txBody>
        </p:sp>
        <p:sp>
          <p:nvSpPr>
            <p:cNvPr id="78" name="Snip and Round Single Corner Rectangle 77"/>
            <p:cNvSpPr/>
            <p:nvPr/>
          </p:nvSpPr>
          <p:spPr>
            <a:xfrm>
              <a:off x="5354801" y="5310589"/>
              <a:ext cx="467799" cy="288032"/>
            </a:xfrm>
            <a:prstGeom prst="snip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1</a:t>
              </a:r>
              <a:endParaRPr lang="zh-HK" altLang="en-US" dirty="0"/>
            </a:p>
          </p:txBody>
        </p:sp>
        <p:sp>
          <p:nvSpPr>
            <p:cNvPr id="79" name="Snip and Round Single Corner Rectangle 78"/>
            <p:cNvSpPr/>
            <p:nvPr/>
          </p:nvSpPr>
          <p:spPr>
            <a:xfrm>
              <a:off x="5822600" y="5310589"/>
              <a:ext cx="467799" cy="288032"/>
            </a:xfrm>
            <a:prstGeom prst="snip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1</a:t>
              </a:r>
              <a:endParaRPr lang="zh-HK" altLang="en-US" dirty="0"/>
            </a:p>
          </p:txBody>
        </p:sp>
        <p:sp>
          <p:nvSpPr>
            <p:cNvPr id="80" name="Snip and Round Single Corner Rectangle 79"/>
            <p:cNvSpPr/>
            <p:nvPr/>
          </p:nvSpPr>
          <p:spPr>
            <a:xfrm>
              <a:off x="6290399" y="5310589"/>
              <a:ext cx="467799" cy="288032"/>
            </a:xfrm>
            <a:prstGeom prst="snip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1</a:t>
              </a:r>
              <a:endParaRPr lang="zh-HK" altLang="en-US" dirty="0"/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1475656" y="4345971"/>
            <a:ext cx="3418378" cy="651284"/>
            <a:chOff x="1475656" y="4345971"/>
            <a:chExt cx="3418378" cy="651284"/>
          </a:xfrm>
        </p:grpSpPr>
        <p:sp>
          <p:nvSpPr>
            <p:cNvPr id="81" name="Rounded Rectangle 80"/>
            <p:cNvSpPr/>
            <p:nvPr/>
          </p:nvSpPr>
          <p:spPr>
            <a:xfrm>
              <a:off x="1475656" y="4573591"/>
              <a:ext cx="864096" cy="42366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VMA</a:t>
              </a:r>
              <a:r>
                <a:rPr lang="en-US" altLang="zh-HK" baseline="-25000" dirty="0" smtClean="0"/>
                <a:t>1</a:t>
              </a:r>
              <a:endParaRPr lang="zh-HK" altLang="en-US" baseline="-25000" dirty="0" smtClean="0"/>
            </a:p>
          </p:txBody>
        </p:sp>
        <p:cxnSp>
          <p:nvCxnSpPr>
            <p:cNvPr id="85" name="Straight Arrow Connector 84"/>
            <p:cNvCxnSpPr>
              <a:stCxn id="81" idx="3"/>
            </p:cNvCxnSpPr>
            <p:nvPr/>
          </p:nvCxnSpPr>
          <p:spPr>
            <a:xfrm>
              <a:off x="2339752" y="4785423"/>
              <a:ext cx="296879" cy="0"/>
            </a:xfrm>
            <a:prstGeom prst="straightConnector1">
              <a:avLst/>
            </a:prstGeom>
            <a:ln w="28575">
              <a:solidFill>
                <a:schemeClr val="bg1">
                  <a:lumMod val="65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V="1">
              <a:off x="2488191" y="4348439"/>
              <a:ext cx="0" cy="436984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2492939" y="4348439"/>
              <a:ext cx="2223077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V="1">
              <a:off x="4716016" y="4345971"/>
              <a:ext cx="0" cy="371636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>
            <a:xfrm>
              <a:off x="4716016" y="4726793"/>
              <a:ext cx="178018" cy="0"/>
            </a:xfrm>
            <a:prstGeom prst="straightConnector1">
              <a:avLst/>
            </a:prstGeom>
            <a:ln w="28575">
              <a:solidFill>
                <a:schemeClr val="bg1">
                  <a:lumMod val="65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Group 106"/>
          <p:cNvGrpSpPr/>
          <p:nvPr/>
        </p:nvGrpSpPr>
        <p:grpSpPr>
          <a:xfrm>
            <a:off x="4512301" y="4219974"/>
            <a:ext cx="3374138" cy="786427"/>
            <a:chOff x="4512301" y="4219974"/>
            <a:chExt cx="3374138" cy="786427"/>
          </a:xfrm>
        </p:grpSpPr>
        <p:sp>
          <p:nvSpPr>
            <p:cNvPr id="83" name="Rounded Rectangle 82"/>
            <p:cNvSpPr/>
            <p:nvPr/>
          </p:nvSpPr>
          <p:spPr>
            <a:xfrm>
              <a:off x="7022343" y="4582737"/>
              <a:ext cx="864096" cy="423664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VMB</a:t>
              </a:r>
              <a:r>
                <a:rPr lang="en-US" altLang="zh-HK" baseline="-25000" dirty="0" smtClean="0"/>
                <a:t>1</a:t>
              </a:r>
              <a:endParaRPr lang="zh-HK" altLang="en-US" baseline="-25000" dirty="0" smtClean="0"/>
            </a:p>
          </p:txBody>
        </p:sp>
        <p:cxnSp>
          <p:nvCxnSpPr>
            <p:cNvPr id="90" name="Straight Arrow Connector 89"/>
            <p:cNvCxnSpPr/>
            <p:nvPr/>
          </p:nvCxnSpPr>
          <p:spPr>
            <a:xfrm flipH="1">
              <a:off x="6747356" y="4782955"/>
              <a:ext cx="272916" cy="3406"/>
            </a:xfrm>
            <a:prstGeom prst="straightConnector1">
              <a:avLst/>
            </a:prstGeom>
            <a:ln w="28575">
              <a:solidFill>
                <a:schemeClr val="bg1">
                  <a:lumMod val="65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flipH="1" flipV="1">
              <a:off x="6924544" y="4219974"/>
              <a:ext cx="1" cy="57211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4644008" y="4219974"/>
              <a:ext cx="2280536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flipV="1">
              <a:off x="4644008" y="4219974"/>
              <a:ext cx="0" cy="562983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H="1">
              <a:off x="4512301" y="4782955"/>
              <a:ext cx="72634" cy="0"/>
            </a:xfrm>
            <a:prstGeom prst="straightConnector1">
              <a:avLst/>
            </a:prstGeom>
            <a:ln w="28575">
              <a:solidFill>
                <a:schemeClr val="bg1">
                  <a:lumMod val="65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Group 108"/>
          <p:cNvGrpSpPr/>
          <p:nvPr/>
        </p:nvGrpSpPr>
        <p:grpSpPr>
          <a:xfrm>
            <a:off x="1475656" y="4957209"/>
            <a:ext cx="3390603" cy="921060"/>
            <a:chOff x="1475656" y="4957209"/>
            <a:chExt cx="3390603" cy="921060"/>
          </a:xfrm>
        </p:grpSpPr>
        <p:sp>
          <p:nvSpPr>
            <p:cNvPr id="82" name="Rounded Rectangle 81"/>
            <p:cNvSpPr/>
            <p:nvPr/>
          </p:nvSpPr>
          <p:spPr>
            <a:xfrm>
              <a:off x="1475656" y="5454605"/>
              <a:ext cx="864096" cy="423664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VMA</a:t>
              </a:r>
              <a:r>
                <a:rPr lang="en-US" altLang="zh-HK" baseline="-25000" dirty="0"/>
                <a:t>2</a:t>
              </a:r>
              <a:endParaRPr lang="zh-HK" altLang="en-US" baseline="-25000" dirty="0" smtClean="0"/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>
              <a:off x="2337515" y="5668386"/>
              <a:ext cx="296879" cy="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V="1">
              <a:off x="2460416" y="5220267"/>
              <a:ext cx="0" cy="43698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2465164" y="5220267"/>
              <a:ext cx="2223077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4688241" y="4957209"/>
              <a:ext cx="0" cy="260590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>
              <a:off x="4688241" y="4957209"/>
              <a:ext cx="178018" cy="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110"/>
          <p:cNvGrpSpPr/>
          <p:nvPr/>
        </p:nvGrpSpPr>
        <p:grpSpPr>
          <a:xfrm>
            <a:off x="4512301" y="5468630"/>
            <a:ext cx="3373817" cy="624666"/>
            <a:chOff x="4512301" y="5468630"/>
            <a:chExt cx="3373817" cy="624666"/>
          </a:xfrm>
        </p:grpSpPr>
        <p:sp>
          <p:nvSpPr>
            <p:cNvPr id="84" name="Rounded Rectangle 83"/>
            <p:cNvSpPr/>
            <p:nvPr/>
          </p:nvSpPr>
          <p:spPr>
            <a:xfrm>
              <a:off x="7022022" y="5468630"/>
              <a:ext cx="864096" cy="423664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VMB</a:t>
              </a:r>
              <a:r>
                <a:rPr lang="en-US" altLang="zh-HK" baseline="-25000" dirty="0"/>
                <a:t>2</a:t>
              </a:r>
              <a:endParaRPr lang="zh-HK" altLang="en-US" baseline="-25000" dirty="0" smtClean="0"/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 flipH="1">
              <a:off x="6751830" y="5680462"/>
              <a:ext cx="26844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 flipV="1">
              <a:off x="6919817" y="5680462"/>
              <a:ext cx="9454" cy="41283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flipV="1">
              <a:off x="4736375" y="6074087"/>
              <a:ext cx="2183442" cy="10876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4736375" y="5680462"/>
              <a:ext cx="0" cy="393625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 flipH="1">
              <a:off x="4512301" y="5680462"/>
              <a:ext cx="224074" cy="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202375" y="6500083"/>
            <a:ext cx="75070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Typo in the paper: Block G of segment EFGH should have </a:t>
            </a:r>
            <a:r>
              <a:rPr lang="en-US" sz="1600" i="1" dirty="0" err="1" smtClean="0"/>
              <a:t>refcnt</a:t>
            </a:r>
            <a:r>
              <a:rPr lang="en-US" sz="1600" i="1" dirty="0" smtClean="0"/>
              <a:t> = 2 instead of 1</a:t>
            </a:r>
            <a:endParaRPr lang="en-US" sz="1600" i="1" dirty="0"/>
          </a:p>
        </p:txBody>
      </p:sp>
      <p:grpSp>
        <p:nvGrpSpPr>
          <p:cNvPr id="113" name="Group 112"/>
          <p:cNvGrpSpPr/>
          <p:nvPr/>
        </p:nvGrpSpPr>
        <p:grpSpPr>
          <a:xfrm>
            <a:off x="2633472" y="4416552"/>
            <a:ext cx="1877907" cy="290395"/>
            <a:chOff x="2636631" y="4418084"/>
            <a:chExt cx="1877907" cy="290395"/>
          </a:xfrm>
          <a:solidFill>
            <a:schemeClr val="bg1"/>
          </a:solidFill>
        </p:grpSpPr>
        <p:sp>
          <p:nvSpPr>
            <p:cNvPr id="114" name="Snip and Round Single Corner Rectangle 113"/>
            <p:cNvSpPr/>
            <p:nvPr/>
          </p:nvSpPr>
          <p:spPr>
            <a:xfrm>
              <a:off x="2636631" y="4420447"/>
              <a:ext cx="467799" cy="288032"/>
            </a:xfrm>
            <a:prstGeom prst="snipRoundRect">
              <a:avLst/>
            </a:prstGeom>
            <a:grpFill/>
            <a:ln>
              <a:prstDash val="dashDot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1</a:t>
              </a:r>
              <a:endParaRPr lang="zh-HK" altLang="en-US" dirty="0"/>
            </a:p>
          </p:txBody>
        </p:sp>
        <p:sp>
          <p:nvSpPr>
            <p:cNvPr id="115" name="Snip and Round Single Corner Rectangle 114"/>
            <p:cNvSpPr/>
            <p:nvPr/>
          </p:nvSpPr>
          <p:spPr>
            <a:xfrm>
              <a:off x="3111141" y="4418084"/>
              <a:ext cx="467799" cy="288032"/>
            </a:xfrm>
            <a:prstGeom prst="snipRoundRect">
              <a:avLst/>
            </a:prstGeom>
            <a:grpFill/>
            <a:ln>
              <a:prstDash val="dashDot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1</a:t>
              </a:r>
              <a:endParaRPr lang="zh-HK" altLang="en-US" dirty="0"/>
            </a:p>
          </p:txBody>
        </p:sp>
        <p:sp>
          <p:nvSpPr>
            <p:cNvPr id="116" name="Snip and Round Single Corner Rectangle 115"/>
            <p:cNvSpPr/>
            <p:nvPr/>
          </p:nvSpPr>
          <p:spPr>
            <a:xfrm>
              <a:off x="3578940" y="4418084"/>
              <a:ext cx="467799" cy="288032"/>
            </a:xfrm>
            <a:prstGeom prst="snipRoundRect">
              <a:avLst/>
            </a:prstGeom>
            <a:grpFill/>
            <a:ln>
              <a:prstDash val="dashDot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1</a:t>
              </a:r>
              <a:endParaRPr lang="zh-HK" altLang="en-US" dirty="0"/>
            </a:p>
          </p:txBody>
        </p:sp>
        <p:sp>
          <p:nvSpPr>
            <p:cNvPr id="117" name="Snip and Round Single Corner Rectangle 116"/>
            <p:cNvSpPr/>
            <p:nvPr/>
          </p:nvSpPr>
          <p:spPr>
            <a:xfrm>
              <a:off x="4046739" y="4418084"/>
              <a:ext cx="467799" cy="288032"/>
            </a:xfrm>
            <a:prstGeom prst="snip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2</a:t>
              </a:r>
              <a:endParaRPr lang="zh-HK" altLang="en-US" dirty="0"/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2633472" y="4416552"/>
            <a:ext cx="1877907" cy="290395"/>
            <a:chOff x="2636631" y="4418084"/>
            <a:chExt cx="1877907" cy="290395"/>
          </a:xfrm>
          <a:solidFill>
            <a:schemeClr val="bg1"/>
          </a:solidFill>
        </p:grpSpPr>
        <p:sp>
          <p:nvSpPr>
            <p:cNvPr id="119" name="Snip and Round Single Corner Rectangle 118"/>
            <p:cNvSpPr/>
            <p:nvPr/>
          </p:nvSpPr>
          <p:spPr>
            <a:xfrm>
              <a:off x="2636631" y="4420447"/>
              <a:ext cx="467799" cy="288032"/>
            </a:xfrm>
            <a:prstGeom prst="snipRoundRect">
              <a:avLst/>
            </a:prstGeom>
            <a:grpFill/>
            <a:ln>
              <a:prstDash val="dashDot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0</a:t>
              </a:r>
              <a:endParaRPr lang="zh-HK" altLang="en-US" dirty="0"/>
            </a:p>
          </p:txBody>
        </p:sp>
        <p:sp>
          <p:nvSpPr>
            <p:cNvPr id="120" name="Snip and Round Single Corner Rectangle 119"/>
            <p:cNvSpPr/>
            <p:nvPr/>
          </p:nvSpPr>
          <p:spPr>
            <a:xfrm>
              <a:off x="3111141" y="4418084"/>
              <a:ext cx="467799" cy="288032"/>
            </a:xfrm>
            <a:prstGeom prst="snipRoundRect">
              <a:avLst/>
            </a:prstGeom>
            <a:grpFill/>
            <a:ln>
              <a:prstDash val="dashDot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0</a:t>
              </a:r>
              <a:endParaRPr lang="zh-HK" altLang="en-US" dirty="0"/>
            </a:p>
          </p:txBody>
        </p:sp>
        <p:sp>
          <p:nvSpPr>
            <p:cNvPr id="121" name="Snip and Round Single Corner Rectangle 120"/>
            <p:cNvSpPr/>
            <p:nvPr/>
          </p:nvSpPr>
          <p:spPr>
            <a:xfrm>
              <a:off x="3578940" y="4418084"/>
              <a:ext cx="467799" cy="288032"/>
            </a:xfrm>
            <a:prstGeom prst="snipRoundRect">
              <a:avLst/>
            </a:prstGeom>
            <a:grpFill/>
            <a:ln>
              <a:prstDash val="dashDot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0</a:t>
              </a:r>
              <a:endParaRPr lang="zh-HK" altLang="en-US" dirty="0"/>
            </a:p>
          </p:txBody>
        </p:sp>
        <p:sp>
          <p:nvSpPr>
            <p:cNvPr id="122" name="Snip and Round Single Corner Rectangle 121"/>
            <p:cNvSpPr/>
            <p:nvPr/>
          </p:nvSpPr>
          <p:spPr>
            <a:xfrm>
              <a:off x="4046739" y="4418084"/>
              <a:ext cx="467799" cy="288032"/>
            </a:xfrm>
            <a:prstGeom prst="snip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/>
                <a:t>2</a:t>
              </a:r>
              <a:endParaRPr lang="zh-HK" altLang="en-US" dirty="0"/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2633472" y="5312664"/>
            <a:ext cx="1877907" cy="290395"/>
            <a:chOff x="2634394" y="5313308"/>
            <a:chExt cx="1877907" cy="290395"/>
          </a:xfrm>
          <a:solidFill>
            <a:schemeClr val="bg1"/>
          </a:solidFill>
        </p:grpSpPr>
        <p:sp>
          <p:nvSpPr>
            <p:cNvPr id="124" name="Snip and Round Single Corner Rectangle 123"/>
            <p:cNvSpPr/>
            <p:nvPr/>
          </p:nvSpPr>
          <p:spPr>
            <a:xfrm>
              <a:off x="2634394" y="5315671"/>
              <a:ext cx="476747" cy="288032"/>
            </a:xfrm>
            <a:prstGeom prst="snip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2</a:t>
              </a:r>
              <a:endParaRPr lang="zh-HK" altLang="en-US" dirty="0"/>
            </a:p>
          </p:txBody>
        </p:sp>
        <p:sp>
          <p:nvSpPr>
            <p:cNvPr id="125" name="Snip and Round Single Corner Rectangle 124"/>
            <p:cNvSpPr/>
            <p:nvPr/>
          </p:nvSpPr>
          <p:spPr>
            <a:xfrm>
              <a:off x="3108904" y="5313308"/>
              <a:ext cx="467799" cy="288032"/>
            </a:xfrm>
            <a:prstGeom prst="snip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2</a:t>
              </a:r>
              <a:endParaRPr lang="zh-HK" altLang="en-US" dirty="0"/>
            </a:p>
          </p:txBody>
        </p:sp>
        <p:sp>
          <p:nvSpPr>
            <p:cNvPr id="126" name="Snip and Round Single Corner Rectangle 125"/>
            <p:cNvSpPr/>
            <p:nvPr/>
          </p:nvSpPr>
          <p:spPr>
            <a:xfrm>
              <a:off x="3576703" y="5313308"/>
              <a:ext cx="467799" cy="288032"/>
            </a:xfrm>
            <a:prstGeom prst="snip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2</a:t>
              </a:r>
              <a:endParaRPr lang="zh-HK" altLang="en-US" dirty="0"/>
            </a:p>
          </p:txBody>
        </p:sp>
        <p:sp>
          <p:nvSpPr>
            <p:cNvPr id="127" name="Snip and Round Single Corner Rectangle 126"/>
            <p:cNvSpPr/>
            <p:nvPr/>
          </p:nvSpPr>
          <p:spPr>
            <a:xfrm>
              <a:off x="4044502" y="5313308"/>
              <a:ext cx="467799" cy="288032"/>
            </a:xfrm>
            <a:prstGeom prst="snip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2</a:t>
              </a:r>
              <a:endParaRPr lang="zh-HK" altLang="en-US" dirty="0"/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4882896" y="4425696"/>
            <a:ext cx="1866078" cy="291139"/>
            <a:chOff x="4881277" y="4426468"/>
            <a:chExt cx="1866078" cy="291139"/>
          </a:xfrm>
          <a:solidFill>
            <a:schemeClr val="bg1"/>
          </a:solidFill>
        </p:grpSpPr>
        <p:sp>
          <p:nvSpPr>
            <p:cNvPr id="129" name="Snip and Round Single Corner Rectangle 128"/>
            <p:cNvSpPr/>
            <p:nvPr/>
          </p:nvSpPr>
          <p:spPr>
            <a:xfrm>
              <a:off x="4881277" y="4428831"/>
              <a:ext cx="467799" cy="288032"/>
            </a:xfrm>
            <a:prstGeom prst="snip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3</a:t>
              </a:r>
              <a:endParaRPr lang="zh-HK" altLang="en-US" dirty="0"/>
            </a:p>
          </p:txBody>
        </p:sp>
        <p:sp>
          <p:nvSpPr>
            <p:cNvPr id="130" name="Snip and Round Single Corner Rectangle 129"/>
            <p:cNvSpPr/>
            <p:nvPr/>
          </p:nvSpPr>
          <p:spPr>
            <a:xfrm>
              <a:off x="5343958" y="4428831"/>
              <a:ext cx="467799" cy="288032"/>
            </a:xfrm>
            <a:prstGeom prst="snip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3</a:t>
              </a:r>
              <a:endParaRPr lang="zh-HK" altLang="en-US" dirty="0"/>
            </a:p>
          </p:txBody>
        </p:sp>
        <p:sp>
          <p:nvSpPr>
            <p:cNvPr id="131" name="Snip and Round Single Corner Rectangle 130"/>
            <p:cNvSpPr/>
            <p:nvPr/>
          </p:nvSpPr>
          <p:spPr>
            <a:xfrm>
              <a:off x="5811757" y="4429575"/>
              <a:ext cx="467799" cy="288032"/>
            </a:xfrm>
            <a:prstGeom prst="snip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3</a:t>
              </a:r>
              <a:endParaRPr lang="zh-HK" altLang="en-US" dirty="0"/>
            </a:p>
          </p:txBody>
        </p:sp>
        <p:sp>
          <p:nvSpPr>
            <p:cNvPr id="132" name="Snip and Round Single Corner Rectangle 131"/>
            <p:cNvSpPr/>
            <p:nvPr/>
          </p:nvSpPr>
          <p:spPr>
            <a:xfrm>
              <a:off x="6279556" y="4426468"/>
              <a:ext cx="467799" cy="288032"/>
            </a:xfrm>
            <a:prstGeom prst="snip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3</a:t>
              </a:r>
              <a:endParaRPr lang="zh-HK" altLang="en-US" dirty="0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4882896" y="4425696"/>
            <a:ext cx="1866078" cy="291139"/>
            <a:chOff x="4881277" y="4426468"/>
            <a:chExt cx="1866078" cy="291139"/>
          </a:xfrm>
          <a:solidFill>
            <a:schemeClr val="bg1"/>
          </a:solidFill>
        </p:grpSpPr>
        <p:sp>
          <p:nvSpPr>
            <p:cNvPr id="134" name="Snip and Round Single Corner Rectangle 133"/>
            <p:cNvSpPr/>
            <p:nvPr/>
          </p:nvSpPr>
          <p:spPr>
            <a:xfrm>
              <a:off x="4881277" y="4428831"/>
              <a:ext cx="467799" cy="288032"/>
            </a:xfrm>
            <a:prstGeom prst="snip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3</a:t>
              </a:r>
              <a:endParaRPr lang="zh-HK" altLang="en-US" dirty="0"/>
            </a:p>
          </p:txBody>
        </p:sp>
        <p:sp>
          <p:nvSpPr>
            <p:cNvPr id="135" name="Snip and Round Single Corner Rectangle 134"/>
            <p:cNvSpPr/>
            <p:nvPr/>
          </p:nvSpPr>
          <p:spPr>
            <a:xfrm>
              <a:off x="5343958" y="4428831"/>
              <a:ext cx="467799" cy="288032"/>
            </a:xfrm>
            <a:prstGeom prst="snip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3</a:t>
              </a:r>
              <a:endParaRPr lang="zh-HK" altLang="en-US" dirty="0"/>
            </a:p>
          </p:txBody>
        </p:sp>
        <p:sp>
          <p:nvSpPr>
            <p:cNvPr id="136" name="Snip and Round Single Corner Rectangle 135"/>
            <p:cNvSpPr/>
            <p:nvPr/>
          </p:nvSpPr>
          <p:spPr>
            <a:xfrm>
              <a:off x="5811757" y="4429575"/>
              <a:ext cx="467799" cy="288032"/>
            </a:xfrm>
            <a:prstGeom prst="snip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2</a:t>
              </a:r>
              <a:endParaRPr lang="zh-HK" altLang="en-US" dirty="0"/>
            </a:p>
          </p:txBody>
        </p:sp>
        <p:sp>
          <p:nvSpPr>
            <p:cNvPr id="137" name="Snip and Round Single Corner Rectangle 136"/>
            <p:cNvSpPr/>
            <p:nvPr/>
          </p:nvSpPr>
          <p:spPr>
            <a:xfrm>
              <a:off x="6279556" y="4426468"/>
              <a:ext cx="467799" cy="288032"/>
            </a:xfrm>
            <a:prstGeom prst="snipRoundRect">
              <a:avLst/>
            </a:prstGeom>
            <a:grp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dirty="0" smtClean="0"/>
                <a:t>3</a:t>
              </a:r>
              <a:endParaRPr lang="zh-HK" altLang="en-US" dirty="0"/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2633472" y="4709160"/>
            <a:ext cx="1882381" cy="418877"/>
            <a:chOff x="1177082" y="4437112"/>
            <a:chExt cx="1882381" cy="418877"/>
          </a:xfrm>
        </p:grpSpPr>
        <p:sp>
          <p:nvSpPr>
            <p:cNvPr id="139" name="Rectangle 39"/>
            <p:cNvSpPr/>
            <p:nvPr/>
          </p:nvSpPr>
          <p:spPr bwMode="auto">
            <a:xfrm>
              <a:off x="1649355" y="4437112"/>
              <a:ext cx="470036" cy="418877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0" name="Rectangle 41"/>
            <p:cNvSpPr/>
            <p:nvPr/>
          </p:nvSpPr>
          <p:spPr bwMode="auto">
            <a:xfrm>
              <a:off x="2589427" y="4437112"/>
              <a:ext cx="470036" cy="41887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1" name="Rectangle 38"/>
            <p:cNvSpPr/>
            <p:nvPr/>
          </p:nvSpPr>
          <p:spPr bwMode="auto">
            <a:xfrm>
              <a:off x="1177082" y="4437112"/>
              <a:ext cx="470036" cy="418877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2" name="Rectangle 40"/>
            <p:cNvSpPr/>
            <p:nvPr/>
          </p:nvSpPr>
          <p:spPr bwMode="auto">
            <a:xfrm>
              <a:off x="2119391" y="4437112"/>
              <a:ext cx="470036" cy="418877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</a:t>
              </a:r>
              <a:endParaRPr kumimoji="0" lang="zh-HK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256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Removal of Duplicate Blocks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 smtClean="0">
                <a:solidFill>
                  <a:srgbClr val="FF0000"/>
                </a:solidFill>
              </a:rPr>
              <a:t>Block punching</a:t>
            </a:r>
          </a:p>
          <a:p>
            <a:pPr lvl="1"/>
            <a:r>
              <a:rPr lang="en-US" altLang="zh-HK" b="1" dirty="0" err="1">
                <a:latin typeface="Courier New" pitchFamily="49" charset="0"/>
                <a:cs typeface="Courier New" pitchFamily="49" charset="0"/>
              </a:rPr>
              <a:t>f</a:t>
            </a:r>
            <a:r>
              <a:rPr lang="en-US" altLang="zh-HK" b="1" dirty="0" err="1" smtClean="0">
                <a:latin typeface="Courier New" pitchFamily="49" charset="0"/>
                <a:cs typeface="Courier New" pitchFamily="49" charset="0"/>
              </a:rPr>
              <a:t>allocate</a:t>
            </a:r>
            <a:r>
              <a:rPr lang="en-US" altLang="zh-HK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altLang="zh-HK" dirty="0" smtClean="0"/>
              <a:t> to release space to native file system</a:t>
            </a:r>
          </a:p>
          <a:p>
            <a:pPr lvl="1"/>
            <a:r>
              <a:rPr lang="en-US" altLang="zh-HK" dirty="0" smtClean="0"/>
              <a:t>Generate free-space fragmentation</a:t>
            </a:r>
          </a:p>
          <a:p>
            <a:r>
              <a:rPr lang="en-US" altLang="zh-HK" dirty="0" smtClean="0">
                <a:solidFill>
                  <a:srgbClr val="FF0000"/>
                </a:solidFill>
              </a:rPr>
              <a:t>Segment compaction</a:t>
            </a:r>
          </a:p>
          <a:p>
            <a:pPr lvl="1"/>
            <a:r>
              <a:rPr lang="en-US" altLang="zh-HK" dirty="0" smtClean="0"/>
              <a:t>Copy all remaining blocks to another segment and delete old one</a:t>
            </a:r>
          </a:p>
          <a:p>
            <a:pPr lvl="1"/>
            <a:r>
              <a:rPr lang="en-US" altLang="zh-HK" dirty="0" smtClean="0"/>
              <a:t>Incur I/O overhead</a:t>
            </a:r>
          </a:p>
          <a:p>
            <a:r>
              <a:rPr lang="en-US" altLang="zh-HK" dirty="0" smtClean="0"/>
              <a:t>Threshold-based block removal mechanism</a:t>
            </a:r>
          </a:p>
          <a:p>
            <a:pPr lvl="1"/>
            <a:r>
              <a:rPr lang="en-US" altLang="zh-HK" dirty="0" smtClean="0"/>
              <a:t>Few blocks removed </a:t>
            </a:r>
            <a:r>
              <a:rPr lang="en-US" altLang="zh-HK" dirty="0" smtClean="0">
                <a:sym typeface="Wingdings" pitchFamily="2" charset="2"/>
              </a:rPr>
              <a:t></a:t>
            </a:r>
            <a:r>
              <a:rPr lang="en-US" altLang="zh-HK" dirty="0" smtClean="0"/>
              <a:t> block punching</a:t>
            </a:r>
          </a:p>
          <a:p>
            <a:pPr lvl="1"/>
            <a:r>
              <a:rPr lang="en-US" altLang="zh-HK" dirty="0" smtClean="0"/>
              <a:t>Many blocks removed </a:t>
            </a:r>
            <a:r>
              <a:rPr lang="en-US" altLang="zh-HK" dirty="0" smtClean="0">
                <a:sym typeface="Wingdings" pitchFamily="2" charset="2"/>
              </a:rPr>
              <a:t> </a:t>
            </a:r>
            <a:r>
              <a:rPr lang="en-US" altLang="zh-HK" dirty="0" smtClean="0"/>
              <a:t>segment compaction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05D72-57E8-4F00-8CCB-08669A008A6C}" type="slidenum">
              <a:rPr lang="zh-HK" altLang="en-US" smtClean="0"/>
              <a:t>15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6963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Evaluation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3916" y="1495325"/>
            <a:ext cx="5180172" cy="4525963"/>
          </a:xfrm>
        </p:spPr>
        <p:txBody>
          <a:bodyPr/>
          <a:lstStyle/>
          <a:p>
            <a:r>
              <a:rPr lang="en-US" altLang="zh-HK" sz="2400" dirty="0" smtClean="0"/>
              <a:t>Client-server implementation</a:t>
            </a:r>
          </a:p>
          <a:p>
            <a:pPr lvl="1"/>
            <a:r>
              <a:rPr lang="en-US" altLang="zh-HK" sz="2000" dirty="0" err="1" smtClean="0"/>
              <a:t>RevDedup</a:t>
            </a:r>
            <a:r>
              <a:rPr lang="en-US" altLang="zh-HK" sz="2000" dirty="0" smtClean="0"/>
              <a:t> server mounted on ext4</a:t>
            </a:r>
          </a:p>
          <a:p>
            <a:r>
              <a:rPr lang="en-US" altLang="zh-HK" sz="2400" dirty="0" smtClean="0"/>
              <a:t>Dataset</a:t>
            </a:r>
          </a:p>
          <a:p>
            <a:pPr lvl="1"/>
            <a:r>
              <a:rPr lang="en-US" altLang="zh-HK" sz="2000" dirty="0" smtClean="0"/>
              <a:t>160 VMs x 12 versions for students to work on assignments over 12 weeks</a:t>
            </a:r>
          </a:p>
          <a:p>
            <a:pPr lvl="2"/>
            <a:r>
              <a:rPr lang="en-US" altLang="zh-HK" sz="1800" dirty="0" smtClean="0">
                <a:sym typeface="Wingdings" pitchFamily="2" charset="2"/>
              </a:rPr>
              <a:t>total 1920 versions</a:t>
            </a:r>
          </a:p>
          <a:p>
            <a:r>
              <a:rPr lang="en-US" altLang="zh-HK" sz="2400" dirty="0" err="1" smtClean="0">
                <a:sym typeface="Wingdings" pitchFamily="2" charset="2"/>
              </a:rPr>
              <a:t>Testbed</a:t>
            </a:r>
            <a:endParaRPr lang="en-US" altLang="zh-HK" sz="2400" dirty="0" smtClean="0">
              <a:sym typeface="Wingdings" pitchFamily="2" charset="2"/>
            </a:endParaRPr>
          </a:p>
          <a:p>
            <a:pPr lvl="1"/>
            <a:r>
              <a:rPr lang="en-US" altLang="zh-HK" sz="2000" dirty="0" smtClean="0">
                <a:sym typeface="Wingdings" pitchFamily="2" charset="2"/>
              </a:rPr>
              <a:t>RAID-0 disk array with 8 SATA disks</a:t>
            </a:r>
          </a:p>
          <a:p>
            <a:pPr lvl="2"/>
            <a:r>
              <a:rPr lang="en-US" altLang="zh-HK" sz="1800" dirty="0" smtClean="0">
                <a:sym typeface="Wingdings" pitchFamily="2" charset="2"/>
              </a:rPr>
              <a:t>1.37GB/s raw write</a:t>
            </a:r>
          </a:p>
          <a:p>
            <a:pPr lvl="2"/>
            <a:r>
              <a:rPr lang="en-US" altLang="zh-HK" sz="1800" dirty="0" smtClean="0">
                <a:sym typeface="Wingdings" pitchFamily="2" charset="2"/>
              </a:rPr>
              <a:t>1.27GB/s raw read</a:t>
            </a:r>
          </a:p>
          <a:p>
            <a:r>
              <a:rPr lang="en-US" altLang="zh-HK" sz="2400" dirty="0" smtClean="0">
                <a:sym typeface="Wingdings" pitchFamily="2" charset="2"/>
              </a:rPr>
              <a:t>Evaluate storage efficiency and backup/restore throughput</a:t>
            </a:r>
            <a:endParaRPr lang="en-US" altLang="zh-HK" sz="24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05D72-57E8-4F00-8CCB-08669A008A6C}" type="slidenum">
              <a:rPr lang="zh-HK" altLang="en-US" smtClean="0"/>
              <a:t>16</a:t>
            </a:fld>
            <a:endParaRPr lang="zh-HK" altLang="en-US"/>
          </a:p>
        </p:txBody>
      </p:sp>
      <p:sp>
        <p:nvSpPr>
          <p:cNvPr id="5" name="Rectangle 4"/>
          <p:cNvSpPr/>
          <p:nvPr/>
        </p:nvSpPr>
        <p:spPr>
          <a:xfrm>
            <a:off x="5306888" y="3726093"/>
            <a:ext cx="3657600" cy="2057400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pic>
        <p:nvPicPr>
          <p:cNvPr id="6" name="Picture 3" descr="Z:\cloud\images\dell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57190">
            <a:off x="5907423" y="4857802"/>
            <a:ext cx="2403475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:\Temp\Cache\Temporary Internet Files\Content.IE5\E5RHZ5ZS\MC900435242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492" y="1972023"/>
            <a:ext cx="885348" cy="1754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Arrow Connector 15"/>
          <p:cNvCxnSpPr>
            <a:cxnSpLocks noChangeShapeType="1"/>
          </p:cNvCxnSpPr>
          <p:nvPr/>
        </p:nvCxnSpPr>
        <p:spPr bwMode="auto">
          <a:xfrm>
            <a:off x="6042360" y="3313920"/>
            <a:ext cx="647896" cy="1204261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20"/>
          <p:cNvSpPr txBox="1"/>
          <p:nvPr/>
        </p:nvSpPr>
        <p:spPr>
          <a:xfrm>
            <a:off x="5485662" y="3566958"/>
            <a:ext cx="120459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HK" dirty="0" smtClean="0"/>
              <a:t>Backup</a:t>
            </a:r>
            <a:endParaRPr lang="zh-HK" altLang="en-US" dirty="0"/>
          </a:p>
        </p:txBody>
      </p:sp>
      <p:sp>
        <p:nvSpPr>
          <p:cNvPr id="14" name="Rounded Rectangle 21"/>
          <p:cNvSpPr/>
          <p:nvPr/>
        </p:nvSpPr>
        <p:spPr>
          <a:xfrm>
            <a:off x="6066130" y="1349829"/>
            <a:ext cx="2133600" cy="639011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 smtClean="0">
                <a:solidFill>
                  <a:sysClr val="window" lastClr="FFFFFF"/>
                </a:solidFill>
                <a:latin typeface="Calibri"/>
              </a:rPr>
              <a:t>Virtual Machine Environment </a:t>
            </a:r>
            <a:endParaRPr lang="en-US" b="1" kern="0" dirty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5" name="Rounded Rectangle 9"/>
          <p:cNvSpPr/>
          <p:nvPr/>
        </p:nvSpPr>
        <p:spPr>
          <a:xfrm>
            <a:off x="6072594" y="4518181"/>
            <a:ext cx="2133600" cy="457200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 err="1" smtClean="0">
                <a:solidFill>
                  <a:sysClr val="window" lastClr="FFFFFF"/>
                </a:solidFill>
                <a:latin typeface="Calibri"/>
              </a:rPr>
              <a:t>RevDedup</a:t>
            </a:r>
            <a:endParaRPr lang="en-US" b="1" kern="0" dirty="0">
              <a:solidFill>
                <a:sysClr val="window" lastClr="FFFFFF"/>
              </a:solidFill>
              <a:latin typeface="Calibri"/>
            </a:endParaRPr>
          </a:p>
        </p:txBody>
      </p:sp>
      <p:pic>
        <p:nvPicPr>
          <p:cNvPr id="16" name="Picture 2" descr="C:\Temp\Cache\Temporary Internet Files\Content.IE5\E5RHZ5ZS\MC900435242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7056" y="1972023"/>
            <a:ext cx="885348" cy="1754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8" name="Straight Arrow Connector 15"/>
          <p:cNvCxnSpPr>
            <a:cxnSpLocks noChangeShapeType="1"/>
          </p:cNvCxnSpPr>
          <p:nvPr/>
        </p:nvCxnSpPr>
        <p:spPr bwMode="auto">
          <a:xfrm flipV="1">
            <a:off x="7597433" y="3313920"/>
            <a:ext cx="608761" cy="1204261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TextBox 20"/>
          <p:cNvSpPr txBox="1"/>
          <p:nvPr/>
        </p:nvSpPr>
        <p:spPr>
          <a:xfrm>
            <a:off x="7597433" y="3549726"/>
            <a:ext cx="120459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HK" dirty="0" smtClean="0"/>
              <a:t>Restore</a:t>
            </a:r>
            <a:endParaRPr lang="zh-HK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552462" y="5915568"/>
            <a:ext cx="120459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HK" dirty="0" smtClean="0"/>
              <a:t>Storage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76963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Space Usage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5445224"/>
            <a:ext cx="8229600" cy="1008112"/>
          </a:xfrm>
        </p:spPr>
        <p:txBody>
          <a:bodyPr/>
          <a:lstStyle/>
          <a:p>
            <a:r>
              <a:rPr lang="en-US" altLang="zh-HK" dirty="0" err="1" smtClean="0"/>
              <a:t>RevDedup</a:t>
            </a:r>
            <a:r>
              <a:rPr lang="en-US" altLang="zh-HK" dirty="0" smtClean="0"/>
              <a:t> matches </a:t>
            </a:r>
            <a:r>
              <a:rPr lang="en-US" altLang="zh-HK" dirty="0" err="1" smtClean="0"/>
              <a:t>deduplication</a:t>
            </a:r>
            <a:r>
              <a:rPr lang="en-US" altLang="zh-HK" dirty="0" smtClean="0"/>
              <a:t> savings of conventional </a:t>
            </a:r>
            <a:r>
              <a:rPr lang="en-US" altLang="zh-HK" dirty="0" err="1" smtClean="0"/>
              <a:t>deduplication</a:t>
            </a:r>
            <a:r>
              <a:rPr lang="en-US" altLang="zh-HK" dirty="0" smtClean="0"/>
              <a:t> (96.8% for 128KB) 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05D72-57E8-4F00-8CCB-08669A008A6C}" type="slidenum">
              <a:rPr lang="zh-HK" altLang="en-US" smtClean="0"/>
              <a:t>17</a:t>
            </a:fld>
            <a:endParaRPr lang="zh-HK" altLang="en-US"/>
          </a:p>
        </p:txBody>
      </p:sp>
      <p:graphicFrame>
        <p:nvGraphicFramePr>
          <p:cNvPr id="6" name="圖表 5"/>
          <p:cNvGraphicFramePr/>
          <p:nvPr>
            <p:extLst>
              <p:ext uri="{D42A27DB-BD31-4B8C-83A1-F6EECF244321}">
                <p14:modId xmlns:p14="http://schemas.microsoft.com/office/powerpoint/2010/main" val="2629164966"/>
              </p:ext>
            </p:extLst>
          </p:nvPr>
        </p:nvGraphicFramePr>
        <p:xfrm>
          <a:off x="539552" y="1196752"/>
          <a:ext cx="813690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218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Backup Throughput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5661248"/>
            <a:ext cx="8229600" cy="608931"/>
          </a:xfrm>
        </p:spPr>
        <p:txBody>
          <a:bodyPr/>
          <a:lstStyle/>
          <a:p>
            <a:r>
              <a:rPr lang="en-US" altLang="zh-HK" dirty="0" err="1" smtClean="0"/>
              <a:t>RevDedup</a:t>
            </a:r>
            <a:r>
              <a:rPr lang="en-US" altLang="zh-HK" dirty="0" smtClean="0"/>
              <a:t> achieves 3-5x speedup of raw writes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05D72-57E8-4F00-8CCB-08669A008A6C}" type="slidenum">
              <a:rPr lang="zh-HK" altLang="en-US" smtClean="0"/>
              <a:t>18</a:t>
            </a:fld>
            <a:endParaRPr lang="zh-HK" altLang="en-US"/>
          </a:p>
        </p:txBody>
      </p:sp>
      <p:graphicFrame>
        <p:nvGraphicFramePr>
          <p:cNvPr id="5" name="圖表 4"/>
          <p:cNvGraphicFramePr/>
          <p:nvPr>
            <p:extLst>
              <p:ext uri="{D42A27DB-BD31-4B8C-83A1-F6EECF244321}">
                <p14:modId xmlns:p14="http://schemas.microsoft.com/office/powerpoint/2010/main" val="3243787880"/>
              </p:ext>
            </p:extLst>
          </p:nvPr>
        </p:nvGraphicFramePr>
        <p:xfrm>
          <a:off x="539552" y="1196752"/>
          <a:ext cx="806489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13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Restore Throughput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5661248"/>
            <a:ext cx="8229600" cy="680939"/>
          </a:xfrm>
        </p:spPr>
        <p:txBody>
          <a:bodyPr/>
          <a:lstStyle/>
          <a:p>
            <a:r>
              <a:rPr lang="en-US" altLang="zh-HK" dirty="0" err="1" smtClean="0"/>
              <a:t>RevDedup</a:t>
            </a:r>
            <a:r>
              <a:rPr lang="en-US" altLang="zh-HK" dirty="0" smtClean="0"/>
              <a:t> shifts fragmentation to earlier versions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05D72-57E8-4F00-8CCB-08669A008A6C}" type="slidenum">
              <a:rPr lang="zh-HK" altLang="en-US" smtClean="0"/>
              <a:t>19</a:t>
            </a:fld>
            <a:endParaRPr lang="zh-HK" altLang="en-US"/>
          </a:p>
        </p:txBody>
      </p:sp>
      <p:graphicFrame>
        <p:nvGraphicFramePr>
          <p:cNvPr id="6" name="圖表 5"/>
          <p:cNvGraphicFramePr/>
          <p:nvPr>
            <p:extLst>
              <p:ext uri="{D42A27DB-BD31-4B8C-83A1-F6EECF244321}">
                <p14:modId xmlns:p14="http://schemas.microsoft.com/office/powerpoint/2010/main" val="3497096193"/>
              </p:ext>
            </p:extLst>
          </p:nvPr>
        </p:nvGraphicFramePr>
        <p:xfrm>
          <a:off x="539552" y="1196752"/>
          <a:ext cx="820891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971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Virtual Machine Backup</a:t>
            </a:r>
            <a:endParaRPr lang="zh-HK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05D72-57E8-4F00-8CCB-08669A008A6C}" type="slidenum">
              <a:rPr lang="zh-HK" altLang="en-US" smtClean="0"/>
              <a:t>2</a:t>
            </a:fld>
            <a:endParaRPr lang="zh-HK" altLang="en-US"/>
          </a:p>
        </p:txBody>
      </p:sp>
      <p:sp>
        <p:nvSpPr>
          <p:cNvPr id="5" name="Rectangle 4"/>
          <p:cNvSpPr/>
          <p:nvPr/>
        </p:nvSpPr>
        <p:spPr>
          <a:xfrm>
            <a:off x="5018468" y="4221088"/>
            <a:ext cx="3657600" cy="2057400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pic>
        <p:nvPicPr>
          <p:cNvPr id="6" name="Picture 3" descr="Z:\cloud\images\dell_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57190">
            <a:off x="5645530" y="4923549"/>
            <a:ext cx="2403475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:\Temp\Cache\Temporary Internet Files\Content.IE5\E5RHZ5ZS\MC900435242[1]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467018"/>
            <a:ext cx="885348" cy="1754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C:\Temp\Cache\Temporary Internet Files\Content.IE5\E5RHZ5ZS\MC900435242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1836" y="2444779"/>
            <a:ext cx="885348" cy="1754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 descr="C:\Temp\Cache\Temporary Internet Files\Content.IE5\E5RHZ5ZS\MC900435242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435845"/>
            <a:ext cx="885348" cy="1754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5760073" y="6152855"/>
            <a:ext cx="2133600" cy="457200"/>
          </a:xfrm>
          <a:prstGeom prst="roundRect">
            <a:avLst/>
          </a:prstGeom>
          <a:solidFill>
            <a:sysClr val="windowText" lastClr="000000">
              <a:lumMod val="50000"/>
              <a:lumOff val="50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ysClr val="window" lastClr="FFFFFF"/>
                </a:solidFill>
                <a:latin typeface="Calibri"/>
              </a:rPr>
              <a:t>VM </a:t>
            </a:r>
            <a:r>
              <a:rPr lang="en-US" b="1" kern="0" dirty="0" smtClean="0">
                <a:solidFill>
                  <a:sysClr val="window" lastClr="FFFFFF"/>
                </a:solidFill>
                <a:latin typeface="Calibri"/>
              </a:rPr>
              <a:t>Backup </a:t>
            </a:r>
            <a:r>
              <a:rPr lang="en-US" b="1" kern="0" dirty="0">
                <a:solidFill>
                  <a:sysClr val="window" lastClr="FFFFFF"/>
                </a:solidFill>
                <a:latin typeface="Calibri"/>
              </a:rPr>
              <a:t>Storage</a:t>
            </a:r>
          </a:p>
        </p:txBody>
      </p:sp>
      <p:cxnSp>
        <p:nvCxnSpPr>
          <p:cNvPr id="13" name="Straight Arrow Connector 15"/>
          <p:cNvCxnSpPr>
            <a:cxnSpLocks noChangeShapeType="1"/>
          </p:cNvCxnSpPr>
          <p:nvPr/>
        </p:nvCxnSpPr>
        <p:spPr bwMode="auto">
          <a:xfrm>
            <a:off x="5753940" y="3808915"/>
            <a:ext cx="647896" cy="1204261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Arrow Connector 15"/>
          <p:cNvCxnSpPr>
            <a:cxnSpLocks noChangeShapeType="1"/>
          </p:cNvCxnSpPr>
          <p:nvPr/>
        </p:nvCxnSpPr>
        <p:spPr bwMode="auto">
          <a:xfrm>
            <a:off x="6864260" y="3808915"/>
            <a:ext cx="0" cy="1204261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Arrow Connector 15"/>
          <p:cNvCxnSpPr>
            <a:cxnSpLocks noChangeShapeType="1"/>
          </p:cNvCxnSpPr>
          <p:nvPr/>
        </p:nvCxnSpPr>
        <p:spPr bwMode="auto">
          <a:xfrm flipH="1">
            <a:off x="7380312" y="3808915"/>
            <a:ext cx="586690" cy="1204261"/>
          </a:xfrm>
          <a:prstGeom prst="straightConnector1">
            <a:avLst/>
          </a:prstGeom>
          <a:noFill/>
          <a:ln w="38100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Box 20"/>
          <p:cNvSpPr txBox="1"/>
          <p:nvPr/>
        </p:nvSpPr>
        <p:spPr>
          <a:xfrm>
            <a:off x="5868144" y="4061953"/>
            <a:ext cx="202552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HK" dirty="0" smtClean="0"/>
              <a:t>Snapshot Backup</a:t>
            </a:r>
            <a:endParaRPr lang="zh-HK" altLang="en-US" dirty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237100" y="1523925"/>
            <a:ext cx="4838956" cy="4281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HK" kern="0" dirty="0" smtClean="0"/>
              <a:t>Virtual machines (VMs) widely deployed</a:t>
            </a:r>
          </a:p>
          <a:p>
            <a:pPr lvl="1"/>
            <a:r>
              <a:rPr lang="en-US" altLang="zh-HK" kern="0" dirty="0" smtClean="0"/>
              <a:t>Reduce hardware footprints</a:t>
            </a:r>
          </a:p>
          <a:p>
            <a:r>
              <a:rPr lang="en-US" altLang="zh-HK" kern="0" dirty="0" smtClean="0"/>
              <a:t>Regular backups for VM disk images critical for disaster recovery</a:t>
            </a:r>
          </a:p>
          <a:p>
            <a:pPr lvl="1"/>
            <a:r>
              <a:rPr lang="en-US" altLang="zh-HK" kern="0" dirty="0" smtClean="0"/>
              <a:t>Disk-based backup</a:t>
            </a:r>
          </a:p>
          <a:p>
            <a:r>
              <a:rPr lang="en-US" altLang="zh-HK" b="1" kern="0" dirty="0" smtClean="0">
                <a:solidFill>
                  <a:srgbClr val="FF0000"/>
                </a:solidFill>
              </a:rPr>
              <a:t>Storage explosion!</a:t>
            </a:r>
          </a:p>
          <a:p>
            <a:pPr lvl="1"/>
            <a:r>
              <a:rPr lang="en-US" altLang="zh-HK" kern="0" dirty="0" smtClean="0"/>
              <a:t>Many VM images</a:t>
            </a:r>
          </a:p>
          <a:p>
            <a:pPr lvl="1"/>
            <a:r>
              <a:rPr lang="en-US" altLang="zh-HK" kern="0" dirty="0" smtClean="0"/>
              <a:t>Many versions per VM</a:t>
            </a:r>
          </a:p>
        </p:txBody>
      </p:sp>
      <p:sp>
        <p:nvSpPr>
          <p:cNvPr id="16" name="Rounded Rectangle 21"/>
          <p:cNvSpPr/>
          <p:nvPr/>
        </p:nvSpPr>
        <p:spPr>
          <a:xfrm>
            <a:off x="5671595" y="1629966"/>
            <a:ext cx="2133600" cy="654417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 smtClean="0">
                <a:solidFill>
                  <a:sysClr val="window" lastClr="FFFFFF"/>
                </a:solidFill>
                <a:latin typeface="Calibri"/>
              </a:rPr>
              <a:t>Virtual Machine Environment</a:t>
            </a:r>
            <a:endParaRPr lang="en-US" b="1" kern="0" dirty="0">
              <a:solidFill>
                <a:sysClr val="window" lastClr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261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Summary of Results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844824"/>
            <a:ext cx="8496944" cy="4281339"/>
          </a:xfrm>
        </p:spPr>
        <p:txBody>
          <a:bodyPr/>
          <a:lstStyle/>
          <a:p>
            <a:r>
              <a:rPr lang="en-US" altLang="zh-HK" dirty="0" err="1" smtClean="0"/>
              <a:t>RevDedup</a:t>
            </a:r>
            <a:r>
              <a:rPr lang="en-US" altLang="zh-HK" dirty="0" smtClean="0"/>
              <a:t> achieves:</a:t>
            </a:r>
          </a:p>
          <a:p>
            <a:pPr lvl="1"/>
            <a:r>
              <a:rPr lang="en-US" altLang="zh-HK" dirty="0" smtClean="0"/>
              <a:t>similar storage savings as conventional </a:t>
            </a:r>
            <a:r>
              <a:rPr lang="en-US" altLang="zh-HK" dirty="0" err="1" smtClean="0"/>
              <a:t>deduplication</a:t>
            </a:r>
            <a:endParaRPr lang="en-US" altLang="zh-HK" dirty="0" smtClean="0"/>
          </a:p>
          <a:p>
            <a:pPr lvl="1"/>
            <a:r>
              <a:rPr lang="en-US" altLang="zh-HK" dirty="0"/>
              <a:t>h</a:t>
            </a:r>
            <a:r>
              <a:rPr lang="en-US" altLang="zh-HK" dirty="0" smtClean="0"/>
              <a:t>igh backup throughput</a:t>
            </a:r>
          </a:p>
          <a:p>
            <a:pPr lvl="1"/>
            <a:r>
              <a:rPr lang="en-US" altLang="zh-HK" dirty="0"/>
              <a:t>h</a:t>
            </a:r>
            <a:r>
              <a:rPr lang="en-US" altLang="zh-HK" dirty="0" smtClean="0"/>
              <a:t>igh restore throughput for latest versions by shifting fragmentation to earlier versions</a:t>
            </a:r>
          </a:p>
          <a:p>
            <a:r>
              <a:rPr lang="en-US" altLang="zh-HK" dirty="0" smtClean="0"/>
              <a:t>Tech. report shows additional evaluation results</a:t>
            </a:r>
          </a:p>
          <a:p>
            <a:pPr lvl="1"/>
            <a:r>
              <a:rPr lang="en-US" altLang="zh-HK" dirty="0" smtClean="0"/>
              <a:t>Different rebuild thresholds</a:t>
            </a:r>
          </a:p>
          <a:p>
            <a:pPr lvl="1"/>
            <a:r>
              <a:rPr lang="en-US" altLang="zh-HK" dirty="0" smtClean="0"/>
              <a:t>Tracing indirect references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05D72-57E8-4F00-8CCB-08669A008A6C}" type="slidenum">
              <a:rPr lang="zh-HK" altLang="en-US" smtClean="0"/>
              <a:t>20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8230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Open Issues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81339"/>
          </a:xfrm>
        </p:spPr>
        <p:txBody>
          <a:bodyPr/>
          <a:lstStyle/>
          <a:p>
            <a:r>
              <a:rPr lang="en-US" altLang="zh-HK" dirty="0" smtClean="0"/>
              <a:t>How to make effective tradeoff?</a:t>
            </a:r>
          </a:p>
          <a:p>
            <a:pPr lvl="1"/>
            <a:r>
              <a:rPr lang="en-US" altLang="zh-HK" dirty="0" smtClean="0"/>
              <a:t>Fixed size vs. variable size chunking</a:t>
            </a:r>
          </a:p>
          <a:p>
            <a:pPr lvl="1"/>
            <a:r>
              <a:rPr lang="en-US" altLang="zh-HK" dirty="0" smtClean="0"/>
              <a:t>Backup throughput vs. restore throughput</a:t>
            </a:r>
          </a:p>
          <a:p>
            <a:pPr lvl="1"/>
            <a:r>
              <a:rPr lang="en-US" altLang="zh-HK" dirty="0" smtClean="0"/>
              <a:t>Storage efficiency vs. throughput</a:t>
            </a:r>
          </a:p>
          <a:p>
            <a:r>
              <a:rPr lang="en-US" altLang="zh-HK" dirty="0" smtClean="0"/>
              <a:t>What about different workloads?</a:t>
            </a:r>
          </a:p>
          <a:p>
            <a:pPr lvl="1"/>
            <a:r>
              <a:rPr lang="en-US" altLang="zh-HK" dirty="0" smtClean="0"/>
              <a:t>Unstructured data</a:t>
            </a:r>
          </a:p>
          <a:p>
            <a:pPr lvl="1"/>
            <a:r>
              <a:rPr lang="en-US" altLang="zh-HK" dirty="0" smtClean="0"/>
              <a:t>Primary storage data</a:t>
            </a:r>
          </a:p>
          <a:p>
            <a:r>
              <a:rPr lang="en-US" altLang="zh-HK" dirty="0" smtClean="0"/>
              <a:t>Any new applications?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05D72-57E8-4F00-8CCB-08669A008A6C}" type="slidenum">
              <a:rPr lang="zh-HK" altLang="en-US" smtClean="0"/>
              <a:t>21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3560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Conclusions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67941"/>
            <a:ext cx="8229600" cy="4353347"/>
          </a:xfrm>
        </p:spPr>
        <p:txBody>
          <a:bodyPr/>
          <a:lstStyle/>
          <a:p>
            <a:r>
              <a:rPr lang="en-US" altLang="zh-HK" dirty="0" smtClean="0"/>
              <a:t>Advocate the importance of read optimization in </a:t>
            </a:r>
            <a:r>
              <a:rPr lang="en-US" altLang="zh-HK" dirty="0" err="1" smtClean="0"/>
              <a:t>deduplication</a:t>
            </a:r>
            <a:r>
              <a:rPr lang="en-US" altLang="zh-HK" dirty="0" smtClean="0"/>
              <a:t> system</a:t>
            </a:r>
          </a:p>
          <a:p>
            <a:r>
              <a:rPr lang="en-US" altLang="zh-HK" dirty="0" smtClean="0"/>
              <a:t>Propose </a:t>
            </a:r>
            <a:r>
              <a:rPr lang="en-US" altLang="zh-HK" b="1" dirty="0" err="1" smtClean="0">
                <a:solidFill>
                  <a:srgbClr val="FF0000"/>
                </a:solidFill>
              </a:rPr>
              <a:t>RevDedup</a:t>
            </a:r>
            <a:r>
              <a:rPr lang="en-US" altLang="zh-HK" dirty="0"/>
              <a:t> </a:t>
            </a:r>
            <a:r>
              <a:rPr lang="en-US" altLang="zh-HK" dirty="0" smtClean="0"/>
              <a:t>for VM image backups</a:t>
            </a:r>
          </a:p>
          <a:p>
            <a:pPr lvl="1"/>
            <a:r>
              <a:rPr lang="en-US" altLang="zh-HK" dirty="0"/>
              <a:t>Low memory usage</a:t>
            </a:r>
          </a:p>
          <a:p>
            <a:pPr lvl="1"/>
            <a:r>
              <a:rPr lang="en-US" altLang="zh-HK" dirty="0" smtClean="0"/>
              <a:t>High storage efficiency</a:t>
            </a:r>
          </a:p>
          <a:p>
            <a:pPr lvl="1"/>
            <a:r>
              <a:rPr lang="en-US" altLang="zh-HK" dirty="0" smtClean="0"/>
              <a:t>High backup performance</a:t>
            </a:r>
          </a:p>
          <a:p>
            <a:pPr lvl="1"/>
            <a:r>
              <a:rPr lang="en-US" altLang="zh-HK" dirty="0" smtClean="0"/>
              <a:t>High restore performance on latest backups</a:t>
            </a:r>
          </a:p>
          <a:p>
            <a:r>
              <a:rPr lang="en-US" altLang="zh-HK" dirty="0" smtClean="0"/>
              <a:t>Source code:</a:t>
            </a:r>
          </a:p>
          <a:p>
            <a:pPr lvl="1"/>
            <a:r>
              <a:rPr lang="en-US" altLang="zh-HK" b="1" u="sng" dirty="0" smtClean="0">
                <a:solidFill>
                  <a:srgbClr val="FF0000"/>
                </a:solidFill>
              </a:rPr>
              <a:t>http://ansrlab.cse.cuhk.edu.hk/software/revdedup</a:t>
            </a:r>
            <a:endParaRPr lang="zh-HK" altLang="en-US" b="1" u="sng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05D72-57E8-4F00-8CCB-08669A008A6C}" type="slidenum">
              <a:rPr lang="zh-HK" altLang="en-US" smtClean="0"/>
              <a:t>22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5755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Deduplication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7"/>
            <a:ext cx="8229600" cy="4392489"/>
          </a:xfrm>
        </p:spPr>
        <p:txBody>
          <a:bodyPr/>
          <a:lstStyle/>
          <a:p>
            <a:r>
              <a:rPr lang="en-US" altLang="zh-HK" dirty="0" smtClean="0"/>
              <a:t>Disk prices drop, but data grows much faster</a:t>
            </a:r>
          </a:p>
          <a:p>
            <a:pPr lvl="1"/>
            <a:r>
              <a:rPr lang="en-US" altLang="zh-HK" dirty="0" smtClean="0"/>
              <a:t>1.8 trillion GB new data in the wild in 2011 </a:t>
            </a:r>
            <a:r>
              <a:rPr lang="en-US" altLang="zh-HK" sz="1800" dirty="0" smtClean="0"/>
              <a:t>[IDC, 2011]</a:t>
            </a:r>
            <a:endParaRPr lang="en-US" altLang="zh-HK" sz="2000" dirty="0" smtClean="0"/>
          </a:p>
          <a:p>
            <a:r>
              <a:rPr lang="en-US" altLang="zh-HK" b="1" dirty="0" err="1" smtClean="0"/>
              <a:t>Deduplication</a:t>
            </a:r>
            <a:r>
              <a:rPr lang="en-US" altLang="zh-HK" dirty="0" smtClean="0"/>
              <a:t> </a:t>
            </a:r>
            <a:r>
              <a:rPr lang="en-US" altLang="zh-HK" dirty="0"/>
              <a:t>removes content </a:t>
            </a:r>
            <a:r>
              <a:rPr lang="en-US" altLang="zh-HK" dirty="0" smtClean="0"/>
              <a:t>redundancy to improve storage efficiency</a:t>
            </a:r>
          </a:p>
          <a:p>
            <a:pPr lvl="1"/>
            <a:r>
              <a:rPr lang="en-US" altLang="zh-HK" dirty="0" smtClean="0"/>
              <a:t>Store one copy of chunks with same content</a:t>
            </a:r>
            <a:endParaRPr lang="en-US" altLang="zh-HK" dirty="0"/>
          </a:p>
          <a:p>
            <a:pPr lvl="1"/>
            <a:r>
              <a:rPr lang="en-US" altLang="zh-HK" dirty="0"/>
              <a:t>Effective for </a:t>
            </a:r>
            <a:r>
              <a:rPr lang="en-US" altLang="zh-HK" dirty="0" smtClean="0"/>
              <a:t>VMs </a:t>
            </a:r>
            <a:r>
              <a:rPr lang="en-US" altLang="zh-HK" sz="1600" dirty="0" smtClean="0"/>
              <a:t>[Jin, </a:t>
            </a:r>
            <a:r>
              <a:rPr lang="en-US" altLang="zh-HK" sz="1600" dirty="0"/>
              <a:t>SYSTOR’09]</a:t>
            </a:r>
            <a:endParaRPr lang="zh-HK" altLang="en-US" dirty="0"/>
          </a:p>
          <a:p>
            <a:r>
              <a:rPr lang="en-US" dirty="0" smtClean="0"/>
              <a:t>Two types: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Inline</a:t>
            </a:r>
            <a:r>
              <a:rPr lang="en-US" dirty="0" smtClean="0"/>
              <a:t>: redundancy removed on write path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Out-of-order</a:t>
            </a:r>
            <a:r>
              <a:rPr lang="en-US" dirty="0" smtClean="0"/>
              <a:t>: redundancy removed after data stored</a:t>
            </a:r>
          </a:p>
          <a:p>
            <a:pPr lvl="2"/>
            <a:r>
              <a:rPr lang="en-US" dirty="0" smtClean="0"/>
              <a:t>Extra I/O cost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05D72-57E8-4F00-8CCB-08669A008A6C}" type="slidenum">
              <a:rPr lang="zh-HK" altLang="en-US" smtClean="0"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6474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Fragmentation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600201"/>
            <a:ext cx="3672408" cy="998070"/>
          </a:xfrm>
        </p:spPr>
        <p:txBody>
          <a:bodyPr/>
          <a:lstStyle/>
          <a:p>
            <a:r>
              <a:rPr lang="en-US" altLang="zh-HK" dirty="0" smtClean="0"/>
              <a:t>Fragmentation in inline </a:t>
            </a:r>
            <a:r>
              <a:rPr lang="en-US" altLang="zh-HK" dirty="0" err="1" smtClean="0"/>
              <a:t>deduplication</a:t>
            </a:r>
            <a:endParaRPr lang="en-US" altLang="zh-HK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05D72-57E8-4F00-8CCB-08669A008A6C}" type="slidenum">
              <a:rPr lang="zh-HK" altLang="en-US" smtClean="0"/>
              <a:t>4</a:t>
            </a:fld>
            <a:endParaRPr lang="zh-HK" altLang="en-US"/>
          </a:p>
        </p:txBody>
      </p:sp>
      <p:grpSp>
        <p:nvGrpSpPr>
          <p:cNvPr id="14" name="Group 13"/>
          <p:cNvGrpSpPr/>
          <p:nvPr/>
        </p:nvGrpSpPr>
        <p:grpSpPr>
          <a:xfrm>
            <a:off x="3732888" y="1608011"/>
            <a:ext cx="5159592" cy="576064"/>
            <a:chOff x="3635897" y="1608011"/>
            <a:chExt cx="5159592" cy="576064"/>
          </a:xfrm>
        </p:grpSpPr>
        <p:grpSp>
          <p:nvGrpSpPr>
            <p:cNvPr id="15" name="Group 14"/>
            <p:cNvGrpSpPr/>
            <p:nvPr/>
          </p:nvGrpSpPr>
          <p:grpSpPr>
            <a:xfrm>
              <a:off x="4544018" y="1608011"/>
              <a:ext cx="4251471" cy="576064"/>
              <a:chOff x="2411760" y="2204864"/>
              <a:chExt cx="4608512" cy="576064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2411760" y="2204864"/>
                <a:ext cx="576064" cy="5760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HK" sz="2800" b="0" i="0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A</a:t>
                </a:r>
                <a:endParaRPr kumimoji="0" lang="zh-HK" altLang="en-US" sz="28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2987824" y="2204864"/>
                <a:ext cx="576064" cy="576064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HK" sz="2800" b="0" i="0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B</a:t>
                </a:r>
                <a:endParaRPr kumimoji="0" lang="zh-HK" altLang="en-US" sz="28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3563888" y="2204864"/>
                <a:ext cx="576064" cy="576064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HK" sz="2800" b="0" i="0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C</a:t>
                </a:r>
                <a:endParaRPr kumimoji="0" lang="zh-HK" altLang="en-US" sz="28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4139952" y="2204864"/>
                <a:ext cx="576064" cy="576064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HK" sz="2800" b="0" i="0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D</a:t>
                </a:r>
                <a:endParaRPr kumimoji="0" lang="zh-HK" altLang="en-US" sz="28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4716016" y="2204864"/>
                <a:ext cx="576064" cy="57606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HK" sz="2800" b="0" i="0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E</a:t>
                </a:r>
                <a:endParaRPr kumimoji="0" lang="zh-HK" altLang="en-US" sz="28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5292080" y="2204864"/>
                <a:ext cx="576064" cy="576064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HK" sz="2800" b="0" i="0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F</a:t>
                </a:r>
                <a:endParaRPr kumimoji="0" lang="zh-HK" altLang="en-US" sz="28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5868144" y="2204864"/>
                <a:ext cx="576064" cy="576064"/>
              </a:xfrm>
              <a:prstGeom prst="rect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HK" sz="2800" dirty="0">
                    <a:latin typeface="Arial" charset="0"/>
                  </a:rPr>
                  <a:t>G</a:t>
                </a:r>
                <a:endParaRPr kumimoji="0" lang="zh-HK" altLang="en-US" sz="28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6444208" y="2204864"/>
                <a:ext cx="576064" cy="576064"/>
              </a:xfrm>
              <a:prstGeom prst="rect">
                <a:avLst/>
              </a:prstGeom>
              <a:solidFill>
                <a:srgbClr val="92D05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HK" sz="2800" dirty="0">
                    <a:latin typeface="Arial" charset="0"/>
                  </a:rPr>
                  <a:t>H</a:t>
                </a:r>
                <a:endParaRPr kumimoji="0" lang="zh-HK" altLang="en-US" sz="28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3635897" y="1634433"/>
              <a:ext cx="85632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HK" sz="2800" dirty="0" smtClean="0"/>
                <a:t>VM</a:t>
              </a:r>
              <a:r>
                <a:rPr lang="en-US" altLang="zh-HK" sz="2800" baseline="-25000" dirty="0"/>
                <a:t>1</a:t>
              </a:r>
              <a:endParaRPr lang="zh-HK" altLang="en-US" sz="28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3732887" y="2310238"/>
            <a:ext cx="5157040" cy="576064"/>
            <a:chOff x="3635896" y="2310238"/>
            <a:chExt cx="5157040" cy="576064"/>
          </a:xfrm>
        </p:grpSpPr>
        <p:grpSp>
          <p:nvGrpSpPr>
            <p:cNvPr id="13" name="Group 12"/>
            <p:cNvGrpSpPr/>
            <p:nvPr/>
          </p:nvGrpSpPr>
          <p:grpSpPr>
            <a:xfrm>
              <a:off x="4541465" y="2310238"/>
              <a:ext cx="4251471" cy="576064"/>
              <a:chOff x="2411760" y="2204864"/>
              <a:chExt cx="4608512" cy="576064"/>
            </a:xfrm>
          </p:grpSpPr>
          <p:sp>
            <p:nvSpPr>
              <p:cNvPr id="5" name="Rectangle 4"/>
              <p:cNvSpPr/>
              <p:nvPr/>
            </p:nvSpPr>
            <p:spPr bwMode="auto">
              <a:xfrm>
                <a:off x="2411760" y="2204864"/>
                <a:ext cx="576064" cy="5760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HK" sz="2800" b="0" i="0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A</a:t>
                </a:r>
                <a:endParaRPr kumimoji="0" lang="zh-HK" altLang="en-US" sz="28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 bwMode="auto">
              <a:xfrm>
                <a:off x="2987824" y="2204864"/>
                <a:ext cx="576064" cy="576064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HK" sz="2800" b="0" i="0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B</a:t>
                </a:r>
                <a:endParaRPr kumimoji="0" lang="zh-HK" altLang="en-US" sz="28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3563888" y="2204864"/>
                <a:ext cx="576064" cy="576064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HK" sz="2800" b="0" i="0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C</a:t>
                </a:r>
                <a:endParaRPr kumimoji="0" lang="zh-HK" altLang="en-US" sz="28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>
                <a:off x="4139952" y="2204864"/>
                <a:ext cx="576064" cy="576064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HK" sz="2800" b="0" i="0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D’</a:t>
                </a:r>
                <a:endParaRPr kumimoji="0" lang="zh-HK" altLang="en-US" sz="28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4716016" y="2204864"/>
                <a:ext cx="576064" cy="57606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HK" sz="2800" b="0" i="0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E</a:t>
                </a:r>
                <a:endParaRPr kumimoji="0" lang="zh-HK" altLang="en-US" sz="28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5292080" y="2204864"/>
                <a:ext cx="576064" cy="576064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HK" sz="2800" b="0" i="0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F’</a:t>
                </a:r>
                <a:endParaRPr kumimoji="0" lang="zh-HK" altLang="en-US" sz="28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5868144" y="2204864"/>
                <a:ext cx="576064" cy="576064"/>
              </a:xfrm>
              <a:prstGeom prst="rect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HK" sz="2800" dirty="0">
                    <a:latin typeface="Arial" charset="0"/>
                  </a:rPr>
                  <a:t>G</a:t>
                </a:r>
                <a:endParaRPr kumimoji="0" lang="zh-HK" altLang="en-US" sz="28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6444208" y="2204864"/>
                <a:ext cx="576064" cy="576064"/>
              </a:xfrm>
              <a:prstGeom prst="rect">
                <a:avLst/>
              </a:prstGeom>
              <a:solidFill>
                <a:srgbClr val="92D05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HK" sz="2800" dirty="0">
                    <a:latin typeface="Arial" charset="0"/>
                  </a:rPr>
                  <a:t>H</a:t>
                </a:r>
                <a:endParaRPr kumimoji="0" lang="zh-HK" altLang="en-US" sz="28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3635896" y="2336660"/>
              <a:ext cx="85632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HK" sz="2800" dirty="0" smtClean="0"/>
                <a:t>VM</a:t>
              </a:r>
              <a:r>
                <a:rPr lang="en-US" altLang="zh-HK" sz="2800" baseline="-25000" dirty="0" smtClean="0"/>
                <a:t>2</a:t>
              </a:r>
              <a:endParaRPr lang="zh-HK" altLang="en-US" sz="2800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732888" y="3030318"/>
            <a:ext cx="5157039" cy="576064"/>
            <a:chOff x="3635897" y="3030318"/>
            <a:chExt cx="5157039" cy="576064"/>
          </a:xfrm>
        </p:grpSpPr>
        <p:grpSp>
          <p:nvGrpSpPr>
            <p:cNvPr id="24" name="Group 23"/>
            <p:cNvGrpSpPr/>
            <p:nvPr/>
          </p:nvGrpSpPr>
          <p:grpSpPr>
            <a:xfrm>
              <a:off x="4541465" y="3030318"/>
              <a:ext cx="4251471" cy="576064"/>
              <a:chOff x="2411760" y="2204864"/>
              <a:chExt cx="4608512" cy="576064"/>
            </a:xfrm>
          </p:grpSpPr>
          <p:sp>
            <p:nvSpPr>
              <p:cNvPr id="25" name="Rectangle 24"/>
              <p:cNvSpPr/>
              <p:nvPr/>
            </p:nvSpPr>
            <p:spPr bwMode="auto">
              <a:xfrm>
                <a:off x="2411760" y="2204864"/>
                <a:ext cx="576064" cy="5760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HK" sz="2800" b="0" i="0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A</a:t>
                </a:r>
                <a:endParaRPr kumimoji="0" lang="zh-HK" altLang="en-US" sz="28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2987824" y="2204864"/>
                <a:ext cx="576064" cy="57606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HK" sz="2800" b="0" i="0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B’</a:t>
                </a:r>
                <a:endParaRPr kumimoji="0" lang="zh-HK" altLang="en-US" sz="28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3563888" y="2204864"/>
                <a:ext cx="576064" cy="576064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HK" sz="2800" b="0" i="0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C</a:t>
                </a:r>
                <a:endParaRPr kumimoji="0" lang="zh-HK" altLang="en-US" sz="28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4139952" y="2204864"/>
                <a:ext cx="576064" cy="576064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HK" sz="2800" b="0" i="0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D’</a:t>
                </a:r>
                <a:endParaRPr kumimoji="0" lang="zh-HK" altLang="en-US" sz="28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4716016" y="2204864"/>
                <a:ext cx="576064" cy="576064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HK" sz="2800" b="0" i="0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E’</a:t>
                </a:r>
                <a:endParaRPr kumimoji="0" lang="zh-HK" altLang="en-US" sz="28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>
                <a:off x="5292080" y="2204864"/>
                <a:ext cx="576064" cy="576064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HK" sz="2600" b="0" i="0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F’’</a:t>
                </a:r>
                <a:endParaRPr kumimoji="0" lang="zh-HK" altLang="en-US" sz="26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>
                <a:off x="5868144" y="2204864"/>
                <a:ext cx="576064" cy="576064"/>
              </a:xfrm>
              <a:prstGeom prst="rect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HK" sz="2800" dirty="0">
                    <a:latin typeface="Arial" charset="0"/>
                  </a:rPr>
                  <a:t>G</a:t>
                </a:r>
                <a:endParaRPr kumimoji="0" lang="zh-HK" altLang="en-US" sz="28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>
                <a:off x="6444208" y="2204864"/>
                <a:ext cx="576064" cy="576064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HK" sz="2800" dirty="0" smtClean="0">
                    <a:latin typeface="Arial" charset="0"/>
                  </a:rPr>
                  <a:t>H’</a:t>
                </a:r>
                <a:endParaRPr kumimoji="0" lang="zh-HK" altLang="en-US" sz="28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35" name="TextBox 34"/>
            <p:cNvSpPr txBox="1"/>
            <p:nvPr/>
          </p:nvSpPr>
          <p:spPr>
            <a:xfrm>
              <a:off x="3635897" y="3056116"/>
              <a:ext cx="85632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HK" sz="2800" dirty="0" smtClean="0"/>
                <a:t>VM</a:t>
              </a:r>
              <a:r>
                <a:rPr lang="en-US" altLang="zh-HK" sz="2800" baseline="-25000" dirty="0" smtClean="0"/>
                <a:t>3</a:t>
              </a:r>
              <a:endParaRPr lang="zh-HK" altLang="en-US" sz="2800" dirty="0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5217304" y="5445207"/>
            <a:ext cx="1152128" cy="576064"/>
            <a:chOff x="5217304" y="5445207"/>
            <a:chExt cx="1152128" cy="576064"/>
          </a:xfrm>
        </p:grpSpPr>
        <p:sp>
          <p:nvSpPr>
            <p:cNvPr id="37" name="Rectangle 36"/>
            <p:cNvSpPr/>
            <p:nvPr/>
          </p:nvSpPr>
          <p:spPr bwMode="auto">
            <a:xfrm>
              <a:off x="5217304" y="5445207"/>
              <a:ext cx="576064" cy="576064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D’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5793368" y="5445207"/>
              <a:ext cx="576064" cy="57606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F’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611559" y="5445207"/>
            <a:ext cx="4608512" cy="576064"/>
            <a:chOff x="611559" y="5445207"/>
            <a:chExt cx="4608512" cy="576064"/>
          </a:xfrm>
        </p:grpSpPr>
        <p:sp>
          <p:nvSpPr>
            <p:cNvPr id="39" name="Rectangle 38"/>
            <p:cNvSpPr/>
            <p:nvPr/>
          </p:nvSpPr>
          <p:spPr bwMode="auto">
            <a:xfrm>
              <a:off x="611559" y="5445207"/>
              <a:ext cx="576064" cy="5760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1187623" y="5445207"/>
              <a:ext cx="576064" cy="5760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1763687" y="5445207"/>
              <a:ext cx="576064" cy="576064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339751" y="5445207"/>
              <a:ext cx="576064" cy="57606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915815" y="5445207"/>
              <a:ext cx="576064" cy="57606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E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3491879" y="5445207"/>
              <a:ext cx="576064" cy="57606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4067943" y="5445207"/>
              <a:ext cx="576064" cy="576064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HK" sz="2800" dirty="0">
                  <a:latin typeface="Arial" charset="0"/>
                </a:rPr>
                <a:t>G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4644007" y="5445207"/>
              <a:ext cx="576064" cy="576064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HK" sz="2800" dirty="0">
                  <a:latin typeface="Arial" charset="0"/>
                </a:rPr>
                <a:t>H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6369432" y="5445207"/>
            <a:ext cx="2304256" cy="576064"/>
            <a:chOff x="6369432" y="5445207"/>
            <a:chExt cx="2304256" cy="576064"/>
          </a:xfrm>
        </p:grpSpPr>
        <p:sp>
          <p:nvSpPr>
            <p:cNvPr id="48" name="Rectangle 47"/>
            <p:cNvSpPr/>
            <p:nvPr/>
          </p:nvSpPr>
          <p:spPr bwMode="auto">
            <a:xfrm>
              <a:off x="6945496" y="5445207"/>
              <a:ext cx="576064" cy="57606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E’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7521560" y="5445207"/>
              <a:ext cx="576064" cy="576064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F’’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8097624" y="5445207"/>
              <a:ext cx="576064" cy="576064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HK" sz="2800" dirty="0" smtClean="0">
                  <a:latin typeface="Arial" charset="0"/>
                </a:rPr>
                <a:t>H’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6369432" y="5445207"/>
              <a:ext cx="576064" cy="57606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HK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B’</a:t>
              </a:r>
              <a:endParaRPr kumimoji="0" lang="zh-HK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973042" y="4149063"/>
            <a:ext cx="7486065" cy="1296144"/>
            <a:chOff x="899592" y="3933056"/>
            <a:chExt cx="7486065" cy="1296144"/>
          </a:xfrm>
        </p:grpSpPr>
        <p:cxnSp>
          <p:nvCxnSpPr>
            <p:cNvPr id="54" name="Straight Arrow Connector 53"/>
            <p:cNvCxnSpPr/>
            <p:nvPr/>
          </p:nvCxnSpPr>
          <p:spPr bwMode="auto">
            <a:xfrm>
              <a:off x="5505337" y="4797152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Straight Arrow Connector 54"/>
            <p:cNvCxnSpPr/>
            <p:nvPr/>
          </p:nvCxnSpPr>
          <p:spPr bwMode="auto">
            <a:xfrm>
              <a:off x="6636830" y="4797152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Straight Arrow Connector 55"/>
            <p:cNvCxnSpPr/>
            <p:nvPr/>
          </p:nvCxnSpPr>
          <p:spPr bwMode="auto">
            <a:xfrm>
              <a:off x="7230360" y="4797152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Straight Arrow Connector 56"/>
            <p:cNvCxnSpPr/>
            <p:nvPr/>
          </p:nvCxnSpPr>
          <p:spPr bwMode="auto">
            <a:xfrm>
              <a:off x="7809593" y="4797152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Straight Arrow Connector 57"/>
            <p:cNvCxnSpPr/>
            <p:nvPr/>
          </p:nvCxnSpPr>
          <p:spPr bwMode="auto">
            <a:xfrm>
              <a:off x="8385657" y="4797152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Straight Arrow Connector 58"/>
            <p:cNvCxnSpPr/>
            <p:nvPr/>
          </p:nvCxnSpPr>
          <p:spPr bwMode="auto">
            <a:xfrm>
              <a:off x="4355976" y="4797152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/>
            <p:cNvCxnSpPr/>
            <p:nvPr/>
          </p:nvCxnSpPr>
          <p:spPr bwMode="auto">
            <a:xfrm>
              <a:off x="2051720" y="4797152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Straight Arrow Connector 60"/>
            <p:cNvCxnSpPr/>
            <p:nvPr/>
          </p:nvCxnSpPr>
          <p:spPr bwMode="auto">
            <a:xfrm>
              <a:off x="899592" y="4797152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Connector 62"/>
            <p:cNvCxnSpPr/>
            <p:nvPr/>
          </p:nvCxnSpPr>
          <p:spPr bwMode="auto">
            <a:xfrm>
              <a:off x="899592" y="4797152"/>
              <a:ext cx="7486065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Straight Connector 64"/>
            <p:cNvCxnSpPr>
              <a:stCxn id="66" idx="2"/>
            </p:cNvCxnSpPr>
            <p:nvPr/>
          </p:nvCxnSpPr>
          <p:spPr bwMode="auto">
            <a:xfrm flipH="1">
              <a:off x="6863117" y="4456276"/>
              <a:ext cx="1" cy="34087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6" name="TextBox 65"/>
            <p:cNvSpPr txBox="1"/>
            <p:nvPr/>
          </p:nvSpPr>
          <p:spPr>
            <a:xfrm>
              <a:off x="6434955" y="3933056"/>
              <a:ext cx="856325" cy="523220"/>
            </a:xfrm>
            <a:prstGeom prst="rect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altLang="zh-HK" sz="2800" dirty="0" smtClean="0"/>
                <a:t>VM</a:t>
              </a:r>
              <a:r>
                <a:rPr lang="en-US" altLang="zh-HK" sz="2800" baseline="-25000" dirty="0" smtClean="0"/>
                <a:t>3</a:t>
              </a:r>
              <a:endParaRPr lang="zh-HK" altLang="en-US" sz="2800" dirty="0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899591" y="4149063"/>
            <a:ext cx="5181809" cy="1296144"/>
            <a:chOff x="3203848" y="3933056"/>
            <a:chExt cx="5181809" cy="1296144"/>
          </a:xfrm>
        </p:grpSpPr>
        <p:cxnSp>
          <p:nvCxnSpPr>
            <p:cNvPr id="91" name="Straight Arrow Connector 90"/>
            <p:cNvCxnSpPr/>
            <p:nvPr/>
          </p:nvCxnSpPr>
          <p:spPr bwMode="auto">
            <a:xfrm>
              <a:off x="5516409" y="4662725"/>
              <a:ext cx="0" cy="54006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5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Straight Arrow Connector 91"/>
            <p:cNvCxnSpPr/>
            <p:nvPr/>
          </p:nvCxnSpPr>
          <p:spPr bwMode="auto">
            <a:xfrm>
              <a:off x="6636830" y="4689140"/>
              <a:ext cx="0" cy="54006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5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Straight Arrow Connector 92"/>
            <p:cNvCxnSpPr/>
            <p:nvPr/>
          </p:nvCxnSpPr>
          <p:spPr bwMode="auto">
            <a:xfrm>
              <a:off x="7230360" y="4689140"/>
              <a:ext cx="0" cy="54006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5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Straight Arrow Connector 93"/>
            <p:cNvCxnSpPr/>
            <p:nvPr/>
          </p:nvCxnSpPr>
          <p:spPr bwMode="auto">
            <a:xfrm>
              <a:off x="7809593" y="4689140"/>
              <a:ext cx="0" cy="54006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5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Straight Arrow Connector 94"/>
            <p:cNvCxnSpPr/>
            <p:nvPr/>
          </p:nvCxnSpPr>
          <p:spPr bwMode="auto">
            <a:xfrm>
              <a:off x="8385657" y="4689140"/>
              <a:ext cx="0" cy="54006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5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Straight Arrow Connector 95"/>
            <p:cNvCxnSpPr/>
            <p:nvPr/>
          </p:nvCxnSpPr>
          <p:spPr bwMode="auto">
            <a:xfrm>
              <a:off x="4355976" y="4689140"/>
              <a:ext cx="0" cy="53237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5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Straight Arrow Connector 96"/>
            <p:cNvCxnSpPr/>
            <p:nvPr/>
          </p:nvCxnSpPr>
          <p:spPr bwMode="auto">
            <a:xfrm>
              <a:off x="3779912" y="4689140"/>
              <a:ext cx="0" cy="54006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5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Straight Arrow Connector 97"/>
            <p:cNvCxnSpPr/>
            <p:nvPr/>
          </p:nvCxnSpPr>
          <p:spPr bwMode="auto">
            <a:xfrm>
              <a:off x="3203848" y="4689140"/>
              <a:ext cx="0" cy="54006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5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Straight Connector 98"/>
            <p:cNvCxnSpPr/>
            <p:nvPr/>
          </p:nvCxnSpPr>
          <p:spPr bwMode="auto">
            <a:xfrm>
              <a:off x="3203848" y="4689140"/>
              <a:ext cx="5181809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5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Straight Connector 99"/>
            <p:cNvCxnSpPr>
              <a:stCxn id="101" idx="2"/>
            </p:cNvCxnSpPr>
            <p:nvPr/>
          </p:nvCxnSpPr>
          <p:spPr bwMode="auto">
            <a:xfrm>
              <a:off x="6876256" y="4456276"/>
              <a:ext cx="0" cy="2328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5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1" name="TextBox 100"/>
            <p:cNvSpPr txBox="1"/>
            <p:nvPr/>
          </p:nvSpPr>
          <p:spPr>
            <a:xfrm>
              <a:off x="6448093" y="3933056"/>
              <a:ext cx="856325" cy="523220"/>
            </a:xfrm>
            <a:prstGeom prst="rect">
              <a:avLst/>
            </a:prstGeom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altLang="zh-HK" sz="2800" dirty="0" smtClean="0"/>
                <a:t>VM</a:t>
              </a:r>
              <a:r>
                <a:rPr lang="en-US" altLang="zh-HK" sz="2800" baseline="-25000" dirty="0"/>
                <a:t>2</a:t>
              </a:r>
              <a:endParaRPr lang="zh-HK" altLang="en-US" sz="2800" dirty="0"/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827583" y="4149063"/>
            <a:ext cx="4029681" cy="1296177"/>
            <a:chOff x="4355976" y="3933023"/>
            <a:chExt cx="4029681" cy="1296177"/>
          </a:xfrm>
        </p:grpSpPr>
        <p:cxnSp>
          <p:nvCxnSpPr>
            <p:cNvPr id="122" name="Straight Arrow Connector 121"/>
            <p:cNvCxnSpPr/>
            <p:nvPr/>
          </p:nvCxnSpPr>
          <p:spPr bwMode="auto">
            <a:xfrm>
              <a:off x="5505337" y="4599130"/>
              <a:ext cx="0" cy="63007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3" name="Straight Arrow Connector 122"/>
            <p:cNvCxnSpPr/>
            <p:nvPr/>
          </p:nvCxnSpPr>
          <p:spPr bwMode="auto">
            <a:xfrm>
              <a:off x="6636830" y="4599130"/>
              <a:ext cx="0" cy="63007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4" name="Straight Arrow Connector 123"/>
            <p:cNvCxnSpPr/>
            <p:nvPr/>
          </p:nvCxnSpPr>
          <p:spPr bwMode="auto">
            <a:xfrm>
              <a:off x="7230360" y="4599130"/>
              <a:ext cx="0" cy="63007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5" name="Straight Arrow Connector 124"/>
            <p:cNvCxnSpPr/>
            <p:nvPr/>
          </p:nvCxnSpPr>
          <p:spPr bwMode="auto">
            <a:xfrm>
              <a:off x="7809593" y="4599097"/>
              <a:ext cx="0" cy="63010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Straight Arrow Connector 125"/>
            <p:cNvCxnSpPr/>
            <p:nvPr/>
          </p:nvCxnSpPr>
          <p:spPr bwMode="auto">
            <a:xfrm>
              <a:off x="8385657" y="4599097"/>
              <a:ext cx="0" cy="63010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7" name="Straight Arrow Connector 126"/>
            <p:cNvCxnSpPr/>
            <p:nvPr/>
          </p:nvCxnSpPr>
          <p:spPr bwMode="auto">
            <a:xfrm>
              <a:off x="4355976" y="4599097"/>
              <a:ext cx="0" cy="62241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8" name="Straight Arrow Connector 127"/>
            <p:cNvCxnSpPr/>
            <p:nvPr/>
          </p:nvCxnSpPr>
          <p:spPr bwMode="auto">
            <a:xfrm>
              <a:off x="6084168" y="4599130"/>
              <a:ext cx="0" cy="62235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9" name="Straight Arrow Connector 128"/>
            <p:cNvCxnSpPr/>
            <p:nvPr/>
          </p:nvCxnSpPr>
          <p:spPr bwMode="auto">
            <a:xfrm>
              <a:off x="4932040" y="4599130"/>
              <a:ext cx="0" cy="63007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Straight Connector 129"/>
            <p:cNvCxnSpPr/>
            <p:nvPr/>
          </p:nvCxnSpPr>
          <p:spPr bwMode="auto">
            <a:xfrm>
              <a:off x="4355976" y="4599097"/>
              <a:ext cx="4029681" cy="3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1" name="Straight Connector 130"/>
            <p:cNvCxnSpPr>
              <a:stCxn id="132" idx="2"/>
            </p:cNvCxnSpPr>
            <p:nvPr/>
          </p:nvCxnSpPr>
          <p:spPr bwMode="auto">
            <a:xfrm>
              <a:off x="6208668" y="4456243"/>
              <a:ext cx="0" cy="1428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2" name="TextBox 131"/>
            <p:cNvSpPr txBox="1"/>
            <p:nvPr/>
          </p:nvSpPr>
          <p:spPr>
            <a:xfrm>
              <a:off x="5780505" y="3933023"/>
              <a:ext cx="856325" cy="523220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altLang="zh-HK" sz="2800" dirty="0" smtClean="0"/>
                <a:t>VM</a:t>
              </a:r>
              <a:r>
                <a:rPr lang="en-US" altLang="zh-HK" sz="2800" baseline="-25000" dirty="0" smtClean="0"/>
                <a:t>1</a:t>
              </a:r>
              <a:endParaRPr lang="zh-HK" altLang="en-US" sz="2800" dirty="0"/>
            </a:p>
          </p:txBody>
        </p:sp>
      </p:grpSp>
      <p:sp>
        <p:nvSpPr>
          <p:cNvPr id="102" name="Content Placeholder 2"/>
          <p:cNvSpPr txBox="1">
            <a:spLocks/>
          </p:cNvSpPr>
          <p:nvPr/>
        </p:nvSpPr>
        <p:spPr bwMode="auto">
          <a:xfrm>
            <a:off x="35496" y="2636912"/>
            <a:ext cx="3238975" cy="1069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HK" dirty="0" smtClean="0">
                <a:solidFill>
                  <a:srgbClr val="FF0000"/>
                </a:solidFill>
              </a:rPr>
              <a:t>Latest backup </a:t>
            </a:r>
            <a:r>
              <a:rPr lang="en-US" altLang="zh-HK" dirty="0" smtClean="0">
                <a:solidFill>
                  <a:srgbClr val="FF0000"/>
                </a:solidFill>
                <a:sym typeface="Wingdings" pitchFamily="2" charset="2"/>
              </a:rPr>
              <a:t> most fragmented</a:t>
            </a:r>
            <a:endParaRPr lang="zh-HK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53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Related Work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68552"/>
          </a:xfrm>
        </p:spPr>
        <p:txBody>
          <a:bodyPr/>
          <a:lstStyle/>
          <a:p>
            <a:r>
              <a:rPr lang="en-US" altLang="zh-HK" dirty="0" smtClean="0"/>
              <a:t>Optimized for reads in </a:t>
            </a:r>
            <a:r>
              <a:rPr lang="en-US" altLang="zh-HK" dirty="0" err="1" smtClean="0"/>
              <a:t>dedup</a:t>
            </a:r>
            <a:r>
              <a:rPr lang="en-US" altLang="zh-HK" dirty="0" smtClean="0"/>
              <a:t> systems:</a:t>
            </a:r>
            <a:endParaRPr lang="en-US" altLang="zh-HK" i="1" dirty="0" smtClean="0"/>
          </a:p>
          <a:p>
            <a:pPr lvl="1"/>
            <a:r>
              <a:rPr lang="en-US" altLang="zh-HK" dirty="0" smtClean="0"/>
              <a:t>Selective rewrites </a:t>
            </a:r>
            <a:r>
              <a:rPr lang="en-US" altLang="zh-HK" sz="1600" dirty="0" smtClean="0"/>
              <a:t>[</a:t>
            </a:r>
            <a:r>
              <a:rPr lang="en-US" altLang="zh-HK" sz="1600" dirty="0" err="1" smtClean="0"/>
              <a:t>Kaczmarczyk</a:t>
            </a:r>
            <a:r>
              <a:rPr lang="en-US" altLang="zh-HK" sz="1600" dirty="0" smtClean="0"/>
              <a:t>, SYSTOR’12; Nam, MASCOTS’12]</a:t>
            </a:r>
            <a:endParaRPr lang="en-US" altLang="zh-HK" dirty="0" smtClean="0"/>
          </a:p>
          <a:p>
            <a:pPr lvl="2"/>
            <a:r>
              <a:rPr lang="en-US" altLang="zh-HK" dirty="0" smtClean="0"/>
              <a:t>Rewrite duplicate data to mitigate fragmentation</a:t>
            </a:r>
          </a:p>
          <a:p>
            <a:pPr lvl="1"/>
            <a:r>
              <a:rPr lang="en-US" altLang="zh-HK" dirty="0" smtClean="0"/>
              <a:t>Container </a:t>
            </a:r>
            <a:r>
              <a:rPr lang="en-US" altLang="zh-HK" dirty="0" smtClean="0"/>
              <a:t>capping and prefetching </a:t>
            </a:r>
            <a:r>
              <a:rPr lang="en-US" altLang="zh-HK" sz="1600" dirty="0" smtClean="0"/>
              <a:t>[</a:t>
            </a:r>
            <a:r>
              <a:rPr lang="en-US" altLang="zh-HK" sz="1600" dirty="0" err="1" smtClean="0"/>
              <a:t>Lillibridge</a:t>
            </a:r>
            <a:r>
              <a:rPr lang="en-US" altLang="zh-HK" sz="1600" dirty="0" smtClean="0"/>
              <a:t>, FAST’13]</a:t>
            </a:r>
            <a:endParaRPr lang="en-US" altLang="zh-HK" dirty="0"/>
          </a:p>
          <a:p>
            <a:r>
              <a:rPr lang="en-US" altLang="zh-HK" dirty="0" smtClean="0"/>
              <a:t>Their designs are based on inline </a:t>
            </a:r>
            <a:r>
              <a:rPr lang="en-US" altLang="zh-HK" dirty="0" err="1" smtClean="0"/>
              <a:t>deduplication</a:t>
            </a:r>
            <a:endParaRPr lang="en-US" altLang="zh-HK" dirty="0" smtClean="0"/>
          </a:p>
          <a:p>
            <a:pPr lvl="1"/>
            <a:r>
              <a:rPr lang="en-US" altLang="zh-HK" dirty="0" smtClean="0">
                <a:sym typeface="Wingdings" pitchFamily="2" charset="2"/>
              </a:rPr>
              <a:t> remove duplicates from new data</a:t>
            </a:r>
          </a:p>
          <a:p>
            <a:r>
              <a:rPr lang="en-US" altLang="zh-HK" dirty="0" smtClean="0">
                <a:sym typeface="Wingdings" pitchFamily="2" charset="2"/>
              </a:rPr>
              <a:t>Another open issue: empirical performance?</a:t>
            </a:r>
            <a:endParaRPr lang="en-US" altLang="zh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05D72-57E8-4F00-8CCB-08669A008A6C}" type="slidenum">
              <a:rPr lang="zh-HK" altLang="en-US" smtClean="0"/>
              <a:t>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79828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Our Work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032" y="2964085"/>
            <a:ext cx="8820472" cy="3273227"/>
          </a:xfrm>
        </p:spPr>
        <p:txBody>
          <a:bodyPr/>
          <a:lstStyle/>
          <a:p>
            <a:r>
              <a:rPr lang="en-US" altLang="zh-HK" b="1" dirty="0" smtClean="0"/>
              <a:t>Goal</a:t>
            </a:r>
            <a:r>
              <a:rPr lang="en-US" altLang="zh-HK" dirty="0" smtClean="0"/>
              <a:t>: mitigate fragmentation for latest backups</a:t>
            </a:r>
          </a:p>
          <a:p>
            <a:pPr marL="628650" lvl="1"/>
            <a:r>
              <a:rPr lang="en-US" altLang="zh-HK" dirty="0" smtClean="0"/>
              <a:t>Rationale: l</a:t>
            </a:r>
            <a:r>
              <a:rPr lang="en-US" altLang="zh-HK" dirty="0" smtClean="0"/>
              <a:t>atest </a:t>
            </a:r>
            <a:r>
              <a:rPr lang="en-US" altLang="zh-HK" dirty="0" smtClean="0"/>
              <a:t>data more likely to read</a:t>
            </a:r>
          </a:p>
          <a:p>
            <a:r>
              <a:rPr lang="en-US" altLang="zh-HK" b="1" dirty="0" smtClean="0"/>
              <a:t>Contributions:</a:t>
            </a:r>
          </a:p>
          <a:p>
            <a:pPr marL="628650" lvl="1"/>
            <a:r>
              <a:rPr lang="en-US" altLang="zh-HK" dirty="0" smtClean="0"/>
              <a:t>Hybrid approach of inline and out-of-order </a:t>
            </a:r>
            <a:r>
              <a:rPr lang="en-US" altLang="zh-HK" dirty="0" err="1" smtClean="0"/>
              <a:t>deduplication</a:t>
            </a:r>
            <a:endParaRPr lang="en-US" altLang="zh-HK" dirty="0" smtClean="0"/>
          </a:p>
          <a:p>
            <a:pPr marL="628650" lvl="1"/>
            <a:r>
              <a:rPr lang="en-US" altLang="zh-HK" dirty="0" smtClean="0"/>
              <a:t>Prototype and evaluation on real VM dataset</a:t>
            </a:r>
          </a:p>
          <a:p>
            <a:pPr marL="1028700" lvl="2"/>
            <a:r>
              <a:rPr lang="en-US" altLang="zh-HK" dirty="0"/>
              <a:t>low memory usage</a:t>
            </a:r>
          </a:p>
          <a:p>
            <a:pPr marL="1028700" lvl="2"/>
            <a:r>
              <a:rPr lang="en-US" altLang="zh-HK" dirty="0"/>
              <a:t>high storage efficiency</a:t>
            </a:r>
          </a:p>
          <a:p>
            <a:pPr marL="1028700" lvl="2"/>
            <a:r>
              <a:rPr lang="en-US" altLang="zh-HK" dirty="0" smtClean="0"/>
              <a:t>GB/s of read/write throughput</a:t>
            </a:r>
          </a:p>
          <a:p>
            <a:pPr marL="1028700" lvl="2"/>
            <a:endParaRPr lang="en-US" altLang="zh-HK" dirty="0"/>
          </a:p>
          <a:p>
            <a:pPr lvl="1"/>
            <a:endParaRPr lang="en-US" altLang="zh-HK" dirty="0" smtClean="0"/>
          </a:p>
          <a:p>
            <a:pPr lvl="1"/>
            <a:endParaRPr lang="en-US" altLang="zh-HK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05D72-57E8-4F00-8CCB-08669A008A6C}" type="slidenum">
              <a:rPr lang="zh-HK" altLang="en-US" smtClean="0"/>
              <a:t>6</a:t>
            </a:fld>
            <a:endParaRPr lang="zh-HK" altLang="en-US"/>
          </a:p>
        </p:txBody>
      </p:sp>
      <p:sp>
        <p:nvSpPr>
          <p:cNvPr id="7" name="TextBox 6"/>
          <p:cNvSpPr txBox="1"/>
          <p:nvPr/>
        </p:nvSpPr>
        <p:spPr>
          <a:xfrm>
            <a:off x="683568" y="1631702"/>
            <a:ext cx="7836296" cy="10772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HK" sz="3200" b="1" dirty="0" err="1" smtClean="0">
                <a:solidFill>
                  <a:srgbClr val="FF0000"/>
                </a:solidFill>
              </a:rPr>
              <a:t>RevDedup</a:t>
            </a:r>
            <a:r>
              <a:rPr lang="en-US" altLang="zh-HK" sz="3200" b="1" dirty="0" smtClean="0">
                <a:solidFill>
                  <a:srgbClr val="FF0000"/>
                </a:solidFill>
              </a:rPr>
              <a:t>: a </a:t>
            </a:r>
            <a:r>
              <a:rPr lang="en-US" altLang="zh-HK" sz="3200" b="1" dirty="0" err="1" smtClean="0">
                <a:solidFill>
                  <a:srgbClr val="FF0000"/>
                </a:solidFill>
              </a:rPr>
              <a:t>deduplication</a:t>
            </a:r>
            <a:r>
              <a:rPr lang="en-US" altLang="zh-HK" sz="3200" b="1" dirty="0" smtClean="0">
                <a:solidFill>
                  <a:srgbClr val="FF0000"/>
                </a:solidFill>
              </a:rPr>
              <a:t> system optimizing reads for latest VM backups</a:t>
            </a:r>
            <a:endParaRPr lang="zh-HK" alt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67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Key Idea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 smtClean="0"/>
              <a:t>Two-phase </a:t>
            </a:r>
            <a:r>
              <a:rPr lang="en-US" altLang="zh-HK" dirty="0" err="1" smtClean="0"/>
              <a:t>deduplication</a:t>
            </a:r>
            <a:endParaRPr lang="en-US" altLang="zh-HK" dirty="0" smtClean="0"/>
          </a:p>
          <a:p>
            <a:r>
              <a:rPr lang="en-US" altLang="zh-HK" dirty="0" smtClean="0">
                <a:solidFill>
                  <a:srgbClr val="FF0000"/>
                </a:solidFill>
              </a:rPr>
              <a:t>Coarse-grained </a:t>
            </a:r>
            <a:r>
              <a:rPr lang="en-US" altLang="zh-HK" dirty="0">
                <a:solidFill>
                  <a:srgbClr val="FF0000"/>
                </a:solidFill>
              </a:rPr>
              <a:t>g</a:t>
            </a:r>
            <a:r>
              <a:rPr lang="en-US" altLang="zh-HK" dirty="0" smtClean="0">
                <a:solidFill>
                  <a:srgbClr val="FF0000"/>
                </a:solidFill>
              </a:rPr>
              <a:t>lobal </a:t>
            </a:r>
            <a:r>
              <a:rPr lang="en-US" altLang="zh-HK" dirty="0" err="1">
                <a:solidFill>
                  <a:srgbClr val="FF0000"/>
                </a:solidFill>
              </a:rPr>
              <a:t>d</a:t>
            </a:r>
            <a:r>
              <a:rPr lang="en-US" altLang="zh-HK" dirty="0" err="1" smtClean="0">
                <a:solidFill>
                  <a:srgbClr val="FF0000"/>
                </a:solidFill>
              </a:rPr>
              <a:t>eduplication</a:t>
            </a:r>
            <a:endParaRPr lang="en-US" altLang="zh-HK" dirty="0"/>
          </a:p>
          <a:p>
            <a:pPr lvl="1"/>
            <a:r>
              <a:rPr lang="en-US" altLang="zh-HK" dirty="0" smtClean="0"/>
              <a:t>Inline </a:t>
            </a:r>
            <a:r>
              <a:rPr lang="en-US" altLang="zh-HK" dirty="0" err="1" smtClean="0"/>
              <a:t>deduplication</a:t>
            </a:r>
            <a:r>
              <a:rPr lang="en-US" altLang="zh-HK" dirty="0" smtClean="0"/>
              <a:t> to different VMs</a:t>
            </a:r>
          </a:p>
          <a:p>
            <a:pPr lvl="1"/>
            <a:r>
              <a:rPr lang="en-US" altLang="zh-HK" dirty="0"/>
              <a:t>R</a:t>
            </a:r>
            <a:r>
              <a:rPr lang="en-US" altLang="zh-HK" dirty="0" smtClean="0"/>
              <a:t>emoves duplicates on the write path</a:t>
            </a:r>
          </a:p>
          <a:p>
            <a:r>
              <a:rPr lang="en-US" altLang="zh-HK" dirty="0" smtClean="0">
                <a:solidFill>
                  <a:srgbClr val="FF0000"/>
                </a:solidFill>
              </a:rPr>
              <a:t>Fine-grained </a:t>
            </a:r>
            <a:r>
              <a:rPr lang="en-US" altLang="zh-HK" dirty="0">
                <a:solidFill>
                  <a:srgbClr val="FF0000"/>
                </a:solidFill>
              </a:rPr>
              <a:t>r</a:t>
            </a:r>
            <a:r>
              <a:rPr lang="en-US" altLang="zh-HK" dirty="0" smtClean="0">
                <a:solidFill>
                  <a:srgbClr val="FF0000"/>
                </a:solidFill>
              </a:rPr>
              <a:t>everse </a:t>
            </a:r>
            <a:r>
              <a:rPr lang="en-US" altLang="zh-HK" dirty="0" err="1">
                <a:solidFill>
                  <a:srgbClr val="FF0000"/>
                </a:solidFill>
              </a:rPr>
              <a:t>d</a:t>
            </a:r>
            <a:r>
              <a:rPr lang="en-US" altLang="zh-HK" dirty="0" err="1" smtClean="0">
                <a:solidFill>
                  <a:srgbClr val="FF0000"/>
                </a:solidFill>
              </a:rPr>
              <a:t>eduplication</a:t>
            </a:r>
            <a:endParaRPr lang="en-US" altLang="zh-HK" dirty="0"/>
          </a:p>
          <a:p>
            <a:pPr lvl="1"/>
            <a:r>
              <a:rPr lang="en-US" altLang="zh-HK" dirty="0" smtClean="0"/>
              <a:t>Out-of-order </a:t>
            </a:r>
            <a:r>
              <a:rPr lang="en-US" altLang="zh-HK" dirty="0" err="1" smtClean="0"/>
              <a:t>deduplication</a:t>
            </a:r>
            <a:r>
              <a:rPr lang="en-US" altLang="zh-HK" dirty="0" smtClean="0"/>
              <a:t> to different versions of the same VM </a:t>
            </a:r>
            <a:endParaRPr lang="en-US" altLang="zh-HK" dirty="0"/>
          </a:p>
          <a:p>
            <a:pPr lvl="1"/>
            <a:r>
              <a:rPr lang="en-US" altLang="zh-HK" dirty="0" smtClean="0"/>
              <a:t>Remove duplicates from old backup versions</a:t>
            </a:r>
          </a:p>
          <a:p>
            <a:pPr lvl="1"/>
            <a:r>
              <a:rPr lang="en-US" altLang="zh-HK" b="1" dirty="0" smtClean="0"/>
              <a:t>Shift fragmentation to old data</a:t>
            </a:r>
            <a:endParaRPr lang="zh-HK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05D72-57E8-4F00-8CCB-08669A008A6C}" type="slidenum">
              <a:rPr lang="zh-HK" altLang="en-US" smtClean="0"/>
              <a:t>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774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Preliminaries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700808"/>
            <a:ext cx="8435280" cy="4680520"/>
          </a:xfrm>
        </p:spPr>
        <p:txBody>
          <a:bodyPr/>
          <a:lstStyle/>
          <a:p>
            <a:r>
              <a:rPr lang="en-US" altLang="zh-HK" dirty="0" smtClean="0"/>
              <a:t>Definitions:</a:t>
            </a:r>
          </a:p>
          <a:p>
            <a:pPr lvl="1"/>
            <a:r>
              <a:rPr lang="en-US" altLang="zh-HK" dirty="0" smtClean="0">
                <a:solidFill>
                  <a:srgbClr val="FF0000"/>
                </a:solidFill>
              </a:rPr>
              <a:t>Backup: </a:t>
            </a:r>
            <a:r>
              <a:rPr lang="en-US" altLang="zh-HK" dirty="0" smtClean="0"/>
              <a:t>a single snapshot of a VM disk image</a:t>
            </a:r>
          </a:p>
          <a:p>
            <a:pPr lvl="1"/>
            <a:r>
              <a:rPr lang="en-US" altLang="zh-HK" dirty="0" smtClean="0">
                <a:solidFill>
                  <a:srgbClr val="FF0000"/>
                </a:solidFill>
              </a:rPr>
              <a:t>Versions: </a:t>
            </a:r>
            <a:r>
              <a:rPr lang="en-US" altLang="zh-HK" dirty="0" smtClean="0"/>
              <a:t>different snapshots of the same VM</a:t>
            </a:r>
          </a:p>
          <a:p>
            <a:r>
              <a:rPr lang="en-US" altLang="zh-HK" dirty="0" err="1" smtClean="0"/>
              <a:t>Deduplication</a:t>
            </a:r>
            <a:r>
              <a:rPr lang="en-US" altLang="zh-HK" dirty="0" smtClean="0"/>
              <a:t> basics:</a:t>
            </a:r>
          </a:p>
          <a:p>
            <a:pPr lvl="1"/>
            <a:r>
              <a:rPr lang="en-US" altLang="zh-HK" dirty="0" smtClean="0">
                <a:solidFill>
                  <a:srgbClr val="FF0000"/>
                </a:solidFill>
              </a:rPr>
              <a:t>Chunking</a:t>
            </a:r>
            <a:r>
              <a:rPr lang="en-US" altLang="zh-HK" dirty="0" smtClean="0"/>
              <a:t>: divide data into chunks</a:t>
            </a:r>
          </a:p>
          <a:p>
            <a:pPr lvl="2"/>
            <a:r>
              <a:rPr lang="en-US" altLang="zh-HK" dirty="0" smtClean="0"/>
              <a:t>Fixed-size chunking; simple and effective for VM image </a:t>
            </a:r>
            <a:r>
              <a:rPr lang="en-US" altLang="zh-HK" dirty="0" err="1" smtClean="0"/>
              <a:t>dedup</a:t>
            </a:r>
            <a:endParaRPr lang="en-US" altLang="zh-HK" dirty="0"/>
          </a:p>
          <a:p>
            <a:pPr lvl="1"/>
            <a:r>
              <a:rPr lang="en-US" altLang="zh-HK" dirty="0" smtClean="0">
                <a:solidFill>
                  <a:srgbClr val="FF0000"/>
                </a:solidFill>
              </a:rPr>
              <a:t>Fingerprinting</a:t>
            </a:r>
            <a:r>
              <a:rPr lang="en-US" altLang="zh-HK" dirty="0" smtClean="0"/>
              <a:t>: compute crypto hashes for chunks</a:t>
            </a:r>
          </a:p>
          <a:p>
            <a:pPr lvl="1"/>
            <a:r>
              <a:rPr lang="en-US" altLang="zh-HK" dirty="0" smtClean="0">
                <a:solidFill>
                  <a:srgbClr val="FF0000"/>
                </a:solidFill>
              </a:rPr>
              <a:t>Comparison</a:t>
            </a:r>
            <a:r>
              <a:rPr lang="en-US" altLang="zh-HK" dirty="0" smtClean="0"/>
              <a:t>: two chunks with same fingerprints are the same (assuming no hash collisions)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05D72-57E8-4F00-8CCB-08669A008A6C}" type="slidenum">
              <a:rPr lang="zh-HK" altLang="en-US" smtClean="0"/>
              <a:t>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7581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Global </a:t>
            </a:r>
            <a:r>
              <a:rPr lang="en-US" altLang="zh-HK" dirty="0" err="1" smtClean="0"/>
              <a:t>Deduplication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39949"/>
            <a:ext cx="8229600" cy="4281339"/>
          </a:xfrm>
        </p:spPr>
        <p:txBody>
          <a:bodyPr/>
          <a:lstStyle/>
          <a:p>
            <a:r>
              <a:rPr lang="en-US" altLang="zh-HK" dirty="0" smtClean="0"/>
              <a:t>Inline </a:t>
            </a:r>
            <a:r>
              <a:rPr lang="en-US" altLang="zh-HK" dirty="0" err="1" smtClean="0"/>
              <a:t>deduplication</a:t>
            </a:r>
            <a:r>
              <a:rPr lang="en-US" altLang="zh-HK" dirty="0" smtClean="0"/>
              <a:t> on large fixed-size units called </a:t>
            </a:r>
            <a:r>
              <a:rPr lang="en-US" altLang="zh-HK" b="1" dirty="0" smtClean="0">
                <a:solidFill>
                  <a:srgbClr val="FF0000"/>
                </a:solidFill>
              </a:rPr>
              <a:t>segments</a:t>
            </a:r>
            <a:endParaRPr lang="en-US" altLang="zh-HK" b="1" dirty="0">
              <a:solidFill>
                <a:srgbClr val="FF0000"/>
              </a:solidFill>
            </a:endParaRPr>
          </a:p>
          <a:p>
            <a:pPr lvl="1"/>
            <a:r>
              <a:rPr lang="en-US" altLang="zh-HK" dirty="0" smtClean="0"/>
              <a:t>Several MB of size</a:t>
            </a:r>
          </a:p>
          <a:p>
            <a:r>
              <a:rPr lang="en-US" altLang="zh-HK" dirty="0" smtClean="0"/>
              <a:t>Global: eliminate duplicates in different levels:</a:t>
            </a:r>
          </a:p>
          <a:p>
            <a:pPr lvl="1"/>
            <a:r>
              <a:rPr lang="en-US" altLang="zh-HK" dirty="0" smtClean="0"/>
              <a:t>In the same version</a:t>
            </a:r>
          </a:p>
          <a:p>
            <a:pPr lvl="1"/>
            <a:r>
              <a:rPr lang="en-US" altLang="zh-HK" dirty="0" smtClean="0"/>
              <a:t>In different versions of the same VM</a:t>
            </a:r>
          </a:p>
          <a:p>
            <a:pPr lvl="1"/>
            <a:r>
              <a:rPr lang="en-US" altLang="zh-HK" dirty="0" smtClean="0"/>
              <a:t>In different version of different VMs</a:t>
            </a:r>
          </a:p>
          <a:p>
            <a:r>
              <a:rPr lang="en-US" altLang="zh-HK" dirty="0" smtClean="0"/>
              <a:t>Small </a:t>
            </a:r>
            <a:r>
              <a:rPr lang="en-US" altLang="zh-HK" dirty="0"/>
              <a:t>m</a:t>
            </a:r>
            <a:r>
              <a:rPr lang="en-US" altLang="zh-HK" dirty="0" smtClean="0"/>
              <a:t>emory usage for indexing</a:t>
            </a:r>
          </a:p>
          <a:p>
            <a:pPr lvl="1"/>
            <a:r>
              <a:rPr lang="en-US" altLang="zh-HK" dirty="0" smtClean="0"/>
              <a:t>1PB data, 8MB segment size, 32 byte entry </a:t>
            </a:r>
            <a:r>
              <a:rPr lang="en-US" altLang="zh-HK" dirty="0" smtClean="0">
                <a:sym typeface="Wingdings" pitchFamily="2" charset="2"/>
              </a:rPr>
              <a:t> m</a:t>
            </a:r>
            <a:r>
              <a:rPr lang="en-US" altLang="zh-HK" dirty="0" smtClean="0"/>
              <a:t>emory usage for indexing </a:t>
            </a:r>
            <a:r>
              <a:rPr lang="en-US" altLang="zh-HK" b="1" dirty="0" smtClean="0">
                <a:solidFill>
                  <a:srgbClr val="FF0000"/>
                </a:solidFill>
              </a:rPr>
              <a:t>4GB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05D72-57E8-4F00-8CCB-08669A008A6C}" type="slidenum">
              <a:rPr lang="zh-HK" altLang="en-US" smtClean="0"/>
              <a:t>9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577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ddleware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middleware11</Template>
  <TotalTime>521</TotalTime>
  <Words>1072</Words>
  <Application>Microsoft Office PowerPoint</Application>
  <PresentationFormat>On-screen Show (4:3)</PresentationFormat>
  <Paragraphs>341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middleware11</vt:lpstr>
      <vt:lpstr>RevDedup: A Reverse Deduplication Storage System Optimized for Reads to Latest Backups</vt:lpstr>
      <vt:lpstr>Virtual Machine Backup</vt:lpstr>
      <vt:lpstr>Deduplication</vt:lpstr>
      <vt:lpstr>Fragmentation</vt:lpstr>
      <vt:lpstr>Related Work</vt:lpstr>
      <vt:lpstr>Our Work</vt:lpstr>
      <vt:lpstr>Key Idea</vt:lpstr>
      <vt:lpstr>Preliminaries</vt:lpstr>
      <vt:lpstr>Global Deduplication</vt:lpstr>
      <vt:lpstr>Global Deduplication</vt:lpstr>
      <vt:lpstr>Reverse Deduplication</vt:lpstr>
      <vt:lpstr>Reverse Deduplication</vt:lpstr>
      <vt:lpstr>Shared Segments</vt:lpstr>
      <vt:lpstr>Shared Segments: Example</vt:lpstr>
      <vt:lpstr>Removal of Duplicate Blocks</vt:lpstr>
      <vt:lpstr>Evaluation</vt:lpstr>
      <vt:lpstr>Space Usage</vt:lpstr>
      <vt:lpstr>Backup Throughput</vt:lpstr>
      <vt:lpstr>Restore Throughput</vt:lpstr>
      <vt:lpstr>Summary of Results</vt:lpstr>
      <vt:lpstr>Open Issues</vt:lpstr>
      <vt:lpstr>Conclusions</vt:lpstr>
    </vt:vector>
  </TitlesOfParts>
  <Company>CUHK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RevDedup: A Reverse Deduplication Storage System Optimized for Reads to Latest Backups</dc:title>
  <dc:creator>Ng Chun Ho</dc:creator>
  <cp:lastModifiedBy> </cp:lastModifiedBy>
  <cp:revision>131</cp:revision>
  <dcterms:created xsi:type="dcterms:W3CDTF">2013-07-12T09:19:34Z</dcterms:created>
  <dcterms:modified xsi:type="dcterms:W3CDTF">2013-07-30T06:42:42Z</dcterms:modified>
</cp:coreProperties>
</file>