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7" r:id="rId1"/>
  </p:sldMasterIdLst>
  <p:notesMasterIdLst>
    <p:notesMasterId r:id="rId63"/>
  </p:notesMasterIdLst>
  <p:handoutMasterIdLst>
    <p:handoutMasterId r:id="rId64"/>
  </p:handoutMasterIdLst>
  <p:sldIdLst>
    <p:sldId id="256" r:id="rId2"/>
    <p:sldId id="606" r:id="rId3"/>
    <p:sldId id="607" r:id="rId4"/>
    <p:sldId id="608" r:id="rId5"/>
    <p:sldId id="592" r:id="rId6"/>
    <p:sldId id="602" r:id="rId7"/>
    <p:sldId id="603" r:id="rId8"/>
    <p:sldId id="509" r:id="rId9"/>
    <p:sldId id="581" r:id="rId10"/>
    <p:sldId id="604" r:id="rId11"/>
    <p:sldId id="538" r:id="rId12"/>
    <p:sldId id="571" r:id="rId13"/>
    <p:sldId id="510" r:id="rId14"/>
    <p:sldId id="605" r:id="rId15"/>
    <p:sldId id="537" r:id="rId16"/>
    <p:sldId id="591" r:id="rId17"/>
    <p:sldId id="589" r:id="rId18"/>
    <p:sldId id="493" r:id="rId19"/>
    <p:sldId id="494" r:id="rId20"/>
    <p:sldId id="344" r:id="rId21"/>
    <p:sldId id="594" r:id="rId22"/>
    <p:sldId id="350" r:id="rId23"/>
    <p:sldId id="351" r:id="rId24"/>
    <p:sldId id="392" r:id="rId25"/>
    <p:sldId id="354" r:id="rId26"/>
    <p:sldId id="353" r:id="rId27"/>
    <p:sldId id="357" r:id="rId28"/>
    <p:sldId id="352" r:id="rId29"/>
    <p:sldId id="355" r:id="rId30"/>
    <p:sldId id="559" r:id="rId31"/>
    <p:sldId id="359" r:id="rId32"/>
    <p:sldId id="362" r:id="rId33"/>
    <p:sldId id="546" r:id="rId34"/>
    <p:sldId id="547" r:id="rId35"/>
    <p:sldId id="365" r:id="rId36"/>
    <p:sldId id="366" r:id="rId37"/>
    <p:sldId id="454" r:id="rId38"/>
    <p:sldId id="371" r:id="rId39"/>
    <p:sldId id="370" r:id="rId40"/>
    <p:sldId id="369" r:id="rId41"/>
    <p:sldId id="455" r:id="rId42"/>
    <p:sldId id="553" r:id="rId43"/>
    <p:sldId id="595" r:id="rId44"/>
    <p:sldId id="554" r:id="rId45"/>
    <p:sldId id="548" r:id="rId46"/>
    <p:sldId id="596" r:id="rId47"/>
    <p:sldId id="598" r:id="rId48"/>
    <p:sldId id="599" r:id="rId49"/>
    <p:sldId id="600" r:id="rId50"/>
    <p:sldId id="597" r:id="rId51"/>
    <p:sldId id="601" r:id="rId52"/>
    <p:sldId id="367" r:id="rId53"/>
    <p:sldId id="368" r:id="rId54"/>
    <p:sldId id="445" r:id="rId55"/>
    <p:sldId id="572" r:id="rId56"/>
    <p:sldId id="380" r:id="rId57"/>
    <p:sldId id="557" r:id="rId58"/>
    <p:sldId id="588" r:id="rId59"/>
    <p:sldId id="587" r:id="rId60"/>
    <p:sldId id="383" r:id="rId61"/>
    <p:sldId id="609" r:id="rId6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9200"/>
    <a:srgbClr val="006C00"/>
    <a:srgbClr val="00DA00"/>
    <a:srgbClr val="D63A10"/>
    <a:srgbClr val="70AD47"/>
    <a:srgbClr val="D2A000"/>
    <a:srgbClr val="5B9BD5"/>
    <a:srgbClr val="503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0788" autoAdjust="0"/>
  </p:normalViewPr>
  <p:slideViewPr>
    <p:cSldViewPr snapToGrid="0">
      <p:cViewPr varScale="1">
        <p:scale>
          <a:sx n="61" d="100"/>
          <a:sy n="61" d="100"/>
        </p:scale>
        <p:origin x="596"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54" d="100"/>
          <a:sy n="54" d="100"/>
        </p:scale>
        <p:origin x="238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53.wmf"/><Relationship Id="rId3" Type="http://schemas.openxmlformats.org/officeDocument/2006/relationships/image" Target="../media/image148.wmf"/><Relationship Id="rId7" Type="http://schemas.openxmlformats.org/officeDocument/2006/relationships/image" Target="../media/image152.wmf"/><Relationship Id="rId2" Type="http://schemas.openxmlformats.org/officeDocument/2006/relationships/image" Target="../media/image147.wmf"/><Relationship Id="rId1" Type="http://schemas.openxmlformats.org/officeDocument/2006/relationships/image" Target="../media/image146.wmf"/><Relationship Id="rId6" Type="http://schemas.openxmlformats.org/officeDocument/2006/relationships/image" Target="../media/image151.wmf"/><Relationship Id="rId5" Type="http://schemas.openxmlformats.org/officeDocument/2006/relationships/image" Target="../media/image150.wmf"/><Relationship Id="rId10" Type="http://schemas.openxmlformats.org/officeDocument/2006/relationships/image" Target="../media/image155.wmf"/><Relationship Id="rId4" Type="http://schemas.openxmlformats.org/officeDocument/2006/relationships/image" Target="../media/image149.wmf"/><Relationship Id="rId9" Type="http://schemas.openxmlformats.org/officeDocument/2006/relationships/image" Target="../media/image154.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53.wmf"/><Relationship Id="rId3" Type="http://schemas.openxmlformats.org/officeDocument/2006/relationships/image" Target="../media/image148.wmf"/><Relationship Id="rId7" Type="http://schemas.openxmlformats.org/officeDocument/2006/relationships/image" Target="../media/image152.wmf"/><Relationship Id="rId2" Type="http://schemas.openxmlformats.org/officeDocument/2006/relationships/image" Target="../media/image147.wmf"/><Relationship Id="rId1" Type="http://schemas.openxmlformats.org/officeDocument/2006/relationships/image" Target="../media/image146.wmf"/><Relationship Id="rId6" Type="http://schemas.openxmlformats.org/officeDocument/2006/relationships/image" Target="../media/image151.wmf"/><Relationship Id="rId5" Type="http://schemas.openxmlformats.org/officeDocument/2006/relationships/image" Target="../media/image150.wmf"/><Relationship Id="rId10" Type="http://schemas.openxmlformats.org/officeDocument/2006/relationships/image" Target="../media/image155.wmf"/><Relationship Id="rId4" Type="http://schemas.openxmlformats.org/officeDocument/2006/relationships/image" Target="../media/image149.wmf"/><Relationship Id="rId9" Type="http://schemas.openxmlformats.org/officeDocument/2006/relationships/image" Target="../media/image1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588" y="1"/>
            <a:ext cx="3169920" cy="481727"/>
          </a:xfrm>
          <a:prstGeom prst="rect">
            <a:avLst/>
          </a:prstGeom>
        </p:spPr>
        <p:txBody>
          <a:bodyPr vert="horz" lIns="91440" tIns="45720" rIns="91440" bIns="45720" rtlCol="0"/>
          <a:lstStyle>
            <a:lvl1pPr algn="r">
              <a:defRPr sz="1200"/>
            </a:lvl1pPr>
          </a:lstStyle>
          <a:p>
            <a:fld id="{1C7C123B-E0D8-4149-938E-6379F051204F}" type="datetimeFigureOut">
              <a:rPr lang="en-US" smtClean="0"/>
              <a:t>9/9/2014</a:t>
            </a:fld>
            <a:endParaRPr lang="en-US"/>
          </a:p>
        </p:txBody>
      </p:sp>
      <p:sp>
        <p:nvSpPr>
          <p:cNvPr id="4" name="Footer Placeholder 3"/>
          <p:cNvSpPr>
            <a:spLocks noGrp="1"/>
          </p:cNvSpPr>
          <p:nvPr>
            <p:ph type="ftr" sz="quarter" idx="2"/>
          </p:nvPr>
        </p:nvSpPr>
        <p:spPr>
          <a:xfrm>
            <a:off x="0" y="9119476"/>
            <a:ext cx="3169920" cy="4817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6"/>
            <a:ext cx="3169920" cy="481726"/>
          </a:xfrm>
          <a:prstGeom prst="rect">
            <a:avLst/>
          </a:prstGeom>
        </p:spPr>
        <p:txBody>
          <a:bodyPr vert="horz" lIns="91440" tIns="45720" rIns="91440" bIns="45720" rtlCol="0" anchor="b"/>
          <a:lstStyle>
            <a:lvl1pPr algn="r">
              <a:defRPr sz="1200"/>
            </a:lvl1pPr>
          </a:lstStyle>
          <a:p>
            <a:fld id="{A9A83AED-A33F-4AF0-A3BF-9C4A3D3763FF}" type="slidenum">
              <a:rPr lang="en-US" smtClean="0"/>
              <a:t>‹#›</a:t>
            </a:fld>
            <a:endParaRPr lang="en-US"/>
          </a:p>
        </p:txBody>
      </p:sp>
    </p:spTree>
    <p:extLst>
      <p:ext uri="{BB962C8B-B14F-4D97-AF65-F5344CB8AC3E}">
        <p14:creationId xmlns:p14="http://schemas.microsoft.com/office/powerpoint/2010/main" val="12708153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588" y="1"/>
            <a:ext cx="3169920" cy="481727"/>
          </a:xfrm>
          <a:prstGeom prst="rect">
            <a:avLst/>
          </a:prstGeom>
        </p:spPr>
        <p:txBody>
          <a:bodyPr vert="horz" lIns="91440" tIns="45720" rIns="91440" bIns="45720" rtlCol="0"/>
          <a:lstStyle>
            <a:lvl1pPr algn="r">
              <a:defRPr sz="1200"/>
            </a:lvl1pPr>
          </a:lstStyle>
          <a:p>
            <a:fld id="{C186422F-EFA5-40F7-9AD4-FB51BD1107C3}" type="datetimeFigureOut">
              <a:rPr lang="en-US" smtClean="0"/>
              <a:t>9/9/2014</a:t>
            </a:fld>
            <a:endParaRPr lang="en-US"/>
          </a:p>
        </p:txBody>
      </p:sp>
      <p:sp>
        <p:nvSpPr>
          <p:cNvPr id="4" name="Slide Image Placeholder 3"/>
          <p:cNvSpPr>
            <a:spLocks noGrp="1" noRot="1" noChangeAspect="1"/>
          </p:cNvSpPr>
          <p:nvPr>
            <p:ph type="sldImg" idx="2"/>
          </p:nvPr>
        </p:nvSpPr>
        <p:spPr>
          <a:xfrm>
            <a:off x="1497013" y="1200150"/>
            <a:ext cx="4321175" cy="32416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520" y="4620578"/>
            <a:ext cx="5852160" cy="378047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6"/>
            <a:ext cx="3169920" cy="4817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6"/>
            <a:ext cx="3169920" cy="481726"/>
          </a:xfrm>
          <a:prstGeom prst="rect">
            <a:avLst/>
          </a:prstGeom>
        </p:spPr>
        <p:txBody>
          <a:bodyPr vert="horz" lIns="91440" tIns="45720" rIns="91440" bIns="45720" rtlCol="0" anchor="b"/>
          <a:lstStyle>
            <a:lvl1pPr algn="r">
              <a:defRPr sz="1200"/>
            </a:lvl1pPr>
          </a:lstStyle>
          <a:p>
            <a:fld id="{3B425EC2-FE61-4A49-BAEF-4C57A9DA07D9}" type="slidenum">
              <a:rPr lang="en-US" smtClean="0"/>
              <a:t>‹#›</a:t>
            </a:fld>
            <a:endParaRPr lang="en-US"/>
          </a:p>
        </p:txBody>
      </p:sp>
    </p:spTree>
    <p:extLst>
      <p:ext uri="{BB962C8B-B14F-4D97-AF65-F5344CB8AC3E}">
        <p14:creationId xmlns:p14="http://schemas.microsoft.com/office/powerpoint/2010/main" val="2835974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B425EC2-FE61-4A49-BAEF-4C57A9DA07D9}" type="slidenum">
              <a:rPr lang="en-US" smtClean="0"/>
              <a:t>1</a:t>
            </a:fld>
            <a:endParaRPr lang="en-US"/>
          </a:p>
        </p:txBody>
      </p:sp>
    </p:spTree>
    <p:extLst>
      <p:ext uri="{BB962C8B-B14F-4D97-AF65-F5344CB8AC3E}">
        <p14:creationId xmlns:p14="http://schemas.microsoft.com/office/powerpoint/2010/main" val="974653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how can we characterize these patterns in a better way? </a:t>
            </a:r>
          </a:p>
          <a:p>
            <a:endParaRPr lang="en-US" baseline="0" dirty="0" smtClean="0"/>
          </a:p>
          <a:p>
            <a:r>
              <a:rPr lang="en-US" baseline="0" dirty="0" smtClean="0"/>
              <a:t>[press]</a:t>
            </a:r>
          </a:p>
          <a:p>
            <a:r>
              <a:rPr lang="en-US" baseline="0" dirty="0" smtClean="0"/>
              <a:t>The answer is to use scale.</a:t>
            </a:r>
            <a:endParaRPr 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10</a:t>
            </a:fld>
            <a:endParaRPr lang="en-US"/>
          </a:p>
        </p:txBody>
      </p:sp>
    </p:spTree>
    <p:extLst>
      <p:ext uri="{BB962C8B-B14F-4D97-AF65-F5344CB8AC3E}">
        <p14:creationId xmlns:p14="http://schemas.microsoft.com/office/powerpoint/2010/main" val="222033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Scale has long been an essential concept </a:t>
            </a:r>
            <a:r>
              <a:rPr lang="en-US" altLang="zh-CN" baseline="0" dirty="0" smtClean="0"/>
              <a:t>in computer vision.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r>
              <a:rPr lang="en-US" altLang="zh-CN" baseline="0" dirty="0" smtClean="0"/>
              <a:t>We can easily find hundreds or thousands of important papers related to this concept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r>
              <a:rPr lang="en-US" altLang="zh-CN" baseline="0" dirty="0" smtClean="0"/>
              <a:t>and they come from almost all fields in computer vision, including segmentation, detection, and recognition. </a:t>
            </a:r>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11</a:t>
            </a:fld>
            <a:endParaRPr lang="en-US"/>
          </a:p>
        </p:txBody>
      </p:sp>
    </p:spTree>
    <p:extLst>
      <p:ext uri="{BB962C8B-B14F-4D97-AF65-F5344CB8AC3E}">
        <p14:creationId xmlns:p14="http://schemas.microsoft.com/office/powerpoint/2010/main" val="2450642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endParaRPr lang="en-US" altLang="zh-CN" dirty="0" smtClean="0"/>
          </a:p>
          <a:p>
            <a:r>
              <a:rPr lang="en-US" altLang="zh-CN" dirty="0" smtClean="0"/>
              <a:t>Now</a:t>
            </a:r>
            <a:r>
              <a:rPr lang="en-US" altLang="zh-CN" baseline="0" dirty="0" smtClean="0"/>
              <a:t> what if we combine scale with image filter? We can achieve many things.</a:t>
            </a:r>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12</a:t>
            </a:fld>
            <a:endParaRPr lang="en-US"/>
          </a:p>
        </p:txBody>
      </p:sp>
    </p:spTree>
    <p:extLst>
      <p:ext uri="{BB962C8B-B14F-4D97-AF65-F5344CB8AC3E}">
        <p14:creationId xmlns:p14="http://schemas.microsoft.com/office/powerpoint/2010/main" val="3689197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Intriguingly, we can make this batman happy with a clean face.</a:t>
            </a:r>
          </a:p>
        </p:txBody>
      </p:sp>
      <p:sp>
        <p:nvSpPr>
          <p:cNvPr id="4" name="Slide Number Placeholder 3"/>
          <p:cNvSpPr>
            <a:spLocks noGrp="1"/>
          </p:cNvSpPr>
          <p:nvPr>
            <p:ph type="sldNum" sz="quarter" idx="10"/>
          </p:nvPr>
        </p:nvSpPr>
        <p:spPr/>
        <p:txBody>
          <a:bodyPr/>
          <a:lstStyle/>
          <a:p>
            <a:fld id="{3B425EC2-FE61-4A49-BAEF-4C57A9DA07D9}" type="slidenum">
              <a:rPr lang="en-US" smtClean="0"/>
              <a:t>13</a:t>
            </a:fld>
            <a:endParaRPr lang="en-US"/>
          </a:p>
        </p:txBody>
      </p:sp>
    </p:spTree>
    <p:extLst>
      <p:ext uri="{BB962C8B-B14F-4D97-AF65-F5344CB8AC3E}">
        <p14:creationId xmlns:p14="http://schemas.microsoft.com/office/powerpoint/2010/main" val="3844976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a:t>
            </a:r>
            <a:r>
              <a:rPr lang="en-US" baseline="0" dirty="0" smtClean="0"/>
              <a:t> can remove all wrinkles and beatify this dog. Of course, there are many other ways to use this filter in computer vision. I will show them later.</a:t>
            </a:r>
            <a:endParaRPr 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14</a:t>
            </a:fld>
            <a:endParaRPr lang="en-US"/>
          </a:p>
        </p:txBody>
      </p:sp>
    </p:spTree>
    <p:extLst>
      <p:ext uri="{BB962C8B-B14F-4D97-AF65-F5344CB8AC3E}">
        <p14:creationId xmlns:p14="http://schemas.microsoft.com/office/powerpoint/2010/main" val="2270646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Here we define the effect of scale-aware filtering based on this challenging example.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endParaRPr lang="en-US" altLang="zh-CN" dirty="0" smtClean="0"/>
          </a:p>
          <a:p>
            <a:r>
              <a:rPr lang="en-US" altLang="zh-CN" baseline="0" dirty="0" smtClean="0"/>
              <a:t>For small scale structures, we completely remove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endParaRPr lang="en-US" altLang="zh-CN" dirty="0" smtClean="0"/>
          </a:p>
          <a:p>
            <a:r>
              <a:rPr lang="en-US" altLang="zh-CN" baseline="0" dirty="0" smtClean="0"/>
              <a:t>For large ones, we preserve them in their original appearance.</a:t>
            </a:r>
          </a:p>
        </p:txBody>
      </p:sp>
      <p:sp>
        <p:nvSpPr>
          <p:cNvPr id="4" name="Slide Number Placeholder 3"/>
          <p:cNvSpPr>
            <a:spLocks noGrp="1"/>
          </p:cNvSpPr>
          <p:nvPr>
            <p:ph type="sldNum" sz="quarter" idx="10"/>
          </p:nvPr>
        </p:nvSpPr>
        <p:spPr/>
        <p:txBody>
          <a:bodyPr/>
          <a:lstStyle/>
          <a:p>
            <a:fld id="{3B425EC2-FE61-4A49-BAEF-4C57A9DA07D9}" type="slidenum">
              <a:rPr lang="en-US" smtClean="0"/>
              <a:t>15</a:t>
            </a:fld>
            <a:endParaRPr lang="en-US"/>
          </a:p>
        </p:txBody>
      </p:sp>
    </p:spTree>
    <p:extLst>
      <p:ext uri="{BB962C8B-B14F-4D97-AF65-F5344CB8AC3E}">
        <p14:creationId xmlns:p14="http://schemas.microsoft.com/office/powerpoint/2010/main" val="1513249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There are only a few related methods. In texture smoothing, global optimization based approaches or filters to handle </a:t>
            </a:r>
            <a:r>
              <a:rPr lang="en-US" altLang="zh-CN" b="1" dirty="0" smtClean="0">
                <a:solidFill>
                  <a:schemeClr val="accent4"/>
                </a:solidFill>
              </a:rPr>
              <a:t>Repeating </a:t>
            </a:r>
            <a:r>
              <a:rPr lang="en-US" altLang="zh-CN" baseline="0" dirty="0" smtClean="0"/>
              <a:t>texture were proposed.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r>
              <a:rPr lang="en-US" altLang="zh-CN" dirty="0" smtClean="0"/>
              <a:t>(texture</a:t>
            </a:r>
            <a:r>
              <a:rPr lang="en-US" altLang="zh-CN" baseline="0" dirty="0" smtClean="0"/>
              <a:t> smoothing methods are normally complex and runs slowly. They also assume that the texture has repeating patterns, which is not the case for our filter.)  </a:t>
            </a:r>
          </a:p>
          <a:p>
            <a:endParaRPr lang="en-US" altLang="zh-CN" baseline="0" dirty="0" smtClean="0"/>
          </a:p>
          <a:p>
            <a:r>
              <a:rPr lang="en-US" altLang="zh-CN" dirty="0" smtClean="0"/>
              <a:t>(Compared with ours</a:t>
            </a:r>
          </a:p>
          <a:p>
            <a:pPr lvl="1"/>
            <a:r>
              <a:rPr lang="en-US" altLang="zh-CN" dirty="0" smtClean="0"/>
              <a:t>They are more </a:t>
            </a:r>
            <a:r>
              <a:rPr lang="en-US" altLang="zh-CN" b="1" dirty="0" smtClean="0">
                <a:solidFill>
                  <a:schemeClr val="accent4"/>
                </a:solidFill>
              </a:rPr>
              <a:t>complex</a:t>
            </a:r>
            <a:r>
              <a:rPr lang="en-US" altLang="zh-CN" dirty="0" smtClean="0">
                <a:solidFill>
                  <a:schemeClr val="accent4"/>
                </a:solidFill>
              </a:rPr>
              <a:t> </a:t>
            </a:r>
            <a:r>
              <a:rPr lang="en-US" altLang="zh-CN" dirty="0" smtClean="0"/>
              <a:t>and </a:t>
            </a:r>
            <a:r>
              <a:rPr lang="en-US" altLang="zh-CN" b="1" dirty="0" smtClean="0">
                <a:solidFill>
                  <a:schemeClr val="accent4"/>
                </a:solidFill>
              </a:rPr>
              <a:t>inefficient</a:t>
            </a:r>
            <a:r>
              <a:rPr lang="en-US" altLang="zh-CN" dirty="0" smtClean="0"/>
              <a:t>.</a:t>
            </a:r>
          </a:p>
          <a:p>
            <a:pPr lvl="1"/>
            <a:r>
              <a:rPr lang="en-US" altLang="zh-CN" b="1" dirty="0" smtClean="0">
                <a:solidFill>
                  <a:schemeClr val="accent4"/>
                </a:solidFill>
              </a:rPr>
              <a:t>Repeating property </a:t>
            </a:r>
            <a:r>
              <a:rPr lang="en-US" altLang="zh-CN" dirty="0" smtClean="0"/>
              <a:t>of textures are used in those methods, but not in ours.)</a:t>
            </a:r>
          </a:p>
          <a:p>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16</a:t>
            </a:fld>
            <a:endParaRPr lang="en-US"/>
          </a:p>
        </p:txBody>
      </p:sp>
    </p:spTree>
    <p:extLst>
      <p:ext uri="{BB962C8B-B14F-4D97-AF65-F5344CB8AC3E}">
        <p14:creationId xmlns:p14="http://schemas.microsoft.com/office/powerpoint/2010/main" val="638090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Another method that is related to ours is </a:t>
            </a:r>
            <a:r>
              <a:rPr lang="en-US" altLang="zh-CN" baseline="0" dirty="0" smtClean="0"/>
              <a:t>iterated non-local means. It aimed at texture-preserving </a:t>
            </a:r>
            <a:r>
              <a:rPr lang="en-US" altLang="zh-CN" baseline="0" dirty="0" err="1" smtClean="0"/>
              <a:t>denoising</a:t>
            </a:r>
            <a:r>
              <a:rPr lang="en-US" altLang="zh-CN" baseline="0" dirty="0" smtClean="0"/>
              <a:t>.</a:t>
            </a:r>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17</a:t>
            </a:fld>
            <a:endParaRPr lang="en-US"/>
          </a:p>
        </p:txBody>
      </p:sp>
    </p:spTree>
    <p:extLst>
      <p:ext uri="{BB962C8B-B14F-4D97-AF65-F5344CB8AC3E}">
        <p14:creationId xmlns:p14="http://schemas.microsoft.com/office/powerpoint/2010/main" val="3543371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There are also several major differences between this method and ours including objective and iteration procedure.</a:t>
            </a:r>
          </a:p>
          <a:p>
            <a:endParaRPr lang="en-US" altLang="zh-CN" baseline="0" dirty="0" smtClean="0"/>
          </a:p>
          <a:p>
            <a:r>
              <a:rPr lang="en-US" altLang="zh-CN" baseline="0" dirty="0" smtClean="0"/>
              <a:t> </a:t>
            </a:r>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18</a:t>
            </a:fld>
            <a:endParaRPr lang="en-US"/>
          </a:p>
        </p:txBody>
      </p:sp>
    </p:spTree>
    <p:extLst>
      <p:ext uri="{BB962C8B-B14F-4D97-AF65-F5344CB8AC3E}">
        <p14:creationId xmlns:p14="http://schemas.microsoft.com/office/powerpoint/2010/main" val="4215905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Before we describe our method, I need to tell one interesting fact. That is our code is the shortest among all papers presented in this ECCV.</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This is because we only need to write one line of code given existing joint filter implementation in </a:t>
            </a:r>
            <a:r>
              <a:rPr lang="en-US" altLang="zh-CN" baseline="0" dirty="0" err="1" smtClean="0"/>
              <a:t>opencv</a:t>
            </a:r>
            <a:r>
              <a:rPr lang="en-US" altLang="zh-CN" baseline="0" dirty="0" smtClean="0"/>
              <a:t> or other libraries. [press] Theoretically, you can’t find shorter implementation.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When putting the algorithm into a function with initialization, it is still quite short.</a:t>
            </a:r>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19</a:t>
            </a:fld>
            <a:endParaRPr lang="en-US"/>
          </a:p>
        </p:txBody>
      </p:sp>
    </p:spTree>
    <p:extLst>
      <p:ext uri="{BB962C8B-B14F-4D97-AF65-F5344CB8AC3E}">
        <p14:creationId xmlns:p14="http://schemas.microsoft.com/office/powerpoint/2010/main" val="273395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a:t>
            </a:r>
            <a:r>
              <a:rPr lang="en-US" altLang="zh-CN" baseline="0" dirty="0" smtClean="0"/>
              <a:t>community of computer vision has seen </a:t>
            </a:r>
            <a:r>
              <a:rPr lang="en-US" altLang="zh-CN" baseline="0" dirty="0" smtClean="0"/>
              <a:t>a huge amount of images </a:t>
            </a:r>
            <a:r>
              <a:rPr lang="en-US" altLang="zh-CN" baseline="0" dirty="0" smtClean="0"/>
              <a:t>and videos. They contain different types of objects and structures.</a:t>
            </a:r>
          </a:p>
          <a:p>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0070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Our algorithm makes use of scale space theory</a:t>
            </a:r>
            <a:r>
              <a:rPr lang="en-US" altLang="zh-CN" baseline="0" dirty="0" smtClean="0"/>
              <a:t>, which says that an object of size t will be largely smoothed away with Gaussian filter of variance t square.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Accordingly, when we smooth this image by Gaussian,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Small scale structures are completely removed.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a:t>
            </a:r>
            <a:r>
              <a:rPr lang="en-US" altLang="zh-CN" dirty="0" smtClean="0"/>
              <a:t>But</a:t>
            </a:r>
            <a:r>
              <a:rPr lang="en-US" altLang="zh-CN" baseline="0" dirty="0" smtClean="0"/>
              <a:t> large-scale structures are also blurred in this process, which is not what we expect to accomplish.</a:t>
            </a:r>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20</a:t>
            </a:fld>
            <a:endParaRPr lang="en-US"/>
          </a:p>
        </p:txBody>
      </p:sp>
    </p:spTree>
    <p:extLst>
      <p:ext uri="{BB962C8B-B14F-4D97-AF65-F5344CB8AC3E}">
        <p14:creationId xmlns:p14="http://schemas.microsoft.com/office/powerpoint/2010/main" val="3248004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 our constructed</a:t>
            </a:r>
            <a:r>
              <a:rPr lang="en-US" altLang="zh-CN" baseline="0" dirty="0" smtClean="0"/>
              <a:t> filter </a:t>
            </a:r>
            <a:r>
              <a:rPr lang="en-US" altLang="zh-CN" dirty="0" smtClean="0"/>
              <a:t>has</a:t>
            </a:r>
            <a:r>
              <a:rPr lang="en-US" altLang="zh-CN" baseline="0" dirty="0" smtClean="0"/>
              <a:t> two steps.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r>
              <a:rPr lang="en-US" altLang="zh-CN" baseline="0" dirty="0" smtClean="0"/>
              <a:t>The first step is to remove small structures according to scale space theory.</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r>
              <a:rPr lang="en-US" altLang="zh-CN" baseline="0" dirty="0" smtClean="0"/>
              <a:t>and the second step is to recover only the large-scale edges. </a:t>
            </a:r>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21</a:t>
            </a:fld>
            <a:endParaRPr lang="en-US"/>
          </a:p>
        </p:txBody>
      </p:sp>
    </p:spTree>
    <p:extLst>
      <p:ext uri="{BB962C8B-B14F-4D97-AF65-F5344CB8AC3E}">
        <p14:creationId xmlns:p14="http://schemas.microsoft.com/office/powerpoint/2010/main" val="666305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first step is easy</a:t>
            </a:r>
            <a:r>
              <a:rPr lang="en-US" altLang="zh-CN" baseline="0" dirty="0" smtClean="0"/>
              <a:t> [press] we apply a Gaussian, which makes image blurred everywhere.</a:t>
            </a:r>
            <a:endParaRPr lang="zh-CN" altLang="en-US" dirty="0" smtClean="0"/>
          </a:p>
        </p:txBody>
      </p:sp>
      <p:sp>
        <p:nvSpPr>
          <p:cNvPr id="4" name="灯片编号占位符 3"/>
          <p:cNvSpPr>
            <a:spLocks noGrp="1"/>
          </p:cNvSpPr>
          <p:nvPr>
            <p:ph type="sldNum" sz="quarter" idx="10"/>
          </p:nvPr>
        </p:nvSpPr>
        <p:spPr/>
        <p:txBody>
          <a:bodyPr/>
          <a:lstStyle/>
          <a:p>
            <a:fld id="{3B425EC2-FE61-4A49-BAEF-4C57A9DA07D9}" type="slidenum">
              <a:rPr lang="en-US" smtClean="0"/>
              <a:t>22</a:t>
            </a:fld>
            <a:endParaRPr lang="en-US"/>
          </a:p>
        </p:txBody>
      </p:sp>
    </p:spTree>
    <p:extLst>
      <p:ext uri="{BB962C8B-B14F-4D97-AF65-F5344CB8AC3E}">
        <p14:creationId xmlns:p14="http://schemas.microsoft.com/office/powerpoint/2010/main" val="2609300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smtClean="0"/>
              <a:t>Step 2 is important in our framework. [press] It involves a rolling guidance process to restore necessary sharp edges.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With the blurred image from step 1, we use it together with the original input image in a joint filter process, where the blurred image is taken as the guidance. [press] After joint filter, the result is less blurred than the original guidance image. I will explain why in following slides. [press] Then we take the joint filter output as the new guidance image, and perform the joint filter again. </a:t>
            </a:r>
          </a:p>
          <a:p>
            <a:r>
              <a:rPr lang="en-US" altLang="zh-CN" baseline="0" dirty="0" smtClean="0"/>
              <a:t>[press] We repeat this process until the guidance image converges with necessary edges restored.</a:t>
            </a:r>
          </a:p>
          <a:p>
            <a:endParaRPr lang="en-US" altLang="zh-CN" baseline="0" dirty="0" smtClean="0"/>
          </a:p>
        </p:txBody>
      </p:sp>
      <p:sp>
        <p:nvSpPr>
          <p:cNvPr id="4" name="Slide Number Placeholder 3"/>
          <p:cNvSpPr>
            <a:spLocks noGrp="1"/>
          </p:cNvSpPr>
          <p:nvPr>
            <p:ph type="sldNum" sz="quarter" idx="10"/>
          </p:nvPr>
        </p:nvSpPr>
        <p:spPr/>
        <p:txBody>
          <a:bodyPr/>
          <a:lstStyle/>
          <a:p>
            <a:fld id="{3B425EC2-FE61-4A49-BAEF-4C57A9DA07D9}" type="slidenum">
              <a:rPr lang="en-US" smtClean="0"/>
              <a:t>23</a:t>
            </a:fld>
            <a:endParaRPr lang="en-US"/>
          </a:p>
        </p:txBody>
      </p:sp>
    </p:spTree>
    <p:extLst>
      <p:ext uri="{BB962C8B-B14F-4D97-AF65-F5344CB8AC3E}">
        <p14:creationId xmlns:p14="http://schemas.microsoft.com/office/powerpoint/2010/main" val="2751160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this procedure,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a:t>
            </a:r>
            <a:r>
              <a:rPr lang="en-US" altLang="zh-CN" dirty="0" smtClean="0"/>
              <a:t>the input image is always the same.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a:t>
            </a:r>
            <a:r>
              <a:rPr lang="en-US" altLang="zh-CN" dirty="0" smtClean="0"/>
              <a:t>And</a:t>
            </a:r>
            <a:r>
              <a:rPr lang="en-US" altLang="zh-CN" baseline="0" dirty="0" smtClean="0"/>
              <a:t> we keep updating the guidance image.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This is why we call it rolling guidance.</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24</a:t>
            </a:fld>
            <a:endParaRPr lang="en-US"/>
          </a:p>
        </p:txBody>
      </p:sp>
    </p:spTree>
    <p:extLst>
      <p:ext uri="{BB962C8B-B14F-4D97-AF65-F5344CB8AC3E}">
        <p14:creationId xmlns:p14="http://schemas.microsoft.com/office/powerpoint/2010/main" val="3234149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Let’s</a:t>
            </a:r>
            <a:r>
              <a:rPr lang="en-US" altLang="zh-CN" baseline="0" dirty="0" smtClean="0"/>
              <a:t> see what happens in the iterations. Initially, the guidance image is quite blurry.</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25</a:t>
            </a:fld>
            <a:endParaRPr lang="en-US"/>
          </a:p>
        </p:txBody>
      </p:sp>
    </p:spTree>
    <p:extLst>
      <p:ext uri="{BB962C8B-B14F-4D97-AF65-F5344CB8AC3E}">
        <p14:creationId xmlns:p14="http://schemas.microsoft.com/office/powerpoint/2010/main" val="4061024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In</a:t>
            </a:r>
            <a:r>
              <a:rPr lang="en-US" altLang="zh-CN" baseline="0" dirty="0" smtClean="0"/>
              <a:t> the second iteration, it is sharpened a bit.</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26</a:t>
            </a:fld>
            <a:endParaRPr lang="en-US"/>
          </a:p>
        </p:txBody>
      </p:sp>
    </p:spTree>
    <p:extLst>
      <p:ext uri="{BB962C8B-B14F-4D97-AF65-F5344CB8AC3E}">
        <p14:creationId xmlns:p14="http://schemas.microsoft.com/office/powerpoint/2010/main" val="2236080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It</a:t>
            </a:r>
            <a:r>
              <a:rPr lang="en-US" altLang="zh-CN" baseline="0" dirty="0" smtClean="0"/>
              <a:t> becomes sharper in more iterations.</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27</a:t>
            </a:fld>
            <a:endParaRPr lang="en-US"/>
          </a:p>
        </p:txBody>
      </p:sp>
    </p:spTree>
    <p:extLst>
      <p:ext uri="{BB962C8B-B14F-4D97-AF65-F5344CB8AC3E}">
        <p14:creationId xmlns:p14="http://schemas.microsoft.com/office/powerpoint/2010/main" val="2619971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And</a:t>
            </a:r>
            <a:r>
              <a:rPr lang="en-US" altLang="zh-CN" baseline="0" dirty="0" smtClean="0"/>
              <a:t> converges in only 5</a:t>
            </a:r>
            <a:r>
              <a:rPr lang="en-US" altLang="zh-CN" dirty="0" smtClean="0"/>
              <a:t> iterations where large scale structures are</a:t>
            </a:r>
            <a:r>
              <a:rPr lang="en-US" altLang="zh-CN" baseline="0" dirty="0" smtClean="0"/>
              <a:t> restored with sharp boundaries.</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28</a:t>
            </a:fld>
            <a:endParaRPr lang="en-US"/>
          </a:p>
        </p:txBody>
      </p:sp>
    </p:spTree>
    <p:extLst>
      <p:ext uri="{BB962C8B-B14F-4D97-AF65-F5344CB8AC3E}">
        <p14:creationId xmlns:p14="http://schemas.microsoft.com/office/powerpoint/2010/main" val="1737214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Compare</a:t>
            </a:r>
            <a:r>
              <a:rPr lang="en-US" altLang="zh-CN" baseline="0" dirty="0" smtClean="0"/>
              <a:t> the result with the input, the small structures are removed, and large structures stay clear.</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29</a:t>
            </a:fld>
            <a:endParaRPr lang="en-US"/>
          </a:p>
        </p:txBody>
      </p:sp>
    </p:spTree>
    <p:extLst>
      <p:ext uri="{BB962C8B-B14F-4D97-AF65-F5344CB8AC3E}">
        <p14:creationId xmlns:p14="http://schemas.microsoft.com/office/powerpoint/2010/main" val="2156911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a:t>
            </a:r>
            <a:r>
              <a:rPr lang="en-US" altLang="zh-CN" baseline="0" dirty="0" smtClean="0"/>
              <a:t>community of computer vision has seen </a:t>
            </a:r>
            <a:r>
              <a:rPr lang="en-US" altLang="zh-CN" baseline="0" dirty="0" smtClean="0"/>
              <a:t>a huge amount of images </a:t>
            </a:r>
            <a:r>
              <a:rPr lang="en-US" altLang="zh-CN" baseline="0" dirty="0" smtClean="0"/>
              <a:t>and videos. They contain different types of objects and structures.</a:t>
            </a:r>
          </a:p>
          <a:p>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736165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Why does rolling</a:t>
            </a:r>
            <a:r>
              <a:rPr lang="en-US" altLang="zh-CN" baseline="0" dirty="0" smtClean="0"/>
              <a:t> guidance work? We give the following analysis.</a:t>
            </a:r>
            <a:endParaRPr lang="en-US" altLang="zh-CN" dirty="0" smtClean="0"/>
          </a:p>
          <a:p>
            <a:endParaRPr lang="en-US" altLang="zh-CN" dirty="0" smtClean="0"/>
          </a:p>
        </p:txBody>
      </p:sp>
      <p:sp>
        <p:nvSpPr>
          <p:cNvPr id="4" name="Slide Number Placeholder 3"/>
          <p:cNvSpPr>
            <a:spLocks noGrp="1"/>
          </p:cNvSpPr>
          <p:nvPr>
            <p:ph type="sldNum" sz="quarter" idx="10"/>
          </p:nvPr>
        </p:nvSpPr>
        <p:spPr/>
        <p:txBody>
          <a:bodyPr/>
          <a:lstStyle/>
          <a:p>
            <a:fld id="{3B425EC2-FE61-4A49-BAEF-4C57A9DA07D9}" type="slidenum">
              <a:rPr lang="en-US" smtClean="0"/>
              <a:t>30</a:t>
            </a:fld>
            <a:endParaRPr lang="en-US"/>
          </a:p>
        </p:txBody>
      </p:sp>
    </p:spTree>
    <p:extLst>
      <p:ext uri="{BB962C8B-B14F-4D97-AF65-F5344CB8AC3E}">
        <p14:creationId xmlns:p14="http://schemas.microsoft.com/office/powerpoint/2010/main" val="280841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first study</a:t>
            </a:r>
            <a:r>
              <a:rPr lang="en-US" altLang="zh-CN" baseline="0" dirty="0" smtClean="0"/>
              <a:t> small scale structures that change quickly in a short range. [press] After the first Gaussian filter step, it is flattened. [press] In the second step, we apply joint filter. [press] The first term measures the difference between p and q in the input image, which is large in this case. [press] The second term is called range term. [press] It measures the difference between g(p) and g(q) in the guidance image G. The difference is close to zero. [press] So the range term approaches 1, which can be ignored in this joint filter. [press] Then this function boils down to the original Gaussian using only the input image information. [press] So the result is almost the same as the initial guidance image. This means no matter how many iterations we perform, small scale structure is always removed and cannot be restored.</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31</a:t>
            </a:fld>
            <a:endParaRPr lang="en-US"/>
          </a:p>
        </p:txBody>
      </p:sp>
    </p:spTree>
    <p:extLst>
      <p:ext uri="{BB962C8B-B14F-4D97-AF65-F5344CB8AC3E}">
        <p14:creationId xmlns:p14="http://schemas.microsoft.com/office/powerpoint/2010/main" val="3092279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Now we study the large-scale structures. They span a wide range steadily.</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In the first step Gaussian filtering, it is blurred instead of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Taking this as the guidance image in joint filter,</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the range term does not approach 1. So the range weight is functional now using the guidance image information. It creates a different effect, which is sharpening, on this guidance image.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32</a:t>
            </a:fld>
            <a:endParaRPr lang="en-US"/>
          </a:p>
        </p:txBody>
      </p:sp>
    </p:spTree>
    <p:extLst>
      <p:ext uri="{BB962C8B-B14F-4D97-AF65-F5344CB8AC3E}">
        <p14:creationId xmlns:p14="http://schemas.microsoft.com/office/powerpoint/2010/main" val="1016404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This is the illustration. After joint filter, we produce an intermediate result in each iteration.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a:t>
            </a:r>
            <a:r>
              <a:rPr lang="en-US" altLang="zh-CN" dirty="0" smtClean="0"/>
              <a:t>It is theoretically</a:t>
            </a:r>
            <a:r>
              <a:rPr lang="en-US" altLang="zh-CN" baseline="0" dirty="0" smtClean="0"/>
              <a:t> guaranteed that</a:t>
            </a:r>
            <a:r>
              <a:rPr lang="en-US" altLang="zh-CN" dirty="0" smtClean="0"/>
              <a:t> this intermediate result</a:t>
            </a:r>
            <a:r>
              <a:rPr lang="en-US" altLang="zh-CN" baseline="0" dirty="0" smtClean="0"/>
              <a:t> is sharper than the guidance image in previous iterations due to the involvement of range weight.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At the same time, it won’t be sharper than the original input due to the inevitable smoothing effect. So over-sharpening is avoided. This relationship makes the intermediate results for large-scale structure approach the original input sharp image without exception.</a:t>
            </a:r>
          </a:p>
        </p:txBody>
      </p:sp>
      <p:sp>
        <p:nvSpPr>
          <p:cNvPr id="4" name="Slide Number Placeholder 3"/>
          <p:cNvSpPr>
            <a:spLocks noGrp="1"/>
          </p:cNvSpPr>
          <p:nvPr>
            <p:ph type="sldNum" sz="quarter" idx="10"/>
          </p:nvPr>
        </p:nvSpPr>
        <p:spPr/>
        <p:txBody>
          <a:bodyPr/>
          <a:lstStyle/>
          <a:p>
            <a:fld id="{3B425EC2-FE61-4A49-BAEF-4C57A9DA07D9}" type="slidenum">
              <a:rPr lang="en-US" smtClean="0"/>
              <a:t>33</a:t>
            </a:fld>
            <a:endParaRPr lang="en-US"/>
          </a:p>
        </p:txBody>
      </p:sp>
    </p:spTree>
    <p:extLst>
      <p:ext uri="{BB962C8B-B14F-4D97-AF65-F5344CB8AC3E}">
        <p14:creationId xmlns:p14="http://schemas.microsoft.com/office/powerpoint/2010/main" val="977596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So the guidance image is getting sharper and sharper, but no more than the original sharpness.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This is the iteration two result. </a:t>
            </a:r>
          </a:p>
          <a:p>
            <a:r>
              <a:rPr lang="en-US" altLang="zh-CN" baseline="0" dirty="0" smtClean="0"/>
              <a:t>[press] Result from iteration 3 is already very similar to the original input.</a:t>
            </a:r>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34</a:t>
            </a:fld>
            <a:endParaRPr lang="en-US"/>
          </a:p>
        </p:txBody>
      </p:sp>
    </p:spTree>
    <p:extLst>
      <p:ext uri="{BB962C8B-B14F-4D97-AF65-F5344CB8AC3E}">
        <p14:creationId xmlns:p14="http://schemas.microsoft.com/office/powerpoint/2010/main" val="3165033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r>
              <a:rPr lang="en-US" altLang="zh-CN" dirty="0" smtClean="0"/>
              <a:t>Here comes a claim.</a:t>
            </a:r>
            <a:r>
              <a:rPr lang="en-US" altLang="zh-CN" baseline="0" dirty="0" smtClean="0"/>
              <a:t> An edge can be recovered by rolling guidance procedure as long as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r>
              <a:rPr lang="en-US" altLang="zh-CN" baseline="0" dirty="0" smtClean="0"/>
              <a:t>the intensity disparity still exists in the blurred image.</a:t>
            </a:r>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35</a:t>
            </a:fld>
            <a:endParaRPr lang="en-US"/>
          </a:p>
        </p:txBody>
      </p:sp>
    </p:spTree>
    <p:extLst>
      <p:ext uri="{BB962C8B-B14F-4D97-AF65-F5344CB8AC3E}">
        <p14:creationId xmlns:p14="http://schemas.microsoft.com/office/powerpoint/2010/main" val="4189757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give the short summary,</a:t>
            </a: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r>
              <a:rPr lang="en-US" altLang="zh-CN" baseline="0" dirty="0" smtClean="0"/>
              <a:t>In step 1, structures are smoothed or removed depending on their scales.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r>
              <a:rPr lang="en-US" altLang="zh-CN" baseline="0" dirty="0" smtClean="0"/>
              <a:t>In step 2, only large scale structures are restored by rolling guidance.</a:t>
            </a:r>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36</a:t>
            </a:fld>
            <a:endParaRPr lang="en-US"/>
          </a:p>
        </p:txBody>
      </p:sp>
    </p:spTree>
    <p:extLst>
      <p:ext uri="{BB962C8B-B14F-4D97-AF65-F5344CB8AC3E}">
        <p14:creationId xmlns:p14="http://schemas.microsoft.com/office/powerpoint/2010/main" val="1253367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We compare</a:t>
            </a:r>
            <a:r>
              <a:rPr lang="en-US" altLang="zh-CN" baseline="0" dirty="0" smtClean="0"/>
              <a:t> our method with previous work in terms of their effect and performance.</a:t>
            </a:r>
            <a:endParaRPr lang="zh-CN" altLang="en-US" dirty="0" smtClean="0"/>
          </a:p>
          <a:p>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37</a:t>
            </a:fld>
            <a:endParaRPr lang="en-US"/>
          </a:p>
        </p:txBody>
      </p:sp>
    </p:spTree>
    <p:extLst>
      <p:ext uri="{BB962C8B-B14F-4D97-AF65-F5344CB8AC3E}">
        <p14:creationId xmlns:p14="http://schemas.microsoft.com/office/powerpoint/2010/main" val="2836406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Given the input with many details,</a:t>
            </a: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Previous methods produce results possibly with remaining structure or ringing artifacts.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r>
              <a:rPr lang="en-US" altLang="zh-CN" baseline="0" dirty="0" smtClean="0"/>
              <a:t>While our results are free of these artifacts.</a:t>
            </a:r>
            <a:endParaRPr lang="zh-CN" altLang="en-US" dirty="0" smtClean="0"/>
          </a:p>
          <a:p>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38</a:t>
            </a:fld>
            <a:endParaRPr lang="en-US"/>
          </a:p>
        </p:txBody>
      </p:sp>
    </p:spTree>
    <p:extLst>
      <p:ext uri="{BB962C8B-B14F-4D97-AF65-F5344CB8AC3E}">
        <p14:creationId xmlns:p14="http://schemas.microsoft.com/office/powerpoint/2010/main" val="19479290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In</a:t>
            </a:r>
            <a:r>
              <a:rPr lang="en-US" altLang="zh-CN" baseline="0" dirty="0" smtClean="0"/>
              <a:t> terms of running time, for a 4 megapixel image,</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r>
              <a:rPr lang="en-US" altLang="zh-CN" dirty="0" smtClean="0"/>
              <a:t>This smoothing</a:t>
            </a:r>
            <a:r>
              <a:rPr lang="en-US" altLang="zh-CN" baseline="0" dirty="0" smtClean="0"/>
              <a:t> </a:t>
            </a:r>
            <a:r>
              <a:rPr lang="en-US" altLang="zh-CN" dirty="0" smtClean="0"/>
              <a:t>method</a:t>
            </a:r>
            <a:r>
              <a:rPr lang="en-US" altLang="zh-CN" baseline="0" dirty="0" smtClean="0"/>
              <a:t> proposed in 2009 </a:t>
            </a:r>
            <a:r>
              <a:rPr lang="en-US" altLang="zh-CN" dirty="0" smtClean="0"/>
              <a:t>takes more</a:t>
            </a:r>
            <a:r>
              <a:rPr lang="en-US" altLang="zh-CN" baseline="0" dirty="0" smtClean="0"/>
              <a:t> than</a:t>
            </a:r>
            <a:r>
              <a:rPr lang="en-US" altLang="zh-CN" dirty="0" smtClean="0"/>
              <a:t> 400 seconds.</a:t>
            </a:r>
            <a:r>
              <a:rPr lang="en-US" altLang="zh-CN"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r>
              <a:rPr lang="en-US" altLang="zh-CN" baseline="0" dirty="0" smtClean="0"/>
              <a:t>This recent approach uses more than 1000 seconds.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r>
              <a:rPr lang="en-US" altLang="zh-CN" baseline="0" dirty="0" smtClean="0"/>
              <a:t>Our prior work using global optimization uses 58 seconds.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r>
              <a:rPr lang="en-US" altLang="zh-CN" baseline="0" dirty="0" smtClean="0"/>
              <a:t>In comparison, our rolling guidance method only uses 2 seconds to get the result. </a:t>
            </a:r>
            <a:endParaRPr lang="zh-CN"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39</a:t>
            </a:fld>
            <a:endParaRPr lang="en-US"/>
          </a:p>
        </p:txBody>
      </p:sp>
    </p:spTree>
    <p:extLst>
      <p:ext uri="{BB962C8B-B14F-4D97-AF65-F5344CB8AC3E}">
        <p14:creationId xmlns:p14="http://schemas.microsoft.com/office/powerpoint/2010/main" val="2279500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And there has been extensive research to extract information from these visual data to achieve many goals in computer vision.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r>
              <a:rPr lang="en-US" altLang="zh-CN" baseline="0" dirty="0" smtClean="0"/>
              <a:t>Image filter is an important tool among them.</a:t>
            </a:r>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079757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For</a:t>
            </a:r>
            <a:r>
              <a:rPr lang="en-US" altLang="zh-CN" baseline="0" dirty="0" smtClean="0"/>
              <a:t> one megapixel image in one channel, our performance is almost real-time.</a:t>
            </a:r>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40</a:t>
            </a:fld>
            <a:endParaRPr lang="en-US"/>
          </a:p>
        </p:txBody>
      </p:sp>
    </p:spTree>
    <p:extLst>
      <p:ext uri="{BB962C8B-B14F-4D97-AF65-F5344CB8AC3E}">
        <p14:creationId xmlns:p14="http://schemas.microsoft.com/office/powerpoint/2010/main" val="9767048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There are many applications</a:t>
            </a:r>
            <a:r>
              <a:rPr lang="en-US" altLang="zh-CN" baseline="0" dirty="0" smtClean="0"/>
              <a:t> for this filter in computer vision and other areas.</a:t>
            </a:r>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41</a:t>
            </a:fld>
            <a:endParaRPr lang="en-US"/>
          </a:p>
        </p:txBody>
      </p:sp>
    </p:spTree>
    <p:extLst>
      <p:ext uri="{BB962C8B-B14F-4D97-AF65-F5344CB8AC3E}">
        <p14:creationId xmlns:p14="http://schemas.microsoft.com/office/powerpoint/2010/main" val="28364068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First it </a:t>
            </a:r>
            <a:r>
              <a:rPr lang="en-US" altLang="zh-CN" baseline="0" dirty="0" smtClean="0"/>
              <a:t>removes </a:t>
            </a:r>
            <a:r>
              <a:rPr lang="en-US" altLang="zh-CN" baseline="0" dirty="0" smtClean="0"/>
              <a:t>texture from natural images and separate images into different scale layers.</a:t>
            </a:r>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42</a:t>
            </a:fld>
            <a:endParaRPr lang="en-US"/>
          </a:p>
        </p:txBody>
      </p:sp>
    </p:spTree>
    <p:extLst>
      <p:ext uri="{BB962C8B-B14F-4D97-AF65-F5344CB8AC3E}">
        <p14:creationId xmlns:p14="http://schemas.microsoft.com/office/powerpoint/2010/main" val="28411841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See how the texture is handled</a:t>
            </a:r>
            <a:r>
              <a:rPr lang="en-US" altLang="zh-CN" baseline="0" dirty="0" smtClean="0"/>
              <a:t> by our method</a:t>
            </a:r>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43</a:t>
            </a:fld>
            <a:endParaRPr lang="en-US"/>
          </a:p>
        </p:txBody>
      </p:sp>
    </p:spTree>
    <p:extLst>
      <p:ext uri="{BB962C8B-B14F-4D97-AF65-F5344CB8AC3E}">
        <p14:creationId xmlns:p14="http://schemas.microsoft.com/office/powerpoint/2010/main" val="39855444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This is another challenging example. All small</a:t>
            </a:r>
            <a:r>
              <a:rPr lang="en-US" altLang="zh-CN" baseline="0" dirty="0" smtClean="0"/>
              <a:t> </a:t>
            </a:r>
            <a:r>
              <a:rPr lang="en-US" altLang="zh-CN" baseline="0" dirty="0" err="1" smtClean="0"/>
              <a:t>lego</a:t>
            </a:r>
            <a:r>
              <a:rPr lang="en-US" altLang="zh-CN" baseline="0" dirty="0" smtClean="0"/>
              <a:t> dot patterns are removed while edges of the letter are sharply maintained in their original appearance. </a:t>
            </a:r>
          </a:p>
        </p:txBody>
      </p:sp>
      <p:sp>
        <p:nvSpPr>
          <p:cNvPr id="4" name="Slide Number Placeholder 3"/>
          <p:cNvSpPr>
            <a:spLocks noGrp="1"/>
          </p:cNvSpPr>
          <p:nvPr>
            <p:ph type="sldNum" sz="quarter" idx="10"/>
          </p:nvPr>
        </p:nvSpPr>
        <p:spPr/>
        <p:txBody>
          <a:bodyPr/>
          <a:lstStyle/>
          <a:p>
            <a:fld id="{3B425EC2-FE61-4A49-BAEF-4C57A9DA07D9}" type="slidenum">
              <a:rPr lang="en-US" smtClean="0"/>
              <a:t>44</a:t>
            </a:fld>
            <a:endParaRPr lang="en-US"/>
          </a:p>
        </p:txBody>
      </p:sp>
    </p:spTree>
    <p:extLst>
      <p:ext uri="{BB962C8B-B14F-4D97-AF65-F5344CB8AC3E}">
        <p14:creationId xmlns:p14="http://schemas.microsoft.com/office/powerpoint/2010/main" val="20989841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Our method works amazingly well on halftone</a:t>
            </a:r>
            <a:r>
              <a:rPr lang="en-US" altLang="zh-CN" baseline="0" dirty="0" smtClean="0"/>
              <a:t> images, which are produced when scanning magazine or newspaper. The halftone patterns are formed by many mixing red and blue color dots. </a:t>
            </a:r>
          </a:p>
          <a:p>
            <a:endParaRPr lang="en-US" altLang="zh-CN" baseline="0" dirty="0" smtClean="0"/>
          </a:p>
          <a:p>
            <a:r>
              <a:rPr lang="en-US" altLang="zh-CN" baseline="0" dirty="0" smtClean="0"/>
              <a:t>Our method can easily remove them while not damaging the underlying structure.</a:t>
            </a:r>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45</a:t>
            </a:fld>
            <a:endParaRPr lang="en-US"/>
          </a:p>
        </p:txBody>
      </p:sp>
    </p:spTree>
    <p:extLst>
      <p:ext uri="{BB962C8B-B14F-4D97-AF65-F5344CB8AC3E}">
        <p14:creationId xmlns:p14="http://schemas.microsoft.com/office/powerpoint/2010/main" val="17502409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We note the result</a:t>
            </a:r>
            <a:r>
              <a:rPr lang="en-US" altLang="zh-CN" baseline="0" dirty="0" smtClean="0"/>
              <a:t> is difficult to be accomplished similarly by </a:t>
            </a:r>
            <a:r>
              <a:rPr lang="en-US" altLang="zh-CN" baseline="0" dirty="0" err="1" smtClean="0"/>
              <a:t>denoising</a:t>
            </a:r>
            <a:r>
              <a:rPr lang="en-US" altLang="zh-CN" baseline="0" dirty="0" smtClean="0"/>
              <a:t> or other filter methods.</a:t>
            </a:r>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46</a:t>
            </a:fld>
            <a:endParaRPr lang="en-US"/>
          </a:p>
        </p:txBody>
      </p:sp>
    </p:spTree>
    <p:extLst>
      <p:ext uri="{BB962C8B-B14F-4D97-AF65-F5344CB8AC3E}">
        <p14:creationId xmlns:p14="http://schemas.microsoft.com/office/powerpoint/2010/main" val="23898997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If</a:t>
            </a:r>
            <a:r>
              <a:rPr lang="en-US" altLang="zh-CN" baseline="0" dirty="0" smtClean="0"/>
              <a:t> you want to separate small text from object surface. No problem, our filter makes it done in real time.</a:t>
            </a:r>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47</a:t>
            </a:fld>
            <a:endParaRPr lang="en-US"/>
          </a:p>
        </p:txBody>
      </p:sp>
    </p:spTree>
    <p:extLst>
      <p:ext uri="{BB962C8B-B14F-4D97-AF65-F5344CB8AC3E}">
        <p14:creationId xmlns:p14="http://schemas.microsoft.com/office/powerpoint/2010/main" val="15948479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a:t>
            </a:r>
            <a:r>
              <a:rPr lang="en-US" altLang="zh-CN" baseline="0" dirty="0" smtClean="0"/>
              <a:t> also present you a virtual edge application. It is to </a:t>
            </a:r>
            <a:r>
              <a:rPr lang="en-US" altLang="zh-CN" dirty="0" smtClean="0"/>
              <a:t>prove how our method can simulate higher-level human perception.</a:t>
            </a:r>
          </a:p>
          <a:p>
            <a:r>
              <a:rPr lang="en-US" altLang="zh-CN" baseline="0" dirty="0" smtClean="0"/>
              <a:t>[press] These </a:t>
            </a:r>
            <a:r>
              <a:rPr lang="en-US" altLang="zh-CN" dirty="0" smtClean="0"/>
              <a:t>natural</a:t>
            </a:r>
            <a:r>
              <a:rPr lang="en-US" altLang="zh-CN" baseline="0" dirty="0" smtClean="0"/>
              <a:t> images contain objects with no clear boundary edges. </a:t>
            </a:r>
          </a:p>
          <a:p>
            <a:r>
              <a:rPr lang="en-US" altLang="zh-CN" baseline="0" dirty="0" smtClean="0"/>
              <a:t>[press] But for our human, it is easy to imagine these virtual edges as if they were born there.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In fact, when we apply edge detectors, these edges do not exist at all.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48</a:t>
            </a:fld>
            <a:endParaRPr lang="en-US"/>
          </a:p>
        </p:txBody>
      </p:sp>
    </p:spTree>
    <p:extLst>
      <p:ext uri="{BB962C8B-B14F-4D97-AF65-F5344CB8AC3E}">
        <p14:creationId xmlns:p14="http://schemas.microsoft.com/office/powerpoint/2010/main" val="19377643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With our scale-aware filter, it is easy and natural to restore these high level structures from images even without sophisticated semantic segmentation.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Based on our results, even the simplest edge detectors can successfully get these object boundaries. The virtual edges become real.</a:t>
            </a:r>
            <a:endParaRPr lang="zh-CN" altLang="en-US" dirty="0" smtClean="0"/>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3B425EC2-FE61-4A49-BAEF-4C57A9DA07D9}" type="slidenum">
              <a:rPr lang="en-US" smtClean="0"/>
              <a:t>49</a:t>
            </a:fld>
            <a:endParaRPr lang="en-US"/>
          </a:p>
        </p:txBody>
      </p:sp>
    </p:spTree>
    <p:extLst>
      <p:ext uri="{BB962C8B-B14F-4D97-AF65-F5344CB8AC3E}">
        <p14:creationId xmlns:p14="http://schemas.microsoft.com/office/powerpoint/2010/main" val="202741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endParaRPr lang="en-US" altLang="zh-CN" dirty="0" smtClean="0"/>
          </a:p>
          <a:p>
            <a:r>
              <a:rPr lang="en-US" altLang="zh-CN" baseline="0" dirty="0" smtClean="0"/>
              <a:t>If we search documents in google scholar, we can find millions of items related to filter.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r>
              <a:rPr lang="en-US" altLang="zh-CN" baseline="0" dirty="0" smtClean="0"/>
              <a:t>They include Gaussian filter, bilateral filter, median filter and many others.</a:t>
            </a:r>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5</a:t>
            </a:fld>
            <a:endParaRPr lang="en-US"/>
          </a:p>
        </p:txBody>
      </p:sp>
    </p:spTree>
    <p:extLst>
      <p:ext uri="{BB962C8B-B14F-4D97-AF65-F5344CB8AC3E}">
        <p14:creationId xmlns:p14="http://schemas.microsoft.com/office/powerpoint/2010/main" val="28298877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Our method can be widely applied to natural images.</a:t>
            </a:r>
          </a:p>
          <a:p>
            <a:endParaRPr lang="en-US" altLang="zh-CN" baseline="0" dirty="0" smtClean="0"/>
          </a:p>
          <a:p>
            <a:r>
              <a:rPr lang="en-US" altLang="zh-CN" baseline="0" dirty="0" smtClean="0"/>
              <a:t>The results are usable in …</a:t>
            </a:r>
          </a:p>
          <a:p>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50</a:t>
            </a:fld>
            <a:endParaRPr lang="en-US"/>
          </a:p>
        </p:txBody>
      </p:sp>
    </p:spTree>
    <p:extLst>
      <p:ext uri="{BB962C8B-B14F-4D97-AF65-F5344CB8AC3E}">
        <p14:creationId xmlns:p14="http://schemas.microsoft.com/office/powerpoint/2010/main" val="34693040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425EC2-FE61-4A49-BAEF-4C57A9DA07D9}" type="slidenum">
              <a:rPr lang="en-US" smtClean="0"/>
              <a:t>51</a:t>
            </a:fld>
            <a:endParaRPr lang="en-US"/>
          </a:p>
        </p:txBody>
      </p:sp>
    </p:spTree>
    <p:extLst>
      <p:ext uri="{BB962C8B-B14F-4D97-AF65-F5344CB8AC3E}">
        <p14:creationId xmlns:p14="http://schemas.microsoft.com/office/powerpoint/2010/main" val="40675252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Our method can</a:t>
            </a:r>
            <a:r>
              <a:rPr lang="en-US" altLang="zh-CN" baseline="0" dirty="0" smtClean="0"/>
              <a:t> also be adopted to perform multi-scale filtering.</a:t>
            </a:r>
            <a:endParaRPr lang="zh-CN"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In these two steps, Gaussian and joint filters are involved.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Both of them have a standard deviation parameter sigma.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It controls the scale in our filter.</a:t>
            </a:r>
          </a:p>
          <a:p>
            <a:endParaRPr lang="en-US" altLang="zh-CN" baseline="0" dirty="0" smtClean="0"/>
          </a:p>
          <a:p>
            <a:endParaRPr lang="en-US" altLang="zh-CN" baseline="0" dirty="0" smtClean="0"/>
          </a:p>
          <a:p>
            <a:endParaRPr lang="zh-CN" altLang="en-US" dirty="0" smtClean="0"/>
          </a:p>
          <a:p>
            <a:endParaRPr lang="en-US" altLang="zh-CN" baseline="0" dirty="0" smtClean="0"/>
          </a:p>
        </p:txBody>
      </p:sp>
      <p:sp>
        <p:nvSpPr>
          <p:cNvPr id="4" name="灯片编号占位符 3"/>
          <p:cNvSpPr>
            <a:spLocks noGrp="1"/>
          </p:cNvSpPr>
          <p:nvPr>
            <p:ph type="sldNum" sz="quarter" idx="10"/>
          </p:nvPr>
        </p:nvSpPr>
        <p:spPr/>
        <p:txBody>
          <a:bodyPr/>
          <a:lstStyle/>
          <a:p>
            <a:fld id="{3B425EC2-FE61-4A49-BAEF-4C57A9DA07D9}" type="slidenum">
              <a:rPr lang="en-US" smtClean="0"/>
              <a:t>52</a:t>
            </a:fld>
            <a:endParaRPr lang="en-US"/>
          </a:p>
        </p:txBody>
      </p:sp>
    </p:spTree>
    <p:extLst>
      <p:ext uri="{BB962C8B-B14F-4D97-AF65-F5344CB8AC3E}">
        <p14:creationId xmlns:p14="http://schemas.microsoft.com/office/powerpoint/2010/main" val="31932958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Now let’s see one example to understand how varying </a:t>
            </a:r>
            <a:r>
              <a:rPr lang="en-US" altLang="zh-CN" baseline="0" dirty="0" err="1" smtClean="0"/>
              <a:t>sigma_s</a:t>
            </a:r>
            <a:r>
              <a:rPr lang="en-US" altLang="zh-CN" baseline="0" dirty="0" smtClean="0"/>
              <a:t> produces different results.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When we set </a:t>
            </a:r>
            <a:r>
              <a:rPr lang="en-US" altLang="zh-CN" baseline="0" dirty="0" err="1" smtClean="0"/>
              <a:t>sigma_s</a:t>
            </a:r>
            <a:r>
              <a:rPr lang="en-US" altLang="zh-CN" baseline="0" dirty="0" smtClean="0"/>
              <a:t> to 2, it removes only tiny sun flowers from afar.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With a growing sigma, more and more flowers in different scales are removed from the image. When sigma goes to 10, only the largest sun flower is kept.</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We push this to extreme. When sigma is as large as 30, only three largest layers are preserved. They semantically correspond to sky, mountain, and flower field in scene understanding.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p:txBody>
      </p:sp>
      <p:sp>
        <p:nvSpPr>
          <p:cNvPr id="4" name="灯片编号占位符 3"/>
          <p:cNvSpPr>
            <a:spLocks noGrp="1"/>
          </p:cNvSpPr>
          <p:nvPr>
            <p:ph type="sldNum" sz="quarter" idx="10"/>
          </p:nvPr>
        </p:nvSpPr>
        <p:spPr/>
        <p:txBody>
          <a:bodyPr/>
          <a:lstStyle/>
          <a:p>
            <a:fld id="{3B425EC2-FE61-4A49-BAEF-4C57A9DA07D9}" type="slidenum">
              <a:rPr lang="en-US" smtClean="0"/>
              <a:t>53</a:t>
            </a:fld>
            <a:endParaRPr lang="en-US"/>
          </a:p>
        </p:txBody>
      </p:sp>
    </p:spTree>
    <p:extLst>
      <p:ext uri="{BB962C8B-B14F-4D97-AF65-F5344CB8AC3E}">
        <p14:creationId xmlns:p14="http://schemas.microsoft.com/office/powerpoint/2010/main" val="4733732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Another example.</a:t>
            </a:r>
            <a:r>
              <a:rPr lang="zh-CN" altLang="en-US" baseline="0" dirty="0" smtClean="0"/>
              <a:t> </a:t>
            </a:r>
            <a:r>
              <a:rPr lang="en-US" altLang="zh-CN" baseline="0" dirty="0" smtClean="0"/>
              <a:t>This is the input.</a:t>
            </a:r>
          </a:p>
          <a:p>
            <a:r>
              <a:rPr lang="en-US" altLang="zh-CN" baseline="0" dirty="0" smtClean="0"/>
              <a:t>[press]</a:t>
            </a:r>
          </a:p>
          <a:p>
            <a:r>
              <a:rPr lang="en-US" altLang="zh-CN" baseline="0" dirty="0" smtClean="0"/>
              <a:t>With the increasing sigma, more and more rectangles are removed.</a:t>
            </a:r>
          </a:p>
          <a:p>
            <a:r>
              <a:rPr lang="en-US" altLang="zh-CN" baseline="0" dirty="0" smtClean="0"/>
              <a:t>This is multi-scale filtering.</a:t>
            </a:r>
            <a:endParaRPr lang="en-US" altLang="zh-CN" dirty="0" smtClean="0"/>
          </a:p>
          <a:p>
            <a:endParaRPr lang="en-US" altLang="zh-CN" dirty="0" smtClean="0"/>
          </a:p>
        </p:txBody>
      </p:sp>
      <p:sp>
        <p:nvSpPr>
          <p:cNvPr id="4" name="Slide Number Placeholder 3"/>
          <p:cNvSpPr>
            <a:spLocks noGrp="1"/>
          </p:cNvSpPr>
          <p:nvPr>
            <p:ph type="sldNum" sz="quarter" idx="10"/>
          </p:nvPr>
        </p:nvSpPr>
        <p:spPr/>
        <p:txBody>
          <a:bodyPr/>
          <a:lstStyle/>
          <a:p>
            <a:fld id="{3B425EC2-FE61-4A49-BAEF-4C57A9DA07D9}" type="slidenum">
              <a:rPr lang="en-US" smtClean="0"/>
              <a:t>54</a:t>
            </a:fld>
            <a:endParaRPr lang="en-US"/>
          </a:p>
        </p:txBody>
      </p:sp>
    </p:spTree>
    <p:extLst>
      <p:ext uri="{BB962C8B-B14F-4D97-AF65-F5344CB8AC3E}">
        <p14:creationId xmlns:p14="http://schemas.microsoft.com/office/powerpoint/2010/main" val="39326305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Our method also creates a new form of pyramid.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a:t>
            </a:r>
            <a:r>
              <a:rPr lang="en-US" altLang="zh-CN" dirty="0" err="1" smtClean="0"/>
              <a:t>Laplacian</a:t>
            </a:r>
            <a:r>
              <a:rPr lang="en-US" altLang="zh-CN" dirty="0" smtClean="0"/>
              <a:t> pyramid</a:t>
            </a:r>
            <a:r>
              <a:rPr lang="en-US" altLang="zh-CN" baseline="0" dirty="0" smtClean="0"/>
              <a:t> is widely used for multi-scale image manipulation and analysis.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By replacing the Gaussian filter with our filter, we can generate the new type of rolling guidance pyramid.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There are many differences. The major one is that each layer in our new pyramid only contains patterns in certain scales or frequency bands.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We believe it will be very useful for many tasks due to its unique scale property.</a:t>
            </a:r>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55</a:t>
            </a:fld>
            <a:endParaRPr lang="en-US"/>
          </a:p>
        </p:txBody>
      </p:sp>
    </p:spTree>
    <p:extLst>
      <p:ext uri="{BB962C8B-B14F-4D97-AF65-F5344CB8AC3E}">
        <p14:creationId xmlns:p14="http://schemas.microsoft.com/office/powerpoint/2010/main" val="16357262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To conclude this talk,</a:t>
            </a:r>
            <a:r>
              <a:rPr lang="en-US" altLang="zh-CN" baseline="0" dirty="0" smtClean="0"/>
              <a:t> we have proposed a new type of image filter based on scales. It is essentially different from conventional edge-preserving filter according to our analysis.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r>
              <a:rPr lang="en-US" altLang="zh-CN" baseline="0" dirty="0" smtClean="0"/>
              <a:t>It has several special properties as shown here.</a:t>
            </a:r>
            <a:endParaRPr lang="en-US" altLang="zh-CN" dirty="0" smtClean="0"/>
          </a:p>
          <a:p>
            <a:endParaRPr lang="en-US" altLang="zh-CN" dirty="0" smtClean="0"/>
          </a:p>
          <a:p>
            <a:endParaRPr lang="en-US" altLang="zh-CN" dirty="0" smtClean="0"/>
          </a:p>
          <a:p>
            <a:pPr lvl="1"/>
            <a:endParaRPr lang="en-US" altLang="zh-CN" dirty="0" smtClean="0"/>
          </a:p>
          <a:p>
            <a:endParaRPr lang="en-US" altLang="zh-CN" dirty="0" smtClean="0"/>
          </a:p>
          <a:p>
            <a:endParaRPr 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56</a:t>
            </a:fld>
            <a:endParaRPr lang="en-US"/>
          </a:p>
        </p:txBody>
      </p:sp>
    </p:spTree>
    <p:extLst>
      <p:ext uri="{BB962C8B-B14F-4D97-AF65-F5344CB8AC3E}">
        <p14:creationId xmlns:p14="http://schemas.microsoft.com/office/powerpoint/2010/main" val="3660546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To mark</a:t>
            </a:r>
            <a:r>
              <a:rPr lang="en-US" altLang="zh-CN" baseline="0" dirty="0" smtClean="0"/>
              <a:t> </a:t>
            </a:r>
            <a:r>
              <a:rPr lang="en-US" altLang="zh-CN" dirty="0" smtClean="0"/>
              <a:t>our method and use or update</a:t>
            </a:r>
            <a:r>
              <a:rPr lang="en-US" altLang="zh-CN" baseline="0" dirty="0" smtClean="0"/>
              <a:t> it in future</a:t>
            </a:r>
            <a:r>
              <a:rPr lang="en-US" altLang="zh-CN" dirty="0" smtClean="0"/>
              <a:t>,</a:t>
            </a:r>
            <a:r>
              <a:rPr lang="en-US" altLang="zh-CN"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 just remember it has only one line of code given existing joint </a:t>
            </a:r>
            <a:r>
              <a:rPr lang="en-US" altLang="zh-CN" baseline="0" dirty="0" smtClean="0"/>
              <a:t>filter </a:t>
            </a:r>
            <a:r>
              <a:rPr lang="en-US" altLang="zh-CN" baseline="0" dirty="0" smtClean="0"/>
              <a:t>library.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[press] It runs in near real-time.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[press] And most importantly, it can beautify your dog nicely.</a:t>
            </a:r>
            <a:endParaRPr 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57</a:t>
            </a:fld>
            <a:endParaRPr lang="en-US"/>
          </a:p>
        </p:txBody>
      </p:sp>
    </p:spTree>
    <p:extLst>
      <p:ext uri="{BB962C8B-B14F-4D97-AF65-F5344CB8AC3E}">
        <p14:creationId xmlns:p14="http://schemas.microsoft.com/office/powerpoint/2010/main" val="5863200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Although</a:t>
            </a:r>
            <a:r>
              <a:rPr lang="en-US" altLang="zh-CN" baseline="0" dirty="0" smtClean="0"/>
              <a:t> our contribution is just a simple image filter,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[press]</a:t>
            </a:r>
          </a:p>
          <a:p>
            <a:r>
              <a:rPr lang="en-US" altLang="zh-CN" baseline="0" dirty="0" smtClean="0"/>
              <a:t>we believe its new property can benefit the development of other fields of low level vision.</a:t>
            </a:r>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58</a:t>
            </a:fld>
            <a:endParaRPr lang="en-US"/>
          </a:p>
        </p:txBody>
      </p:sp>
    </p:spTree>
    <p:extLst>
      <p:ext uri="{BB962C8B-B14F-4D97-AF65-F5344CB8AC3E}">
        <p14:creationId xmlns:p14="http://schemas.microsoft.com/office/powerpoint/2010/main" val="33115352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Further</a:t>
            </a:r>
            <a:r>
              <a:rPr lang="en-US" altLang="zh-CN" baseline="0" dirty="0" smtClean="0"/>
              <a:t>more, we also believe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[press]</a:t>
            </a:r>
          </a:p>
          <a:p>
            <a:r>
              <a:rPr lang="en-US" altLang="zh-CN" baseline="0" dirty="0" smtClean="0"/>
              <a:t>it will deliver a new idea to high level vision and provide more useful features and properties for practical use.</a:t>
            </a:r>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59</a:t>
            </a:fld>
            <a:endParaRPr lang="en-US"/>
          </a:p>
        </p:txBody>
      </p:sp>
    </p:spTree>
    <p:extLst>
      <p:ext uri="{BB962C8B-B14F-4D97-AF65-F5344CB8AC3E}">
        <p14:creationId xmlns:p14="http://schemas.microsoft.com/office/powerpoint/2010/main" val="1656801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endParaRPr lang="en-US" altLang="zh-CN" dirty="0" smtClean="0"/>
          </a:p>
          <a:p>
            <a:r>
              <a:rPr lang="en-US" altLang="zh-CN" dirty="0" smtClean="0"/>
              <a:t>Most filters we are familiar with are edge</a:t>
            </a:r>
            <a:r>
              <a:rPr lang="en-US" altLang="zh-CN" baseline="0" dirty="0" smtClean="0"/>
              <a:t> preserving ones.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r>
              <a:rPr lang="en-US" altLang="zh-CN" baseline="0" dirty="0" smtClean="0"/>
              <a:t>This set of filters remove weak edges while preserving strong ones.</a:t>
            </a:r>
          </a:p>
          <a:p>
            <a:r>
              <a:rPr lang="en-US" altLang="zh-CN" baseline="0" dirty="0" smtClean="0"/>
              <a:t>[press]</a:t>
            </a:r>
          </a:p>
          <a:p>
            <a:r>
              <a:rPr lang="en-US" altLang="zh-CN" baseline="0" dirty="0" smtClean="0"/>
              <a:t>They are used in many applications. They are also famous in human face beautification due to the smoothing effect.</a:t>
            </a:r>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6</a:t>
            </a:fld>
            <a:endParaRPr lang="en-US"/>
          </a:p>
        </p:txBody>
      </p:sp>
    </p:spTree>
    <p:extLst>
      <p:ext uri="{BB962C8B-B14F-4D97-AF65-F5344CB8AC3E}">
        <p14:creationId xmlns:p14="http://schemas.microsoft.com/office/powerpoint/2010/main" val="41356740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That’s it.</a:t>
            </a:r>
            <a:r>
              <a:rPr lang="en-US" altLang="zh-CN" baseline="0" dirty="0" smtClean="0"/>
              <a:t> Thanks.</a:t>
            </a:r>
            <a:endParaRPr 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60</a:t>
            </a:fld>
            <a:endParaRPr lang="en-US"/>
          </a:p>
        </p:txBody>
      </p:sp>
    </p:spTree>
    <p:extLst>
      <p:ext uri="{BB962C8B-B14F-4D97-AF65-F5344CB8AC3E}">
        <p14:creationId xmlns:p14="http://schemas.microsoft.com/office/powerpoint/2010/main" val="725936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These edge-preserving filters inevitably have their limitation. For example, these methods won’t work if you want to beautify your dog by removing their deep wrinkles,. It is because these wrinkles are actually edges.</a:t>
            </a:r>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7</a:t>
            </a:fld>
            <a:endParaRPr lang="en-US"/>
          </a:p>
        </p:txBody>
      </p:sp>
    </p:spTree>
    <p:extLst>
      <p:ext uri="{BB962C8B-B14F-4D97-AF65-F5344CB8AC3E}">
        <p14:creationId xmlns:p14="http://schemas.microsoft.com/office/powerpoint/2010/main" val="3830009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These filters also can’t please this batman by removing the ugly dots in his face.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Look, the dots are still there after bilateral filtering.</a:t>
            </a:r>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8</a:t>
            </a:fld>
            <a:endParaRPr lang="en-US"/>
          </a:p>
        </p:txBody>
      </p:sp>
    </p:spTree>
    <p:extLst>
      <p:ext uri="{BB962C8B-B14F-4D97-AF65-F5344CB8AC3E}">
        <p14:creationId xmlns:p14="http://schemas.microsoft.com/office/powerpoint/2010/main" val="3332160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Why don’t edge-preserving</a:t>
            </a:r>
            <a:r>
              <a:rPr lang="en-US" altLang="zh-CN" baseline="0" dirty="0" smtClean="0"/>
              <a:t> filters work in these examples</a:t>
            </a:r>
            <a:r>
              <a:rPr lang="en-US" altLang="zh-CN" dirty="0" smtClean="0"/>
              <a:t>?</a:t>
            </a:r>
            <a:r>
              <a:rPr lang="en-US" altLang="zh-CN" baseline="0" dirty="0" smtClean="0"/>
              <a:t> It is because many natural images contain small-resolution patterns with strong boundaries. </a:t>
            </a:r>
          </a:p>
          <a:p>
            <a:r>
              <a:rPr lang="en-US" altLang="zh-CN" baseline="0" dirty="0" smtClean="0"/>
              <a:t>[press]</a:t>
            </a:r>
          </a:p>
          <a:p>
            <a:endParaRPr lang="en-US" altLang="zh-CN" baseline="0" dirty="0" smtClean="0"/>
          </a:p>
          <a:p>
            <a:r>
              <a:rPr lang="en-US" altLang="zh-CN" baseline="0" dirty="0" smtClean="0"/>
              <a:t>These rock, </a:t>
            </a:r>
            <a:r>
              <a:rPr lang="en-US" dirty="0" smtClean="0">
                <a:effectLst/>
              </a:rPr>
              <a:t>freckle, and wrinkle</a:t>
            </a:r>
            <a:r>
              <a:rPr lang="en-US" baseline="0" dirty="0" smtClean="0">
                <a:effectLst/>
              </a:rPr>
              <a:t> patterns </a:t>
            </a:r>
            <a:r>
              <a:rPr lang="en-US" altLang="zh-CN" baseline="0" dirty="0" smtClean="0"/>
              <a:t>cannot be removed by common filters due to the large magnitudes.</a:t>
            </a:r>
            <a:endParaRPr lang="en-US" altLang="zh-CN" dirty="0" smtClean="0"/>
          </a:p>
          <a:p>
            <a:endParaRPr lang="zh-CN" altLang="en-US" dirty="0"/>
          </a:p>
        </p:txBody>
      </p:sp>
      <p:sp>
        <p:nvSpPr>
          <p:cNvPr id="4" name="Slide Number Placeholder 3"/>
          <p:cNvSpPr>
            <a:spLocks noGrp="1"/>
          </p:cNvSpPr>
          <p:nvPr>
            <p:ph type="sldNum" sz="quarter" idx="10"/>
          </p:nvPr>
        </p:nvSpPr>
        <p:spPr/>
        <p:txBody>
          <a:bodyPr/>
          <a:lstStyle/>
          <a:p>
            <a:fld id="{3B425EC2-FE61-4A49-BAEF-4C57A9DA07D9}" type="slidenum">
              <a:rPr lang="en-US" smtClean="0"/>
              <a:t>9</a:t>
            </a:fld>
            <a:endParaRPr lang="en-US"/>
          </a:p>
        </p:txBody>
      </p:sp>
    </p:spTree>
    <p:extLst>
      <p:ext uri="{BB962C8B-B14F-4D97-AF65-F5344CB8AC3E}">
        <p14:creationId xmlns:p14="http://schemas.microsoft.com/office/powerpoint/2010/main" val="2888147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A57722-D542-446E-9B8A-9506AA845AE6}" type="slidenum">
              <a:rPr lang="en-US" smtClean="0"/>
              <a:t>‹#›</a:t>
            </a:fld>
            <a:endParaRPr lang="en-US"/>
          </a:p>
        </p:txBody>
      </p:sp>
    </p:spTree>
    <p:extLst>
      <p:ext uri="{BB962C8B-B14F-4D97-AF65-F5344CB8AC3E}">
        <p14:creationId xmlns:p14="http://schemas.microsoft.com/office/powerpoint/2010/main" val="3561660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A57722-D542-446E-9B8A-9506AA845AE6}" type="slidenum">
              <a:rPr lang="en-US" smtClean="0"/>
              <a:t>‹#›</a:t>
            </a:fld>
            <a:endParaRPr lang="en-US"/>
          </a:p>
        </p:txBody>
      </p:sp>
    </p:spTree>
    <p:extLst>
      <p:ext uri="{BB962C8B-B14F-4D97-AF65-F5344CB8AC3E}">
        <p14:creationId xmlns:p14="http://schemas.microsoft.com/office/powerpoint/2010/main" val="1220994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A57722-D542-446E-9B8A-9506AA845AE6}" type="slidenum">
              <a:rPr lang="en-US" smtClean="0"/>
              <a:t>‹#›</a:t>
            </a:fld>
            <a:endParaRPr lang="en-US"/>
          </a:p>
        </p:txBody>
      </p:sp>
    </p:spTree>
    <p:extLst>
      <p:ext uri="{BB962C8B-B14F-4D97-AF65-F5344CB8AC3E}">
        <p14:creationId xmlns:p14="http://schemas.microsoft.com/office/powerpoint/2010/main" val="3738004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A57722-D542-446E-9B8A-9506AA845AE6}" type="slidenum">
              <a:rPr lang="en-US" smtClean="0"/>
              <a:t>‹#›</a:t>
            </a:fld>
            <a:endParaRPr lang="en-US"/>
          </a:p>
        </p:txBody>
      </p:sp>
    </p:spTree>
    <p:extLst>
      <p:ext uri="{BB962C8B-B14F-4D97-AF65-F5344CB8AC3E}">
        <p14:creationId xmlns:p14="http://schemas.microsoft.com/office/powerpoint/2010/main" val="2949062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A57722-D542-446E-9B8A-9506AA845AE6}" type="slidenum">
              <a:rPr lang="en-US" smtClean="0"/>
              <a:pPr/>
              <a:t>‹#›</a:t>
            </a:fld>
            <a:endParaRPr lang="en-US"/>
          </a:p>
        </p:txBody>
      </p:sp>
    </p:spTree>
    <p:extLst>
      <p:ext uri="{BB962C8B-B14F-4D97-AF65-F5344CB8AC3E}">
        <p14:creationId xmlns:p14="http://schemas.microsoft.com/office/powerpoint/2010/main" val="23776013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A57722-D542-446E-9B8A-9506AA845AE6}" type="slidenum">
              <a:rPr lang="en-US" smtClean="0"/>
              <a:t>‹#›</a:t>
            </a:fld>
            <a:endParaRPr lang="en-US"/>
          </a:p>
        </p:txBody>
      </p:sp>
    </p:spTree>
    <p:extLst>
      <p:ext uri="{BB962C8B-B14F-4D97-AF65-F5344CB8AC3E}">
        <p14:creationId xmlns:p14="http://schemas.microsoft.com/office/powerpoint/2010/main" val="1295362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A57722-D542-446E-9B8A-9506AA845AE6}" type="slidenum">
              <a:rPr lang="en-US" smtClean="0"/>
              <a:t>‹#›</a:t>
            </a:fld>
            <a:endParaRPr lang="en-US"/>
          </a:p>
        </p:txBody>
      </p:sp>
    </p:spTree>
    <p:extLst>
      <p:ext uri="{BB962C8B-B14F-4D97-AF65-F5344CB8AC3E}">
        <p14:creationId xmlns:p14="http://schemas.microsoft.com/office/powerpoint/2010/main" val="3836520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A57722-D542-446E-9B8A-9506AA845AE6}" type="slidenum">
              <a:rPr lang="en-US" smtClean="0"/>
              <a:t>‹#›</a:t>
            </a:fld>
            <a:endParaRPr lang="en-US"/>
          </a:p>
        </p:txBody>
      </p:sp>
    </p:spTree>
    <p:extLst>
      <p:ext uri="{BB962C8B-B14F-4D97-AF65-F5344CB8AC3E}">
        <p14:creationId xmlns:p14="http://schemas.microsoft.com/office/powerpoint/2010/main" val="4281843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625726"/>
            <a:ext cx="7886700" cy="1325563"/>
          </a:xfrm>
        </p:spPr>
        <p:txBody>
          <a:bodyPr>
            <a:normAutofit/>
            <a:scene3d>
              <a:camera prst="orthographicFront"/>
              <a:lightRig rig="soft" dir="t">
                <a:rot lat="0" lon="0" rev="15600000"/>
              </a:lightRig>
            </a:scene3d>
            <a:sp3d extrusionH="57150" prstMaterial="softEdge">
              <a:bevelT w="25400" h="38100"/>
            </a:sp3d>
          </a:bodyPr>
          <a:lstStyle>
            <a:lvl1pPr algn="ctr">
              <a:defRPr sz="4800" b="1" cap="none" spc="0">
                <a:ln/>
                <a:solidFill>
                  <a:schemeClr val="accent4"/>
                </a:solidFill>
                <a:effectLst/>
                <a:latin typeface="+mn-lt"/>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A57722-D542-446E-9B8A-9506AA845AE6}" type="slidenum">
              <a:rPr lang="en-US" smtClean="0"/>
              <a:t>‹#›</a:t>
            </a:fld>
            <a:endParaRPr lang="en-US"/>
          </a:p>
        </p:txBody>
      </p:sp>
    </p:spTree>
    <p:extLst>
      <p:ext uri="{BB962C8B-B14F-4D97-AF65-F5344CB8AC3E}">
        <p14:creationId xmlns:p14="http://schemas.microsoft.com/office/powerpoint/2010/main" val="4025075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A57722-D542-446E-9B8A-9506AA845AE6}" type="slidenum">
              <a:rPr lang="en-US" smtClean="0"/>
              <a:t>‹#›</a:t>
            </a:fld>
            <a:endParaRPr lang="en-US"/>
          </a:p>
        </p:txBody>
      </p:sp>
    </p:spTree>
    <p:extLst>
      <p:ext uri="{BB962C8B-B14F-4D97-AF65-F5344CB8AC3E}">
        <p14:creationId xmlns:p14="http://schemas.microsoft.com/office/powerpoint/2010/main" val="3147776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t>‹#›</a:t>
            </a:fld>
            <a:endParaRPr lang="en-US"/>
          </a:p>
        </p:txBody>
      </p:sp>
    </p:spTree>
    <p:extLst>
      <p:ext uri="{BB962C8B-B14F-4D97-AF65-F5344CB8AC3E}">
        <p14:creationId xmlns:p14="http://schemas.microsoft.com/office/powerpoint/2010/main" val="1200879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A57722-D542-446E-9B8A-9506AA845AE6}" type="slidenum">
              <a:rPr lang="en-US" smtClean="0"/>
              <a:t>‹#›</a:t>
            </a:fld>
            <a:endParaRPr lang="en-US"/>
          </a:p>
        </p:txBody>
      </p:sp>
    </p:spTree>
    <p:extLst>
      <p:ext uri="{BB962C8B-B14F-4D97-AF65-F5344CB8AC3E}">
        <p14:creationId xmlns:p14="http://schemas.microsoft.com/office/powerpoint/2010/main" val="2563482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0" tIns="45720" rIns="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lumMod val="50000"/>
                    <a:lumOff val="50000"/>
                  </a:schemeClr>
                </a:solidFill>
              </a:defRPr>
            </a:lvl1pPr>
          </a:lstStyle>
          <a:p>
            <a:fld id="{5DA57722-D542-446E-9B8A-9506AA845AE6}" type="slidenum">
              <a:rPr lang="en-US" smtClean="0"/>
              <a:pPr/>
              <a:t>‹#›</a:t>
            </a:fld>
            <a:endParaRPr lang="en-US" dirty="0"/>
          </a:p>
        </p:txBody>
      </p:sp>
    </p:spTree>
    <p:extLst>
      <p:ext uri="{BB962C8B-B14F-4D97-AF65-F5344CB8AC3E}">
        <p14:creationId xmlns:p14="http://schemas.microsoft.com/office/powerpoint/2010/main" val="416971013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9" r:id="rId6"/>
    <p:sldLayoutId id="2147483703" r:id="rId7"/>
    <p:sldLayoutId id="2147483704" r:id="rId8"/>
    <p:sldLayoutId id="2147483705" r:id="rId9"/>
    <p:sldLayoutId id="2147483706" r:id="rId10"/>
    <p:sldLayoutId id="2147483707" r:id="rId11"/>
    <p:sldLayoutId id="2147483708"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rgbClr val="FFC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7.jpg"/></Relationships>
</file>

<file path=ppt/slides/_rels/slide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18.png"/></Relationships>
</file>

<file path=ppt/slides/_rels/slide1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image" Target="../media/image13.jpeg"/><Relationship Id="rId18" Type="http://schemas.openxmlformats.org/officeDocument/2006/relationships/image" Target="../media/image18.jpeg"/><Relationship Id="rId26" Type="http://schemas.openxmlformats.org/officeDocument/2006/relationships/image" Target="../media/image26.jpeg"/><Relationship Id="rId39" Type="http://schemas.openxmlformats.org/officeDocument/2006/relationships/image" Target="../media/image39.jpeg"/><Relationship Id="rId21" Type="http://schemas.openxmlformats.org/officeDocument/2006/relationships/image" Target="../media/image21.jpeg"/><Relationship Id="rId34" Type="http://schemas.openxmlformats.org/officeDocument/2006/relationships/image" Target="../media/image34.jpeg"/><Relationship Id="rId42" Type="http://schemas.openxmlformats.org/officeDocument/2006/relationships/image" Target="../media/image42.jpeg"/><Relationship Id="rId47" Type="http://schemas.openxmlformats.org/officeDocument/2006/relationships/image" Target="../media/image47.jpeg"/><Relationship Id="rId50" Type="http://schemas.openxmlformats.org/officeDocument/2006/relationships/image" Target="../media/image50.jpeg"/><Relationship Id="rId7" Type="http://schemas.openxmlformats.org/officeDocument/2006/relationships/image" Target="../media/image7.jpeg"/><Relationship Id="rId2" Type="http://schemas.openxmlformats.org/officeDocument/2006/relationships/notesSlide" Target="../notesSlides/notesSlide2.xml"/><Relationship Id="rId16" Type="http://schemas.openxmlformats.org/officeDocument/2006/relationships/image" Target="../media/image16.jpeg"/><Relationship Id="rId29" Type="http://schemas.openxmlformats.org/officeDocument/2006/relationships/image" Target="../media/image29.jpeg"/><Relationship Id="rId11" Type="http://schemas.openxmlformats.org/officeDocument/2006/relationships/image" Target="../media/image11.jpeg"/><Relationship Id="rId24" Type="http://schemas.openxmlformats.org/officeDocument/2006/relationships/image" Target="../media/image24.jpeg"/><Relationship Id="rId32" Type="http://schemas.openxmlformats.org/officeDocument/2006/relationships/image" Target="../media/image32.jpeg"/><Relationship Id="rId37" Type="http://schemas.openxmlformats.org/officeDocument/2006/relationships/image" Target="../media/image37.jpeg"/><Relationship Id="rId40" Type="http://schemas.openxmlformats.org/officeDocument/2006/relationships/image" Target="../media/image40.jpeg"/><Relationship Id="rId45" Type="http://schemas.openxmlformats.org/officeDocument/2006/relationships/image" Target="../media/image45.jpeg"/><Relationship Id="rId5" Type="http://schemas.openxmlformats.org/officeDocument/2006/relationships/image" Target="../media/image5.jpeg"/><Relationship Id="rId15" Type="http://schemas.openxmlformats.org/officeDocument/2006/relationships/image" Target="../media/image15.jpeg"/><Relationship Id="rId23" Type="http://schemas.openxmlformats.org/officeDocument/2006/relationships/image" Target="../media/image23.jpeg"/><Relationship Id="rId28" Type="http://schemas.openxmlformats.org/officeDocument/2006/relationships/image" Target="../media/image28.jpeg"/><Relationship Id="rId36" Type="http://schemas.openxmlformats.org/officeDocument/2006/relationships/image" Target="../media/image36.jpeg"/><Relationship Id="rId49" Type="http://schemas.openxmlformats.org/officeDocument/2006/relationships/image" Target="../media/image49.jpeg"/><Relationship Id="rId10" Type="http://schemas.openxmlformats.org/officeDocument/2006/relationships/image" Target="../media/image10.jpeg"/><Relationship Id="rId19" Type="http://schemas.openxmlformats.org/officeDocument/2006/relationships/image" Target="../media/image19.jpeg"/><Relationship Id="rId31" Type="http://schemas.openxmlformats.org/officeDocument/2006/relationships/image" Target="../media/image31.jpeg"/><Relationship Id="rId44" Type="http://schemas.openxmlformats.org/officeDocument/2006/relationships/image" Target="../media/image44.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 Id="rId22" Type="http://schemas.openxmlformats.org/officeDocument/2006/relationships/image" Target="../media/image22.jpeg"/><Relationship Id="rId27" Type="http://schemas.openxmlformats.org/officeDocument/2006/relationships/image" Target="../media/image27.jpeg"/><Relationship Id="rId30" Type="http://schemas.openxmlformats.org/officeDocument/2006/relationships/image" Target="../media/image30.jpeg"/><Relationship Id="rId35" Type="http://schemas.openxmlformats.org/officeDocument/2006/relationships/image" Target="../media/image35.jpeg"/><Relationship Id="rId43" Type="http://schemas.openxmlformats.org/officeDocument/2006/relationships/image" Target="../media/image43.jpeg"/><Relationship Id="rId48" Type="http://schemas.openxmlformats.org/officeDocument/2006/relationships/image" Target="../media/image48.jpeg"/><Relationship Id="rId8" Type="http://schemas.openxmlformats.org/officeDocument/2006/relationships/image" Target="../media/image8.jpeg"/><Relationship Id="rId3" Type="http://schemas.openxmlformats.org/officeDocument/2006/relationships/image" Target="../media/image3.jpeg"/><Relationship Id="rId12" Type="http://schemas.openxmlformats.org/officeDocument/2006/relationships/image" Target="../media/image12.jpeg"/><Relationship Id="rId17" Type="http://schemas.openxmlformats.org/officeDocument/2006/relationships/image" Target="../media/image17.jpeg"/><Relationship Id="rId25" Type="http://schemas.openxmlformats.org/officeDocument/2006/relationships/image" Target="../media/image25.jpeg"/><Relationship Id="rId33" Type="http://schemas.openxmlformats.org/officeDocument/2006/relationships/image" Target="../media/image33.jpeg"/><Relationship Id="rId38" Type="http://schemas.openxmlformats.org/officeDocument/2006/relationships/image" Target="../media/image38.jpeg"/><Relationship Id="rId46" Type="http://schemas.openxmlformats.org/officeDocument/2006/relationships/image" Target="../media/image46.jpeg"/><Relationship Id="rId20" Type="http://schemas.openxmlformats.org/officeDocument/2006/relationships/image" Target="../media/image20.jpeg"/><Relationship Id="rId41"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26.png"/></Relationships>
</file>

<file path=ppt/slides/_rels/slide2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128.jpe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png"/></Relationships>
</file>

<file path=ppt/slides/_rels/slide2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2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2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3.xml.rels><?xml version="1.0" encoding="UTF-8" standalone="yes"?>
<Relationships xmlns="http://schemas.openxmlformats.org/package/2006/relationships"><Relationship Id="rId13" Type="http://schemas.openxmlformats.org/officeDocument/2006/relationships/image" Target="../media/image13.jpeg"/><Relationship Id="rId18" Type="http://schemas.openxmlformats.org/officeDocument/2006/relationships/image" Target="../media/image18.jpeg"/><Relationship Id="rId26" Type="http://schemas.openxmlformats.org/officeDocument/2006/relationships/image" Target="../media/image26.jpeg"/><Relationship Id="rId39" Type="http://schemas.openxmlformats.org/officeDocument/2006/relationships/image" Target="../media/image39.jpeg"/><Relationship Id="rId21" Type="http://schemas.openxmlformats.org/officeDocument/2006/relationships/image" Target="../media/image21.jpeg"/><Relationship Id="rId34" Type="http://schemas.openxmlformats.org/officeDocument/2006/relationships/image" Target="../media/image34.jpeg"/><Relationship Id="rId42" Type="http://schemas.openxmlformats.org/officeDocument/2006/relationships/image" Target="../media/image42.jpeg"/><Relationship Id="rId47" Type="http://schemas.openxmlformats.org/officeDocument/2006/relationships/image" Target="../media/image47.jpeg"/><Relationship Id="rId50" Type="http://schemas.openxmlformats.org/officeDocument/2006/relationships/image" Target="../media/image50.jpeg"/><Relationship Id="rId7" Type="http://schemas.openxmlformats.org/officeDocument/2006/relationships/image" Target="../media/image7.jpeg"/><Relationship Id="rId2" Type="http://schemas.openxmlformats.org/officeDocument/2006/relationships/notesSlide" Target="../notesSlides/notesSlide3.xml"/><Relationship Id="rId16" Type="http://schemas.openxmlformats.org/officeDocument/2006/relationships/image" Target="../media/image16.jpeg"/><Relationship Id="rId29" Type="http://schemas.openxmlformats.org/officeDocument/2006/relationships/image" Target="../media/image29.jpeg"/><Relationship Id="rId11" Type="http://schemas.openxmlformats.org/officeDocument/2006/relationships/image" Target="../media/image11.jpeg"/><Relationship Id="rId24" Type="http://schemas.openxmlformats.org/officeDocument/2006/relationships/image" Target="../media/image24.jpeg"/><Relationship Id="rId32" Type="http://schemas.openxmlformats.org/officeDocument/2006/relationships/image" Target="../media/image32.jpeg"/><Relationship Id="rId37" Type="http://schemas.openxmlformats.org/officeDocument/2006/relationships/image" Target="../media/image37.jpeg"/><Relationship Id="rId40" Type="http://schemas.openxmlformats.org/officeDocument/2006/relationships/image" Target="../media/image40.jpeg"/><Relationship Id="rId45" Type="http://schemas.openxmlformats.org/officeDocument/2006/relationships/image" Target="../media/image45.jpeg"/><Relationship Id="rId5" Type="http://schemas.openxmlformats.org/officeDocument/2006/relationships/image" Target="../media/image5.jpeg"/><Relationship Id="rId15" Type="http://schemas.openxmlformats.org/officeDocument/2006/relationships/image" Target="../media/image15.jpeg"/><Relationship Id="rId23" Type="http://schemas.openxmlformats.org/officeDocument/2006/relationships/image" Target="../media/image23.jpeg"/><Relationship Id="rId28" Type="http://schemas.openxmlformats.org/officeDocument/2006/relationships/image" Target="../media/image28.jpeg"/><Relationship Id="rId36" Type="http://schemas.openxmlformats.org/officeDocument/2006/relationships/image" Target="../media/image36.jpeg"/><Relationship Id="rId49" Type="http://schemas.openxmlformats.org/officeDocument/2006/relationships/image" Target="../media/image49.jpeg"/><Relationship Id="rId10" Type="http://schemas.openxmlformats.org/officeDocument/2006/relationships/image" Target="../media/image10.jpeg"/><Relationship Id="rId19" Type="http://schemas.openxmlformats.org/officeDocument/2006/relationships/image" Target="../media/image19.jpeg"/><Relationship Id="rId31" Type="http://schemas.openxmlformats.org/officeDocument/2006/relationships/image" Target="../media/image31.jpeg"/><Relationship Id="rId44" Type="http://schemas.openxmlformats.org/officeDocument/2006/relationships/image" Target="../media/image44.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 Id="rId22" Type="http://schemas.openxmlformats.org/officeDocument/2006/relationships/image" Target="../media/image22.jpeg"/><Relationship Id="rId27" Type="http://schemas.openxmlformats.org/officeDocument/2006/relationships/image" Target="../media/image27.jpeg"/><Relationship Id="rId30" Type="http://schemas.openxmlformats.org/officeDocument/2006/relationships/image" Target="../media/image30.jpeg"/><Relationship Id="rId35" Type="http://schemas.openxmlformats.org/officeDocument/2006/relationships/image" Target="../media/image35.jpeg"/><Relationship Id="rId43" Type="http://schemas.openxmlformats.org/officeDocument/2006/relationships/image" Target="../media/image43.jpeg"/><Relationship Id="rId48" Type="http://schemas.openxmlformats.org/officeDocument/2006/relationships/image" Target="../media/image48.jpeg"/><Relationship Id="rId8" Type="http://schemas.openxmlformats.org/officeDocument/2006/relationships/image" Target="../media/image8.jpeg"/><Relationship Id="rId3" Type="http://schemas.openxmlformats.org/officeDocument/2006/relationships/image" Target="../media/image3.jpeg"/><Relationship Id="rId12" Type="http://schemas.openxmlformats.org/officeDocument/2006/relationships/image" Target="../media/image12.jpeg"/><Relationship Id="rId17" Type="http://schemas.openxmlformats.org/officeDocument/2006/relationships/image" Target="../media/image17.jpeg"/><Relationship Id="rId25" Type="http://schemas.openxmlformats.org/officeDocument/2006/relationships/image" Target="../media/image25.jpeg"/><Relationship Id="rId33" Type="http://schemas.openxmlformats.org/officeDocument/2006/relationships/image" Target="../media/image33.jpeg"/><Relationship Id="rId38" Type="http://schemas.openxmlformats.org/officeDocument/2006/relationships/image" Target="../media/image38.jpeg"/><Relationship Id="rId46" Type="http://schemas.openxmlformats.org/officeDocument/2006/relationships/image" Target="../media/image46.jpeg"/><Relationship Id="rId20" Type="http://schemas.openxmlformats.org/officeDocument/2006/relationships/image" Target="../media/image20.jpeg"/><Relationship Id="rId41"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370.png"/><Relationship Id="rId13" Type="http://schemas.openxmlformats.org/officeDocument/2006/relationships/image" Target="../media/image1410.png"/><Relationship Id="rId3" Type="http://schemas.openxmlformats.org/officeDocument/2006/relationships/image" Target="../media/image1400.png"/><Relationship Id="rId7" Type="http://schemas.openxmlformats.org/officeDocument/2006/relationships/image" Target="../media/image1440.png"/><Relationship Id="rId12" Type="http://schemas.openxmlformats.org/officeDocument/2006/relationships/image" Target="../media/image140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430.png"/><Relationship Id="rId11" Type="http://schemas.openxmlformats.org/officeDocument/2006/relationships/image" Target="../media/image1390.png"/><Relationship Id="rId5" Type="http://schemas.openxmlformats.org/officeDocument/2006/relationships/image" Target="../media/image141.png"/><Relationship Id="rId10" Type="http://schemas.openxmlformats.org/officeDocument/2006/relationships/image" Target="../media/image1380.png"/><Relationship Id="rId4" Type="http://schemas.openxmlformats.org/officeDocument/2006/relationships/image" Target="../media/image140.png"/><Relationship Id="rId9" Type="http://schemas.openxmlformats.org/officeDocument/2006/relationships/image" Target="../media/image1460.png"/></Relationships>
</file>

<file path=ppt/slides/_rels/slide3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500.png"/><Relationship Id="rId5" Type="http://schemas.openxmlformats.org/officeDocument/2006/relationships/image" Target="../media/image1490.png"/></Relationships>
</file>

<file path=ppt/slides/_rels/slide3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0.png"/><Relationship Id="rId4" Type="http://schemas.openxmlformats.org/officeDocument/2006/relationships/image" Target="../media/image14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50.wmf"/><Relationship Id="rId18" Type="http://schemas.openxmlformats.org/officeDocument/2006/relationships/oleObject" Target="../embeddings/oleObject8.bin"/><Relationship Id="rId3" Type="http://schemas.openxmlformats.org/officeDocument/2006/relationships/notesSlide" Target="../notesSlides/notesSlide38.xml"/><Relationship Id="rId21" Type="http://schemas.openxmlformats.org/officeDocument/2006/relationships/image" Target="../media/image154.wmf"/><Relationship Id="rId7" Type="http://schemas.openxmlformats.org/officeDocument/2006/relationships/image" Target="../media/image147.wmf"/><Relationship Id="rId12" Type="http://schemas.openxmlformats.org/officeDocument/2006/relationships/oleObject" Target="../embeddings/oleObject5.bin"/><Relationship Id="rId17" Type="http://schemas.openxmlformats.org/officeDocument/2006/relationships/image" Target="../media/image152.wmf"/><Relationship Id="rId2" Type="http://schemas.openxmlformats.org/officeDocument/2006/relationships/slideLayout" Target="../slideLayouts/slideLayout2.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49.wmf"/><Relationship Id="rId5" Type="http://schemas.openxmlformats.org/officeDocument/2006/relationships/image" Target="../media/image146.wmf"/><Relationship Id="rId15" Type="http://schemas.openxmlformats.org/officeDocument/2006/relationships/image" Target="../media/image151.wmf"/><Relationship Id="rId23" Type="http://schemas.openxmlformats.org/officeDocument/2006/relationships/image" Target="../media/image155.wmf"/><Relationship Id="rId10" Type="http://schemas.openxmlformats.org/officeDocument/2006/relationships/oleObject" Target="../embeddings/oleObject4.bin"/><Relationship Id="rId19" Type="http://schemas.openxmlformats.org/officeDocument/2006/relationships/image" Target="../media/image153.wmf"/><Relationship Id="rId4" Type="http://schemas.openxmlformats.org/officeDocument/2006/relationships/oleObject" Target="../embeddings/oleObject1.bin"/><Relationship Id="rId9" Type="http://schemas.openxmlformats.org/officeDocument/2006/relationships/image" Target="../media/image148.wmf"/><Relationship Id="rId14" Type="http://schemas.openxmlformats.org/officeDocument/2006/relationships/oleObject" Target="../embeddings/oleObject6.bin"/><Relationship Id="rId22" Type="http://schemas.openxmlformats.org/officeDocument/2006/relationships/oleObject" Target="../embeddings/oleObject10.bin"/></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150.wmf"/><Relationship Id="rId18" Type="http://schemas.openxmlformats.org/officeDocument/2006/relationships/oleObject" Target="../embeddings/oleObject18.bin"/><Relationship Id="rId3" Type="http://schemas.openxmlformats.org/officeDocument/2006/relationships/notesSlide" Target="../notesSlides/notesSlide39.xml"/><Relationship Id="rId21" Type="http://schemas.openxmlformats.org/officeDocument/2006/relationships/image" Target="../media/image154.wmf"/><Relationship Id="rId7" Type="http://schemas.openxmlformats.org/officeDocument/2006/relationships/image" Target="../media/image147.wmf"/><Relationship Id="rId12" Type="http://schemas.openxmlformats.org/officeDocument/2006/relationships/oleObject" Target="../embeddings/oleObject15.bin"/><Relationship Id="rId17" Type="http://schemas.openxmlformats.org/officeDocument/2006/relationships/image" Target="../media/image152.wmf"/><Relationship Id="rId2" Type="http://schemas.openxmlformats.org/officeDocument/2006/relationships/slideLayout" Target="../slideLayouts/slideLayout2.xml"/><Relationship Id="rId16" Type="http://schemas.openxmlformats.org/officeDocument/2006/relationships/oleObject" Target="../embeddings/oleObject17.bin"/><Relationship Id="rId20" Type="http://schemas.openxmlformats.org/officeDocument/2006/relationships/oleObject" Target="../embeddings/oleObject19.bin"/><Relationship Id="rId1" Type="http://schemas.openxmlformats.org/officeDocument/2006/relationships/vmlDrawing" Target="../drawings/vmlDrawing2.vml"/><Relationship Id="rId6" Type="http://schemas.openxmlformats.org/officeDocument/2006/relationships/oleObject" Target="../embeddings/oleObject12.bin"/><Relationship Id="rId11" Type="http://schemas.openxmlformats.org/officeDocument/2006/relationships/image" Target="../media/image149.wmf"/><Relationship Id="rId5" Type="http://schemas.openxmlformats.org/officeDocument/2006/relationships/image" Target="../media/image146.wmf"/><Relationship Id="rId15" Type="http://schemas.openxmlformats.org/officeDocument/2006/relationships/image" Target="../media/image151.wmf"/><Relationship Id="rId23" Type="http://schemas.openxmlformats.org/officeDocument/2006/relationships/image" Target="../media/image155.wmf"/><Relationship Id="rId10" Type="http://schemas.openxmlformats.org/officeDocument/2006/relationships/oleObject" Target="../embeddings/oleObject14.bin"/><Relationship Id="rId19" Type="http://schemas.openxmlformats.org/officeDocument/2006/relationships/image" Target="../media/image153.wmf"/><Relationship Id="rId4" Type="http://schemas.openxmlformats.org/officeDocument/2006/relationships/oleObject" Target="../embeddings/oleObject11.bin"/><Relationship Id="rId9" Type="http://schemas.openxmlformats.org/officeDocument/2006/relationships/image" Target="../media/image148.wmf"/><Relationship Id="rId14" Type="http://schemas.openxmlformats.org/officeDocument/2006/relationships/oleObject" Target="../embeddings/oleObject16.bin"/><Relationship Id="rId22" Type="http://schemas.openxmlformats.org/officeDocument/2006/relationships/oleObject" Target="../embeddings/oleObject20.bin"/></Relationships>
</file>

<file path=ppt/slides/_rels/slide4.xml.rels><?xml version="1.0" encoding="UTF-8" standalone="yes"?>
<Relationships xmlns="http://schemas.openxmlformats.org/package/2006/relationships"><Relationship Id="rId13" Type="http://schemas.openxmlformats.org/officeDocument/2006/relationships/image" Target="../media/image61.jpeg"/><Relationship Id="rId18" Type="http://schemas.openxmlformats.org/officeDocument/2006/relationships/image" Target="../media/image66.jpeg"/><Relationship Id="rId26" Type="http://schemas.openxmlformats.org/officeDocument/2006/relationships/image" Target="../media/image74.jpeg"/><Relationship Id="rId39" Type="http://schemas.openxmlformats.org/officeDocument/2006/relationships/image" Target="../media/image87.jpeg"/><Relationship Id="rId21" Type="http://schemas.openxmlformats.org/officeDocument/2006/relationships/image" Target="../media/image69.jpeg"/><Relationship Id="rId34" Type="http://schemas.openxmlformats.org/officeDocument/2006/relationships/image" Target="../media/image82.jpeg"/><Relationship Id="rId42" Type="http://schemas.openxmlformats.org/officeDocument/2006/relationships/image" Target="../media/image90.jpeg"/><Relationship Id="rId47" Type="http://schemas.openxmlformats.org/officeDocument/2006/relationships/image" Target="../media/image95.jpeg"/><Relationship Id="rId50" Type="http://schemas.openxmlformats.org/officeDocument/2006/relationships/image" Target="../media/image98.jpeg"/><Relationship Id="rId7" Type="http://schemas.openxmlformats.org/officeDocument/2006/relationships/image" Target="../media/image55.jpeg"/><Relationship Id="rId2" Type="http://schemas.openxmlformats.org/officeDocument/2006/relationships/notesSlide" Target="../notesSlides/notesSlide4.xml"/><Relationship Id="rId16" Type="http://schemas.openxmlformats.org/officeDocument/2006/relationships/image" Target="../media/image64.jpeg"/><Relationship Id="rId29" Type="http://schemas.openxmlformats.org/officeDocument/2006/relationships/image" Target="../media/image77.jpeg"/><Relationship Id="rId11" Type="http://schemas.openxmlformats.org/officeDocument/2006/relationships/image" Target="../media/image59.jpeg"/><Relationship Id="rId24" Type="http://schemas.openxmlformats.org/officeDocument/2006/relationships/image" Target="../media/image72.jpeg"/><Relationship Id="rId32" Type="http://schemas.openxmlformats.org/officeDocument/2006/relationships/image" Target="../media/image80.jpeg"/><Relationship Id="rId37" Type="http://schemas.openxmlformats.org/officeDocument/2006/relationships/image" Target="../media/image85.jpeg"/><Relationship Id="rId40" Type="http://schemas.openxmlformats.org/officeDocument/2006/relationships/image" Target="../media/image88.jpeg"/><Relationship Id="rId45" Type="http://schemas.openxmlformats.org/officeDocument/2006/relationships/image" Target="../media/image93.jpeg"/><Relationship Id="rId5" Type="http://schemas.openxmlformats.org/officeDocument/2006/relationships/image" Target="../media/image53.jpeg"/><Relationship Id="rId15" Type="http://schemas.openxmlformats.org/officeDocument/2006/relationships/image" Target="../media/image63.jpeg"/><Relationship Id="rId23" Type="http://schemas.openxmlformats.org/officeDocument/2006/relationships/image" Target="../media/image71.jpeg"/><Relationship Id="rId28" Type="http://schemas.openxmlformats.org/officeDocument/2006/relationships/image" Target="../media/image76.jpeg"/><Relationship Id="rId36" Type="http://schemas.openxmlformats.org/officeDocument/2006/relationships/image" Target="../media/image84.jpeg"/><Relationship Id="rId49" Type="http://schemas.openxmlformats.org/officeDocument/2006/relationships/image" Target="../media/image97.jpeg"/><Relationship Id="rId10" Type="http://schemas.openxmlformats.org/officeDocument/2006/relationships/image" Target="../media/image58.jpeg"/><Relationship Id="rId19" Type="http://schemas.openxmlformats.org/officeDocument/2006/relationships/image" Target="../media/image67.jpeg"/><Relationship Id="rId31" Type="http://schemas.openxmlformats.org/officeDocument/2006/relationships/image" Target="../media/image79.jpeg"/><Relationship Id="rId44" Type="http://schemas.openxmlformats.org/officeDocument/2006/relationships/image" Target="../media/image92.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 Id="rId22" Type="http://schemas.openxmlformats.org/officeDocument/2006/relationships/image" Target="../media/image70.jpeg"/><Relationship Id="rId27" Type="http://schemas.openxmlformats.org/officeDocument/2006/relationships/image" Target="../media/image75.jpeg"/><Relationship Id="rId30" Type="http://schemas.openxmlformats.org/officeDocument/2006/relationships/image" Target="../media/image78.jpeg"/><Relationship Id="rId35" Type="http://schemas.openxmlformats.org/officeDocument/2006/relationships/image" Target="../media/image83.jpeg"/><Relationship Id="rId43" Type="http://schemas.openxmlformats.org/officeDocument/2006/relationships/image" Target="../media/image91.jpeg"/><Relationship Id="rId48" Type="http://schemas.openxmlformats.org/officeDocument/2006/relationships/image" Target="../media/image96.jpeg"/><Relationship Id="rId8" Type="http://schemas.openxmlformats.org/officeDocument/2006/relationships/image" Target="../media/image56.jpeg"/><Relationship Id="rId3" Type="http://schemas.openxmlformats.org/officeDocument/2006/relationships/image" Target="../media/image51.jpeg"/><Relationship Id="rId12" Type="http://schemas.openxmlformats.org/officeDocument/2006/relationships/image" Target="../media/image60.jpeg"/><Relationship Id="rId17" Type="http://schemas.openxmlformats.org/officeDocument/2006/relationships/image" Target="../media/image65.jpeg"/><Relationship Id="rId25" Type="http://schemas.openxmlformats.org/officeDocument/2006/relationships/image" Target="../media/image73.jpeg"/><Relationship Id="rId33" Type="http://schemas.openxmlformats.org/officeDocument/2006/relationships/image" Target="../media/image81.jpeg"/><Relationship Id="rId38" Type="http://schemas.openxmlformats.org/officeDocument/2006/relationships/image" Target="../media/image86.jpeg"/><Relationship Id="rId46" Type="http://schemas.openxmlformats.org/officeDocument/2006/relationships/image" Target="../media/image94.jpeg"/><Relationship Id="rId20" Type="http://schemas.openxmlformats.org/officeDocument/2006/relationships/image" Target="../media/image68.jpeg"/><Relationship Id="rId41"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5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4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8.png"/></Relationships>
</file>

<file path=ppt/slides/_rels/slide44.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4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4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47.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48.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jpg"/><Relationship Id="rId7" Type="http://schemas.openxmlformats.org/officeDocument/2006/relationships/image" Target="../media/image16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jpg"/></Relationships>
</file>

<file path=ppt/slides/_rels/slide49.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6.jpg"/><Relationship Id="rId7" Type="http://schemas.openxmlformats.org/officeDocument/2006/relationships/image" Target="../media/image172.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67.png"/><Relationship Id="rId10" Type="http://schemas.openxmlformats.org/officeDocument/2006/relationships/image" Target="../media/image175.png"/><Relationship Id="rId4" Type="http://schemas.openxmlformats.org/officeDocument/2006/relationships/image" Target="../media/image165.jpg"/><Relationship Id="rId9" Type="http://schemas.openxmlformats.org/officeDocument/2006/relationships/image" Target="../media/image174.png"/></Relationships>
</file>

<file path=ppt/slides/_rels/slide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5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jpg"/></Relationships>
</file>

<file path=ppt/slides/_rels/slide52.xml.rels><?xml version="1.0" encoding="UTF-8" standalone="yes"?>
<Relationships xmlns="http://schemas.openxmlformats.org/package/2006/relationships"><Relationship Id="rId3" Type="http://schemas.openxmlformats.org/officeDocument/2006/relationships/image" Target="../media/image1540.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83.png"/><Relationship Id="rId4" Type="http://schemas.openxmlformats.org/officeDocument/2006/relationships/image" Target="../media/image1550.png"/></Relationships>
</file>

<file path=ppt/slides/_rels/slide53.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1760.png"/><Relationship Id="rId3" Type="http://schemas.openxmlformats.org/officeDocument/2006/relationships/image" Target="../media/image184.png"/><Relationship Id="rId7" Type="http://schemas.openxmlformats.org/officeDocument/2006/relationships/image" Target="../media/image188.png"/><Relationship Id="rId12" Type="http://schemas.openxmlformats.org/officeDocument/2006/relationships/image" Target="../media/image1750.png"/><Relationship Id="rId2" Type="http://schemas.openxmlformats.org/officeDocument/2006/relationships/notesSlide" Target="../notesSlides/notesSlide53.xml"/><Relationship Id="rId16" Type="http://schemas.openxmlformats.org/officeDocument/2006/relationships/image" Target="../media/image1790.png"/><Relationship Id="rId1" Type="http://schemas.openxmlformats.org/officeDocument/2006/relationships/slideLayout" Target="../slideLayouts/slideLayout2.xml"/><Relationship Id="rId6" Type="http://schemas.openxmlformats.org/officeDocument/2006/relationships/image" Target="../media/image187.png"/><Relationship Id="rId11" Type="http://schemas.openxmlformats.org/officeDocument/2006/relationships/image" Target="../media/image1740.png"/><Relationship Id="rId5" Type="http://schemas.openxmlformats.org/officeDocument/2006/relationships/image" Target="../media/image186.png"/><Relationship Id="rId15" Type="http://schemas.openxmlformats.org/officeDocument/2006/relationships/image" Target="../media/image1780.png"/><Relationship Id="rId4" Type="http://schemas.openxmlformats.org/officeDocument/2006/relationships/image" Target="../media/image185.png"/><Relationship Id="rId9" Type="http://schemas.openxmlformats.org/officeDocument/2006/relationships/image" Target="../media/image190.png"/><Relationship Id="rId14" Type="http://schemas.openxmlformats.org/officeDocument/2006/relationships/image" Target="../media/image1770.png"/></Relationships>
</file>

<file path=ppt/slides/_rels/slide54.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1910.pn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190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94.png"/><Relationship Id="rId11" Type="http://schemas.openxmlformats.org/officeDocument/2006/relationships/image" Target="../media/image1890.png"/><Relationship Id="rId5" Type="http://schemas.openxmlformats.org/officeDocument/2006/relationships/image" Target="../media/image193.png"/><Relationship Id="rId10" Type="http://schemas.openxmlformats.org/officeDocument/2006/relationships/image" Target="../media/image1880.png"/><Relationship Id="rId4" Type="http://schemas.openxmlformats.org/officeDocument/2006/relationships/image" Target="../media/image192.png"/><Relationship Id="rId9" Type="http://schemas.openxmlformats.org/officeDocument/2006/relationships/image" Target="../media/image1870.png"/></Relationships>
</file>

<file path=ppt/slides/_rels/slide55.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 Id="rId9" Type="http://schemas.openxmlformats.org/officeDocument/2006/relationships/image" Target="../media/image203.png"/></Relationships>
</file>

<file path=ppt/slides/_rels/slide56.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14.png"/><Relationship Id="rId3" Type="http://schemas.openxmlformats.org/officeDocument/2006/relationships/image" Target="../media/image204.png"/><Relationship Id="rId7" Type="http://schemas.openxmlformats.org/officeDocument/2006/relationships/image" Target="../media/image208.png"/><Relationship Id="rId12" Type="http://schemas.openxmlformats.org/officeDocument/2006/relationships/image" Target="../media/image213.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207.png"/><Relationship Id="rId11" Type="http://schemas.openxmlformats.org/officeDocument/2006/relationships/image" Target="../media/image212.png"/><Relationship Id="rId5" Type="http://schemas.openxmlformats.org/officeDocument/2006/relationships/image" Target="../media/image206.png"/><Relationship Id="rId10" Type="http://schemas.openxmlformats.org/officeDocument/2006/relationships/image" Target="../media/image211.png"/><Relationship Id="rId4" Type="http://schemas.openxmlformats.org/officeDocument/2006/relationships/image" Target="../media/image205.png"/><Relationship Id="rId9" Type="http://schemas.openxmlformats.org/officeDocument/2006/relationships/image" Target="../media/image210.png"/></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215.jpeg"/><Relationship Id="rId4" Type="http://schemas.openxmlformats.org/officeDocument/2006/relationships/image" Target="../media/image11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3" Type="http://schemas.openxmlformats.org/officeDocument/2006/relationships/image" Target="../media/image226.jpeg"/><Relationship Id="rId18" Type="http://schemas.openxmlformats.org/officeDocument/2006/relationships/image" Target="../media/image231.jpeg"/><Relationship Id="rId26" Type="http://schemas.openxmlformats.org/officeDocument/2006/relationships/image" Target="../media/image239.jpeg"/><Relationship Id="rId39" Type="http://schemas.openxmlformats.org/officeDocument/2006/relationships/image" Target="../media/image252.jpeg"/><Relationship Id="rId21" Type="http://schemas.openxmlformats.org/officeDocument/2006/relationships/image" Target="../media/image234.jpeg"/><Relationship Id="rId34" Type="http://schemas.openxmlformats.org/officeDocument/2006/relationships/image" Target="../media/image247.jpeg"/><Relationship Id="rId42" Type="http://schemas.openxmlformats.org/officeDocument/2006/relationships/image" Target="../media/image255.jpeg"/><Relationship Id="rId47" Type="http://schemas.openxmlformats.org/officeDocument/2006/relationships/image" Target="../media/image260.jpeg"/><Relationship Id="rId50" Type="http://schemas.openxmlformats.org/officeDocument/2006/relationships/image" Target="../media/image263.jpeg"/><Relationship Id="rId7" Type="http://schemas.openxmlformats.org/officeDocument/2006/relationships/image" Target="../media/image220.jpeg"/><Relationship Id="rId2" Type="http://schemas.openxmlformats.org/officeDocument/2006/relationships/notesSlide" Target="../notesSlides/notesSlide59.xml"/><Relationship Id="rId16" Type="http://schemas.openxmlformats.org/officeDocument/2006/relationships/image" Target="../media/image229.jpeg"/><Relationship Id="rId29" Type="http://schemas.openxmlformats.org/officeDocument/2006/relationships/image" Target="../media/image242.jpeg"/><Relationship Id="rId11" Type="http://schemas.openxmlformats.org/officeDocument/2006/relationships/image" Target="../media/image224.jpeg"/><Relationship Id="rId24" Type="http://schemas.openxmlformats.org/officeDocument/2006/relationships/image" Target="../media/image237.jpeg"/><Relationship Id="rId32" Type="http://schemas.openxmlformats.org/officeDocument/2006/relationships/image" Target="../media/image245.jpeg"/><Relationship Id="rId37" Type="http://schemas.openxmlformats.org/officeDocument/2006/relationships/image" Target="../media/image250.jpeg"/><Relationship Id="rId40" Type="http://schemas.openxmlformats.org/officeDocument/2006/relationships/image" Target="../media/image253.jpeg"/><Relationship Id="rId45" Type="http://schemas.openxmlformats.org/officeDocument/2006/relationships/image" Target="../media/image258.jpeg"/><Relationship Id="rId5" Type="http://schemas.openxmlformats.org/officeDocument/2006/relationships/image" Target="../media/image218.jpeg"/><Relationship Id="rId15" Type="http://schemas.openxmlformats.org/officeDocument/2006/relationships/image" Target="../media/image228.jpeg"/><Relationship Id="rId23" Type="http://schemas.openxmlformats.org/officeDocument/2006/relationships/image" Target="../media/image236.jpeg"/><Relationship Id="rId28" Type="http://schemas.openxmlformats.org/officeDocument/2006/relationships/image" Target="../media/image241.jpeg"/><Relationship Id="rId36" Type="http://schemas.openxmlformats.org/officeDocument/2006/relationships/image" Target="../media/image249.jpeg"/><Relationship Id="rId49" Type="http://schemas.openxmlformats.org/officeDocument/2006/relationships/image" Target="../media/image262.jpeg"/><Relationship Id="rId10" Type="http://schemas.openxmlformats.org/officeDocument/2006/relationships/image" Target="../media/image223.jpeg"/><Relationship Id="rId19" Type="http://schemas.openxmlformats.org/officeDocument/2006/relationships/image" Target="../media/image232.jpeg"/><Relationship Id="rId31" Type="http://schemas.openxmlformats.org/officeDocument/2006/relationships/image" Target="../media/image244.jpeg"/><Relationship Id="rId44" Type="http://schemas.openxmlformats.org/officeDocument/2006/relationships/image" Target="../media/image257.jpeg"/><Relationship Id="rId4" Type="http://schemas.openxmlformats.org/officeDocument/2006/relationships/image" Target="../media/image217.jpeg"/><Relationship Id="rId9" Type="http://schemas.openxmlformats.org/officeDocument/2006/relationships/image" Target="../media/image222.jpeg"/><Relationship Id="rId14" Type="http://schemas.openxmlformats.org/officeDocument/2006/relationships/image" Target="../media/image227.jpeg"/><Relationship Id="rId22" Type="http://schemas.openxmlformats.org/officeDocument/2006/relationships/image" Target="../media/image235.jpeg"/><Relationship Id="rId27" Type="http://schemas.openxmlformats.org/officeDocument/2006/relationships/image" Target="../media/image240.jpeg"/><Relationship Id="rId30" Type="http://schemas.openxmlformats.org/officeDocument/2006/relationships/image" Target="../media/image243.jpeg"/><Relationship Id="rId35" Type="http://schemas.openxmlformats.org/officeDocument/2006/relationships/image" Target="../media/image248.jpeg"/><Relationship Id="rId43" Type="http://schemas.openxmlformats.org/officeDocument/2006/relationships/image" Target="../media/image256.jpeg"/><Relationship Id="rId48" Type="http://schemas.openxmlformats.org/officeDocument/2006/relationships/image" Target="../media/image261.jpeg"/><Relationship Id="rId8" Type="http://schemas.openxmlformats.org/officeDocument/2006/relationships/image" Target="../media/image221.jpeg"/><Relationship Id="rId3" Type="http://schemas.openxmlformats.org/officeDocument/2006/relationships/image" Target="../media/image216.jpeg"/><Relationship Id="rId12" Type="http://schemas.openxmlformats.org/officeDocument/2006/relationships/image" Target="../media/image225.jpeg"/><Relationship Id="rId17" Type="http://schemas.openxmlformats.org/officeDocument/2006/relationships/image" Target="../media/image230.jpeg"/><Relationship Id="rId25" Type="http://schemas.openxmlformats.org/officeDocument/2006/relationships/image" Target="../media/image238.jpeg"/><Relationship Id="rId33" Type="http://schemas.openxmlformats.org/officeDocument/2006/relationships/image" Target="../media/image246.jpeg"/><Relationship Id="rId38" Type="http://schemas.openxmlformats.org/officeDocument/2006/relationships/image" Target="../media/image251.jpeg"/><Relationship Id="rId46" Type="http://schemas.openxmlformats.org/officeDocument/2006/relationships/image" Target="../media/image259.jpeg"/><Relationship Id="rId20" Type="http://schemas.openxmlformats.org/officeDocument/2006/relationships/image" Target="../media/image233.jpeg"/><Relationship Id="rId41" Type="http://schemas.openxmlformats.org/officeDocument/2006/relationships/image" Target="../media/image254.jpeg"/><Relationship Id="rId1" Type="http://schemas.openxmlformats.org/officeDocument/2006/relationships/slideLayout" Target="../slideLayouts/slideLayout2.xml"/><Relationship Id="rId6" Type="http://schemas.openxmlformats.org/officeDocument/2006/relationships/image" Target="../media/image219.jpeg"/></Relationships>
</file>

<file path=ppt/slides/_rels/slide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eg"/></Relationships>
</file>

<file path=ppt/slides/_rels/slide6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2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9.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08.png"/><Relationship Id="rId7" Type="http://schemas.openxmlformats.org/officeDocument/2006/relationships/image" Target="../media/image11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1.jpeg"/><Relationship Id="rId11" Type="http://schemas.openxmlformats.org/officeDocument/2006/relationships/image" Target="../media/image116.jp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2421" y="2041250"/>
            <a:ext cx="7772400" cy="1112227"/>
          </a:xfrm>
        </p:spPr>
        <p:txBody>
          <a:bodyPr>
            <a:normAutofit/>
          </a:bodyPr>
          <a:lstStyle/>
          <a:p>
            <a:r>
              <a:rPr lang="en-US" altLang="zh-CN" sz="5400" b="1" dirty="0" smtClean="0">
                <a:solidFill>
                  <a:schemeClr val="tx1"/>
                </a:solidFill>
              </a:rPr>
              <a:t>Rolling Guidance Filter</a:t>
            </a:r>
            <a:endParaRPr lang="en-US" sz="3600" b="1" dirty="0">
              <a:solidFill>
                <a:schemeClr val="tx1"/>
              </a:solidFill>
            </a:endParaRPr>
          </a:p>
        </p:txBody>
      </p:sp>
      <p:sp>
        <p:nvSpPr>
          <p:cNvPr id="3" name="Subtitle 2"/>
          <p:cNvSpPr>
            <a:spLocks noGrp="1"/>
          </p:cNvSpPr>
          <p:nvPr>
            <p:ph type="subTitle" idx="1"/>
          </p:nvPr>
        </p:nvSpPr>
        <p:spPr>
          <a:xfrm>
            <a:off x="866721" y="3759855"/>
            <a:ext cx="7543800" cy="655677"/>
          </a:xfrm>
        </p:spPr>
        <p:txBody>
          <a:bodyPr>
            <a:normAutofit/>
          </a:bodyPr>
          <a:lstStyle/>
          <a:p>
            <a:r>
              <a:rPr lang="en-US" dirty="0" smtClean="0">
                <a:solidFill>
                  <a:schemeClr val="accent6">
                    <a:lumMod val="20000"/>
                    <a:lumOff val="80000"/>
                  </a:schemeClr>
                </a:solidFill>
              </a:rPr>
              <a:t>Qi Zhang</a:t>
            </a:r>
            <a:r>
              <a:rPr lang="en-US" baseline="30000" dirty="0" smtClean="0">
                <a:solidFill>
                  <a:schemeClr val="accent6">
                    <a:lumMod val="20000"/>
                    <a:lumOff val="80000"/>
                  </a:schemeClr>
                </a:solidFill>
              </a:rPr>
              <a:t>1</a:t>
            </a:r>
            <a:r>
              <a:rPr lang="en-US" dirty="0" smtClean="0">
                <a:solidFill>
                  <a:schemeClr val="accent6">
                    <a:lumMod val="20000"/>
                    <a:lumOff val="80000"/>
                  </a:schemeClr>
                </a:solidFill>
              </a:rPr>
              <a:t>, </a:t>
            </a:r>
            <a:r>
              <a:rPr lang="en-US" dirty="0" err="1" smtClean="0">
                <a:solidFill>
                  <a:schemeClr val="accent6">
                    <a:lumMod val="20000"/>
                    <a:lumOff val="80000"/>
                  </a:schemeClr>
                </a:solidFill>
              </a:rPr>
              <a:t>Xiaoyong</a:t>
            </a:r>
            <a:r>
              <a:rPr lang="en-US" dirty="0" smtClean="0">
                <a:solidFill>
                  <a:schemeClr val="accent6">
                    <a:lumMod val="20000"/>
                    <a:lumOff val="80000"/>
                  </a:schemeClr>
                </a:solidFill>
              </a:rPr>
              <a:t> Shen</a:t>
            </a:r>
            <a:r>
              <a:rPr lang="en-US" baseline="30000" dirty="0" smtClean="0">
                <a:solidFill>
                  <a:schemeClr val="accent6">
                    <a:lumMod val="20000"/>
                    <a:lumOff val="80000"/>
                  </a:schemeClr>
                </a:solidFill>
              </a:rPr>
              <a:t>1</a:t>
            </a:r>
            <a:r>
              <a:rPr lang="en-US" dirty="0" smtClean="0">
                <a:solidFill>
                  <a:schemeClr val="accent6">
                    <a:lumMod val="20000"/>
                    <a:lumOff val="80000"/>
                  </a:schemeClr>
                </a:solidFill>
              </a:rPr>
              <a:t>, Li Xu</a:t>
            </a:r>
            <a:r>
              <a:rPr lang="en-US" baseline="30000" dirty="0" smtClean="0">
                <a:solidFill>
                  <a:schemeClr val="accent6">
                    <a:lumMod val="20000"/>
                    <a:lumOff val="80000"/>
                  </a:schemeClr>
                </a:solidFill>
              </a:rPr>
              <a:t>2</a:t>
            </a:r>
            <a:r>
              <a:rPr lang="en-US" dirty="0" smtClean="0">
                <a:solidFill>
                  <a:schemeClr val="accent6">
                    <a:lumMod val="20000"/>
                    <a:lumOff val="80000"/>
                  </a:schemeClr>
                </a:solidFill>
              </a:rPr>
              <a:t>, </a:t>
            </a:r>
            <a:r>
              <a:rPr lang="en-US" dirty="0" err="1" smtClean="0">
                <a:solidFill>
                  <a:schemeClr val="accent6">
                    <a:lumMod val="20000"/>
                    <a:lumOff val="80000"/>
                  </a:schemeClr>
                </a:solidFill>
              </a:rPr>
              <a:t>Jiaya</a:t>
            </a:r>
            <a:r>
              <a:rPr lang="en-US" dirty="0" smtClean="0">
                <a:solidFill>
                  <a:schemeClr val="accent6">
                    <a:lumMod val="20000"/>
                    <a:lumOff val="80000"/>
                  </a:schemeClr>
                </a:solidFill>
              </a:rPr>
              <a:t> Jia</a:t>
            </a:r>
            <a:r>
              <a:rPr lang="en-US" baseline="30000" dirty="0" smtClean="0">
                <a:solidFill>
                  <a:schemeClr val="accent6">
                    <a:lumMod val="20000"/>
                    <a:lumOff val="80000"/>
                  </a:schemeClr>
                </a:solidFill>
              </a:rPr>
              <a:t>1</a:t>
            </a:r>
            <a:endParaRPr lang="en-US" baseline="30000" dirty="0">
              <a:solidFill>
                <a:schemeClr val="accent6">
                  <a:lumMod val="20000"/>
                  <a:lumOff val="80000"/>
                </a:schemeClr>
              </a:solidFill>
            </a:endParaRPr>
          </a:p>
        </p:txBody>
      </p:sp>
      <p:sp>
        <p:nvSpPr>
          <p:cNvPr id="6" name="Rectangle 5"/>
          <p:cNvSpPr/>
          <p:nvPr/>
        </p:nvSpPr>
        <p:spPr>
          <a:xfrm>
            <a:off x="0" y="-127592"/>
            <a:ext cx="9144000" cy="1280160"/>
          </a:xfrm>
          <a:prstGeom prst="rect">
            <a:avLst/>
          </a:prstGeom>
          <a:solidFill>
            <a:schemeClr val="tx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p:nvSpPr>
        <p:spPr>
          <a:xfrm>
            <a:off x="752421" y="4223981"/>
            <a:ext cx="7543800" cy="797929"/>
          </a:xfrm>
          <a:prstGeom prst="rect">
            <a:avLst/>
          </a:prstGeom>
        </p:spPr>
        <p:txBody>
          <a:bodyPr vert="horz" lIns="0" tIns="45720" rIns="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aseline="30000" dirty="0" smtClean="0">
                <a:solidFill>
                  <a:schemeClr val="accent6">
                    <a:lumMod val="60000"/>
                    <a:lumOff val="40000"/>
                  </a:schemeClr>
                </a:solidFill>
              </a:rPr>
              <a:t>1 </a:t>
            </a:r>
            <a:r>
              <a:rPr lang="en-US" sz="2000" dirty="0" smtClean="0">
                <a:solidFill>
                  <a:schemeClr val="accent6">
                    <a:lumMod val="60000"/>
                    <a:lumOff val="40000"/>
                  </a:schemeClr>
                </a:solidFill>
              </a:rPr>
              <a:t>The Chinese University of Hong Kong</a:t>
            </a:r>
          </a:p>
          <a:p>
            <a:r>
              <a:rPr lang="en-US" sz="2000" baseline="30000" dirty="0" smtClean="0">
                <a:solidFill>
                  <a:schemeClr val="accent6">
                    <a:lumMod val="60000"/>
                    <a:lumOff val="40000"/>
                  </a:schemeClr>
                </a:solidFill>
              </a:rPr>
              <a:t>2 </a:t>
            </a:r>
            <a:r>
              <a:rPr lang="en-US" sz="2000" dirty="0" smtClean="0">
                <a:solidFill>
                  <a:schemeClr val="accent6">
                    <a:lumMod val="60000"/>
                    <a:lumOff val="40000"/>
                  </a:schemeClr>
                </a:solidFill>
              </a:rPr>
              <a:t>Image &amp; Visual Computing Lab, Lenovo R&amp;T</a:t>
            </a:r>
          </a:p>
          <a:p>
            <a:endParaRPr lang="en-US" sz="2000" u="sng" dirty="0">
              <a:solidFill>
                <a:schemeClr val="accent6">
                  <a:lumMod val="60000"/>
                  <a:lumOff val="40000"/>
                </a:schemeClr>
              </a:solidFill>
            </a:endParaRPr>
          </a:p>
        </p:txBody>
      </p:sp>
      <p:pic>
        <p:nvPicPr>
          <p:cNvPr id="4" name="Picture 3"/>
          <p:cNvPicPr>
            <a:picLocks noChangeAspect="1"/>
          </p:cNvPicPr>
          <p:nvPr/>
        </p:nvPicPr>
        <p:blipFill>
          <a:blip r:embed="rId3"/>
          <a:stretch>
            <a:fillRect/>
          </a:stretch>
        </p:blipFill>
        <p:spPr>
          <a:xfrm>
            <a:off x="2946401" y="-127592"/>
            <a:ext cx="3384441" cy="1207092"/>
          </a:xfrm>
          <a:prstGeom prst="rect">
            <a:avLst/>
          </a:prstGeom>
        </p:spPr>
      </p:pic>
      <p:sp>
        <p:nvSpPr>
          <p:cNvPr id="11" name="Rectangle 10"/>
          <p:cNvSpPr/>
          <p:nvPr/>
        </p:nvSpPr>
        <p:spPr>
          <a:xfrm rot="10800000">
            <a:off x="0" y="5577840"/>
            <a:ext cx="9144000" cy="1280160"/>
          </a:xfrm>
          <a:prstGeom prst="rect">
            <a:avLst/>
          </a:prstGeom>
          <a:solidFill>
            <a:schemeClr val="tx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E:\tpwu\work\SIGGRAPH09\IF\talk\CUHK_logo.png"/>
          <p:cNvPicPr>
            <a:picLocks noChangeAspect="1" noChangeArrowheads="1"/>
          </p:cNvPicPr>
          <p:nvPr/>
        </p:nvPicPr>
        <p:blipFill>
          <a:blip r:embed="rId4"/>
          <a:srcRect/>
          <a:stretch>
            <a:fillRect/>
          </a:stretch>
        </p:blipFill>
        <p:spPr bwMode="auto">
          <a:xfrm>
            <a:off x="6861175" y="4903729"/>
            <a:ext cx="1724025" cy="1138237"/>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906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solidFill>
                  <a:schemeClr val="tx1"/>
                </a:solidFill>
              </a:rPr>
              <a:t>What better characters them?</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DA57722-D542-446E-9B8A-9506AA845AE6}" type="slidenum">
              <a:rPr lang="en-US" smtClean="0"/>
              <a:pPr/>
              <a:t>10</a:t>
            </a:fld>
            <a:endParaRPr lang="en-US"/>
          </a:p>
        </p:txBody>
      </p:sp>
      <p:sp>
        <p:nvSpPr>
          <p:cNvPr id="6" name="Title 4"/>
          <p:cNvSpPr txBox="1">
            <a:spLocks/>
          </p:cNvSpPr>
          <p:nvPr/>
        </p:nvSpPr>
        <p:spPr>
          <a:xfrm>
            <a:off x="628650" y="3951289"/>
            <a:ext cx="7886700" cy="1325563"/>
          </a:xfrm>
          <a:prstGeom prst="rect">
            <a:avLst/>
          </a:prstGeom>
        </p:spPr>
        <p:txBody>
          <a:bodyPr vert="horz" lIns="0" tIns="45720" rIns="0" bIns="45720" rtlCol="0" anchor="ctr">
            <a:normAutofit/>
            <a:scene3d>
              <a:camera prst="orthographicFront"/>
              <a:lightRig rig="soft" dir="t">
                <a:rot lat="0" lon="0" rev="15600000"/>
              </a:lightRig>
            </a:scene3d>
            <a:sp3d extrusionH="57150" prstMaterial="softEdge">
              <a:bevelT w="25400" h="38100"/>
            </a:sp3d>
          </a:bodyPr>
          <a:lstStyle>
            <a:lvl1pPr algn="ctr" defTabSz="914400" rtl="0" eaLnBrk="1" latinLnBrk="0" hangingPunct="1">
              <a:lnSpc>
                <a:spcPct val="90000"/>
              </a:lnSpc>
              <a:spcBef>
                <a:spcPct val="0"/>
              </a:spcBef>
              <a:buNone/>
              <a:defRPr sz="4800" b="1" kern="1200" cap="none" spc="0">
                <a:ln/>
                <a:solidFill>
                  <a:schemeClr val="accent4"/>
                </a:solidFill>
                <a:effectLst/>
                <a:latin typeface="+mn-lt"/>
                <a:ea typeface="+mj-ea"/>
                <a:cs typeface="+mj-cs"/>
              </a:defRPr>
            </a:lvl1pPr>
          </a:lstStyle>
          <a:p>
            <a:r>
              <a:rPr lang="en-US" dirty="0" smtClean="0"/>
              <a:t>Scale!</a:t>
            </a:r>
            <a:endParaRPr lang="en-US" dirty="0"/>
          </a:p>
        </p:txBody>
      </p:sp>
    </p:spTree>
    <p:extLst>
      <p:ext uri="{BB962C8B-B14F-4D97-AF65-F5344CB8AC3E}">
        <p14:creationId xmlns:p14="http://schemas.microsoft.com/office/powerpoint/2010/main" val="3856119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smtClean="0"/>
              <a:t>Scale in Computer </a:t>
            </a:r>
            <a:r>
              <a:rPr lang="en-US" altLang="zh-CN" dirty="0"/>
              <a:t>V</a:t>
            </a:r>
            <a:r>
              <a:rPr lang="en-US" altLang="zh-CN" dirty="0" smtClean="0"/>
              <a:t>ision</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11</a:t>
            </a:fld>
            <a:endParaRPr lang="en-US"/>
          </a:p>
        </p:txBody>
      </p:sp>
      <p:sp>
        <p:nvSpPr>
          <p:cNvPr id="10" name="Content Placeholder 2"/>
          <p:cNvSpPr txBox="1">
            <a:spLocks/>
          </p:cNvSpPr>
          <p:nvPr/>
        </p:nvSpPr>
        <p:spPr>
          <a:xfrm>
            <a:off x="3226652" y="1367923"/>
            <a:ext cx="5917348" cy="5845892"/>
          </a:xfrm>
          <a:prstGeom prst="rect">
            <a:avLst/>
          </a:prstGeom>
          <a:solidFill>
            <a:schemeClr val="bg1"/>
          </a:solidFill>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pPr>
            <a:r>
              <a:rPr lang="en-US" altLang="zh-CN" sz="1100" dirty="0"/>
              <a:t>A </a:t>
            </a:r>
            <a:r>
              <a:rPr lang="en-US" altLang="zh-CN" sz="1100" b="1" dirty="0">
                <a:solidFill>
                  <a:schemeClr val="accent4"/>
                </a:solidFill>
              </a:rPr>
              <a:t>Multi-Scale</a:t>
            </a:r>
            <a:r>
              <a:rPr lang="en-US" altLang="zh-CN" sz="1100" dirty="0"/>
              <a:t> </a:t>
            </a:r>
            <a:r>
              <a:rPr lang="en-US" altLang="zh-CN" sz="1100" dirty="0" err="1"/>
              <a:t>Tikhonov</a:t>
            </a:r>
            <a:r>
              <a:rPr lang="en-US" altLang="zh-CN" sz="1100" dirty="0"/>
              <a:t> Regularization Scheme for Implicit Surface </a:t>
            </a:r>
            <a:r>
              <a:rPr lang="en-US" altLang="zh-CN" sz="1100" dirty="0" smtClean="0"/>
              <a:t>Modelling</a:t>
            </a:r>
          </a:p>
          <a:p>
            <a:pPr>
              <a:spcBef>
                <a:spcPts val="300"/>
              </a:spcBef>
            </a:pPr>
            <a:r>
              <a:rPr lang="en-US" altLang="zh-CN" sz="1100" dirty="0"/>
              <a:t>Robust Real-Time Visual SLAM Using </a:t>
            </a:r>
            <a:r>
              <a:rPr lang="en-US" altLang="zh-CN" sz="1100" b="1" dirty="0">
                <a:solidFill>
                  <a:schemeClr val="accent4"/>
                </a:solidFill>
              </a:rPr>
              <a:t>Scale</a:t>
            </a:r>
            <a:r>
              <a:rPr lang="en-US" altLang="zh-CN" sz="1100" dirty="0"/>
              <a:t> Prediction and Exemplar Based Feature </a:t>
            </a:r>
            <a:r>
              <a:rPr lang="en-US" altLang="zh-CN" sz="1100" dirty="0" smtClean="0"/>
              <a:t>Description</a:t>
            </a:r>
          </a:p>
          <a:p>
            <a:pPr>
              <a:spcBef>
                <a:spcPts val="300"/>
              </a:spcBef>
            </a:pPr>
            <a:r>
              <a:rPr lang="en-US" altLang="zh-CN" sz="1100" dirty="0"/>
              <a:t>Estimating </a:t>
            </a:r>
            <a:r>
              <a:rPr lang="en-US" altLang="zh-CN" sz="1100" b="1" dirty="0">
                <a:solidFill>
                  <a:schemeClr val="accent4"/>
                </a:solidFill>
              </a:rPr>
              <a:t>Scale</a:t>
            </a:r>
            <a:r>
              <a:rPr lang="en-US" altLang="zh-CN" sz="1100" dirty="0"/>
              <a:t> of a Scene from a Single Image Based on Defocus Blur and Scene </a:t>
            </a:r>
            <a:r>
              <a:rPr lang="en-US" altLang="zh-CN" sz="1100" dirty="0" smtClean="0"/>
              <a:t>Geometry</a:t>
            </a:r>
          </a:p>
          <a:p>
            <a:pPr>
              <a:spcBef>
                <a:spcPts val="300"/>
              </a:spcBef>
            </a:pPr>
            <a:r>
              <a:rPr lang="en-US" altLang="zh-CN" sz="1100" b="1" dirty="0">
                <a:solidFill>
                  <a:schemeClr val="accent4"/>
                </a:solidFill>
              </a:rPr>
              <a:t>Multi-scale</a:t>
            </a:r>
            <a:r>
              <a:rPr lang="en-US" altLang="zh-CN" sz="1100" dirty="0"/>
              <a:t> Structural Saliency for Signature </a:t>
            </a:r>
            <a:r>
              <a:rPr lang="en-US" altLang="zh-CN" sz="1100" dirty="0" smtClean="0"/>
              <a:t>Detection</a:t>
            </a:r>
          </a:p>
          <a:p>
            <a:pPr>
              <a:spcBef>
                <a:spcPts val="300"/>
              </a:spcBef>
            </a:pPr>
            <a:r>
              <a:rPr lang="en-US" altLang="zh-CN" sz="1100" b="1" dirty="0">
                <a:solidFill>
                  <a:schemeClr val="accent4"/>
                </a:solidFill>
              </a:rPr>
              <a:t>Multi-scale</a:t>
            </a:r>
            <a:r>
              <a:rPr lang="en-US" altLang="zh-CN" sz="1100" dirty="0"/>
              <a:t> Features for Detection and Segmentation of Rocks in Mars </a:t>
            </a:r>
            <a:r>
              <a:rPr lang="en-US" altLang="zh-CN" sz="1100" dirty="0" smtClean="0"/>
              <a:t>Images</a:t>
            </a:r>
          </a:p>
          <a:p>
            <a:pPr>
              <a:spcBef>
                <a:spcPts val="300"/>
              </a:spcBef>
            </a:pPr>
            <a:r>
              <a:rPr lang="en-US" altLang="zh-CN" sz="1100" dirty="0"/>
              <a:t>The </a:t>
            </a:r>
            <a:r>
              <a:rPr lang="en-US" altLang="zh-CN" sz="1100" b="1" dirty="0">
                <a:solidFill>
                  <a:schemeClr val="accent4"/>
                </a:solidFill>
              </a:rPr>
              <a:t>Scale</a:t>
            </a:r>
            <a:r>
              <a:rPr lang="en-US" altLang="zh-CN" sz="1100" dirty="0"/>
              <a:t> of a Texture and its Application to </a:t>
            </a:r>
            <a:r>
              <a:rPr lang="en-US" altLang="zh-CN" sz="1100" dirty="0" smtClean="0"/>
              <a:t>Segmentation</a:t>
            </a:r>
          </a:p>
          <a:p>
            <a:pPr>
              <a:spcBef>
                <a:spcPts val="300"/>
              </a:spcBef>
            </a:pPr>
            <a:r>
              <a:rPr lang="en-US" altLang="zh-CN" sz="1100" dirty="0"/>
              <a:t>A Discriminatively Trained, </a:t>
            </a:r>
            <a:r>
              <a:rPr lang="en-US" altLang="zh-CN" sz="1100" b="1" dirty="0" smtClean="0">
                <a:solidFill>
                  <a:schemeClr val="accent4"/>
                </a:solidFill>
              </a:rPr>
              <a:t>Multi-scale</a:t>
            </a:r>
            <a:r>
              <a:rPr lang="en-US" altLang="zh-CN" sz="1100" dirty="0"/>
              <a:t>, Deformable Part </a:t>
            </a:r>
            <a:r>
              <a:rPr lang="en-US" altLang="zh-CN" sz="1100" dirty="0" smtClean="0"/>
              <a:t>Model</a:t>
            </a:r>
          </a:p>
          <a:p>
            <a:pPr>
              <a:spcBef>
                <a:spcPts val="300"/>
              </a:spcBef>
            </a:pPr>
            <a:r>
              <a:rPr lang="en-US" altLang="zh-CN" sz="1100" dirty="0"/>
              <a:t>Face Illumination Normalization on Large and Small </a:t>
            </a:r>
            <a:r>
              <a:rPr lang="en-US" altLang="zh-CN" sz="1100" b="1" dirty="0">
                <a:solidFill>
                  <a:schemeClr val="accent4"/>
                </a:solidFill>
              </a:rPr>
              <a:t>Scale</a:t>
            </a:r>
            <a:r>
              <a:rPr lang="en-US" altLang="zh-CN" sz="1100" dirty="0"/>
              <a:t> </a:t>
            </a:r>
            <a:r>
              <a:rPr lang="en-US" altLang="zh-CN" sz="1100" dirty="0" smtClean="0"/>
              <a:t>Features</a:t>
            </a:r>
          </a:p>
          <a:p>
            <a:pPr>
              <a:spcBef>
                <a:spcPts val="300"/>
              </a:spcBef>
            </a:pPr>
            <a:r>
              <a:rPr lang="en-US" altLang="zh-CN" sz="1100" b="1" dirty="0">
                <a:solidFill>
                  <a:schemeClr val="accent4"/>
                </a:solidFill>
              </a:rPr>
              <a:t>Scale</a:t>
            </a:r>
            <a:r>
              <a:rPr lang="en-US" altLang="zh-CN" sz="1100" dirty="0"/>
              <a:t> Invariance without Scale </a:t>
            </a:r>
            <a:r>
              <a:rPr lang="en-US" altLang="zh-CN" sz="1100" dirty="0" smtClean="0"/>
              <a:t>Selection</a:t>
            </a:r>
          </a:p>
          <a:p>
            <a:pPr>
              <a:spcBef>
                <a:spcPts val="300"/>
              </a:spcBef>
            </a:pPr>
            <a:r>
              <a:rPr lang="en-US" altLang="zh-CN" sz="1100" dirty="0"/>
              <a:t>Efﬁcient </a:t>
            </a:r>
            <a:r>
              <a:rPr lang="en-US" altLang="zh-CN" sz="1100" b="1" dirty="0">
                <a:solidFill>
                  <a:schemeClr val="accent4"/>
                </a:solidFill>
              </a:rPr>
              <a:t>Scale Space </a:t>
            </a:r>
            <a:r>
              <a:rPr lang="en-US" altLang="zh-CN" sz="1100" dirty="0"/>
              <a:t>Auto-Context for Image Segmentation and Labeling</a:t>
            </a:r>
            <a:endParaRPr lang="zh-CN" altLang="zh-CN" sz="1100" dirty="0"/>
          </a:p>
          <a:p>
            <a:pPr>
              <a:spcBef>
                <a:spcPts val="300"/>
              </a:spcBef>
            </a:pPr>
            <a:r>
              <a:rPr lang="en-US" altLang="zh-CN" sz="1100" b="1" dirty="0">
                <a:solidFill>
                  <a:schemeClr val="accent4"/>
                </a:solidFill>
              </a:rPr>
              <a:t>Scale-Hierarchical</a:t>
            </a:r>
            <a:r>
              <a:rPr lang="en-US" altLang="zh-CN" sz="1100" dirty="0" smtClean="0"/>
              <a:t> </a:t>
            </a:r>
            <a:r>
              <a:rPr lang="en-US" altLang="zh-CN" sz="1100" dirty="0"/>
              <a:t>3D Object Recognition in Cluttered Scenes</a:t>
            </a:r>
            <a:endParaRPr lang="zh-CN" altLang="zh-CN" sz="1100" dirty="0"/>
          </a:p>
          <a:p>
            <a:pPr>
              <a:spcBef>
                <a:spcPts val="300"/>
              </a:spcBef>
            </a:pPr>
            <a:r>
              <a:rPr lang="en-US" altLang="zh-CN" sz="1100" dirty="0" smtClean="0"/>
              <a:t>The </a:t>
            </a:r>
            <a:r>
              <a:rPr lang="en-US" altLang="zh-CN" sz="1100" b="1" dirty="0">
                <a:solidFill>
                  <a:schemeClr val="accent4"/>
                </a:solidFill>
              </a:rPr>
              <a:t>Scale</a:t>
            </a:r>
            <a:r>
              <a:rPr lang="en-US" altLang="zh-CN" sz="1100" dirty="0"/>
              <a:t> of </a:t>
            </a:r>
            <a:r>
              <a:rPr lang="en-US" altLang="zh-CN" sz="1100" dirty="0" smtClean="0"/>
              <a:t>Edges</a:t>
            </a:r>
          </a:p>
          <a:p>
            <a:pPr>
              <a:spcBef>
                <a:spcPts val="300"/>
              </a:spcBef>
            </a:pPr>
            <a:r>
              <a:rPr lang="en-US" altLang="zh-CN" sz="1100" dirty="0"/>
              <a:t>On SIFTs and their </a:t>
            </a:r>
            <a:r>
              <a:rPr lang="en-US" altLang="zh-CN" sz="1100" b="1" dirty="0">
                <a:solidFill>
                  <a:schemeClr val="accent4"/>
                </a:solidFill>
              </a:rPr>
              <a:t>Scales</a:t>
            </a:r>
            <a:endParaRPr lang="zh-CN" altLang="zh-CN" sz="1100" b="1" dirty="0">
              <a:solidFill>
                <a:schemeClr val="accent4"/>
              </a:solidFill>
            </a:endParaRPr>
          </a:p>
          <a:p>
            <a:pPr>
              <a:spcBef>
                <a:spcPts val="300"/>
              </a:spcBef>
            </a:pPr>
            <a:r>
              <a:rPr lang="en-US" altLang="zh-CN" sz="1100" b="1" dirty="0">
                <a:solidFill>
                  <a:schemeClr val="accent4"/>
                </a:solidFill>
              </a:rPr>
              <a:t>Hierarchical</a:t>
            </a:r>
            <a:r>
              <a:rPr lang="en-US" altLang="zh-CN" sz="1100" dirty="0"/>
              <a:t> Saliency Detection</a:t>
            </a:r>
            <a:r>
              <a:rPr lang="zh-CN" altLang="zh-CN" sz="1100" dirty="0"/>
              <a:t> </a:t>
            </a:r>
            <a:r>
              <a:rPr lang="en-US" altLang="zh-CN" sz="1100" dirty="0"/>
              <a:t> </a:t>
            </a:r>
            <a:endParaRPr lang="zh-CN" altLang="zh-CN" sz="1100" dirty="0"/>
          </a:p>
          <a:p>
            <a:pPr>
              <a:spcBef>
                <a:spcPts val="300"/>
              </a:spcBef>
            </a:pPr>
            <a:r>
              <a:rPr lang="en-US" altLang="zh-CN" sz="1100" dirty="0"/>
              <a:t>Separating Signal from Noise using Patch Recurrence Across </a:t>
            </a:r>
            <a:r>
              <a:rPr lang="en-US" altLang="zh-CN" sz="1100" b="1" dirty="0">
                <a:solidFill>
                  <a:schemeClr val="accent4"/>
                </a:solidFill>
              </a:rPr>
              <a:t>Scales</a:t>
            </a:r>
            <a:r>
              <a:rPr lang="zh-CN" altLang="zh-CN" sz="1100" dirty="0"/>
              <a:t> </a:t>
            </a:r>
            <a:r>
              <a:rPr lang="en-US" altLang="zh-CN" sz="1100" dirty="0"/>
              <a:t> </a:t>
            </a:r>
            <a:endParaRPr lang="zh-CN" altLang="zh-CN" sz="1100" dirty="0"/>
          </a:p>
          <a:p>
            <a:pPr>
              <a:spcBef>
                <a:spcPts val="300"/>
              </a:spcBef>
            </a:pPr>
            <a:r>
              <a:rPr lang="en-US" altLang="zh-CN" sz="1100" b="1" dirty="0">
                <a:solidFill>
                  <a:schemeClr val="accent4"/>
                </a:solidFill>
              </a:rPr>
              <a:t>Multi-Scale</a:t>
            </a:r>
            <a:r>
              <a:rPr lang="en-US" altLang="zh-CN" sz="1100" dirty="0"/>
              <a:t> Curve Detection on Surfaces</a:t>
            </a:r>
            <a:endParaRPr lang="zh-CN" altLang="zh-CN" sz="1100" dirty="0"/>
          </a:p>
          <a:p>
            <a:pPr>
              <a:spcBef>
                <a:spcPts val="300"/>
              </a:spcBef>
            </a:pPr>
            <a:r>
              <a:rPr lang="en-US" altLang="zh-CN" sz="1100" dirty="0"/>
              <a:t>Multi-Source </a:t>
            </a:r>
            <a:r>
              <a:rPr lang="en-US" altLang="zh-CN" sz="1100" b="1" dirty="0">
                <a:solidFill>
                  <a:schemeClr val="accent4"/>
                </a:solidFill>
              </a:rPr>
              <a:t>Multi-Scale</a:t>
            </a:r>
            <a:r>
              <a:rPr lang="en-US" altLang="zh-CN" sz="1100" dirty="0"/>
              <a:t> Counting in Extremely Dense Crowd Images</a:t>
            </a:r>
            <a:endParaRPr lang="zh-CN" altLang="zh-CN" sz="1100" dirty="0"/>
          </a:p>
          <a:p>
            <a:pPr>
              <a:spcBef>
                <a:spcPts val="300"/>
              </a:spcBef>
            </a:pPr>
            <a:r>
              <a:rPr lang="en-US" altLang="zh-CN" sz="1100" dirty="0"/>
              <a:t>The </a:t>
            </a:r>
            <a:r>
              <a:rPr lang="en-US" altLang="zh-CN" sz="1100" b="1" dirty="0">
                <a:solidFill>
                  <a:schemeClr val="accent4"/>
                </a:solidFill>
              </a:rPr>
              <a:t>Scale</a:t>
            </a:r>
            <a:r>
              <a:rPr lang="en-US" altLang="zh-CN" sz="1100" dirty="0"/>
              <a:t> of Geometric Texture</a:t>
            </a:r>
            <a:r>
              <a:rPr lang="zh-CN" altLang="zh-CN" sz="1100" dirty="0"/>
              <a:t> </a:t>
            </a:r>
            <a:r>
              <a:rPr lang="en-US" altLang="zh-CN" sz="1100" dirty="0"/>
              <a:t> </a:t>
            </a:r>
            <a:endParaRPr lang="zh-CN" altLang="zh-CN" sz="1100" dirty="0"/>
          </a:p>
          <a:p>
            <a:pPr>
              <a:spcBef>
                <a:spcPts val="300"/>
              </a:spcBef>
            </a:pPr>
            <a:r>
              <a:rPr lang="en-US" altLang="zh-CN" sz="1100" b="1" dirty="0" smtClean="0">
                <a:solidFill>
                  <a:schemeClr val="accent4"/>
                </a:solidFill>
              </a:rPr>
              <a:t>Multi-Scale</a:t>
            </a:r>
            <a:r>
              <a:rPr lang="en-US" altLang="zh-CN" sz="1100" dirty="0" smtClean="0"/>
              <a:t> </a:t>
            </a:r>
            <a:r>
              <a:rPr lang="en-US" altLang="zh-CN" sz="1100" dirty="0"/>
              <a:t>Clustering of Frame-to-Frame Correspondences for Motion Segmentation</a:t>
            </a:r>
            <a:endParaRPr lang="zh-CN" altLang="zh-CN" sz="1100" dirty="0"/>
          </a:p>
          <a:p>
            <a:pPr>
              <a:spcBef>
                <a:spcPts val="300"/>
              </a:spcBef>
            </a:pPr>
            <a:r>
              <a:rPr lang="en-US" altLang="zh-CN" sz="1100" b="1" dirty="0">
                <a:solidFill>
                  <a:schemeClr val="accent4"/>
                </a:solidFill>
              </a:rPr>
              <a:t>Scale</a:t>
            </a:r>
            <a:r>
              <a:rPr lang="en-US" altLang="zh-CN" sz="1100" dirty="0"/>
              <a:t> Invariant Optical Flow</a:t>
            </a:r>
            <a:endParaRPr lang="zh-CN" altLang="zh-CN" sz="1100" dirty="0"/>
          </a:p>
          <a:p>
            <a:pPr>
              <a:spcBef>
                <a:spcPts val="300"/>
              </a:spcBef>
            </a:pPr>
            <a:r>
              <a:rPr lang="en-US" altLang="zh-CN" sz="1100" dirty="0"/>
              <a:t>Dilated Divergence Based </a:t>
            </a:r>
            <a:r>
              <a:rPr lang="en-US" altLang="zh-CN" sz="1100" b="1" dirty="0">
                <a:solidFill>
                  <a:schemeClr val="accent4"/>
                </a:solidFill>
              </a:rPr>
              <a:t>Scale-Space</a:t>
            </a:r>
            <a:r>
              <a:rPr lang="en-US" altLang="zh-CN" sz="1100" dirty="0"/>
              <a:t> Representation for Curve Analysis</a:t>
            </a:r>
            <a:endParaRPr lang="zh-CN" altLang="zh-CN" sz="1100" dirty="0"/>
          </a:p>
          <a:p>
            <a:pPr>
              <a:spcBef>
                <a:spcPts val="300"/>
              </a:spcBef>
            </a:pPr>
            <a:r>
              <a:rPr lang="en-US" altLang="zh-CN" sz="1100" b="1" dirty="0">
                <a:solidFill>
                  <a:schemeClr val="accent4"/>
                </a:solidFill>
              </a:rPr>
              <a:t>Scale</a:t>
            </a:r>
            <a:r>
              <a:rPr lang="en-US" altLang="zh-CN" sz="1100" dirty="0"/>
              <a:t> Robust Multi View Stereo</a:t>
            </a:r>
            <a:endParaRPr lang="zh-CN" altLang="zh-CN" sz="1100" dirty="0"/>
          </a:p>
          <a:p>
            <a:pPr>
              <a:spcBef>
                <a:spcPts val="300"/>
              </a:spcBef>
            </a:pPr>
            <a:r>
              <a:rPr lang="en-US" altLang="zh-CN" sz="1100" dirty="0"/>
              <a:t>Detecting and Localizing Activities at Different </a:t>
            </a:r>
            <a:r>
              <a:rPr lang="en-US" altLang="zh-CN" sz="1100" b="1" dirty="0">
                <a:solidFill>
                  <a:schemeClr val="accent4"/>
                </a:solidFill>
              </a:rPr>
              <a:t>Scales</a:t>
            </a:r>
            <a:r>
              <a:rPr lang="en-US" altLang="zh-CN" sz="1100" dirty="0"/>
              <a:t> under Budget</a:t>
            </a:r>
            <a:endParaRPr lang="zh-CN" altLang="zh-CN" sz="1100" dirty="0"/>
          </a:p>
          <a:p>
            <a:pPr>
              <a:spcBef>
                <a:spcPts val="300"/>
              </a:spcBef>
            </a:pPr>
            <a:r>
              <a:rPr lang="en-US" altLang="zh-CN" sz="1100" dirty="0"/>
              <a:t>Finding People Using </a:t>
            </a:r>
            <a:r>
              <a:rPr lang="en-US" altLang="zh-CN" sz="1100" b="1" dirty="0">
                <a:solidFill>
                  <a:schemeClr val="accent4"/>
                </a:solidFill>
              </a:rPr>
              <a:t>Scale</a:t>
            </a:r>
            <a:r>
              <a:rPr lang="en-US" altLang="zh-CN" sz="1100" dirty="0"/>
              <a:t>, Rotation and Articulation Invariant Matching</a:t>
            </a:r>
            <a:endParaRPr lang="zh-CN" altLang="zh-CN" sz="1100" dirty="0"/>
          </a:p>
          <a:p>
            <a:pPr>
              <a:spcBef>
                <a:spcPts val="300"/>
              </a:spcBef>
            </a:pPr>
            <a:r>
              <a:rPr lang="en-US" altLang="zh-CN" sz="1100" dirty="0"/>
              <a:t>Efficient Computation of </a:t>
            </a:r>
            <a:r>
              <a:rPr lang="en-US" altLang="zh-CN" sz="1100" b="1" dirty="0">
                <a:solidFill>
                  <a:schemeClr val="accent4"/>
                </a:solidFill>
              </a:rPr>
              <a:t>Scale-Space</a:t>
            </a:r>
            <a:r>
              <a:rPr lang="en-US" altLang="zh-CN" sz="1100" dirty="0"/>
              <a:t> Features for Deformable Shape Correspondences</a:t>
            </a:r>
            <a:endParaRPr lang="zh-CN" altLang="zh-CN" sz="1100" dirty="0"/>
          </a:p>
          <a:p>
            <a:pPr>
              <a:spcBef>
                <a:spcPts val="300"/>
              </a:spcBef>
            </a:pPr>
            <a:r>
              <a:rPr lang="en-US" altLang="zh-CN" sz="1100" dirty="0"/>
              <a:t>Texture Regimes for Entropy-Based </a:t>
            </a:r>
            <a:r>
              <a:rPr lang="en-US" altLang="zh-CN" sz="1100" b="1" dirty="0" smtClean="0">
                <a:solidFill>
                  <a:schemeClr val="accent4"/>
                </a:solidFill>
              </a:rPr>
              <a:t>Multi-scale</a:t>
            </a:r>
            <a:r>
              <a:rPr lang="en-US" altLang="zh-CN" sz="1100" dirty="0" smtClean="0"/>
              <a:t> </a:t>
            </a:r>
            <a:r>
              <a:rPr lang="en-US" altLang="zh-CN" sz="1100" dirty="0"/>
              <a:t>Image </a:t>
            </a:r>
            <a:r>
              <a:rPr lang="en-US" altLang="zh-CN" sz="1100" dirty="0" smtClean="0"/>
              <a:t>Analysis</a:t>
            </a:r>
          </a:p>
          <a:p>
            <a:pPr>
              <a:spcBef>
                <a:spcPts val="300"/>
              </a:spcBef>
            </a:pPr>
            <a:r>
              <a:rPr lang="en-US" altLang="zh-CN" sz="1100" dirty="0" smtClean="0"/>
              <a:t>Nonlocal </a:t>
            </a:r>
            <a:r>
              <a:rPr lang="en-US" altLang="zh-CN" sz="1100" b="1" dirty="0">
                <a:solidFill>
                  <a:schemeClr val="accent4"/>
                </a:solidFill>
              </a:rPr>
              <a:t>Multi-scale</a:t>
            </a:r>
            <a:r>
              <a:rPr lang="en-US" altLang="zh-CN" sz="1100" dirty="0" smtClean="0"/>
              <a:t> Hierarchical Decomposition on Graph</a:t>
            </a:r>
            <a:endParaRPr lang="en-US" altLang="zh-CN" sz="1100" dirty="0"/>
          </a:p>
          <a:p>
            <a:pPr>
              <a:spcBef>
                <a:spcPts val="300"/>
              </a:spcBef>
            </a:pPr>
            <a:endParaRPr lang="zh-CN" altLang="zh-CN" sz="1100" dirty="0" smtClean="0"/>
          </a:p>
          <a:p>
            <a:pPr>
              <a:spcBef>
                <a:spcPts val="300"/>
              </a:spcBef>
            </a:pPr>
            <a:endParaRPr lang="en-US" altLang="zh-CN" sz="1100" dirty="0" smtClean="0"/>
          </a:p>
        </p:txBody>
      </p:sp>
      <p:grpSp>
        <p:nvGrpSpPr>
          <p:cNvPr id="15" name="Group 14"/>
          <p:cNvGrpSpPr/>
          <p:nvPr/>
        </p:nvGrpSpPr>
        <p:grpSpPr>
          <a:xfrm>
            <a:off x="388418" y="1690689"/>
            <a:ext cx="2542069" cy="3971981"/>
            <a:chOff x="388418" y="1690689"/>
            <a:chExt cx="2542069" cy="3971981"/>
          </a:xfrm>
        </p:grpSpPr>
        <p:sp>
          <p:nvSpPr>
            <p:cNvPr id="7" name="Rectangle 6"/>
            <p:cNvSpPr/>
            <p:nvPr/>
          </p:nvSpPr>
          <p:spPr>
            <a:xfrm>
              <a:off x="1086494" y="1883446"/>
              <a:ext cx="1057469" cy="584775"/>
            </a:xfrm>
            <a:prstGeom prst="rect">
              <a:avLst/>
            </a:prstGeom>
          </p:spPr>
          <p:txBody>
            <a:bodyPr wrap="none">
              <a:spAutoFit/>
            </a:bodyPr>
            <a:lstStyle/>
            <a:p>
              <a:r>
                <a:rPr lang="en-US" altLang="zh-CN" sz="3200" b="1" dirty="0" smtClean="0"/>
                <a:t>Scale</a:t>
              </a:r>
              <a:endParaRPr lang="zh-CN" altLang="en-US" sz="3200" b="1" dirty="0"/>
            </a:p>
          </p:txBody>
        </p:sp>
        <p:sp>
          <p:nvSpPr>
            <p:cNvPr id="8" name="Rectangle 7"/>
            <p:cNvSpPr/>
            <p:nvPr/>
          </p:nvSpPr>
          <p:spPr>
            <a:xfrm>
              <a:off x="1464931" y="4305760"/>
              <a:ext cx="1366208" cy="400110"/>
            </a:xfrm>
            <a:prstGeom prst="rect">
              <a:avLst/>
            </a:prstGeom>
          </p:spPr>
          <p:txBody>
            <a:bodyPr wrap="none">
              <a:spAutoFit/>
            </a:bodyPr>
            <a:lstStyle/>
            <a:p>
              <a:r>
                <a:rPr lang="en-US" altLang="zh-CN" sz="2000" b="1" dirty="0" smtClean="0"/>
                <a:t>Multi-scale</a:t>
              </a:r>
              <a:endParaRPr lang="zh-CN" altLang="en-US" sz="2000" b="1" dirty="0"/>
            </a:p>
          </p:txBody>
        </p:sp>
        <p:sp>
          <p:nvSpPr>
            <p:cNvPr id="9" name="Rectangle 8"/>
            <p:cNvSpPr/>
            <p:nvPr/>
          </p:nvSpPr>
          <p:spPr>
            <a:xfrm>
              <a:off x="388418" y="2908164"/>
              <a:ext cx="1755545" cy="400110"/>
            </a:xfrm>
            <a:prstGeom prst="rect">
              <a:avLst/>
            </a:prstGeom>
          </p:spPr>
          <p:txBody>
            <a:bodyPr wrap="none">
              <a:spAutoFit/>
            </a:bodyPr>
            <a:lstStyle/>
            <a:p>
              <a:r>
                <a:rPr lang="en-US" altLang="zh-CN" sz="2000" b="1" dirty="0" smtClean="0"/>
                <a:t>Scale-invariant</a:t>
              </a:r>
              <a:endParaRPr lang="zh-CN" altLang="en-US" sz="2000" b="1" dirty="0"/>
            </a:p>
          </p:txBody>
        </p:sp>
        <p:sp>
          <p:nvSpPr>
            <p:cNvPr id="11" name="Rectangle 10"/>
            <p:cNvSpPr/>
            <p:nvPr/>
          </p:nvSpPr>
          <p:spPr>
            <a:xfrm>
              <a:off x="1362918" y="2508054"/>
              <a:ext cx="1441870" cy="400110"/>
            </a:xfrm>
            <a:prstGeom prst="rect">
              <a:avLst/>
            </a:prstGeom>
          </p:spPr>
          <p:txBody>
            <a:bodyPr wrap="none">
              <a:spAutoFit/>
            </a:bodyPr>
            <a:lstStyle/>
            <a:p>
              <a:r>
                <a:rPr lang="en-US" altLang="zh-CN" sz="2000" b="1" dirty="0" smtClean="0"/>
                <a:t>Hierarchical</a:t>
              </a:r>
              <a:endParaRPr lang="zh-CN" altLang="en-US" sz="2000" b="1" dirty="0"/>
            </a:p>
          </p:txBody>
        </p:sp>
        <p:sp>
          <p:nvSpPr>
            <p:cNvPr id="12" name="Rectangle 11"/>
            <p:cNvSpPr/>
            <p:nvPr/>
          </p:nvSpPr>
          <p:spPr>
            <a:xfrm>
              <a:off x="580386" y="3823465"/>
              <a:ext cx="1414298" cy="400110"/>
            </a:xfrm>
            <a:prstGeom prst="rect">
              <a:avLst/>
            </a:prstGeom>
          </p:spPr>
          <p:txBody>
            <a:bodyPr wrap="none">
              <a:spAutoFit/>
            </a:bodyPr>
            <a:lstStyle/>
            <a:p>
              <a:r>
                <a:rPr lang="en-US" altLang="zh-CN" sz="2000" b="1" dirty="0" smtClean="0"/>
                <a:t>Scale-space</a:t>
              </a:r>
              <a:endParaRPr lang="zh-CN" altLang="en-US" sz="2000" b="1" dirty="0"/>
            </a:p>
          </p:txBody>
        </p:sp>
        <p:sp>
          <p:nvSpPr>
            <p:cNvPr id="13" name="Rectangle 12"/>
            <p:cNvSpPr/>
            <p:nvPr/>
          </p:nvSpPr>
          <p:spPr>
            <a:xfrm>
              <a:off x="1520676" y="3390459"/>
              <a:ext cx="1065741" cy="400110"/>
            </a:xfrm>
            <a:prstGeom prst="rect">
              <a:avLst/>
            </a:prstGeom>
          </p:spPr>
          <p:txBody>
            <a:bodyPr wrap="none">
              <a:spAutoFit/>
            </a:bodyPr>
            <a:lstStyle/>
            <a:p>
              <a:r>
                <a:rPr lang="en-US" altLang="zh-CN" sz="2000" b="1" dirty="0" smtClean="0"/>
                <a:t>Pyramid</a:t>
              </a:r>
              <a:endParaRPr lang="zh-CN" altLang="en-US" sz="2000" b="1" dirty="0"/>
            </a:p>
          </p:txBody>
        </p:sp>
        <p:sp>
          <p:nvSpPr>
            <p:cNvPr id="14" name="Rectangle 13"/>
            <p:cNvSpPr/>
            <p:nvPr/>
          </p:nvSpPr>
          <p:spPr>
            <a:xfrm>
              <a:off x="798027" y="4883237"/>
              <a:ext cx="1363643" cy="400110"/>
            </a:xfrm>
            <a:prstGeom prst="rect">
              <a:avLst/>
            </a:prstGeom>
          </p:spPr>
          <p:txBody>
            <a:bodyPr wrap="none">
              <a:spAutoFit/>
            </a:bodyPr>
            <a:lstStyle/>
            <a:p>
              <a:r>
                <a:rPr lang="en-US" altLang="zh-CN" sz="2000" b="1" dirty="0" smtClean="0"/>
                <a:t>Large-scale</a:t>
              </a:r>
              <a:endParaRPr lang="zh-CN" altLang="en-US" sz="2000" b="1" dirty="0"/>
            </a:p>
          </p:txBody>
        </p:sp>
        <p:sp>
          <p:nvSpPr>
            <p:cNvPr id="6" name="Oval 5"/>
            <p:cNvSpPr/>
            <p:nvPr/>
          </p:nvSpPr>
          <p:spPr>
            <a:xfrm>
              <a:off x="388418" y="1690689"/>
              <a:ext cx="2542069" cy="397198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Rectangle 17"/>
          <p:cNvSpPr/>
          <p:nvPr/>
        </p:nvSpPr>
        <p:spPr>
          <a:xfrm>
            <a:off x="2930487" y="1367923"/>
            <a:ext cx="6213513" cy="53535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Content Placeholder 2"/>
          <p:cNvSpPr>
            <a:spLocks noGrp="1"/>
          </p:cNvSpPr>
          <p:nvPr>
            <p:ph idx="1"/>
          </p:nvPr>
        </p:nvSpPr>
        <p:spPr>
          <a:xfrm>
            <a:off x="3698650" y="1455816"/>
            <a:ext cx="4238130" cy="5135408"/>
          </a:xfrm>
          <a:solidFill>
            <a:schemeClr val="bg1"/>
          </a:solidFill>
        </p:spPr>
        <p:txBody>
          <a:bodyPr>
            <a:normAutofit/>
          </a:bodyPr>
          <a:lstStyle/>
          <a:p>
            <a:r>
              <a:rPr lang="en-US" altLang="zh-CN" sz="2800" dirty="0" smtClean="0"/>
              <a:t>Segmentation</a:t>
            </a:r>
          </a:p>
          <a:p>
            <a:r>
              <a:rPr lang="en-US" altLang="zh-CN" sz="2800" dirty="0" smtClean="0"/>
              <a:t>Object Detection</a:t>
            </a:r>
          </a:p>
          <a:p>
            <a:r>
              <a:rPr lang="en-US" altLang="zh-CN" sz="2800" dirty="0" smtClean="0"/>
              <a:t>Saliency Detection</a:t>
            </a:r>
          </a:p>
          <a:p>
            <a:r>
              <a:rPr lang="en-US" altLang="zh-CN" sz="2800" dirty="0" smtClean="0"/>
              <a:t>Feature Extraction</a:t>
            </a:r>
          </a:p>
          <a:p>
            <a:r>
              <a:rPr lang="en-US" altLang="zh-CN" sz="2800" dirty="0" smtClean="0"/>
              <a:t>Video Analysis</a:t>
            </a:r>
          </a:p>
          <a:p>
            <a:r>
              <a:rPr lang="en-US" altLang="zh-CN" sz="2800" dirty="0" smtClean="0"/>
              <a:t>Edge Detection</a:t>
            </a:r>
          </a:p>
          <a:p>
            <a:r>
              <a:rPr lang="en-US" altLang="zh-CN" sz="2800" dirty="0" smtClean="0"/>
              <a:t>Optical Flow &amp; Stereo</a:t>
            </a:r>
          </a:p>
          <a:p>
            <a:r>
              <a:rPr lang="en-US" altLang="zh-CN" sz="2800" dirty="0" smtClean="0"/>
              <a:t>Scene Understanding</a:t>
            </a:r>
          </a:p>
          <a:p>
            <a:r>
              <a:rPr lang="en-US" altLang="zh-CN" sz="2800" dirty="0" smtClean="0"/>
              <a:t>Action Recognition</a:t>
            </a:r>
          </a:p>
          <a:p>
            <a:r>
              <a:rPr lang="en-US" altLang="zh-CN" sz="2800" dirty="0" smtClean="0"/>
              <a:t>…</a:t>
            </a:r>
            <a:endParaRPr lang="en-US" altLang="zh-CN" sz="2800" dirty="0"/>
          </a:p>
          <a:p>
            <a:endParaRPr lang="zh-CN" altLang="en-US" sz="2800" dirty="0"/>
          </a:p>
        </p:txBody>
      </p:sp>
    </p:spTree>
    <p:extLst>
      <p:ext uri="{BB962C8B-B14F-4D97-AF65-F5344CB8AC3E}">
        <p14:creationId xmlns:p14="http://schemas.microsoft.com/office/powerpoint/2010/main" val="1405448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
                                        <p:tgtEl>
                                          <p:spTgt spid="10">
                                            <p:txEl>
                                              <p:pRg st="0" end="0"/>
                                            </p:txEl>
                                          </p:spTgt>
                                        </p:tgtEl>
                                      </p:cBhvr>
                                    </p:animEffect>
                                  </p:childTnLst>
                                </p:cTn>
                              </p:par>
                            </p:childTnLst>
                          </p:cTn>
                        </p:par>
                        <p:par>
                          <p:cTn id="13" fill="hold">
                            <p:stCondLst>
                              <p:cond delay="50"/>
                            </p:stCondLst>
                            <p:childTnLst>
                              <p:par>
                                <p:cTn id="14" presetID="10" presetClass="entr" presetSubtype="0" fill="hold" nodeType="after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fade">
                                      <p:cBhvr>
                                        <p:cTn id="16" dur="50"/>
                                        <p:tgtEl>
                                          <p:spTgt spid="10">
                                            <p:txEl>
                                              <p:pRg st="1" end="1"/>
                                            </p:txEl>
                                          </p:spTgt>
                                        </p:tgtEl>
                                      </p:cBhvr>
                                    </p:animEffect>
                                  </p:childTnLst>
                                </p:cTn>
                              </p:par>
                            </p:childTnLst>
                          </p:cTn>
                        </p:par>
                        <p:par>
                          <p:cTn id="17" fill="hold">
                            <p:stCondLst>
                              <p:cond delay="100"/>
                            </p:stCondLst>
                            <p:childTnLst>
                              <p:par>
                                <p:cTn id="18" presetID="10" presetClass="entr" presetSubtype="0" fill="hold" nodeType="after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
                                        <p:tgtEl>
                                          <p:spTgt spid="10">
                                            <p:txEl>
                                              <p:pRg st="2" end="2"/>
                                            </p:txEl>
                                          </p:spTgt>
                                        </p:tgtEl>
                                      </p:cBhvr>
                                    </p:animEffect>
                                  </p:childTnLst>
                                </p:cTn>
                              </p:par>
                            </p:childTnLst>
                          </p:cTn>
                        </p:par>
                        <p:par>
                          <p:cTn id="21" fill="hold">
                            <p:stCondLst>
                              <p:cond delay="150"/>
                            </p:stCondLst>
                            <p:childTnLst>
                              <p:par>
                                <p:cTn id="22" presetID="10" presetClass="entr" presetSubtype="0" fill="hold" nodeType="after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fade">
                                      <p:cBhvr>
                                        <p:cTn id="24" dur="50"/>
                                        <p:tgtEl>
                                          <p:spTgt spid="10">
                                            <p:txEl>
                                              <p:pRg st="3" end="3"/>
                                            </p:txEl>
                                          </p:spTgt>
                                        </p:tgtEl>
                                      </p:cBhvr>
                                    </p:animEffect>
                                  </p:childTnLst>
                                </p:cTn>
                              </p:par>
                            </p:childTnLst>
                          </p:cTn>
                        </p:par>
                        <p:par>
                          <p:cTn id="25" fill="hold">
                            <p:stCondLst>
                              <p:cond delay="200"/>
                            </p:stCondLst>
                            <p:childTnLst>
                              <p:par>
                                <p:cTn id="26" presetID="10" presetClass="entr" presetSubtype="0" fill="hold" nodeType="after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fade">
                                      <p:cBhvr>
                                        <p:cTn id="28" dur="50"/>
                                        <p:tgtEl>
                                          <p:spTgt spid="10">
                                            <p:txEl>
                                              <p:pRg st="4" end="4"/>
                                            </p:txEl>
                                          </p:spTgt>
                                        </p:tgtEl>
                                      </p:cBhvr>
                                    </p:animEffect>
                                  </p:childTnLst>
                                </p:cTn>
                              </p:par>
                            </p:childTnLst>
                          </p:cTn>
                        </p:par>
                        <p:par>
                          <p:cTn id="29" fill="hold">
                            <p:stCondLst>
                              <p:cond delay="250"/>
                            </p:stCondLst>
                            <p:childTnLst>
                              <p:par>
                                <p:cTn id="30" presetID="10" presetClass="entr" presetSubtype="0" fill="hold" nodeType="after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
                                        <p:tgtEl>
                                          <p:spTgt spid="10">
                                            <p:txEl>
                                              <p:pRg st="5" end="5"/>
                                            </p:txEl>
                                          </p:spTgt>
                                        </p:tgtEl>
                                      </p:cBhvr>
                                    </p:animEffect>
                                  </p:childTnLst>
                                </p:cTn>
                              </p:par>
                            </p:childTnLst>
                          </p:cTn>
                        </p:par>
                        <p:par>
                          <p:cTn id="33" fill="hold">
                            <p:stCondLst>
                              <p:cond delay="300"/>
                            </p:stCondLst>
                            <p:childTnLst>
                              <p:par>
                                <p:cTn id="34" presetID="10" presetClass="entr" presetSubtype="0" fill="hold" nodeType="afterEffect">
                                  <p:stCondLst>
                                    <p:cond delay="0"/>
                                  </p:stCondLst>
                                  <p:childTnLst>
                                    <p:set>
                                      <p:cBhvr>
                                        <p:cTn id="35" dur="1" fill="hold">
                                          <p:stCondLst>
                                            <p:cond delay="0"/>
                                          </p:stCondLst>
                                        </p:cTn>
                                        <p:tgtEl>
                                          <p:spTgt spid="10">
                                            <p:txEl>
                                              <p:pRg st="6" end="6"/>
                                            </p:txEl>
                                          </p:spTgt>
                                        </p:tgtEl>
                                        <p:attrNameLst>
                                          <p:attrName>style.visibility</p:attrName>
                                        </p:attrNameLst>
                                      </p:cBhvr>
                                      <p:to>
                                        <p:strVal val="visible"/>
                                      </p:to>
                                    </p:set>
                                    <p:animEffect transition="in" filter="fade">
                                      <p:cBhvr>
                                        <p:cTn id="36" dur="50"/>
                                        <p:tgtEl>
                                          <p:spTgt spid="10">
                                            <p:txEl>
                                              <p:pRg st="6" end="6"/>
                                            </p:txEl>
                                          </p:spTgt>
                                        </p:tgtEl>
                                      </p:cBhvr>
                                    </p:animEffect>
                                  </p:childTnLst>
                                </p:cTn>
                              </p:par>
                            </p:childTnLst>
                          </p:cTn>
                        </p:par>
                        <p:par>
                          <p:cTn id="37" fill="hold">
                            <p:stCondLst>
                              <p:cond delay="350"/>
                            </p:stCondLst>
                            <p:childTnLst>
                              <p:par>
                                <p:cTn id="38" presetID="10" presetClass="entr" presetSubtype="0" fill="hold" nodeType="afterEffect">
                                  <p:stCondLst>
                                    <p:cond delay="0"/>
                                  </p:stCondLst>
                                  <p:childTnLst>
                                    <p:set>
                                      <p:cBhvr>
                                        <p:cTn id="39" dur="1" fill="hold">
                                          <p:stCondLst>
                                            <p:cond delay="0"/>
                                          </p:stCondLst>
                                        </p:cTn>
                                        <p:tgtEl>
                                          <p:spTgt spid="10">
                                            <p:txEl>
                                              <p:pRg st="7" end="7"/>
                                            </p:txEl>
                                          </p:spTgt>
                                        </p:tgtEl>
                                        <p:attrNameLst>
                                          <p:attrName>style.visibility</p:attrName>
                                        </p:attrNameLst>
                                      </p:cBhvr>
                                      <p:to>
                                        <p:strVal val="visible"/>
                                      </p:to>
                                    </p:set>
                                    <p:animEffect transition="in" filter="fade">
                                      <p:cBhvr>
                                        <p:cTn id="40" dur="50"/>
                                        <p:tgtEl>
                                          <p:spTgt spid="10">
                                            <p:txEl>
                                              <p:pRg st="7" end="7"/>
                                            </p:txEl>
                                          </p:spTgt>
                                        </p:tgtEl>
                                      </p:cBhvr>
                                    </p:animEffect>
                                  </p:childTnLst>
                                </p:cTn>
                              </p:par>
                            </p:childTnLst>
                          </p:cTn>
                        </p:par>
                        <p:par>
                          <p:cTn id="41" fill="hold">
                            <p:stCondLst>
                              <p:cond delay="400"/>
                            </p:stCondLst>
                            <p:childTnLst>
                              <p:par>
                                <p:cTn id="42" presetID="10" presetClass="entr" presetSubtype="0" fill="hold" nodeType="afterEffect">
                                  <p:stCondLst>
                                    <p:cond delay="0"/>
                                  </p:stCondLst>
                                  <p:childTnLst>
                                    <p:set>
                                      <p:cBhvr>
                                        <p:cTn id="43" dur="1" fill="hold">
                                          <p:stCondLst>
                                            <p:cond delay="0"/>
                                          </p:stCondLst>
                                        </p:cTn>
                                        <p:tgtEl>
                                          <p:spTgt spid="10">
                                            <p:txEl>
                                              <p:pRg st="8" end="8"/>
                                            </p:txEl>
                                          </p:spTgt>
                                        </p:tgtEl>
                                        <p:attrNameLst>
                                          <p:attrName>style.visibility</p:attrName>
                                        </p:attrNameLst>
                                      </p:cBhvr>
                                      <p:to>
                                        <p:strVal val="visible"/>
                                      </p:to>
                                    </p:set>
                                    <p:animEffect transition="in" filter="fade">
                                      <p:cBhvr>
                                        <p:cTn id="44" dur="50"/>
                                        <p:tgtEl>
                                          <p:spTgt spid="10">
                                            <p:txEl>
                                              <p:pRg st="8" end="8"/>
                                            </p:txEl>
                                          </p:spTgt>
                                        </p:tgtEl>
                                      </p:cBhvr>
                                    </p:animEffect>
                                  </p:childTnLst>
                                </p:cTn>
                              </p:par>
                            </p:childTnLst>
                          </p:cTn>
                        </p:par>
                        <p:par>
                          <p:cTn id="45" fill="hold">
                            <p:stCondLst>
                              <p:cond delay="450"/>
                            </p:stCondLst>
                            <p:childTnLst>
                              <p:par>
                                <p:cTn id="46" presetID="10" presetClass="entr" presetSubtype="0" fill="hold" nodeType="afterEffect">
                                  <p:stCondLst>
                                    <p:cond delay="0"/>
                                  </p:stCondLst>
                                  <p:childTnLst>
                                    <p:set>
                                      <p:cBhvr>
                                        <p:cTn id="47" dur="1" fill="hold">
                                          <p:stCondLst>
                                            <p:cond delay="0"/>
                                          </p:stCondLst>
                                        </p:cTn>
                                        <p:tgtEl>
                                          <p:spTgt spid="10">
                                            <p:txEl>
                                              <p:pRg st="9" end="9"/>
                                            </p:txEl>
                                          </p:spTgt>
                                        </p:tgtEl>
                                        <p:attrNameLst>
                                          <p:attrName>style.visibility</p:attrName>
                                        </p:attrNameLst>
                                      </p:cBhvr>
                                      <p:to>
                                        <p:strVal val="visible"/>
                                      </p:to>
                                    </p:set>
                                    <p:animEffect transition="in" filter="fade">
                                      <p:cBhvr>
                                        <p:cTn id="48" dur="50"/>
                                        <p:tgtEl>
                                          <p:spTgt spid="10">
                                            <p:txEl>
                                              <p:pRg st="9" end="9"/>
                                            </p:txEl>
                                          </p:spTgt>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0">
                                            <p:txEl>
                                              <p:pRg st="10" end="10"/>
                                            </p:txEl>
                                          </p:spTgt>
                                        </p:tgtEl>
                                        <p:attrNameLst>
                                          <p:attrName>style.visibility</p:attrName>
                                        </p:attrNameLst>
                                      </p:cBhvr>
                                      <p:to>
                                        <p:strVal val="visible"/>
                                      </p:to>
                                    </p:set>
                                    <p:animEffect transition="in" filter="fade">
                                      <p:cBhvr>
                                        <p:cTn id="52" dur="50"/>
                                        <p:tgtEl>
                                          <p:spTgt spid="10">
                                            <p:txEl>
                                              <p:pRg st="10" end="10"/>
                                            </p:txEl>
                                          </p:spTgt>
                                        </p:tgtEl>
                                      </p:cBhvr>
                                    </p:animEffect>
                                  </p:childTnLst>
                                </p:cTn>
                              </p:par>
                            </p:childTnLst>
                          </p:cTn>
                        </p:par>
                        <p:par>
                          <p:cTn id="53" fill="hold">
                            <p:stCondLst>
                              <p:cond delay="550"/>
                            </p:stCondLst>
                            <p:childTnLst>
                              <p:par>
                                <p:cTn id="54" presetID="10" presetClass="entr" presetSubtype="0" fill="hold" nodeType="afterEffect">
                                  <p:stCondLst>
                                    <p:cond delay="0"/>
                                  </p:stCondLst>
                                  <p:childTnLst>
                                    <p:set>
                                      <p:cBhvr>
                                        <p:cTn id="55" dur="1" fill="hold">
                                          <p:stCondLst>
                                            <p:cond delay="0"/>
                                          </p:stCondLst>
                                        </p:cTn>
                                        <p:tgtEl>
                                          <p:spTgt spid="10">
                                            <p:txEl>
                                              <p:pRg st="11" end="11"/>
                                            </p:txEl>
                                          </p:spTgt>
                                        </p:tgtEl>
                                        <p:attrNameLst>
                                          <p:attrName>style.visibility</p:attrName>
                                        </p:attrNameLst>
                                      </p:cBhvr>
                                      <p:to>
                                        <p:strVal val="visible"/>
                                      </p:to>
                                    </p:set>
                                    <p:animEffect transition="in" filter="fade">
                                      <p:cBhvr>
                                        <p:cTn id="56" dur="50"/>
                                        <p:tgtEl>
                                          <p:spTgt spid="10">
                                            <p:txEl>
                                              <p:pRg st="11" end="11"/>
                                            </p:txEl>
                                          </p:spTgt>
                                        </p:tgtEl>
                                      </p:cBhvr>
                                    </p:animEffect>
                                  </p:childTnLst>
                                </p:cTn>
                              </p:par>
                            </p:childTnLst>
                          </p:cTn>
                        </p:par>
                        <p:par>
                          <p:cTn id="57" fill="hold">
                            <p:stCondLst>
                              <p:cond delay="600"/>
                            </p:stCondLst>
                            <p:childTnLst>
                              <p:par>
                                <p:cTn id="58" presetID="10" presetClass="entr" presetSubtype="0" fill="hold" nodeType="afterEffect">
                                  <p:stCondLst>
                                    <p:cond delay="0"/>
                                  </p:stCondLst>
                                  <p:childTnLst>
                                    <p:set>
                                      <p:cBhvr>
                                        <p:cTn id="59" dur="1" fill="hold">
                                          <p:stCondLst>
                                            <p:cond delay="0"/>
                                          </p:stCondLst>
                                        </p:cTn>
                                        <p:tgtEl>
                                          <p:spTgt spid="10">
                                            <p:txEl>
                                              <p:pRg st="12" end="12"/>
                                            </p:txEl>
                                          </p:spTgt>
                                        </p:tgtEl>
                                        <p:attrNameLst>
                                          <p:attrName>style.visibility</p:attrName>
                                        </p:attrNameLst>
                                      </p:cBhvr>
                                      <p:to>
                                        <p:strVal val="visible"/>
                                      </p:to>
                                    </p:set>
                                    <p:animEffect transition="in" filter="fade">
                                      <p:cBhvr>
                                        <p:cTn id="60" dur="50"/>
                                        <p:tgtEl>
                                          <p:spTgt spid="10">
                                            <p:txEl>
                                              <p:pRg st="12" end="12"/>
                                            </p:txEl>
                                          </p:spTgt>
                                        </p:tgtEl>
                                      </p:cBhvr>
                                    </p:animEffect>
                                  </p:childTnLst>
                                </p:cTn>
                              </p:par>
                            </p:childTnLst>
                          </p:cTn>
                        </p:par>
                        <p:par>
                          <p:cTn id="61" fill="hold">
                            <p:stCondLst>
                              <p:cond delay="650"/>
                            </p:stCondLst>
                            <p:childTnLst>
                              <p:par>
                                <p:cTn id="62" presetID="10" presetClass="entr" presetSubtype="0" fill="hold" nodeType="afterEffect">
                                  <p:stCondLst>
                                    <p:cond delay="0"/>
                                  </p:stCondLst>
                                  <p:childTnLst>
                                    <p:set>
                                      <p:cBhvr>
                                        <p:cTn id="63" dur="1" fill="hold">
                                          <p:stCondLst>
                                            <p:cond delay="0"/>
                                          </p:stCondLst>
                                        </p:cTn>
                                        <p:tgtEl>
                                          <p:spTgt spid="10">
                                            <p:txEl>
                                              <p:pRg st="13" end="13"/>
                                            </p:txEl>
                                          </p:spTgt>
                                        </p:tgtEl>
                                        <p:attrNameLst>
                                          <p:attrName>style.visibility</p:attrName>
                                        </p:attrNameLst>
                                      </p:cBhvr>
                                      <p:to>
                                        <p:strVal val="visible"/>
                                      </p:to>
                                    </p:set>
                                    <p:animEffect transition="in" filter="fade">
                                      <p:cBhvr>
                                        <p:cTn id="64" dur="50"/>
                                        <p:tgtEl>
                                          <p:spTgt spid="10">
                                            <p:txEl>
                                              <p:pRg st="13" end="13"/>
                                            </p:txEl>
                                          </p:spTgt>
                                        </p:tgtEl>
                                      </p:cBhvr>
                                    </p:animEffect>
                                  </p:childTnLst>
                                </p:cTn>
                              </p:par>
                            </p:childTnLst>
                          </p:cTn>
                        </p:par>
                        <p:par>
                          <p:cTn id="65" fill="hold">
                            <p:stCondLst>
                              <p:cond delay="700"/>
                            </p:stCondLst>
                            <p:childTnLst>
                              <p:par>
                                <p:cTn id="66" presetID="10" presetClass="entr" presetSubtype="0" fill="hold" nodeType="afterEffect">
                                  <p:stCondLst>
                                    <p:cond delay="0"/>
                                  </p:stCondLst>
                                  <p:childTnLst>
                                    <p:set>
                                      <p:cBhvr>
                                        <p:cTn id="67" dur="1" fill="hold">
                                          <p:stCondLst>
                                            <p:cond delay="0"/>
                                          </p:stCondLst>
                                        </p:cTn>
                                        <p:tgtEl>
                                          <p:spTgt spid="10">
                                            <p:txEl>
                                              <p:pRg st="14" end="14"/>
                                            </p:txEl>
                                          </p:spTgt>
                                        </p:tgtEl>
                                        <p:attrNameLst>
                                          <p:attrName>style.visibility</p:attrName>
                                        </p:attrNameLst>
                                      </p:cBhvr>
                                      <p:to>
                                        <p:strVal val="visible"/>
                                      </p:to>
                                    </p:set>
                                    <p:animEffect transition="in" filter="fade">
                                      <p:cBhvr>
                                        <p:cTn id="68" dur="50"/>
                                        <p:tgtEl>
                                          <p:spTgt spid="10">
                                            <p:txEl>
                                              <p:pRg st="14" end="14"/>
                                            </p:txEl>
                                          </p:spTgt>
                                        </p:tgtEl>
                                      </p:cBhvr>
                                    </p:animEffect>
                                  </p:childTnLst>
                                </p:cTn>
                              </p:par>
                            </p:childTnLst>
                          </p:cTn>
                        </p:par>
                        <p:par>
                          <p:cTn id="69" fill="hold">
                            <p:stCondLst>
                              <p:cond delay="750"/>
                            </p:stCondLst>
                            <p:childTnLst>
                              <p:par>
                                <p:cTn id="70" presetID="10" presetClass="entr" presetSubtype="0" fill="hold" nodeType="afterEffect">
                                  <p:stCondLst>
                                    <p:cond delay="0"/>
                                  </p:stCondLst>
                                  <p:childTnLst>
                                    <p:set>
                                      <p:cBhvr>
                                        <p:cTn id="71" dur="1" fill="hold">
                                          <p:stCondLst>
                                            <p:cond delay="0"/>
                                          </p:stCondLst>
                                        </p:cTn>
                                        <p:tgtEl>
                                          <p:spTgt spid="10">
                                            <p:txEl>
                                              <p:pRg st="15" end="15"/>
                                            </p:txEl>
                                          </p:spTgt>
                                        </p:tgtEl>
                                        <p:attrNameLst>
                                          <p:attrName>style.visibility</p:attrName>
                                        </p:attrNameLst>
                                      </p:cBhvr>
                                      <p:to>
                                        <p:strVal val="visible"/>
                                      </p:to>
                                    </p:set>
                                    <p:animEffect transition="in" filter="fade">
                                      <p:cBhvr>
                                        <p:cTn id="72" dur="50"/>
                                        <p:tgtEl>
                                          <p:spTgt spid="10">
                                            <p:txEl>
                                              <p:pRg st="15" end="15"/>
                                            </p:txEl>
                                          </p:spTgt>
                                        </p:tgtEl>
                                      </p:cBhvr>
                                    </p:animEffect>
                                  </p:childTnLst>
                                </p:cTn>
                              </p:par>
                            </p:childTnLst>
                          </p:cTn>
                        </p:par>
                        <p:par>
                          <p:cTn id="73" fill="hold">
                            <p:stCondLst>
                              <p:cond delay="800"/>
                            </p:stCondLst>
                            <p:childTnLst>
                              <p:par>
                                <p:cTn id="74" presetID="10" presetClass="entr" presetSubtype="0" fill="hold" nodeType="afterEffect">
                                  <p:stCondLst>
                                    <p:cond delay="0"/>
                                  </p:stCondLst>
                                  <p:childTnLst>
                                    <p:set>
                                      <p:cBhvr>
                                        <p:cTn id="75" dur="1" fill="hold">
                                          <p:stCondLst>
                                            <p:cond delay="0"/>
                                          </p:stCondLst>
                                        </p:cTn>
                                        <p:tgtEl>
                                          <p:spTgt spid="10">
                                            <p:txEl>
                                              <p:pRg st="16" end="16"/>
                                            </p:txEl>
                                          </p:spTgt>
                                        </p:tgtEl>
                                        <p:attrNameLst>
                                          <p:attrName>style.visibility</p:attrName>
                                        </p:attrNameLst>
                                      </p:cBhvr>
                                      <p:to>
                                        <p:strVal val="visible"/>
                                      </p:to>
                                    </p:set>
                                    <p:animEffect transition="in" filter="fade">
                                      <p:cBhvr>
                                        <p:cTn id="76" dur="50"/>
                                        <p:tgtEl>
                                          <p:spTgt spid="10">
                                            <p:txEl>
                                              <p:pRg st="16" end="16"/>
                                            </p:txEl>
                                          </p:spTgt>
                                        </p:tgtEl>
                                      </p:cBhvr>
                                    </p:animEffect>
                                  </p:childTnLst>
                                </p:cTn>
                              </p:par>
                            </p:childTnLst>
                          </p:cTn>
                        </p:par>
                        <p:par>
                          <p:cTn id="77" fill="hold">
                            <p:stCondLst>
                              <p:cond delay="850"/>
                            </p:stCondLst>
                            <p:childTnLst>
                              <p:par>
                                <p:cTn id="78" presetID="10" presetClass="entr" presetSubtype="0" fill="hold" nodeType="afterEffect">
                                  <p:stCondLst>
                                    <p:cond delay="0"/>
                                  </p:stCondLst>
                                  <p:childTnLst>
                                    <p:set>
                                      <p:cBhvr>
                                        <p:cTn id="79" dur="1" fill="hold">
                                          <p:stCondLst>
                                            <p:cond delay="0"/>
                                          </p:stCondLst>
                                        </p:cTn>
                                        <p:tgtEl>
                                          <p:spTgt spid="10">
                                            <p:txEl>
                                              <p:pRg st="17" end="17"/>
                                            </p:txEl>
                                          </p:spTgt>
                                        </p:tgtEl>
                                        <p:attrNameLst>
                                          <p:attrName>style.visibility</p:attrName>
                                        </p:attrNameLst>
                                      </p:cBhvr>
                                      <p:to>
                                        <p:strVal val="visible"/>
                                      </p:to>
                                    </p:set>
                                    <p:animEffect transition="in" filter="fade">
                                      <p:cBhvr>
                                        <p:cTn id="80" dur="50"/>
                                        <p:tgtEl>
                                          <p:spTgt spid="10">
                                            <p:txEl>
                                              <p:pRg st="17" end="17"/>
                                            </p:txEl>
                                          </p:spTgt>
                                        </p:tgtEl>
                                      </p:cBhvr>
                                    </p:animEffect>
                                  </p:childTnLst>
                                </p:cTn>
                              </p:par>
                            </p:childTnLst>
                          </p:cTn>
                        </p:par>
                        <p:par>
                          <p:cTn id="81" fill="hold">
                            <p:stCondLst>
                              <p:cond delay="900"/>
                            </p:stCondLst>
                            <p:childTnLst>
                              <p:par>
                                <p:cTn id="82" presetID="10" presetClass="entr" presetSubtype="0" fill="hold" nodeType="afterEffect">
                                  <p:stCondLst>
                                    <p:cond delay="0"/>
                                  </p:stCondLst>
                                  <p:childTnLst>
                                    <p:set>
                                      <p:cBhvr>
                                        <p:cTn id="83" dur="1" fill="hold">
                                          <p:stCondLst>
                                            <p:cond delay="0"/>
                                          </p:stCondLst>
                                        </p:cTn>
                                        <p:tgtEl>
                                          <p:spTgt spid="10">
                                            <p:txEl>
                                              <p:pRg st="18" end="18"/>
                                            </p:txEl>
                                          </p:spTgt>
                                        </p:tgtEl>
                                        <p:attrNameLst>
                                          <p:attrName>style.visibility</p:attrName>
                                        </p:attrNameLst>
                                      </p:cBhvr>
                                      <p:to>
                                        <p:strVal val="visible"/>
                                      </p:to>
                                    </p:set>
                                    <p:animEffect transition="in" filter="fade">
                                      <p:cBhvr>
                                        <p:cTn id="84" dur="50"/>
                                        <p:tgtEl>
                                          <p:spTgt spid="10">
                                            <p:txEl>
                                              <p:pRg st="18" end="18"/>
                                            </p:txEl>
                                          </p:spTgt>
                                        </p:tgtEl>
                                      </p:cBhvr>
                                    </p:animEffect>
                                  </p:childTnLst>
                                </p:cTn>
                              </p:par>
                            </p:childTnLst>
                          </p:cTn>
                        </p:par>
                        <p:par>
                          <p:cTn id="85" fill="hold">
                            <p:stCondLst>
                              <p:cond delay="950"/>
                            </p:stCondLst>
                            <p:childTnLst>
                              <p:par>
                                <p:cTn id="86" presetID="10" presetClass="entr" presetSubtype="0" fill="hold" nodeType="afterEffect">
                                  <p:stCondLst>
                                    <p:cond delay="0"/>
                                  </p:stCondLst>
                                  <p:childTnLst>
                                    <p:set>
                                      <p:cBhvr>
                                        <p:cTn id="87" dur="1" fill="hold">
                                          <p:stCondLst>
                                            <p:cond delay="0"/>
                                          </p:stCondLst>
                                        </p:cTn>
                                        <p:tgtEl>
                                          <p:spTgt spid="10">
                                            <p:txEl>
                                              <p:pRg st="19" end="19"/>
                                            </p:txEl>
                                          </p:spTgt>
                                        </p:tgtEl>
                                        <p:attrNameLst>
                                          <p:attrName>style.visibility</p:attrName>
                                        </p:attrNameLst>
                                      </p:cBhvr>
                                      <p:to>
                                        <p:strVal val="visible"/>
                                      </p:to>
                                    </p:set>
                                    <p:animEffect transition="in" filter="fade">
                                      <p:cBhvr>
                                        <p:cTn id="88" dur="50"/>
                                        <p:tgtEl>
                                          <p:spTgt spid="10">
                                            <p:txEl>
                                              <p:pRg st="19" end="19"/>
                                            </p:txEl>
                                          </p:spTgt>
                                        </p:tgtEl>
                                      </p:cBhvr>
                                    </p:animEffect>
                                  </p:childTnLst>
                                </p:cTn>
                              </p:par>
                            </p:childTnLst>
                          </p:cTn>
                        </p:par>
                        <p:par>
                          <p:cTn id="89" fill="hold">
                            <p:stCondLst>
                              <p:cond delay="1000"/>
                            </p:stCondLst>
                            <p:childTnLst>
                              <p:par>
                                <p:cTn id="90" presetID="10" presetClass="entr" presetSubtype="0" fill="hold" nodeType="afterEffect">
                                  <p:stCondLst>
                                    <p:cond delay="0"/>
                                  </p:stCondLst>
                                  <p:childTnLst>
                                    <p:set>
                                      <p:cBhvr>
                                        <p:cTn id="91" dur="1" fill="hold">
                                          <p:stCondLst>
                                            <p:cond delay="0"/>
                                          </p:stCondLst>
                                        </p:cTn>
                                        <p:tgtEl>
                                          <p:spTgt spid="10">
                                            <p:txEl>
                                              <p:pRg st="20" end="20"/>
                                            </p:txEl>
                                          </p:spTgt>
                                        </p:tgtEl>
                                        <p:attrNameLst>
                                          <p:attrName>style.visibility</p:attrName>
                                        </p:attrNameLst>
                                      </p:cBhvr>
                                      <p:to>
                                        <p:strVal val="visible"/>
                                      </p:to>
                                    </p:set>
                                    <p:animEffect transition="in" filter="fade">
                                      <p:cBhvr>
                                        <p:cTn id="92" dur="50"/>
                                        <p:tgtEl>
                                          <p:spTgt spid="10">
                                            <p:txEl>
                                              <p:pRg st="20" end="20"/>
                                            </p:txEl>
                                          </p:spTgt>
                                        </p:tgtEl>
                                      </p:cBhvr>
                                    </p:animEffect>
                                  </p:childTnLst>
                                </p:cTn>
                              </p:par>
                            </p:childTnLst>
                          </p:cTn>
                        </p:par>
                        <p:par>
                          <p:cTn id="93" fill="hold">
                            <p:stCondLst>
                              <p:cond delay="1050"/>
                            </p:stCondLst>
                            <p:childTnLst>
                              <p:par>
                                <p:cTn id="94" presetID="10" presetClass="entr" presetSubtype="0" fill="hold" nodeType="afterEffect">
                                  <p:stCondLst>
                                    <p:cond delay="0"/>
                                  </p:stCondLst>
                                  <p:childTnLst>
                                    <p:set>
                                      <p:cBhvr>
                                        <p:cTn id="95" dur="1" fill="hold">
                                          <p:stCondLst>
                                            <p:cond delay="0"/>
                                          </p:stCondLst>
                                        </p:cTn>
                                        <p:tgtEl>
                                          <p:spTgt spid="10">
                                            <p:txEl>
                                              <p:pRg st="21" end="21"/>
                                            </p:txEl>
                                          </p:spTgt>
                                        </p:tgtEl>
                                        <p:attrNameLst>
                                          <p:attrName>style.visibility</p:attrName>
                                        </p:attrNameLst>
                                      </p:cBhvr>
                                      <p:to>
                                        <p:strVal val="visible"/>
                                      </p:to>
                                    </p:set>
                                    <p:animEffect transition="in" filter="fade">
                                      <p:cBhvr>
                                        <p:cTn id="96" dur="50"/>
                                        <p:tgtEl>
                                          <p:spTgt spid="10">
                                            <p:txEl>
                                              <p:pRg st="21" end="21"/>
                                            </p:txEl>
                                          </p:spTgt>
                                        </p:tgtEl>
                                      </p:cBhvr>
                                    </p:animEffect>
                                  </p:childTnLst>
                                </p:cTn>
                              </p:par>
                            </p:childTnLst>
                          </p:cTn>
                        </p:par>
                        <p:par>
                          <p:cTn id="97" fill="hold">
                            <p:stCondLst>
                              <p:cond delay="1100"/>
                            </p:stCondLst>
                            <p:childTnLst>
                              <p:par>
                                <p:cTn id="98" presetID="10" presetClass="entr" presetSubtype="0" fill="hold" nodeType="afterEffect">
                                  <p:stCondLst>
                                    <p:cond delay="0"/>
                                  </p:stCondLst>
                                  <p:childTnLst>
                                    <p:set>
                                      <p:cBhvr>
                                        <p:cTn id="99" dur="1" fill="hold">
                                          <p:stCondLst>
                                            <p:cond delay="0"/>
                                          </p:stCondLst>
                                        </p:cTn>
                                        <p:tgtEl>
                                          <p:spTgt spid="10">
                                            <p:txEl>
                                              <p:pRg st="22" end="22"/>
                                            </p:txEl>
                                          </p:spTgt>
                                        </p:tgtEl>
                                        <p:attrNameLst>
                                          <p:attrName>style.visibility</p:attrName>
                                        </p:attrNameLst>
                                      </p:cBhvr>
                                      <p:to>
                                        <p:strVal val="visible"/>
                                      </p:to>
                                    </p:set>
                                    <p:animEffect transition="in" filter="fade">
                                      <p:cBhvr>
                                        <p:cTn id="100" dur="50"/>
                                        <p:tgtEl>
                                          <p:spTgt spid="10">
                                            <p:txEl>
                                              <p:pRg st="22" end="22"/>
                                            </p:txEl>
                                          </p:spTgt>
                                        </p:tgtEl>
                                      </p:cBhvr>
                                    </p:animEffect>
                                  </p:childTnLst>
                                </p:cTn>
                              </p:par>
                            </p:childTnLst>
                          </p:cTn>
                        </p:par>
                        <p:par>
                          <p:cTn id="101" fill="hold">
                            <p:stCondLst>
                              <p:cond delay="1150"/>
                            </p:stCondLst>
                            <p:childTnLst>
                              <p:par>
                                <p:cTn id="102" presetID="10" presetClass="entr" presetSubtype="0" fill="hold" nodeType="afterEffect">
                                  <p:stCondLst>
                                    <p:cond delay="0"/>
                                  </p:stCondLst>
                                  <p:childTnLst>
                                    <p:set>
                                      <p:cBhvr>
                                        <p:cTn id="103" dur="1" fill="hold">
                                          <p:stCondLst>
                                            <p:cond delay="0"/>
                                          </p:stCondLst>
                                        </p:cTn>
                                        <p:tgtEl>
                                          <p:spTgt spid="10">
                                            <p:txEl>
                                              <p:pRg st="23" end="23"/>
                                            </p:txEl>
                                          </p:spTgt>
                                        </p:tgtEl>
                                        <p:attrNameLst>
                                          <p:attrName>style.visibility</p:attrName>
                                        </p:attrNameLst>
                                      </p:cBhvr>
                                      <p:to>
                                        <p:strVal val="visible"/>
                                      </p:to>
                                    </p:set>
                                    <p:animEffect transition="in" filter="fade">
                                      <p:cBhvr>
                                        <p:cTn id="104" dur="50"/>
                                        <p:tgtEl>
                                          <p:spTgt spid="10">
                                            <p:txEl>
                                              <p:pRg st="23" end="23"/>
                                            </p:txEl>
                                          </p:spTgt>
                                        </p:tgtEl>
                                      </p:cBhvr>
                                    </p:animEffect>
                                  </p:childTnLst>
                                </p:cTn>
                              </p:par>
                            </p:childTnLst>
                          </p:cTn>
                        </p:par>
                        <p:par>
                          <p:cTn id="105" fill="hold">
                            <p:stCondLst>
                              <p:cond delay="1200"/>
                            </p:stCondLst>
                            <p:childTnLst>
                              <p:par>
                                <p:cTn id="106" presetID="10" presetClass="entr" presetSubtype="0" fill="hold" nodeType="afterEffect">
                                  <p:stCondLst>
                                    <p:cond delay="0"/>
                                  </p:stCondLst>
                                  <p:childTnLst>
                                    <p:set>
                                      <p:cBhvr>
                                        <p:cTn id="107" dur="1" fill="hold">
                                          <p:stCondLst>
                                            <p:cond delay="0"/>
                                          </p:stCondLst>
                                        </p:cTn>
                                        <p:tgtEl>
                                          <p:spTgt spid="10">
                                            <p:txEl>
                                              <p:pRg st="24" end="24"/>
                                            </p:txEl>
                                          </p:spTgt>
                                        </p:tgtEl>
                                        <p:attrNameLst>
                                          <p:attrName>style.visibility</p:attrName>
                                        </p:attrNameLst>
                                      </p:cBhvr>
                                      <p:to>
                                        <p:strVal val="visible"/>
                                      </p:to>
                                    </p:set>
                                    <p:animEffect transition="in" filter="fade">
                                      <p:cBhvr>
                                        <p:cTn id="108" dur="50"/>
                                        <p:tgtEl>
                                          <p:spTgt spid="10">
                                            <p:txEl>
                                              <p:pRg st="24" end="24"/>
                                            </p:txEl>
                                          </p:spTgt>
                                        </p:tgtEl>
                                      </p:cBhvr>
                                    </p:animEffect>
                                  </p:childTnLst>
                                </p:cTn>
                              </p:par>
                            </p:childTnLst>
                          </p:cTn>
                        </p:par>
                        <p:par>
                          <p:cTn id="109" fill="hold">
                            <p:stCondLst>
                              <p:cond delay="1250"/>
                            </p:stCondLst>
                            <p:childTnLst>
                              <p:par>
                                <p:cTn id="110" presetID="10" presetClass="entr" presetSubtype="0" fill="hold" nodeType="afterEffect">
                                  <p:stCondLst>
                                    <p:cond delay="0"/>
                                  </p:stCondLst>
                                  <p:childTnLst>
                                    <p:set>
                                      <p:cBhvr>
                                        <p:cTn id="111" dur="1" fill="hold">
                                          <p:stCondLst>
                                            <p:cond delay="0"/>
                                          </p:stCondLst>
                                        </p:cTn>
                                        <p:tgtEl>
                                          <p:spTgt spid="10">
                                            <p:txEl>
                                              <p:pRg st="25" end="25"/>
                                            </p:txEl>
                                          </p:spTgt>
                                        </p:tgtEl>
                                        <p:attrNameLst>
                                          <p:attrName>style.visibility</p:attrName>
                                        </p:attrNameLst>
                                      </p:cBhvr>
                                      <p:to>
                                        <p:strVal val="visible"/>
                                      </p:to>
                                    </p:set>
                                    <p:animEffect transition="in" filter="fade">
                                      <p:cBhvr>
                                        <p:cTn id="112" dur="50"/>
                                        <p:tgtEl>
                                          <p:spTgt spid="10">
                                            <p:txEl>
                                              <p:pRg st="25" end="25"/>
                                            </p:txEl>
                                          </p:spTgt>
                                        </p:tgtEl>
                                      </p:cBhvr>
                                    </p:animEffect>
                                  </p:childTnLst>
                                </p:cTn>
                              </p:par>
                            </p:childTnLst>
                          </p:cTn>
                        </p:par>
                        <p:par>
                          <p:cTn id="113" fill="hold">
                            <p:stCondLst>
                              <p:cond delay="1300"/>
                            </p:stCondLst>
                            <p:childTnLst>
                              <p:par>
                                <p:cTn id="114" presetID="10" presetClass="entr" presetSubtype="0" fill="hold" nodeType="afterEffect">
                                  <p:stCondLst>
                                    <p:cond delay="0"/>
                                  </p:stCondLst>
                                  <p:childTnLst>
                                    <p:set>
                                      <p:cBhvr>
                                        <p:cTn id="115" dur="1" fill="hold">
                                          <p:stCondLst>
                                            <p:cond delay="0"/>
                                          </p:stCondLst>
                                        </p:cTn>
                                        <p:tgtEl>
                                          <p:spTgt spid="10">
                                            <p:txEl>
                                              <p:pRg st="26" end="26"/>
                                            </p:txEl>
                                          </p:spTgt>
                                        </p:tgtEl>
                                        <p:attrNameLst>
                                          <p:attrName>style.visibility</p:attrName>
                                        </p:attrNameLst>
                                      </p:cBhvr>
                                      <p:to>
                                        <p:strVal val="visible"/>
                                      </p:to>
                                    </p:set>
                                    <p:animEffect transition="in" filter="fade">
                                      <p:cBhvr>
                                        <p:cTn id="116" dur="50"/>
                                        <p:tgtEl>
                                          <p:spTgt spid="10">
                                            <p:txEl>
                                              <p:pRg st="26" end="26"/>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16"/>
                                        </p:tgtEl>
                                        <p:attrNameLst>
                                          <p:attrName>style.visibility</p:attrName>
                                        </p:attrNameLst>
                                      </p:cBhvr>
                                      <p:to>
                                        <p:strVal val="visible"/>
                                      </p:to>
                                    </p:set>
                                    <p:animEffect transition="in" filter="fade">
                                      <p:cBhvr>
                                        <p:cTn id="121" dur="500"/>
                                        <p:tgtEl>
                                          <p:spTgt spid="16"/>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8"/>
                                        </p:tgtEl>
                                        <p:attrNameLst>
                                          <p:attrName>style.visibility</p:attrName>
                                        </p:attrNameLst>
                                      </p:cBhvr>
                                      <p:to>
                                        <p:strVal val="visible"/>
                                      </p:to>
                                    </p:set>
                                    <p:animEffect transition="in" filter="fade">
                                      <p:cBhvr>
                                        <p:cTn id="124" dur="500"/>
                                        <p:tgtEl>
                                          <p:spTgt spid="18"/>
                                        </p:tgtEl>
                                      </p:cBhvr>
                                    </p:animEffect>
                                  </p:childTnLst>
                                </p:cTn>
                              </p:par>
                            </p:childTnLst>
                          </p:cTn>
                        </p:par>
                        <p:par>
                          <p:cTn id="125" fill="hold">
                            <p:stCondLst>
                              <p:cond delay="500"/>
                            </p:stCondLst>
                            <p:childTnLst>
                              <p:par>
                                <p:cTn id="126" presetID="10" presetClass="entr" presetSubtype="0" fill="hold" nodeType="afterEffect">
                                  <p:stCondLst>
                                    <p:cond delay="0"/>
                                  </p:stCondLst>
                                  <p:childTnLst>
                                    <p:set>
                                      <p:cBhvr>
                                        <p:cTn id="127" dur="1" fill="hold">
                                          <p:stCondLst>
                                            <p:cond delay="0"/>
                                          </p:stCondLst>
                                        </p:cTn>
                                        <p:tgtEl>
                                          <p:spTgt spid="16">
                                            <p:txEl>
                                              <p:pRg st="0" end="0"/>
                                            </p:txEl>
                                          </p:spTgt>
                                        </p:tgtEl>
                                        <p:attrNameLst>
                                          <p:attrName>style.visibility</p:attrName>
                                        </p:attrNameLst>
                                      </p:cBhvr>
                                      <p:to>
                                        <p:strVal val="visible"/>
                                      </p:to>
                                    </p:set>
                                    <p:animEffect transition="in" filter="fade">
                                      <p:cBhvr>
                                        <p:cTn id="128" dur="500"/>
                                        <p:tgtEl>
                                          <p:spTgt spid="16">
                                            <p:txEl>
                                              <p:pRg st="0" end="0"/>
                                            </p:txEl>
                                          </p:spTgt>
                                        </p:tgtEl>
                                      </p:cBhvr>
                                    </p:animEffect>
                                  </p:childTnLst>
                                </p:cTn>
                              </p:par>
                            </p:childTnLst>
                          </p:cTn>
                        </p:par>
                        <p:par>
                          <p:cTn id="129" fill="hold">
                            <p:stCondLst>
                              <p:cond delay="1000"/>
                            </p:stCondLst>
                            <p:childTnLst>
                              <p:par>
                                <p:cTn id="130" presetID="10" presetClass="entr" presetSubtype="0" fill="hold" nodeType="afterEffect">
                                  <p:stCondLst>
                                    <p:cond delay="0"/>
                                  </p:stCondLst>
                                  <p:childTnLst>
                                    <p:set>
                                      <p:cBhvr>
                                        <p:cTn id="131" dur="1" fill="hold">
                                          <p:stCondLst>
                                            <p:cond delay="0"/>
                                          </p:stCondLst>
                                        </p:cTn>
                                        <p:tgtEl>
                                          <p:spTgt spid="16">
                                            <p:txEl>
                                              <p:pRg st="1" end="1"/>
                                            </p:txEl>
                                          </p:spTgt>
                                        </p:tgtEl>
                                        <p:attrNameLst>
                                          <p:attrName>style.visibility</p:attrName>
                                        </p:attrNameLst>
                                      </p:cBhvr>
                                      <p:to>
                                        <p:strVal val="visible"/>
                                      </p:to>
                                    </p:set>
                                    <p:animEffect transition="in" filter="fade">
                                      <p:cBhvr>
                                        <p:cTn id="132" dur="500"/>
                                        <p:tgtEl>
                                          <p:spTgt spid="16">
                                            <p:txEl>
                                              <p:pRg st="1" end="1"/>
                                            </p:txEl>
                                          </p:spTgt>
                                        </p:tgtEl>
                                      </p:cBhvr>
                                    </p:animEffect>
                                  </p:childTnLst>
                                </p:cTn>
                              </p:par>
                            </p:childTnLst>
                          </p:cTn>
                        </p:par>
                        <p:par>
                          <p:cTn id="133" fill="hold">
                            <p:stCondLst>
                              <p:cond delay="1500"/>
                            </p:stCondLst>
                            <p:childTnLst>
                              <p:par>
                                <p:cTn id="134" presetID="10" presetClass="entr" presetSubtype="0" fill="hold" nodeType="afterEffect">
                                  <p:stCondLst>
                                    <p:cond delay="0"/>
                                  </p:stCondLst>
                                  <p:childTnLst>
                                    <p:set>
                                      <p:cBhvr>
                                        <p:cTn id="135" dur="1" fill="hold">
                                          <p:stCondLst>
                                            <p:cond delay="0"/>
                                          </p:stCondLst>
                                        </p:cTn>
                                        <p:tgtEl>
                                          <p:spTgt spid="16">
                                            <p:txEl>
                                              <p:pRg st="2" end="2"/>
                                            </p:txEl>
                                          </p:spTgt>
                                        </p:tgtEl>
                                        <p:attrNameLst>
                                          <p:attrName>style.visibility</p:attrName>
                                        </p:attrNameLst>
                                      </p:cBhvr>
                                      <p:to>
                                        <p:strVal val="visible"/>
                                      </p:to>
                                    </p:set>
                                    <p:animEffect transition="in" filter="fade">
                                      <p:cBhvr>
                                        <p:cTn id="136" dur="500"/>
                                        <p:tgtEl>
                                          <p:spTgt spid="16">
                                            <p:txEl>
                                              <p:pRg st="2" end="2"/>
                                            </p:txEl>
                                          </p:spTgt>
                                        </p:tgtEl>
                                      </p:cBhvr>
                                    </p:animEffect>
                                  </p:childTnLst>
                                </p:cTn>
                              </p:par>
                            </p:childTnLst>
                          </p:cTn>
                        </p:par>
                        <p:par>
                          <p:cTn id="137" fill="hold">
                            <p:stCondLst>
                              <p:cond delay="2000"/>
                            </p:stCondLst>
                            <p:childTnLst>
                              <p:par>
                                <p:cTn id="138" presetID="10" presetClass="entr" presetSubtype="0" fill="hold" nodeType="afterEffect">
                                  <p:stCondLst>
                                    <p:cond delay="0"/>
                                  </p:stCondLst>
                                  <p:childTnLst>
                                    <p:set>
                                      <p:cBhvr>
                                        <p:cTn id="139" dur="1" fill="hold">
                                          <p:stCondLst>
                                            <p:cond delay="0"/>
                                          </p:stCondLst>
                                        </p:cTn>
                                        <p:tgtEl>
                                          <p:spTgt spid="16">
                                            <p:txEl>
                                              <p:pRg st="3" end="3"/>
                                            </p:txEl>
                                          </p:spTgt>
                                        </p:tgtEl>
                                        <p:attrNameLst>
                                          <p:attrName>style.visibility</p:attrName>
                                        </p:attrNameLst>
                                      </p:cBhvr>
                                      <p:to>
                                        <p:strVal val="visible"/>
                                      </p:to>
                                    </p:set>
                                    <p:animEffect transition="in" filter="fade">
                                      <p:cBhvr>
                                        <p:cTn id="140" dur="500"/>
                                        <p:tgtEl>
                                          <p:spTgt spid="16">
                                            <p:txEl>
                                              <p:pRg st="3" end="3"/>
                                            </p:txEl>
                                          </p:spTgt>
                                        </p:tgtEl>
                                      </p:cBhvr>
                                    </p:animEffect>
                                  </p:childTnLst>
                                </p:cTn>
                              </p:par>
                            </p:childTnLst>
                          </p:cTn>
                        </p:par>
                        <p:par>
                          <p:cTn id="141" fill="hold">
                            <p:stCondLst>
                              <p:cond delay="2500"/>
                            </p:stCondLst>
                            <p:childTnLst>
                              <p:par>
                                <p:cTn id="142" presetID="10" presetClass="entr" presetSubtype="0" fill="hold" nodeType="afterEffect">
                                  <p:stCondLst>
                                    <p:cond delay="0"/>
                                  </p:stCondLst>
                                  <p:childTnLst>
                                    <p:set>
                                      <p:cBhvr>
                                        <p:cTn id="143" dur="1" fill="hold">
                                          <p:stCondLst>
                                            <p:cond delay="0"/>
                                          </p:stCondLst>
                                        </p:cTn>
                                        <p:tgtEl>
                                          <p:spTgt spid="16">
                                            <p:txEl>
                                              <p:pRg st="4" end="4"/>
                                            </p:txEl>
                                          </p:spTgt>
                                        </p:tgtEl>
                                        <p:attrNameLst>
                                          <p:attrName>style.visibility</p:attrName>
                                        </p:attrNameLst>
                                      </p:cBhvr>
                                      <p:to>
                                        <p:strVal val="visible"/>
                                      </p:to>
                                    </p:set>
                                    <p:animEffect transition="in" filter="fade">
                                      <p:cBhvr>
                                        <p:cTn id="144" dur="500"/>
                                        <p:tgtEl>
                                          <p:spTgt spid="16">
                                            <p:txEl>
                                              <p:pRg st="4" end="4"/>
                                            </p:txEl>
                                          </p:spTgt>
                                        </p:tgtEl>
                                      </p:cBhvr>
                                    </p:animEffect>
                                  </p:childTnLst>
                                </p:cTn>
                              </p:par>
                            </p:childTnLst>
                          </p:cTn>
                        </p:par>
                        <p:par>
                          <p:cTn id="145" fill="hold">
                            <p:stCondLst>
                              <p:cond delay="3000"/>
                            </p:stCondLst>
                            <p:childTnLst>
                              <p:par>
                                <p:cTn id="146" presetID="10" presetClass="entr" presetSubtype="0" fill="hold" nodeType="afterEffect">
                                  <p:stCondLst>
                                    <p:cond delay="0"/>
                                  </p:stCondLst>
                                  <p:childTnLst>
                                    <p:set>
                                      <p:cBhvr>
                                        <p:cTn id="147" dur="1" fill="hold">
                                          <p:stCondLst>
                                            <p:cond delay="0"/>
                                          </p:stCondLst>
                                        </p:cTn>
                                        <p:tgtEl>
                                          <p:spTgt spid="16">
                                            <p:txEl>
                                              <p:pRg st="5" end="5"/>
                                            </p:txEl>
                                          </p:spTgt>
                                        </p:tgtEl>
                                        <p:attrNameLst>
                                          <p:attrName>style.visibility</p:attrName>
                                        </p:attrNameLst>
                                      </p:cBhvr>
                                      <p:to>
                                        <p:strVal val="visible"/>
                                      </p:to>
                                    </p:set>
                                    <p:animEffect transition="in" filter="fade">
                                      <p:cBhvr>
                                        <p:cTn id="148" dur="500"/>
                                        <p:tgtEl>
                                          <p:spTgt spid="16">
                                            <p:txEl>
                                              <p:pRg st="5" end="5"/>
                                            </p:txEl>
                                          </p:spTgt>
                                        </p:tgtEl>
                                      </p:cBhvr>
                                    </p:animEffect>
                                  </p:childTnLst>
                                </p:cTn>
                              </p:par>
                            </p:childTnLst>
                          </p:cTn>
                        </p:par>
                        <p:par>
                          <p:cTn id="149" fill="hold">
                            <p:stCondLst>
                              <p:cond delay="3500"/>
                            </p:stCondLst>
                            <p:childTnLst>
                              <p:par>
                                <p:cTn id="150" presetID="10" presetClass="entr" presetSubtype="0" fill="hold" nodeType="afterEffect">
                                  <p:stCondLst>
                                    <p:cond delay="0"/>
                                  </p:stCondLst>
                                  <p:childTnLst>
                                    <p:set>
                                      <p:cBhvr>
                                        <p:cTn id="151" dur="1" fill="hold">
                                          <p:stCondLst>
                                            <p:cond delay="0"/>
                                          </p:stCondLst>
                                        </p:cTn>
                                        <p:tgtEl>
                                          <p:spTgt spid="16">
                                            <p:txEl>
                                              <p:pRg st="6" end="6"/>
                                            </p:txEl>
                                          </p:spTgt>
                                        </p:tgtEl>
                                        <p:attrNameLst>
                                          <p:attrName>style.visibility</p:attrName>
                                        </p:attrNameLst>
                                      </p:cBhvr>
                                      <p:to>
                                        <p:strVal val="visible"/>
                                      </p:to>
                                    </p:set>
                                    <p:animEffect transition="in" filter="fade">
                                      <p:cBhvr>
                                        <p:cTn id="152" dur="500"/>
                                        <p:tgtEl>
                                          <p:spTgt spid="16">
                                            <p:txEl>
                                              <p:pRg st="6" end="6"/>
                                            </p:txEl>
                                          </p:spTgt>
                                        </p:tgtEl>
                                      </p:cBhvr>
                                    </p:animEffect>
                                  </p:childTnLst>
                                </p:cTn>
                              </p:par>
                            </p:childTnLst>
                          </p:cTn>
                        </p:par>
                        <p:par>
                          <p:cTn id="153" fill="hold">
                            <p:stCondLst>
                              <p:cond delay="4000"/>
                            </p:stCondLst>
                            <p:childTnLst>
                              <p:par>
                                <p:cTn id="154" presetID="10" presetClass="entr" presetSubtype="0" fill="hold" nodeType="afterEffect">
                                  <p:stCondLst>
                                    <p:cond delay="0"/>
                                  </p:stCondLst>
                                  <p:childTnLst>
                                    <p:set>
                                      <p:cBhvr>
                                        <p:cTn id="155" dur="1" fill="hold">
                                          <p:stCondLst>
                                            <p:cond delay="0"/>
                                          </p:stCondLst>
                                        </p:cTn>
                                        <p:tgtEl>
                                          <p:spTgt spid="16">
                                            <p:txEl>
                                              <p:pRg st="7" end="7"/>
                                            </p:txEl>
                                          </p:spTgt>
                                        </p:tgtEl>
                                        <p:attrNameLst>
                                          <p:attrName>style.visibility</p:attrName>
                                        </p:attrNameLst>
                                      </p:cBhvr>
                                      <p:to>
                                        <p:strVal val="visible"/>
                                      </p:to>
                                    </p:set>
                                    <p:animEffect transition="in" filter="fade">
                                      <p:cBhvr>
                                        <p:cTn id="156" dur="500"/>
                                        <p:tgtEl>
                                          <p:spTgt spid="16">
                                            <p:txEl>
                                              <p:pRg st="7" end="7"/>
                                            </p:txEl>
                                          </p:spTgt>
                                        </p:tgtEl>
                                      </p:cBhvr>
                                    </p:animEffect>
                                  </p:childTnLst>
                                </p:cTn>
                              </p:par>
                            </p:childTnLst>
                          </p:cTn>
                        </p:par>
                        <p:par>
                          <p:cTn id="157" fill="hold">
                            <p:stCondLst>
                              <p:cond delay="4500"/>
                            </p:stCondLst>
                            <p:childTnLst>
                              <p:par>
                                <p:cTn id="158" presetID="10" presetClass="entr" presetSubtype="0" fill="hold" nodeType="afterEffect">
                                  <p:stCondLst>
                                    <p:cond delay="0"/>
                                  </p:stCondLst>
                                  <p:childTnLst>
                                    <p:set>
                                      <p:cBhvr>
                                        <p:cTn id="159" dur="1" fill="hold">
                                          <p:stCondLst>
                                            <p:cond delay="0"/>
                                          </p:stCondLst>
                                        </p:cTn>
                                        <p:tgtEl>
                                          <p:spTgt spid="16">
                                            <p:txEl>
                                              <p:pRg st="8" end="8"/>
                                            </p:txEl>
                                          </p:spTgt>
                                        </p:tgtEl>
                                        <p:attrNameLst>
                                          <p:attrName>style.visibility</p:attrName>
                                        </p:attrNameLst>
                                      </p:cBhvr>
                                      <p:to>
                                        <p:strVal val="visible"/>
                                      </p:to>
                                    </p:set>
                                    <p:animEffect transition="in" filter="fade">
                                      <p:cBhvr>
                                        <p:cTn id="160" dur="500"/>
                                        <p:tgtEl>
                                          <p:spTgt spid="16">
                                            <p:txEl>
                                              <p:pRg st="8" end="8"/>
                                            </p:txEl>
                                          </p:spTgt>
                                        </p:tgtEl>
                                      </p:cBhvr>
                                    </p:animEffect>
                                  </p:childTnLst>
                                </p:cTn>
                              </p:par>
                            </p:childTnLst>
                          </p:cTn>
                        </p:par>
                        <p:par>
                          <p:cTn id="161" fill="hold">
                            <p:stCondLst>
                              <p:cond delay="5000"/>
                            </p:stCondLst>
                            <p:childTnLst>
                              <p:par>
                                <p:cTn id="162" presetID="10" presetClass="entr" presetSubtype="0" fill="hold" nodeType="afterEffect">
                                  <p:stCondLst>
                                    <p:cond delay="0"/>
                                  </p:stCondLst>
                                  <p:childTnLst>
                                    <p:set>
                                      <p:cBhvr>
                                        <p:cTn id="163" dur="1" fill="hold">
                                          <p:stCondLst>
                                            <p:cond delay="0"/>
                                          </p:stCondLst>
                                        </p:cTn>
                                        <p:tgtEl>
                                          <p:spTgt spid="16">
                                            <p:txEl>
                                              <p:pRg st="9" end="9"/>
                                            </p:txEl>
                                          </p:spTgt>
                                        </p:tgtEl>
                                        <p:attrNameLst>
                                          <p:attrName>style.visibility</p:attrName>
                                        </p:attrNameLst>
                                      </p:cBhvr>
                                      <p:to>
                                        <p:strVal val="visible"/>
                                      </p:to>
                                    </p:set>
                                    <p:animEffect transition="in" filter="fade">
                                      <p:cBhvr>
                                        <p:cTn id="164" dur="500"/>
                                        <p:tgtEl>
                                          <p:spTgt spid="1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A57722-D542-446E-9B8A-9506AA845AE6}" type="slidenum">
              <a:rPr lang="en-US" smtClean="0"/>
              <a:pPr/>
              <a:t>12</a:t>
            </a:fld>
            <a:endParaRPr lang="en-US"/>
          </a:p>
        </p:txBody>
      </p:sp>
      <p:sp>
        <p:nvSpPr>
          <p:cNvPr id="7" name="TextBox 6"/>
          <p:cNvSpPr txBox="1"/>
          <p:nvPr/>
        </p:nvSpPr>
        <p:spPr>
          <a:xfrm>
            <a:off x="771655" y="2686449"/>
            <a:ext cx="7503946" cy="769441"/>
          </a:xfrm>
          <a:prstGeom prst="rect">
            <a:avLst/>
          </a:prstGeom>
          <a:noFill/>
        </p:spPr>
        <p:txBody>
          <a:bodyPr wrap="square" rtlCol="0">
            <a:spAutoFit/>
          </a:bodyPr>
          <a:lstStyle/>
          <a:p>
            <a:pPr algn="ctr"/>
            <a:r>
              <a:rPr lang="en-US" altLang="zh-CN" sz="4400" dirty="0" smtClean="0">
                <a:solidFill>
                  <a:schemeClr val="accent4"/>
                </a:solidFill>
              </a:rPr>
              <a:t>Scale </a:t>
            </a:r>
            <a:r>
              <a:rPr lang="en-US" altLang="zh-CN" sz="4400" dirty="0" smtClean="0"/>
              <a:t>+</a:t>
            </a:r>
            <a:r>
              <a:rPr lang="en-US" altLang="zh-CN" sz="4400" dirty="0" smtClean="0">
                <a:solidFill>
                  <a:schemeClr val="accent4"/>
                </a:solidFill>
              </a:rPr>
              <a:t> Image filter </a:t>
            </a:r>
            <a:r>
              <a:rPr lang="en-US" altLang="zh-CN" sz="4400" dirty="0" smtClean="0"/>
              <a:t>=</a:t>
            </a:r>
            <a:r>
              <a:rPr lang="en-US" altLang="zh-CN" sz="4400" dirty="0" smtClean="0">
                <a:solidFill>
                  <a:schemeClr val="accent4"/>
                </a:solidFill>
              </a:rPr>
              <a:t> ?</a:t>
            </a:r>
            <a:endParaRPr lang="en-US" altLang="zh-CN" sz="3600" dirty="0"/>
          </a:p>
        </p:txBody>
      </p:sp>
    </p:spTree>
    <p:extLst>
      <p:ext uri="{BB962C8B-B14F-4D97-AF65-F5344CB8AC3E}">
        <p14:creationId xmlns:p14="http://schemas.microsoft.com/office/powerpoint/2010/main" val="2400968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A57722-D542-446E-9B8A-9506AA845AE6}" type="slidenum">
              <a:rPr lang="en-US" smtClean="0"/>
              <a:pPr/>
              <a:t>13</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826" y="828841"/>
            <a:ext cx="5210289" cy="5054368"/>
          </a:xfrm>
          <a:prstGeom prst="rect">
            <a:avLst/>
          </a:prstGeom>
          <a:ln w="25400">
            <a:solidFill>
              <a:schemeClr val="tx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931" y="829910"/>
            <a:ext cx="5209184" cy="5053299"/>
          </a:xfrm>
          <a:prstGeom prst="rect">
            <a:avLst/>
          </a:prstGeom>
          <a:ln w="25400">
            <a:solidFill>
              <a:schemeClr val="tx1"/>
            </a:solidFill>
          </a:ln>
        </p:spPr>
      </p:pic>
      <p:cxnSp>
        <p:nvCxnSpPr>
          <p:cNvPr id="3" name="Straight Connector 2"/>
          <p:cNvCxnSpPr/>
          <p:nvPr/>
        </p:nvCxnSpPr>
        <p:spPr>
          <a:xfrm>
            <a:off x="2093826" y="828841"/>
            <a:ext cx="5210289" cy="0"/>
          </a:xfrm>
          <a:prstGeom prst="line">
            <a:avLst/>
          </a:prstGeom>
          <a:ln w="28575">
            <a:solidFill>
              <a:schemeClr val="bg1"/>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16043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par>
                                <p:cTn id="8" presetID="42" presetClass="path" presetSubtype="0" fill="hold" nodeType="withEffect">
                                  <p:stCondLst>
                                    <p:cond delay="0"/>
                                  </p:stCondLst>
                                  <p:childTnLst>
                                    <p:animMotion origin="layout" path="M 1.11111E-6 -3.33333E-6 L -0.00434 0.73704 " pathEditMode="relative" rAng="0" ptsTypes="AA">
                                      <p:cBhvr>
                                        <p:cTn id="9" dur="2000" fill="hold"/>
                                        <p:tgtEl>
                                          <p:spTgt spid="3"/>
                                        </p:tgtEl>
                                        <p:attrNameLst>
                                          <p:attrName>ppt_x</p:attrName>
                                          <p:attrName>ppt_y</p:attrName>
                                        </p:attrNameLst>
                                      </p:cBhvr>
                                      <p:rCtr x="-226" y="36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A57722-D542-446E-9B8A-9506AA845AE6}" type="slidenum">
              <a:rPr lang="en-US" smtClean="0"/>
              <a:pPr/>
              <a:t>14</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938" y="1062182"/>
            <a:ext cx="7249674" cy="480290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938" y="1062182"/>
            <a:ext cx="7249674" cy="4802909"/>
          </a:xfrm>
          <a:prstGeom prst="rect">
            <a:avLst/>
          </a:prstGeom>
        </p:spPr>
      </p:pic>
    </p:spTree>
    <p:extLst>
      <p:ext uri="{BB962C8B-B14F-4D97-AF65-F5344CB8AC3E}">
        <p14:creationId xmlns:p14="http://schemas.microsoft.com/office/powerpoint/2010/main" val="1646020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Scale-Aware Filtering</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15</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5283" y="1448318"/>
            <a:ext cx="2392421" cy="2392421"/>
          </a:xfrm>
          <a:prstGeom prst="rect">
            <a:avLst/>
          </a:prstGeom>
          <a:ln w="25400">
            <a:solidFill>
              <a:schemeClr val="accent4"/>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7051" y="1448317"/>
            <a:ext cx="2394000" cy="2394000"/>
          </a:xfrm>
          <a:prstGeom prst="rect">
            <a:avLst/>
          </a:prstGeom>
          <a:ln w="25400">
            <a:solidFill>
              <a:schemeClr val="accent4"/>
            </a:solidFill>
          </a:ln>
        </p:spPr>
      </p:pic>
      <p:sp>
        <p:nvSpPr>
          <p:cNvPr id="7" name="Right Arrow 6"/>
          <p:cNvSpPr/>
          <p:nvPr/>
        </p:nvSpPr>
        <p:spPr>
          <a:xfrm>
            <a:off x="4331587" y="2453658"/>
            <a:ext cx="497150" cy="381740"/>
          </a:xfrm>
          <a:prstGeom prst="rightArrow">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3734" t="9255" r="15734" b="73688"/>
          <a:stretch/>
        </p:blipFill>
        <p:spPr>
          <a:xfrm>
            <a:off x="1962419" y="5221357"/>
            <a:ext cx="1164342" cy="967298"/>
          </a:xfrm>
          <a:prstGeom prst="rect">
            <a:avLst/>
          </a:prstGeom>
          <a:ln w="34925">
            <a:solidFill>
              <a:schemeClr val="accent6"/>
            </a:solidFill>
          </a:ln>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63729" t="9046" r="16068" b="73593"/>
          <a:stretch/>
        </p:blipFill>
        <p:spPr>
          <a:xfrm>
            <a:off x="5856644" y="5207136"/>
            <a:ext cx="1203687" cy="1034417"/>
          </a:xfrm>
          <a:prstGeom prst="rect">
            <a:avLst/>
          </a:prstGeom>
          <a:ln w="34925">
            <a:solidFill>
              <a:schemeClr val="accent6"/>
            </a:solidFill>
          </a:ln>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0165" t="3589" r="39935" b="79038"/>
          <a:stretch/>
        </p:blipFill>
        <p:spPr>
          <a:xfrm>
            <a:off x="1937408" y="4007010"/>
            <a:ext cx="1183234" cy="1032978"/>
          </a:xfrm>
          <a:prstGeom prst="rect">
            <a:avLst/>
          </a:prstGeom>
          <a:ln w="38100">
            <a:solidFill>
              <a:schemeClr val="accent5"/>
            </a:solidFill>
          </a:ln>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1389" t="29455" r="8724" b="53183"/>
          <a:stretch/>
        </p:blipFill>
        <p:spPr>
          <a:xfrm>
            <a:off x="5856795" y="3996841"/>
            <a:ext cx="1203536" cy="1050704"/>
          </a:xfrm>
          <a:prstGeom prst="rect">
            <a:avLst/>
          </a:prstGeom>
          <a:ln w="38100">
            <a:solidFill>
              <a:schemeClr val="accent5"/>
            </a:solidFill>
          </a:ln>
        </p:spPr>
      </p:pic>
      <p:cxnSp>
        <p:nvCxnSpPr>
          <p:cNvPr id="14" name="Straight Arrow Connector 13"/>
          <p:cNvCxnSpPr>
            <a:stCxn id="11" idx="3"/>
            <a:endCxn id="12" idx="1"/>
          </p:cNvCxnSpPr>
          <p:nvPr/>
        </p:nvCxnSpPr>
        <p:spPr>
          <a:xfrm flipV="1">
            <a:off x="3120642" y="4522193"/>
            <a:ext cx="2736153" cy="1306"/>
          </a:xfrm>
          <a:prstGeom prst="straightConnector1">
            <a:avLst/>
          </a:prstGeom>
          <a:ln w="38100">
            <a:solidFill>
              <a:schemeClr val="accent5"/>
            </a:solidFill>
            <a:tailEnd type="triangle"/>
          </a:ln>
        </p:spPr>
        <p:style>
          <a:lnRef idx="1">
            <a:schemeClr val="accent6"/>
          </a:lnRef>
          <a:fillRef idx="0">
            <a:schemeClr val="accent6"/>
          </a:fillRef>
          <a:effectRef idx="0">
            <a:schemeClr val="accent6"/>
          </a:effectRef>
          <a:fontRef idx="minor">
            <a:schemeClr val="tx1"/>
          </a:fontRef>
        </p:style>
      </p:cxnSp>
      <p:cxnSp>
        <p:nvCxnSpPr>
          <p:cNvPr id="15" name="Straight Arrow Connector 14"/>
          <p:cNvCxnSpPr>
            <a:stCxn id="9" idx="3"/>
            <a:endCxn id="10" idx="1"/>
          </p:cNvCxnSpPr>
          <p:nvPr/>
        </p:nvCxnSpPr>
        <p:spPr>
          <a:xfrm>
            <a:off x="3126761" y="5705006"/>
            <a:ext cx="2729883" cy="19339"/>
          </a:xfrm>
          <a:prstGeom prst="straightConnector1">
            <a:avLst/>
          </a:prstGeom>
          <a:ln w="34925">
            <a:solidFill>
              <a:schemeClr val="accent6"/>
            </a:solidFill>
            <a:tailEnd type="triangle"/>
          </a:ln>
        </p:spPr>
        <p:style>
          <a:lnRef idx="1">
            <a:schemeClr val="accent6"/>
          </a:lnRef>
          <a:fillRef idx="0">
            <a:schemeClr val="accent6"/>
          </a:fillRef>
          <a:effectRef idx="0">
            <a:schemeClr val="accent6"/>
          </a:effectRef>
          <a:fontRef idx="minor">
            <a:schemeClr val="tx1"/>
          </a:fontRef>
        </p:style>
      </p:cxnSp>
      <p:sp>
        <p:nvSpPr>
          <p:cNvPr id="16" name="TextBox 15"/>
          <p:cNvSpPr txBox="1"/>
          <p:nvPr/>
        </p:nvSpPr>
        <p:spPr>
          <a:xfrm>
            <a:off x="3173477" y="5327496"/>
            <a:ext cx="2653497" cy="369332"/>
          </a:xfrm>
          <a:prstGeom prst="rect">
            <a:avLst/>
          </a:prstGeom>
          <a:noFill/>
        </p:spPr>
        <p:txBody>
          <a:bodyPr wrap="square" rtlCol="0">
            <a:spAutoFit/>
          </a:bodyPr>
          <a:lstStyle/>
          <a:p>
            <a:pPr algn="ctr"/>
            <a:r>
              <a:rPr lang="en-US" altLang="zh-CN" b="1" dirty="0" smtClean="0"/>
              <a:t>Large Scale</a:t>
            </a:r>
          </a:p>
        </p:txBody>
      </p:sp>
      <p:sp>
        <p:nvSpPr>
          <p:cNvPr id="17" name="TextBox 16"/>
          <p:cNvSpPr txBox="1"/>
          <p:nvPr/>
        </p:nvSpPr>
        <p:spPr>
          <a:xfrm>
            <a:off x="3182211" y="4152861"/>
            <a:ext cx="2653497" cy="369332"/>
          </a:xfrm>
          <a:prstGeom prst="rect">
            <a:avLst/>
          </a:prstGeom>
          <a:noFill/>
        </p:spPr>
        <p:txBody>
          <a:bodyPr wrap="square" rtlCol="0">
            <a:spAutoFit/>
          </a:bodyPr>
          <a:lstStyle/>
          <a:p>
            <a:pPr algn="ctr"/>
            <a:r>
              <a:rPr lang="en-US" altLang="zh-CN" b="1" dirty="0" smtClean="0"/>
              <a:t>Small Scale</a:t>
            </a:r>
          </a:p>
        </p:txBody>
      </p:sp>
      <p:sp>
        <p:nvSpPr>
          <p:cNvPr id="24" name="Multiply 23"/>
          <p:cNvSpPr/>
          <p:nvPr/>
        </p:nvSpPr>
        <p:spPr>
          <a:xfrm>
            <a:off x="5070021" y="4183594"/>
            <a:ext cx="301098" cy="327582"/>
          </a:xfrm>
          <a:prstGeom prst="mathMultiply">
            <a:avLst/>
          </a:prstGeom>
          <a:solidFill>
            <a:srgbClr val="D63A1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L-Shape 24"/>
          <p:cNvSpPr/>
          <p:nvPr/>
        </p:nvSpPr>
        <p:spPr>
          <a:xfrm rot="18848960">
            <a:off x="5168629" y="5390708"/>
            <a:ext cx="272626" cy="174104"/>
          </a:xfrm>
          <a:prstGeom prst="corner">
            <a:avLst>
              <a:gd name="adj1" fmla="val 41021"/>
              <a:gd name="adj2" fmla="val 46409"/>
            </a:avLst>
          </a:prstGeom>
          <a:solidFill>
            <a:srgbClr val="70AD4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Rectangle 25"/>
          <p:cNvSpPr/>
          <p:nvPr/>
        </p:nvSpPr>
        <p:spPr>
          <a:xfrm>
            <a:off x="2346593" y="1542361"/>
            <a:ext cx="418641" cy="396607"/>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Rectangle 28"/>
          <p:cNvSpPr/>
          <p:nvPr/>
        </p:nvSpPr>
        <p:spPr>
          <a:xfrm>
            <a:off x="2924501" y="1664294"/>
            <a:ext cx="418641" cy="396607"/>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73017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P spid="17" grpId="0"/>
      <p:bldP spid="24" grpId="0" animBg="1"/>
      <p:bldP spid="25" grpId="0" animBg="1"/>
      <p:bldP spid="26"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Related Work</a:t>
            </a:r>
            <a:endParaRPr lang="zh-CN" altLang="en-US" dirty="0"/>
          </a:p>
        </p:txBody>
      </p:sp>
      <p:sp>
        <p:nvSpPr>
          <p:cNvPr id="3" name="Content Placeholder 2"/>
          <p:cNvSpPr>
            <a:spLocks noGrp="1"/>
          </p:cNvSpPr>
          <p:nvPr>
            <p:ph idx="1"/>
          </p:nvPr>
        </p:nvSpPr>
        <p:spPr>
          <a:xfrm>
            <a:off x="628649" y="1825625"/>
            <a:ext cx="7523833" cy="4530725"/>
          </a:xfrm>
        </p:spPr>
        <p:txBody>
          <a:bodyPr>
            <a:normAutofit/>
          </a:bodyPr>
          <a:lstStyle/>
          <a:p>
            <a:r>
              <a:rPr lang="en-US" altLang="zh-CN" dirty="0" smtClean="0"/>
              <a:t>Texture Smoothing</a:t>
            </a:r>
            <a:endParaRPr lang="en-US" altLang="zh-CN" dirty="0"/>
          </a:p>
          <a:p>
            <a:pPr lvl="1"/>
            <a:r>
              <a:rPr lang="en-US" altLang="zh-CN" dirty="0"/>
              <a:t>Relative Total Variation [Xu et al., 2012</a:t>
            </a:r>
            <a:r>
              <a:rPr lang="en-US" altLang="zh-CN" dirty="0" smtClean="0"/>
              <a:t>]</a:t>
            </a:r>
          </a:p>
          <a:p>
            <a:pPr lvl="1"/>
            <a:r>
              <a:rPr lang="en-US" altLang="zh-CN" dirty="0"/>
              <a:t>Region Covariance [</a:t>
            </a:r>
            <a:r>
              <a:rPr lang="en-US" altLang="zh-CN" dirty="0" err="1"/>
              <a:t>Karacan</a:t>
            </a:r>
            <a:r>
              <a:rPr lang="en-US" altLang="zh-CN" dirty="0"/>
              <a:t> et al., 2013]</a:t>
            </a:r>
          </a:p>
          <a:p>
            <a:pPr lvl="1"/>
            <a:r>
              <a:rPr lang="en-US" altLang="zh-CN" dirty="0" smtClean="0"/>
              <a:t>Weighted Median Filter [Zhang </a:t>
            </a:r>
            <a:r>
              <a:rPr lang="en-US" altLang="zh-CN" dirty="0"/>
              <a:t>et al., </a:t>
            </a:r>
            <a:r>
              <a:rPr lang="en-US" altLang="zh-CN" dirty="0" smtClean="0"/>
              <a:t>2014]</a:t>
            </a:r>
          </a:p>
          <a:p>
            <a:pPr lvl="1"/>
            <a:r>
              <a:rPr lang="en-US" altLang="zh-CN" dirty="0" smtClean="0"/>
              <a:t>Bilateral Texture Filtering [Cho et al., 2014]</a:t>
            </a:r>
          </a:p>
          <a:p>
            <a:pPr marL="457200" lvl="1" indent="0">
              <a:buNone/>
            </a:pPr>
            <a:endParaRPr lang="en-US" altLang="zh-CN" dirty="0"/>
          </a:p>
          <a:p>
            <a:endParaRPr lang="en-US" altLang="zh-CN" dirty="0" smtClean="0"/>
          </a:p>
          <a:p>
            <a:pPr marL="0" indent="0">
              <a:buNone/>
            </a:pPr>
            <a:endParaRPr lang="en-US" altLang="zh-CN" dirty="0"/>
          </a:p>
          <a:p>
            <a:endParaRPr lang="en-US" altLang="zh-CN" dirty="0" smtClean="0"/>
          </a:p>
          <a:p>
            <a:pPr marL="0" indent="0">
              <a:buNone/>
            </a:pPr>
            <a:endParaRPr lang="en-US" altLang="zh-CN" dirty="0" smtClean="0"/>
          </a:p>
          <a:p>
            <a:pPr marL="0" indent="0">
              <a:buNone/>
            </a:pPr>
            <a:endParaRPr lang="en-US" altLang="zh-CN" dirty="0" smtClean="0"/>
          </a:p>
          <a:p>
            <a:endParaRPr lang="en-US" altLang="zh-CN" dirty="0" smtClean="0"/>
          </a:p>
        </p:txBody>
      </p:sp>
      <p:sp>
        <p:nvSpPr>
          <p:cNvPr id="4" name="Slide Number Placeholder 3"/>
          <p:cNvSpPr>
            <a:spLocks noGrp="1"/>
          </p:cNvSpPr>
          <p:nvPr>
            <p:ph type="sldNum" sz="quarter" idx="12"/>
          </p:nvPr>
        </p:nvSpPr>
        <p:spPr/>
        <p:txBody>
          <a:bodyPr/>
          <a:lstStyle/>
          <a:p>
            <a:fld id="{5DA57722-D542-446E-9B8A-9506AA845AE6}" type="slidenum">
              <a:rPr lang="en-US" smtClean="0"/>
              <a:pPr/>
              <a:t>16</a:t>
            </a:fld>
            <a:endParaRPr lang="en-US" dirty="0"/>
          </a:p>
        </p:txBody>
      </p:sp>
      <p:grpSp>
        <p:nvGrpSpPr>
          <p:cNvPr id="5" name="Group 4"/>
          <p:cNvGrpSpPr/>
          <p:nvPr/>
        </p:nvGrpSpPr>
        <p:grpSpPr>
          <a:xfrm>
            <a:off x="1090203" y="3974065"/>
            <a:ext cx="7062279" cy="2382285"/>
            <a:chOff x="921995" y="3790726"/>
            <a:chExt cx="7062279" cy="2382285"/>
          </a:xfrm>
        </p:grpSpPr>
        <p:pic>
          <p:nvPicPr>
            <p:cNvPr id="6" name="Picture 5"/>
            <p:cNvPicPr>
              <a:picLocks noChangeAspect="1"/>
            </p:cNvPicPr>
            <p:nvPr/>
          </p:nvPicPr>
          <p:blipFill>
            <a:blip r:embed="rId3"/>
            <a:stretch>
              <a:fillRect/>
            </a:stretch>
          </p:blipFill>
          <p:spPr>
            <a:xfrm>
              <a:off x="921995" y="3799862"/>
              <a:ext cx="3169405" cy="2373149"/>
            </a:xfrm>
            <a:prstGeom prst="rect">
              <a:avLst/>
            </a:prstGeom>
          </p:spPr>
        </p:pic>
        <p:pic>
          <p:nvPicPr>
            <p:cNvPr id="7" name="Picture 6"/>
            <p:cNvPicPr>
              <a:picLocks noChangeAspect="1"/>
            </p:cNvPicPr>
            <p:nvPr/>
          </p:nvPicPr>
          <p:blipFill>
            <a:blip r:embed="rId4"/>
            <a:stretch>
              <a:fillRect/>
            </a:stretch>
          </p:blipFill>
          <p:spPr>
            <a:xfrm>
              <a:off x="4805936" y="3790726"/>
              <a:ext cx="3178338" cy="2381800"/>
            </a:xfrm>
            <a:prstGeom prst="rect">
              <a:avLst/>
            </a:prstGeom>
          </p:spPr>
        </p:pic>
        <p:sp>
          <p:nvSpPr>
            <p:cNvPr id="8" name="Right Arrow 7"/>
            <p:cNvSpPr/>
            <p:nvPr/>
          </p:nvSpPr>
          <p:spPr>
            <a:xfrm>
              <a:off x="4275898" y="4679445"/>
              <a:ext cx="358929" cy="393177"/>
            </a:xfrm>
            <a:prstGeom prst="rightArrow">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99889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Related Work</a:t>
            </a:r>
            <a:endParaRPr lang="zh-CN" altLang="en-US" dirty="0"/>
          </a:p>
        </p:txBody>
      </p:sp>
      <p:sp>
        <p:nvSpPr>
          <p:cNvPr id="3" name="Content Placeholder 2"/>
          <p:cNvSpPr>
            <a:spLocks noGrp="1"/>
          </p:cNvSpPr>
          <p:nvPr>
            <p:ph idx="1"/>
          </p:nvPr>
        </p:nvSpPr>
        <p:spPr>
          <a:xfrm>
            <a:off x="628649" y="1825626"/>
            <a:ext cx="7534043" cy="1753916"/>
          </a:xfrm>
        </p:spPr>
        <p:txBody>
          <a:bodyPr>
            <a:normAutofit/>
          </a:bodyPr>
          <a:lstStyle/>
          <a:p>
            <a:r>
              <a:rPr lang="en-US" altLang="zh-CN" dirty="0" smtClean="0"/>
              <a:t>Iterated Filtering Method</a:t>
            </a:r>
            <a:endParaRPr lang="en-US" altLang="zh-CN" dirty="0"/>
          </a:p>
          <a:p>
            <a:pPr lvl="1"/>
            <a:r>
              <a:rPr lang="en-US" altLang="zh-CN" dirty="0"/>
              <a:t>Iterated Non-local Means (INM) [</a:t>
            </a:r>
            <a:r>
              <a:rPr lang="en-US" altLang="zh-CN" dirty="0" err="1"/>
              <a:t>Brox</a:t>
            </a:r>
            <a:r>
              <a:rPr lang="en-US" altLang="zh-CN" dirty="0"/>
              <a:t> &amp; </a:t>
            </a:r>
            <a:r>
              <a:rPr lang="en-US" altLang="zh-CN" dirty="0" err="1"/>
              <a:t>Cremers</a:t>
            </a:r>
            <a:r>
              <a:rPr lang="en-US" altLang="zh-CN" dirty="0"/>
              <a:t>, 2007]</a:t>
            </a:r>
          </a:p>
          <a:p>
            <a:pPr marL="0" indent="0">
              <a:buNone/>
            </a:pPr>
            <a:endParaRPr lang="en-US" altLang="zh-CN" dirty="0"/>
          </a:p>
          <a:p>
            <a:endParaRPr lang="en-US" altLang="zh-CN" dirty="0" smtClean="0"/>
          </a:p>
          <a:p>
            <a:pPr marL="0" indent="0">
              <a:buNone/>
            </a:pPr>
            <a:endParaRPr lang="en-US" altLang="zh-CN" dirty="0" smtClean="0"/>
          </a:p>
          <a:p>
            <a:pPr marL="0" indent="0">
              <a:buNone/>
            </a:pPr>
            <a:endParaRPr lang="en-US" altLang="zh-CN" dirty="0" smtClean="0"/>
          </a:p>
          <a:p>
            <a:endParaRPr lang="en-US" altLang="zh-CN" dirty="0" smtClean="0"/>
          </a:p>
        </p:txBody>
      </p:sp>
      <p:sp>
        <p:nvSpPr>
          <p:cNvPr id="4" name="Slide Number Placeholder 3"/>
          <p:cNvSpPr>
            <a:spLocks noGrp="1"/>
          </p:cNvSpPr>
          <p:nvPr>
            <p:ph type="sldNum" sz="quarter" idx="12"/>
          </p:nvPr>
        </p:nvSpPr>
        <p:spPr/>
        <p:txBody>
          <a:bodyPr/>
          <a:lstStyle/>
          <a:p>
            <a:fld id="{5DA57722-D542-446E-9B8A-9506AA845AE6}" type="slidenum">
              <a:rPr lang="en-US" smtClean="0"/>
              <a:pPr/>
              <a:t>17</a:t>
            </a:fld>
            <a:endParaRPr lang="en-US" dirty="0"/>
          </a:p>
        </p:txBody>
      </p:sp>
      <p:grpSp>
        <p:nvGrpSpPr>
          <p:cNvPr id="7" name="Group 6"/>
          <p:cNvGrpSpPr/>
          <p:nvPr/>
        </p:nvGrpSpPr>
        <p:grpSpPr>
          <a:xfrm>
            <a:off x="1136727" y="3005295"/>
            <a:ext cx="6456652" cy="2849254"/>
            <a:chOff x="1136727" y="3306374"/>
            <a:chExt cx="6456652" cy="2849254"/>
          </a:xfrm>
        </p:grpSpPr>
        <p:pic>
          <p:nvPicPr>
            <p:cNvPr id="5" name="Picture 4"/>
            <p:cNvPicPr>
              <a:picLocks noChangeAspect="1"/>
            </p:cNvPicPr>
            <p:nvPr/>
          </p:nvPicPr>
          <p:blipFill>
            <a:blip r:embed="rId3"/>
            <a:stretch>
              <a:fillRect/>
            </a:stretch>
          </p:blipFill>
          <p:spPr>
            <a:xfrm>
              <a:off x="1136727" y="3306374"/>
              <a:ext cx="2699293" cy="2849254"/>
            </a:xfrm>
            <a:prstGeom prst="rect">
              <a:avLst/>
            </a:prstGeom>
          </p:spPr>
        </p:pic>
        <p:pic>
          <p:nvPicPr>
            <p:cNvPr id="6" name="Picture 5"/>
            <p:cNvPicPr>
              <a:picLocks noChangeAspect="1"/>
            </p:cNvPicPr>
            <p:nvPr/>
          </p:nvPicPr>
          <p:blipFill>
            <a:blip r:embed="rId4"/>
            <a:stretch>
              <a:fillRect/>
            </a:stretch>
          </p:blipFill>
          <p:spPr>
            <a:xfrm>
              <a:off x="4894921" y="3306374"/>
              <a:ext cx="2698458" cy="2849254"/>
            </a:xfrm>
            <a:prstGeom prst="rect">
              <a:avLst/>
            </a:prstGeom>
          </p:spPr>
        </p:pic>
        <p:sp>
          <p:nvSpPr>
            <p:cNvPr id="9" name="Right Arrow 8"/>
            <p:cNvSpPr/>
            <p:nvPr/>
          </p:nvSpPr>
          <p:spPr>
            <a:xfrm>
              <a:off x="4186006" y="4511995"/>
              <a:ext cx="358929" cy="393177"/>
            </a:xfrm>
            <a:prstGeom prst="rightArrow">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88342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Related Work</a:t>
            </a:r>
            <a:endParaRPr lang="zh-CN" altLang="en-US" dirty="0"/>
          </a:p>
        </p:txBody>
      </p:sp>
      <p:sp>
        <p:nvSpPr>
          <p:cNvPr id="3" name="Content Placeholder 2"/>
          <p:cNvSpPr>
            <a:spLocks noGrp="1"/>
          </p:cNvSpPr>
          <p:nvPr>
            <p:ph idx="1"/>
          </p:nvPr>
        </p:nvSpPr>
        <p:spPr>
          <a:xfrm>
            <a:off x="628649" y="1825626"/>
            <a:ext cx="8107727" cy="4266702"/>
          </a:xfrm>
        </p:spPr>
        <p:txBody>
          <a:bodyPr>
            <a:normAutofit/>
          </a:bodyPr>
          <a:lstStyle/>
          <a:p>
            <a:r>
              <a:rPr lang="en-US" altLang="zh-CN" dirty="0" smtClean="0"/>
              <a:t>Iterated Filtering Method </a:t>
            </a:r>
          </a:p>
          <a:p>
            <a:pPr lvl="1"/>
            <a:r>
              <a:rPr lang="en-US" altLang="zh-CN" dirty="0" smtClean="0"/>
              <a:t>Iterated Non-local Means (INM) [</a:t>
            </a:r>
            <a:r>
              <a:rPr lang="en-US" altLang="zh-CN" dirty="0" err="1" smtClean="0"/>
              <a:t>Brox</a:t>
            </a:r>
            <a:r>
              <a:rPr lang="en-US" altLang="zh-CN" dirty="0" smtClean="0"/>
              <a:t> &amp; </a:t>
            </a:r>
            <a:r>
              <a:rPr lang="en-US" altLang="zh-CN" dirty="0" err="1" smtClean="0"/>
              <a:t>Cremers</a:t>
            </a:r>
            <a:r>
              <a:rPr lang="en-US" altLang="zh-CN" dirty="0" smtClean="0"/>
              <a:t>, 2007]</a:t>
            </a:r>
          </a:p>
          <a:p>
            <a:pPr lvl="1"/>
            <a:endParaRPr lang="en-US" altLang="zh-CN" dirty="0"/>
          </a:p>
          <a:p>
            <a:r>
              <a:rPr lang="en-US" altLang="zh-CN" dirty="0" smtClean="0"/>
              <a:t>Comparison</a:t>
            </a:r>
          </a:p>
          <a:p>
            <a:pPr lvl="1"/>
            <a:r>
              <a:rPr lang="en-US" altLang="zh-CN" dirty="0" smtClean="0"/>
              <a:t>Similar </a:t>
            </a:r>
            <a:r>
              <a:rPr lang="en-US" altLang="zh-CN" b="1" dirty="0" smtClean="0">
                <a:solidFill>
                  <a:schemeClr val="accent4"/>
                </a:solidFill>
              </a:rPr>
              <a:t>iteration</a:t>
            </a:r>
            <a:r>
              <a:rPr lang="en-US" altLang="zh-CN" dirty="0" smtClean="0">
                <a:solidFill>
                  <a:schemeClr val="accent4"/>
                </a:solidFill>
              </a:rPr>
              <a:t> </a:t>
            </a:r>
            <a:r>
              <a:rPr lang="en-US" altLang="zh-CN" dirty="0" smtClean="0"/>
              <a:t>scheme </a:t>
            </a:r>
          </a:p>
          <a:p>
            <a:pPr lvl="1"/>
            <a:r>
              <a:rPr lang="en-US" altLang="zh-CN" dirty="0" smtClean="0"/>
              <a:t>Different </a:t>
            </a:r>
            <a:r>
              <a:rPr lang="en-US" altLang="zh-CN" b="1" dirty="0" smtClean="0">
                <a:solidFill>
                  <a:schemeClr val="accent4"/>
                </a:solidFill>
              </a:rPr>
              <a:t>objective and functionality</a:t>
            </a:r>
          </a:p>
          <a:p>
            <a:pPr lvl="2"/>
            <a:r>
              <a:rPr lang="en-US" altLang="zh-CN" b="1" dirty="0"/>
              <a:t>R</a:t>
            </a:r>
            <a:r>
              <a:rPr lang="en-US" altLang="zh-CN" b="1" dirty="0" smtClean="0"/>
              <a:t>emove texture</a:t>
            </a:r>
            <a:r>
              <a:rPr lang="en-US" altLang="zh-CN" dirty="0" smtClean="0"/>
              <a:t> vs </a:t>
            </a:r>
            <a:r>
              <a:rPr lang="en-US" altLang="zh-CN" b="1" dirty="0" smtClean="0"/>
              <a:t>preserve texture</a:t>
            </a:r>
          </a:p>
          <a:p>
            <a:pPr lvl="1"/>
            <a:r>
              <a:rPr lang="en-US" altLang="zh-CN" dirty="0" smtClean="0"/>
              <a:t>Different </a:t>
            </a:r>
            <a:r>
              <a:rPr lang="en-US" altLang="zh-CN" b="1" dirty="0" smtClean="0">
                <a:solidFill>
                  <a:schemeClr val="accent4"/>
                </a:solidFill>
              </a:rPr>
              <a:t>usage of iteration</a:t>
            </a:r>
          </a:p>
          <a:p>
            <a:pPr lvl="2"/>
            <a:r>
              <a:rPr lang="en-US" altLang="zh-CN" b="1" dirty="0" smtClean="0"/>
              <a:t>Edge recovery</a:t>
            </a:r>
            <a:r>
              <a:rPr lang="en-US" altLang="zh-CN" dirty="0" smtClean="0"/>
              <a:t> vs </a:t>
            </a:r>
            <a:r>
              <a:rPr lang="en-US" altLang="zh-CN" b="1" dirty="0" smtClean="0"/>
              <a:t>energy minimization</a:t>
            </a:r>
            <a:r>
              <a:rPr lang="en-US" altLang="zh-CN" dirty="0" smtClean="0"/>
              <a:t> </a:t>
            </a:r>
          </a:p>
        </p:txBody>
      </p:sp>
      <p:sp>
        <p:nvSpPr>
          <p:cNvPr id="4" name="Slide Number Placeholder 3"/>
          <p:cNvSpPr>
            <a:spLocks noGrp="1"/>
          </p:cNvSpPr>
          <p:nvPr>
            <p:ph type="sldNum" sz="quarter" idx="12"/>
          </p:nvPr>
        </p:nvSpPr>
        <p:spPr/>
        <p:txBody>
          <a:bodyPr/>
          <a:lstStyle/>
          <a:p>
            <a:fld id="{5DA57722-D542-446E-9B8A-9506AA845AE6}" type="slidenum">
              <a:rPr lang="en-US" smtClean="0"/>
              <a:pPr/>
              <a:t>18</a:t>
            </a:fld>
            <a:endParaRPr lang="en-US" dirty="0"/>
          </a:p>
        </p:txBody>
      </p:sp>
    </p:spTree>
    <p:extLst>
      <p:ext uri="{BB962C8B-B14F-4D97-AF65-F5344CB8AC3E}">
        <p14:creationId xmlns:p14="http://schemas.microsoft.com/office/powerpoint/2010/main" val="2071261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fade">
                                      <p:cBhvr>
                                        <p:cTn id="11" dur="500"/>
                                        <p:tgtEl>
                                          <p:spTgt spid="3">
                                            <p:txEl>
                                              <p:pRg st="5" end="5"/>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A57722-D542-446E-9B8A-9506AA845AE6}" type="slidenum">
              <a:rPr lang="en-US" smtClean="0"/>
              <a:pPr/>
              <a:t>19</a:t>
            </a:fld>
            <a:endParaRPr lang="en-US"/>
          </a:p>
        </p:txBody>
      </p:sp>
      <p:sp>
        <p:nvSpPr>
          <p:cNvPr id="11" name="Content Placeholder 2"/>
          <p:cNvSpPr>
            <a:spLocks noGrp="1"/>
          </p:cNvSpPr>
          <p:nvPr>
            <p:ph idx="1"/>
          </p:nvPr>
        </p:nvSpPr>
        <p:spPr>
          <a:xfrm>
            <a:off x="924789" y="2593702"/>
            <a:ext cx="7534043" cy="585921"/>
          </a:xfrm>
        </p:spPr>
        <p:txBody>
          <a:bodyPr>
            <a:normAutofit/>
          </a:bodyPr>
          <a:lstStyle/>
          <a:p>
            <a:pPr marL="0" indent="0">
              <a:buNone/>
            </a:pPr>
            <a:r>
              <a:rPr lang="en-US" altLang="zh-CN" dirty="0" smtClean="0"/>
              <a:t>Our main algorithm has only </a:t>
            </a:r>
            <a:r>
              <a:rPr lang="en-US" altLang="zh-CN" b="1" dirty="0" smtClean="0">
                <a:solidFill>
                  <a:schemeClr val="accent4"/>
                </a:solidFill>
              </a:rPr>
              <a:t>1 line </a:t>
            </a:r>
            <a:r>
              <a:rPr lang="en-US" altLang="zh-CN" dirty="0" smtClean="0"/>
              <a:t>of code</a:t>
            </a:r>
          </a:p>
        </p:txBody>
      </p:sp>
      <p:pic>
        <p:nvPicPr>
          <p:cNvPr id="18" name="Picture 17"/>
          <p:cNvPicPr>
            <a:picLocks noChangeAspect="1"/>
          </p:cNvPicPr>
          <p:nvPr/>
        </p:nvPicPr>
        <p:blipFill>
          <a:blip r:embed="rId3"/>
          <a:stretch>
            <a:fillRect/>
          </a:stretch>
        </p:blipFill>
        <p:spPr>
          <a:xfrm>
            <a:off x="1280823" y="3813615"/>
            <a:ext cx="6821973" cy="1152897"/>
          </a:xfrm>
          <a:prstGeom prst="rect">
            <a:avLst/>
          </a:prstGeom>
          <a:ln w="25400">
            <a:noFill/>
          </a:ln>
        </p:spPr>
      </p:pic>
      <p:sp>
        <p:nvSpPr>
          <p:cNvPr id="10" name="Title 1"/>
          <p:cNvSpPr>
            <a:spLocks noGrp="1"/>
          </p:cNvSpPr>
          <p:nvPr>
            <p:ph type="title"/>
          </p:nvPr>
        </p:nvSpPr>
        <p:spPr>
          <a:xfrm>
            <a:off x="628650" y="365126"/>
            <a:ext cx="7886700" cy="1325563"/>
          </a:xfrm>
        </p:spPr>
        <p:txBody>
          <a:bodyPr/>
          <a:lstStyle/>
          <a:p>
            <a:r>
              <a:rPr lang="en-US" altLang="zh-CN" dirty="0" smtClean="0"/>
              <a:t>Interesting Fact</a:t>
            </a:r>
            <a:endParaRPr lang="zh-CN" altLang="en-US" dirty="0"/>
          </a:p>
        </p:txBody>
      </p:sp>
      <p:pic>
        <p:nvPicPr>
          <p:cNvPr id="12" name="Picture 11"/>
          <p:cNvPicPr>
            <a:picLocks noChangeAspect="1"/>
          </p:cNvPicPr>
          <p:nvPr/>
        </p:nvPicPr>
        <p:blipFill rotWithShape="1">
          <a:blip r:embed="rId3"/>
          <a:srcRect l="10705" t="39421" b="40550"/>
          <a:stretch/>
        </p:blipFill>
        <p:spPr>
          <a:xfrm>
            <a:off x="2011143" y="4274609"/>
            <a:ext cx="6091653" cy="230909"/>
          </a:xfrm>
          <a:prstGeom prst="rect">
            <a:avLst/>
          </a:prstGeom>
          <a:ln w="25400">
            <a:noFill/>
          </a:ln>
        </p:spPr>
      </p:pic>
    </p:spTree>
    <p:extLst>
      <p:ext uri="{BB962C8B-B14F-4D97-AF65-F5344CB8AC3E}">
        <p14:creationId xmlns:p14="http://schemas.microsoft.com/office/powerpoint/2010/main" val="455305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530" y="506336"/>
            <a:ext cx="1078879" cy="720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1977" y="3879011"/>
            <a:ext cx="1078879" cy="720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6495" y="3863629"/>
            <a:ext cx="1078879" cy="720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1012" y="3863629"/>
            <a:ext cx="1078879" cy="7200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250" y="3863629"/>
            <a:ext cx="1078879" cy="7200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7749" y="3016134"/>
            <a:ext cx="1078879" cy="72000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42268" y="3016134"/>
            <a:ext cx="1078879" cy="72000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1977" y="3027286"/>
            <a:ext cx="1078879" cy="720000"/>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16495" y="3027286"/>
            <a:ext cx="1078879" cy="720000"/>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01013" y="3019595"/>
            <a:ext cx="1078879" cy="720000"/>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7250" y="3019595"/>
            <a:ext cx="1078879" cy="720000"/>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57750" y="2168940"/>
            <a:ext cx="1078879" cy="720000"/>
          </a:xfrm>
          <a:prstGeom prst="rect">
            <a:avLst/>
          </a:prstGeom>
        </p:spPr>
      </p:pic>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42268" y="2164409"/>
            <a:ext cx="1078879" cy="720000"/>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47459" y="2175561"/>
            <a:ext cx="1078879" cy="720000"/>
          </a:xfrm>
          <a:prstGeom prst="rect">
            <a:avLst/>
          </a:prstGeom>
        </p:spPr>
      </p:pic>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31977" y="2175561"/>
            <a:ext cx="1078879" cy="720000"/>
          </a:xfrm>
          <a:prstGeom prst="rect">
            <a:avLst/>
          </a:prstGeom>
        </p:spPr>
      </p:pic>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816495" y="2175561"/>
            <a:ext cx="1078879" cy="72000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01013" y="2175561"/>
            <a:ext cx="1078879" cy="720000"/>
          </a:xfrm>
          <a:prstGeom prst="rect">
            <a:avLst/>
          </a:prstGeom>
        </p:spPr>
      </p:pic>
      <p:pic>
        <p:nvPicPr>
          <p:cNvPr id="23" name="Picture 2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5530" y="2175561"/>
            <a:ext cx="1078879" cy="720000"/>
          </a:xfrm>
          <a:prstGeom prst="rect">
            <a:avLst/>
          </a:prstGeom>
        </p:spPr>
      </p:pic>
      <p:pic>
        <p:nvPicPr>
          <p:cNvPr id="24" name="Picture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647414" y="1331527"/>
            <a:ext cx="1078879" cy="720000"/>
          </a:xfrm>
          <a:prstGeom prst="rect">
            <a:avLst/>
          </a:prstGeom>
        </p:spPr>
      </p:pic>
      <p:pic>
        <p:nvPicPr>
          <p:cNvPr id="25" name="Picture 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42269" y="1331527"/>
            <a:ext cx="1078879" cy="720000"/>
          </a:xfrm>
          <a:prstGeom prst="rect">
            <a:avLst/>
          </a:prstGeom>
        </p:spPr>
      </p:pic>
      <p:pic>
        <p:nvPicPr>
          <p:cNvPr id="26" name="Picture 2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237123" y="1331527"/>
            <a:ext cx="1078879" cy="720000"/>
          </a:xfrm>
          <a:prstGeom prst="rect">
            <a:avLst/>
          </a:prstGeom>
        </p:spPr>
      </p:pic>
      <p:pic>
        <p:nvPicPr>
          <p:cNvPr id="27" name="Picture 2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031978" y="1331527"/>
            <a:ext cx="1078879" cy="720000"/>
          </a:xfrm>
          <a:prstGeom prst="rect">
            <a:avLst/>
          </a:prstGeom>
        </p:spPr>
      </p:pic>
      <p:pic>
        <p:nvPicPr>
          <p:cNvPr id="28" name="Picture 2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816496" y="1331527"/>
            <a:ext cx="1078879" cy="720000"/>
          </a:xfrm>
          <a:prstGeom prst="rect">
            <a:avLst/>
          </a:prstGeom>
        </p:spPr>
      </p:pic>
      <p:pic>
        <p:nvPicPr>
          <p:cNvPr id="29" name="Picture 2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647413" y="5579000"/>
            <a:ext cx="1078879" cy="720000"/>
          </a:xfrm>
          <a:prstGeom prst="rect">
            <a:avLst/>
          </a:prstGeom>
        </p:spPr>
      </p:pic>
      <p:pic>
        <p:nvPicPr>
          <p:cNvPr id="30" name="Picture 2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85530" y="1331527"/>
            <a:ext cx="1078879" cy="720000"/>
          </a:xfrm>
          <a:prstGeom prst="rect">
            <a:avLst/>
          </a:prstGeom>
        </p:spPr>
      </p:pic>
      <p:pic>
        <p:nvPicPr>
          <p:cNvPr id="31" name="Picture 3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647414" y="506336"/>
            <a:ext cx="1078879" cy="720000"/>
          </a:xfrm>
          <a:prstGeom prst="rect">
            <a:avLst/>
          </a:prstGeom>
        </p:spPr>
      </p:pic>
      <p:pic>
        <p:nvPicPr>
          <p:cNvPr id="32" name="Picture 3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442269" y="506336"/>
            <a:ext cx="1078879" cy="720000"/>
          </a:xfrm>
          <a:prstGeom prst="rect">
            <a:avLst/>
          </a:prstGeom>
        </p:spPr>
      </p:pic>
      <p:pic>
        <p:nvPicPr>
          <p:cNvPr id="33" name="Picture 3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237124" y="506336"/>
            <a:ext cx="1078879" cy="720000"/>
          </a:xfrm>
          <a:prstGeom prst="rect">
            <a:avLst/>
          </a:prstGeom>
        </p:spPr>
      </p:pic>
      <p:pic>
        <p:nvPicPr>
          <p:cNvPr id="34" name="Picture 3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031979" y="506336"/>
            <a:ext cx="1078879" cy="720000"/>
          </a:xfrm>
          <a:prstGeom prst="rect">
            <a:avLst/>
          </a:prstGeom>
        </p:spPr>
      </p:pic>
      <p:pic>
        <p:nvPicPr>
          <p:cNvPr id="35" name="Picture 3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816496" y="506336"/>
            <a:ext cx="1078879" cy="720000"/>
          </a:xfrm>
          <a:prstGeom prst="rect">
            <a:avLst/>
          </a:prstGeom>
        </p:spPr>
      </p:pic>
      <p:pic>
        <p:nvPicPr>
          <p:cNvPr id="36" name="Picture 35"/>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601013" y="506336"/>
            <a:ext cx="1078879" cy="720000"/>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0092" y="1350370"/>
            <a:ext cx="1078879" cy="720000"/>
          </a:xfrm>
          <a:prstGeom prst="rect">
            <a:avLst/>
          </a:prstGeom>
        </p:spPr>
      </p:pic>
      <p:pic>
        <p:nvPicPr>
          <p:cNvPr id="52" name="Picture 51"/>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440057" y="5561231"/>
            <a:ext cx="1078879" cy="720000"/>
          </a:xfrm>
          <a:prstGeom prst="rect">
            <a:avLst/>
          </a:prstGeom>
        </p:spPr>
      </p:pic>
      <p:pic>
        <p:nvPicPr>
          <p:cNvPr id="53" name="Picture 52"/>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247459" y="5570807"/>
            <a:ext cx="1078879" cy="720000"/>
          </a:xfrm>
          <a:prstGeom prst="rect">
            <a:avLst/>
          </a:prstGeom>
        </p:spPr>
      </p:pic>
      <p:pic>
        <p:nvPicPr>
          <p:cNvPr id="54" name="Picture 53"/>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009091" y="5561231"/>
            <a:ext cx="1078879" cy="720000"/>
          </a:xfrm>
          <a:prstGeom prst="rect">
            <a:avLst/>
          </a:prstGeom>
        </p:spPr>
      </p:pic>
      <p:pic>
        <p:nvPicPr>
          <p:cNvPr id="55" name="Picture 54"/>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816495" y="5544779"/>
            <a:ext cx="1078879" cy="720000"/>
          </a:xfrm>
          <a:prstGeom prst="rect">
            <a:avLst/>
          </a:prstGeom>
        </p:spPr>
      </p:pic>
      <p:pic>
        <p:nvPicPr>
          <p:cNvPr id="56" name="Picture 55"/>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601012" y="5551697"/>
            <a:ext cx="1078879" cy="720000"/>
          </a:xfrm>
          <a:prstGeom prst="rect">
            <a:avLst/>
          </a:prstGeom>
        </p:spPr>
      </p:pic>
      <p:pic>
        <p:nvPicPr>
          <p:cNvPr id="57" name="Picture 56"/>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385529" y="5551697"/>
            <a:ext cx="1078879" cy="720000"/>
          </a:xfrm>
          <a:prstGeom prst="rect">
            <a:avLst/>
          </a:prstGeom>
        </p:spPr>
      </p:pic>
      <p:pic>
        <p:nvPicPr>
          <p:cNvPr id="58" name="Picture 57"/>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656703" y="4719887"/>
            <a:ext cx="1078879" cy="720000"/>
          </a:xfrm>
          <a:prstGeom prst="rect">
            <a:avLst/>
          </a:prstGeom>
        </p:spPr>
      </p:pic>
      <p:pic>
        <p:nvPicPr>
          <p:cNvPr id="59" name="Picture 58"/>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441221" y="4709506"/>
            <a:ext cx="1078879" cy="720000"/>
          </a:xfrm>
          <a:prstGeom prst="rect">
            <a:avLst/>
          </a:prstGeom>
        </p:spPr>
      </p:pic>
      <p:pic>
        <p:nvPicPr>
          <p:cNvPr id="60" name="Picture 59"/>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247459" y="4707663"/>
            <a:ext cx="1078879" cy="720000"/>
          </a:xfrm>
          <a:prstGeom prst="rect">
            <a:avLst/>
          </a:prstGeom>
        </p:spPr>
      </p:pic>
      <p:pic>
        <p:nvPicPr>
          <p:cNvPr id="61" name="Picture 60"/>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4031976" y="4709506"/>
            <a:ext cx="1078879" cy="720000"/>
          </a:xfrm>
          <a:prstGeom prst="rect">
            <a:avLst/>
          </a:prstGeom>
        </p:spPr>
      </p:pic>
      <p:pic>
        <p:nvPicPr>
          <p:cNvPr id="62" name="Picture 61"/>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2816495" y="4707663"/>
            <a:ext cx="1078879" cy="720000"/>
          </a:xfrm>
          <a:prstGeom prst="rect">
            <a:avLst/>
          </a:prstGeom>
        </p:spPr>
      </p:pic>
      <p:pic>
        <p:nvPicPr>
          <p:cNvPr id="63" name="Picture 62"/>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1601012" y="4707663"/>
            <a:ext cx="1078879" cy="720000"/>
          </a:xfrm>
          <a:prstGeom prst="rect">
            <a:avLst/>
          </a:prstGeom>
        </p:spPr>
      </p:pic>
      <p:pic>
        <p:nvPicPr>
          <p:cNvPr id="64" name="Picture 63"/>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407249" y="4707663"/>
            <a:ext cx="1078879" cy="720000"/>
          </a:xfrm>
          <a:prstGeom prst="rect">
            <a:avLst/>
          </a:prstGeom>
        </p:spPr>
      </p:pic>
      <p:pic>
        <p:nvPicPr>
          <p:cNvPr id="65" name="Picture 64"/>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7656704" y="3894393"/>
            <a:ext cx="1078879" cy="720000"/>
          </a:xfrm>
          <a:prstGeom prst="rect">
            <a:avLst/>
          </a:prstGeom>
        </p:spPr>
      </p:pic>
      <p:pic>
        <p:nvPicPr>
          <p:cNvPr id="66" name="Picture 65"/>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6441222" y="3894393"/>
            <a:ext cx="1078879" cy="720000"/>
          </a:xfrm>
          <a:prstGeom prst="rect">
            <a:avLst/>
          </a:prstGeom>
        </p:spPr>
      </p:pic>
      <p:pic>
        <p:nvPicPr>
          <p:cNvPr id="67" name="Picture 66"/>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5247459" y="3894393"/>
            <a:ext cx="1078879" cy="720000"/>
          </a:xfrm>
          <a:prstGeom prst="rect">
            <a:avLst/>
          </a:prstGeom>
        </p:spPr>
      </p:pic>
      <p:pic>
        <p:nvPicPr>
          <p:cNvPr id="68" name="Picture 67"/>
          <p:cNvPicPr>
            <a:picLocks noChangeAspect="1"/>
          </p:cNvPicPr>
          <p:nvPr/>
        </p:nvPicPr>
        <p:blipFill rotWithShape="1">
          <a:blip r:embed="rId50" cstate="print">
            <a:extLst>
              <a:ext uri="{28A0092B-C50C-407E-A947-70E740481C1C}">
                <a14:useLocalDpi xmlns:a14="http://schemas.microsoft.com/office/drawing/2010/main" val="0"/>
              </a:ext>
            </a:extLst>
          </a:blip>
          <a:srcRect b="10292"/>
          <a:stretch/>
        </p:blipFill>
        <p:spPr>
          <a:xfrm>
            <a:off x="5246338" y="3030345"/>
            <a:ext cx="1080000" cy="726634"/>
          </a:xfrm>
          <a:prstGeom prst="rect">
            <a:avLst/>
          </a:prstGeom>
        </p:spPr>
      </p:pic>
    </p:spTree>
    <p:extLst>
      <p:ext uri="{BB962C8B-B14F-4D97-AF65-F5344CB8AC3E}">
        <p14:creationId xmlns:p14="http://schemas.microsoft.com/office/powerpoint/2010/main" val="2992051319"/>
      </p:ext>
    </p:extLst>
  </p:cSld>
  <p:clrMapOvr>
    <a:masterClrMapping/>
  </p:clrMapOvr>
  <mc:AlternateContent xmlns:mc="http://schemas.openxmlformats.org/markup-compatibility/2006" xmlns:p14="http://schemas.microsoft.com/office/powerpoint/2010/main">
    <mc:Choice Requires="p14">
      <p:transition p14:dur="250" advClick="0" advTm="40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
                                        <p:tgtEl>
                                          <p:spTgt spid="5"/>
                                        </p:tgtEl>
                                      </p:cBhvr>
                                    </p:animEffect>
                                  </p:childTnLst>
                                </p:cTn>
                              </p:par>
                            </p:childTnLst>
                          </p:cTn>
                        </p:par>
                        <p:par>
                          <p:cTn id="8" fill="hold">
                            <p:stCondLst>
                              <p:cond delay="3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30"/>
                                        <p:tgtEl>
                                          <p:spTgt spid="36"/>
                                        </p:tgtEl>
                                      </p:cBhvr>
                                    </p:animEffect>
                                  </p:childTnLst>
                                </p:cTn>
                              </p:par>
                            </p:childTnLst>
                          </p:cTn>
                        </p:par>
                        <p:par>
                          <p:cTn id="12" fill="hold">
                            <p:stCondLst>
                              <p:cond delay="6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30"/>
                                        <p:tgtEl>
                                          <p:spTgt spid="35"/>
                                        </p:tgtEl>
                                      </p:cBhvr>
                                    </p:animEffect>
                                  </p:childTnLst>
                                </p:cTn>
                              </p:par>
                            </p:childTnLst>
                          </p:cTn>
                        </p:par>
                        <p:par>
                          <p:cTn id="16" fill="hold">
                            <p:stCondLst>
                              <p:cond delay="9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30"/>
                                        <p:tgtEl>
                                          <p:spTgt spid="34"/>
                                        </p:tgtEl>
                                      </p:cBhvr>
                                    </p:animEffect>
                                  </p:childTnLst>
                                </p:cTn>
                              </p:par>
                            </p:childTnLst>
                          </p:cTn>
                        </p:par>
                        <p:par>
                          <p:cTn id="20" fill="hold">
                            <p:stCondLst>
                              <p:cond delay="12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30"/>
                                        <p:tgtEl>
                                          <p:spTgt spid="33"/>
                                        </p:tgtEl>
                                      </p:cBhvr>
                                    </p:animEffect>
                                  </p:childTnLst>
                                </p:cTn>
                              </p:par>
                            </p:childTnLst>
                          </p:cTn>
                        </p:par>
                        <p:par>
                          <p:cTn id="24" fill="hold">
                            <p:stCondLst>
                              <p:cond delay="15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30"/>
                                        <p:tgtEl>
                                          <p:spTgt spid="32"/>
                                        </p:tgtEl>
                                      </p:cBhvr>
                                    </p:animEffect>
                                  </p:childTnLst>
                                </p:cTn>
                              </p:par>
                            </p:childTnLst>
                          </p:cTn>
                        </p:par>
                        <p:par>
                          <p:cTn id="28" fill="hold">
                            <p:stCondLst>
                              <p:cond delay="180"/>
                            </p:stCondLst>
                            <p:childTnLst>
                              <p:par>
                                <p:cTn id="29" presetID="10" presetClass="entr" presetSubtype="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30"/>
                                        <p:tgtEl>
                                          <p:spTgt spid="31"/>
                                        </p:tgtEl>
                                      </p:cBhvr>
                                    </p:animEffect>
                                  </p:childTnLst>
                                </p:cTn>
                              </p:par>
                            </p:childTnLst>
                          </p:cTn>
                        </p:par>
                        <p:par>
                          <p:cTn id="32" fill="hold">
                            <p:stCondLst>
                              <p:cond delay="210"/>
                            </p:stCondLst>
                            <p:childTnLst>
                              <p:par>
                                <p:cTn id="33" presetID="10"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30"/>
                                        <p:tgtEl>
                                          <p:spTgt spid="30"/>
                                        </p:tgtEl>
                                      </p:cBhvr>
                                    </p:animEffect>
                                  </p:childTnLst>
                                </p:cTn>
                              </p:par>
                            </p:childTnLst>
                          </p:cTn>
                        </p:par>
                        <p:par>
                          <p:cTn id="36" fill="hold">
                            <p:stCondLst>
                              <p:cond delay="240"/>
                            </p:stCondLst>
                            <p:childTnLst>
                              <p:par>
                                <p:cTn id="37" presetID="10" presetClass="entr" presetSubtype="0"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30"/>
                                        <p:tgtEl>
                                          <p:spTgt spid="51"/>
                                        </p:tgtEl>
                                      </p:cBhvr>
                                    </p:animEffect>
                                  </p:childTnLst>
                                </p:cTn>
                              </p:par>
                            </p:childTnLst>
                          </p:cTn>
                        </p:par>
                        <p:par>
                          <p:cTn id="40" fill="hold">
                            <p:stCondLst>
                              <p:cond delay="270"/>
                            </p:stCondLst>
                            <p:childTnLst>
                              <p:par>
                                <p:cTn id="41" presetID="10" presetClass="entr" presetSubtype="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30"/>
                                        <p:tgtEl>
                                          <p:spTgt spid="28"/>
                                        </p:tgtEl>
                                      </p:cBhvr>
                                    </p:animEffect>
                                  </p:childTnLst>
                                </p:cTn>
                              </p:par>
                            </p:childTnLst>
                          </p:cTn>
                        </p:par>
                        <p:par>
                          <p:cTn id="44" fill="hold">
                            <p:stCondLst>
                              <p:cond delay="300"/>
                            </p:stCondLst>
                            <p:childTnLst>
                              <p:par>
                                <p:cTn id="45" presetID="10" presetClass="entr" presetSubtype="0"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30"/>
                                        <p:tgtEl>
                                          <p:spTgt spid="27"/>
                                        </p:tgtEl>
                                      </p:cBhvr>
                                    </p:animEffect>
                                  </p:childTnLst>
                                </p:cTn>
                              </p:par>
                            </p:childTnLst>
                          </p:cTn>
                        </p:par>
                        <p:par>
                          <p:cTn id="48" fill="hold">
                            <p:stCondLst>
                              <p:cond delay="330"/>
                            </p:stCondLst>
                            <p:childTnLst>
                              <p:par>
                                <p:cTn id="49" presetID="10" presetClass="entr" presetSubtype="0"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30"/>
                                        <p:tgtEl>
                                          <p:spTgt spid="26"/>
                                        </p:tgtEl>
                                      </p:cBhvr>
                                    </p:animEffect>
                                  </p:childTnLst>
                                </p:cTn>
                              </p:par>
                            </p:childTnLst>
                          </p:cTn>
                        </p:par>
                        <p:par>
                          <p:cTn id="52" fill="hold">
                            <p:stCondLst>
                              <p:cond delay="360"/>
                            </p:stCondLst>
                            <p:childTnLst>
                              <p:par>
                                <p:cTn id="53" presetID="10"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30"/>
                                        <p:tgtEl>
                                          <p:spTgt spid="25"/>
                                        </p:tgtEl>
                                      </p:cBhvr>
                                    </p:animEffect>
                                  </p:childTnLst>
                                </p:cTn>
                              </p:par>
                            </p:childTnLst>
                          </p:cTn>
                        </p:par>
                        <p:par>
                          <p:cTn id="56" fill="hold">
                            <p:stCondLst>
                              <p:cond delay="39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30"/>
                                        <p:tgtEl>
                                          <p:spTgt spid="24"/>
                                        </p:tgtEl>
                                      </p:cBhvr>
                                    </p:animEffect>
                                  </p:childTnLst>
                                </p:cTn>
                              </p:par>
                            </p:childTnLst>
                          </p:cTn>
                        </p:par>
                        <p:par>
                          <p:cTn id="60" fill="hold">
                            <p:stCondLst>
                              <p:cond delay="420"/>
                            </p:stCondLst>
                            <p:childTnLst>
                              <p:par>
                                <p:cTn id="61" presetID="10" presetClass="entr" presetSubtype="0"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30"/>
                                        <p:tgtEl>
                                          <p:spTgt spid="23"/>
                                        </p:tgtEl>
                                      </p:cBhvr>
                                    </p:animEffect>
                                  </p:childTnLst>
                                </p:cTn>
                              </p:par>
                            </p:childTnLst>
                          </p:cTn>
                        </p:par>
                        <p:par>
                          <p:cTn id="64" fill="hold">
                            <p:stCondLst>
                              <p:cond delay="450"/>
                            </p:stCondLst>
                            <p:childTnLst>
                              <p:par>
                                <p:cTn id="65" presetID="10" presetClass="entr" presetSubtype="0"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30"/>
                                        <p:tgtEl>
                                          <p:spTgt spid="22"/>
                                        </p:tgtEl>
                                      </p:cBhvr>
                                    </p:animEffect>
                                  </p:childTnLst>
                                </p:cTn>
                              </p:par>
                            </p:childTnLst>
                          </p:cTn>
                        </p:par>
                        <p:par>
                          <p:cTn id="68" fill="hold">
                            <p:stCondLst>
                              <p:cond delay="480"/>
                            </p:stCondLst>
                            <p:childTnLst>
                              <p:par>
                                <p:cTn id="69" presetID="10" presetClass="entr" presetSubtype="0"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30"/>
                                        <p:tgtEl>
                                          <p:spTgt spid="21"/>
                                        </p:tgtEl>
                                      </p:cBhvr>
                                    </p:animEffect>
                                  </p:childTnLst>
                                </p:cTn>
                              </p:par>
                            </p:childTnLst>
                          </p:cTn>
                        </p:par>
                        <p:par>
                          <p:cTn id="72" fill="hold">
                            <p:stCondLst>
                              <p:cond delay="510"/>
                            </p:stCondLst>
                            <p:childTnLst>
                              <p:par>
                                <p:cTn id="73" presetID="10" presetClass="entr" presetSubtype="0"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30"/>
                                        <p:tgtEl>
                                          <p:spTgt spid="20"/>
                                        </p:tgtEl>
                                      </p:cBhvr>
                                    </p:animEffect>
                                  </p:childTnLst>
                                </p:cTn>
                              </p:par>
                            </p:childTnLst>
                          </p:cTn>
                        </p:par>
                        <p:par>
                          <p:cTn id="76" fill="hold">
                            <p:stCondLst>
                              <p:cond delay="540"/>
                            </p:stCondLst>
                            <p:childTnLst>
                              <p:par>
                                <p:cTn id="77" presetID="10" presetClass="entr" presetSubtype="0" fill="hold"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30"/>
                                        <p:tgtEl>
                                          <p:spTgt spid="19"/>
                                        </p:tgtEl>
                                      </p:cBhvr>
                                    </p:animEffect>
                                  </p:childTnLst>
                                </p:cTn>
                              </p:par>
                            </p:childTnLst>
                          </p:cTn>
                        </p:par>
                        <p:par>
                          <p:cTn id="80" fill="hold">
                            <p:stCondLst>
                              <p:cond delay="570"/>
                            </p:stCondLst>
                            <p:childTnLst>
                              <p:par>
                                <p:cTn id="81" presetID="10" presetClass="entr" presetSubtype="0"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30"/>
                                        <p:tgtEl>
                                          <p:spTgt spid="18"/>
                                        </p:tgtEl>
                                      </p:cBhvr>
                                    </p:animEffect>
                                  </p:childTnLst>
                                </p:cTn>
                              </p:par>
                            </p:childTnLst>
                          </p:cTn>
                        </p:par>
                        <p:par>
                          <p:cTn id="84" fill="hold">
                            <p:stCondLst>
                              <p:cond delay="600"/>
                            </p:stCondLst>
                            <p:childTnLst>
                              <p:par>
                                <p:cTn id="85" presetID="10" presetClass="entr" presetSubtype="0" fill="hold" nodeType="after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30"/>
                                        <p:tgtEl>
                                          <p:spTgt spid="17"/>
                                        </p:tgtEl>
                                      </p:cBhvr>
                                    </p:animEffect>
                                  </p:childTnLst>
                                </p:cTn>
                              </p:par>
                            </p:childTnLst>
                          </p:cTn>
                        </p:par>
                        <p:par>
                          <p:cTn id="88" fill="hold">
                            <p:stCondLst>
                              <p:cond delay="630"/>
                            </p:stCondLst>
                            <p:childTnLst>
                              <p:par>
                                <p:cTn id="89" presetID="10" presetClass="entr" presetSubtype="0" fill="hold" nodeType="after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30"/>
                                        <p:tgtEl>
                                          <p:spTgt spid="16"/>
                                        </p:tgtEl>
                                      </p:cBhvr>
                                    </p:animEffect>
                                  </p:childTnLst>
                                </p:cTn>
                              </p:par>
                            </p:childTnLst>
                          </p:cTn>
                        </p:par>
                        <p:par>
                          <p:cTn id="92" fill="hold">
                            <p:stCondLst>
                              <p:cond delay="660"/>
                            </p:stCondLst>
                            <p:childTnLst>
                              <p:par>
                                <p:cTn id="93" presetID="10" presetClass="entr" presetSubtype="0" fill="hold" nodeType="after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30"/>
                                        <p:tgtEl>
                                          <p:spTgt spid="15"/>
                                        </p:tgtEl>
                                      </p:cBhvr>
                                    </p:animEffect>
                                  </p:childTnLst>
                                </p:cTn>
                              </p:par>
                            </p:childTnLst>
                          </p:cTn>
                        </p:par>
                        <p:par>
                          <p:cTn id="96" fill="hold">
                            <p:stCondLst>
                              <p:cond delay="690"/>
                            </p:stCondLst>
                            <p:childTnLst>
                              <p:par>
                                <p:cTn id="97" presetID="10" presetClass="entr" presetSubtype="0" fill="hold" nodeType="after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30"/>
                                        <p:tgtEl>
                                          <p:spTgt spid="14"/>
                                        </p:tgtEl>
                                      </p:cBhvr>
                                    </p:animEffect>
                                  </p:childTnLst>
                                </p:cTn>
                              </p:par>
                            </p:childTnLst>
                          </p:cTn>
                        </p:par>
                        <p:par>
                          <p:cTn id="100" fill="hold">
                            <p:stCondLst>
                              <p:cond delay="720"/>
                            </p:stCondLst>
                            <p:childTnLst>
                              <p:par>
                                <p:cTn id="101" presetID="10" presetClass="entr" presetSubtype="0" fill="hold" nodeType="afterEffect">
                                  <p:stCondLst>
                                    <p:cond delay="0"/>
                                  </p:stCondLst>
                                  <p:childTnLst>
                                    <p:set>
                                      <p:cBhvr>
                                        <p:cTn id="102" dur="1" fill="hold">
                                          <p:stCondLst>
                                            <p:cond delay="0"/>
                                          </p:stCondLst>
                                        </p:cTn>
                                        <p:tgtEl>
                                          <p:spTgt spid="13"/>
                                        </p:tgtEl>
                                        <p:attrNameLst>
                                          <p:attrName>style.visibility</p:attrName>
                                        </p:attrNameLst>
                                      </p:cBhvr>
                                      <p:to>
                                        <p:strVal val="visible"/>
                                      </p:to>
                                    </p:set>
                                    <p:animEffect transition="in" filter="fade">
                                      <p:cBhvr>
                                        <p:cTn id="103" dur="30"/>
                                        <p:tgtEl>
                                          <p:spTgt spid="13"/>
                                        </p:tgtEl>
                                      </p:cBhvr>
                                    </p:animEffect>
                                  </p:childTnLst>
                                </p:cTn>
                              </p:par>
                            </p:childTnLst>
                          </p:cTn>
                        </p:par>
                        <p:par>
                          <p:cTn id="104" fill="hold">
                            <p:stCondLst>
                              <p:cond delay="750"/>
                            </p:stCondLst>
                            <p:childTnLst>
                              <p:par>
                                <p:cTn id="105" presetID="10" presetClass="entr" presetSubtype="0" fill="hold" nodeType="afterEffect">
                                  <p:stCondLst>
                                    <p:cond delay="0"/>
                                  </p:stCondLst>
                                  <p:childTnLst>
                                    <p:set>
                                      <p:cBhvr>
                                        <p:cTn id="106" dur="1" fill="hold">
                                          <p:stCondLst>
                                            <p:cond delay="0"/>
                                          </p:stCondLst>
                                        </p:cTn>
                                        <p:tgtEl>
                                          <p:spTgt spid="68"/>
                                        </p:tgtEl>
                                        <p:attrNameLst>
                                          <p:attrName>style.visibility</p:attrName>
                                        </p:attrNameLst>
                                      </p:cBhvr>
                                      <p:to>
                                        <p:strVal val="visible"/>
                                      </p:to>
                                    </p:set>
                                    <p:animEffect transition="in" filter="fade">
                                      <p:cBhvr>
                                        <p:cTn id="107" dur="30"/>
                                        <p:tgtEl>
                                          <p:spTgt spid="68"/>
                                        </p:tgtEl>
                                      </p:cBhvr>
                                    </p:animEffect>
                                  </p:childTnLst>
                                </p:cTn>
                              </p:par>
                            </p:childTnLst>
                          </p:cTn>
                        </p:par>
                        <p:par>
                          <p:cTn id="108" fill="hold">
                            <p:stCondLst>
                              <p:cond delay="780"/>
                            </p:stCondLst>
                            <p:childTnLst>
                              <p:par>
                                <p:cTn id="109" presetID="10" presetClass="entr" presetSubtype="0" fill="hold" nodeType="afterEffect">
                                  <p:stCondLst>
                                    <p:cond delay="0"/>
                                  </p:stCondLst>
                                  <p:childTnLst>
                                    <p:set>
                                      <p:cBhvr>
                                        <p:cTn id="110" dur="1" fill="hold">
                                          <p:stCondLst>
                                            <p:cond delay="0"/>
                                          </p:stCondLst>
                                        </p:cTn>
                                        <p:tgtEl>
                                          <p:spTgt spid="11"/>
                                        </p:tgtEl>
                                        <p:attrNameLst>
                                          <p:attrName>style.visibility</p:attrName>
                                        </p:attrNameLst>
                                      </p:cBhvr>
                                      <p:to>
                                        <p:strVal val="visible"/>
                                      </p:to>
                                    </p:set>
                                    <p:animEffect transition="in" filter="fade">
                                      <p:cBhvr>
                                        <p:cTn id="111" dur="30"/>
                                        <p:tgtEl>
                                          <p:spTgt spid="11"/>
                                        </p:tgtEl>
                                      </p:cBhvr>
                                    </p:animEffect>
                                  </p:childTnLst>
                                </p:cTn>
                              </p:par>
                            </p:childTnLst>
                          </p:cTn>
                        </p:par>
                        <p:par>
                          <p:cTn id="112" fill="hold">
                            <p:stCondLst>
                              <p:cond delay="810"/>
                            </p:stCondLst>
                            <p:childTnLst>
                              <p:par>
                                <p:cTn id="113" presetID="10" presetClass="entr" presetSubtype="0" fill="hold" nodeType="after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fade">
                                      <p:cBhvr>
                                        <p:cTn id="115" dur="30"/>
                                        <p:tgtEl>
                                          <p:spTgt spid="10"/>
                                        </p:tgtEl>
                                      </p:cBhvr>
                                    </p:animEffect>
                                  </p:childTnLst>
                                </p:cTn>
                              </p:par>
                            </p:childTnLst>
                          </p:cTn>
                        </p:par>
                        <p:par>
                          <p:cTn id="116" fill="hold">
                            <p:stCondLst>
                              <p:cond delay="840"/>
                            </p:stCondLst>
                            <p:childTnLst>
                              <p:par>
                                <p:cTn id="117" presetID="10" presetClass="entr" presetSubtype="0" fill="hold" nodeType="afterEffect">
                                  <p:stCondLst>
                                    <p:cond delay="0"/>
                                  </p:stCondLst>
                                  <p:childTnLst>
                                    <p:set>
                                      <p:cBhvr>
                                        <p:cTn id="118" dur="1" fill="hold">
                                          <p:stCondLst>
                                            <p:cond delay="0"/>
                                          </p:stCondLst>
                                        </p:cTn>
                                        <p:tgtEl>
                                          <p:spTgt spid="9"/>
                                        </p:tgtEl>
                                        <p:attrNameLst>
                                          <p:attrName>style.visibility</p:attrName>
                                        </p:attrNameLst>
                                      </p:cBhvr>
                                      <p:to>
                                        <p:strVal val="visible"/>
                                      </p:to>
                                    </p:set>
                                    <p:animEffect transition="in" filter="fade">
                                      <p:cBhvr>
                                        <p:cTn id="119" dur="30"/>
                                        <p:tgtEl>
                                          <p:spTgt spid="9"/>
                                        </p:tgtEl>
                                      </p:cBhvr>
                                    </p:animEffect>
                                  </p:childTnLst>
                                </p:cTn>
                              </p:par>
                            </p:childTnLst>
                          </p:cTn>
                        </p:par>
                        <p:par>
                          <p:cTn id="120" fill="hold">
                            <p:stCondLst>
                              <p:cond delay="870"/>
                            </p:stCondLst>
                            <p:childTnLst>
                              <p:par>
                                <p:cTn id="121" presetID="10" presetClass="entr" presetSubtype="0" fill="hold" nodeType="afterEffect">
                                  <p:stCondLst>
                                    <p:cond delay="0"/>
                                  </p:stCondLst>
                                  <p:childTnLst>
                                    <p:set>
                                      <p:cBhvr>
                                        <p:cTn id="122" dur="1" fill="hold">
                                          <p:stCondLst>
                                            <p:cond delay="0"/>
                                          </p:stCondLst>
                                        </p:cTn>
                                        <p:tgtEl>
                                          <p:spTgt spid="8"/>
                                        </p:tgtEl>
                                        <p:attrNameLst>
                                          <p:attrName>style.visibility</p:attrName>
                                        </p:attrNameLst>
                                      </p:cBhvr>
                                      <p:to>
                                        <p:strVal val="visible"/>
                                      </p:to>
                                    </p:set>
                                    <p:animEffect transition="in" filter="fade">
                                      <p:cBhvr>
                                        <p:cTn id="123" dur="30"/>
                                        <p:tgtEl>
                                          <p:spTgt spid="8"/>
                                        </p:tgtEl>
                                      </p:cBhvr>
                                    </p:animEffect>
                                  </p:childTnLst>
                                </p:cTn>
                              </p:par>
                            </p:childTnLst>
                          </p:cTn>
                        </p:par>
                        <p:par>
                          <p:cTn id="124" fill="hold">
                            <p:stCondLst>
                              <p:cond delay="900"/>
                            </p:stCondLst>
                            <p:childTnLst>
                              <p:par>
                                <p:cTn id="125" presetID="10" presetClass="entr" presetSubtype="0" fill="hold" nodeType="afterEffect">
                                  <p:stCondLst>
                                    <p:cond delay="0"/>
                                  </p:stCondLst>
                                  <p:childTnLst>
                                    <p:set>
                                      <p:cBhvr>
                                        <p:cTn id="126" dur="1" fill="hold">
                                          <p:stCondLst>
                                            <p:cond delay="0"/>
                                          </p:stCondLst>
                                        </p:cTn>
                                        <p:tgtEl>
                                          <p:spTgt spid="7"/>
                                        </p:tgtEl>
                                        <p:attrNameLst>
                                          <p:attrName>style.visibility</p:attrName>
                                        </p:attrNameLst>
                                      </p:cBhvr>
                                      <p:to>
                                        <p:strVal val="visible"/>
                                      </p:to>
                                    </p:set>
                                    <p:animEffect transition="in" filter="fade">
                                      <p:cBhvr>
                                        <p:cTn id="127" dur="30"/>
                                        <p:tgtEl>
                                          <p:spTgt spid="7"/>
                                        </p:tgtEl>
                                      </p:cBhvr>
                                    </p:animEffect>
                                  </p:childTnLst>
                                </p:cTn>
                              </p:par>
                            </p:childTnLst>
                          </p:cTn>
                        </p:par>
                        <p:par>
                          <p:cTn id="128" fill="hold">
                            <p:stCondLst>
                              <p:cond delay="930"/>
                            </p:stCondLst>
                            <p:childTnLst>
                              <p:par>
                                <p:cTn id="129" presetID="10" presetClass="entr" presetSubtype="0" fill="hold" nodeType="afterEffect">
                                  <p:stCondLst>
                                    <p:cond delay="0"/>
                                  </p:stCondLst>
                                  <p:childTnLst>
                                    <p:set>
                                      <p:cBhvr>
                                        <p:cTn id="130" dur="1" fill="hold">
                                          <p:stCondLst>
                                            <p:cond delay="0"/>
                                          </p:stCondLst>
                                        </p:cTn>
                                        <p:tgtEl>
                                          <p:spTgt spid="6"/>
                                        </p:tgtEl>
                                        <p:attrNameLst>
                                          <p:attrName>style.visibility</p:attrName>
                                        </p:attrNameLst>
                                      </p:cBhvr>
                                      <p:to>
                                        <p:strVal val="visible"/>
                                      </p:to>
                                    </p:set>
                                    <p:animEffect transition="in" filter="fade">
                                      <p:cBhvr>
                                        <p:cTn id="131" dur="30"/>
                                        <p:tgtEl>
                                          <p:spTgt spid="6"/>
                                        </p:tgtEl>
                                      </p:cBhvr>
                                    </p:animEffect>
                                  </p:childTnLst>
                                </p:cTn>
                              </p:par>
                            </p:childTnLst>
                          </p:cTn>
                        </p:par>
                        <p:par>
                          <p:cTn id="132" fill="hold">
                            <p:stCondLst>
                              <p:cond delay="960"/>
                            </p:stCondLst>
                            <p:childTnLst>
                              <p:par>
                                <p:cTn id="133" presetID="10" presetClass="entr" presetSubtype="0" fill="hold" nodeType="afterEffect">
                                  <p:stCondLst>
                                    <p:cond delay="0"/>
                                  </p:stCondLst>
                                  <p:childTnLst>
                                    <p:set>
                                      <p:cBhvr>
                                        <p:cTn id="134" dur="1" fill="hold">
                                          <p:stCondLst>
                                            <p:cond delay="0"/>
                                          </p:stCondLst>
                                        </p:cTn>
                                        <p:tgtEl>
                                          <p:spTgt spid="67"/>
                                        </p:tgtEl>
                                        <p:attrNameLst>
                                          <p:attrName>style.visibility</p:attrName>
                                        </p:attrNameLst>
                                      </p:cBhvr>
                                      <p:to>
                                        <p:strVal val="visible"/>
                                      </p:to>
                                    </p:set>
                                    <p:animEffect transition="in" filter="fade">
                                      <p:cBhvr>
                                        <p:cTn id="135" dur="30"/>
                                        <p:tgtEl>
                                          <p:spTgt spid="67"/>
                                        </p:tgtEl>
                                      </p:cBhvr>
                                    </p:animEffect>
                                  </p:childTnLst>
                                </p:cTn>
                              </p:par>
                            </p:childTnLst>
                          </p:cTn>
                        </p:par>
                        <p:par>
                          <p:cTn id="136" fill="hold">
                            <p:stCondLst>
                              <p:cond delay="990"/>
                            </p:stCondLst>
                            <p:childTnLst>
                              <p:par>
                                <p:cTn id="137" presetID="10" presetClass="entr" presetSubtype="0" fill="hold" nodeType="afterEffect">
                                  <p:stCondLst>
                                    <p:cond delay="0"/>
                                  </p:stCondLst>
                                  <p:childTnLst>
                                    <p:set>
                                      <p:cBhvr>
                                        <p:cTn id="138" dur="1" fill="hold">
                                          <p:stCondLst>
                                            <p:cond delay="0"/>
                                          </p:stCondLst>
                                        </p:cTn>
                                        <p:tgtEl>
                                          <p:spTgt spid="66"/>
                                        </p:tgtEl>
                                        <p:attrNameLst>
                                          <p:attrName>style.visibility</p:attrName>
                                        </p:attrNameLst>
                                      </p:cBhvr>
                                      <p:to>
                                        <p:strVal val="visible"/>
                                      </p:to>
                                    </p:set>
                                    <p:animEffect transition="in" filter="fade">
                                      <p:cBhvr>
                                        <p:cTn id="139" dur="30"/>
                                        <p:tgtEl>
                                          <p:spTgt spid="66"/>
                                        </p:tgtEl>
                                      </p:cBhvr>
                                    </p:animEffect>
                                  </p:childTnLst>
                                </p:cTn>
                              </p:par>
                            </p:childTnLst>
                          </p:cTn>
                        </p:par>
                        <p:par>
                          <p:cTn id="140" fill="hold">
                            <p:stCondLst>
                              <p:cond delay="1020"/>
                            </p:stCondLst>
                            <p:childTnLst>
                              <p:par>
                                <p:cTn id="141" presetID="10" presetClass="entr" presetSubtype="0" fill="hold" nodeType="afterEffect">
                                  <p:stCondLst>
                                    <p:cond delay="0"/>
                                  </p:stCondLst>
                                  <p:childTnLst>
                                    <p:set>
                                      <p:cBhvr>
                                        <p:cTn id="142" dur="1" fill="hold">
                                          <p:stCondLst>
                                            <p:cond delay="0"/>
                                          </p:stCondLst>
                                        </p:cTn>
                                        <p:tgtEl>
                                          <p:spTgt spid="65"/>
                                        </p:tgtEl>
                                        <p:attrNameLst>
                                          <p:attrName>style.visibility</p:attrName>
                                        </p:attrNameLst>
                                      </p:cBhvr>
                                      <p:to>
                                        <p:strVal val="visible"/>
                                      </p:to>
                                    </p:set>
                                    <p:animEffect transition="in" filter="fade">
                                      <p:cBhvr>
                                        <p:cTn id="143" dur="30"/>
                                        <p:tgtEl>
                                          <p:spTgt spid="65"/>
                                        </p:tgtEl>
                                      </p:cBhvr>
                                    </p:animEffect>
                                  </p:childTnLst>
                                </p:cTn>
                              </p:par>
                            </p:childTnLst>
                          </p:cTn>
                        </p:par>
                        <p:par>
                          <p:cTn id="144" fill="hold">
                            <p:stCondLst>
                              <p:cond delay="1050"/>
                            </p:stCondLst>
                            <p:childTnLst>
                              <p:par>
                                <p:cTn id="145" presetID="10" presetClass="entr" presetSubtype="0" fill="hold" nodeType="afterEffect">
                                  <p:stCondLst>
                                    <p:cond delay="0"/>
                                  </p:stCondLst>
                                  <p:childTnLst>
                                    <p:set>
                                      <p:cBhvr>
                                        <p:cTn id="146" dur="1" fill="hold">
                                          <p:stCondLst>
                                            <p:cond delay="0"/>
                                          </p:stCondLst>
                                        </p:cTn>
                                        <p:tgtEl>
                                          <p:spTgt spid="64"/>
                                        </p:tgtEl>
                                        <p:attrNameLst>
                                          <p:attrName>style.visibility</p:attrName>
                                        </p:attrNameLst>
                                      </p:cBhvr>
                                      <p:to>
                                        <p:strVal val="visible"/>
                                      </p:to>
                                    </p:set>
                                    <p:animEffect transition="in" filter="fade">
                                      <p:cBhvr>
                                        <p:cTn id="147" dur="30"/>
                                        <p:tgtEl>
                                          <p:spTgt spid="64"/>
                                        </p:tgtEl>
                                      </p:cBhvr>
                                    </p:animEffect>
                                  </p:childTnLst>
                                </p:cTn>
                              </p:par>
                            </p:childTnLst>
                          </p:cTn>
                        </p:par>
                        <p:par>
                          <p:cTn id="148" fill="hold">
                            <p:stCondLst>
                              <p:cond delay="1080"/>
                            </p:stCondLst>
                            <p:childTnLst>
                              <p:par>
                                <p:cTn id="149" presetID="10" presetClass="entr" presetSubtype="0" fill="hold" nodeType="afterEffect">
                                  <p:stCondLst>
                                    <p:cond delay="0"/>
                                  </p:stCondLst>
                                  <p:childTnLst>
                                    <p:set>
                                      <p:cBhvr>
                                        <p:cTn id="150" dur="1" fill="hold">
                                          <p:stCondLst>
                                            <p:cond delay="0"/>
                                          </p:stCondLst>
                                        </p:cTn>
                                        <p:tgtEl>
                                          <p:spTgt spid="63"/>
                                        </p:tgtEl>
                                        <p:attrNameLst>
                                          <p:attrName>style.visibility</p:attrName>
                                        </p:attrNameLst>
                                      </p:cBhvr>
                                      <p:to>
                                        <p:strVal val="visible"/>
                                      </p:to>
                                    </p:set>
                                    <p:animEffect transition="in" filter="fade">
                                      <p:cBhvr>
                                        <p:cTn id="151" dur="30"/>
                                        <p:tgtEl>
                                          <p:spTgt spid="63"/>
                                        </p:tgtEl>
                                      </p:cBhvr>
                                    </p:animEffect>
                                  </p:childTnLst>
                                </p:cTn>
                              </p:par>
                            </p:childTnLst>
                          </p:cTn>
                        </p:par>
                        <p:par>
                          <p:cTn id="152" fill="hold">
                            <p:stCondLst>
                              <p:cond delay="1110"/>
                            </p:stCondLst>
                            <p:childTnLst>
                              <p:par>
                                <p:cTn id="153" presetID="10" presetClass="entr" presetSubtype="0" fill="hold" nodeType="afterEffect">
                                  <p:stCondLst>
                                    <p:cond delay="0"/>
                                  </p:stCondLst>
                                  <p:childTnLst>
                                    <p:set>
                                      <p:cBhvr>
                                        <p:cTn id="154" dur="1" fill="hold">
                                          <p:stCondLst>
                                            <p:cond delay="0"/>
                                          </p:stCondLst>
                                        </p:cTn>
                                        <p:tgtEl>
                                          <p:spTgt spid="62"/>
                                        </p:tgtEl>
                                        <p:attrNameLst>
                                          <p:attrName>style.visibility</p:attrName>
                                        </p:attrNameLst>
                                      </p:cBhvr>
                                      <p:to>
                                        <p:strVal val="visible"/>
                                      </p:to>
                                    </p:set>
                                    <p:animEffect transition="in" filter="fade">
                                      <p:cBhvr>
                                        <p:cTn id="155" dur="30"/>
                                        <p:tgtEl>
                                          <p:spTgt spid="62"/>
                                        </p:tgtEl>
                                      </p:cBhvr>
                                    </p:animEffect>
                                  </p:childTnLst>
                                </p:cTn>
                              </p:par>
                            </p:childTnLst>
                          </p:cTn>
                        </p:par>
                        <p:par>
                          <p:cTn id="156" fill="hold">
                            <p:stCondLst>
                              <p:cond delay="1140"/>
                            </p:stCondLst>
                            <p:childTnLst>
                              <p:par>
                                <p:cTn id="157" presetID="10" presetClass="entr" presetSubtype="0" fill="hold" nodeType="afterEffect">
                                  <p:stCondLst>
                                    <p:cond delay="0"/>
                                  </p:stCondLst>
                                  <p:childTnLst>
                                    <p:set>
                                      <p:cBhvr>
                                        <p:cTn id="158" dur="1" fill="hold">
                                          <p:stCondLst>
                                            <p:cond delay="0"/>
                                          </p:stCondLst>
                                        </p:cTn>
                                        <p:tgtEl>
                                          <p:spTgt spid="61"/>
                                        </p:tgtEl>
                                        <p:attrNameLst>
                                          <p:attrName>style.visibility</p:attrName>
                                        </p:attrNameLst>
                                      </p:cBhvr>
                                      <p:to>
                                        <p:strVal val="visible"/>
                                      </p:to>
                                    </p:set>
                                    <p:animEffect transition="in" filter="fade">
                                      <p:cBhvr>
                                        <p:cTn id="159" dur="30"/>
                                        <p:tgtEl>
                                          <p:spTgt spid="61"/>
                                        </p:tgtEl>
                                      </p:cBhvr>
                                    </p:animEffect>
                                  </p:childTnLst>
                                </p:cTn>
                              </p:par>
                            </p:childTnLst>
                          </p:cTn>
                        </p:par>
                        <p:par>
                          <p:cTn id="160" fill="hold">
                            <p:stCondLst>
                              <p:cond delay="1170"/>
                            </p:stCondLst>
                            <p:childTnLst>
                              <p:par>
                                <p:cTn id="161" presetID="10" presetClass="entr" presetSubtype="0" fill="hold" nodeType="afterEffect">
                                  <p:stCondLst>
                                    <p:cond delay="0"/>
                                  </p:stCondLst>
                                  <p:childTnLst>
                                    <p:set>
                                      <p:cBhvr>
                                        <p:cTn id="162" dur="1" fill="hold">
                                          <p:stCondLst>
                                            <p:cond delay="0"/>
                                          </p:stCondLst>
                                        </p:cTn>
                                        <p:tgtEl>
                                          <p:spTgt spid="60"/>
                                        </p:tgtEl>
                                        <p:attrNameLst>
                                          <p:attrName>style.visibility</p:attrName>
                                        </p:attrNameLst>
                                      </p:cBhvr>
                                      <p:to>
                                        <p:strVal val="visible"/>
                                      </p:to>
                                    </p:set>
                                    <p:animEffect transition="in" filter="fade">
                                      <p:cBhvr>
                                        <p:cTn id="163" dur="30"/>
                                        <p:tgtEl>
                                          <p:spTgt spid="60"/>
                                        </p:tgtEl>
                                      </p:cBhvr>
                                    </p:animEffect>
                                  </p:childTnLst>
                                </p:cTn>
                              </p:par>
                            </p:childTnLst>
                          </p:cTn>
                        </p:par>
                        <p:par>
                          <p:cTn id="164" fill="hold">
                            <p:stCondLst>
                              <p:cond delay="1200"/>
                            </p:stCondLst>
                            <p:childTnLst>
                              <p:par>
                                <p:cTn id="165" presetID="10" presetClass="entr" presetSubtype="0" fill="hold" nodeType="afterEffect">
                                  <p:stCondLst>
                                    <p:cond delay="0"/>
                                  </p:stCondLst>
                                  <p:childTnLst>
                                    <p:set>
                                      <p:cBhvr>
                                        <p:cTn id="166" dur="1" fill="hold">
                                          <p:stCondLst>
                                            <p:cond delay="0"/>
                                          </p:stCondLst>
                                        </p:cTn>
                                        <p:tgtEl>
                                          <p:spTgt spid="59"/>
                                        </p:tgtEl>
                                        <p:attrNameLst>
                                          <p:attrName>style.visibility</p:attrName>
                                        </p:attrNameLst>
                                      </p:cBhvr>
                                      <p:to>
                                        <p:strVal val="visible"/>
                                      </p:to>
                                    </p:set>
                                    <p:animEffect transition="in" filter="fade">
                                      <p:cBhvr>
                                        <p:cTn id="167" dur="30"/>
                                        <p:tgtEl>
                                          <p:spTgt spid="59"/>
                                        </p:tgtEl>
                                      </p:cBhvr>
                                    </p:animEffect>
                                  </p:childTnLst>
                                </p:cTn>
                              </p:par>
                            </p:childTnLst>
                          </p:cTn>
                        </p:par>
                        <p:par>
                          <p:cTn id="168" fill="hold">
                            <p:stCondLst>
                              <p:cond delay="1230"/>
                            </p:stCondLst>
                            <p:childTnLst>
                              <p:par>
                                <p:cTn id="169" presetID="10" presetClass="entr" presetSubtype="0" fill="hold" nodeType="after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fade">
                                      <p:cBhvr>
                                        <p:cTn id="171" dur="30"/>
                                        <p:tgtEl>
                                          <p:spTgt spid="58"/>
                                        </p:tgtEl>
                                      </p:cBhvr>
                                    </p:animEffect>
                                  </p:childTnLst>
                                </p:cTn>
                              </p:par>
                            </p:childTnLst>
                          </p:cTn>
                        </p:par>
                        <p:par>
                          <p:cTn id="172" fill="hold">
                            <p:stCondLst>
                              <p:cond delay="1260"/>
                            </p:stCondLst>
                            <p:childTnLst>
                              <p:par>
                                <p:cTn id="173" presetID="10" presetClass="entr" presetSubtype="0" fill="hold" nodeType="afterEffect">
                                  <p:stCondLst>
                                    <p:cond delay="0"/>
                                  </p:stCondLst>
                                  <p:childTnLst>
                                    <p:set>
                                      <p:cBhvr>
                                        <p:cTn id="174" dur="1" fill="hold">
                                          <p:stCondLst>
                                            <p:cond delay="0"/>
                                          </p:stCondLst>
                                        </p:cTn>
                                        <p:tgtEl>
                                          <p:spTgt spid="57"/>
                                        </p:tgtEl>
                                        <p:attrNameLst>
                                          <p:attrName>style.visibility</p:attrName>
                                        </p:attrNameLst>
                                      </p:cBhvr>
                                      <p:to>
                                        <p:strVal val="visible"/>
                                      </p:to>
                                    </p:set>
                                    <p:animEffect transition="in" filter="fade">
                                      <p:cBhvr>
                                        <p:cTn id="175" dur="30"/>
                                        <p:tgtEl>
                                          <p:spTgt spid="57"/>
                                        </p:tgtEl>
                                      </p:cBhvr>
                                    </p:animEffect>
                                  </p:childTnLst>
                                </p:cTn>
                              </p:par>
                            </p:childTnLst>
                          </p:cTn>
                        </p:par>
                        <p:par>
                          <p:cTn id="176" fill="hold">
                            <p:stCondLst>
                              <p:cond delay="1290"/>
                            </p:stCondLst>
                            <p:childTnLst>
                              <p:par>
                                <p:cTn id="177" presetID="10" presetClass="entr" presetSubtype="0" fill="hold" nodeType="afterEffect">
                                  <p:stCondLst>
                                    <p:cond delay="0"/>
                                  </p:stCondLst>
                                  <p:childTnLst>
                                    <p:set>
                                      <p:cBhvr>
                                        <p:cTn id="178" dur="1" fill="hold">
                                          <p:stCondLst>
                                            <p:cond delay="0"/>
                                          </p:stCondLst>
                                        </p:cTn>
                                        <p:tgtEl>
                                          <p:spTgt spid="56"/>
                                        </p:tgtEl>
                                        <p:attrNameLst>
                                          <p:attrName>style.visibility</p:attrName>
                                        </p:attrNameLst>
                                      </p:cBhvr>
                                      <p:to>
                                        <p:strVal val="visible"/>
                                      </p:to>
                                    </p:set>
                                    <p:animEffect transition="in" filter="fade">
                                      <p:cBhvr>
                                        <p:cTn id="179" dur="30"/>
                                        <p:tgtEl>
                                          <p:spTgt spid="56"/>
                                        </p:tgtEl>
                                      </p:cBhvr>
                                    </p:animEffect>
                                  </p:childTnLst>
                                </p:cTn>
                              </p:par>
                            </p:childTnLst>
                          </p:cTn>
                        </p:par>
                        <p:par>
                          <p:cTn id="180" fill="hold">
                            <p:stCondLst>
                              <p:cond delay="1320"/>
                            </p:stCondLst>
                            <p:childTnLst>
                              <p:par>
                                <p:cTn id="181" presetID="10" presetClass="entr" presetSubtype="0" fill="hold" nodeType="afterEffect">
                                  <p:stCondLst>
                                    <p:cond delay="0"/>
                                  </p:stCondLst>
                                  <p:childTnLst>
                                    <p:set>
                                      <p:cBhvr>
                                        <p:cTn id="182" dur="1" fill="hold">
                                          <p:stCondLst>
                                            <p:cond delay="0"/>
                                          </p:stCondLst>
                                        </p:cTn>
                                        <p:tgtEl>
                                          <p:spTgt spid="55"/>
                                        </p:tgtEl>
                                        <p:attrNameLst>
                                          <p:attrName>style.visibility</p:attrName>
                                        </p:attrNameLst>
                                      </p:cBhvr>
                                      <p:to>
                                        <p:strVal val="visible"/>
                                      </p:to>
                                    </p:set>
                                    <p:animEffect transition="in" filter="fade">
                                      <p:cBhvr>
                                        <p:cTn id="183" dur="30"/>
                                        <p:tgtEl>
                                          <p:spTgt spid="55"/>
                                        </p:tgtEl>
                                      </p:cBhvr>
                                    </p:animEffect>
                                  </p:childTnLst>
                                </p:cTn>
                              </p:par>
                            </p:childTnLst>
                          </p:cTn>
                        </p:par>
                        <p:par>
                          <p:cTn id="184" fill="hold">
                            <p:stCondLst>
                              <p:cond delay="1350"/>
                            </p:stCondLst>
                            <p:childTnLst>
                              <p:par>
                                <p:cTn id="185" presetID="10" presetClass="entr" presetSubtype="0" fill="hold" nodeType="afterEffect">
                                  <p:stCondLst>
                                    <p:cond delay="0"/>
                                  </p:stCondLst>
                                  <p:childTnLst>
                                    <p:set>
                                      <p:cBhvr>
                                        <p:cTn id="186" dur="1" fill="hold">
                                          <p:stCondLst>
                                            <p:cond delay="0"/>
                                          </p:stCondLst>
                                        </p:cTn>
                                        <p:tgtEl>
                                          <p:spTgt spid="54"/>
                                        </p:tgtEl>
                                        <p:attrNameLst>
                                          <p:attrName>style.visibility</p:attrName>
                                        </p:attrNameLst>
                                      </p:cBhvr>
                                      <p:to>
                                        <p:strVal val="visible"/>
                                      </p:to>
                                    </p:set>
                                    <p:animEffect transition="in" filter="fade">
                                      <p:cBhvr>
                                        <p:cTn id="187" dur="30"/>
                                        <p:tgtEl>
                                          <p:spTgt spid="54"/>
                                        </p:tgtEl>
                                      </p:cBhvr>
                                    </p:animEffect>
                                  </p:childTnLst>
                                </p:cTn>
                              </p:par>
                            </p:childTnLst>
                          </p:cTn>
                        </p:par>
                        <p:par>
                          <p:cTn id="188" fill="hold">
                            <p:stCondLst>
                              <p:cond delay="1380"/>
                            </p:stCondLst>
                            <p:childTnLst>
                              <p:par>
                                <p:cTn id="189" presetID="10" presetClass="entr" presetSubtype="0" fill="hold" nodeType="afterEffect">
                                  <p:stCondLst>
                                    <p:cond delay="0"/>
                                  </p:stCondLst>
                                  <p:childTnLst>
                                    <p:set>
                                      <p:cBhvr>
                                        <p:cTn id="190" dur="1" fill="hold">
                                          <p:stCondLst>
                                            <p:cond delay="0"/>
                                          </p:stCondLst>
                                        </p:cTn>
                                        <p:tgtEl>
                                          <p:spTgt spid="53"/>
                                        </p:tgtEl>
                                        <p:attrNameLst>
                                          <p:attrName>style.visibility</p:attrName>
                                        </p:attrNameLst>
                                      </p:cBhvr>
                                      <p:to>
                                        <p:strVal val="visible"/>
                                      </p:to>
                                    </p:set>
                                    <p:animEffect transition="in" filter="fade">
                                      <p:cBhvr>
                                        <p:cTn id="191" dur="30"/>
                                        <p:tgtEl>
                                          <p:spTgt spid="53"/>
                                        </p:tgtEl>
                                      </p:cBhvr>
                                    </p:animEffect>
                                  </p:childTnLst>
                                </p:cTn>
                              </p:par>
                            </p:childTnLst>
                          </p:cTn>
                        </p:par>
                        <p:par>
                          <p:cTn id="192" fill="hold">
                            <p:stCondLst>
                              <p:cond delay="1410"/>
                            </p:stCondLst>
                            <p:childTnLst>
                              <p:par>
                                <p:cTn id="193" presetID="10" presetClass="entr" presetSubtype="0" fill="hold" nodeType="afterEffect">
                                  <p:stCondLst>
                                    <p:cond delay="0"/>
                                  </p:stCondLst>
                                  <p:childTnLst>
                                    <p:set>
                                      <p:cBhvr>
                                        <p:cTn id="194" dur="1" fill="hold">
                                          <p:stCondLst>
                                            <p:cond delay="0"/>
                                          </p:stCondLst>
                                        </p:cTn>
                                        <p:tgtEl>
                                          <p:spTgt spid="52"/>
                                        </p:tgtEl>
                                        <p:attrNameLst>
                                          <p:attrName>style.visibility</p:attrName>
                                        </p:attrNameLst>
                                      </p:cBhvr>
                                      <p:to>
                                        <p:strVal val="visible"/>
                                      </p:to>
                                    </p:set>
                                    <p:animEffect transition="in" filter="fade">
                                      <p:cBhvr>
                                        <p:cTn id="195" dur="30"/>
                                        <p:tgtEl>
                                          <p:spTgt spid="52"/>
                                        </p:tgtEl>
                                      </p:cBhvr>
                                    </p:animEffect>
                                  </p:childTnLst>
                                </p:cTn>
                              </p:par>
                            </p:childTnLst>
                          </p:cTn>
                        </p:par>
                        <p:par>
                          <p:cTn id="196" fill="hold">
                            <p:stCondLst>
                              <p:cond delay="1440"/>
                            </p:stCondLst>
                            <p:childTnLst>
                              <p:par>
                                <p:cTn id="197" presetID="10" presetClass="entr" presetSubtype="0" fill="hold" nodeType="afterEffect">
                                  <p:stCondLst>
                                    <p:cond delay="0"/>
                                  </p:stCondLst>
                                  <p:childTnLst>
                                    <p:set>
                                      <p:cBhvr>
                                        <p:cTn id="198" dur="1" fill="hold">
                                          <p:stCondLst>
                                            <p:cond delay="0"/>
                                          </p:stCondLst>
                                        </p:cTn>
                                        <p:tgtEl>
                                          <p:spTgt spid="29"/>
                                        </p:tgtEl>
                                        <p:attrNameLst>
                                          <p:attrName>style.visibility</p:attrName>
                                        </p:attrNameLst>
                                      </p:cBhvr>
                                      <p:to>
                                        <p:strVal val="visible"/>
                                      </p:to>
                                    </p:set>
                                    <p:animEffect transition="in" filter="fade">
                                      <p:cBhvr>
                                        <p:cTn id="199" dur="3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Main Idea</a:t>
            </a:r>
            <a:endParaRPr lang="zh-CN" alt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altLang="zh-CN" dirty="0" smtClean="0"/>
                  <a:t>Scale Space Theory [</a:t>
                </a:r>
                <a:r>
                  <a:rPr lang="en-US" altLang="zh-CN" dirty="0" err="1"/>
                  <a:t>Lindeberg</a:t>
                </a:r>
                <a:r>
                  <a:rPr lang="en-US" altLang="zh-CN" dirty="0" smtClean="0"/>
                  <a:t>, 1994]:</a:t>
                </a:r>
              </a:p>
              <a:p>
                <a:pPr lvl="1"/>
                <a:r>
                  <a:rPr lang="en-US" altLang="zh-CN" dirty="0" smtClean="0"/>
                  <a:t>An object of size </a:t>
                </a:r>
                <a14:m>
                  <m:oMath xmlns:m="http://schemas.openxmlformats.org/officeDocument/2006/math">
                    <m:r>
                      <a:rPr lang="en-US" altLang="zh-CN" i="1" dirty="0" smtClean="0">
                        <a:solidFill>
                          <a:schemeClr val="accent4"/>
                        </a:solidFill>
                        <a:latin typeface="Cambria Math" panose="02040503050406030204" pitchFamily="18" charset="0"/>
                      </a:rPr>
                      <m:t>𝑡</m:t>
                    </m:r>
                  </m:oMath>
                </a14:m>
                <a:r>
                  <a:rPr lang="en-US" altLang="zh-CN" dirty="0" smtClean="0"/>
                  <a:t>, will be largely smoothed away with Gaussian filter of variance </a:t>
                </a:r>
                <a14:m>
                  <m:oMath xmlns:m="http://schemas.openxmlformats.org/officeDocument/2006/math">
                    <m:r>
                      <a:rPr lang="en-US" altLang="zh-CN" i="1" dirty="0" smtClean="0">
                        <a:solidFill>
                          <a:schemeClr val="accent4"/>
                        </a:solidFill>
                        <a:latin typeface="Cambria Math" panose="02040503050406030204" pitchFamily="18" charset="0"/>
                      </a:rPr>
                      <m:t>𝑡</m:t>
                    </m:r>
                    <m:r>
                      <a:rPr lang="en-US" altLang="zh-CN" i="1" baseline="30000" dirty="0" smtClean="0">
                        <a:solidFill>
                          <a:schemeClr val="accent4"/>
                        </a:solidFill>
                        <a:latin typeface="Cambria Math" panose="02040503050406030204" pitchFamily="18" charset="0"/>
                      </a:rPr>
                      <m:t>2</m:t>
                    </m:r>
                  </m:oMath>
                </a14:m>
                <a:r>
                  <a:rPr lang="en-US" altLang="zh-CN" dirty="0" smtClean="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2937" t="-29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5DA57722-D542-446E-9B8A-9506AA845AE6}" type="slidenum">
              <a:rPr lang="en-US" smtClean="0"/>
              <a:pPr/>
              <a:t>20</a:t>
            </a:fld>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887" y="3240306"/>
            <a:ext cx="2511581" cy="2511581"/>
          </a:xfrm>
          <a:prstGeom prst="rect">
            <a:avLst/>
          </a:prstGeom>
        </p:spPr>
      </p:pic>
      <p:cxnSp>
        <p:nvCxnSpPr>
          <p:cNvPr id="14" name="Straight Arrow Connector 13"/>
          <p:cNvCxnSpPr/>
          <p:nvPr/>
        </p:nvCxnSpPr>
        <p:spPr>
          <a:xfrm flipV="1">
            <a:off x="4844482" y="4738301"/>
            <a:ext cx="458197" cy="143866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5245" y="3240306"/>
            <a:ext cx="2511581" cy="2511581"/>
          </a:xfrm>
          <a:prstGeom prst="rect">
            <a:avLst/>
          </a:prstGeom>
        </p:spPr>
      </p:pic>
      <p:grpSp>
        <p:nvGrpSpPr>
          <p:cNvPr id="18" name="Group 17"/>
          <p:cNvGrpSpPr/>
          <p:nvPr/>
        </p:nvGrpSpPr>
        <p:grpSpPr>
          <a:xfrm>
            <a:off x="2956559" y="3961834"/>
            <a:ext cx="3691640" cy="599886"/>
            <a:chOff x="3547686" y="3693598"/>
            <a:chExt cx="3691640" cy="599886"/>
          </a:xfrm>
        </p:grpSpPr>
        <p:sp>
          <p:nvSpPr>
            <p:cNvPr id="19" name="Oval 18"/>
            <p:cNvSpPr/>
            <p:nvPr/>
          </p:nvSpPr>
          <p:spPr>
            <a:xfrm>
              <a:off x="3547686" y="3693598"/>
              <a:ext cx="633743" cy="552261"/>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Oval 19"/>
            <p:cNvSpPr/>
            <p:nvPr/>
          </p:nvSpPr>
          <p:spPr>
            <a:xfrm>
              <a:off x="6605583" y="3741223"/>
              <a:ext cx="633743" cy="552261"/>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54308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Our Scale-aware Filter</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21</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0811" y="4190004"/>
            <a:ext cx="2474539" cy="2049227"/>
          </a:xfrm>
          <a:prstGeom prst="rect">
            <a:avLst/>
          </a:prstGeom>
          <a:ln w="12700">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696" y="4190260"/>
            <a:ext cx="2474230" cy="2048971"/>
          </a:xfrm>
          <a:prstGeom prst="rect">
            <a:avLst/>
          </a:prstGeom>
          <a:ln w="12700">
            <a:solidFill>
              <a:schemeClr val="tx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5825" y="1763481"/>
            <a:ext cx="2474539" cy="2049227"/>
          </a:xfrm>
          <a:prstGeom prst="rect">
            <a:avLst/>
          </a:prstGeom>
          <a:ln w="12700">
            <a:solidFill>
              <a:schemeClr val="tx1"/>
            </a:solidFill>
          </a:ln>
        </p:spPr>
      </p:pic>
      <p:sp>
        <p:nvSpPr>
          <p:cNvPr id="10" name="Freeform 9"/>
          <p:cNvSpPr/>
          <p:nvPr/>
        </p:nvSpPr>
        <p:spPr>
          <a:xfrm flipV="1">
            <a:off x="1972764" y="2452172"/>
            <a:ext cx="1367162" cy="1571348"/>
          </a:xfrm>
          <a:custGeom>
            <a:avLst/>
            <a:gdLst>
              <a:gd name="connsiteX0" fmla="*/ 0 w 1367162"/>
              <a:gd name="connsiteY0" fmla="*/ 0 h 1571348"/>
              <a:gd name="connsiteX1" fmla="*/ 284086 w 1367162"/>
              <a:gd name="connsiteY1" fmla="*/ 1296140 h 1571348"/>
              <a:gd name="connsiteX2" fmla="*/ 1367162 w 1367162"/>
              <a:gd name="connsiteY2" fmla="*/ 1571348 h 1571348"/>
            </a:gdLst>
            <a:ahLst/>
            <a:cxnLst>
              <a:cxn ang="0">
                <a:pos x="connsiteX0" y="connsiteY0"/>
              </a:cxn>
              <a:cxn ang="0">
                <a:pos x="connsiteX1" y="connsiteY1"/>
              </a:cxn>
              <a:cxn ang="0">
                <a:pos x="connsiteX2" y="connsiteY2"/>
              </a:cxn>
            </a:cxnLst>
            <a:rect l="l" t="t" r="r" b="b"/>
            <a:pathLst>
              <a:path w="1367162" h="1571348">
                <a:moveTo>
                  <a:pt x="0" y="0"/>
                </a:moveTo>
                <a:cubicBezTo>
                  <a:pt x="28113" y="517124"/>
                  <a:pt x="56226" y="1034249"/>
                  <a:pt x="284086" y="1296140"/>
                </a:cubicBezTo>
                <a:cubicBezTo>
                  <a:pt x="511946" y="1558031"/>
                  <a:pt x="939554" y="1564689"/>
                  <a:pt x="1367162" y="1571348"/>
                </a:cubicBezTo>
              </a:path>
            </a:pathLst>
          </a:custGeom>
          <a:noFill/>
          <a:ln w="63500">
            <a:solidFill>
              <a:schemeClr val="accent4"/>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10"/>
          <p:cNvSpPr/>
          <p:nvPr/>
        </p:nvSpPr>
        <p:spPr>
          <a:xfrm flipH="1" flipV="1">
            <a:off x="6119488" y="2452172"/>
            <a:ext cx="1367162" cy="1571348"/>
          </a:xfrm>
          <a:custGeom>
            <a:avLst/>
            <a:gdLst>
              <a:gd name="connsiteX0" fmla="*/ 0 w 1367162"/>
              <a:gd name="connsiteY0" fmla="*/ 0 h 1571348"/>
              <a:gd name="connsiteX1" fmla="*/ 284086 w 1367162"/>
              <a:gd name="connsiteY1" fmla="*/ 1296140 h 1571348"/>
              <a:gd name="connsiteX2" fmla="*/ 1367162 w 1367162"/>
              <a:gd name="connsiteY2" fmla="*/ 1571348 h 1571348"/>
            </a:gdLst>
            <a:ahLst/>
            <a:cxnLst>
              <a:cxn ang="0">
                <a:pos x="connsiteX0" y="connsiteY0"/>
              </a:cxn>
              <a:cxn ang="0">
                <a:pos x="connsiteX1" y="connsiteY1"/>
              </a:cxn>
              <a:cxn ang="0">
                <a:pos x="connsiteX2" y="connsiteY2"/>
              </a:cxn>
            </a:cxnLst>
            <a:rect l="l" t="t" r="r" b="b"/>
            <a:pathLst>
              <a:path w="1367162" h="1571348">
                <a:moveTo>
                  <a:pt x="0" y="0"/>
                </a:moveTo>
                <a:cubicBezTo>
                  <a:pt x="28113" y="517124"/>
                  <a:pt x="56226" y="1034249"/>
                  <a:pt x="284086" y="1296140"/>
                </a:cubicBezTo>
                <a:cubicBezTo>
                  <a:pt x="511946" y="1558031"/>
                  <a:pt x="939554" y="1564689"/>
                  <a:pt x="1367162" y="1571348"/>
                </a:cubicBezTo>
              </a:path>
            </a:pathLst>
          </a:custGeom>
          <a:noFill/>
          <a:ln w="63500">
            <a:solidFill>
              <a:schemeClr val="accent4"/>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p:cNvSpPr/>
          <p:nvPr/>
        </p:nvSpPr>
        <p:spPr>
          <a:xfrm>
            <a:off x="746438" y="1823767"/>
            <a:ext cx="1753217" cy="923330"/>
          </a:xfrm>
          <a:prstGeom prst="rect">
            <a:avLst/>
          </a:prstGeom>
        </p:spPr>
        <p:txBody>
          <a:bodyPr wrap="square">
            <a:spAutoFit/>
          </a:bodyPr>
          <a:lstStyle/>
          <a:p>
            <a:pPr algn="ctr"/>
            <a:r>
              <a:rPr lang="en-US" altLang="zh-CN" dirty="0" smtClean="0">
                <a:solidFill>
                  <a:schemeClr val="accent4"/>
                </a:solidFill>
              </a:rPr>
              <a:t>Step 1</a:t>
            </a:r>
            <a:r>
              <a:rPr lang="en-US" altLang="zh-CN" dirty="0" smtClean="0"/>
              <a:t> </a:t>
            </a:r>
          </a:p>
          <a:p>
            <a:pPr algn="ctr"/>
            <a:r>
              <a:rPr lang="en-US" altLang="zh-CN" dirty="0" smtClean="0"/>
              <a:t>Small Structures Removal</a:t>
            </a:r>
            <a:endParaRPr lang="zh-CN" altLang="en-US" dirty="0"/>
          </a:p>
        </p:txBody>
      </p:sp>
      <p:sp>
        <p:nvSpPr>
          <p:cNvPr id="13" name="Rectangle 12"/>
          <p:cNvSpPr/>
          <p:nvPr/>
        </p:nvSpPr>
        <p:spPr>
          <a:xfrm>
            <a:off x="6803069" y="1962266"/>
            <a:ext cx="1858084" cy="646331"/>
          </a:xfrm>
          <a:prstGeom prst="rect">
            <a:avLst/>
          </a:prstGeom>
        </p:spPr>
        <p:txBody>
          <a:bodyPr wrap="square">
            <a:spAutoFit/>
          </a:bodyPr>
          <a:lstStyle/>
          <a:p>
            <a:pPr algn="ctr"/>
            <a:r>
              <a:rPr lang="en-US" altLang="zh-CN" dirty="0" smtClean="0">
                <a:solidFill>
                  <a:schemeClr val="accent4"/>
                </a:solidFill>
              </a:rPr>
              <a:t>Step 2</a:t>
            </a:r>
            <a:r>
              <a:rPr lang="en-US" altLang="zh-CN" dirty="0" smtClean="0"/>
              <a:t> </a:t>
            </a:r>
          </a:p>
          <a:p>
            <a:pPr algn="ctr"/>
            <a:r>
              <a:rPr lang="en-US" altLang="zh-CN" dirty="0" smtClean="0"/>
              <a:t>Edge Recovery</a:t>
            </a:r>
            <a:endParaRPr lang="zh-CN" altLang="en-US" dirty="0"/>
          </a:p>
        </p:txBody>
      </p:sp>
    </p:spTree>
    <p:extLst>
      <p:ext uri="{BB962C8B-B14F-4D97-AF65-F5344CB8AC3E}">
        <p14:creationId xmlns:p14="http://schemas.microsoft.com/office/powerpoint/2010/main" val="3127822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Step 1: Small Structures Removal</a:t>
            </a:r>
            <a:endParaRPr lang="zh-CN" alt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90654" y="2215918"/>
                <a:ext cx="8024696" cy="984482"/>
              </a:xfrm>
            </p:spPr>
            <p:txBody>
              <a:bodyPr>
                <a:normAutofit/>
              </a:bodyPr>
              <a:lstStyle/>
              <a:p>
                <a:pPr marL="457200" lvl="1" indent="0">
                  <a:buNone/>
                </a:pPr>
                <a14:m>
                  <m:oMathPara xmlns:m="http://schemas.openxmlformats.org/officeDocument/2006/math">
                    <m:oMathParaPr>
                      <m:jc m:val="centerGroup"/>
                    </m:oMathParaPr>
                    <m:oMath xmlns:m="http://schemas.openxmlformats.org/officeDocument/2006/math">
                      <m:r>
                        <a:rPr lang="en-US" altLang="zh-CN" sz="1600" i="1">
                          <a:solidFill>
                            <a:schemeClr val="accent4"/>
                          </a:solidFill>
                          <a:latin typeface="Cambria Math" panose="02040503050406030204" pitchFamily="18" charset="0"/>
                        </a:rPr>
                        <m:t>𝐽</m:t>
                      </m:r>
                      <m:d>
                        <m:dPr>
                          <m:ctrlPr>
                            <a:rPr lang="en-US" altLang="zh-CN" sz="1600" i="1">
                              <a:solidFill>
                                <a:schemeClr val="accent4"/>
                              </a:solidFill>
                              <a:latin typeface="Cambria Math" panose="02040503050406030204" pitchFamily="18" charset="0"/>
                            </a:rPr>
                          </m:ctrlPr>
                        </m:dPr>
                        <m:e>
                          <m:r>
                            <a:rPr lang="en-US" altLang="zh-CN" sz="1600" i="1">
                              <a:solidFill>
                                <a:schemeClr val="accent4"/>
                              </a:solidFill>
                              <a:latin typeface="Cambria Math" panose="02040503050406030204" pitchFamily="18" charset="0"/>
                            </a:rPr>
                            <m:t>𝑝</m:t>
                          </m:r>
                        </m:e>
                      </m:d>
                      <m:r>
                        <a:rPr lang="en-US" altLang="zh-CN" sz="1600" i="1">
                          <a:solidFill>
                            <a:schemeClr val="accent4"/>
                          </a:solidFill>
                          <a:latin typeface="Cambria Math" panose="02040503050406030204" pitchFamily="18" charset="0"/>
                        </a:rPr>
                        <m:t>= </m:t>
                      </m:r>
                      <m:f>
                        <m:fPr>
                          <m:ctrlPr>
                            <a:rPr lang="en-US" altLang="zh-CN" sz="1600" i="1">
                              <a:solidFill>
                                <a:schemeClr val="accent4"/>
                              </a:solidFill>
                              <a:latin typeface="Cambria Math" panose="02040503050406030204" pitchFamily="18" charset="0"/>
                            </a:rPr>
                          </m:ctrlPr>
                        </m:fPr>
                        <m:num>
                          <m:nary>
                            <m:naryPr>
                              <m:chr m:val="∑"/>
                              <m:supHide m:val="on"/>
                              <m:ctrlPr>
                                <a:rPr lang="en-US" altLang="zh-CN" sz="1600" i="1">
                                  <a:solidFill>
                                    <a:schemeClr val="accent4"/>
                                  </a:solidFill>
                                  <a:latin typeface="Cambria Math" panose="02040503050406030204" pitchFamily="18" charset="0"/>
                                </a:rPr>
                              </m:ctrlPr>
                            </m:naryPr>
                            <m:sub>
                              <m:r>
                                <m:rPr>
                                  <m:brk m:alnAt="7"/>
                                </m:rPr>
                                <a:rPr lang="en-US" altLang="zh-CN" sz="1600" i="1">
                                  <a:solidFill>
                                    <a:schemeClr val="accent4"/>
                                  </a:solidFill>
                                  <a:latin typeface="Cambria Math" panose="02040503050406030204" pitchFamily="18" charset="0"/>
                                </a:rPr>
                                <m:t>𝑞</m:t>
                              </m:r>
                              <m:r>
                                <a:rPr lang="en-US" altLang="zh-CN" sz="1600" i="1">
                                  <a:solidFill>
                                    <a:schemeClr val="accent4"/>
                                  </a:solidFill>
                                  <a:latin typeface="Cambria Math" panose="02040503050406030204" pitchFamily="18" charset="0"/>
                                </a:rPr>
                                <m:t> ∈</m:t>
                              </m:r>
                              <m:r>
                                <a:rPr lang="en-US" altLang="zh-CN" sz="1600" i="1">
                                  <a:solidFill>
                                    <a:schemeClr val="accent4"/>
                                  </a:solidFill>
                                  <a:latin typeface="Cambria Math" panose="02040503050406030204" pitchFamily="18" charset="0"/>
                                  <a:ea typeface="Cambria Math" panose="02040503050406030204" pitchFamily="18" charset="0"/>
                                </a:rPr>
                                <m:t>𝑅</m:t>
                              </m:r>
                              <m:r>
                                <a:rPr lang="en-US" altLang="zh-CN" sz="1600" i="1">
                                  <a:solidFill>
                                    <a:schemeClr val="accent4"/>
                                  </a:solidFill>
                                  <a:latin typeface="Cambria Math" panose="02040503050406030204" pitchFamily="18" charset="0"/>
                                  <a:ea typeface="Cambria Math" panose="02040503050406030204" pitchFamily="18" charset="0"/>
                                </a:rPr>
                                <m:t>(</m:t>
                              </m:r>
                              <m:r>
                                <a:rPr lang="en-US" altLang="zh-CN" sz="1600" i="1">
                                  <a:solidFill>
                                    <a:schemeClr val="accent4"/>
                                  </a:solidFill>
                                  <a:latin typeface="Cambria Math" panose="02040503050406030204" pitchFamily="18" charset="0"/>
                                  <a:ea typeface="Cambria Math" panose="02040503050406030204" pitchFamily="18" charset="0"/>
                                </a:rPr>
                                <m:t>𝑝</m:t>
                              </m:r>
                              <m:r>
                                <a:rPr lang="en-US" altLang="zh-CN" sz="1600" i="1">
                                  <a:solidFill>
                                    <a:schemeClr val="accent4"/>
                                  </a:solidFill>
                                  <a:latin typeface="Cambria Math" panose="02040503050406030204" pitchFamily="18" charset="0"/>
                                  <a:ea typeface="Cambria Math" panose="02040503050406030204" pitchFamily="18" charset="0"/>
                                </a:rPr>
                                <m:t>)</m:t>
                              </m:r>
                            </m:sub>
                            <m:sup/>
                            <m:e>
                              <m:r>
                                <m:rPr>
                                  <m:sty m:val="p"/>
                                </m:rPr>
                                <a:rPr lang="en-US" altLang="zh-CN" sz="1600">
                                  <a:solidFill>
                                    <a:schemeClr val="accent4"/>
                                  </a:solidFill>
                                  <a:latin typeface="Cambria Math" panose="02040503050406030204" pitchFamily="18" charset="0"/>
                                </a:rPr>
                                <m:t>exp</m:t>
                              </m:r>
                              <m:r>
                                <a:rPr lang="en-US" altLang="zh-CN" sz="1600" i="1">
                                  <a:solidFill>
                                    <a:schemeClr val="accent4"/>
                                  </a:solidFill>
                                  <a:latin typeface="Cambria Math" panose="02040503050406030204" pitchFamily="18" charset="0"/>
                                </a:rPr>
                                <m:t>⁡(−</m:t>
                              </m:r>
                              <m:f>
                                <m:fPr>
                                  <m:ctrlPr>
                                    <a:rPr lang="en-US" altLang="zh-CN" sz="1600" i="1">
                                      <a:solidFill>
                                        <a:schemeClr val="accent4"/>
                                      </a:solidFill>
                                      <a:latin typeface="Cambria Math" panose="02040503050406030204" pitchFamily="18" charset="0"/>
                                    </a:rPr>
                                  </m:ctrlPr>
                                </m:fPr>
                                <m:num>
                                  <m:d>
                                    <m:dPr>
                                      <m:begChr m:val="|"/>
                                      <m:endChr m:val="|"/>
                                      <m:ctrlPr>
                                        <a:rPr lang="en-US" altLang="zh-CN" sz="1600" i="1">
                                          <a:solidFill>
                                            <a:schemeClr val="accent4"/>
                                          </a:solidFill>
                                          <a:latin typeface="Cambria Math" panose="02040503050406030204" pitchFamily="18" charset="0"/>
                                        </a:rPr>
                                      </m:ctrlPr>
                                    </m:dPr>
                                    <m:e>
                                      <m:r>
                                        <a:rPr lang="en-US" altLang="zh-CN" sz="1600" i="1">
                                          <a:solidFill>
                                            <a:schemeClr val="accent4"/>
                                          </a:solidFill>
                                          <a:latin typeface="Cambria Math" panose="02040503050406030204" pitchFamily="18" charset="0"/>
                                        </a:rPr>
                                        <m:t>𝑝</m:t>
                                      </m:r>
                                      <m:r>
                                        <a:rPr lang="en-US" altLang="zh-CN" sz="1600" i="1">
                                          <a:solidFill>
                                            <a:schemeClr val="accent4"/>
                                          </a:solidFill>
                                          <a:latin typeface="Cambria Math" panose="02040503050406030204" pitchFamily="18" charset="0"/>
                                        </a:rPr>
                                        <m:t>−</m:t>
                                      </m:r>
                                      <m:r>
                                        <a:rPr lang="en-US" altLang="zh-CN" sz="1600" i="1">
                                          <a:solidFill>
                                            <a:schemeClr val="accent4"/>
                                          </a:solidFill>
                                          <a:latin typeface="Cambria Math" panose="02040503050406030204" pitchFamily="18" charset="0"/>
                                        </a:rPr>
                                        <m:t>𝑞</m:t>
                                      </m:r>
                                    </m:e>
                                  </m:d>
                                  <m:r>
                                    <a:rPr lang="en-US" altLang="zh-CN" sz="1600" i="1" baseline="30000">
                                      <a:solidFill>
                                        <a:schemeClr val="accent4"/>
                                      </a:solidFill>
                                      <a:latin typeface="Cambria Math" panose="02040503050406030204" pitchFamily="18" charset="0"/>
                                    </a:rPr>
                                    <m:t>2</m:t>
                                  </m:r>
                                </m:num>
                                <m:den>
                                  <m:r>
                                    <a:rPr lang="en-US" altLang="zh-CN" sz="1600" i="1">
                                      <a:solidFill>
                                        <a:schemeClr val="accent4"/>
                                      </a:solidFill>
                                      <a:latin typeface="Cambria Math" panose="02040503050406030204" pitchFamily="18" charset="0"/>
                                    </a:rPr>
                                    <m:t>2</m:t>
                                  </m:r>
                                  <m:sSubSup>
                                    <m:sSubSupPr>
                                      <m:ctrlPr>
                                        <a:rPr lang="en-US" altLang="zh-CN" sz="1600" i="1">
                                          <a:solidFill>
                                            <a:schemeClr val="accent4"/>
                                          </a:solidFill>
                                          <a:latin typeface="Cambria Math" panose="02040503050406030204" pitchFamily="18" charset="0"/>
                                        </a:rPr>
                                      </m:ctrlPr>
                                    </m:sSubSupPr>
                                    <m:e>
                                      <m:r>
                                        <a:rPr lang="zh-CN" altLang="en-US" sz="1600" i="1">
                                          <a:solidFill>
                                            <a:schemeClr val="accent4"/>
                                          </a:solidFill>
                                          <a:latin typeface="Cambria Math" panose="02040503050406030204" pitchFamily="18" charset="0"/>
                                        </a:rPr>
                                        <m:t>𝜎</m:t>
                                      </m:r>
                                    </m:e>
                                    <m:sub>
                                      <m:r>
                                        <a:rPr lang="en-US" altLang="zh-CN" sz="1600" i="1">
                                          <a:solidFill>
                                            <a:schemeClr val="accent4"/>
                                          </a:solidFill>
                                          <a:latin typeface="Cambria Math" panose="02040503050406030204" pitchFamily="18" charset="0"/>
                                        </a:rPr>
                                        <m:t>𝑠</m:t>
                                      </m:r>
                                    </m:sub>
                                    <m:sup>
                                      <m:r>
                                        <a:rPr lang="en-US" altLang="zh-CN" sz="1600" i="1">
                                          <a:solidFill>
                                            <a:schemeClr val="accent4"/>
                                          </a:solidFill>
                                          <a:latin typeface="Cambria Math" panose="02040503050406030204" pitchFamily="18" charset="0"/>
                                        </a:rPr>
                                        <m:t>2</m:t>
                                      </m:r>
                                    </m:sup>
                                  </m:sSubSup>
                                </m:den>
                              </m:f>
                              <m:r>
                                <a:rPr lang="en-US" altLang="zh-CN" sz="1600" i="1">
                                  <a:solidFill>
                                    <a:schemeClr val="accent4"/>
                                  </a:solidFill>
                                  <a:latin typeface="Cambria Math" panose="02040503050406030204" pitchFamily="18" charset="0"/>
                                </a:rPr>
                                <m:t>)</m:t>
                              </m:r>
                              <m:r>
                                <a:rPr lang="en-US" altLang="zh-CN" sz="1600" i="1">
                                  <a:solidFill>
                                    <a:schemeClr val="accent4"/>
                                  </a:solidFill>
                                  <a:latin typeface="Cambria Math" panose="02040503050406030204" pitchFamily="18" charset="0"/>
                                  <a:ea typeface="Cambria Math" panose="02040503050406030204" pitchFamily="18" charset="0"/>
                                </a:rPr>
                                <m:t>∙</m:t>
                              </m:r>
                              <m:r>
                                <a:rPr lang="en-US" altLang="zh-CN" sz="1600" i="1">
                                  <a:solidFill>
                                    <a:schemeClr val="accent4"/>
                                  </a:solidFill>
                                  <a:latin typeface="Cambria Math" panose="02040503050406030204" pitchFamily="18" charset="0"/>
                                </a:rPr>
                                <m:t>𝐼</m:t>
                              </m:r>
                              <m:r>
                                <a:rPr lang="en-US" altLang="zh-CN" sz="1600" i="1">
                                  <a:solidFill>
                                    <a:schemeClr val="accent4"/>
                                  </a:solidFill>
                                  <a:latin typeface="Cambria Math" panose="02040503050406030204" pitchFamily="18" charset="0"/>
                                </a:rPr>
                                <m:t>(</m:t>
                              </m:r>
                              <m:r>
                                <a:rPr lang="en-US" altLang="zh-CN" sz="1600" i="1">
                                  <a:solidFill>
                                    <a:schemeClr val="accent4"/>
                                  </a:solidFill>
                                  <a:latin typeface="Cambria Math" panose="02040503050406030204" pitchFamily="18" charset="0"/>
                                </a:rPr>
                                <m:t>𝑞</m:t>
                              </m:r>
                              <m:r>
                                <a:rPr lang="en-US" altLang="zh-CN" sz="1600" i="1">
                                  <a:solidFill>
                                    <a:schemeClr val="accent4"/>
                                  </a:solidFill>
                                  <a:latin typeface="Cambria Math" panose="02040503050406030204" pitchFamily="18" charset="0"/>
                                </a:rPr>
                                <m:t>)</m:t>
                              </m:r>
                            </m:e>
                          </m:nary>
                        </m:num>
                        <m:den>
                          <m:nary>
                            <m:naryPr>
                              <m:chr m:val="∑"/>
                              <m:supHide m:val="on"/>
                              <m:ctrlPr>
                                <a:rPr lang="en-US" altLang="zh-CN" sz="1600" i="1">
                                  <a:solidFill>
                                    <a:schemeClr val="accent4"/>
                                  </a:solidFill>
                                  <a:latin typeface="Cambria Math" panose="02040503050406030204" pitchFamily="18" charset="0"/>
                                </a:rPr>
                              </m:ctrlPr>
                            </m:naryPr>
                            <m:sub>
                              <m:r>
                                <m:rPr>
                                  <m:brk m:alnAt="7"/>
                                </m:rPr>
                                <a:rPr lang="en-US" altLang="zh-CN" sz="1600" i="1">
                                  <a:solidFill>
                                    <a:schemeClr val="accent4"/>
                                  </a:solidFill>
                                  <a:latin typeface="Cambria Math" panose="02040503050406030204" pitchFamily="18" charset="0"/>
                                </a:rPr>
                                <m:t>𝑞</m:t>
                              </m:r>
                              <m:r>
                                <a:rPr lang="en-US" altLang="zh-CN" sz="1600" i="1">
                                  <a:solidFill>
                                    <a:schemeClr val="accent4"/>
                                  </a:solidFill>
                                  <a:latin typeface="Cambria Math" panose="02040503050406030204" pitchFamily="18" charset="0"/>
                                </a:rPr>
                                <m:t> ∈</m:t>
                              </m:r>
                              <m:r>
                                <a:rPr lang="en-US" altLang="zh-CN" sz="1600" i="1">
                                  <a:solidFill>
                                    <a:schemeClr val="accent4"/>
                                  </a:solidFill>
                                  <a:latin typeface="Cambria Math" panose="02040503050406030204" pitchFamily="18" charset="0"/>
                                  <a:ea typeface="Cambria Math" panose="02040503050406030204" pitchFamily="18" charset="0"/>
                                </a:rPr>
                                <m:t>𝑅</m:t>
                              </m:r>
                              <m:r>
                                <a:rPr lang="en-US" altLang="zh-CN" sz="1600" i="1">
                                  <a:solidFill>
                                    <a:schemeClr val="accent4"/>
                                  </a:solidFill>
                                  <a:latin typeface="Cambria Math" panose="02040503050406030204" pitchFamily="18" charset="0"/>
                                  <a:ea typeface="Cambria Math" panose="02040503050406030204" pitchFamily="18" charset="0"/>
                                </a:rPr>
                                <m:t>(</m:t>
                              </m:r>
                              <m:r>
                                <a:rPr lang="en-US" altLang="zh-CN" sz="1600" i="1">
                                  <a:solidFill>
                                    <a:schemeClr val="accent4"/>
                                  </a:solidFill>
                                  <a:latin typeface="Cambria Math" panose="02040503050406030204" pitchFamily="18" charset="0"/>
                                  <a:ea typeface="Cambria Math" panose="02040503050406030204" pitchFamily="18" charset="0"/>
                                </a:rPr>
                                <m:t>𝑝</m:t>
                              </m:r>
                              <m:r>
                                <a:rPr lang="en-US" altLang="zh-CN" sz="1600" i="1">
                                  <a:solidFill>
                                    <a:schemeClr val="accent4"/>
                                  </a:solidFill>
                                  <a:latin typeface="Cambria Math" panose="02040503050406030204" pitchFamily="18" charset="0"/>
                                  <a:ea typeface="Cambria Math" panose="02040503050406030204" pitchFamily="18" charset="0"/>
                                </a:rPr>
                                <m:t>)</m:t>
                              </m:r>
                            </m:sub>
                            <m:sup/>
                            <m:e>
                              <m:r>
                                <m:rPr>
                                  <m:sty m:val="p"/>
                                </m:rPr>
                                <a:rPr lang="en-US" altLang="zh-CN" sz="1600">
                                  <a:solidFill>
                                    <a:schemeClr val="accent4"/>
                                  </a:solidFill>
                                  <a:latin typeface="Cambria Math" panose="02040503050406030204" pitchFamily="18" charset="0"/>
                                </a:rPr>
                                <m:t>exp</m:t>
                              </m:r>
                              <m:r>
                                <a:rPr lang="en-US" altLang="zh-CN" sz="1600" i="1">
                                  <a:solidFill>
                                    <a:schemeClr val="accent4"/>
                                  </a:solidFill>
                                  <a:latin typeface="Cambria Math" panose="02040503050406030204" pitchFamily="18" charset="0"/>
                                </a:rPr>
                                <m:t>⁡(−</m:t>
                              </m:r>
                              <m:f>
                                <m:fPr>
                                  <m:ctrlPr>
                                    <a:rPr lang="en-US" altLang="zh-CN" sz="1600" i="1">
                                      <a:solidFill>
                                        <a:schemeClr val="accent4"/>
                                      </a:solidFill>
                                      <a:latin typeface="Cambria Math" panose="02040503050406030204" pitchFamily="18" charset="0"/>
                                    </a:rPr>
                                  </m:ctrlPr>
                                </m:fPr>
                                <m:num>
                                  <m:d>
                                    <m:dPr>
                                      <m:begChr m:val="|"/>
                                      <m:endChr m:val="|"/>
                                      <m:ctrlPr>
                                        <a:rPr lang="en-US" altLang="zh-CN" sz="1600" i="1">
                                          <a:solidFill>
                                            <a:schemeClr val="accent4"/>
                                          </a:solidFill>
                                          <a:latin typeface="Cambria Math" panose="02040503050406030204" pitchFamily="18" charset="0"/>
                                        </a:rPr>
                                      </m:ctrlPr>
                                    </m:dPr>
                                    <m:e>
                                      <m:r>
                                        <a:rPr lang="en-US" altLang="zh-CN" sz="1600" i="1">
                                          <a:solidFill>
                                            <a:schemeClr val="accent4"/>
                                          </a:solidFill>
                                          <a:latin typeface="Cambria Math" panose="02040503050406030204" pitchFamily="18" charset="0"/>
                                        </a:rPr>
                                        <m:t>𝑝</m:t>
                                      </m:r>
                                      <m:r>
                                        <a:rPr lang="en-US" altLang="zh-CN" sz="1600" i="1">
                                          <a:solidFill>
                                            <a:schemeClr val="accent4"/>
                                          </a:solidFill>
                                          <a:latin typeface="Cambria Math" panose="02040503050406030204" pitchFamily="18" charset="0"/>
                                        </a:rPr>
                                        <m:t>−</m:t>
                                      </m:r>
                                      <m:r>
                                        <a:rPr lang="en-US" altLang="zh-CN" sz="1600" i="1">
                                          <a:solidFill>
                                            <a:schemeClr val="accent4"/>
                                          </a:solidFill>
                                          <a:latin typeface="Cambria Math" panose="02040503050406030204" pitchFamily="18" charset="0"/>
                                        </a:rPr>
                                        <m:t>𝑞</m:t>
                                      </m:r>
                                    </m:e>
                                  </m:d>
                                  <m:r>
                                    <a:rPr lang="en-US" altLang="zh-CN" sz="1600" i="1" baseline="30000">
                                      <a:solidFill>
                                        <a:schemeClr val="accent4"/>
                                      </a:solidFill>
                                      <a:latin typeface="Cambria Math" panose="02040503050406030204" pitchFamily="18" charset="0"/>
                                    </a:rPr>
                                    <m:t>2</m:t>
                                  </m:r>
                                </m:num>
                                <m:den>
                                  <m:r>
                                    <a:rPr lang="en-US" altLang="zh-CN" sz="1600" i="1">
                                      <a:solidFill>
                                        <a:schemeClr val="accent4"/>
                                      </a:solidFill>
                                      <a:latin typeface="Cambria Math" panose="02040503050406030204" pitchFamily="18" charset="0"/>
                                    </a:rPr>
                                    <m:t>2</m:t>
                                  </m:r>
                                  <m:sSubSup>
                                    <m:sSubSupPr>
                                      <m:ctrlPr>
                                        <a:rPr lang="en-US" altLang="zh-CN" sz="1600" i="1">
                                          <a:solidFill>
                                            <a:schemeClr val="accent4"/>
                                          </a:solidFill>
                                          <a:latin typeface="Cambria Math" panose="02040503050406030204" pitchFamily="18" charset="0"/>
                                        </a:rPr>
                                      </m:ctrlPr>
                                    </m:sSubSupPr>
                                    <m:e>
                                      <m:r>
                                        <a:rPr lang="zh-CN" altLang="en-US" sz="1600" i="1">
                                          <a:solidFill>
                                            <a:schemeClr val="accent4"/>
                                          </a:solidFill>
                                          <a:latin typeface="Cambria Math" panose="02040503050406030204" pitchFamily="18" charset="0"/>
                                        </a:rPr>
                                        <m:t>𝜎</m:t>
                                      </m:r>
                                    </m:e>
                                    <m:sub>
                                      <m:r>
                                        <a:rPr lang="en-US" altLang="zh-CN" sz="1600" i="1">
                                          <a:solidFill>
                                            <a:schemeClr val="accent4"/>
                                          </a:solidFill>
                                          <a:latin typeface="Cambria Math" panose="02040503050406030204" pitchFamily="18" charset="0"/>
                                        </a:rPr>
                                        <m:t>𝑠</m:t>
                                      </m:r>
                                    </m:sub>
                                    <m:sup>
                                      <m:r>
                                        <a:rPr lang="en-US" altLang="zh-CN" sz="1600" i="1">
                                          <a:solidFill>
                                            <a:schemeClr val="accent4"/>
                                          </a:solidFill>
                                          <a:latin typeface="Cambria Math" panose="02040503050406030204" pitchFamily="18" charset="0"/>
                                        </a:rPr>
                                        <m:t>2</m:t>
                                      </m:r>
                                    </m:sup>
                                  </m:sSubSup>
                                </m:den>
                              </m:f>
                              <m:r>
                                <a:rPr lang="en-US" altLang="zh-CN" sz="1600" i="1">
                                  <a:solidFill>
                                    <a:schemeClr val="accent4"/>
                                  </a:solidFill>
                                  <a:latin typeface="Cambria Math" panose="02040503050406030204" pitchFamily="18" charset="0"/>
                                </a:rPr>
                                <m:t>)</m:t>
                              </m:r>
                              <m:r>
                                <a:rPr lang="en-US" altLang="zh-CN" sz="1600" i="1" smtClean="0">
                                  <a:solidFill>
                                    <a:schemeClr val="accent4"/>
                                  </a:solidFill>
                                  <a:latin typeface="Cambria Math" panose="02040503050406030204" pitchFamily="18" charset="0"/>
                                  <a:ea typeface="Cambria Math" panose="02040503050406030204" pitchFamily="18" charset="0"/>
                                </a:rPr>
                                <m:t> </m:t>
                              </m:r>
                            </m:e>
                          </m:nary>
                        </m:den>
                      </m:f>
                    </m:oMath>
                  </m:oMathPara>
                </a14:m>
                <a:endParaRPr lang="en-US" altLang="zh-CN" sz="1600" dirty="0" smtClean="0"/>
              </a:p>
              <a:p>
                <a:pPr lvl="1"/>
                <a:endParaRPr lang="en-US" altLang="zh-CN" sz="1600" dirty="0" smtClean="0"/>
              </a:p>
              <a:p>
                <a:endParaRPr lang="zh-CN" alt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90654" y="2215918"/>
                <a:ext cx="8024696" cy="984482"/>
              </a:xfrm>
              <a:blipFill rotWithShape="0">
                <a:blip r:embed="rId3"/>
                <a:stretch>
                  <a:fillRect/>
                </a:stretch>
              </a:blipFill>
            </p:spPr>
            <p:txBody>
              <a:bodyPr/>
              <a:lstStyle/>
              <a:p>
                <a:r>
                  <a:rPr lang="zh-CN" altLang="en-US">
                    <a:noFill/>
                  </a:rPr>
                  <a:t> </a:t>
                </a:r>
              </a:p>
            </p:txBody>
          </p:sp>
        </mc:Fallback>
      </mc:AlternateContent>
      <p:sp>
        <p:nvSpPr>
          <p:cNvPr id="4" name="Slide Number Placeholder 3"/>
          <p:cNvSpPr>
            <a:spLocks noGrp="1"/>
          </p:cNvSpPr>
          <p:nvPr>
            <p:ph type="sldNum" sz="quarter" idx="12"/>
          </p:nvPr>
        </p:nvSpPr>
        <p:spPr/>
        <p:txBody>
          <a:bodyPr/>
          <a:lstStyle/>
          <a:p>
            <a:fld id="{5DA57722-D542-446E-9B8A-9506AA845AE6}" type="slidenum">
              <a:rPr lang="en-US" smtClean="0"/>
              <a:pPr/>
              <a:t>22</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9175" y="3572275"/>
            <a:ext cx="2608302" cy="2160000"/>
          </a:xfrm>
          <a:prstGeom prst="rect">
            <a:avLst/>
          </a:prstGeom>
          <a:ln w="12700">
            <a:solidFill>
              <a:schemeClr val="tx1"/>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3798" y="3572275"/>
            <a:ext cx="2608303" cy="2160000"/>
          </a:xfrm>
          <a:prstGeom prst="rect">
            <a:avLst/>
          </a:prstGeom>
          <a:ln w="12700">
            <a:solidFill>
              <a:schemeClr val="tx1"/>
            </a:solidFill>
          </a:ln>
        </p:spPr>
      </p:pic>
      <p:sp>
        <p:nvSpPr>
          <p:cNvPr id="7" name="Right Arrow 6"/>
          <p:cNvSpPr/>
          <p:nvPr/>
        </p:nvSpPr>
        <p:spPr>
          <a:xfrm>
            <a:off x="4447145" y="4404732"/>
            <a:ext cx="358930" cy="423746"/>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p:cNvSpPr/>
          <p:nvPr/>
        </p:nvSpPr>
        <p:spPr>
          <a:xfrm>
            <a:off x="3696568" y="1707194"/>
            <a:ext cx="1750864" cy="400110"/>
          </a:xfrm>
          <a:prstGeom prst="rect">
            <a:avLst/>
          </a:prstGeom>
        </p:spPr>
        <p:txBody>
          <a:bodyPr wrap="none">
            <a:spAutoFit/>
          </a:bodyPr>
          <a:lstStyle/>
          <a:p>
            <a:r>
              <a:rPr lang="en-US" altLang="zh-CN" sz="2000" b="1" dirty="0" smtClean="0"/>
              <a:t>Gaussian Filter</a:t>
            </a:r>
            <a:endParaRPr lang="zh-CN" altLang="en-US" sz="2000" b="1" dirty="0"/>
          </a:p>
        </p:txBody>
      </p:sp>
    </p:spTree>
    <p:extLst>
      <p:ext uri="{BB962C8B-B14F-4D97-AF65-F5344CB8AC3E}">
        <p14:creationId xmlns:p14="http://schemas.microsoft.com/office/powerpoint/2010/main" val="370148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Step 2: Edge Recovery</a:t>
            </a:r>
            <a:endParaRPr lang="zh-CN" altLang="en-US" dirty="0"/>
          </a:p>
        </p:txBody>
      </p:sp>
      <p:sp>
        <p:nvSpPr>
          <p:cNvPr id="3" name="Content Placeholder 2"/>
          <p:cNvSpPr>
            <a:spLocks noGrp="1"/>
          </p:cNvSpPr>
          <p:nvPr>
            <p:ph idx="1"/>
          </p:nvPr>
        </p:nvSpPr>
        <p:spPr>
          <a:xfrm>
            <a:off x="628650" y="1825625"/>
            <a:ext cx="8314628" cy="1032985"/>
          </a:xfrm>
        </p:spPr>
        <p:txBody>
          <a:bodyPr/>
          <a:lstStyle/>
          <a:p>
            <a:r>
              <a:rPr lang="en-US" altLang="zh-CN" dirty="0" smtClean="0"/>
              <a:t>A </a:t>
            </a:r>
            <a:r>
              <a:rPr lang="en-US" altLang="zh-CN" dirty="0" smtClean="0">
                <a:solidFill>
                  <a:schemeClr val="accent4"/>
                </a:solidFill>
              </a:rPr>
              <a:t>rolling guidance</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23</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253" y="3030876"/>
            <a:ext cx="1750972" cy="1450023"/>
          </a:xfrm>
          <a:prstGeom prst="rect">
            <a:avLst/>
          </a:prstGeom>
          <a:ln w="12700">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3026" y="3030876"/>
            <a:ext cx="1751190" cy="1450204"/>
          </a:xfrm>
          <a:prstGeom prst="rect">
            <a:avLst/>
          </a:prstGeom>
          <a:ln w="12700">
            <a:solidFill>
              <a:schemeClr val="tx1"/>
            </a:solidFill>
          </a:ln>
        </p:spPr>
      </p:pic>
      <p:sp>
        <p:nvSpPr>
          <p:cNvPr id="8" name="Rectangle 7"/>
          <p:cNvSpPr/>
          <p:nvPr/>
        </p:nvSpPr>
        <p:spPr>
          <a:xfrm>
            <a:off x="1789329" y="5367797"/>
            <a:ext cx="3100997" cy="28425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Joint Bilateral Filter</a:t>
            </a:r>
            <a:endParaRPr lang="zh-CN" altLang="en-US" dirty="0"/>
          </a:p>
        </p:txBody>
      </p:sp>
      <p:sp>
        <p:nvSpPr>
          <p:cNvPr id="9" name="Rectangle 8"/>
          <p:cNvSpPr/>
          <p:nvPr/>
        </p:nvSpPr>
        <p:spPr>
          <a:xfrm>
            <a:off x="4041379" y="4998465"/>
            <a:ext cx="1072730" cy="369332"/>
          </a:xfrm>
          <a:prstGeom prst="rect">
            <a:avLst/>
          </a:prstGeom>
        </p:spPr>
        <p:txBody>
          <a:bodyPr wrap="none">
            <a:spAutoFit/>
          </a:bodyPr>
          <a:lstStyle/>
          <a:p>
            <a:pPr algn="ctr"/>
            <a:r>
              <a:rPr lang="en-US" altLang="zh-CN" dirty="0" smtClean="0"/>
              <a:t>Guidance</a:t>
            </a:r>
            <a:endParaRPr lang="zh-CN" altLang="en-US" dirty="0"/>
          </a:p>
        </p:txBody>
      </p:sp>
      <p:sp>
        <p:nvSpPr>
          <p:cNvPr id="10" name="Rectangle 9"/>
          <p:cNvSpPr/>
          <p:nvPr/>
        </p:nvSpPr>
        <p:spPr>
          <a:xfrm>
            <a:off x="1678337" y="4998465"/>
            <a:ext cx="684803" cy="369332"/>
          </a:xfrm>
          <a:prstGeom prst="rect">
            <a:avLst/>
          </a:prstGeom>
        </p:spPr>
        <p:txBody>
          <a:bodyPr wrap="none">
            <a:spAutoFit/>
          </a:bodyPr>
          <a:lstStyle/>
          <a:p>
            <a:pPr algn="ctr"/>
            <a:r>
              <a:rPr lang="en-US" altLang="zh-CN" dirty="0" smtClean="0"/>
              <a:t>Input</a:t>
            </a:r>
            <a:endParaRPr lang="zh-CN" altLang="en-US" dirty="0"/>
          </a:p>
        </p:txBody>
      </p:sp>
      <p:sp>
        <p:nvSpPr>
          <p:cNvPr id="11" name="Rectangle 10"/>
          <p:cNvSpPr/>
          <p:nvPr/>
        </p:nvSpPr>
        <p:spPr>
          <a:xfrm>
            <a:off x="7058487" y="5987019"/>
            <a:ext cx="856325" cy="369332"/>
          </a:xfrm>
          <a:prstGeom prst="rect">
            <a:avLst/>
          </a:prstGeom>
        </p:spPr>
        <p:txBody>
          <a:bodyPr wrap="none">
            <a:spAutoFit/>
          </a:bodyPr>
          <a:lstStyle/>
          <a:p>
            <a:pPr algn="ctr"/>
            <a:r>
              <a:rPr lang="en-US" altLang="zh-CN" dirty="0" smtClean="0"/>
              <a:t>Output</a:t>
            </a:r>
            <a:endParaRPr lang="zh-CN" altLang="en-US"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3655" y="4488170"/>
            <a:ext cx="1781349" cy="1475180"/>
          </a:xfrm>
          <a:prstGeom prst="rect">
            <a:avLst/>
          </a:prstGeom>
          <a:ln>
            <a:solidFill>
              <a:schemeClr val="tx1"/>
            </a:solidFill>
          </a:ln>
        </p:spPr>
      </p:pic>
      <p:sp>
        <p:nvSpPr>
          <p:cNvPr id="13" name="Freeform 12"/>
          <p:cNvSpPr/>
          <p:nvPr/>
        </p:nvSpPr>
        <p:spPr>
          <a:xfrm>
            <a:off x="2050742" y="4483223"/>
            <a:ext cx="852256" cy="843379"/>
          </a:xfrm>
          <a:custGeom>
            <a:avLst/>
            <a:gdLst>
              <a:gd name="connsiteX0" fmla="*/ 0 w 852256"/>
              <a:gd name="connsiteY0" fmla="*/ 0 h 843379"/>
              <a:gd name="connsiteX1" fmla="*/ 710213 w 852256"/>
              <a:gd name="connsiteY1" fmla="*/ 452761 h 843379"/>
              <a:gd name="connsiteX2" fmla="*/ 852256 w 852256"/>
              <a:gd name="connsiteY2" fmla="*/ 843379 h 843379"/>
            </a:gdLst>
            <a:ahLst/>
            <a:cxnLst>
              <a:cxn ang="0">
                <a:pos x="connsiteX0" y="connsiteY0"/>
              </a:cxn>
              <a:cxn ang="0">
                <a:pos x="connsiteX1" y="connsiteY1"/>
              </a:cxn>
              <a:cxn ang="0">
                <a:pos x="connsiteX2" y="connsiteY2"/>
              </a:cxn>
            </a:cxnLst>
            <a:rect l="l" t="t" r="r" b="b"/>
            <a:pathLst>
              <a:path w="852256" h="843379">
                <a:moveTo>
                  <a:pt x="0" y="0"/>
                </a:moveTo>
                <a:cubicBezTo>
                  <a:pt x="284085" y="156099"/>
                  <a:pt x="568170" y="312198"/>
                  <a:pt x="710213" y="452761"/>
                </a:cubicBezTo>
                <a:cubicBezTo>
                  <a:pt x="852256" y="593324"/>
                  <a:pt x="852256" y="718351"/>
                  <a:pt x="852256" y="843379"/>
                </a:cubicBezTo>
              </a:path>
            </a:pathLst>
          </a:custGeom>
          <a:noFill/>
          <a:ln w="38100">
            <a:solidFill>
              <a:schemeClr val="accent4"/>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13"/>
          <p:cNvSpPr/>
          <p:nvPr/>
        </p:nvSpPr>
        <p:spPr>
          <a:xfrm flipH="1">
            <a:off x="3615251" y="4483223"/>
            <a:ext cx="852256" cy="843379"/>
          </a:xfrm>
          <a:custGeom>
            <a:avLst/>
            <a:gdLst>
              <a:gd name="connsiteX0" fmla="*/ 0 w 852256"/>
              <a:gd name="connsiteY0" fmla="*/ 0 h 843379"/>
              <a:gd name="connsiteX1" fmla="*/ 710213 w 852256"/>
              <a:gd name="connsiteY1" fmla="*/ 452761 h 843379"/>
              <a:gd name="connsiteX2" fmla="*/ 852256 w 852256"/>
              <a:gd name="connsiteY2" fmla="*/ 843379 h 843379"/>
            </a:gdLst>
            <a:ahLst/>
            <a:cxnLst>
              <a:cxn ang="0">
                <a:pos x="connsiteX0" y="connsiteY0"/>
              </a:cxn>
              <a:cxn ang="0">
                <a:pos x="connsiteX1" y="connsiteY1"/>
              </a:cxn>
              <a:cxn ang="0">
                <a:pos x="connsiteX2" y="connsiteY2"/>
              </a:cxn>
            </a:cxnLst>
            <a:rect l="l" t="t" r="r" b="b"/>
            <a:pathLst>
              <a:path w="852256" h="843379">
                <a:moveTo>
                  <a:pt x="0" y="0"/>
                </a:moveTo>
                <a:cubicBezTo>
                  <a:pt x="284085" y="156099"/>
                  <a:pt x="568170" y="312198"/>
                  <a:pt x="710213" y="452761"/>
                </a:cubicBezTo>
                <a:cubicBezTo>
                  <a:pt x="852256" y="593324"/>
                  <a:pt x="852256" y="718351"/>
                  <a:pt x="852256" y="843379"/>
                </a:cubicBezTo>
              </a:path>
            </a:pathLst>
          </a:custGeom>
          <a:noFill/>
          <a:ln w="38100">
            <a:solidFill>
              <a:schemeClr val="accent4"/>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15"/>
          <p:cNvSpPr/>
          <p:nvPr/>
        </p:nvSpPr>
        <p:spPr>
          <a:xfrm>
            <a:off x="3293616" y="5672831"/>
            <a:ext cx="3693110" cy="856845"/>
          </a:xfrm>
          <a:custGeom>
            <a:avLst/>
            <a:gdLst>
              <a:gd name="connsiteX0" fmla="*/ 0 w 3693110"/>
              <a:gd name="connsiteY0" fmla="*/ 0 h 856845"/>
              <a:gd name="connsiteX1" fmla="*/ 719091 w 3693110"/>
              <a:gd name="connsiteY1" fmla="*/ 692458 h 856845"/>
              <a:gd name="connsiteX2" fmla="*/ 3045040 w 3693110"/>
              <a:gd name="connsiteY2" fmla="*/ 834501 h 856845"/>
              <a:gd name="connsiteX3" fmla="*/ 3693110 w 3693110"/>
              <a:gd name="connsiteY3" fmla="*/ 337352 h 856845"/>
            </a:gdLst>
            <a:ahLst/>
            <a:cxnLst>
              <a:cxn ang="0">
                <a:pos x="connsiteX0" y="connsiteY0"/>
              </a:cxn>
              <a:cxn ang="0">
                <a:pos x="connsiteX1" y="connsiteY1"/>
              </a:cxn>
              <a:cxn ang="0">
                <a:pos x="connsiteX2" y="connsiteY2"/>
              </a:cxn>
              <a:cxn ang="0">
                <a:pos x="connsiteX3" y="connsiteY3"/>
              </a:cxn>
            </a:cxnLst>
            <a:rect l="l" t="t" r="r" b="b"/>
            <a:pathLst>
              <a:path w="3693110" h="856845">
                <a:moveTo>
                  <a:pt x="0" y="0"/>
                </a:moveTo>
                <a:cubicBezTo>
                  <a:pt x="105792" y="276687"/>
                  <a:pt x="211584" y="553375"/>
                  <a:pt x="719091" y="692458"/>
                </a:cubicBezTo>
                <a:cubicBezTo>
                  <a:pt x="1226598" y="831542"/>
                  <a:pt x="2549370" y="893685"/>
                  <a:pt x="3045040" y="834501"/>
                </a:cubicBezTo>
                <a:cubicBezTo>
                  <a:pt x="3540710" y="775317"/>
                  <a:pt x="3616910" y="556334"/>
                  <a:pt x="3693110" y="337352"/>
                </a:cubicBezTo>
              </a:path>
            </a:pathLst>
          </a:custGeom>
          <a:noFill/>
          <a:ln w="38100">
            <a:solidFill>
              <a:schemeClr val="accent4"/>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18"/>
          <p:cNvSpPr/>
          <p:nvPr/>
        </p:nvSpPr>
        <p:spPr>
          <a:xfrm>
            <a:off x="5228948" y="3911713"/>
            <a:ext cx="1731145" cy="553755"/>
          </a:xfrm>
          <a:custGeom>
            <a:avLst/>
            <a:gdLst>
              <a:gd name="connsiteX0" fmla="*/ 1731145 w 1731145"/>
              <a:gd name="connsiteY0" fmla="*/ 553755 h 553755"/>
              <a:gd name="connsiteX1" fmla="*/ 1056442 w 1731145"/>
              <a:gd name="connsiteY1" fmla="*/ 29972 h 553755"/>
              <a:gd name="connsiteX2" fmla="*/ 0 w 1731145"/>
              <a:gd name="connsiteY2" fmla="*/ 109871 h 553755"/>
            </a:gdLst>
            <a:ahLst/>
            <a:cxnLst>
              <a:cxn ang="0">
                <a:pos x="connsiteX0" y="connsiteY0"/>
              </a:cxn>
              <a:cxn ang="0">
                <a:pos x="connsiteX1" y="connsiteY1"/>
              </a:cxn>
              <a:cxn ang="0">
                <a:pos x="connsiteX2" y="connsiteY2"/>
              </a:cxn>
            </a:cxnLst>
            <a:rect l="l" t="t" r="r" b="b"/>
            <a:pathLst>
              <a:path w="1731145" h="553755">
                <a:moveTo>
                  <a:pt x="1731145" y="553755"/>
                </a:moveTo>
                <a:cubicBezTo>
                  <a:pt x="1538055" y="328854"/>
                  <a:pt x="1344966" y="103953"/>
                  <a:pt x="1056442" y="29972"/>
                </a:cubicBezTo>
                <a:cubicBezTo>
                  <a:pt x="767918" y="-44009"/>
                  <a:pt x="383959" y="32931"/>
                  <a:pt x="0" y="109871"/>
                </a:cubicBezTo>
              </a:path>
            </a:pathLst>
          </a:custGeom>
          <a:noFill/>
          <a:ln w="38100">
            <a:solidFill>
              <a:schemeClr val="accent4"/>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Rectangle 19"/>
          <p:cNvSpPr/>
          <p:nvPr/>
        </p:nvSpPr>
        <p:spPr>
          <a:xfrm>
            <a:off x="5508947" y="3504196"/>
            <a:ext cx="2331537" cy="369332"/>
          </a:xfrm>
          <a:prstGeom prst="rect">
            <a:avLst/>
          </a:prstGeom>
        </p:spPr>
        <p:txBody>
          <a:bodyPr wrap="none">
            <a:spAutoFit/>
          </a:bodyPr>
          <a:lstStyle/>
          <a:p>
            <a:pPr algn="ctr"/>
            <a:r>
              <a:rPr lang="en-US" altLang="zh-CN" dirty="0" smtClean="0"/>
              <a:t>Use it as </a:t>
            </a:r>
            <a:r>
              <a:rPr lang="en-US" altLang="zh-CN" dirty="0" smtClean="0">
                <a:solidFill>
                  <a:schemeClr val="accent4"/>
                </a:solidFill>
              </a:rPr>
              <a:t>new guidance</a:t>
            </a:r>
            <a:endParaRPr lang="zh-CN" altLang="en-US" dirty="0">
              <a:solidFill>
                <a:schemeClr val="accent4"/>
              </a:solidFill>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7599" y="3015850"/>
            <a:ext cx="1781349" cy="1475180"/>
          </a:xfrm>
          <a:prstGeom prst="rect">
            <a:avLst/>
          </a:prstGeom>
          <a:ln>
            <a:solidFill>
              <a:schemeClr val="tx1"/>
            </a:solidFill>
          </a:ln>
        </p:spPr>
      </p:pic>
      <p:grpSp>
        <p:nvGrpSpPr>
          <p:cNvPr id="26" name="Group 25"/>
          <p:cNvGrpSpPr/>
          <p:nvPr/>
        </p:nvGrpSpPr>
        <p:grpSpPr>
          <a:xfrm>
            <a:off x="3293616" y="3911713"/>
            <a:ext cx="3693110" cy="2617963"/>
            <a:chOff x="3293616" y="3911713"/>
            <a:chExt cx="3693110" cy="2617963"/>
          </a:xfrm>
        </p:grpSpPr>
        <p:sp>
          <p:nvSpPr>
            <p:cNvPr id="23" name="Freeform 22"/>
            <p:cNvSpPr/>
            <p:nvPr/>
          </p:nvSpPr>
          <p:spPr>
            <a:xfrm flipH="1">
              <a:off x="3615251" y="4483223"/>
              <a:ext cx="852256" cy="843379"/>
            </a:xfrm>
            <a:custGeom>
              <a:avLst/>
              <a:gdLst>
                <a:gd name="connsiteX0" fmla="*/ 0 w 852256"/>
                <a:gd name="connsiteY0" fmla="*/ 0 h 843379"/>
                <a:gd name="connsiteX1" fmla="*/ 710213 w 852256"/>
                <a:gd name="connsiteY1" fmla="*/ 452761 h 843379"/>
                <a:gd name="connsiteX2" fmla="*/ 852256 w 852256"/>
                <a:gd name="connsiteY2" fmla="*/ 843379 h 843379"/>
              </a:gdLst>
              <a:ahLst/>
              <a:cxnLst>
                <a:cxn ang="0">
                  <a:pos x="connsiteX0" y="connsiteY0"/>
                </a:cxn>
                <a:cxn ang="0">
                  <a:pos x="connsiteX1" y="connsiteY1"/>
                </a:cxn>
                <a:cxn ang="0">
                  <a:pos x="connsiteX2" y="connsiteY2"/>
                </a:cxn>
              </a:cxnLst>
              <a:rect l="l" t="t" r="r" b="b"/>
              <a:pathLst>
                <a:path w="852256" h="843379">
                  <a:moveTo>
                    <a:pt x="0" y="0"/>
                  </a:moveTo>
                  <a:cubicBezTo>
                    <a:pt x="284085" y="156099"/>
                    <a:pt x="568170" y="312198"/>
                    <a:pt x="710213" y="452761"/>
                  </a:cubicBezTo>
                  <a:cubicBezTo>
                    <a:pt x="852256" y="593324"/>
                    <a:pt x="852256" y="718351"/>
                    <a:pt x="852256" y="843379"/>
                  </a:cubicBezTo>
                </a:path>
              </a:pathLst>
            </a:custGeom>
            <a:noFill/>
            <a:ln w="63500">
              <a:solidFill>
                <a:schemeClr val="accent6"/>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23"/>
            <p:cNvSpPr/>
            <p:nvPr/>
          </p:nvSpPr>
          <p:spPr>
            <a:xfrm>
              <a:off x="3293616" y="5672831"/>
              <a:ext cx="3693110" cy="856845"/>
            </a:xfrm>
            <a:custGeom>
              <a:avLst/>
              <a:gdLst>
                <a:gd name="connsiteX0" fmla="*/ 0 w 3693110"/>
                <a:gd name="connsiteY0" fmla="*/ 0 h 856845"/>
                <a:gd name="connsiteX1" fmla="*/ 719091 w 3693110"/>
                <a:gd name="connsiteY1" fmla="*/ 692458 h 856845"/>
                <a:gd name="connsiteX2" fmla="*/ 3045040 w 3693110"/>
                <a:gd name="connsiteY2" fmla="*/ 834501 h 856845"/>
                <a:gd name="connsiteX3" fmla="*/ 3693110 w 3693110"/>
                <a:gd name="connsiteY3" fmla="*/ 337352 h 856845"/>
              </a:gdLst>
              <a:ahLst/>
              <a:cxnLst>
                <a:cxn ang="0">
                  <a:pos x="connsiteX0" y="connsiteY0"/>
                </a:cxn>
                <a:cxn ang="0">
                  <a:pos x="connsiteX1" y="connsiteY1"/>
                </a:cxn>
                <a:cxn ang="0">
                  <a:pos x="connsiteX2" y="connsiteY2"/>
                </a:cxn>
                <a:cxn ang="0">
                  <a:pos x="connsiteX3" y="connsiteY3"/>
                </a:cxn>
              </a:cxnLst>
              <a:rect l="l" t="t" r="r" b="b"/>
              <a:pathLst>
                <a:path w="3693110" h="856845">
                  <a:moveTo>
                    <a:pt x="0" y="0"/>
                  </a:moveTo>
                  <a:cubicBezTo>
                    <a:pt x="105792" y="276687"/>
                    <a:pt x="211584" y="553375"/>
                    <a:pt x="719091" y="692458"/>
                  </a:cubicBezTo>
                  <a:cubicBezTo>
                    <a:pt x="1226598" y="831542"/>
                    <a:pt x="2549370" y="893685"/>
                    <a:pt x="3045040" y="834501"/>
                  </a:cubicBezTo>
                  <a:cubicBezTo>
                    <a:pt x="3540710" y="775317"/>
                    <a:pt x="3616910" y="556334"/>
                    <a:pt x="3693110" y="337352"/>
                  </a:cubicBezTo>
                </a:path>
              </a:pathLst>
            </a:custGeom>
            <a:noFill/>
            <a:ln w="63500">
              <a:solidFill>
                <a:schemeClr val="accent6"/>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Freeform 24"/>
            <p:cNvSpPr/>
            <p:nvPr/>
          </p:nvSpPr>
          <p:spPr>
            <a:xfrm>
              <a:off x="5228948" y="3911713"/>
              <a:ext cx="1731145" cy="553755"/>
            </a:xfrm>
            <a:custGeom>
              <a:avLst/>
              <a:gdLst>
                <a:gd name="connsiteX0" fmla="*/ 1731145 w 1731145"/>
                <a:gd name="connsiteY0" fmla="*/ 553755 h 553755"/>
                <a:gd name="connsiteX1" fmla="*/ 1056442 w 1731145"/>
                <a:gd name="connsiteY1" fmla="*/ 29972 h 553755"/>
                <a:gd name="connsiteX2" fmla="*/ 0 w 1731145"/>
                <a:gd name="connsiteY2" fmla="*/ 109871 h 553755"/>
              </a:gdLst>
              <a:ahLst/>
              <a:cxnLst>
                <a:cxn ang="0">
                  <a:pos x="connsiteX0" y="connsiteY0"/>
                </a:cxn>
                <a:cxn ang="0">
                  <a:pos x="connsiteX1" y="connsiteY1"/>
                </a:cxn>
                <a:cxn ang="0">
                  <a:pos x="connsiteX2" y="connsiteY2"/>
                </a:cxn>
              </a:cxnLst>
              <a:rect l="l" t="t" r="r" b="b"/>
              <a:pathLst>
                <a:path w="1731145" h="553755">
                  <a:moveTo>
                    <a:pt x="1731145" y="553755"/>
                  </a:moveTo>
                  <a:cubicBezTo>
                    <a:pt x="1538055" y="328854"/>
                    <a:pt x="1344966" y="103953"/>
                    <a:pt x="1056442" y="29972"/>
                  </a:cubicBezTo>
                  <a:cubicBezTo>
                    <a:pt x="767918" y="-44009"/>
                    <a:pt x="383959" y="32931"/>
                    <a:pt x="0" y="109871"/>
                  </a:cubicBezTo>
                </a:path>
              </a:pathLst>
            </a:custGeom>
            <a:noFill/>
            <a:ln w="63500">
              <a:solidFill>
                <a:schemeClr val="accent6"/>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Rectangle 26"/>
          <p:cNvSpPr/>
          <p:nvPr/>
        </p:nvSpPr>
        <p:spPr>
          <a:xfrm>
            <a:off x="2258749" y="5866459"/>
            <a:ext cx="4183518" cy="646331"/>
          </a:xfrm>
          <a:prstGeom prst="rect">
            <a:avLst/>
          </a:prstGeom>
        </p:spPr>
        <p:txBody>
          <a:bodyPr wrap="none">
            <a:spAutoFit/>
          </a:bodyPr>
          <a:lstStyle/>
          <a:p>
            <a:r>
              <a:rPr lang="en-US" altLang="zh-CN" sz="3600" b="1" dirty="0" smtClean="0">
                <a:solidFill>
                  <a:schemeClr val="accent6">
                    <a:lumMod val="20000"/>
                    <a:lumOff val="80000"/>
                  </a:schemeClr>
                </a:solidFill>
              </a:rPr>
              <a:t>Repeat the iteration</a:t>
            </a:r>
            <a:endParaRPr lang="zh-CN" altLang="en-US" sz="3600" b="1" dirty="0">
              <a:solidFill>
                <a:schemeClr val="accent6">
                  <a:lumMod val="20000"/>
                  <a:lumOff val="80000"/>
                </a:schemeClr>
              </a:solidFill>
            </a:endParaRPr>
          </a:p>
        </p:txBody>
      </p:sp>
      <p:sp>
        <p:nvSpPr>
          <p:cNvPr id="28" name="Rectangle 27"/>
          <p:cNvSpPr/>
          <p:nvPr/>
        </p:nvSpPr>
        <p:spPr>
          <a:xfrm>
            <a:off x="3293616" y="2561728"/>
            <a:ext cx="2113784" cy="369332"/>
          </a:xfrm>
          <a:prstGeom prst="rect">
            <a:avLst/>
          </a:prstGeom>
        </p:spPr>
        <p:txBody>
          <a:bodyPr wrap="none">
            <a:spAutoFit/>
          </a:bodyPr>
          <a:lstStyle/>
          <a:p>
            <a:pPr algn="ctr"/>
            <a:r>
              <a:rPr lang="en-US" altLang="zh-CN" dirty="0" smtClean="0"/>
              <a:t>The output of </a:t>
            </a:r>
            <a:r>
              <a:rPr lang="en-US" altLang="zh-CN" dirty="0" smtClean="0">
                <a:solidFill>
                  <a:schemeClr val="accent4"/>
                </a:solidFill>
              </a:rPr>
              <a:t>Step 1</a:t>
            </a:r>
            <a:endParaRPr lang="zh-CN" altLang="en-US" dirty="0">
              <a:solidFill>
                <a:schemeClr val="accent4"/>
              </a:solidFill>
            </a:endParaRPr>
          </a:p>
        </p:txBody>
      </p:sp>
      <p:sp>
        <p:nvSpPr>
          <p:cNvPr id="29" name="Rectangle 28"/>
          <p:cNvSpPr/>
          <p:nvPr/>
        </p:nvSpPr>
        <p:spPr>
          <a:xfrm>
            <a:off x="1285601" y="2552298"/>
            <a:ext cx="1470274" cy="369332"/>
          </a:xfrm>
          <a:prstGeom prst="rect">
            <a:avLst/>
          </a:prstGeom>
        </p:spPr>
        <p:txBody>
          <a:bodyPr wrap="none">
            <a:spAutoFit/>
          </a:bodyPr>
          <a:lstStyle/>
          <a:p>
            <a:pPr algn="ctr"/>
            <a:r>
              <a:rPr lang="en-US" altLang="zh-CN" dirty="0" smtClean="0"/>
              <a:t>Original Input</a:t>
            </a:r>
            <a:endParaRPr lang="zh-CN" altLang="en-US" dirty="0">
              <a:solidFill>
                <a:schemeClr val="accent4"/>
              </a:solidFill>
            </a:endParaRPr>
          </a:p>
        </p:txBody>
      </p:sp>
    </p:spTree>
    <p:extLst>
      <p:ext uri="{BB962C8B-B14F-4D97-AF65-F5344CB8AC3E}">
        <p14:creationId xmlns:p14="http://schemas.microsoft.com/office/powerpoint/2010/main" val="1056468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10"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right)">
                                      <p:cBhvr>
                                        <p:cTn id="60" dur="5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10" presetClass="exit" presetSubtype="0" fill="hold" grpId="1" nodeType="withEffect">
                                  <p:stCondLst>
                                    <p:cond delay="0"/>
                                  </p:stCondLst>
                                  <p:childTnLst>
                                    <p:animEffect transition="out" filter="fade">
                                      <p:cBhvr>
                                        <p:cTn id="69" dur="500"/>
                                        <p:tgtEl>
                                          <p:spTgt spid="28"/>
                                        </p:tgtEl>
                                      </p:cBhvr>
                                    </p:animEffect>
                                    <p:set>
                                      <p:cBhvr>
                                        <p:cTn id="70" dur="1" fill="hold">
                                          <p:stCondLst>
                                            <p:cond delay="499"/>
                                          </p:stCondLst>
                                        </p:cTn>
                                        <p:tgtEl>
                                          <p:spTgt spid="2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8" grpId="0" animBg="1"/>
      <p:bldP spid="9" grpId="0"/>
      <p:bldP spid="10" grpId="0"/>
      <p:bldP spid="11" grpId="0"/>
      <p:bldP spid="13" grpId="0" animBg="1"/>
      <p:bldP spid="14" grpId="0" animBg="1"/>
      <p:bldP spid="16" grpId="0" animBg="1"/>
      <p:bldP spid="19" grpId="0" animBg="1"/>
      <p:bldP spid="20" grpId="0"/>
      <p:bldP spid="27" grpId="0"/>
      <p:bldP spid="28" grpId="0"/>
      <p:bldP spid="28" grpId="1"/>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957452" y="3162196"/>
            <a:ext cx="2500498" cy="2436912"/>
            <a:chOff x="3916423" y="3384139"/>
            <a:chExt cx="2500498" cy="2436912"/>
          </a:xfrm>
        </p:grpSpPr>
        <p:sp>
          <p:nvSpPr>
            <p:cNvPr id="23" name="Freeform 22"/>
            <p:cNvSpPr/>
            <p:nvPr/>
          </p:nvSpPr>
          <p:spPr>
            <a:xfrm rot="433030">
              <a:off x="4498967" y="3384139"/>
              <a:ext cx="1562469" cy="343631"/>
            </a:xfrm>
            <a:custGeom>
              <a:avLst/>
              <a:gdLst>
                <a:gd name="connsiteX0" fmla="*/ 1562469 w 1562469"/>
                <a:gd name="connsiteY0" fmla="*/ 290365 h 343631"/>
                <a:gd name="connsiteX1" fmla="*/ 1260629 w 1562469"/>
                <a:gd name="connsiteY1" fmla="*/ 112812 h 343631"/>
                <a:gd name="connsiteX2" fmla="*/ 905522 w 1562469"/>
                <a:gd name="connsiteY2" fmla="*/ 6280 h 343631"/>
                <a:gd name="connsiteX3" fmla="*/ 550415 w 1562469"/>
                <a:gd name="connsiteY3" fmla="*/ 32913 h 343631"/>
                <a:gd name="connsiteX4" fmla="*/ 159798 w 1562469"/>
                <a:gd name="connsiteY4" fmla="*/ 201589 h 343631"/>
                <a:gd name="connsiteX5" fmla="*/ 0 w 1562469"/>
                <a:gd name="connsiteY5" fmla="*/ 343631 h 34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469" h="343631">
                  <a:moveTo>
                    <a:pt x="1562469" y="290365"/>
                  </a:moveTo>
                  <a:cubicBezTo>
                    <a:pt x="1466294" y="225262"/>
                    <a:pt x="1370120" y="160159"/>
                    <a:pt x="1260629" y="112812"/>
                  </a:cubicBezTo>
                  <a:cubicBezTo>
                    <a:pt x="1151138" y="65464"/>
                    <a:pt x="1023891" y="19596"/>
                    <a:pt x="905522" y="6280"/>
                  </a:cubicBezTo>
                  <a:cubicBezTo>
                    <a:pt x="787153" y="-7037"/>
                    <a:pt x="674702" y="361"/>
                    <a:pt x="550415" y="32913"/>
                  </a:cubicBezTo>
                  <a:cubicBezTo>
                    <a:pt x="426128" y="65464"/>
                    <a:pt x="251534" y="149803"/>
                    <a:pt x="159798" y="201589"/>
                  </a:cubicBezTo>
                  <a:cubicBezTo>
                    <a:pt x="68062" y="253375"/>
                    <a:pt x="34031" y="298503"/>
                    <a:pt x="0" y="343631"/>
                  </a:cubicBezTo>
                </a:path>
              </a:pathLst>
            </a:custGeom>
            <a:noFill/>
            <a:ln w="76200">
              <a:solidFill>
                <a:schemeClr val="accent6"/>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23"/>
            <p:cNvSpPr/>
            <p:nvPr/>
          </p:nvSpPr>
          <p:spPr>
            <a:xfrm rot="16561838">
              <a:off x="3307004" y="4354922"/>
              <a:ext cx="1562469" cy="343631"/>
            </a:xfrm>
            <a:custGeom>
              <a:avLst/>
              <a:gdLst>
                <a:gd name="connsiteX0" fmla="*/ 1562469 w 1562469"/>
                <a:gd name="connsiteY0" fmla="*/ 290365 h 343631"/>
                <a:gd name="connsiteX1" fmla="*/ 1260629 w 1562469"/>
                <a:gd name="connsiteY1" fmla="*/ 112812 h 343631"/>
                <a:gd name="connsiteX2" fmla="*/ 905522 w 1562469"/>
                <a:gd name="connsiteY2" fmla="*/ 6280 h 343631"/>
                <a:gd name="connsiteX3" fmla="*/ 550415 w 1562469"/>
                <a:gd name="connsiteY3" fmla="*/ 32913 h 343631"/>
                <a:gd name="connsiteX4" fmla="*/ 159798 w 1562469"/>
                <a:gd name="connsiteY4" fmla="*/ 201589 h 343631"/>
                <a:gd name="connsiteX5" fmla="*/ 0 w 1562469"/>
                <a:gd name="connsiteY5" fmla="*/ 343631 h 34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469" h="343631">
                  <a:moveTo>
                    <a:pt x="1562469" y="290365"/>
                  </a:moveTo>
                  <a:cubicBezTo>
                    <a:pt x="1466294" y="225262"/>
                    <a:pt x="1370120" y="160159"/>
                    <a:pt x="1260629" y="112812"/>
                  </a:cubicBezTo>
                  <a:cubicBezTo>
                    <a:pt x="1151138" y="65464"/>
                    <a:pt x="1023891" y="19596"/>
                    <a:pt x="905522" y="6280"/>
                  </a:cubicBezTo>
                  <a:cubicBezTo>
                    <a:pt x="787153" y="-7037"/>
                    <a:pt x="674702" y="361"/>
                    <a:pt x="550415" y="32913"/>
                  </a:cubicBezTo>
                  <a:cubicBezTo>
                    <a:pt x="426128" y="65464"/>
                    <a:pt x="251534" y="149803"/>
                    <a:pt x="159798" y="201589"/>
                  </a:cubicBezTo>
                  <a:cubicBezTo>
                    <a:pt x="68062" y="253375"/>
                    <a:pt x="34031" y="298503"/>
                    <a:pt x="0" y="343631"/>
                  </a:cubicBezTo>
                </a:path>
              </a:pathLst>
            </a:custGeom>
            <a:noFill/>
            <a:ln w="76200">
              <a:solidFill>
                <a:schemeClr val="accent6"/>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Freeform 24"/>
            <p:cNvSpPr/>
            <p:nvPr/>
          </p:nvSpPr>
          <p:spPr>
            <a:xfrm rot="11022398">
              <a:off x="4307559" y="5477420"/>
              <a:ext cx="1562469" cy="343631"/>
            </a:xfrm>
            <a:custGeom>
              <a:avLst/>
              <a:gdLst>
                <a:gd name="connsiteX0" fmla="*/ 1562469 w 1562469"/>
                <a:gd name="connsiteY0" fmla="*/ 290365 h 343631"/>
                <a:gd name="connsiteX1" fmla="*/ 1260629 w 1562469"/>
                <a:gd name="connsiteY1" fmla="*/ 112812 h 343631"/>
                <a:gd name="connsiteX2" fmla="*/ 905522 w 1562469"/>
                <a:gd name="connsiteY2" fmla="*/ 6280 h 343631"/>
                <a:gd name="connsiteX3" fmla="*/ 550415 w 1562469"/>
                <a:gd name="connsiteY3" fmla="*/ 32913 h 343631"/>
                <a:gd name="connsiteX4" fmla="*/ 159798 w 1562469"/>
                <a:gd name="connsiteY4" fmla="*/ 201589 h 343631"/>
                <a:gd name="connsiteX5" fmla="*/ 0 w 1562469"/>
                <a:gd name="connsiteY5" fmla="*/ 343631 h 34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469" h="343631">
                  <a:moveTo>
                    <a:pt x="1562469" y="290365"/>
                  </a:moveTo>
                  <a:cubicBezTo>
                    <a:pt x="1466294" y="225262"/>
                    <a:pt x="1370120" y="160159"/>
                    <a:pt x="1260629" y="112812"/>
                  </a:cubicBezTo>
                  <a:cubicBezTo>
                    <a:pt x="1151138" y="65464"/>
                    <a:pt x="1023891" y="19596"/>
                    <a:pt x="905522" y="6280"/>
                  </a:cubicBezTo>
                  <a:cubicBezTo>
                    <a:pt x="787153" y="-7037"/>
                    <a:pt x="674702" y="361"/>
                    <a:pt x="550415" y="32913"/>
                  </a:cubicBezTo>
                  <a:cubicBezTo>
                    <a:pt x="426128" y="65464"/>
                    <a:pt x="251534" y="149803"/>
                    <a:pt x="159798" y="201589"/>
                  </a:cubicBezTo>
                  <a:cubicBezTo>
                    <a:pt x="68062" y="253375"/>
                    <a:pt x="34031" y="298503"/>
                    <a:pt x="0" y="343631"/>
                  </a:cubicBezTo>
                </a:path>
              </a:pathLst>
            </a:custGeom>
            <a:noFill/>
            <a:ln w="76200">
              <a:solidFill>
                <a:schemeClr val="accent6"/>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reeform 25"/>
            <p:cNvSpPr/>
            <p:nvPr/>
          </p:nvSpPr>
          <p:spPr>
            <a:xfrm rot="5818540">
              <a:off x="5463871" y="4503195"/>
              <a:ext cx="1562469" cy="343631"/>
            </a:xfrm>
            <a:custGeom>
              <a:avLst/>
              <a:gdLst>
                <a:gd name="connsiteX0" fmla="*/ 1562469 w 1562469"/>
                <a:gd name="connsiteY0" fmla="*/ 290365 h 343631"/>
                <a:gd name="connsiteX1" fmla="*/ 1260629 w 1562469"/>
                <a:gd name="connsiteY1" fmla="*/ 112812 h 343631"/>
                <a:gd name="connsiteX2" fmla="*/ 905522 w 1562469"/>
                <a:gd name="connsiteY2" fmla="*/ 6280 h 343631"/>
                <a:gd name="connsiteX3" fmla="*/ 550415 w 1562469"/>
                <a:gd name="connsiteY3" fmla="*/ 32913 h 343631"/>
                <a:gd name="connsiteX4" fmla="*/ 159798 w 1562469"/>
                <a:gd name="connsiteY4" fmla="*/ 201589 h 343631"/>
                <a:gd name="connsiteX5" fmla="*/ 0 w 1562469"/>
                <a:gd name="connsiteY5" fmla="*/ 343631 h 34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469" h="343631">
                  <a:moveTo>
                    <a:pt x="1562469" y="290365"/>
                  </a:moveTo>
                  <a:cubicBezTo>
                    <a:pt x="1466294" y="225262"/>
                    <a:pt x="1370120" y="160159"/>
                    <a:pt x="1260629" y="112812"/>
                  </a:cubicBezTo>
                  <a:cubicBezTo>
                    <a:pt x="1151138" y="65464"/>
                    <a:pt x="1023891" y="19596"/>
                    <a:pt x="905522" y="6280"/>
                  </a:cubicBezTo>
                  <a:cubicBezTo>
                    <a:pt x="787153" y="-7037"/>
                    <a:pt x="674702" y="361"/>
                    <a:pt x="550415" y="32913"/>
                  </a:cubicBezTo>
                  <a:cubicBezTo>
                    <a:pt x="426128" y="65464"/>
                    <a:pt x="251534" y="149803"/>
                    <a:pt x="159798" y="201589"/>
                  </a:cubicBezTo>
                  <a:cubicBezTo>
                    <a:pt x="68062" y="253375"/>
                    <a:pt x="34031" y="298503"/>
                    <a:pt x="0" y="343631"/>
                  </a:cubicBezTo>
                </a:path>
              </a:pathLst>
            </a:custGeom>
            <a:noFill/>
            <a:ln w="76200">
              <a:solidFill>
                <a:schemeClr val="accent6"/>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Title 1"/>
          <p:cNvSpPr>
            <a:spLocks noGrp="1"/>
          </p:cNvSpPr>
          <p:nvPr>
            <p:ph type="title"/>
          </p:nvPr>
        </p:nvSpPr>
        <p:spPr/>
        <p:txBody>
          <a:bodyPr/>
          <a:lstStyle/>
          <a:p>
            <a:r>
              <a:rPr lang="en-US" altLang="zh-CN" dirty="0" smtClean="0"/>
              <a:t>Rolling Guidance</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24</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8324" y="2205250"/>
            <a:ext cx="1750972" cy="1450023"/>
          </a:xfrm>
          <a:prstGeom prst="rect">
            <a:avLst/>
          </a:prstGeom>
          <a:ln w="12700">
            <a:solidFill>
              <a:schemeClr val="tx1"/>
            </a:solidFill>
          </a:ln>
        </p:spPr>
      </p:pic>
      <p:sp>
        <p:nvSpPr>
          <p:cNvPr id="6" name="Rectangle 5"/>
          <p:cNvSpPr/>
          <p:nvPr/>
        </p:nvSpPr>
        <p:spPr>
          <a:xfrm>
            <a:off x="1972400" y="4559927"/>
            <a:ext cx="3100997" cy="284250"/>
          </a:xfrm>
          <a:prstGeom prst="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Joint Bilateral Filter</a:t>
            </a:r>
            <a:endParaRPr lang="zh-CN" altLang="en-US" dirty="0">
              <a:solidFill>
                <a:schemeClr val="tx1"/>
              </a:solidFill>
            </a:endParaRPr>
          </a:p>
        </p:txBody>
      </p:sp>
      <p:sp>
        <p:nvSpPr>
          <p:cNvPr id="7" name="Rectangle 6"/>
          <p:cNvSpPr/>
          <p:nvPr/>
        </p:nvSpPr>
        <p:spPr>
          <a:xfrm>
            <a:off x="4218840" y="4190595"/>
            <a:ext cx="1083951" cy="369332"/>
          </a:xfrm>
          <a:prstGeom prst="rect">
            <a:avLst/>
          </a:prstGeom>
        </p:spPr>
        <p:txBody>
          <a:bodyPr wrap="none">
            <a:spAutoFit/>
          </a:bodyPr>
          <a:lstStyle/>
          <a:p>
            <a:pPr algn="ctr"/>
            <a:r>
              <a:rPr lang="en-US" altLang="zh-CN" b="1" dirty="0" smtClean="0">
                <a:solidFill>
                  <a:schemeClr val="accent6"/>
                </a:solidFill>
              </a:rPr>
              <a:t>Guidance</a:t>
            </a:r>
            <a:endParaRPr lang="zh-CN" altLang="en-US" b="1" dirty="0">
              <a:solidFill>
                <a:schemeClr val="accent6"/>
              </a:solidFill>
            </a:endParaRPr>
          </a:p>
        </p:txBody>
      </p:sp>
      <p:sp>
        <p:nvSpPr>
          <p:cNvPr id="8" name="Rectangle 7"/>
          <p:cNvSpPr/>
          <p:nvPr/>
        </p:nvSpPr>
        <p:spPr>
          <a:xfrm>
            <a:off x="1855798" y="4190595"/>
            <a:ext cx="696024" cy="369332"/>
          </a:xfrm>
          <a:prstGeom prst="rect">
            <a:avLst/>
          </a:prstGeom>
        </p:spPr>
        <p:txBody>
          <a:bodyPr wrap="none">
            <a:spAutoFit/>
          </a:bodyPr>
          <a:lstStyle/>
          <a:p>
            <a:pPr algn="ctr"/>
            <a:r>
              <a:rPr lang="en-US" altLang="zh-CN" b="1" dirty="0" smtClean="0">
                <a:solidFill>
                  <a:schemeClr val="accent4"/>
                </a:solidFill>
              </a:rPr>
              <a:t>Input</a:t>
            </a:r>
            <a:endParaRPr lang="zh-CN" altLang="en-US" b="1" dirty="0">
              <a:solidFill>
                <a:schemeClr val="accent4"/>
              </a:solidFill>
            </a:endParaRPr>
          </a:p>
        </p:txBody>
      </p:sp>
      <p:sp>
        <p:nvSpPr>
          <p:cNvPr id="9" name="Freeform 8"/>
          <p:cNvSpPr/>
          <p:nvPr/>
        </p:nvSpPr>
        <p:spPr>
          <a:xfrm>
            <a:off x="2233813" y="3675353"/>
            <a:ext cx="852256" cy="843379"/>
          </a:xfrm>
          <a:custGeom>
            <a:avLst/>
            <a:gdLst>
              <a:gd name="connsiteX0" fmla="*/ 0 w 852256"/>
              <a:gd name="connsiteY0" fmla="*/ 0 h 843379"/>
              <a:gd name="connsiteX1" fmla="*/ 710213 w 852256"/>
              <a:gd name="connsiteY1" fmla="*/ 452761 h 843379"/>
              <a:gd name="connsiteX2" fmla="*/ 852256 w 852256"/>
              <a:gd name="connsiteY2" fmla="*/ 843379 h 843379"/>
            </a:gdLst>
            <a:ahLst/>
            <a:cxnLst>
              <a:cxn ang="0">
                <a:pos x="connsiteX0" y="connsiteY0"/>
              </a:cxn>
              <a:cxn ang="0">
                <a:pos x="connsiteX1" y="connsiteY1"/>
              </a:cxn>
              <a:cxn ang="0">
                <a:pos x="connsiteX2" y="connsiteY2"/>
              </a:cxn>
            </a:cxnLst>
            <a:rect l="l" t="t" r="r" b="b"/>
            <a:pathLst>
              <a:path w="852256" h="843379">
                <a:moveTo>
                  <a:pt x="0" y="0"/>
                </a:moveTo>
                <a:cubicBezTo>
                  <a:pt x="284085" y="156099"/>
                  <a:pt x="568170" y="312198"/>
                  <a:pt x="710213" y="452761"/>
                </a:cubicBezTo>
                <a:cubicBezTo>
                  <a:pt x="852256" y="593324"/>
                  <a:pt x="852256" y="718351"/>
                  <a:pt x="852256" y="843379"/>
                </a:cubicBezTo>
              </a:path>
            </a:pathLst>
          </a:custGeom>
          <a:noFill/>
          <a:ln w="38100">
            <a:solidFill>
              <a:schemeClr val="accent4"/>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0670" y="2181346"/>
            <a:ext cx="1781349" cy="1475180"/>
          </a:xfrm>
          <a:prstGeom prst="rect">
            <a:avLst/>
          </a:prstGeom>
          <a:ln w="63500">
            <a:solidFill>
              <a:schemeClr val="accent6"/>
            </a:solidFill>
          </a:ln>
        </p:spPr>
      </p:pic>
      <p:sp>
        <p:nvSpPr>
          <p:cNvPr id="29" name="Rectangle 28"/>
          <p:cNvSpPr/>
          <p:nvPr/>
        </p:nvSpPr>
        <p:spPr>
          <a:xfrm>
            <a:off x="5839207" y="2629029"/>
            <a:ext cx="3040384" cy="584775"/>
          </a:xfrm>
          <a:prstGeom prst="rect">
            <a:avLst/>
          </a:prstGeom>
        </p:spPr>
        <p:txBody>
          <a:bodyPr wrap="none">
            <a:spAutoFit/>
          </a:bodyPr>
          <a:lstStyle/>
          <a:p>
            <a:pPr algn="ctr"/>
            <a:r>
              <a:rPr lang="en-US" altLang="zh-CN" sz="3200" b="1" dirty="0" smtClean="0">
                <a:solidFill>
                  <a:schemeClr val="accent6"/>
                </a:solidFill>
              </a:rPr>
              <a:t>Rolling Guidance</a:t>
            </a:r>
            <a:endParaRPr lang="zh-CN" altLang="en-US" sz="3200" b="1" dirty="0">
              <a:solidFill>
                <a:schemeClr val="accent6"/>
              </a:solidFill>
            </a:endParaRPr>
          </a:p>
        </p:txBody>
      </p:sp>
      <p:grpSp>
        <p:nvGrpSpPr>
          <p:cNvPr id="34" name="Group 33"/>
          <p:cNvGrpSpPr/>
          <p:nvPr/>
        </p:nvGrpSpPr>
        <p:grpSpPr>
          <a:xfrm>
            <a:off x="446196" y="1605861"/>
            <a:ext cx="1764344" cy="586923"/>
            <a:chOff x="446196" y="1605861"/>
            <a:chExt cx="1764344" cy="586923"/>
          </a:xfrm>
        </p:grpSpPr>
        <p:sp>
          <p:nvSpPr>
            <p:cNvPr id="31" name="Rectangle 30"/>
            <p:cNvSpPr/>
            <p:nvPr/>
          </p:nvSpPr>
          <p:spPr>
            <a:xfrm>
              <a:off x="446196" y="1605861"/>
              <a:ext cx="1250342" cy="369332"/>
            </a:xfrm>
            <a:prstGeom prst="rect">
              <a:avLst/>
            </a:prstGeom>
          </p:spPr>
          <p:txBody>
            <a:bodyPr wrap="none">
              <a:spAutoFit/>
            </a:bodyPr>
            <a:lstStyle/>
            <a:p>
              <a:r>
                <a:rPr lang="en-US" altLang="zh-CN" dirty="0" smtClean="0"/>
                <a:t>Unchanged</a:t>
              </a:r>
              <a:endParaRPr lang="zh-CN" altLang="en-US" dirty="0"/>
            </a:p>
          </p:txBody>
        </p:sp>
        <p:sp>
          <p:nvSpPr>
            <p:cNvPr id="32" name="Freeform 31"/>
            <p:cNvSpPr/>
            <p:nvPr/>
          </p:nvSpPr>
          <p:spPr>
            <a:xfrm>
              <a:off x="1704513" y="1783795"/>
              <a:ext cx="506027" cy="408989"/>
            </a:xfrm>
            <a:custGeom>
              <a:avLst/>
              <a:gdLst>
                <a:gd name="connsiteX0" fmla="*/ 0 w 506027"/>
                <a:gd name="connsiteY0" fmla="*/ 18372 h 408989"/>
                <a:gd name="connsiteX1" fmla="*/ 417250 w 506027"/>
                <a:gd name="connsiteY1" fmla="*/ 45005 h 408989"/>
                <a:gd name="connsiteX2" fmla="*/ 506027 w 506027"/>
                <a:gd name="connsiteY2" fmla="*/ 408989 h 408989"/>
              </a:gdLst>
              <a:ahLst/>
              <a:cxnLst>
                <a:cxn ang="0">
                  <a:pos x="connsiteX0" y="connsiteY0"/>
                </a:cxn>
                <a:cxn ang="0">
                  <a:pos x="connsiteX1" y="connsiteY1"/>
                </a:cxn>
                <a:cxn ang="0">
                  <a:pos x="connsiteX2" y="connsiteY2"/>
                </a:cxn>
              </a:cxnLst>
              <a:rect l="l" t="t" r="r" b="b"/>
              <a:pathLst>
                <a:path w="506027" h="408989">
                  <a:moveTo>
                    <a:pt x="0" y="18372"/>
                  </a:moveTo>
                  <a:cubicBezTo>
                    <a:pt x="166456" y="-863"/>
                    <a:pt x="332912" y="-20098"/>
                    <a:pt x="417250" y="45005"/>
                  </a:cubicBezTo>
                  <a:cubicBezTo>
                    <a:pt x="501588" y="110108"/>
                    <a:pt x="503807" y="259548"/>
                    <a:pt x="506027" y="408989"/>
                  </a:cubicBezTo>
                </a:path>
              </a:pathLst>
            </a:custGeom>
            <a:noFill/>
            <a:ln w="635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5" name="Group 34"/>
          <p:cNvGrpSpPr/>
          <p:nvPr/>
        </p:nvGrpSpPr>
        <p:grpSpPr>
          <a:xfrm>
            <a:off x="2919649" y="1486194"/>
            <a:ext cx="1652351" cy="573827"/>
            <a:chOff x="558189" y="1618957"/>
            <a:chExt cx="1652351" cy="573827"/>
          </a:xfrm>
        </p:grpSpPr>
        <p:sp>
          <p:nvSpPr>
            <p:cNvPr id="36" name="Rectangle 35"/>
            <p:cNvSpPr/>
            <p:nvPr/>
          </p:nvSpPr>
          <p:spPr>
            <a:xfrm>
              <a:off x="558189" y="1618957"/>
              <a:ext cx="1055097" cy="369332"/>
            </a:xfrm>
            <a:prstGeom prst="rect">
              <a:avLst/>
            </a:prstGeom>
          </p:spPr>
          <p:txBody>
            <a:bodyPr wrap="none">
              <a:spAutoFit/>
            </a:bodyPr>
            <a:lstStyle/>
            <a:p>
              <a:r>
                <a:rPr lang="en-US" altLang="zh-CN" dirty="0" smtClean="0"/>
                <a:t>Changing</a:t>
              </a:r>
              <a:endParaRPr lang="zh-CN" altLang="en-US" dirty="0"/>
            </a:p>
          </p:txBody>
        </p:sp>
        <p:sp>
          <p:nvSpPr>
            <p:cNvPr id="37" name="Freeform 36"/>
            <p:cNvSpPr/>
            <p:nvPr/>
          </p:nvSpPr>
          <p:spPr>
            <a:xfrm>
              <a:off x="1704513" y="1783795"/>
              <a:ext cx="506027" cy="408989"/>
            </a:xfrm>
            <a:custGeom>
              <a:avLst/>
              <a:gdLst>
                <a:gd name="connsiteX0" fmla="*/ 0 w 506027"/>
                <a:gd name="connsiteY0" fmla="*/ 18372 h 408989"/>
                <a:gd name="connsiteX1" fmla="*/ 417250 w 506027"/>
                <a:gd name="connsiteY1" fmla="*/ 45005 h 408989"/>
                <a:gd name="connsiteX2" fmla="*/ 506027 w 506027"/>
                <a:gd name="connsiteY2" fmla="*/ 408989 h 408989"/>
              </a:gdLst>
              <a:ahLst/>
              <a:cxnLst>
                <a:cxn ang="0">
                  <a:pos x="connsiteX0" y="connsiteY0"/>
                </a:cxn>
                <a:cxn ang="0">
                  <a:pos x="connsiteX1" y="connsiteY1"/>
                </a:cxn>
                <a:cxn ang="0">
                  <a:pos x="connsiteX2" y="connsiteY2"/>
                </a:cxn>
              </a:cxnLst>
              <a:rect l="l" t="t" r="r" b="b"/>
              <a:pathLst>
                <a:path w="506027" h="408989">
                  <a:moveTo>
                    <a:pt x="0" y="18372"/>
                  </a:moveTo>
                  <a:cubicBezTo>
                    <a:pt x="166456" y="-863"/>
                    <a:pt x="332912" y="-20098"/>
                    <a:pt x="417250" y="45005"/>
                  </a:cubicBezTo>
                  <a:cubicBezTo>
                    <a:pt x="501588" y="110108"/>
                    <a:pt x="503807" y="259548"/>
                    <a:pt x="506027" y="408989"/>
                  </a:cubicBezTo>
                </a:path>
              </a:pathLst>
            </a:custGeom>
            <a:noFill/>
            <a:ln w="635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extLst>
      <p:ext uri="{BB962C8B-B14F-4D97-AF65-F5344CB8AC3E}">
        <p14:creationId xmlns:p14="http://schemas.microsoft.com/office/powerpoint/2010/main" val="1667817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par>
                                <p:cTn id="16" presetID="26" presetClass="emph" presetSubtype="0" fill="hold" nodeType="with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4"/>
                                        </p:tgtEl>
                                      </p:cBhvr>
                                    </p:animEffect>
                                    <p:set>
                                      <p:cBhvr>
                                        <p:cTn id="23" dur="1" fill="hold">
                                          <p:stCondLst>
                                            <p:cond delay="499"/>
                                          </p:stCondLst>
                                        </p:cTn>
                                        <p:tgtEl>
                                          <p:spTgt spid="34"/>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35"/>
                                        </p:tgtEl>
                                      </p:cBhvr>
                                    </p:animEffect>
                                    <p:set>
                                      <p:cBhvr>
                                        <p:cTn id="26" dur="1" fill="hold">
                                          <p:stCondLst>
                                            <p:cond delay="499"/>
                                          </p:stCondLst>
                                        </p:cTn>
                                        <p:tgtEl>
                                          <p:spTgt spid="35"/>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8" presetClass="emph" presetSubtype="0" fill="hold" nodeType="withEffect">
                                  <p:stCondLst>
                                    <p:cond delay="0"/>
                                  </p:stCondLst>
                                  <p:childTnLst>
                                    <p:animRot by="21600000">
                                      <p:cBhvr>
                                        <p:cTn id="31" dur="2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A57722-D542-446E-9B8A-9506AA845AE6}" type="slidenum">
              <a:rPr lang="en-US" smtClean="0"/>
              <a:pPr/>
              <a:t>25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388" y="700688"/>
            <a:ext cx="6096000" cy="5048250"/>
          </a:xfrm>
          <a:prstGeom prst="rect">
            <a:avLst/>
          </a:prstGeom>
        </p:spPr>
      </p:pic>
      <p:sp>
        <p:nvSpPr>
          <p:cNvPr id="6" name="TextBox 5"/>
          <p:cNvSpPr txBox="1"/>
          <p:nvPr/>
        </p:nvSpPr>
        <p:spPr>
          <a:xfrm>
            <a:off x="3231472" y="5987019"/>
            <a:ext cx="3124940" cy="369332"/>
          </a:xfrm>
          <a:prstGeom prst="rect">
            <a:avLst/>
          </a:prstGeom>
          <a:noFill/>
        </p:spPr>
        <p:txBody>
          <a:bodyPr wrap="square" rtlCol="0">
            <a:spAutoFit/>
          </a:bodyPr>
          <a:lstStyle/>
          <a:p>
            <a:pPr algn="ctr"/>
            <a:r>
              <a:rPr lang="en-US" altLang="zh-CN" dirty="0" smtClean="0"/>
              <a:t>Guidance for the 1st iteration</a:t>
            </a:r>
            <a:endParaRPr lang="zh-CN" altLang="en-US" dirty="0"/>
          </a:p>
        </p:txBody>
      </p:sp>
    </p:spTree>
    <p:extLst>
      <p:ext uri="{BB962C8B-B14F-4D97-AF65-F5344CB8AC3E}">
        <p14:creationId xmlns:p14="http://schemas.microsoft.com/office/powerpoint/2010/main" val="3528607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A57722-D542-446E-9B8A-9506AA845AE6}" type="slidenum">
              <a:rPr lang="en-US" smtClean="0"/>
              <a:pPr/>
              <a:t>26</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388" y="700688"/>
            <a:ext cx="6096000" cy="5048250"/>
          </a:xfrm>
          <a:prstGeom prst="rect">
            <a:avLst/>
          </a:prstGeom>
        </p:spPr>
      </p:pic>
      <p:sp>
        <p:nvSpPr>
          <p:cNvPr id="6" name="TextBox 5"/>
          <p:cNvSpPr txBox="1"/>
          <p:nvPr/>
        </p:nvSpPr>
        <p:spPr>
          <a:xfrm>
            <a:off x="3231472" y="5987019"/>
            <a:ext cx="3124940" cy="369332"/>
          </a:xfrm>
          <a:prstGeom prst="rect">
            <a:avLst/>
          </a:prstGeom>
          <a:noFill/>
        </p:spPr>
        <p:txBody>
          <a:bodyPr wrap="square" rtlCol="0">
            <a:spAutoFit/>
          </a:bodyPr>
          <a:lstStyle/>
          <a:p>
            <a:pPr algn="ctr"/>
            <a:r>
              <a:rPr lang="en-US" altLang="zh-CN" dirty="0" smtClean="0"/>
              <a:t>Guidance for the 2nd iteration</a:t>
            </a:r>
            <a:endParaRPr lang="zh-CN" altLang="en-US" dirty="0"/>
          </a:p>
        </p:txBody>
      </p:sp>
    </p:spTree>
    <p:extLst>
      <p:ext uri="{BB962C8B-B14F-4D97-AF65-F5344CB8AC3E}">
        <p14:creationId xmlns:p14="http://schemas.microsoft.com/office/powerpoint/2010/main" val="3018875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388" y="700688"/>
            <a:ext cx="6096000" cy="5048250"/>
          </a:xfrm>
          <a:prstGeom prst="rect">
            <a:avLst/>
          </a:prstGeom>
        </p:spPr>
      </p:pic>
      <p:sp>
        <p:nvSpPr>
          <p:cNvPr id="4" name="Slide Number Placeholder 3"/>
          <p:cNvSpPr>
            <a:spLocks noGrp="1"/>
          </p:cNvSpPr>
          <p:nvPr>
            <p:ph type="sldNum" sz="quarter" idx="12"/>
          </p:nvPr>
        </p:nvSpPr>
        <p:spPr/>
        <p:txBody>
          <a:bodyPr/>
          <a:lstStyle/>
          <a:p>
            <a:fld id="{5DA57722-D542-446E-9B8A-9506AA845AE6}" type="slidenum">
              <a:rPr lang="en-US" smtClean="0"/>
              <a:pPr/>
              <a:t>27</a:t>
            </a:fld>
            <a:endParaRPr lang="en-US"/>
          </a:p>
        </p:txBody>
      </p:sp>
      <p:sp>
        <p:nvSpPr>
          <p:cNvPr id="6" name="TextBox 5"/>
          <p:cNvSpPr txBox="1"/>
          <p:nvPr/>
        </p:nvSpPr>
        <p:spPr>
          <a:xfrm>
            <a:off x="3231472" y="5987019"/>
            <a:ext cx="3124940" cy="369332"/>
          </a:xfrm>
          <a:prstGeom prst="rect">
            <a:avLst/>
          </a:prstGeom>
          <a:noFill/>
        </p:spPr>
        <p:txBody>
          <a:bodyPr wrap="square" rtlCol="0">
            <a:spAutoFit/>
          </a:bodyPr>
          <a:lstStyle/>
          <a:p>
            <a:pPr algn="ctr"/>
            <a:r>
              <a:rPr lang="en-US" altLang="zh-CN" dirty="0" smtClean="0"/>
              <a:t>Guidance for the 3rd iteration</a:t>
            </a:r>
            <a:endParaRPr lang="zh-CN" altLang="en-US" dirty="0"/>
          </a:p>
        </p:txBody>
      </p:sp>
    </p:spTree>
    <p:extLst>
      <p:ext uri="{BB962C8B-B14F-4D97-AF65-F5344CB8AC3E}">
        <p14:creationId xmlns:p14="http://schemas.microsoft.com/office/powerpoint/2010/main" val="2716399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A57722-D542-446E-9B8A-9506AA845AE6}" type="slidenum">
              <a:rPr lang="en-US" smtClean="0"/>
              <a:pPr/>
              <a:t>28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388" y="700688"/>
            <a:ext cx="6096000" cy="5048250"/>
          </a:xfrm>
          <a:prstGeom prst="rect">
            <a:avLst/>
          </a:prstGeom>
        </p:spPr>
      </p:pic>
      <p:sp>
        <p:nvSpPr>
          <p:cNvPr id="8" name="TextBox 7"/>
          <p:cNvSpPr txBox="1"/>
          <p:nvPr/>
        </p:nvSpPr>
        <p:spPr>
          <a:xfrm>
            <a:off x="3231472" y="5987019"/>
            <a:ext cx="3124940" cy="369332"/>
          </a:xfrm>
          <a:prstGeom prst="rect">
            <a:avLst/>
          </a:prstGeom>
          <a:noFill/>
        </p:spPr>
        <p:txBody>
          <a:bodyPr wrap="square" rtlCol="0">
            <a:spAutoFit/>
          </a:bodyPr>
          <a:lstStyle/>
          <a:p>
            <a:pPr algn="ctr"/>
            <a:r>
              <a:rPr lang="en-US" altLang="zh-CN" dirty="0" smtClean="0"/>
              <a:t>Guidance for the 5th iteration</a:t>
            </a:r>
            <a:endParaRPr lang="zh-CN" altLang="en-US" dirty="0"/>
          </a:p>
        </p:txBody>
      </p:sp>
    </p:spTree>
    <p:extLst>
      <p:ext uri="{BB962C8B-B14F-4D97-AF65-F5344CB8AC3E}">
        <p14:creationId xmlns:p14="http://schemas.microsoft.com/office/powerpoint/2010/main" val="3032287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A57722-D542-446E-9B8A-9506AA845AE6}" type="slidenum">
              <a:rPr lang="en-US" smtClean="0"/>
              <a:pPr/>
              <a:t>29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036" y="537653"/>
            <a:ext cx="3580660" cy="2965234"/>
          </a:xfrm>
          <a:prstGeom prst="rect">
            <a:avLst/>
          </a:prstGeom>
        </p:spPr>
      </p:pic>
      <p:sp>
        <p:nvSpPr>
          <p:cNvPr id="6" name="TextBox 5"/>
          <p:cNvSpPr txBox="1"/>
          <p:nvPr/>
        </p:nvSpPr>
        <p:spPr>
          <a:xfrm>
            <a:off x="6678912" y="3577757"/>
            <a:ext cx="1615476" cy="369332"/>
          </a:xfrm>
          <a:prstGeom prst="rect">
            <a:avLst/>
          </a:prstGeom>
          <a:noFill/>
        </p:spPr>
        <p:txBody>
          <a:bodyPr wrap="square" rtlCol="0">
            <a:spAutoFit/>
          </a:bodyPr>
          <a:lstStyle/>
          <a:p>
            <a:pPr algn="ctr"/>
            <a:r>
              <a:rPr lang="en-US" altLang="zh-CN" dirty="0" smtClean="0"/>
              <a:t>Output</a:t>
            </a:r>
            <a:endParaRPr lang="zh-CN" alt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15" y="537968"/>
            <a:ext cx="3580279" cy="2964919"/>
          </a:xfrm>
          <a:prstGeom prst="rect">
            <a:avLst/>
          </a:prstGeom>
        </p:spPr>
      </p:pic>
      <p:sp>
        <p:nvSpPr>
          <p:cNvPr id="8" name="TextBox 7"/>
          <p:cNvSpPr txBox="1"/>
          <p:nvPr/>
        </p:nvSpPr>
        <p:spPr>
          <a:xfrm>
            <a:off x="873883" y="3604849"/>
            <a:ext cx="2662779" cy="369332"/>
          </a:xfrm>
          <a:prstGeom prst="rect">
            <a:avLst/>
          </a:prstGeom>
          <a:noFill/>
        </p:spPr>
        <p:txBody>
          <a:bodyPr wrap="square" rtlCol="0">
            <a:spAutoFit/>
          </a:bodyPr>
          <a:lstStyle/>
          <a:p>
            <a:pPr algn="ctr"/>
            <a:r>
              <a:rPr lang="en-US" altLang="zh-CN" dirty="0" smtClean="0"/>
              <a:t>Input</a:t>
            </a:r>
            <a:endParaRPr lang="zh-CN" altLang="en-US" dirty="0"/>
          </a:p>
        </p:txBody>
      </p:sp>
      <p:sp>
        <p:nvSpPr>
          <p:cNvPr id="9" name="TextBox 8"/>
          <p:cNvSpPr txBox="1"/>
          <p:nvPr/>
        </p:nvSpPr>
        <p:spPr>
          <a:xfrm>
            <a:off x="5620720" y="4759087"/>
            <a:ext cx="3146682" cy="369332"/>
          </a:xfrm>
          <a:prstGeom prst="rect">
            <a:avLst/>
          </a:prstGeom>
          <a:noFill/>
        </p:spPr>
        <p:txBody>
          <a:bodyPr wrap="square" rtlCol="0">
            <a:spAutoFit/>
          </a:bodyPr>
          <a:lstStyle/>
          <a:p>
            <a:pPr algn="ctr"/>
            <a:r>
              <a:rPr lang="en-US" altLang="zh-CN" dirty="0" smtClean="0"/>
              <a:t>Small structures are </a:t>
            </a:r>
            <a:r>
              <a:rPr lang="en-US" altLang="zh-CN" dirty="0" smtClean="0">
                <a:solidFill>
                  <a:schemeClr val="accent4"/>
                </a:solidFill>
              </a:rPr>
              <a:t>removed</a:t>
            </a:r>
            <a:r>
              <a:rPr lang="en-US" altLang="zh-CN" dirty="0" smtClean="0"/>
              <a:t>.</a:t>
            </a:r>
            <a:endParaRPr lang="zh-CN" altLang="en-US" dirty="0"/>
          </a:p>
        </p:txBody>
      </p:sp>
      <p:sp>
        <p:nvSpPr>
          <p:cNvPr id="10" name="TextBox 9"/>
          <p:cNvSpPr txBox="1"/>
          <p:nvPr/>
        </p:nvSpPr>
        <p:spPr>
          <a:xfrm>
            <a:off x="5692476" y="5104724"/>
            <a:ext cx="3146682" cy="369332"/>
          </a:xfrm>
          <a:prstGeom prst="rect">
            <a:avLst/>
          </a:prstGeom>
          <a:noFill/>
        </p:spPr>
        <p:txBody>
          <a:bodyPr wrap="square" rtlCol="0">
            <a:spAutoFit/>
          </a:bodyPr>
          <a:lstStyle/>
          <a:p>
            <a:pPr algn="ctr"/>
            <a:r>
              <a:rPr lang="en-US" altLang="zh-CN" dirty="0" smtClean="0"/>
              <a:t>Large structure are </a:t>
            </a:r>
            <a:r>
              <a:rPr lang="en-US" altLang="zh-CN" dirty="0" smtClean="0">
                <a:solidFill>
                  <a:schemeClr val="accent4"/>
                </a:solidFill>
              </a:rPr>
              <a:t>NOT </a:t>
            </a:r>
            <a:r>
              <a:rPr lang="en-US" altLang="zh-CN" dirty="0" smtClean="0"/>
              <a:t>blurred.</a:t>
            </a:r>
            <a:endParaRPr lang="zh-CN" altLang="en-US" dirty="0"/>
          </a:p>
        </p:txBody>
      </p:sp>
      <p:grpSp>
        <p:nvGrpSpPr>
          <p:cNvPr id="26" name="Group 25"/>
          <p:cNvGrpSpPr/>
          <p:nvPr/>
        </p:nvGrpSpPr>
        <p:grpSpPr>
          <a:xfrm>
            <a:off x="2876744" y="2494625"/>
            <a:ext cx="1070372" cy="3502229"/>
            <a:chOff x="2876744" y="2494625"/>
            <a:chExt cx="1070372" cy="3502229"/>
          </a:xfrm>
        </p:grpSpPr>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64437" t="66842" r="28124" b="19684"/>
            <a:stretch/>
          </p:blipFill>
          <p:spPr>
            <a:xfrm>
              <a:off x="2876744" y="4391292"/>
              <a:ext cx="1070372" cy="1605562"/>
            </a:xfrm>
            <a:prstGeom prst="rect">
              <a:avLst/>
            </a:prstGeom>
            <a:ln w="38100">
              <a:solidFill>
                <a:schemeClr val="accent4"/>
              </a:solidFill>
            </a:ln>
          </p:spPr>
        </p:pic>
        <p:sp>
          <p:nvSpPr>
            <p:cNvPr id="13" name="Rectangle 12"/>
            <p:cNvSpPr/>
            <p:nvPr/>
          </p:nvSpPr>
          <p:spPr>
            <a:xfrm>
              <a:off x="3009530" y="2494625"/>
              <a:ext cx="284086" cy="43500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Straight Connector 15"/>
            <p:cNvCxnSpPr/>
            <p:nvPr/>
          </p:nvCxnSpPr>
          <p:spPr>
            <a:xfrm flipH="1">
              <a:off x="2876744" y="2929631"/>
              <a:ext cx="132786" cy="1443575"/>
            </a:xfrm>
            <a:prstGeom prst="line">
              <a:avLst/>
            </a:prstGeom>
            <a:ln w="28575">
              <a:solidFill>
                <a:schemeClr val="accent4"/>
              </a:solidFill>
              <a:prstDash val="dash"/>
            </a:ln>
          </p:spPr>
          <p:style>
            <a:lnRef idx="1">
              <a:schemeClr val="accent6"/>
            </a:lnRef>
            <a:fillRef idx="0">
              <a:schemeClr val="accent6"/>
            </a:fillRef>
            <a:effectRef idx="0">
              <a:schemeClr val="accent6"/>
            </a:effectRef>
            <a:fontRef idx="minor">
              <a:schemeClr val="tx1"/>
            </a:fontRef>
          </p:style>
        </p:cxnSp>
        <p:cxnSp>
          <p:nvCxnSpPr>
            <p:cNvPr id="17" name="Straight Connector 16"/>
            <p:cNvCxnSpPr/>
            <p:nvPr/>
          </p:nvCxnSpPr>
          <p:spPr>
            <a:xfrm>
              <a:off x="3293616" y="2947717"/>
              <a:ext cx="650228" cy="1443575"/>
            </a:xfrm>
            <a:prstGeom prst="line">
              <a:avLst/>
            </a:prstGeom>
            <a:ln w="28575">
              <a:solidFill>
                <a:schemeClr val="accent4"/>
              </a:solidFill>
              <a:prstDash val="dash"/>
            </a:ln>
          </p:spPr>
          <p:style>
            <a:lnRef idx="1">
              <a:schemeClr val="accent6"/>
            </a:lnRef>
            <a:fillRef idx="0">
              <a:schemeClr val="accent6"/>
            </a:fillRef>
            <a:effectRef idx="0">
              <a:schemeClr val="accent6"/>
            </a:effectRef>
            <a:fontRef idx="minor">
              <a:schemeClr val="tx1"/>
            </a:fontRef>
          </p:style>
        </p:cxnSp>
      </p:grpSp>
      <p:grpSp>
        <p:nvGrpSpPr>
          <p:cNvPr id="27" name="Group 26"/>
          <p:cNvGrpSpPr/>
          <p:nvPr/>
        </p:nvGrpSpPr>
        <p:grpSpPr>
          <a:xfrm>
            <a:off x="4423190" y="2494625"/>
            <a:ext cx="2984670" cy="3492394"/>
            <a:chOff x="4423190" y="2494625"/>
            <a:chExt cx="2984670" cy="3492394"/>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4267" t="67198" r="28469" b="21074"/>
            <a:stretch/>
          </p:blipFill>
          <p:spPr>
            <a:xfrm>
              <a:off x="4423190" y="4391292"/>
              <a:ext cx="1091880" cy="1595727"/>
            </a:xfrm>
            <a:prstGeom prst="rect">
              <a:avLst/>
            </a:prstGeom>
            <a:ln w="38100">
              <a:solidFill>
                <a:schemeClr val="accent4"/>
              </a:solidFill>
            </a:ln>
          </p:spPr>
        </p:pic>
        <p:sp>
          <p:nvSpPr>
            <p:cNvPr id="14" name="Rectangle 13"/>
            <p:cNvSpPr/>
            <p:nvPr/>
          </p:nvSpPr>
          <p:spPr>
            <a:xfrm>
              <a:off x="7123774" y="2494625"/>
              <a:ext cx="284086" cy="43500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Straight Connector 19"/>
            <p:cNvCxnSpPr/>
            <p:nvPr/>
          </p:nvCxnSpPr>
          <p:spPr>
            <a:xfrm flipH="1">
              <a:off x="4423190" y="2947717"/>
              <a:ext cx="2700584" cy="1443575"/>
            </a:xfrm>
            <a:prstGeom prst="line">
              <a:avLst/>
            </a:prstGeom>
            <a:ln w="28575">
              <a:solidFill>
                <a:schemeClr val="accent4"/>
              </a:solidFill>
              <a:prstDash val="dash"/>
            </a:ln>
          </p:spPr>
          <p:style>
            <a:lnRef idx="1">
              <a:schemeClr val="accent6"/>
            </a:lnRef>
            <a:fillRef idx="0">
              <a:schemeClr val="accent6"/>
            </a:fillRef>
            <a:effectRef idx="0">
              <a:schemeClr val="accent6"/>
            </a:effectRef>
            <a:fontRef idx="minor">
              <a:schemeClr val="tx1"/>
            </a:fontRef>
          </p:style>
        </p:cxnSp>
        <p:cxnSp>
          <p:nvCxnSpPr>
            <p:cNvPr id="23" name="Straight Connector 22"/>
            <p:cNvCxnSpPr/>
            <p:nvPr/>
          </p:nvCxnSpPr>
          <p:spPr>
            <a:xfrm flipH="1">
              <a:off x="5515070" y="2947717"/>
              <a:ext cx="1892790" cy="1465733"/>
            </a:xfrm>
            <a:prstGeom prst="line">
              <a:avLst/>
            </a:prstGeom>
            <a:ln w="28575">
              <a:solidFill>
                <a:schemeClr val="accent4"/>
              </a:solidFill>
              <a:prstDash val="dash"/>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2351907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5529" y="506336"/>
            <a:ext cx="8351100" cy="5792664"/>
            <a:chOff x="385529" y="506336"/>
            <a:chExt cx="8351100" cy="5792664"/>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530" y="506336"/>
              <a:ext cx="1078879" cy="720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1977" y="3879011"/>
              <a:ext cx="1078879" cy="720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6495" y="3863629"/>
              <a:ext cx="1078879" cy="720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1012" y="3863629"/>
              <a:ext cx="1078879" cy="7200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250" y="3863629"/>
              <a:ext cx="1078879" cy="7200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7749" y="3016134"/>
              <a:ext cx="1078879" cy="72000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42268" y="3016134"/>
              <a:ext cx="1078879" cy="72000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1977" y="3027286"/>
              <a:ext cx="1078879" cy="720000"/>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16495" y="3027286"/>
              <a:ext cx="1078879" cy="720000"/>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01013" y="3019595"/>
              <a:ext cx="1078879" cy="720000"/>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7250" y="3019595"/>
              <a:ext cx="1078879" cy="720000"/>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57750" y="2168940"/>
              <a:ext cx="1078879" cy="720000"/>
            </a:xfrm>
            <a:prstGeom prst="rect">
              <a:avLst/>
            </a:prstGeom>
          </p:spPr>
        </p:pic>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42268" y="2164409"/>
              <a:ext cx="1078879" cy="720000"/>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47459" y="2175561"/>
              <a:ext cx="1078879" cy="720000"/>
            </a:xfrm>
            <a:prstGeom prst="rect">
              <a:avLst/>
            </a:prstGeom>
          </p:spPr>
        </p:pic>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31977" y="2175561"/>
              <a:ext cx="1078879" cy="720000"/>
            </a:xfrm>
            <a:prstGeom prst="rect">
              <a:avLst/>
            </a:prstGeom>
          </p:spPr>
        </p:pic>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816495" y="2175561"/>
              <a:ext cx="1078879" cy="72000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01013" y="2175561"/>
              <a:ext cx="1078879" cy="720000"/>
            </a:xfrm>
            <a:prstGeom prst="rect">
              <a:avLst/>
            </a:prstGeom>
          </p:spPr>
        </p:pic>
        <p:pic>
          <p:nvPicPr>
            <p:cNvPr id="23" name="Picture 2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5530" y="2175561"/>
              <a:ext cx="1078879" cy="720000"/>
            </a:xfrm>
            <a:prstGeom prst="rect">
              <a:avLst/>
            </a:prstGeom>
          </p:spPr>
        </p:pic>
        <p:pic>
          <p:nvPicPr>
            <p:cNvPr id="24" name="Picture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647414" y="1331527"/>
              <a:ext cx="1078879" cy="720000"/>
            </a:xfrm>
            <a:prstGeom prst="rect">
              <a:avLst/>
            </a:prstGeom>
          </p:spPr>
        </p:pic>
        <p:pic>
          <p:nvPicPr>
            <p:cNvPr id="25" name="Picture 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42269" y="1331527"/>
              <a:ext cx="1078879" cy="720000"/>
            </a:xfrm>
            <a:prstGeom prst="rect">
              <a:avLst/>
            </a:prstGeom>
          </p:spPr>
        </p:pic>
        <p:pic>
          <p:nvPicPr>
            <p:cNvPr id="26" name="Picture 2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237123" y="1331527"/>
              <a:ext cx="1078879" cy="720000"/>
            </a:xfrm>
            <a:prstGeom prst="rect">
              <a:avLst/>
            </a:prstGeom>
          </p:spPr>
        </p:pic>
        <p:pic>
          <p:nvPicPr>
            <p:cNvPr id="27" name="Picture 2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031978" y="1331527"/>
              <a:ext cx="1078879" cy="720000"/>
            </a:xfrm>
            <a:prstGeom prst="rect">
              <a:avLst/>
            </a:prstGeom>
          </p:spPr>
        </p:pic>
        <p:pic>
          <p:nvPicPr>
            <p:cNvPr id="28" name="Picture 2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816496" y="1331527"/>
              <a:ext cx="1078879" cy="720000"/>
            </a:xfrm>
            <a:prstGeom prst="rect">
              <a:avLst/>
            </a:prstGeom>
          </p:spPr>
        </p:pic>
        <p:pic>
          <p:nvPicPr>
            <p:cNvPr id="29" name="Picture 2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647413" y="5579000"/>
              <a:ext cx="1078879" cy="720000"/>
            </a:xfrm>
            <a:prstGeom prst="rect">
              <a:avLst/>
            </a:prstGeom>
          </p:spPr>
        </p:pic>
        <p:pic>
          <p:nvPicPr>
            <p:cNvPr id="30" name="Picture 2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85530" y="1331527"/>
              <a:ext cx="1078879" cy="720000"/>
            </a:xfrm>
            <a:prstGeom prst="rect">
              <a:avLst/>
            </a:prstGeom>
          </p:spPr>
        </p:pic>
        <p:pic>
          <p:nvPicPr>
            <p:cNvPr id="31" name="Picture 3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647414" y="506336"/>
              <a:ext cx="1078879" cy="720000"/>
            </a:xfrm>
            <a:prstGeom prst="rect">
              <a:avLst/>
            </a:prstGeom>
          </p:spPr>
        </p:pic>
        <p:pic>
          <p:nvPicPr>
            <p:cNvPr id="32" name="Picture 3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442269" y="506336"/>
              <a:ext cx="1078879" cy="720000"/>
            </a:xfrm>
            <a:prstGeom prst="rect">
              <a:avLst/>
            </a:prstGeom>
          </p:spPr>
        </p:pic>
        <p:pic>
          <p:nvPicPr>
            <p:cNvPr id="33" name="Picture 3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237124" y="506336"/>
              <a:ext cx="1078879" cy="720000"/>
            </a:xfrm>
            <a:prstGeom prst="rect">
              <a:avLst/>
            </a:prstGeom>
          </p:spPr>
        </p:pic>
        <p:pic>
          <p:nvPicPr>
            <p:cNvPr id="34" name="Picture 3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031979" y="506336"/>
              <a:ext cx="1078879" cy="720000"/>
            </a:xfrm>
            <a:prstGeom prst="rect">
              <a:avLst/>
            </a:prstGeom>
          </p:spPr>
        </p:pic>
        <p:pic>
          <p:nvPicPr>
            <p:cNvPr id="35" name="Picture 3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816496" y="506336"/>
              <a:ext cx="1078879" cy="720000"/>
            </a:xfrm>
            <a:prstGeom prst="rect">
              <a:avLst/>
            </a:prstGeom>
          </p:spPr>
        </p:pic>
        <p:pic>
          <p:nvPicPr>
            <p:cNvPr id="36" name="Picture 35"/>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601013" y="506336"/>
              <a:ext cx="1078879" cy="720000"/>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0092" y="1350370"/>
              <a:ext cx="1078879" cy="720000"/>
            </a:xfrm>
            <a:prstGeom prst="rect">
              <a:avLst/>
            </a:prstGeom>
          </p:spPr>
        </p:pic>
        <p:pic>
          <p:nvPicPr>
            <p:cNvPr id="52" name="Picture 51"/>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440057" y="5561231"/>
              <a:ext cx="1078879" cy="720000"/>
            </a:xfrm>
            <a:prstGeom prst="rect">
              <a:avLst/>
            </a:prstGeom>
          </p:spPr>
        </p:pic>
        <p:pic>
          <p:nvPicPr>
            <p:cNvPr id="53" name="Picture 52"/>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247459" y="5570807"/>
              <a:ext cx="1078879" cy="720000"/>
            </a:xfrm>
            <a:prstGeom prst="rect">
              <a:avLst/>
            </a:prstGeom>
          </p:spPr>
        </p:pic>
        <p:pic>
          <p:nvPicPr>
            <p:cNvPr id="54" name="Picture 53"/>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009091" y="5561231"/>
              <a:ext cx="1078879" cy="720000"/>
            </a:xfrm>
            <a:prstGeom prst="rect">
              <a:avLst/>
            </a:prstGeom>
          </p:spPr>
        </p:pic>
        <p:pic>
          <p:nvPicPr>
            <p:cNvPr id="55" name="Picture 54"/>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816495" y="5544779"/>
              <a:ext cx="1078879" cy="720000"/>
            </a:xfrm>
            <a:prstGeom prst="rect">
              <a:avLst/>
            </a:prstGeom>
          </p:spPr>
        </p:pic>
        <p:pic>
          <p:nvPicPr>
            <p:cNvPr id="56" name="Picture 55"/>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601012" y="5551697"/>
              <a:ext cx="1078879" cy="720000"/>
            </a:xfrm>
            <a:prstGeom prst="rect">
              <a:avLst/>
            </a:prstGeom>
          </p:spPr>
        </p:pic>
        <p:pic>
          <p:nvPicPr>
            <p:cNvPr id="57" name="Picture 56"/>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385529" y="5551697"/>
              <a:ext cx="1078879" cy="720000"/>
            </a:xfrm>
            <a:prstGeom prst="rect">
              <a:avLst/>
            </a:prstGeom>
          </p:spPr>
        </p:pic>
        <p:pic>
          <p:nvPicPr>
            <p:cNvPr id="58" name="Picture 57"/>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656703" y="4719887"/>
              <a:ext cx="1078879" cy="720000"/>
            </a:xfrm>
            <a:prstGeom prst="rect">
              <a:avLst/>
            </a:prstGeom>
          </p:spPr>
        </p:pic>
        <p:pic>
          <p:nvPicPr>
            <p:cNvPr id="59" name="Picture 58"/>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441221" y="4709506"/>
              <a:ext cx="1078879" cy="720000"/>
            </a:xfrm>
            <a:prstGeom prst="rect">
              <a:avLst/>
            </a:prstGeom>
          </p:spPr>
        </p:pic>
        <p:pic>
          <p:nvPicPr>
            <p:cNvPr id="60" name="Picture 59"/>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247459" y="4707663"/>
              <a:ext cx="1078879" cy="720000"/>
            </a:xfrm>
            <a:prstGeom prst="rect">
              <a:avLst/>
            </a:prstGeom>
          </p:spPr>
        </p:pic>
        <p:pic>
          <p:nvPicPr>
            <p:cNvPr id="61" name="Picture 60"/>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4031976" y="4709506"/>
              <a:ext cx="1078879" cy="720000"/>
            </a:xfrm>
            <a:prstGeom prst="rect">
              <a:avLst/>
            </a:prstGeom>
          </p:spPr>
        </p:pic>
        <p:pic>
          <p:nvPicPr>
            <p:cNvPr id="62" name="Picture 61"/>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2816495" y="4707663"/>
              <a:ext cx="1078879" cy="720000"/>
            </a:xfrm>
            <a:prstGeom prst="rect">
              <a:avLst/>
            </a:prstGeom>
          </p:spPr>
        </p:pic>
        <p:pic>
          <p:nvPicPr>
            <p:cNvPr id="63" name="Picture 62"/>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1601012" y="4707663"/>
              <a:ext cx="1078879" cy="720000"/>
            </a:xfrm>
            <a:prstGeom prst="rect">
              <a:avLst/>
            </a:prstGeom>
          </p:spPr>
        </p:pic>
        <p:pic>
          <p:nvPicPr>
            <p:cNvPr id="64" name="Picture 63"/>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407249" y="4707663"/>
              <a:ext cx="1078879" cy="720000"/>
            </a:xfrm>
            <a:prstGeom prst="rect">
              <a:avLst/>
            </a:prstGeom>
          </p:spPr>
        </p:pic>
        <p:pic>
          <p:nvPicPr>
            <p:cNvPr id="65" name="Picture 64"/>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7656704" y="3894393"/>
              <a:ext cx="1078879" cy="720000"/>
            </a:xfrm>
            <a:prstGeom prst="rect">
              <a:avLst/>
            </a:prstGeom>
          </p:spPr>
        </p:pic>
        <p:pic>
          <p:nvPicPr>
            <p:cNvPr id="66" name="Picture 65"/>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6441222" y="3894393"/>
              <a:ext cx="1078879" cy="720000"/>
            </a:xfrm>
            <a:prstGeom prst="rect">
              <a:avLst/>
            </a:prstGeom>
          </p:spPr>
        </p:pic>
        <p:pic>
          <p:nvPicPr>
            <p:cNvPr id="67" name="Picture 66"/>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5247459" y="3894393"/>
              <a:ext cx="1078879" cy="720000"/>
            </a:xfrm>
            <a:prstGeom prst="rect">
              <a:avLst/>
            </a:prstGeom>
          </p:spPr>
        </p:pic>
        <p:pic>
          <p:nvPicPr>
            <p:cNvPr id="68" name="Picture 67"/>
            <p:cNvPicPr>
              <a:picLocks noChangeAspect="1"/>
            </p:cNvPicPr>
            <p:nvPr/>
          </p:nvPicPr>
          <p:blipFill rotWithShape="1">
            <a:blip r:embed="rId50" cstate="print">
              <a:extLst>
                <a:ext uri="{28A0092B-C50C-407E-A947-70E740481C1C}">
                  <a14:useLocalDpi xmlns:a14="http://schemas.microsoft.com/office/drawing/2010/main" val="0"/>
                </a:ext>
              </a:extLst>
            </a:blip>
            <a:srcRect b="10292"/>
            <a:stretch/>
          </p:blipFill>
          <p:spPr>
            <a:xfrm>
              <a:off x="5246338" y="3030345"/>
              <a:ext cx="1080000" cy="726634"/>
            </a:xfrm>
            <a:prstGeom prst="rect">
              <a:avLst/>
            </a:prstGeom>
          </p:spPr>
        </p:pic>
      </p:grpSp>
    </p:spTree>
    <p:extLst>
      <p:ext uri="{BB962C8B-B14F-4D97-AF65-F5344CB8AC3E}">
        <p14:creationId xmlns:p14="http://schemas.microsoft.com/office/powerpoint/2010/main" val="4046497367"/>
      </p:ext>
    </p:extLst>
  </p:cSld>
  <p:clrMapOvr>
    <a:masterClrMapping/>
  </p:clrMapOvr>
  <mc:AlternateContent xmlns:mc="http://schemas.openxmlformats.org/markup-compatibility/2006" xmlns:p14="http://schemas.microsoft.com/office/powerpoint/2010/main">
    <mc:Choice Requires="p14">
      <p:transition p14:dur="250" advClick="0" advTm="10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25000" y="25000"/>
                                    </p:animScale>
                                  </p:childTnLst>
                                </p:cTn>
                              </p:par>
                              <p:par>
                                <p:cTn id="7" presetID="42" presetClass="path" presetSubtype="0" accel="50000" decel="50000" fill="hold" nodeType="withEffect">
                                  <p:stCondLst>
                                    <p:cond delay="0"/>
                                  </p:stCondLst>
                                  <p:childTnLst>
                                    <p:animMotion origin="layout" path="M 0 0 L 0 0.25 E" pathEditMode="relative" ptsTypes="">
                                      <p:cBhvr>
                                        <p:cTn id="8"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A57722-D542-446E-9B8A-9506AA845AE6}" type="slidenum">
              <a:rPr lang="en-US" smtClean="0"/>
              <a:pPr/>
              <a:t>30</a:t>
            </a:fld>
            <a:endParaRPr lang="en-US"/>
          </a:p>
        </p:txBody>
      </p:sp>
      <p:sp>
        <p:nvSpPr>
          <p:cNvPr id="5" name="TextBox 4"/>
          <p:cNvSpPr txBox="1"/>
          <p:nvPr/>
        </p:nvSpPr>
        <p:spPr>
          <a:xfrm>
            <a:off x="831014" y="2709633"/>
            <a:ext cx="5939242" cy="584775"/>
          </a:xfrm>
          <a:prstGeom prst="rect">
            <a:avLst/>
          </a:prstGeom>
          <a:noFill/>
        </p:spPr>
        <p:txBody>
          <a:bodyPr wrap="square" rtlCol="0">
            <a:spAutoFit/>
          </a:bodyPr>
          <a:lstStyle/>
          <a:p>
            <a:r>
              <a:rPr lang="en-US" altLang="zh-CN" sz="3200" dirty="0" smtClean="0"/>
              <a:t>Why does </a:t>
            </a:r>
            <a:r>
              <a:rPr lang="en-US" altLang="zh-CN" sz="3200" dirty="0" smtClean="0">
                <a:solidFill>
                  <a:schemeClr val="accent4"/>
                </a:solidFill>
              </a:rPr>
              <a:t>rolling </a:t>
            </a:r>
            <a:r>
              <a:rPr lang="en-US" altLang="zh-CN" sz="3200" dirty="0">
                <a:solidFill>
                  <a:schemeClr val="accent4"/>
                </a:solidFill>
              </a:rPr>
              <a:t>guidance </a:t>
            </a:r>
            <a:r>
              <a:rPr lang="en-US" altLang="zh-CN" sz="3200" dirty="0" smtClean="0"/>
              <a:t>work?</a:t>
            </a:r>
            <a:endParaRPr lang="en-US" altLang="zh-CN" sz="3200" dirty="0"/>
          </a:p>
        </p:txBody>
      </p:sp>
    </p:spTree>
    <p:extLst>
      <p:ext uri="{BB962C8B-B14F-4D97-AF65-F5344CB8AC3E}">
        <p14:creationId xmlns:p14="http://schemas.microsoft.com/office/powerpoint/2010/main" val="3986016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Rectangle 22"/>
              <p:cNvSpPr/>
              <p:nvPr/>
            </p:nvSpPr>
            <p:spPr>
              <a:xfrm rot="20791520">
                <a:off x="7154566" y="3553116"/>
                <a:ext cx="74943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2400" b="1" i="1" smtClean="0">
                          <a:latin typeface="Cambria Math" panose="02040503050406030204" pitchFamily="18" charset="0"/>
                        </a:rPr>
                        <m:t>≈</m:t>
                      </m:r>
                      <m:r>
                        <a:rPr lang="en-US" altLang="zh-CN" sz="2400" b="1" i="1" smtClean="0">
                          <a:latin typeface="Cambria Math" panose="02040503050406030204" pitchFamily="18" charset="0"/>
                        </a:rPr>
                        <m:t>𝟏</m:t>
                      </m:r>
                    </m:oMath>
                  </m:oMathPara>
                </a14:m>
                <a:endParaRPr lang="zh-CN" altLang="en-US" sz="2400" b="1" dirty="0"/>
              </a:p>
            </p:txBody>
          </p:sp>
        </mc:Choice>
        <mc:Fallback xmlns="">
          <p:sp>
            <p:nvSpPr>
              <p:cNvPr id="23" name="Rectangle 22"/>
              <p:cNvSpPr>
                <a:spLocks noRot="1" noChangeAspect="1" noMove="1" noResize="1" noEditPoints="1" noAdjustHandles="1" noChangeArrowheads="1" noChangeShapeType="1" noTextEdit="1"/>
              </p:cNvSpPr>
              <p:nvPr/>
            </p:nvSpPr>
            <p:spPr>
              <a:xfrm rot="20791520">
                <a:off x="7154566" y="3553116"/>
                <a:ext cx="749436" cy="461665"/>
              </a:xfrm>
              <a:prstGeom prst="rect">
                <a:avLst/>
              </a:prstGeom>
              <a:blipFill rotWithShape="0">
                <a:blip r:embed="rId3"/>
                <a:stretch>
                  <a:fillRect/>
                </a:stretch>
              </a:blipFill>
            </p:spPr>
            <p:txBody>
              <a:bodyPr/>
              <a:lstStyle/>
              <a:p>
                <a:r>
                  <a:rPr lang="zh-CN" altLang="en-US">
                    <a:noFill/>
                  </a:rPr>
                  <a:t> </a:t>
                </a:r>
              </a:p>
            </p:txBody>
          </p:sp>
        </mc:Fallback>
      </mc:AlternateContent>
      <p:sp>
        <p:nvSpPr>
          <p:cNvPr id="2" name="Title 1"/>
          <p:cNvSpPr>
            <a:spLocks noGrp="1"/>
          </p:cNvSpPr>
          <p:nvPr>
            <p:ph type="title"/>
          </p:nvPr>
        </p:nvSpPr>
        <p:spPr/>
        <p:txBody>
          <a:bodyPr/>
          <a:lstStyle/>
          <a:p>
            <a:r>
              <a:rPr lang="en-US" altLang="zh-CN" dirty="0" smtClean="0"/>
              <a:t>Small Structure</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31</a:t>
            </a:fld>
            <a:endParaRPr lang="en-US"/>
          </a:p>
        </p:txBody>
      </p:sp>
      <p:pic>
        <p:nvPicPr>
          <p:cNvPr id="8" name="Picture 7"/>
          <p:cNvPicPr>
            <a:picLocks noChangeAspect="1"/>
          </p:cNvPicPr>
          <p:nvPr/>
        </p:nvPicPr>
        <p:blipFill rotWithShape="1">
          <a:blip r:embed="rId4"/>
          <a:srcRect b="74832"/>
          <a:stretch/>
        </p:blipFill>
        <p:spPr>
          <a:xfrm>
            <a:off x="628651" y="2056263"/>
            <a:ext cx="3860860" cy="1061022"/>
          </a:xfrm>
          <a:prstGeom prst="rect">
            <a:avLst/>
          </a:prstGeom>
        </p:spPr>
      </p:pic>
      <p:pic>
        <p:nvPicPr>
          <p:cNvPr id="9" name="Picture 8"/>
          <p:cNvPicPr>
            <a:picLocks noChangeAspect="1"/>
          </p:cNvPicPr>
          <p:nvPr/>
        </p:nvPicPr>
        <p:blipFill rotWithShape="1">
          <a:blip r:embed="rId4"/>
          <a:srcRect t="25168" b="50255"/>
          <a:stretch/>
        </p:blipFill>
        <p:spPr>
          <a:xfrm>
            <a:off x="4960953" y="2062188"/>
            <a:ext cx="3860861" cy="1036135"/>
          </a:xfrm>
          <a:prstGeom prst="rect">
            <a:avLst/>
          </a:prstGeom>
          <a:ln w="63500">
            <a:solidFill>
              <a:schemeClr val="accent6"/>
            </a:solidFill>
          </a:ln>
        </p:spPr>
      </p:pic>
      <mc:AlternateContent xmlns:mc="http://schemas.openxmlformats.org/markup-compatibility/2006" xmlns:a14="http://schemas.microsoft.com/office/drawing/2010/main">
        <mc:Choice Requires="a14">
          <p:sp>
            <p:nvSpPr>
              <p:cNvPr id="10" name="Rectangle 9"/>
              <p:cNvSpPr/>
              <p:nvPr/>
            </p:nvSpPr>
            <p:spPr>
              <a:xfrm>
                <a:off x="5413714" y="1645794"/>
                <a:ext cx="3203914" cy="369332"/>
              </a:xfrm>
              <a:prstGeom prst="rect">
                <a:avLst/>
              </a:prstGeom>
            </p:spPr>
            <p:txBody>
              <a:bodyPr wrap="square">
                <a:spAutoFit/>
              </a:bodyPr>
              <a:lstStyle/>
              <a:p>
                <a:r>
                  <a:rPr lang="en-US" altLang="zh-CN" dirty="0" smtClean="0"/>
                  <a:t>Guidance </a:t>
                </a:r>
                <a14:m>
                  <m:oMath xmlns:m="http://schemas.openxmlformats.org/officeDocument/2006/math">
                    <m:r>
                      <a:rPr lang="en-US" altLang="zh-CN" i="1" dirty="0" smtClean="0">
                        <a:solidFill>
                          <a:srgbClr val="92D050"/>
                        </a:solidFill>
                        <a:latin typeface="Cambria Math" panose="02040503050406030204" pitchFamily="18" charset="0"/>
                      </a:rPr>
                      <m:t>𝐺</m:t>
                    </m:r>
                  </m:oMath>
                </a14:m>
                <a:r>
                  <a:rPr lang="en-US" altLang="zh-CN" dirty="0" smtClean="0"/>
                  <a:t> (output of </a:t>
                </a:r>
                <a:r>
                  <a:rPr lang="en-US" altLang="zh-CN" dirty="0" smtClean="0">
                    <a:solidFill>
                      <a:schemeClr val="accent4"/>
                    </a:solidFill>
                  </a:rPr>
                  <a:t>step 1</a:t>
                </a:r>
                <a:r>
                  <a:rPr lang="en-US" altLang="zh-CN" dirty="0" smtClean="0"/>
                  <a:t>)</a:t>
                </a:r>
                <a:endParaRPr lang="zh-CN" altLang="en-US" dirty="0"/>
              </a:p>
            </p:txBody>
          </p:sp>
        </mc:Choice>
        <mc:Fallback xmlns="">
          <p:sp>
            <p:nvSpPr>
              <p:cNvPr id="10" name="Rectangle 9"/>
              <p:cNvSpPr>
                <a:spLocks noRot="1" noChangeAspect="1" noMove="1" noResize="1" noEditPoints="1" noAdjustHandles="1" noChangeArrowheads="1" noChangeShapeType="1" noTextEdit="1"/>
              </p:cNvSpPr>
              <p:nvPr/>
            </p:nvSpPr>
            <p:spPr>
              <a:xfrm>
                <a:off x="5413714" y="1645794"/>
                <a:ext cx="3203914" cy="369332"/>
              </a:xfrm>
              <a:prstGeom prst="rect">
                <a:avLst/>
              </a:prstGeom>
              <a:blipFill rotWithShape="0">
                <a:blip r:embed="rId5"/>
                <a:stretch>
                  <a:fillRect l="-1521" t="-983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961624" y="1645794"/>
                <a:ext cx="833177" cy="369332"/>
              </a:xfrm>
              <a:prstGeom prst="rect">
                <a:avLst/>
              </a:prstGeom>
            </p:spPr>
            <p:txBody>
              <a:bodyPr wrap="none">
                <a:spAutoFit/>
              </a:bodyPr>
              <a:lstStyle/>
              <a:p>
                <a:r>
                  <a:rPr lang="en-US" altLang="zh-CN" dirty="0" smtClean="0"/>
                  <a:t>Input </a:t>
                </a:r>
                <a14:m>
                  <m:oMath xmlns:m="http://schemas.openxmlformats.org/officeDocument/2006/math">
                    <m:r>
                      <a:rPr lang="en-US" altLang="zh-CN" i="1" dirty="0" smtClean="0">
                        <a:solidFill>
                          <a:schemeClr val="accent4"/>
                        </a:solidFill>
                        <a:latin typeface="Cambria Math" panose="02040503050406030204" pitchFamily="18" charset="0"/>
                      </a:rPr>
                      <m:t>𝐼</m:t>
                    </m:r>
                  </m:oMath>
                </a14:m>
                <a:endParaRPr lang="zh-CN" altLang="en-US" dirty="0">
                  <a:solidFill>
                    <a:schemeClr val="accent4"/>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961624" y="1645794"/>
                <a:ext cx="833177" cy="369332"/>
              </a:xfrm>
              <a:prstGeom prst="rect">
                <a:avLst/>
              </a:prstGeom>
              <a:blipFill rotWithShape="0">
                <a:blip r:embed="rId6"/>
                <a:stretch>
                  <a:fillRect l="-6618" t="-9836"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452949" y="3816051"/>
                <a:ext cx="6495681" cy="803040"/>
              </a:xfrm>
              <a:prstGeom prst="rect">
                <a:avLst/>
              </a:prstGeom>
              <a:ln w="25400">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a:solidFill>
                            <a:schemeClr val="accent4"/>
                          </a:solidFill>
                          <a:latin typeface="Cambria Math" panose="02040503050406030204" pitchFamily="18" charset="0"/>
                        </a:rPr>
                        <m:t>𝐽</m:t>
                      </m:r>
                      <m:d>
                        <m:dPr>
                          <m:ctrlPr>
                            <a:rPr lang="en-US" altLang="zh-CN" i="1">
                              <a:solidFill>
                                <a:schemeClr val="accent4"/>
                              </a:solidFill>
                              <a:latin typeface="Cambria Math" panose="02040503050406030204" pitchFamily="18" charset="0"/>
                            </a:rPr>
                          </m:ctrlPr>
                        </m:dPr>
                        <m:e>
                          <m:r>
                            <a:rPr lang="en-US" altLang="zh-CN" i="1">
                              <a:solidFill>
                                <a:schemeClr val="accent4"/>
                              </a:solidFill>
                              <a:latin typeface="Cambria Math" panose="02040503050406030204" pitchFamily="18" charset="0"/>
                            </a:rPr>
                            <m:t>𝑝</m:t>
                          </m:r>
                        </m:e>
                      </m:d>
                      <m:r>
                        <a:rPr lang="en-US" altLang="zh-CN" i="1">
                          <a:solidFill>
                            <a:schemeClr val="accent4"/>
                          </a:solidFill>
                          <a:latin typeface="Cambria Math" panose="02040503050406030204" pitchFamily="18" charset="0"/>
                        </a:rPr>
                        <m:t>= </m:t>
                      </m:r>
                      <m:f>
                        <m:fPr>
                          <m:ctrlPr>
                            <a:rPr lang="en-US" altLang="zh-CN" i="1">
                              <a:solidFill>
                                <a:schemeClr val="accent4"/>
                              </a:solidFill>
                              <a:latin typeface="Cambria Math" panose="02040503050406030204" pitchFamily="18" charset="0"/>
                            </a:rPr>
                          </m:ctrlPr>
                        </m:fPr>
                        <m:num>
                          <m:r>
                            <a:rPr lang="en-US" altLang="zh-CN" i="1">
                              <a:solidFill>
                                <a:schemeClr val="accent4"/>
                              </a:solidFill>
                              <a:latin typeface="Cambria Math" panose="02040503050406030204" pitchFamily="18" charset="0"/>
                            </a:rPr>
                            <m:t>1</m:t>
                          </m:r>
                        </m:num>
                        <m:den>
                          <m:r>
                            <a:rPr lang="en-US" altLang="zh-CN" i="1">
                              <a:solidFill>
                                <a:schemeClr val="accent4"/>
                              </a:solidFill>
                              <a:latin typeface="Cambria Math" panose="02040503050406030204" pitchFamily="18" charset="0"/>
                            </a:rPr>
                            <m:t>𝐾</m:t>
                          </m:r>
                          <m:r>
                            <a:rPr lang="en-US" altLang="zh-CN" i="1" baseline="-25000">
                              <a:solidFill>
                                <a:schemeClr val="accent4"/>
                              </a:solidFill>
                              <a:latin typeface="Cambria Math" panose="02040503050406030204" pitchFamily="18" charset="0"/>
                            </a:rPr>
                            <m:t>𝑝</m:t>
                          </m:r>
                        </m:den>
                      </m:f>
                      <m:nary>
                        <m:naryPr>
                          <m:chr m:val="∑"/>
                          <m:supHide m:val="on"/>
                          <m:ctrlPr>
                            <a:rPr lang="en-US" altLang="zh-CN" i="1">
                              <a:solidFill>
                                <a:schemeClr val="accent4"/>
                              </a:solidFill>
                              <a:latin typeface="Cambria Math" panose="02040503050406030204" pitchFamily="18" charset="0"/>
                            </a:rPr>
                          </m:ctrlPr>
                        </m:naryPr>
                        <m:sub>
                          <m:r>
                            <m:rPr>
                              <m:brk m:alnAt="7"/>
                            </m:rPr>
                            <a:rPr lang="en-US" altLang="zh-CN" i="1">
                              <a:solidFill>
                                <a:schemeClr val="accent4"/>
                              </a:solidFill>
                              <a:latin typeface="Cambria Math" panose="02040503050406030204" pitchFamily="18" charset="0"/>
                            </a:rPr>
                            <m:t>𝑞</m:t>
                          </m:r>
                          <m:r>
                            <a:rPr lang="en-US" altLang="zh-CN" i="1">
                              <a:solidFill>
                                <a:schemeClr val="accent4"/>
                              </a:solidFill>
                              <a:latin typeface="Cambria Math" panose="02040503050406030204" pitchFamily="18" charset="0"/>
                            </a:rPr>
                            <m:t> ∈ </m:t>
                          </m:r>
                          <m:r>
                            <a:rPr lang="en-US" altLang="zh-CN" i="1">
                              <a:solidFill>
                                <a:schemeClr val="accent4"/>
                              </a:solidFill>
                              <a:latin typeface="Cambria Math" panose="02040503050406030204" pitchFamily="18" charset="0"/>
                              <a:ea typeface="Cambria Math" panose="02040503050406030204" pitchFamily="18" charset="0"/>
                            </a:rPr>
                            <m:t>𝑅</m:t>
                          </m:r>
                          <m:r>
                            <a:rPr lang="en-US" altLang="zh-CN" i="1">
                              <a:solidFill>
                                <a:schemeClr val="accent4"/>
                              </a:solidFill>
                              <a:latin typeface="Cambria Math" panose="02040503050406030204" pitchFamily="18" charset="0"/>
                              <a:ea typeface="Cambria Math" panose="02040503050406030204" pitchFamily="18" charset="0"/>
                            </a:rPr>
                            <m:t>(</m:t>
                          </m:r>
                          <m:r>
                            <a:rPr lang="en-US" altLang="zh-CN" i="1">
                              <a:solidFill>
                                <a:schemeClr val="accent4"/>
                              </a:solidFill>
                              <a:latin typeface="Cambria Math" panose="02040503050406030204" pitchFamily="18" charset="0"/>
                              <a:ea typeface="Cambria Math" panose="02040503050406030204" pitchFamily="18" charset="0"/>
                            </a:rPr>
                            <m:t>𝑝</m:t>
                          </m:r>
                          <m:r>
                            <a:rPr lang="en-US" altLang="zh-CN" i="1">
                              <a:solidFill>
                                <a:schemeClr val="accent4"/>
                              </a:solidFill>
                              <a:latin typeface="Cambria Math" panose="02040503050406030204" pitchFamily="18" charset="0"/>
                              <a:ea typeface="Cambria Math" panose="02040503050406030204" pitchFamily="18" charset="0"/>
                            </a:rPr>
                            <m:t>)</m:t>
                          </m:r>
                        </m:sub>
                        <m:sup/>
                        <m:e>
                          <m:r>
                            <m:rPr>
                              <m:sty m:val="p"/>
                            </m:rPr>
                            <a:rPr lang="en-US" altLang="zh-CN">
                              <a:solidFill>
                                <a:schemeClr val="accent4"/>
                              </a:solidFill>
                              <a:latin typeface="Cambria Math" panose="02040503050406030204" pitchFamily="18" charset="0"/>
                            </a:rPr>
                            <m:t>exp</m:t>
                          </m:r>
                          <m:r>
                            <a:rPr lang="en-US" altLang="zh-CN" i="1">
                              <a:solidFill>
                                <a:schemeClr val="accent4"/>
                              </a:solidFill>
                              <a:latin typeface="Cambria Math" panose="02040503050406030204" pitchFamily="18" charset="0"/>
                            </a:rPr>
                            <m:t>⁡(−</m:t>
                          </m:r>
                          <m:f>
                            <m:fPr>
                              <m:ctrlPr>
                                <a:rPr lang="en-US" altLang="zh-CN" i="1">
                                  <a:solidFill>
                                    <a:schemeClr val="accent4"/>
                                  </a:solidFill>
                                  <a:latin typeface="Cambria Math" panose="02040503050406030204" pitchFamily="18" charset="0"/>
                                </a:rPr>
                              </m:ctrlPr>
                            </m:fPr>
                            <m:num>
                              <m:d>
                                <m:dPr>
                                  <m:begChr m:val="|"/>
                                  <m:endChr m:val="|"/>
                                  <m:ctrlPr>
                                    <a:rPr lang="en-US" altLang="zh-CN" i="1">
                                      <a:solidFill>
                                        <a:schemeClr val="accent4"/>
                                      </a:solidFill>
                                      <a:latin typeface="Cambria Math" panose="02040503050406030204" pitchFamily="18" charset="0"/>
                                    </a:rPr>
                                  </m:ctrlPr>
                                </m:dPr>
                                <m:e>
                                  <m:r>
                                    <a:rPr lang="en-US" altLang="zh-CN" i="1">
                                      <a:solidFill>
                                        <a:schemeClr val="accent4"/>
                                      </a:solidFill>
                                      <a:latin typeface="Cambria Math" panose="02040503050406030204" pitchFamily="18" charset="0"/>
                                    </a:rPr>
                                    <m:t>𝑝</m:t>
                                  </m:r>
                                  <m:r>
                                    <a:rPr lang="en-US" altLang="zh-CN" i="1">
                                      <a:solidFill>
                                        <a:schemeClr val="accent4"/>
                                      </a:solidFill>
                                      <a:latin typeface="Cambria Math" panose="02040503050406030204" pitchFamily="18" charset="0"/>
                                    </a:rPr>
                                    <m:t>−</m:t>
                                  </m:r>
                                  <m:r>
                                    <a:rPr lang="en-US" altLang="zh-CN" i="1">
                                      <a:solidFill>
                                        <a:schemeClr val="accent4"/>
                                      </a:solidFill>
                                      <a:latin typeface="Cambria Math" panose="02040503050406030204" pitchFamily="18" charset="0"/>
                                    </a:rPr>
                                    <m:t>𝑞</m:t>
                                  </m:r>
                                </m:e>
                              </m:d>
                              <m:r>
                                <a:rPr lang="en-US" altLang="zh-CN" i="1" baseline="30000">
                                  <a:solidFill>
                                    <a:schemeClr val="accent4"/>
                                  </a:solidFill>
                                  <a:latin typeface="Cambria Math" panose="02040503050406030204" pitchFamily="18" charset="0"/>
                                </a:rPr>
                                <m:t>2</m:t>
                              </m:r>
                            </m:num>
                            <m:den>
                              <m:r>
                                <a:rPr lang="en-US" altLang="zh-CN" i="1">
                                  <a:solidFill>
                                    <a:schemeClr val="accent4"/>
                                  </a:solidFill>
                                  <a:latin typeface="Cambria Math" panose="02040503050406030204" pitchFamily="18" charset="0"/>
                                </a:rPr>
                                <m:t>2</m:t>
                              </m:r>
                              <m:sSubSup>
                                <m:sSubSupPr>
                                  <m:ctrlPr>
                                    <a:rPr lang="en-US" altLang="zh-CN" i="1">
                                      <a:solidFill>
                                        <a:schemeClr val="accent4"/>
                                      </a:solidFill>
                                      <a:latin typeface="Cambria Math" panose="02040503050406030204" pitchFamily="18" charset="0"/>
                                    </a:rPr>
                                  </m:ctrlPr>
                                </m:sSubSupPr>
                                <m:e>
                                  <m:r>
                                    <a:rPr lang="zh-CN" altLang="en-US" i="1">
                                      <a:solidFill>
                                        <a:schemeClr val="accent4"/>
                                      </a:solidFill>
                                      <a:latin typeface="Cambria Math" panose="02040503050406030204" pitchFamily="18" charset="0"/>
                                    </a:rPr>
                                    <m:t>𝜎</m:t>
                                  </m:r>
                                </m:e>
                                <m:sub>
                                  <m:r>
                                    <a:rPr lang="en-US" altLang="zh-CN" i="1">
                                      <a:solidFill>
                                        <a:schemeClr val="accent4"/>
                                      </a:solidFill>
                                      <a:latin typeface="Cambria Math" panose="02040503050406030204" pitchFamily="18" charset="0"/>
                                    </a:rPr>
                                    <m:t>𝑠</m:t>
                                  </m:r>
                                </m:sub>
                                <m:sup>
                                  <m:r>
                                    <a:rPr lang="en-US" altLang="zh-CN" i="1">
                                      <a:solidFill>
                                        <a:schemeClr val="accent4"/>
                                      </a:solidFill>
                                      <a:latin typeface="Cambria Math" panose="02040503050406030204" pitchFamily="18" charset="0"/>
                                    </a:rPr>
                                    <m:t>2</m:t>
                                  </m:r>
                                </m:sup>
                              </m:sSubSup>
                            </m:den>
                          </m:f>
                          <m:r>
                            <a:rPr lang="en-US" altLang="zh-CN" i="1">
                              <a:solidFill>
                                <a:schemeClr val="accent4"/>
                              </a:solidFill>
                              <a:latin typeface="Cambria Math" panose="02040503050406030204" pitchFamily="18" charset="0"/>
                            </a:rPr>
                            <m:t>)</m:t>
                          </m:r>
                          <m:r>
                            <a:rPr lang="en-US" altLang="zh-CN" i="1">
                              <a:solidFill>
                                <a:schemeClr val="accent4"/>
                              </a:solidFill>
                              <a:latin typeface="Cambria Math" panose="02040503050406030204" pitchFamily="18" charset="0"/>
                              <a:ea typeface="Cambria Math" panose="02040503050406030204" pitchFamily="18" charset="0"/>
                            </a:rPr>
                            <m:t>∙</m:t>
                          </m:r>
                          <m:r>
                            <m:rPr>
                              <m:sty m:val="p"/>
                            </m:rPr>
                            <a:rPr lang="en-US" altLang="zh-CN">
                              <a:solidFill>
                                <a:srgbClr val="92D050"/>
                              </a:solidFill>
                              <a:latin typeface="Cambria Math" panose="02040503050406030204" pitchFamily="18" charset="0"/>
                            </a:rPr>
                            <m:t>exp</m:t>
                          </m:r>
                          <m:r>
                            <a:rPr lang="en-US" altLang="zh-CN" i="1">
                              <a:solidFill>
                                <a:srgbClr val="92D050"/>
                              </a:solidFill>
                              <a:latin typeface="Cambria Math" panose="02040503050406030204" pitchFamily="18" charset="0"/>
                            </a:rPr>
                            <m:t>⁡(−</m:t>
                          </m:r>
                          <m:f>
                            <m:fPr>
                              <m:ctrlPr>
                                <a:rPr lang="en-US" altLang="zh-CN" i="1">
                                  <a:solidFill>
                                    <a:srgbClr val="92D050"/>
                                  </a:solidFill>
                                  <a:latin typeface="Cambria Math" panose="02040503050406030204" pitchFamily="18" charset="0"/>
                                </a:rPr>
                              </m:ctrlPr>
                            </m:fPr>
                            <m:num>
                              <m:d>
                                <m:dPr>
                                  <m:begChr m:val="|"/>
                                  <m:endChr m:val="|"/>
                                  <m:ctrlPr>
                                    <a:rPr lang="en-US" altLang="zh-CN" i="1">
                                      <a:solidFill>
                                        <a:srgbClr val="92D050"/>
                                      </a:solidFill>
                                      <a:latin typeface="Cambria Math" panose="02040503050406030204" pitchFamily="18" charset="0"/>
                                    </a:rPr>
                                  </m:ctrlPr>
                                </m:dPr>
                                <m:e>
                                  <m:r>
                                    <a:rPr lang="en-US" altLang="zh-CN" i="1">
                                      <a:solidFill>
                                        <a:srgbClr val="92D050"/>
                                      </a:solidFill>
                                      <a:latin typeface="Cambria Math" panose="02040503050406030204" pitchFamily="18" charset="0"/>
                                    </a:rPr>
                                    <m:t>𝐺</m:t>
                                  </m:r>
                                  <m:r>
                                    <a:rPr lang="en-US" altLang="zh-CN" i="1">
                                      <a:solidFill>
                                        <a:srgbClr val="92D050"/>
                                      </a:solidFill>
                                      <a:latin typeface="Cambria Math" panose="02040503050406030204" pitchFamily="18" charset="0"/>
                                    </a:rPr>
                                    <m:t>(</m:t>
                                  </m:r>
                                  <m:r>
                                    <a:rPr lang="en-US" altLang="zh-CN" i="1">
                                      <a:solidFill>
                                        <a:srgbClr val="92D050"/>
                                      </a:solidFill>
                                      <a:latin typeface="Cambria Math" panose="02040503050406030204" pitchFamily="18" charset="0"/>
                                    </a:rPr>
                                    <m:t>𝑝</m:t>
                                  </m:r>
                                  <m:r>
                                    <a:rPr lang="en-US" altLang="zh-CN" i="1">
                                      <a:solidFill>
                                        <a:srgbClr val="92D050"/>
                                      </a:solidFill>
                                      <a:latin typeface="Cambria Math" panose="02040503050406030204" pitchFamily="18" charset="0"/>
                                    </a:rPr>
                                    <m:t>)−</m:t>
                                  </m:r>
                                  <m:r>
                                    <a:rPr lang="en-US" altLang="zh-CN" i="1">
                                      <a:solidFill>
                                        <a:srgbClr val="92D050"/>
                                      </a:solidFill>
                                      <a:latin typeface="Cambria Math" panose="02040503050406030204" pitchFamily="18" charset="0"/>
                                    </a:rPr>
                                    <m:t>𝐺</m:t>
                                  </m:r>
                                  <m:r>
                                    <a:rPr lang="en-US" altLang="zh-CN" i="1">
                                      <a:solidFill>
                                        <a:srgbClr val="92D050"/>
                                      </a:solidFill>
                                      <a:latin typeface="Cambria Math" panose="02040503050406030204" pitchFamily="18" charset="0"/>
                                    </a:rPr>
                                    <m:t>(</m:t>
                                  </m:r>
                                  <m:r>
                                    <a:rPr lang="en-US" altLang="zh-CN" i="1">
                                      <a:solidFill>
                                        <a:srgbClr val="92D050"/>
                                      </a:solidFill>
                                      <a:latin typeface="Cambria Math" panose="02040503050406030204" pitchFamily="18" charset="0"/>
                                    </a:rPr>
                                    <m:t>𝑞</m:t>
                                  </m:r>
                                  <m:r>
                                    <a:rPr lang="en-US" altLang="zh-CN" i="1">
                                      <a:solidFill>
                                        <a:srgbClr val="92D050"/>
                                      </a:solidFill>
                                      <a:latin typeface="Cambria Math" panose="02040503050406030204" pitchFamily="18" charset="0"/>
                                    </a:rPr>
                                    <m:t>)</m:t>
                                  </m:r>
                                </m:e>
                              </m:d>
                              <m:r>
                                <a:rPr lang="en-US" altLang="zh-CN" i="1" baseline="30000">
                                  <a:solidFill>
                                    <a:srgbClr val="92D050"/>
                                  </a:solidFill>
                                  <a:latin typeface="Cambria Math" panose="02040503050406030204" pitchFamily="18" charset="0"/>
                                </a:rPr>
                                <m:t>2</m:t>
                              </m:r>
                            </m:num>
                            <m:den>
                              <m:r>
                                <a:rPr lang="en-US" altLang="zh-CN" i="1">
                                  <a:solidFill>
                                    <a:srgbClr val="92D050"/>
                                  </a:solidFill>
                                  <a:latin typeface="Cambria Math" panose="02040503050406030204" pitchFamily="18" charset="0"/>
                                </a:rPr>
                                <m:t>2</m:t>
                              </m:r>
                              <m:sSubSup>
                                <m:sSubSupPr>
                                  <m:ctrlPr>
                                    <a:rPr lang="en-US" altLang="zh-CN" i="1">
                                      <a:solidFill>
                                        <a:srgbClr val="92D050"/>
                                      </a:solidFill>
                                      <a:latin typeface="Cambria Math" panose="02040503050406030204" pitchFamily="18" charset="0"/>
                                    </a:rPr>
                                  </m:ctrlPr>
                                </m:sSubSupPr>
                                <m:e>
                                  <m:r>
                                    <a:rPr lang="zh-CN" altLang="en-US" i="1">
                                      <a:solidFill>
                                        <a:srgbClr val="92D050"/>
                                      </a:solidFill>
                                      <a:latin typeface="Cambria Math" panose="02040503050406030204" pitchFamily="18" charset="0"/>
                                    </a:rPr>
                                    <m:t>𝜎</m:t>
                                  </m:r>
                                </m:e>
                                <m:sub>
                                  <m:r>
                                    <a:rPr lang="en-US" altLang="zh-CN" i="1">
                                      <a:solidFill>
                                        <a:srgbClr val="92D050"/>
                                      </a:solidFill>
                                      <a:latin typeface="Cambria Math" panose="02040503050406030204" pitchFamily="18" charset="0"/>
                                    </a:rPr>
                                    <m:t>𝑟</m:t>
                                  </m:r>
                                </m:sub>
                                <m:sup>
                                  <m:r>
                                    <a:rPr lang="en-US" altLang="zh-CN" i="1">
                                      <a:solidFill>
                                        <a:srgbClr val="92D050"/>
                                      </a:solidFill>
                                      <a:latin typeface="Cambria Math" panose="02040503050406030204" pitchFamily="18" charset="0"/>
                                    </a:rPr>
                                    <m:t>2</m:t>
                                  </m:r>
                                </m:sup>
                              </m:sSubSup>
                            </m:den>
                          </m:f>
                          <m:r>
                            <a:rPr lang="en-US" altLang="zh-CN" i="1">
                              <a:solidFill>
                                <a:srgbClr val="92D050"/>
                              </a:solidFill>
                              <a:latin typeface="Cambria Math" panose="02040503050406030204" pitchFamily="18" charset="0"/>
                            </a:rPr>
                            <m:t>)</m:t>
                          </m:r>
                          <m:r>
                            <a:rPr lang="en-US" altLang="zh-CN" i="1">
                              <a:solidFill>
                                <a:schemeClr val="accent4"/>
                              </a:solidFill>
                              <a:latin typeface="Cambria Math" panose="02040503050406030204" pitchFamily="18" charset="0"/>
                              <a:ea typeface="Cambria Math" panose="02040503050406030204" pitchFamily="18" charset="0"/>
                            </a:rPr>
                            <m:t>∙</m:t>
                          </m:r>
                          <m:r>
                            <a:rPr lang="en-US" altLang="zh-CN" i="1">
                              <a:solidFill>
                                <a:schemeClr val="accent4"/>
                              </a:solidFill>
                              <a:latin typeface="Cambria Math" panose="02040503050406030204" pitchFamily="18" charset="0"/>
                            </a:rPr>
                            <m:t>𝐼</m:t>
                          </m:r>
                          <m:r>
                            <a:rPr lang="en-US" altLang="zh-CN" i="1">
                              <a:solidFill>
                                <a:schemeClr val="accent4"/>
                              </a:solidFill>
                              <a:latin typeface="Cambria Math" panose="02040503050406030204" pitchFamily="18" charset="0"/>
                            </a:rPr>
                            <m:t>(</m:t>
                          </m:r>
                          <m:r>
                            <a:rPr lang="en-US" altLang="zh-CN" i="1">
                              <a:solidFill>
                                <a:schemeClr val="accent4"/>
                              </a:solidFill>
                              <a:latin typeface="Cambria Math" panose="02040503050406030204" pitchFamily="18" charset="0"/>
                            </a:rPr>
                            <m:t>𝑞</m:t>
                          </m:r>
                          <m:r>
                            <a:rPr lang="en-US" altLang="zh-CN" i="1">
                              <a:solidFill>
                                <a:schemeClr val="accent4"/>
                              </a:solidFill>
                              <a:latin typeface="Cambria Math" panose="02040503050406030204" pitchFamily="18" charset="0"/>
                            </a:rPr>
                            <m:t>)</m:t>
                          </m:r>
                        </m:e>
                      </m:nary>
                    </m:oMath>
                  </m:oMathPara>
                </a14:m>
                <a:endParaRPr lang="zh-CN" alt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1452949" y="3816051"/>
                <a:ext cx="6495681" cy="803040"/>
              </a:xfrm>
              <a:prstGeom prst="rect">
                <a:avLst/>
              </a:prstGeom>
              <a:blipFill rotWithShape="0">
                <a:blip r:embed="rId7"/>
                <a:stretch>
                  <a:fillRect/>
                </a:stretch>
              </a:blipFill>
              <a:ln w="25400">
                <a:noFill/>
              </a:ln>
            </p:spPr>
            <p:txBody>
              <a:bodyPr/>
              <a:lstStyle/>
              <a:p>
                <a:r>
                  <a:rPr lang="zh-CN" altLang="en-US">
                    <a:noFill/>
                  </a:rPr>
                  <a:t> </a:t>
                </a:r>
              </a:p>
            </p:txBody>
          </p:sp>
        </mc:Fallback>
      </mc:AlternateContent>
      <p:sp>
        <p:nvSpPr>
          <p:cNvPr id="13" name="Rectangle 12"/>
          <p:cNvSpPr/>
          <p:nvPr/>
        </p:nvSpPr>
        <p:spPr>
          <a:xfrm>
            <a:off x="3817389" y="4648810"/>
            <a:ext cx="1985287" cy="369332"/>
          </a:xfrm>
          <a:prstGeom prst="rect">
            <a:avLst/>
          </a:prstGeom>
        </p:spPr>
        <p:txBody>
          <a:bodyPr wrap="none">
            <a:spAutoFit/>
          </a:bodyPr>
          <a:lstStyle/>
          <a:p>
            <a:r>
              <a:rPr lang="en-US" altLang="zh-CN" dirty="0" smtClean="0"/>
              <a:t>Joint Bilateral Filter</a:t>
            </a:r>
            <a:endParaRPr lang="zh-CN" altLang="en-US" dirty="0"/>
          </a:p>
        </p:txBody>
      </p:sp>
      <mc:AlternateContent xmlns:mc="http://schemas.openxmlformats.org/markup-compatibility/2006" xmlns:a14="http://schemas.microsoft.com/office/drawing/2010/main">
        <mc:Choice Requires="a14">
          <p:sp>
            <p:nvSpPr>
              <p:cNvPr id="14" name="Rectangle 13"/>
              <p:cNvSpPr/>
              <p:nvPr/>
            </p:nvSpPr>
            <p:spPr>
              <a:xfrm>
                <a:off x="5692307" y="2162280"/>
                <a:ext cx="2203375" cy="369332"/>
              </a:xfrm>
              <a:prstGeom prst="rect">
                <a:avLst/>
              </a:prstGeom>
            </p:spPr>
            <p:txBody>
              <a:bodyPr wrap="square">
                <a:spAutoFit/>
              </a:bodyPr>
              <a:lstStyle/>
              <a:p>
                <a14:m>
                  <m:oMath xmlns:m="http://schemas.openxmlformats.org/officeDocument/2006/math">
                    <m:d>
                      <m:dPr>
                        <m:begChr m:val="|"/>
                        <m:endChr m:val="|"/>
                        <m:ctrlPr>
                          <a:rPr lang="en-US" altLang="zh-CN" i="1" smtClean="0">
                            <a:solidFill>
                              <a:schemeClr val="accent6"/>
                            </a:solidFill>
                            <a:latin typeface="Cambria Math" panose="02040503050406030204" pitchFamily="18" charset="0"/>
                          </a:rPr>
                        </m:ctrlPr>
                      </m:dPr>
                      <m:e>
                        <m:r>
                          <a:rPr lang="en-US" altLang="zh-CN" i="1">
                            <a:solidFill>
                              <a:schemeClr val="accent6"/>
                            </a:solidFill>
                            <a:latin typeface="Cambria Math" panose="02040503050406030204" pitchFamily="18" charset="0"/>
                          </a:rPr>
                          <m:t>𝐺</m:t>
                        </m:r>
                        <m:r>
                          <a:rPr lang="en-US" altLang="zh-CN" i="1">
                            <a:solidFill>
                              <a:schemeClr val="accent6"/>
                            </a:solidFill>
                            <a:latin typeface="Cambria Math" panose="02040503050406030204" pitchFamily="18" charset="0"/>
                          </a:rPr>
                          <m:t>(</m:t>
                        </m:r>
                        <m:r>
                          <a:rPr lang="en-US" altLang="zh-CN" i="1">
                            <a:solidFill>
                              <a:schemeClr val="accent6"/>
                            </a:solidFill>
                            <a:latin typeface="Cambria Math" panose="02040503050406030204" pitchFamily="18" charset="0"/>
                          </a:rPr>
                          <m:t>𝑝</m:t>
                        </m:r>
                        <m:r>
                          <a:rPr lang="en-US" altLang="zh-CN" i="1">
                            <a:solidFill>
                              <a:schemeClr val="accent6"/>
                            </a:solidFill>
                            <a:latin typeface="Cambria Math" panose="02040503050406030204" pitchFamily="18" charset="0"/>
                          </a:rPr>
                          <m:t>)−</m:t>
                        </m:r>
                        <m:r>
                          <a:rPr lang="en-US" altLang="zh-CN" i="1">
                            <a:solidFill>
                              <a:schemeClr val="accent6"/>
                            </a:solidFill>
                            <a:latin typeface="Cambria Math" panose="02040503050406030204" pitchFamily="18" charset="0"/>
                          </a:rPr>
                          <m:t>𝐺</m:t>
                        </m:r>
                        <m:r>
                          <a:rPr lang="en-US" altLang="zh-CN" i="1">
                            <a:solidFill>
                              <a:schemeClr val="accent6"/>
                            </a:solidFill>
                            <a:latin typeface="Cambria Math" panose="02040503050406030204" pitchFamily="18" charset="0"/>
                          </a:rPr>
                          <m:t>(</m:t>
                        </m:r>
                        <m:r>
                          <a:rPr lang="en-US" altLang="zh-CN" i="1">
                            <a:solidFill>
                              <a:schemeClr val="accent6"/>
                            </a:solidFill>
                            <a:latin typeface="Cambria Math" panose="02040503050406030204" pitchFamily="18" charset="0"/>
                          </a:rPr>
                          <m:t>𝑞</m:t>
                        </m:r>
                        <m:r>
                          <a:rPr lang="en-US" altLang="zh-CN" i="1">
                            <a:solidFill>
                              <a:schemeClr val="accent6"/>
                            </a:solidFill>
                            <a:latin typeface="Cambria Math" panose="02040503050406030204" pitchFamily="18" charset="0"/>
                          </a:rPr>
                          <m:t>)</m:t>
                        </m:r>
                      </m:e>
                    </m:d>
                    <m:r>
                      <a:rPr lang="en-US" altLang="zh-CN" i="1" smtClean="0">
                        <a:solidFill>
                          <a:schemeClr val="accent6"/>
                        </a:solidFill>
                        <a:latin typeface="Cambria Math" panose="02040503050406030204" pitchFamily="18" charset="0"/>
                        <a:ea typeface="Cambria Math" panose="02040503050406030204" pitchFamily="18" charset="0"/>
                      </a:rPr>
                      <m:t>≈</m:t>
                    </m:r>
                    <m:r>
                      <a:rPr lang="en-US" altLang="zh-CN" b="0" i="1" smtClean="0">
                        <a:solidFill>
                          <a:schemeClr val="accent6"/>
                        </a:solidFill>
                        <a:latin typeface="Cambria Math" panose="02040503050406030204" pitchFamily="18" charset="0"/>
                        <a:ea typeface="Cambria Math" panose="02040503050406030204" pitchFamily="18" charset="0"/>
                      </a:rPr>
                      <m:t>0</m:t>
                    </m:r>
                  </m:oMath>
                </a14:m>
                <a:r>
                  <a:rPr lang="zh-CN" altLang="en-US" dirty="0" smtClean="0">
                    <a:solidFill>
                      <a:schemeClr val="accent6"/>
                    </a:solidFill>
                  </a:rPr>
                  <a:t> </a:t>
                </a:r>
                <a:endParaRPr lang="zh-CN" altLang="en-US" dirty="0">
                  <a:solidFill>
                    <a:schemeClr val="accent6"/>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5692307" y="2162280"/>
                <a:ext cx="2203375" cy="369332"/>
              </a:xfrm>
              <a:prstGeom prst="rect">
                <a:avLst/>
              </a:prstGeom>
              <a:blipFill rotWithShape="0">
                <a:blip r:embed="rId8"/>
                <a:stretch>
                  <a:fillRect b="-13333"/>
                </a:stretch>
              </a:blipFill>
            </p:spPr>
            <p:txBody>
              <a:bodyPr/>
              <a:lstStyle/>
              <a:p>
                <a:r>
                  <a:rPr lang="en-US">
                    <a:noFill/>
                  </a:rPr>
                  <a:t> </a:t>
                </a:r>
              </a:p>
            </p:txBody>
          </p:sp>
        </mc:Fallback>
      </mc:AlternateContent>
      <p:sp>
        <p:nvSpPr>
          <p:cNvPr id="15" name="Rectangle 14"/>
          <p:cNvSpPr/>
          <p:nvPr/>
        </p:nvSpPr>
        <p:spPr>
          <a:xfrm>
            <a:off x="4960953" y="3675354"/>
            <a:ext cx="2274348" cy="97345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Group 18"/>
          <p:cNvGrpSpPr/>
          <p:nvPr/>
        </p:nvGrpSpPr>
        <p:grpSpPr>
          <a:xfrm>
            <a:off x="4801153" y="3600872"/>
            <a:ext cx="3033730" cy="1109709"/>
            <a:chOff x="4743755" y="5366537"/>
            <a:chExt cx="3033730" cy="1109709"/>
          </a:xfrm>
        </p:grpSpPr>
        <p:sp>
          <p:nvSpPr>
            <p:cNvPr id="17" name="Rectangle 16"/>
            <p:cNvSpPr/>
            <p:nvPr/>
          </p:nvSpPr>
          <p:spPr>
            <a:xfrm>
              <a:off x="4821221" y="5366537"/>
              <a:ext cx="2956264" cy="11097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8" name="Rectangle 17"/>
                <p:cNvSpPr/>
                <p:nvPr/>
              </p:nvSpPr>
              <p:spPr>
                <a:xfrm>
                  <a:off x="4743755" y="5737582"/>
                  <a:ext cx="77444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solidFill>
                              <a:schemeClr val="accent4"/>
                            </a:solidFill>
                            <a:latin typeface="Cambria Math" panose="02040503050406030204" pitchFamily="18" charset="0"/>
                            <a:ea typeface="Cambria Math" panose="02040503050406030204" pitchFamily="18" charset="0"/>
                          </a:rPr>
                          <m:t>∙</m:t>
                        </m:r>
                        <m:r>
                          <a:rPr lang="en-US" altLang="zh-CN" i="1">
                            <a:solidFill>
                              <a:schemeClr val="accent4"/>
                            </a:solidFill>
                            <a:latin typeface="Cambria Math" panose="02040503050406030204" pitchFamily="18" charset="0"/>
                          </a:rPr>
                          <m:t>𝐼</m:t>
                        </m:r>
                        <m:r>
                          <a:rPr lang="en-US" altLang="zh-CN" i="1">
                            <a:solidFill>
                              <a:schemeClr val="accent4"/>
                            </a:solidFill>
                            <a:latin typeface="Cambria Math" panose="02040503050406030204" pitchFamily="18" charset="0"/>
                          </a:rPr>
                          <m:t>(</m:t>
                        </m:r>
                        <m:r>
                          <a:rPr lang="en-US" altLang="zh-CN" i="1">
                            <a:solidFill>
                              <a:schemeClr val="accent4"/>
                            </a:solidFill>
                            <a:latin typeface="Cambria Math" panose="02040503050406030204" pitchFamily="18" charset="0"/>
                          </a:rPr>
                          <m:t>𝑞</m:t>
                        </m:r>
                        <m:r>
                          <a:rPr lang="en-US" altLang="zh-CN" i="1">
                            <a:solidFill>
                              <a:schemeClr val="accent4"/>
                            </a:solidFill>
                            <a:latin typeface="Cambria Math" panose="02040503050406030204" pitchFamily="18" charset="0"/>
                          </a:rPr>
                          <m:t>)</m:t>
                        </m:r>
                      </m:oMath>
                    </m:oMathPara>
                  </a14:m>
                  <a:endParaRPr lang="zh-CN" alt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4743755" y="5737582"/>
                  <a:ext cx="774443" cy="369332"/>
                </a:xfrm>
                <a:prstGeom prst="rect">
                  <a:avLst/>
                </a:prstGeom>
                <a:blipFill rotWithShape="0">
                  <a:blip r:embed="rId9"/>
                  <a:stretch>
                    <a:fillRect b="-13333"/>
                  </a:stretch>
                </a:blipFill>
              </p:spPr>
              <p:txBody>
                <a:bodyPr/>
                <a:lstStyle/>
                <a:p>
                  <a:r>
                    <a:rPr lang="zh-CN" altLang="en-US">
                      <a:noFill/>
                    </a:rPr>
                    <a:t> </a:t>
                  </a:r>
                </a:p>
              </p:txBody>
            </p:sp>
          </mc:Fallback>
        </mc:AlternateContent>
      </p:grpSp>
      <p:sp>
        <p:nvSpPr>
          <p:cNvPr id="20" name="Rectangle 19"/>
          <p:cNvSpPr/>
          <p:nvPr/>
        </p:nvSpPr>
        <p:spPr>
          <a:xfrm>
            <a:off x="5759416" y="3978271"/>
            <a:ext cx="2810769" cy="369332"/>
          </a:xfrm>
          <a:prstGeom prst="rect">
            <a:avLst/>
          </a:prstGeom>
        </p:spPr>
        <p:txBody>
          <a:bodyPr wrap="none">
            <a:spAutoFit/>
          </a:bodyPr>
          <a:lstStyle/>
          <a:p>
            <a:r>
              <a:rPr lang="en-US" altLang="zh-CN" dirty="0" smtClean="0"/>
              <a:t>It becomes a Gaussian filter</a:t>
            </a:r>
            <a:endParaRPr lang="zh-CN" altLang="en-US" dirty="0"/>
          </a:p>
        </p:txBody>
      </p:sp>
      <p:pic>
        <p:nvPicPr>
          <p:cNvPr id="21" name="Picture 20"/>
          <p:cNvPicPr>
            <a:picLocks noChangeAspect="1"/>
          </p:cNvPicPr>
          <p:nvPr/>
        </p:nvPicPr>
        <p:blipFill rotWithShape="1">
          <a:blip r:embed="rId4"/>
          <a:srcRect t="25168" b="50255"/>
          <a:stretch/>
        </p:blipFill>
        <p:spPr>
          <a:xfrm>
            <a:off x="2879601" y="5317857"/>
            <a:ext cx="3860861" cy="1036135"/>
          </a:xfrm>
          <a:prstGeom prst="rect">
            <a:avLst/>
          </a:prstGeom>
          <a:noFill/>
          <a:ln w="63500">
            <a:solidFill>
              <a:schemeClr val="accent6"/>
            </a:solidFill>
            <a:tailEnd type="triangle"/>
          </a:ln>
        </p:spPr>
      </p:pic>
      <p:grpSp>
        <p:nvGrpSpPr>
          <p:cNvPr id="26" name="Group 25"/>
          <p:cNvGrpSpPr/>
          <p:nvPr/>
        </p:nvGrpSpPr>
        <p:grpSpPr>
          <a:xfrm>
            <a:off x="6862439" y="3295794"/>
            <a:ext cx="1850096" cy="2698328"/>
            <a:chOff x="6862439" y="3295794"/>
            <a:chExt cx="1850096" cy="2698328"/>
          </a:xfrm>
        </p:grpSpPr>
        <p:sp>
          <p:nvSpPr>
            <p:cNvPr id="24" name="Freeform 23"/>
            <p:cNvSpPr/>
            <p:nvPr/>
          </p:nvSpPr>
          <p:spPr>
            <a:xfrm>
              <a:off x="6862439" y="3295794"/>
              <a:ext cx="1488106" cy="2545713"/>
            </a:xfrm>
            <a:custGeom>
              <a:avLst/>
              <a:gdLst>
                <a:gd name="connsiteX0" fmla="*/ 0 w 1488106"/>
                <a:gd name="connsiteY0" fmla="*/ 1331651 h 1331651"/>
                <a:gd name="connsiteX1" fmla="*/ 1260629 w 1488106"/>
                <a:gd name="connsiteY1" fmla="*/ 870012 h 1331651"/>
                <a:gd name="connsiteX2" fmla="*/ 1482571 w 1488106"/>
                <a:gd name="connsiteY2" fmla="*/ 0 h 1331651"/>
              </a:gdLst>
              <a:ahLst/>
              <a:cxnLst>
                <a:cxn ang="0">
                  <a:pos x="connsiteX0" y="connsiteY0"/>
                </a:cxn>
                <a:cxn ang="0">
                  <a:pos x="connsiteX1" y="connsiteY1"/>
                </a:cxn>
                <a:cxn ang="0">
                  <a:pos x="connsiteX2" y="connsiteY2"/>
                </a:cxn>
              </a:cxnLst>
              <a:rect l="l" t="t" r="r" b="b"/>
              <a:pathLst>
                <a:path w="1488106" h="1331651">
                  <a:moveTo>
                    <a:pt x="0" y="1331651"/>
                  </a:moveTo>
                  <a:cubicBezTo>
                    <a:pt x="506767" y="1211802"/>
                    <a:pt x="1013534" y="1091954"/>
                    <a:pt x="1260629" y="870012"/>
                  </a:cubicBezTo>
                  <a:cubicBezTo>
                    <a:pt x="1507724" y="648070"/>
                    <a:pt x="1495147" y="324035"/>
                    <a:pt x="1482571" y="0"/>
                  </a:cubicBezTo>
                </a:path>
              </a:pathLst>
            </a:custGeom>
            <a:noFill/>
            <a:ln w="63500">
              <a:solidFill>
                <a:schemeClr val="accent4"/>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Rectangle 24"/>
            <p:cNvSpPr/>
            <p:nvPr/>
          </p:nvSpPr>
          <p:spPr>
            <a:xfrm>
              <a:off x="7522180" y="5409347"/>
              <a:ext cx="1190355" cy="584775"/>
            </a:xfrm>
            <a:prstGeom prst="rect">
              <a:avLst/>
            </a:prstGeom>
          </p:spPr>
          <p:txBody>
            <a:bodyPr wrap="square">
              <a:spAutoFit/>
            </a:bodyPr>
            <a:lstStyle/>
            <a:p>
              <a:r>
                <a:rPr lang="en-US" altLang="zh-CN" sz="3200" b="1" dirty="0" smtClean="0">
                  <a:solidFill>
                    <a:schemeClr val="accent4"/>
                  </a:solidFill>
                </a:rPr>
                <a:t>Same</a:t>
              </a:r>
              <a:endParaRPr lang="zh-CN" altLang="en-US" sz="3200" b="1" dirty="0">
                <a:solidFill>
                  <a:schemeClr val="accent4"/>
                </a:solidFill>
              </a:endParaRPr>
            </a:p>
          </p:txBody>
        </p:sp>
      </p:grpSp>
      <p:sp>
        <p:nvSpPr>
          <p:cNvPr id="3" name="Rectangle 2"/>
          <p:cNvSpPr/>
          <p:nvPr/>
        </p:nvSpPr>
        <p:spPr>
          <a:xfrm>
            <a:off x="3315855" y="3800198"/>
            <a:ext cx="1562764" cy="768452"/>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p:cNvSpPr txBox="1"/>
              <p:nvPr/>
            </p:nvSpPr>
            <p:spPr>
              <a:xfrm>
                <a:off x="2596025" y="2062188"/>
                <a:ext cx="16564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FF0000"/>
                          </a:solidFill>
                          <a:latin typeface="Cambria Math" panose="02040503050406030204" pitchFamily="18" charset="0"/>
                        </a:rPr>
                        <m:t>𝑝</m:t>
                      </m:r>
                    </m:oMath>
                  </m:oMathPara>
                </a14:m>
                <a:endParaRPr lang="en-US" dirty="0">
                  <a:solidFill>
                    <a:srgbClr val="FF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596025" y="2062188"/>
                <a:ext cx="165646" cy="369332"/>
              </a:xfrm>
              <a:prstGeom prst="rect">
                <a:avLst/>
              </a:prstGeom>
              <a:blipFill rotWithShape="0">
                <a:blip r:embed="rId10"/>
                <a:stretch>
                  <a:fillRect l="-3704" r="-77778"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1762566" y="2466109"/>
                <a:ext cx="19905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FF0000"/>
                          </a:solidFill>
                          <a:latin typeface="Cambria Math" panose="02040503050406030204" pitchFamily="18" charset="0"/>
                        </a:rPr>
                        <m:t>𝑞</m:t>
                      </m:r>
                    </m:oMath>
                  </m:oMathPara>
                </a14:m>
                <a:endParaRPr lang="en-US" dirty="0">
                  <a:solidFill>
                    <a:srgbClr val="FF0000"/>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762566" y="2466109"/>
                <a:ext cx="199058" cy="369332"/>
              </a:xfrm>
              <a:prstGeom prst="rect">
                <a:avLst/>
              </a:prstGeom>
              <a:blipFill rotWithShape="0">
                <a:blip r:embed="rId11"/>
                <a:stretch>
                  <a:fillRect r="-48485" b="-6667"/>
                </a:stretch>
              </a:blipFill>
            </p:spPr>
            <p:txBody>
              <a:bodyPr/>
              <a:lstStyle/>
              <a:p>
                <a:r>
                  <a:rPr lang="en-US">
                    <a:noFill/>
                  </a:rPr>
                  <a:t> </a:t>
                </a:r>
              </a:p>
            </p:txBody>
          </p:sp>
        </mc:Fallback>
      </mc:AlternateContent>
      <p:sp>
        <p:nvSpPr>
          <p:cNvPr id="32" name="Oval 31"/>
          <p:cNvSpPr/>
          <p:nvPr/>
        </p:nvSpPr>
        <p:spPr>
          <a:xfrm>
            <a:off x="2563697" y="2197977"/>
            <a:ext cx="64655" cy="64655"/>
          </a:xfrm>
          <a:prstGeom prst="ellipse">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3" name="Oval 32"/>
          <p:cNvSpPr/>
          <p:nvPr/>
        </p:nvSpPr>
        <p:spPr>
          <a:xfrm>
            <a:off x="1880566" y="2817973"/>
            <a:ext cx="64655" cy="64655"/>
          </a:xfrm>
          <a:prstGeom prst="ellipse">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4" name="TextBox 33"/>
              <p:cNvSpPr txBox="1"/>
              <p:nvPr/>
            </p:nvSpPr>
            <p:spPr>
              <a:xfrm>
                <a:off x="6667801" y="2446725"/>
                <a:ext cx="16564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FF0000"/>
                          </a:solidFill>
                          <a:latin typeface="Cambria Math" panose="02040503050406030204" pitchFamily="18" charset="0"/>
                        </a:rPr>
                        <m:t>𝐺</m:t>
                      </m:r>
                      <m:r>
                        <a:rPr lang="en-US" b="0" i="1" dirty="0" smtClean="0">
                          <a:solidFill>
                            <a:srgbClr val="FF0000"/>
                          </a:solidFill>
                          <a:latin typeface="Cambria Math" panose="02040503050406030204" pitchFamily="18" charset="0"/>
                        </a:rPr>
                        <m:t>(</m:t>
                      </m:r>
                      <m:r>
                        <a:rPr lang="en-US" i="1" dirty="0" smtClean="0">
                          <a:solidFill>
                            <a:srgbClr val="FF0000"/>
                          </a:solidFill>
                          <a:latin typeface="Cambria Math" panose="02040503050406030204" pitchFamily="18" charset="0"/>
                        </a:rPr>
                        <m:t>𝑝</m:t>
                      </m:r>
                      <m:r>
                        <a:rPr lang="en-US" b="0" i="1" dirty="0"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6667801" y="2446725"/>
                <a:ext cx="165646" cy="369332"/>
              </a:xfrm>
              <a:prstGeom prst="rect">
                <a:avLst/>
              </a:prstGeom>
              <a:blipFill rotWithShape="0">
                <a:blip r:embed="rId12"/>
                <a:stretch>
                  <a:fillRect r="-303704"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5981121" y="2451872"/>
                <a:ext cx="19905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FF0000"/>
                          </a:solidFill>
                          <a:latin typeface="Cambria Math" panose="02040503050406030204" pitchFamily="18" charset="0"/>
                        </a:rPr>
                        <m:t>𝐺</m:t>
                      </m:r>
                      <m:r>
                        <a:rPr lang="en-US" b="0" i="1" dirty="0" smtClean="0">
                          <a:solidFill>
                            <a:srgbClr val="FF0000"/>
                          </a:solidFill>
                          <a:latin typeface="Cambria Math" panose="02040503050406030204" pitchFamily="18" charset="0"/>
                        </a:rPr>
                        <m:t>(</m:t>
                      </m:r>
                      <m:r>
                        <a:rPr lang="en-US" b="0" i="1" dirty="0" smtClean="0">
                          <a:solidFill>
                            <a:srgbClr val="FF0000"/>
                          </a:solidFill>
                          <a:latin typeface="Cambria Math" panose="02040503050406030204" pitchFamily="18" charset="0"/>
                        </a:rPr>
                        <m:t>𝑞</m:t>
                      </m:r>
                      <m:r>
                        <a:rPr lang="en-US" b="0" i="1" dirty="0"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5981121" y="2451872"/>
                <a:ext cx="199058" cy="369332"/>
              </a:xfrm>
              <a:prstGeom prst="rect">
                <a:avLst/>
              </a:prstGeom>
              <a:blipFill rotWithShape="0">
                <a:blip r:embed="rId13"/>
                <a:stretch>
                  <a:fillRect r="-236364" b="-13115"/>
                </a:stretch>
              </a:blipFill>
            </p:spPr>
            <p:txBody>
              <a:bodyPr/>
              <a:lstStyle/>
              <a:p>
                <a:r>
                  <a:rPr lang="en-US">
                    <a:noFill/>
                  </a:rPr>
                  <a:t> </a:t>
                </a:r>
              </a:p>
            </p:txBody>
          </p:sp>
        </mc:Fallback>
      </mc:AlternateContent>
      <p:sp>
        <p:nvSpPr>
          <p:cNvPr id="36" name="Oval 35"/>
          <p:cNvSpPr/>
          <p:nvPr/>
        </p:nvSpPr>
        <p:spPr>
          <a:xfrm>
            <a:off x="6894763" y="2755832"/>
            <a:ext cx="64655" cy="64655"/>
          </a:xfrm>
          <a:prstGeom prst="ellipse">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7" name="Oval 36"/>
          <p:cNvSpPr/>
          <p:nvPr/>
        </p:nvSpPr>
        <p:spPr>
          <a:xfrm>
            <a:off x="6228038" y="2766229"/>
            <a:ext cx="64655" cy="64655"/>
          </a:xfrm>
          <a:prstGeom prst="ellipse">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5" name="Down Arrow 4"/>
          <p:cNvSpPr/>
          <p:nvPr/>
        </p:nvSpPr>
        <p:spPr>
          <a:xfrm>
            <a:off x="3444240" y="4710581"/>
            <a:ext cx="373149" cy="450699"/>
          </a:xfrm>
          <a:prstGeom prst="downArrow">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047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grpId="0" nodeType="withEffect">
                                  <p:stCondLst>
                                    <p:cond delay="0"/>
                                  </p:stCondLst>
                                  <p:iterate type="lt">
                                    <p:tmPct val="0"/>
                                  </p:iterate>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iterate type="lt">
                                    <p:tmPct val="0"/>
                                  </p:iterate>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500"/>
                            </p:stCondLst>
                            <p:childTnLst>
                              <p:par>
                                <p:cTn id="37" presetID="26" presetClass="emph" presetSubtype="0" repeatCount="5000" fill="hold" grpId="2" nodeType="afterEffect">
                                  <p:stCondLst>
                                    <p:cond delay="0"/>
                                  </p:stCondLst>
                                  <p:childTnLst>
                                    <p:animEffect transition="out" filter="fade">
                                      <p:cBhvr>
                                        <p:cTn id="38" dur="1000" tmFilter="0, 0; .2, .5; .8, .5; 1, 0"/>
                                        <p:tgtEl>
                                          <p:spTgt spid="3"/>
                                        </p:tgtEl>
                                      </p:cBhvr>
                                    </p:animEffect>
                                    <p:animScale>
                                      <p:cBhvr>
                                        <p:cTn id="39" dur="500" autoRev="1" fill="hold"/>
                                        <p:tgtEl>
                                          <p:spTgt spid="3"/>
                                        </p:tgtEl>
                                      </p:cBhvr>
                                      <p:by x="105000" y="105000"/>
                                    </p:animScale>
                                  </p:childTnLst>
                                </p:cTn>
                              </p:par>
                              <p:par>
                                <p:cTn id="40" presetID="26" presetClass="emph" presetSubtype="0" repeatCount="5000" fill="hold" grpId="1" nodeType="withEffect">
                                  <p:stCondLst>
                                    <p:cond delay="0"/>
                                  </p:stCondLst>
                                  <p:iterate type="lt">
                                    <p:tmPct val="0"/>
                                  </p:iterate>
                                  <p:childTnLst>
                                    <p:animEffect transition="out" filter="fade">
                                      <p:cBhvr>
                                        <p:cTn id="41" dur="1000" tmFilter="0, 0; .2, .5; .8, .5; 1, 0"/>
                                        <p:tgtEl>
                                          <p:spTgt spid="31"/>
                                        </p:tgtEl>
                                      </p:cBhvr>
                                    </p:animEffect>
                                    <p:animScale>
                                      <p:cBhvr>
                                        <p:cTn id="42" dur="500" autoRev="1" fill="hold"/>
                                        <p:tgtEl>
                                          <p:spTgt spid="31"/>
                                        </p:tgtEl>
                                      </p:cBhvr>
                                      <p:by x="105000" y="105000"/>
                                    </p:animScale>
                                  </p:childTnLst>
                                </p:cTn>
                              </p:par>
                              <p:par>
                                <p:cTn id="43" presetID="26" presetClass="emph" presetSubtype="0" repeatCount="5000" fill="hold" grpId="1" nodeType="withEffect">
                                  <p:stCondLst>
                                    <p:cond delay="0"/>
                                  </p:stCondLst>
                                  <p:iterate type="lt">
                                    <p:tmPct val="0"/>
                                  </p:iterate>
                                  <p:childTnLst>
                                    <p:animEffect transition="out" filter="fade">
                                      <p:cBhvr>
                                        <p:cTn id="44" dur="1000" tmFilter="0, 0; .2, .5; .8, .5; 1, 0"/>
                                        <p:tgtEl>
                                          <p:spTgt spid="7"/>
                                        </p:tgtEl>
                                      </p:cBhvr>
                                    </p:animEffect>
                                    <p:animScale>
                                      <p:cBhvr>
                                        <p:cTn id="45" dur="500" autoRev="1" fill="hold"/>
                                        <p:tgtEl>
                                          <p:spTgt spid="7"/>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childTnLst>
                                </p:cTn>
                              </p:par>
                            </p:childTnLst>
                          </p:cTn>
                        </p:par>
                        <p:par>
                          <p:cTn id="70" fill="hold">
                            <p:stCondLst>
                              <p:cond delay="0"/>
                            </p:stCondLst>
                            <p:childTnLst>
                              <p:par>
                                <p:cTn id="71" presetID="26" presetClass="emph" presetSubtype="0" repeatCount="5000" fill="hold" grpId="1" nodeType="afterEffect">
                                  <p:stCondLst>
                                    <p:cond delay="0"/>
                                  </p:stCondLst>
                                  <p:childTnLst>
                                    <p:animEffect transition="out" filter="fade">
                                      <p:cBhvr>
                                        <p:cTn id="72" dur="500" tmFilter="0, 0; .2, .5; .8, .5; 1, 0"/>
                                        <p:tgtEl>
                                          <p:spTgt spid="14"/>
                                        </p:tgtEl>
                                      </p:cBhvr>
                                    </p:animEffect>
                                    <p:animScale>
                                      <p:cBhvr>
                                        <p:cTn id="73" dur="250" autoRev="1" fill="hold"/>
                                        <p:tgtEl>
                                          <p:spTgt spid="14"/>
                                        </p:tgtEl>
                                      </p:cBhvr>
                                      <p:by x="105000" y="105000"/>
                                    </p:animScale>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7" presetClass="emph" presetSubtype="2" fill="hold" nodeType="clickEffect">
                                  <p:stCondLst>
                                    <p:cond delay="0"/>
                                  </p:stCondLst>
                                  <p:childTnLst>
                                    <p:animClr clrSpc="rgb" dir="cw">
                                      <p:cBhvr>
                                        <p:cTn id="82" dur="1000" fill="hold"/>
                                        <p:tgtEl>
                                          <p:spTgt spid="15"/>
                                        </p:tgtEl>
                                        <p:attrNameLst>
                                          <p:attrName>stroke.color</p:attrName>
                                        </p:attrNameLst>
                                      </p:cBhvr>
                                      <p:to>
                                        <a:srgbClr val="000000"/>
                                      </p:to>
                                    </p:animClr>
                                    <p:set>
                                      <p:cBhvr>
                                        <p:cTn id="83" dur="1000" fill="hold"/>
                                        <p:tgtEl>
                                          <p:spTgt spid="15"/>
                                        </p:tgtEl>
                                        <p:attrNameLst>
                                          <p:attrName>stroke.on</p:attrName>
                                        </p:attrNameLst>
                                      </p:cBhvr>
                                      <p:to>
                                        <p:strVal val="true"/>
                                      </p:to>
                                    </p:set>
                                  </p:childTnLst>
                                </p:cTn>
                              </p:par>
                              <p:par>
                                <p:cTn id="84" presetID="1" presetClass="emph" presetSubtype="2" fill="hold" nodeType="withEffect">
                                  <p:stCondLst>
                                    <p:cond delay="0"/>
                                  </p:stCondLst>
                                  <p:childTnLst>
                                    <p:animClr clrSpc="rgb" dir="cw">
                                      <p:cBhvr>
                                        <p:cTn id="85" dur="1000" fill="hold"/>
                                        <p:tgtEl>
                                          <p:spTgt spid="15"/>
                                        </p:tgtEl>
                                        <p:attrNameLst>
                                          <p:attrName>fillcolor</p:attrName>
                                        </p:attrNameLst>
                                      </p:cBhvr>
                                      <p:to>
                                        <a:srgbClr val="000000"/>
                                      </p:to>
                                    </p:animClr>
                                    <p:set>
                                      <p:cBhvr>
                                        <p:cTn id="86" dur="1000" fill="hold"/>
                                        <p:tgtEl>
                                          <p:spTgt spid="15"/>
                                        </p:tgtEl>
                                        <p:attrNameLst>
                                          <p:attrName>fill.type</p:attrName>
                                        </p:attrNameLst>
                                      </p:cBhvr>
                                      <p:to>
                                        <p:strVal val="solid"/>
                                      </p:to>
                                    </p:set>
                                    <p:set>
                                      <p:cBhvr>
                                        <p:cTn id="87" dur="1000" fill="hold"/>
                                        <p:tgtEl>
                                          <p:spTgt spid="15"/>
                                        </p:tgtEl>
                                        <p:attrNameLst>
                                          <p:attrName>fill.on</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par>
                                <p:cTn id="93" presetID="10" presetClass="exit" presetSubtype="0" fill="hold" grpId="0" nodeType="withEffect">
                                  <p:stCondLst>
                                    <p:cond delay="0"/>
                                  </p:stCondLst>
                                  <p:childTnLst>
                                    <p:animEffect transition="out" filter="fade">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childTnLst>
                          </p:cTn>
                        </p:par>
                        <p:par>
                          <p:cTn id="96" fill="hold">
                            <p:stCondLst>
                              <p:cond delay="500"/>
                            </p:stCondLst>
                            <p:childTnLst>
                              <p:par>
                                <p:cTn id="97" presetID="10" presetClass="entr" presetSubtype="0" fill="hold" grpId="0" nodeType="after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500"/>
                                        <p:tgtEl>
                                          <p:spTgt spid="20"/>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5"/>
                                        </p:tgtEl>
                                        <p:attrNameLst>
                                          <p:attrName>style.visibility</p:attrName>
                                        </p:attrNameLst>
                                      </p:cBhvr>
                                      <p:to>
                                        <p:strVal val="visible"/>
                                      </p:to>
                                    </p:set>
                                    <p:animEffect transition="in" filter="fade">
                                      <p:cBhvr>
                                        <p:cTn id="104" dur="500"/>
                                        <p:tgtEl>
                                          <p:spTgt spid="5"/>
                                        </p:tgtEl>
                                      </p:cBhvr>
                                    </p:animEffec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fade">
                                      <p:cBhvr>
                                        <p:cTn id="108" dur="500"/>
                                        <p:tgtEl>
                                          <p:spTgt spid="21"/>
                                        </p:tgtEl>
                                      </p:cBhvr>
                                    </p:animEffect>
                                  </p:childTnLst>
                                </p:cTn>
                              </p:par>
                            </p:childTnLst>
                          </p:cTn>
                        </p:par>
                        <p:par>
                          <p:cTn id="109" fill="hold">
                            <p:stCondLst>
                              <p:cond delay="1000"/>
                            </p:stCondLst>
                            <p:childTnLst>
                              <p:par>
                                <p:cTn id="110" presetID="22" presetClass="entr" presetSubtype="4" fill="hold" nodeType="after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wipe(down)">
                                      <p:cBhvr>
                                        <p:cTn id="1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 grpId="0"/>
      <p:bldP spid="12" grpId="0"/>
      <p:bldP spid="13" grpId="0"/>
      <p:bldP spid="13" grpId="1"/>
      <p:bldP spid="14" grpId="0"/>
      <p:bldP spid="14" grpId="1"/>
      <p:bldP spid="15" grpId="0" animBg="1"/>
      <p:bldP spid="20" grpId="0"/>
      <p:bldP spid="3" grpId="0" animBg="1"/>
      <p:bldP spid="3" grpId="1" animBg="1"/>
      <p:bldP spid="3" grpId="2" animBg="1"/>
      <p:bldP spid="7" grpId="0"/>
      <p:bldP spid="7" grpId="1"/>
      <p:bldP spid="31" grpId="0"/>
      <p:bldP spid="31" grpId="1"/>
      <p:bldP spid="32" grpId="0" animBg="1"/>
      <p:bldP spid="33" grpId="0" animBg="1"/>
      <p:bldP spid="34" grpId="0"/>
      <p:bldP spid="35" grpId="0"/>
      <p:bldP spid="36" grpId="0" animBg="1"/>
      <p:bldP spid="37"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Large Structure</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32</a:t>
            </a:fld>
            <a:endParaRPr lang="en-US" dirty="0"/>
          </a:p>
        </p:txBody>
      </p:sp>
      <p:pic>
        <p:nvPicPr>
          <p:cNvPr id="5" name="Picture 4"/>
          <p:cNvPicPr>
            <a:picLocks noChangeAspect="1"/>
          </p:cNvPicPr>
          <p:nvPr/>
        </p:nvPicPr>
        <p:blipFill rotWithShape="1">
          <a:blip r:embed="rId3"/>
          <a:srcRect b="75282"/>
          <a:stretch/>
        </p:blipFill>
        <p:spPr>
          <a:xfrm>
            <a:off x="951483" y="2473211"/>
            <a:ext cx="3352338" cy="893487"/>
          </a:xfrm>
          <a:prstGeom prst="rect">
            <a:avLst/>
          </a:prstGeom>
        </p:spPr>
      </p:pic>
      <p:sp>
        <p:nvSpPr>
          <p:cNvPr id="9" name="Rectangle 8"/>
          <p:cNvSpPr/>
          <p:nvPr/>
        </p:nvSpPr>
        <p:spPr>
          <a:xfrm>
            <a:off x="1971222" y="2116393"/>
            <a:ext cx="1312860" cy="369332"/>
          </a:xfrm>
          <a:prstGeom prst="rect">
            <a:avLst/>
          </a:prstGeom>
        </p:spPr>
        <p:txBody>
          <a:bodyPr wrap="none">
            <a:spAutoFit/>
          </a:bodyPr>
          <a:lstStyle/>
          <a:p>
            <a:r>
              <a:rPr lang="en-US" altLang="zh-CN" dirty="0" smtClean="0"/>
              <a:t>Input Image</a:t>
            </a:r>
            <a:endParaRPr lang="zh-CN" altLang="en-US" dirty="0"/>
          </a:p>
        </p:txBody>
      </p:sp>
      <p:grpSp>
        <p:nvGrpSpPr>
          <p:cNvPr id="19" name="Group 18"/>
          <p:cNvGrpSpPr/>
          <p:nvPr/>
        </p:nvGrpSpPr>
        <p:grpSpPr>
          <a:xfrm>
            <a:off x="951483" y="3868510"/>
            <a:ext cx="3352338" cy="1235448"/>
            <a:chOff x="951483" y="3868510"/>
            <a:chExt cx="3352338" cy="1235448"/>
          </a:xfrm>
        </p:grpSpPr>
        <p:pic>
          <p:nvPicPr>
            <p:cNvPr id="6" name="Picture 5"/>
            <p:cNvPicPr>
              <a:picLocks noChangeAspect="1"/>
            </p:cNvPicPr>
            <p:nvPr/>
          </p:nvPicPr>
          <p:blipFill rotWithShape="1">
            <a:blip r:embed="rId3"/>
            <a:srcRect t="25780" b="50453"/>
            <a:stretch/>
          </p:blipFill>
          <p:spPr>
            <a:xfrm>
              <a:off x="951483" y="4244814"/>
              <a:ext cx="3352338" cy="859144"/>
            </a:xfrm>
            <a:prstGeom prst="rect">
              <a:avLst/>
            </a:prstGeom>
          </p:spPr>
        </p:pic>
        <p:sp>
          <p:nvSpPr>
            <p:cNvPr id="10" name="Rectangle 9"/>
            <p:cNvSpPr/>
            <p:nvPr/>
          </p:nvSpPr>
          <p:spPr>
            <a:xfrm>
              <a:off x="1820673" y="3868510"/>
              <a:ext cx="1648080" cy="369332"/>
            </a:xfrm>
            <a:prstGeom prst="rect">
              <a:avLst/>
            </a:prstGeom>
          </p:spPr>
          <p:txBody>
            <a:bodyPr wrap="none">
              <a:spAutoFit/>
            </a:bodyPr>
            <a:lstStyle/>
            <a:p>
              <a:r>
                <a:rPr lang="en-US" altLang="zh-CN" dirty="0" smtClean="0"/>
                <a:t>Result of Step 1</a:t>
              </a:r>
              <a:endParaRPr lang="zh-CN" altLang="en-US" dirty="0"/>
            </a:p>
          </p:txBody>
        </p:sp>
      </p:grpSp>
      <p:sp>
        <p:nvSpPr>
          <p:cNvPr id="11" name="Rounded Rectangle 10"/>
          <p:cNvSpPr/>
          <p:nvPr/>
        </p:nvSpPr>
        <p:spPr>
          <a:xfrm>
            <a:off x="708549" y="2081590"/>
            <a:ext cx="3872329" cy="3329127"/>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0" name="Rectangle 29"/>
              <p:cNvSpPr/>
              <p:nvPr/>
            </p:nvSpPr>
            <p:spPr>
              <a:xfrm>
                <a:off x="1471566" y="4444077"/>
                <a:ext cx="6495681" cy="803040"/>
              </a:xfrm>
              <a:prstGeom prst="rect">
                <a:avLst/>
              </a:prstGeom>
              <a:ln w="25400">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a:solidFill>
                            <a:schemeClr val="accent4"/>
                          </a:solidFill>
                          <a:latin typeface="Cambria Math" panose="02040503050406030204" pitchFamily="18" charset="0"/>
                        </a:rPr>
                        <m:t>𝐽</m:t>
                      </m:r>
                      <m:d>
                        <m:dPr>
                          <m:ctrlPr>
                            <a:rPr lang="en-US" altLang="zh-CN" i="1">
                              <a:solidFill>
                                <a:schemeClr val="accent4"/>
                              </a:solidFill>
                              <a:latin typeface="Cambria Math" panose="02040503050406030204" pitchFamily="18" charset="0"/>
                            </a:rPr>
                          </m:ctrlPr>
                        </m:dPr>
                        <m:e>
                          <m:r>
                            <a:rPr lang="en-US" altLang="zh-CN" i="1">
                              <a:solidFill>
                                <a:schemeClr val="accent4"/>
                              </a:solidFill>
                              <a:latin typeface="Cambria Math" panose="02040503050406030204" pitchFamily="18" charset="0"/>
                            </a:rPr>
                            <m:t>𝑝</m:t>
                          </m:r>
                        </m:e>
                      </m:d>
                      <m:r>
                        <a:rPr lang="en-US" altLang="zh-CN" i="1">
                          <a:solidFill>
                            <a:schemeClr val="accent4"/>
                          </a:solidFill>
                          <a:latin typeface="Cambria Math" panose="02040503050406030204" pitchFamily="18" charset="0"/>
                        </a:rPr>
                        <m:t>= </m:t>
                      </m:r>
                      <m:f>
                        <m:fPr>
                          <m:ctrlPr>
                            <a:rPr lang="en-US" altLang="zh-CN" i="1">
                              <a:solidFill>
                                <a:schemeClr val="accent4"/>
                              </a:solidFill>
                              <a:latin typeface="Cambria Math" panose="02040503050406030204" pitchFamily="18" charset="0"/>
                            </a:rPr>
                          </m:ctrlPr>
                        </m:fPr>
                        <m:num>
                          <m:r>
                            <a:rPr lang="en-US" altLang="zh-CN" i="1">
                              <a:solidFill>
                                <a:schemeClr val="accent4"/>
                              </a:solidFill>
                              <a:latin typeface="Cambria Math" panose="02040503050406030204" pitchFamily="18" charset="0"/>
                            </a:rPr>
                            <m:t>1</m:t>
                          </m:r>
                        </m:num>
                        <m:den>
                          <m:r>
                            <a:rPr lang="en-US" altLang="zh-CN" i="1">
                              <a:solidFill>
                                <a:schemeClr val="accent4"/>
                              </a:solidFill>
                              <a:latin typeface="Cambria Math" panose="02040503050406030204" pitchFamily="18" charset="0"/>
                            </a:rPr>
                            <m:t>𝐾</m:t>
                          </m:r>
                          <m:r>
                            <a:rPr lang="en-US" altLang="zh-CN" i="1" baseline="-25000">
                              <a:solidFill>
                                <a:schemeClr val="accent4"/>
                              </a:solidFill>
                              <a:latin typeface="Cambria Math" panose="02040503050406030204" pitchFamily="18" charset="0"/>
                            </a:rPr>
                            <m:t>𝑝</m:t>
                          </m:r>
                        </m:den>
                      </m:f>
                      <m:nary>
                        <m:naryPr>
                          <m:chr m:val="∑"/>
                          <m:supHide m:val="on"/>
                          <m:ctrlPr>
                            <a:rPr lang="en-US" altLang="zh-CN" i="1">
                              <a:solidFill>
                                <a:schemeClr val="accent4"/>
                              </a:solidFill>
                              <a:latin typeface="Cambria Math" panose="02040503050406030204" pitchFamily="18" charset="0"/>
                            </a:rPr>
                          </m:ctrlPr>
                        </m:naryPr>
                        <m:sub>
                          <m:r>
                            <m:rPr>
                              <m:brk m:alnAt="7"/>
                            </m:rPr>
                            <a:rPr lang="en-US" altLang="zh-CN" i="1">
                              <a:solidFill>
                                <a:schemeClr val="accent4"/>
                              </a:solidFill>
                              <a:latin typeface="Cambria Math" panose="02040503050406030204" pitchFamily="18" charset="0"/>
                            </a:rPr>
                            <m:t>𝑞</m:t>
                          </m:r>
                          <m:r>
                            <a:rPr lang="en-US" altLang="zh-CN" i="1">
                              <a:solidFill>
                                <a:schemeClr val="accent4"/>
                              </a:solidFill>
                              <a:latin typeface="Cambria Math" panose="02040503050406030204" pitchFamily="18" charset="0"/>
                            </a:rPr>
                            <m:t> ∈ </m:t>
                          </m:r>
                          <m:r>
                            <a:rPr lang="en-US" altLang="zh-CN" i="1">
                              <a:solidFill>
                                <a:schemeClr val="accent4"/>
                              </a:solidFill>
                              <a:latin typeface="Cambria Math" panose="02040503050406030204" pitchFamily="18" charset="0"/>
                              <a:ea typeface="Cambria Math" panose="02040503050406030204" pitchFamily="18" charset="0"/>
                            </a:rPr>
                            <m:t>𝑅</m:t>
                          </m:r>
                          <m:r>
                            <a:rPr lang="en-US" altLang="zh-CN" i="1">
                              <a:solidFill>
                                <a:schemeClr val="accent4"/>
                              </a:solidFill>
                              <a:latin typeface="Cambria Math" panose="02040503050406030204" pitchFamily="18" charset="0"/>
                              <a:ea typeface="Cambria Math" panose="02040503050406030204" pitchFamily="18" charset="0"/>
                            </a:rPr>
                            <m:t>(</m:t>
                          </m:r>
                          <m:r>
                            <a:rPr lang="en-US" altLang="zh-CN" i="1">
                              <a:solidFill>
                                <a:schemeClr val="accent4"/>
                              </a:solidFill>
                              <a:latin typeface="Cambria Math" panose="02040503050406030204" pitchFamily="18" charset="0"/>
                              <a:ea typeface="Cambria Math" panose="02040503050406030204" pitchFamily="18" charset="0"/>
                            </a:rPr>
                            <m:t>𝑝</m:t>
                          </m:r>
                          <m:r>
                            <a:rPr lang="en-US" altLang="zh-CN" i="1">
                              <a:solidFill>
                                <a:schemeClr val="accent4"/>
                              </a:solidFill>
                              <a:latin typeface="Cambria Math" panose="02040503050406030204" pitchFamily="18" charset="0"/>
                              <a:ea typeface="Cambria Math" panose="02040503050406030204" pitchFamily="18" charset="0"/>
                            </a:rPr>
                            <m:t>)</m:t>
                          </m:r>
                        </m:sub>
                        <m:sup/>
                        <m:e>
                          <m:r>
                            <m:rPr>
                              <m:sty m:val="p"/>
                            </m:rPr>
                            <a:rPr lang="en-US" altLang="zh-CN">
                              <a:solidFill>
                                <a:schemeClr val="accent4"/>
                              </a:solidFill>
                              <a:latin typeface="Cambria Math" panose="02040503050406030204" pitchFamily="18" charset="0"/>
                            </a:rPr>
                            <m:t>exp</m:t>
                          </m:r>
                          <m:r>
                            <a:rPr lang="en-US" altLang="zh-CN" i="1">
                              <a:solidFill>
                                <a:schemeClr val="accent4"/>
                              </a:solidFill>
                              <a:latin typeface="Cambria Math" panose="02040503050406030204" pitchFamily="18" charset="0"/>
                            </a:rPr>
                            <m:t>⁡(−</m:t>
                          </m:r>
                          <m:f>
                            <m:fPr>
                              <m:ctrlPr>
                                <a:rPr lang="en-US" altLang="zh-CN" i="1">
                                  <a:solidFill>
                                    <a:schemeClr val="accent4"/>
                                  </a:solidFill>
                                  <a:latin typeface="Cambria Math" panose="02040503050406030204" pitchFamily="18" charset="0"/>
                                </a:rPr>
                              </m:ctrlPr>
                            </m:fPr>
                            <m:num>
                              <m:d>
                                <m:dPr>
                                  <m:begChr m:val="|"/>
                                  <m:endChr m:val="|"/>
                                  <m:ctrlPr>
                                    <a:rPr lang="en-US" altLang="zh-CN" i="1">
                                      <a:solidFill>
                                        <a:schemeClr val="accent4"/>
                                      </a:solidFill>
                                      <a:latin typeface="Cambria Math" panose="02040503050406030204" pitchFamily="18" charset="0"/>
                                    </a:rPr>
                                  </m:ctrlPr>
                                </m:dPr>
                                <m:e>
                                  <m:r>
                                    <a:rPr lang="en-US" altLang="zh-CN" i="1">
                                      <a:solidFill>
                                        <a:schemeClr val="accent4"/>
                                      </a:solidFill>
                                      <a:latin typeface="Cambria Math" panose="02040503050406030204" pitchFamily="18" charset="0"/>
                                    </a:rPr>
                                    <m:t>𝑝</m:t>
                                  </m:r>
                                  <m:r>
                                    <a:rPr lang="en-US" altLang="zh-CN" i="1">
                                      <a:solidFill>
                                        <a:schemeClr val="accent4"/>
                                      </a:solidFill>
                                      <a:latin typeface="Cambria Math" panose="02040503050406030204" pitchFamily="18" charset="0"/>
                                    </a:rPr>
                                    <m:t>−</m:t>
                                  </m:r>
                                  <m:r>
                                    <a:rPr lang="en-US" altLang="zh-CN" i="1">
                                      <a:solidFill>
                                        <a:schemeClr val="accent4"/>
                                      </a:solidFill>
                                      <a:latin typeface="Cambria Math" panose="02040503050406030204" pitchFamily="18" charset="0"/>
                                    </a:rPr>
                                    <m:t>𝑞</m:t>
                                  </m:r>
                                </m:e>
                              </m:d>
                              <m:r>
                                <a:rPr lang="en-US" altLang="zh-CN" i="1" baseline="30000">
                                  <a:solidFill>
                                    <a:schemeClr val="accent4"/>
                                  </a:solidFill>
                                  <a:latin typeface="Cambria Math" panose="02040503050406030204" pitchFamily="18" charset="0"/>
                                </a:rPr>
                                <m:t>2</m:t>
                              </m:r>
                            </m:num>
                            <m:den>
                              <m:r>
                                <a:rPr lang="en-US" altLang="zh-CN" i="1">
                                  <a:solidFill>
                                    <a:schemeClr val="accent4"/>
                                  </a:solidFill>
                                  <a:latin typeface="Cambria Math" panose="02040503050406030204" pitchFamily="18" charset="0"/>
                                </a:rPr>
                                <m:t>2</m:t>
                              </m:r>
                              <m:sSubSup>
                                <m:sSubSupPr>
                                  <m:ctrlPr>
                                    <a:rPr lang="en-US" altLang="zh-CN" i="1">
                                      <a:solidFill>
                                        <a:schemeClr val="accent4"/>
                                      </a:solidFill>
                                      <a:latin typeface="Cambria Math" panose="02040503050406030204" pitchFamily="18" charset="0"/>
                                    </a:rPr>
                                  </m:ctrlPr>
                                </m:sSubSupPr>
                                <m:e>
                                  <m:r>
                                    <a:rPr lang="zh-CN" altLang="en-US" i="1">
                                      <a:solidFill>
                                        <a:schemeClr val="accent4"/>
                                      </a:solidFill>
                                      <a:latin typeface="Cambria Math" panose="02040503050406030204" pitchFamily="18" charset="0"/>
                                    </a:rPr>
                                    <m:t>𝜎</m:t>
                                  </m:r>
                                </m:e>
                                <m:sub>
                                  <m:r>
                                    <a:rPr lang="en-US" altLang="zh-CN" i="1">
                                      <a:solidFill>
                                        <a:schemeClr val="accent4"/>
                                      </a:solidFill>
                                      <a:latin typeface="Cambria Math" panose="02040503050406030204" pitchFamily="18" charset="0"/>
                                    </a:rPr>
                                    <m:t>𝑠</m:t>
                                  </m:r>
                                </m:sub>
                                <m:sup>
                                  <m:r>
                                    <a:rPr lang="en-US" altLang="zh-CN" i="1">
                                      <a:solidFill>
                                        <a:schemeClr val="accent4"/>
                                      </a:solidFill>
                                      <a:latin typeface="Cambria Math" panose="02040503050406030204" pitchFamily="18" charset="0"/>
                                    </a:rPr>
                                    <m:t>2</m:t>
                                  </m:r>
                                </m:sup>
                              </m:sSubSup>
                            </m:den>
                          </m:f>
                          <m:r>
                            <a:rPr lang="en-US" altLang="zh-CN" i="1">
                              <a:solidFill>
                                <a:schemeClr val="accent4"/>
                              </a:solidFill>
                              <a:latin typeface="Cambria Math" panose="02040503050406030204" pitchFamily="18" charset="0"/>
                            </a:rPr>
                            <m:t>)</m:t>
                          </m:r>
                          <m:r>
                            <a:rPr lang="en-US" altLang="zh-CN" i="1">
                              <a:solidFill>
                                <a:schemeClr val="accent4"/>
                              </a:solidFill>
                              <a:latin typeface="Cambria Math" panose="02040503050406030204" pitchFamily="18" charset="0"/>
                              <a:ea typeface="Cambria Math" panose="02040503050406030204" pitchFamily="18" charset="0"/>
                            </a:rPr>
                            <m:t>∙</m:t>
                          </m:r>
                          <m:r>
                            <m:rPr>
                              <m:sty m:val="p"/>
                            </m:rPr>
                            <a:rPr lang="en-US" altLang="zh-CN">
                              <a:solidFill>
                                <a:srgbClr val="92D050"/>
                              </a:solidFill>
                              <a:latin typeface="Cambria Math" panose="02040503050406030204" pitchFamily="18" charset="0"/>
                            </a:rPr>
                            <m:t>exp</m:t>
                          </m:r>
                          <m:r>
                            <a:rPr lang="en-US" altLang="zh-CN" i="1">
                              <a:solidFill>
                                <a:srgbClr val="92D050"/>
                              </a:solidFill>
                              <a:latin typeface="Cambria Math" panose="02040503050406030204" pitchFamily="18" charset="0"/>
                            </a:rPr>
                            <m:t>⁡(−</m:t>
                          </m:r>
                          <m:f>
                            <m:fPr>
                              <m:ctrlPr>
                                <a:rPr lang="en-US" altLang="zh-CN" i="1">
                                  <a:solidFill>
                                    <a:srgbClr val="92D050"/>
                                  </a:solidFill>
                                  <a:latin typeface="Cambria Math" panose="02040503050406030204" pitchFamily="18" charset="0"/>
                                </a:rPr>
                              </m:ctrlPr>
                            </m:fPr>
                            <m:num>
                              <m:d>
                                <m:dPr>
                                  <m:begChr m:val="|"/>
                                  <m:endChr m:val="|"/>
                                  <m:ctrlPr>
                                    <a:rPr lang="en-US" altLang="zh-CN" i="1">
                                      <a:solidFill>
                                        <a:srgbClr val="92D050"/>
                                      </a:solidFill>
                                      <a:latin typeface="Cambria Math" panose="02040503050406030204" pitchFamily="18" charset="0"/>
                                    </a:rPr>
                                  </m:ctrlPr>
                                </m:dPr>
                                <m:e>
                                  <m:r>
                                    <a:rPr lang="en-US" altLang="zh-CN" i="1">
                                      <a:solidFill>
                                        <a:srgbClr val="92D050"/>
                                      </a:solidFill>
                                      <a:latin typeface="Cambria Math" panose="02040503050406030204" pitchFamily="18" charset="0"/>
                                    </a:rPr>
                                    <m:t>𝐺</m:t>
                                  </m:r>
                                  <m:r>
                                    <a:rPr lang="en-US" altLang="zh-CN" i="1">
                                      <a:solidFill>
                                        <a:srgbClr val="92D050"/>
                                      </a:solidFill>
                                      <a:latin typeface="Cambria Math" panose="02040503050406030204" pitchFamily="18" charset="0"/>
                                    </a:rPr>
                                    <m:t>(</m:t>
                                  </m:r>
                                  <m:r>
                                    <a:rPr lang="en-US" altLang="zh-CN" i="1">
                                      <a:solidFill>
                                        <a:srgbClr val="92D050"/>
                                      </a:solidFill>
                                      <a:latin typeface="Cambria Math" panose="02040503050406030204" pitchFamily="18" charset="0"/>
                                    </a:rPr>
                                    <m:t>𝑝</m:t>
                                  </m:r>
                                  <m:r>
                                    <a:rPr lang="en-US" altLang="zh-CN" i="1">
                                      <a:solidFill>
                                        <a:srgbClr val="92D050"/>
                                      </a:solidFill>
                                      <a:latin typeface="Cambria Math" panose="02040503050406030204" pitchFamily="18" charset="0"/>
                                    </a:rPr>
                                    <m:t>)−</m:t>
                                  </m:r>
                                  <m:r>
                                    <a:rPr lang="en-US" altLang="zh-CN" i="1">
                                      <a:solidFill>
                                        <a:srgbClr val="92D050"/>
                                      </a:solidFill>
                                      <a:latin typeface="Cambria Math" panose="02040503050406030204" pitchFamily="18" charset="0"/>
                                    </a:rPr>
                                    <m:t>𝐺</m:t>
                                  </m:r>
                                  <m:r>
                                    <a:rPr lang="en-US" altLang="zh-CN" i="1">
                                      <a:solidFill>
                                        <a:srgbClr val="92D050"/>
                                      </a:solidFill>
                                      <a:latin typeface="Cambria Math" panose="02040503050406030204" pitchFamily="18" charset="0"/>
                                    </a:rPr>
                                    <m:t>(</m:t>
                                  </m:r>
                                  <m:r>
                                    <a:rPr lang="en-US" altLang="zh-CN" i="1">
                                      <a:solidFill>
                                        <a:srgbClr val="92D050"/>
                                      </a:solidFill>
                                      <a:latin typeface="Cambria Math" panose="02040503050406030204" pitchFamily="18" charset="0"/>
                                    </a:rPr>
                                    <m:t>𝑞</m:t>
                                  </m:r>
                                  <m:r>
                                    <a:rPr lang="en-US" altLang="zh-CN" i="1">
                                      <a:solidFill>
                                        <a:srgbClr val="92D050"/>
                                      </a:solidFill>
                                      <a:latin typeface="Cambria Math" panose="02040503050406030204" pitchFamily="18" charset="0"/>
                                    </a:rPr>
                                    <m:t>)</m:t>
                                  </m:r>
                                </m:e>
                              </m:d>
                              <m:r>
                                <a:rPr lang="en-US" altLang="zh-CN" i="1" baseline="30000">
                                  <a:solidFill>
                                    <a:srgbClr val="92D050"/>
                                  </a:solidFill>
                                  <a:latin typeface="Cambria Math" panose="02040503050406030204" pitchFamily="18" charset="0"/>
                                </a:rPr>
                                <m:t>2</m:t>
                              </m:r>
                            </m:num>
                            <m:den>
                              <m:r>
                                <a:rPr lang="en-US" altLang="zh-CN" i="1">
                                  <a:solidFill>
                                    <a:srgbClr val="92D050"/>
                                  </a:solidFill>
                                  <a:latin typeface="Cambria Math" panose="02040503050406030204" pitchFamily="18" charset="0"/>
                                </a:rPr>
                                <m:t>2</m:t>
                              </m:r>
                              <m:sSubSup>
                                <m:sSubSupPr>
                                  <m:ctrlPr>
                                    <a:rPr lang="en-US" altLang="zh-CN" i="1">
                                      <a:solidFill>
                                        <a:srgbClr val="92D050"/>
                                      </a:solidFill>
                                      <a:latin typeface="Cambria Math" panose="02040503050406030204" pitchFamily="18" charset="0"/>
                                    </a:rPr>
                                  </m:ctrlPr>
                                </m:sSubSupPr>
                                <m:e>
                                  <m:r>
                                    <a:rPr lang="zh-CN" altLang="en-US" i="1">
                                      <a:solidFill>
                                        <a:srgbClr val="92D050"/>
                                      </a:solidFill>
                                      <a:latin typeface="Cambria Math" panose="02040503050406030204" pitchFamily="18" charset="0"/>
                                    </a:rPr>
                                    <m:t>𝜎</m:t>
                                  </m:r>
                                </m:e>
                                <m:sub>
                                  <m:r>
                                    <a:rPr lang="en-US" altLang="zh-CN" i="1">
                                      <a:solidFill>
                                        <a:srgbClr val="92D050"/>
                                      </a:solidFill>
                                      <a:latin typeface="Cambria Math" panose="02040503050406030204" pitchFamily="18" charset="0"/>
                                    </a:rPr>
                                    <m:t>𝑟</m:t>
                                  </m:r>
                                </m:sub>
                                <m:sup>
                                  <m:r>
                                    <a:rPr lang="en-US" altLang="zh-CN" i="1">
                                      <a:solidFill>
                                        <a:srgbClr val="92D050"/>
                                      </a:solidFill>
                                      <a:latin typeface="Cambria Math" panose="02040503050406030204" pitchFamily="18" charset="0"/>
                                    </a:rPr>
                                    <m:t>2</m:t>
                                  </m:r>
                                </m:sup>
                              </m:sSubSup>
                            </m:den>
                          </m:f>
                          <m:r>
                            <a:rPr lang="en-US" altLang="zh-CN" i="1">
                              <a:solidFill>
                                <a:srgbClr val="92D050"/>
                              </a:solidFill>
                              <a:latin typeface="Cambria Math" panose="02040503050406030204" pitchFamily="18" charset="0"/>
                            </a:rPr>
                            <m:t>)</m:t>
                          </m:r>
                          <m:r>
                            <a:rPr lang="en-US" altLang="zh-CN" i="1">
                              <a:solidFill>
                                <a:schemeClr val="accent4"/>
                              </a:solidFill>
                              <a:latin typeface="Cambria Math" panose="02040503050406030204" pitchFamily="18" charset="0"/>
                              <a:ea typeface="Cambria Math" panose="02040503050406030204" pitchFamily="18" charset="0"/>
                            </a:rPr>
                            <m:t>∙</m:t>
                          </m:r>
                          <m:r>
                            <a:rPr lang="en-US" altLang="zh-CN" i="1">
                              <a:solidFill>
                                <a:schemeClr val="accent4"/>
                              </a:solidFill>
                              <a:latin typeface="Cambria Math" panose="02040503050406030204" pitchFamily="18" charset="0"/>
                            </a:rPr>
                            <m:t>𝐼</m:t>
                          </m:r>
                          <m:r>
                            <a:rPr lang="en-US" altLang="zh-CN" i="1">
                              <a:solidFill>
                                <a:schemeClr val="accent4"/>
                              </a:solidFill>
                              <a:latin typeface="Cambria Math" panose="02040503050406030204" pitchFamily="18" charset="0"/>
                            </a:rPr>
                            <m:t>(</m:t>
                          </m:r>
                          <m:r>
                            <a:rPr lang="en-US" altLang="zh-CN" i="1">
                              <a:solidFill>
                                <a:schemeClr val="accent4"/>
                              </a:solidFill>
                              <a:latin typeface="Cambria Math" panose="02040503050406030204" pitchFamily="18" charset="0"/>
                            </a:rPr>
                            <m:t>𝑞</m:t>
                          </m:r>
                          <m:r>
                            <a:rPr lang="en-US" altLang="zh-CN" i="1">
                              <a:solidFill>
                                <a:schemeClr val="accent4"/>
                              </a:solidFill>
                              <a:latin typeface="Cambria Math" panose="02040503050406030204" pitchFamily="18" charset="0"/>
                            </a:rPr>
                            <m:t>)</m:t>
                          </m:r>
                        </m:e>
                      </m:nary>
                    </m:oMath>
                  </m:oMathPara>
                </a14:m>
                <a:endParaRPr lang="zh-CN" altLang="en-US" dirty="0"/>
              </a:p>
            </p:txBody>
          </p:sp>
        </mc:Choice>
        <mc:Fallback xmlns="">
          <p:sp>
            <p:nvSpPr>
              <p:cNvPr id="30" name="Rectangle 29"/>
              <p:cNvSpPr>
                <a:spLocks noRot="1" noChangeAspect="1" noMove="1" noResize="1" noEditPoints="1" noAdjustHandles="1" noChangeArrowheads="1" noChangeShapeType="1" noTextEdit="1"/>
              </p:cNvSpPr>
              <p:nvPr/>
            </p:nvSpPr>
            <p:spPr>
              <a:xfrm>
                <a:off x="1471566" y="4444077"/>
                <a:ext cx="6495681" cy="803040"/>
              </a:xfrm>
              <a:prstGeom prst="rect">
                <a:avLst/>
              </a:prstGeom>
              <a:blipFill rotWithShape="0">
                <a:blip r:embed="rId5"/>
                <a:stretch>
                  <a:fillRect/>
                </a:stretch>
              </a:blipFill>
              <a:ln w="25400">
                <a:noFill/>
              </a:ln>
            </p:spPr>
            <p:txBody>
              <a:bodyPr/>
              <a:lstStyle/>
              <a:p>
                <a:r>
                  <a:rPr lang="zh-CN" altLang="en-US">
                    <a:noFill/>
                  </a:rPr>
                  <a:t> </a:t>
                </a:r>
              </a:p>
            </p:txBody>
          </p:sp>
        </mc:Fallback>
      </mc:AlternateContent>
      <p:sp>
        <p:nvSpPr>
          <p:cNvPr id="31" name="Rectangle 30"/>
          <p:cNvSpPr/>
          <p:nvPr/>
        </p:nvSpPr>
        <p:spPr>
          <a:xfrm>
            <a:off x="4989250" y="4374449"/>
            <a:ext cx="2290439" cy="8726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Left Arrow 38"/>
          <p:cNvSpPr/>
          <p:nvPr/>
        </p:nvSpPr>
        <p:spPr>
          <a:xfrm rot="14385441">
            <a:off x="5402029" y="3684245"/>
            <a:ext cx="523783" cy="399495"/>
          </a:xfrm>
          <a:prstGeom prst="leftArrow">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0" name="Rectangle 39"/>
              <p:cNvSpPr/>
              <p:nvPr/>
            </p:nvSpPr>
            <p:spPr>
              <a:xfrm rot="20349438">
                <a:off x="7211256" y="3994273"/>
                <a:ext cx="75264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2400" b="1" i="1" smtClean="0">
                          <a:latin typeface="Cambria Math" panose="02040503050406030204" pitchFamily="18" charset="0"/>
                        </a:rPr>
                        <m:t>≠</m:t>
                      </m:r>
                      <m:r>
                        <a:rPr lang="en-US" altLang="zh-CN" sz="2400" b="1" i="1" smtClean="0">
                          <a:latin typeface="Cambria Math" panose="02040503050406030204" pitchFamily="18" charset="0"/>
                        </a:rPr>
                        <m:t>𝟏</m:t>
                      </m:r>
                    </m:oMath>
                  </m:oMathPara>
                </a14:m>
                <a:endParaRPr lang="zh-CN" altLang="en-US" sz="2400" b="1" dirty="0"/>
              </a:p>
            </p:txBody>
          </p:sp>
        </mc:Choice>
        <mc:Fallback xmlns="">
          <p:sp>
            <p:nvSpPr>
              <p:cNvPr id="40" name="Rectangle 39"/>
              <p:cNvSpPr>
                <a:spLocks noRot="1" noChangeAspect="1" noMove="1" noResize="1" noEditPoints="1" noAdjustHandles="1" noChangeArrowheads="1" noChangeShapeType="1" noTextEdit="1"/>
              </p:cNvSpPr>
              <p:nvPr/>
            </p:nvSpPr>
            <p:spPr>
              <a:xfrm rot="20349438">
                <a:off x="7211256" y="3994273"/>
                <a:ext cx="752642" cy="461665"/>
              </a:xfrm>
              <a:prstGeom prst="rect">
                <a:avLst/>
              </a:prstGeom>
              <a:blipFill rotWithShape="0">
                <a:blip r:embed="rId6"/>
                <a:stretch>
                  <a:fillRect/>
                </a:stretch>
              </a:blipFill>
            </p:spPr>
            <p:txBody>
              <a:bodyPr/>
              <a:lstStyle/>
              <a:p>
                <a:r>
                  <a:rPr lang="zh-CN" altLang="en-US">
                    <a:noFill/>
                  </a:rPr>
                  <a:t> </a:t>
                </a:r>
              </a:p>
            </p:txBody>
          </p:sp>
        </mc:Fallback>
      </mc:AlternateContent>
      <p:sp>
        <p:nvSpPr>
          <p:cNvPr id="41" name="Rectangle 40"/>
          <p:cNvSpPr/>
          <p:nvPr/>
        </p:nvSpPr>
        <p:spPr>
          <a:xfrm>
            <a:off x="3325797" y="5498227"/>
            <a:ext cx="5550045" cy="830997"/>
          </a:xfrm>
          <a:prstGeom prst="rect">
            <a:avLst/>
          </a:prstGeom>
        </p:spPr>
        <p:txBody>
          <a:bodyPr wrap="none">
            <a:spAutoFit/>
          </a:bodyPr>
          <a:lstStyle/>
          <a:p>
            <a:pPr algn="ctr"/>
            <a:r>
              <a:rPr lang="en-US" altLang="zh-CN" sz="2400" dirty="0" smtClean="0"/>
              <a:t>Due to </a:t>
            </a:r>
            <a:r>
              <a:rPr lang="en-US" altLang="zh-CN" sz="2400" dirty="0" smtClean="0">
                <a:solidFill>
                  <a:schemeClr val="accent6"/>
                </a:solidFill>
              </a:rPr>
              <a:t>this range weight</a:t>
            </a:r>
          </a:p>
          <a:p>
            <a:r>
              <a:rPr lang="en-US" altLang="zh-CN" sz="2400" dirty="0" smtClean="0"/>
              <a:t>It generates </a:t>
            </a:r>
            <a:r>
              <a:rPr lang="en-US" altLang="zh-CN" sz="2400" b="1" dirty="0" smtClean="0">
                <a:solidFill>
                  <a:schemeClr val="accent4"/>
                </a:solidFill>
              </a:rPr>
              <a:t>sharper</a:t>
            </a:r>
            <a:r>
              <a:rPr lang="en-US" altLang="zh-CN" sz="2400" dirty="0" smtClean="0">
                <a:solidFill>
                  <a:schemeClr val="accent4"/>
                </a:solidFill>
              </a:rPr>
              <a:t> </a:t>
            </a:r>
            <a:r>
              <a:rPr lang="en-US" altLang="zh-CN" sz="2400" dirty="0" smtClean="0"/>
              <a:t>results than Gaussian!</a:t>
            </a:r>
            <a:endParaRPr lang="zh-CN" altLang="en-US" sz="2400" dirty="0"/>
          </a:p>
        </p:txBody>
      </p:sp>
    </p:spTree>
    <p:extLst>
      <p:ext uri="{BB962C8B-B14F-4D97-AF65-F5344CB8AC3E}">
        <p14:creationId xmlns:p14="http://schemas.microsoft.com/office/powerpoint/2010/main" val="3567990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3.61111E-6 3.33333E-6 L 0.2302 -0.23635 " pathEditMode="relative" rAng="0" ptsTypes="AA">
                                      <p:cBhvr>
                                        <p:cTn id="32" dur="1000" fill="hold"/>
                                        <p:tgtEl>
                                          <p:spTgt spid="19"/>
                                        </p:tgtEl>
                                        <p:attrNameLst>
                                          <p:attrName>ppt_x</p:attrName>
                                          <p:attrName>ppt_y</p:attrName>
                                        </p:attrNameLst>
                                      </p:cBhvr>
                                      <p:rCtr x="11510" y="-11829"/>
                                    </p:animMotion>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animBg="1"/>
      <p:bldP spid="11" grpId="1" animBg="1"/>
      <p:bldP spid="30" grpId="0"/>
      <p:bldP spid="31" grpId="0" animBg="1"/>
      <p:bldP spid="39" grpId="0" animBg="1"/>
      <p:bldP spid="40" grpId="0"/>
      <p:bldP spid="4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A57722-D542-446E-9B8A-9506AA845AE6}" type="slidenum">
              <a:rPr lang="en-US" smtClean="0"/>
              <a:pPr/>
              <a:t>33</a:t>
            </a:fld>
            <a:endParaRPr lang="en-US"/>
          </a:p>
        </p:txBody>
      </p:sp>
      <p:pic>
        <p:nvPicPr>
          <p:cNvPr id="15" name="Picture 14"/>
          <p:cNvPicPr>
            <a:picLocks noChangeAspect="1"/>
          </p:cNvPicPr>
          <p:nvPr/>
        </p:nvPicPr>
        <p:blipFill rotWithShape="1">
          <a:blip r:embed="rId3"/>
          <a:srcRect t="25780" b="50453"/>
          <a:stretch/>
        </p:blipFill>
        <p:spPr>
          <a:xfrm>
            <a:off x="5231400" y="940056"/>
            <a:ext cx="2520000" cy="645831"/>
          </a:xfrm>
          <a:prstGeom prst="rect">
            <a:avLst/>
          </a:prstGeom>
        </p:spPr>
      </p:pic>
      <p:sp>
        <p:nvSpPr>
          <p:cNvPr id="16" name="Rectangle 15"/>
          <p:cNvSpPr/>
          <p:nvPr/>
        </p:nvSpPr>
        <p:spPr>
          <a:xfrm>
            <a:off x="5641007" y="578823"/>
            <a:ext cx="1700787" cy="369332"/>
          </a:xfrm>
          <a:prstGeom prst="rect">
            <a:avLst/>
          </a:prstGeom>
        </p:spPr>
        <p:txBody>
          <a:bodyPr wrap="none">
            <a:spAutoFit/>
          </a:bodyPr>
          <a:lstStyle/>
          <a:p>
            <a:r>
              <a:rPr lang="en-US" altLang="zh-CN" dirty="0" smtClean="0"/>
              <a:t>Guidance Image</a:t>
            </a:r>
            <a:endParaRPr lang="zh-CN" altLang="en-US" dirty="0"/>
          </a:p>
        </p:txBody>
      </p:sp>
      <p:pic>
        <p:nvPicPr>
          <p:cNvPr id="18" name="Picture 17"/>
          <p:cNvPicPr>
            <a:picLocks noChangeAspect="1"/>
          </p:cNvPicPr>
          <p:nvPr/>
        </p:nvPicPr>
        <p:blipFill rotWithShape="1">
          <a:blip r:embed="rId3"/>
          <a:srcRect b="75282"/>
          <a:stretch/>
        </p:blipFill>
        <p:spPr>
          <a:xfrm>
            <a:off x="1658694" y="940056"/>
            <a:ext cx="2520000" cy="671647"/>
          </a:xfrm>
          <a:prstGeom prst="rect">
            <a:avLst/>
          </a:prstGeom>
        </p:spPr>
      </p:pic>
      <p:sp>
        <p:nvSpPr>
          <p:cNvPr id="19" name="Rectangle 18"/>
          <p:cNvSpPr/>
          <p:nvPr/>
        </p:nvSpPr>
        <p:spPr>
          <a:xfrm>
            <a:off x="2168494" y="578823"/>
            <a:ext cx="1312860" cy="369332"/>
          </a:xfrm>
          <a:prstGeom prst="rect">
            <a:avLst/>
          </a:prstGeom>
        </p:spPr>
        <p:txBody>
          <a:bodyPr wrap="none">
            <a:spAutoFit/>
          </a:bodyPr>
          <a:lstStyle/>
          <a:p>
            <a:r>
              <a:rPr lang="en-US" altLang="zh-CN" dirty="0" smtClean="0"/>
              <a:t>Input Image</a:t>
            </a:r>
            <a:endParaRPr lang="zh-CN" altLang="en-US" dirty="0"/>
          </a:p>
        </p:txBody>
      </p:sp>
      <p:pic>
        <p:nvPicPr>
          <p:cNvPr id="27" name="Picture 26"/>
          <p:cNvPicPr>
            <a:picLocks noChangeAspect="1"/>
          </p:cNvPicPr>
          <p:nvPr/>
        </p:nvPicPr>
        <p:blipFill rotWithShape="1">
          <a:blip r:embed="rId3"/>
          <a:srcRect t="25780" b="50453"/>
          <a:stretch/>
        </p:blipFill>
        <p:spPr>
          <a:xfrm>
            <a:off x="6457950" y="3925542"/>
            <a:ext cx="2520000" cy="645831"/>
          </a:xfrm>
          <a:prstGeom prst="rect">
            <a:avLst/>
          </a:prstGeom>
        </p:spPr>
      </p:pic>
      <p:sp>
        <p:nvSpPr>
          <p:cNvPr id="28" name="Rectangle 27"/>
          <p:cNvSpPr/>
          <p:nvPr/>
        </p:nvSpPr>
        <p:spPr>
          <a:xfrm>
            <a:off x="6476871" y="3456878"/>
            <a:ext cx="2512547" cy="369332"/>
          </a:xfrm>
          <a:prstGeom prst="rect">
            <a:avLst/>
          </a:prstGeom>
        </p:spPr>
        <p:txBody>
          <a:bodyPr wrap="none">
            <a:spAutoFit/>
          </a:bodyPr>
          <a:lstStyle/>
          <a:p>
            <a:r>
              <a:rPr lang="en-US" altLang="zh-CN" dirty="0" smtClean="0"/>
              <a:t>Previous guidance image</a:t>
            </a:r>
            <a:endParaRPr lang="zh-CN" altLang="en-US" dirty="0"/>
          </a:p>
        </p:txBody>
      </p:sp>
      <p:pic>
        <p:nvPicPr>
          <p:cNvPr id="30" name="Picture 29"/>
          <p:cNvPicPr>
            <a:picLocks noChangeAspect="1"/>
          </p:cNvPicPr>
          <p:nvPr/>
        </p:nvPicPr>
        <p:blipFill rotWithShape="1">
          <a:blip r:embed="rId3"/>
          <a:srcRect b="75282"/>
          <a:stretch/>
        </p:blipFill>
        <p:spPr>
          <a:xfrm>
            <a:off x="305700" y="3947939"/>
            <a:ext cx="2520000" cy="671647"/>
          </a:xfrm>
          <a:prstGeom prst="rect">
            <a:avLst/>
          </a:prstGeom>
        </p:spPr>
      </p:pic>
      <p:sp>
        <p:nvSpPr>
          <p:cNvPr id="31" name="Rectangle 30"/>
          <p:cNvSpPr/>
          <p:nvPr/>
        </p:nvSpPr>
        <p:spPr>
          <a:xfrm>
            <a:off x="1182338" y="3456878"/>
            <a:ext cx="684803" cy="369332"/>
          </a:xfrm>
          <a:prstGeom prst="rect">
            <a:avLst/>
          </a:prstGeom>
        </p:spPr>
        <p:txBody>
          <a:bodyPr wrap="none">
            <a:spAutoFit/>
          </a:bodyPr>
          <a:lstStyle/>
          <a:p>
            <a:r>
              <a:rPr lang="en-US" altLang="zh-CN" dirty="0" smtClean="0"/>
              <a:t>Input</a:t>
            </a:r>
            <a:endParaRPr lang="zh-CN" altLang="en-US" dirty="0"/>
          </a:p>
        </p:txBody>
      </p:sp>
      <p:sp>
        <p:nvSpPr>
          <p:cNvPr id="32" name="Rectangle 31"/>
          <p:cNvSpPr/>
          <p:nvPr/>
        </p:nvSpPr>
        <p:spPr>
          <a:xfrm flipV="1">
            <a:off x="2839447" y="3762534"/>
            <a:ext cx="529312" cy="923330"/>
          </a:xfrm>
          <a:prstGeom prst="rect">
            <a:avLst/>
          </a:prstGeom>
        </p:spPr>
        <p:txBody>
          <a:bodyPr wrap="none">
            <a:spAutoFit/>
          </a:bodyPr>
          <a:lstStyle/>
          <a:p>
            <a:r>
              <a:rPr lang="en-US" altLang="zh-CN" sz="5400" b="1" dirty="0" smtClean="0">
                <a:solidFill>
                  <a:schemeClr val="accent4"/>
                </a:solidFill>
              </a:rPr>
              <a:t>&lt;</a:t>
            </a:r>
            <a:endParaRPr lang="zh-CN" altLang="en-US" sz="5400" b="1" dirty="0">
              <a:solidFill>
                <a:schemeClr val="accent4"/>
              </a:solidFill>
            </a:endParaRPr>
          </a:p>
        </p:txBody>
      </p:sp>
      <p:sp>
        <p:nvSpPr>
          <p:cNvPr id="33" name="Rectangle 32"/>
          <p:cNvSpPr/>
          <p:nvPr/>
        </p:nvSpPr>
        <p:spPr>
          <a:xfrm flipV="1">
            <a:off x="5912068" y="3745852"/>
            <a:ext cx="529312" cy="923330"/>
          </a:xfrm>
          <a:prstGeom prst="rect">
            <a:avLst/>
          </a:prstGeom>
        </p:spPr>
        <p:txBody>
          <a:bodyPr wrap="none">
            <a:spAutoFit/>
          </a:bodyPr>
          <a:lstStyle/>
          <a:p>
            <a:r>
              <a:rPr lang="en-US" altLang="zh-CN" sz="5400" b="1" dirty="0" smtClean="0">
                <a:solidFill>
                  <a:schemeClr val="accent4"/>
                </a:solidFill>
              </a:rPr>
              <a:t>&lt;</a:t>
            </a:r>
            <a:endParaRPr lang="zh-CN" altLang="en-US" sz="5400" b="1" dirty="0">
              <a:solidFill>
                <a:schemeClr val="accent4"/>
              </a:solidFill>
            </a:endParaRPr>
          </a:p>
        </p:txBody>
      </p:sp>
      <p:sp>
        <p:nvSpPr>
          <p:cNvPr id="34" name="Rectangle 33"/>
          <p:cNvSpPr/>
          <p:nvPr/>
        </p:nvSpPr>
        <p:spPr>
          <a:xfrm>
            <a:off x="2385405" y="4808632"/>
            <a:ext cx="1407043" cy="369332"/>
          </a:xfrm>
          <a:prstGeom prst="rect">
            <a:avLst/>
          </a:prstGeom>
        </p:spPr>
        <p:txBody>
          <a:bodyPr wrap="square">
            <a:spAutoFit/>
          </a:bodyPr>
          <a:lstStyle/>
          <a:p>
            <a:pPr algn="ctr"/>
            <a:r>
              <a:rPr lang="en-US" altLang="zh-CN" b="1" dirty="0" smtClean="0">
                <a:solidFill>
                  <a:schemeClr val="accent4"/>
                </a:solidFill>
              </a:rPr>
              <a:t>Smoothing</a:t>
            </a:r>
            <a:endParaRPr lang="zh-CN" altLang="en-US" b="1" dirty="0">
              <a:solidFill>
                <a:schemeClr val="accent4"/>
              </a:solidFill>
            </a:endParaRPr>
          </a:p>
        </p:txBody>
      </p:sp>
      <p:sp>
        <p:nvSpPr>
          <p:cNvPr id="35" name="Rectangle 34"/>
          <p:cNvSpPr/>
          <p:nvPr/>
        </p:nvSpPr>
        <p:spPr>
          <a:xfrm>
            <a:off x="4998033" y="4806293"/>
            <a:ext cx="2383781" cy="369332"/>
          </a:xfrm>
          <a:prstGeom prst="rect">
            <a:avLst/>
          </a:prstGeom>
        </p:spPr>
        <p:txBody>
          <a:bodyPr wrap="square">
            <a:spAutoFit/>
          </a:bodyPr>
          <a:lstStyle/>
          <a:p>
            <a:pPr algn="ctr"/>
            <a:r>
              <a:rPr lang="en-US" altLang="zh-CN" b="1" dirty="0" smtClean="0">
                <a:solidFill>
                  <a:schemeClr val="accent4"/>
                </a:solidFill>
              </a:rPr>
              <a:t>Range weight</a:t>
            </a:r>
            <a:endParaRPr lang="zh-CN" altLang="en-US" b="1" dirty="0">
              <a:solidFill>
                <a:schemeClr val="accent4"/>
              </a:solidFill>
            </a:endParaRPr>
          </a:p>
        </p:txBody>
      </p:sp>
      <p:grpSp>
        <p:nvGrpSpPr>
          <p:cNvPr id="38" name="Group 37"/>
          <p:cNvGrpSpPr/>
          <p:nvPr/>
        </p:nvGrpSpPr>
        <p:grpSpPr>
          <a:xfrm>
            <a:off x="2913064" y="1658268"/>
            <a:ext cx="3396900" cy="2925050"/>
            <a:chOff x="2913064" y="1658268"/>
            <a:chExt cx="3396900" cy="2925050"/>
          </a:xfrm>
        </p:grpSpPr>
        <p:grpSp>
          <p:nvGrpSpPr>
            <p:cNvPr id="36" name="Group 35"/>
            <p:cNvGrpSpPr/>
            <p:nvPr/>
          </p:nvGrpSpPr>
          <p:grpSpPr>
            <a:xfrm>
              <a:off x="2913064" y="1658268"/>
              <a:ext cx="3396900" cy="2175981"/>
              <a:chOff x="2913064" y="1658268"/>
              <a:chExt cx="3396900" cy="2175981"/>
            </a:xfrm>
          </p:grpSpPr>
          <p:sp>
            <p:nvSpPr>
              <p:cNvPr id="20" name="Rectangle 19"/>
              <p:cNvSpPr/>
              <p:nvPr/>
            </p:nvSpPr>
            <p:spPr>
              <a:xfrm>
                <a:off x="3088927" y="2488952"/>
                <a:ext cx="3100997" cy="284250"/>
              </a:xfrm>
              <a:prstGeom prst="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accent4"/>
                    </a:solidFill>
                  </a:rPr>
                  <a:t>Joint Bilateral Filter</a:t>
                </a:r>
                <a:endParaRPr lang="zh-CN" altLang="en-US" dirty="0">
                  <a:solidFill>
                    <a:schemeClr val="accent4"/>
                  </a:solidFill>
                </a:endParaRPr>
              </a:p>
            </p:txBody>
          </p:sp>
          <p:sp>
            <p:nvSpPr>
              <p:cNvPr id="21" name="Freeform 20"/>
              <p:cNvSpPr/>
              <p:nvPr/>
            </p:nvSpPr>
            <p:spPr>
              <a:xfrm>
                <a:off x="2913064" y="1668588"/>
                <a:ext cx="1331650" cy="763479"/>
              </a:xfrm>
              <a:custGeom>
                <a:avLst/>
                <a:gdLst>
                  <a:gd name="connsiteX0" fmla="*/ 0 w 1331650"/>
                  <a:gd name="connsiteY0" fmla="*/ 0 h 763479"/>
                  <a:gd name="connsiteX1" fmla="*/ 1109708 w 1331650"/>
                  <a:gd name="connsiteY1" fmla="*/ 399495 h 763479"/>
                  <a:gd name="connsiteX2" fmla="*/ 1331650 w 1331650"/>
                  <a:gd name="connsiteY2" fmla="*/ 763479 h 763479"/>
                </a:gdLst>
                <a:ahLst/>
                <a:cxnLst>
                  <a:cxn ang="0">
                    <a:pos x="connsiteX0" y="connsiteY0"/>
                  </a:cxn>
                  <a:cxn ang="0">
                    <a:pos x="connsiteX1" y="connsiteY1"/>
                  </a:cxn>
                  <a:cxn ang="0">
                    <a:pos x="connsiteX2" y="connsiteY2"/>
                  </a:cxn>
                </a:cxnLst>
                <a:rect l="l" t="t" r="r" b="b"/>
                <a:pathLst>
                  <a:path w="1331650" h="763479">
                    <a:moveTo>
                      <a:pt x="0" y="0"/>
                    </a:moveTo>
                    <a:cubicBezTo>
                      <a:pt x="443883" y="136124"/>
                      <a:pt x="887766" y="272249"/>
                      <a:pt x="1109708" y="399495"/>
                    </a:cubicBezTo>
                    <a:cubicBezTo>
                      <a:pt x="1331650" y="526742"/>
                      <a:pt x="1331650" y="645110"/>
                      <a:pt x="1331650" y="763479"/>
                    </a:cubicBezTo>
                  </a:path>
                </a:pathLst>
              </a:custGeom>
              <a:noFill/>
              <a:ln w="63500">
                <a:solidFill>
                  <a:schemeClr val="accent4"/>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Freeform 21"/>
              <p:cNvSpPr/>
              <p:nvPr/>
            </p:nvSpPr>
            <p:spPr>
              <a:xfrm flipH="1">
                <a:off x="4978314" y="1658268"/>
                <a:ext cx="1331650" cy="763479"/>
              </a:xfrm>
              <a:custGeom>
                <a:avLst/>
                <a:gdLst>
                  <a:gd name="connsiteX0" fmla="*/ 0 w 1331650"/>
                  <a:gd name="connsiteY0" fmla="*/ 0 h 763479"/>
                  <a:gd name="connsiteX1" fmla="*/ 1109708 w 1331650"/>
                  <a:gd name="connsiteY1" fmla="*/ 399495 h 763479"/>
                  <a:gd name="connsiteX2" fmla="*/ 1331650 w 1331650"/>
                  <a:gd name="connsiteY2" fmla="*/ 763479 h 763479"/>
                </a:gdLst>
                <a:ahLst/>
                <a:cxnLst>
                  <a:cxn ang="0">
                    <a:pos x="connsiteX0" y="connsiteY0"/>
                  </a:cxn>
                  <a:cxn ang="0">
                    <a:pos x="connsiteX1" y="connsiteY1"/>
                  </a:cxn>
                  <a:cxn ang="0">
                    <a:pos x="connsiteX2" y="connsiteY2"/>
                  </a:cxn>
                </a:cxnLst>
                <a:rect l="l" t="t" r="r" b="b"/>
                <a:pathLst>
                  <a:path w="1331650" h="763479">
                    <a:moveTo>
                      <a:pt x="0" y="0"/>
                    </a:moveTo>
                    <a:cubicBezTo>
                      <a:pt x="443883" y="136124"/>
                      <a:pt x="887766" y="272249"/>
                      <a:pt x="1109708" y="399495"/>
                    </a:cubicBezTo>
                    <a:cubicBezTo>
                      <a:pt x="1331650" y="526742"/>
                      <a:pt x="1331650" y="645110"/>
                      <a:pt x="1331650" y="763479"/>
                    </a:cubicBezTo>
                  </a:path>
                </a:pathLst>
              </a:custGeom>
              <a:noFill/>
              <a:ln w="63500">
                <a:solidFill>
                  <a:schemeClr val="accent4"/>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Straight Arrow Connector 22"/>
              <p:cNvCxnSpPr>
                <a:stCxn id="20" idx="2"/>
              </p:cNvCxnSpPr>
              <p:nvPr/>
            </p:nvCxnSpPr>
            <p:spPr>
              <a:xfrm flipH="1">
                <a:off x="4638905" y="2773202"/>
                <a:ext cx="521" cy="683676"/>
              </a:xfrm>
              <a:prstGeom prst="straightConnector1">
                <a:avLst/>
              </a:prstGeom>
              <a:ln w="63500">
                <a:solidFill>
                  <a:schemeClr val="accent4"/>
                </a:solidFill>
                <a:tailEnd type="triangle"/>
              </a:ln>
            </p:spPr>
            <p:style>
              <a:lnRef idx="1">
                <a:schemeClr val="accent6"/>
              </a:lnRef>
              <a:fillRef idx="0">
                <a:schemeClr val="accent6"/>
              </a:fillRef>
              <a:effectRef idx="0">
                <a:schemeClr val="accent6"/>
              </a:effectRef>
              <a:fontRef idx="minor">
                <a:schemeClr val="tx1"/>
              </a:fontRef>
            </p:style>
          </p:cxnSp>
          <p:sp>
            <p:nvSpPr>
              <p:cNvPr id="29" name="Rectangle 28"/>
              <p:cNvSpPr/>
              <p:nvPr/>
            </p:nvSpPr>
            <p:spPr>
              <a:xfrm>
                <a:off x="3533370" y="3464917"/>
                <a:ext cx="2347759" cy="369332"/>
              </a:xfrm>
              <a:prstGeom prst="rect">
                <a:avLst/>
              </a:prstGeom>
            </p:spPr>
            <p:txBody>
              <a:bodyPr wrap="none">
                <a:spAutoFit/>
              </a:bodyPr>
              <a:lstStyle/>
              <a:p>
                <a:r>
                  <a:rPr lang="en-US" altLang="zh-CN" dirty="0" smtClean="0"/>
                  <a:t>Intermediate iterations</a:t>
                </a:r>
                <a:endParaRPr lang="zh-CN" altLang="en-US" dirty="0"/>
              </a:p>
            </p:txBody>
          </p:sp>
        </p:grpSp>
        <p:pic>
          <p:nvPicPr>
            <p:cNvPr id="37" name="Picture 36"/>
            <p:cNvPicPr>
              <a:picLocks noChangeAspect="1"/>
            </p:cNvPicPr>
            <p:nvPr/>
          </p:nvPicPr>
          <p:blipFill rotWithShape="1">
            <a:blip r:embed="rId3"/>
            <a:srcRect t="49390" b="26296"/>
            <a:stretch/>
          </p:blipFill>
          <p:spPr>
            <a:xfrm>
              <a:off x="3402365" y="3922645"/>
              <a:ext cx="2520000" cy="660673"/>
            </a:xfrm>
            <a:prstGeom prst="rect">
              <a:avLst/>
            </a:prstGeom>
          </p:spPr>
        </p:pic>
      </p:grpSp>
    </p:spTree>
    <p:extLst>
      <p:ext uri="{BB962C8B-B14F-4D97-AF65-F5344CB8AC3E}">
        <p14:creationId xmlns:p14="http://schemas.microsoft.com/office/powerpoint/2010/main" val="2906197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2" grpId="0"/>
      <p:bldP spid="33" grpId="0"/>
      <p:bldP spid="34" grpId="0"/>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A57722-D542-446E-9B8A-9506AA845AE6}" type="slidenum">
              <a:rPr lang="en-US" smtClean="0"/>
              <a:pPr/>
              <a:t>34</a:t>
            </a:fld>
            <a:endParaRPr lang="en-US"/>
          </a:p>
        </p:txBody>
      </p:sp>
      <p:grpSp>
        <p:nvGrpSpPr>
          <p:cNvPr id="5" name="Group 4"/>
          <p:cNvGrpSpPr/>
          <p:nvPr/>
        </p:nvGrpSpPr>
        <p:grpSpPr>
          <a:xfrm>
            <a:off x="2849136" y="1200634"/>
            <a:ext cx="3352338" cy="1250305"/>
            <a:chOff x="1329986" y="1841185"/>
            <a:chExt cx="3352338" cy="1250305"/>
          </a:xfrm>
        </p:grpSpPr>
        <p:pic>
          <p:nvPicPr>
            <p:cNvPr id="6" name="Picture 5"/>
            <p:cNvPicPr>
              <a:picLocks noChangeAspect="1"/>
            </p:cNvPicPr>
            <p:nvPr/>
          </p:nvPicPr>
          <p:blipFill rotWithShape="1">
            <a:blip r:embed="rId3"/>
            <a:srcRect b="75282"/>
            <a:stretch/>
          </p:blipFill>
          <p:spPr>
            <a:xfrm>
              <a:off x="1329986" y="2198003"/>
              <a:ext cx="3352338" cy="893487"/>
            </a:xfrm>
            <a:prstGeom prst="rect">
              <a:avLst/>
            </a:prstGeom>
          </p:spPr>
        </p:pic>
        <p:sp>
          <p:nvSpPr>
            <p:cNvPr id="7" name="Rectangle 6"/>
            <p:cNvSpPr/>
            <p:nvPr/>
          </p:nvSpPr>
          <p:spPr>
            <a:xfrm>
              <a:off x="2349725" y="1841185"/>
              <a:ext cx="1312860" cy="369332"/>
            </a:xfrm>
            <a:prstGeom prst="rect">
              <a:avLst/>
            </a:prstGeom>
          </p:spPr>
          <p:txBody>
            <a:bodyPr wrap="none">
              <a:spAutoFit/>
            </a:bodyPr>
            <a:lstStyle/>
            <a:p>
              <a:r>
                <a:rPr lang="en-US" altLang="zh-CN" dirty="0" smtClean="0"/>
                <a:t>Input Image</a:t>
              </a:r>
              <a:endParaRPr lang="zh-CN" altLang="en-US" dirty="0"/>
            </a:p>
          </p:txBody>
        </p:sp>
      </p:grpSp>
      <p:pic>
        <p:nvPicPr>
          <p:cNvPr id="9" name="Picture 8"/>
          <p:cNvPicPr>
            <a:picLocks noChangeAspect="1"/>
          </p:cNvPicPr>
          <p:nvPr/>
        </p:nvPicPr>
        <p:blipFill rotWithShape="1">
          <a:blip r:embed="rId3"/>
          <a:srcRect t="24831" b="50855"/>
          <a:stretch/>
        </p:blipFill>
        <p:spPr>
          <a:xfrm>
            <a:off x="1101320" y="3302924"/>
            <a:ext cx="6865723" cy="1800000"/>
          </a:xfrm>
          <a:prstGeom prst="rect">
            <a:avLst/>
          </a:prstGeom>
        </p:spPr>
      </p:pic>
      <p:sp>
        <p:nvSpPr>
          <p:cNvPr id="10" name="Rectangle 9"/>
          <p:cNvSpPr/>
          <p:nvPr/>
        </p:nvSpPr>
        <p:spPr>
          <a:xfrm>
            <a:off x="3674911" y="2885131"/>
            <a:ext cx="1700787" cy="369332"/>
          </a:xfrm>
          <a:prstGeom prst="rect">
            <a:avLst/>
          </a:prstGeom>
        </p:spPr>
        <p:txBody>
          <a:bodyPr wrap="none">
            <a:spAutoFit/>
          </a:bodyPr>
          <a:lstStyle/>
          <a:p>
            <a:r>
              <a:rPr lang="en-US" altLang="zh-CN" dirty="0" smtClean="0"/>
              <a:t>Guidance Image</a:t>
            </a:r>
            <a:endParaRPr lang="zh-CN" altLang="en-US" dirty="0"/>
          </a:p>
        </p:txBody>
      </p:sp>
      <p:pic>
        <p:nvPicPr>
          <p:cNvPr id="11" name="Picture 10"/>
          <p:cNvPicPr>
            <a:picLocks noChangeAspect="1"/>
          </p:cNvPicPr>
          <p:nvPr/>
        </p:nvPicPr>
        <p:blipFill rotWithShape="1">
          <a:blip r:embed="rId3"/>
          <a:srcRect t="49390" b="26296"/>
          <a:stretch/>
        </p:blipFill>
        <p:spPr>
          <a:xfrm>
            <a:off x="1101320" y="3302924"/>
            <a:ext cx="6865723" cy="1800000"/>
          </a:xfrm>
          <a:prstGeom prst="rect">
            <a:avLst/>
          </a:prstGeom>
        </p:spPr>
      </p:pic>
      <p:pic>
        <p:nvPicPr>
          <p:cNvPr id="12" name="Picture 11"/>
          <p:cNvPicPr>
            <a:picLocks noChangeAspect="1"/>
          </p:cNvPicPr>
          <p:nvPr/>
        </p:nvPicPr>
        <p:blipFill rotWithShape="1">
          <a:blip r:embed="rId3"/>
          <a:srcRect t="75423" b="263"/>
          <a:stretch/>
        </p:blipFill>
        <p:spPr>
          <a:xfrm>
            <a:off x="1101320" y="3302924"/>
            <a:ext cx="6865723" cy="1800000"/>
          </a:xfrm>
          <a:prstGeom prst="rect">
            <a:avLst/>
          </a:prstGeom>
        </p:spPr>
      </p:pic>
      <p:sp>
        <p:nvSpPr>
          <p:cNvPr id="14" name="Rectangle 13"/>
          <p:cNvSpPr/>
          <p:nvPr/>
        </p:nvSpPr>
        <p:spPr>
          <a:xfrm>
            <a:off x="3829183" y="5268139"/>
            <a:ext cx="1392241" cy="400110"/>
          </a:xfrm>
          <a:prstGeom prst="rect">
            <a:avLst/>
          </a:prstGeom>
        </p:spPr>
        <p:txBody>
          <a:bodyPr wrap="none">
            <a:spAutoFit/>
          </a:bodyPr>
          <a:lstStyle/>
          <a:p>
            <a:r>
              <a:rPr lang="en-US" altLang="zh-CN" sz="2000" dirty="0" smtClean="0"/>
              <a:t>1</a:t>
            </a:r>
            <a:r>
              <a:rPr lang="en-US" altLang="zh-CN" sz="2000" baseline="30000" dirty="0" smtClean="0"/>
              <a:t>st</a:t>
            </a:r>
            <a:r>
              <a:rPr lang="en-US" altLang="zh-CN" sz="2000" dirty="0" smtClean="0"/>
              <a:t> Iteration</a:t>
            </a:r>
            <a:endParaRPr lang="zh-CN" altLang="en-US" sz="2000" dirty="0"/>
          </a:p>
        </p:txBody>
      </p:sp>
      <p:sp>
        <p:nvSpPr>
          <p:cNvPr id="16" name="Rectangle 15"/>
          <p:cNvSpPr/>
          <p:nvPr/>
        </p:nvSpPr>
        <p:spPr>
          <a:xfrm>
            <a:off x="3809848" y="5268139"/>
            <a:ext cx="1448666" cy="400110"/>
          </a:xfrm>
          <a:prstGeom prst="rect">
            <a:avLst/>
          </a:prstGeom>
        </p:spPr>
        <p:txBody>
          <a:bodyPr wrap="none">
            <a:spAutoFit/>
          </a:bodyPr>
          <a:lstStyle/>
          <a:p>
            <a:r>
              <a:rPr lang="en-US" altLang="zh-CN" sz="2000" dirty="0" smtClean="0"/>
              <a:t>2</a:t>
            </a:r>
            <a:r>
              <a:rPr lang="en-US" altLang="zh-CN" sz="2000" baseline="30000" dirty="0" smtClean="0"/>
              <a:t>nd</a:t>
            </a:r>
            <a:r>
              <a:rPr lang="en-US" altLang="zh-CN" sz="2000" dirty="0" smtClean="0"/>
              <a:t> Iteration</a:t>
            </a:r>
            <a:endParaRPr lang="zh-CN" altLang="en-US" sz="2000" dirty="0"/>
          </a:p>
        </p:txBody>
      </p:sp>
      <p:sp>
        <p:nvSpPr>
          <p:cNvPr id="17" name="Rectangle 16"/>
          <p:cNvSpPr/>
          <p:nvPr/>
        </p:nvSpPr>
        <p:spPr>
          <a:xfrm>
            <a:off x="3809848" y="5268139"/>
            <a:ext cx="1415900" cy="400110"/>
          </a:xfrm>
          <a:prstGeom prst="rect">
            <a:avLst/>
          </a:prstGeom>
        </p:spPr>
        <p:txBody>
          <a:bodyPr wrap="none">
            <a:spAutoFit/>
          </a:bodyPr>
          <a:lstStyle/>
          <a:p>
            <a:r>
              <a:rPr lang="en-US" altLang="zh-CN" sz="2000" dirty="0" smtClean="0"/>
              <a:t>3</a:t>
            </a:r>
            <a:r>
              <a:rPr lang="en-US" altLang="zh-CN" sz="2000" baseline="30000" dirty="0" smtClean="0"/>
              <a:t>rd</a:t>
            </a:r>
            <a:r>
              <a:rPr lang="en-US" altLang="zh-CN" sz="2000" dirty="0" smtClean="0"/>
              <a:t> Iteration</a:t>
            </a:r>
            <a:endParaRPr lang="zh-CN" altLang="en-US" sz="2000" dirty="0"/>
          </a:p>
        </p:txBody>
      </p:sp>
    </p:spTree>
    <p:extLst>
      <p:ext uri="{BB962C8B-B14F-4D97-AF65-F5344CB8AC3E}">
        <p14:creationId xmlns:p14="http://schemas.microsoft.com/office/powerpoint/2010/main" val="1783106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xit" presetSubtype="0" fill="hold" grpId="1" nodeType="with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6" grpId="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Large Structure</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35</a:t>
            </a:fld>
            <a:endParaRPr lang="en-US" dirty="0"/>
          </a:p>
        </p:txBody>
      </p:sp>
      <p:pic>
        <p:nvPicPr>
          <p:cNvPr id="6" name="Picture 5"/>
          <p:cNvPicPr>
            <a:picLocks noChangeAspect="1"/>
          </p:cNvPicPr>
          <p:nvPr/>
        </p:nvPicPr>
        <p:blipFill rotWithShape="1">
          <a:blip r:embed="rId3"/>
          <a:srcRect t="25780" b="50453"/>
          <a:stretch/>
        </p:blipFill>
        <p:spPr>
          <a:xfrm>
            <a:off x="628650" y="2274792"/>
            <a:ext cx="3352338" cy="859144"/>
          </a:xfrm>
          <a:prstGeom prst="rect">
            <a:avLst/>
          </a:prstGeom>
        </p:spPr>
      </p:pic>
      <p:pic>
        <p:nvPicPr>
          <p:cNvPr id="8" name="Picture 7"/>
          <p:cNvPicPr>
            <a:picLocks noChangeAspect="1"/>
          </p:cNvPicPr>
          <p:nvPr/>
        </p:nvPicPr>
        <p:blipFill rotWithShape="1">
          <a:blip r:embed="rId3"/>
          <a:srcRect t="75423" b="263"/>
          <a:stretch/>
        </p:blipFill>
        <p:spPr>
          <a:xfrm>
            <a:off x="5399334" y="2276807"/>
            <a:ext cx="3269339" cy="857129"/>
          </a:xfrm>
          <a:prstGeom prst="rect">
            <a:avLst/>
          </a:prstGeom>
        </p:spPr>
      </p:pic>
      <p:cxnSp>
        <p:nvCxnSpPr>
          <p:cNvPr id="10" name="Straight Arrow Connector 9"/>
          <p:cNvCxnSpPr>
            <a:stCxn id="6" idx="3"/>
            <a:endCxn id="8" idx="1"/>
          </p:cNvCxnSpPr>
          <p:nvPr/>
        </p:nvCxnSpPr>
        <p:spPr>
          <a:xfrm>
            <a:off x="3980988" y="2704364"/>
            <a:ext cx="1418346" cy="1008"/>
          </a:xfrm>
          <a:prstGeom prst="straightConnector1">
            <a:avLst/>
          </a:prstGeom>
          <a:ln w="63500">
            <a:solidFill>
              <a:schemeClr val="accent4"/>
            </a:solidFill>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p:cNvCxnSpPr/>
          <p:nvPr/>
        </p:nvCxnSpPr>
        <p:spPr>
          <a:xfrm>
            <a:off x="2553441" y="2375266"/>
            <a:ext cx="8877" cy="479394"/>
          </a:xfrm>
          <a:prstGeom prst="straightConnector1">
            <a:avLst/>
          </a:prstGeom>
          <a:ln w="38100">
            <a:solidFill>
              <a:srgbClr val="FF0000"/>
            </a:solidFill>
            <a:headEnd type="triangle"/>
            <a:tailEnd type="triangle"/>
          </a:ln>
        </p:spPr>
        <p:style>
          <a:lnRef idx="1">
            <a:schemeClr val="accent6"/>
          </a:lnRef>
          <a:fillRef idx="0">
            <a:schemeClr val="accent6"/>
          </a:fillRef>
          <a:effectRef idx="0">
            <a:schemeClr val="accent6"/>
          </a:effectRef>
          <a:fontRef idx="minor">
            <a:schemeClr val="tx1"/>
          </a:fontRef>
        </p:style>
      </p:cxnSp>
      <p:sp>
        <p:nvSpPr>
          <p:cNvPr id="12" name="Rectangle 11"/>
          <p:cNvSpPr/>
          <p:nvPr/>
        </p:nvSpPr>
        <p:spPr>
          <a:xfrm>
            <a:off x="4105417" y="2274792"/>
            <a:ext cx="1169487" cy="369332"/>
          </a:xfrm>
          <a:prstGeom prst="rect">
            <a:avLst/>
          </a:prstGeom>
        </p:spPr>
        <p:txBody>
          <a:bodyPr wrap="none">
            <a:spAutoFit/>
          </a:bodyPr>
          <a:lstStyle/>
          <a:p>
            <a:r>
              <a:rPr lang="en-US" altLang="zh-CN" dirty="0" smtClean="0">
                <a:solidFill>
                  <a:schemeClr val="accent4"/>
                </a:solidFill>
              </a:rPr>
              <a:t>Recovered</a:t>
            </a:r>
            <a:endParaRPr lang="zh-CN" altLang="en-US" dirty="0">
              <a:solidFill>
                <a:schemeClr val="accent4"/>
              </a:solidFill>
            </a:endParaRPr>
          </a:p>
        </p:txBody>
      </p:sp>
      <p:sp>
        <p:nvSpPr>
          <p:cNvPr id="13" name="Content Placeholder 2"/>
          <p:cNvSpPr>
            <a:spLocks noGrp="1"/>
          </p:cNvSpPr>
          <p:nvPr>
            <p:ph idx="1"/>
          </p:nvPr>
        </p:nvSpPr>
        <p:spPr>
          <a:xfrm>
            <a:off x="746810" y="3617314"/>
            <a:ext cx="7886700" cy="2249225"/>
          </a:xfrm>
        </p:spPr>
        <p:txBody>
          <a:bodyPr>
            <a:normAutofit/>
          </a:bodyPr>
          <a:lstStyle/>
          <a:p>
            <a:pPr marL="0" indent="0">
              <a:buNone/>
            </a:pPr>
            <a:r>
              <a:rPr lang="en-US" altLang="zh-CN" dirty="0" smtClean="0"/>
              <a:t>Take-home message</a:t>
            </a:r>
          </a:p>
          <a:p>
            <a:pPr marL="457200" lvl="1" indent="0">
              <a:buNone/>
            </a:pPr>
            <a:endParaRPr lang="en-US" altLang="zh-CN" dirty="0" smtClean="0"/>
          </a:p>
          <a:p>
            <a:pPr marL="457200" lvl="1" indent="0">
              <a:buNone/>
            </a:pPr>
            <a:r>
              <a:rPr lang="en-US" altLang="zh-CN" dirty="0" smtClean="0"/>
              <a:t>Rolling guidance recovers an edge as long as it s</a:t>
            </a:r>
            <a:r>
              <a:rPr lang="en-US" altLang="zh-CN" sz="2400" dirty="0" smtClean="0"/>
              <a:t>till exists in the blurred image after Gaussian smoothing.</a:t>
            </a:r>
            <a:endParaRPr lang="zh-CN" altLang="en-US" sz="2400" dirty="0"/>
          </a:p>
        </p:txBody>
      </p:sp>
      <p:sp>
        <p:nvSpPr>
          <p:cNvPr id="3" name="Rectangle 2"/>
          <p:cNvSpPr/>
          <p:nvPr/>
        </p:nvSpPr>
        <p:spPr>
          <a:xfrm>
            <a:off x="1145309" y="4525818"/>
            <a:ext cx="7370041" cy="720437"/>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326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par>
                                <p:cTn id="13" presetID="16" presetClass="entr" presetSubtype="42"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Horizontal)">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Rolling Guidance Filter</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36</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04" y="1820566"/>
            <a:ext cx="1533743" cy="1270130"/>
          </a:xfrm>
          <a:prstGeom prst="rect">
            <a:avLst/>
          </a:prstGeom>
          <a:ln w="12700">
            <a:solidFill>
              <a:schemeClr val="tx1"/>
            </a:solidFill>
          </a:ln>
        </p:spPr>
      </p:pic>
      <p:pic>
        <p:nvPicPr>
          <p:cNvPr id="6" name="Picture 5"/>
          <p:cNvPicPr>
            <a:picLocks noChangeAspect="1"/>
          </p:cNvPicPr>
          <p:nvPr/>
        </p:nvPicPr>
        <p:blipFill rotWithShape="1">
          <a:blip r:embed="rId4"/>
          <a:srcRect b="75282"/>
          <a:stretch/>
        </p:blipFill>
        <p:spPr>
          <a:xfrm>
            <a:off x="776969" y="3872566"/>
            <a:ext cx="2297744" cy="612410"/>
          </a:xfrm>
          <a:prstGeom prst="rect">
            <a:avLst/>
          </a:prstGeom>
        </p:spPr>
      </p:pic>
      <p:pic>
        <p:nvPicPr>
          <p:cNvPr id="7" name="Picture 6"/>
          <p:cNvPicPr>
            <a:picLocks noChangeAspect="1"/>
          </p:cNvPicPr>
          <p:nvPr/>
        </p:nvPicPr>
        <p:blipFill rotWithShape="1">
          <a:blip r:embed="rId5"/>
          <a:srcRect b="74832"/>
          <a:stretch/>
        </p:blipFill>
        <p:spPr>
          <a:xfrm>
            <a:off x="776970" y="5257938"/>
            <a:ext cx="2297744" cy="631454"/>
          </a:xfrm>
          <a:prstGeom prst="rect">
            <a:avLst/>
          </a:prstGeom>
        </p:spPr>
      </p:pic>
      <p:pic>
        <p:nvPicPr>
          <p:cNvPr id="9" name="Picture 8"/>
          <p:cNvPicPr>
            <a:picLocks noChangeAspect="1"/>
          </p:cNvPicPr>
          <p:nvPr/>
        </p:nvPicPr>
        <p:blipFill rotWithShape="1">
          <a:blip r:embed="rId4"/>
          <a:srcRect l="2158" t="25780" r="2670" b="50453"/>
          <a:stretch/>
        </p:blipFill>
        <p:spPr>
          <a:xfrm>
            <a:off x="3542190" y="3876542"/>
            <a:ext cx="2272684" cy="612000"/>
          </a:xfrm>
          <a:prstGeom prst="rect">
            <a:avLst/>
          </a:prstGeom>
        </p:spPr>
      </p:pic>
      <p:pic>
        <p:nvPicPr>
          <p:cNvPr id="12" name="Picture 11"/>
          <p:cNvPicPr>
            <a:picLocks noChangeAspect="1"/>
          </p:cNvPicPr>
          <p:nvPr/>
        </p:nvPicPr>
        <p:blipFill rotWithShape="1">
          <a:blip r:embed="rId5"/>
          <a:srcRect t="25168" b="50255"/>
          <a:stretch/>
        </p:blipFill>
        <p:spPr>
          <a:xfrm>
            <a:off x="3544409" y="5257938"/>
            <a:ext cx="2280444" cy="612000"/>
          </a:xfrm>
          <a:prstGeom prst="rect">
            <a:avLst/>
          </a:prstGeom>
          <a:ln w="63500">
            <a:noFill/>
          </a:ln>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7804" y="1805289"/>
            <a:ext cx="1533743" cy="1270130"/>
          </a:xfrm>
          <a:prstGeom prst="rect">
            <a:avLst/>
          </a:prstGeom>
          <a:ln w="12700">
            <a:solidFill>
              <a:schemeClr val="tx1"/>
            </a:solidFill>
          </a:ln>
        </p:spPr>
      </p:pic>
      <p:pic>
        <p:nvPicPr>
          <p:cNvPr id="15" name="Picture 14"/>
          <p:cNvPicPr>
            <a:picLocks noChangeAspect="1"/>
          </p:cNvPicPr>
          <p:nvPr/>
        </p:nvPicPr>
        <p:blipFill rotWithShape="1">
          <a:blip r:embed="rId4"/>
          <a:srcRect t="75423" r="2361" b="263"/>
          <a:stretch/>
        </p:blipFill>
        <p:spPr>
          <a:xfrm>
            <a:off x="6154556" y="3866042"/>
            <a:ext cx="2279230" cy="612000"/>
          </a:xfrm>
          <a:prstGeom prst="rect">
            <a:avLst/>
          </a:prstGeom>
        </p:spPr>
      </p:pic>
      <p:pic>
        <p:nvPicPr>
          <p:cNvPr id="16" name="Picture 15"/>
          <p:cNvPicPr>
            <a:picLocks noChangeAspect="1"/>
          </p:cNvPicPr>
          <p:nvPr/>
        </p:nvPicPr>
        <p:blipFill rotWithShape="1">
          <a:blip r:embed="rId5"/>
          <a:srcRect t="25168" b="50255"/>
          <a:stretch/>
        </p:blipFill>
        <p:spPr>
          <a:xfrm>
            <a:off x="6154556" y="5253802"/>
            <a:ext cx="2280444" cy="612000"/>
          </a:xfrm>
          <a:prstGeom prst="rect">
            <a:avLst/>
          </a:prstGeom>
          <a:ln w="63500">
            <a:noFill/>
          </a:ln>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9779" y="1814042"/>
            <a:ext cx="1533741" cy="1270130"/>
          </a:xfrm>
          <a:prstGeom prst="rect">
            <a:avLst/>
          </a:prstGeom>
        </p:spPr>
      </p:pic>
      <p:sp>
        <p:nvSpPr>
          <p:cNvPr id="18" name="Rectangle 17"/>
          <p:cNvSpPr/>
          <p:nvPr/>
        </p:nvSpPr>
        <p:spPr>
          <a:xfrm>
            <a:off x="3868214" y="3503234"/>
            <a:ext cx="1619289" cy="369332"/>
          </a:xfrm>
          <a:prstGeom prst="rect">
            <a:avLst/>
          </a:prstGeom>
        </p:spPr>
        <p:txBody>
          <a:bodyPr wrap="none">
            <a:spAutoFit/>
          </a:bodyPr>
          <a:lstStyle/>
          <a:p>
            <a:r>
              <a:rPr lang="en-US" altLang="zh-CN" dirty="0" smtClean="0"/>
              <a:t>Large Structure</a:t>
            </a:r>
            <a:endParaRPr lang="zh-CN" altLang="en-US" dirty="0"/>
          </a:p>
        </p:txBody>
      </p:sp>
      <p:sp>
        <p:nvSpPr>
          <p:cNvPr id="19" name="Rectangle 18"/>
          <p:cNvSpPr/>
          <p:nvPr/>
        </p:nvSpPr>
        <p:spPr>
          <a:xfrm>
            <a:off x="3869560" y="4888606"/>
            <a:ext cx="1617943" cy="369332"/>
          </a:xfrm>
          <a:prstGeom prst="rect">
            <a:avLst/>
          </a:prstGeom>
        </p:spPr>
        <p:txBody>
          <a:bodyPr wrap="none">
            <a:spAutoFit/>
          </a:bodyPr>
          <a:lstStyle/>
          <a:p>
            <a:r>
              <a:rPr lang="en-US" altLang="zh-CN" dirty="0" smtClean="0"/>
              <a:t>Small Structure</a:t>
            </a:r>
            <a:endParaRPr lang="zh-CN" altLang="en-US" dirty="0"/>
          </a:p>
        </p:txBody>
      </p:sp>
      <p:cxnSp>
        <p:nvCxnSpPr>
          <p:cNvPr id="21" name="Straight Arrow Connector 20"/>
          <p:cNvCxnSpPr>
            <a:stCxn id="5" idx="3"/>
            <a:endCxn id="14" idx="1"/>
          </p:cNvCxnSpPr>
          <p:nvPr/>
        </p:nvCxnSpPr>
        <p:spPr>
          <a:xfrm flipV="1">
            <a:off x="2491747" y="2440354"/>
            <a:ext cx="1356057" cy="15277"/>
          </a:xfrm>
          <a:prstGeom prst="straightConnector1">
            <a:avLst/>
          </a:prstGeom>
          <a:ln w="63500">
            <a:solidFill>
              <a:schemeClr val="accent4"/>
            </a:solidFill>
            <a:tailEnd type="triangle"/>
          </a:ln>
        </p:spPr>
        <p:style>
          <a:lnRef idx="1">
            <a:schemeClr val="accent6"/>
          </a:lnRef>
          <a:fillRef idx="0">
            <a:schemeClr val="accent6"/>
          </a:fillRef>
          <a:effectRef idx="0">
            <a:schemeClr val="accent6"/>
          </a:effectRef>
          <a:fontRef idx="minor">
            <a:schemeClr val="tx1"/>
          </a:fontRef>
        </p:style>
      </p:cxnSp>
      <p:cxnSp>
        <p:nvCxnSpPr>
          <p:cNvPr id="22" name="Straight Arrow Connector 21"/>
          <p:cNvCxnSpPr>
            <a:stCxn id="14" idx="3"/>
            <a:endCxn id="17" idx="1"/>
          </p:cNvCxnSpPr>
          <p:nvPr/>
        </p:nvCxnSpPr>
        <p:spPr>
          <a:xfrm>
            <a:off x="5381547" y="2440354"/>
            <a:ext cx="1338232" cy="8753"/>
          </a:xfrm>
          <a:prstGeom prst="straightConnector1">
            <a:avLst/>
          </a:prstGeom>
          <a:ln w="63500">
            <a:solidFill>
              <a:schemeClr val="accent4"/>
            </a:solidFill>
            <a:tailEnd type="triangle"/>
          </a:ln>
        </p:spPr>
        <p:style>
          <a:lnRef idx="1">
            <a:schemeClr val="accent6"/>
          </a:lnRef>
          <a:fillRef idx="0">
            <a:schemeClr val="accent6"/>
          </a:fillRef>
          <a:effectRef idx="0">
            <a:schemeClr val="accent6"/>
          </a:effectRef>
          <a:fontRef idx="minor">
            <a:schemeClr val="tx1"/>
          </a:fontRef>
        </p:style>
      </p:cxnSp>
      <p:cxnSp>
        <p:nvCxnSpPr>
          <p:cNvPr id="25" name="Straight Arrow Connector 24"/>
          <p:cNvCxnSpPr>
            <a:stCxn id="6" idx="3"/>
            <a:endCxn id="9" idx="1"/>
          </p:cNvCxnSpPr>
          <p:nvPr/>
        </p:nvCxnSpPr>
        <p:spPr>
          <a:xfrm>
            <a:off x="3074713" y="4178771"/>
            <a:ext cx="467477" cy="3771"/>
          </a:xfrm>
          <a:prstGeom prst="straightConnector1">
            <a:avLst/>
          </a:prstGeom>
          <a:ln w="63500">
            <a:solidFill>
              <a:schemeClr val="accent4"/>
            </a:solidFill>
            <a:tailEnd type="triangle"/>
          </a:ln>
        </p:spPr>
        <p:style>
          <a:lnRef idx="1">
            <a:schemeClr val="accent6"/>
          </a:lnRef>
          <a:fillRef idx="0">
            <a:schemeClr val="accent6"/>
          </a:fillRef>
          <a:effectRef idx="0">
            <a:schemeClr val="accent6"/>
          </a:effectRef>
          <a:fontRef idx="minor">
            <a:schemeClr val="tx1"/>
          </a:fontRef>
        </p:style>
      </p:cxnSp>
      <p:cxnSp>
        <p:nvCxnSpPr>
          <p:cNvPr id="28" name="Straight Arrow Connector 27"/>
          <p:cNvCxnSpPr>
            <a:stCxn id="7" idx="3"/>
            <a:endCxn id="12" idx="1"/>
          </p:cNvCxnSpPr>
          <p:nvPr/>
        </p:nvCxnSpPr>
        <p:spPr>
          <a:xfrm flipV="1">
            <a:off x="3074714" y="5563938"/>
            <a:ext cx="469695" cy="9727"/>
          </a:xfrm>
          <a:prstGeom prst="straightConnector1">
            <a:avLst/>
          </a:prstGeom>
          <a:ln w="63500">
            <a:solidFill>
              <a:schemeClr val="accent4"/>
            </a:solidFill>
            <a:tailEnd type="triangle"/>
          </a:ln>
        </p:spPr>
        <p:style>
          <a:lnRef idx="1">
            <a:schemeClr val="accent6"/>
          </a:lnRef>
          <a:fillRef idx="0">
            <a:schemeClr val="accent6"/>
          </a:fillRef>
          <a:effectRef idx="0">
            <a:schemeClr val="accent6"/>
          </a:effectRef>
          <a:fontRef idx="minor">
            <a:schemeClr val="tx1"/>
          </a:fontRef>
        </p:style>
      </p:cxnSp>
      <p:cxnSp>
        <p:nvCxnSpPr>
          <p:cNvPr id="31" name="Straight Arrow Connector 30"/>
          <p:cNvCxnSpPr>
            <a:stCxn id="9" idx="3"/>
            <a:endCxn id="15" idx="1"/>
          </p:cNvCxnSpPr>
          <p:nvPr/>
        </p:nvCxnSpPr>
        <p:spPr>
          <a:xfrm flipV="1">
            <a:off x="5814874" y="4172042"/>
            <a:ext cx="339682" cy="10500"/>
          </a:xfrm>
          <a:prstGeom prst="straightConnector1">
            <a:avLst/>
          </a:prstGeom>
          <a:ln w="63500">
            <a:solidFill>
              <a:schemeClr val="accent4"/>
            </a:solidFill>
            <a:tailEnd type="triangle"/>
          </a:ln>
        </p:spPr>
        <p:style>
          <a:lnRef idx="1">
            <a:schemeClr val="accent6"/>
          </a:lnRef>
          <a:fillRef idx="0">
            <a:schemeClr val="accent6"/>
          </a:fillRef>
          <a:effectRef idx="0">
            <a:schemeClr val="accent6"/>
          </a:effectRef>
          <a:fontRef idx="minor">
            <a:schemeClr val="tx1"/>
          </a:fontRef>
        </p:style>
      </p:cxnSp>
      <p:cxnSp>
        <p:nvCxnSpPr>
          <p:cNvPr id="34" name="Straight Arrow Connector 33"/>
          <p:cNvCxnSpPr>
            <a:stCxn id="12" idx="3"/>
            <a:endCxn id="16" idx="1"/>
          </p:cNvCxnSpPr>
          <p:nvPr/>
        </p:nvCxnSpPr>
        <p:spPr>
          <a:xfrm flipV="1">
            <a:off x="5824853" y="5559802"/>
            <a:ext cx="329703" cy="4136"/>
          </a:xfrm>
          <a:prstGeom prst="straightConnector1">
            <a:avLst/>
          </a:prstGeom>
          <a:ln w="63500">
            <a:solidFill>
              <a:schemeClr val="accent4"/>
            </a:solidFill>
            <a:tailEnd type="triangle"/>
          </a:ln>
        </p:spPr>
        <p:style>
          <a:lnRef idx="1">
            <a:schemeClr val="accent6"/>
          </a:lnRef>
          <a:fillRef idx="0">
            <a:schemeClr val="accent6"/>
          </a:fillRef>
          <a:effectRef idx="0">
            <a:schemeClr val="accent6"/>
          </a:effectRef>
          <a:fontRef idx="minor">
            <a:schemeClr val="tx1"/>
          </a:fontRef>
        </p:style>
      </p:cxnSp>
      <p:sp>
        <p:nvSpPr>
          <p:cNvPr id="37" name="Rectangle 36"/>
          <p:cNvSpPr/>
          <p:nvPr/>
        </p:nvSpPr>
        <p:spPr>
          <a:xfrm>
            <a:off x="2655852" y="1775097"/>
            <a:ext cx="1027845" cy="646331"/>
          </a:xfrm>
          <a:prstGeom prst="rect">
            <a:avLst/>
          </a:prstGeom>
        </p:spPr>
        <p:txBody>
          <a:bodyPr wrap="none">
            <a:spAutoFit/>
          </a:bodyPr>
          <a:lstStyle/>
          <a:p>
            <a:pPr algn="ctr"/>
            <a:r>
              <a:rPr lang="en-US" altLang="zh-CN" dirty="0" smtClean="0">
                <a:solidFill>
                  <a:schemeClr val="accent4"/>
                </a:solidFill>
              </a:rPr>
              <a:t>Step 1</a:t>
            </a:r>
          </a:p>
          <a:p>
            <a:pPr algn="ctr"/>
            <a:r>
              <a:rPr lang="en-US" altLang="zh-CN" dirty="0" smtClean="0"/>
              <a:t>Gaussian</a:t>
            </a:r>
            <a:endParaRPr lang="zh-CN" altLang="en-US" dirty="0"/>
          </a:p>
        </p:txBody>
      </p:sp>
      <p:sp>
        <p:nvSpPr>
          <p:cNvPr id="38" name="Rectangle 37"/>
          <p:cNvSpPr/>
          <p:nvPr/>
        </p:nvSpPr>
        <p:spPr>
          <a:xfrm>
            <a:off x="5514298" y="1524524"/>
            <a:ext cx="1072730" cy="923330"/>
          </a:xfrm>
          <a:prstGeom prst="rect">
            <a:avLst/>
          </a:prstGeom>
        </p:spPr>
        <p:txBody>
          <a:bodyPr wrap="none">
            <a:spAutoFit/>
          </a:bodyPr>
          <a:lstStyle/>
          <a:p>
            <a:pPr algn="ctr"/>
            <a:r>
              <a:rPr lang="en-US" altLang="zh-CN" dirty="0" smtClean="0">
                <a:solidFill>
                  <a:schemeClr val="accent4"/>
                </a:solidFill>
              </a:rPr>
              <a:t>Step 2</a:t>
            </a:r>
          </a:p>
          <a:p>
            <a:pPr algn="ctr"/>
            <a:r>
              <a:rPr lang="en-US" altLang="zh-CN" dirty="0" smtClean="0"/>
              <a:t>Rolling </a:t>
            </a:r>
          </a:p>
          <a:p>
            <a:pPr algn="ctr"/>
            <a:r>
              <a:rPr lang="en-US" altLang="zh-CN" dirty="0" smtClean="0"/>
              <a:t>Guidance</a:t>
            </a:r>
            <a:endParaRPr lang="zh-CN" altLang="en-US" dirty="0"/>
          </a:p>
        </p:txBody>
      </p:sp>
      <p:sp>
        <p:nvSpPr>
          <p:cNvPr id="43" name="Rectangle 42"/>
          <p:cNvSpPr/>
          <p:nvPr/>
        </p:nvSpPr>
        <p:spPr>
          <a:xfrm>
            <a:off x="2604557" y="2466661"/>
            <a:ext cx="1148263" cy="923330"/>
          </a:xfrm>
          <a:prstGeom prst="rect">
            <a:avLst/>
          </a:prstGeom>
        </p:spPr>
        <p:txBody>
          <a:bodyPr wrap="none">
            <a:spAutoFit/>
          </a:bodyPr>
          <a:lstStyle/>
          <a:p>
            <a:pPr algn="ctr"/>
            <a:r>
              <a:rPr lang="en-US" altLang="zh-CN" dirty="0" smtClean="0">
                <a:solidFill>
                  <a:schemeClr val="accent4"/>
                </a:solidFill>
              </a:rPr>
              <a:t>Remove</a:t>
            </a:r>
          </a:p>
          <a:p>
            <a:pPr algn="ctr"/>
            <a:r>
              <a:rPr lang="en-US" altLang="zh-CN" dirty="0" smtClean="0">
                <a:solidFill>
                  <a:schemeClr val="accent4"/>
                </a:solidFill>
              </a:rPr>
              <a:t>Small</a:t>
            </a:r>
          </a:p>
          <a:p>
            <a:pPr algn="ctr"/>
            <a:r>
              <a:rPr lang="en-US" altLang="zh-CN" dirty="0" smtClean="0">
                <a:solidFill>
                  <a:schemeClr val="accent4"/>
                </a:solidFill>
              </a:rPr>
              <a:t>Structures</a:t>
            </a:r>
            <a:endParaRPr lang="zh-CN" altLang="en-US" dirty="0"/>
          </a:p>
        </p:txBody>
      </p:sp>
      <p:sp>
        <p:nvSpPr>
          <p:cNvPr id="44" name="Rectangle 43"/>
          <p:cNvSpPr/>
          <p:nvPr/>
        </p:nvSpPr>
        <p:spPr>
          <a:xfrm>
            <a:off x="5612798" y="2513163"/>
            <a:ext cx="1040606" cy="646331"/>
          </a:xfrm>
          <a:prstGeom prst="rect">
            <a:avLst/>
          </a:prstGeom>
        </p:spPr>
        <p:txBody>
          <a:bodyPr wrap="none">
            <a:spAutoFit/>
          </a:bodyPr>
          <a:lstStyle/>
          <a:p>
            <a:pPr algn="ctr"/>
            <a:r>
              <a:rPr lang="en-US" altLang="zh-CN" dirty="0" smtClean="0">
                <a:solidFill>
                  <a:schemeClr val="accent4"/>
                </a:solidFill>
              </a:rPr>
              <a:t>Edge </a:t>
            </a:r>
          </a:p>
          <a:p>
            <a:pPr algn="ctr"/>
            <a:r>
              <a:rPr lang="en-US" altLang="zh-CN" dirty="0" smtClean="0">
                <a:solidFill>
                  <a:schemeClr val="accent4"/>
                </a:solidFill>
              </a:rPr>
              <a:t>Recovery</a:t>
            </a:r>
            <a:endParaRPr lang="zh-CN" altLang="en-US" dirty="0"/>
          </a:p>
        </p:txBody>
      </p:sp>
      <p:sp>
        <p:nvSpPr>
          <p:cNvPr id="45" name="Rounded Rectangle 44"/>
          <p:cNvSpPr/>
          <p:nvPr/>
        </p:nvSpPr>
        <p:spPr>
          <a:xfrm>
            <a:off x="628650" y="3503234"/>
            <a:ext cx="8053711" cy="1139787"/>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
        <p:nvSpPr>
          <p:cNvPr id="46" name="Rounded Rectangle 45"/>
          <p:cNvSpPr/>
          <p:nvPr/>
        </p:nvSpPr>
        <p:spPr>
          <a:xfrm>
            <a:off x="628650" y="4916453"/>
            <a:ext cx="8053711" cy="1139787"/>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Tree>
    <p:extLst>
      <p:ext uri="{BB962C8B-B14F-4D97-AF65-F5344CB8AC3E}">
        <p14:creationId xmlns:p14="http://schemas.microsoft.com/office/powerpoint/2010/main" val="1422548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par>
                                <p:cTn id="14" presetID="22" presetClass="entr" presetSubtype="8"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left)">
                                      <p:cBhvr>
                                        <p:cTn id="38" dur="500"/>
                                        <p:tgtEl>
                                          <p:spTgt spid="38"/>
                                        </p:tgtEl>
                                      </p:cBhvr>
                                    </p:animEffect>
                                  </p:childTnLst>
                                </p:cTn>
                              </p:par>
                              <p:par>
                                <p:cTn id="39" presetID="22" presetClass="entr" presetSubtype="8"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500"/>
                                        <p:tgtEl>
                                          <p:spTgt spid="31"/>
                                        </p:tgtEl>
                                      </p:cBhvr>
                                    </p:animEffect>
                                  </p:childTnLst>
                                </p:cTn>
                              </p:par>
                              <p:par>
                                <p:cTn id="42" presetID="22" presetClass="entr" presetSubtype="8"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3" grpId="0"/>
      <p:bldP spid="4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1797978"/>
            <a:ext cx="7886700" cy="2558265"/>
          </a:xfrm>
        </p:spPr>
        <p:txBody>
          <a:bodyPr>
            <a:normAutofit/>
          </a:bodyPr>
          <a:lstStyle/>
          <a:p>
            <a:pPr>
              <a:lnSpc>
                <a:spcPct val="150000"/>
              </a:lnSpc>
            </a:pPr>
            <a:r>
              <a:rPr lang="en-US" dirty="0" smtClean="0"/>
              <a:t>Comparison</a:t>
            </a:r>
            <a:endParaRPr 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37</a:t>
            </a:fld>
            <a:endParaRPr lang="en-US" dirty="0"/>
          </a:p>
        </p:txBody>
      </p:sp>
    </p:spTree>
    <p:extLst>
      <p:ext uri="{BB962C8B-B14F-4D97-AF65-F5344CB8AC3E}">
        <p14:creationId xmlns:p14="http://schemas.microsoft.com/office/powerpoint/2010/main" val="3126983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Result Comparison</a:t>
            </a:r>
            <a:endParaRPr lang="zh-CN" altLang="en-US" dirty="0"/>
          </a:p>
        </p:txBody>
      </p:sp>
      <p:sp>
        <p:nvSpPr>
          <p:cNvPr id="3" name="Content Placeholder 2"/>
          <p:cNvSpPr>
            <a:spLocks noGrp="1"/>
          </p:cNvSpPr>
          <p:nvPr>
            <p:ph idx="1"/>
          </p:nvPr>
        </p:nvSpPr>
        <p:spPr>
          <a:xfrm>
            <a:off x="628650" y="1825625"/>
            <a:ext cx="7886700" cy="606857"/>
          </a:xfrm>
        </p:spPr>
        <p:txBody>
          <a:bodyPr/>
          <a:lstStyle/>
          <a:p>
            <a:r>
              <a:rPr lang="en-US" altLang="zh-CN" dirty="0"/>
              <a:t>Result comparison with related </a:t>
            </a:r>
            <a:r>
              <a:rPr lang="en-US" altLang="zh-CN" dirty="0" smtClean="0"/>
              <a:t>work</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38</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993359836"/>
              </p:ext>
            </p:extLst>
          </p:nvPr>
        </p:nvGraphicFramePr>
        <p:xfrm>
          <a:off x="410892" y="2380659"/>
          <a:ext cx="1587500" cy="1587500"/>
        </p:xfrm>
        <a:graphic>
          <a:graphicData uri="http://schemas.openxmlformats.org/presentationml/2006/ole">
            <mc:AlternateContent xmlns:mc="http://schemas.openxmlformats.org/markup-compatibility/2006">
              <mc:Choice xmlns:v="urn:schemas-microsoft-com:vml" Requires="v">
                <p:oleObj spid="_x0000_s10800" name="Image" r:id="rId4" imgW="1587240" imgH="1587240" progId="Photoshop.Image.13">
                  <p:embed/>
                </p:oleObj>
              </mc:Choice>
              <mc:Fallback>
                <p:oleObj name="Image" r:id="rId4" imgW="1587240" imgH="1587240" progId="Photoshop.Image.13">
                  <p:embed/>
                  <p:pic>
                    <p:nvPicPr>
                      <p:cNvPr id="0" name=""/>
                      <p:cNvPicPr/>
                      <p:nvPr/>
                    </p:nvPicPr>
                    <p:blipFill>
                      <a:blip r:embed="rId5"/>
                      <a:stretch>
                        <a:fillRect/>
                      </a:stretch>
                    </p:blipFill>
                    <p:spPr>
                      <a:xfrm>
                        <a:off x="410892" y="2380659"/>
                        <a:ext cx="1587500" cy="15875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32997279"/>
              </p:ext>
            </p:extLst>
          </p:nvPr>
        </p:nvGraphicFramePr>
        <p:xfrm>
          <a:off x="410892" y="4106951"/>
          <a:ext cx="1587500" cy="1587500"/>
        </p:xfrm>
        <a:graphic>
          <a:graphicData uri="http://schemas.openxmlformats.org/presentationml/2006/ole">
            <mc:AlternateContent xmlns:mc="http://schemas.openxmlformats.org/markup-compatibility/2006">
              <mc:Choice xmlns:v="urn:schemas-microsoft-com:vml" Requires="v">
                <p:oleObj spid="_x0000_s10801" name="Image" r:id="rId6" imgW="1587240" imgH="1587240" progId="Photoshop.Image.13">
                  <p:embed/>
                </p:oleObj>
              </mc:Choice>
              <mc:Fallback>
                <p:oleObj name="Image" r:id="rId6" imgW="1587240" imgH="1587240" progId="Photoshop.Image.13">
                  <p:embed/>
                  <p:pic>
                    <p:nvPicPr>
                      <p:cNvPr id="0" name=""/>
                      <p:cNvPicPr/>
                      <p:nvPr/>
                    </p:nvPicPr>
                    <p:blipFill>
                      <a:blip r:embed="rId7"/>
                      <a:stretch>
                        <a:fillRect/>
                      </a:stretch>
                    </p:blipFill>
                    <p:spPr>
                      <a:xfrm>
                        <a:off x="410892" y="4106951"/>
                        <a:ext cx="1587500" cy="15875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466862905"/>
              </p:ext>
            </p:extLst>
          </p:nvPr>
        </p:nvGraphicFramePr>
        <p:xfrm>
          <a:off x="2107527" y="2380659"/>
          <a:ext cx="1587500" cy="1587500"/>
        </p:xfrm>
        <a:graphic>
          <a:graphicData uri="http://schemas.openxmlformats.org/presentationml/2006/ole">
            <mc:AlternateContent xmlns:mc="http://schemas.openxmlformats.org/markup-compatibility/2006">
              <mc:Choice xmlns:v="urn:schemas-microsoft-com:vml" Requires="v">
                <p:oleObj spid="_x0000_s10802" name="Image" r:id="rId8" imgW="1587240" imgH="1587240" progId="Photoshop.Image.13">
                  <p:embed/>
                </p:oleObj>
              </mc:Choice>
              <mc:Fallback>
                <p:oleObj name="Image" r:id="rId8" imgW="1587240" imgH="1587240" progId="Photoshop.Image.13">
                  <p:embed/>
                  <p:pic>
                    <p:nvPicPr>
                      <p:cNvPr id="0" name=""/>
                      <p:cNvPicPr/>
                      <p:nvPr/>
                    </p:nvPicPr>
                    <p:blipFill>
                      <a:blip r:embed="rId9"/>
                      <a:stretch>
                        <a:fillRect/>
                      </a:stretch>
                    </p:blipFill>
                    <p:spPr>
                      <a:xfrm>
                        <a:off x="2107527" y="2380659"/>
                        <a:ext cx="1587500" cy="15875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35403669"/>
              </p:ext>
            </p:extLst>
          </p:nvPr>
        </p:nvGraphicFramePr>
        <p:xfrm>
          <a:off x="2107527" y="4106951"/>
          <a:ext cx="1587500" cy="1587500"/>
        </p:xfrm>
        <a:graphic>
          <a:graphicData uri="http://schemas.openxmlformats.org/presentationml/2006/ole">
            <mc:AlternateContent xmlns:mc="http://schemas.openxmlformats.org/markup-compatibility/2006">
              <mc:Choice xmlns:v="urn:schemas-microsoft-com:vml" Requires="v">
                <p:oleObj spid="_x0000_s10803" name="Image" r:id="rId10" imgW="1587240" imgH="1587240" progId="Photoshop.Image.13">
                  <p:embed/>
                </p:oleObj>
              </mc:Choice>
              <mc:Fallback>
                <p:oleObj name="Image" r:id="rId10" imgW="1587240" imgH="1587240" progId="Photoshop.Image.13">
                  <p:embed/>
                  <p:pic>
                    <p:nvPicPr>
                      <p:cNvPr id="0" name=""/>
                      <p:cNvPicPr/>
                      <p:nvPr/>
                    </p:nvPicPr>
                    <p:blipFill>
                      <a:blip r:embed="rId11"/>
                      <a:stretch>
                        <a:fillRect/>
                      </a:stretch>
                    </p:blipFill>
                    <p:spPr>
                      <a:xfrm>
                        <a:off x="2107527" y="4106951"/>
                        <a:ext cx="1587500" cy="15875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060208450"/>
              </p:ext>
            </p:extLst>
          </p:nvPr>
        </p:nvGraphicFramePr>
        <p:xfrm>
          <a:off x="3804162" y="2380659"/>
          <a:ext cx="1587500" cy="1587500"/>
        </p:xfrm>
        <a:graphic>
          <a:graphicData uri="http://schemas.openxmlformats.org/presentationml/2006/ole">
            <mc:AlternateContent xmlns:mc="http://schemas.openxmlformats.org/markup-compatibility/2006">
              <mc:Choice xmlns:v="urn:schemas-microsoft-com:vml" Requires="v">
                <p:oleObj spid="_x0000_s10804" name="Image" r:id="rId12" imgW="1587240" imgH="1587240" progId="Photoshop.Image.13">
                  <p:embed/>
                </p:oleObj>
              </mc:Choice>
              <mc:Fallback>
                <p:oleObj name="Image" r:id="rId12" imgW="1587240" imgH="1587240" progId="Photoshop.Image.13">
                  <p:embed/>
                  <p:pic>
                    <p:nvPicPr>
                      <p:cNvPr id="0" name=""/>
                      <p:cNvPicPr/>
                      <p:nvPr/>
                    </p:nvPicPr>
                    <p:blipFill>
                      <a:blip r:embed="rId13"/>
                      <a:stretch>
                        <a:fillRect/>
                      </a:stretch>
                    </p:blipFill>
                    <p:spPr>
                      <a:xfrm>
                        <a:off x="3804162" y="2380659"/>
                        <a:ext cx="1587500" cy="15875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419963969"/>
              </p:ext>
            </p:extLst>
          </p:nvPr>
        </p:nvGraphicFramePr>
        <p:xfrm>
          <a:off x="3804162" y="4106951"/>
          <a:ext cx="1587500" cy="1587500"/>
        </p:xfrm>
        <a:graphic>
          <a:graphicData uri="http://schemas.openxmlformats.org/presentationml/2006/ole">
            <mc:AlternateContent xmlns:mc="http://schemas.openxmlformats.org/markup-compatibility/2006">
              <mc:Choice xmlns:v="urn:schemas-microsoft-com:vml" Requires="v">
                <p:oleObj spid="_x0000_s10805" name="Image" r:id="rId14" imgW="1587240" imgH="1587240" progId="Photoshop.Image.13">
                  <p:embed/>
                </p:oleObj>
              </mc:Choice>
              <mc:Fallback>
                <p:oleObj name="Image" r:id="rId14" imgW="1587240" imgH="1587240" progId="Photoshop.Image.13">
                  <p:embed/>
                  <p:pic>
                    <p:nvPicPr>
                      <p:cNvPr id="0" name=""/>
                      <p:cNvPicPr/>
                      <p:nvPr/>
                    </p:nvPicPr>
                    <p:blipFill>
                      <a:blip r:embed="rId15"/>
                      <a:stretch>
                        <a:fillRect/>
                      </a:stretch>
                    </p:blipFill>
                    <p:spPr>
                      <a:xfrm>
                        <a:off x="3804162" y="4106951"/>
                        <a:ext cx="1587500" cy="15875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022881336"/>
              </p:ext>
            </p:extLst>
          </p:nvPr>
        </p:nvGraphicFramePr>
        <p:xfrm>
          <a:off x="5500796" y="2380659"/>
          <a:ext cx="1587500" cy="1587500"/>
        </p:xfrm>
        <a:graphic>
          <a:graphicData uri="http://schemas.openxmlformats.org/presentationml/2006/ole">
            <mc:AlternateContent xmlns:mc="http://schemas.openxmlformats.org/markup-compatibility/2006">
              <mc:Choice xmlns:v="urn:schemas-microsoft-com:vml" Requires="v">
                <p:oleObj spid="_x0000_s10806" name="Image" r:id="rId16" imgW="1587240" imgH="1587240" progId="Photoshop.Image.13">
                  <p:embed/>
                </p:oleObj>
              </mc:Choice>
              <mc:Fallback>
                <p:oleObj name="Image" r:id="rId16" imgW="1587240" imgH="1587240" progId="Photoshop.Image.13">
                  <p:embed/>
                  <p:pic>
                    <p:nvPicPr>
                      <p:cNvPr id="0" name=""/>
                      <p:cNvPicPr/>
                      <p:nvPr/>
                    </p:nvPicPr>
                    <p:blipFill>
                      <a:blip r:embed="rId17"/>
                      <a:stretch>
                        <a:fillRect/>
                      </a:stretch>
                    </p:blipFill>
                    <p:spPr>
                      <a:xfrm>
                        <a:off x="5500796" y="2380659"/>
                        <a:ext cx="1587500" cy="15875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954572953"/>
              </p:ext>
            </p:extLst>
          </p:nvPr>
        </p:nvGraphicFramePr>
        <p:xfrm>
          <a:off x="5500796" y="4106951"/>
          <a:ext cx="1587500" cy="1587500"/>
        </p:xfrm>
        <a:graphic>
          <a:graphicData uri="http://schemas.openxmlformats.org/presentationml/2006/ole">
            <mc:AlternateContent xmlns:mc="http://schemas.openxmlformats.org/markup-compatibility/2006">
              <mc:Choice xmlns:v="urn:schemas-microsoft-com:vml" Requires="v">
                <p:oleObj spid="_x0000_s10807" name="Image" r:id="rId18" imgW="1587240" imgH="1587240" progId="Photoshop.Image.13">
                  <p:embed/>
                </p:oleObj>
              </mc:Choice>
              <mc:Fallback>
                <p:oleObj name="Image" r:id="rId18" imgW="1587240" imgH="1587240" progId="Photoshop.Image.13">
                  <p:embed/>
                  <p:pic>
                    <p:nvPicPr>
                      <p:cNvPr id="0" name=""/>
                      <p:cNvPicPr/>
                      <p:nvPr/>
                    </p:nvPicPr>
                    <p:blipFill>
                      <a:blip r:embed="rId19"/>
                      <a:stretch>
                        <a:fillRect/>
                      </a:stretch>
                    </p:blipFill>
                    <p:spPr>
                      <a:xfrm>
                        <a:off x="5500796" y="4106951"/>
                        <a:ext cx="1587500" cy="15875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897207344"/>
              </p:ext>
            </p:extLst>
          </p:nvPr>
        </p:nvGraphicFramePr>
        <p:xfrm>
          <a:off x="7197430" y="2380659"/>
          <a:ext cx="1587500" cy="1587500"/>
        </p:xfrm>
        <a:graphic>
          <a:graphicData uri="http://schemas.openxmlformats.org/presentationml/2006/ole">
            <mc:AlternateContent xmlns:mc="http://schemas.openxmlformats.org/markup-compatibility/2006">
              <mc:Choice xmlns:v="urn:schemas-microsoft-com:vml" Requires="v">
                <p:oleObj spid="_x0000_s10808" name="Image" r:id="rId20" imgW="1587240" imgH="1587240" progId="Photoshop.Image.13">
                  <p:embed/>
                </p:oleObj>
              </mc:Choice>
              <mc:Fallback>
                <p:oleObj name="Image" r:id="rId20" imgW="1587240" imgH="1587240" progId="Photoshop.Image.13">
                  <p:embed/>
                  <p:pic>
                    <p:nvPicPr>
                      <p:cNvPr id="0" name=""/>
                      <p:cNvPicPr/>
                      <p:nvPr/>
                    </p:nvPicPr>
                    <p:blipFill>
                      <a:blip r:embed="rId21"/>
                      <a:stretch>
                        <a:fillRect/>
                      </a:stretch>
                    </p:blipFill>
                    <p:spPr>
                      <a:xfrm>
                        <a:off x="7197430" y="2380659"/>
                        <a:ext cx="1587500" cy="15875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536750438"/>
              </p:ext>
            </p:extLst>
          </p:nvPr>
        </p:nvGraphicFramePr>
        <p:xfrm>
          <a:off x="7197430" y="4106951"/>
          <a:ext cx="1587500" cy="1587500"/>
        </p:xfrm>
        <a:graphic>
          <a:graphicData uri="http://schemas.openxmlformats.org/presentationml/2006/ole">
            <mc:AlternateContent xmlns:mc="http://schemas.openxmlformats.org/markup-compatibility/2006">
              <mc:Choice xmlns:v="urn:schemas-microsoft-com:vml" Requires="v">
                <p:oleObj spid="_x0000_s10809" name="Image" r:id="rId22" imgW="1587240" imgH="1587240" progId="Photoshop.Image.13">
                  <p:embed/>
                </p:oleObj>
              </mc:Choice>
              <mc:Fallback>
                <p:oleObj name="Image" r:id="rId22" imgW="1587240" imgH="1587240" progId="Photoshop.Image.13">
                  <p:embed/>
                  <p:pic>
                    <p:nvPicPr>
                      <p:cNvPr id="0" name=""/>
                      <p:cNvPicPr/>
                      <p:nvPr/>
                    </p:nvPicPr>
                    <p:blipFill>
                      <a:blip r:embed="rId23"/>
                      <a:stretch>
                        <a:fillRect/>
                      </a:stretch>
                    </p:blipFill>
                    <p:spPr>
                      <a:xfrm>
                        <a:off x="7197430" y="4106951"/>
                        <a:ext cx="1587500" cy="1587500"/>
                      </a:xfrm>
                      <a:prstGeom prst="rect">
                        <a:avLst/>
                      </a:prstGeom>
                    </p:spPr>
                  </p:pic>
                </p:oleObj>
              </mc:Fallback>
            </mc:AlternateContent>
          </a:graphicData>
        </a:graphic>
      </p:graphicFrame>
      <p:sp>
        <p:nvSpPr>
          <p:cNvPr id="15" name="TextBox 14"/>
          <p:cNvSpPr txBox="1"/>
          <p:nvPr/>
        </p:nvSpPr>
        <p:spPr>
          <a:xfrm>
            <a:off x="528028" y="5656069"/>
            <a:ext cx="1324437" cy="369332"/>
          </a:xfrm>
          <a:prstGeom prst="rect">
            <a:avLst/>
          </a:prstGeom>
          <a:noFill/>
        </p:spPr>
        <p:txBody>
          <a:bodyPr wrap="square" rtlCol="0">
            <a:spAutoFit/>
          </a:bodyPr>
          <a:lstStyle/>
          <a:p>
            <a:pPr algn="ctr"/>
            <a:r>
              <a:rPr lang="en-US" altLang="zh-CN" dirty="0" smtClean="0"/>
              <a:t>Input</a:t>
            </a:r>
            <a:endParaRPr lang="zh-CN" altLang="en-US" dirty="0"/>
          </a:p>
        </p:txBody>
      </p:sp>
      <p:sp>
        <p:nvSpPr>
          <p:cNvPr id="16" name="TextBox 15"/>
          <p:cNvSpPr txBox="1"/>
          <p:nvPr/>
        </p:nvSpPr>
        <p:spPr>
          <a:xfrm>
            <a:off x="1831555" y="5656069"/>
            <a:ext cx="2083510" cy="369332"/>
          </a:xfrm>
          <a:prstGeom prst="rect">
            <a:avLst/>
          </a:prstGeom>
          <a:noFill/>
        </p:spPr>
        <p:txBody>
          <a:bodyPr wrap="square" rtlCol="0">
            <a:spAutoFit/>
          </a:bodyPr>
          <a:lstStyle/>
          <a:p>
            <a:pPr algn="ctr"/>
            <a:r>
              <a:rPr lang="en-US" altLang="zh-CN" dirty="0"/>
              <a:t>[</a:t>
            </a:r>
            <a:r>
              <a:rPr lang="en-US" altLang="zh-CN" dirty="0" err="1"/>
              <a:t>Subr</a:t>
            </a:r>
            <a:r>
              <a:rPr lang="en-US" altLang="zh-CN" dirty="0"/>
              <a:t> et </a:t>
            </a:r>
            <a:r>
              <a:rPr lang="en-US" altLang="zh-CN" dirty="0" smtClean="0"/>
              <a:t>al.]</a:t>
            </a:r>
            <a:endParaRPr lang="zh-CN" altLang="en-US" dirty="0"/>
          </a:p>
        </p:txBody>
      </p:sp>
      <p:sp>
        <p:nvSpPr>
          <p:cNvPr id="17" name="TextBox 16"/>
          <p:cNvSpPr txBox="1"/>
          <p:nvPr/>
        </p:nvSpPr>
        <p:spPr>
          <a:xfrm>
            <a:off x="3563112" y="5656069"/>
            <a:ext cx="2083510" cy="369332"/>
          </a:xfrm>
          <a:prstGeom prst="rect">
            <a:avLst/>
          </a:prstGeom>
          <a:noFill/>
        </p:spPr>
        <p:txBody>
          <a:bodyPr wrap="square" rtlCol="0">
            <a:spAutoFit/>
          </a:bodyPr>
          <a:lstStyle/>
          <a:p>
            <a:pPr marL="0" lvl="1" algn="ctr"/>
            <a:r>
              <a:rPr lang="en-US" altLang="zh-CN" dirty="0"/>
              <a:t>[</a:t>
            </a:r>
            <a:r>
              <a:rPr lang="en-US" altLang="zh-CN" dirty="0" err="1"/>
              <a:t>Karacan</a:t>
            </a:r>
            <a:r>
              <a:rPr lang="en-US" altLang="zh-CN" dirty="0"/>
              <a:t> et </a:t>
            </a:r>
            <a:r>
              <a:rPr lang="en-US" altLang="zh-CN" dirty="0" smtClean="0"/>
              <a:t>al.]</a:t>
            </a:r>
            <a:endParaRPr lang="zh-CN" altLang="en-US" dirty="0"/>
          </a:p>
        </p:txBody>
      </p:sp>
      <p:sp>
        <p:nvSpPr>
          <p:cNvPr id="18" name="TextBox 17"/>
          <p:cNvSpPr txBox="1"/>
          <p:nvPr/>
        </p:nvSpPr>
        <p:spPr>
          <a:xfrm>
            <a:off x="5294669" y="5656069"/>
            <a:ext cx="2083510" cy="369332"/>
          </a:xfrm>
          <a:prstGeom prst="rect">
            <a:avLst/>
          </a:prstGeom>
          <a:noFill/>
        </p:spPr>
        <p:txBody>
          <a:bodyPr wrap="square" rtlCol="0">
            <a:spAutoFit/>
          </a:bodyPr>
          <a:lstStyle/>
          <a:p>
            <a:pPr algn="ctr"/>
            <a:r>
              <a:rPr lang="en-US" altLang="zh-CN" dirty="0"/>
              <a:t>[Xu et </a:t>
            </a:r>
            <a:r>
              <a:rPr lang="en-US" altLang="zh-CN" dirty="0" smtClean="0"/>
              <a:t>al.]</a:t>
            </a:r>
            <a:endParaRPr lang="zh-CN" altLang="en-US" dirty="0"/>
          </a:p>
        </p:txBody>
      </p:sp>
      <p:sp>
        <p:nvSpPr>
          <p:cNvPr id="19" name="TextBox 18"/>
          <p:cNvSpPr txBox="1"/>
          <p:nvPr/>
        </p:nvSpPr>
        <p:spPr>
          <a:xfrm>
            <a:off x="6883923" y="5656069"/>
            <a:ext cx="2083510" cy="369332"/>
          </a:xfrm>
          <a:prstGeom prst="rect">
            <a:avLst/>
          </a:prstGeom>
          <a:noFill/>
        </p:spPr>
        <p:txBody>
          <a:bodyPr wrap="square" rtlCol="0">
            <a:spAutoFit/>
          </a:bodyPr>
          <a:lstStyle/>
          <a:p>
            <a:pPr marL="0" lvl="1" algn="ctr"/>
            <a:r>
              <a:rPr lang="en-US" altLang="zh-CN" dirty="0" smtClean="0"/>
              <a:t>Ours</a:t>
            </a:r>
            <a:endParaRPr lang="zh-CN" altLang="en-US" dirty="0"/>
          </a:p>
        </p:txBody>
      </p:sp>
      <p:sp>
        <p:nvSpPr>
          <p:cNvPr id="20" name="Oval 19"/>
          <p:cNvSpPr/>
          <p:nvPr/>
        </p:nvSpPr>
        <p:spPr>
          <a:xfrm>
            <a:off x="2192784" y="4255635"/>
            <a:ext cx="443884" cy="41725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
        <p:nvSpPr>
          <p:cNvPr id="25" name="Oval 24"/>
          <p:cNvSpPr/>
          <p:nvPr/>
        </p:nvSpPr>
        <p:spPr>
          <a:xfrm>
            <a:off x="4033442" y="4523193"/>
            <a:ext cx="443884" cy="41725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
        <p:nvSpPr>
          <p:cNvPr id="29" name="Oval 28"/>
          <p:cNvSpPr/>
          <p:nvPr/>
        </p:nvSpPr>
        <p:spPr>
          <a:xfrm>
            <a:off x="5988622" y="4959335"/>
            <a:ext cx="443884" cy="41725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Tree>
    <p:extLst>
      <p:ext uri="{BB962C8B-B14F-4D97-AF65-F5344CB8AC3E}">
        <p14:creationId xmlns:p14="http://schemas.microsoft.com/office/powerpoint/2010/main" val="1895058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animBg="1"/>
      <p:bldP spid="25" grpId="0" animBg="1"/>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Performance Comparison</a:t>
            </a:r>
            <a:endParaRPr lang="zh-CN" altLang="en-US" dirty="0"/>
          </a:p>
        </p:txBody>
      </p:sp>
      <p:sp>
        <p:nvSpPr>
          <p:cNvPr id="3" name="Content Placeholder 2"/>
          <p:cNvSpPr>
            <a:spLocks noGrp="1"/>
          </p:cNvSpPr>
          <p:nvPr>
            <p:ph idx="1"/>
          </p:nvPr>
        </p:nvSpPr>
        <p:spPr>
          <a:xfrm>
            <a:off x="628650" y="1825625"/>
            <a:ext cx="7886700" cy="553591"/>
          </a:xfrm>
        </p:spPr>
        <p:txBody>
          <a:bodyPr/>
          <a:lstStyle/>
          <a:p>
            <a:r>
              <a:rPr lang="en-US" altLang="zh-CN" dirty="0"/>
              <a:t>Performance comparison with related works</a:t>
            </a:r>
            <a:endParaRPr lang="zh-CN" altLang="en-US" dirty="0"/>
          </a:p>
          <a:p>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39</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634980348"/>
              </p:ext>
            </p:extLst>
          </p:nvPr>
        </p:nvGraphicFramePr>
        <p:xfrm>
          <a:off x="1519533" y="2684907"/>
          <a:ext cx="1587500" cy="1587500"/>
        </p:xfrm>
        <a:graphic>
          <a:graphicData uri="http://schemas.openxmlformats.org/presentationml/2006/ole">
            <mc:AlternateContent xmlns:mc="http://schemas.openxmlformats.org/markup-compatibility/2006">
              <mc:Choice xmlns:v="urn:schemas-microsoft-com:vml" Requires="v">
                <p:oleObj spid="_x0000_s9796" name="Image" r:id="rId4" imgW="1587240" imgH="1587240" progId="Photoshop.Image.13">
                  <p:embed/>
                </p:oleObj>
              </mc:Choice>
              <mc:Fallback>
                <p:oleObj name="Image" r:id="rId4" imgW="1587240" imgH="1587240" progId="Photoshop.Image.13">
                  <p:embed/>
                  <p:pic>
                    <p:nvPicPr>
                      <p:cNvPr id="0" name=""/>
                      <p:cNvPicPr/>
                      <p:nvPr/>
                    </p:nvPicPr>
                    <p:blipFill>
                      <a:blip r:embed="rId5"/>
                      <a:stretch>
                        <a:fillRect/>
                      </a:stretch>
                    </p:blipFill>
                    <p:spPr>
                      <a:xfrm>
                        <a:off x="1519533" y="2684907"/>
                        <a:ext cx="1587500" cy="15875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06318630"/>
              </p:ext>
            </p:extLst>
          </p:nvPr>
        </p:nvGraphicFramePr>
        <p:xfrm>
          <a:off x="1519533" y="4499979"/>
          <a:ext cx="1587500" cy="1587500"/>
        </p:xfrm>
        <a:graphic>
          <a:graphicData uri="http://schemas.openxmlformats.org/presentationml/2006/ole">
            <mc:AlternateContent xmlns:mc="http://schemas.openxmlformats.org/markup-compatibility/2006">
              <mc:Choice xmlns:v="urn:schemas-microsoft-com:vml" Requires="v">
                <p:oleObj spid="_x0000_s9797" name="Image" r:id="rId6" imgW="1587240" imgH="1587240" progId="Photoshop.Image.13">
                  <p:embed/>
                </p:oleObj>
              </mc:Choice>
              <mc:Fallback>
                <p:oleObj name="Image" r:id="rId6" imgW="1587240" imgH="1587240" progId="Photoshop.Image.13">
                  <p:embed/>
                  <p:pic>
                    <p:nvPicPr>
                      <p:cNvPr id="0" name=""/>
                      <p:cNvPicPr/>
                      <p:nvPr/>
                    </p:nvPicPr>
                    <p:blipFill>
                      <a:blip r:embed="rId7"/>
                      <a:stretch>
                        <a:fillRect/>
                      </a:stretch>
                    </p:blipFill>
                    <p:spPr>
                      <a:xfrm>
                        <a:off x="1519533" y="4499979"/>
                        <a:ext cx="1587500" cy="15875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509593566"/>
              </p:ext>
            </p:extLst>
          </p:nvPr>
        </p:nvGraphicFramePr>
        <p:xfrm>
          <a:off x="3374271" y="2684907"/>
          <a:ext cx="1587500" cy="1587500"/>
        </p:xfrm>
        <a:graphic>
          <a:graphicData uri="http://schemas.openxmlformats.org/presentationml/2006/ole">
            <mc:AlternateContent xmlns:mc="http://schemas.openxmlformats.org/markup-compatibility/2006">
              <mc:Choice xmlns:v="urn:schemas-microsoft-com:vml" Requires="v">
                <p:oleObj spid="_x0000_s9798" name="Image" r:id="rId8" imgW="1587240" imgH="1587240" progId="Photoshop.Image.13">
                  <p:embed/>
                </p:oleObj>
              </mc:Choice>
              <mc:Fallback>
                <p:oleObj name="Image" r:id="rId8" imgW="1587240" imgH="1587240" progId="Photoshop.Image.13">
                  <p:embed/>
                  <p:pic>
                    <p:nvPicPr>
                      <p:cNvPr id="0" name=""/>
                      <p:cNvPicPr/>
                      <p:nvPr/>
                    </p:nvPicPr>
                    <p:blipFill>
                      <a:blip r:embed="rId9"/>
                      <a:stretch>
                        <a:fillRect/>
                      </a:stretch>
                    </p:blipFill>
                    <p:spPr>
                      <a:xfrm>
                        <a:off x="3374271" y="2684907"/>
                        <a:ext cx="1587500" cy="15875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44374665"/>
              </p:ext>
            </p:extLst>
          </p:nvPr>
        </p:nvGraphicFramePr>
        <p:xfrm>
          <a:off x="3374271" y="4499979"/>
          <a:ext cx="1587500" cy="1587500"/>
        </p:xfrm>
        <a:graphic>
          <a:graphicData uri="http://schemas.openxmlformats.org/presentationml/2006/ole">
            <mc:AlternateContent xmlns:mc="http://schemas.openxmlformats.org/markup-compatibility/2006">
              <mc:Choice xmlns:v="urn:schemas-microsoft-com:vml" Requires="v">
                <p:oleObj spid="_x0000_s9799" name="Image" r:id="rId10" imgW="1587240" imgH="1587240" progId="Photoshop.Image.13">
                  <p:embed/>
                </p:oleObj>
              </mc:Choice>
              <mc:Fallback>
                <p:oleObj name="Image" r:id="rId10" imgW="1587240" imgH="1587240" progId="Photoshop.Image.13">
                  <p:embed/>
                  <p:pic>
                    <p:nvPicPr>
                      <p:cNvPr id="0" name=""/>
                      <p:cNvPicPr/>
                      <p:nvPr/>
                    </p:nvPicPr>
                    <p:blipFill>
                      <a:blip r:embed="rId11"/>
                      <a:stretch>
                        <a:fillRect/>
                      </a:stretch>
                    </p:blipFill>
                    <p:spPr>
                      <a:xfrm>
                        <a:off x="3374271" y="4499979"/>
                        <a:ext cx="1587500" cy="15875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032237964"/>
              </p:ext>
            </p:extLst>
          </p:nvPr>
        </p:nvGraphicFramePr>
        <p:xfrm>
          <a:off x="3374271" y="2684907"/>
          <a:ext cx="1587500" cy="1587500"/>
        </p:xfrm>
        <a:graphic>
          <a:graphicData uri="http://schemas.openxmlformats.org/presentationml/2006/ole">
            <mc:AlternateContent xmlns:mc="http://schemas.openxmlformats.org/markup-compatibility/2006">
              <mc:Choice xmlns:v="urn:schemas-microsoft-com:vml" Requires="v">
                <p:oleObj spid="_x0000_s9800" name="Image" r:id="rId12" imgW="1587240" imgH="1587240" progId="Photoshop.Image.13">
                  <p:embed/>
                </p:oleObj>
              </mc:Choice>
              <mc:Fallback>
                <p:oleObj name="Image" r:id="rId12" imgW="1587240" imgH="1587240" progId="Photoshop.Image.13">
                  <p:embed/>
                  <p:pic>
                    <p:nvPicPr>
                      <p:cNvPr id="0" name=""/>
                      <p:cNvPicPr/>
                      <p:nvPr/>
                    </p:nvPicPr>
                    <p:blipFill>
                      <a:blip r:embed="rId13"/>
                      <a:stretch>
                        <a:fillRect/>
                      </a:stretch>
                    </p:blipFill>
                    <p:spPr>
                      <a:xfrm>
                        <a:off x="3374271" y="2684907"/>
                        <a:ext cx="1587500" cy="15875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37251846"/>
              </p:ext>
            </p:extLst>
          </p:nvPr>
        </p:nvGraphicFramePr>
        <p:xfrm>
          <a:off x="3374271" y="4499979"/>
          <a:ext cx="1587500" cy="1587500"/>
        </p:xfrm>
        <a:graphic>
          <a:graphicData uri="http://schemas.openxmlformats.org/presentationml/2006/ole">
            <mc:AlternateContent xmlns:mc="http://schemas.openxmlformats.org/markup-compatibility/2006">
              <mc:Choice xmlns:v="urn:schemas-microsoft-com:vml" Requires="v">
                <p:oleObj spid="_x0000_s9801" name="Image" r:id="rId14" imgW="1587240" imgH="1587240" progId="Photoshop.Image.13">
                  <p:embed/>
                </p:oleObj>
              </mc:Choice>
              <mc:Fallback>
                <p:oleObj name="Image" r:id="rId14" imgW="1587240" imgH="1587240" progId="Photoshop.Image.13">
                  <p:embed/>
                  <p:pic>
                    <p:nvPicPr>
                      <p:cNvPr id="0" name=""/>
                      <p:cNvPicPr/>
                      <p:nvPr/>
                    </p:nvPicPr>
                    <p:blipFill>
                      <a:blip r:embed="rId15"/>
                      <a:stretch>
                        <a:fillRect/>
                      </a:stretch>
                    </p:blipFill>
                    <p:spPr>
                      <a:xfrm>
                        <a:off x="3374271" y="4499979"/>
                        <a:ext cx="1587500" cy="15875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857868464"/>
              </p:ext>
            </p:extLst>
          </p:nvPr>
        </p:nvGraphicFramePr>
        <p:xfrm>
          <a:off x="3374271" y="2684218"/>
          <a:ext cx="1587500" cy="1587500"/>
        </p:xfrm>
        <a:graphic>
          <a:graphicData uri="http://schemas.openxmlformats.org/presentationml/2006/ole">
            <mc:AlternateContent xmlns:mc="http://schemas.openxmlformats.org/markup-compatibility/2006">
              <mc:Choice xmlns:v="urn:schemas-microsoft-com:vml" Requires="v">
                <p:oleObj spid="_x0000_s9802" name="Image" r:id="rId16" imgW="1587240" imgH="1587240" progId="Photoshop.Image.13">
                  <p:embed/>
                </p:oleObj>
              </mc:Choice>
              <mc:Fallback>
                <p:oleObj name="Image" r:id="rId16" imgW="1587240" imgH="1587240" progId="Photoshop.Image.13">
                  <p:embed/>
                  <p:pic>
                    <p:nvPicPr>
                      <p:cNvPr id="0" name=""/>
                      <p:cNvPicPr/>
                      <p:nvPr/>
                    </p:nvPicPr>
                    <p:blipFill>
                      <a:blip r:embed="rId17"/>
                      <a:stretch>
                        <a:fillRect/>
                      </a:stretch>
                    </p:blipFill>
                    <p:spPr>
                      <a:xfrm>
                        <a:off x="3374271" y="2684218"/>
                        <a:ext cx="1587500" cy="15875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917244136"/>
              </p:ext>
            </p:extLst>
          </p:nvPr>
        </p:nvGraphicFramePr>
        <p:xfrm>
          <a:off x="3374271" y="4499979"/>
          <a:ext cx="1587500" cy="1587500"/>
        </p:xfrm>
        <a:graphic>
          <a:graphicData uri="http://schemas.openxmlformats.org/presentationml/2006/ole">
            <mc:AlternateContent xmlns:mc="http://schemas.openxmlformats.org/markup-compatibility/2006">
              <mc:Choice xmlns:v="urn:schemas-microsoft-com:vml" Requires="v">
                <p:oleObj spid="_x0000_s9803" name="Image" r:id="rId18" imgW="1587240" imgH="1587240" progId="Photoshop.Image.13">
                  <p:embed/>
                </p:oleObj>
              </mc:Choice>
              <mc:Fallback>
                <p:oleObj name="Image" r:id="rId18" imgW="1587240" imgH="1587240" progId="Photoshop.Image.13">
                  <p:embed/>
                  <p:pic>
                    <p:nvPicPr>
                      <p:cNvPr id="0" name=""/>
                      <p:cNvPicPr/>
                      <p:nvPr/>
                    </p:nvPicPr>
                    <p:blipFill>
                      <a:blip r:embed="rId19"/>
                      <a:stretch>
                        <a:fillRect/>
                      </a:stretch>
                    </p:blipFill>
                    <p:spPr>
                      <a:xfrm>
                        <a:off x="3374271" y="4499979"/>
                        <a:ext cx="1587500" cy="15875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15009504"/>
              </p:ext>
            </p:extLst>
          </p:nvPr>
        </p:nvGraphicFramePr>
        <p:xfrm>
          <a:off x="3374271" y="2684218"/>
          <a:ext cx="1587500" cy="1587500"/>
        </p:xfrm>
        <a:graphic>
          <a:graphicData uri="http://schemas.openxmlformats.org/presentationml/2006/ole">
            <mc:AlternateContent xmlns:mc="http://schemas.openxmlformats.org/markup-compatibility/2006">
              <mc:Choice xmlns:v="urn:schemas-microsoft-com:vml" Requires="v">
                <p:oleObj spid="_x0000_s9804" name="Image" r:id="rId20" imgW="1587240" imgH="1587240" progId="Photoshop.Image.13">
                  <p:embed/>
                </p:oleObj>
              </mc:Choice>
              <mc:Fallback>
                <p:oleObj name="Image" r:id="rId20" imgW="1587240" imgH="1587240" progId="Photoshop.Image.13">
                  <p:embed/>
                  <p:pic>
                    <p:nvPicPr>
                      <p:cNvPr id="0" name=""/>
                      <p:cNvPicPr/>
                      <p:nvPr/>
                    </p:nvPicPr>
                    <p:blipFill>
                      <a:blip r:embed="rId21"/>
                      <a:stretch>
                        <a:fillRect/>
                      </a:stretch>
                    </p:blipFill>
                    <p:spPr>
                      <a:xfrm>
                        <a:off x="3374271" y="2684218"/>
                        <a:ext cx="1587500" cy="15875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704517754"/>
              </p:ext>
            </p:extLst>
          </p:nvPr>
        </p:nvGraphicFramePr>
        <p:xfrm>
          <a:off x="3374271" y="4499290"/>
          <a:ext cx="1587500" cy="1587500"/>
        </p:xfrm>
        <a:graphic>
          <a:graphicData uri="http://schemas.openxmlformats.org/presentationml/2006/ole">
            <mc:AlternateContent xmlns:mc="http://schemas.openxmlformats.org/markup-compatibility/2006">
              <mc:Choice xmlns:v="urn:schemas-microsoft-com:vml" Requires="v">
                <p:oleObj spid="_x0000_s9805" name="Image" r:id="rId22" imgW="1587240" imgH="1587240" progId="Photoshop.Image.13">
                  <p:embed/>
                </p:oleObj>
              </mc:Choice>
              <mc:Fallback>
                <p:oleObj name="Image" r:id="rId22" imgW="1587240" imgH="1587240" progId="Photoshop.Image.13">
                  <p:embed/>
                  <p:pic>
                    <p:nvPicPr>
                      <p:cNvPr id="0" name=""/>
                      <p:cNvPicPr/>
                      <p:nvPr/>
                    </p:nvPicPr>
                    <p:blipFill>
                      <a:blip r:embed="rId23"/>
                      <a:stretch>
                        <a:fillRect/>
                      </a:stretch>
                    </p:blipFill>
                    <p:spPr>
                      <a:xfrm>
                        <a:off x="3374271" y="4499290"/>
                        <a:ext cx="1587500" cy="1587500"/>
                      </a:xfrm>
                      <a:prstGeom prst="rect">
                        <a:avLst/>
                      </a:prstGeom>
                    </p:spPr>
                  </p:pic>
                </p:oleObj>
              </mc:Fallback>
            </mc:AlternateContent>
          </a:graphicData>
        </a:graphic>
      </p:graphicFrame>
      <p:sp>
        <p:nvSpPr>
          <p:cNvPr id="18" name="TextBox 17"/>
          <p:cNvSpPr txBox="1"/>
          <p:nvPr/>
        </p:nvSpPr>
        <p:spPr>
          <a:xfrm>
            <a:off x="1663302" y="6118419"/>
            <a:ext cx="1324437" cy="369332"/>
          </a:xfrm>
          <a:prstGeom prst="rect">
            <a:avLst/>
          </a:prstGeom>
          <a:noFill/>
        </p:spPr>
        <p:txBody>
          <a:bodyPr wrap="square" rtlCol="0">
            <a:spAutoFit/>
          </a:bodyPr>
          <a:lstStyle/>
          <a:p>
            <a:pPr algn="ctr"/>
            <a:r>
              <a:rPr lang="en-US" altLang="zh-CN" dirty="0" smtClean="0"/>
              <a:t>Input</a:t>
            </a:r>
            <a:endParaRPr lang="zh-CN" altLang="en-US" dirty="0"/>
          </a:p>
        </p:txBody>
      </p:sp>
      <p:sp>
        <p:nvSpPr>
          <p:cNvPr id="19" name="TextBox 18"/>
          <p:cNvSpPr txBox="1"/>
          <p:nvPr/>
        </p:nvSpPr>
        <p:spPr>
          <a:xfrm>
            <a:off x="3107033" y="6156722"/>
            <a:ext cx="2083510" cy="369332"/>
          </a:xfrm>
          <a:prstGeom prst="rect">
            <a:avLst/>
          </a:prstGeom>
          <a:solidFill>
            <a:schemeClr val="bg1"/>
          </a:solidFill>
        </p:spPr>
        <p:txBody>
          <a:bodyPr wrap="square" rtlCol="0">
            <a:spAutoFit/>
          </a:bodyPr>
          <a:lstStyle/>
          <a:p>
            <a:pPr algn="ctr"/>
            <a:r>
              <a:rPr lang="en-US" altLang="zh-CN" dirty="0">
                <a:solidFill>
                  <a:schemeClr val="accent4"/>
                </a:solidFill>
              </a:rPr>
              <a:t>[</a:t>
            </a:r>
            <a:r>
              <a:rPr lang="en-US" altLang="zh-CN" dirty="0" err="1">
                <a:solidFill>
                  <a:schemeClr val="accent4"/>
                </a:solidFill>
              </a:rPr>
              <a:t>Subr</a:t>
            </a:r>
            <a:r>
              <a:rPr lang="en-US" altLang="zh-CN" dirty="0">
                <a:solidFill>
                  <a:schemeClr val="accent4"/>
                </a:solidFill>
              </a:rPr>
              <a:t> et al., 2009]</a:t>
            </a:r>
            <a:endParaRPr lang="zh-CN" altLang="en-US" dirty="0">
              <a:solidFill>
                <a:schemeClr val="accent4"/>
              </a:solidFill>
            </a:endParaRPr>
          </a:p>
        </p:txBody>
      </p:sp>
      <p:sp>
        <p:nvSpPr>
          <p:cNvPr id="23" name="TextBox 22"/>
          <p:cNvSpPr txBox="1"/>
          <p:nvPr/>
        </p:nvSpPr>
        <p:spPr>
          <a:xfrm>
            <a:off x="3126266" y="6156722"/>
            <a:ext cx="2083510" cy="369332"/>
          </a:xfrm>
          <a:prstGeom prst="rect">
            <a:avLst/>
          </a:prstGeom>
          <a:solidFill>
            <a:schemeClr val="bg1"/>
          </a:solidFill>
        </p:spPr>
        <p:txBody>
          <a:bodyPr wrap="square" rtlCol="0">
            <a:spAutoFit/>
          </a:bodyPr>
          <a:lstStyle/>
          <a:p>
            <a:pPr marL="0" lvl="1" algn="ctr"/>
            <a:r>
              <a:rPr lang="en-US" altLang="zh-CN" dirty="0">
                <a:solidFill>
                  <a:schemeClr val="accent4"/>
                </a:solidFill>
              </a:rPr>
              <a:t>[</a:t>
            </a:r>
            <a:r>
              <a:rPr lang="en-US" altLang="zh-CN" dirty="0" err="1">
                <a:solidFill>
                  <a:schemeClr val="accent4"/>
                </a:solidFill>
              </a:rPr>
              <a:t>Karacan</a:t>
            </a:r>
            <a:r>
              <a:rPr lang="en-US" altLang="zh-CN" dirty="0">
                <a:solidFill>
                  <a:schemeClr val="accent4"/>
                </a:solidFill>
              </a:rPr>
              <a:t> et al., 2013</a:t>
            </a:r>
            <a:r>
              <a:rPr lang="en-US" altLang="zh-CN" dirty="0" smtClean="0">
                <a:solidFill>
                  <a:schemeClr val="accent4"/>
                </a:solidFill>
              </a:rPr>
              <a:t>]</a:t>
            </a:r>
            <a:endParaRPr lang="zh-CN" altLang="en-US" dirty="0">
              <a:solidFill>
                <a:schemeClr val="accent4"/>
              </a:solidFill>
            </a:endParaRPr>
          </a:p>
        </p:txBody>
      </p:sp>
      <p:sp>
        <p:nvSpPr>
          <p:cNvPr id="25" name="TextBox 24"/>
          <p:cNvSpPr txBox="1"/>
          <p:nvPr/>
        </p:nvSpPr>
        <p:spPr>
          <a:xfrm>
            <a:off x="5034470" y="3399974"/>
            <a:ext cx="3250123" cy="1877437"/>
          </a:xfrm>
          <a:prstGeom prst="rect">
            <a:avLst/>
          </a:prstGeom>
          <a:solidFill>
            <a:schemeClr val="bg1"/>
          </a:solidFill>
        </p:spPr>
        <p:txBody>
          <a:bodyPr wrap="square" rtlCol="0">
            <a:spAutoFit/>
          </a:bodyPr>
          <a:lstStyle/>
          <a:p>
            <a:pPr marL="0" lvl="1" algn="ctr"/>
            <a:r>
              <a:rPr lang="en-US" altLang="zh-CN" sz="8800" dirty="0" smtClean="0"/>
              <a:t>478 </a:t>
            </a:r>
            <a:r>
              <a:rPr lang="en-US" altLang="zh-CN" sz="2800" dirty="0" smtClean="0"/>
              <a:t>seconds</a:t>
            </a:r>
            <a:endParaRPr lang="zh-CN" altLang="en-US" sz="2800" dirty="0"/>
          </a:p>
        </p:txBody>
      </p:sp>
      <p:sp>
        <p:nvSpPr>
          <p:cNvPr id="26" name="TextBox 25"/>
          <p:cNvSpPr txBox="1"/>
          <p:nvPr/>
        </p:nvSpPr>
        <p:spPr>
          <a:xfrm>
            <a:off x="4993675" y="3399974"/>
            <a:ext cx="3331712" cy="1877437"/>
          </a:xfrm>
          <a:prstGeom prst="rect">
            <a:avLst/>
          </a:prstGeom>
          <a:solidFill>
            <a:schemeClr val="bg1"/>
          </a:solidFill>
        </p:spPr>
        <p:txBody>
          <a:bodyPr wrap="square" rtlCol="0">
            <a:spAutoFit/>
          </a:bodyPr>
          <a:lstStyle/>
          <a:p>
            <a:pPr marL="0" lvl="1" algn="ctr"/>
            <a:r>
              <a:rPr lang="en-US" altLang="zh-CN" sz="8800" dirty="0" smtClean="0"/>
              <a:t>1044 </a:t>
            </a:r>
            <a:r>
              <a:rPr lang="en-US" altLang="zh-CN" sz="2800" dirty="0" smtClean="0"/>
              <a:t>seconds</a:t>
            </a:r>
            <a:endParaRPr lang="zh-CN" altLang="en-US" sz="2800" dirty="0"/>
          </a:p>
        </p:txBody>
      </p:sp>
      <p:sp>
        <p:nvSpPr>
          <p:cNvPr id="27" name="TextBox 26"/>
          <p:cNvSpPr txBox="1"/>
          <p:nvPr/>
        </p:nvSpPr>
        <p:spPr>
          <a:xfrm>
            <a:off x="5034470" y="3399974"/>
            <a:ext cx="3250123" cy="1877437"/>
          </a:xfrm>
          <a:prstGeom prst="rect">
            <a:avLst/>
          </a:prstGeom>
          <a:solidFill>
            <a:schemeClr val="bg1"/>
          </a:solidFill>
        </p:spPr>
        <p:txBody>
          <a:bodyPr wrap="square" rtlCol="0">
            <a:spAutoFit/>
          </a:bodyPr>
          <a:lstStyle/>
          <a:p>
            <a:pPr marL="0" lvl="1" algn="ctr"/>
            <a:r>
              <a:rPr lang="en-US" altLang="zh-CN" sz="8800" dirty="0" smtClean="0"/>
              <a:t>58</a:t>
            </a:r>
          </a:p>
          <a:p>
            <a:pPr marL="0" lvl="1" algn="ctr"/>
            <a:r>
              <a:rPr lang="en-US" altLang="zh-CN" sz="2800" dirty="0" smtClean="0"/>
              <a:t>seconds</a:t>
            </a:r>
            <a:endParaRPr lang="zh-CN" altLang="en-US" sz="2800" dirty="0"/>
          </a:p>
        </p:txBody>
      </p:sp>
      <p:sp>
        <p:nvSpPr>
          <p:cNvPr id="28" name="TextBox 27"/>
          <p:cNvSpPr txBox="1"/>
          <p:nvPr/>
        </p:nvSpPr>
        <p:spPr>
          <a:xfrm>
            <a:off x="4961771" y="3399974"/>
            <a:ext cx="3395520" cy="1877437"/>
          </a:xfrm>
          <a:prstGeom prst="rect">
            <a:avLst/>
          </a:prstGeom>
          <a:solidFill>
            <a:schemeClr val="bg1"/>
          </a:solidFill>
        </p:spPr>
        <p:txBody>
          <a:bodyPr wrap="square" rtlCol="0">
            <a:spAutoFit/>
          </a:bodyPr>
          <a:lstStyle/>
          <a:p>
            <a:pPr marL="0" lvl="1" algn="ctr"/>
            <a:r>
              <a:rPr lang="en-US" altLang="zh-CN" sz="8800" dirty="0" smtClean="0">
                <a:solidFill>
                  <a:schemeClr val="accent4"/>
                </a:solidFill>
              </a:rPr>
              <a:t>2 </a:t>
            </a:r>
          </a:p>
          <a:p>
            <a:pPr marL="0" lvl="1" algn="ctr"/>
            <a:r>
              <a:rPr lang="en-US" altLang="zh-CN" sz="2800" dirty="0" smtClean="0">
                <a:solidFill>
                  <a:schemeClr val="accent4"/>
                </a:solidFill>
              </a:rPr>
              <a:t>seconds</a:t>
            </a:r>
            <a:endParaRPr lang="zh-CN" altLang="en-US" sz="2800" dirty="0">
              <a:solidFill>
                <a:schemeClr val="accent4"/>
              </a:solidFill>
            </a:endParaRPr>
          </a:p>
        </p:txBody>
      </p:sp>
      <p:sp>
        <p:nvSpPr>
          <p:cNvPr id="21" name="TextBox 20"/>
          <p:cNvSpPr txBox="1"/>
          <p:nvPr/>
        </p:nvSpPr>
        <p:spPr>
          <a:xfrm>
            <a:off x="3116650" y="6156033"/>
            <a:ext cx="2083510" cy="369332"/>
          </a:xfrm>
          <a:prstGeom prst="rect">
            <a:avLst/>
          </a:prstGeom>
          <a:solidFill>
            <a:schemeClr val="bg1"/>
          </a:solidFill>
        </p:spPr>
        <p:txBody>
          <a:bodyPr wrap="square" rtlCol="0">
            <a:spAutoFit/>
          </a:bodyPr>
          <a:lstStyle/>
          <a:p>
            <a:pPr algn="ctr"/>
            <a:r>
              <a:rPr lang="en-US" altLang="zh-CN" dirty="0">
                <a:solidFill>
                  <a:schemeClr val="accent4"/>
                </a:solidFill>
              </a:rPr>
              <a:t>[Xu et al., 2012]</a:t>
            </a:r>
            <a:endParaRPr lang="zh-CN" altLang="en-US" dirty="0">
              <a:solidFill>
                <a:schemeClr val="accent4"/>
              </a:solidFill>
            </a:endParaRPr>
          </a:p>
        </p:txBody>
      </p:sp>
      <p:sp>
        <p:nvSpPr>
          <p:cNvPr id="24" name="TextBox 23"/>
          <p:cNvSpPr txBox="1"/>
          <p:nvPr/>
        </p:nvSpPr>
        <p:spPr>
          <a:xfrm>
            <a:off x="3087397" y="6104485"/>
            <a:ext cx="2083510" cy="369332"/>
          </a:xfrm>
          <a:prstGeom prst="rect">
            <a:avLst/>
          </a:prstGeom>
          <a:solidFill>
            <a:schemeClr val="bg1"/>
          </a:solidFill>
        </p:spPr>
        <p:txBody>
          <a:bodyPr wrap="square" rtlCol="0">
            <a:spAutoFit/>
          </a:bodyPr>
          <a:lstStyle/>
          <a:p>
            <a:pPr marL="0" lvl="1" algn="ctr"/>
            <a:r>
              <a:rPr lang="en-US" altLang="zh-CN" dirty="0" smtClean="0">
                <a:solidFill>
                  <a:schemeClr val="accent4"/>
                </a:solidFill>
              </a:rPr>
              <a:t>Ours</a:t>
            </a:r>
            <a:endParaRPr lang="zh-CN" altLang="en-US" dirty="0">
              <a:solidFill>
                <a:schemeClr val="accent4"/>
              </a:solidFill>
            </a:endParaRPr>
          </a:p>
        </p:txBody>
      </p:sp>
      <p:sp>
        <p:nvSpPr>
          <p:cNvPr id="7" name="矩形 6"/>
          <p:cNvSpPr/>
          <p:nvPr/>
        </p:nvSpPr>
        <p:spPr>
          <a:xfrm>
            <a:off x="5594591" y="2882979"/>
            <a:ext cx="2304413" cy="369332"/>
          </a:xfrm>
          <a:prstGeom prst="rect">
            <a:avLst/>
          </a:prstGeom>
        </p:spPr>
        <p:txBody>
          <a:bodyPr wrap="none">
            <a:spAutoFit/>
          </a:bodyPr>
          <a:lstStyle/>
          <a:p>
            <a:r>
              <a:rPr lang="en-US" altLang="zh-CN" dirty="0" smtClean="0"/>
              <a:t>For 4 Megapixel Image</a:t>
            </a:r>
            <a:endParaRPr lang="zh-CN" altLang="en-US" dirty="0"/>
          </a:p>
        </p:txBody>
      </p:sp>
    </p:spTree>
    <p:extLst>
      <p:ext uri="{BB962C8B-B14F-4D97-AF65-F5344CB8AC3E}">
        <p14:creationId xmlns:p14="http://schemas.microsoft.com/office/powerpoint/2010/main" val="3130879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5" grpId="0" animBg="1"/>
      <p:bldP spid="26" grpId="0" animBg="1"/>
      <p:bldP spid="27" grpId="0" animBg="1"/>
      <p:bldP spid="28" grpId="0" animBg="1"/>
      <p:bldP spid="21" grpId="0" animBg="1"/>
      <p:bldP spid="2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组合 119"/>
          <p:cNvGrpSpPr/>
          <p:nvPr/>
        </p:nvGrpSpPr>
        <p:grpSpPr>
          <a:xfrm>
            <a:off x="1055863" y="1051930"/>
            <a:ext cx="7016033" cy="1975325"/>
            <a:chOff x="1249253" y="592944"/>
            <a:chExt cx="7016033" cy="1975325"/>
          </a:xfrm>
        </p:grpSpPr>
        <p:sp>
          <p:nvSpPr>
            <p:cNvPr id="76" name="TextBox 75"/>
            <p:cNvSpPr txBox="1"/>
            <p:nvPr/>
          </p:nvSpPr>
          <p:spPr>
            <a:xfrm>
              <a:off x="5280146" y="592944"/>
              <a:ext cx="1579421" cy="369332"/>
            </a:xfrm>
            <a:prstGeom prst="rect">
              <a:avLst/>
            </a:prstGeom>
            <a:noFill/>
          </p:spPr>
          <p:txBody>
            <a:bodyPr wrap="square" rtlCol="0">
              <a:spAutoFit/>
            </a:bodyPr>
            <a:lstStyle/>
            <a:p>
              <a:pPr algn="ctr"/>
              <a:r>
                <a:rPr lang="en-US" altLang="zh-CN" dirty="0">
                  <a:solidFill>
                    <a:prstClr val="white"/>
                  </a:solidFill>
                </a:rPr>
                <a:t>Optical </a:t>
              </a:r>
              <a:r>
                <a:rPr lang="en-US" altLang="zh-CN" dirty="0" smtClean="0">
                  <a:solidFill>
                    <a:prstClr val="white"/>
                  </a:solidFill>
                </a:rPr>
                <a:t>flow</a:t>
              </a:r>
              <a:endParaRPr lang="zh-CN" altLang="en-US" dirty="0">
                <a:solidFill>
                  <a:prstClr val="white"/>
                </a:solidFill>
              </a:endParaRPr>
            </a:p>
          </p:txBody>
        </p:sp>
        <p:grpSp>
          <p:nvGrpSpPr>
            <p:cNvPr id="77" name="组合 76"/>
            <p:cNvGrpSpPr/>
            <p:nvPr/>
          </p:nvGrpSpPr>
          <p:grpSpPr>
            <a:xfrm>
              <a:off x="1249253" y="592944"/>
              <a:ext cx="7016033" cy="1975325"/>
              <a:chOff x="1249253" y="592944"/>
              <a:chExt cx="7016033" cy="1975325"/>
            </a:xfrm>
          </p:grpSpPr>
          <p:sp>
            <p:nvSpPr>
              <p:cNvPr id="78" name="TextBox 77"/>
              <p:cNvSpPr txBox="1"/>
              <p:nvPr/>
            </p:nvSpPr>
            <p:spPr>
              <a:xfrm>
                <a:off x="1249253" y="1377479"/>
                <a:ext cx="2010264" cy="369332"/>
              </a:xfrm>
              <a:prstGeom prst="rect">
                <a:avLst/>
              </a:prstGeom>
              <a:noFill/>
            </p:spPr>
            <p:txBody>
              <a:bodyPr wrap="square" rtlCol="0">
                <a:spAutoFit/>
              </a:bodyPr>
              <a:lstStyle/>
              <a:p>
                <a:pPr algn="ctr"/>
                <a:r>
                  <a:rPr lang="en-US" altLang="zh-CN" dirty="0">
                    <a:solidFill>
                      <a:prstClr val="white"/>
                    </a:solidFill>
                  </a:rPr>
                  <a:t>Edge </a:t>
                </a:r>
                <a:r>
                  <a:rPr lang="en-US" altLang="zh-CN" dirty="0" smtClean="0">
                    <a:solidFill>
                      <a:prstClr val="white"/>
                    </a:solidFill>
                  </a:rPr>
                  <a:t>detection</a:t>
                </a:r>
                <a:endParaRPr lang="zh-CN" altLang="en-US" dirty="0">
                  <a:solidFill>
                    <a:prstClr val="white"/>
                  </a:solidFill>
                </a:endParaRPr>
              </a:p>
            </p:txBody>
          </p:sp>
          <p:grpSp>
            <p:nvGrpSpPr>
              <p:cNvPr id="80" name="组合 75"/>
              <p:cNvGrpSpPr/>
              <p:nvPr/>
            </p:nvGrpSpPr>
            <p:grpSpPr>
              <a:xfrm>
                <a:off x="1860928" y="592944"/>
                <a:ext cx="6404358" cy="1975325"/>
                <a:chOff x="1860928" y="592944"/>
                <a:chExt cx="6404358" cy="1975325"/>
              </a:xfrm>
            </p:grpSpPr>
            <p:sp>
              <p:nvSpPr>
                <p:cNvPr id="81" name="TextBox 80"/>
                <p:cNvSpPr txBox="1"/>
                <p:nvPr/>
              </p:nvSpPr>
              <p:spPr>
                <a:xfrm>
                  <a:off x="1935268" y="612781"/>
                  <a:ext cx="1700327" cy="369332"/>
                </a:xfrm>
                <a:prstGeom prst="rect">
                  <a:avLst/>
                </a:prstGeom>
                <a:noFill/>
              </p:spPr>
              <p:txBody>
                <a:bodyPr wrap="square" rtlCol="0">
                  <a:spAutoFit/>
                </a:bodyPr>
                <a:lstStyle/>
                <a:p>
                  <a:pPr algn="ctr"/>
                  <a:r>
                    <a:rPr lang="en-US" altLang="zh-CN" dirty="0" err="1">
                      <a:solidFill>
                        <a:prstClr val="white"/>
                      </a:solidFill>
                    </a:rPr>
                    <a:t>Deblurring</a:t>
                  </a:r>
                  <a:endParaRPr lang="zh-CN" altLang="en-US" dirty="0">
                    <a:solidFill>
                      <a:prstClr val="white"/>
                    </a:solidFill>
                  </a:endParaRPr>
                </a:p>
              </p:txBody>
            </p:sp>
            <p:sp>
              <p:nvSpPr>
                <p:cNvPr id="83" name="TextBox 82"/>
                <p:cNvSpPr txBox="1"/>
                <p:nvPr/>
              </p:nvSpPr>
              <p:spPr>
                <a:xfrm>
                  <a:off x="4010301" y="2198937"/>
                  <a:ext cx="1700327" cy="369332"/>
                </a:xfrm>
                <a:prstGeom prst="rect">
                  <a:avLst/>
                </a:prstGeom>
                <a:noFill/>
              </p:spPr>
              <p:txBody>
                <a:bodyPr wrap="square" rtlCol="0">
                  <a:spAutoFit/>
                </a:bodyPr>
                <a:lstStyle/>
                <a:p>
                  <a:pPr algn="ctr"/>
                  <a:r>
                    <a:rPr lang="en-US" altLang="zh-CN" dirty="0">
                      <a:solidFill>
                        <a:prstClr val="white"/>
                      </a:solidFill>
                    </a:rPr>
                    <a:t>Image </a:t>
                  </a:r>
                  <a:r>
                    <a:rPr lang="en-US" altLang="zh-CN" dirty="0" smtClean="0">
                      <a:solidFill>
                        <a:prstClr val="white"/>
                      </a:solidFill>
                    </a:rPr>
                    <a:t>filter</a:t>
                  </a:r>
                  <a:endParaRPr lang="zh-CN" altLang="en-US" dirty="0">
                    <a:solidFill>
                      <a:prstClr val="white"/>
                    </a:solidFill>
                  </a:endParaRPr>
                </a:p>
              </p:txBody>
            </p:sp>
            <p:sp>
              <p:nvSpPr>
                <p:cNvPr id="84" name="TextBox 83"/>
                <p:cNvSpPr txBox="1"/>
                <p:nvPr/>
              </p:nvSpPr>
              <p:spPr>
                <a:xfrm>
                  <a:off x="6564959" y="1008147"/>
                  <a:ext cx="1700327" cy="369332"/>
                </a:xfrm>
                <a:prstGeom prst="rect">
                  <a:avLst/>
                </a:prstGeom>
                <a:noFill/>
              </p:spPr>
              <p:txBody>
                <a:bodyPr wrap="square" rtlCol="0">
                  <a:spAutoFit/>
                </a:bodyPr>
                <a:lstStyle/>
                <a:p>
                  <a:pPr algn="ctr"/>
                  <a:r>
                    <a:rPr lang="en-US" altLang="zh-CN" dirty="0">
                      <a:solidFill>
                        <a:prstClr val="white"/>
                      </a:solidFill>
                    </a:rPr>
                    <a:t>Saliency</a:t>
                  </a:r>
                  <a:endParaRPr lang="zh-CN" altLang="en-US" dirty="0">
                    <a:solidFill>
                      <a:prstClr val="white"/>
                    </a:solidFill>
                  </a:endParaRPr>
                </a:p>
              </p:txBody>
            </p:sp>
            <p:sp>
              <p:nvSpPr>
                <p:cNvPr id="86" name="TextBox 85"/>
                <p:cNvSpPr txBox="1"/>
                <p:nvPr/>
              </p:nvSpPr>
              <p:spPr>
                <a:xfrm>
                  <a:off x="3667218" y="1155424"/>
                  <a:ext cx="1550849" cy="369332"/>
                </a:xfrm>
                <a:prstGeom prst="rect">
                  <a:avLst/>
                </a:prstGeom>
                <a:noFill/>
              </p:spPr>
              <p:txBody>
                <a:bodyPr wrap="square" rtlCol="0">
                  <a:spAutoFit/>
                </a:bodyPr>
                <a:lstStyle/>
                <a:p>
                  <a:pPr algn="ctr"/>
                  <a:r>
                    <a:rPr lang="en-US" altLang="zh-CN" dirty="0">
                      <a:solidFill>
                        <a:prstClr val="white"/>
                      </a:solidFill>
                    </a:rPr>
                    <a:t>Features</a:t>
                  </a:r>
                  <a:endParaRPr lang="zh-CN" altLang="en-US" dirty="0">
                    <a:solidFill>
                      <a:prstClr val="white"/>
                    </a:solidFill>
                  </a:endParaRPr>
                </a:p>
              </p:txBody>
            </p:sp>
            <p:sp>
              <p:nvSpPr>
                <p:cNvPr id="87" name="TextBox 86"/>
                <p:cNvSpPr txBox="1"/>
                <p:nvPr/>
              </p:nvSpPr>
              <p:spPr>
                <a:xfrm>
                  <a:off x="2010006" y="1841350"/>
                  <a:ext cx="1550849" cy="369332"/>
                </a:xfrm>
                <a:prstGeom prst="rect">
                  <a:avLst/>
                </a:prstGeom>
                <a:noFill/>
              </p:spPr>
              <p:txBody>
                <a:bodyPr wrap="square" rtlCol="0">
                  <a:spAutoFit/>
                </a:bodyPr>
                <a:lstStyle/>
                <a:p>
                  <a:pPr algn="ctr"/>
                  <a:r>
                    <a:rPr lang="en-US" altLang="zh-CN" dirty="0">
                      <a:solidFill>
                        <a:prstClr val="white"/>
                      </a:solidFill>
                    </a:rPr>
                    <a:t>Noise removal</a:t>
                  </a:r>
                  <a:endParaRPr lang="zh-CN" altLang="en-US" dirty="0">
                    <a:solidFill>
                      <a:prstClr val="white"/>
                    </a:solidFill>
                  </a:endParaRPr>
                </a:p>
              </p:txBody>
            </p:sp>
            <p:sp>
              <p:nvSpPr>
                <p:cNvPr id="88" name="TextBox 87"/>
                <p:cNvSpPr txBox="1"/>
                <p:nvPr/>
              </p:nvSpPr>
              <p:spPr>
                <a:xfrm>
                  <a:off x="3717368" y="592944"/>
                  <a:ext cx="1550849" cy="369332"/>
                </a:xfrm>
                <a:prstGeom prst="rect">
                  <a:avLst/>
                </a:prstGeom>
                <a:noFill/>
              </p:spPr>
              <p:txBody>
                <a:bodyPr wrap="square" rtlCol="0">
                  <a:spAutoFit/>
                </a:bodyPr>
                <a:lstStyle/>
                <a:p>
                  <a:pPr algn="ctr"/>
                  <a:r>
                    <a:rPr lang="en-US" altLang="zh-CN" dirty="0">
                      <a:solidFill>
                        <a:prstClr val="white"/>
                      </a:solidFill>
                    </a:rPr>
                    <a:t>Segmentation</a:t>
                  </a:r>
                  <a:endParaRPr lang="zh-CN" altLang="en-US" dirty="0">
                    <a:solidFill>
                      <a:prstClr val="white"/>
                    </a:solidFill>
                  </a:endParaRPr>
                </a:p>
              </p:txBody>
            </p:sp>
            <p:sp>
              <p:nvSpPr>
                <p:cNvPr id="89" name="TextBox 88"/>
                <p:cNvSpPr txBox="1"/>
                <p:nvPr/>
              </p:nvSpPr>
              <p:spPr>
                <a:xfrm>
                  <a:off x="3364906" y="1691394"/>
                  <a:ext cx="2010264" cy="369332"/>
                </a:xfrm>
                <a:prstGeom prst="rect">
                  <a:avLst/>
                </a:prstGeom>
                <a:noFill/>
              </p:spPr>
              <p:txBody>
                <a:bodyPr wrap="square" rtlCol="0">
                  <a:spAutoFit/>
                </a:bodyPr>
                <a:lstStyle/>
                <a:p>
                  <a:pPr algn="ctr"/>
                  <a:r>
                    <a:rPr lang="en-US" altLang="zh-CN" dirty="0">
                      <a:solidFill>
                        <a:prstClr val="white"/>
                      </a:solidFill>
                    </a:rPr>
                    <a:t>Image abstract</a:t>
                  </a:r>
                  <a:endParaRPr lang="zh-CN" altLang="en-US" dirty="0">
                    <a:solidFill>
                      <a:prstClr val="white"/>
                    </a:solidFill>
                  </a:endParaRPr>
                </a:p>
              </p:txBody>
            </p:sp>
            <p:sp>
              <p:nvSpPr>
                <p:cNvPr id="91" name="TextBox 90"/>
                <p:cNvSpPr txBox="1"/>
                <p:nvPr/>
              </p:nvSpPr>
              <p:spPr>
                <a:xfrm>
                  <a:off x="5064724" y="1085084"/>
                  <a:ext cx="2010264" cy="369332"/>
                </a:xfrm>
                <a:prstGeom prst="rect">
                  <a:avLst/>
                </a:prstGeom>
                <a:noFill/>
              </p:spPr>
              <p:txBody>
                <a:bodyPr wrap="square" rtlCol="0">
                  <a:spAutoFit/>
                </a:bodyPr>
                <a:lstStyle/>
                <a:p>
                  <a:pPr algn="ctr"/>
                  <a:r>
                    <a:rPr lang="en-US" altLang="zh-CN" dirty="0">
                      <a:solidFill>
                        <a:prstClr val="white"/>
                      </a:solidFill>
                    </a:rPr>
                    <a:t>Intrinsic image</a:t>
                  </a:r>
                  <a:endParaRPr lang="zh-CN" altLang="en-US" dirty="0">
                    <a:solidFill>
                      <a:prstClr val="white"/>
                    </a:solidFill>
                  </a:endParaRPr>
                </a:p>
              </p:txBody>
            </p:sp>
            <p:sp>
              <p:nvSpPr>
                <p:cNvPr id="92" name="TextBox 91"/>
                <p:cNvSpPr txBox="1"/>
                <p:nvPr/>
              </p:nvSpPr>
              <p:spPr>
                <a:xfrm>
                  <a:off x="1860928" y="1035858"/>
                  <a:ext cx="2010264" cy="369332"/>
                </a:xfrm>
                <a:prstGeom prst="rect">
                  <a:avLst/>
                </a:prstGeom>
                <a:noFill/>
              </p:spPr>
              <p:txBody>
                <a:bodyPr wrap="square" rtlCol="0">
                  <a:spAutoFit/>
                </a:bodyPr>
                <a:lstStyle/>
                <a:p>
                  <a:pPr algn="ctr"/>
                  <a:r>
                    <a:rPr lang="en-US" altLang="zh-CN" dirty="0">
                      <a:solidFill>
                        <a:prstClr val="white"/>
                      </a:solidFill>
                    </a:rPr>
                    <a:t>Color analysis</a:t>
                  </a:r>
                  <a:endParaRPr lang="zh-CN" altLang="en-US" dirty="0">
                    <a:solidFill>
                      <a:prstClr val="white"/>
                    </a:solidFill>
                  </a:endParaRPr>
                </a:p>
              </p:txBody>
            </p:sp>
            <p:sp>
              <p:nvSpPr>
                <p:cNvPr id="94" name="TextBox 93"/>
                <p:cNvSpPr txBox="1"/>
                <p:nvPr/>
              </p:nvSpPr>
              <p:spPr>
                <a:xfrm>
                  <a:off x="5280174" y="1645290"/>
                  <a:ext cx="2010264" cy="369332"/>
                </a:xfrm>
                <a:prstGeom prst="rect">
                  <a:avLst/>
                </a:prstGeom>
                <a:noFill/>
              </p:spPr>
              <p:txBody>
                <a:bodyPr wrap="square" rtlCol="0">
                  <a:spAutoFit/>
                </a:bodyPr>
                <a:lstStyle/>
                <a:p>
                  <a:pPr algn="ctr"/>
                  <a:r>
                    <a:rPr lang="en-US" altLang="zh-CN" dirty="0">
                      <a:solidFill>
                        <a:prstClr val="white"/>
                      </a:solidFill>
                    </a:rPr>
                    <a:t>Super </a:t>
                  </a:r>
                  <a:r>
                    <a:rPr lang="en-US" altLang="zh-CN" dirty="0" smtClean="0">
                      <a:solidFill>
                        <a:prstClr val="white"/>
                      </a:solidFill>
                    </a:rPr>
                    <a:t>resolution</a:t>
                  </a:r>
                  <a:endParaRPr lang="zh-CN" altLang="en-US" dirty="0">
                    <a:solidFill>
                      <a:prstClr val="white"/>
                    </a:solidFill>
                  </a:endParaRPr>
                </a:p>
              </p:txBody>
            </p:sp>
          </p:grpSp>
        </p:grpSp>
      </p:grpSp>
      <p:sp>
        <p:nvSpPr>
          <p:cNvPr id="95" name="云形标注 62"/>
          <p:cNvSpPr/>
          <p:nvPr/>
        </p:nvSpPr>
        <p:spPr>
          <a:xfrm>
            <a:off x="615578" y="622709"/>
            <a:ext cx="7913001" cy="2837539"/>
          </a:xfrm>
          <a:prstGeom prst="cloudCallout">
            <a:avLst>
              <a:gd name="adj1" fmla="val 2633"/>
              <a:gd name="adj2" fmla="val 63264"/>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6" name="TextBox 95"/>
          <p:cNvSpPr txBox="1"/>
          <p:nvPr/>
        </p:nvSpPr>
        <p:spPr>
          <a:xfrm>
            <a:off x="3818309" y="2650932"/>
            <a:ext cx="1700327" cy="369332"/>
          </a:xfrm>
          <a:prstGeom prst="rect">
            <a:avLst/>
          </a:prstGeom>
          <a:noFill/>
        </p:spPr>
        <p:txBody>
          <a:bodyPr wrap="square" rtlCol="0">
            <a:spAutoFit/>
          </a:bodyPr>
          <a:lstStyle/>
          <a:p>
            <a:pPr algn="ctr"/>
            <a:r>
              <a:rPr lang="en-US" altLang="zh-CN" b="1" dirty="0">
                <a:ln w="6600">
                  <a:solidFill>
                    <a:srgbClr val="ED7D31"/>
                  </a:solidFill>
                  <a:prstDash val="solid"/>
                </a:ln>
                <a:solidFill>
                  <a:srgbClr val="FFFFFF"/>
                </a:solidFill>
                <a:effectLst>
                  <a:outerShdw dist="38100" dir="2700000" algn="tl" rotWithShape="0">
                    <a:srgbClr val="ED7D31"/>
                  </a:outerShdw>
                </a:effectLst>
              </a:rPr>
              <a:t>Image </a:t>
            </a:r>
            <a:r>
              <a:rPr lang="en-US" altLang="zh-CN" b="1" dirty="0" smtClean="0">
                <a:ln w="6600">
                  <a:solidFill>
                    <a:srgbClr val="ED7D31"/>
                  </a:solidFill>
                  <a:prstDash val="solid"/>
                </a:ln>
                <a:solidFill>
                  <a:srgbClr val="FFFFFF"/>
                </a:solidFill>
                <a:effectLst>
                  <a:outerShdw dist="38100" dir="2700000" algn="tl" rotWithShape="0">
                    <a:srgbClr val="ED7D31"/>
                  </a:outerShdw>
                </a:effectLst>
              </a:rPr>
              <a:t>filter</a:t>
            </a:r>
            <a:endParaRPr lang="zh-CN" altLang="en-US" b="1" dirty="0">
              <a:ln w="6600">
                <a:solidFill>
                  <a:srgbClr val="ED7D31"/>
                </a:solidFill>
                <a:prstDash val="solid"/>
              </a:ln>
              <a:solidFill>
                <a:srgbClr val="FFFFFF"/>
              </a:solidFill>
              <a:effectLst>
                <a:outerShdw dist="38100" dir="2700000" algn="tl" rotWithShape="0">
                  <a:srgbClr val="ED7D31"/>
                </a:outerShdw>
              </a:effectLst>
            </a:endParaRPr>
          </a:p>
        </p:txBody>
      </p:sp>
      <p:grpSp>
        <p:nvGrpSpPr>
          <p:cNvPr id="136" name="组合 135"/>
          <p:cNvGrpSpPr/>
          <p:nvPr/>
        </p:nvGrpSpPr>
        <p:grpSpPr>
          <a:xfrm>
            <a:off x="3511179" y="4392542"/>
            <a:ext cx="2087775" cy="1448166"/>
            <a:chOff x="385529" y="506336"/>
            <a:chExt cx="8351100" cy="5792664"/>
          </a:xfrm>
        </p:grpSpPr>
        <p:pic>
          <p:nvPicPr>
            <p:cNvPr id="137"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530" y="506336"/>
              <a:ext cx="1078879" cy="720000"/>
            </a:xfrm>
            <a:prstGeom prst="rect">
              <a:avLst/>
            </a:prstGeom>
          </p:spPr>
        </p:pic>
        <p:pic>
          <p:nvPicPr>
            <p:cNvPr id="138"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1977" y="3879011"/>
              <a:ext cx="1078879" cy="720000"/>
            </a:xfrm>
            <a:prstGeom prst="rect">
              <a:avLst/>
            </a:prstGeom>
          </p:spPr>
        </p:pic>
        <p:pic>
          <p:nvPicPr>
            <p:cNvPr id="139"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6495" y="3863629"/>
              <a:ext cx="1078879" cy="720000"/>
            </a:xfrm>
            <a:prstGeom prst="rect">
              <a:avLst/>
            </a:prstGeom>
          </p:spPr>
        </p:pic>
        <p:pic>
          <p:nvPicPr>
            <p:cNvPr id="140"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1012" y="3863629"/>
              <a:ext cx="1078879" cy="720000"/>
            </a:xfrm>
            <a:prstGeom prst="rect">
              <a:avLst/>
            </a:prstGeom>
          </p:spPr>
        </p:pic>
        <p:pic>
          <p:nvPicPr>
            <p:cNvPr id="141"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250" y="3863629"/>
              <a:ext cx="1078879" cy="720000"/>
            </a:xfrm>
            <a:prstGeom prst="rect">
              <a:avLst/>
            </a:prstGeom>
          </p:spPr>
        </p:pic>
        <p:pic>
          <p:nvPicPr>
            <p:cNvPr id="142"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7749" y="3016134"/>
              <a:ext cx="1078879" cy="720000"/>
            </a:xfrm>
            <a:prstGeom prst="rect">
              <a:avLst/>
            </a:prstGeom>
          </p:spPr>
        </p:pic>
        <p:pic>
          <p:nvPicPr>
            <p:cNvPr id="143"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42268" y="3016134"/>
              <a:ext cx="1078879" cy="720000"/>
            </a:xfrm>
            <a:prstGeom prst="rect">
              <a:avLst/>
            </a:prstGeom>
          </p:spPr>
        </p:pic>
        <p:pic>
          <p:nvPicPr>
            <p:cNvPr id="144"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1977" y="3027286"/>
              <a:ext cx="1078879" cy="720000"/>
            </a:xfrm>
            <a:prstGeom prst="rect">
              <a:avLst/>
            </a:prstGeom>
          </p:spPr>
        </p:pic>
        <p:pic>
          <p:nvPicPr>
            <p:cNvPr id="145"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16495" y="3027286"/>
              <a:ext cx="1078879" cy="720000"/>
            </a:xfrm>
            <a:prstGeom prst="rect">
              <a:avLst/>
            </a:prstGeom>
          </p:spPr>
        </p:pic>
        <p:pic>
          <p:nvPicPr>
            <p:cNvPr id="146"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01013" y="3019595"/>
              <a:ext cx="1078879" cy="720000"/>
            </a:xfrm>
            <a:prstGeom prst="rect">
              <a:avLst/>
            </a:prstGeom>
          </p:spPr>
        </p:pic>
        <p:pic>
          <p:nvPicPr>
            <p:cNvPr id="147"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7250" y="3019595"/>
              <a:ext cx="1078879" cy="720000"/>
            </a:xfrm>
            <a:prstGeom prst="rect">
              <a:avLst/>
            </a:prstGeom>
          </p:spPr>
        </p:pic>
        <p:pic>
          <p:nvPicPr>
            <p:cNvPr id="148"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57750" y="2168940"/>
              <a:ext cx="1078879" cy="720000"/>
            </a:xfrm>
            <a:prstGeom prst="rect">
              <a:avLst/>
            </a:prstGeom>
          </p:spPr>
        </p:pic>
        <p:pic>
          <p:nvPicPr>
            <p:cNvPr id="149"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42268" y="2164409"/>
              <a:ext cx="1078879" cy="720000"/>
            </a:xfrm>
            <a:prstGeom prst="rect">
              <a:avLst/>
            </a:prstGeom>
          </p:spPr>
        </p:pic>
        <p:pic>
          <p:nvPicPr>
            <p:cNvPr id="150"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47459" y="2175561"/>
              <a:ext cx="1078879" cy="720000"/>
            </a:xfrm>
            <a:prstGeom prst="rect">
              <a:avLst/>
            </a:prstGeom>
          </p:spPr>
        </p:pic>
        <p:pic>
          <p:nvPicPr>
            <p:cNvPr id="151"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31977" y="2175561"/>
              <a:ext cx="1078879" cy="720000"/>
            </a:xfrm>
            <a:prstGeom prst="rect">
              <a:avLst/>
            </a:prstGeom>
          </p:spPr>
        </p:pic>
        <p:pic>
          <p:nvPicPr>
            <p:cNvPr id="152"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816495" y="2175561"/>
              <a:ext cx="1078879" cy="720000"/>
            </a:xfrm>
            <a:prstGeom prst="rect">
              <a:avLst/>
            </a:prstGeom>
          </p:spPr>
        </p:pic>
        <p:pic>
          <p:nvPicPr>
            <p:cNvPr id="153"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01013" y="2175561"/>
              <a:ext cx="1078879" cy="720000"/>
            </a:xfrm>
            <a:prstGeom prst="rect">
              <a:avLst/>
            </a:prstGeom>
          </p:spPr>
        </p:pic>
        <p:pic>
          <p:nvPicPr>
            <p:cNvPr id="154" name="Picture 2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5530" y="2175561"/>
              <a:ext cx="1078879" cy="720000"/>
            </a:xfrm>
            <a:prstGeom prst="rect">
              <a:avLst/>
            </a:prstGeom>
          </p:spPr>
        </p:pic>
        <p:pic>
          <p:nvPicPr>
            <p:cNvPr id="155" name="Picture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647414" y="1331527"/>
              <a:ext cx="1078879" cy="720000"/>
            </a:xfrm>
            <a:prstGeom prst="rect">
              <a:avLst/>
            </a:prstGeom>
          </p:spPr>
        </p:pic>
        <p:pic>
          <p:nvPicPr>
            <p:cNvPr id="156" name="Picture 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42269" y="1331527"/>
              <a:ext cx="1078879" cy="720000"/>
            </a:xfrm>
            <a:prstGeom prst="rect">
              <a:avLst/>
            </a:prstGeom>
          </p:spPr>
        </p:pic>
        <p:pic>
          <p:nvPicPr>
            <p:cNvPr id="157" name="Picture 2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237123" y="1331527"/>
              <a:ext cx="1078879" cy="720000"/>
            </a:xfrm>
            <a:prstGeom prst="rect">
              <a:avLst/>
            </a:prstGeom>
          </p:spPr>
        </p:pic>
        <p:pic>
          <p:nvPicPr>
            <p:cNvPr id="158" name="Picture 2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031978" y="1331527"/>
              <a:ext cx="1078879" cy="720000"/>
            </a:xfrm>
            <a:prstGeom prst="rect">
              <a:avLst/>
            </a:prstGeom>
          </p:spPr>
        </p:pic>
        <p:pic>
          <p:nvPicPr>
            <p:cNvPr id="159" name="Picture 2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816496" y="1331527"/>
              <a:ext cx="1078879" cy="720000"/>
            </a:xfrm>
            <a:prstGeom prst="rect">
              <a:avLst/>
            </a:prstGeom>
          </p:spPr>
        </p:pic>
        <p:pic>
          <p:nvPicPr>
            <p:cNvPr id="160" name="Picture 2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647413" y="5579000"/>
              <a:ext cx="1078879" cy="720000"/>
            </a:xfrm>
            <a:prstGeom prst="rect">
              <a:avLst/>
            </a:prstGeom>
          </p:spPr>
        </p:pic>
        <p:pic>
          <p:nvPicPr>
            <p:cNvPr id="161" name="Picture 2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85530" y="1331527"/>
              <a:ext cx="1078879" cy="720000"/>
            </a:xfrm>
            <a:prstGeom prst="rect">
              <a:avLst/>
            </a:prstGeom>
          </p:spPr>
        </p:pic>
        <p:pic>
          <p:nvPicPr>
            <p:cNvPr id="162" name="Picture 3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647414" y="506336"/>
              <a:ext cx="1078879" cy="720000"/>
            </a:xfrm>
            <a:prstGeom prst="rect">
              <a:avLst/>
            </a:prstGeom>
          </p:spPr>
        </p:pic>
        <p:pic>
          <p:nvPicPr>
            <p:cNvPr id="163" name="Picture 3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442269" y="506336"/>
              <a:ext cx="1078879" cy="720000"/>
            </a:xfrm>
            <a:prstGeom prst="rect">
              <a:avLst/>
            </a:prstGeom>
          </p:spPr>
        </p:pic>
        <p:pic>
          <p:nvPicPr>
            <p:cNvPr id="164" name="Picture 3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237124" y="506336"/>
              <a:ext cx="1078879" cy="720000"/>
            </a:xfrm>
            <a:prstGeom prst="rect">
              <a:avLst/>
            </a:prstGeom>
          </p:spPr>
        </p:pic>
        <p:pic>
          <p:nvPicPr>
            <p:cNvPr id="165" name="Picture 3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031979" y="506336"/>
              <a:ext cx="1078879" cy="720000"/>
            </a:xfrm>
            <a:prstGeom prst="rect">
              <a:avLst/>
            </a:prstGeom>
          </p:spPr>
        </p:pic>
        <p:pic>
          <p:nvPicPr>
            <p:cNvPr id="166" name="Picture 3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816496" y="506336"/>
              <a:ext cx="1078879" cy="720000"/>
            </a:xfrm>
            <a:prstGeom prst="rect">
              <a:avLst/>
            </a:prstGeom>
          </p:spPr>
        </p:pic>
        <p:pic>
          <p:nvPicPr>
            <p:cNvPr id="167" name="Picture 35"/>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601013" y="506336"/>
              <a:ext cx="1078879" cy="720000"/>
            </a:xfrm>
            <a:prstGeom prst="rect">
              <a:avLst/>
            </a:prstGeom>
          </p:spPr>
        </p:pic>
        <p:pic>
          <p:nvPicPr>
            <p:cNvPr id="168"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0092" y="1350370"/>
              <a:ext cx="1078879" cy="720000"/>
            </a:xfrm>
            <a:prstGeom prst="rect">
              <a:avLst/>
            </a:prstGeom>
          </p:spPr>
        </p:pic>
        <p:pic>
          <p:nvPicPr>
            <p:cNvPr id="169" name="Picture 51"/>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440057" y="5561231"/>
              <a:ext cx="1078879" cy="720000"/>
            </a:xfrm>
            <a:prstGeom prst="rect">
              <a:avLst/>
            </a:prstGeom>
          </p:spPr>
        </p:pic>
        <p:pic>
          <p:nvPicPr>
            <p:cNvPr id="170" name="Picture 52"/>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247459" y="5570807"/>
              <a:ext cx="1078879" cy="720000"/>
            </a:xfrm>
            <a:prstGeom prst="rect">
              <a:avLst/>
            </a:prstGeom>
          </p:spPr>
        </p:pic>
        <p:pic>
          <p:nvPicPr>
            <p:cNvPr id="171" name="Picture 53"/>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009091" y="5561231"/>
              <a:ext cx="1078879" cy="720000"/>
            </a:xfrm>
            <a:prstGeom prst="rect">
              <a:avLst/>
            </a:prstGeom>
          </p:spPr>
        </p:pic>
        <p:pic>
          <p:nvPicPr>
            <p:cNvPr id="172" name="Picture 54"/>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816495" y="5544779"/>
              <a:ext cx="1078879" cy="720000"/>
            </a:xfrm>
            <a:prstGeom prst="rect">
              <a:avLst/>
            </a:prstGeom>
          </p:spPr>
        </p:pic>
        <p:pic>
          <p:nvPicPr>
            <p:cNvPr id="173" name="Picture 55"/>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601012" y="5551697"/>
              <a:ext cx="1078879" cy="720000"/>
            </a:xfrm>
            <a:prstGeom prst="rect">
              <a:avLst/>
            </a:prstGeom>
          </p:spPr>
        </p:pic>
        <p:pic>
          <p:nvPicPr>
            <p:cNvPr id="174" name="Picture 56"/>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385529" y="5551697"/>
              <a:ext cx="1078879" cy="720000"/>
            </a:xfrm>
            <a:prstGeom prst="rect">
              <a:avLst/>
            </a:prstGeom>
          </p:spPr>
        </p:pic>
        <p:pic>
          <p:nvPicPr>
            <p:cNvPr id="175" name="Picture 57"/>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656703" y="4719887"/>
              <a:ext cx="1078879" cy="720000"/>
            </a:xfrm>
            <a:prstGeom prst="rect">
              <a:avLst/>
            </a:prstGeom>
          </p:spPr>
        </p:pic>
        <p:pic>
          <p:nvPicPr>
            <p:cNvPr id="176" name="Picture 58"/>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441221" y="4709506"/>
              <a:ext cx="1078879" cy="720000"/>
            </a:xfrm>
            <a:prstGeom prst="rect">
              <a:avLst/>
            </a:prstGeom>
          </p:spPr>
        </p:pic>
        <p:pic>
          <p:nvPicPr>
            <p:cNvPr id="177" name="Picture 59"/>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247459" y="4707663"/>
              <a:ext cx="1078879" cy="720000"/>
            </a:xfrm>
            <a:prstGeom prst="rect">
              <a:avLst/>
            </a:prstGeom>
          </p:spPr>
        </p:pic>
        <p:pic>
          <p:nvPicPr>
            <p:cNvPr id="178" name="Picture 60"/>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4031976" y="4709506"/>
              <a:ext cx="1078879" cy="720000"/>
            </a:xfrm>
            <a:prstGeom prst="rect">
              <a:avLst/>
            </a:prstGeom>
          </p:spPr>
        </p:pic>
        <p:pic>
          <p:nvPicPr>
            <p:cNvPr id="179" name="Picture 61"/>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2816495" y="4707663"/>
              <a:ext cx="1078879" cy="720000"/>
            </a:xfrm>
            <a:prstGeom prst="rect">
              <a:avLst/>
            </a:prstGeom>
          </p:spPr>
        </p:pic>
        <p:pic>
          <p:nvPicPr>
            <p:cNvPr id="180" name="Picture 62"/>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1601012" y="4707663"/>
              <a:ext cx="1078879" cy="720000"/>
            </a:xfrm>
            <a:prstGeom prst="rect">
              <a:avLst/>
            </a:prstGeom>
          </p:spPr>
        </p:pic>
        <p:pic>
          <p:nvPicPr>
            <p:cNvPr id="181" name="Picture 63"/>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407249" y="4707663"/>
              <a:ext cx="1078879" cy="720000"/>
            </a:xfrm>
            <a:prstGeom prst="rect">
              <a:avLst/>
            </a:prstGeom>
          </p:spPr>
        </p:pic>
        <p:pic>
          <p:nvPicPr>
            <p:cNvPr id="182" name="Picture 64"/>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7656704" y="3894393"/>
              <a:ext cx="1078879" cy="720000"/>
            </a:xfrm>
            <a:prstGeom prst="rect">
              <a:avLst/>
            </a:prstGeom>
          </p:spPr>
        </p:pic>
        <p:pic>
          <p:nvPicPr>
            <p:cNvPr id="183" name="Picture 65"/>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6441222" y="3894393"/>
              <a:ext cx="1078879" cy="720000"/>
            </a:xfrm>
            <a:prstGeom prst="rect">
              <a:avLst/>
            </a:prstGeom>
          </p:spPr>
        </p:pic>
        <p:pic>
          <p:nvPicPr>
            <p:cNvPr id="184" name="Picture 66"/>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5247459" y="3894393"/>
              <a:ext cx="1078879" cy="720000"/>
            </a:xfrm>
            <a:prstGeom prst="rect">
              <a:avLst/>
            </a:prstGeom>
          </p:spPr>
        </p:pic>
        <p:pic>
          <p:nvPicPr>
            <p:cNvPr id="185" name="Picture 67"/>
            <p:cNvPicPr>
              <a:picLocks noChangeAspect="1"/>
            </p:cNvPicPr>
            <p:nvPr/>
          </p:nvPicPr>
          <p:blipFill rotWithShape="1">
            <a:blip r:embed="rId50" cstate="print">
              <a:extLst>
                <a:ext uri="{28A0092B-C50C-407E-A947-70E740481C1C}">
                  <a14:useLocalDpi xmlns:a14="http://schemas.microsoft.com/office/drawing/2010/main" val="0"/>
                </a:ext>
              </a:extLst>
            </a:blip>
            <a:srcRect b="10292"/>
            <a:stretch/>
          </p:blipFill>
          <p:spPr>
            <a:xfrm>
              <a:off x="5246338" y="3030345"/>
              <a:ext cx="1080000" cy="726634"/>
            </a:xfrm>
            <a:prstGeom prst="rect">
              <a:avLst/>
            </a:prstGeom>
          </p:spPr>
        </p:pic>
      </p:grpSp>
    </p:spTree>
    <p:extLst>
      <p:ext uri="{BB962C8B-B14F-4D97-AF65-F5344CB8AC3E}">
        <p14:creationId xmlns:p14="http://schemas.microsoft.com/office/powerpoint/2010/main" val="549909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fade">
                                      <p:cBhvr>
                                        <p:cTn id="16" dur="500"/>
                                        <p:tgtEl>
                                          <p:spTgt spid="96"/>
                                        </p:tgtEl>
                                      </p:cBhvr>
                                    </p:animEffect>
                                  </p:childTnLst>
                                </p:cTn>
                              </p:par>
                            </p:childTnLst>
                          </p:cTn>
                        </p:par>
                        <p:par>
                          <p:cTn id="17" fill="hold">
                            <p:stCondLst>
                              <p:cond delay="500"/>
                            </p:stCondLst>
                            <p:childTnLst>
                              <p:par>
                                <p:cTn id="18" presetID="32" presetClass="emph" presetSubtype="0" repeatCount="indefinite" fill="hold" grpId="1" nodeType="afterEffect">
                                  <p:stCondLst>
                                    <p:cond delay="0"/>
                                  </p:stCondLst>
                                  <p:endCondLst>
                                    <p:cond evt="onNext" delay="0">
                                      <p:tgtEl>
                                        <p:sldTgt/>
                                      </p:tgtEl>
                                    </p:cond>
                                  </p:endCondLst>
                                  <p:childTnLst>
                                    <p:animRot by="120000">
                                      <p:cBhvr>
                                        <p:cTn id="19" dur="100" fill="hold">
                                          <p:stCondLst>
                                            <p:cond delay="0"/>
                                          </p:stCondLst>
                                        </p:cTn>
                                        <p:tgtEl>
                                          <p:spTgt spid="96"/>
                                        </p:tgtEl>
                                        <p:attrNameLst>
                                          <p:attrName>r</p:attrName>
                                        </p:attrNameLst>
                                      </p:cBhvr>
                                    </p:animRot>
                                    <p:animRot by="-240000">
                                      <p:cBhvr>
                                        <p:cTn id="20" dur="200" fill="hold">
                                          <p:stCondLst>
                                            <p:cond delay="200"/>
                                          </p:stCondLst>
                                        </p:cTn>
                                        <p:tgtEl>
                                          <p:spTgt spid="96"/>
                                        </p:tgtEl>
                                        <p:attrNameLst>
                                          <p:attrName>r</p:attrName>
                                        </p:attrNameLst>
                                      </p:cBhvr>
                                    </p:animRot>
                                    <p:animRot by="240000">
                                      <p:cBhvr>
                                        <p:cTn id="21" dur="200" fill="hold">
                                          <p:stCondLst>
                                            <p:cond delay="400"/>
                                          </p:stCondLst>
                                        </p:cTn>
                                        <p:tgtEl>
                                          <p:spTgt spid="96"/>
                                        </p:tgtEl>
                                        <p:attrNameLst>
                                          <p:attrName>r</p:attrName>
                                        </p:attrNameLst>
                                      </p:cBhvr>
                                    </p:animRot>
                                    <p:animRot by="-240000">
                                      <p:cBhvr>
                                        <p:cTn id="22" dur="200" fill="hold">
                                          <p:stCondLst>
                                            <p:cond delay="600"/>
                                          </p:stCondLst>
                                        </p:cTn>
                                        <p:tgtEl>
                                          <p:spTgt spid="96"/>
                                        </p:tgtEl>
                                        <p:attrNameLst>
                                          <p:attrName>r</p:attrName>
                                        </p:attrNameLst>
                                      </p:cBhvr>
                                    </p:animRot>
                                    <p:animRot by="120000">
                                      <p:cBhvr>
                                        <p:cTn id="23" dur="200" fill="hold">
                                          <p:stCondLst>
                                            <p:cond delay="800"/>
                                          </p:stCondLst>
                                        </p:cTn>
                                        <p:tgtEl>
                                          <p:spTgt spid="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p:bldP spid="96"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Performance Comparison</a:t>
            </a:r>
            <a:endParaRPr lang="zh-CN" altLang="en-US" dirty="0"/>
          </a:p>
        </p:txBody>
      </p:sp>
      <p:sp>
        <p:nvSpPr>
          <p:cNvPr id="3" name="Content Placeholder 2"/>
          <p:cNvSpPr>
            <a:spLocks noGrp="1"/>
          </p:cNvSpPr>
          <p:nvPr>
            <p:ph idx="1"/>
          </p:nvPr>
        </p:nvSpPr>
        <p:spPr/>
        <p:txBody>
          <a:bodyPr/>
          <a:lstStyle/>
          <a:p>
            <a:r>
              <a:rPr lang="en-US" altLang="zh-CN" dirty="0" smtClean="0"/>
              <a:t>Performance comparison</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40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930057261"/>
              </p:ext>
            </p:extLst>
          </p:nvPr>
        </p:nvGraphicFramePr>
        <p:xfrm>
          <a:off x="628650" y="2710895"/>
          <a:ext cx="8009323" cy="1874027"/>
        </p:xfrm>
        <a:graphic>
          <a:graphicData uri="http://schemas.openxmlformats.org/drawingml/2006/table">
            <a:tbl>
              <a:tblPr firstRow="1" bandRow="1">
                <a:tableStyleId>{5940675A-B579-460E-94D1-54222C63F5DA}</a:tableStyleId>
              </a:tblPr>
              <a:tblGrid>
                <a:gridCol w="4573665"/>
                <a:gridCol w="3435658"/>
              </a:tblGrid>
              <a:tr h="370840">
                <a:tc>
                  <a:txBody>
                    <a:bodyPr/>
                    <a:lstStyle/>
                    <a:p>
                      <a:pPr algn="ctr"/>
                      <a:r>
                        <a:rPr lang="en-US" altLang="zh-CN" dirty="0" smtClean="0"/>
                        <a:t>Algorithms</a:t>
                      </a:r>
                      <a:endParaRPr lang="zh-CN" altLang="en-US" dirty="0"/>
                    </a:p>
                  </a:txBody>
                  <a:tcPr/>
                </a:tc>
                <a:tc>
                  <a:txBody>
                    <a:bodyPr/>
                    <a:lstStyle/>
                    <a:p>
                      <a:pPr algn="ctr"/>
                      <a:r>
                        <a:rPr lang="en-US" altLang="zh-CN" dirty="0" smtClean="0"/>
                        <a:t>Time</a:t>
                      </a:r>
                      <a:r>
                        <a:rPr lang="en-US" altLang="zh-CN" baseline="0" dirty="0" smtClean="0"/>
                        <a:t> (seconds/Megapixel)</a:t>
                      </a:r>
                      <a:endParaRPr lang="zh-CN" altLang="en-US" dirty="0"/>
                    </a:p>
                  </a:txBody>
                  <a:tcPr/>
                </a:tc>
              </a:tr>
              <a:tr h="370840">
                <a:tc>
                  <a:txBody>
                    <a:bodyPr/>
                    <a:lstStyle/>
                    <a:p>
                      <a:pPr algn="ctr"/>
                      <a:r>
                        <a:rPr lang="en-US" altLang="zh-CN" dirty="0" smtClean="0"/>
                        <a:t>Local </a:t>
                      </a:r>
                      <a:r>
                        <a:rPr lang="en-US" altLang="zh-CN" dirty="0" err="1" smtClean="0"/>
                        <a:t>Extrema</a:t>
                      </a:r>
                      <a:r>
                        <a:rPr lang="en-US" altLang="zh-CN" baseline="0" dirty="0" smtClean="0"/>
                        <a:t> [</a:t>
                      </a:r>
                      <a:r>
                        <a:rPr lang="en-US" altLang="zh-CN" baseline="0" dirty="0" err="1" smtClean="0"/>
                        <a:t>Subr</a:t>
                      </a:r>
                      <a:r>
                        <a:rPr lang="en-US" altLang="zh-CN" baseline="0" dirty="0" smtClean="0"/>
                        <a:t> et al., 2009]</a:t>
                      </a:r>
                      <a:endParaRPr lang="zh-CN" altLang="en-US" dirty="0"/>
                    </a:p>
                  </a:txBody>
                  <a:tcPr/>
                </a:tc>
                <a:tc>
                  <a:txBody>
                    <a:bodyPr/>
                    <a:lstStyle/>
                    <a:p>
                      <a:pPr algn="ctr"/>
                      <a:r>
                        <a:rPr lang="en-US" altLang="zh-CN" dirty="0" smtClean="0"/>
                        <a:t>95</a:t>
                      </a:r>
                      <a:endParaRPr lang="zh-CN" altLang="en-US" dirty="0"/>
                    </a:p>
                  </a:txBody>
                  <a:tcPr/>
                </a:tc>
              </a:tr>
              <a:tr h="370840">
                <a:tc>
                  <a:txBody>
                    <a:bodyPr/>
                    <a:lstStyle/>
                    <a:p>
                      <a:pPr algn="ctr"/>
                      <a:r>
                        <a:rPr lang="en-US" altLang="zh-CN" dirty="0" smtClean="0"/>
                        <a:t>RTV [Xu et al., 2012]</a:t>
                      </a:r>
                      <a:endParaRPr lang="zh-CN" altLang="en-US" dirty="0"/>
                    </a:p>
                  </a:txBody>
                  <a:tcPr/>
                </a:tc>
                <a:tc>
                  <a:txBody>
                    <a:bodyPr/>
                    <a:lstStyle/>
                    <a:p>
                      <a:pPr algn="ctr"/>
                      <a:r>
                        <a:rPr lang="en-US" altLang="zh-CN" dirty="0" smtClean="0"/>
                        <a:t>14</a:t>
                      </a:r>
                      <a:endParaRPr lang="zh-CN" altLang="en-US" dirty="0"/>
                    </a:p>
                  </a:txBody>
                  <a:tcPr/>
                </a:tc>
              </a:tr>
              <a:tr h="3708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CN" dirty="0" smtClean="0"/>
                        <a:t>Region</a:t>
                      </a:r>
                      <a:r>
                        <a:rPr lang="en-US" altLang="zh-CN" baseline="0" dirty="0" smtClean="0"/>
                        <a:t> Covariance </a:t>
                      </a:r>
                      <a:r>
                        <a:rPr lang="en-US" altLang="zh-CN" dirty="0" smtClean="0"/>
                        <a:t>[</a:t>
                      </a:r>
                      <a:r>
                        <a:rPr lang="en-US" altLang="zh-CN" dirty="0" err="1" smtClean="0"/>
                        <a:t>Karacan</a:t>
                      </a:r>
                      <a:r>
                        <a:rPr lang="en-US" altLang="zh-CN" dirty="0" smtClean="0"/>
                        <a:t> et al., 2013]</a:t>
                      </a:r>
                      <a:endParaRPr lang="zh-CN" altLang="en-US" dirty="0"/>
                    </a:p>
                  </a:txBody>
                  <a:tcPr/>
                </a:tc>
                <a:tc>
                  <a:txBody>
                    <a:bodyPr/>
                    <a:lstStyle/>
                    <a:p>
                      <a:pPr algn="ctr"/>
                      <a:r>
                        <a:rPr lang="en-US" altLang="zh-CN" dirty="0" smtClean="0"/>
                        <a:t>240</a:t>
                      </a:r>
                      <a:endParaRPr lang="zh-CN" altLang="en-US" dirty="0"/>
                    </a:p>
                  </a:txBody>
                  <a:tcPr/>
                </a:tc>
              </a:tr>
              <a:tr h="390667">
                <a:tc>
                  <a:txBody>
                    <a:bodyPr/>
                    <a:lstStyle/>
                    <a:p>
                      <a:pPr algn="ctr"/>
                      <a:r>
                        <a:rPr lang="en-US" altLang="zh-CN" dirty="0" smtClean="0">
                          <a:solidFill>
                            <a:schemeClr val="accent4"/>
                          </a:solidFill>
                        </a:rPr>
                        <a:t>Ours</a:t>
                      </a:r>
                      <a:endParaRPr lang="zh-CN" altLang="en-US" dirty="0">
                        <a:solidFill>
                          <a:schemeClr val="accent4"/>
                        </a:solidFill>
                      </a:endParaRPr>
                    </a:p>
                  </a:txBody>
                  <a:tcPr/>
                </a:tc>
                <a:tc>
                  <a:txBody>
                    <a:bodyPr/>
                    <a:lstStyle/>
                    <a:p>
                      <a:pPr algn="ctr"/>
                      <a:r>
                        <a:rPr lang="en-US" altLang="zh-CN" dirty="0" smtClean="0">
                          <a:solidFill>
                            <a:schemeClr val="accent4"/>
                          </a:solidFill>
                        </a:rPr>
                        <a:t>0.05</a:t>
                      </a:r>
                      <a:endParaRPr lang="zh-CN" altLang="en-US" dirty="0">
                        <a:solidFill>
                          <a:schemeClr val="accent4"/>
                        </a:solidFill>
                      </a:endParaRPr>
                    </a:p>
                  </a:txBody>
                  <a:tcPr/>
                </a:tc>
              </a:tr>
            </a:tbl>
          </a:graphicData>
        </a:graphic>
      </p:graphicFrame>
      <p:sp>
        <p:nvSpPr>
          <p:cNvPr id="6" name="Rectangle 12"/>
          <p:cNvSpPr/>
          <p:nvPr/>
        </p:nvSpPr>
        <p:spPr>
          <a:xfrm>
            <a:off x="7130587" y="4215415"/>
            <a:ext cx="1109214" cy="338554"/>
          </a:xfrm>
          <a:prstGeom prst="rect">
            <a:avLst/>
          </a:prstGeom>
        </p:spPr>
        <p:txBody>
          <a:bodyPr wrap="none">
            <a:spAutoFit/>
          </a:bodyPr>
          <a:lstStyle/>
          <a:p>
            <a:pPr algn="ctr"/>
            <a:r>
              <a:rPr lang="en-US" altLang="zh-CN" sz="1600" dirty="0" smtClean="0">
                <a:solidFill>
                  <a:schemeClr val="accent4"/>
                </a:solidFill>
              </a:rPr>
              <a:t>(Real-time</a:t>
            </a:r>
            <a:r>
              <a:rPr lang="en-US" altLang="zh-CN" sz="1600" dirty="0">
                <a:solidFill>
                  <a:schemeClr val="accent4"/>
                </a:solidFill>
              </a:rPr>
              <a:t>)</a:t>
            </a:r>
            <a:endParaRPr lang="zh-CN" altLang="en-US" sz="1600" dirty="0">
              <a:solidFill>
                <a:schemeClr val="accent4"/>
              </a:solidFill>
            </a:endParaRPr>
          </a:p>
        </p:txBody>
      </p:sp>
    </p:spTree>
    <p:extLst>
      <p:ext uri="{BB962C8B-B14F-4D97-AF65-F5344CB8AC3E}">
        <p14:creationId xmlns:p14="http://schemas.microsoft.com/office/powerpoint/2010/main" val="3630852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1797978"/>
            <a:ext cx="7886700" cy="2558265"/>
          </a:xfrm>
        </p:spPr>
        <p:txBody>
          <a:bodyPr>
            <a:normAutofit/>
          </a:bodyPr>
          <a:lstStyle/>
          <a:p>
            <a:pPr>
              <a:lnSpc>
                <a:spcPct val="150000"/>
              </a:lnSpc>
            </a:pPr>
            <a:r>
              <a:rPr lang="en-US" dirty="0" smtClean="0"/>
              <a:t>Results &amp; Application</a:t>
            </a:r>
            <a:endParaRPr 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41</a:t>
            </a:fld>
            <a:endParaRPr lang="en-US" dirty="0"/>
          </a:p>
        </p:txBody>
      </p:sp>
    </p:spTree>
    <p:extLst>
      <p:ext uri="{BB962C8B-B14F-4D97-AF65-F5344CB8AC3E}">
        <p14:creationId xmlns:p14="http://schemas.microsoft.com/office/powerpoint/2010/main" val="3126983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Texture Removal</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42</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150" y="1436668"/>
            <a:ext cx="6097500" cy="4878000"/>
          </a:xfrm>
          <a:prstGeom prst="rect">
            <a:avLst/>
          </a:prstGeom>
          <a:noFill/>
          <a:ln w="25400">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650" y="1437868"/>
            <a:ext cx="6096000" cy="4876800"/>
          </a:xfrm>
          <a:prstGeom prst="rect">
            <a:avLst/>
          </a:prstGeom>
          <a:noFill/>
          <a:ln w="25400">
            <a:solidFill>
              <a:schemeClr val="tx1"/>
            </a:solidFill>
          </a:ln>
        </p:spPr>
      </p:pic>
      <p:cxnSp>
        <p:nvCxnSpPr>
          <p:cNvPr id="7" name="Straight Connector 6"/>
          <p:cNvCxnSpPr/>
          <p:nvPr/>
        </p:nvCxnSpPr>
        <p:spPr>
          <a:xfrm>
            <a:off x="1389150" y="1436668"/>
            <a:ext cx="6097500" cy="0"/>
          </a:xfrm>
          <a:prstGeom prst="line">
            <a:avLst/>
          </a:prstGeom>
          <a:ln w="25400">
            <a:solidFill>
              <a:schemeClr val="tx1"/>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822776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42" presetClass="path" presetSubtype="0" fill="hold" nodeType="withEffect">
                                  <p:stCondLst>
                                    <p:cond delay="0"/>
                                  </p:stCondLst>
                                  <p:childTnLst>
                                    <p:animMotion origin="layout" path="M -3.05556E-6 -7.40741E-7 L 0.00157 0.7125 " pathEditMode="relative" rAng="0" ptsTypes="AA">
                                      <p:cBhvr>
                                        <p:cTn id="9" dur="1000" fill="hold"/>
                                        <p:tgtEl>
                                          <p:spTgt spid="7"/>
                                        </p:tgtEl>
                                        <p:attrNameLst>
                                          <p:attrName>ppt_x</p:attrName>
                                          <p:attrName>ppt_y</p:attrName>
                                        </p:attrNameLst>
                                      </p:cBhvr>
                                      <p:rCtr x="69" y="356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Texture Removal</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43</a:t>
            </a:fld>
            <a:endParaRPr lang="en-US"/>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1372" t="41178" r="61881" b="24034"/>
          <a:stretch/>
        </p:blipFill>
        <p:spPr>
          <a:xfrm>
            <a:off x="5502842" y="3103569"/>
            <a:ext cx="2777023" cy="2889607"/>
          </a:xfrm>
          <a:prstGeom prst="rect">
            <a:avLst/>
          </a:prstGeom>
          <a:noFill/>
          <a:ln w="28575">
            <a:solidFill>
              <a:schemeClr val="accent4"/>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746" y="1465759"/>
            <a:ext cx="1672505" cy="1338004"/>
          </a:xfrm>
          <a:prstGeom prst="rect">
            <a:avLst/>
          </a:prstGeom>
          <a:noFill/>
          <a:ln w="25400">
            <a:solidFill>
              <a:schemeClr val="tx1"/>
            </a:solidFill>
          </a:ln>
        </p:spPr>
      </p:pic>
      <p:grpSp>
        <p:nvGrpSpPr>
          <p:cNvPr id="17" name="Group 16"/>
          <p:cNvGrpSpPr/>
          <p:nvPr/>
        </p:nvGrpSpPr>
        <p:grpSpPr>
          <a:xfrm>
            <a:off x="1344058" y="2115239"/>
            <a:ext cx="3432202" cy="3866920"/>
            <a:chOff x="1344058" y="2115239"/>
            <a:chExt cx="3432202" cy="3866920"/>
          </a:xfrm>
        </p:grpSpPr>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11395" t="40941" r="62045" b="24730"/>
            <a:stretch/>
          </p:blipFill>
          <p:spPr>
            <a:xfrm>
              <a:off x="2017999" y="3130080"/>
              <a:ext cx="2758261" cy="2852079"/>
            </a:xfrm>
            <a:prstGeom prst="rect">
              <a:avLst/>
            </a:prstGeom>
            <a:noFill/>
            <a:ln w="28575">
              <a:solidFill>
                <a:schemeClr val="accent4"/>
              </a:solidFill>
            </a:ln>
          </p:spPr>
        </p:pic>
        <p:sp>
          <p:nvSpPr>
            <p:cNvPr id="8" name="Rectangle 7"/>
            <p:cNvSpPr/>
            <p:nvPr/>
          </p:nvSpPr>
          <p:spPr>
            <a:xfrm>
              <a:off x="1344058" y="2115239"/>
              <a:ext cx="275422" cy="286438"/>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Straight Connector 12"/>
            <p:cNvCxnSpPr>
              <a:stCxn id="8" idx="3"/>
              <a:endCxn id="15" idx="0"/>
            </p:cNvCxnSpPr>
            <p:nvPr/>
          </p:nvCxnSpPr>
          <p:spPr>
            <a:xfrm>
              <a:off x="1619480" y="2258458"/>
              <a:ext cx="1777650" cy="871622"/>
            </a:xfrm>
            <a:prstGeom prst="line">
              <a:avLst/>
            </a:prstGeom>
            <a:ln w="28575">
              <a:solidFill>
                <a:schemeClr val="accent4"/>
              </a:solidFill>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2966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Texture Removal</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44</a:t>
            </a:fld>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340" y="1690689"/>
            <a:ext cx="4699967" cy="4585840"/>
          </a:xfrm>
          <a:prstGeom prst="rect">
            <a:avLst/>
          </a:prstGeom>
          <a:ln w="25400">
            <a:solidFill>
              <a:schemeClr val="tx1"/>
            </a:solidFill>
          </a:ln>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1340" y="1690689"/>
            <a:ext cx="4699967" cy="4585840"/>
          </a:xfrm>
          <a:prstGeom prst="rect">
            <a:avLst/>
          </a:prstGeom>
          <a:ln w="25400">
            <a:solidFill>
              <a:schemeClr val="tx1"/>
            </a:solidFill>
          </a:ln>
        </p:spPr>
      </p:pic>
      <p:cxnSp>
        <p:nvCxnSpPr>
          <p:cNvPr id="14" name="Straight Connector 13"/>
          <p:cNvCxnSpPr/>
          <p:nvPr/>
        </p:nvCxnSpPr>
        <p:spPr>
          <a:xfrm flipV="1">
            <a:off x="2181340" y="1669279"/>
            <a:ext cx="4699967" cy="28378"/>
          </a:xfrm>
          <a:prstGeom prst="line">
            <a:avLst/>
          </a:prstGeom>
          <a:ln w="28575">
            <a:solidFill>
              <a:schemeClr val="tx1"/>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65060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par>
                                <p:cTn id="8" presetID="42" presetClass="path" presetSubtype="0" fill="hold" nodeType="withEffect">
                                  <p:stCondLst>
                                    <p:cond delay="0"/>
                                  </p:stCondLst>
                                  <p:childTnLst>
                                    <p:animMotion origin="layout" path="M 3.88889E-6 -3.7037E-7 L -0.00157 0.66991 " pathEditMode="relative" rAng="0" ptsTypes="AA">
                                      <p:cBhvr>
                                        <p:cTn id="9" dur="1000" fill="hold"/>
                                        <p:tgtEl>
                                          <p:spTgt spid="14"/>
                                        </p:tgtEl>
                                        <p:attrNameLst>
                                          <p:attrName>ppt_x</p:attrName>
                                          <p:attrName>ppt_y</p:attrName>
                                        </p:attrNameLst>
                                      </p:cBhvr>
                                      <p:rCtr x="-87" y="334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Halftone Image</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45</a:t>
            </a:fld>
            <a:endParaRPr lang="en-US"/>
          </a:p>
        </p:txBody>
      </p:sp>
      <p:pic>
        <p:nvPicPr>
          <p:cNvPr id="5" name="Picture 4"/>
          <p:cNvPicPr>
            <a:picLocks noChangeAspect="1"/>
          </p:cNvPicPr>
          <p:nvPr/>
        </p:nvPicPr>
        <p:blipFill>
          <a:blip r:embed="rId3"/>
          <a:stretch>
            <a:fillRect/>
          </a:stretch>
        </p:blipFill>
        <p:spPr>
          <a:xfrm>
            <a:off x="1466965" y="1690689"/>
            <a:ext cx="6309391" cy="4665662"/>
          </a:xfrm>
          <a:prstGeom prst="rect">
            <a:avLst/>
          </a:prstGeom>
          <a:ln w="25400">
            <a:solidFill>
              <a:schemeClr val="tx1"/>
            </a:solidFill>
          </a:ln>
        </p:spPr>
      </p:pic>
      <p:pic>
        <p:nvPicPr>
          <p:cNvPr id="6" name="Picture 5"/>
          <p:cNvPicPr>
            <a:picLocks noChangeAspect="1"/>
          </p:cNvPicPr>
          <p:nvPr/>
        </p:nvPicPr>
        <p:blipFill>
          <a:blip r:embed="rId4"/>
          <a:stretch>
            <a:fillRect/>
          </a:stretch>
        </p:blipFill>
        <p:spPr>
          <a:xfrm>
            <a:off x="1466964" y="1690689"/>
            <a:ext cx="6309391" cy="4665662"/>
          </a:xfrm>
          <a:prstGeom prst="rect">
            <a:avLst/>
          </a:prstGeom>
          <a:ln w="25400">
            <a:solidFill>
              <a:schemeClr val="tx1"/>
            </a:solidFill>
          </a:ln>
        </p:spPr>
      </p:pic>
      <p:cxnSp>
        <p:nvCxnSpPr>
          <p:cNvPr id="7" name="Straight Connector 6"/>
          <p:cNvCxnSpPr/>
          <p:nvPr/>
        </p:nvCxnSpPr>
        <p:spPr>
          <a:xfrm>
            <a:off x="1466964" y="1690689"/>
            <a:ext cx="6309391" cy="0"/>
          </a:xfrm>
          <a:prstGeom prst="line">
            <a:avLst/>
          </a:prstGeom>
          <a:ln w="28575">
            <a:solidFill>
              <a:schemeClr val="tx1"/>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353302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42" presetClass="path" presetSubtype="0" fill="hold" nodeType="withEffect">
                                  <p:stCondLst>
                                    <p:cond delay="0"/>
                                  </p:stCondLst>
                                  <p:childTnLst>
                                    <p:animMotion origin="layout" path="M -1.94444E-6 2.22222E-6 L 0.0007 0.68032 " pathEditMode="relative" rAng="0" ptsTypes="AA">
                                      <p:cBhvr>
                                        <p:cTn id="9" dur="1000" fill="hold"/>
                                        <p:tgtEl>
                                          <p:spTgt spid="7"/>
                                        </p:tgtEl>
                                        <p:attrNameLst>
                                          <p:attrName>ppt_x</p:attrName>
                                          <p:attrName>ppt_y</p:attrName>
                                        </p:attrNameLst>
                                      </p:cBhvr>
                                      <p:rCtr x="35" y="3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Halftone Image</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46</a:t>
            </a:fld>
            <a:endParaRPr lang="en-US"/>
          </a:p>
        </p:txBody>
      </p:sp>
      <p:pic>
        <p:nvPicPr>
          <p:cNvPr id="5" name="Picture 4"/>
          <p:cNvPicPr>
            <a:picLocks noChangeAspect="1"/>
          </p:cNvPicPr>
          <p:nvPr/>
        </p:nvPicPr>
        <p:blipFill rotWithShape="1">
          <a:blip r:embed="rId3"/>
          <a:srcRect l="46593" t="32240" r="34723" b="44856"/>
          <a:stretch/>
        </p:blipFill>
        <p:spPr>
          <a:xfrm>
            <a:off x="1598135" y="3263356"/>
            <a:ext cx="3217838" cy="2917107"/>
          </a:xfrm>
          <a:prstGeom prst="rect">
            <a:avLst/>
          </a:prstGeom>
          <a:noFill/>
          <a:ln w="28575">
            <a:solidFill>
              <a:schemeClr val="accent4"/>
            </a:solidFill>
          </a:ln>
        </p:spPr>
      </p:pic>
      <p:pic>
        <p:nvPicPr>
          <p:cNvPr id="6" name="Picture 5"/>
          <p:cNvPicPr>
            <a:picLocks noChangeAspect="1"/>
          </p:cNvPicPr>
          <p:nvPr/>
        </p:nvPicPr>
        <p:blipFill rotWithShape="1">
          <a:blip r:embed="rId4"/>
          <a:srcRect l="46768" t="32240" r="34548" b="44856"/>
          <a:stretch/>
        </p:blipFill>
        <p:spPr>
          <a:xfrm>
            <a:off x="5397493" y="3263356"/>
            <a:ext cx="3217838" cy="2917107"/>
          </a:xfrm>
          <a:prstGeom prst="rect">
            <a:avLst/>
          </a:prstGeom>
          <a:noFill/>
          <a:ln w="28575">
            <a:solidFill>
              <a:schemeClr val="accent4"/>
            </a:solidFill>
          </a:ln>
        </p:spPr>
      </p:pic>
      <p:pic>
        <p:nvPicPr>
          <p:cNvPr id="8" name="Picture 7"/>
          <p:cNvPicPr>
            <a:picLocks noChangeAspect="1"/>
          </p:cNvPicPr>
          <p:nvPr/>
        </p:nvPicPr>
        <p:blipFill rotWithShape="1">
          <a:blip r:embed="rId3"/>
          <a:srcRect l="788" t="1544" r="804" b="886"/>
          <a:stretch/>
        </p:blipFill>
        <p:spPr>
          <a:xfrm>
            <a:off x="1163622" y="1459335"/>
            <a:ext cx="2043432" cy="1498294"/>
          </a:xfrm>
          <a:prstGeom prst="rect">
            <a:avLst/>
          </a:prstGeom>
          <a:ln w="25400">
            <a:solidFill>
              <a:schemeClr val="tx1"/>
            </a:solidFill>
          </a:ln>
        </p:spPr>
      </p:pic>
      <p:sp>
        <p:nvSpPr>
          <p:cNvPr id="3" name="Rectangle 2"/>
          <p:cNvSpPr/>
          <p:nvPr/>
        </p:nvSpPr>
        <p:spPr>
          <a:xfrm>
            <a:off x="2185338" y="1961002"/>
            <a:ext cx="249390" cy="24748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Straight Connector 9"/>
          <p:cNvCxnSpPr>
            <a:stCxn id="3" idx="2"/>
            <a:endCxn id="5" idx="0"/>
          </p:cNvCxnSpPr>
          <p:nvPr/>
        </p:nvCxnSpPr>
        <p:spPr>
          <a:xfrm>
            <a:off x="2310033" y="2208482"/>
            <a:ext cx="897021" cy="1054874"/>
          </a:xfrm>
          <a:prstGeom prst="line">
            <a:avLst/>
          </a:prstGeom>
          <a:ln w="28575">
            <a:solidFill>
              <a:schemeClr val="accent4"/>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8788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Small Text Removal</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47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533" y="1980622"/>
            <a:ext cx="4918370" cy="3639594"/>
          </a:xfrm>
          <a:prstGeom prst="rect">
            <a:avLst/>
          </a:prstGeom>
          <a:noFill/>
          <a:ln w="38100">
            <a:solidFill>
              <a:schemeClr val="tx1"/>
            </a:solidFill>
          </a:ln>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2533" y="1980621"/>
            <a:ext cx="4918370" cy="3639594"/>
          </a:xfrm>
          <a:prstGeom prst="rect">
            <a:avLst/>
          </a:prstGeom>
          <a:noFill/>
          <a:ln w="38100">
            <a:solidFill>
              <a:schemeClr val="tx1"/>
            </a:solidFill>
          </a:ln>
        </p:spPr>
      </p:pic>
      <p:sp>
        <p:nvSpPr>
          <p:cNvPr id="9" name="TextBox 8"/>
          <p:cNvSpPr txBox="1"/>
          <p:nvPr/>
        </p:nvSpPr>
        <p:spPr>
          <a:xfrm>
            <a:off x="5285676" y="5461093"/>
            <a:ext cx="3749609" cy="584775"/>
          </a:xfrm>
          <a:prstGeom prst="rect">
            <a:avLst/>
          </a:prstGeom>
          <a:noFill/>
        </p:spPr>
        <p:txBody>
          <a:bodyPr wrap="square" rtlCol="0">
            <a:spAutoFit/>
          </a:bodyPr>
          <a:lstStyle/>
          <a:p>
            <a:pPr algn="ctr"/>
            <a:r>
              <a:rPr lang="en-US" altLang="zh-CN" sz="3200" dirty="0" smtClean="0">
                <a:solidFill>
                  <a:srgbClr val="FFFF00"/>
                </a:solidFill>
              </a:rPr>
              <a:t>Remove Text</a:t>
            </a:r>
            <a:endParaRPr lang="zh-CN" altLang="en-US" sz="3200" dirty="0">
              <a:solidFill>
                <a:srgbClr val="FFFF00"/>
              </a:solidFill>
            </a:endParaRPr>
          </a:p>
        </p:txBody>
      </p:sp>
      <p:cxnSp>
        <p:nvCxnSpPr>
          <p:cNvPr id="14" name="直接连接符 13"/>
          <p:cNvCxnSpPr/>
          <p:nvPr/>
        </p:nvCxnSpPr>
        <p:spPr>
          <a:xfrm>
            <a:off x="472533" y="1980622"/>
            <a:ext cx="4918370" cy="0"/>
          </a:xfrm>
          <a:prstGeom prst="line">
            <a:avLst/>
          </a:prstGeom>
          <a:ln w="28575">
            <a:solidFill>
              <a:schemeClr val="tx1"/>
            </a:solidFill>
          </a:ln>
        </p:spPr>
        <p:style>
          <a:lnRef idx="1">
            <a:schemeClr val="accent6"/>
          </a:lnRef>
          <a:fillRef idx="0">
            <a:schemeClr val="accent6"/>
          </a:fillRef>
          <a:effectRef idx="0">
            <a:schemeClr val="accent6"/>
          </a:effectRef>
          <a:fontRef idx="minor">
            <a:schemeClr val="tx1"/>
          </a:fontRef>
        </p:style>
      </p:cxnSp>
      <p:pic>
        <p:nvPicPr>
          <p:cNvPr id="18" name="Picture 5"/>
          <p:cNvPicPr>
            <a:picLocks noChangeAspect="1"/>
          </p:cNvPicPr>
          <p:nvPr/>
        </p:nvPicPr>
        <p:blipFill rotWithShape="1">
          <a:blip r:embed="rId3">
            <a:extLst>
              <a:ext uri="{28A0092B-C50C-407E-A947-70E740481C1C}">
                <a14:useLocalDpi xmlns:a14="http://schemas.microsoft.com/office/drawing/2010/main" val="0"/>
              </a:ext>
            </a:extLst>
          </a:blip>
          <a:srcRect l="83719" t="81313" r="12529" b="9344"/>
          <a:stretch/>
        </p:blipFill>
        <p:spPr>
          <a:xfrm>
            <a:off x="6177921" y="4105217"/>
            <a:ext cx="646173" cy="1190528"/>
          </a:xfrm>
          <a:prstGeom prst="rect">
            <a:avLst/>
          </a:prstGeom>
          <a:noFill/>
          <a:ln w="38100">
            <a:solidFill>
              <a:schemeClr val="tx1"/>
            </a:solidFill>
          </a:ln>
        </p:spPr>
      </p:pic>
      <p:pic>
        <p:nvPicPr>
          <p:cNvPr id="19"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83634" t="81314" r="12699" b="9343"/>
          <a:stretch/>
        </p:blipFill>
        <p:spPr>
          <a:xfrm>
            <a:off x="7833545" y="4105217"/>
            <a:ext cx="631513" cy="1190528"/>
          </a:xfrm>
          <a:prstGeom prst="rect">
            <a:avLst/>
          </a:prstGeom>
          <a:noFill/>
          <a:ln w="38100">
            <a:solidFill>
              <a:schemeClr val="tx1"/>
            </a:solidFill>
          </a:ln>
        </p:spPr>
      </p:pic>
      <p:pic>
        <p:nvPicPr>
          <p:cNvPr id="21"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16628" t="50909" r="70054" b="34823"/>
          <a:stretch/>
        </p:blipFill>
        <p:spPr>
          <a:xfrm>
            <a:off x="7696063" y="1980624"/>
            <a:ext cx="906481" cy="718652"/>
          </a:xfrm>
          <a:prstGeom prst="rect">
            <a:avLst/>
          </a:prstGeom>
          <a:noFill/>
          <a:ln w="38100">
            <a:solidFill>
              <a:schemeClr val="tx1"/>
            </a:solidFill>
          </a:ln>
        </p:spPr>
      </p:pic>
      <p:pic>
        <p:nvPicPr>
          <p:cNvPr id="22" name="Picture 5"/>
          <p:cNvPicPr>
            <a:picLocks noChangeAspect="1"/>
          </p:cNvPicPr>
          <p:nvPr/>
        </p:nvPicPr>
        <p:blipFill rotWithShape="1">
          <a:blip r:embed="rId3">
            <a:extLst>
              <a:ext uri="{28A0092B-C50C-407E-A947-70E740481C1C}">
                <a14:useLocalDpi xmlns:a14="http://schemas.microsoft.com/office/drawing/2010/main" val="0"/>
              </a:ext>
            </a:extLst>
          </a:blip>
          <a:srcRect l="16713" t="48427" r="69886" b="37305"/>
          <a:stretch/>
        </p:blipFill>
        <p:spPr>
          <a:xfrm>
            <a:off x="6044906" y="1980622"/>
            <a:ext cx="912204" cy="718654"/>
          </a:xfrm>
          <a:prstGeom prst="rect">
            <a:avLst/>
          </a:prstGeom>
          <a:noFill/>
          <a:ln w="38100">
            <a:solidFill>
              <a:schemeClr val="tx1"/>
            </a:solidFill>
          </a:ln>
        </p:spPr>
      </p:pic>
      <p:pic>
        <p:nvPicPr>
          <p:cNvPr id="23"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33611" t="65177" r="54644" b="18074"/>
          <a:stretch/>
        </p:blipFill>
        <p:spPr>
          <a:xfrm>
            <a:off x="7749588" y="2949848"/>
            <a:ext cx="799429" cy="843639"/>
          </a:xfrm>
          <a:prstGeom prst="rect">
            <a:avLst/>
          </a:prstGeom>
          <a:noFill/>
          <a:ln w="38100">
            <a:solidFill>
              <a:schemeClr val="tx1"/>
            </a:solidFill>
          </a:ln>
        </p:spPr>
      </p:pic>
      <p:pic>
        <p:nvPicPr>
          <p:cNvPr id="24" name="Picture 5"/>
          <p:cNvPicPr>
            <a:picLocks noChangeAspect="1"/>
          </p:cNvPicPr>
          <p:nvPr/>
        </p:nvPicPr>
        <p:blipFill rotWithShape="1">
          <a:blip r:embed="rId3">
            <a:extLst>
              <a:ext uri="{28A0092B-C50C-407E-A947-70E740481C1C}">
                <a14:useLocalDpi xmlns:a14="http://schemas.microsoft.com/office/drawing/2010/main" val="0"/>
              </a:ext>
            </a:extLst>
          </a:blip>
          <a:srcRect l="34010" t="65176" r="54644" b="18075"/>
          <a:stretch/>
        </p:blipFill>
        <p:spPr>
          <a:xfrm>
            <a:off x="6114846" y="2953075"/>
            <a:ext cx="772323" cy="843639"/>
          </a:xfrm>
          <a:prstGeom prst="rect">
            <a:avLst/>
          </a:prstGeom>
          <a:noFill/>
          <a:ln w="38100">
            <a:solidFill>
              <a:schemeClr val="tx1"/>
            </a:solidFill>
          </a:ln>
        </p:spPr>
      </p:pic>
      <p:cxnSp>
        <p:nvCxnSpPr>
          <p:cNvPr id="26" name="直接箭头连接符 25"/>
          <p:cNvCxnSpPr>
            <a:stCxn id="22" idx="3"/>
            <a:endCxn id="21" idx="1"/>
          </p:cNvCxnSpPr>
          <p:nvPr/>
        </p:nvCxnSpPr>
        <p:spPr>
          <a:xfrm>
            <a:off x="6957110" y="2339949"/>
            <a:ext cx="738953" cy="1"/>
          </a:xfrm>
          <a:prstGeom prst="straightConnector1">
            <a:avLst/>
          </a:prstGeom>
          <a:ln w="28575">
            <a:solidFill>
              <a:schemeClr val="accent4"/>
            </a:solidFill>
            <a:tailEnd type="arrow"/>
          </a:ln>
        </p:spPr>
        <p:style>
          <a:lnRef idx="1">
            <a:schemeClr val="accent6"/>
          </a:lnRef>
          <a:fillRef idx="0">
            <a:schemeClr val="accent6"/>
          </a:fillRef>
          <a:effectRef idx="0">
            <a:schemeClr val="accent6"/>
          </a:effectRef>
          <a:fontRef idx="minor">
            <a:schemeClr val="tx1"/>
          </a:fontRef>
        </p:style>
      </p:cxnSp>
      <p:cxnSp>
        <p:nvCxnSpPr>
          <p:cNvPr id="27" name="直接箭头连接符 26"/>
          <p:cNvCxnSpPr>
            <a:stCxn id="24" idx="3"/>
            <a:endCxn id="23" idx="1"/>
          </p:cNvCxnSpPr>
          <p:nvPr/>
        </p:nvCxnSpPr>
        <p:spPr>
          <a:xfrm flipV="1">
            <a:off x="6887169" y="3371668"/>
            <a:ext cx="862419" cy="3227"/>
          </a:xfrm>
          <a:prstGeom prst="straightConnector1">
            <a:avLst/>
          </a:prstGeom>
          <a:ln w="28575">
            <a:solidFill>
              <a:schemeClr val="accent4"/>
            </a:solidFill>
            <a:tailEnd type="arrow"/>
          </a:ln>
        </p:spPr>
        <p:style>
          <a:lnRef idx="1">
            <a:schemeClr val="accent6"/>
          </a:lnRef>
          <a:fillRef idx="0">
            <a:schemeClr val="accent6"/>
          </a:fillRef>
          <a:effectRef idx="0">
            <a:schemeClr val="accent6"/>
          </a:effectRef>
          <a:fontRef idx="minor">
            <a:schemeClr val="tx1"/>
          </a:fontRef>
        </p:style>
      </p:cxnSp>
      <p:cxnSp>
        <p:nvCxnSpPr>
          <p:cNvPr id="30" name="直接箭头连接符 29"/>
          <p:cNvCxnSpPr>
            <a:stCxn id="18" idx="3"/>
            <a:endCxn id="19" idx="1"/>
          </p:cNvCxnSpPr>
          <p:nvPr/>
        </p:nvCxnSpPr>
        <p:spPr>
          <a:xfrm>
            <a:off x="6824094" y="4700481"/>
            <a:ext cx="1009451" cy="0"/>
          </a:xfrm>
          <a:prstGeom prst="straightConnector1">
            <a:avLst/>
          </a:prstGeom>
          <a:ln w="28575">
            <a:solidFill>
              <a:schemeClr val="accent4"/>
            </a:solidFill>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34717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par>
                                <p:cTn id="8" presetID="42" presetClass="path" presetSubtype="0" fill="hold" nodeType="withEffect">
                                  <p:stCondLst>
                                    <p:cond delay="0"/>
                                  </p:stCondLst>
                                  <p:childTnLst>
                                    <p:animMotion origin="layout" path="M 2.77778E-7 -1.64662E-6 L 2.77778E-7 0.53284 " pathEditMode="relative" rAng="0" ptsTypes="AA">
                                      <p:cBhvr>
                                        <p:cTn id="9" dur="1000" fill="hold"/>
                                        <p:tgtEl>
                                          <p:spTgt spid="14"/>
                                        </p:tgtEl>
                                        <p:attrNameLst>
                                          <p:attrName>ppt_x</p:attrName>
                                          <p:attrName>ppt_y</p:attrName>
                                        </p:attrNameLst>
                                      </p:cBhvr>
                                      <p:rCtr x="0" y="26642"/>
                                    </p:animMotion>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par>
                                <p:cTn id="24" presetID="22" presetClass="entr" presetSubtype="8"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par>
                                <p:cTn id="27" presetID="22" presetClass="entr" presetSubtype="8"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par>
                          <p:cTn id="40" fill="hold">
                            <p:stCondLst>
                              <p:cond delay="2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Virtual Edge Detection</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48</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221" y="2500341"/>
            <a:ext cx="2809558" cy="2107169"/>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93" y="2500342"/>
            <a:ext cx="2809559" cy="2107169"/>
          </a:xfrm>
          <a:prstGeom prst="rect">
            <a:avLst/>
          </a:prstGeom>
          <a:ln>
            <a:solidFill>
              <a:schemeClr val="tx1"/>
            </a:solidFill>
          </a:ln>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31559"/>
          <a:stretch/>
        </p:blipFill>
        <p:spPr>
          <a:xfrm>
            <a:off x="6138948" y="2500340"/>
            <a:ext cx="2797142" cy="2107169"/>
          </a:xfrm>
          <a:prstGeom prst="rect">
            <a:avLst/>
          </a:prstGeom>
          <a:ln>
            <a:solidFill>
              <a:schemeClr val="tx1"/>
            </a:solid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0523" t="61667" r="10518" b="13897"/>
          <a:stretch/>
        </p:blipFill>
        <p:spPr>
          <a:xfrm>
            <a:off x="575175" y="4001294"/>
            <a:ext cx="2171306" cy="2098927"/>
          </a:xfrm>
          <a:prstGeom prst="rect">
            <a:avLst/>
          </a:prstGeom>
          <a:ln>
            <a:solidFill>
              <a:schemeClr val="tx1"/>
            </a:solidFill>
          </a:ln>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3750" t="28348" r="30767" b="52271"/>
          <a:stretch/>
        </p:blipFill>
        <p:spPr>
          <a:xfrm>
            <a:off x="3482389" y="4001294"/>
            <a:ext cx="2235819" cy="2098927"/>
          </a:xfrm>
          <a:prstGeom prst="rect">
            <a:avLst/>
          </a:prstGeom>
          <a:ln>
            <a:solidFill>
              <a:schemeClr val="tx1"/>
            </a:solidFill>
          </a:ln>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2554" t="24278" r="75484" b="53380"/>
          <a:stretch/>
        </p:blipFill>
        <p:spPr>
          <a:xfrm>
            <a:off x="6389174" y="4001294"/>
            <a:ext cx="2179651" cy="2098927"/>
          </a:xfrm>
          <a:prstGeom prst="rect">
            <a:avLst/>
          </a:prstGeom>
          <a:ln>
            <a:solidFill>
              <a:schemeClr val="tx1"/>
            </a:solidFill>
          </a:ln>
        </p:spPr>
      </p:pic>
      <p:sp>
        <p:nvSpPr>
          <p:cNvPr id="11" name="Freeform 10"/>
          <p:cNvSpPr/>
          <p:nvPr/>
        </p:nvSpPr>
        <p:spPr>
          <a:xfrm>
            <a:off x="615636" y="4055952"/>
            <a:ext cx="2016244" cy="1605209"/>
          </a:xfrm>
          <a:custGeom>
            <a:avLst/>
            <a:gdLst>
              <a:gd name="connsiteX0" fmla="*/ 0 w 2016244"/>
              <a:gd name="connsiteY0" fmla="*/ 1566250 h 1605209"/>
              <a:gd name="connsiteX1" fmla="*/ 669956 w 2016244"/>
              <a:gd name="connsiteY1" fmla="*/ 1584357 h 1605209"/>
              <a:gd name="connsiteX2" fmla="*/ 1222217 w 2016244"/>
              <a:gd name="connsiteY2" fmla="*/ 1312753 h 1605209"/>
              <a:gd name="connsiteX3" fmla="*/ 1901227 w 2016244"/>
              <a:gd name="connsiteY3" fmla="*/ 316872 h 1605209"/>
              <a:gd name="connsiteX4" fmla="*/ 2009869 w 2016244"/>
              <a:gd name="connsiteY4" fmla="*/ 0 h 1605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244" h="1605209">
                <a:moveTo>
                  <a:pt x="0" y="1566250"/>
                </a:moveTo>
                <a:cubicBezTo>
                  <a:pt x="233126" y="1596428"/>
                  <a:pt x="466253" y="1626606"/>
                  <a:pt x="669956" y="1584357"/>
                </a:cubicBezTo>
                <a:cubicBezTo>
                  <a:pt x="873659" y="1542108"/>
                  <a:pt x="1017005" y="1524000"/>
                  <a:pt x="1222217" y="1312753"/>
                </a:cubicBezTo>
                <a:cubicBezTo>
                  <a:pt x="1427429" y="1101506"/>
                  <a:pt x="1769952" y="535664"/>
                  <a:pt x="1901227" y="316872"/>
                </a:cubicBezTo>
                <a:cubicBezTo>
                  <a:pt x="2032502" y="98080"/>
                  <a:pt x="2021185" y="49040"/>
                  <a:pt x="2009869" y="0"/>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11"/>
          <p:cNvSpPr/>
          <p:nvPr/>
        </p:nvSpPr>
        <p:spPr>
          <a:xfrm>
            <a:off x="3494638" y="4155539"/>
            <a:ext cx="2199992" cy="1394234"/>
          </a:xfrm>
          <a:custGeom>
            <a:avLst/>
            <a:gdLst>
              <a:gd name="connsiteX0" fmla="*/ 0 w 2199992"/>
              <a:gd name="connsiteY0" fmla="*/ 1394234 h 1394234"/>
              <a:gd name="connsiteX1" fmla="*/ 950613 w 2199992"/>
              <a:gd name="connsiteY1" fmla="*/ 778598 h 1394234"/>
              <a:gd name="connsiteX2" fmla="*/ 1783532 w 2199992"/>
              <a:gd name="connsiteY2" fmla="*/ 253497 h 1394234"/>
              <a:gd name="connsiteX3" fmla="*/ 2199992 w 2199992"/>
              <a:gd name="connsiteY3" fmla="*/ 0 h 1394234"/>
            </a:gdLst>
            <a:ahLst/>
            <a:cxnLst>
              <a:cxn ang="0">
                <a:pos x="connsiteX0" y="connsiteY0"/>
              </a:cxn>
              <a:cxn ang="0">
                <a:pos x="connsiteX1" y="connsiteY1"/>
              </a:cxn>
              <a:cxn ang="0">
                <a:pos x="connsiteX2" y="connsiteY2"/>
              </a:cxn>
              <a:cxn ang="0">
                <a:pos x="connsiteX3" y="connsiteY3"/>
              </a:cxn>
            </a:cxnLst>
            <a:rect l="l" t="t" r="r" b="b"/>
            <a:pathLst>
              <a:path w="2199992" h="1394234">
                <a:moveTo>
                  <a:pt x="0" y="1394234"/>
                </a:moveTo>
                <a:lnTo>
                  <a:pt x="950613" y="778598"/>
                </a:lnTo>
                <a:lnTo>
                  <a:pt x="1783532" y="253497"/>
                </a:lnTo>
                <a:cubicBezTo>
                  <a:pt x="1991762" y="123731"/>
                  <a:pt x="2095877" y="61865"/>
                  <a:pt x="2199992" y="0"/>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12"/>
          <p:cNvSpPr/>
          <p:nvPr/>
        </p:nvSpPr>
        <p:spPr>
          <a:xfrm>
            <a:off x="6400800" y="4798337"/>
            <a:ext cx="1691527" cy="1285592"/>
          </a:xfrm>
          <a:custGeom>
            <a:avLst/>
            <a:gdLst>
              <a:gd name="connsiteX0" fmla="*/ 0 w 1691527"/>
              <a:gd name="connsiteY0" fmla="*/ 0 h 1285592"/>
              <a:gd name="connsiteX1" fmla="*/ 914400 w 1691527"/>
              <a:gd name="connsiteY1" fmla="*/ 271604 h 1285592"/>
              <a:gd name="connsiteX2" fmla="*/ 1348966 w 1691527"/>
              <a:gd name="connsiteY2" fmla="*/ 479833 h 1285592"/>
              <a:gd name="connsiteX3" fmla="*/ 1647731 w 1691527"/>
              <a:gd name="connsiteY3" fmla="*/ 851025 h 1285592"/>
              <a:gd name="connsiteX4" fmla="*/ 1683945 w 1691527"/>
              <a:gd name="connsiteY4" fmla="*/ 1285592 h 1285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527" h="1285592">
                <a:moveTo>
                  <a:pt x="0" y="0"/>
                </a:moveTo>
                <a:cubicBezTo>
                  <a:pt x="344786" y="95816"/>
                  <a:pt x="689572" y="191632"/>
                  <a:pt x="914400" y="271604"/>
                </a:cubicBezTo>
                <a:cubicBezTo>
                  <a:pt x="1139228" y="351576"/>
                  <a:pt x="1226744" y="383263"/>
                  <a:pt x="1348966" y="479833"/>
                </a:cubicBezTo>
                <a:cubicBezTo>
                  <a:pt x="1471188" y="576403"/>
                  <a:pt x="1591901" y="716732"/>
                  <a:pt x="1647731" y="851025"/>
                </a:cubicBezTo>
                <a:cubicBezTo>
                  <a:pt x="1703561" y="985318"/>
                  <a:pt x="1693753" y="1135455"/>
                  <a:pt x="1683945" y="1285592"/>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13"/>
          <p:cNvSpPr/>
          <p:nvPr/>
        </p:nvSpPr>
        <p:spPr>
          <a:xfrm>
            <a:off x="6409853" y="4390931"/>
            <a:ext cx="2127565" cy="923453"/>
          </a:xfrm>
          <a:custGeom>
            <a:avLst/>
            <a:gdLst>
              <a:gd name="connsiteX0" fmla="*/ 0 w 2127565"/>
              <a:gd name="connsiteY0" fmla="*/ 0 h 923453"/>
              <a:gd name="connsiteX1" fmla="*/ 823866 w 2127565"/>
              <a:gd name="connsiteY1" fmla="*/ 90534 h 923453"/>
              <a:gd name="connsiteX2" fmla="*/ 1511929 w 2127565"/>
              <a:gd name="connsiteY2" fmla="*/ 325924 h 923453"/>
              <a:gd name="connsiteX3" fmla="*/ 1946496 w 2127565"/>
              <a:gd name="connsiteY3" fmla="*/ 724277 h 923453"/>
              <a:gd name="connsiteX4" fmla="*/ 2127565 w 2127565"/>
              <a:gd name="connsiteY4" fmla="*/ 923453 h 923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565" h="923453">
                <a:moveTo>
                  <a:pt x="0" y="0"/>
                </a:moveTo>
                <a:cubicBezTo>
                  <a:pt x="285939" y="18106"/>
                  <a:pt x="571878" y="36213"/>
                  <a:pt x="823866" y="90534"/>
                </a:cubicBezTo>
                <a:cubicBezTo>
                  <a:pt x="1075854" y="144855"/>
                  <a:pt x="1324824" y="220300"/>
                  <a:pt x="1511929" y="325924"/>
                </a:cubicBezTo>
                <a:cubicBezTo>
                  <a:pt x="1699034" y="431548"/>
                  <a:pt x="1843890" y="624689"/>
                  <a:pt x="1946496" y="724277"/>
                </a:cubicBezTo>
                <a:cubicBezTo>
                  <a:pt x="2049102" y="823865"/>
                  <a:pt x="2088333" y="873659"/>
                  <a:pt x="2127565" y="923453"/>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r="31529"/>
          <a:stretch/>
        </p:blipFill>
        <p:spPr>
          <a:xfrm>
            <a:off x="6138948" y="2500340"/>
            <a:ext cx="2796822" cy="2106001"/>
          </a:xfrm>
          <a:prstGeom prst="rect">
            <a:avLst/>
          </a:prstGeom>
          <a:ln>
            <a:solidFill>
              <a:schemeClr val="tx1"/>
            </a:solidFill>
          </a:ln>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9487" y="2500340"/>
            <a:ext cx="2808000" cy="2106000"/>
          </a:xfrm>
          <a:prstGeom prst="rect">
            <a:avLst/>
          </a:prstGeom>
          <a:ln>
            <a:solidFill>
              <a:schemeClr val="tx1"/>
            </a:solidFill>
          </a:ln>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689" y="2498457"/>
            <a:ext cx="2808000" cy="2106000"/>
          </a:xfrm>
          <a:prstGeom prst="rect">
            <a:avLst/>
          </a:prstGeom>
          <a:ln>
            <a:solidFill>
              <a:schemeClr val="tx1"/>
            </a:solidFill>
          </a:ln>
        </p:spPr>
      </p:pic>
    </p:spTree>
    <p:extLst>
      <p:ext uri="{BB962C8B-B14F-4D97-AF65-F5344CB8AC3E}">
        <p14:creationId xmlns:p14="http://schemas.microsoft.com/office/powerpoint/2010/main" val="43194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par>
                                <p:cTn id="66" presetID="10"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par>
                                <p:cTn id="69" presetID="10" presetClass="entr" presetSubtype="0"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Virtual Edge Detection</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49</a:t>
            </a:fld>
            <a:endParaRPr lang="en-US"/>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93" y="2500342"/>
            <a:ext cx="2809559" cy="2107169"/>
          </a:xfrm>
          <a:prstGeom prst="rect">
            <a:avLst/>
          </a:prstGeom>
          <a:ln>
            <a:solidFill>
              <a:schemeClr val="tx1"/>
            </a:solidFill>
          </a:ln>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221" y="2500341"/>
            <a:ext cx="2809558" cy="2107169"/>
          </a:xfrm>
          <a:prstGeom prst="rect">
            <a:avLst/>
          </a:prstGeom>
          <a:ln>
            <a:solidFill>
              <a:schemeClr val="tx1"/>
            </a:solidFill>
          </a:ln>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r="31559"/>
          <a:stretch/>
        </p:blipFill>
        <p:spPr>
          <a:xfrm>
            <a:off x="6138948" y="2500340"/>
            <a:ext cx="2797142" cy="2107169"/>
          </a:xfrm>
          <a:prstGeom prst="rect">
            <a:avLst/>
          </a:prstGeom>
          <a:ln>
            <a:solidFill>
              <a:schemeClr val="tx1"/>
            </a:solidFill>
          </a:ln>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493" y="2500340"/>
            <a:ext cx="2808000" cy="2106000"/>
          </a:xfrm>
          <a:prstGeom prst="rect">
            <a:avLst/>
          </a:prstGeom>
          <a:ln>
            <a:solidFill>
              <a:schemeClr val="tx1"/>
            </a:solidFill>
          </a:ln>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8954" y="2500340"/>
            <a:ext cx="2808000" cy="2106000"/>
          </a:xfrm>
          <a:prstGeom prst="rect">
            <a:avLst/>
          </a:prstGeom>
          <a:ln>
            <a:solidFill>
              <a:schemeClr val="tx1"/>
            </a:solidFill>
          </a:ln>
        </p:spPr>
      </p:pic>
      <p:pic>
        <p:nvPicPr>
          <p:cNvPr id="25" name="Picture 24"/>
          <p:cNvPicPr>
            <a:picLocks noChangeAspect="1"/>
          </p:cNvPicPr>
          <p:nvPr/>
        </p:nvPicPr>
        <p:blipFill rotWithShape="1">
          <a:blip r:embed="rId8">
            <a:extLst>
              <a:ext uri="{28A0092B-C50C-407E-A947-70E740481C1C}">
                <a14:useLocalDpi xmlns:a14="http://schemas.microsoft.com/office/drawing/2010/main" val="0"/>
              </a:ext>
            </a:extLst>
          </a:blip>
          <a:srcRect r="31566"/>
          <a:stretch/>
        </p:blipFill>
        <p:spPr>
          <a:xfrm>
            <a:off x="6138889" y="2500339"/>
            <a:ext cx="2796881" cy="2107169"/>
          </a:xfrm>
          <a:prstGeom prst="rect">
            <a:avLst/>
          </a:prstGeom>
          <a:ln>
            <a:solidFill>
              <a:schemeClr val="tx1"/>
            </a:solidFill>
          </a:ln>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8779" y="2499169"/>
            <a:ext cx="2808000" cy="2105999"/>
          </a:xfrm>
          <a:prstGeom prst="rect">
            <a:avLst/>
          </a:prstGeom>
          <a:ln>
            <a:solidFill>
              <a:schemeClr val="tx1"/>
            </a:solidFill>
          </a:ln>
        </p:spPr>
      </p:pic>
      <p:pic>
        <p:nvPicPr>
          <p:cNvPr id="27" name="Picture 26"/>
          <p:cNvPicPr>
            <a:picLocks noChangeAspect="1"/>
          </p:cNvPicPr>
          <p:nvPr/>
        </p:nvPicPr>
        <p:blipFill rotWithShape="1">
          <a:blip r:embed="rId10">
            <a:extLst>
              <a:ext uri="{28A0092B-C50C-407E-A947-70E740481C1C}">
                <a14:useLocalDpi xmlns:a14="http://schemas.microsoft.com/office/drawing/2010/main" val="0"/>
              </a:ext>
            </a:extLst>
          </a:blip>
          <a:srcRect r="31559"/>
          <a:stretch/>
        </p:blipFill>
        <p:spPr>
          <a:xfrm>
            <a:off x="6138889" y="2499169"/>
            <a:ext cx="2805935" cy="2113770"/>
          </a:xfrm>
          <a:prstGeom prst="rect">
            <a:avLst/>
          </a:prstGeom>
          <a:ln>
            <a:solidFill>
              <a:schemeClr val="tx1"/>
            </a:solidFill>
          </a:ln>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493" y="2499169"/>
            <a:ext cx="2808000" cy="2105999"/>
          </a:xfrm>
          <a:prstGeom prst="rect">
            <a:avLst/>
          </a:prstGeom>
          <a:ln>
            <a:solidFill>
              <a:schemeClr val="tx1"/>
            </a:solidFill>
          </a:ln>
        </p:spPr>
      </p:pic>
    </p:spTree>
    <p:extLst>
      <p:ext uri="{BB962C8B-B14F-4D97-AF65-F5344CB8AC3E}">
        <p14:creationId xmlns:p14="http://schemas.microsoft.com/office/powerpoint/2010/main" val="2913787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Image Filtering</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5</a:t>
            </a:fld>
            <a:endParaRPr lang="en-US"/>
          </a:p>
        </p:txBody>
      </p:sp>
      <p:pic>
        <p:nvPicPr>
          <p:cNvPr id="5" name="Picture 4"/>
          <p:cNvPicPr>
            <a:picLocks noChangeAspect="1"/>
          </p:cNvPicPr>
          <p:nvPr/>
        </p:nvPicPr>
        <p:blipFill>
          <a:blip r:embed="rId3"/>
          <a:stretch>
            <a:fillRect/>
          </a:stretch>
        </p:blipFill>
        <p:spPr>
          <a:xfrm>
            <a:off x="508439" y="1580981"/>
            <a:ext cx="8139113" cy="1080904"/>
          </a:xfrm>
          <a:prstGeom prst="rect">
            <a:avLst/>
          </a:prstGeom>
          <a:ln w="25400">
            <a:solidFill>
              <a:schemeClr val="accent4"/>
            </a:solidFill>
          </a:ln>
        </p:spPr>
      </p:pic>
      <p:pic>
        <p:nvPicPr>
          <p:cNvPr id="6" name="Picture 5"/>
          <p:cNvPicPr>
            <a:picLocks noChangeAspect="1"/>
          </p:cNvPicPr>
          <p:nvPr/>
        </p:nvPicPr>
        <p:blipFill rotWithShape="1">
          <a:blip r:embed="rId3"/>
          <a:srcRect l="23284" t="72541" r="52623"/>
          <a:stretch/>
        </p:blipFill>
        <p:spPr>
          <a:xfrm>
            <a:off x="4640167" y="2423878"/>
            <a:ext cx="3145129" cy="476014"/>
          </a:xfrm>
          <a:prstGeom prst="rect">
            <a:avLst/>
          </a:prstGeom>
          <a:ln w="38100">
            <a:solidFill>
              <a:srgbClr val="FF0000"/>
            </a:solidFill>
          </a:ln>
        </p:spPr>
      </p:pic>
      <p:sp>
        <p:nvSpPr>
          <p:cNvPr id="7" name="Rectangle 6"/>
          <p:cNvSpPr/>
          <p:nvPr/>
        </p:nvSpPr>
        <p:spPr>
          <a:xfrm>
            <a:off x="444467" y="3168590"/>
            <a:ext cx="2147191" cy="369332"/>
          </a:xfrm>
          <a:prstGeom prst="rect">
            <a:avLst/>
          </a:prstGeom>
        </p:spPr>
        <p:txBody>
          <a:bodyPr wrap="none">
            <a:spAutoFit/>
          </a:bodyPr>
          <a:lstStyle/>
          <a:p>
            <a:pPr algn="ctr"/>
            <a:r>
              <a:rPr lang="en-US" altLang="zh-CN" dirty="0" smtClean="0"/>
              <a:t>Anisotropic Diffusion</a:t>
            </a:r>
            <a:endParaRPr lang="zh-CN" altLang="en-US" dirty="0"/>
          </a:p>
        </p:txBody>
      </p:sp>
      <p:sp>
        <p:nvSpPr>
          <p:cNvPr id="8" name="Rectangle 7"/>
          <p:cNvSpPr/>
          <p:nvPr/>
        </p:nvSpPr>
        <p:spPr>
          <a:xfrm>
            <a:off x="703995" y="3693074"/>
            <a:ext cx="1975670" cy="461665"/>
          </a:xfrm>
          <a:prstGeom prst="rect">
            <a:avLst/>
          </a:prstGeom>
        </p:spPr>
        <p:txBody>
          <a:bodyPr wrap="none">
            <a:spAutoFit/>
          </a:bodyPr>
          <a:lstStyle/>
          <a:p>
            <a:pPr algn="ctr"/>
            <a:r>
              <a:rPr lang="en-US" altLang="zh-CN" sz="2400" b="1" dirty="0" smtClean="0"/>
              <a:t>Bilateral Filter</a:t>
            </a:r>
            <a:endParaRPr lang="zh-CN" altLang="en-US" sz="2400" b="1" dirty="0"/>
          </a:p>
        </p:txBody>
      </p:sp>
      <p:sp>
        <p:nvSpPr>
          <p:cNvPr id="9" name="Rectangle 8"/>
          <p:cNvSpPr/>
          <p:nvPr/>
        </p:nvSpPr>
        <p:spPr>
          <a:xfrm>
            <a:off x="3585724" y="4259557"/>
            <a:ext cx="2381229" cy="523220"/>
          </a:xfrm>
          <a:prstGeom prst="rect">
            <a:avLst/>
          </a:prstGeom>
        </p:spPr>
        <p:txBody>
          <a:bodyPr wrap="none">
            <a:spAutoFit/>
          </a:bodyPr>
          <a:lstStyle/>
          <a:p>
            <a:pPr algn="ctr"/>
            <a:r>
              <a:rPr lang="en-US" altLang="zh-CN" sz="2800" b="1" dirty="0" smtClean="0"/>
              <a:t>Gaussian Filter</a:t>
            </a:r>
            <a:endParaRPr lang="zh-CN" altLang="en-US" sz="2800" b="1" dirty="0"/>
          </a:p>
        </p:txBody>
      </p:sp>
      <p:sp>
        <p:nvSpPr>
          <p:cNvPr id="10" name="Rectangle 9"/>
          <p:cNvSpPr/>
          <p:nvPr/>
        </p:nvSpPr>
        <p:spPr>
          <a:xfrm>
            <a:off x="720056" y="5015823"/>
            <a:ext cx="1596014" cy="369332"/>
          </a:xfrm>
          <a:prstGeom prst="rect">
            <a:avLst/>
          </a:prstGeom>
        </p:spPr>
        <p:txBody>
          <a:bodyPr wrap="none">
            <a:spAutoFit/>
          </a:bodyPr>
          <a:lstStyle/>
          <a:p>
            <a:pPr algn="ctr"/>
            <a:r>
              <a:rPr lang="en-US" altLang="zh-CN" dirty="0" smtClean="0"/>
              <a:t>Laplacian Filter</a:t>
            </a:r>
            <a:endParaRPr lang="zh-CN" altLang="en-US" dirty="0"/>
          </a:p>
        </p:txBody>
      </p:sp>
      <p:sp>
        <p:nvSpPr>
          <p:cNvPr id="11" name="Rectangle 10"/>
          <p:cNvSpPr/>
          <p:nvPr/>
        </p:nvSpPr>
        <p:spPr>
          <a:xfrm>
            <a:off x="1279452" y="5487425"/>
            <a:ext cx="1236942" cy="369332"/>
          </a:xfrm>
          <a:prstGeom prst="rect">
            <a:avLst/>
          </a:prstGeom>
        </p:spPr>
        <p:txBody>
          <a:bodyPr wrap="none">
            <a:spAutoFit/>
          </a:bodyPr>
          <a:lstStyle/>
          <a:p>
            <a:pPr algn="ctr"/>
            <a:r>
              <a:rPr lang="en-US" altLang="zh-CN" dirty="0" err="1" smtClean="0"/>
              <a:t>Sobel</a:t>
            </a:r>
            <a:r>
              <a:rPr lang="en-US" altLang="zh-CN" dirty="0" smtClean="0"/>
              <a:t> Filter</a:t>
            </a:r>
            <a:endParaRPr lang="zh-CN" altLang="en-US" dirty="0"/>
          </a:p>
        </p:txBody>
      </p:sp>
      <p:sp>
        <p:nvSpPr>
          <p:cNvPr id="12" name="Rectangle 11"/>
          <p:cNvSpPr/>
          <p:nvPr/>
        </p:nvSpPr>
        <p:spPr>
          <a:xfrm>
            <a:off x="2435463" y="4771164"/>
            <a:ext cx="1299458" cy="369332"/>
          </a:xfrm>
          <a:prstGeom prst="rect">
            <a:avLst/>
          </a:prstGeom>
        </p:spPr>
        <p:txBody>
          <a:bodyPr wrap="none">
            <a:spAutoFit/>
          </a:bodyPr>
          <a:lstStyle/>
          <a:p>
            <a:pPr algn="ctr"/>
            <a:r>
              <a:rPr lang="en-US" altLang="zh-CN" dirty="0" smtClean="0"/>
              <a:t>Gabor Filter</a:t>
            </a:r>
            <a:endParaRPr lang="zh-CN" altLang="en-US" dirty="0"/>
          </a:p>
        </p:txBody>
      </p:sp>
      <p:sp>
        <p:nvSpPr>
          <p:cNvPr id="13" name="Rectangle 12"/>
          <p:cNvSpPr/>
          <p:nvPr/>
        </p:nvSpPr>
        <p:spPr>
          <a:xfrm>
            <a:off x="2679479" y="5313642"/>
            <a:ext cx="1896096" cy="461665"/>
          </a:xfrm>
          <a:prstGeom prst="rect">
            <a:avLst/>
          </a:prstGeom>
        </p:spPr>
        <p:txBody>
          <a:bodyPr wrap="none">
            <a:spAutoFit/>
          </a:bodyPr>
          <a:lstStyle/>
          <a:p>
            <a:pPr algn="ctr"/>
            <a:r>
              <a:rPr lang="en-US" altLang="zh-CN" sz="2400" b="1" dirty="0" smtClean="0"/>
              <a:t>Median Filter</a:t>
            </a:r>
            <a:endParaRPr lang="zh-CN" altLang="en-US" sz="2400" b="1" dirty="0"/>
          </a:p>
        </p:txBody>
      </p:sp>
      <p:sp>
        <p:nvSpPr>
          <p:cNvPr id="14" name="Rectangle 13"/>
          <p:cNvSpPr/>
          <p:nvPr/>
        </p:nvSpPr>
        <p:spPr>
          <a:xfrm>
            <a:off x="2742049" y="5854488"/>
            <a:ext cx="2397259" cy="369332"/>
          </a:xfrm>
          <a:prstGeom prst="rect">
            <a:avLst/>
          </a:prstGeom>
        </p:spPr>
        <p:txBody>
          <a:bodyPr wrap="none">
            <a:spAutoFit/>
          </a:bodyPr>
          <a:lstStyle/>
          <a:p>
            <a:pPr algn="ctr"/>
            <a:r>
              <a:rPr lang="en-US" altLang="zh-CN" dirty="0" smtClean="0"/>
              <a:t>Weighted Median Filter</a:t>
            </a:r>
            <a:endParaRPr lang="zh-CN" altLang="en-US" dirty="0"/>
          </a:p>
        </p:txBody>
      </p:sp>
      <p:sp>
        <p:nvSpPr>
          <p:cNvPr id="15" name="Rectangle 14"/>
          <p:cNvSpPr/>
          <p:nvPr/>
        </p:nvSpPr>
        <p:spPr>
          <a:xfrm>
            <a:off x="4466382" y="4982080"/>
            <a:ext cx="1585883" cy="369332"/>
          </a:xfrm>
          <a:prstGeom prst="rect">
            <a:avLst/>
          </a:prstGeom>
        </p:spPr>
        <p:txBody>
          <a:bodyPr wrap="none">
            <a:spAutoFit/>
          </a:bodyPr>
          <a:lstStyle/>
          <a:p>
            <a:pPr algn="ctr"/>
            <a:r>
              <a:rPr lang="en-US" altLang="zh-CN" dirty="0" smtClean="0"/>
              <a:t>Min/Max Filter</a:t>
            </a:r>
            <a:endParaRPr lang="zh-CN" altLang="en-US" dirty="0"/>
          </a:p>
        </p:txBody>
      </p:sp>
      <p:sp>
        <p:nvSpPr>
          <p:cNvPr id="16" name="Rectangle 15"/>
          <p:cNvSpPr/>
          <p:nvPr/>
        </p:nvSpPr>
        <p:spPr>
          <a:xfrm>
            <a:off x="5139308" y="5466215"/>
            <a:ext cx="1650003" cy="369332"/>
          </a:xfrm>
          <a:prstGeom prst="rect">
            <a:avLst/>
          </a:prstGeom>
        </p:spPr>
        <p:txBody>
          <a:bodyPr wrap="none">
            <a:spAutoFit/>
          </a:bodyPr>
          <a:lstStyle/>
          <a:p>
            <a:pPr algn="ctr"/>
            <a:r>
              <a:rPr lang="en-US" altLang="zh-CN" dirty="0" smtClean="0"/>
              <a:t>Dominant Filter</a:t>
            </a:r>
            <a:endParaRPr lang="zh-CN" altLang="en-US" dirty="0"/>
          </a:p>
        </p:txBody>
      </p:sp>
      <p:sp>
        <p:nvSpPr>
          <p:cNvPr id="17" name="Rectangle 16"/>
          <p:cNvSpPr/>
          <p:nvPr/>
        </p:nvSpPr>
        <p:spPr>
          <a:xfrm>
            <a:off x="1022905" y="4296044"/>
            <a:ext cx="1807291" cy="369332"/>
          </a:xfrm>
          <a:prstGeom prst="rect">
            <a:avLst/>
          </a:prstGeom>
        </p:spPr>
        <p:txBody>
          <a:bodyPr wrap="none">
            <a:spAutoFit/>
          </a:bodyPr>
          <a:lstStyle/>
          <a:p>
            <a:pPr algn="ctr"/>
            <a:r>
              <a:rPr lang="en-US" altLang="zh-CN" dirty="0" smtClean="0"/>
              <a:t>Local Mode Filter</a:t>
            </a:r>
            <a:endParaRPr lang="zh-CN" altLang="en-US" dirty="0"/>
          </a:p>
        </p:txBody>
      </p:sp>
      <p:sp>
        <p:nvSpPr>
          <p:cNvPr id="18" name="Rectangle 17"/>
          <p:cNvSpPr/>
          <p:nvPr/>
        </p:nvSpPr>
        <p:spPr>
          <a:xfrm>
            <a:off x="2807690" y="3820788"/>
            <a:ext cx="2451633" cy="369332"/>
          </a:xfrm>
          <a:prstGeom prst="rect">
            <a:avLst/>
          </a:prstGeom>
        </p:spPr>
        <p:txBody>
          <a:bodyPr wrap="none">
            <a:spAutoFit/>
          </a:bodyPr>
          <a:lstStyle/>
          <a:p>
            <a:pPr algn="ctr"/>
            <a:r>
              <a:rPr lang="en-US" altLang="zh-CN" dirty="0" smtClean="0"/>
              <a:t>Domain Transform Filter</a:t>
            </a:r>
            <a:endParaRPr lang="zh-CN" altLang="en-US" dirty="0"/>
          </a:p>
        </p:txBody>
      </p:sp>
      <p:sp>
        <p:nvSpPr>
          <p:cNvPr id="19" name="Rectangle 18"/>
          <p:cNvSpPr/>
          <p:nvPr/>
        </p:nvSpPr>
        <p:spPr>
          <a:xfrm>
            <a:off x="5466054" y="3434316"/>
            <a:ext cx="3227615" cy="400110"/>
          </a:xfrm>
          <a:prstGeom prst="rect">
            <a:avLst/>
          </a:prstGeom>
        </p:spPr>
        <p:txBody>
          <a:bodyPr wrap="none">
            <a:spAutoFit/>
          </a:bodyPr>
          <a:lstStyle/>
          <a:p>
            <a:pPr algn="ctr"/>
            <a:r>
              <a:rPr lang="en-US" altLang="zh-CN" sz="2000" b="1" dirty="0" smtClean="0"/>
              <a:t>Weighted Least Square Filter</a:t>
            </a:r>
            <a:endParaRPr lang="zh-CN" altLang="en-US" sz="2000" b="1" dirty="0"/>
          </a:p>
        </p:txBody>
      </p:sp>
      <p:sp>
        <p:nvSpPr>
          <p:cNvPr id="20" name="Rectangle 19"/>
          <p:cNvSpPr/>
          <p:nvPr/>
        </p:nvSpPr>
        <p:spPr>
          <a:xfrm>
            <a:off x="5832350" y="4000363"/>
            <a:ext cx="2027799" cy="369332"/>
          </a:xfrm>
          <a:prstGeom prst="rect">
            <a:avLst/>
          </a:prstGeom>
        </p:spPr>
        <p:txBody>
          <a:bodyPr wrap="none">
            <a:spAutoFit/>
          </a:bodyPr>
          <a:lstStyle/>
          <a:p>
            <a:pPr algn="ctr"/>
            <a:r>
              <a:rPr lang="en-US" altLang="zh-CN" dirty="0" smtClean="0"/>
              <a:t>Local </a:t>
            </a:r>
            <a:r>
              <a:rPr lang="en-US" altLang="zh-CN" dirty="0" err="1" smtClean="0"/>
              <a:t>Extrema</a:t>
            </a:r>
            <a:r>
              <a:rPr lang="en-US" altLang="zh-CN" dirty="0" smtClean="0"/>
              <a:t> Filter</a:t>
            </a:r>
            <a:endParaRPr lang="zh-CN" altLang="en-US" dirty="0"/>
          </a:p>
        </p:txBody>
      </p:sp>
      <p:sp>
        <p:nvSpPr>
          <p:cNvPr id="21" name="Rectangle 20"/>
          <p:cNvSpPr/>
          <p:nvPr/>
        </p:nvSpPr>
        <p:spPr>
          <a:xfrm>
            <a:off x="6233348" y="4521167"/>
            <a:ext cx="1560107" cy="400110"/>
          </a:xfrm>
          <a:prstGeom prst="rect">
            <a:avLst/>
          </a:prstGeom>
        </p:spPr>
        <p:txBody>
          <a:bodyPr wrap="none">
            <a:spAutoFit/>
          </a:bodyPr>
          <a:lstStyle/>
          <a:p>
            <a:pPr algn="ctr"/>
            <a:r>
              <a:rPr lang="en-US" altLang="zh-CN" sz="2000" b="1" dirty="0" smtClean="0"/>
              <a:t>Guided Filter</a:t>
            </a:r>
            <a:endParaRPr lang="zh-CN" altLang="en-US" sz="2000" b="1" dirty="0"/>
          </a:p>
        </p:txBody>
      </p:sp>
      <p:sp>
        <p:nvSpPr>
          <p:cNvPr id="22" name="Rectangle 21"/>
          <p:cNvSpPr/>
          <p:nvPr/>
        </p:nvSpPr>
        <p:spPr>
          <a:xfrm>
            <a:off x="6935366" y="5068250"/>
            <a:ext cx="1579984" cy="369332"/>
          </a:xfrm>
          <a:prstGeom prst="rect">
            <a:avLst/>
          </a:prstGeom>
        </p:spPr>
        <p:txBody>
          <a:bodyPr wrap="none">
            <a:spAutoFit/>
          </a:bodyPr>
          <a:lstStyle/>
          <a:p>
            <a:pPr algn="ctr"/>
            <a:r>
              <a:rPr lang="en-US" altLang="zh-CN" dirty="0" smtClean="0"/>
              <a:t>Geodesic Filter</a:t>
            </a:r>
            <a:endParaRPr lang="zh-CN" altLang="en-US" dirty="0"/>
          </a:p>
        </p:txBody>
      </p:sp>
      <p:sp>
        <p:nvSpPr>
          <p:cNvPr id="23" name="Rectangle 22"/>
          <p:cNvSpPr/>
          <p:nvPr/>
        </p:nvSpPr>
        <p:spPr>
          <a:xfrm>
            <a:off x="6457950" y="5818963"/>
            <a:ext cx="2432397" cy="369332"/>
          </a:xfrm>
          <a:prstGeom prst="rect">
            <a:avLst/>
          </a:prstGeom>
        </p:spPr>
        <p:txBody>
          <a:bodyPr wrap="none">
            <a:spAutoFit/>
          </a:bodyPr>
          <a:lstStyle/>
          <a:p>
            <a:pPr algn="ctr"/>
            <a:r>
              <a:rPr lang="en-US" altLang="zh-CN" dirty="0" smtClean="0"/>
              <a:t>Recursive Bilateral Filter</a:t>
            </a:r>
            <a:endParaRPr lang="zh-CN" altLang="en-US" dirty="0"/>
          </a:p>
        </p:txBody>
      </p:sp>
      <p:sp>
        <p:nvSpPr>
          <p:cNvPr id="24" name="Rectangle 23"/>
          <p:cNvSpPr/>
          <p:nvPr/>
        </p:nvSpPr>
        <p:spPr>
          <a:xfrm>
            <a:off x="3325624" y="3239744"/>
            <a:ext cx="1656415" cy="369332"/>
          </a:xfrm>
          <a:prstGeom prst="rect">
            <a:avLst/>
          </a:prstGeom>
        </p:spPr>
        <p:txBody>
          <a:bodyPr wrap="none">
            <a:spAutoFit/>
          </a:bodyPr>
          <a:lstStyle/>
          <a:p>
            <a:pPr algn="ctr"/>
            <a:r>
              <a:rPr lang="en-US" altLang="zh-CN" dirty="0" smtClean="0"/>
              <a:t>Percentile Filter</a:t>
            </a:r>
            <a:endParaRPr lang="zh-CN" altLang="en-US" dirty="0"/>
          </a:p>
        </p:txBody>
      </p:sp>
    </p:spTree>
    <p:extLst>
      <p:ext uri="{BB962C8B-B14F-4D97-AF65-F5344CB8AC3E}">
        <p14:creationId xmlns:p14="http://schemas.microsoft.com/office/powerpoint/2010/main" val="1191417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00"/>
                                        <p:tgtEl>
                                          <p:spTgt spid="19"/>
                                        </p:tgtEl>
                                      </p:cBhvr>
                                    </p:animEffect>
                                  </p:childTnLst>
                                </p:cTn>
                              </p:par>
                            </p:childTnLst>
                          </p:cTn>
                        </p:par>
                        <p:par>
                          <p:cTn id="29" fill="hold">
                            <p:stCondLst>
                              <p:cond delay="170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
                                        <p:tgtEl>
                                          <p:spTgt spid="14"/>
                                        </p:tgtEl>
                                      </p:cBhvr>
                                    </p:animEffect>
                                  </p:childTnLst>
                                </p:cTn>
                              </p:par>
                            </p:childTnLst>
                          </p:cTn>
                        </p:par>
                        <p:par>
                          <p:cTn id="33" fill="hold">
                            <p:stCondLst>
                              <p:cond delay="1900"/>
                            </p:stCondLst>
                            <p:childTnLst>
                              <p:par>
                                <p:cTn id="34" presetID="10"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00"/>
                                        <p:tgtEl>
                                          <p:spTgt spid="7"/>
                                        </p:tgtEl>
                                      </p:cBhvr>
                                    </p:animEffect>
                                  </p:childTnLst>
                                </p:cTn>
                              </p:par>
                            </p:childTnLst>
                          </p:cTn>
                        </p:par>
                        <p:par>
                          <p:cTn id="37" fill="hold">
                            <p:stCondLst>
                              <p:cond delay="2100"/>
                            </p:stCondLst>
                            <p:childTnLst>
                              <p:par>
                                <p:cTn id="38" presetID="10" presetClass="entr" presetSubtype="0"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200"/>
                                        <p:tgtEl>
                                          <p:spTgt spid="24"/>
                                        </p:tgtEl>
                                      </p:cBhvr>
                                    </p:animEffect>
                                  </p:childTnLst>
                                </p:cTn>
                              </p:par>
                            </p:childTnLst>
                          </p:cTn>
                        </p:par>
                        <p:par>
                          <p:cTn id="41" fill="hold">
                            <p:stCondLst>
                              <p:cond delay="2300"/>
                            </p:stCondLst>
                            <p:childTnLst>
                              <p:par>
                                <p:cTn id="42" presetID="10"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200"/>
                                        <p:tgtEl>
                                          <p:spTgt spid="22"/>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00"/>
                                        <p:tgtEl>
                                          <p:spTgt spid="16"/>
                                        </p:tgtEl>
                                      </p:cBhvr>
                                    </p:animEffect>
                                  </p:childTnLst>
                                </p:cTn>
                              </p:par>
                            </p:childTnLst>
                          </p:cTn>
                        </p:par>
                        <p:par>
                          <p:cTn id="49" fill="hold">
                            <p:stCondLst>
                              <p:cond delay="270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200"/>
                                        <p:tgtEl>
                                          <p:spTgt spid="12"/>
                                        </p:tgtEl>
                                      </p:cBhvr>
                                    </p:animEffect>
                                  </p:childTnLst>
                                </p:cTn>
                              </p:par>
                            </p:childTnLst>
                          </p:cTn>
                        </p:par>
                        <p:par>
                          <p:cTn id="53" fill="hold">
                            <p:stCondLst>
                              <p:cond delay="2900"/>
                            </p:stCondLst>
                            <p:childTnLst>
                              <p:par>
                                <p:cTn id="54" presetID="10" presetClass="entr" presetSubtype="0"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200"/>
                                        <p:tgtEl>
                                          <p:spTgt spid="10"/>
                                        </p:tgtEl>
                                      </p:cBhvr>
                                    </p:animEffect>
                                  </p:childTnLst>
                                </p:cTn>
                              </p:par>
                            </p:childTnLst>
                          </p:cTn>
                        </p:par>
                        <p:par>
                          <p:cTn id="57" fill="hold">
                            <p:stCondLst>
                              <p:cond delay="310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200"/>
                                        <p:tgtEl>
                                          <p:spTgt spid="15"/>
                                        </p:tgtEl>
                                      </p:cBhvr>
                                    </p:animEffect>
                                  </p:childTnLst>
                                </p:cTn>
                              </p:par>
                            </p:childTnLst>
                          </p:cTn>
                        </p:par>
                        <p:par>
                          <p:cTn id="61" fill="hold">
                            <p:stCondLst>
                              <p:cond delay="3300"/>
                            </p:stCondLst>
                            <p:childTnLst>
                              <p:par>
                                <p:cTn id="62" presetID="10" presetClass="entr" presetSubtype="0"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200"/>
                                        <p:tgtEl>
                                          <p:spTgt spid="17"/>
                                        </p:tgtEl>
                                      </p:cBhvr>
                                    </p:animEffect>
                                  </p:childTnLst>
                                </p:cTn>
                              </p:par>
                            </p:childTnLst>
                          </p:cTn>
                        </p:par>
                        <p:par>
                          <p:cTn id="65" fill="hold">
                            <p:stCondLst>
                              <p:cond delay="3500"/>
                            </p:stCondLst>
                            <p:childTnLst>
                              <p:par>
                                <p:cTn id="66" presetID="10" presetClass="entr" presetSubtype="0" fill="hold" grpId="0"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200"/>
                                        <p:tgtEl>
                                          <p:spTgt spid="18"/>
                                        </p:tgtEl>
                                      </p:cBhvr>
                                    </p:animEffect>
                                  </p:childTnLst>
                                </p:cTn>
                              </p:par>
                            </p:childTnLst>
                          </p:cTn>
                        </p:par>
                        <p:par>
                          <p:cTn id="69" fill="hold">
                            <p:stCondLst>
                              <p:cond delay="3700"/>
                            </p:stCondLst>
                            <p:childTnLst>
                              <p:par>
                                <p:cTn id="70" presetID="10" presetClass="entr" presetSubtype="0"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200"/>
                                        <p:tgtEl>
                                          <p:spTgt spid="21"/>
                                        </p:tgtEl>
                                      </p:cBhvr>
                                    </p:animEffect>
                                  </p:childTnLst>
                                </p:cTn>
                              </p:par>
                            </p:childTnLst>
                          </p:cTn>
                        </p:par>
                        <p:par>
                          <p:cTn id="73" fill="hold">
                            <p:stCondLst>
                              <p:cond delay="3900"/>
                            </p:stCondLst>
                            <p:childTnLst>
                              <p:par>
                                <p:cTn id="74" presetID="10" presetClass="entr" presetSubtype="0"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200"/>
                                        <p:tgtEl>
                                          <p:spTgt spid="23"/>
                                        </p:tgtEl>
                                      </p:cBhvr>
                                    </p:animEffect>
                                  </p:childTnLst>
                                </p:cTn>
                              </p:par>
                            </p:childTnLst>
                          </p:cTn>
                        </p:par>
                        <p:par>
                          <p:cTn id="77" fill="hold">
                            <p:stCondLst>
                              <p:cond delay="4100"/>
                            </p:stCondLst>
                            <p:childTnLst>
                              <p:par>
                                <p:cTn id="78" presetID="10" presetClass="entr" presetSubtype="0"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200"/>
                                        <p:tgtEl>
                                          <p:spTgt spid="20"/>
                                        </p:tgtEl>
                                      </p:cBhvr>
                                    </p:animEffect>
                                  </p:childTnLst>
                                </p:cTn>
                              </p:par>
                            </p:childTnLst>
                          </p:cTn>
                        </p:par>
                        <p:par>
                          <p:cTn id="81" fill="hold">
                            <p:stCondLst>
                              <p:cond delay="4300"/>
                            </p:stCondLst>
                            <p:childTnLst>
                              <p:par>
                                <p:cTn id="82" presetID="10" presetClass="entr" presetSubtype="0" fill="hold" grpId="0" nodeType="after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2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Natural Images</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50</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401" y="1690689"/>
            <a:ext cx="5677892" cy="4258419"/>
          </a:xfrm>
          <a:prstGeom prst="rect">
            <a:avLst/>
          </a:prstGeom>
          <a:ln w="25400">
            <a:solidFill>
              <a:schemeClr val="tx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401" y="1690689"/>
            <a:ext cx="5677892" cy="4258419"/>
          </a:xfrm>
          <a:prstGeom prst="rect">
            <a:avLst/>
          </a:prstGeom>
          <a:ln w="25400">
            <a:solidFill>
              <a:schemeClr val="tx1"/>
            </a:solidFill>
          </a:ln>
        </p:spPr>
      </p:pic>
      <p:cxnSp>
        <p:nvCxnSpPr>
          <p:cNvPr id="14" name="Straight Connector 13"/>
          <p:cNvCxnSpPr/>
          <p:nvPr/>
        </p:nvCxnSpPr>
        <p:spPr>
          <a:xfrm>
            <a:off x="3390401" y="1690689"/>
            <a:ext cx="5677892" cy="0"/>
          </a:xfrm>
          <a:prstGeom prst="line">
            <a:avLst/>
          </a:prstGeom>
          <a:ln w="28575">
            <a:solidFill>
              <a:schemeClr val="tx1"/>
            </a:solidFill>
          </a:ln>
        </p:spPr>
        <p:style>
          <a:lnRef idx="1">
            <a:schemeClr val="accent6"/>
          </a:lnRef>
          <a:fillRef idx="0">
            <a:schemeClr val="accent6"/>
          </a:fillRef>
          <a:effectRef idx="0">
            <a:schemeClr val="accent6"/>
          </a:effectRef>
          <a:fontRef idx="minor">
            <a:schemeClr val="tx1"/>
          </a:fontRef>
        </p:style>
      </p:cxnSp>
      <p:sp>
        <p:nvSpPr>
          <p:cNvPr id="7" name="Content Placeholder 2"/>
          <p:cNvSpPr>
            <a:spLocks noGrp="1"/>
          </p:cNvSpPr>
          <p:nvPr>
            <p:ph idx="1"/>
          </p:nvPr>
        </p:nvSpPr>
        <p:spPr>
          <a:xfrm>
            <a:off x="11055" y="1590882"/>
            <a:ext cx="7886700" cy="4514354"/>
          </a:xfrm>
        </p:spPr>
        <p:txBody>
          <a:bodyPr>
            <a:normAutofit/>
          </a:bodyPr>
          <a:lstStyle/>
          <a:p>
            <a:r>
              <a:rPr lang="en-US" altLang="zh-CN" dirty="0" smtClean="0"/>
              <a:t>Usable for</a:t>
            </a:r>
          </a:p>
          <a:p>
            <a:pPr lvl="1"/>
            <a:r>
              <a:rPr lang="en-US" altLang="zh-CN" dirty="0" smtClean="0"/>
              <a:t>Segmentation</a:t>
            </a:r>
          </a:p>
          <a:p>
            <a:pPr lvl="1"/>
            <a:r>
              <a:rPr lang="en-US" altLang="zh-CN" dirty="0" smtClean="0"/>
              <a:t>Saliency </a:t>
            </a:r>
          </a:p>
          <a:p>
            <a:pPr lvl="1"/>
            <a:r>
              <a:rPr lang="en-US" altLang="zh-CN" dirty="0" smtClean="0"/>
              <a:t>Scene understanding</a:t>
            </a:r>
          </a:p>
          <a:p>
            <a:pPr lvl="1"/>
            <a:r>
              <a:rPr lang="en-US" altLang="zh-CN" dirty="0" smtClean="0"/>
              <a:t>Background </a:t>
            </a:r>
          </a:p>
          <a:p>
            <a:pPr marL="457200" lvl="1" indent="0">
              <a:buNone/>
            </a:pPr>
            <a:r>
              <a:rPr lang="en-US" altLang="zh-CN" dirty="0"/>
              <a:t> </a:t>
            </a:r>
            <a:r>
              <a:rPr lang="en-US" altLang="zh-CN" dirty="0" smtClean="0"/>
              <a:t>    subtraction</a:t>
            </a:r>
          </a:p>
          <a:p>
            <a:pPr lvl="1"/>
            <a:r>
              <a:rPr lang="en-US" altLang="zh-CN" dirty="0" smtClean="0"/>
              <a:t>Layer separation</a:t>
            </a:r>
          </a:p>
          <a:p>
            <a:pPr lvl="1"/>
            <a:r>
              <a:rPr lang="en-US" altLang="zh-CN" dirty="0" smtClean="0"/>
              <a:t>Outlier removal</a:t>
            </a:r>
          </a:p>
          <a:p>
            <a:pPr lvl="1"/>
            <a:r>
              <a:rPr lang="en-US" altLang="zh-CN" dirty="0" smtClean="0"/>
              <a:t>…</a:t>
            </a:r>
          </a:p>
          <a:p>
            <a:pPr lvl="1"/>
            <a:endParaRPr lang="en-US" altLang="zh-CN" dirty="0" smtClean="0"/>
          </a:p>
          <a:p>
            <a:pPr lvl="1"/>
            <a:endParaRPr lang="zh-CN" altLang="en-US" dirty="0"/>
          </a:p>
        </p:txBody>
      </p:sp>
    </p:spTree>
    <p:extLst>
      <p:ext uri="{BB962C8B-B14F-4D97-AF65-F5344CB8AC3E}">
        <p14:creationId xmlns:p14="http://schemas.microsoft.com/office/powerpoint/2010/main" val="1020874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par>
                                <p:cTn id="8" presetID="42" presetClass="path" presetSubtype="0" fill="hold" nodeType="withEffect">
                                  <p:stCondLst>
                                    <p:cond delay="0"/>
                                  </p:stCondLst>
                                  <p:childTnLst>
                                    <p:animMotion origin="layout" path="M 1.11022E-16 2.22222E-6 L 0.00451 0.62083 " pathEditMode="relative" rAng="0" ptsTypes="AA">
                                      <p:cBhvr>
                                        <p:cTn id="9" dur="1000" fill="hold"/>
                                        <p:tgtEl>
                                          <p:spTgt spid="14"/>
                                        </p:tgtEl>
                                        <p:attrNameLst>
                                          <p:attrName>ppt_x</p:attrName>
                                          <p:attrName>ppt_y</p:attrName>
                                        </p:attrNameLst>
                                      </p:cBhvr>
                                      <p:rCtr x="226" y="31042"/>
                                    </p:animMotion>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500"/>
                                        <p:tgtEl>
                                          <p:spTgt spid="7">
                                            <p:txEl>
                                              <p:pRg st="3" end="3"/>
                                            </p:txEl>
                                          </p:spTgt>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fade">
                                      <p:cBhvr>
                                        <p:cTn id="33" dur="500"/>
                                        <p:tgtEl>
                                          <p:spTgt spid="7">
                                            <p:txEl>
                                              <p:pRg st="5" end="5"/>
                                            </p:txEl>
                                          </p:spTgt>
                                        </p:tgtEl>
                                      </p:cBhvr>
                                    </p:animEffect>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par>
                          <p:cTn id="38" fill="hold">
                            <p:stCondLst>
                              <p:cond delay="4500"/>
                            </p:stCondLst>
                            <p:childTnLst>
                              <p:par>
                                <p:cTn id="39" presetID="10" presetClass="entr" presetSubtype="0" fill="hold" grpId="0" nodeType="after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animEffect transition="in" filter="fade">
                                      <p:cBhvr>
                                        <p:cTn id="41" dur="500"/>
                                        <p:tgtEl>
                                          <p:spTgt spid="7">
                                            <p:txEl>
                                              <p:pRg st="7" end="7"/>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xEl>
                                              <p:pRg st="8" end="8"/>
                                            </p:txEl>
                                          </p:spTgt>
                                        </p:tgtEl>
                                        <p:attrNameLst>
                                          <p:attrName>style.visibility</p:attrName>
                                        </p:attrNameLst>
                                      </p:cBhvr>
                                      <p:to>
                                        <p:strVal val="visible"/>
                                      </p:to>
                                    </p:set>
                                    <p:animEffect transition="in" filter="fade">
                                      <p:cBhvr>
                                        <p:cTn id="44"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4236640" y="133274"/>
            <a:ext cx="3108960" cy="369332"/>
          </a:xfrm>
          <a:prstGeom prst="rect">
            <a:avLst/>
          </a:prstGeom>
          <a:noFill/>
        </p:spPr>
        <p:txBody>
          <a:bodyPr wrap="square" rtlCol="0">
            <a:spAutoFit/>
          </a:bodyPr>
          <a:lstStyle/>
          <a:p>
            <a:pPr algn="ctr"/>
            <a:r>
              <a:rPr lang="en-US" altLang="zh-CN" dirty="0" smtClean="0"/>
              <a:t>Boundary Detection</a:t>
            </a:r>
            <a:endParaRPr lang="zh-CN" altLang="en-US" dirty="0"/>
          </a:p>
        </p:txBody>
      </p:sp>
      <p:sp>
        <p:nvSpPr>
          <p:cNvPr id="70" name="TextBox 69"/>
          <p:cNvSpPr txBox="1"/>
          <p:nvPr/>
        </p:nvSpPr>
        <p:spPr>
          <a:xfrm>
            <a:off x="1689360" y="133274"/>
            <a:ext cx="3108960" cy="369332"/>
          </a:xfrm>
          <a:prstGeom prst="rect">
            <a:avLst/>
          </a:prstGeom>
          <a:noFill/>
        </p:spPr>
        <p:txBody>
          <a:bodyPr wrap="square" rtlCol="0">
            <a:spAutoFit/>
          </a:bodyPr>
          <a:lstStyle/>
          <a:p>
            <a:pPr algn="ctr"/>
            <a:r>
              <a:rPr lang="en-US" altLang="zh-CN" dirty="0" smtClean="0"/>
              <a:t>Input</a:t>
            </a:r>
            <a:endParaRPr lang="zh-CN" altLang="en-US" dirty="0"/>
          </a:p>
        </p:txBody>
      </p:sp>
      <p:sp>
        <p:nvSpPr>
          <p:cNvPr id="9" name="TextBox 8"/>
          <p:cNvSpPr txBox="1"/>
          <p:nvPr/>
        </p:nvSpPr>
        <p:spPr>
          <a:xfrm>
            <a:off x="4241680" y="3389672"/>
            <a:ext cx="3108960" cy="369332"/>
          </a:xfrm>
          <a:prstGeom prst="rect">
            <a:avLst/>
          </a:prstGeom>
          <a:noFill/>
        </p:spPr>
        <p:txBody>
          <a:bodyPr wrap="square" rtlCol="0">
            <a:spAutoFit/>
          </a:bodyPr>
          <a:lstStyle/>
          <a:p>
            <a:pPr algn="ctr"/>
            <a:r>
              <a:rPr lang="en-US" altLang="zh-CN" dirty="0"/>
              <a:t>Boundary Detection</a:t>
            </a:r>
            <a:endParaRPr lang="zh-CN" altLang="en-US" dirty="0"/>
          </a:p>
        </p:txBody>
      </p:sp>
      <p:sp>
        <p:nvSpPr>
          <p:cNvPr id="10" name="TextBox 9"/>
          <p:cNvSpPr txBox="1"/>
          <p:nvPr/>
        </p:nvSpPr>
        <p:spPr>
          <a:xfrm>
            <a:off x="1650880" y="3377487"/>
            <a:ext cx="3108960" cy="369332"/>
          </a:xfrm>
          <a:prstGeom prst="rect">
            <a:avLst/>
          </a:prstGeom>
          <a:noFill/>
        </p:spPr>
        <p:txBody>
          <a:bodyPr wrap="square" rtlCol="0">
            <a:spAutoFit/>
          </a:bodyPr>
          <a:lstStyle/>
          <a:p>
            <a:pPr algn="ctr"/>
            <a:r>
              <a:rPr lang="en-US" altLang="zh-CN" dirty="0" smtClean="0"/>
              <a:t>Filtered Input</a:t>
            </a:r>
            <a:endParaRPr lang="zh-CN" altLang="en-US" dirty="0"/>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98080" y="3841833"/>
            <a:ext cx="1800000" cy="26971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43840" y="544996"/>
            <a:ext cx="1800000" cy="26971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96160" y="544996"/>
            <a:ext cx="1800000" cy="26971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2" descr="D:\NOW\eccv2014slidesExperiments\segmentation\releaseV3\releaseV3\my_in_selected_rg\181021.jpg_rf_2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3840" y="3821513"/>
            <a:ext cx="1800000" cy="26971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155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Determining Scales</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52</a:t>
            </a:fld>
            <a:endParaRPr lang="en-US"/>
          </a:p>
        </p:txBody>
      </p:sp>
      <mc:AlternateContent xmlns:mc="http://schemas.openxmlformats.org/markup-compatibility/2006" xmlns:a14="http://schemas.microsoft.com/office/drawing/2010/main">
        <mc:Choice Requires="a14">
          <p:sp>
            <p:nvSpPr>
              <p:cNvPr id="5" name="Rectangle 4"/>
              <p:cNvSpPr/>
              <p:nvPr/>
            </p:nvSpPr>
            <p:spPr>
              <a:xfrm>
                <a:off x="1415442" y="1835408"/>
                <a:ext cx="4162678" cy="8030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solidFill>
                            <a:schemeClr val="accent4"/>
                          </a:solidFill>
                          <a:latin typeface="Cambria Math" panose="02040503050406030204" pitchFamily="18" charset="0"/>
                        </a:rPr>
                        <m:t>𝐽</m:t>
                      </m:r>
                      <m:d>
                        <m:dPr>
                          <m:ctrlPr>
                            <a:rPr lang="en-US" altLang="zh-CN" i="1">
                              <a:solidFill>
                                <a:schemeClr val="accent4"/>
                              </a:solidFill>
                              <a:latin typeface="Cambria Math" panose="02040503050406030204" pitchFamily="18" charset="0"/>
                            </a:rPr>
                          </m:ctrlPr>
                        </m:dPr>
                        <m:e>
                          <m:r>
                            <a:rPr lang="en-US" altLang="zh-CN" i="1">
                              <a:solidFill>
                                <a:schemeClr val="accent4"/>
                              </a:solidFill>
                              <a:latin typeface="Cambria Math" panose="02040503050406030204" pitchFamily="18" charset="0"/>
                            </a:rPr>
                            <m:t>𝑝</m:t>
                          </m:r>
                        </m:e>
                      </m:d>
                      <m:r>
                        <a:rPr lang="en-US" altLang="zh-CN" i="1">
                          <a:solidFill>
                            <a:schemeClr val="accent4"/>
                          </a:solidFill>
                          <a:latin typeface="Cambria Math" panose="02040503050406030204" pitchFamily="18" charset="0"/>
                        </a:rPr>
                        <m:t>= </m:t>
                      </m:r>
                      <m:f>
                        <m:fPr>
                          <m:ctrlPr>
                            <a:rPr lang="en-US" altLang="zh-CN" i="1">
                              <a:solidFill>
                                <a:schemeClr val="accent4"/>
                              </a:solidFill>
                              <a:latin typeface="Cambria Math" panose="02040503050406030204" pitchFamily="18" charset="0"/>
                            </a:rPr>
                          </m:ctrlPr>
                        </m:fPr>
                        <m:num>
                          <m:r>
                            <a:rPr lang="en-US" altLang="zh-CN" i="1">
                              <a:solidFill>
                                <a:schemeClr val="accent4"/>
                              </a:solidFill>
                              <a:latin typeface="Cambria Math" panose="02040503050406030204" pitchFamily="18" charset="0"/>
                            </a:rPr>
                            <m:t>1</m:t>
                          </m:r>
                        </m:num>
                        <m:den>
                          <m:r>
                            <a:rPr lang="en-US" altLang="zh-CN" i="1">
                              <a:solidFill>
                                <a:schemeClr val="accent4"/>
                              </a:solidFill>
                              <a:latin typeface="Cambria Math" panose="02040503050406030204" pitchFamily="18" charset="0"/>
                            </a:rPr>
                            <m:t>𝐾</m:t>
                          </m:r>
                          <m:r>
                            <a:rPr lang="en-US" altLang="zh-CN" i="1" baseline="-25000">
                              <a:solidFill>
                                <a:schemeClr val="accent4"/>
                              </a:solidFill>
                              <a:latin typeface="Cambria Math" panose="02040503050406030204" pitchFamily="18" charset="0"/>
                            </a:rPr>
                            <m:t>𝑝</m:t>
                          </m:r>
                        </m:den>
                      </m:f>
                      <m:nary>
                        <m:naryPr>
                          <m:chr m:val="∑"/>
                          <m:supHide m:val="on"/>
                          <m:ctrlPr>
                            <a:rPr lang="en-US" altLang="zh-CN" i="1">
                              <a:solidFill>
                                <a:schemeClr val="accent4"/>
                              </a:solidFill>
                              <a:latin typeface="Cambria Math" panose="02040503050406030204" pitchFamily="18" charset="0"/>
                            </a:rPr>
                          </m:ctrlPr>
                        </m:naryPr>
                        <m:sub>
                          <m:r>
                            <m:rPr>
                              <m:brk m:alnAt="7"/>
                            </m:rPr>
                            <a:rPr lang="en-US" altLang="zh-CN" i="1">
                              <a:solidFill>
                                <a:schemeClr val="accent4"/>
                              </a:solidFill>
                              <a:latin typeface="Cambria Math" panose="02040503050406030204" pitchFamily="18" charset="0"/>
                            </a:rPr>
                            <m:t>𝑞</m:t>
                          </m:r>
                          <m:r>
                            <a:rPr lang="en-US" altLang="zh-CN" i="1">
                              <a:solidFill>
                                <a:schemeClr val="accent4"/>
                              </a:solidFill>
                              <a:latin typeface="Cambria Math" panose="02040503050406030204" pitchFamily="18" charset="0"/>
                            </a:rPr>
                            <m:t> ∈ </m:t>
                          </m:r>
                          <m:r>
                            <a:rPr lang="en-US" altLang="zh-CN" i="1">
                              <a:solidFill>
                                <a:schemeClr val="accent4"/>
                              </a:solidFill>
                              <a:latin typeface="Cambria Math" panose="02040503050406030204" pitchFamily="18" charset="0"/>
                              <a:ea typeface="Cambria Math" panose="02040503050406030204" pitchFamily="18" charset="0"/>
                            </a:rPr>
                            <m:t>𝑅</m:t>
                          </m:r>
                          <m:r>
                            <a:rPr lang="en-US" altLang="zh-CN" i="1">
                              <a:solidFill>
                                <a:schemeClr val="accent4"/>
                              </a:solidFill>
                              <a:latin typeface="Cambria Math" panose="02040503050406030204" pitchFamily="18" charset="0"/>
                              <a:ea typeface="Cambria Math" panose="02040503050406030204" pitchFamily="18" charset="0"/>
                            </a:rPr>
                            <m:t>(</m:t>
                          </m:r>
                          <m:r>
                            <a:rPr lang="en-US" altLang="zh-CN" i="1">
                              <a:solidFill>
                                <a:schemeClr val="accent4"/>
                              </a:solidFill>
                              <a:latin typeface="Cambria Math" panose="02040503050406030204" pitchFamily="18" charset="0"/>
                              <a:ea typeface="Cambria Math" panose="02040503050406030204" pitchFamily="18" charset="0"/>
                            </a:rPr>
                            <m:t>𝑝</m:t>
                          </m:r>
                          <m:r>
                            <a:rPr lang="en-US" altLang="zh-CN" i="1">
                              <a:solidFill>
                                <a:schemeClr val="accent4"/>
                              </a:solidFill>
                              <a:latin typeface="Cambria Math" panose="02040503050406030204" pitchFamily="18" charset="0"/>
                              <a:ea typeface="Cambria Math" panose="02040503050406030204" pitchFamily="18" charset="0"/>
                            </a:rPr>
                            <m:t>)</m:t>
                          </m:r>
                        </m:sub>
                        <m:sup/>
                        <m:e>
                          <m:r>
                            <m:rPr>
                              <m:sty m:val="p"/>
                            </m:rPr>
                            <a:rPr lang="en-US" altLang="zh-CN">
                              <a:solidFill>
                                <a:schemeClr val="accent4"/>
                              </a:solidFill>
                              <a:latin typeface="Cambria Math" panose="02040503050406030204" pitchFamily="18" charset="0"/>
                            </a:rPr>
                            <m:t>exp</m:t>
                          </m:r>
                          <m:r>
                            <a:rPr lang="en-US" altLang="zh-CN" i="1">
                              <a:solidFill>
                                <a:schemeClr val="accent4"/>
                              </a:solidFill>
                              <a:latin typeface="Cambria Math" panose="02040503050406030204" pitchFamily="18" charset="0"/>
                            </a:rPr>
                            <m:t>⁡(−</m:t>
                          </m:r>
                          <m:f>
                            <m:fPr>
                              <m:ctrlPr>
                                <a:rPr lang="en-US" altLang="zh-CN" i="1">
                                  <a:solidFill>
                                    <a:schemeClr val="accent4"/>
                                  </a:solidFill>
                                  <a:latin typeface="Cambria Math" panose="02040503050406030204" pitchFamily="18" charset="0"/>
                                </a:rPr>
                              </m:ctrlPr>
                            </m:fPr>
                            <m:num>
                              <m:d>
                                <m:dPr>
                                  <m:begChr m:val="|"/>
                                  <m:endChr m:val="|"/>
                                  <m:ctrlPr>
                                    <a:rPr lang="en-US" altLang="zh-CN" i="1">
                                      <a:solidFill>
                                        <a:schemeClr val="accent4"/>
                                      </a:solidFill>
                                      <a:latin typeface="Cambria Math" panose="02040503050406030204" pitchFamily="18" charset="0"/>
                                    </a:rPr>
                                  </m:ctrlPr>
                                </m:dPr>
                                <m:e>
                                  <m:r>
                                    <a:rPr lang="en-US" altLang="zh-CN" i="1">
                                      <a:solidFill>
                                        <a:schemeClr val="accent4"/>
                                      </a:solidFill>
                                      <a:latin typeface="Cambria Math" panose="02040503050406030204" pitchFamily="18" charset="0"/>
                                    </a:rPr>
                                    <m:t>𝑝</m:t>
                                  </m:r>
                                  <m:r>
                                    <a:rPr lang="en-US" altLang="zh-CN" i="1">
                                      <a:solidFill>
                                        <a:schemeClr val="accent4"/>
                                      </a:solidFill>
                                      <a:latin typeface="Cambria Math" panose="02040503050406030204" pitchFamily="18" charset="0"/>
                                    </a:rPr>
                                    <m:t>−</m:t>
                                  </m:r>
                                  <m:r>
                                    <a:rPr lang="en-US" altLang="zh-CN" i="1">
                                      <a:solidFill>
                                        <a:schemeClr val="accent4"/>
                                      </a:solidFill>
                                      <a:latin typeface="Cambria Math" panose="02040503050406030204" pitchFamily="18" charset="0"/>
                                    </a:rPr>
                                    <m:t>𝑞</m:t>
                                  </m:r>
                                </m:e>
                              </m:d>
                              <m:r>
                                <a:rPr lang="en-US" altLang="zh-CN" i="1" baseline="30000">
                                  <a:solidFill>
                                    <a:schemeClr val="accent4"/>
                                  </a:solidFill>
                                  <a:latin typeface="Cambria Math" panose="02040503050406030204" pitchFamily="18" charset="0"/>
                                </a:rPr>
                                <m:t>2</m:t>
                              </m:r>
                            </m:num>
                            <m:den>
                              <m:r>
                                <a:rPr lang="en-US" altLang="zh-CN" i="1">
                                  <a:solidFill>
                                    <a:schemeClr val="accent4"/>
                                  </a:solidFill>
                                  <a:latin typeface="Cambria Math" panose="02040503050406030204" pitchFamily="18" charset="0"/>
                                </a:rPr>
                                <m:t>2</m:t>
                              </m:r>
                              <m:sSubSup>
                                <m:sSubSupPr>
                                  <m:ctrlPr>
                                    <a:rPr lang="en-US" altLang="zh-CN" i="1">
                                      <a:solidFill>
                                        <a:schemeClr val="accent4"/>
                                      </a:solidFill>
                                      <a:latin typeface="Cambria Math" panose="02040503050406030204" pitchFamily="18" charset="0"/>
                                    </a:rPr>
                                  </m:ctrlPr>
                                </m:sSubSupPr>
                                <m:e>
                                  <m:r>
                                    <a:rPr lang="zh-CN" altLang="en-US" i="1">
                                      <a:solidFill>
                                        <a:schemeClr val="accent4"/>
                                      </a:solidFill>
                                      <a:latin typeface="Cambria Math" panose="02040503050406030204" pitchFamily="18" charset="0"/>
                                    </a:rPr>
                                    <m:t>𝜎</m:t>
                                  </m:r>
                                </m:e>
                                <m:sub>
                                  <m:r>
                                    <a:rPr lang="en-US" altLang="zh-CN" i="1">
                                      <a:solidFill>
                                        <a:schemeClr val="accent4"/>
                                      </a:solidFill>
                                      <a:latin typeface="Cambria Math" panose="02040503050406030204" pitchFamily="18" charset="0"/>
                                    </a:rPr>
                                    <m:t>𝑠</m:t>
                                  </m:r>
                                </m:sub>
                                <m:sup>
                                  <m:r>
                                    <a:rPr lang="en-US" altLang="zh-CN" i="1">
                                      <a:solidFill>
                                        <a:schemeClr val="accent4"/>
                                      </a:solidFill>
                                      <a:latin typeface="Cambria Math" panose="02040503050406030204" pitchFamily="18" charset="0"/>
                                    </a:rPr>
                                    <m:t>2</m:t>
                                  </m:r>
                                </m:sup>
                              </m:sSubSup>
                            </m:den>
                          </m:f>
                          <m:r>
                            <a:rPr lang="en-US" altLang="zh-CN" i="1">
                              <a:solidFill>
                                <a:schemeClr val="accent4"/>
                              </a:solidFill>
                              <a:latin typeface="Cambria Math" panose="02040503050406030204" pitchFamily="18" charset="0"/>
                            </a:rPr>
                            <m:t>)</m:t>
                          </m:r>
                          <m:r>
                            <a:rPr lang="en-US" altLang="zh-CN" i="1">
                              <a:solidFill>
                                <a:schemeClr val="accent4"/>
                              </a:solidFill>
                              <a:latin typeface="Cambria Math" panose="02040503050406030204" pitchFamily="18" charset="0"/>
                              <a:ea typeface="Cambria Math" panose="02040503050406030204" pitchFamily="18" charset="0"/>
                            </a:rPr>
                            <m:t>∙</m:t>
                          </m:r>
                          <m:r>
                            <a:rPr lang="en-US" altLang="zh-CN" i="1">
                              <a:solidFill>
                                <a:schemeClr val="accent4"/>
                              </a:solidFill>
                              <a:latin typeface="Cambria Math" panose="02040503050406030204" pitchFamily="18" charset="0"/>
                            </a:rPr>
                            <m:t>𝐼</m:t>
                          </m:r>
                          <m:r>
                            <a:rPr lang="en-US" altLang="zh-CN" i="1">
                              <a:solidFill>
                                <a:schemeClr val="accent4"/>
                              </a:solidFill>
                              <a:latin typeface="Cambria Math" panose="02040503050406030204" pitchFamily="18" charset="0"/>
                            </a:rPr>
                            <m:t>(</m:t>
                          </m:r>
                          <m:r>
                            <a:rPr lang="en-US" altLang="zh-CN" i="1">
                              <a:solidFill>
                                <a:schemeClr val="accent4"/>
                              </a:solidFill>
                              <a:latin typeface="Cambria Math" panose="02040503050406030204" pitchFamily="18" charset="0"/>
                            </a:rPr>
                            <m:t>𝑞</m:t>
                          </m:r>
                          <m:r>
                            <a:rPr lang="en-US" altLang="zh-CN" i="1">
                              <a:solidFill>
                                <a:schemeClr val="accent4"/>
                              </a:solidFill>
                              <a:latin typeface="Cambria Math" panose="02040503050406030204" pitchFamily="18" charset="0"/>
                            </a:rPr>
                            <m:t>)</m:t>
                          </m:r>
                        </m:e>
                      </m:nary>
                    </m:oMath>
                  </m:oMathPara>
                </a14:m>
                <a:endParaRPr lang="zh-CN" altLang="en-US" dirty="0"/>
              </a:p>
            </p:txBody>
          </p:sp>
        </mc:Choice>
        <mc:Fallback xmlns="">
          <p:sp>
            <p:nvSpPr>
              <p:cNvPr id="5" name="Rectangle 4"/>
              <p:cNvSpPr>
                <a:spLocks noRot="1" noChangeAspect="1" noMove="1" noResize="1" noEditPoints="1" noAdjustHandles="1" noChangeArrowheads="1" noChangeShapeType="1" noTextEdit="1"/>
              </p:cNvSpPr>
              <p:nvPr/>
            </p:nvSpPr>
            <p:spPr>
              <a:xfrm>
                <a:off x="1415442" y="1835408"/>
                <a:ext cx="4162678" cy="803040"/>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415442" y="3045231"/>
                <a:ext cx="6495681" cy="803040"/>
              </a:xfrm>
              <a:prstGeom prst="rect">
                <a:avLst/>
              </a:prstGeom>
              <a:ln w="25400">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a:solidFill>
                            <a:schemeClr val="accent4"/>
                          </a:solidFill>
                          <a:latin typeface="Cambria Math" panose="02040503050406030204" pitchFamily="18" charset="0"/>
                        </a:rPr>
                        <m:t>𝐽</m:t>
                      </m:r>
                      <m:d>
                        <m:dPr>
                          <m:ctrlPr>
                            <a:rPr lang="en-US" altLang="zh-CN" i="1">
                              <a:solidFill>
                                <a:schemeClr val="accent4"/>
                              </a:solidFill>
                              <a:latin typeface="Cambria Math" panose="02040503050406030204" pitchFamily="18" charset="0"/>
                            </a:rPr>
                          </m:ctrlPr>
                        </m:dPr>
                        <m:e>
                          <m:r>
                            <a:rPr lang="en-US" altLang="zh-CN" i="1">
                              <a:solidFill>
                                <a:schemeClr val="accent4"/>
                              </a:solidFill>
                              <a:latin typeface="Cambria Math" panose="02040503050406030204" pitchFamily="18" charset="0"/>
                            </a:rPr>
                            <m:t>𝑝</m:t>
                          </m:r>
                        </m:e>
                      </m:d>
                      <m:r>
                        <a:rPr lang="en-US" altLang="zh-CN" i="1">
                          <a:solidFill>
                            <a:schemeClr val="accent4"/>
                          </a:solidFill>
                          <a:latin typeface="Cambria Math" panose="02040503050406030204" pitchFamily="18" charset="0"/>
                        </a:rPr>
                        <m:t>= </m:t>
                      </m:r>
                      <m:f>
                        <m:fPr>
                          <m:ctrlPr>
                            <a:rPr lang="en-US" altLang="zh-CN" i="1">
                              <a:solidFill>
                                <a:schemeClr val="accent4"/>
                              </a:solidFill>
                              <a:latin typeface="Cambria Math" panose="02040503050406030204" pitchFamily="18" charset="0"/>
                            </a:rPr>
                          </m:ctrlPr>
                        </m:fPr>
                        <m:num>
                          <m:r>
                            <a:rPr lang="en-US" altLang="zh-CN" i="1">
                              <a:solidFill>
                                <a:schemeClr val="accent4"/>
                              </a:solidFill>
                              <a:latin typeface="Cambria Math" panose="02040503050406030204" pitchFamily="18" charset="0"/>
                            </a:rPr>
                            <m:t>1</m:t>
                          </m:r>
                        </m:num>
                        <m:den>
                          <m:r>
                            <a:rPr lang="en-US" altLang="zh-CN" i="1">
                              <a:solidFill>
                                <a:schemeClr val="accent4"/>
                              </a:solidFill>
                              <a:latin typeface="Cambria Math" panose="02040503050406030204" pitchFamily="18" charset="0"/>
                            </a:rPr>
                            <m:t>𝐾</m:t>
                          </m:r>
                          <m:r>
                            <a:rPr lang="en-US" altLang="zh-CN" i="1" baseline="-25000">
                              <a:solidFill>
                                <a:schemeClr val="accent4"/>
                              </a:solidFill>
                              <a:latin typeface="Cambria Math" panose="02040503050406030204" pitchFamily="18" charset="0"/>
                            </a:rPr>
                            <m:t>𝑝</m:t>
                          </m:r>
                        </m:den>
                      </m:f>
                      <m:nary>
                        <m:naryPr>
                          <m:chr m:val="∑"/>
                          <m:supHide m:val="on"/>
                          <m:ctrlPr>
                            <a:rPr lang="en-US" altLang="zh-CN" i="1">
                              <a:solidFill>
                                <a:schemeClr val="accent4"/>
                              </a:solidFill>
                              <a:latin typeface="Cambria Math" panose="02040503050406030204" pitchFamily="18" charset="0"/>
                            </a:rPr>
                          </m:ctrlPr>
                        </m:naryPr>
                        <m:sub>
                          <m:r>
                            <m:rPr>
                              <m:brk m:alnAt="7"/>
                            </m:rPr>
                            <a:rPr lang="en-US" altLang="zh-CN" i="1">
                              <a:solidFill>
                                <a:schemeClr val="accent4"/>
                              </a:solidFill>
                              <a:latin typeface="Cambria Math" panose="02040503050406030204" pitchFamily="18" charset="0"/>
                            </a:rPr>
                            <m:t>𝑞</m:t>
                          </m:r>
                          <m:r>
                            <a:rPr lang="en-US" altLang="zh-CN" i="1">
                              <a:solidFill>
                                <a:schemeClr val="accent4"/>
                              </a:solidFill>
                              <a:latin typeface="Cambria Math" panose="02040503050406030204" pitchFamily="18" charset="0"/>
                            </a:rPr>
                            <m:t> ∈ </m:t>
                          </m:r>
                          <m:r>
                            <a:rPr lang="en-US" altLang="zh-CN" i="1">
                              <a:solidFill>
                                <a:schemeClr val="accent4"/>
                              </a:solidFill>
                              <a:latin typeface="Cambria Math" panose="02040503050406030204" pitchFamily="18" charset="0"/>
                              <a:ea typeface="Cambria Math" panose="02040503050406030204" pitchFamily="18" charset="0"/>
                            </a:rPr>
                            <m:t>𝑅</m:t>
                          </m:r>
                          <m:r>
                            <a:rPr lang="en-US" altLang="zh-CN" i="1">
                              <a:solidFill>
                                <a:schemeClr val="accent4"/>
                              </a:solidFill>
                              <a:latin typeface="Cambria Math" panose="02040503050406030204" pitchFamily="18" charset="0"/>
                              <a:ea typeface="Cambria Math" panose="02040503050406030204" pitchFamily="18" charset="0"/>
                            </a:rPr>
                            <m:t>(</m:t>
                          </m:r>
                          <m:r>
                            <a:rPr lang="en-US" altLang="zh-CN" i="1">
                              <a:solidFill>
                                <a:schemeClr val="accent4"/>
                              </a:solidFill>
                              <a:latin typeface="Cambria Math" panose="02040503050406030204" pitchFamily="18" charset="0"/>
                              <a:ea typeface="Cambria Math" panose="02040503050406030204" pitchFamily="18" charset="0"/>
                            </a:rPr>
                            <m:t>𝑝</m:t>
                          </m:r>
                          <m:r>
                            <a:rPr lang="en-US" altLang="zh-CN" i="1">
                              <a:solidFill>
                                <a:schemeClr val="accent4"/>
                              </a:solidFill>
                              <a:latin typeface="Cambria Math" panose="02040503050406030204" pitchFamily="18" charset="0"/>
                              <a:ea typeface="Cambria Math" panose="02040503050406030204" pitchFamily="18" charset="0"/>
                            </a:rPr>
                            <m:t>)</m:t>
                          </m:r>
                        </m:sub>
                        <m:sup/>
                        <m:e>
                          <m:r>
                            <m:rPr>
                              <m:sty m:val="p"/>
                            </m:rPr>
                            <a:rPr lang="en-US" altLang="zh-CN">
                              <a:solidFill>
                                <a:schemeClr val="accent4"/>
                              </a:solidFill>
                              <a:latin typeface="Cambria Math" panose="02040503050406030204" pitchFamily="18" charset="0"/>
                            </a:rPr>
                            <m:t>exp</m:t>
                          </m:r>
                          <m:r>
                            <a:rPr lang="en-US" altLang="zh-CN" i="1">
                              <a:solidFill>
                                <a:schemeClr val="accent4"/>
                              </a:solidFill>
                              <a:latin typeface="Cambria Math" panose="02040503050406030204" pitchFamily="18" charset="0"/>
                            </a:rPr>
                            <m:t>⁡(−</m:t>
                          </m:r>
                          <m:f>
                            <m:fPr>
                              <m:ctrlPr>
                                <a:rPr lang="en-US" altLang="zh-CN" i="1">
                                  <a:solidFill>
                                    <a:schemeClr val="accent4"/>
                                  </a:solidFill>
                                  <a:latin typeface="Cambria Math" panose="02040503050406030204" pitchFamily="18" charset="0"/>
                                </a:rPr>
                              </m:ctrlPr>
                            </m:fPr>
                            <m:num>
                              <m:d>
                                <m:dPr>
                                  <m:begChr m:val="|"/>
                                  <m:endChr m:val="|"/>
                                  <m:ctrlPr>
                                    <a:rPr lang="en-US" altLang="zh-CN" i="1">
                                      <a:solidFill>
                                        <a:schemeClr val="accent4"/>
                                      </a:solidFill>
                                      <a:latin typeface="Cambria Math" panose="02040503050406030204" pitchFamily="18" charset="0"/>
                                    </a:rPr>
                                  </m:ctrlPr>
                                </m:dPr>
                                <m:e>
                                  <m:r>
                                    <a:rPr lang="en-US" altLang="zh-CN" i="1">
                                      <a:solidFill>
                                        <a:schemeClr val="accent4"/>
                                      </a:solidFill>
                                      <a:latin typeface="Cambria Math" panose="02040503050406030204" pitchFamily="18" charset="0"/>
                                    </a:rPr>
                                    <m:t>𝑝</m:t>
                                  </m:r>
                                  <m:r>
                                    <a:rPr lang="en-US" altLang="zh-CN" i="1">
                                      <a:solidFill>
                                        <a:schemeClr val="accent4"/>
                                      </a:solidFill>
                                      <a:latin typeface="Cambria Math" panose="02040503050406030204" pitchFamily="18" charset="0"/>
                                    </a:rPr>
                                    <m:t>−</m:t>
                                  </m:r>
                                  <m:r>
                                    <a:rPr lang="en-US" altLang="zh-CN" i="1">
                                      <a:solidFill>
                                        <a:schemeClr val="accent4"/>
                                      </a:solidFill>
                                      <a:latin typeface="Cambria Math" panose="02040503050406030204" pitchFamily="18" charset="0"/>
                                    </a:rPr>
                                    <m:t>𝑞</m:t>
                                  </m:r>
                                </m:e>
                              </m:d>
                              <m:r>
                                <a:rPr lang="en-US" altLang="zh-CN" i="1" baseline="30000">
                                  <a:solidFill>
                                    <a:schemeClr val="accent4"/>
                                  </a:solidFill>
                                  <a:latin typeface="Cambria Math" panose="02040503050406030204" pitchFamily="18" charset="0"/>
                                </a:rPr>
                                <m:t>2</m:t>
                              </m:r>
                            </m:num>
                            <m:den>
                              <m:r>
                                <a:rPr lang="en-US" altLang="zh-CN" i="1">
                                  <a:solidFill>
                                    <a:schemeClr val="accent4"/>
                                  </a:solidFill>
                                  <a:latin typeface="Cambria Math" panose="02040503050406030204" pitchFamily="18" charset="0"/>
                                </a:rPr>
                                <m:t>2</m:t>
                              </m:r>
                              <m:sSubSup>
                                <m:sSubSupPr>
                                  <m:ctrlPr>
                                    <a:rPr lang="en-US" altLang="zh-CN" i="1">
                                      <a:solidFill>
                                        <a:schemeClr val="accent4"/>
                                      </a:solidFill>
                                      <a:latin typeface="Cambria Math" panose="02040503050406030204" pitchFamily="18" charset="0"/>
                                    </a:rPr>
                                  </m:ctrlPr>
                                </m:sSubSupPr>
                                <m:e>
                                  <m:r>
                                    <a:rPr lang="zh-CN" altLang="en-US" i="1">
                                      <a:solidFill>
                                        <a:schemeClr val="accent4"/>
                                      </a:solidFill>
                                      <a:latin typeface="Cambria Math" panose="02040503050406030204" pitchFamily="18" charset="0"/>
                                    </a:rPr>
                                    <m:t>𝜎</m:t>
                                  </m:r>
                                </m:e>
                                <m:sub>
                                  <m:r>
                                    <a:rPr lang="en-US" altLang="zh-CN" i="1">
                                      <a:solidFill>
                                        <a:schemeClr val="accent4"/>
                                      </a:solidFill>
                                      <a:latin typeface="Cambria Math" panose="02040503050406030204" pitchFamily="18" charset="0"/>
                                    </a:rPr>
                                    <m:t>𝑠</m:t>
                                  </m:r>
                                </m:sub>
                                <m:sup>
                                  <m:r>
                                    <a:rPr lang="en-US" altLang="zh-CN" i="1">
                                      <a:solidFill>
                                        <a:schemeClr val="accent4"/>
                                      </a:solidFill>
                                      <a:latin typeface="Cambria Math" panose="02040503050406030204" pitchFamily="18" charset="0"/>
                                    </a:rPr>
                                    <m:t>2</m:t>
                                  </m:r>
                                </m:sup>
                              </m:sSubSup>
                            </m:den>
                          </m:f>
                          <m:r>
                            <a:rPr lang="en-US" altLang="zh-CN" i="1">
                              <a:solidFill>
                                <a:schemeClr val="accent4"/>
                              </a:solidFill>
                              <a:latin typeface="Cambria Math" panose="02040503050406030204" pitchFamily="18" charset="0"/>
                            </a:rPr>
                            <m:t>)</m:t>
                          </m:r>
                          <m:r>
                            <a:rPr lang="en-US" altLang="zh-CN" i="1">
                              <a:solidFill>
                                <a:schemeClr val="accent4"/>
                              </a:solidFill>
                              <a:latin typeface="Cambria Math" panose="02040503050406030204" pitchFamily="18" charset="0"/>
                              <a:ea typeface="Cambria Math" panose="02040503050406030204" pitchFamily="18" charset="0"/>
                            </a:rPr>
                            <m:t>∙</m:t>
                          </m:r>
                          <m:r>
                            <m:rPr>
                              <m:sty m:val="p"/>
                            </m:rPr>
                            <a:rPr lang="en-US" altLang="zh-CN">
                              <a:solidFill>
                                <a:srgbClr val="92D050"/>
                              </a:solidFill>
                              <a:latin typeface="Cambria Math" panose="02040503050406030204" pitchFamily="18" charset="0"/>
                            </a:rPr>
                            <m:t>exp</m:t>
                          </m:r>
                          <m:r>
                            <a:rPr lang="en-US" altLang="zh-CN" i="1">
                              <a:solidFill>
                                <a:srgbClr val="92D050"/>
                              </a:solidFill>
                              <a:latin typeface="Cambria Math" panose="02040503050406030204" pitchFamily="18" charset="0"/>
                            </a:rPr>
                            <m:t>⁡(−</m:t>
                          </m:r>
                          <m:f>
                            <m:fPr>
                              <m:ctrlPr>
                                <a:rPr lang="en-US" altLang="zh-CN" i="1">
                                  <a:solidFill>
                                    <a:srgbClr val="92D050"/>
                                  </a:solidFill>
                                  <a:latin typeface="Cambria Math" panose="02040503050406030204" pitchFamily="18" charset="0"/>
                                </a:rPr>
                              </m:ctrlPr>
                            </m:fPr>
                            <m:num>
                              <m:d>
                                <m:dPr>
                                  <m:begChr m:val="|"/>
                                  <m:endChr m:val="|"/>
                                  <m:ctrlPr>
                                    <a:rPr lang="en-US" altLang="zh-CN" i="1">
                                      <a:solidFill>
                                        <a:srgbClr val="92D050"/>
                                      </a:solidFill>
                                      <a:latin typeface="Cambria Math" panose="02040503050406030204" pitchFamily="18" charset="0"/>
                                    </a:rPr>
                                  </m:ctrlPr>
                                </m:dPr>
                                <m:e>
                                  <m:r>
                                    <a:rPr lang="en-US" altLang="zh-CN" i="1">
                                      <a:solidFill>
                                        <a:srgbClr val="92D050"/>
                                      </a:solidFill>
                                      <a:latin typeface="Cambria Math" panose="02040503050406030204" pitchFamily="18" charset="0"/>
                                    </a:rPr>
                                    <m:t>𝐺</m:t>
                                  </m:r>
                                  <m:r>
                                    <a:rPr lang="en-US" altLang="zh-CN" i="1">
                                      <a:solidFill>
                                        <a:srgbClr val="92D050"/>
                                      </a:solidFill>
                                      <a:latin typeface="Cambria Math" panose="02040503050406030204" pitchFamily="18" charset="0"/>
                                    </a:rPr>
                                    <m:t>(</m:t>
                                  </m:r>
                                  <m:r>
                                    <a:rPr lang="en-US" altLang="zh-CN" i="1">
                                      <a:solidFill>
                                        <a:srgbClr val="92D050"/>
                                      </a:solidFill>
                                      <a:latin typeface="Cambria Math" panose="02040503050406030204" pitchFamily="18" charset="0"/>
                                    </a:rPr>
                                    <m:t>𝑝</m:t>
                                  </m:r>
                                  <m:r>
                                    <a:rPr lang="en-US" altLang="zh-CN" i="1">
                                      <a:solidFill>
                                        <a:srgbClr val="92D050"/>
                                      </a:solidFill>
                                      <a:latin typeface="Cambria Math" panose="02040503050406030204" pitchFamily="18" charset="0"/>
                                    </a:rPr>
                                    <m:t>)−</m:t>
                                  </m:r>
                                  <m:r>
                                    <a:rPr lang="en-US" altLang="zh-CN" i="1">
                                      <a:solidFill>
                                        <a:srgbClr val="92D050"/>
                                      </a:solidFill>
                                      <a:latin typeface="Cambria Math" panose="02040503050406030204" pitchFamily="18" charset="0"/>
                                    </a:rPr>
                                    <m:t>𝐺</m:t>
                                  </m:r>
                                  <m:r>
                                    <a:rPr lang="en-US" altLang="zh-CN" i="1">
                                      <a:solidFill>
                                        <a:srgbClr val="92D050"/>
                                      </a:solidFill>
                                      <a:latin typeface="Cambria Math" panose="02040503050406030204" pitchFamily="18" charset="0"/>
                                    </a:rPr>
                                    <m:t>(</m:t>
                                  </m:r>
                                  <m:r>
                                    <a:rPr lang="en-US" altLang="zh-CN" i="1">
                                      <a:solidFill>
                                        <a:srgbClr val="92D050"/>
                                      </a:solidFill>
                                      <a:latin typeface="Cambria Math" panose="02040503050406030204" pitchFamily="18" charset="0"/>
                                    </a:rPr>
                                    <m:t>𝑞</m:t>
                                  </m:r>
                                  <m:r>
                                    <a:rPr lang="en-US" altLang="zh-CN" i="1">
                                      <a:solidFill>
                                        <a:srgbClr val="92D050"/>
                                      </a:solidFill>
                                      <a:latin typeface="Cambria Math" panose="02040503050406030204" pitchFamily="18" charset="0"/>
                                    </a:rPr>
                                    <m:t>)</m:t>
                                  </m:r>
                                </m:e>
                              </m:d>
                              <m:r>
                                <a:rPr lang="en-US" altLang="zh-CN" i="1" baseline="30000">
                                  <a:solidFill>
                                    <a:srgbClr val="92D050"/>
                                  </a:solidFill>
                                  <a:latin typeface="Cambria Math" panose="02040503050406030204" pitchFamily="18" charset="0"/>
                                </a:rPr>
                                <m:t>2</m:t>
                              </m:r>
                            </m:num>
                            <m:den>
                              <m:r>
                                <a:rPr lang="en-US" altLang="zh-CN" i="1">
                                  <a:solidFill>
                                    <a:srgbClr val="92D050"/>
                                  </a:solidFill>
                                  <a:latin typeface="Cambria Math" panose="02040503050406030204" pitchFamily="18" charset="0"/>
                                </a:rPr>
                                <m:t>2</m:t>
                              </m:r>
                              <m:sSubSup>
                                <m:sSubSupPr>
                                  <m:ctrlPr>
                                    <a:rPr lang="en-US" altLang="zh-CN" i="1">
                                      <a:solidFill>
                                        <a:srgbClr val="92D050"/>
                                      </a:solidFill>
                                      <a:latin typeface="Cambria Math" panose="02040503050406030204" pitchFamily="18" charset="0"/>
                                    </a:rPr>
                                  </m:ctrlPr>
                                </m:sSubSupPr>
                                <m:e>
                                  <m:r>
                                    <a:rPr lang="zh-CN" altLang="en-US" i="1">
                                      <a:solidFill>
                                        <a:srgbClr val="92D050"/>
                                      </a:solidFill>
                                      <a:latin typeface="Cambria Math" panose="02040503050406030204" pitchFamily="18" charset="0"/>
                                    </a:rPr>
                                    <m:t>𝜎</m:t>
                                  </m:r>
                                </m:e>
                                <m:sub>
                                  <m:r>
                                    <a:rPr lang="en-US" altLang="zh-CN" i="1">
                                      <a:solidFill>
                                        <a:srgbClr val="92D050"/>
                                      </a:solidFill>
                                      <a:latin typeface="Cambria Math" panose="02040503050406030204" pitchFamily="18" charset="0"/>
                                    </a:rPr>
                                    <m:t>𝑟</m:t>
                                  </m:r>
                                </m:sub>
                                <m:sup>
                                  <m:r>
                                    <a:rPr lang="en-US" altLang="zh-CN" i="1">
                                      <a:solidFill>
                                        <a:srgbClr val="92D050"/>
                                      </a:solidFill>
                                      <a:latin typeface="Cambria Math" panose="02040503050406030204" pitchFamily="18" charset="0"/>
                                    </a:rPr>
                                    <m:t>2</m:t>
                                  </m:r>
                                </m:sup>
                              </m:sSubSup>
                            </m:den>
                          </m:f>
                          <m:r>
                            <a:rPr lang="en-US" altLang="zh-CN" i="1">
                              <a:solidFill>
                                <a:srgbClr val="92D050"/>
                              </a:solidFill>
                              <a:latin typeface="Cambria Math" panose="02040503050406030204" pitchFamily="18" charset="0"/>
                            </a:rPr>
                            <m:t>)</m:t>
                          </m:r>
                          <m:r>
                            <a:rPr lang="en-US" altLang="zh-CN" i="1">
                              <a:solidFill>
                                <a:schemeClr val="accent4"/>
                              </a:solidFill>
                              <a:latin typeface="Cambria Math" panose="02040503050406030204" pitchFamily="18" charset="0"/>
                              <a:ea typeface="Cambria Math" panose="02040503050406030204" pitchFamily="18" charset="0"/>
                            </a:rPr>
                            <m:t>∙</m:t>
                          </m:r>
                          <m:r>
                            <a:rPr lang="en-US" altLang="zh-CN" i="1">
                              <a:solidFill>
                                <a:schemeClr val="accent4"/>
                              </a:solidFill>
                              <a:latin typeface="Cambria Math" panose="02040503050406030204" pitchFamily="18" charset="0"/>
                            </a:rPr>
                            <m:t>𝐼</m:t>
                          </m:r>
                          <m:r>
                            <a:rPr lang="en-US" altLang="zh-CN" i="1">
                              <a:solidFill>
                                <a:schemeClr val="accent4"/>
                              </a:solidFill>
                              <a:latin typeface="Cambria Math" panose="02040503050406030204" pitchFamily="18" charset="0"/>
                            </a:rPr>
                            <m:t>(</m:t>
                          </m:r>
                          <m:r>
                            <a:rPr lang="en-US" altLang="zh-CN" i="1">
                              <a:solidFill>
                                <a:schemeClr val="accent4"/>
                              </a:solidFill>
                              <a:latin typeface="Cambria Math" panose="02040503050406030204" pitchFamily="18" charset="0"/>
                            </a:rPr>
                            <m:t>𝑞</m:t>
                          </m:r>
                          <m:r>
                            <a:rPr lang="en-US" altLang="zh-CN" i="1">
                              <a:solidFill>
                                <a:schemeClr val="accent4"/>
                              </a:solidFill>
                              <a:latin typeface="Cambria Math" panose="02040503050406030204" pitchFamily="18" charset="0"/>
                            </a:rPr>
                            <m:t>)</m:t>
                          </m:r>
                        </m:e>
                      </m:nary>
                    </m:oMath>
                  </m:oMathPara>
                </a14:m>
                <a:endParaRPr lang="zh-CN" altLang="en-US" dirty="0"/>
              </a:p>
            </p:txBody>
          </p:sp>
        </mc:Choice>
        <mc:Fallback xmlns="">
          <p:sp>
            <p:nvSpPr>
              <p:cNvPr id="6" name="Rectangle 5"/>
              <p:cNvSpPr>
                <a:spLocks noRot="1" noChangeAspect="1" noMove="1" noResize="1" noEditPoints="1" noAdjustHandles="1" noChangeArrowheads="1" noChangeShapeType="1" noTextEdit="1"/>
              </p:cNvSpPr>
              <p:nvPr/>
            </p:nvSpPr>
            <p:spPr>
              <a:xfrm>
                <a:off x="1415442" y="3045231"/>
                <a:ext cx="6495681" cy="803040"/>
              </a:xfrm>
              <a:prstGeom prst="rect">
                <a:avLst/>
              </a:prstGeom>
              <a:blipFill rotWithShape="0">
                <a:blip r:embed="rId4"/>
                <a:stretch>
                  <a:fillRect/>
                </a:stretch>
              </a:blipFill>
              <a:ln w="25400">
                <a:noFill/>
              </a:ln>
            </p:spPr>
            <p:txBody>
              <a:bodyPr/>
              <a:lstStyle/>
              <a:p>
                <a:r>
                  <a:rPr lang="zh-CN" altLang="en-US">
                    <a:noFill/>
                  </a:rPr>
                  <a:t> </a:t>
                </a:r>
              </a:p>
            </p:txBody>
          </p:sp>
        </mc:Fallback>
      </mc:AlternateContent>
      <p:sp>
        <p:nvSpPr>
          <p:cNvPr id="7" name="Rectangle 6"/>
          <p:cNvSpPr/>
          <p:nvPr/>
        </p:nvSpPr>
        <p:spPr>
          <a:xfrm>
            <a:off x="562210" y="1948280"/>
            <a:ext cx="772071" cy="369332"/>
          </a:xfrm>
          <a:prstGeom prst="rect">
            <a:avLst/>
          </a:prstGeom>
        </p:spPr>
        <p:txBody>
          <a:bodyPr wrap="none">
            <a:spAutoFit/>
          </a:bodyPr>
          <a:lstStyle/>
          <a:p>
            <a:r>
              <a:rPr lang="en-US" altLang="zh-CN" dirty="0" smtClean="0"/>
              <a:t>Step 1</a:t>
            </a:r>
            <a:endParaRPr lang="zh-CN" altLang="en-US" dirty="0"/>
          </a:p>
        </p:txBody>
      </p:sp>
      <p:sp>
        <p:nvSpPr>
          <p:cNvPr id="8" name="Rectangle 7"/>
          <p:cNvSpPr/>
          <p:nvPr/>
        </p:nvSpPr>
        <p:spPr>
          <a:xfrm>
            <a:off x="562210" y="3262085"/>
            <a:ext cx="772071" cy="369332"/>
          </a:xfrm>
          <a:prstGeom prst="rect">
            <a:avLst/>
          </a:prstGeom>
        </p:spPr>
        <p:txBody>
          <a:bodyPr wrap="none">
            <a:spAutoFit/>
          </a:bodyPr>
          <a:lstStyle/>
          <a:p>
            <a:r>
              <a:rPr lang="en-US" altLang="zh-CN" dirty="0" smtClean="0"/>
              <a:t>Step 2</a:t>
            </a:r>
            <a:endParaRPr lang="zh-CN" altLang="en-US" dirty="0"/>
          </a:p>
        </p:txBody>
      </p:sp>
      <p:sp>
        <p:nvSpPr>
          <p:cNvPr id="9" name="Rectangle 8"/>
          <p:cNvSpPr/>
          <p:nvPr/>
        </p:nvSpPr>
        <p:spPr>
          <a:xfrm>
            <a:off x="4092606" y="3412899"/>
            <a:ext cx="470517" cy="3020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p:cNvSpPr/>
          <p:nvPr/>
        </p:nvSpPr>
        <p:spPr>
          <a:xfrm>
            <a:off x="4119239" y="2207574"/>
            <a:ext cx="470517" cy="3020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1" name="Rectangle 10"/>
              <p:cNvSpPr/>
              <p:nvPr/>
            </p:nvSpPr>
            <p:spPr>
              <a:xfrm>
                <a:off x="399523" y="4255054"/>
                <a:ext cx="7909948" cy="523220"/>
              </a:xfrm>
              <a:prstGeom prst="rect">
                <a:avLst/>
              </a:prstGeom>
            </p:spPr>
            <p:txBody>
              <a:bodyPr wrap="square">
                <a:spAutoFit/>
              </a:bodyPr>
              <a:lstStyle/>
              <a:p>
                <a14:m>
                  <m:oMath xmlns:m="http://schemas.openxmlformats.org/officeDocument/2006/math">
                    <m:r>
                      <a:rPr lang="zh-CN" altLang="en-US" sz="2800" i="1" smtClean="0">
                        <a:solidFill>
                          <a:schemeClr val="accent4"/>
                        </a:solidFill>
                        <a:latin typeface="Cambria Math" panose="02040503050406030204" pitchFamily="18" charset="0"/>
                      </a:rPr>
                      <m:t>𝜎</m:t>
                    </m:r>
                    <m:r>
                      <a:rPr lang="en-US" altLang="zh-CN" sz="2800" b="0" i="1" baseline="-25000" smtClean="0">
                        <a:solidFill>
                          <a:schemeClr val="accent4"/>
                        </a:solidFill>
                        <a:latin typeface="Cambria Math" panose="02040503050406030204" pitchFamily="18" charset="0"/>
                      </a:rPr>
                      <m:t>𝑠</m:t>
                    </m:r>
                  </m:oMath>
                </a14:m>
                <a:r>
                  <a:rPr lang="en-US" altLang="zh-CN" sz="2800" dirty="0" smtClean="0">
                    <a:solidFill>
                      <a:schemeClr val="accent4"/>
                    </a:solidFill>
                  </a:rPr>
                  <a:t> </a:t>
                </a:r>
                <a:r>
                  <a:rPr lang="en-US" altLang="zh-CN" sz="2800" dirty="0" smtClean="0">
                    <a:solidFill>
                      <a:schemeClr val="tx1"/>
                    </a:solidFill>
                  </a:rPr>
                  <a:t>determine the scale. </a:t>
                </a:r>
              </a:p>
            </p:txBody>
          </p:sp>
        </mc:Choice>
        <mc:Fallback xmlns="">
          <p:sp>
            <p:nvSpPr>
              <p:cNvPr id="11" name="Rectangle 10"/>
              <p:cNvSpPr>
                <a:spLocks noRot="1" noChangeAspect="1" noMove="1" noResize="1" noEditPoints="1" noAdjustHandles="1" noChangeArrowheads="1" noChangeShapeType="1" noTextEdit="1"/>
              </p:cNvSpPr>
              <p:nvPr/>
            </p:nvSpPr>
            <p:spPr>
              <a:xfrm>
                <a:off x="399523" y="4255054"/>
                <a:ext cx="7909948" cy="523220"/>
              </a:xfrm>
              <a:prstGeom prst="rect">
                <a:avLst/>
              </a:prstGeom>
              <a:blipFill rotWithShape="0">
                <a:blip r:embed="rId5"/>
                <a:stretch>
                  <a:fillRect t="-10465" b="-32558"/>
                </a:stretch>
              </a:blipFill>
            </p:spPr>
            <p:txBody>
              <a:bodyPr/>
              <a:lstStyle/>
              <a:p>
                <a:r>
                  <a:rPr lang="en-US">
                    <a:noFill/>
                  </a:rPr>
                  <a:t> </a:t>
                </a:r>
              </a:p>
            </p:txBody>
          </p:sp>
        </mc:Fallback>
      </mc:AlternateContent>
      <p:sp>
        <p:nvSpPr>
          <p:cNvPr id="12" name="Rectangle 11"/>
          <p:cNvSpPr/>
          <p:nvPr/>
        </p:nvSpPr>
        <p:spPr>
          <a:xfrm>
            <a:off x="5578120" y="1978893"/>
            <a:ext cx="1027845" cy="369332"/>
          </a:xfrm>
          <a:prstGeom prst="rect">
            <a:avLst/>
          </a:prstGeom>
        </p:spPr>
        <p:txBody>
          <a:bodyPr wrap="none">
            <a:spAutoFit/>
          </a:bodyPr>
          <a:lstStyle/>
          <a:p>
            <a:r>
              <a:rPr lang="en-US" altLang="zh-CN" dirty="0" smtClean="0"/>
              <a:t>Gaussian</a:t>
            </a:r>
            <a:endParaRPr lang="zh-CN" altLang="en-US" dirty="0"/>
          </a:p>
        </p:txBody>
      </p:sp>
      <p:sp>
        <p:nvSpPr>
          <p:cNvPr id="13" name="Rectangle 12"/>
          <p:cNvSpPr/>
          <p:nvPr/>
        </p:nvSpPr>
        <p:spPr>
          <a:xfrm>
            <a:off x="7813468" y="3045231"/>
            <a:ext cx="1117467" cy="646331"/>
          </a:xfrm>
          <a:prstGeom prst="rect">
            <a:avLst/>
          </a:prstGeom>
        </p:spPr>
        <p:txBody>
          <a:bodyPr wrap="square">
            <a:spAutoFit/>
          </a:bodyPr>
          <a:lstStyle/>
          <a:p>
            <a:pPr algn="ctr"/>
            <a:r>
              <a:rPr lang="en-US" altLang="zh-CN" dirty="0" smtClean="0"/>
              <a:t>Joint filter</a:t>
            </a:r>
            <a:endParaRPr lang="zh-CN" altLang="en-US" dirty="0"/>
          </a:p>
        </p:txBody>
      </p:sp>
    </p:spTree>
    <p:extLst>
      <p:ext uri="{BB962C8B-B14F-4D97-AF65-F5344CB8AC3E}">
        <p14:creationId xmlns:p14="http://schemas.microsoft.com/office/powerpoint/2010/main" val="23685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0" grpId="0" animBg="1"/>
      <p:bldP spid="11" grpId="0"/>
      <p:bldP spid="12"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Multi-Scale Filtering</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53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305" y="1645401"/>
            <a:ext cx="6096000" cy="3581400"/>
          </a:xfrm>
          <a:prstGeom prst="rect">
            <a:avLst/>
          </a:prstGeom>
          <a:ln w="25400">
            <a:solidFill>
              <a:schemeClr val="tx1"/>
            </a:solidFill>
          </a:ln>
        </p:spPr>
      </p:pic>
      <p:sp>
        <p:nvSpPr>
          <p:cNvPr id="11" name="Rectangle 10"/>
          <p:cNvSpPr/>
          <p:nvPr/>
        </p:nvSpPr>
        <p:spPr>
          <a:xfrm>
            <a:off x="4094696" y="5529966"/>
            <a:ext cx="1220855" cy="523220"/>
          </a:xfrm>
          <a:prstGeom prst="rect">
            <a:avLst/>
          </a:prstGeom>
          <a:solidFill>
            <a:schemeClr val="bg1"/>
          </a:solidFill>
        </p:spPr>
        <p:txBody>
          <a:bodyPr wrap="square">
            <a:spAutoFit/>
          </a:bodyPr>
          <a:lstStyle/>
          <a:p>
            <a:r>
              <a:rPr lang="en-US" altLang="zh-CN" sz="2800" dirty="0" smtClean="0"/>
              <a:t>Input</a:t>
            </a:r>
            <a:endParaRPr lang="zh-CN" altLang="en-US" sz="2800"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6305" y="1645401"/>
            <a:ext cx="6096000" cy="3581400"/>
          </a:xfrm>
          <a:prstGeom prst="rect">
            <a:avLst/>
          </a:prstGeom>
          <a:ln w="25400">
            <a:solidFill>
              <a:schemeClr val="tx1"/>
            </a:solidFill>
          </a:ln>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6305" y="1645401"/>
            <a:ext cx="6096000" cy="3581400"/>
          </a:xfrm>
          <a:prstGeom prst="rect">
            <a:avLst/>
          </a:prstGeom>
          <a:ln w="25400">
            <a:solidFill>
              <a:schemeClr val="tx1"/>
            </a:solidFill>
          </a:ln>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6305" y="1645401"/>
            <a:ext cx="6096000" cy="3581400"/>
          </a:xfrm>
          <a:prstGeom prst="rect">
            <a:avLst/>
          </a:prstGeom>
          <a:ln w="25400">
            <a:solidFill>
              <a:schemeClr val="tx1"/>
            </a:solidFill>
          </a:ln>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6305" y="1645401"/>
            <a:ext cx="6096000" cy="3581400"/>
          </a:xfrm>
          <a:prstGeom prst="rect">
            <a:avLst/>
          </a:prstGeom>
          <a:ln w="25400">
            <a:solidFill>
              <a:schemeClr val="tx1"/>
            </a:solidFill>
          </a:ln>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6305" y="1645401"/>
            <a:ext cx="6096000" cy="3581400"/>
          </a:xfrm>
          <a:prstGeom prst="rect">
            <a:avLst/>
          </a:prstGeom>
          <a:ln w="25400">
            <a:solidFill>
              <a:schemeClr val="tx1"/>
            </a:solid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6305" y="1645401"/>
            <a:ext cx="6096000" cy="3581400"/>
          </a:xfrm>
          <a:prstGeom prst="rect">
            <a:avLst/>
          </a:prstGeom>
          <a:ln w="25400">
            <a:solidFill>
              <a:schemeClr val="tx1"/>
            </a:solidFill>
          </a:ln>
        </p:spPr>
      </p:pic>
      <mc:AlternateContent xmlns:mc="http://schemas.openxmlformats.org/markup-compatibility/2006" xmlns:a14="http://schemas.microsoft.com/office/drawing/2010/main">
        <mc:Choice Requires="a14">
          <p:sp>
            <p:nvSpPr>
              <p:cNvPr id="21" name="Rectangle 20"/>
              <p:cNvSpPr/>
              <p:nvPr/>
            </p:nvSpPr>
            <p:spPr>
              <a:xfrm>
                <a:off x="4094696" y="5529966"/>
                <a:ext cx="1220855" cy="523220"/>
              </a:xfrm>
              <a:prstGeom prst="rect">
                <a:avLst/>
              </a:prstGeom>
              <a:solidFill>
                <a:schemeClr val="bg1"/>
              </a:solidFill>
            </p:spPr>
            <p:txBody>
              <a:bodyPr wrap="square">
                <a:spAutoFit/>
              </a:bodyPr>
              <a:lstStyle/>
              <a:p>
                <a14:m>
                  <m:oMath xmlns:m="http://schemas.openxmlformats.org/officeDocument/2006/math">
                    <m:r>
                      <a:rPr lang="zh-CN" altLang="en-US" sz="2800" i="1">
                        <a:solidFill>
                          <a:schemeClr val="accent4"/>
                        </a:solidFill>
                        <a:latin typeface="Cambria Math" panose="02040503050406030204" pitchFamily="18" charset="0"/>
                      </a:rPr>
                      <m:t>𝜎</m:t>
                    </m:r>
                    <m:r>
                      <a:rPr lang="en-US" altLang="zh-CN" sz="2800" i="1" baseline="-25000">
                        <a:solidFill>
                          <a:schemeClr val="accent4"/>
                        </a:solidFill>
                        <a:latin typeface="Cambria Math" panose="02040503050406030204" pitchFamily="18" charset="0"/>
                      </a:rPr>
                      <m:t>𝑠</m:t>
                    </m:r>
                  </m:oMath>
                </a14:m>
                <a:r>
                  <a:rPr lang="en-US" altLang="zh-CN" sz="2800" dirty="0" smtClean="0">
                    <a:solidFill>
                      <a:schemeClr val="accent4"/>
                    </a:solidFill>
                  </a:rPr>
                  <a:t> </a:t>
                </a:r>
                <a:r>
                  <a:rPr lang="en-US" altLang="zh-CN" sz="2800" dirty="0" smtClean="0"/>
                  <a:t>= 2</a:t>
                </a:r>
                <a:endParaRPr lang="zh-CN" altLang="en-US" sz="2800" dirty="0"/>
              </a:p>
            </p:txBody>
          </p:sp>
        </mc:Choice>
        <mc:Fallback xmlns="">
          <p:sp>
            <p:nvSpPr>
              <p:cNvPr id="21" name="Rectangle 20"/>
              <p:cNvSpPr>
                <a:spLocks noRot="1" noChangeAspect="1" noMove="1" noResize="1" noEditPoints="1" noAdjustHandles="1" noChangeArrowheads="1" noChangeShapeType="1" noTextEdit="1"/>
              </p:cNvSpPr>
              <p:nvPr/>
            </p:nvSpPr>
            <p:spPr>
              <a:xfrm>
                <a:off x="4094696" y="5529966"/>
                <a:ext cx="1220855" cy="523220"/>
              </a:xfrm>
              <a:prstGeom prst="rect">
                <a:avLst/>
              </a:prstGeom>
              <a:blipFill rotWithShape="0">
                <a:blip r:embed="rId11"/>
                <a:stretch>
                  <a:fillRect t="-10465" b="-325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094696" y="5529966"/>
                <a:ext cx="1220855" cy="523220"/>
              </a:xfrm>
              <a:prstGeom prst="rect">
                <a:avLst/>
              </a:prstGeom>
              <a:solidFill>
                <a:schemeClr val="bg1"/>
              </a:solidFill>
            </p:spPr>
            <p:txBody>
              <a:bodyPr wrap="square">
                <a:spAutoFit/>
              </a:bodyPr>
              <a:lstStyle/>
              <a:p>
                <a14:m>
                  <m:oMath xmlns:m="http://schemas.openxmlformats.org/officeDocument/2006/math">
                    <m:r>
                      <a:rPr lang="zh-CN" altLang="en-US" sz="2800" i="1">
                        <a:solidFill>
                          <a:schemeClr val="accent4"/>
                        </a:solidFill>
                        <a:latin typeface="Cambria Math" panose="02040503050406030204" pitchFamily="18" charset="0"/>
                      </a:rPr>
                      <m:t>𝜎</m:t>
                    </m:r>
                    <m:r>
                      <a:rPr lang="en-US" altLang="zh-CN" sz="2800" i="1" baseline="-25000">
                        <a:solidFill>
                          <a:schemeClr val="accent4"/>
                        </a:solidFill>
                        <a:latin typeface="Cambria Math" panose="02040503050406030204" pitchFamily="18" charset="0"/>
                      </a:rPr>
                      <m:t>𝑠</m:t>
                    </m:r>
                  </m:oMath>
                </a14:m>
                <a:r>
                  <a:rPr lang="en-US" altLang="zh-CN" sz="2800" dirty="0" smtClean="0">
                    <a:solidFill>
                      <a:schemeClr val="accent4"/>
                    </a:solidFill>
                  </a:rPr>
                  <a:t> </a:t>
                </a:r>
                <a:r>
                  <a:rPr lang="en-US" altLang="zh-CN" sz="2800" dirty="0" smtClean="0"/>
                  <a:t>= 3</a:t>
                </a:r>
                <a:endParaRPr lang="zh-CN" altLang="en-US" sz="2800" dirty="0"/>
              </a:p>
            </p:txBody>
          </p:sp>
        </mc:Choice>
        <mc:Fallback xmlns="">
          <p:sp>
            <p:nvSpPr>
              <p:cNvPr id="22" name="Rectangle 21"/>
              <p:cNvSpPr>
                <a:spLocks noRot="1" noChangeAspect="1" noMove="1" noResize="1" noEditPoints="1" noAdjustHandles="1" noChangeArrowheads="1" noChangeShapeType="1" noTextEdit="1"/>
              </p:cNvSpPr>
              <p:nvPr/>
            </p:nvSpPr>
            <p:spPr>
              <a:xfrm>
                <a:off x="4094696" y="5529966"/>
                <a:ext cx="1220855" cy="523220"/>
              </a:xfrm>
              <a:prstGeom prst="rect">
                <a:avLst/>
              </a:prstGeom>
              <a:blipFill rotWithShape="0">
                <a:blip r:embed="rId12"/>
                <a:stretch>
                  <a:fillRect t="-10465" b="-325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094696" y="5529966"/>
                <a:ext cx="1220855" cy="523220"/>
              </a:xfrm>
              <a:prstGeom prst="rect">
                <a:avLst/>
              </a:prstGeom>
              <a:solidFill>
                <a:schemeClr val="bg1"/>
              </a:solidFill>
            </p:spPr>
            <p:txBody>
              <a:bodyPr wrap="square">
                <a:spAutoFit/>
              </a:bodyPr>
              <a:lstStyle/>
              <a:p>
                <a14:m>
                  <m:oMath xmlns:m="http://schemas.openxmlformats.org/officeDocument/2006/math">
                    <m:r>
                      <a:rPr lang="zh-CN" altLang="en-US" sz="2800" i="1">
                        <a:solidFill>
                          <a:schemeClr val="accent4"/>
                        </a:solidFill>
                        <a:latin typeface="Cambria Math" panose="02040503050406030204" pitchFamily="18" charset="0"/>
                      </a:rPr>
                      <m:t>𝜎</m:t>
                    </m:r>
                    <m:r>
                      <a:rPr lang="en-US" altLang="zh-CN" sz="2800" i="1" baseline="-25000">
                        <a:solidFill>
                          <a:schemeClr val="accent4"/>
                        </a:solidFill>
                        <a:latin typeface="Cambria Math" panose="02040503050406030204" pitchFamily="18" charset="0"/>
                      </a:rPr>
                      <m:t>𝑠</m:t>
                    </m:r>
                  </m:oMath>
                </a14:m>
                <a:r>
                  <a:rPr lang="en-US" altLang="zh-CN" sz="2800" dirty="0" smtClean="0">
                    <a:solidFill>
                      <a:schemeClr val="accent4"/>
                    </a:solidFill>
                  </a:rPr>
                  <a:t> </a:t>
                </a:r>
                <a:r>
                  <a:rPr lang="en-US" altLang="zh-CN" sz="2800" dirty="0" smtClean="0"/>
                  <a:t>= 4</a:t>
                </a:r>
                <a:endParaRPr lang="zh-CN" altLang="en-US" sz="2800" dirty="0"/>
              </a:p>
            </p:txBody>
          </p:sp>
        </mc:Choice>
        <mc:Fallback xmlns="">
          <p:sp>
            <p:nvSpPr>
              <p:cNvPr id="23" name="Rectangle 22"/>
              <p:cNvSpPr>
                <a:spLocks noRot="1" noChangeAspect="1" noMove="1" noResize="1" noEditPoints="1" noAdjustHandles="1" noChangeArrowheads="1" noChangeShapeType="1" noTextEdit="1"/>
              </p:cNvSpPr>
              <p:nvPr/>
            </p:nvSpPr>
            <p:spPr>
              <a:xfrm>
                <a:off x="4094696" y="5529966"/>
                <a:ext cx="1220855" cy="523220"/>
              </a:xfrm>
              <a:prstGeom prst="rect">
                <a:avLst/>
              </a:prstGeom>
              <a:blipFill rotWithShape="0">
                <a:blip r:embed="rId13"/>
                <a:stretch>
                  <a:fillRect t="-10465" b="-325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4094696" y="5529966"/>
                <a:ext cx="1220855" cy="523220"/>
              </a:xfrm>
              <a:prstGeom prst="rect">
                <a:avLst/>
              </a:prstGeom>
              <a:solidFill>
                <a:schemeClr val="bg1"/>
              </a:solidFill>
            </p:spPr>
            <p:txBody>
              <a:bodyPr wrap="square">
                <a:spAutoFit/>
              </a:bodyPr>
              <a:lstStyle/>
              <a:p>
                <a14:m>
                  <m:oMath xmlns:m="http://schemas.openxmlformats.org/officeDocument/2006/math">
                    <m:r>
                      <a:rPr lang="zh-CN" altLang="en-US" sz="2800" i="1">
                        <a:solidFill>
                          <a:schemeClr val="accent4"/>
                        </a:solidFill>
                        <a:latin typeface="Cambria Math" panose="02040503050406030204" pitchFamily="18" charset="0"/>
                      </a:rPr>
                      <m:t>𝜎</m:t>
                    </m:r>
                    <m:r>
                      <a:rPr lang="en-US" altLang="zh-CN" sz="2800" i="1" baseline="-25000">
                        <a:solidFill>
                          <a:schemeClr val="accent4"/>
                        </a:solidFill>
                        <a:latin typeface="Cambria Math" panose="02040503050406030204" pitchFamily="18" charset="0"/>
                      </a:rPr>
                      <m:t>𝑠</m:t>
                    </m:r>
                  </m:oMath>
                </a14:m>
                <a:r>
                  <a:rPr lang="en-US" altLang="zh-CN" sz="2800" dirty="0" smtClean="0">
                    <a:solidFill>
                      <a:schemeClr val="accent4"/>
                    </a:solidFill>
                  </a:rPr>
                  <a:t> </a:t>
                </a:r>
                <a:r>
                  <a:rPr lang="en-US" altLang="zh-CN" sz="2800" dirty="0" smtClean="0"/>
                  <a:t>= 6</a:t>
                </a:r>
                <a:endParaRPr lang="zh-CN" altLang="en-US" sz="2800" dirty="0"/>
              </a:p>
            </p:txBody>
          </p:sp>
        </mc:Choice>
        <mc:Fallback xmlns="">
          <p:sp>
            <p:nvSpPr>
              <p:cNvPr id="24" name="Rectangle 23"/>
              <p:cNvSpPr>
                <a:spLocks noRot="1" noChangeAspect="1" noMove="1" noResize="1" noEditPoints="1" noAdjustHandles="1" noChangeArrowheads="1" noChangeShapeType="1" noTextEdit="1"/>
              </p:cNvSpPr>
              <p:nvPr/>
            </p:nvSpPr>
            <p:spPr>
              <a:xfrm>
                <a:off x="4094696" y="5529966"/>
                <a:ext cx="1220855" cy="523220"/>
              </a:xfrm>
              <a:prstGeom prst="rect">
                <a:avLst/>
              </a:prstGeom>
              <a:blipFill rotWithShape="0">
                <a:blip r:embed="rId14"/>
                <a:stretch>
                  <a:fillRect t="-10465" b="-325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4094539" y="5529966"/>
                <a:ext cx="1221168" cy="523220"/>
              </a:xfrm>
              <a:prstGeom prst="rect">
                <a:avLst/>
              </a:prstGeom>
              <a:solidFill>
                <a:schemeClr val="bg1"/>
              </a:solidFill>
            </p:spPr>
            <p:txBody>
              <a:bodyPr wrap="none">
                <a:spAutoFit/>
              </a:bodyPr>
              <a:lstStyle/>
              <a:p>
                <a14:m>
                  <m:oMath xmlns:m="http://schemas.openxmlformats.org/officeDocument/2006/math">
                    <m:r>
                      <a:rPr lang="zh-CN" altLang="en-US" sz="2800" i="1">
                        <a:solidFill>
                          <a:schemeClr val="accent4"/>
                        </a:solidFill>
                        <a:latin typeface="Cambria Math" panose="02040503050406030204" pitchFamily="18" charset="0"/>
                      </a:rPr>
                      <m:t>𝜎</m:t>
                    </m:r>
                    <m:r>
                      <a:rPr lang="en-US" altLang="zh-CN" sz="2800" i="1" baseline="-25000">
                        <a:solidFill>
                          <a:schemeClr val="accent4"/>
                        </a:solidFill>
                        <a:latin typeface="Cambria Math" panose="02040503050406030204" pitchFamily="18" charset="0"/>
                      </a:rPr>
                      <m:t>𝑠</m:t>
                    </m:r>
                  </m:oMath>
                </a14:m>
                <a:r>
                  <a:rPr lang="en-US" altLang="zh-CN" sz="2800" dirty="0" smtClean="0">
                    <a:solidFill>
                      <a:schemeClr val="accent4"/>
                    </a:solidFill>
                  </a:rPr>
                  <a:t> </a:t>
                </a:r>
                <a:r>
                  <a:rPr lang="en-US" altLang="zh-CN" sz="2800" dirty="0" smtClean="0"/>
                  <a:t>= 10</a:t>
                </a:r>
                <a:endParaRPr lang="zh-CN" altLang="en-US" sz="2800" dirty="0"/>
              </a:p>
            </p:txBody>
          </p:sp>
        </mc:Choice>
        <mc:Fallback xmlns="">
          <p:sp>
            <p:nvSpPr>
              <p:cNvPr id="25" name="Rectangle 24"/>
              <p:cNvSpPr>
                <a:spLocks noRot="1" noChangeAspect="1" noMove="1" noResize="1" noEditPoints="1" noAdjustHandles="1" noChangeArrowheads="1" noChangeShapeType="1" noTextEdit="1"/>
              </p:cNvSpPr>
              <p:nvPr/>
            </p:nvSpPr>
            <p:spPr>
              <a:xfrm>
                <a:off x="4094539" y="5529966"/>
                <a:ext cx="1221168" cy="523220"/>
              </a:xfrm>
              <a:prstGeom prst="rect">
                <a:avLst/>
              </a:prstGeom>
              <a:blipFill rotWithShape="0">
                <a:blip r:embed="rId15"/>
                <a:stretch>
                  <a:fillRect t="-10465" r="-8500" b="-325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4094539" y="5529966"/>
                <a:ext cx="1221168" cy="523220"/>
              </a:xfrm>
              <a:prstGeom prst="rect">
                <a:avLst/>
              </a:prstGeom>
              <a:solidFill>
                <a:schemeClr val="bg1"/>
              </a:solidFill>
            </p:spPr>
            <p:txBody>
              <a:bodyPr wrap="none">
                <a:spAutoFit/>
              </a:bodyPr>
              <a:lstStyle/>
              <a:p>
                <a14:m>
                  <m:oMath xmlns:m="http://schemas.openxmlformats.org/officeDocument/2006/math">
                    <m:r>
                      <a:rPr lang="zh-CN" altLang="en-US" sz="2800" i="1">
                        <a:solidFill>
                          <a:schemeClr val="accent4"/>
                        </a:solidFill>
                        <a:latin typeface="Cambria Math" panose="02040503050406030204" pitchFamily="18" charset="0"/>
                      </a:rPr>
                      <m:t>𝜎</m:t>
                    </m:r>
                    <m:r>
                      <a:rPr lang="en-US" altLang="zh-CN" sz="2800" i="1" baseline="-25000">
                        <a:solidFill>
                          <a:schemeClr val="accent4"/>
                        </a:solidFill>
                        <a:latin typeface="Cambria Math" panose="02040503050406030204" pitchFamily="18" charset="0"/>
                      </a:rPr>
                      <m:t>𝑠</m:t>
                    </m:r>
                  </m:oMath>
                </a14:m>
                <a:r>
                  <a:rPr lang="en-US" altLang="zh-CN" sz="2800" dirty="0" smtClean="0">
                    <a:solidFill>
                      <a:schemeClr val="accent4"/>
                    </a:solidFill>
                  </a:rPr>
                  <a:t> </a:t>
                </a:r>
                <a:r>
                  <a:rPr lang="en-US" altLang="zh-CN" sz="2800" dirty="0" smtClean="0"/>
                  <a:t>= 30</a:t>
                </a:r>
                <a:endParaRPr lang="zh-CN" altLang="en-US" sz="2800" dirty="0"/>
              </a:p>
            </p:txBody>
          </p:sp>
        </mc:Choice>
        <mc:Fallback xmlns="">
          <p:sp>
            <p:nvSpPr>
              <p:cNvPr id="26" name="Rectangle 25"/>
              <p:cNvSpPr>
                <a:spLocks noRot="1" noChangeAspect="1" noMove="1" noResize="1" noEditPoints="1" noAdjustHandles="1" noChangeArrowheads="1" noChangeShapeType="1" noTextEdit="1"/>
              </p:cNvSpPr>
              <p:nvPr/>
            </p:nvSpPr>
            <p:spPr>
              <a:xfrm>
                <a:off x="4094539" y="5529966"/>
                <a:ext cx="1221168" cy="523220"/>
              </a:xfrm>
              <a:prstGeom prst="rect">
                <a:avLst/>
              </a:prstGeom>
              <a:blipFill rotWithShape="0">
                <a:blip r:embed="rId16"/>
                <a:stretch>
                  <a:fillRect t="-10465" r="-8500" b="-3255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23133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500"/>
                            </p:stCondLst>
                            <p:childTnLst>
                              <p:par>
                                <p:cTn id="20" presetID="10" presetClass="entr" presetSubtype="0" fill="hold" nodeType="afterEffect">
                                  <p:stCondLst>
                                    <p:cond delay="10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par>
                          <p:cTn id="26" fill="hold">
                            <p:stCondLst>
                              <p:cond delay="2000"/>
                            </p:stCondLst>
                            <p:childTnLst>
                              <p:par>
                                <p:cTn id="27" presetID="10" presetClass="entr" presetSubtype="0" fill="hold" nodeType="afterEffect">
                                  <p:stCondLst>
                                    <p:cond delay="10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par>
                          <p:cTn id="33" fill="hold">
                            <p:stCondLst>
                              <p:cond delay="3500"/>
                            </p:stCondLst>
                            <p:childTnLst>
                              <p:par>
                                <p:cTn id="34" presetID="10" presetClass="entr" presetSubtype="0" fill="hold" nodeType="afterEffect">
                                  <p:stCondLst>
                                    <p:cond delay="10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781" y="1463908"/>
            <a:ext cx="4138350" cy="4138350"/>
          </a:xfrm>
          <a:prstGeom prst="rect">
            <a:avLst/>
          </a:prstGeom>
        </p:spPr>
      </p:pic>
      <p:sp>
        <p:nvSpPr>
          <p:cNvPr id="2" name="Title 1"/>
          <p:cNvSpPr>
            <a:spLocks noGrp="1"/>
          </p:cNvSpPr>
          <p:nvPr>
            <p:ph type="title"/>
          </p:nvPr>
        </p:nvSpPr>
        <p:spPr/>
        <p:txBody>
          <a:bodyPr/>
          <a:lstStyle/>
          <a:p>
            <a:r>
              <a:rPr lang="en-US" altLang="zh-CN" dirty="0" smtClean="0"/>
              <a:t>Multi-Scale Filtering</a:t>
            </a:r>
            <a:endParaRPr lang="zh-CN" alt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54</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1931" y="1464058"/>
            <a:ext cx="4138089" cy="413808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1931" y="1464058"/>
            <a:ext cx="4138089" cy="413808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1931" y="1464058"/>
            <a:ext cx="4138089" cy="413808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1931" y="1464058"/>
            <a:ext cx="4138089" cy="413808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1931" y="1464058"/>
            <a:ext cx="4138089" cy="4138089"/>
          </a:xfrm>
          <a:prstGeom prst="rect">
            <a:avLst/>
          </a:prstGeom>
        </p:spPr>
      </p:pic>
      <p:sp>
        <p:nvSpPr>
          <p:cNvPr id="10" name="Rectangle 9"/>
          <p:cNvSpPr/>
          <p:nvPr/>
        </p:nvSpPr>
        <p:spPr>
          <a:xfrm>
            <a:off x="3817946" y="5717694"/>
            <a:ext cx="1399167" cy="523220"/>
          </a:xfrm>
          <a:prstGeom prst="rect">
            <a:avLst/>
          </a:prstGeom>
          <a:solidFill>
            <a:schemeClr val="bg1"/>
          </a:solidFill>
        </p:spPr>
        <p:txBody>
          <a:bodyPr wrap="square">
            <a:spAutoFit/>
          </a:bodyPr>
          <a:lstStyle/>
          <a:p>
            <a:r>
              <a:rPr lang="en-US" altLang="zh-CN" sz="2800" dirty="0" smtClean="0"/>
              <a:t>Input</a:t>
            </a:r>
            <a:endParaRPr lang="zh-CN" altLang="en-US" sz="2800" dirty="0"/>
          </a:p>
        </p:txBody>
      </p:sp>
      <mc:AlternateContent xmlns:mc="http://schemas.openxmlformats.org/markup-compatibility/2006" xmlns:a14="http://schemas.microsoft.com/office/drawing/2010/main">
        <mc:Choice Requires="a14">
          <p:sp>
            <p:nvSpPr>
              <p:cNvPr id="13" name="Rectangle 12"/>
              <p:cNvSpPr/>
              <p:nvPr/>
            </p:nvSpPr>
            <p:spPr>
              <a:xfrm>
                <a:off x="3817946" y="5717694"/>
                <a:ext cx="1399167" cy="523220"/>
              </a:xfrm>
              <a:prstGeom prst="rect">
                <a:avLst/>
              </a:prstGeom>
              <a:solidFill>
                <a:schemeClr val="bg1"/>
              </a:solidFill>
            </p:spPr>
            <p:txBody>
              <a:bodyPr wrap="square">
                <a:spAutoFit/>
              </a:bodyPr>
              <a:lstStyle/>
              <a:p>
                <a14:m>
                  <m:oMath xmlns:m="http://schemas.openxmlformats.org/officeDocument/2006/math">
                    <m:r>
                      <a:rPr lang="zh-CN" altLang="en-US" sz="2800" i="1">
                        <a:solidFill>
                          <a:schemeClr val="accent4"/>
                        </a:solidFill>
                        <a:latin typeface="Cambria Math" panose="02040503050406030204" pitchFamily="18" charset="0"/>
                      </a:rPr>
                      <m:t>𝜎</m:t>
                    </m:r>
                    <m:r>
                      <a:rPr lang="en-US" altLang="zh-CN" sz="2800" i="1" baseline="-25000">
                        <a:solidFill>
                          <a:schemeClr val="accent4"/>
                        </a:solidFill>
                        <a:latin typeface="Cambria Math" panose="02040503050406030204" pitchFamily="18" charset="0"/>
                      </a:rPr>
                      <m:t>𝑠</m:t>
                    </m:r>
                  </m:oMath>
                </a14:m>
                <a:r>
                  <a:rPr lang="en-US" altLang="zh-CN" sz="2800" dirty="0" smtClean="0">
                    <a:solidFill>
                      <a:schemeClr val="accent4"/>
                    </a:solidFill>
                  </a:rPr>
                  <a:t> </a:t>
                </a:r>
                <a:r>
                  <a:rPr lang="en-US" altLang="zh-CN" sz="2800" dirty="0" smtClean="0"/>
                  <a:t>= 20</a:t>
                </a:r>
                <a:endParaRPr lang="zh-CN" altLang="en-US" sz="2800" dirty="0"/>
              </a:p>
            </p:txBody>
          </p:sp>
        </mc:Choice>
        <mc:Fallback xmlns="">
          <p:sp>
            <p:nvSpPr>
              <p:cNvPr id="13" name="Rectangle 12"/>
              <p:cNvSpPr>
                <a:spLocks noRot="1" noChangeAspect="1" noMove="1" noResize="1" noEditPoints="1" noAdjustHandles="1" noChangeArrowheads="1" noChangeShapeType="1" noTextEdit="1"/>
              </p:cNvSpPr>
              <p:nvPr/>
            </p:nvSpPr>
            <p:spPr>
              <a:xfrm>
                <a:off x="3817946" y="5717694"/>
                <a:ext cx="1399167" cy="523220"/>
              </a:xfrm>
              <a:prstGeom prst="rect">
                <a:avLst/>
              </a:prstGeom>
              <a:blipFill rotWithShape="0">
                <a:blip r:embed="rId9"/>
                <a:stretch>
                  <a:fillRect t="-11628" b="-325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3810451" y="5717694"/>
                <a:ext cx="1399167" cy="523220"/>
              </a:xfrm>
              <a:prstGeom prst="rect">
                <a:avLst/>
              </a:prstGeom>
              <a:solidFill>
                <a:schemeClr val="bg1"/>
              </a:solidFill>
            </p:spPr>
            <p:txBody>
              <a:bodyPr wrap="square">
                <a:spAutoFit/>
              </a:bodyPr>
              <a:lstStyle/>
              <a:p>
                <a14:m>
                  <m:oMath xmlns:m="http://schemas.openxmlformats.org/officeDocument/2006/math">
                    <m:r>
                      <a:rPr lang="zh-CN" altLang="en-US" sz="2800" i="1">
                        <a:solidFill>
                          <a:schemeClr val="accent4"/>
                        </a:solidFill>
                        <a:latin typeface="Cambria Math" panose="02040503050406030204" pitchFamily="18" charset="0"/>
                      </a:rPr>
                      <m:t>𝜎</m:t>
                    </m:r>
                    <m:r>
                      <a:rPr lang="en-US" altLang="zh-CN" sz="2800" i="1" baseline="-25000">
                        <a:solidFill>
                          <a:schemeClr val="accent4"/>
                        </a:solidFill>
                        <a:latin typeface="Cambria Math" panose="02040503050406030204" pitchFamily="18" charset="0"/>
                      </a:rPr>
                      <m:t>𝑠</m:t>
                    </m:r>
                  </m:oMath>
                </a14:m>
                <a:r>
                  <a:rPr lang="en-US" altLang="zh-CN" sz="2800" dirty="0" smtClean="0">
                    <a:solidFill>
                      <a:schemeClr val="accent4"/>
                    </a:solidFill>
                  </a:rPr>
                  <a:t> </a:t>
                </a:r>
                <a:r>
                  <a:rPr lang="en-US" altLang="zh-CN" sz="2800" dirty="0" smtClean="0"/>
                  <a:t>= 40</a:t>
                </a:r>
                <a:endParaRPr lang="zh-CN" altLang="en-US" sz="2800" dirty="0"/>
              </a:p>
            </p:txBody>
          </p:sp>
        </mc:Choice>
        <mc:Fallback xmlns="">
          <p:sp>
            <p:nvSpPr>
              <p:cNvPr id="14" name="Rectangle 13"/>
              <p:cNvSpPr>
                <a:spLocks noRot="1" noChangeAspect="1" noMove="1" noResize="1" noEditPoints="1" noAdjustHandles="1" noChangeArrowheads="1" noChangeShapeType="1" noTextEdit="1"/>
              </p:cNvSpPr>
              <p:nvPr/>
            </p:nvSpPr>
            <p:spPr>
              <a:xfrm>
                <a:off x="3810451" y="5717694"/>
                <a:ext cx="1399167" cy="523220"/>
              </a:xfrm>
              <a:prstGeom prst="rect">
                <a:avLst/>
              </a:prstGeom>
              <a:blipFill rotWithShape="0">
                <a:blip r:embed="rId10"/>
                <a:stretch>
                  <a:fillRect t="-11628" b="-325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3813203" y="5717694"/>
                <a:ext cx="1399526" cy="523220"/>
              </a:xfrm>
              <a:prstGeom prst="rect">
                <a:avLst/>
              </a:prstGeom>
              <a:solidFill>
                <a:schemeClr val="bg1"/>
              </a:solidFill>
            </p:spPr>
            <p:txBody>
              <a:bodyPr wrap="square">
                <a:spAutoFit/>
              </a:bodyPr>
              <a:lstStyle/>
              <a:p>
                <a14:m>
                  <m:oMath xmlns:m="http://schemas.openxmlformats.org/officeDocument/2006/math">
                    <m:r>
                      <a:rPr lang="zh-CN" altLang="en-US" sz="2800" i="1">
                        <a:solidFill>
                          <a:schemeClr val="accent4"/>
                        </a:solidFill>
                        <a:latin typeface="Cambria Math" panose="02040503050406030204" pitchFamily="18" charset="0"/>
                      </a:rPr>
                      <m:t>𝜎</m:t>
                    </m:r>
                    <m:r>
                      <a:rPr lang="en-US" altLang="zh-CN" sz="2800" i="1" baseline="-25000">
                        <a:solidFill>
                          <a:schemeClr val="accent4"/>
                        </a:solidFill>
                        <a:latin typeface="Cambria Math" panose="02040503050406030204" pitchFamily="18" charset="0"/>
                      </a:rPr>
                      <m:t>𝑠</m:t>
                    </m:r>
                  </m:oMath>
                </a14:m>
                <a:r>
                  <a:rPr lang="en-US" altLang="zh-CN" sz="2800" dirty="0" smtClean="0">
                    <a:solidFill>
                      <a:schemeClr val="accent4"/>
                    </a:solidFill>
                  </a:rPr>
                  <a:t> </a:t>
                </a:r>
                <a:r>
                  <a:rPr lang="en-US" altLang="zh-CN" sz="2800" dirty="0" smtClean="0"/>
                  <a:t>= 80</a:t>
                </a:r>
                <a:endParaRPr lang="zh-CN" altLang="en-US" sz="2800" dirty="0"/>
              </a:p>
            </p:txBody>
          </p:sp>
        </mc:Choice>
        <mc:Fallback xmlns="">
          <p:sp>
            <p:nvSpPr>
              <p:cNvPr id="15" name="Rectangle 14"/>
              <p:cNvSpPr>
                <a:spLocks noRot="1" noChangeAspect="1" noMove="1" noResize="1" noEditPoints="1" noAdjustHandles="1" noChangeArrowheads="1" noChangeShapeType="1" noTextEdit="1"/>
              </p:cNvSpPr>
              <p:nvPr/>
            </p:nvSpPr>
            <p:spPr>
              <a:xfrm>
                <a:off x="3813203" y="5717694"/>
                <a:ext cx="1399526" cy="523220"/>
              </a:xfrm>
              <a:prstGeom prst="rect">
                <a:avLst/>
              </a:prstGeom>
              <a:blipFill rotWithShape="0">
                <a:blip r:embed="rId11"/>
                <a:stretch>
                  <a:fillRect t="-11628" b="-325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3813203" y="5717694"/>
                <a:ext cx="1403910" cy="523220"/>
              </a:xfrm>
              <a:prstGeom prst="rect">
                <a:avLst/>
              </a:prstGeom>
              <a:solidFill>
                <a:schemeClr val="bg1"/>
              </a:solidFill>
            </p:spPr>
            <p:txBody>
              <a:bodyPr wrap="none">
                <a:spAutoFit/>
              </a:bodyPr>
              <a:lstStyle/>
              <a:p>
                <a14:m>
                  <m:oMath xmlns:m="http://schemas.openxmlformats.org/officeDocument/2006/math">
                    <m:r>
                      <a:rPr lang="zh-CN" altLang="en-US" sz="2800" i="1">
                        <a:solidFill>
                          <a:schemeClr val="accent4"/>
                        </a:solidFill>
                        <a:latin typeface="Cambria Math" panose="02040503050406030204" pitchFamily="18" charset="0"/>
                      </a:rPr>
                      <m:t>𝜎</m:t>
                    </m:r>
                    <m:r>
                      <a:rPr lang="en-US" altLang="zh-CN" sz="2800" i="1" baseline="-25000">
                        <a:solidFill>
                          <a:schemeClr val="accent4"/>
                        </a:solidFill>
                        <a:latin typeface="Cambria Math" panose="02040503050406030204" pitchFamily="18" charset="0"/>
                      </a:rPr>
                      <m:t>𝑠</m:t>
                    </m:r>
                  </m:oMath>
                </a14:m>
                <a:r>
                  <a:rPr lang="en-US" altLang="zh-CN" sz="2800" dirty="0" smtClean="0">
                    <a:solidFill>
                      <a:schemeClr val="accent4"/>
                    </a:solidFill>
                  </a:rPr>
                  <a:t> </a:t>
                </a:r>
                <a:r>
                  <a:rPr lang="en-US" altLang="zh-CN" sz="2800" dirty="0" smtClean="0"/>
                  <a:t>= 160</a:t>
                </a:r>
                <a:endParaRPr lang="zh-CN" altLang="en-US" sz="2800" dirty="0"/>
              </a:p>
            </p:txBody>
          </p:sp>
        </mc:Choice>
        <mc:Fallback xmlns="">
          <p:sp>
            <p:nvSpPr>
              <p:cNvPr id="16" name="Rectangle 15"/>
              <p:cNvSpPr>
                <a:spLocks noRot="1" noChangeAspect="1" noMove="1" noResize="1" noEditPoints="1" noAdjustHandles="1" noChangeArrowheads="1" noChangeShapeType="1" noTextEdit="1"/>
              </p:cNvSpPr>
              <p:nvPr/>
            </p:nvSpPr>
            <p:spPr>
              <a:xfrm>
                <a:off x="3813203" y="5717694"/>
                <a:ext cx="1403910" cy="523220"/>
              </a:xfrm>
              <a:prstGeom prst="rect">
                <a:avLst/>
              </a:prstGeom>
              <a:blipFill rotWithShape="0">
                <a:blip r:embed="rId12"/>
                <a:stretch>
                  <a:fillRect t="-11628" r="-6957" b="-325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817633" y="5717694"/>
                <a:ext cx="1403910" cy="523220"/>
              </a:xfrm>
              <a:prstGeom prst="rect">
                <a:avLst/>
              </a:prstGeom>
              <a:solidFill>
                <a:schemeClr val="bg1"/>
              </a:solidFill>
            </p:spPr>
            <p:txBody>
              <a:bodyPr wrap="none">
                <a:spAutoFit/>
              </a:bodyPr>
              <a:lstStyle/>
              <a:p>
                <a14:m>
                  <m:oMath xmlns:m="http://schemas.openxmlformats.org/officeDocument/2006/math">
                    <m:r>
                      <a:rPr lang="zh-CN" altLang="en-US" sz="2800" i="1">
                        <a:solidFill>
                          <a:schemeClr val="accent4"/>
                        </a:solidFill>
                        <a:latin typeface="Cambria Math" panose="02040503050406030204" pitchFamily="18" charset="0"/>
                      </a:rPr>
                      <m:t>𝜎</m:t>
                    </m:r>
                    <m:r>
                      <a:rPr lang="en-US" altLang="zh-CN" sz="2800" i="1" baseline="-25000">
                        <a:solidFill>
                          <a:schemeClr val="accent4"/>
                        </a:solidFill>
                        <a:latin typeface="Cambria Math" panose="02040503050406030204" pitchFamily="18" charset="0"/>
                      </a:rPr>
                      <m:t>𝑠</m:t>
                    </m:r>
                  </m:oMath>
                </a14:m>
                <a:r>
                  <a:rPr lang="en-US" altLang="zh-CN" sz="2800" dirty="0" smtClean="0">
                    <a:solidFill>
                      <a:schemeClr val="accent4"/>
                    </a:solidFill>
                  </a:rPr>
                  <a:t> </a:t>
                </a:r>
                <a:r>
                  <a:rPr lang="en-US" altLang="zh-CN" sz="2800" dirty="0" smtClean="0"/>
                  <a:t>= 320</a:t>
                </a:r>
                <a:endParaRPr lang="zh-CN" altLang="en-US" sz="2800" dirty="0"/>
              </a:p>
            </p:txBody>
          </p:sp>
        </mc:Choice>
        <mc:Fallback xmlns="">
          <p:sp>
            <p:nvSpPr>
              <p:cNvPr id="17" name="Rectangle 16"/>
              <p:cNvSpPr>
                <a:spLocks noRot="1" noChangeAspect="1" noMove="1" noResize="1" noEditPoints="1" noAdjustHandles="1" noChangeArrowheads="1" noChangeShapeType="1" noTextEdit="1"/>
              </p:cNvSpPr>
              <p:nvPr/>
            </p:nvSpPr>
            <p:spPr>
              <a:xfrm>
                <a:off x="3817633" y="5717694"/>
                <a:ext cx="1403910" cy="523220"/>
              </a:xfrm>
              <a:prstGeom prst="rect">
                <a:avLst/>
              </a:prstGeom>
              <a:blipFill rotWithShape="0">
                <a:blip r:embed="rId13"/>
                <a:stretch>
                  <a:fillRect t="-11628" r="-6926" b="-3255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30687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10" presetClass="entr" presetSubtype="0" fill="hold" grpId="0" nodeType="afterEffect">
                                  <p:stCondLst>
                                    <p:cond delay="10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3500"/>
                            </p:stCondLst>
                            <p:childTnLst>
                              <p:par>
                                <p:cTn id="26" presetID="10" presetClass="entr" presetSubtype="0" fill="hold" grpId="0" nodeType="after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10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5000"/>
                            </p:stCondLst>
                            <p:childTnLst>
                              <p:par>
                                <p:cTn id="33" presetID="10" presetClass="entr" presetSubtype="0" fill="hold" grpId="0" nodeType="afterEffect">
                                  <p:stCondLst>
                                    <p:cond delay="10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100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A57722-D542-446E-9B8A-9506AA845AE6}" type="slidenum">
              <a:rPr lang="en-US" smtClean="0"/>
              <a:pPr/>
              <a:t>55</a:t>
            </a:fld>
            <a:endParaRPr lang="en-US"/>
          </a:p>
        </p:txBody>
      </p:sp>
      <p:sp>
        <p:nvSpPr>
          <p:cNvPr id="15" name="矩形 14"/>
          <p:cNvSpPr/>
          <p:nvPr/>
        </p:nvSpPr>
        <p:spPr>
          <a:xfrm>
            <a:off x="1844105" y="5491070"/>
            <a:ext cx="2874013" cy="646331"/>
          </a:xfrm>
          <a:prstGeom prst="rect">
            <a:avLst/>
          </a:prstGeom>
        </p:spPr>
        <p:txBody>
          <a:bodyPr wrap="square">
            <a:spAutoFit/>
          </a:bodyPr>
          <a:lstStyle/>
          <a:p>
            <a:pPr algn="ctr"/>
            <a:r>
              <a:rPr lang="en-US" altLang="zh-CN" dirty="0" smtClean="0"/>
              <a:t>Laplacian Pyramid</a:t>
            </a:r>
          </a:p>
          <a:p>
            <a:pPr algn="ctr"/>
            <a:r>
              <a:rPr lang="en-US" altLang="zh-CN" dirty="0" smtClean="0"/>
              <a:t>(generated with Gaussian)</a:t>
            </a:r>
            <a:endParaRPr lang="zh-CN" altLang="en-US" dirty="0"/>
          </a:p>
        </p:txBody>
      </p:sp>
      <p:sp>
        <p:nvSpPr>
          <p:cNvPr id="16" name="矩形 15"/>
          <p:cNvSpPr/>
          <p:nvPr/>
        </p:nvSpPr>
        <p:spPr>
          <a:xfrm>
            <a:off x="4718118" y="5465428"/>
            <a:ext cx="4631479" cy="646331"/>
          </a:xfrm>
          <a:prstGeom prst="rect">
            <a:avLst/>
          </a:prstGeom>
        </p:spPr>
        <p:txBody>
          <a:bodyPr wrap="square">
            <a:spAutoFit/>
          </a:bodyPr>
          <a:lstStyle/>
          <a:p>
            <a:pPr algn="ctr"/>
            <a:r>
              <a:rPr lang="en-US" altLang="zh-CN" dirty="0" smtClean="0"/>
              <a:t>Texture Pyramid</a:t>
            </a:r>
          </a:p>
          <a:p>
            <a:pPr algn="ctr"/>
            <a:r>
              <a:rPr lang="en-US" altLang="zh-CN" dirty="0" smtClean="0"/>
              <a:t>(generated with Rolling Guidance Filter)</a:t>
            </a:r>
            <a:endParaRPr lang="zh-CN" altLang="en-US" dirty="0"/>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5716" y="2452674"/>
            <a:ext cx="3036753" cy="2811994"/>
          </a:xfrm>
          <a:prstGeom prst="rect">
            <a:avLst/>
          </a:prstGeom>
          <a:noFill/>
          <a:ln w="25400">
            <a:solidFill>
              <a:schemeClr val="tx1"/>
            </a:solidFill>
          </a:ln>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6080" y="1722621"/>
            <a:ext cx="2106780" cy="1951362"/>
          </a:xfrm>
          <a:prstGeom prst="rect">
            <a:avLst/>
          </a:prstGeom>
          <a:noFill/>
          <a:ln w="25400">
            <a:solidFill>
              <a:schemeClr val="tx1"/>
            </a:solidFill>
          </a:ln>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469" y="2452674"/>
            <a:ext cx="3036753" cy="2811994"/>
          </a:xfrm>
          <a:prstGeom prst="rect">
            <a:avLst/>
          </a:prstGeom>
          <a:noFill/>
          <a:ln w="25400">
            <a:solidFill>
              <a:schemeClr val="tx1"/>
            </a:solidFill>
          </a:ln>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3715" y="1733956"/>
            <a:ext cx="2217285" cy="2053714"/>
          </a:xfrm>
          <a:prstGeom prst="rect">
            <a:avLst/>
          </a:prstGeom>
          <a:noFill/>
          <a:ln w="25400">
            <a:solidFill>
              <a:schemeClr val="tx1"/>
            </a:solidFill>
          </a:ln>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717" y="255532"/>
            <a:ext cx="1760736" cy="1630418"/>
          </a:xfrm>
          <a:prstGeom prst="rect">
            <a:avLst/>
          </a:prstGeom>
          <a:noFill/>
          <a:ln w="25400">
            <a:solidFill>
              <a:schemeClr val="tx1"/>
            </a:solidFill>
          </a:ln>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900" y="560031"/>
            <a:ext cx="900000" cy="843750"/>
          </a:xfrm>
          <a:prstGeom prst="rect">
            <a:avLst/>
          </a:prstGeom>
          <a:noFill/>
          <a:ln w="25400">
            <a:solidFill>
              <a:schemeClr val="tx1"/>
            </a:solidFill>
          </a:ln>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22266" y="560031"/>
            <a:ext cx="900000" cy="843750"/>
          </a:xfrm>
          <a:prstGeom prst="rect">
            <a:avLst/>
          </a:prstGeom>
          <a:noFill/>
          <a:ln w="25400">
            <a:solidFill>
              <a:schemeClr val="tx1"/>
            </a:solidFill>
          </a:ln>
        </p:spPr>
      </p:pic>
      <p:sp>
        <p:nvSpPr>
          <p:cNvPr id="43" name="Rectangle 42"/>
          <p:cNvSpPr/>
          <p:nvPr/>
        </p:nvSpPr>
        <p:spPr>
          <a:xfrm rot="5400000">
            <a:off x="6721345" y="1229697"/>
            <a:ext cx="893193" cy="1323439"/>
          </a:xfrm>
          <a:prstGeom prst="rect">
            <a:avLst/>
          </a:prstGeom>
        </p:spPr>
        <p:txBody>
          <a:bodyPr wrap="none">
            <a:spAutoFit/>
          </a:bodyPr>
          <a:lstStyle/>
          <a:p>
            <a:r>
              <a:rPr lang="en-US" altLang="zh-CN" sz="8000" dirty="0" smtClean="0"/>
              <a:t>…</a:t>
            </a:r>
            <a:endParaRPr lang="zh-CN" altLang="en-US" sz="8000" dirty="0"/>
          </a:p>
        </p:txBody>
      </p:sp>
      <p:sp>
        <p:nvSpPr>
          <p:cNvPr id="44" name="Rectangle 43"/>
          <p:cNvSpPr/>
          <p:nvPr/>
        </p:nvSpPr>
        <p:spPr>
          <a:xfrm rot="5400000">
            <a:off x="3257388" y="1117956"/>
            <a:ext cx="893193" cy="1323439"/>
          </a:xfrm>
          <a:prstGeom prst="rect">
            <a:avLst/>
          </a:prstGeom>
        </p:spPr>
        <p:txBody>
          <a:bodyPr wrap="none">
            <a:spAutoFit/>
          </a:bodyPr>
          <a:lstStyle/>
          <a:p>
            <a:r>
              <a:rPr lang="en-US" altLang="zh-CN" sz="8000" dirty="0" smtClean="0"/>
              <a:t>…</a:t>
            </a:r>
            <a:endParaRPr lang="zh-CN" altLang="en-US" sz="8000" dirty="0"/>
          </a:p>
        </p:txBody>
      </p:sp>
      <p:sp>
        <p:nvSpPr>
          <p:cNvPr id="45" name="Rectangle 44"/>
          <p:cNvSpPr/>
          <p:nvPr/>
        </p:nvSpPr>
        <p:spPr>
          <a:xfrm>
            <a:off x="786114" y="1916256"/>
            <a:ext cx="684803" cy="369332"/>
          </a:xfrm>
          <a:prstGeom prst="rect">
            <a:avLst/>
          </a:prstGeom>
        </p:spPr>
        <p:txBody>
          <a:bodyPr wrap="none">
            <a:spAutoFit/>
          </a:bodyPr>
          <a:lstStyle/>
          <a:p>
            <a:pPr algn="ctr"/>
            <a:r>
              <a:rPr lang="en-US" altLang="zh-CN" dirty="0" smtClean="0"/>
              <a:t>Input</a:t>
            </a:r>
            <a:endParaRPr lang="en-US" altLang="zh-CN" dirty="0"/>
          </a:p>
        </p:txBody>
      </p:sp>
      <p:grpSp>
        <p:nvGrpSpPr>
          <p:cNvPr id="54" name="Group 53"/>
          <p:cNvGrpSpPr/>
          <p:nvPr/>
        </p:nvGrpSpPr>
        <p:grpSpPr>
          <a:xfrm>
            <a:off x="274461" y="2963537"/>
            <a:ext cx="2767804" cy="1823171"/>
            <a:chOff x="274461" y="2963537"/>
            <a:chExt cx="2767804" cy="1823171"/>
          </a:xfrm>
        </p:grpSpPr>
        <p:sp>
          <p:nvSpPr>
            <p:cNvPr id="47" name="矩形 14"/>
            <p:cNvSpPr/>
            <p:nvPr/>
          </p:nvSpPr>
          <p:spPr>
            <a:xfrm>
              <a:off x="274461" y="4417376"/>
              <a:ext cx="2422509" cy="369332"/>
            </a:xfrm>
            <a:prstGeom prst="rect">
              <a:avLst/>
            </a:prstGeom>
            <a:solidFill>
              <a:schemeClr val="bg1"/>
            </a:solidFill>
            <a:ln w="25400">
              <a:solidFill>
                <a:schemeClr val="accent4"/>
              </a:solidFill>
            </a:ln>
          </p:spPr>
          <p:txBody>
            <a:bodyPr wrap="square">
              <a:spAutoFit/>
            </a:bodyPr>
            <a:lstStyle/>
            <a:p>
              <a:pPr algn="ctr"/>
              <a:r>
                <a:rPr lang="en-US" altLang="zh-CN" dirty="0" smtClean="0"/>
                <a:t>Content of all scales</a:t>
              </a:r>
              <a:endParaRPr lang="zh-CN" altLang="en-US" dirty="0"/>
            </a:p>
          </p:txBody>
        </p:sp>
        <p:cxnSp>
          <p:nvCxnSpPr>
            <p:cNvPr id="49" name="Straight Arrow Connector 48"/>
            <p:cNvCxnSpPr>
              <a:stCxn id="47" idx="0"/>
            </p:cNvCxnSpPr>
            <p:nvPr/>
          </p:nvCxnSpPr>
          <p:spPr>
            <a:xfrm flipV="1">
              <a:off x="1485716" y="2963537"/>
              <a:ext cx="1556549" cy="1453839"/>
            </a:xfrm>
            <a:prstGeom prst="straightConnector1">
              <a:avLst/>
            </a:prstGeom>
            <a:ln w="28575">
              <a:solidFill>
                <a:schemeClr val="accent4"/>
              </a:solidFill>
              <a:tailEnd type="triangle"/>
            </a:ln>
          </p:spPr>
          <p:style>
            <a:lnRef idx="1">
              <a:schemeClr val="accent6"/>
            </a:lnRef>
            <a:fillRef idx="0">
              <a:schemeClr val="accent6"/>
            </a:fillRef>
            <a:effectRef idx="0">
              <a:schemeClr val="accent6"/>
            </a:effectRef>
            <a:fontRef idx="minor">
              <a:schemeClr val="tx1"/>
            </a:fontRef>
          </p:style>
        </p:cxnSp>
      </p:grpSp>
      <p:grpSp>
        <p:nvGrpSpPr>
          <p:cNvPr id="53" name="Group 52"/>
          <p:cNvGrpSpPr/>
          <p:nvPr/>
        </p:nvGrpSpPr>
        <p:grpSpPr>
          <a:xfrm>
            <a:off x="5623521" y="3338117"/>
            <a:ext cx="3397490" cy="1529696"/>
            <a:chOff x="5623521" y="3338117"/>
            <a:chExt cx="3397490" cy="1529696"/>
          </a:xfrm>
        </p:grpSpPr>
        <p:sp>
          <p:nvSpPr>
            <p:cNvPr id="46" name="矩形 14"/>
            <p:cNvSpPr/>
            <p:nvPr/>
          </p:nvSpPr>
          <p:spPr>
            <a:xfrm>
              <a:off x="5623521" y="4498481"/>
              <a:ext cx="3397490" cy="369332"/>
            </a:xfrm>
            <a:prstGeom prst="rect">
              <a:avLst/>
            </a:prstGeom>
            <a:solidFill>
              <a:schemeClr val="bg1"/>
            </a:solidFill>
            <a:ln w="25400">
              <a:solidFill>
                <a:schemeClr val="accent4"/>
              </a:solidFill>
            </a:ln>
          </p:spPr>
          <p:txBody>
            <a:bodyPr wrap="square">
              <a:spAutoFit/>
            </a:bodyPr>
            <a:lstStyle/>
            <a:p>
              <a:pPr algn="ctr"/>
              <a:r>
                <a:rPr lang="en-US" altLang="zh-CN" dirty="0" smtClean="0"/>
                <a:t>Content of only current scale </a:t>
              </a:r>
              <a:endParaRPr lang="zh-CN" altLang="en-US" dirty="0"/>
            </a:p>
          </p:txBody>
        </p:sp>
        <p:cxnSp>
          <p:nvCxnSpPr>
            <p:cNvPr id="50" name="Straight Arrow Connector 49"/>
            <p:cNvCxnSpPr/>
            <p:nvPr/>
          </p:nvCxnSpPr>
          <p:spPr>
            <a:xfrm flipH="1" flipV="1">
              <a:off x="7167941" y="3338117"/>
              <a:ext cx="154326" cy="1160365"/>
            </a:xfrm>
            <a:prstGeom prst="straightConnector1">
              <a:avLst/>
            </a:prstGeom>
            <a:ln w="28575">
              <a:solidFill>
                <a:schemeClr val="accent4"/>
              </a:solidFill>
              <a:tailEnd type="triangle"/>
            </a:ln>
          </p:spPr>
          <p:style>
            <a:lnRef idx="1">
              <a:schemeClr val="accent6"/>
            </a:lnRef>
            <a:fillRef idx="0">
              <a:schemeClr val="accent6"/>
            </a:fillRef>
            <a:effectRef idx="0">
              <a:schemeClr val="accent6"/>
            </a:effectRef>
            <a:fontRef idx="minor">
              <a:schemeClr val="tx1"/>
            </a:fontRef>
          </p:style>
        </p:cxnSp>
      </p:grpSp>
      <p:grpSp>
        <p:nvGrpSpPr>
          <p:cNvPr id="59" name="Group 58"/>
          <p:cNvGrpSpPr/>
          <p:nvPr/>
        </p:nvGrpSpPr>
        <p:grpSpPr>
          <a:xfrm>
            <a:off x="1824291" y="2904564"/>
            <a:ext cx="3299001" cy="954107"/>
            <a:chOff x="708255" y="3128133"/>
            <a:chExt cx="3299001" cy="954107"/>
          </a:xfrm>
        </p:grpSpPr>
        <p:sp>
          <p:nvSpPr>
            <p:cNvPr id="56" name="Rectangle 55"/>
            <p:cNvSpPr/>
            <p:nvPr/>
          </p:nvSpPr>
          <p:spPr>
            <a:xfrm>
              <a:off x="708255" y="3128133"/>
              <a:ext cx="2413353" cy="954107"/>
            </a:xfrm>
            <a:prstGeom prst="rect">
              <a:avLst/>
            </a:prstGeom>
          </p:spPr>
          <p:txBody>
            <a:bodyPr wrap="none">
              <a:spAutoFit/>
            </a:bodyPr>
            <a:lstStyle/>
            <a:p>
              <a:pPr algn="ctr"/>
              <a:r>
                <a:rPr lang="en-US" altLang="zh-CN" sz="2800" dirty="0" smtClean="0"/>
                <a:t>A </a:t>
              </a:r>
              <a:r>
                <a:rPr lang="en-US" altLang="zh-CN" sz="2800" b="1" dirty="0" smtClean="0">
                  <a:solidFill>
                    <a:schemeClr val="accent4"/>
                  </a:solidFill>
                </a:rPr>
                <a:t>New Type </a:t>
              </a:r>
              <a:r>
                <a:rPr lang="en-US" altLang="zh-CN" sz="2800" dirty="0" smtClean="0"/>
                <a:t>of</a:t>
              </a:r>
            </a:p>
            <a:p>
              <a:pPr algn="ctr"/>
              <a:r>
                <a:rPr lang="en-US" altLang="zh-CN" sz="2800" dirty="0" smtClean="0"/>
                <a:t>Image Pyramid</a:t>
              </a:r>
              <a:endParaRPr lang="zh-CN" altLang="en-US" sz="2800" dirty="0"/>
            </a:p>
          </p:txBody>
        </p:sp>
        <p:sp>
          <p:nvSpPr>
            <p:cNvPr id="58" name="Right Arrow 57"/>
            <p:cNvSpPr/>
            <p:nvPr/>
          </p:nvSpPr>
          <p:spPr>
            <a:xfrm>
              <a:off x="3379294" y="3351813"/>
              <a:ext cx="627962" cy="506746"/>
            </a:xfrm>
            <a:prstGeom prst="rightArrow">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469182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wipe(down)">
                                      <p:cBhvr>
                                        <p:cTn id="54" dur="500"/>
                                        <p:tgtEl>
                                          <p:spTgt spid="54"/>
                                        </p:tgtEl>
                                      </p:cBhvr>
                                    </p:animEffect>
                                  </p:childTnLst>
                                </p:cTn>
                              </p:par>
                              <p:par>
                                <p:cTn id="55" presetID="22" presetClass="entr" presetSubtype="4" fill="hold" nodeType="with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wipe(down)">
                                      <p:cBhvr>
                                        <p:cTn id="57" dur="500"/>
                                        <p:tgtEl>
                                          <p:spTgt spid="5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3"/>
                                        </p:tgtEl>
                                      </p:cBhvr>
                                    </p:animEffect>
                                    <p:set>
                                      <p:cBhvr>
                                        <p:cTn id="65" dur="1" fill="hold">
                                          <p:stCondLst>
                                            <p:cond delay="499"/>
                                          </p:stCondLst>
                                        </p:cTn>
                                        <p:tgtEl>
                                          <p:spTgt spid="3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4"/>
                                        </p:tgtEl>
                                      </p:cBhvr>
                                    </p:animEffect>
                                    <p:set>
                                      <p:cBhvr>
                                        <p:cTn id="68" dur="1" fill="hold">
                                          <p:stCondLst>
                                            <p:cond delay="499"/>
                                          </p:stCondLst>
                                        </p:cTn>
                                        <p:tgtEl>
                                          <p:spTgt spid="3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44"/>
                                        </p:tgtEl>
                                      </p:cBhvr>
                                    </p:animEffect>
                                    <p:set>
                                      <p:cBhvr>
                                        <p:cTn id="71" dur="1" fill="hold">
                                          <p:stCondLst>
                                            <p:cond delay="499"/>
                                          </p:stCondLst>
                                        </p:cTn>
                                        <p:tgtEl>
                                          <p:spTgt spid="44"/>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32"/>
                                        </p:tgtEl>
                                      </p:cBhvr>
                                    </p:animEffect>
                                    <p:set>
                                      <p:cBhvr>
                                        <p:cTn id="74" dur="1" fill="hold">
                                          <p:stCondLst>
                                            <p:cond delay="499"/>
                                          </p:stCondLst>
                                        </p:cTn>
                                        <p:tgtEl>
                                          <p:spTgt spid="3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4"/>
                                        </p:tgtEl>
                                      </p:cBhvr>
                                    </p:animEffect>
                                    <p:set>
                                      <p:cBhvr>
                                        <p:cTn id="77" dur="1" fill="hold">
                                          <p:stCondLst>
                                            <p:cond delay="499"/>
                                          </p:stCondLst>
                                        </p:cTn>
                                        <p:tgtEl>
                                          <p:spTgt spid="54"/>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fade">
                                      <p:cBhvr>
                                        <p:cTn id="80" dur="500"/>
                                        <p:tgtEl>
                                          <p:spTgt spid="59"/>
                                        </p:tgtEl>
                                      </p:cBhvr>
                                    </p:animEffect>
                                  </p:childTnLst>
                                </p:cTn>
                              </p:par>
                              <p:par>
                                <p:cTn id="81" presetID="10" presetClass="exit" presetSubtype="0" fill="hold" nodeType="withEffect">
                                  <p:stCondLst>
                                    <p:cond delay="0"/>
                                  </p:stCondLst>
                                  <p:childTnLst>
                                    <p:animEffect transition="out" filter="fade">
                                      <p:cBhvr>
                                        <p:cTn id="82" dur="500"/>
                                        <p:tgtEl>
                                          <p:spTgt spid="53"/>
                                        </p:tgtEl>
                                      </p:cBhvr>
                                    </p:animEffect>
                                    <p:set>
                                      <p:cBhvr>
                                        <p:cTn id="83"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43" grpId="0"/>
      <p:bldP spid="44" grpId="0"/>
      <p:bldP spid="44" grpId="1"/>
      <p:bldP spid="4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56</a:t>
            </a:fld>
            <a:endParaRPr lang="en-US"/>
          </a:p>
        </p:txBody>
      </p:sp>
      <p:pic>
        <p:nvPicPr>
          <p:cNvPr id="14" name="Picture 13"/>
          <p:cNvPicPr>
            <a:picLocks noChangeAspect="1"/>
          </p:cNvPicPr>
          <p:nvPr/>
        </p:nvPicPr>
        <p:blipFill>
          <a:blip r:embed="rId3"/>
          <a:stretch>
            <a:fillRect/>
          </a:stretch>
        </p:blipFill>
        <p:spPr>
          <a:xfrm>
            <a:off x="4104918" y="2770077"/>
            <a:ext cx="895834" cy="900000"/>
          </a:xfrm>
          <a:prstGeom prst="rect">
            <a:avLst/>
          </a:prstGeom>
        </p:spPr>
      </p:pic>
      <p:pic>
        <p:nvPicPr>
          <p:cNvPr id="15" name="Picture 14"/>
          <p:cNvPicPr>
            <a:picLocks noChangeAspect="1"/>
          </p:cNvPicPr>
          <p:nvPr/>
        </p:nvPicPr>
        <p:blipFill>
          <a:blip r:embed="rId4"/>
          <a:stretch>
            <a:fillRect/>
          </a:stretch>
        </p:blipFill>
        <p:spPr>
          <a:xfrm>
            <a:off x="5087874" y="2770077"/>
            <a:ext cx="900000" cy="900000"/>
          </a:xfrm>
          <a:prstGeom prst="rect">
            <a:avLst/>
          </a:prstGeom>
        </p:spPr>
      </p:pic>
      <p:pic>
        <p:nvPicPr>
          <p:cNvPr id="16" name="Picture 15"/>
          <p:cNvPicPr>
            <a:picLocks noChangeAspect="1"/>
          </p:cNvPicPr>
          <p:nvPr/>
        </p:nvPicPr>
        <p:blipFill>
          <a:blip r:embed="rId5"/>
          <a:stretch>
            <a:fillRect/>
          </a:stretch>
        </p:blipFill>
        <p:spPr>
          <a:xfrm>
            <a:off x="6074996" y="2770077"/>
            <a:ext cx="895824" cy="900000"/>
          </a:xfrm>
          <a:prstGeom prst="rect">
            <a:avLst/>
          </a:prstGeom>
        </p:spPr>
      </p:pic>
      <p:pic>
        <p:nvPicPr>
          <p:cNvPr id="17" name="Picture 16"/>
          <p:cNvPicPr>
            <a:picLocks noChangeAspect="1"/>
          </p:cNvPicPr>
          <p:nvPr/>
        </p:nvPicPr>
        <p:blipFill>
          <a:blip r:embed="rId6"/>
          <a:stretch>
            <a:fillRect/>
          </a:stretch>
        </p:blipFill>
        <p:spPr>
          <a:xfrm>
            <a:off x="7057942" y="2770077"/>
            <a:ext cx="900000" cy="900000"/>
          </a:xfrm>
          <a:prstGeom prst="rect">
            <a:avLst/>
          </a:prstGeom>
        </p:spPr>
      </p:pic>
      <p:pic>
        <p:nvPicPr>
          <p:cNvPr id="18" name="Picture 17"/>
          <p:cNvPicPr>
            <a:picLocks noChangeAspect="1"/>
          </p:cNvPicPr>
          <p:nvPr/>
        </p:nvPicPr>
        <p:blipFill>
          <a:blip r:embed="rId7"/>
          <a:stretch>
            <a:fillRect/>
          </a:stretch>
        </p:blipFill>
        <p:spPr>
          <a:xfrm>
            <a:off x="8045063" y="2770077"/>
            <a:ext cx="900000" cy="900000"/>
          </a:xfrm>
          <a:prstGeom prst="rect">
            <a:avLst/>
          </a:prstGeom>
        </p:spPr>
      </p:pic>
      <p:grpSp>
        <p:nvGrpSpPr>
          <p:cNvPr id="43" name="Group 42"/>
          <p:cNvGrpSpPr/>
          <p:nvPr/>
        </p:nvGrpSpPr>
        <p:grpSpPr>
          <a:xfrm>
            <a:off x="2548743" y="2912299"/>
            <a:ext cx="1473693" cy="307778"/>
            <a:chOff x="2548743" y="2912299"/>
            <a:chExt cx="1473693" cy="307778"/>
          </a:xfrm>
        </p:grpSpPr>
        <p:cxnSp>
          <p:nvCxnSpPr>
            <p:cNvPr id="27" name="Straight Arrow Connector 26"/>
            <p:cNvCxnSpPr/>
            <p:nvPr/>
          </p:nvCxnSpPr>
          <p:spPr>
            <a:xfrm>
              <a:off x="2548743" y="3220077"/>
              <a:ext cx="1473693" cy="0"/>
            </a:xfrm>
            <a:prstGeom prst="straightConnector1">
              <a:avLst/>
            </a:prstGeom>
            <a:ln w="28575">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29" name="Rectangle 28"/>
            <p:cNvSpPr/>
            <p:nvPr/>
          </p:nvSpPr>
          <p:spPr>
            <a:xfrm>
              <a:off x="2819979" y="2912299"/>
              <a:ext cx="876843" cy="307777"/>
            </a:xfrm>
            <a:prstGeom prst="rect">
              <a:avLst/>
            </a:prstGeom>
          </p:spPr>
          <p:txBody>
            <a:bodyPr wrap="square">
              <a:spAutoFit/>
            </a:bodyPr>
            <a:lstStyle/>
            <a:p>
              <a:pPr algn="ctr"/>
              <a:r>
                <a:rPr lang="en-US" altLang="zh-CN" sz="1400" dirty="0">
                  <a:solidFill>
                    <a:schemeClr val="accent4"/>
                  </a:solidFill>
                </a:rPr>
                <a:t>Our Filter</a:t>
              </a:r>
              <a:endParaRPr lang="zh-CN" altLang="en-US" sz="1400" dirty="0">
                <a:solidFill>
                  <a:schemeClr val="accent4"/>
                </a:solidFill>
              </a:endParaRPr>
            </a:p>
          </p:txBody>
        </p:sp>
      </p:grpSp>
      <p:pic>
        <p:nvPicPr>
          <p:cNvPr id="30" name="Picture 29"/>
          <p:cNvPicPr>
            <a:picLocks noChangeAspect="1"/>
          </p:cNvPicPr>
          <p:nvPr/>
        </p:nvPicPr>
        <p:blipFill>
          <a:blip r:embed="rId8"/>
          <a:stretch>
            <a:fillRect/>
          </a:stretch>
        </p:blipFill>
        <p:spPr>
          <a:xfrm>
            <a:off x="5074190" y="1690689"/>
            <a:ext cx="900000" cy="900000"/>
          </a:xfrm>
          <a:prstGeom prst="rect">
            <a:avLst/>
          </a:prstGeom>
        </p:spPr>
      </p:pic>
      <p:pic>
        <p:nvPicPr>
          <p:cNvPr id="32" name="Picture 31"/>
          <p:cNvPicPr>
            <a:picLocks noChangeAspect="1"/>
          </p:cNvPicPr>
          <p:nvPr/>
        </p:nvPicPr>
        <p:blipFill>
          <a:blip r:embed="rId9"/>
          <a:stretch>
            <a:fillRect/>
          </a:stretch>
        </p:blipFill>
        <p:spPr>
          <a:xfrm>
            <a:off x="6066599" y="1690689"/>
            <a:ext cx="901565" cy="900000"/>
          </a:xfrm>
          <a:prstGeom prst="rect">
            <a:avLst/>
          </a:prstGeom>
        </p:spPr>
      </p:pic>
      <p:pic>
        <p:nvPicPr>
          <p:cNvPr id="33" name="Picture 32"/>
          <p:cNvPicPr>
            <a:picLocks noChangeAspect="1"/>
          </p:cNvPicPr>
          <p:nvPr/>
        </p:nvPicPr>
        <p:blipFill>
          <a:blip r:embed="rId10"/>
          <a:stretch>
            <a:fillRect/>
          </a:stretch>
        </p:blipFill>
        <p:spPr>
          <a:xfrm>
            <a:off x="7052674" y="1690689"/>
            <a:ext cx="901568" cy="900000"/>
          </a:xfrm>
          <a:prstGeom prst="rect">
            <a:avLst/>
          </a:prstGeom>
        </p:spPr>
      </p:pic>
      <p:pic>
        <p:nvPicPr>
          <p:cNvPr id="34" name="Picture 33"/>
          <p:cNvPicPr>
            <a:picLocks noChangeAspect="1"/>
          </p:cNvPicPr>
          <p:nvPr/>
        </p:nvPicPr>
        <p:blipFill>
          <a:blip r:embed="rId11"/>
          <a:stretch>
            <a:fillRect/>
          </a:stretch>
        </p:blipFill>
        <p:spPr>
          <a:xfrm>
            <a:off x="8038752" y="1690689"/>
            <a:ext cx="898440" cy="900000"/>
          </a:xfrm>
          <a:prstGeom prst="rect">
            <a:avLst/>
          </a:prstGeom>
        </p:spPr>
      </p:pic>
      <p:pic>
        <p:nvPicPr>
          <p:cNvPr id="35" name="Picture 34"/>
          <p:cNvPicPr>
            <a:picLocks noChangeAspect="1"/>
          </p:cNvPicPr>
          <p:nvPr/>
        </p:nvPicPr>
        <p:blipFill>
          <a:blip r:embed="rId12"/>
          <a:stretch>
            <a:fillRect/>
          </a:stretch>
        </p:blipFill>
        <p:spPr>
          <a:xfrm>
            <a:off x="486403" y="1703454"/>
            <a:ext cx="1962060" cy="1966623"/>
          </a:xfrm>
          <a:prstGeom prst="rect">
            <a:avLst/>
          </a:prstGeom>
        </p:spPr>
      </p:pic>
      <p:grpSp>
        <p:nvGrpSpPr>
          <p:cNvPr id="42" name="Group 41"/>
          <p:cNvGrpSpPr/>
          <p:nvPr/>
        </p:nvGrpSpPr>
        <p:grpSpPr>
          <a:xfrm>
            <a:off x="2540872" y="1832912"/>
            <a:ext cx="1518297" cy="307777"/>
            <a:chOff x="2540872" y="1832912"/>
            <a:chExt cx="1518297" cy="307777"/>
          </a:xfrm>
        </p:grpSpPr>
        <p:cxnSp>
          <p:nvCxnSpPr>
            <p:cNvPr id="36" name="Straight Arrow Connector 35"/>
            <p:cNvCxnSpPr/>
            <p:nvPr/>
          </p:nvCxnSpPr>
          <p:spPr>
            <a:xfrm>
              <a:off x="2540872" y="2140689"/>
              <a:ext cx="1473693" cy="0"/>
            </a:xfrm>
            <a:prstGeom prst="straightConnector1">
              <a:avLst/>
            </a:prstGeom>
            <a:ln w="28575">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37" name="Rectangle 36"/>
            <p:cNvSpPr/>
            <p:nvPr/>
          </p:nvSpPr>
          <p:spPr>
            <a:xfrm>
              <a:off x="2572723" y="1832912"/>
              <a:ext cx="1486446" cy="307777"/>
            </a:xfrm>
            <a:prstGeom prst="rect">
              <a:avLst/>
            </a:prstGeom>
          </p:spPr>
          <p:txBody>
            <a:bodyPr wrap="square">
              <a:spAutoFit/>
            </a:bodyPr>
            <a:lstStyle/>
            <a:p>
              <a:pPr algn="ctr"/>
              <a:r>
                <a:rPr lang="en-US" altLang="zh-CN" sz="1400" dirty="0" smtClean="0">
                  <a:solidFill>
                    <a:schemeClr val="accent4"/>
                  </a:solidFill>
                </a:rPr>
                <a:t>Traditional Filters</a:t>
              </a:r>
              <a:endParaRPr lang="zh-CN" altLang="en-US" sz="1400" dirty="0"/>
            </a:p>
          </p:txBody>
        </p:sp>
      </p:grpSp>
      <p:grpSp>
        <p:nvGrpSpPr>
          <p:cNvPr id="40" name="Group 39"/>
          <p:cNvGrpSpPr/>
          <p:nvPr/>
        </p:nvGrpSpPr>
        <p:grpSpPr>
          <a:xfrm>
            <a:off x="4091020" y="1690689"/>
            <a:ext cx="957355" cy="932581"/>
            <a:chOff x="3369341" y="1690689"/>
            <a:chExt cx="957355" cy="932581"/>
          </a:xfrm>
        </p:grpSpPr>
        <p:pic>
          <p:nvPicPr>
            <p:cNvPr id="38" name="Picture 3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69341" y="1690689"/>
              <a:ext cx="900000" cy="900000"/>
            </a:xfrm>
            <a:prstGeom prst="rect">
              <a:avLst/>
            </a:prstGeom>
          </p:spPr>
        </p:pic>
        <p:sp>
          <p:nvSpPr>
            <p:cNvPr id="39" name="Rectangle 38"/>
            <p:cNvSpPr/>
            <p:nvPr/>
          </p:nvSpPr>
          <p:spPr>
            <a:xfrm>
              <a:off x="3625863" y="2361660"/>
              <a:ext cx="700833" cy="261610"/>
            </a:xfrm>
            <a:prstGeom prst="rect">
              <a:avLst/>
            </a:prstGeom>
          </p:spPr>
          <p:txBody>
            <a:bodyPr wrap="none">
              <a:spAutoFit/>
            </a:bodyPr>
            <a:lstStyle/>
            <a:p>
              <a:r>
                <a:rPr lang="en-US" altLang="zh-CN" sz="1100" dirty="0" smtClean="0">
                  <a:solidFill>
                    <a:schemeClr val="bg1"/>
                  </a:solidFill>
                  <a:latin typeface="Times New Roman" panose="02020603050405020304" pitchFamily="18" charset="0"/>
                  <a:cs typeface="Times New Roman" panose="02020603050405020304" pitchFamily="18" charset="0"/>
                </a:rPr>
                <a:t>Gaussian</a:t>
              </a:r>
              <a:endParaRPr lang="zh-CN" altLang="en-US" sz="1100" dirty="0">
                <a:solidFill>
                  <a:schemeClr val="bg1"/>
                </a:solidFill>
                <a:latin typeface="Times New Roman" panose="02020603050405020304" pitchFamily="18" charset="0"/>
                <a:cs typeface="Times New Roman" panose="02020603050405020304" pitchFamily="18" charset="0"/>
              </a:endParaRPr>
            </a:p>
          </p:txBody>
        </p:sp>
      </p:grpSp>
      <p:sp>
        <p:nvSpPr>
          <p:cNvPr id="10" name="Rectangle 9"/>
          <p:cNvSpPr/>
          <p:nvPr/>
        </p:nvSpPr>
        <p:spPr>
          <a:xfrm>
            <a:off x="3258400" y="4068630"/>
            <a:ext cx="3054491" cy="461665"/>
          </a:xfrm>
          <a:prstGeom prst="rect">
            <a:avLst/>
          </a:prstGeom>
        </p:spPr>
        <p:txBody>
          <a:bodyPr wrap="none">
            <a:spAutoFit/>
          </a:bodyPr>
          <a:lstStyle/>
          <a:p>
            <a:pPr algn="ctr"/>
            <a:r>
              <a:rPr lang="en-US" altLang="zh-CN" sz="2400" b="1" dirty="0"/>
              <a:t>Rolling Guidance Filter</a:t>
            </a:r>
          </a:p>
        </p:txBody>
      </p:sp>
      <p:grpSp>
        <p:nvGrpSpPr>
          <p:cNvPr id="24" name="Group 23"/>
          <p:cNvGrpSpPr/>
          <p:nvPr/>
        </p:nvGrpSpPr>
        <p:grpSpPr>
          <a:xfrm>
            <a:off x="1002377" y="4530295"/>
            <a:ext cx="3783269" cy="885476"/>
            <a:chOff x="1002377" y="4530295"/>
            <a:chExt cx="3783269" cy="885476"/>
          </a:xfrm>
        </p:grpSpPr>
        <p:sp>
          <p:nvSpPr>
            <p:cNvPr id="5" name="Rectangle 4"/>
            <p:cNvSpPr/>
            <p:nvPr/>
          </p:nvSpPr>
          <p:spPr>
            <a:xfrm>
              <a:off x="1002377" y="4892551"/>
              <a:ext cx="1983235" cy="523220"/>
            </a:xfrm>
            <a:prstGeom prst="rect">
              <a:avLst/>
            </a:prstGeom>
          </p:spPr>
          <p:txBody>
            <a:bodyPr wrap="none">
              <a:spAutoFit/>
            </a:bodyPr>
            <a:lstStyle/>
            <a:p>
              <a:r>
                <a:rPr lang="en-US" altLang="zh-CN" sz="2800" b="1" dirty="0">
                  <a:solidFill>
                    <a:schemeClr val="accent4"/>
                  </a:solidFill>
                </a:rPr>
                <a:t>Scale-aware</a:t>
              </a:r>
              <a:endParaRPr lang="zh-CN" altLang="en-US" sz="2800" b="1" dirty="0"/>
            </a:p>
          </p:txBody>
        </p:sp>
        <p:cxnSp>
          <p:nvCxnSpPr>
            <p:cNvPr id="12" name="Straight Arrow Connector 11"/>
            <p:cNvCxnSpPr>
              <a:stCxn id="10" idx="2"/>
              <a:endCxn id="5" idx="3"/>
            </p:cNvCxnSpPr>
            <p:nvPr/>
          </p:nvCxnSpPr>
          <p:spPr>
            <a:xfrm flipH="1">
              <a:off x="2985612" y="4530295"/>
              <a:ext cx="1800034" cy="623866"/>
            </a:xfrm>
            <a:prstGeom prst="straightConnector1">
              <a:avLst/>
            </a:prstGeom>
            <a:ln w="28575">
              <a:solidFill>
                <a:schemeClr val="accent4"/>
              </a:solidFill>
              <a:tailEnd type="triangle"/>
            </a:ln>
          </p:spPr>
          <p:style>
            <a:lnRef idx="1">
              <a:schemeClr val="accent6"/>
            </a:lnRef>
            <a:fillRef idx="0">
              <a:schemeClr val="accent6"/>
            </a:fillRef>
            <a:effectRef idx="0">
              <a:schemeClr val="accent6"/>
            </a:effectRef>
            <a:fontRef idx="minor">
              <a:schemeClr val="tx1"/>
            </a:fontRef>
          </p:style>
        </p:cxnSp>
      </p:grpSp>
      <p:grpSp>
        <p:nvGrpSpPr>
          <p:cNvPr id="25" name="Group 24"/>
          <p:cNvGrpSpPr/>
          <p:nvPr/>
        </p:nvGrpSpPr>
        <p:grpSpPr>
          <a:xfrm>
            <a:off x="3062671" y="4530295"/>
            <a:ext cx="1722975" cy="1706970"/>
            <a:chOff x="3062671" y="4530295"/>
            <a:chExt cx="1722975" cy="1706970"/>
          </a:xfrm>
        </p:grpSpPr>
        <p:sp>
          <p:nvSpPr>
            <p:cNvPr id="6" name="Rectangle 5"/>
            <p:cNvSpPr/>
            <p:nvPr/>
          </p:nvSpPr>
          <p:spPr>
            <a:xfrm>
              <a:off x="3062671" y="5714045"/>
              <a:ext cx="1196161" cy="523220"/>
            </a:xfrm>
            <a:prstGeom prst="rect">
              <a:avLst/>
            </a:prstGeom>
          </p:spPr>
          <p:txBody>
            <a:bodyPr wrap="none">
              <a:spAutoFit/>
            </a:bodyPr>
            <a:lstStyle/>
            <a:p>
              <a:r>
                <a:rPr lang="en-US" altLang="zh-CN" sz="2800" b="1" dirty="0">
                  <a:solidFill>
                    <a:schemeClr val="accent4"/>
                  </a:solidFill>
                </a:rPr>
                <a:t>Simple</a:t>
              </a:r>
              <a:endParaRPr lang="zh-CN" altLang="en-US" sz="2800" b="1" dirty="0"/>
            </a:p>
          </p:txBody>
        </p:sp>
        <p:cxnSp>
          <p:nvCxnSpPr>
            <p:cNvPr id="41" name="Straight Arrow Connector 40"/>
            <p:cNvCxnSpPr>
              <a:stCxn id="10" idx="2"/>
              <a:endCxn id="6" idx="0"/>
            </p:cNvCxnSpPr>
            <p:nvPr/>
          </p:nvCxnSpPr>
          <p:spPr>
            <a:xfrm flipH="1">
              <a:off x="3660752" y="4530295"/>
              <a:ext cx="1124894" cy="1183750"/>
            </a:xfrm>
            <a:prstGeom prst="straightConnector1">
              <a:avLst/>
            </a:prstGeom>
            <a:ln w="28575">
              <a:solidFill>
                <a:schemeClr val="accent4"/>
              </a:solidFill>
              <a:tailEnd type="triangle"/>
            </a:ln>
          </p:spPr>
          <p:style>
            <a:lnRef idx="1">
              <a:schemeClr val="accent6"/>
            </a:lnRef>
            <a:fillRef idx="0">
              <a:schemeClr val="accent6"/>
            </a:fillRef>
            <a:effectRef idx="0">
              <a:schemeClr val="accent6"/>
            </a:effectRef>
            <a:fontRef idx="minor">
              <a:schemeClr val="tx1"/>
            </a:fontRef>
          </p:style>
        </p:cxnSp>
      </p:grpSp>
      <p:grpSp>
        <p:nvGrpSpPr>
          <p:cNvPr id="26" name="Group 25"/>
          <p:cNvGrpSpPr/>
          <p:nvPr/>
        </p:nvGrpSpPr>
        <p:grpSpPr>
          <a:xfrm>
            <a:off x="4785646" y="4530295"/>
            <a:ext cx="1402443" cy="1705500"/>
            <a:chOff x="4785646" y="4530295"/>
            <a:chExt cx="1402443" cy="1705500"/>
          </a:xfrm>
        </p:grpSpPr>
        <p:sp>
          <p:nvSpPr>
            <p:cNvPr id="7" name="Rectangle 6"/>
            <p:cNvSpPr/>
            <p:nvPr/>
          </p:nvSpPr>
          <p:spPr>
            <a:xfrm>
              <a:off x="4860290" y="5651020"/>
              <a:ext cx="1327799" cy="584775"/>
            </a:xfrm>
            <a:prstGeom prst="rect">
              <a:avLst/>
            </a:prstGeom>
          </p:spPr>
          <p:txBody>
            <a:bodyPr wrap="none">
              <a:spAutoFit/>
            </a:bodyPr>
            <a:lstStyle/>
            <a:p>
              <a:pPr lvl="1"/>
              <a:r>
                <a:rPr lang="en-US" altLang="zh-CN" sz="3200" b="1" dirty="0" smtClean="0">
                  <a:solidFill>
                    <a:schemeClr val="accent4"/>
                  </a:solidFill>
                </a:rPr>
                <a:t>Fast</a:t>
              </a:r>
              <a:endParaRPr lang="en-US" altLang="zh-CN" sz="3200" b="1" dirty="0">
                <a:solidFill>
                  <a:schemeClr val="accent4"/>
                </a:solidFill>
              </a:endParaRPr>
            </a:p>
          </p:txBody>
        </p:sp>
        <p:cxnSp>
          <p:nvCxnSpPr>
            <p:cNvPr id="44" name="Straight Arrow Connector 43"/>
            <p:cNvCxnSpPr>
              <a:stCxn id="10" idx="2"/>
              <a:endCxn id="7" idx="0"/>
            </p:cNvCxnSpPr>
            <p:nvPr/>
          </p:nvCxnSpPr>
          <p:spPr>
            <a:xfrm>
              <a:off x="4785646" y="4530295"/>
              <a:ext cx="738544" cy="1120725"/>
            </a:xfrm>
            <a:prstGeom prst="straightConnector1">
              <a:avLst/>
            </a:prstGeom>
            <a:ln w="28575">
              <a:solidFill>
                <a:schemeClr val="accent4"/>
              </a:solidFill>
              <a:tailEnd type="triangle"/>
            </a:ln>
          </p:spPr>
          <p:style>
            <a:lnRef idx="1">
              <a:schemeClr val="accent6"/>
            </a:lnRef>
            <a:fillRef idx="0">
              <a:schemeClr val="accent6"/>
            </a:fillRef>
            <a:effectRef idx="0">
              <a:schemeClr val="accent6"/>
            </a:effectRef>
            <a:fontRef idx="minor">
              <a:schemeClr val="tx1"/>
            </a:fontRef>
          </p:style>
        </p:cxnSp>
      </p:grpSp>
      <p:grpSp>
        <p:nvGrpSpPr>
          <p:cNvPr id="28" name="Group 27"/>
          <p:cNvGrpSpPr/>
          <p:nvPr/>
        </p:nvGrpSpPr>
        <p:grpSpPr>
          <a:xfrm>
            <a:off x="4785646" y="4530295"/>
            <a:ext cx="3513962" cy="749030"/>
            <a:chOff x="4785646" y="4530295"/>
            <a:chExt cx="3513962" cy="749030"/>
          </a:xfrm>
        </p:grpSpPr>
        <p:sp>
          <p:nvSpPr>
            <p:cNvPr id="8" name="Rectangle 7"/>
            <p:cNvSpPr/>
            <p:nvPr/>
          </p:nvSpPr>
          <p:spPr>
            <a:xfrm>
              <a:off x="6457950" y="4756105"/>
              <a:ext cx="1841658" cy="523220"/>
            </a:xfrm>
            <a:prstGeom prst="rect">
              <a:avLst/>
            </a:prstGeom>
          </p:spPr>
          <p:txBody>
            <a:bodyPr wrap="none">
              <a:spAutoFit/>
            </a:bodyPr>
            <a:lstStyle/>
            <a:p>
              <a:r>
                <a:rPr lang="en-US" altLang="zh-CN" sz="2800" b="1" dirty="0">
                  <a:solidFill>
                    <a:schemeClr val="accent4"/>
                  </a:solidFill>
                </a:rPr>
                <a:t>Multi-scale</a:t>
              </a:r>
              <a:endParaRPr lang="zh-CN" altLang="en-US" sz="2800" b="1" dirty="0"/>
            </a:p>
          </p:txBody>
        </p:sp>
        <p:cxnSp>
          <p:nvCxnSpPr>
            <p:cNvPr id="45" name="Straight Arrow Connector 44"/>
            <p:cNvCxnSpPr>
              <a:stCxn id="10" idx="2"/>
              <a:endCxn id="8" idx="1"/>
            </p:cNvCxnSpPr>
            <p:nvPr/>
          </p:nvCxnSpPr>
          <p:spPr>
            <a:xfrm>
              <a:off x="4785646" y="4530295"/>
              <a:ext cx="1672304" cy="487420"/>
            </a:xfrm>
            <a:prstGeom prst="straightConnector1">
              <a:avLst/>
            </a:prstGeom>
            <a:ln w="28575">
              <a:solidFill>
                <a:schemeClr val="accent4"/>
              </a:solidFill>
              <a:tailEnd type="triangle"/>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2447996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
                                        <p:tgtEl>
                                          <p:spTgt spid="35"/>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200"/>
                                        <p:tgtEl>
                                          <p:spTgt spid="42"/>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200"/>
                                        <p:tgtEl>
                                          <p:spTgt spid="40"/>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200"/>
                                        <p:tgtEl>
                                          <p:spTgt spid="30"/>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200"/>
                                        <p:tgtEl>
                                          <p:spTgt spid="32"/>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00"/>
                                        <p:tgtEl>
                                          <p:spTgt spid="33"/>
                                        </p:tgtEl>
                                      </p:cBhvr>
                                    </p:animEffect>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200"/>
                                        <p:tgtEl>
                                          <p:spTgt spid="34"/>
                                        </p:tgtEl>
                                      </p:cBhvr>
                                    </p:animEffect>
                                  </p:childTnLst>
                                </p:cTn>
                              </p:par>
                            </p:childTnLst>
                          </p:cTn>
                        </p:par>
                        <p:par>
                          <p:cTn id="32" fill="hold">
                            <p:stCondLst>
                              <p:cond delay="1400"/>
                            </p:stCondLst>
                            <p:childTnLst>
                              <p:par>
                                <p:cTn id="33" presetID="10" presetClass="entr" presetSubtype="0" fill="hold" nodeType="afterEffect">
                                  <p:stCondLst>
                                    <p:cond delay="100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200"/>
                                        <p:tgtEl>
                                          <p:spTgt spid="43"/>
                                        </p:tgtEl>
                                      </p:cBhvr>
                                    </p:animEffect>
                                  </p:childTnLst>
                                </p:cTn>
                              </p:par>
                            </p:childTnLst>
                          </p:cTn>
                        </p:par>
                        <p:par>
                          <p:cTn id="36" fill="hold">
                            <p:stCondLst>
                              <p:cond delay="26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00"/>
                                        <p:tgtEl>
                                          <p:spTgt spid="14"/>
                                        </p:tgtEl>
                                      </p:cBhvr>
                                    </p:animEffect>
                                  </p:childTnLst>
                                </p:cTn>
                              </p:par>
                            </p:childTnLst>
                          </p:cTn>
                        </p:par>
                        <p:par>
                          <p:cTn id="40" fill="hold">
                            <p:stCondLst>
                              <p:cond delay="2800"/>
                            </p:stCondLst>
                            <p:childTnLst>
                              <p:par>
                                <p:cTn id="41" presetID="10"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00"/>
                                        <p:tgtEl>
                                          <p:spTgt spid="15"/>
                                        </p:tgtEl>
                                      </p:cBhvr>
                                    </p:animEffect>
                                  </p:childTnLst>
                                </p:cTn>
                              </p:par>
                            </p:childTnLst>
                          </p:cTn>
                        </p:par>
                        <p:par>
                          <p:cTn id="44" fill="hold">
                            <p:stCondLst>
                              <p:cond delay="30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00"/>
                                        <p:tgtEl>
                                          <p:spTgt spid="16"/>
                                        </p:tgtEl>
                                      </p:cBhvr>
                                    </p:animEffect>
                                  </p:childTnLst>
                                </p:cTn>
                              </p:par>
                            </p:childTnLst>
                          </p:cTn>
                        </p:par>
                        <p:par>
                          <p:cTn id="48" fill="hold">
                            <p:stCondLst>
                              <p:cond delay="3200"/>
                            </p:stCondLst>
                            <p:childTnLst>
                              <p:par>
                                <p:cTn id="49" presetID="10"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200"/>
                                        <p:tgtEl>
                                          <p:spTgt spid="17"/>
                                        </p:tgtEl>
                                      </p:cBhvr>
                                    </p:animEffect>
                                  </p:childTnLst>
                                </p:cTn>
                              </p:par>
                            </p:childTnLst>
                          </p:cTn>
                        </p:par>
                        <p:par>
                          <p:cTn id="52" fill="hold">
                            <p:stCondLst>
                              <p:cond delay="340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2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par>
                          <p:cTn id="61" fill="hold">
                            <p:stCondLst>
                              <p:cond delay="500"/>
                            </p:stCondLst>
                            <p:childTnLst>
                              <p:par>
                                <p:cTn id="62" presetID="22" presetClass="entr" presetSubtype="1" fill="hold" nodeType="after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up)">
                                      <p:cBhvr>
                                        <p:cTn id="64" dur="500"/>
                                        <p:tgtEl>
                                          <p:spTgt spid="24"/>
                                        </p:tgtEl>
                                      </p:cBhvr>
                                    </p:animEffect>
                                  </p:childTnLst>
                                </p:cTn>
                              </p:par>
                            </p:childTnLst>
                          </p:cTn>
                        </p:par>
                        <p:par>
                          <p:cTn id="65" fill="hold">
                            <p:stCondLst>
                              <p:cond delay="1000"/>
                            </p:stCondLst>
                            <p:childTnLst>
                              <p:par>
                                <p:cTn id="66" presetID="22" presetClass="entr" presetSubtype="1"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up)">
                                      <p:cBhvr>
                                        <p:cTn id="68" dur="500"/>
                                        <p:tgtEl>
                                          <p:spTgt spid="25"/>
                                        </p:tgtEl>
                                      </p:cBhvr>
                                    </p:animEffect>
                                  </p:childTnLst>
                                </p:cTn>
                              </p:par>
                            </p:childTnLst>
                          </p:cTn>
                        </p:par>
                        <p:par>
                          <p:cTn id="69" fill="hold">
                            <p:stCondLst>
                              <p:cond delay="1500"/>
                            </p:stCondLst>
                            <p:childTnLst>
                              <p:par>
                                <p:cTn id="70" presetID="22" presetClass="entr" presetSubtype="1" fill="hold" nodeType="after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par>
                          <p:cTn id="73" fill="hold">
                            <p:stCondLst>
                              <p:cond delay="2000"/>
                            </p:stCondLst>
                            <p:childTnLst>
                              <p:par>
                                <p:cTn id="74" presetID="22" presetClass="entr" presetSubtype="1" fill="hold" nodeType="after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up)">
                                      <p:cBhvr>
                                        <p:cTn id="7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0"/>
            <a:ext cx="7886700" cy="1325563"/>
          </a:xfrm>
        </p:spPr>
        <p:txBody>
          <a:bodyPr>
            <a:normAutofit/>
          </a:bodyPr>
          <a:lstStyle/>
          <a:p>
            <a:r>
              <a:rPr lang="en-US" altLang="zh-CN" sz="4000" dirty="0"/>
              <a:t>Code </a:t>
            </a:r>
            <a:r>
              <a:rPr lang="en-US" altLang="zh-CN" sz="4000" dirty="0" smtClean="0"/>
              <a:t>Available Online</a:t>
            </a:r>
            <a:endParaRPr lang="zh-CN" altLang="en-US" sz="4000"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57</a:t>
            </a:fld>
            <a:endParaRPr lang="en-US"/>
          </a:p>
        </p:txBody>
      </p:sp>
      <p:pic>
        <p:nvPicPr>
          <p:cNvPr id="7" name="Picture 6"/>
          <p:cNvPicPr>
            <a:picLocks noChangeAspect="1"/>
          </p:cNvPicPr>
          <p:nvPr/>
        </p:nvPicPr>
        <p:blipFill rotWithShape="1">
          <a:blip r:embed="rId3"/>
          <a:srcRect l="10705" t="39421" b="40550"/>
          <a:stretch/>
        </p:blipFill>
        <p:spPr>
          <a:xfrm>
            <a:off x="1632452" y="1094654"/>
            <a:ext cx="6091653" cy="230909"/>
          </a:xfrm>
          <a:prstGeom prst="rect">
            <a:avLst/>
          </a:prstGeom>
          <a:ln w="25400">
            <a:no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308" y="1918567"/>
            <a:ext cx="7249674" cy="4802909"/>
          </a:xfrm>
          <a:prstGeom prst="rect">
            <a:avLst/>
          </a:prstGeom>
        </p:spPr>
      </p:pic>
      <p:pic>
        <p:nvPicPr>
          <p:cNvPr id="11266" name="Picture 2" descr="http://www.blastam.com/blog/wp-content/woo_custom/24-how-to-enable-real-time-reporting-in-site-cataly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4956" y="1472695"/>
            <a:ext cx="3114098" cy="1182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073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fade">
                                      <p:cBhvr>
                                        <p:cTn id="15" dur="500"/>
                                        <p:tgtEl>
                                          <p:spTgt spid="1126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Cube 63"/>
          <p:cNvSpPr/>
          <p:nvPr/>
        </p:nvSpPr>
        <p:spPr>
          <a:xfrm>
            <a:off x="3856566" y="3522707"/>
            <a:ext cx="2007798" cy="1352193"/>
          </a:xfrm>
          <a:prstGeom prst="cube">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accent6"/>
                </a:solidFill>
              </a:rPr>
              <a:t>Low</a:t>
            </a:r>
          </a:p>
          <a:p>
            <a:pPr algn="ctr"/>
            <a:r>
              <a:rPr lang="en-US" altLang="zh-CN" sz="2800" b="1" dirty="0" smtClean="0">
                <a:solidFill>
                  <a:schemeClr val="accent6"/>
                </a:solidFill>
              </a:rPr>
              <a:t>Level</a:t>
            </a:r>
            <a:endParaRPr lang="zh-CN" altLang="en-US" sz="2800" b="1" dirty="0">
              <a:solidFill>
                <a:schemeClr val="accent6"/>
              </a:solidFill>
            </a:endParaRPr>
          </a:p>
        </p:txBody>
      </p:sp>
      <p:grpSp>
        <p:nvGrpSpPr>
          <p:cNvPr id="120" name="组合 119"/>
          <p:cNvGrpSpPr/>
          <p:nvPr/>
        </p:nvGrpSpPr>
        <p:grpSpPr>
          <a:xfrm>
            <a:off x="1249253" y="592944"/>
            <a:ext cx="7016033" cy="1975325"/>
            <a:chOff x="1249253" y="592944"/>
            <a:chExt cx="7016033" cy="1975325"/>
          </a:xfrm>
        </p:grpSpPr>
        <p:sp>
          <p:nvSpPr>
            <p:cNvPr id="78" name="TextBox 77"/>
            <p:cNvSpPr txBox="1"/>
            <p:nvPr/>
          </p:nvSpPr>
          <p:spPr>
            <a:xfrm>
              <a:off x="5280146" y="592944"/>
              <a:ext cx="1579421" cy="369332"/>
            </a:xfrm>
            <a:prstGeom prst="rect">
              <a:avLst/>
            </a:prstGeom>
            <a:noFill/>
          </p:spPr>
          <p:txBody>
            <a:bodyPr wrap="square" rtlCol="0">
              <a:spAutoFit/>
            </a:bodyPr>
            <a:lstStyle/>
            <a:p>
              <a:pPr algn="ctr"/>
              <a:r>
                <a:rPr lang="en-US" altLang="zh-CN" dirty="0" smtClean="0"/>
                <a:t>Optical Flow</a:t>
              </a:r>
              <a:endParaRPr lang="zh-CN" altLang="en-US" dirty="0"/>
            </a:p>
          </p:txBody>
        </p:sp>
        <p:grpSp>
          <p:nvGrpSpPr>
            <p:cNvPr id="77" name="组合 76"/>
            <p:cNvGrpSpPr/>
            <p:nvPr/>
          </p:nvGrpSpPr>
          <p:grpSpPr>
            <a:xfrm>
              <a:off x="1249253" y="592944"/>
              <a:ext cx="7016033" cy="1975325"/>
              <a:chOff x="1249253" y="592944"/>
              <a:chExt cx="7016033" cy="1975325"/>
            </a:xfrm>
          </p:grpSpPr>
          <p:sp>
            <p:nvSpPr>
              <p:cNvPr id="114" name="TextBox 113"/>
              <p:cNvSpPr txBox="1"/>
              <p:nvPr/>
            </p:nvSpPr>
            <p:spPr>
              <a:xfrm>
                <a:off x="1249253" y="1377479"/>
                <a:ext cx="2010264" cy="369332"/>
              </a:xfrm>
              <a:prstGeom prst="rect">
                <a:avLst/>
              </a:prstGeom>
              <a:noFill/>
            </p:spPr>
            <p:txBody>
              <a:bodyPr wrap="square" rtlCol="0">
                <a:spAutoFit/>
              </a:bodyPr>
              <a:lstStyle/>
              <a:p>
                <a:pPr algn="ctr"/>
                <a:r>
                  <a:rPr lang="en-US" altLang="zh-CN" dirty="0" smtClean="0"/>
                  <a:t>Edge Detection</a:t>
                </a:r>
                <a:endParaRPr lang="zh-CN" altLang="en-US" dirty="0"/>
              </a:p>
            </p:txBody>
          </p:sp>
          <p:grpSp>
            <p:nvGrpSpPr>
              <p:cNvPr id="76" name="组合 75"/>
              <p:cNvGrpSpPr/>
              <p:nvPr/>
            </p:nvGrpSpPr>
            <p:grpSpPr>
              <a:xfrm>
                <a:off x="1860928" y="592944"/>
                <a:ext cx="6404358" cy="1975325"/>
                <a:chOff x="1860928" y="592944"/>
                <a:chExt cx="6404358" cy="1975325"/>
              </a:xfrm>
            </p:grpSpPr>
            <p:sp>
              <p:nvSpPr>
                <p:cNvPr id="62" name="TextBox 61"/>
                <p:cNvSpPr txBox="1"/>
                <p:nvPr/>
              </p:nvSpPr>
              <p:spPr>
                <a:xfrm>
                  <a:off x="1935268" y="612781"/>
                  <a:ext cx="1700327" cy="369332"/>
                </a:xfrm>
                <a:prstGeom prst="rect">
                  <a:avLst/>
                </a:prstGeom>
                <a:noFill/>
              </p:spPr>
              <p:txBody>
                <a:bodyPr wrap="square" rtlCol="0">
                  <a:spAutoFit/>
                </a:bodyPr>
                <a:lstStyle/>
                <a:p>
                  <a:pPr algn="ctr"/>
                  <a:r>
                    <a:rPr lang="en-US" altLang="zh-CN" dirty="0" err="1" smtClean="0"/>
                    <a:t>Debluring</a:t>
                  </a:r>
                  <a:endParaRPr lang="zh-CN" altLang="en-US" dirty="0"/>
                </a:p>
              </p:txBody>
            </p:sp>
            <p:sp>
              <p:nvSpPr>
                <p:cNvPr id="80" name="TextBox 79"/>
                <p:cNvSpPr txBox="1"/>
                <p:nvPr/>
              </p:nvSpPr>
              <p:spPr>
                <a:xfrm>
                  <a:off x="4010301" y="2198937"/>
                  <a:ext cx="1700327" cy="369332"/>
                </a:xfrm>
                <a:prstGeom prst="rect">
                  <a:avLst/>
                </a:prstGeom>
                <a:noFill/>
              </p:spPr>
              <p:txBody>
                <a:bodyPr wrap="square" rtlCol="0">
                  <a:spAutoFit/>
                </a:bodyPr>
                <a:lstStyle/>
                <a:p>
                  <a:pPr algn="ctr"/>
                  <a:r>
                    <a:rPr lang="en-US" altLang="zh-CN" dirty="0" smtClean="0"/>
                    <a:t>Image Filtering</a:t>
                  </a:r>
                  <a:endParaRPr lang="zh-CN" altLang="en-US" dirty="0"/>
                </a:p>
              </p:txBody>
            </p:sp>
            <p:sp>
              <p:nvSpPr>
                <p:cNvPr id="110" name="TextBox 109"/>
                <p:cNvSpPr txBox="1"/>
                <p:nvPr/>
              </p:nvSpPr>
              <p:spPr>
                <a:xfrm>
                  <a:off x="6564959" y="1008147"/>
                  <a:ext cx="1700327" cy="369332"/>
                </a:xfrm>
                <a:prstGeom prst="rect">
                  <a:avLst/>
                </a:prstGeom>
                <a:noFill/>
              </p:spPr>
              <p:txBody>
                <a:bodyPr wrap="square" rtlCol="0">
                  <a:spAutoFit/>
                </a:bodyPr>
                <a:lstStyle/>
                <a:p>
                  <a:pPr algn="ctr"/>
                  <a:r>
                    <a:rPr lang="en-US" altLang="zh-CN" dirty="0" smtClean="0"/>
                    <a:t>Saliency</a:t>
                  </a:r>
                  <a:endParaRPr lang="zh-CN" altLang="en-US" dirty="0"/>
                </a:p>
              </p:txBody>
            </p:sp>
            <p:sp>
              <p:nvSpPr>
                <p:cNvPr id="111" name="TextBox 110"/>
                <p:cNvSpPr txBox="1"/>
                <p:nvPr/>
              </p:nvSpPr>
              <p:spPr>
                <a:xfrm>
                  <a:off x="3667218" y="1155424"/>
                  <a:ext cx="1550849" cy="369332"/>
                </a:xfrm>
                <a:prstGeom prst="rect">
                  <a:avLst/>
                </a:prstGeom>
                <a:noFill/>
              </p:spPr>
              <p:txBody>
                <a:bodyPr wrap="square" rtlCol="0">
                  <a:spAutoFit/>
                </a:bodyPr>
                <a:lstStyle/>
                <a:p>
                  <a:pPr algn="ctr"/>
                  <a:r>
                    <a:rPr lang="en-US" altLang="zh-CN" dirty="0" smtClean="0"/>
                    <a:t>Features</a:t>
                  </a:r>
                  <a:endParaRPr lang="zh-CN" altLang="en-US" dirty="0"/>
                </a:p>
              </p:txBody>
            </p:sp>
            <p:sp>
              <p:nvSpPr>
                <p:cNvPr id="112" name="TextBox 111"/>
                <p:cNvSpPr txBox="1"/>
                <p:nvPr/>
              </p:nvSpPr>
              <p:spPr>
                <a:xfrm>
                  <a:off x="2010006" y="1841350"/>
                  <a:ext cx="1550849" cy="369332"/>
                </a:xfrm>
                <a:prstGeom prst="rect">
                  <a:avLst/>
                </a:prstGeom>
                <a:noFill/>
              </p:spPr>
              <p:txBody>
                <a:bodyPr wrap="square" rtlCol="0">
                  <a:spAutoFit/>
                </a:bodyPr>
                <a:lstStyle/>
                <a:p>
                  <a:pPr algn="ctr"/>
                  <a:r>
                    <a:rPr lang="en-US" altLang="zh-CN" dirty="0" smtClean="0"/>
                    <a:t>Noise removal</a:t>
                  </a:r>
                  <a:endParaRPr lang="zh-CN" altLang="en-US" dirty="0"/>
                </a:p>
              </p:txBody>
            </p:sp>
            <p:sp>
              <p:nvSpPr>
                <p:cNvPr id="113" name="TextBox 112"/>
                <p:cNvSpPr txBox="1"/>
                <p:nvPr/>
              </p:nvSpPr>
              <p:spPr>
                <a:xfrm>
                  <a:off x="3717368" y="592944"/>
                  <a:ext cx="1550849" cy="369332"/>
                </a:xfrm>
                <a:prstGeom prst="rect">
                  <a:avLst/>
                </a:prstGeom>
                <a:noFill/>
              </p:spPr>
              <p:txBody>
                <a:bodyPr wrap="square" rtlCol="0">
                  <a:spAutoFit/>
                </a:bodyPr>
                <a:lstStyle/>
                <a:p>
                  <a:pPr algn="ctr"/>
                  <a:r>
                    <a:rPr lang="en-US" altLang="zh-CN" dirty="0" smtClean="0"/>
                    <a:t>Segmentation</a:t>
                  </a:r>
                  <a:endParaRPr lang="zh-CN" altLang="en-US" dirty="0"/>
                </a:p>
              </p:txBody>
            </p:sp>
            <p:sp>
              <p:nvSpPr>
                <p:cNvPr id="115" name="TextBox 114"/>
                <p:cNvSpPr txBox="1"/>
                <p:nvPr/>
              </p:nvSpPr>
              <p:spPr>
                <a:xfrm>
                  <a:off x="3364906" y="1691394"/>
                  <a:ext cx="2010264" cy="369332"/>
                </a:xfrm>
                <a:prstGeom prst="rect">
                  <a:avLst/>
                </a:prstGeom>
                <a:noFill/>
              </p:spPr>
              <p:txBody>
                <a:bodyPr wrap="square" rtlCol="0">
                  <a:spAutoFit/>
                </a:bodyPr>
                <a:lstStyle/>
                <a:p>
                  <a:pPr algn="ctr"/>
                  <a:r>
                    <a:rPr lang="en-US" altLang="zh-CN" dirty="0" smtClean="0"/>
                    <a:t>Image abstract</a:t>
                  </a:r>
                  <a:endParaRPr lang="zh-CN" altLang="en-US" dirty="0"/>
                </a:p>
              </p:txBody>
            </p:sp>
            <p:sp>
              <p:nvSpPr>
                <p:cNvPr id="116" name="TextBox 115"/>
                <p:cNvSpPr txBox="1"/>
                <p:nvPr/>
              </p:nvSpPr>
              <p:spPr>
                <a:xfrm>
                  <a:off x="5064724" y="1085084"/>
                  <a:ext cx="2010264" cy="369332"/>
                </a:xfrm>
                <a:prstGeom prst="rect">
                  <a:avLst/>
                </a:prstGeom>
                <a:noFill/>
              </p:spPr>
              <p:txBody>
                <a:bodyPr wrap="square" rtlCol="0">
                  <a:spAutoFit/>
                </a:bodyPr>
                <a:lstStyle/>
                <a:p>
                  <a:pPr algn="ctr"/>
                  <a:r>
                    <a:rPr lang="en-US" altLang="zh-CN" dirty="0" smtClean="0"/>
                    <a:t>Intrinsic image</a:t>
                  </a:r>
                  <a:endParaRPr lang="zh-CN" altLang="en-US" dirty="0"/>
                </a:p>
              </p:txBody>
            </p:sp>
            <p:sp>
              <p:nvSpPr>
                <p:cNvPr id="117" name="TextBox 116"/>
                <p:cNvSpPr txBox="1"/>
                <p:nvPr/>
              </p:nvSpPr>
              <p:spPr>
                <a:xfrm>
                  <a:off x="1860928" y="1035858"/>
                  <a:ext cx="2010264" cy="369332"/>
                </a:xfrm>
                <a:prstGeom prst="rect">
                  <a:avLst/>
                </a:prstGeom>
                <a:noFill/>
              </p:spPr>
              <p:txBody>
                <a:bodyPr wrap="square" rtlCol="0">
                  <a:spAutoFit/>
                </a:bodyPr>
                <a:lstStyle/>
                <a:p>
                  <a:pPr algn="ctr"/>
                  <a:r>
                    <a:rPr lang="en-US" altLang="zh-CN" dirty="0" smtClean="0"/>
                    <a:t>Color analysis</a:t>
                  </a:r>
                  <a:endParaRPr lang="zh-CN" altLang="en-US" dirty="0"/>
                </a:p>
              </p:txBody>
            </p:sp>
            <p:sp>
              <p:nvSpPr>
                <p:cNvPr id="118" name="TextBox 117"/>
                <p:cNvSpPr txBox="1"/>
                <p:nvPr/>
              </p:nvSpPr>
              <p:spPr>
                <a:xfrm>
                  <a:off x="5280174" y="1645290"/>
                  <a:ext cx="2010264" cy="369332"/>
                </a:xfrm>
                <a:prstGeom prst="rect">
                  <a:avLst/>
                </a:prstGeom>
                <a:noFill/>
              </p:spPr>
              <p:txBody>
                <a:bodyPr wrap="square" rtlCol="0">
                  <a:spAutoFit/>
                </a:bodyPr>
                <a:lstStyle/>
                <a:p>
                  <a:pPr algn="ctr"/>
                  <a:r>
                    <a:rPr lang="en-US" altLang="zh-CN" dirty="0" smtClean="0"/>
                    <a:t>Super Resolution</a:t>
                  </a:r>
                  <a:endParaRPr lang="zh-CN" altLang="en-US" dirty="0"/>
                </a:p>
              </p:txBody>
            </p:sp>
          </p:grpSp>
        </p:grpSp>
      </p:grpSp>
      <p:sp>
        <p:nvSpPr>
          <p:cNvPr id="63" name="云形标注 62"/>
          <p:cNvSpPr/>
          <p:nvPr/>
        </p:nvSpPr>
        <p:spPr>
          <a:xfrm>
            <a:off x="808968" y="163723"/>
            <a:ext cx="7913001" cy="2837539"/>
          </a:xfrm>
          <a:prstGeom prst="cloudCallout">
            <a:avLst>
              <a:gd name="adj1" fmla="val 2633"/>
              <a:gd name="adj2" fmla="val 63264"/>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TextBox 121"/>
          <p:cNvSpPr txBox="1"/>
          <p:nvPr/>
        </p:nvSpPr>
        <p:spPr>
          <a:xfrm>
            <a:off x="6308829" y="3165231"/>
            <a:ext cx="2413140" cy="461665"/>
          </a:xfrm>
          <a:prstGeom prst="rect">
            <a:avLst/>
          </a:prstGeom>
          <a:noFill/>
        </p:spPr>
        <p:txBody>
          <a:bodyPr wrap="square" rtlCol="0">
            <a:spAutoFit/>
          </a:bodyPr>
          <a:lstStyle/>
          <a:p>
            <a:pPr algn="ctr"/>
            <a:r>
              <a:rPr lang="en-US" altLang="zh-CN" sz="2400" b="1" dirty="0" smtClean="0">
                <a:solidFill>
                  <a:schemeClr val="accent4"/>
                </a:solidFill>
              </a:rPr>
              <a:t>Our Contribution</a:t>
            </a:r>
            <a:endParaRPr lang="zh-CN" altLang="en-US" sz="2400" b="1" dirty="0">
              <a:solidFill>
                <a:schemeClr val="accent4"/>
              </a:solidFill>
            </a:endParaRPr>
          </a:p>
        </p:txBody>
      </p:sp>
      <p:grpSp>
        <p:nvGrpSpPr>
          <p:cNvPr id="128" name="组合 127"/>
          <p:cNvGrpSpPr/>
          <p:nvPr/>
        </p:nvGrpSpPr>
        <p:grpSpPr>
          <a:xfrm>
            <a:off x="4023322" y="2208668"/>
            <a:ext cx="3051666" cy="956563"/>
            <a:chOff x="4023322" y="2208668"/>
            <a:chExt cx="3051666" cy="956563"/>
          </a:xfrm>
        </p:grpSpPr>
        <p:sp>
          <p:nvSpPr>
            <p:cNvPr id="119" name="TextBox 118"/>
            <p:cNvSpPr txBox="1"/>
            <p:nvPr/>
          </p:nvSpPr>
          <p:spPr>
            <a:xfrm>
              <a:off x="4023322" y="2208668"/>
              <a:ext cx="1680158" cy="369332"/>
            </a:xfrm>
            <a:prstGeom prst="rect">
              <a:avLst/>
            </a:prstGeom>
            <a:solidFill>
              <a:schemeClr val="bg1"/>
            </a:solidFill>
          </p:spPr>
          <p:txBody>
            <a:bodyPr wrap="square" rtlCol="0">
              <a:spAutoFit/>
            </a:bodyPr>
            <a:lstStyle/>
            <a:p>
              <a:pPr algn="ctr"/>
              <a:r>
                <a:rPr lang="en-US" altLang="zh-CN" dirty="0" smtClean="0">
                  <a:solidFill>
                    <a:schemeClr val="accent4"/>
                  </a:solidFill>
                </a:rPr>
                <a:t>Image Filtering</a:t>
              </a:r>
              <a:endParaRPr lang="zh-CN" altLang="en-US" dirty="0">
                <a:solidFill>
                  <a:schemeClr val="accent4"/>
                </a:solidFill>
              </a:endParaRPr>
            </a:p>
          </p:txBody>
        </p:sp>
        <p:cxnSp>
          <p:nvCxnSpPr>
            <p:cNvPr id="125" name="直接箭头连接符 124"/>
            <p:cNvCxnSpPr/>
            <p:nvPr/>
          </p:nvCxnSpPr>
          <p:spPr>
            <a:xfrm flipH="1" flipV="1">
              <a:off x="5542671" y="2578000"/>
              <a:ext cx="1532317" cy="587231"/>
            </a:xfrm>
            <a:prstGeom prst="straightConnector1">
              <a:avLst/>
            </a:prstGeom>
            <a:ln w="41275">
              <a:solidFill>
                <a:schemeClr val="accent4"/>
              </a:solidFill>
              <a:tailEnd type="arrow"/>
            </a:ln>
          </p:spPr>
          <p:style>
            <a:lnRef idx="1">
              <a:schemeClr val="accent6"/>
            </a:lnRef>
            <a:fillRef idx="0">
              <a:schemeClr val="accent6"/>
            </a:fillRef>
            <a:effectRef idx="0">
              <a:schemeClr val="accent6"/>
            </a:effectRef>
            <a:fontRef idx="minor">
              <a:schemeClr val="tx1"/>
            </a:fontRef>
          </p:style>
        </p:cxnSp>
      </p:grpSp>
      <p:grpSp>
        <p:nvGrpSpPr>
          <p:cNvPr id="28" name="Group 27"/>
          <p:cNvGrpSpPr/>
          <p:nvPr/>
        </p:nvGrpSpPr>
        <p:grpSpPr>
          <a:xfrm>
            <a:off x="3073707" y="814094"/>
            <a:ext cx="4341416" cy="1394574"/>
            <a:chOff x="3073707" y="814094"/>
            <a:chExt cx="4341416" cy="1394574"/>
          </a:xfrm>
        </p:grpSpPr>
        <p:cxnSp>
          <p:nvCxnSpPr>
            <p:cNvPr id="3" name="Straight Arrow Connector 2"/>
            <p:cNvCxnSpPr>
              <a:stCxn id="119" idx="0"/>
            </p:cNvCxnSpPr>
            <p:nvPr/>
          </p:nvCxnSpPr>
          <p:spPr>
            <a:xfrm flipV="1">
              <a:off x="4863401" y="2014622"/>
              <a:ext cx="1000963" cy="194046"/>
            </a:xfrm>
            <a:prstGeom prst="straightConnector1">
              <a:avLst/>
            </a:prstGeom>
            <a:ln w="28575">
              <a:solidFill>
                <a:schemeClr val="accent4"/>
              </a:solidFill>
              <a:tailEnd type="triangle"/>
            </a:ln>
          </p:spPr>
          <p:style>
            <a:lnRef idx="1">
              <a:schemeClr val="accent6"/>
            </a:lnRef>
            <a:fillRef idx="0">
              <a:schemeClr val="accent6"/>
            </a:fillRef>
            <a:effectRef idx="0">
              <a:schemeClr val="accent6"/>
            </a:effectRef>
            <a:fontRef idx="minor">
              <a:schemeClr val="tx1"/>
            </a:fontRef>
          </p:style>
        </p:cxnSp>
        <p:cxnSp>
          <p:nvCxnSpPr>
            <p:cNvPr id="26" name="Straight Arrow Connector 25"/>
            <p:cNvCxnSpPr>
              <a:stCxn id="119" idx="0"/>
            </p:cNvCxnSpPr>
            <p:nvPr/>
          </p:nvCxnSpPr>
          <p:spPr>
            <a:xfrm flipV="1">
              <a:off x="4863401" y="1454416"/>
              <a:ext cx="1000963" cy="754252"/>
            </a:xfrm>
            <a:prstGeom prst="straightConnector1">
              <a:avLst/>
            </a:prstGeom>
            <a:ln w="28575">
              <a:solidFill>
                <a:schemeClr val="accent4"/>
              </a:solidFill>
              <a:tailEnd type="triangle"/>
            </a:ln>
          </p:spPr>
          <p:style>
            <a:lnRef idx="1">
              <a:schemeClr val="accent6"/>
            </a:lnRef>
            <a:fillRef idx="0">
              <a:schemeClr val="accent6"/>
            </a:fillRef>
            <a:effectRef idx="0">
              <a:schemeClr val="accent6"/>
            </a:effectRef>
            <a:fontRef idx="minor">
              <a:schemeClr val="tx1"/>
            </a:fontRef>
          </p:style>
        </p:cxnSp>
        <p:cxnSp>
          <p:nvCxnSpPr>
            <p:cNvPr id="29" name="Straight Arrow Connector 28"/>
            <p:cNvCxnSpPr>
              <a:stCxn id="119" idx="0"/>
              <a:endCxn id="110" idx="2"/>
            </p:cNvCxnSpPr>
            <p:nvPr/>
          </p:nvCxnSpPr>
          <p:spPr>
            <a:xfrm flipV="1">
              <a:off x="4863401" y="1377479"/>
              <a:ext cx="2551722" cy="831189"/>
            </a:xfrm>
            <a:prstGeom prst="straightConnector1">
              <a:avLst/>
            </a:prstGeom>
            <a:ln w="28575">
              <a:solidFill>
                <a:schemeClr val="accent4"/>
              </a:solidFill>
              <a:tailEnd type="triangle"/>
            </a:ln>
          </p:spPr>
          <p:style>
            <a:lnRef idx="1">
              <a:schemeClr val="accent6"/>
            </a:lnRef>
            <a:fillRef idx="0">
              <a:schemeClr val="accent6"/>
            </a:fillRef>
            <a:effectRef idx="0">
              <a:schemeClr val="accent6"/>
            </a:effectRef>
            <a:fontRef idx="minor">
              <a:schemeClr val="tx1"/>
            </a:fontRef>
          </p:style>
        </p:cxnSp>
        <p:cxnSp>
          <p:nvCxnSpPr>
            <p:cNvPr id="34" name="Straight Arrow Connector 33"/>
            <p:cNvCxnSpPr>
              <a:stCxn id="119" idx="0"/>
              <a:endCxn id="111" idx="2"/>
            </p:cNvCxnSpPr>
            <p:nvPr/>
          </p:nvCxnSpPr>
          <p:spPr>
            <a:xfrm flipH="1" flipV="1">
              <a:off x="4442643" y="1524756"/>
              <a:ext cx="420758" cy="683912"/>
            </a:xfrm>
            <a:prstGeom prst="straightConnector1">
              <a:avLst/>
            </a:prstGeom>
            <a:ln w="28575">
              <a:solidFill>
                <a:schemeClr val="accent4"/>
              </a:solidFill>
              <a:tailEnd type="triangle"/>
            </a:ln>
          </p:spPr>
          <p:style>
            <a:lnRef idx="1">
              <a:schemeClr val="accent6"/>
            </a:lnRef>
            <a:fillRef idx="0">
              <a:schemeClr val="accent6"/>
            </a:fillRef>
            <a:effectRef idx="0">
              <a:schemeClr val="accent6"/>
            </a:effectRef>
            <a:fontRef idx="minor">
              <a:schemeClr val="tx1"/>
            </a:fontRef>
          </p:style>
        </p:cxnSp>
        <p:cxnSp>
          <p:nvCxnSpPr>
            <p:cNvPr id="37" name="Straight Arrow Connector 36"/>
            <p:cNvCxnSpPr>
              <a:stCxn id="119" idx="0"/>
            </p:cNvCxnSpPr>
            <p:nvPr/>
          </p:nvCxnSpPr>
          <p:spPr>
            <a:xfrm flipH="1" flipV="1">
              <a:off x="3560855" y="2060726"/>
              <a:ext cx="1302546" cy="147942"/>
            </a:xfrm>
            <a:prstGeom prst="straightConnector1">
              <a:avLst/>
            </a:prstGeom>
            <a:ln w="28575">
              <a:solidFill>
                <a:schemeClr val="accent4"/>
              </a:solidFill>
              <a:tailEnd type="triangle"/>
            </a:ln>
          </p:spPr>
          <p:style>
            <a:lnRef idx="1">
              <a:schemeClr val="accent6"/>
            </a:lnRef>
            <a:fillRef idx="0">
              <a:schemeClr val="accent6"/>
            </a:fillRef>
            <a:effectRef idx="0">
              <a:schemeClr val="accent6"/>
            </a:effectRef>
            <a:fontRef idx="minor">
              <a:schemeClr val="tx1"/>
            </a:fontRef>
          </p:style>
        </p:cxnSp>
        <p:cxnSp>
          <p:nvCxnSpPr>
            <p:cNvPr id="40" name="Straight Arrow Connector 39"/>
            <p:cNvCxnSpPr>
              <a:stCxn id="80" idx="0"/>
            </p:cNvCxnSpPr>
            <p:nvPr/>
          </p:nvCxnSpPr>
          <p:spPr>
            <a:xfrm flipH="1" flipV="1">
              <a:off x="3073707" y="1524756"/>
              <a:ext cx="1786758" cy="674181"/>
            </a:xfrm>
            <a:prstGeom prst="straightConnector1">
              <a:avLst/>
            </a:prstGeom>
            <a:ln w="28575">
              <a:solidFill>
                <a:schemeClr val="accent4"/>
              </a:solidFill>
              <a:tailEnd type="triangle"/>
            </a:ln>
          </p:spPr>
          <p:style>
            <a:lnRef idx="1">
              <a:schemeClr val="accent6"/>
            </a:lnRef>
            <a:fillRef idx="0">
              <a:schemeClr val="accent6"/>
            </a:fillRef>
            <a:effectRef idx="0">
              <a:schemeClr val="accent6"/>
            </a:effectRef>
            <a:fontRef idx="minor">
              <a:schemeClr val="tx1"/>
            </a:fontRef>
          </p:style>
        </p:cxnSp>
        <p:cxnSp>
          <p:nvCxnSpPr>
            <p:cNvPr id="44" name="Straight Arrow Connector 43"/>
            <p:cNvCxnSpPr>
              <a:stCxn id="119" idx="0"/>
            </p:cNvCxnSpPr>
            <p:nvPr/>
          </p:nvCxnSpPr>
          <p:spPr>
            <a:xfrm flipH="1" flipV="1">
              <a:off x="3560855" y="1277958"/>
              <a:ext cx="1302546" cy="930710"/>
            </a:xfrm>
            <a:prstGeom prst="straightConnector1">
              <a:avLst/>
            </a:prstGeom>
            <a:ln w="28575">
              <a:solidFill>
                <a:schemeClr val="accent4"/>
              </a:solidFill>
              <a:tailEnd type="triangle"/>
            </a:ln>
          </p:spPr>
          <p:style>
            <a:lnRef idx="1">
              <a:schemeClr val="accent6"/>
            </a:lnRef>
            <a:fillRef idx="0">
              <a:schemeClr val="accent6"/>
            </a:fillRef>
            <a:effectRef idx="0">
              <a:schemeClr val="accent6"/>
            </a:effectRef>
            <a:fontRef idx="minor">
              <a:schemeClr val="tx1"/>
            </a:fontRef>
          </p:style>
        </p:cxnSp>
        <p:cxnSp>
          <p:nvCxnSpPr>
            <p:cNvPr id="47" name="Straight Arrow Connector 46"/>
            <p:cNvCxnSpPr>
              <a:stCxn id="119" idx="0"/>
            </p:cNvCxnSpPr>
            <p:nvPr/>
          </p:nvCxnSpPr>
          <p:spPr>
            <a:xfrm flipH="1" flipV="1">
              <a:off x="3323910" y="814094"/>
              <a:ext cx="1539491" cy="1394574"/>
            </a:xfrm>
            <a:prstGeom prst="straightConnector1">
              <a:avLst/>
            </a:prstGeom>
            <a:ln w="28575">
              <a:solidFill>
                <a:schemeClr val="accent4"/>
              </a:solidFill>
              <a:tailEnd type="triangle"/>
            </a:ln>
          </p:spPr>
          <p:style>
            <a:lnRef idx="1">
              <a:schemeClr val="accent6"/>
            </a:lnRef>
            <a:fillRef idx="0">
              <a:schemeClr val="accent6"/>
            </a:fillRef>
            <a:effectRef idx="0">
              <a:schemeClr val="accent6"/>
            </a:effectRef>
            <a:fontRef idx="minor">
              <a:schemeClr val="tx1"/>
            </a:fontRef>
          </p:style>
        </p:cxnSp>
        <p:cxnSp>
          <p:nvCxnSpPr>
            <p:cNvPr id="50" name="Straight Arrow Connector 49"/>
            <p:cNvCxnSpPr>
              <a:stCxn id="80" idx="0"/>
              <a:endCxn id="113" idx="2"/>
            </p:cNvCxnSpPr>
            <p:nvPr/>
          </p:nvCxnSpPr>
          <p:spPr>
            <a:xfrm flipH="1" flipV="1">
              <a:off x="4492793" y="962276"/>
              <a:ext cx="367672" cy="1236661"/>
            </a:xfrm>
            <a:prstGeom prst="straightConnector1">
              <a:avLst/>
            </a:prstGeom>
            <a:ln w="28575">
              <a:solidFill>
                <a:schemeClr val="accent4"/>
              </a:solidFill>
              <a:tailEnd type="triangle"/>
            </a:ln>
          </p:spPr>
          <p:style>
            <a:lnRef idx="1">
              <a:schemeClr val="accent6"/>
            </a:lnRef>
            <a:fillRef idx="0">
              <a:schemeClr val="accent6"/>
            </a:fillRef>
            <a:effectRef idx="0">
              <a:schemeClr val="accent6"/>
            </a:effectRef>
            <a:fontRef idx="minor">
              <a:schemeClr val="tx1"/>
            </a:fontRef>
          </p:style>
        </p:cxnSp>
        <p:cxnSp>
          <p:nvCxnSpPr>
            <p:cNvPr id="53" name="Straight Arrow Connector 52"/>
            <p:cNvCxnSpPr>
              <a:stCxn id="80" idx="0"/>
              <a:endCxn id="78" idx="2"/>
            </p:cNvCxnSpPr>
            <p:nvPr/>
          </p:nvCxnSpPr>
          <p:spPr>
            <a:xfrm flipV="1">
              <a:off x="4860465" y="962276"/>
              <a:ext cx="1209392" cy="1236661"/>
            </a:xfrm>
            <a:prstGeom prst="straightConnector1">
              <a:avLst/>
            </a:prstGeom>
            <a:ln w="28575">
              <a:solidFill>
                <a:schemeClr val="accent4"/>
              </a:solidFill>
              <a:tailEnd type="triangle"/>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783617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4" name="Group 53"/>
          <p:cNvGrpSpPr/>
          <p:nvPr/>
        </p:nvGrpSpPr>
        <p:grpSpPr>
          <a:xfrm>
            <a:off x="965393" y="3233113"/>
            <a:ext cx="7297661" cy="5061956"/>
            <a:chOff x="385529" y="506336"/>
            <a:chExt cx="8351100" cy="5792664"/>
          </a:xfrm>
          <a:scene3d>
            <a:camera prst="orthographicFront">
              <a:rot lat="17398374" lon="2520000" rev="19200000"/>
            </a:camera>
            <a:lightRig rig="threePt" dir="t"/>
          </a:scene3d>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530" y="506336"/>
              <a:ext cx="1078879" cy="720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1977" y="3879011"/>
              <a:ext cx="1078879" cy="720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6495" y="3863629"/>
              <a:ext cx="1078879" cy="720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1012" y="3863629"/>
              <a:ext cx="1078879" cy="7200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250" y="3863629"/>
              <a:ext cx="1078879" cy="7200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7749" y="3016134"/>
              <a:ext cx="1078879" cy="72000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42268" y="3016134"/>
              <a:ext cx="1078879" cy="720000"/>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1977" y="3027286"/>
              <a:ext cx="1078879" cy="72000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16495" y="3027286"/>
              <a:ext cx="1078879" cy="720000"/>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01013" y="3019595"/>
              <a:ext cx="1078879" cy="720000"/>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7250" y="3019595"/>
              <a:ext cx="1078879" cy="720000"/>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57750" y="2168940"/>
              <a:ext cx="1078879" cy="720000"/>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42268" y="2164409"/>
              <a:ext cx="1078879" cy="720000"/>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47459" y="2175561"/>
              <a:ext cx="1078879" cy="720000"/>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31977" y="2175561"/>
              <a:ext cx="1078879" cy="720000"/>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816495" y="2175561"/>
              <a:ext cx="1078879" cy="720000"/>
            </a:xfrm>
            <a:prstGeom prst="rect">
              <a:avLst/>
            </a:prstGeom>
          </p:spPr>
        </p:pic>
        <p:pic>
          <p:nvPicPr>
            <p:cNvPr id="21" name="Picture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01013" y="2175561"/>
              <a:ext cx="1078879" cy="72000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5530" y="2175561"/>
              <a:ext cx="1078879" cy="720000"/>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647414" y="1331527"/>
              <a:ext cx="1078879" cy="720000"/>
            </a:xfrm>
            <a:prstGeom prst="rect">
              <a:avLst/>
            </a:prstGeom>
          </p:spPr>
        </p:pic>
        <p:pic>
          <p:nvPicPr>
            <p:cNvPr id="24" name="Picture 2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42269" y="1331527"/>
              <a:ext cx="1078879" cy="720000"/>
            </a:xfrm>
            <a:prstGeom prst="rect">
              <a:avLst/>
            </a:prstGeom>
          </p:spPr>
        </p:pic>
        <p:pic>
          <p:nvPicPr>
            <p:cNvPr id="25" name="Picture 2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237123" y="1331527"/>
              <a:ext cx="1078879" cy="720000"/>
            </a:xfrm>
            <a:prstGeom prst="rect">
              <a:avLst/>
            </a:prstGeom>
          </p:spPr>
        </p:pic>
        <p:pic>
          <p:nvPicPr>
            <p:cNvPr id="26" name="Picture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031978" y="1331527"/>
              <a:ext cx="1078879" cy="720000"/>
            </a:xfrm>
            <a:prstGeom prst="rect">
              <a:avLst/>
            </a:prstGeom>
          </p:spPr>
        </p:pic>
        <p:pic>
          <p:nvPicPr>
            <p:cNvPr id="27" name="Picture 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816496" y="1331527"/>
              <a:ext cx="1078879" cy="720000"/>
            </a:xfrm>
            <a:prstGeom prst="rect">
              <a:avLst/>
            </a:prstGeom>
          </p:spPr>
        </p:pic>
        <p:pic>
          <p:nvPicPr>
            <p:cNvPr id="28" name="Picture 2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647413" y="5579000"/>
              <a:ext cx="1078879" cy="720000"/>
            </a:xfrm>
            <a:prstGeom prst="rect">
              <a:avLst/>
            </a:prstGeom>
          </p:spPr>
        </p:pic>
        <p:pic>
          <p:nvPicPr>
            <p:cNvPr id="29" name="Picture 2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85530" y="1331527"/>
              <a:ext cx="1078879" cy="720000"/>
            </a:xfrm>
            <a:prstGeom prst="rect">
              <a:avLst/>
            </a:prstGeom>
          </p:spPr>
        </p:pic>
        <p:pic>
          <p:nvPicPr>
            <p:cNvPr id="30" name="Picture 2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647414" y="506336"/>
              <a:ext cx="1078879" cy="720000"/>
            </a:xfrm>
            <a:prstGeom prst="rect">
              <a:avLst/>
            </a:prstGeom>
          </p:spPr>
        </p:pic>
        <p:pic>
          <p:nvPicPr>
            <p:cNvPr id="31" name="Picture 30"/>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442269" y="506336"/>
              <a:ext cx="1078879" cy="720000"/>
            </a:xfrm>
            <a:prstGeom prst="rect">
              <a:avLst/>
            </a:prstGeom>
          </p:spPr>
        </p:pic>
        <p:pic>
          <p:nvPicPr>
            <p:cNvPr id="32" name="Picture 31"/>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237124" y="506336"/>
              <a:ext cx="1078879" cy="720000"/>
            </a:xfrm>
            <a:prstGeom prst="rect">
              <a:avLst/>
            </a:prstGeom>
          </p:spPr>
        </p:pic>
        <p:pic>
          <p:nvPicPr>
            <p:cNvPr id="33" name="Picture 32"/>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031979" y="506336"/>
              <a:ext cx="1078879" cy="720000"/>
            </a:xfrm>
            <a:prstGeom prst="rect">
              <a:avLst/>
            </a:prstGeom>
          </p:spPr>
        </p:pic>
        <p:pic>
          <p:nvPicPr>
            <p:cNvPr id="34" name="Picture 3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816496" y="506336"/>
              <a:ext cx="1078879" cy="720000"/>
            </a:xfrm>
            <a:prstGeom prst="rect">
              <a:avLst/>
            </a:prstGeom>
          </p:spPr>
        </p:pic>
        <p:pic>
          <p:nvPicPr>
            <p:cNvPr id="35" name="Picture 34"/>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601013" y="506336"/>
              <a:ext cx="1078879" cy="720000"/>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0092" y="1350370"/>
              <a:ext cx="1078879" cy="720000"/>
            </a:xfrm>
            <a:prstGeom prst="rect">
              <a:avLst/>
            </a:prstGeom>
          </p:spPr>
        </p:pic>
        <p:pic>
          <p:nvPicPr>
            <p:cNvPr id="37" name="Picture 36"/>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440057" y="5561231"/>
              <a:ext cx="1078879" cy="720000"/>
            </a:xfrm>
            <a:prstGeom prst="rect">
              <a:avLst/>
            </a:prstGeom>
          </p:spPr>
        </p:pic>
        <p:pic>
          <p:nvPicPr>
            <p:cNvPr id="38" name="Picture 3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247459" y="5570807"/>
              <a:ext cx="1078879" cy="720000"/>
            </a:xfrm>
            <a:prstGeom prst="rect">
              <a:avLst/>
            </a:prstGeom>
          </p:spPr>
        </p:pic>
        <p:pic>
          <p:nvPicPr>
            <p:cNvPr id="39" name="Picture 38"/>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009091" y="5561231"/>
              <a:ext cx="1078879" cy="720000"/>
            </a:xfrm>
            <a:prstGeom prst="rect">
              <a:avLst/>
            </a:prstGeom>
          </p:spPr>
        </p:pic>
        <p:pic>
          <p:nvPicPr>
            <p:cNvPr id="40" name="Picture 39"/>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816495" y="5544779"/>
              <a:ext cx="1078879" cy="720000"/>
            </a:xfrm>
            <a:prstGeom prst="rect">
              <a:avLst/>
            </a:prstGeom>
          </p:spPr>
        </p:pic>
        <p:pic>
          <p:nvPicPr>
            <p:cNvPr id="41" name="Picture 40"/>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601012" y="5551697"/>
              <a:ext cx="1078879" cy="720000"/>
            </a:xfrm>
            <a:prstGeom prst="rect">
              <a:avLst/>
            </a:prstGeom>
          </p:spPr>
        </p:pic>
        <p:pic>
          <p:nvPicPr>
            <p:cNvPr id="42" name="Picture 41"/>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385529" y="5551697"/>
              <a:ext cx="1078879" cy="720000"/>
            </a:xfrm>
            <a:prstGeom prst="rect">
              <a:avLst/>
            </a:prstGeom>
          </p:spPr>
        </p:pic>
        <p:pic>
          <p:nvPicPr>
            <p:cNvPr id="43" name="Picture 42"/>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656703" y="4719887"/>
              <a:ext cx="1078879" cy="720000"/>
            </a:xfrm>
            <a:prstGeom prst="rect">
              <a:avLst/>
            </a:prstGeom>
          </p:spPr>
        </p:pic>
        <p:pic>
          <p:nvPicPr>
            <p:cNvPr id="44" name="Picture 43"/>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441221" y="4709506"/>
              <a:ext cx="1078879" cy="720000"/>
            </a:xfrm>
            <a:prstGeom prst="rect">
              <a:avLst/>
            </a:prstGeom>
          </p:spPr>
        </p:pic>
        <p:pic>
          <p:nvPicPr>
            <p:cNvPr id="45" name="Picture 44"/>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247459" y="4707663"/>
              <a:ext cx="1078879" cy="720000"/>
            </a:xfrm>
            <a:prstGeom prst="rect">
              <a:avLst/>
            </a:prstGeom>
          </p:spPr>
        </p:pic>
        <p:pic>
          <p:nvPicPr>
            <p:cNvPr id="46" name="Picture 45"/>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4031976" y="4709506"/>
              <a:ext cx="1078879" cy="720000"/>
            </a:xfrm>
            <a:prstGeom prst="rect">
              <a:avLst/>
            </a:prstGeom>
          </p:spPr>
        </p:pic>
        <p:pic>
          <p:nvPicPr>
            <p:cNvPr id="47" name="Picture 46"/>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2816495" y="4707663"/>
              <a:ext cx="1078879" cy="720000"/>
            </a:xfrm>
            <a:prstGeom prst="rect">
              <a:avLst/>
            </a:prstGeom>
          </p:spPr>
        </p:pic>
        <p:pic>
          <p:nvPicPr>
            <p:cNvPr id="48" name="Picture 47"/>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1601012" y="4707663"/>
              <a:ext cx="1078879" cy="720000"/>
            </a:xfrm>
            <a:prstGeom prst="rect">
              <a:avLst/>
            </a:prstGeom>
          </p:spPr>
        </p:pic>
        <p:pic>
          <p:nvPicPr>
            <p:cNvPr id="49" name="Picture 48"/>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407249" y="4707663"/>
              <a:ext cx="1078879" cy="720000"/>
            </a:xfrm>
            <a:prstGeom prst="rect">
              <a:avLst/>
            </a:prstGeom>
          </p:spPr>
        </p:pic>
        <p:pic>
          <p:nvPicPr>
            <p:cNvPr id="50" name="Picture 49"/>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7656704" y="3894393"/>
              <a:ext cx="1078879" cy="720000"/>
            </a:xfrm>
            <a:prstGeom prst="rect">
              <a:avLst/>
            </a:prstGeom>
          </p:spPr>
        </p:pic>
        <p:pic>
          <p:nvPicPr>
            <p:cNvPr id="51" name="Picture 50"/>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6441222" y="3894393"/>
              <a:ext cx="1078879" cy="720000"/>
            </a:xfrm>
            <a:prstGeom prst="rect">
              <a:avLst/>
            </a:prstGeom>
          </p:spPr>
        </p:pic>
        <p:pic>
          <p:nvPicPr>
            <p:cNvPr id="52" name="Picture 51"/>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5247459" y="3894393"/>
              <a:ext cx="1078879" cy="720000"/>
            </a:xfrm>
            <a:prstGeom prst="rect">
              <a:avLst/>
            </a:prstGeom>
          </p:spPr>
        </p:pic>
        <p:pic>
          <p:nvPicPr>
            <p:cNvPr id="53" name="Picture 52"/>
            <p:cNvPicPr>
              <a:picLocks noChangeAspect="1"/>
            </p:cNvPicPr>
            <p:nvPr/>
          </p:nvPicPr>
          <p:blipFill rotWithShape="1">
            <a:blip r:embed="rId50" cstate="print">
              <a:extLst>
                <a:ext uri="{28A0092B-C50C-407E-A947-70E740481C1C}">
                  <a14:useLocalDpi xmlns:a14="http://schemas.microsoft.com/office/drawing/2010/main" val="0"/>
                </a:ext>
              </a:extLst>
            </a:blip>
            <a:srcRect b="10292"/>
            <a:stretch/>
          </p:blipFill>
          <p:spPr>
            <a:xfrm>
              <a:off x="5246338" y="3030345"/>
              <a:ext cx="1080000" cy="726634"/>
            </a:xfrm>
            <a:prstGeom prst="rect">
              <a:avLst/>
            </a:prstGeom>
          </p:spPr>
        </p:pic>
      </p:grpSp>
      <p:cxnSp>
        <p:nvCxnSpPr>
          <p:cNvPr id="67" name="Straight Connector 66"/>
          <p:cNvCxnSpPr/>
          <p:nvPr/>
        </p:nvCxnSpPr>
        <p:spPr>
          <a:xfrm flipV="1">
            <a:off x="2313351" y="1462102"/>
            <a:ext cx="1401528" cy="755160"/>
          </a:xfrm>
          <a:prstGeom prst="line">
            <a:avLst/>
          </a:prstGeom>
          <a:ln w="19050">
            <a:solidFill>
              <a:schemeClr val="tx1">
                <a:lumMod val="85000"/>
              </a:schemeClr>
            </a:solidFill>
            <a:prstDash val="sysDash"/>
          </a:ln>
        </p:spPr>
        <p:style>
          <a:lnRef idx="1">
            <a:schemeClr val="accent6"/>
          </a:lnRef>
          <a:fillRef idx="0">
            <a:schemeClr val="accent6"/>
          </a:fillRef>
          <a:effectRef idx="0">
            <a:schemeClr val="accent6"/>
          </a:effectRef>
          <a:fontRef idx="minor">
            <a:schemeClr val="tx1"/>
          </a:fontRef>
        </p:style>
      </p:cxnSp>
      <p:cxnSp>
        <p:nvCxnSpPr>
          <p:cNvPr id="71" name="Straight Connector 70"/>
          <p:cNvCxnSpPr/>
          <p:nvPr/>
        </p:nvCxnSpPr>
        <p:spPr>
          <a:xfrm flipV="1">
            <a:off x="501805" y="4874901"/>
            <a:ext cx="3354761" cy="1606592"/>
          </a:xfrm>
          <a:prstGeom prst="line">
            <a:avLst/>
          </a:prstGeom>
          <a:ln w="19050">
            <a:solidFill>
              <a:schemeClr val="tx1">
                <a:lumMod val="85000"/>
              </a:schemeClr>
            </a:solidFill>
            <a:prstDash val="sysDash"/>
          </a:ln>
        </p:spPr>
        <p:style>
          <a:lnRef idx="1">
            <a:schemeClr val="accent6"/>
          </a:lnRef>
          <a:fillRef idx="0">
            <a:schemeClr val="accent6"/>
          </a:fillRef>
          <a:effectRef idx="0">
            <a:schemeClr val="accent6"/>
          </a:effectRef>
          <a:fontRef idx="minor">
            <a:schemeClr val="tx1"/>
          </a:fontRef>
        </p:style>
      </p:cxnSp>
      <p:sp>
        <p:nvSpPr>
          <p:cNvPr id="64" name="Cube 63"/>
          <p:cNvSpPr/>
          <p:nvPr/>
        </p:nvSpPr>
        <p:spPr>
          <a:xfrm>
            <a:off x="3856566" y="3522707"/>
            <a:ext cx="2007798" cy="1352193"/>
          </a:xfrm>
          <a:prstGeom prst="cube">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accent6"/>
                </a:solidFill>
              </a:rPr>
              <a:t>Low</a:t>
            </a:r>
          </a:p>
          <a:p>
            <a:pPr algn="ctr"/>
            <a:r>
              <a:rPr lang="en-US" altLang="zh-CN" sz="2800" b="1" dirty="0" smtClean="0">
                <a:solidFill>
                  <a:schemeClr val="accent6"/>
                </a:solidFill>
              </a:rPr>
              <a:t>Level</a:t>
            </a:r>
            <a:endParaRPr lang="zh-CN" altLang="en-US" sz="2800" b="1" dirty="0">
              <a:solidFill>
                <a:schemeClr val="accent6"/>
              </a:solidFill>
            </a:endParaRPr>
          </a:p>
        </p:txBody>
      </p:sp>
      <p:cxnSp>
        <p:nvCxnSpPr>
          <p:cNvPr id="79" name="Straight Connector 78"/>
          <p:cNvCxnSpPr/>
          <p:nvPr/>
        </p:nvCxnSpPr>
        <p:spPr>
          <a:xfrm flipH="1" flipV="1">
            <a:off x="5488397" y="4891367"/>
            <a:ext cx="2105334" cy="1568661"/>
          </a:xfrm>
          <a:prstGeom prst="line">
            <a:avLst/>
          </a:prstGeom>
          <a:ln w="19050">
            <a:solidFill>
              <a:schemeClr val="tx1">
                <a:lumMod val="85000"/>
              </a:schemeClr>
            </a:solidFill>
            <a:prstDash val="sysDash"/>
          </a:ln>
        </p:spPr>
        <p:style>
          <a:lnRef idx="1">
            <a:schemeClr val="accent6"/>
          </a:lnRef>
          <a:fillRef idx="0">
            <a:schemeClr val="accent6"/>
          </a:fillRef>
          <a:effectRef idx="0">
            <a:schemeClr val="accent6"/>
          </a:effectRef>
          <a:fontRef idx="minor">
            <a:schemeClr val="tx1"/>
          </a:fontRef>
        </p:style>
      </p:cxnSp>
      <p:cxnSp>
        <p:nvCxnSpPr>
          <p:cNvPr id="82" name="Straight Connector 81"/>
          <p:cNvCxnSpPr/>
          <p:nvPr/>
        </p:nvCxnSpPr>
        <p:spPr>
          <a:xfrm flipH="1" flipV="1">
            <a:off x="5864365" y="4486805"/>
            <a:ext cx="2892829" cy="598078"/>
          </a:xfrm>
          <a:prstGeom prst="line">
            <a:avLst/>
          </a:prstGeom>
          <a:ln w="19050">
            <a:solidFill>
              <a:schemeClr val="tx1">
                <a:lumMod val="85000"/>
              </a:schemeClr>
            </a:solidFill>
            <a:prstDash val="sysDash"/>
          </a:ln>
        </p:spPr>
        <p:style>
          <a:lnRef idx="1">
            <a:schemeClr val="accent6"/>
          </a:lnRef>
          <a:fillRef idx="0">
            <a:schemeClr val="accent6"/>
          </a:fillRef>
          <a:effectRef idx="0">
            <a:schemeClr val="accent6"/>
          </a:effectRef>
          <a:fontRef idx="minor">
            <a:schemeClr val="tx1"/>
          </a:fontRef>
        </p:style>
      </p:cxnSp>
      <p:cxnSp>
        <p:nvCxnSpPr>
          <p:cNvPr id="85" name="Straight Connector 84"/>
          <p:cNvCxnSpPr/>
          <p:nvPr/>
        </p:nvCxnSpPr>
        <p:spPr>
          <a:xfrm flipV="1">
            <a:off x="1533410" y="4604487"/>
            <a:ext cx="2320589" cy="502740"/>
          </a:xfrm>
          <a:prstGeom prst="line">
            <a:avLst/>
          </a:prstGeom>
          <a:ln w="19050">
            <a:solidFill>
              <a:schemeClr val="tx1">
                <a:lumMod val="85000"/>
              </a:schemeClr>
            </a:solidFill>
            <a:prstDash val="sysDash"/>
          </a:ln>
        </p:spPr>
        <p:style>
          <a:lnRef idx="1">
            <a:schemeClr val="accent6"/>
          </a:lnRef>
          <a:fillRef idx="0">
            <a:schemeClr val="accent6"/>
          </a:fillRef>
          <a:effectRef idx="0">
            <a:schemeClr val="accent6"/>
          </a:effectRef>
          <a:fontRef idx="minor">
            <a:schemeClr val="tx1"/>
          </a:fontRef>
        </p:style>
      </p:cxnSp>
      <p:grpSp>
        <p:nvGrpSpPr>
          <p:cNvPr id="109" name="Group 108"/>
          <p:cNvGrpSpPr/>
          <p:nvPr/>
        </p:nvGrpSpPr>
        <p:grpSpPr>
          <a:xfrm>
            <a:off x="1723119" y="1107201"/>
            <a:ext cx="6160793" cy="3071625"/>
            <a:chOff x="1723119" y="1107201"/>
            <a:chExt cx="6160793" cy="3071625"/>
          </a:xfrm>
        </p:grpSpPr>
        <p:grpSp>
          <p:nvGrpSpPr>
            <p:cNvPr id="108" name="Group 107"/>
            <p:cNvGrpSpPr/>
            <p:nvPr/>
          </p:nvGrpSpPr>
          <p:grpSpPr>
            <a:xfrm>
              <a:off x="1723119" y="1107201"/>
              <a:ext cx="6160793" cy="3071625"/>
              <a:chOff x="1723119" y="1107201"/>
              <a:chExt cx="6160793" cy="3071625"/>
            </a:xfrm>
          </p:grpSpPr>
          <p:grpSp>
            <p:nvGrpSpPr>
              <p:cNvPr id="73" name="Group 72"/>
              <p:cNvGrpSpPr/>
              <p:nvPr/>
            </p:nvGrpSpPr>
            <p:grpSpPr>
              <a:xfrm>
                <a:off x="1723119" y="1107201"/>
                <a:ext cx="6160793" cy="3071625"/>
                <a:chOff x="1723119" y="1586698"/>
                <a:chExt cx="6160793" cy="3071625"/>
              </a:xfrm>
            </p:grpSpPr>
            <p:sp>
              <p:nvSpPr>
                <p:cNvPr id="55" name="Rectangle 54"/>
                <p:cNvSpPr/>
                <p:nvPr/>
              </p:nvSpPr>
              <p:spPr>
                <a:xfrm>
                  <a:off x="1908178" y="1586698"/>
                  <a:ext cx="5975734" cy="3071625"/>
                </a:xfrm>
                <a:prstGeom prst="rect">
                  <a:avLst/>
                </a:prstGeom>
                <a:solidFill>
                  <a:schemeClr val="tx1">
                    <a:alpha val="12000"/>
                  </a:schemeClr>
                </a:solidFill>
                <a:ln w="28575">
                  <a:solidFill>
                    <a:schemeClr val="tx1"/>
                  </a:solidFill>
                </a:ln>
                <a:scene3d>
                  <a:camera prst="orthographicFront">
                    <a:rot lat="17400000" lon="2520000" rev="19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7200" dirty="0" smtClean="0"/>
                </a:p>
              </p:txBody>
            </p:sp>
            <p:grpSp>
              <p:nvGrpSpPr>
                <p:cNvPr id="72" name="Group 71"/>
                <p:cNvGrpSpPr/>
                <p:nvPr/>
              </p:nvGrpSpPr>
              <p:grpSpPr>
                <a:xfrm>
                  <a:off x="1723119" y="2701313"/>
                  <a:ext cx="5465361" cy="758559"/>
                  <a:chOff x="1723119" y="2701313"/>
                  <a:chExt cx="5465361" cy="758559"/>
                </a:xfrm>
              </p:grpSpPr>
              <p:sp>
                <p:nvSpPr>
                  <p:cNvPr id="56" name="TextBox 55"/>
                  <p:cNvSpPr txBox="1"/>
                  <p:nvPr/>
                </p:nvSpPr>
                <p:spPr>
                  <a:xfrm>
                    <a:off x="3109164" y="3059762"/>
                    <a:ext cx="2081413" cy="400110"/>
                  </a:xfrm>
                  <a:prstGeom prst="rect">
                    <a:avLst/>
                  </a:prstGeom>
                  <a:noFill/>
                </p:spPr>
                <p:txBody>
                  <a:bodyPr wrap="square" rtlCol="0">
                    <a:spAutoFit/>
                  </a:bodyPr>
                  <a:lstStyle/>
                  <a:p>
                    <a:pPr algn="ctr"/>
                    <a:r>
                      <a:rPr lang="en-US" altLang="zh-CN" sz="2000" dirty="0" smtClean="0"/>
                      <a:t>Features</a:t>
                    </a:r>
                    <a:endParaRPr lang="zh-CN" altLang="en-US" sz="2000" dirty="0"/>
                  </a:p>
                </p:txBody>
              </p:sp>
              <p:sp>
                <p:nvSpPr>
                  <p:cNvPr id="57" name="TextBox 56"/>
                  <p:cNvSpPr txBox="1"/>
                  <p:nvPr/>
                </p:nvSpPr>
                <p:spPr>
                  <a:xfrm>
                    <a:off x="5087752" y="2701313"/>
                    <a:ext cx="2081413" cy="400110"/>
                  </a:xfrm>
                  <a:prstGeom prst="rect">
                    <a:avLst/>
                  </a:prstGeom>
                  <a:noFill/>
                </p:spPr>
                <p:txBody>
                  <a:bodyPr wrap="square" rtlCol="0">
                    <a:spAutoFit/>
                  </a:bodyPr>
                  <a:lstStyle/>
                  <a:p>
                    <a:pPr algn="ctr"/>
                    <a:r>
                      <a:rPr lang="en-US" altLang="zh-CN" sz="2000" dirty="0" smtClean="0"/>
                      <a:t>Gradients</a:t>
                    </a:r>
                    <a:endParaRPr lang="zh-CN" altLang="en-US" sz="2000" dirty="0"/>
                  </a:p>
                </p:txBody>
              </p:sp>
              <p:sp>
                <p:nvSpPr>
                  <p:cNvPr id="59" name="TextBox 58"/>
                  <p:cNvSpPr txBox="1"/>
                  <p:nvPr/>
                </p:nvSpPr>
                <p:spPr>
                  <a:xfrm>
                    <a:off x="1723119" y="3020764"/>
                    <a:ext cx="2081413" cy="400110"/>
                  </a:xfrm>
                  <a:prstGeom prst="rect">
                    <a:avLst/>
                  </a:prstGeom>
                  <a:noFill/>
                </p:spPr>
                <p:txBody>
                  <a:bodyPr wrap="square" rtlCol="0">
                    <a:spAutoFit/>
                  </a:bodyPr>
                  <a:lstStyle/>
                  <a:p>
                    <a:pPr algn="ctr"/>
                    <a:r>
                      <a:rPr lang="en-US" altLang="zh-CN" sz="2000" dirty="0" smtClean="0"/>
                      <a:t>Histograms</a:t>
                    </a:r>
                    <a:endParaRPr lang="zh-CN" altLang="en-US" sz="2000" dirty="0"/>
                  </a:p>
                </p:txBody>
              </p:sp>
              <p:sp>
                <p:nvSpPr>
                  <p:cNvPr id="61" name="TextBox 60"/>
                  <p:cNvSpPr txBox="1"/>
                  <p:nvPr/>
                </p:nvSpPr>
                <p:spPr>
                  <a:xfrm>
                    <a:off x="5107067" y="3045267"/>
                    <a:ext cx="2081413" cy="400110"/>
                  </a:xfrm>
                  <a:prstGeom prst="rect">
                    <a:avLst/>
                  </a:prstGeom>
                  <a:noFill/>
                </p:spPr>
                <p:txBody>
                  <a:bodyPr wrap="square" rtlCol="0">
                    <a:spAutoFit/>
                  </a:bodyPr>
                  <a:lstStyle/>
                  <a:p>
                    <a:pPr algn="ctr"/>
                    <a:r>
                      <a:rPr lang="en-US" altLang="zh-CN" sz="2000" dirty="0" smtClean="0"/>
                      <a:t>Segmentations</a:t>
                    </a:r>
                    <a:endParaRPr lang="zh-CN" altLang="en-US" sz="2000" dirty="0"/>
                  </a:p>
                </p:txBody>
              </p:sp>
            </p:grpSp>
          </p:grpSp>
          <p:cxnSp>
            <p:nvCxnSpPr>
              <p:cNvPr id="69" name="Straight Connector 68"/>
              <p:cNvCxnSpPr/>
              <p:nvPr/>
            </p:nvCxnSpPr>
            <p:spPr>
              <a:xfrm flipH="1" flipV="1">
                <a:off x="4860465" y="3053003"/>
                <a:ext cx="17118" cy="638051"/>
              </a:xfrm>
              <a:prstGeom prst="line">
                <a:avLst/>
              </a:prstGeom>
              <a:ln w="19050">
                <a:solidFill>
                  <a:schemeClr val="tx1">
                    <a:lumMod val="85000"/>
                  </a:schemeClr>
                </a:solidFill>
                <a:prstDash val="sysDash"/>
              </a:ln>
            </p:spPr>
            <p:style>
              <a:lnRef idx="1">
                <a:schemeClr val="accent6"/>
              </a:lnRef>
              <a:fillRef idx="0">
                <a:schemeClr val="accent6"/>
              </a:fillRef>
              <a:effectRef idx="0">
                <a:schemeClr val="accent6"/>
              </a:effectRef>
              <a:fontRef idx="minor">
                <a:schemeClr val="tx1"/>
              </a:fontRef>
            </p:style>
          </p:cxnSp>
        </p:grpSp>
        <p:sp>
          <p:nvSpPr>
            <p:cNvPr id="90" name="TextBox 89"/>
            <p:cNvSpPr txBox="1"/>
            <p:nvPr/>
          </p:nvSpPr>
          <p:spPr>
            <a:xfrm>
              <a:off x="2822740" y="2213690"/>
              <a:ext cx="2081413" cy="400110"/>
            </a:xfrm>
            <a:prstGeom prst="rect">
              <a:avLst/>
            </a:prstGeom>
            <a:noFill/>
          </p:spPr>
          <p:txBody>
            <a:bodyPr wrap="square" rtlCol="0">
              <a:spAutoFit/>
            </a:bodyPr>
            <a:lstStyle/>
            <a:p>
              <a:pPr algn="ctr"/>
              <a:r>
                <a:rPr lang="en-US" altLang="zh-CN" sz="2000" dirty="0" smtClean="0"/>
                <a:t>Patches</a:t>
              </a:r>
              <a:endParaRPr lang="zh-CN" altLang="en-US" sz="2000" dirty="0"/>
            </a:p>
          </p:txBody>
        </p:sp>
      </p:grpSp>
      <p:cxnSp>
        <p:nvCxnSpPr>
          <p:cNvPr id="93" name="Straight Connector 92"/>
          <p:cNvCxnSpPr/>
          <p:nvPr/>
        </p:nvCxnSpPr>
        <p:spPr>
          <a:xfrm flipV="1">
            <a:off x="1646005" y="1652195"/>
            <a:ext cx="2062022" cy="1390825"/>
          </a:xfrm>
          <a:prstGeom prst="line">
            <a:avLst/>
          </a:prstGeom>
          <a:ln w="19050">
            <a:solidFill>
              <a:schemeClr val="tx1">
                <a:lumMod val="85000"/>
              </a:schemeClr>
            </a:solidFill>
            <a:prstDash val="sysDash"/>
          </a:ln>
        </p:spPr>
        <p:style>
          <a:lnRef idx="1">
            <a:schemeClr val="accent6"/>
          </a:lnRef>
          <a:fillRef idx="0">
            <a:schemeClr val="accent6"/>
          </a:fillRef>
          <a:effectRef idx="0">
            <a:schemeClr val="accent6"/>
          </a:effectRef>
          <a:fontRef idx="minor">
            <a:schemeClr val="tx1"/>
          </a:fontRef>
        </p:style>
      </p:cxnSp>
      <p:sp>
        <p:nvSpPr>
          <p:cNvPr id="65" name="Cube 64"/>
          <p:cNvSpPr/>
          <p:nvPr/>
        </p:nvSpPr>
        <p:spPr>
          <a:xfrm>
            <a:off x="3698661" y="489130"/>
            <a:ext cx="2394768" cy="1140291"/>
          </a:xfrm>
          <a:prstGeom prst="cub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accent4"/>
                </a:solidFill>
              </a:rPr>
              <a:t>High </a:t>
            </a:r>
          </a:p>
          <a:p>
            <a:pPr algn="ctr"/>
            <a:r>
              <a:rPr lang="en-US" altLang="zh-CN" sz="2800" b="1" dirty="0" smtClean="0">
                <a:solidFill>
                  <a:schemeClr val="accent4"/>
                </a:solidFill>
              </a:rPr>
              <a:t>Level</a:t>
            </a:r>
            <a:endParaRPr lang="zh-CN" altLang="en-US" sz="2800" b="1" dirty="0">
              <a:solidFill>
                <a:schemeClr val="accent4"/>
              </a:solidFill>
            </a:endParaRPr>
          </a:p>
        </p:txBody>
      </p:sp>
      <p:cxnSp>
        <p:nvCxnSpPr>
          <p:cNvPr id="98" name="Straight Connector 97"/>
          <p:cNvCxnSpPr/>
          <p:nvPr/>
        </p:nvCxnSpPr>
        <p:spPr>
          <a:xfrm flipH="1" flipV="1">
            <a:off x="5811281" y="1652195"/>
            <a:ext cx="1646363" cy="1390825"/>
          </a:xfrm>
          <a:prstGeom prst="line">
            <a:avLst/>
          </a:prstGeom>
          <a:ln w="19050">
            <a:solidFill>
              <a:schemeClr val="tx1">
                <a:lumMod val="85000"/>
              </a:schemeClr>
            </a:solidFill>
            <a:prstDash val="sysDash"/>
          </a:ln>
        </p:spPr>
        <p:style>
          <a:lnRef idx="1">
            <a:schemeClr val="accent6"/>
          </a:lnRef>
          <a:fillRef idx="0">
            <a:schemeClr val="accent6"/>
          </a:fillRef>
          <a:effectRef idx="0">
            <a:schemeClr val="accent6"/>
          </a:effectRef>
          <a:fontRef idx="minor">
            <a:schemeClr val="tx1"/>
          </a:fontRef>
        </p:style>
      </p:cxnSp>
      <p:cxnSp>
        <p:nvCxnSpPr>
          <p:cNvPr id="100" name="Straight Connector 99"/>
          <p:cNvCxnSpPr/>
          <p:nvPr/>
        </p:nvCxnSpPr>
        <p:spPr>
          <a:xfrm flipH="1" flipV="1">
            <a:off x="6093429" y="1344216"/>
            <a:ext cx="2049067" cy="892282"/>
          </a:xfrm>
          <a:prstGeom prst="line">
            <a:avLst/>
          </a:prstGeom>
          <a:ln w="19050">
            <a:solidFill>
              <a:schemeClr val="tx1">
                <a:lumMod val="85000"/>
              </a:schemeClr>
            </a:solidFill>
            <a:prstDash val="sysDash"/>
          </a:ln>
        </p:spPr>
        <p:style>
          <a:lnRef idx="1">
            <a:schemeClr val="accent6"/>
          </a:lnRef>
          <a:fillRef idx="0">
            <a:schemeClr val="accent6"/>
          </a:fillRef>
          <a:effectRef idx="0">
            <a:schemeClr val="accent6"/>
          </a:effectRef>
          <a:fontRef idx="minor">
            <a:schemeClr val="tx1"/>
          </a:fontRef>
        </p:style>
      </p:cxnSp>
      <p:sp>
        <p:nvSpPr>
          <p:cNvPr id="2" name="Right Arrow 1"/>
          <p:cNvSpPr/>
          <p:nvPr/>
        </p:nvSpPr>
        <p:spPr>
          <a:xfrm rot="16200000">
            <a:off x="3806453" y="2250768"/>
            <a:ext cx="2108025" cy="910879"/>
          </a:xfrm>
          <a:prstGeom prst="rightArrow">
            <a:avLst>
              <a:gd name="adj1" fmla="val 50000"/>
              <a:gd name="adj2" fmla="val 33396"/>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14283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A57722-D542-446E-9B8A-9506AA845AE6}" type="slidenum">
              <a:rPr lang="en-US" smtClean="0"/>
              <a:pPr/>
              <a:t>6</a:t>
            </a:fld>
            <a:endParaRPr lang="en-US"/>
          </a:p>
        </p:txBody>
      </p:sp>
      <p:grpSp>
        <p:nvGrpSpPr>
          <p:cNvPr id="53" name="Group 52"/>
          <p:cNvGrpSpPr/>
          <p:nvPr/>
        </p:nvGrpSpPr>
        <p:grpSpPr>
          <a:xfrm>
            <a:off x="3535452" y="2109995"/>
            <a:ext cx="2390522" cy="1978889"/>
            <a:chOff x="3588770" y="2676484"/>
            <a:chExt cx="2018371" cy="1978889"/>
          </a:xfrm>
        </p:grpSpPr>
        <p:sp>
          <p:nvSpPr>
            <p:cNvPr id="11" name="TextBox 10"/>
            <p:cNvSpPr txBox="1"/>
            <p:nvPr/>
          </p:nvSpPr>
          <p:spPr>
            <a:xfrm>
              <a:off x="3685504" y="3177561"/>
              <a:ext cx="1721558" cy="954107"/>
            </a:xfrm>
            <a:prstGeom prst="rect">
              <a:avLst/>
            </a:prstGeom>
            <a:noFill/>
          </p:spPr>
          <p:txBody>
            <a:bodyPr wrap="square" rtlCol="0">
              <a:spAutoFit/>
            </a:bodyPr>
            <a:lstStyle/>
            <a:p>
              <a:r>
                <a:rPr lang="en-US" altLang="zh-CN" sz="1400" dirty="0" smtClean="0"/>
                <a:t>1998, Bilateral Filter</a:t>
              </a:r>
            </a:p>
            <a:p>
              <a:r>
                <a:rPr lang="en-US" altLang="zh-CN" sz="1400" dirty="0" smtClean="0"/>
                <a:t>2008, WLS Filter</a:t>
              </a:r>
            </a:p>
            <a:p>
              <a:r>
                <a:rPr lang="en-US" altLang="zh-CN" sz="1400" dirty="0" smtClean="0"/>
                <a:t>2010, Guided Filter</a:t>
              </a:r>
            </a:p>
            <a:p>
              <a:r>
                <a:rPr lang="en-US" altLang="zh-CN" sz="1400" dirty="0" smtClean="0"/>
                <a:t>2011, Domain </a:t>
              </a:r>
              <a:r>
                <a:rPr lang="en-US" altLang="zh-CN" sz="1400" dirty="0"/>
                <a:t>Transform</a:t>
              </a:r>
              <a:endParaRPr lang="en-US" altLang="zh-CN" sz="1400" dirty="0" smtClean="0"/>
            </a:p>
          </p:txBody>
        </p:sp>
        <p:sp>
          <p:nvSpPr>
            <p:cNvPr id="52" name="Right Arrow 51"/>
            <p:cNvSpPr/>
            <p:nvPr/>
          </p:nvSpPr>
          <p:spPr>
            <a:xfrm>
              <a:off x="3588770" y="2676484"/>
              <a:ext cx="2018371" cy="1978889"/>
            </a:xfrm>
            <a:prstGeom prst="rightArrow">
              <a:avLst>
                <a:gd name="adj1" fmla="val 50000"/>
                <a:gd name="adj2" fmla="val 18443"/>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4211" y="1643980"/>
            <a:ext cx="2762254" cy="2762254"/>
          </a:xfrm>
          <a:prstGeom prst="rect">
            <a:avLst/>
          </a:prstGeom>
          <a:ln w="12700">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983" y="1643980"/>
            <a:ext cx="2762254" cy="2762254"/>
          </a:xfrm>
          <a:prstGeom prst="rect">
            <a:avLst/>
          </a:prstGeom>
          <a:ln w="12700">
            <a:solidFill>
              <a:schemeClr val="tx1"/>
            </a:solidFill>
          </a:ln>
        </p:spPr>
      </p:pic>
      <p:grpSp>
        <p:nvGrpSpPr>
          <p:cNvPr id="22" name="组合 21"/>
          <p:cNvGrpSpPr/>
          <p:nvPr/>
        </p:nvGrpSpPr>
        <p:grpSpPr>
          <a:xfrm>
            <a:off x="3245251" y="4709556"/>
            <a:ext cx="2653497" cy="369332"/>
            <a:chOff x="3245251" y="4524827"/>
            <a:chExt cx="2653497" cy="369332"/>
          </a:xfrm>
        </p:grpSpPr>
        <p:sp>
          <p:nvSpPr>
            <p:cNvPr id="42" name="TextBox 41"/>
            <p:cNvSpPr txBox="1"/>
            <p:nvPr/>
          </p:nvSpPr>
          <p:spPr>
            <a:xfrm>
              <a:off x="3245251" y="4524827"/>
              <a:ext cx="2653497" cy="369332"/>
            </a:xfrm>
            <a:prstGeom prst="rect">
              <a:avLst/>
            </a:prstGeom>
            <a:noFill/>
          </p:spPr>
          <p:txBody>
            <a:bodyPr wrap="square" rtlCol="0">
              <a:spAutoFit/>
            </a:bodyPr>
            <a:lstStyle/>
            <a:p>
              <a:pPr algn="ctr"/>
              <a:r>
                <a:rPr lang="en-US" altLang="zh-CN" b="1" dirty="0" smtClean="0"/>
                <a:t>Weak Edge</a:t>
              </a:r>
            </a:p>
          </p:txBody>
        </p:sp>
        <p:cxnSp>
          <p:nvCxnSpPr>
            <p:cNvPr id="8" name="Straight Arrow Connector 7"/>
            <p:cNvCxnSpPr/>
            <p:nvPr/>
          </p:nvCxnSpPr>
          <p:spPr>
            <a:xfrm>
              <a:off x="3447738" y="4894159"/>
              <a:ext cx="2451010" cy="0"/>
            </a:xfrm>
            <a:prstGeom prst="straightConnector1">
              <a:avLst/>
            </a:prstGeom>
            <a:ln w="28575">
              <a:solidFill>
                <a:schemeClr val="accent4"/>
              </a:solidFill>
              <a:tailEnd type="triangle"/>
            </a:ln>
          </p:spPr>
          <p:style>
            <a:lnRef idx="1">
              <a:schemeClr val="accent6"/>
            </a:lnRef>
            <a:fillRef idx="0">
              <a:schemeClr val="accent6"/>
            </a:fillRef>
            <a:effectRef idx="0">
              <a:schemeClr val="accent6"/>
            </a:effectRef>
            <a:fontRef idx="minor">
              <a:schemeClr val="tx1"/>
            </a:fontRef>
          </p:style>
        </p:cxnSp>
      </p:grpSp>
      <p:grpSp>
        <p:nvGrpSpPr>
          <p:cNvPr id="31" name="组合 30"/>
          <p:cNvGrpSpPr/>
          <p:nvPr/>
        </p:nvGrpSpPr>
        <p:grpSpPr>
          <a:xfrm>
            <a:off x="3296973" y="5816178"/>
            <a:ext cx="2653497" cy="371701"/>
            <a:chOff x="3296973" y="5631449"/>
            <a:chExt cx="2653497" cy="371701"/>
          </a:xfrm>
        </p:grpSpPr>
        <p:sp>
          <p:nvSpPr>
            <p:cNvPr id="38" name="TextBox 37"/>
            <p:cNvSpPr txBox="1"/>
            <p:nvPr/>
          </p:nvSpPr>
          <p:spPr>
            <a:xfrm>
              <a:off x="3296973" y="5631449"/>
              <a:ext cx="2653497" cy="369332"/>
            </a:xfrm>
            <a:prstGeom prst="rect">
              <a:avLst/>
            </a:prstGeom>
            <a:noFill/>
          </p:spPr>
          <p:txBody>
            <a:bodyPr wrap="square" rtlCol="0">
              <a:spAutoFit/>
            </a:bodyPr>
            <a:lstStyle/>
            <a:p>
              <a:pPr algn="ctr"/>
              <a:r>
                <a:rPr lang="en-US" altLang="zh-CN" b="1" dirty="0" smtClean="0"/>
                <a:t>Strong Edge</a:t>
              </a:r>
            </a:p>
          </p:txBody>
        </p:sp>
        <p:cxnSp>
          <p:nvCxnSpPr>
            <p:cNvPr id="33" name="Straight Arrow Connector 32"/>
            <p:cNvCxnSpPr/>
            <p:nvPr/>
          </p:nvCxnSpPr>
          <p:spPr>
            <a:xfrm>
              <a:off x="3474964" y="6003150"/>
              <a:ext cx="2451010" cy="0"/>
            </a:xfrm>
            <a:prstGeom prst="straightConnector1">
              <a:avLst/>
            </a:prstGeom>
            <a:ln w="28575">
              <a:solidFill>
                <a:schemeClr val="accent4"/>
              </a:solidFill>
              <a:tailEnd type="triangle"/>
            </a:ln>
          </p:spPr>
          <p:style>
            <a:lnRef idx="1">
              <a:schemeClr val="accent6"/>
            </a:lnRef>
            <a:fillRef idx="0">
              <a:schemeClr val="accent6"/>
            </a:fillRef>
            <a:effectRef idx="0">
              <a:schemeClr val="accent6"/>
            </a:effectRef>
            <a:fontRef idx="minor">
              <a:schemeClr val="tx1"/>
            </a:fontRef>
          </p:style>
        </p:cxnSp>
      </p:grpSp>
      <p:grpSp>
        <p:nvGrpSpPr>
          <p:cNvPr id="21" name="Group 20"/>
          <p:cNvGrpSpPr/>
          <p:nvPr/>
        </p:nvGrpSpPr>
        <p:grpSpPr>
          <a:xfrm>
            <a:off x="1752600" y="2539356"/>
            <a:ext cx="726163" cy="3609595"/>
            <a:chOff x="1752600" y="2354627"/>
            <a:chExt cx="726163" cy="3609595"/>
          </a:xfrm>
        </p:grpSpPr>
        <p:sp>
          <p:nvSpPr>
            <p:cNvPr id="14" name="Rectangle 13"/>
            <p:cNvSpPr/>
            <p:nvPr/>
          </p:nvSpPr>
          <p:spPr>
            <a:xfrm>
              <a:off x="1752600" y="2354627"/>
              <a:ext cx="270165" cy="236173"/>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Straight Connector 15"/>
            <p:cNvCxnSpPr>
              <a:stCxn id="14" idx="2"/>
              <a:endCxn id="30" idx="1"/>
            </p:cNvCxnSpPr>
            <p:nvPr/>
          </p:nvCxnSpPr>
          <p:spPr>
            <a:xfrm>
              <a:off x="1887683" y="2590800"/>
              <a:ext cx="591080" cy="3373422"/>
            </a:xfrm>
            <a:prstGeom prst="line">
              <a:avLst/>
            </a:prstGeom>
            <a:ln w="28575">
              <a:solidFill>
                <a:schemeClr val="accent4"/>
              </a:solidFill>
            </a:ln>
          </p:spPr>
          <p:style>
            <a:lnRef idx="1">
              <a:schemeClr val="accent6"/>
            </a:lnRef>
            <a:fillRef idx="0">
              <a:schemeClr val="accent6"/>
            </a:fillRef>
            <a:effectRef idx="0">
              <a:schemeClr val="accent6"/>
            </a:effectRef>
            <a:fontRef idx="minor">
              <a:schemeClr val="tx1"/>
            </a:fontRef>
          </p:style>
        </p:cxnSp>
      </p:grpSp>
      <p:grpSp>
        <p:nvGrpSpPr>
          <p:cNvPr id="19" name="Group 18"/>
          <p:cNvGrpSpPr/>
          <p:nvPr/>
        </p:nvGrpSpPr>
        <p:grpSpPr>
          <a:xfrm>
            <a:off x="2590800" y="1971336"/>
            <a:ext cx="320078" cy="2596639"/>
            <a:chOff x="2590800" y="1786607"/>
            <a:chExt cx="320078" cy="2596639"/>
          </a:xfrm>
        </p:grpSpPr>
        <p:sp>
          <p:nvSpPr>
            <p:cNvPr id="37" name="Rectangle 36"/>
            <p:cNvSpPr/>
            <p:nvPr/>
          </p:nvSpPr>
          <p:spPr>
            <a:xfrm>
              <a:off x="2590800" y="1786607"/>
              <a:ext cx="316550" cy="270793"/>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Straight Connector 17"/>
            <p:cNvCxnSpPr>
              <a:stCxn id="37" idx="2"/>
              <a:endCxn id="26" idx="0"/>
            </p:cNvCxnSpPr>
            <p:nvPr/>
          </p:nvCxnSpPr>
          <p:spPr>
            <a:xfrm>
              <a:off x="2749075" y="2057400"/>
              <a:ext cx="161803" cy="2325846"/>
            </a:xfrm>
            <a:prstGeom prst="line">
              <a:avLst/>
            </a:prstGeom>
            <a:ln w="28575">
              <a:solidFill>
                <a:schemeClr val="accent4"/>
              </a:solidFill>
            </a:ln>
          </p:spPr>
          <p:style>
            <a:lnRef idx="1">
              <a:schemeClr val="accent6"/>
            </a:lnRef>
            <a:fillRef idx="0">
              <a:schemeClr val="accent6"/>
            </a:fillRef>
            <a:effectRef idx="0">
              <a:schemeClr val="accent6"/>
            </a:effectRef>
            <a:fontRef idx="minor">
              <a:schemeClr val="tx1"/>
            </a:fontRef>
          </p:style>
        </p:cxnSp>
      </p:grpSp>
      <p:pic>
        <p:nvPicPr>
          <p:cNvPr id="2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73812" t="9964" r="14824" b="78363"/>
          <a:stretch/>
        </p:blipFill>
        <p:spPr>
          <a:xfrm>
            <a:off x="6058044" y="4567975"/>
            <a:ext cx="900000" cy="924485"/>
          </a:xfrm>
          <a:prstGeom prst="rect">
            <a:avLst/>
          </a:prstGeom>
          <a:ln w="12700">
            <a:solidFill>
              <a:schemeClr val="tx1"/>
            </a:solidFill>
          </a:ln>
        </p:spPr>
      </p:pic>
      <p:pic>
        <p:nvPicPr>
          <p:cNvPr id="2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73812" t="9801" r="14824" b="78526"/>
          <a:stretch/>
        </p:blipFill>
        <p:spPr>
          <a:xfrm>
            <a:off x="2460878" y="4567975"/>
            <a:ext cx="900000" cy="924485"/>
          </a:xfrm>
          <a:prstGeom prst="rect">
            <a:avLst/>
          </a:prstGeom>
          <a:ln w="12700">
            <a:solidFill>
              <a:schemeClr val="tx1"/>
            </a:solidFill>
          </a:ln>
        </p:spPr>
      </p:pic>
      <p:pic>
        <p:nvPicPr>
          <p:cNvPr id="29"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39587" t="31938" r="46919" b="54103"/>
          <a:stretch/>
        </p:blipFill>
        <p:spPr>
          <a:xfrm>
            <a:off x="6051477" y="5683444"/>
            <a:ext cx="900000" cy="931014"/>
          </a:xfrm>
          <a:prstGeom prst="rect">
            <a:avLst/>
          </a:prstGeom>
          <a:ln w="12700">
            <a:solidFill>
              <a:schemeClr val="tx1"/>
            </a:solidFill>
          </a:ln>
        </p:spPr>
      </p:pic>
      <p:pic>
        <p:nvPicPr>
          <p:cNvPr id="30"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39587" t="31775" r="46919" b="54266"/>
          <a:stretch/>
        </p:blipFill>
        <p:spPr>
          <a:xfrm>
            <a:off x="2478763" y="5683444"/>
            <a:ext cx="900000" cy="931014"/>
          </a:xfrm>
          <a:prstGeom prst="rect">
            <a:avLst/>
          </a:prstGeom>
          <a:ln w="12700">
            <a:solidFill>
              <a:schemeClr val="tx1"/>
            </a:solidFill>
          </a:ln>
        </p:spPr>
      </p:pic>
      <p:sp>
        <p:nvSpPr>
          <p:cNvPr id="28" name="Title 1"/>
          <p:cNvSpPr>
            <a:spLocks noGrp="1"/>
          </p:cNvSpPr>
          <p:nvPr>
            <p:ph type="title"/>
          </p:nvPr>
        </p:nvSpPr>
        <p:spPr>
          <a:xfrm>
            <a:off x="251252" y="43131"/>
            <a:ext cx="8641493" cy="1325563"/>
          </a:xfrm>
        </p:spPr>
        <p:txBody>
          <a:bodyPr/>
          <a:lstStyle/>
          <a:p>
            <a:r>
              <a:rPr lang="en-US" altLang="zh-CN" dirty="0" smtClean="0"/>
              <a:t>An Important Steam: Edge Preserving</a:t>
            </a:r>
            <a:endParaRPr lang="zh-CN" altLang="en-US" dirty="0"/>
          </a:p>
        </p:txBody>
      </p:sp>
    </p:spTree>
    <p:extLst>
      <p:ext uri="{BB962C8B-B14F-4D97-AF65-F5344CB8AC3E}">
        <p14:creationId xmlns:p14="http://schemas.microsoft.com/office/powerpoint/2010/main" val="2262766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25440" cy="6858000"/>
          </a:xfrm>
          <a:prstGeom prst="rect">
            <a:avLst/>
          </a:prstGeom>
        </p:spPr>
      </p:pic>
      <p:sp>
        <p:nvSpPr>
          <p:cNvPr id="5" name="Title 4"/>
          <p:cNvSpPr>
            <a:spLocks noGrp="1"/>
          </p:cNvSpPr>
          <p:nvPr>
            <p:ph type="title"/>
          </p:nvPr>
        </p:nvSpPr>
        <p:spPr>
          <a:xfrm>
            <a:off x="5653668" y="2766218"/>
            <a:ext cx="3118160" cy="1325563"/>
          </a:xfrm>
        </p:spPr>
        <p:txBody>
          <a:bodyPr>
            <a:normAutofit/>
          </a:bodyPr>
          <a:lstStyle/>
          <a:p>
            <a:pPr algn="ctr"/>
            <a:r>
              <a:rPr lang="en-US" dirty="0" smtClean="0"/>
              <a:t>Thank You</a:t>
            </a:r>
            <a:endParaRPr lang="en-US" dirty="0"/>
          </a:p>
        </p:txBody>
      </p:sp>
      <p:sp>
        <p:nvSpPr>
          <p:cNvPr id="4" name="Slide Number Placeholder 3"/>
          <p:cNvSpPr>
            <a:spLocks noGrp="1"/>
          </p:cNvSpPr>
          <p:nvPr>
            <p:ph type="sldNum" sz="quarter" idx="12"/>
          </p:nvPr>
        </p:nvSpPr>
        <p:spPr/>
        <p:txBody>
          <a:bodyPr/>
          <a:lstStyle/>
          <a:p>
            <a:fld id="{5DA57722-D542-446E-9B8A-9506AA845AE6}" type="slidenum">
              <a:rPr lang="en-US" smtClean="0"/>
              <a:pPr/>
              <a:t>60</a:t>
            </a:fld>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425440" cy="6858000"/>
          </a:xfrm>
          <a:prstGeom prst="rect">
            <a:avLst/>
          </a:prstGeom>
        </p:spPr>
      </p:pic>
    </p:spTree>
    <p:extLst>
      <p:ext uri="{BB962C8B-B14F-4D97-AF65-F5344CB8AC3E}">
        <p14:creationId xmlns:p14="http://schemas.microsoft.com/office/powerpoint/2010/main" val="3419989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2000"/>
                                        <p:tgtEl>
                                          <p:spTgt spid="8"/>
                                        </p:tgtEl>
                                      </p:cBhvr>
                                    </p:animEffect>
                                  </p:childTnLst>
                                </p:cTn>
                              </p:par>
                            </p:childTnLst>
                          </p:cTn>
                        </p:par>
                        <p:par>
                          <p:cTn id="15" fill="hold">
                            <p:stCondLst>
                              <p:cond delay="2500"/>
                            </p:stCondLst>
                            <p:childTnLst>
                              <p:par>
                                <p:cTn id="16" presetID="22" presetClass="exit" presetSubtype="1" fill="hold" nodeType="afterEffect">
                                  <p:stCondLst>
                                    <p:cond delay="0"/>
                                  </p:stCondLst>
                                  <p:childTnLst>
                                    <p:animEffect transition="out" filter="wipe(up)">
                                      <p:cBhvr>
                                        <p:cTn id="17" dur="2000"/>
                                        <p:tgtEl>
                                          <p:spTgt spid="8"/>
                                        </p:tgtEl>
                                      </p:cBhvr>
                                    </p:animEffect>
                                    <p:set>
                                      <p:cBhvr>
                                        <p:cTn id="18" dur="1" fill="hold">
                                          <p:stCondLst>
                                            <p:cond delay="1999"/>
                                          </p:stCondLst>
                                        </p:cTn>
                                        <p:tgtEl>
                                          <p:spTgt spid="8"/>
                                        </p:tgtEl>
                                        <p:attrNameLst>
                                          <p:attrName>style.visibility</p:attrName>
                                        </p:attrNameLst>
                                      </p:cBhvr>
                                      <p:to>
                                        <p:strVal val="hidden"/>
                                      </p:to>
                                    </p:set>
                                  </p:childTnLst>
                                </p:cTn>
                              </p:par>
                            </p:childTnLst>
                          </p:cTn>
                        </p:par>
                        <p:par>
                          <p:cTn id="19" fill="hold">
                            <p:stCondLst>
                              <p:cond delay="450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2000"/>
                                        <p:tgtEl>
                                          <p:spTgt spid="8"/>
                                        </p:tgtEl>
                                      </p:cBhvr>
                                    </p:animEffect>
                                  </p:childTnLst>
                                </p:cTn>
                              </p:par>
                            </p:childTnLst>
                          </p:cTn>
                        </p:par>
                        <p:par>
                          <p:cTn id="23" fill="hold">
                            <p:stCondLst>
                              <p:cond delay="6500"/>
                            </p:stCondLst>
                            <p:childTnLst>
                              <p:par>
                                <p:cTn id="24" presetID="22" presetClass="exit" presetSubtype="1" fill="hold" nodeType="afterEffect">
                                  <p:stCondLst>
                                    <p:cond delay="0"/>
                                  </p:stCondLst>
                                  <p:childTnLst>
                                    <p:animEffect transition="out" filter="wipe(up)">
                                      <p:cBhvr>
                                        <p:cTn id="25" dur="2000"/>
                                        <p:tgtEl>
                                          <p:spTgt spid="8"/>
                                        </p:tgtEl>
                                      </p:cBhvr>
                                    </p:animEffect>
                                    <p:set>
                                      <p:cBhvr>
                                        <p:cTn id="26" dur="1" fill="hold">
                                          <p:stCondLst>
                                            <p:cond delay="1999"/>
                                          </p:stCondLst>
                                        </p:cTn>
                                        <p:tgtEl>
                                          <p:spTgt spid="8"/>
                                        </p:tgtEl>
                                        <p:attrNameLst>
                                          <p:attrName>style.visibility</p:attrName>
                                        </p:attrNameLst>
                                      </p:cBhvr>
                                      <p:to>
                                        <p:strVal val="hidden"/>
                                      </p:to>
                                    </p:set>
                                  </p:childTnLst>
                                </p:cTn>
                              </p:par>
                            </p:childTnLst>
                          </p:cTn>
                        </p:par>
                        <p:par>
                          <p:cTn id="27" fill="hold">
                            <p:stCondLst>
                              <p:cond delay="8500"/>
                            </p:stCondLst>
                            <p:childTnLst>
                              <p:par>
                                <p:cTn id="28" presetID="22" presetClass="entr" presetSubtype="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2000"/>
                                        <p:tgtEl>
                                          <p:spTgt spid="8"/>
                                        </p:tgtEl>
                                      </p:cBhvr>
                                    </p:animEffect>
                                  </p:childTnLst>
                                </p:cTn>
                              </p:par>
                            </p:childTnLst>
                          </p:cTn>
                        </p:par>
                        <p:par>
                          <p:cTn id="31" fill="hold">
                            <p:stCondLst>
                              <p:cond delay="10500"/>
                            </p:stCondLst>
                            <p:childTnLst>
                              <p:par>
                                <p:cTn id="32" presetID="22" presetClass="exit" presetSubtype="1" fill="hold" nodeType="afterEffect">
                                  <p:stCondLst>
                                    <p:cond delay="0"/>
                                  </p:stCondLst>
                                  <p:childTnLst>
                                    <p:animEffect transition="out" filter="wipe(up)">
                                      <p:cBhvr>
                                        <p:cTn id="33" dur="2000"/>
                                        <p:tgtEl>
                                          <p:spTgt spid="8"/>
                                        </p:tgtEl>
                                      </p:cBhvr>
                                    </p:animEffect>
                                    <p:set>
                                      <p:cBhvr>
                                        <p:cTn id="34" dur="1" fill="hold">
                                          <p:stCondLst>
                                            <p:cond delay="1999"/>
                                          </p:stCondLst>
                                        </p:cTn>
                                        <p:tgtEl>
                                          <p:spTgt spid="8"/>
                                        </p:tgtEl>
                                        <p:attrNameLst>
                                          <p:attrName>style.visibility</p:attrName>
                                        </p:attrNameLst>
                                      </p:cBhvr>
                                      <p:to>
                                        <p:strVal val="hidden"/>
                                      </p:to>
                                    </p:set>
                                  </p:childTnLst>
                                </p:cTn>
                              </p:par>
                            </p:childTnLst>
                          </p:cTn>
                        </p:par>
                        <p:par>
                          <p:cTn id="35" fill="hold">
                            <p:stCondLst>
                              <p:cond delay="12500"/>
                            </p:stCondLst>
                            <p:childTnLst>
                              <p:par>
                                <p:cTn id="36" presetID="22" presetClass="entr" presetSubtype="1"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2000"/>
                                        <p:tgtEl>
                                          <p:spTgt spid="8"/>
                                        </p:tgtEl>
                                      </p:cBhvr>
                                    </p:animEffect>
                                  </p:childTnLst>
                                </p:cTn>
                              </p:par>
                            </p:childTnLst>
                          </p:cTn>
                        </p:par>
                        <p:par>
                          <p:cTn id="39" fill="hold">
                            <p:stCondLst>
                              <p:cond delay="14500"/>
                            </p:stCondLst>
                            <p:childTnLst>
                              <p:par>
                                <p:cTn id="40" presetID="22" presetClass="exit" presetSubtype="1" fill="hold" nodeType="afterEffect">
                                  <p:stCondLst>
                                    <p:cond delay="0"/>
                                  </p:stCondLst>
                                  <p:childTnLst>
                                    <p:animEffect transition="out" filter="wipe(up)">
                                      <p:cBhvr>
                                        <p:cTn id="41" dur="2000"/>
                                        <p:tgtEl>
                                          <p:spTgt spid="8"/>
                                        </p:tgtEl>
                                      </p:cBhvr>
                                    </p:animEffect>
                                    <p:set>
                                      <p:cBhvr>
                                        <p:cTn id="42" dur="1" fill="hold">
                                          <p:stCondLst>
                                            <p:cond delay="1999"/>
                                          </p:stCondLst>
                                        </p:cTn>
                                        <p:tgtEl>
                                          <p:spTgt spid="8"/>
                                        </p:tgtEl>
                                        <p:attrNameLst>
                                          <p:attrName>style.visibility</p:attrName>
                                        </p:attrNameLst>
                                      </p:cBhvr>
                                      <p:to>
                                        <p:strVal val="hidden"/>
                                      </p:to>
                                    </p:set>
                                  </p:childTnLst>
                                </p:cTn>
                              </p:par>
                            </p:childTnLst>
                          </p:cTn>
                        </p:par>
                        <p:par>
                          <p:cTn id="43" fill="hold">
                            <p:stCondLst>
                              <p:cond delay="16500"/>
                            </p:stCondLst>
                            <p:childTnLst>
                              <p:par>
                                <p:cTn id="44" presetID="22" presetClass="entr" presetSubtype="1"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2000"/>
                                        <p:tgtEl>
                                          <p:spTgt spid="8"/>
                                        </p:tgtEl>
                                      </p:cBhvr>
                                    </p:animEffect>
                                  </p:childTnLst>
                                </p:cTn>
                              </p:par>
                            </p:childTnLst>
                          </p:cTn>
                        </p:par>
                        <p:par>
                          <p:cTn id="47" fill="hold">
                            <p:stCondLst>
                              <p:cond delay="18500"/>
                            </p:stCondLst>
                            <p:childTnLst>
                              <p:par>
                                <p:cTn id="48" presetID="22" presetClass="exit" presetSubtype="1" fill="hold" nodeType="afterEffect">
                                  <p:stCondLst>
                                    <p:cond delay="0"/>
                                  </p:stCondLst>
                                  <p:childTnLst>
                                    <p:animEffect transition="out" filter="wipe(up)">
                                      <p:cBhvr>
                                        <p:cTn id="49" dur="2000"/>
                                        <p:tgtEl>
                                          <p:spTgt spid="8"/>
                                        </p:tgtEl>
                                      </p:cBhvr>
                                    </p:animEffect>
                                    <p:set>
                                      <p:cBhvr>
                                        <p:cTn id="50" dur="1" fill="hold">
                                          <p:stCondLst>
                                            <p:cond delay="1999"/>
                                          </p:stCondLst>
                                        </p:cTn>
                                        <p:tgtEl>
                                          <p:spTgt spid="8"/>
                                        </p:tgtEl>
                                        <p:attrNameLst>
                                          <p:attrName>style.visibility</p:attrName>
                                        </p:attrNameLst>
                                      </p:cBhvr>
                                      <p:to>
                                        <p:strVal val="hidden"/>
                                      </p:to>
                                    </p:set>
                                  </p:childTnLst>
                                </p:cTn>
                              </p:par>
                            </p:childTnLst>
                          </p:cTn>
                        </p:par>
                        <p:par>
                          <p:cTn id="51" fill="hold">
                            <p:stCondLst>
                              <p:cond delay="20500"/>
                            </p:stCondLst>
                            <p:childTnLst>
                              <p:par>
                                <p:cTn id="52" presetID="22" presetClass="entr" presetSubtype="1" fill="hold"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up)">
                                      <p:cBhvr>
                                        <p:cTn id="54" dur="2000"/>
                                        <p:tgtEl>
                                          <p:spTgt spid="8"/>
                                        </p:tgtEl>
                                      </p:cBhvr>
                                    </p:animEffect>
                                  </p:childTnLst>
                                </p:cTn>
                              </p:par>
                            </p:childTnLst>
                          </p:cTn>
                        </p:par>
                        <p:par>
                          <p:cTn id="55" fill="hold">
                            <p:stCondLst>
                              <p:cond delay="22500"/>
                            </p:stCondLst>
                            <p:childTnLst>
                              <p:par>
                                <p:cTn id="56" presetID="22" presetClass="exit" presetSubtype="1" fill="hold" nodeType="afterEffect">
                                  <p:stCondLst>
                                    <p:cond delay="0"/>
                                  </p:stCondLst>
                                  <p:childTnLst>
                                    <p:animEffect transition="out" filter="wipe(up)">
                                      <p:cBhvr>
                                        <p:cTn id="57" dur="2000"/>
                                        <p:tgtEl>
                                          <p:spTgt spid="8"/>
                                        </p:tgtEl>
                                      </p:cBhvr>
                                    </p:animEffect>
                                    <p:set>
                                      <p:cBhvr>
                                        <p:cTn id="58" dur="1" fill="hold">
                                          <p:stCondLst>
                                            <p:cond delay="1999"/>
                                          </p:stCondLst>
                                        </p:cTn>
                                        <p:tgtEl>
                                          <p:spTgt spid="8"/>
                                        </p:tgtEl>
                                        <p:attrNameLst>
                                          <p:attrName>style.visibility</p:attrName>
                                        </p:attrNameLst>
                                      </p:cBhvr>
                                      <p:to>
                                        <p:strVal val="hidden"/>
                                      </p:to>
                                    </p:set>
                                  </p:childTnLst>
                                </p:cTn>
                              </p:par>
                            </p:childTnLst>
                          </p:cTn>
                        </p:par>
                        <p:par>
                          <p:cTn id="59" fill="hold">
                            <p:stCondLst>
                              <p:cond delay="24500"/>
                            </p:stCondLst>
                            <p:childTnLst>
                              <p:par>
                                <p:cTn id="60" presetID="22" presetClass="entr" presetSubtype="1" repeatCount="indefinite" fill="remove" nodeType="afterEffect">
                                  <p:stCondLst>
                                    <p:cond delay="0"/>
                                  </p:stCondLst>
                                  <p:endCondLst>
                                    <p:cond evt="onNext" delay="0">
                                      <p:tgtEl>
                                        <p:sldTgt/>
                                      </p:tgtEl>
                                    </p:cond>
                                  </p:endCondLst>
                                  <p:childTnLst>
                                    <p:set>
                                      <p:cBhvr>
                                        <p:cTn id="61" dur="1" fill="hold">
                                          <p:stCondLst>
                                            <p:cond delay="0"/>
                                          </p:stCondLst>
                                        </p:cTn>
                                        <p:tgtEl>
                                          <p:spTgt spid="8"/>
                                        </p:tgtEl>
                                        <p:attrNameLst>
                                          <p:attrName>style.visibility</p:attrName>
                                        </p:attrNameLst>
                                      </p:cBhvr>
                                      <p:to>
                                        <p:strVal val="visible"/>
                                      </p:to>
                                    </p:set>
                                    <p:animEffect transition="in" filter="wipe(up)">
                                      <p:cBhvr>
                                        <p:cTn id="6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Limitations</a:t>
            </a:r>
            <a:endParaRPr lang="en-US" dirty="0"/>
          </a:p>
        </p:txBody>
      </p:sp>
      <p:sp>
        <p:nvSpPr>
          <p:cNvPr id="5" name="Content Placeholder 4"/>
          <p:cNvSpPr>
            <a:spLocks noGrp="1"/>
          </p:cNvSpPr>
          <p:nvPr>
            <p:ph idx="1"/>
          </p:nvPr>
        </p:nvSpPr>
        <p:spPr/>
        <p:txBody>
          <a:bodyPr/>
          <a:lstStyle/>
          <a:p>
            <a:r>
              <a:rPr lang="en-US" dirty="0" smtClean="0"/>
              <a:t>Sharp corners could be rounded</a:t>
            </a:r>
          </a:p>
          <a:p>
            <a:pPr lvl="1"/>
            <a:r>
              <a:rPr lang="en-US" dirty="0" smtClean="0"/>
              <a:t>It is because sharp corner presents high frequency change.</a:t>
            </a:r>
          </a:p>
          <a:p>
            <a:pPr lvl="1"/>
            <a:r>
              <a:rPr lang="en-US" dirty="0" smtClean="0"/>
              <a:t>In other words, sharp corners are small-scale structures.</a:t>
            </a:r>
            <a:endParaRPr lang="en-US" dirty="0"/>
          </a:p>
          <a:p>
            <a:endParaRPr lang="en-US" dirty="0"/>
          </a:p>
        </p:txBody>
      </p:sp>
      <p:sp>
        <p:nvSpPr>
          <p:cNvPr id="3" name="Slide Number Placeholder 2"/>
          <p:cNvSpPr>
            <a:spLocks noGrp="1"/>
          </p:cNvSpPr>
          <p:nvPr>
            <p:ph type="sldNum" sz="quarter" idx="12"/>
          </p:nvPr>
        </p:nvSpPr>
        <p:spPr/>
        <p:txBody>
          <a:bodyPr/>
          <a:lstStyle/>
          <a:p>
            <a:fld id="{5DA57722-D542-446E-9B8A-9506AA845AE6}" type="slidenum">
              <a:rPr lang="en-US" smtClean="0"/>
              <a:t>61</a:t>
            </a:fld>
            <a:endParaRPr lang="en-US"/>
          </a:p>
        </p:txBody>
      </p:sp>
    </p:spTree>
    <p:extLst>
      <p:ext uri="{BB962C8B-B14F-4D97-AF65-F5344CB8AC3E}">
        <p14:creationId xmlns:p14="http://schemas.microsoft.com/office/powerpoint/2010/main" val="32595458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A57722-D542-446E-9B8A-9506AA845AE6}" type="slidenum">
              <a:rPr lang="en-US" smtClean="0"/>
              <a:pPr/>
              <a:t>7</a:t>
            </a:fld>
            <a:endParaRPr lang="en-US"/>
          </a:p>
        </p:txBody>
      </p:sp>
      <p:sp>
        <p:nvSpPr>
          <p:cNvPr id="28" name="Title 1"/>
          <p:cNvSpPr>
            <a:spLocks noGrp="1"/>
          </p:cNvSpPr>
          <p:nvPr>
            <p:ph type="title"/>
          </p:nvPr>
        </p:nvSpPr>
        <p:spPr>
          <a:xfrm>
            <a:off x="0" y="865168"/>
            <a:ext cx="9144000" cy="1325563"/>
          </a:xfrm>
        </p:spPr>
        <p:txBody>
          <a:bodyPr/>
          <a:lstStyle/>
          <a:p>
            <a:pPr algn="ctr"/>
            <a:r>
              <a:rPr lang="en-US" altLang="zh-CN" dirty="0" smtClean="0"/>
              <a:t>Edge preserving may not work </a:t>
            </a:r>
            <a:br>
              <a:rPr lang="en-US" altLang="zh-CN" dirty="0" smtClean="0"/>
            </a:br>
            <a:r>
              <a:rPr lang="en-US" altLang="zh-CN" dirty="0" smtClean="0"/>
              <a:t>for pet beatification</a:t>
            </a:r>
            <a:endParaRPr lang="zh-CN" alt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3" y="3112427"/>
            <a:ext cx="4572000" cy="30289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0471" y="3112427"/>
            <a:ext cx="4572000" cy="3028950"/>
          </a:xfrm>
          <a:prstGeom prst="rect">
            <a:avLst/>
          </a:prstGeom>
        </p:spPr>
      </p:pic>
    </p:spTree>
    <p:extLst>
      <p:ext uri="{BB962C8B-B14F-4D97-AF65-F5344CB8AC3E}">
        <p14:creationId xmlns:p14="http://schemas.microsoft.com/office/powerpoint/2010/main" val="32476146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A57722-D542-446E-9B8A-9506AA845AE6}" type="slidenum">
              <a:rPr lang="en-US" smtClean="0"/>
              <a:pPr/>
              <a:t>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333600"/>
            <a:ext cx="5210289" cy="5054368"/>
          </a:xfrm>
          <a:prstGeom prst="rect">
            <a:avLst/>
          </a:prstGeom>
          <a:ln w="25400">
            <a:solidFill>
              <a:schemeClr val="tx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798" y="1333600"/>
            <a:ext cx="5210289" cy="5054368"/>
          </a:xfrm>
          <a:prstGeom prst="rect">
            <a:avLst/>
          </a:prstGeom>
          <a:ln w="25400">
            <a:solidFill>
              <a:schemeClr val="tx1"/>
            </a:solidFill>
          </a:ln>
        </p:spPr>
      </p:pic>
      <p:sp>
        <p:nvSpPr>
          <p:cNvPr id="9" name="Rectangle 8"/>
          <p:cNvSpPr/>
          <p:nvPr/>
        </p:nvSpPr>
        <p:spPr>
          <a:xfrm>
            <a:off x="1828800" y="6405326"/>
            <a:ext cx="4836004" cy="461665"/>
          </a:xfrm>
          <a:prstGeom prst="rect">
            <a:avLst/>
          </a:prstGeom>
        </p:spPr>
        <p:txBody>
          <a:bodyPr wrap="square">
            <a:spAutoFit/>
          </a:bodyPr>
          <a:lstStyle/>
          <a:p>
            <a:pPr algn="ctr"/>
            <a:r>
              <a:rPr lang="en-US" altLang="zh-CN" sz="2400" b="1" dirty="0" smtClean="0"/>
              <a:t>Edge-aware filter (bilateral filter)</a:t>
            </a:r>
            <a:endParaRPr lang="zh-CN" altLang="en-US" sz="2400" b="1" dirty="0"/>
          </a:p>
        </p:txBody>
      </p:sp>
      <p:cxnSp>
        <p:nvCxnSpPr>
          <p:cNvPr id="21" name="Straight Connector 20"/>
          <p:cNvCxnSpPr/>
          <p:nvPr/>
        </p:nvCxnSpPr>
        <p:spPr>
          <a:xfrm>
            <a:off x="1828800" y="1333600"/>
            <a:ext cx="5210287" cy="0"/>
          </a:xfrm>
          <a:prstGeom prst="line">
            <a:avLst/>
          </a:prstGeom>
          <a:ln w="28575">
            <a:solidFill>
              <a:schemeClr val="tx1"/>
            </a:solidFill>
          </a:ln>
        </p:spPr>
        <p:style>
          <a:lnRef idx="1">
            <a:schemeClr val="accent6"/>
          </a:lnRef>
          <a:fillRef idx="0">
            <a:schemeClr val="accent6"/>
          </a:fillRef>
          <a:effectRef idx="0">
            <a:schemeClr val="accent6"/>
          </a:effectRef>
          <a:fontRef idx="minor">
            <a:schemeClr val="tx1"/>
          </a:fontRef>
        </p:style>
      </p:cxnSp>
      <p:sp>
        <p:nvSpPr>
          <p:cNvPr id="7" name="Title 1"/>
          <p:cNvSpPr>
            <a:spLocks noGrp="1"/>
          </p:cNvSpPr>
          <p:nvPr>
            <p:ph type="title"/>
          </p:nvPr>
        </p:nvSpPr>
        <p:spPr>
          <a:xfrm>
            <a:off x="0" y="-642"/>
            <a:ext cx="9144000" cy="1325563"/>
          </a:xfrm>
        </p:spPr>
        <p:txBody>
          <a:bodyPr/>
          <a:lstStyle/>
          <a:p>
            <a:pPr algn="ctr"/>
            <a:r>
              <a:rPr lang="en-US" altLang="zh-CN" dirty="0" smtClean="0"/>
              <a:t>Edge preserving also fails the batman</a:t>
            </a:r>
            <a:endParaRPr lang="zh-CN" altLang="en-US" dirty="0"/>
          </a:p>
        </p:txBody>
      </p:sp>
    </p:spTree>
    <p:extLst>
      <p:ext uri="{BB962C8B-B14F-4D97-AF65-F5344CB8AC3E}">
        <p14:creationId xmlns:p14="http://schemas.microsoft.com/office/powerpoint/2010/main" val="4280639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42" presetClass="path" presetSubtype="0" fill="hold" nodeType="withEffect">
                                  <p:stCondLst>
                                    <p:cond delay="0"/>
                                  </p:stCondLst>
                                  <p:childTnLst>
                                    <p:animMotion origin="layout" path="M 4.16667E-6 -4.44444E-6 L -0.00313 0.73704 " pathEditMode="relative" rAng="0" ptsTypes="AA">
                                      <p:cBhvr>
                                        <p:cTn id="9" dur="500" fill="hold"/>
                                        <p:tgtEl>
                                          <p:spTgt spid="21"/>
                                        </p:tgtEl>
                                        <p:attrNameLst>
                                          <p:attrName>ppt_x</p:attrName>
                                          <p:attrName>ppt_y</p:attrName>
                                        </p:attrNameLst>
                                      </p:cBhvr>
                                      <p:rCtr x="-156" y="36852"/>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A57722-D542-446E-9B8A-9506AA845AE6}" type="slidenum">
              <a:rPr lang="en-US" smtClean="0"/>
              <a:pPr/>
              <a:t>9</a:t>
            </a:fld>
            <a:endParaRPr lang="en-US"/>
          </a:p>
        </p:txBody>
      </p:sp>
      <p:pic>
        <p:nvPicPr>
          <p:cNvPr id="6"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155" y="658660"/>
            <a:ext cx="2746254" cy="1831852"/>
          </a:xfrm>
          <a:prstGeom prst="rect">
            <a:avLst/>
          </a:prstGeom>
          <a:ln w="25400">
            <a:solidFill>
              <a:schemeClr val="tx1"/>
            </a:solidFill>
          </a:ln>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825" y="658660"/>
            <a:ext cx="2764542" cy="1831852"/>
          </a:xfrm>
          <a:prstGeom prst="rect">
            <a:avLst/>
          </a:prstGeom>
          <a:ln w="25400">
            <a:solidFill>
              <a:schemeClr val="tx1"/>
            </a:solidFill>
          </a:ln>
        </p:spPr>
      </p:pic>
      <p:pic>
        <p:nvPicPr>
          <p:cNvPr id="10"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907" t="19171" r="588" b="22597"/>
          <a:stretch/>
        </p:blipFill>
        <p:spPr>
          <a:xfrm>
            <a:off x="3353126" y="629544"/>
            <a:ext cx="2448981" cy="1860968"/>
          </a:xfrm>
          <a:prstGeom prst="rect">
            <a:avLst/>
          </a:prstGeom>
          <a:ln w="25400">
            <a:solidFill>
              <a:schemeClr val="tx1"/>
            </a:solid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155" y="2722991"/>
            <a:ext cx="2747235" cy="1826979"/>
          </a:xfrm>
          <a:prstGeom prst="rect">
            <a:avLst/>
          </a:prstGeom>
          <a:ln w="25400">
            <a:solidFill>
              <a:schemeClr val="tx1"/>
            </a:solidFill>
          </a:ln>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t="6645" r="3633" b="21432"/>
          <a:stretch/>
        </p:blipFill>
        <p:spPr>
          <a:xfrm>
            <a:off x="3353127" y="2713557"/>
            <a:ext cx="2452764" cy="1836413"/>
          </a:xfrm>
          <a:prstGeom prst="rect">
            <a:avLst/>
          </a:prstGeom>
          <a:ln w="25400">
            <a:solidFill>
              <a:schemeClr val="tx1"/>
            </a:solidFill>
          </a:ln>
        </p:spPr>
      </p:pic>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t="8850" b="28826"/>
          <a:stretch/>
        </p:blipFill>
        <p:spPr>
          <a:xfrm>
            <a:off x="5997766" y="2722991"/>
            <a:ext cx="2761601" cy="1837996"/>
          </a:xfrm>
          <a:prstGeom prst="rect">
            <a:avLst/>
          </a:prstGeom>
          <a:ln w="25400">
            <a:solidFill>
              <a:schemeClr val="tx1"/>
            </a:solidFill>
          </a:ln>
        </p:spPr>
      </p:pic>
      <p:sp>
        <p:nvSpPr>
          <p:cNvPr id="18" name="TextBox 17"/>
          <p:cNvSpPr txBox="1"/>
          <p:nvPr/>
        </p:nvSpPr>
        <p:spPr>
          <a:xfrm>
            <a:off x="495760" y="4702385"/>
            <a:ext cx="8263608" cy="584775"/>
          </a:xfrm>
          <a:prstGeom prst="rect">
            <a:avLst/>
          </a:prstGeom>
          <a:noFill/>
        </p:spPr>
        <p:txBody>
          <a:bodyPr wrap="square" rtlCol="0">
            <a:spAutoFit/>
          </a:bodyPr>
          <a:lstStyle/>
          <a:p>
            <a:pPr algn="ctr"/>
            <a:r>
              <a:rPr lang="en-US" altLang="zh-CN" sz="3200" dirty="0" smtClean="0"/>
              <a:t>Many</a:t>
            </a:r>
            <a:r>
              <a:rPr lang="en-US" altLang="zh-CN" sz="3200" dirty="0" smtClean="0">
                <a:solidFill>
                  <a:schemeClr val="accent4"/>
                </a:solidFill>
              </a:rPr>
              <a:t> tiny contents </a:t>
            </a:r>
            <a:r>
              <a:rPr lang="en-US" altLang="zh-CN" sz="3200" dirty="0" smtClean="0"/>
              <a:t>are strong</a:t>
            </a:r>
          </a:p>
        </p:txBody>
      </p:sp>
      <p:sp>
        <p:nvSpPr>
          <p:cNvPr id="5" name="Rectangle 4"/>
          <p:cNvSpPr/>
          <p:nvPr/>
        </p:nvSpPr>
        <p:spPr>
          <a:xfrm>
            <a:off x="182258" y="588210"/>
            <a:ext cx="8890612" cy="4250693"/>
          </a:xfrm>
          <a:prstGeom prst="rect">
            <a:avLst/>
          </a:prstGeom>
          <a:solidFill>
            <a:schemeClr val="bg1">
              <a:alpha val="72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1336" y="774648"/>
            <a:ext cx="1526364" cy="1598933"/>
          </a:xfrm>
          <a:prstGeom prst="rect">
            <a:avLst/>
          </a:prstGeom>
          <a:ln w="25400">
            <a:solidFill>
              <a:schemeClr val="tx1"/>
            </a:solidFill>
          </a:ln>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07652" y="793571"/>
            <a:ext cx="1513807" cy="1593736"/>
          </a:xfrm>
          <a:prstGeom prst="rect">
            <a:avLst/>
          </a:prstGeom>
          <a:ln w="25400">
            <a:solidFill>
              <a:schemeClr val="tx1"/>
            </a:solidFill>
          </a:ln>
        </p:spPr>
      </p:pic>
      <p:pic>
        <p:nvPicPr>
          <p:cNvPr id="11"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37984" t="34677" r="36898" b="45433"/>
          <a:stretch/>
        </p:blipFill>
        <p:spPr>
          <a:xfrm>
            <a:off x="3808991" y="773889"/>
            <a:ext cx="1570880" cy="1598933"/>
          </a:xfrm>
          <a:prstGeom prst="rect">
            <a:avLst/>
          </a:prstGeom>
          <a:ln w="25400">
            <a:solidFill>
              <a:schemeClr val="tx1"/>
            </a:solidFill>
          </a:ln>
        </p:spPr>
      </p:pic>
      <p:pic>
        <p:nvPicPr>
          <p:cNvPr id="14" name="Picture 13"/>
          <p:cNvPicPr>
            <a:picLocks noChangeAspect="1"/>
          </p:cNvPicPr>
          <p:nvPr/>
        </p:nvPicPr>
        <p:blipFill rotWithShape="1">
          <a:blip r:embed="rId11">
            <a:extLst>
              <a:ext uri="{28A0092B-C50C-407E-A947-70E740481C1C}">
                <a14:useLocalDpi xmlns:a14="http://schemas.microsoft.com/office/drawing/2010/main" val="0"/>
              </a:ext>
            </a:extLst>
          </a:blip>
          <a:srcRect l="13403" t="44414" r="66640" b="26594"/>
          <a:stretch/>
        </p:blipFill>
        <p:spPr>
          <a:xfrm>
            <a:off x="861336" y="2875406"/>
            <a:ext cx="1573671" cy="1520328"/>
          </a:xfrm>
          <a:prstGeom prst="rect">
            <a:avLst/>
          </a:prstGeom>
          <a:ln w="25400">
            <a:solidFill>
              <a:schemeClr val="tx1"/>
            </a:solidFill>
          </a:ln>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50375" t="38365" r="24161" b="35413"/>
          <a:stretch/>
        </p:blipFill>
        <p:spPr>
          <a:xfrm>
            <a:off x="3908194" y="2875406"/>
            <a:ext cx="1471677" cy="1520328"/>
          </a:xfrm>
          <a:prstGeom prst="rect">
            <a:avLst/>
          </a:prstGeom>
          <a:ln w="25400">
            <a:solidFill>
              <a:schemeClr val="tx1"/>
            </a:solidFill>
          </a:ln>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8439" t="15988" r="66827" b="59419"/>
          <a:stretch/>
        </p:blipFill>
        <p:spPr>
          <a:xfrm>
            <a:off x="6607652" y="2875406"/>
            <a:ext cx="1434662" cy="1523361"/>
          </a:xfrm>
          <a:prstGeom prst="rect">
            <a:avLst/>
          </a:prstGeom>
          <a:ln w="25400">
            <a:solidFill>
              <a:schemeClr val="tx1"/>
            </a:solidFill>
          </a:ln>
        </p:spPr>
      </p:pic>
    </p:spTree>
    <p:extLst>
      <p:ext uri="{BB962C8B-B14F-4D97-AF65-F5344CB8AC3E}">
        <p14:creationId xmlns:p14="http://schemas.microsoft.com/office/powerpoint/2010/main" val="1402835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accent6"/>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pPr>
      <a:bodyPr/>
      <a:lstStyle/>
      <a:style>
        <a:lnRef idx="1">
          <a:schemeClr val="accent6"/>
        </a:lnRef>
        <a:fillRef idx="0">
          <a:schemeClr val="accent6"/>
        </a:fillRef>
        <a:effectRef idx="0">
          <a:schemeClr val="accent6"/>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41495</TotalTime>
  <Words>3525</Words>
  <Application>Microsoft Office PowerPoint</Application>
  <PresentationFormat>On-screen Show (4:3)</PresentationFormat>
  <Paragraphs>636</Paragraphs>
  <Slides>61</Slides>
  <Notes>60</Notes>
  <HiddenSlides>5</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9" baseType="lpstr">
      <vt:lpstr>宋体</vt:lpstr>
      <vt:lpstr>Arial</vt:lpstr>
      <vt:lpstr>Calibri</vt:lpstr>
      <vt:lpstr>Calibri Light</vt:lpstr>
      <vt:lpstr>Cambria Math</vt:lpstr>
      <vt:lpstr>Times New Roman</vt:lpstr>
      <vt:lpstr>Office Theme</vt:lpstr>
      <vt:lpstr>Image</vt:lpstr>
      <vt:lpstr>Rolling Guidance Filter</vt:lpstr>
      <vt:lpstr>PowerPoint Presentation</vt:lpstr>
      <vt:lpstr>PowerPoint Presentation</vt:lpstr>
      <vt:lpstr>PowerPoint Presentation</vt:lpstr>
      <vt:lpstr>Image Filtering</vt:lpstr>
      <vt:lpstr>An Important Steam: Edge Preserving</vt:lpstr>
      <vt:lpstr>Edge preserving may not work  for pet beatification</vt:lpstr>
      <vt:lpstr>Edge preserving also fails the batman</vt:lpstr>
      <vt:lpstr>PowerPoint Presentation</vt:lpstr>
      <vt:lpstr>What better characters them?</vt:lpstr>
      <vt:lpstr>Scale in Computer Vision</vt:lpstr>
      <vt:lpstr>PowerPoint Presentation</vt:lpstr>
      <vt:lpstr>PowerPoint Presentation</vt:lpstr>
      <vt:lpstr>PowerPoint Presentation</vt:lpstr>
      <vt:lpstr>Scale-Aware Filtering</vt:lpstr>
      <vt:lpstr>Related Work</vt:lpstr>
      <vt:lpstr>Related Work</vt:lpstr>
      <vt:lpstr>Related Work</vt:lpstr>
      <vt:lpstr>Interesting Fact</vt:lpstr>
      <vt:lpstr>Main Idea</vt:lpstr>
      <vt:lpstr>Our Scale-aware Filter</vt:lpstr>
      <vt:lpstr>Step 1: Small Structures Removal</vt:lpstr>
      <vt:lpstr>Step 2: Edge Recovery</vt:lpstr>
      <vt:lpstr>Rolling Guidance</vt:lpstr>
      <vt:lpstr>PowerPoint Presentation</vt:lpstr>
      <vt:lpstr>PowerPoint Presentation</vt:lpstr>
      <vt:lpstr>PowerPoint Presentation</vt:lpstr>
      <vt:lpstr>PowerPoint Presentation</vt:lpstr>
      <vt:lpstr>PowerPoint Presentation</vt:lpstr>
      <vt:lpstr>PowerPoint Presentation</vt:lpstr>
      <vt:lpstr>Small Structure</vt:lpstr>
      <vt:lpstr>Large Structure</vt:lpstr>
      <vt:lpstr>PowerPoint Presentation</vt:lpstr>
      <vt:lpstr>PowerPoint Presentation</vt:lpstr>
      <vt:lpstr>Large Structure</vt:lpstr>
      <vt:lpstr>Rolling Guidance Filter</vt:lpstr>
      <vt:lpstr>Comparison</vt:lpstr>
      <vt:lpstr>Result Comparison</vt:lpstr>
      <vt:lpstr>Performance Comparison</vt:lpstr>
      <vt:lpstr>Performance Comparison</vt:lpstr>
      <vt:lpstr>Results &amp; Application</vt:lpstr>
      <vt:lpstr>Texture Removal</vt:lpstr>
      <vt:lpstr>Texture Removal</vt:lpstr>
      <vt:lpstr>Texture Removal</vt:lpstr>
      <vt:lpstr>Halftone Image</vt:lpstr>
      <vt:lpstr>Halftone Image</vt:lpstr>
      <vt:lpstr>Small Text Removal</vt:lpstr>
      <vt:lpstr>Virtual Edge Detection</vt:lpstr>
      <vt:lpstr>Virtual Edge Detection</vt:lpstr>
      <vt:lpstr>Natural Images</vt:lpstr>
      <vt:lpstr>PowerPoint Presentation</vt:lpstr>
      <vt:lpstr>Determining Scales</vt:lpstr>
      <vt:lpstr>Multi-Scale Filtering</vt:lpstr>
      <vt:lpstr>Multi-Scale Filtering</vt:lpstr>
      <vt:lpstr>PowerPoint Presentation</vt:lpstr>
      <vt:lpstr>Summary</vt:lpstr>
      <vt:lpstr>Code Available Online</vt:lpstr>
      <vt:lpstr>PowerPoint Presentation</vt:lpstr>
      <vt:lpstr>PowerPoint Presentation</vt:lpstr>
      <vt:lpstr>Thank You</vt:lpstr>
      <vt:lpstr>Limitations</vt:lpstr>
    </vt:vector>
  </TitlesOfParts>
  <Company>CUHK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Manipulation From the perspective of Human Perception and Its Applications</dc:title>
  <dc:creator>Qiong Yan</dc:creator>
  <cp:lastModifiedBy>Jiaya Jia</cp:lastModifiedBy>
  <cp:revision>1385</cp:revision>
  <cp:lastPrinted>2013-11-04T06:44:31Z</cp:lastPrinted>
  <dcterms:created xsi:type="dcterms:W3CDTF">2013-10-02T08:22:06Z</dcterms:created>
  <dcterms:modified xsi:type="dcterms:W3CDTF">2014-09-10T09:29:35Z</dcterms:modified>
</cp:coreProperties>
</file>