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</p:sldMasterIdLst>
  <p:notesMasterIdLst>
    <p:notesMasterId r:id="rId49"/>
  </p:notesMasterIdLst>
  <p:sldIdLst>
    <p:sldId id="257" r:id="rId3"/>
    <p:sldId id="315" r:id="rId4"/>
    <p:sldId id="446" r:id="rId5"/>
    <p:sldId id="454" r:id="rId6"/>
    <p:sldId id="421" r:id="rId7"/>
    <p:sldId id="422" r:id="rId8"/>
    <p:sldId id="423" r:id="rId9"/>
    <p:sldId id="424" r:id="rId10"/>
    <p:sldId id="425" r:id="rId11"/>
    <p:sldId id="466" r:id="rId12"/>
    <p:sldId id="455" r:id="rId13"/>
    <p:sldId id="429" r:id="rId14"/>
    <p:sldId id="430" r:id="rId15"/>
    <p:sldId id="432" r:id="rId16"/>
    <p:sldId id="434" r:id="rId17"/>
    <p:sldId id="435" r:id="rId18"/>
    <p:sldId id="437" r:id="rId19"/>
    <p:sldId id="438" r:id="rId20"/>
    <p:sldId id="439" r:id="rId21"/>
    <p:sldId id="440" r:id="rId22"/>
    <p:sldId id="441" r:id="rId23"/>
    <p:sldId id="442" r:id="rId24"/>
    <p:sldId id="456" r:id="rId25"/>
    <p:sldId id="457" r:id="rId26"/>
    <p:sldId id="467" r:id="rId27"/>
    <p:sldId id="470" r:id="rId28"/>
    <p:sldId id="475" r:id="rId29"/>
    <p:sldId id="443" r:id="rId30"/>
    <p:sldId id="444" r:id="rId31"/>
    <p:sldId id="445" r:id="rId32"/>
    <p:sldId id="471" r:id="rId33"/>
    <p:sldId id="468" r:id="rId34"/>
    <p:sldId id="469" r:id="rId35"/>
    <p:sldId id="476" r:id="rId36"/>
    <p:sldId id="478" r:id="rId37"/>
    <p:sldId id="472" r:id="rId38"/>
    <p:sldId id="473" r:id="rId39"/>
    <p:sldId id="474" r:id="rId40"/>
    <p:sldId id="480" r:id="rId41"/>
    <p:sldId id="481" r:id="rId42"/>
    <p:sldId id="482" r:id="rId43"/>
    <p:sldId id="483" r:id="rId44"/>
    <p:sldId id="484" r:id="rId45"/>
    <p:sldId id="486" r:id="rId46"/>
    <p:sldId id="485" r:id="rId47"/>
    <p:sldId id="365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CC00"/>
    <a:srgbClr val="FF9933"/>
    <a:srgbClr val="4D4D4D"/>
    <a:srgbClr val="333333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4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DF051-08A2-4E64-B949-8B61EE7B92A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886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2E3BB-E50C-45D7-8BBF-8FF3D0997D14}" type="slidenum">
              <a:rPr lang="en-US" altLang="zh-HK" smtClean="0"/>
              <a:pPr eaLnBrk="1" hangingPunct="1"/>
              <a:t>4</a:t>
            </a:fld>
            <a:endParaRPr lang="en-US" altLang="zh-HK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36139-7569-4C7E-BCFA-BA4FF0271EFD}" type="slidenum">
              <a:rPr lang="en-US" altLang="zh-HK" smtClean="0"/>
              <a:pPr eaLnBrk="1" hangingPunct="1"/>
              <a:t>23</a:t>
            </a:fld>
            <a:endParaRPr lang="en-US" altLang="zh-HK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050C-4B76-4A85-9AFF-E83927B97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2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E6EF-1B04-4A90-8043-92581462F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ED36-D475-4873-90BE-61329BACF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CF39-9EB4-4948-8B56-6C1272AC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7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F818-8CF1-4C1A-A04A-24F94F9E0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9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ACDD-2695-41BF-8490-29F22BB7D602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1233-19B2-4645-9B59-9BF23646F1A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618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51F-6001-4715-BD8D-0273B7CDE3CE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5EF8-49D2-4557-9E98-18B02290062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88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DC7D-68B4-4391-9900-D8794BCD2C72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E6D1-7ADB-427E-9A43-C6189E60D33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74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ADB5-B858-4C4B-840E-E565D3A0C857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54CC-6654-4959-AF08-A67EB0E6BD8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026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529F-024B-4FF3-BF18-E07277006D9E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2A45-7875-4778-8070-DC5ED7104D3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997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F733-8A0E-4C00-BFD9-7731C43C13CE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2A46-DDB6-41A6-9E88-3FBF4BC200D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08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5102-DC73-4FCB-9A85-1A5B53486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843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66A6-A4B9-446C-B2A7-150BE524511B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79BC-266E-46C0-B5B9-8490150CA48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682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C31-09EC-4D79-A36E-E322541E23D2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455C-00E6-4072-B767-05F78DF1A3C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264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3C8F-60AB-41CD-8EB4-685B7DFAE901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8828-6B0B-435F-8E09-174A9633085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09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4362-A396-4B8D-8B75-45AA2497B516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6AF-E9C6-4F7D-9E17-00186693EC0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432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FB0B-0CD8-42A8-9D17-AB77A810B007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844C-DD6F-470B-B6C8-CE74689029D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38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5846-483A-46D1-BE9A-E246C288E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1F0A-8A35-4556-86B9-AC972D8B1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72BB-C270-4C2E-9443-C8EEAE078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9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7B3A-BFAE-4498-9763-462210046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4B267-9909-4E77-B5A1-7FE4DFFC3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8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2444-C3FA-4F12-AF7A-A74B4A96F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5948-F601-4DC4-B9AA-B8F6205DB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D9A4F43E-3E1D-4B5F-A708-492193FE9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  <a:endParaRPr lang="zh-HK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F559E-8C19-4442-94E2-38545DBBA5E3}" type="datetimeFigureOut">
              <a:rPr lang="zh-HK" altLang="en-US"/>
              <a:pPr>
                <a:defRPr/>
              </a:pPr>
              <a:t>27/3/2012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08FBB-BD51-413C-B599-15771F62035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80772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zh-HK" sz="2400" smtClean="0">
              <a:solidFill>
                <a:schemeClr val="accent2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mtClean="0">
                <a:solidFill>
                  <a:srgbClr val="FF3300"/>
                </a:solidFill>
                <a:ea typeface="新細明體" charset="-120"/>
              </a:rPr>
              <a:t>Shengyu Zhang</a:t>
            </a:r>
          </a:p>
          <a:p>
            <a:pPr algn="ctr" eaLnBrk="1" hangingPunct="1">
              <a:lnSpc>
                <a:spcPct val="80000"/>
              </a:lnSpc>
            </a:pPr>
            <a:endParaRPr lang="en-US" altLang="zh-HK" sz="1600" smtClean="0">
              <a:solidFill>
                <a:srgbClr val="FF3300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z="2400" smtClean="0">
                <a:ea typeface="新細明體" charset="-120"/>
              </a:rPr>
              <a:t>The Chinese University of Hong Kong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Game theory in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Formal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 all previous games: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There are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a number of players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has a set of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strategies to choose from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aims to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maximize his/her payoff</a:t>
            </a:r>
            <a:r>
              <a:rPr lang="en-US" altLang="zh-HK" sz="2200" smtClean="0">
                <a:ea typeface="新細明體" charset="-120"/>
              </a:rPr>
              <a:t>, or minimize his/her loss.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Formally,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n-players.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player i has a set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sz="2200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z="2200" smtClean="0">
                <a:ea typeface="新細明體" charset="-120"/>
              </a:rPr>
              <a:t> of strategies.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Let S = S</a:t>
            </a:r>
            <a:r>
              <a:rPr lang="en-US" altLang="zh-HK" sz="2200" baseline="-25000" smtClean="0">
                <a:ea typeface="新細明體" charset="-120"/>
              </a:rPr>
              <a:t>1</a:t>
            </a:r>
            <a:r>
              <a:rPr lang="en-US" altLang="zh-HK" sz="2200" smtClean="0">
                <a:ea typeface="新細明體" charset="-120"/>
              </a:rPr>
              <a:t>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z="2200" smtClean="0">
                <a:ea typeface="新細明體" charset="-120"/>
              </a:rPr>
              <a:t>S</a:t>
            </a:r>
            <a:r>
              <a:rPr lang="en-US" altLang="zh-HK" sz="2200" baseline="-25000" smtClean="0">
                <a:ea typeface="新細明體" charset="-120"/>
              </a:rPr>
              <a:t>n</a:t>
            </a:r>
            <a:r>
              <a:rPr lang="en-US" altLang="zh-HK" sz="2200" smtClean="0">
                <a:ea typeface="新細明體" charset="-120"/>
              </a:rPr>
              <a:t>. A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joint strategy</a:t>
            </a:r>
            <a:r>
              <a:rPr lang="en-US" altLang="zh-HK" sz="2200" smtClean="0">
                <a:ea typeface="新細明體" charset="-120"/>
              </a:rPr>
              <a:t> is an s = s</a:t>
            </a:r>
            <a:r>
              <a:rPr lang="en-US" altLang="zh-HK" sz="2200" baseline="-25000" smtClean="0">
                <a:ea typeface="新細明體" charset="-120"/>
              </a:rPr>
              <a:t>1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altLang="zh-HK" sz="2200" smtClean="0">
                <a:ea typeface="新細明體" charset="-120"/>
              </a:rPr>
              <a:t>s</a:t>
            </a:r>
            <a:r>
              <a:rPr lang="en-US" altLang="zh-HK" sz="2200" baseline="-25000" smtClean="0">
                <a:ea typeface="新細明體" charset="-120"/>
              </a:rPr>
              <a:t>n</a:t>
            </a:r>
            <a:r>
              <a:rPr lang="en-US" altLang="zh-HK" sz="2200" smtClean="0">
                <a:ea typeface="新細明體" charset="-120"/>
              </a:rPr>
              <a:t>.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player i has a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payoff function</a:t>
            </a:r>
            <a:r>
              <a:rPr lang="en-US" altLang="zh-HK" sz="2200" smtClean="0">
                <a:ea typeface="新細明體" charset="-120"/>
              </a:rPr>
              <a:t> u</a:t>
            </a:r>
            <a:r>
              <a:rPr lang="en-US" altLang="zh-HK" sz="2200" baseline="-25000" smtClean="0">
                <a:ea typeface="新細明體" charset="-120"/>
              </a:rPr>
              <a:t>i</a:t>
            </a:r>
            <a:r>
              <a:rPr lang="en-US" altLang="zh-HK" sz="2200" smtClean="0">
                <a:ea typeface="新細明體" charset="-120"/>
              </a:rPr>
              <a:t>(s) depending on a joint strategy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A notion of being stable: equilibrium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Some combination of strategies is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stable</a:t>
            </a:r>
            <a:r>
              <a:rPr lang="en-US" altLang="zh-HK" smtClean="0">
                <a:ea typeface="新細明體" charset="-120"/>
              </a:rPr>
              <a:t>: No player wants to change his/her current strategy, provided that others don’t change.		---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Nash Equilibrium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(Pure) Nash Equilibrium</a:t>
            </a:r>
            <a:r>
              <a:rPr lang="en-US" altLang="zh-HK" smtClean="0">
                <a:ea typeface="新細明體" charset="-120"/>
              </a:rPr>
              <a:t>: A joint strategy s s.t.  		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 </a:t>
            </a:r>
            <a:r>
              <a:rPr lang="el-GR" altLang="zh-HK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 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)</a:t>
            </a:r>
            <a:r>
              <a:rPr lang="en-US" altLang="zh-HK" smtClean="0">
                <a:ea typeface="新細明體" charset="-120"/>
                <a:cs typeface="Arial" charset="0"/>
              </a:rPr>
              <a:t>,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∀i.</a:t>
            </a:r>
          </a:p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other words, s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achieves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s_i’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)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Prisoners’ dilemma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ISP routing</a:t>
            </a:r>
          </a:p>
        </p:txBody>
      </p:sp>
      <p:graphicFrame>
        <p:nvGraphicFramePr>
          <p:cNvPr id="240644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662" name="Oval 22"/>
          <p:cNvSpPr>
            <a:spLocks noChangeArrowheads="1"/>
          </p:cNvSpPr>
          <p:nvPr/>
        </p:nvSpPr>
        <p:spPr bwMode="auto">
          <a:xfrm rot="2700000">
            <a:off x="6248401" y="3228975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Prisoners’ dilemma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ISP routing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Pollution game: All countries don’t control the pollution.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Battle of sexes: both are stable.</a:t>
            </a:r>
          </a:p>
        </p:txBody>
      </p:sp>
      <p:graphicFrame>
        <p:nvGraphicFramePr>
          <p:cNvPr id="241668" name="Group 4"/>
          <p:cNvGraphicFramePr>
            <a:graphicFrameLocks noGrp="1"/>
          </p:cNvGraphicFramePr>
          <p:nvPr>
            <p:ph sz="half" idx="2"/>
          </p:nvPr>
        </p:nvGraphicFramePr>
        <p:xfrm>
          <a:off x="5334000" y="2057400"/>
          <a:ext cx="3352800" cy="35814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686" name="Oval 22"/>
          <p:cNvSpPr>
            <a:spLocks noChangeArrowheads="1"/>
          </p:cNvSpPr>
          <p:nvPr/>
        </p:nvSpPr>
        <p:spPr bwMode="auto">
          <a:xfrm rot="2700000">
            <a:off x="6642100" y="3289300"/>
            <a:ext cx="711200" cy="1143000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1687" name="Oval 23"/>
          <p:cNvSpPr>
            <a:spLocks noChangeArrowheads="1"/>
          </p:cNvSpPr>
          <p:nvPr/>
        </p:nvSpPr>
        <p:spPr bwMode="auto">
          <a:xfrm rot="2700000">
            <a:off x="7734300" y="4483100"/>
            <a:ext cx="711200" cy="1143000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6" grpId="0" animBg="1"/>
      <p:bldP spid="2416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5: Penny matching.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200" smtClean="0">
                <a:ea typeface="新細明體" charset="-120"/>
              </a:rPr>
              <a:t>Two players, each can exhibit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one bit</a:t>
            </a:r>
            <a:r>
              <a:rPr lang="en-US" altLang="zh-HK" sz="2200" smtClean="0">
                <a:ea typeface="新細明體" charset="-120"/>
              </a:rPr>
              <a:t>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the two bits match, then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red</a:t>
            </a:r>
            <a:r>
              <a:rPr lang="en-US" altLang="zh-HK" sz="2200" smtClean="0">
                <a:ea typeface="新細明體" charset="-120"/>
              </a:rPr>
              <a:t> player wins and gets payoff 1.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Otherwise, the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blue</a:t>
            </a:r>
            <a:r>
              <a:rPr lang="en-US" altLang="zh-HK" sz="2200" smtClean="0">
                <a:ea typeface="新細明體" charset="-120"/>
              </a:rPr>
              <a:t> player wins and get payoff 1.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Find a </a:t>
            </a:r>
            <a:r>
              <a:rPr lang="en-US" altLang="zh-HK" sz="2200" smtClean="0">
                <a:solidFill>
                  <a:srgbClr val="FF66FF"/>
                </a:solidFill>
                <a:ea typeface="新細明體" charset="-120"/>
              </a:rPr>
              <a:t>pure NE</a:t>
            </a:r>
            <a:r>
              <a:rPr lang="en-US" altLang="zh-HK" sz="2200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Conclusion: There may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not</a:t>
            </a:r>
            <a:r>
              <a:rPr lang="en-US" altLang="zh-HK" sz="2200" smtClean="0">
                <a:ea typeface="新細明體" charset="-120"/>
              </a:rPr>
              <a:t> exist Nash Equilibrium in a game.</a:t>
            </a:r>
          </a:p>
        </p:txBody>
      </p:sp>
      <p:graphicFrame>
        <p:nvGraphicFramePr>
          <p:cNvPr id="243716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3734" name="AutoShape 22"/>
          <p:cNvSpPr>
            <a:spLocks noChangeArrowheads="1"/>
          </p:cNvSpPr>
          <p:nvPr/>
        </p:nvSpPr>
        <p:spPr bwMode="auto">
          <a:xfrm rot="10800000">
            <a:off x="7086600" y="3581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5" name="AutoShape 23"/>
          <p:cNvSpPr>
            <a:spLocks noChangeArrowheads="1"/>
          </p:cNvSpPr>
          <p:nvPr/>
        </p:nvSpPr>
        <p:spPr bwMode="auto">
          <a:xfrm>
            <a:off x="7086600" y="5105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6" name="AutoShape 24"/>
          <p:cNvSpPr>
            <a:spLocks noChangeArrowheads="1"/>
          </p:cNvSpPr>
          <p:nvPr/>
        </p:nvSpPr>
        <p:spPr bwMode="auto">
          <a:xfrm rot="5400000">
            <a:off x="59436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7" name="AutoShape 25"/>
          <p:cNvSpPr>
            <a:spLocks noChangeArrowheads="1"/>
          </p:cNvSpPr>
          <p:nvPr/>
        </p:nvSpPr>
        <p:spPr bwMode="auto">
          <a:xfrm rot="-5400000">
            <a:off x="72390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4" grpId="0" animBg="1"/>
      <p:bldP spid="243735" grpId="0" animBg="1"/>
      <p:bldP spid="243736" grpId="0" animBg="1"/>
      <p:bldP spid="2437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Mixed strategies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Consider the case that players pick their strategies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randomly</a:t>
            </a:r>
            <a:r>
              <a:rPr lang="en-US" altLang="zh-HK" smtClean="0">
                <a:ea typeface="新細明體" charset="-12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Player i picks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s</a:t>
            </a:r>
            <a:r>
              <a:rPr lang="en-US" altLang="zh-HK" baseline="-25000" smtClean="0">
                <a:solidFill>
                  <a:srgbClr val="FF66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according to a distribution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p</a:t>
            </a:r>
            <a:r>
              <a:rPr lang="en-US" altLang="zh-HK" baseline="-25000" smtClean="0">
                <a:solidFill>
                  <a:srgbClr val="FF66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Let p = p</a:t>
            </a:r>
            <a:r>
              <a:rPr lang="en-US" altLang="zh-HK" baseline="-25000" smtClean="0">
                <a:ea typeface="新細明體" charset="-120"/>
              </a:rPr>
              <a:t>1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n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s</a:t>
            </a:r>
            <a:r>
              <a:rPr lang="el-GR" altLang="zh-HK" smtClean="0">
                <a:cs typeface="Arial" charset="0"/>
              </a:rPr>
              <a:t>←</a:t>
            </a:r>
            <a:r>
              <a:rPr lang="en-US" altLang="zh-HK" smtClean="0">
                <a:ea typeface="新細明體" charset="-120"/>
                <a:cs typeface="Arial" charset="0"/>
              </a:rPr>
              <a:t>p: draw s from p.</a:t>
            </a:r>
            <a:endParaRPr lang="en-US" altLang="zh-HK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Care about: the expected payoff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Mixed Nash Equilibrium</a:t>
            </a:r>
            <a:r>
              <a:rPr lang="en-US" altLang="zh-HK" smtClean="0">
                <a:ea typeface="新細明體" charset="-120"/>
              </a:rPr>
              <a:t>: A distribution p s.t. 		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E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l-GR" altLang="zh-HK" sz="2800" baseline="-25000" smtClean="0">
                <a:solidFill>
                  <a:srgbClr val="FF0000"/>
                </a:solidFill>
                <a:cs typeface="Arial" charset="0"/>
              </a:rPr>
              <a:t>←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p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[u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(s)] </a:t>
            </a:r>
            <a:r>
              <a:rPr lang="el-GR" altLang="zh-HK" sz="2800" smtClean="0">
                <a:solidFill>
                  <a:srgbClr val="FF0000"/>
                </a:solidFill>
                <a:cs typeface="Arial" charset="0"/>
              </a:rPr>
              <a:t>≥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 E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l-GR" altLang="zh-HK" sz="2800" baseline="-25000" smtClean="0">
                <a:solidFill>
                  <a:srgbClr val="FF0000"/>
                </a:solidFill>
                <a:cs typeface="Arial" charset="0"/>
              </a:rPr>
              <a:t>←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p’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[u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(s)]</a:t>
            </a:r>
            <a:r>
              <a:rPr lang="en-US" altLang="zh-HK" smtClean="0">
                <a:ea typeface="新細明體" charset="-120"/>
              </a:rPr>
              <a:t>, </a:t>
            </a:r>
            <a:br>
              <a:rPr lang="en-US" altLang="zh-HK" smtClean="0">
                <a:ea typeface="新細明體" charset="-120"/>
              </a:rPr>
            </a:b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 p’ different from p only at p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(and same at other distributions p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smtClean="0">
                <a:ea typeface="新細明體" charset="-120"/>
              </a:rPr>
              <a:t>Existence of mixed NE: Penny Matching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A mixed NE: Both players take uniform distribution. 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What’s the expected payoff for each player?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½.</a:t>
            </a:r>
          </a:p>
        </p:txBody>
      </p:sp>
      <p:graphicFrame>
        <p:nvGraphicFramePr>
          <p:cNvPr id="246788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Existence of mixed 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Nash, 1951: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All games</a:t>
            </a:r>
            <a:r>
              <a:rPr lang="en-US" altLang="zh-HK" smtClean="0">
                <a:ea typeface="新細明體" charset="-120"/>
              </a:rPr>
              <a:t> (with finite players and finite strategies for each player)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have mixed 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3 strategies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How about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Rock-Paper-Scissors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Winner gets payoff 1 and loser gets -1. 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Both get 0 in case of tie.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Write down the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payoff matrices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Does it have a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pure NE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Find a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mixed NE</a:t>
            </a:r>
            <a:r>
              <a:rPr lang="en-US" altLang="zh-HK" smtClean="0">
                <a:ea typeface="新細明體" charset="-120"/>
              </a:rPr>
              <a:t>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6: Traffic light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Two cars</a:t>
            </a:r>
            <a:r>
              <a:rPr lang="en-US" altLang="zh-HK" sz="2600" smtClean="0">
                <a:ea typeface="新細明體" charset="-120"/>
              </a:rPr>
              <a:t> are at an interaction at the same time.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both cross</a:t>
            </a:r>
            <a:r>
              <a:rPr lang="en-US" altLang="zh-HK" sz="2600" smtClean="0">
                <a:ea typeface="新細明體" charset="-120"/>
              </a:rPr>
              <a:t>, then a bad traffic accident. So -100 payoff for each.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only one crosses</a:t>
            </a:r>
            <a:r>
              <a:rPr lang="en-US" altLang="zh-HK" sz="2600" smtClean="0">
                <a:ea typeface="新細明體" charset="-120"/>
              </a:rPr>
              <a:t>, (s)he gets payoff 1; the other gets 0.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both stop</a:t>
            </a:r>
            <a:r>
              <a:rPr lang="en-US" altLang="zh-HK" sz="2600" smtClean="0">
                <a:ea typeface="新細明體" charset="-120"/>
              </a:rPr>
              <a:t>, both get 0.</a:t>
            </a:r>
          </a:p>
        </p:txBody>
      </p:sp>
      <p:graphicFrame>
        <p:nvGraphicFramePr>
          <p:cNvPr id="250884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Map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Intro to strategic-form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Two forms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NE and CE</a:t>
            </a:r>
          </a:p>
          <a:p>
            <a:pPr lvl="1" eaLnBrk="1" hangingPunct="1">
              <a:lnSpc>
                <a:spcPct val="90000"/>
              </a:lnSpc>
            </a:pPr>
            <a:endParaRPr lang="en-US" altLang="zh-HK" dirty="0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Algorithmic questions in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Hardness of finding an NE and 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Congestion games</a:t>
            </a:r>
          </a:p>
          <a:p>
            <a:pPr lvl="1" eaLnBrk="1" hangingPunct="1"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Game theory applied to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6: Traffic light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ea typeface="新細明體" charset="-120"/>
              </a:rPr>
              <a:t>2 </a:t>
            </a:r>
            <a:r>
              <a:rPr lang="en-US" altLang="zh-HK" sz="2400" smtClean="0">
                <a:solidFill>
                  <a:srgbClr val="0000FF"/>
                </a:solidFill>
                <a:ea typeface="新細明體" charset="-120"/>
              </a:rPr>
              <a:t>pure NE</a:t>
            </a:r>
            <a:r>
              <a:rPr lang="en-US" altLang="zh-HK" sz="2400" smtClean="0">
                <a:ea typeface="新細明體" charset="-120"/>
              </a:rPr>
              <a:t>: one crosses and one stops.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Good: Payoff (0,1) or (1,0)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Bad: not fair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ea typeface="新細明體" charset="-120"/>
              </a:rPr>
              <a:t>1 (more) </a:t>
            </a:r>
            <a:r>
              <a:rPr lang="en-US" altLang="zh-HK" sz="2400" smtClean="0">
                <a:solidFill>
                  <a:srgbClr val="FF0000"/>
                </a:solidFill>
                <a:ea typeface="新細明體" charset="-120"/>
              </a:rPr>
              <a:t>mixed NE</a:t>
            </a:r>
            <a:r>
              <a:rPr lang="en-US" altLang="zh-HK" sz="2400" smtClean="0">
                <a:ea typeface="新細明體" charset="-120"/>
              </a:rPr>
              <a:t>: both cross w.p. 1/101.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Good: Fair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Bad: Low payoff: </a:t>
            </a:r>
            <a:r>
              <a:rPr lang="en-US" altLang="zh-HK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≃</a:t>
            </a:r>
            <a:r>
              <a:rPr lang="en-US" altLang="zh-HK" sz="2000" smtClean="0">
                <a:ea typeface="新細明體" charset="-120"/>
              </a:rPr>
              <a:t>0.0001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Worse: Positive chance of crash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solidFill>
                  <a:srgbClr val="FF66FF"/>
                </a:solidFill>
                <a:ea typeface="新細明體" charset="-120"/>
              </a:rPr>
              <a:t>Stop light</a:t>
            </a:r>
            <a:r>
              <a:rPr lang="en-US" altLang="zh-HK" sz="2400" smtClean="0">
                <a:ea typeface="新細明體" charset="-120"/>
              </a:rPr>
              <a:t>: randomly pick one and suggest to cross, the other one to stop.</a:t>
            </a:r>
          </a:p>
        </p:txBody>
      </p:sp>
      <p:graphicFrame>
        <p:nvGraphicFramePr>
          <p:cNvPr id="251908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Correlated Equilibrium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Recall that a mixed NE is a probability distribution p = p</a:t>
            </a:r>
            <a:r>
              <a:rPr lang="en-US" altLang="zh-HK" baseline="-25000" smtClean="0">
                <a:ea typeface="新細明體" charset="-120"/>
              </a:rPr>
              <a:t>1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n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A general distribution may not be decomposed into such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product</a:t>
            </a:r>
            <a:r>
              <a:rPr lang="en-US" altLang="zh-HK" smtClean="0">
                <a:ea typeface="新細明體" charset="-120"/>
              </a:rPr>
              <a:t> form. 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A general distribution p on S is a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correlated equilibrium</a:t>
            </a:r>
            <a:r>
              <a:rPr lang="en-US" altLang="zh-HK" smtClean="0">
                <a:ea typeface="新細明體" charset="-120"/>
              </a:rPr>
              <a:t> (CE) if for any given s drawn from p, each player i won’t change strategy based on his/her information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Correlated Equilibrium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You can think of it as an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extra party</a:t>
            </a:r>
            <a:r>
              <a:rPr lang="en-US" altLang="zh-HK" smtClean="0">
                <a:ea typeface="新細明體" charset="-120"/>
              </a:rPr>
              <a:t> samples s from p and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recommend </a:t>
            </a:r>
            <a:r>
              <a:rPr lang="en-US" altLang="zh-HK" smtClean="0">
                <a:ea typeface="新細明體" charset="-120"/>
              </a:rPr>
              <a:t>player i take strategy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 Then player i doesn’t want to change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to any other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 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Formal: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(s)|s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]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)|s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]</a:t>
            </a:r>
            <a:r>
              <a:rPr lang="en-US" altLang="zh-HK" smtClean="0">
                <a:ea typeface="新細明體" charset="-120"/>
              </a:rPr>
              <a:t>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en-US" altLang="zh-HK" smtClean="0">
                <a:ea typeface="新細明體" charset="-120"/>
              </a:rPr>
              <a:t>i,s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Conditional expectation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Or equivalently, </a:t>
            </a:r>
            <a:br>
              <a:rPr lang="en-US" altLang="zh-HK" smtClean="0">
                <a:ea typeface="新細明體" charset="-120"/>
              </a:rPr>
            </a:br>
            <a:r>
              <a:rPr lang="en-US" altLang="zh-HK" smtClean="0">
                <a:ea typeface="新細明體" charset="-120"/>
              </a:rPr>
              <a:t>	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zh-HK" smtClean="0">
                <a:ea typeface="新細明體" charset="-120"/>
              </a:rPr>
              <a:t>,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Summary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886200" cy="4302125"/>
          </a:xfrm>
          <a:noFill/>
        </p:spPr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players</a:t>
            </a:r>
            <a:r>
              <a:rPr lang="en-US" altLang="zh-HK" smtClean="0">
                <a:ea typeface="新細明體" charset="-120"/>
              </a:rPr>
              <a:t>: P</a:t>
            </a:r>
            <a:r>
              <a:rPr lang="en-US" altLang="zh-HK" baseline="-25000" smtClean="0">
                <a:ea typeface="新細明體" charset="-120"/>
              </a:rPr>
              <a:t>1</a:t>
            </a:r>
            <a:r>
              <a:rPr lang="en-US" altLang="zh-HK" smtClean="0">
                <a:ea typeface="新細明體" charset="-120"/>
              </a:rPr>
              <a:t>, …, P</a:t>
            </a:r>
            <a:r>
              <a:rPr lang="en-US" altLang="zh-HK" baseline="-25000" smtClean="0">
                <a:ea typeface="新細明體" charset="-120"/>
              </a:rPr>
              <a:t>n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has a set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of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strategies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has a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utility</a:t>
            </a:r>
            <a:r>
              <a:rPr lang="en-US" altLang="zh-HK" smtClean="0">
                <a:ea typeface="新細明體" charset="-120"/>
              </a:rPr>
              <a:t> function u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: S</a:t>
            </a:r>
            <a:r>
              <a:rPr lang="el-GR" altLang="zh-HK" smtClean="0"/>
              <a:t>→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ℝ</a:t>
            </a:r>
            <a:endParaRPr lang="en-US" altLang="zh-HK" smtClean="0">
              <a:ea typeface="新細明體" charset="-120"/>
            </a:endParaRP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S = S</a:t>
            </a:r>
            <a:r>
              <a:rPr lang="en-US" altLang="zh-HK" baseline="-25000" smtClean="0">
                <a:ea typeface="新細明體" charset="-120"/>
              </a:rPr>
              <a:t>1</a:t>
            </a:r>
            <a:r>
              <a:rPr lang="en-US" altLang="zh-HK" smtClean="0">
                <a:ea typeface="新細明體" charset="-120"/>
              </a:rPr>
              <a:t>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S</a:t>
            </a:r>
            <a:r>
              <a:rPr lang="en-US" altLang="zh-HK" baseline="-25000" smtClean="0">
                <a:ea typeface="新細明體" charset="-120"/>
              </a:rPr>
              <a:t>2</a:t>
            </a:r>
            <a:r>
              <a:rPr lang="en-US" altLang="zh-HK" smtClean="0">
                <a:ea typeface="新細明體" charset="-120"/>
              </a:rPr>
              <a:t>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⋯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S</a:t>
            </a:r>
            <a:r>
              <a:rPr lang="en-US" altLang="zh-HK" baseline="-25000" smtClean="0">
                <a:ea typeface="新細明體" charset="-120"/>
              </a:rPr>
              <a:t>n</a:t>
            </a: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Nash equilibrium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Pure Nash equilibrium</a:t>
            </a:r>
            <a:r>
              <a:rPr lang="en-US" altLang="zh-HK" dirty="0" smtClean="0">
                <a:ea typeface="新細明體" charset="-120"/>
              </a:rPr>
              <a:t>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a joint strategy s = (s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 …,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n</a:t>
            </a:r>
            <a:r>
              <a:rPr lang="en-US" altLang="zh-HK" dirty="0" smtClean="0">
                <a:ea typeface="新細明體" charset="-120"/>
              </a:rPr>
              <a:t>)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	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 </a:t>
            </a:r>
            <a:r>
              <a:rPr lang="el-GR" altLang="zh-HK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Mixed</a:t>
            </a:r>
            <a:r>
              <a:rPr lang="en-US" altLang="zh-HK" dirty="0" smtClean="0">
                <a:ea typeface="新細明體" charset="-120"/>
              </a:rPr>
              <a:t>)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Nash equilibrium</a:t>
            </a:r>
            <a:r>
              <a:rPr lang="en-US" altLang="zh-HK" dirty="0" smtClean="0">
                <a:ea typeface="新細明體" charset="-120"/>
              </a:rPr>
              <a:t> (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NE</a:t>
            </a:r>
            <a:r>
              <a:rPr lang="en-US" altLang="zh-HK" dirty="0" smtClean="0">
                <a:ea typeface="新細明體" charset="-120"/>
              </a:rPr>
              <a:t>):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a product distribution p = p</a:t>
            </a:r>
            <a:r>
              <a:rPr lang="en-US" altLang="zh-HK" baseline="-25000" dirty="0" smtClean="0">
                <a:ea typeface="新細明體" charset="-120"/>
              </a:rPr>
              <a:t>1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</a:t>
            </a:r>
            <a:r>
              <a:rPr lang="en-US" altLang="zh-HK" dirty="0" smtClean="0">
                <a:ea typeface="新細明體" charset="-120"/>
              </a:rPr>
              <a:t> …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dirty="0" err="1" smtClean="0">
                <a:ea typeface="新細明體" charset="-120"/>
              </a:rPr>
              <a:t>p</a:t>
            </a:r>
            <a:r>
              <a:rPr lang="en-US" altLang="zh-HK" baseline="-25000" dirty="0" err="1" smtClean="0">
                <a:ea typeface="新細明體" charset="-120"/>
              </a:rPr>
              <a:t>n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with p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)&gt;0,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</a:t>
            </a:r>
            <a:r>
              <a:rPr lang="en-US" altLang="zh-HK" dirty="0" err="1" smtClean="0">
                <a:ea typeface="新細明體" charset="-120"/>
              </a:rPr>
              <a:t>E</a:t>
            </a:r>
            <a:r>
              <a:rPr lang="en-US" altLang="zh-HK" baseline="-25000" dirty="0" err="1" smtClean="0">
                <a:ea typeface="新細明體" charset="-120"/>
              </a:rPr>
              <a:t>s</a:t>
            </a:r>
            <a:r>
              <a:rPr lang="el-GR" altLang="zh-HK" baseline="-25000" dirty="0" smtClean="0">
                <a:cs typeface="Arial" charset="0"/>
              </a:rPr>
              <a:t>←</a:t>
            </a:r>
            <a:r>
              <a:rPr lang="en-US" altLang="zh-HK" baseline="-25000" dirty="0" smtClean="0">
                <a:ea typeface="新細明體" charset="-120"/>
              </a:rPr>
              <a:t>p</a:t>
            </a:r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 smtClean="0">
                <a:ea typeface="新細明體" charset="-120"/>
              </a:rPr>
              <a:t>]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HK" dirty="0" err="1" smtClean="0">
                <a:ea typeface="新細明體" charset="-120"/>
              </a:rPr>
              <a:t>E</a:t>
            </a:r>
            <a:r>
              <a:rPr lang="en-US" altLang="zh-HK" baseline="-25000" dirty="0" err="1" smtClean="0">
                <a:ea typeface="新細明體" charset="-120"/>
              </a:rPr>
              <a:t>s</a:t>
            </a:r>
            <a:r>
              <a:rPr lang="el-GR" altLang="zh-HK" baseline="-25000" dirty="0" smtClean="0">
                <a:cs typeface="Arial" charset="0"/>
              </a:rPr>
              <a:t>←</a:t>
            </a:r>
            <a:r>
              <a:rPr lang="en-US" altLang="zh-HK" baseline="-25000" dirty="0" smtClean="0">
                <a:ea typeface="新細明體" charset="-120"/>
              </a:rPr>
              <a:t>p</a:t>
            </a:r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 smtClean="0">
                <a:ea typeface="新細明體" charset="-120"/>
              </a:rPr>
              <a:t>]</a:t>
            </a:r>
          </a:p>
          <a:p>
            <a:pPr eaLnBrk="1" hangingPunct="1">
              <a:defRPr/>
            </a:pP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Correlated equilibrium (CE)</a:t>
            </a:r>
            <a:r>
              <a:rPr lang="en-US" altLang="zh-HK" dirty="0" smtClean="0">
                <a:ea typeface="新細明體" charset="-120"/>
              </a:rPr>
              <a:t>: a joint distribution p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with p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)&gt;0,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dirty="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(s)|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] 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dirty="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)|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]</a:t>
            </a:r>
            <a:endParaRPr lang="en-US" altLang="zh-HK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II. Algorithmic questions in games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000" smtClean="0">
                <a:ea typeface="新細明體" charset="-120"/>
              </a:rPr>
              <a:t>Complexity of finding a NE and CE</a:t>
            </a:r>
            <a:endParaRPr lang="zh-HK" altLang="en-US" sz="4000" smtClean="0">
              <a:ea typeface="新細明體" charset="-120"/>
            </a:endParaRPr>
          </a:p>
        </p:txBody>
      </p:sp>
      <p:sp>
        <p:nvSpPr>
          <p:cNvPr id="296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Why algorithmic issues?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What if we have a large number of strategies?</a:t>
            </a:r>
          </a:p>
          <a:p>
            <a:pPr lvl="1"/>
            <a:r>
              <a:rPr lang="en-US" altLang="zh-HK" dirty="0" smtClean="0">
                <a:solidFill>
                  <a:srgbClr val="A6A6A6"/>
                </a:solidFill>
                <a:ea typeface="新細明體" charset="-120"/>
              </a:rPr>
              <a:t>Or large number of players?</a:t>
            </a:r>
            <a:endParaRPr lang="zh-HK" altLang="en-US" dirty="0" smtClean="0">
              <a:solidFill>
                <a:srgbClr val="A6A6A6"/>
              </a:solidFill>
              <a:ea typeface="新細明體" charset="-12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75272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29247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295400"/>
            <a:ext cx="27432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Complexity of finding a NE and CE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Given the utility functions, how hard is it to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find one NE</a:t>
            </a:r>
            <a:r>
              <a:rPr lang="en-US" altLang="zh-HK" smtClean="0">
                <a:ea typeface="新細明體" charset="-120"/>
              </a:rPr>
              <a:t>? </a:t>
            </a:r>
          </a:p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No polynomial</a:t>
            </a:r>
            <a:r>
              <a:rPr lang="en-US" altLang="zh-HK" smtClean="0">
                <a:ea typeface="新細明體" charset="-120"/>
              </a:rPr>
              <a:t> time algorithm is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known</a:t>
            </a:r>
            <a:r>
              <a:rPr lang="en-US" altLang="zh-HK" smtClean="0">
                <a:ea typeface="新細明體" charset="-120"/>
              </a:rPr>
              <a:t> to find a NE.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But, there is polynomial-time algorithms for finding a correlated equilibrium.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{p(s): s∊S} are unknowns.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Constraints: 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zh-HK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Note that each u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(s) is given.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Thus all constraints are linear!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So we just want to find a feasible solution to a set of linear constraints.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We’ve known how to do it by linear programming.</a:t>
            </a:r>
            <a:endParaRPr lang="en-US" altLang="zh-HK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I. strategic-form games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actually find a solution to maximize a linear function of p(s)’s, such as the expected total payoff.</a:t>
            </a:r>
          </a:p>
          <a:p>
            <a:pPr eaLnBrk="1" hangingPunct="1"/>
            <a:endParaRPr lang="en-US" altLang="zh-HK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p(s)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s.t.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000" smtClean="0">
                <a:ea typeface="新細明體" charset="-120"/>
              </a:rPr>
              <a:t>Congestion games</a:t>
            </a:r>
            <a:endParaRPr lang="zh-HK" altLang="en-US" sz="4000" smtClean="0">
              <a:ea typeface="新細明體" charset="-120"/>
            </a:endParaRPr>
          </a:p>
        </p:txBody>
      </p:sp>
      <p:sp>
        <p:nvSpPr>
          <p:cNvPr id="3481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Pigou’s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30725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ea typeface="新細明體" charset="-120"/>
              </a:rPr>
              <a:t>1 unit of flow go from s to t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k players, each has 1/k amount of flow</a:t>
            </a:r>
          </a:p>
          <a:p>
            <a:r>
              <a:rPr lang="en-US" altLang="zh-HK" sz="2800" dirty="0" smtClean="0">
                <a:ea typeface="新細明體" charset="-120"/>
              </a:rPr>
              <a:t>Strategies for each player: 2 paths</a:t>
            </a:r>
          </a:p>
          <a:p>
            <a:r>
              <a:rPr lang="en-US" altLang="zh-HK" sz="2800" dirty="0" smtClean="0">
                <a:ea typeface="新細明體" charset="-120"/>
              </a:rPr>
              <a:t>Best cost?</a:t>
            </a:r>
          </a:p>
          <a:p>
            <a:r>
              <a:rPr lang="en-US" altLang="zh-HK" sz="2800" dirty="0" smtClean="0">
                <a:ea typeface="新細明體" charset="-120"/>
              </a:rPr>
              <a:t>Suppose m uses the lower path: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Total cost: m·(1/k)·(m/k) + (k-m)·(1/k) = (m/k)</a:t>
            </a:r>
            <a:r>
              <a:rPr lang="en-US" altLang="zh-HK" sz="2400" baseline="30000" dirty="0" smtClean="0">
                <a:ea typeface="新細明體" charset="-120"/>
              </a:rPr>
              <a:t>2</a:t>
            </a:r>
            <a:r>
              <a:rPr lang="en-US" altLang="zh-HK" sz="2400" dirty="0" smtClean="0">
                <a:ea typeface="新細明體" charset="-120"/>
              </a:rPr>
              <a:t>-(m/k)+1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</a:rPr>
              <a:t>≥ ¾</a:t>
            </a:r>
            <a:r>
              <a:rPr lang="en-US" altLang="zh-HK" sz="2400" dirty="0" smtClean="0">
                <a:ea typeface="新細明體" charset="-120"/>
              </a:rPr>
              <a:t>. </a:t>
            </a:r>
            <a:r>
              <a:rPr lang="en-US" altLang="zh-HK" sz="2400" dirty="0" smtClean="0">
                <a:solidFill>
                  <a:srgbClr val="FF33CC"/>
                </a:solidFill>
                <a:ea typeface="新細明體" charset="-120"/>
              </a:rPr>
              <a:t>(“=” </a:t>
            </a:r>
            <a:r>
              <a:rPr lang="en-US" altLang="zh-HK" sz="2400" dirty="0" err="1" smtClean="0">
                <a:solidFill>
                  <a:srgbClr val="FF33CC"/>
                </a:solidFill>
                <a:ea typeface="新細明體" charset="-120"/>
              </a:rPr>
              <a:t>iff</a:t>
            </a:r>
            <a:r>
              <a:rPr lang="en-US" altLang="zh-HK" sz="2400" dirty="0" smtClean="0">
                <a:solidFill>
                  <a:srgbClr val="FF33CC"/>
                </a:solidFill>
                <a:ea typeface="新細明體" charset="-120"/>
              </a:rPr>
              <a:t> m=k/2)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Equilibrium: all players use the lower. Total cost = </a:t>
            </a:r>
            <a:r>
              <a:rPr lang="en-US" altLang="zh-HK" sz="2400" dirty="0" smtClean="0">
                <a:solidFill>
                  <a:srgbClr val="0000FF"/>
                </a:solidFill>
                <a:ea typeface="新細明體" charset="-120"/>
              </a:rPr>
              <a:t>1</a:t>
            </a:r>
            <a:r>
              <a:rPr lang="en-US" altLang="zh-HK" sz="2400" dirty="0" smtClean="0">
                <a:ea typeface="新細明體" charset="-120"/>
              </a:rPr>
              <a:t>.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891338" y="3200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056563" y="32004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6" name="Arc 5"/>
          <p:cNvSpPr/>
          <p:nvPr/>
        </p:nvSpPr>
        <p:spPr bwMode="auto">
          <a:xfrm>
            <a:off x="6781800" y="3155950"/>
            <a:ext cx="1600200" cy="11874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6781800" y="2482850"/>
            <a:ext cx="1600200" cy="11747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207250" y="2852738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7205663" y="362902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Price of Anarchy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4138" cy="4530725"/>
          </a:xfrm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So the m players have total cost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 while they could have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¾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Punishment of selfish routings.</a:t>
            </a:r>
          </a:p>
          <a:p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Price of Anarchy</a:t>
            </a:r>
            <a:r>
              <a:rPr lang="en-US" altLang="zh-HK" dirty="0" smtClean="0">
                <a:ea typeface="新細明體" charset="-12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altLang="zh-HK" dirty="0" smtClean="0">
                <a:ea typeface="新細明體" charset="-120"/>
              </a:rPr>
              <a:t>	cost of a worst equilibrium</a:t>
            </a:r>
          </a:p>
          <a:p>
            <a:pPr>
              <a:buFont typeface="Wingdings" pitchFamily="2" charset="2"/>
              <a:buNone/>
            </a:pPr>
            <a:r>
              <a:rPr lang="en-US" altLang="zh-HK" dirty="0" smtClean="0">
                <a:ea typeface="新細明體" charset="-120"/>
              </a:rPr>
              <a:t>	minimal total cost</a:t>
            </a:r>
          </a:p>
          <a:p>
            <a:r>
              <a:rPr lang="en-US" altLang="zh-HK" dirty="0" smtClean="0">
                <a:ea typeface="新細明體" charset="-120"/>
              </a:rPr>
              <a:t>In the above example: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 /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¾</a:t>
            </a:r>
            <a:r>
              <a:rPr lang="en-US" altLang="zh-HK" dirty="0" smtClean="0">
                <a:ea typeface="新細明體" charset="-120"/>
              </a:rPr>
              <a:t> = 4/3.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119938" y="28956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8285163" y="28956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6" name="Arc 5"/>
          <p:cNvSpPr/>
          <p:nvPr/>
        </p:nvSpPr>
        <p:spPr bwMode="auto">
          <a:xfrm>
            <a:off x="7010400" y="2851150"/>
            <a:ext cx="1600200" cy="11874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7010400" y="2178050"/>
            <a:ext cx="1600200" cy="11747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7435850" y="2547938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7434263" y="332422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Braess’s Paradox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038600" cy="3616325"/>
          </a:xfrm>
        </p:spPr>
        <p:txBody>
          <a:bodyPr/>
          <a:lstStyle/>
          <a:p>
            <a:r>
              <a:rPr lang="en-US" altLang="zh-HK" sz="2400" dirty="0" smtClean="0">
                <a:ea typeface="新細明體" charset="-120"/>
              </a:rPr>
              <a:t>1 unit of flow.</a:t>
            </a:r>
          </a:p>
          <a:p>
            <a:r>
              <a:rPr lang="en-US" altLang="zh-HK" sz="2400" dirty="0" smtClean="0">
                <a:ea typeface="新細明體" charset="-120"/>
              </a:rPr>
              <a:t>Suppose p-fraction uses the upper path.</a:t>
            </a:r>
          </a:p>
          <a:p>
            <a:r>
              <a:rPr lang="en-US" altLang="zh-HK" sz="2400" dirty="0" smtClean="0">
                <a:ea typeface="新細明體" charset="-120"/>
              </a:rPr>
              <a:t>Total cost: p(p+1)+(1-p)(1+(1-p)) </a:t>
            </a:r>
            <a:r>
              <a:rPr lang="el-GR" altLang="zh-HK" sz="2400" dirty="0" smtClean="0">
                <a:solidFill>
                  <a:srgbClr val="FF0000"/>
                </a:solidFill>
                <a:cs typeface="Arial" charset="0"/>
              </a:rPr>
              <a:t>≥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 3/2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 </a:t>
            </a:r>
          </a:p>
          <a:p>
            <a:pPr lvl="1"/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  <a:cs typeface="Arial" charset="0"/>
              </a:rPr>
              <a:t>“=” </a:t>
            </a:r>
            <a:r>
              <a:rPr lang="en-US" altLang="zh-HK" sz="2000" dirty="0" err="1" smtClean="0">
                <a:solidFill>
                  <a:srgbClr val="FF33CC"/>
                </a:solidFill>
                <a:ea typeface="新細明體" charset="-120"/>
                <a:cs typeface="Arial" charset="0"/>
              </a:rPr>
              <a:t>iff</a:t>
            </a:r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  <a:cs typeface="Arial" charset="0"/>
              </a:rPr>
              <a:t> p=1/2</a:t>
            </a:r>
            <a:r>
              <a:rPr lang="en-US" altLang="zh-HK" sz="2000" dirty="0" smtClean="0">
                <a:ea typeface="新細明體" charset="-120"/>
                <a:cs typeface="Arial" charset="0"/>
              </a:rPr>
              <a:t>.</a:t>
            </a:r>
          </a:p>
          <a:p>
            <a:r>
              <a:rPr lang="en-US" altLang="zh-HK" sz="2400" dirty="0" smtClean="0">
                <a:ea typeface="新細明體" charset="-120"/>
                <a:cs typeface="Arial" charset="0"/>
              </a:rPr>
              <a:t>p = ½ is also the unique equilibrium.</a:t>
            </a:r>
          </a:p>
          <a:p>
            <a:r>
              <a:rPr lang="en-US" altLang="zh-HK" sz="2400" dirty="0" err="1" smtClean="0">
                <a:ea typeface="新細明體" charset="-120"/>
                <a:cs typeface="Arial" charset="0"/>
              </a:rPr>
              <a:t>PoA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 =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1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</a:t>
            </a:r>
            <a:endParaRPr lang="zh-HK" altLang="en-US" sz="2400" dirty="0" smtClean="0">
              <a:ea typeface="新細明體" charset="-12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3716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8322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 rot="-1380000">
            <a:off x="16652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25908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25654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7897" name="Straight Arrow Connector 11"/>
          <p:cNvCxnSpPr>
            <a:cxnSpLocks noChangeShapeType="1"/>
            <a:stCxn id="37892" idx="3"/>
            <a:endCxn id="37895" idx="1"/>
          </p:cNvCxnSpPr>
          <p:nvPr/>
        </p:nvCxnSpPr>
        <p:spPr bwMode="auto">
          <a:xfrm flipV="1">
            <a:off x="16716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8" name="Straight Arrow Connector 13"/>
          <p:cNvCxnSpPr>
            <a:cxnSpLocks noChangeShapeType="1"/>
            <a:stCxn id="37896" idx="3"/>
            <a:endCxn id="37893" idx="1"/>
          </p:cNvCxnSpPr>
          <p:nvPr/>
        </p:nvCxnSpPr>
        <p:spPr bwMode="auto">
          <a:xfrm flipV="1">
            <a:off x="29162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Straight Arrow Connector 20"/>
          <p:cNvCxnSpPr>
            <a:cxnSpLocks noChangeShapeType="1"/>
            <a:stCxn id="37895" idx="3"/>
            <a:endCxn id="37893" idx="1"/>
          </p:cNvCxnSpPr>
          <p:nvPr/>
        </p:nvCxnSpPr>
        <p:spPr bwMode="auto">
          <a:xfrm>
            <a:off x="28908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0" name="Straight Arrow Connector 23"/>
          <p:cNvCxnSpPr>
            <a:cxnSpLocks noChangeShapeType="1"/>
            <a:stCxn id="37892" idx="3"/>
            <a:endCxn id="37896" idx="1"/>
          </p:cNvCxnSpPr>
          <p:nvPr/>
        </p:nvCxnSpPr>
        <p:spPr bwMode="auto">
          <a:xfrm>
            <a:off x="16716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1" name="TextBox 26"/>
          <p:cNvSpPr txBox="1">
            <a:spLocks noChangeArrowheads="1"/>
          </p:cNvSpPr>
          <p:nvPr/>
        </p:nvSpPr>
        <p:spPr bwMode="auto">
          <a:xfrm rot="1320000">
            <a:off x="30130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 rot="1320000">
            <a:off x="16795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3" name="TextBox 28"/>
          <p:cNvSpPr txBox="1">
            <a:spLocks noChangeArrowheads="1"/>
          </p:cNvSpPr>
          <p:nvPr/>
        </p:nvSpPr>
        <p:spPr bwMode="auto">
          <a:xfrm rot="-1380000">
            <a:off x="30003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4" name="TextBox 29"/>
          <p:cNvSpPr txBox="1">
            <a:spLocks noChangeArrowheads="1"/>
          </p:cNvSpPr>
          <p:nvPr/>
        </p:nvSpPr>
        <p:spPr bwMode="auto">
          <a:xfrm>
            <a:off x="51054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5" name="TextBox 30"/>
          <p:cNvSpPr txBox="1">
            <a:spLocks noChangeArrowheads="1"/>
          </p:cNvSpPr>
          <p:nvPr/>
        </p:nvSpPr>
        <p:spPr bwMode="auto">
          <a:xfrm>
            <a:off x="75660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6" name="TextBox 31"/>
          <p:cNvSpPr txBox="1">
            <a:spLocks noChangeArrowheads="1"/>
          </p:cNvSpPr>
          <p:nvPr/>
        </p:nvSpPr>
        <p:spPr bwMode="auto">
          <a:xfrm rot="-1380000">
            <a:off x="53990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7" name="TextBox 32"/>
          <p:cNvSpPr txBox="1">
            <a:spLocks noChangeArrowheads="1"/>
          </p:cNvSpPr>
          <p:nvPr/>
        </p:nvSpPr>
        <p:spPr bwMode="auto">
          <a:xfrm>
            <a:off x="63246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8" name="TextBox 33"/>
          <p:cNvSpPr txBox="1">
            <a:spLocks noChangeArrowheads="1"/>
          </p:cNvSpPr>
          <p:nvPr/>
        </p:nvSpPr>
        <p:spPr bwMode="auto">
          <a:xfrm>
            <a:off x="62992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7909" name="Straight Arrow Connector 34"/>
          <p:cNvCxnSpPr>
            <a:cxnSpLocks noChangeShapeType="1"/>
            <a:stCxn id="37904" idx="3"/>
            <a:endCxn id="37907" idx="1"/>
          </p:cNvCxnSpPr>
          <p:nvPr/>
        </p:nvCxnSpPr>
        <p:spPr bwMode="auto">
          <a:xfrm flipV="1">
            <a:off x="54054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0" name="Straight Arrow Connector 35"/>
          <p:cNvCxnSpPr>
            <a:cxnSpLocks noChangeShapeType="1"/>
            <a:stCxn id="37908" idx="3"/>
            <a:endCxn id="37905" idx="1"/>
          </p:cNvCxnSpPr>
          <p:nvPr/>
        </p:nvCxnSpPr>
        <p:spPr bwMode="auto">
          <a:xfrm flipV="1">
            <a:off x="66500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1" name="Straight Arrow Connector 36"/>
          <p:cNvCxnSpPr>
            <a:cxnSpLocks noChangeShapeType="1"/>
            <a:stCxn id="37907" idx="3"/>
            <a:endCxn id="37905" idx="1"/>
          </p:cNvCxnSpPr>
          <p:nvPr/>
        </p:nvCxnSpPr>
        <p:spPr bwMode="auto">
          <a:xfrm>
            <a:off x="66246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2" name="Straight Arrow Connector 37"/>
          <p:cNvCxnSpPr>
            <a:cxnSpLocks noChangeShapeType="1"/>
            <a:stCxn id="37904" idx="3"/>
            <a:endCxn id="37908" idx="1"/>
          </p:cNvCxnSpPr>
          <p:nvPr/>
        </p:nvCxnSpPr>
        <p:spPr bwMode="auto">
          <a:xfrm>
            <a:off x="54054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3" name="TextBox 38"/>
          <p:cNvSpPr txBox="1">
            <a:spLocks noChangeArrowheads="1"/>
          </p:cNvSpPr>
          <p:nvPr/>
        </p:nvSpPr>
        <p:spPr bwMode="auto">
          <a:xfrm rot="1320000">
            <a:off x="67468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14" name="TextBox 39"/>
          <p:cNvSpPr txBox="1">
            <a:spLocks noChangeArrowheads="1"/>
          </p:cNvSpPr>
          <p:nvPr/>
        </p:nvSpPr>
        <p:spPr bwMode="auto">
          <a:xfrm rot="1320000">
            <a:off x="54133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15" name="TextBox 40"/>
          <p:cNvSpPr txBox="1">
            <a:spLocks noChangeArrowheads="1"/>
          </p:cNvSpPr>
          <p:nvPr/>
        </p:nvSpPr>
        <p:spPr bwMode="auto">
          <a:xfrm rot="-1380000">
            <a:off x="67341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cxnSp>
        <p:nvCxnSpPr>
          <p:cNvPr id="37916" name="Straight Arrow Connector 41"/>
          <p:cNvCxnSpPr>
            <a:cxnSpLocks noChangeShapeType="1"/>
            <a:stCxn id="37907" idx="2"/>
            <a:endCxn id="37908" idx="0"/>
          </p:cNvCxnSpPr>
          <p:nvPr/>
        </p:nvCxnSpPr>
        <p:spPr bwMode="auto">
          <a:xfrm>
            <a:off x="6475413" y="1638300"/>
            <a:ext cx="0" cy="406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7" name="TextBox 44"/>
          <p:cNvSpPr txBox="1">
            <a:spLocks noChangeArrowheads="1"/>
          </p:cNvSpPr>
          <p:nvPr/>
        </p:nvSpPr>
        <p:spPr bwMode="auto">
          <a:xfrm>
            <a:off x="6424613" y="16732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c=0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648200" y="2514600"/>
            <a:ext cx="40386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1 unit of flow.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We can ignore the new added edge and </a:t>
            </a:r>
            <a:r>
              <a:rPr lang="en-US" altLang="zh-HK" sz="2400" dirty="0" smtClean="0">
                <a:ea typeface="新細明體" charset="-120"/>
              </a:rPr>
              <a:t>achieve the same total cost.</a:t>
            </a:r>
            <a:endParaRPr lang="en-US" altLang="zh-HK" sz="2000" dirty="0">
              <a:ea typeface="新細明體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 smtClean="0">
                <a:ea typeface="新細明體" charset="-120"/>
                <a:cs typeface="Arial" charset="0"/>
              </a:rPr>
              <a:t>But </a:t>
            </a:r>
            <a:r>
              <a:rPr lang="en-US" altLang="zh-HK" sz="2400" dirty="0">
                <a:ea typeface="新細明體" charset="-120"/>
                <a:cs typeface="Arial" charset="0"/>
              </a:rPr>
              <a:t>now selfish routing would all take the path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HK" sz="2400" dirty="0">
                <a:ea typeface="新細明體" charset="-120"/>
                <a:cs typeface="Arial" charset="0"/>
              </a:rPr>
              <a:t>	s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>
                <a:ea typeface="新細明體" charset="-120"/>
                <a:cs typeface="Arial" charset="0"/>
              </a:rPr>
              <a:t>v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>
                <a:ea typeface="新細明體" charset="-120"/>
                <a:cs typeface="Arial" charset="0"/>
              </a:rPr>
              <a:t>w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t.</a:t>
            </a:r>
          </a:p>
          <a:p>
            <a:pPr marL="669925" lvl="1" indent="-325438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kumimoji="0" lang="en-US" altLang="zh-HK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Total cost:</a:t>
            </a:r>
            <a:r>
              <a:rPr kumimoji="0" lang="en-US" altLang="zh-HK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 </a:t>
            </a:r>
            <a:r>
              <a:rPr kumimoji="0" lang="en-US" altLang="zh-HK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1</a:t>
            </a:r>
            <a:r>
              <a:rPr lang="en-US" altLang="zh-HK" sz="2000" kern="0" dirty="0" smtClean="0">
                <a:solidFill>
                  <a:srgbClr val="000000"/>
                </a:solidFill>
                <a:latin typeface="Arial"/>
                <a:ea typeface="新細明體" charset="-120"/>
                <a:cs typeface="Arial" charset="0"/>
              </a:rPr>
              <a:t>.</a:t>
            </a:r>
            <a:endParaRPr lang="en-US" altLang="zh-HK" sz="2400" dirty="0" smtClean="0">
              <a:ea typeface="新細明體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 err="1" smtClean="0">
                <a:ea typeface="新細明體" charset="-120"/>
                <a:cs typeface="Arial" charset="0"/>
              </a:rPr>
              <a:t>PoA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 =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4/3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</a:t>
            </a:r>
            <a:endParaRPr lang="zh-HK" altLang="en-US" sz="24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05" grpId="0"/>
      <p:bldP spid="37906" grpId="0"/>
      <p:bldP spid="37907" grpId="0"/>
      <p:bldP spid="37908" grpId="0"/>
      <p:bldP spid="37913" grpId="0"/>
      <p:bldP spid="37914" grpId="0"/>
      <p:bldP spid="37915" grpId="0"/>
      <p:bldP spid="379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Braess’s Paradox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038600" cy="1600200"/>
          </a:xfrm>
        </p:spPr>
        <p:txBody>
          <a:bodyPr/>
          <a:lstStyle/>
          <a:p>
            <a:r>
              <a:rPr lang="en-US" altLang="zh-HK" sz="2400" smtClean="0">
                <a:ea typeface="新細明體" charset="-120"/>
              </a:rPr>
              <a:t>1 unit of flow.</a:t>
            </a:r>
          </a:p>
          <a:p>
            <a:r>
              <a:rPr lang="en-US" altLang="zh-HK" sz="2400" smtClean="0">
                <a:ea typeface="新細明體" charset="-120"/>
                <a:cs typeface="Arial" charset="0"/>
              </a:rPr>
              <a:t>equilibrium = global opt</a:t>
            </a:r>
          </a:p>
          <a:p>
            <a:pPr lvl="1"/>
            <a:r>
              <a:rPr lang="en-US" altLang="zh-HK" sz="2000" smtClean="0">
                <a:ea typeface="新細明體" charset="-120"/>
                <a:cs typeface="Arial" charset="0"/>
              </a:rPr>
              <a:t>PoA = 1.</a:t>
            </a:r>
            <a:endParaRPr lang="zh-HK" altLang="en-US" sz="2000" smtClean="0">
              <a:ea typeface="新細明體" charset="-12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3716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38322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 rot="-1380000">
            <a:off x="16652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5908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5654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8921" name="Straight Arrow Connector 11"/>
          <p:cNvCxnSpPr>
            <a:cxnSpLocks noChangeShapeType="1"/>
            <a:stCxn id="38916" idx="3"/>
            <a:endCxn id="38919" idx="1"/>
          </p:cNvCxnSpPr>
          <p:nvPr/>
        </p:nvCxnSpPr>
        <p:spPr bwMode="auto">
          <a:xfrm flipV="1">
            <a:off x="16716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Straight Arrow Connector 13"/>
          <p:cNvCxnSpPr>
            <a:cxnSpLocks noChangeShapeType="1"/>
            <a:stCxn id="38920" idx="3"/>
            <a:endCxn id="38917" idx="1"/>
          </p:cNvCxnSpPr>
          <p:nvPr/>
        </p:nvCxnSpPr>
        <p:spPr bwMode="auto">
          <a:xfrm flipV="1">
            <a:off x="29162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Arrow Connector 20"/>
          <p:cNvCxnSpPr>
            <a:cxnSpLocks noChangeShapeType="1"/>
            <a:stCxn id="38919" idx="3"/>
            <a:endCxn id="38917" idx="1"/>
          </p:cNvCxnSpPr>
          <p:nvPr/>
        </p:nvCxnSpPr>
        <p:spPr bwMode="auto">
          <a:xfrm>
            <a:off x="28908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4" name="Straight Arrow Connector 23"/>
          <p:cNvCxnSpPr>
            <a:cxnSpLocks noChangeShapeType="1"/>
            <a:stCxn id="38916" idx="3"/>
            <a:endCxn id="38920" idx="1"/>
          </p:cNvCxnSpPr>
          <p:nvPr/>
        </p:nvCxnSpPr>
        <p:spPr bwMode="auto">
          <a:xfrm>
            <a:off x="16716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5" name="TextBox 26"/>
          <p:cNvSpPr txBox="1">
            <a:spLocks noChangeArrowheads="1"/>
          </p:cNvSpPr>
          <p:nvPr/>
        </p:nvSpPr>
        <p:spPr bwMode="auto">
          <a:xfrm rot="1320000">
            <a:off x="30130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6" name="TextBox 27"/>
          <p:cNvSpPr txBox="1">
            <a:spLocks noChangeArrowheads="1"/>
          </p:cNvSpPr>
          <p:nvPr/>
        </p:nvSpPr>
        <p:spPr bwMode="auto">
          <a:xfrm rot="1320000">
            <a:off x="16795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7" name="TextBox 28"/>
          <p:cNvSpPr txBox="1">
            <a:spLocks noChangeArrowheads="1"/>
          </p:cNvSpPr>
          <p:nvPr/>
        </p:nvSpPr>
        <p:spPr bwMode="auto">
          <a:xfrm rot="-1380000">
            <a:off x="30003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8" name="TextBox 29"/>
          <p:cNvSpPr txBox="1">
            <a:spLocks noChangeArrowheads="1"/>
          </p:cNvSpPr>
          <p:nvPr/>
        </p:nvSpPr>
        <p:spPr bwMode="auto">
          <a:xfrm>
            <a:off x="51054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29" name="TextBox 30"/>
          <p:cNvSpPr txBox="1">
            <a:spLocks noChangeArrowheads="1"/>
          </p:cNvSpPr>
          <p:nvPr/>
        </p:nvSpPr>
        <p:spPr bwMode="auto">
          <a:xfrm>
            <a:off x="75660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30" name="TextBox 31"/>
          <p:cNvSpPr txBox="1">
            <a:spLocks noChangeArrowheads="1"/>
          </p:cNvSpPr>
          <p:nvPr/>
        </p:nvSpPr>
        <p:spPr bwMode="auto">
          <a:xfrm rot="-1380000">
            <a:off x="53990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1" name="TextBox 32"/>
          <p:cNvSpPr txBox="1">
            <a:spLocks noChangeArrowheads="1"/>
          </p:cNvSpPr>
          <p:nvPr/>
        </p:nvSpPr>
        <p:spPr bwMode="auto">
          <a:xfrm>
            <a:off x="63246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32" name="TextBox 33"/>
          <p:cNvSpPr txBox="1">
            <a:spLocks noChangeArrowheads="1"/>
          </p:cNvSpPr>
          <p:nvPr/>
        </p:nvSpPr>
        <p:spPr bwMode="auto">
          <a:xfrm>
            <a:off x="62992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8933" name="Straight Arrow Connector 34"/>
          <p:cNvCxnSpPr>
            <a:cxnSpLocks noChangeShapeType="1"/>
            <a:stCxn id="38928" idx="3"/>
            <a:endCxn id="38931" idx="1"/>
          </p:cNvCxnSpPr>
          <p:nvPr/>
        </p:nvCxnSpPr>
        <p:spPr bwMode="auto">
          <a:xfrm flipV="1">
            <a:off x="54054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4" name="Straight Arrow Connector 35"/>
          <p:cNvCxnSpPr>
            <a:cxnSpLocks noChangeShapeType="1"/>
            <a:stCxn id="38932" idx="3"/>
            <a:endCxn id="38929" idx="1"/>
          </p:cNvCxnSpPr>
          <p:nvPr/>
        </p:nvCxnSpPr>
        <p:spPr bwMode="auto">
          <a:xfrm flipV="1">
            <a:off x="66500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5" name="Straight Arrow Connector 36"/>
          <p:cNvCxnSpPr>
            <a:cxnSpLocks noChangeShapeType="1"/>
            <a:stCxn id="38931" idx="3"/>
            <a:endCxn id="38929" idx="1"/>
          </p:cNvCxnSpPr>
          <p:nvPr/>
        </p:nvCxnSpPr>
        <p:spPr bwMode="auto">
          <a:xfrm>
            <a:off x="66246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6" name="Straight Arrow Connector 37"/>
          <p:cNvCxnSpPr>
            <a:cxnSpLocks noChangeShapeType="1"/>
            <a:stCxn id="38928" idx="3"/>
            <a:endCxn id="38932" idx="1"/>
          </p:cNvCxnSpPr>
          <p:nvPr/>
        </p:nvCxnSpPr>
        <p:spPr bwMode="auto">
          <a:xfrm>
            <a:off x="54054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7" name="TextBox 38"/>
          <p:cNvSpPr txBox="1">
            <a:spLocks noChangeArrowheads="1"/>
          </p:cNvSpPr>
          <p:nvPr/>
        </p:nvSpPr>
        <p:spPr bwMode="auto">
          <a:xfrm rot="1320000">
            <a:off x="67468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8" name="TextBox 39"/>
          <p:cNvSpPr txBox="1">
            <a:spLocks noChangeArrowheads="1"/>
          </p:cNvSpPr>
          <p:nvPr/>
        </p:nvSpPr>
        <p:spPr bwMode="auto">
          <a:xfrm rot="1320000">
            <a:off x="54133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9" name="TextBox 40"/>
          <p:cNvSpPr txBox="1">
            <a:spLocks noChangeArrowheads="1"/>
          </p:cNvSpPr>
          <p:nvPr/>
        </p:nvSpPr>
        <p:spPr bwMode="auto">
          <a:xfrm rot="-1380000">
            <a:off x="67341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cxnSp>
        <p:nvCxnSpPr>
          <p:cNvPr id="38940" name="Straight Arrow Connector 41"/>
          <p:cNvCxnSpPr>
            <a:cxnSpLocks noChangeShapeType="1"/>
            <a:stCxn id="38931" idx="2"/>
            <a:endCxn id="38932" idx="0"/>
          </p:cNvCxnSpPr>
          <p:nvPr/>
        </p:nvCxnSpPr>
        <p:spPr bwMode="auto">
          <a:xfrm>
            <a:off x="6475413" y="1638300"/>
            <a:ext cx="0" cy="406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41" name="TextBox 44"/>
          <p:cNvSpPr txBox="1">
            <a:spLocks noChangeArrowheads="1"/>
          </p:cNvSpPr>
          <p:nvPr/>
        </p:nvSpPr>
        <p:spPr bwMode="auto">
          <a:xfrm>
            <a:off x="6424613" y="16732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c=0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42" name="Content Placeholder 2"/>
          <p:cNvSpPr txBox="1">
            <a:spLocks/>
          </p:cNvSpPr>
          <p:nvPr/>
        </p:nvSpPr>
        <p:spPr bwMode="auto">
          <a:xfrm>
            <a:off x="4648200" y="2514600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>
                <a:ea typeface="新細明體" charset="-120"/>
              </a:rPr>
              <a:t>1 unit of flow.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>
                <a:ea typeface="新細明體" charset="-120"/>
              </a:rPr>
              <a:t>equilibrium = 4/3 global opt</a:t>
            </a:r>
            <a:endParaRPr lang="en-US" altLang="zh-HK" sz="2400">
              <a:ea typeface="新細明體" charset="-120"/>
              <a:cs typeface="Arial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HK" sz="2000">
                <a:ea typeface="新細明體" charset="-120"/>
                <a:cs typeface="Arial" charset="0"/>
              </a:rPr>
              <a:t>PoA = 4/3.</a:t>
            </a:r>
            <a:endParaRPr lang="zh-HK" altLang="en-US" sz="2000">
              <a:ea typeface="新細明體" charset="-120"/>
            </a:endParaRPr>
          </a:p>
        </p:txBody>
      </p:sp>
      <p:sp>
        <p:nvSpPr>
          <p:cNvPr id="38943" name="Content Placeholder 2"/>
          <p:cNvSpPr txBox="1">
            <a:spLocks/>
          </p:cNvSpPr>
          <p:nvPr/>
        </p:nvSpPr>
        <p:spPr bwMode="auto">
          <a:xfrm>
            <a:off x="609600" y="4343400"/>
            <a:ext cx="800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Adding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 one more edge </a:t>
            </a:r>
            <a:r>
              <a:rPr lang="en-US" altLang="zh-HK" sz="2400" dirty="0">
                <a:ea typeface="新細明體" charset="-120"/>
              </a:rPr>
              <a:t>(which is also 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free</a:t>
            </a:r>
            <a:r>
              <a:rPr lang="en-US" altLang="zh-HK" sz="2400" dirty="0">
                <a:ea typeface="新細明體" charset="-120"/>
              </a:rPr>
              <a:t>) causes 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more congestion</a:t>
            </a:r>
            <a:r>
              <a:rPr lang="en-US" altLang="zh-HK" sz="2400" dirty="0">
                <a:ea typeface="新細明體" charset="-120"/>
              </a:rPr>
              <a:t>!</a:t>
            </a:r>
            <a:endParaRPr lang="zh-HK" altLang="en-US" sz="20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General setting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A directed graph G = (V,E).</a:t>
            </a:r>
          </a:p>
          <a:p>
            <a:r>
              <a:rPr lang="en-US" altLang="zh-HK" dirty="0" smtClean="0">
                <a:ea typeface="新細明體" charset="-120"/>
              </a:rPr>
              <a:t>Commodities (s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,t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), …, 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err="1" smtClean="0">
                <a:ea typeface="新細明體" charset="-120"/>
              </a:rPr>
              <a:t>,t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smtClean="0">
                <a:ea typeface="新細明體" charset="-120"/>
              </a:rPr>
              <a:t>).</a:t>
            </a:r>
          </a:p>
          <a:p>
            <a:r>
              <a:rPr lang="en-US" altLang="zh-HK" dirty="0" smtClean="0">
                <a:ea typeface="新細明體" charset="-120"/>
              </a:rPr>
              <a:t>A feasible solution: a flow f =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HK" dirty="0" smtClean="0">
                <a:ea typeface="新細明體" charset="-120"/>
              </a:rPr>
              <a:t>where f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routes </a:t>
            </a:r>
            <a:r>
              <a:rPr lang="en-US" altLang="zh-HK" dirty="0" err="1" smtClean="0">
                <a:ea typeface="新細明體" charset="-120"/>
              </a:rPr>
              <a:t>r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-amount of commodity </a:t>
            </a:r>
            <a:r>
              <a:rPr lang="en-US" altLang="zh-HK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from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to </a:t>
            </a:r>
            <a:r>
              <a:rPr lang="en-US" altLang="zh-HK" dirty="0" err="1" smtClean="0">
                <a:ea typeface="新細明體" charset="-120"/>
              </a:rPr>
              <a:t>t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Cost: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Edge: cost function </a:t>
            </a:r>
            <a:r>
              <a:rPr lang="en-US" altLang="zh-HK" dirty="0" err="1" smtClean="0">
                <a:ea typeface="新細明體" charset="-120"/>
              </a:rPr>
              <a:t>c</a:t>
            </a:r>
            <a:r>
              <a:rPr lang="en-US" altLang="zh-HK" baseline="-25000" dirty="0" err="1" smtClean="0">
                <a:ea typeface="新細明體" charset="-120"/>
              </a:rPr>
              <a:t>e</a:t>
            </a:r>
            <a:r>
              <a:rPr lang="en-US" altLang="zh-HK" dirty="0" smtClean="0">
                <a:ea typeface="新細明體" charset="-120"/>
              </a:rPr>
              <a:t>(f(e)).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Total cost: </a:t>
            </a:r>
            <a:r>
              <a:rPr lang="en-US" altLang="zh-H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dirty="0" err="1" smtClean="0">
                <a:ea typeface="新細明體" charset="-120"/>
              </a:rPr>
              <a:t>c</a:t>
            </a:r>
            <a:r>
              <a:rPr lang="en-US" altLang="zh-HK" baseline="-25000" dirty="0" err="1" smtClean="0">
                <a:ea typeface="新細明體" charset="-120"/>
              </a:rPr>
              <a:t>e</a:t>
            </a:r>
            <a:r>
              <a:rPr lang="en-US" altLang="zh-HK" dirty="0" smtClean="0">
                <a:ea typeface="新細明體" charset="-120"/>
              </a:rPr>
              <a:t>(f(e))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Game side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Think of each data as being decomposed into small pieces, and each piece routes itself selfishly.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Equilibrium: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paths P and P’ from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to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with f</a:t>
            </a:r>
            <a:r>
              <a:rPr lang="en-US" altLang="zh-HK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(P)&gt;0, </a:t>
            </a:r>
            <a:r>
              <a:rPr lang="en-US" altLang="zh-HK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sz="32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P</a:t>
            </a:r>
            <a:r>
              <a:rPr lang="en-US" altLang="zh-HK" sz="3200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(f(e)) ≤ </a:t>
            </a:r>
            <a:r>
              <a:rPr lang="en-US" altLang="zh-HK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sz="32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P</a:t>
            </a:r>
            <a:r>
              <a:rPr lang="en-US" altLang="zh-HK" sz="3200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(f(e))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If not, a small piece can shift from P to P’, getting smaller cost.</a:t>
            </a:r>
          </a:p>
          <a:p>
            <a:endParaRPr lang="zh-HK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Largest PoA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At least one equilibrium exists. 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All equilibrium flows have the same cost.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For any instance, (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G,{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,t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;r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},c</a:t>
            </a:r>
            <a:r>
              <a:rPr lang="en-US" altLang="zh-HK" dirty="0" smtClean="0">
                <a:ea typeface="新細明體" charset="-120"/>
              </a:rPr>
              <a:t>)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Price of Anarchy ≤ 4/3.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So the previous example is optimal.</a:t>
            </a:r>
            <a:endParaRPr lang="zh-HK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III. </a:t>
            </a:r>
            <a:r>
              <a:rPr lang="en-US" altLang="zh-HK" dirty="0">
                <a:ea typeface="新細明體" charset="-120"/>
              </a:rPr>
              <a:t>Game theory applied to computer </a:t>
            </a:r>
            <a:r>
              <a:rPr lang="en-US" altLang="zh-HK" dirty="0" smtClean="0">
                <a:ea typeface="新細明體" charset="-120"/>
              </a:rPr>
              <a:t>science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9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Game: Two basic forms</a:t>
            </a:r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067050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5576888" y="4953000"/>
            <a:ext cx="2500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extensive form</a:t>
            </a:r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81000" y="4724400"/>
            <a:ext cx="4419600" cy="1066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allAtOnce"/>
      <p:bldP spid="270342" grpId="0"/>
      <p:bldP spid="2703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</a:t>
            </a:r>
            <a:r>
              <a:rPr lang="en-US" dirty="0"/>
              <a:t>game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307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Two players: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Row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66FF"/>
                </a:solidFill>
              </a:rPr>
              <a:t>Column</a:t>
            </a:r>
            <a:r>
              <a:rPr lang="en-US" sz="2800" dirty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Payoff </a:t>
            </a:r>
            <a:r>
              <a:rPr lang="en-US" sz="2800" dirty="0"/>
              <a:t>matrix </a:t>
            </a:r>
          </a:p>
          <a:p>
            <a:pPr lvl="1"/>
            <a:r>
              <a:rPr lang="en-US" sz="2400" dirty="0"/>
              <a:t>(</a:t>
            </a:r>
            <a:r>
              <a:rPr lang="en-US" sz="2400" dirty="0" err="1"/>
              <a:t>i,j</a:t>
            </a:r>
            <a:r>
              <a:rPr lang="en-US" sz="2400" dirty="0"/>
              <a:t>): Row pays to Column when Row takes strategy </a:t>
            </a:r>
            <a:r>
              <a:rPr lang="en-US" sz="2400" dirty="0" err="1"/>
              <a:t>i</a:t>
            </a:r>
            <a:r>
              <a:rPr lang="en-US" sz="2400" dirty="0"/>
              <a:t> and Column takes strategy j</a:t>
            </a:r>
          </a:p>
          <a:p>
            <a:endParaRPr lang="en-US" sz="2800" dirty="0" smtClean="0"/>
          </a:p>
          <a:p>
            <a:r>
              <a:rPr lang="en-US" sz="2800" dirty="0" smtClean="0"/>
              <a:t>Row </a:t>
            </a:r>
            <a:r>
              <a:rPr lang="en-US" sz="2800" dirty="0"/>
              <a:t>wants to minimize; Column wants to maximize.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00"/>
              </p:ext>
            </p:extLst>
          </p:nvPr>
        </p:nvGraphicFramePr>
        <p:xfrm>
          <a:off x="5791200" y="1981200"/>
          <a:ext cx="29718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83722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83" y="2083721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2" y="2083720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39" y="4300452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48" y="3551698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37" y="2818921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400" dirty="0" smtClean="0"/>
                  <a:t>Game interpretation.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the players use mixed strategies: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71931"/>
              </p:ext>
            </p:extLst>
          </p:nvPr>
        </p:nvGraphicFramePr>
        <p:xfrm>
          <a:off x="6400800" y="1295400"/>
          <a:ext cx="1981200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2" y="13716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26" y="1371600"/>
            <a:ext cx="295017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26" y="13716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22" y="2438400"/>
            <a:ext cx="295017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97" y="1888374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(decision tree)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3886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Task: compute f(x)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input x can be accessed by </a:t>
            </a:r>
            <a:r>
              <a:rPr lang="en-US" sz="2800" dirty="0">
                <a:solidFill>
                  <a:srgbClr val="FF0000"/>
                </a:solidFill>
              </a:rPr>
              <a:t>querying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i</a:t>
            </a:r>
            <a:r>
              <a:rPr lang="en-US" sz="2800" i="1" dirty="0"/>
              <a:t>’s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only care about the number of queries made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Query (decision tree) </a:t>
            </a:r>
            <a:r>
              <a:rPr lang="en-US" sz="2800" dirty="0" smtClean="0">
                <a:solidFill>
                  <a:srgbClr val="FF0000"/>
                </a:solidFill>
              </a:rPr>
              <a:t>complexity D(f)</a:t>
            </a:r>
            <a:r>
              <a:rPr lang="en-US" sz="2800" dirty="0" smtClean="0"/>
              <a:t>: min </a:t>
            </a:r>
            <a:r>
              <a:rPr lang="en-US" sz="2800" dirty="0"/>
              <a:t># queries needed.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81600" y="1524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∨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58674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436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24400" y="33528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)=0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7818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0" y="33528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019800" y="22860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1628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65532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532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5438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239000" y="44196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)=1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486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943600" y="44196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7150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57150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7056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0104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800600" y="54864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)=0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629400" y="54864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875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/>
      <p:bldP spid="14343" grpId="0" animBg="1"/>
      <p:bldP spid="14344" grpId="0" animBg="1"/>
      <p:bldP spid="14345" grpId="0" animBg="1"/>
      <p:bldP spid="14346" grpId="0" animBg="1"/>
      <p:bldP spid="14347" grpId="0"/>
      <p:bldP spid="14348" grpId="0" animBg="1"/>
      <p:bldP spid="14349" grpId="0"/>
      <p:bldP spid="14350" grpId="0" animBg="1"/>
      <p:bldP spid="14351" grpId="0" animBg="1"/>
      <p:bldP spid="14352" grpId="0"/>
      <p:bldP spid="14353" grpId="0" animBg="1"/>
      <p:bldP spid="14353" grpId="1" animBg="1"/>
      <p:bldP spid="14354" grpId="0"/>
      <p:bldP spid="14355" grpId="0" animBg="1"/>
      <p:bldP spid="14356" grpId="0" animBg="1"/>
      <p:bldP spid="14357" grpId="0"/>
      <p:bldP spid="14358" grpId="0" animBg="1"/>
      <p:bldP spid="143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Randomized/Quantum query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Randomized</a:t>
            </a:r>
            <a:r>
              <a:rPr lang="en-US" sz="2800" dirty="0"/>
              <a:t> query model: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toss a </a:t>
            </a:r>
            <a:r>
              <a:rPr lang="en-US" sz="2400" dirty="0">
                <a:solidFill>
                  <a:srgbClr val="FF0000"/>
                </a:solidFill>
              </a:rPr>
              <a:t>coin</a:t>
            </a:r>
            <a:r>
              <a:rPr lang="en-US" sz="2400" dirty="0"/>
              <a:t> to decide the next query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R(f)</a:t>
            </a:r>
            <a:r>
              <a:rPr lang="en-US" sz="2400" dirty="0" smtClean="0"/>
              <a:t>: randomized query complexity.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While D(f) is relatively easy to lower bound, R(f) is much harder.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Yao: Let algorithms and adversaries play a game!</a:t>
            </a:r>
          </a:p>
        </p:txBody>
      </p:sp>
    </p:spTree>
    <p:extLst>
      <p:ext uri="{BB962C8B-B14F-4D97-AF65-F5344CB8AC3E}">
        <p14:creationId xmlns:p14="http://schemas.microsoft.com/office/powerpoint/2010/main" val="27284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Row: algorithms. Column: inputs. </a:t>
                </a:r>
              </a:p>
              <a:p>
                <a:r>
                  <a:rPr lang="en-US" sz="2400" dirty="0" smtClean="0"/>
                  <a:t>f(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): # queries</a:t>
                </a:r>
              </a:p>
              <a:p>
                <a:r>
                  <a:rPr lang="en-US" sz="2400" dirty="0" smtClean="0"/>
                  <a:t>Recall: 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	 i.e.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𝑟𝑎𝑛𝑑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𝑎𝑙𝑔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𝑖𝑛𝑝𝑢𝑡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𝑟𝑎𝑛𝑑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eqAr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[#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𝑞𝑢𝑒𝑟𝑖𝑒𝑠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𝑖𝑛𝑝𝑢𝑡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𝑑𝑖𝑠𝑡𝑟𝑖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.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𝑑𝑒𝑡𝑒𝑟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𝑎𝑙𝑔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E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←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[#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𝑞𝑢𝑒𝑟𝑖𝑒𝑠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1938"/>
              </p:ext>
            </p:extLst>
          </p:nvPr>
        </p:nvGraphicFramePr>
        <p:xfrm>
          <a:off x="6477000" y="838200"/>
          <a:ext cx="1981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0400" y="457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659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So to show a lower bound on R(f), it’s enough to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define an </a:t>
            </a:r>
            <a:r>
              <a:rPr lang="en-US" sz="2800" dirty="0" smtClean="0">
                <a:solidFill>
                  <a:srgbClr val="FF0000"/>
                </a:solidFill>
              </a:rPr>
              <a:t>input distribution </a:t>
            </a:r>
            <a:r>
              <a:rPr lang="en-US" sz="2800" dirty="0" smtClean="0"/>
              <a:t>q, and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argue that any </a:t>
            </a:r>
            <a:r>
              <a:rPr lang="en-US" sz="2800" dirty="0" smtClean="0">
                <a:solidFill>
                  <a:srgbClr val="0000FF"/>
                </a:solidFill>
              </a:rPr>
              <a:t>deterministic </a:t>
            </a:r>
            <a:r>
              <a:rPr lang="en-US" sz="2800" dirty="0" smtClean="0"/>
              <a:t>algorithm needs many queries on a random input y</a:t>
            </a:r>
            <a:r>
              <a:rPr lang="el-GR" altLang="zh-HK" sz="2800" dirty="0" smtClean="0">
                <a:cs typeface="Arial" charset="0"/>
              </a:rPr>
              <a:t>←</a:t>
            </a:r>
            <a:r>
              <a:rPr lang="en-US" sz="2800" dirty="0" smtClean="0"/>
              <a:t>q.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Example: </a:t>
            </a:r>
            <a:r>
              <a:rPr lang="en-US" sz="3200" dirty="0" err="1" smtClean="0"/>
              <a:t>OR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q: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with prob. 1/n.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Any deter. alg. detect the unique 1 using </a:t>
            </a:r>
            <a:r>
              <a:rPr lang="en-US" sz="3200" dirty="0" smtClean="0">
                <a:solidFill>
                  <a:srgbClr val="FF0000"/>
                </a:solidFill>
              </a:rPr>
              <a:t>n/2</a:t>
            </a:r>
            <a:r>
              <a:rPr lang="en-US" sz="3200" dirty="0" smtClean="0"/>
              <a:t> queries on average.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This shows a n/2 lower bound on R(</a:t>
            </a:r>
            <a:r>
              <a:rPr lang="en-US" sz="3200" dirty="0" err="1" smtClean="0"/>
              <a:t>OR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First example: Prisoner’s dilemma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200" smtClean="0">
                <a:ea typeface="新細明體" charset="-120"/>
              </a:rPr>
              <a:t>Two prisoners are on trial for a crime, each can either confess or remain silent.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silent</a:t>
            </a:r>
            <a:r>
              <a:rPr lang="en-US" altLang="zh-HK" sz="2200" smtClean="0">
                <a:ea typeface="新細明體" charset="-120"/>
              </a:rPr>
              <a:t>: both serve 2 years.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only one confesses</a:t>
            </a:r>
            <a:r>
              <a:rPr lang="en-US" altLang="zh-HK" sz="2200" smtClean="0">
                <a:ea typeface="新細明體" charset="-120"/>
              </a:rPr>
              <a:t>: he serves 1 year and the other serves 5 years.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confess</a:t>
            </a:r>
            <a:r>
              <a:rPr lang="en-US" altLang="zh-HK" sz="2200" smtClean="0">
                <a:ea typeface="新細明體" charset="-120"/>
              </a:rPr>
              <a:t>: both serve 4 years.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What would you do if you are Prisoner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Blue</a:t>
            </a:r>
            <a:r>
              <a:rPr lang="en-US" altLang="zh-HK" sz="2200" smtClean="0">
                <a:ea typeface="新細明體" charset="-120"/>
              </a:rPr>
              <a:t>?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Red</a:t>
            </a:r>
            <a:r>
              <a:rPr lang="en-US" altLang="zh-HK" sz="2200" smtClean="0">
                <a:ea typeface="新細明體" charset="-120"/>
              </a:rPr>
              <a:t>?</a:t>
            </a:r>
          </a:p>
        </p:txBody>
      </p:sp>
      <p:graphicFrame>
        <p:nvGraphicFramePr>
          <p:cNvPr id="232452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470" name="AutoShape 22"/>
          <p:cNvSpPr>
            <a:spLocks noChangeArrowheads="1"/>
          </p:cNvSpPr>
          <p:nvPr/>
        </p:nvSpPr>
        <p:spPr bwMode="auto">
          <a:xfrm rot="10800000">
            <a:off x="7086600" y="3581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1" name="AutoShape 23"/>
          <p:cNvSpPr>
            <a:spLocks noChangeArrowheads="1"/>
          </p:cNvSpPr>
          <p:nvPr/>
        </p:nvSpPr>
        <p:spPr bwMode="auto">
          <a:xfrm rot="10800000">
            <a:off x="7086600" y="5105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2" name="AutoShape 24"/>
          <p:cNvSpPr>
            <a:spLocks noChangeArrowheads="1"/>
          </p:cNvSpPr>
          <p:nvPr/>
        </p:nvSpPr>
        <p:spPr bwMode="auto">
          <a:xfrm rot="-5400000">
            <a:off x="59436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3" name="AutoShape 25"/>
          <p:cNvSpPr>
            <a:spLocks noChangeArrowheads="1"/>
          </p:cNvSpPr>
          <p:nvPr/>
        </p:nvSpPr>
        <p:spPr bwMode="auto">
          <a:xfrm rot="-5400000">
            <a:off x="72390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 animBg="1"/>
      <p:bldP spid="232471" grpId="0" animBg="1"/>
      <p:bldP spid="232472" grpId="0" animBg="1"/>
      <p:bldP spid="2324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1: Prisoners’ dilemma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By a case-by-case analysis, we found that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Prisoners would confess</a:t>
            </a:r>
            <a:r>
              <a:rPr lang="en-US" altLang="zh-HK" sz="2200" smtClean="0">
                <a:ea typeface="新細明體" charset="-120"/>
              </a:rPr>
              <a:t>, regardless of what the other chooses.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Embarrassingly, they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could have both chosen “Silent”</a:t>
            </a:r>
            <a:r>
              <a:rPr lang="en-US" altLang="zh-HK" sz="2200" smtClean="0">
                <a:ea typeface="新細明體" charset="-120"/>
              </a:rPr>
              <a:t> to serve less years.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But people are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selfish</a:t>
            </a:r>
            <a:r>
              <a:rPr lang="en-US" altLang="zh-HK" sz="2200" smtClean="0">
                <a:ea typeface="新細明體" charset="-120"/>
              </a:rPr>
              <a:t>: They only care about their own payoff.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Resulting a dilemma: You pay two more years for being selfish.</a:t>
            </a:r>
          </a:p>
        </p:txBody>
      </p:sp>
      <p:graphicFrame>
        <p:nvGraphicFramePr>
          <p:cNvPr id="233476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494" name="Oval 22"/>
          <p:cNvSpPr>
            <a:spLocks noChangeArrowheads="1"/>
          </p:cNvSpPr>
          <p:nvPr/>
        </p:nvSpPr>
        <p:spPr bwMode="auto">
          <a:xfrm rot="2700000">
            <a:off x="6248401" y="3228975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3495" name="Oval 23"/>
          <p:cNvSpPr>
            <a:spLocks noChangeArrowheads="1"/>
          </p:cNvSpPr>
          <p:nvPr/>
        </p:nvSpPr>
        <p:spPr bwMode="auto">
          <a:xfrm rot="2700000">
            <a:off x="7612063" y="4732337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4" grpId="0" animBg="1"/>
      <p:bldP spid="2334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2: ISP routing game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Two ISPs.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The two networks can exchange traffic via points C and S.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Two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flows</a:t>
            </a:r>
            <a:r>
              <a:rPr lang="en-US" altLang="zh-HK" sz="2600" smtClean="0">
                <a:ea typeface="新細明體" charset="-120"/>
              </a:rPr>
              <a:t> from s</a:t>
            </a:r>
            <a:r>
              <a:rPr lang="en-US" altLang="zh-HK" sz="2600" baseline="-25000" smtClean="0">
                <a:ea typeface="新細明體" charset="-120"/>
              </a:rPr>
              <a:t>i</a:t>
            </a:r>
            <a:r>
              <a:rPr lang="en-US" altLang="zh-HK" sz="2600" smtClean="0">
                <a:ea typeface="新細明體" charset="-120"/>
              </a:rPr>
              <a:t> to t</a:t>
            </a:r>
            <a:r>
              <a:rPr lang="en-US" altLang="zh-HK" sz="2600" baseline="-25000" smtClean="0">
                <a:ea typeface="新細明體" charset="-120"/>
              </a:rPr>
              <a:t>i</a:t>
            </a:r>
            <a:r>
              <a:rPr lang="en-US" altLang="zh-HK" sz="260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Each edge costs 1.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Each ISP has choice to going via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C or S</a:t>
            </a:r>
            <a:r>
              <a:rPr lang="en-US" altLang="zh-HK" sz="2600" smtClean="0">
                <a:ea typeface="新細明體" charset="-12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276600"/>
            <a:ext cx="24542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501" name="Group 5"/>
          <p:cNvGraphicFramePr>
            <a:graphicFrameLocks noGrp="1"/>
          </p:cNvGraphicFramePr>
          <p:nvPr>
            <p:ph sz="half" idx="2"/>
          </p:nvPr>
        </p:nvGraphicFramePr>
        <p:xfrm>
          <a:off x="5867400" y="1001713"/>
          <a:ext cx="2057400" cy="2046288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3: Pollution game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N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Each country faces the choice of either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controlling pollution or not.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Pollution control costs 3 for each country.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Each country that pollutes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adds 1</a:t>
            </a:r>
            <a:r>
              <a:rPr lang="en-US" altLang="zh-HK" sz="2600" smtClean="0">
                <a:ea typeface="新細明體" charset="-120"/>
              </a:rPr>
              <a:t> to the cost of all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What would you do if you are one of those countries?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Suppose k countries don’t control.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For them: cost =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For others: cost =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3+k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So all countries don’t control!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4: Battle of the sexes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A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boy</a:t>
            </a:r>
            <a:r>
              <a:rPr lang="en-US" altLang="zh-HK" sz="2600" smtClean="0">
                <a:ea typeface="新細明體" charset="-120"/>
              </a:rPr>
              <a:t> and a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girl</a:t>
            </a:r>
            <a:r>
              <a:rPr lang="en-US" altLang="zh-HK" sz="2600" smtClean="0">
                <a:ea typeface="新細明體" charset="-120"/>
              </a:rPr>
              <a:t> want to decide whether to go to watch a baseball or a softball game.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The boy prefers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baseball</a:t>
            </a:r>
            <a:r>
              <a:rPr lang="en-US" altLang="zh-HK" sz="2600" smtClean="0">
                <a:ea typeface="新細明體" charset="-120"/>
              </a:rPr>
              <a:t> and the girl prefers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softball</a:t>
            </a:r>
            <a:r>
              <a:rPr lang="en-US" altLang="zh-HK" sz="260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But they both like to spend the time </a:t>
            </a:r>
            <a:r>
              <a:rPr lang="en-US" altLang="zh-HK" sz="2600" smtClean="0">
                <a:solidFill>
                  <a:srgbClr val="FF66FF"/>
                </a:solidFill>
                <a:ea typeface="新細明體" charset="-120"/>
              </a:rPr>
              <a:t>together</a:t>
            </a:r>
            <a:r>
              <a:rPr lang="en-US" altLang="zh-HK" sz="2600" smtClean="0">
                <a:ea typeface="新細明體" charset="-120"/>
              </a:rPr>
              <a:t> rather than separately.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What would you do?</a:t>
            </a:r>
          </a:p>
        </p:txBody>
      </p:sp>
      <p:graphicFrame>
        <p:nvGraphicFramePr>
          <p:cNvPr id="236548" name="Group 4"/>
          <p:cNvGraphicFramePr>
            <a:graphicFrameLocks noGrp="1"/>
          </p:cNvGraphicFramePr>
          <p:nvPr>
            <p:ph sz="half" idx="2"/>
          </p:nvPr>
        </p:nvGraphicFramePr>
        <p:xfrm>
          <a:off x="5334000" y="2057400"/>
          <a:ext cx="3352800" cy="35814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31010</TotalTime>
  <Words>2140</Words>
  <Application>Microsoft Office PowerPoint</Application>
  <PresentationFormat>On-screen Show (4:3)</PresentationFormat>
  <Paragraphs>470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Edge</vt:lpstr>
      <vt:lpstr>Custom Design</vt:lpstr>
      <vt:lpstr>PowerPoint Presentation</vt:lpstr>
      <vt:lpstr>Map</vt:lpstr>
      <vt:lpstr>Part I. strategic-form games</vt:lpstr>
      <vt:lpstr>Game: Two basic forms</vt:lpstr>
      <vt:lpstr>First example: Prisoner’s dilemma </vt:lpstr>
      <vt:lpstr>Example 1: Prisoners’ dilemma </vt:lpstr>
      <vt:lpstr>Example 2: ISP routing game</vt:lpstr>
      <vt:lpstr>Example 3: Pollution game</vt:lpstr>
      <vt:lpstr>Example 4: Battle of the sexes</vt:lpstr>
      <vt:lpstr>Formal definition</vt:lpstr>
      <vt:lpstr>A notion of being stable: equilibrium</vt:lpstr>
      <vt:lpstr>PowerPoint Presentation</vt:lpstr>
      <vt:lpstr>PowerPoint Presentation</vt:lpstr>
      <vt:lpstr>Example 5: Penny matching.</vt:lpstr>
      <vt:lpstr>Mixed strategies</vt:lpstr>
      <vt:lpstr>Existence of mixed NE: Penny Matching</vt:lpstr>
      <vt:lpstr>Existence of mixed NE</vt:lpstr>
      <vt:lpstr>3 strategies</vt:lpstr>
      <vt:lpstr>Example 6: Traffic light</vt:lpstr>
      <vt:lpstr>Example 6: Traffic light</vt:lpstr>
      <vt:lpstr>Correlated Equilibrium</vt:lpstr>
      <vt:lpstr>Correlated Equilibrium</vt:lpstr>
      <vt:lpstr>Summary</vt:lpstr>
      <vt:lpstr>Nash equilibrium</vt:lpstr>
      <vt:lpstr>Part II. Algorithmic questions in games</vt:lpstr>
      <vt:lpstr>Complexity of finding a NE and CE</vt:lpstr>
      <vt:lpstr>Why algorithmic issues?</vt:lpstr>
      <vt:lpstr>Complexity of finding a NE and CE</vt:lpstr>
      <vt:lpstr>PowerPoint Presentation</vt:lpstr>
      <vt:lpstr>PowerPoint Presentation</vt:lpstr>
      <vt:lpstr>Congestion games</vt:lpstr>
      <vt:lpstr>Pigou’s example</vt:lpstr>
      <vt:lpstr>Price of Anarchy</vt:lpstr>
      <vt:lpstr>Braess’s Paradox</vt:lpstr>
      <vt:lpstr>Braess’s Paradox</vt:lpstr>
      <vt:lpstr>General setting</vt:lpstr>
      <vt:lpstr>Game side</vt:lpstr>
      <vt:lpstr>Largest PoA</vt:lpstr>
      <vt:lpstr>Part III. Game theory applied to computer science</vt:lpstr>
      <vt:lpstr>Zero-sum game</vt:lpstr>
      <vt:lpstr>Minimax theorem</vt:lpstr>
      <vt:lpstr>Query (decision tree) models</vt:lpstr>
      <vt:lpstr>Randomized/Quantum query models</vt:lpstr>
      <vt:lpstr>Minimax on algorithms</vt:lpstr>
      <vt:lpstr>Recipe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CSE</cp:lastModifiedBy>
  <cp:revision>468</cp:revision>
  <cp:lastPrinted>1601-01-01T00:00:00Z</cp:lastPrinted>
  <dcterms:created xsi:type="dcterms:W3CDTF">1601-01-01T00:00:00Z</dcterms:created>
  <dcterms:modified xsi:type="dcterms:W3CDTF">2012-03-27T14:17:47Z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