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97" r:id="rId7"/>
    <p:sldId id="298" r:id="rId8"/>
    <p:sldId id="264" r:id="rId9"/>
    <p:sldId id="265" r:id="rId10"/>
    <p:sldId id="266" r:id="rId11"/>
    <p:sldId id="269" r:id="rId12"/>
    <p:sldId id="270" r:id="rId13"/>
    <p:sldId id="272" r:id="rId14"/>
    <p:sldId id="271" r:id="rId15"/>
    <p:sldId id="274" r:id="rId16"/>
    <p:sldId id="273" r:id="rId17"/>
    <p:sldId id="275" r:id="rId18"/>
    <p:sldId id="276" r:id="rId19"/>
    <p:sldId id="267" r:id="rId20"/>
    <p:sldId id="277" r:id="rId21"/>
    <p:sldId id="278" r:id="rId22"/>
    <p:sldId id="279" r:id="rId23"/>
    <p:sldId id="280" r:id="rId24"/>
    <p:sldId id="284" r:id="rId25"/>
    <p:sldId id="286" r:id="rId26"/>
    <p:sldId id="287" r:id="rId27"/>
    <p:sldId id="288" r:id="rId28"/>
    <p:sldId id="290" r:id="rId29"/>
    <p:sldId id="291" r:id="rId30"/>
    <p:sldId id="292" r:id="rId31"/>
    <p:sldId id="289" r:id="rId32"/>
    <p:sldId id="293" r:id="rId33"/>
    <p:sldId id="294" r:id="rId34"/>
    <p:sldId id="295" r:id="rId35"/>
    <p:sldId id="296" r:id="rId36"/>
    <p:sldId id="300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0" autoAdjust="0"/>
    <p:restoredTop sz="94554" autoAdjust="0"/>
  </p:normalViewPr>
  <p:slideViewPr>
    <p:cSldViewPr>
      <p:cViewPr>
        <p:scale>
          <a:sx n="64" d="100"/>
          <a:sy n="64" d="100"/>
        </p:scale>
        <p:origin x="-34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3EA1-0911-4A82-B3DD-AD42C2253F95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DD2E-996D-4C8B-97B8-47C4A79B8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D2E-996D-4C8B-97B8-47C4A79B8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D2E-996D-4C8B-97B8-47C4A79B81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D2E-996D-4C8B-97B8-47C4A79B81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D2E-996D-4C8B-97B8-47C4A79B81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bpcwBQKUqK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77200" cy="1673352"/>
          </a:xfrm>
        </p:spPr>
        <p:txBody>
          <a:bodyPr/>
          <a:lstStyle/>
          <a:p>
            <a:r>
              <a:rPr lang="en-US" dirty="0" smtClean="0"/>
              <a:t>Computer-aided Drafting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SolidWorks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8077200" cy="1499616"/>
          </a:xfrm>
        </p:spPr>
        <p:txBody>
          <a:bodyPr/>
          <a:lstStyle/>
          <a:p>
            <a:r>
              <a:rPr lang="en-US" dirty="0" smtClean="0"/>
              <a:t>Tutorial  (Basics in </a:t>
            </a:r>
            <a:r>
              <a:rPr lang="en-US" dirty="0" err="1" smtClean="0"/>
              <a:t>SolidWorks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5799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小明 </a:t>
            </a:r>
            <a:r>
              <a:rPr lang="en-US" altLang="zh-TW" dirty="0" smtClean="0"/>
              <a:t>in ERB106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sketching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Lines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Circles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Rectangles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Arcs</a:t>
            </a:r>
          </a:p>
          <a:p>
            <a:r>
              <a:rPr lang="en-US" sz="2400" dirty="0" smtClean="0"/>
              <a:t>Modifications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Dimensions (many types)</a:t>
            </a:r>
          </a:p>
          <a:p>
            <a:pPr lvl="1"/>
            <a:r>
              <a:rPr lang="en-US" sz="2000" dirty="0" smtClean="0"/>
              <a:t>Fillets/Chamfers</a:t>
            </a:r>
          </a:p>
          <a:p>
            <a:pPr lvl="1"/>
            <a:r>
              <a:rPr lang="en-US" sz="2000" dirty="0" smtClean="0"/>
              <a:t>Mirrors</a:t>
            </a:r>
          </a:p>
          <a:p>
            <a:pPr lvl="1"/>
            <a:r>
              <a:rPr lang="en-US" sz="2000" dirty="0" smtClean="0"/>
              <a:t>Patterns </a:t>
            </a:r>
          </a:p>
          <a:p>
            <a:pPr lvl="2"/>
            <a:r>
              <a:rPr lang="en-US" sz="1600" dirty="0" smtClean="0"/>
              <a:t>Linear</a:t>
            </a:r>
          </a:p>
          <a:p>
            <a:pPr lvl="2"/>
            <a:r>
              <a:rPr lang="en-US" sz="1600" dirty="0" smtClean="0"/>
              <a:t>Circular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Trims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340248"/>
            <a:ext cx="6228183" cy="107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1880" y="2340248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60032" y="2340248"/>
            <a:ext cx="0" cy="53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75956" y="2879116"/>
            <a:ext cx="684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5956" y="2879116"/>
            <a:ext cx="0" cy="333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91880" y="3212976"/>
            <a:ext cx="684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91880" y="2340248"/>
            <a:ext cx="0" cy="872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04248" y="73174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2120" y="2340248"/>
            <a:ext cx="0" cy="53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28184" y="2340248"/>
            <a:ext cx="0" cy="53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20308" y="2340248"/>
            <a:ext cx="607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52120" y="287911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Enter / Create Sketch </a:t>
            </a:r>
            <a:endParaRPr lang="en-US" dirty="0" smtClean="0"/>
          </a:p>
          <a:p>
            <a:r>
              <a:rPr lang="en-US" sz="2400" dirty="0" smtClean="0"/>
              <a:t>Click line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ESC : leave the current command</a:t>
            </a:r>
          </a:p>
          <a:p>
            <a:r>
              <a:rPr lang="en-US" sz="2400" dirty="0" smtClean="0"/>
              <a:t>Delete </a:t>
            </a:r>
            <a:r>
              <a:rPr lang="en-US" sz="2400" dirty="0"/>
              <a:t>elements: select the elements and click delete button</a:t>
            </a:r>
          </a:p>
          <a:p>
            <a:pPr marL="118872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72" y="2192685"/>
            <a:ext cx="228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131690" cy="356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9512" y="2558430"/>
            <a:ext cx="4824536" cy="2160240"/>
          </a:xfrm>
          <a:prstGeom prst="wedgeRoundRectCallout">
            <a:avLst>
              <a:gd name="adj1" fmla="val 67900"/>
              <a:gd name="adj2" fmla="val 145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button</a:t>
            </a:r>
          </a:p>
          <a:p>
            <a:r>
              <a:rPr lang="en-US" b="1" dirty="0">
                <a:solidFill>
                  <a:schemeClr val="tx1"/>
                </a:solidFill>
              </a:rPr>
              <a:t>As sketch</a:t>
            </a:r>
            <a:r>
              <a:rPr lang="en-US" dirty="0">
                <a:solidFill>
                  <a:schemeClr val="tx1"/>
                </a:solidFill>
              </a:rPr>
              <a:t>: click to define arbitrary first point, second point,…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Horizonta</a:t>
            </a:r>
            <a:r>
              <a:rPr lang="en-US" dirty="0" err="1" smtClean="0">
                <a:solidFill>
                  <a:schemeClr val="tx1"/>
                </a:solidFill>
              </a:rPr>
              <a:t>l:click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draw horizontal line </a:t>
            </a:r>
            <a:r>
              <a:rPr lang="en-US" dirty="0" smtClean="0">
                <a:solidFill>
                  <a:schemeClr val="tx1"/>
                </a:solidFill>
              </a:rPr>
              <a:t>only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Vertical</a:t>
            </a:r>
            <a:r>
              <a:rPr lang="en-US" dirty="0" err="1" smtClean="0">
                <a:solidFill>
                  <a:schemeClr val="tx1"/>
                </a:solidFill>
              </a:rPr>
              <a:t>:click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draw vertical line </a:t>
            </a:r>
            <a:r>
              <a:rPr lang="en-US" dirty="0" smtClean="0">
                <a:solidFill>
                  <a:schemeClr val="tx1"/>
                </a:solidFill>
              </a:rPr>
              <a:t>only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Angle</a:t>
            </a:r>
            <a:r>
              <a:rPr lang="en-US" dirty="0" err="1" smtClean="0">
                <a:solidFill>
                  <a:schemeClr val="tx1"/>
                </a:solidFill>
              </a:rPr>
              <a:t>:click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draw line by defining angle with respect to horizontal line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9512" y="4797152"/>
            <a:ext cx="4971752" cy="1171600"/>
          </a:xfrm>
          <a:prstGeom prst="wedgeRoundRectCallout">
            <a:avLst>
              <a:gd name="adj1" fmla="val 65059"/>
              <a:gd name="adj2" fmla="val -5082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For construction:</a:t>
            </a:r>
            <a:r>
              <a:rPr lang="en-US" dirty="0">
                <a:solidFill>
                  <a:schemeClr val="tx1"/>
                </a:solidFill>
              </a:rPr>
              <a:t> can change the elements for reference</a:t>
            </a:r>
          </a:p>
          <a:p>
            <a:r>
              <a:rPr lang="en-US" b="1" dirty="0">
                <a:solidFill>
                  <a:schemeClr val="tx1"/>
                </a:solidFill>
              </a:rPr>
              <a:t>Infinite length:</a:t>
            </a:r>
            <a:r>
              <a:rPr lang="en-US" dirty="0">
                <a:solidFill>
                  <a:schemeClr val="tx1"/>
                </a:solidFill>
              </a:rPr>
              <a:t> can draw line with infinite length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8144" y="3638551"/>
            <a:ext cx="1224136" cy="205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8144" y="4797152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6138174" y="2558430"/>
            <a:ext cx="3005826" cy="798562"/>
          </a:xfrm>
          <a:prstGeom prst="wedgeRectCallout">
            <a:avLst>
              <a:gd name="adj1" fmla="val -23368"/>
              <a:gd name="adj2" fmla="val 78404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Usually use this and further define the line by dimension</a:t>
            </a:r>
          </a:p>
          <a:p>
            <a:pPr algn="ctr"/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5868144" y="5496049"/>
            <a:ext cx="3005826" cy="798562"/>
          </a:xfrm>
          <a:prstGeom prst="wedgeRectCallout">
            <a:avLst>
              <a:gd name="adj1" fmla="val -23368"/>
              <a:gd name="adj2" fmla="val -98126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Sometimes useful for later drawings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240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2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lines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409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7716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580112" y="2348880"/>
            <a:ext cx="3240360" cy="1147564"/>
          </a:xfrm>
          <a:prstGeom prst="wedgeRoundRectCallout">
            <a:avLst>
              <a:gd name="adj1" fmla="val -91381"/>
              <a:gd name="adj2" fmla="val -21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Tell you its existing relation/the relation with other </a:t>
            </a:r>
            <a:r>
              <a:rPr lang="en-US" dirty="0" smtClean="0">
                <a:solidFill>
                  <a:schemeClr val="tx1"/>
                </a:solidFill>
              </a:rPr>
              <a:t>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60640" y="3760688"/>
            <a:ext cx="3240360" cy="720080"/>
          </a:xfrm>
          <a:prstGeom prst="wedgeRoundRectCallout">
            <a:avLst>
              <a:gd name="adj1" fmla="val -91381"/>
              <a:gd name="adj2" fmla="val -21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can add relations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65700" y="4672608"/>
            <a:ext cx="3240360" cy="1008112"/>
          </a:xfrm>
          <a:prstGeom prst="wedgeRoundRectCallout">
            <a:avLst>
              <a:gd name="adj1" fmla="val -75312"/>
              <a:gd name="adj2" fmla="val -243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Modify options (normally you can set “for construction” after all necessary lines are drawn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557812" y="5877272"/>
            <a:ext cx="3240360" cy="720080"/>
          </a:xfrm>
          <a:prstGeom prst="wedgeRoundRectCallout">
            <a:avLst>
              <a:gd name="adj1" fmla="val -76488"/>
              <a:gd name="adj2" fmla="val -560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Define parameter of current element. E.g. length of line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47647" r="67141" b="44693"/>
          <a:stretch/>
        </p:blipFill>
        <p:spPr bwMode="auto">
          <a:xfrm>
            <a:off x="139518" y="4982615"/>
            <a:ext cx="731520" cy="78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45423" r="60628" b="42866"/>
          <a:stretch/>
        </p:blipFill>
        <p:spPr bwMode="auto">
          <a:xfrm>
            <a:off x="139518" y="5896989"/>
            <a:ext cx="1720738" cy="8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115616" y="4990357"/>
            <a:ext cx="1512168" cy="393961"/>
          </a:xfrm>
          <a:prstGeom prst="wedgeRoundRectCallout">
            <a:avLst>
              <a:gd name="adj1" fmla="val -69784"/>
              <a:gd name="adj2" fmla="val 1138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Intersections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47664" y="5680720"/>
            <a:ext cx="1512168" cy="393961"/>
          </a:xfrm>
          <a:prstGeom prst="wedgeRoundRectCallout">
            <a:avLst>
              <a:gd name="adj1" fmla="val -43868"/>
              <a:gd name="adj2" fmla="val 1072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Horizontal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lines (dimensions)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Click Smart Dimension</a:t>
            </a:r>
          </a:p>
          <a:p>
            <a:pPr lvl="1"/>
            <a:r>
              <a:rPr lang="en-US" sz="2000" dirty="0" smtClean="0"/>
              <a:t>Click on the line: define the line by length only</a:t>
            </a:r>
          </a:p>
          <a:p>
            <a:pPr lvl="2"/>
            <a:r>
              <a:rPr lang="en-US" sz="1600" dirty="0" smtClean="0"/>
              <a:t>Pull the dimension to different directions</a:t>
            </a:r>
          </a:p>
          <a:p>
            <a:pPr lvl="3"/>
            <a:r>
              <a:rPr lang="en-US" sz="1200" dirty="0" smtClean="0"/>
              <a:t>Along line</a:t>
            </a:r>
          </a:p>
          <a:p>
            <a:pPr lvl="3"/>
            <a:r>
              <a:rPr lang="en-US" sz="1200" dirty="0" smtClean="0"/>
              <a:t>Vertical </a:t>
            </a:r>
          </a:p>
          <a:p>
            <a:pPr lvl="3"/>
            <a:r>
              <a:rPr lang="en-US" sz="1200" dirty="0" smtClean="0"/>
              <a:t>horizontal</a:t>
            </a:r>
          </a:p>
          <a:p>
            <a:pPr lvl="2"/>
            <a:r>
              <a:rPr lang="en-US" sz="1600" dirty="0" smtClean="0"/>
              <a:t>Then type in the value to modify the line</a:t>
            </a:r>
          </a:p>
          <a:p>
            <a:pPr lvl="2"/>
            <a:r>
              <a:rPr lang="en-US" sz="1600" dirty="0" smtClean="0"/>
              <a:t>Click ‘tick’ when done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Click on 2 points: define the line by 2 end points (similar)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8" y="1628800"/>
            <a:ext cx="68475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7240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77" y="1628800"/>
            <a:ext cx="1580057" cy="11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90100"/>
            <a:ext cx="2239939" cy="13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05" y="2917692"/>
            <a:ext cx="1800200" cy="8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36" y="3890101"/>
            <a:ext cx="1697137" cy="13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04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Select </a:t>
            </a:r>
            <a:r>
              <a:rPr lang="en-US" sz="2400" dirty="0" smtClean="0"/>
              <a:t>circle</a:t>
            </a:r>
          </a:p>
          <a:p>
            <a:pPr lvl="1"/>
            <a:r>
              <a:rPr lang="en-US" sz="2000" dirty="0" smtClean="0"/>
              <a:t>Click a point(center), then click another point(radius)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/>
              <a:t>Select Perimeter circle </a:t>
            </a:r>
          </a:p>
          <a:p>
            <a:pPr lvl="1"/>
            <a:r>
              <a:rPr lang="en-US" sz="2000" dirty="0"/>
              <a:t>Select three points to define a circle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3646"/>
            <a:ext cx="432048" cy="3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7240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0813"/>
            <a:ext cx="13906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21602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398288" y="3032956"/>
            <a:ext cx="1612491" cy="684076"/>
          </a:xfrm>
          <a:prstGeom prst="wedgeRoundRectCallout">
            <a:avLst>
              <a:gd name="adj1" fmla="val -91381"/>
              <a:gd name="adj2" fmla="val -21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Radius and Center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67188"/>
            <a:ext cx="413918" cy="34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9" y="5026199"/>
            <a:ext cx="1848434" cy="16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563888" y="5589240"/>
            <a:ext cx="2486180" cy="836533"/>
          </a:xfrm>
          <a:prstGeom prst="wedgeRoundRectCallout">
            <a:avLst>
              <a:gd name="adj1" fmla="val -91381"/>
              <a:gd name="adj2" fmla="val -21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Useful when you want to draw tangent circle</a:t>
            </a:r>
          </a:p>
        </p:txBody>
      </p:sp>
    </p:spTree>
    <p:extLst>
      <p:ext uri="{BB962C8B-B14F-4D97-AF65-F5344CB8AC3E}">
        <p14:creationId xmlns:p14="http://schemas.microsoft.com/office/powerpoint/2010/main" val="378732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circles (dimensions)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Usually it is defined by its center and radius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" y="3212689"/>
            <a:ext cx="2620632" cy="210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96542" y="2321235"/>
            <a:ext cx="3024337" cy="537977"/>
          </a:xfrm>
          <a:prstGeom prst="wedgeRoundRectCallout">
            <a:avLst>
              <a:gd name="adj1" fmla="val -9314"/>
              <a:gd name="adj2" fmla="val 1149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Not yet fully defined (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99" y="3207066"/>
            <a:ext cx="2577270" cy="208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862673" y="2465251"/>
            <a:ext cx="3024337" cy="537977"/>
          </a:xfrm>
          <a:prstGeom prst="wedgeRoundRectCallout">
            <a:avLst>
              <a:gd name="adj1" fmla="val -13513"/>
              <a:gd name="adj2" fmla="val 866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Fully defined (</a:t>
            </a:r>
            <a:r>
              <a:rPr lang="en-US" b="1" dirty="0" smtClean="0">
                <a:solidFill>
                  <a:schemeClr val="tx1"/>
                </a:solidFill>
              </a:rPr>
              <a:t>Black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32634" r="56719" b="24444"/>
          <a:stretch/>
        </p:blipFill>
        <p:spPr bwMode="auto">
          <a:xfrm>
            <a:off x="6887010" y="5013176"/>
            <a:ext cx="1907704" cy="171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100598" y="5870090"/>
            <a:ext cx="5040561" cy="727262"/>
          </a:xfrm>
          <a:prstGeom prst="wedgeRoundRectCallout">
            <a:avLst>
              <a:gd name="adj1" fmla="val 65011"/>
              <a:gd name="adj2" fmla="val -379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 use the mouse to force set the relations of the center with some reference (e.g. the origin)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3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rectangles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Select rectangle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Click 2 more points to define it</a:t>
            </a:r>
          </a:p>
          <a:p>
            <a:r>
              <a:rPr lang="en-US" sz="2400" dirty="0" smtClean="0"/>
              <a:t>Usually it is defined by 2 sides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2775"/>
            <a:ext cx="45823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7240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40422" r="51312" b="41904"/>
          <a:stretch/>
        </p:blipFill>
        <p:spPr bwMode="auto">
          <a:xfrm>
            <a:off x="4932040" y="1454682"/>
            <a:ext cx="3340550" cy="13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1337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21063"/>
            <a:ext cx="3238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11560" y="3356992"/>
            <a:ext cx="3024337" cy="537977"/>
          </a:xfrm>
          <a:prstGeom prst="wedgeRoundRectCallout">
            <a:avLst>
              <a:gd name="adj1" fmla="val -9314"/>
              <a:gd name="adj2" fmla="val 1149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Not yet fully defined (</a:t>
            </a: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40943" y="3356991"/>
            <a:ext cx="3024337" cy="537977"/>
          </a:xfrm>
          <a:prstGeom prst="wedgeRoundRectCallout">
            <a:avLst>
              <a:gd name="adj1" fmla="val -13513"/>
              <a:gd name="adj2" fmla="val 866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Fully defined (</a:t>
            </a:r>
            <a:r>
              <a:rPr lang="en-US" b="1" dirty="0" smtClean="0">
                <a:solidFill>
                  <a:schemeClr val="tx1"/>
                </a:solidFill>
              </a:rPr>
              <a:t>Black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Trim (cutting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Click trim 		and select “trim to closest”</a:t>
            </a:r>
          </a:p>
          <a:p>
            <a:endParaRPr lang="en-US" sz="2400" dirty="0"/>
          </a:p>
          <a:p>
            <a:r>
              <a:rPr lang="en-US" sz="2400" dirty="0" smtClean="0"/>
              <a:t>Trim the line between 2 (intersecting) points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6040"/>
            <a:ext cx="504056" cy="8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/>
          <a:stretch/>
        </p:blipFill>
        <p:spPr bwMode="auto">
          <a:xfrm>
            <a:off x="6931576" y="1626039"/>
            <a:ext cx="1771650" cy="24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76256" y="3552464"/>
            <a:ext cx="1512168" cy="56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02" y="476672"/>
            <a:ext cx="27336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314887"/>
            <a:ext cx="1584176" cy="16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15751"/>
            <a:ext cx="1440160" cy="15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71" y="5309017"/>
            <a:ext cx="1519610" cy="147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05" y="5251220"/>
            <a:ext cx="1358352" cy="153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0" y="5227478"/>
            <a:ext cx="1410466" cy="15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81" y="5264243"/>
            <a:ext cx="1425839" cy="143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Brace 16"/>
          <p:cNvSpPr/>
          <p:nvPr/>
        </p:nvSpPr>
        <p:spPr>
          <a:xfrm rot="5400000">
            <a:off x="4062118" y="840816"/>
            <a:ext cx="513587" cy="8422816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fillets / chamfers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Click fillet</a:t>
            </a:r>
          </a:p>
          <a:p>
            <a:pPr lvl="1"/>
            <a:r>
              <a:rPr lang="en-US" sz="2000" dirty="0"/>
              <a:t>Fillet the corner at the intersection of two </a:t>
            </a:r>
            <a:r>
              <a:rPr lang="en-US" sz="2000" dirty="0" smtClean="0"/>
              <a:t>sketch (choose a corner)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Click chamfer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6063"/>
            <a:ext cx="360040" cy="4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02" y="4869160"/>
            <a:ext cx="320799" cy="3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76" y="2708920"/>
            <a:ext cx="17621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5" y="2994943"/>
            <a:ext cx="2016224" cy="127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2" y="5301208"/>
            <a:ext cx="19240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02" y="5288429"/>
            <a:ext cx="17240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89959"/>
            <a:ext cx="1912026" cy="156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47" y="5234532"/>
            <a:ext cx="18383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724128" y="3430540"/>
            <a:ext cx="3024337" cy="537977"/>
          </a:xfrm>
          <a:prstGeom prst="wedgeRoundRectCallout">
            <a:avLst>
              <a:gd name="adj1" fmla="val -70959"/>
              <a:gd name="adj2" fmla="val -5904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corner radius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Extrude / extrude cut</a:t>
            </a:r>
          </a:p>
          <a:p>
            <a:r>
              <a:rPr lang="en-US" sz="2400" dirty="0" smtClean="0"/>
              <a:t>Revolve / revolve cut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Fillets / chamfers</a:t>
            </a:r>
          </a:p>
          <a:p>
            <a:r>
              <a:rPr lang="en-US" sz="2400" dirty="0" smtClean="0"/>
              <a:t>Mirror</a:t>
            </a:r>
          </a:p>
          <a:p>
            <a:r>
              <a:rPr lang="en-US" sz="2400" dirty="0" smtClean="0"/>
              <a:t>Patterns</a:t>
            </a:r>
          </a:p>
          <a:p>
            <a:pPr lvl="1"/>
            <a:r>
              <a:rPr lang="en-US" sz="2000" dirty="0" smtClean="0"/>
              <a:t>Linear</a:t>
            </a:r>
          </a:p>
          <a:p>
            <a:pPr lvl="1"/>
            <a:r>
              <a:rPr lang="en-US" sz="2000" dirty="0" smtClean="0"/>
              <a:t>Circular</a:t>
            </a:r>
          </a:p>
          <a:p>
            <a:r>
              <a:rPr lang="en-US" sz="2400" dirty="0" smtClean="0"/>
              <a:t>Many others</a:t>
            </a:r>
          </a:p>
          <a:p>
            <a:pPr lvl="1"/>
            <a:r>
              <a:rPr lang="en-US" sz="2000" dirty="0" smtClean="0"/>
              <a:t>Loft base </a:t>
            </a:r>
          </a:p>
          <a:p>
            <a:pPr lvl="1"/>
            <a:r>
              <a:rPr lang="en-US" sz="2000" dirty="0" smtClean="0"/>
              <a:t>Sweep base</a:t>
            </a:r>
            <a:endParaRPr lang="en-US" sz="2000" dirty="0"/>
          </a:p>
          <a:p>
            <a:pPr lvl="1"/>
            <a:r>
              <a:rPr lang="en-US" sz="2000" dirty="0" smtClean="0"/>
              <a:t>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 smtClean="0"/>
              <a:t>2D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Sketching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Dimensioning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Mirror/Pattern</a:t>
            </a:r>
            <a:endParaRPr lang="en-US" dirty="0"/>
          </a:p>
          <a:p>
            <a:pPr lvl="2"/>
            <a:r>
              <a:rPr lang="en-US" dirty="0" smtClean="0"/>
              <a:t>Trim/Extend</a:t>
            </a:r>
            <a:endParaRPr lang="en-US" dirty="0"/>
          </a:p>
          <a:p>
            <a:pPr lvl="2"/>
            <a:r>
              <a:rPr lang="en-US" dirty="0" smtClean="0"/>
              <a:t>Fillet/Chamfer</a:t>
            </a:r>
            <a:endParaRPr lang="en-US" dirty="0"/>
          </a:p>
          <a:p>
            <a:pPr lvl="1"/>
            <a:r>
              <a:rPr lang="en-US" dirty="0" smtClean="0"/>
              <a:t>3D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Extruded</a:t>
            </a:r>
            <a:r>
              <a:rPr lang="en-US" dirty="0">
                <a:solidFill>
                  <a:srgbClr val="FF0000"/>
                </a:solidFill>
              </a:rPr>
              <a:t>/ Extruded Cut</a:t>
            </a:r>
          </a:p>
          <a:p>
            <a:pPr lvl="2"/>
            <a:r>
              <a:rPr lang="en-US" dirty="0" smtClean="0"/>
              <a:t>Revolved</a:t>
            </a:r>
            <a:endParaRPr lang="en-US" dirty="0"/>
          </a:p>
          <a:p>
            <a:pPr lvl="2"/>
            <a:r>
              <a:rPr lang="en-US" dirty="0" smtClean="0"/>
              <a:t>Fillet/Chamfer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extrudes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Select a sketch (</a:t>
            </a:r>
            <a:r>
              <a:rPr lang="en-US" sz="2400" dirty="0" smtClean="0">
                <a:solidFill>
                  <a:srgbClr val="FF0000"/>
                </a:solidFill>
              </a:rPr>
              <a:t>must be close-loop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Click 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82" y="2092887"/>
            <a:ext cx="2892618" cy="15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61" y="4005064"/>
            <a:ext cx="2751212" cy="2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7224697" y="3501882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15" y="2229803"/>
            <a:ext cx="5905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55" y="1049369"/>
            <a:ext cx="6781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86955" y="1049369"/>
            <a:ext cx="568821" cy="866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9" y="3383183"/>
            <a:ext cx="153190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4" y="4139591"/>
            <a:ext cx="2658251" cy="17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555776" y="2360061"/>
            <a:ext cx="3024337" cy="537977"/>
          </a:xfrm>
          <a:prstGeom prst="wedgeRoundRectCallout">
            <a:avLst>
              <a:gd name="adj1" fmla="val -83053"/>
              <a:gd name="adj2" fmla="val 31974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Extrude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639504" y="3172263"/>
            <a:ext cx="3024337" cy="537977"/>
          </a:xfrm>
          <a:prstGeom prst="wedgeRoundRectCallout">
            <a:avLst>
              <a:gd name="adj1" fmla="val -67072"/>
              <a:gd name="adj2" fmla="val 2954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Extrude thickness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4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extrudes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161297" cy="22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17" y="1515616"/>
            <a:ext cx="669582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2780928"/>
            <a:ext cx="180125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50973" y="1628800"/>
            <a:ext cx="1762390" cy="537977"/>
          </a:xfrm>
          <a:prstGeom prst="wedgeRoundRectCallout">
            <a:avLst>
              <a:gd name="adj1" fmla="val -3227"/>
              <a:gd name="adj2" fmla="val 1570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Frequently used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extrude-cut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Select a plane on feature</a:t>
            </a:r>
          </a:p>
          <a:p>
            <a:r>
              <a:rPr lang="en-US" sz="2400" dirty="0" smtClean="0"/>
              <a:t>Sketch </a:t>
            </a:r>
            <a:r>
              <a:rPr lang="en-US" sz="2400" dirty="0"/>
              <a:t>on that plane</a:t>
            </a:r>
          </a:p>
          <a:p>
            <a:r>
              <a:rPr lang="en-US" sz="2400" dirty="0" smtClean="0"/>
              <a:t>Click </a:t>
            </a:r>
            <a:r>
              <a:rPr lang="en-US" sz="2400" dirty="0"/>
              <a:t>Features &gt;Extruded Cut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89" y="2564904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78" y="1049368"/>
            <a:ext cx="6781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8" y="3268960"/>
            <a:ext cx="18616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86" y="3268960"/>
            <a:ext cx="5639966" cy="276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843206" y="2512702"/>
            <a:ext cx="2483612" cy="537977"/>
          </a:xfrm>
          <a:prstGeom prst="wedgeRoundRectCallout">
            <a:avLst>
              <a:gd name="adj1" fmla="val -22891"/>
              <a:gd name="adj2" fmla="val 28818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this plane and sketch first!!!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fillets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 edge/face of feature and click</a:t>
            </a:r>
          </a:p>
          <a:p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57" y="1916143"/>
            <a:ext cx="37804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78" y="1049368"/>
            <a:ext cx="6781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4236"/>
            <a:ext cx="30575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981541" cy="23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36241"/>
            <a:ext cx="17716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485753" y="2532798"/>
            <a:ext cx="2483612" cy="537977"/>
          </a:xfrm>
          <a:prstGeom prst="wedgeRoundRectCallout">
            <a:avLst>
              <a:gd name="adj1" fmla="val 70730"/>
              <a:gd name="adj2" fmla="val 647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Constant radius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41153" y="3633678"/>
            <a:ext cx="2483612" cy="537977"/>
          </a:xfrm>
          <a:prstGeom prst="wedgeRoundRectCallout">
            <a:avLst>
              <a:gd name="adj1" fmla="val 70730"/>
              <a:gd name="adj2" fmla="val 6479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9762"/>
            <a:ext cx="42386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2277"/>
            <a:ext cx="3744416" cy="35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840875" y="4977673"/>
            <a:ext cx="4032448" cy="1584176"/>
          </a:xfrm>
          <a:prstGeom prst="cloudCallout">
            <a:avLst>
              <a:gd name="adj1" fmla="val -79503"/>
              <a:gd name="adj2" fmla="val -36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Assemble virtually before manufacturing!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new assembly</a:t>
            </a:r>
          </a:p>
          <a:p>
            <a:r>
              <a:rPr lang="en-US" sz="2400" dirty="0" smtClean="0"/>
              <a:t> Insert new component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78610" cy="283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0289"/>
            <a:ext cx="4005634" cy="35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33" y="5696802"/>
            <a:ext cx="1534371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728254" y="5643837"/>
            <a:ext cx="2131778" cy="537977"/>
          </a:xfrm>
          <a:prstGeom prst="wedgeRoundRectCallout">
            <a:avLst>
              <a:gd name="adj1" fmla="val -94642"/>
              <a:gd name="adj2" fmla="val -129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Browse a new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6842" y="2348880"/>
            <a:ext cx="309949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the first (fixed) component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Click to place the component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In the “</a:t>
            </a:r>
            <a:r>
              <a:rPr lang="en-US" sz="2400" dirty="0" smtClean="0">
                <a:solidFill>
                  <a:srgbClr val="FF0000"/>
                </a:solidFill>
              </a:rPr>
              <a:t>Assembly</a:t>
            </a:r>
            <a:r>
              <a:rPr lang="en-US" sz="2400" dirty="0" smtClean="0"/>
              <a:t>” tab, click “</a:t>
            </a:r>
            <a:r>
              <a:rPr lang="en-US" sz="2400" dirty="0" smtClean="0">
                <a:solidFill>
                  <a:srgbClr val="FF0000"/>
                </a:solidFill>
              </a:rPr>
              <a:t>Insert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omponents</a:t>
            </a:r>
            <a:r>
              <a:rPr lang="en-US" sz="2400" dirty="0" smtClean="0"/>
              <a:t>” and browse more components</a:t>
            </a:r>
            <a:endParaRPr lang="en-US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183585" cy="11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9882" y="2398305"/>
            <a:ext cx="6344406" cy="238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70" y="3701751"/>
            <a:ext cx="1832615" cy="10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42611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03648" y="5541944"/>
            <a:ext cx="864096" cy="911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Take one part for each component (totally 5 more parts)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Duplicate parts: Press Ctrl + mouse (left) key on the motor (yellow part), pull away from it. 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3150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15"/>
            <a:ext cx="3789649" cy="200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prefixes: </a:t>
            </a:r>
            <a:endParaRPr lang="en-US" sz="2400" dirty="0"/>
          </a:p>
          <a:p>
            <a:r>
              <a:rPr lang="en-US" sz="2400" b="1" dirty="0"/>
              <a:t>(f) Fixed: </a:t>
            </a:r>
            <a:r>
              <a:rPr lang="en-US" sz="2400" dirty="0"/>
              <a:t>position of this component is fixed, </a:t>
            </a:r>
          </a:p>
          <a:p>
            <a:r>
              <a:rPr lang="en-US" sz="2400" dirty="0"/>
              <a:t>i.e., it CANNOT be moved / rotated. </a:t>
            </a:r>
          </a:p>
          <a:p>
            <a:r>
              <a:rPr lang="en-US" sz="2400" b="1" dirty="0"/>
              <a:t>(-) Float: </a:t>
            </a:r>
            <a:r>
              <a:rPr lang="en-US" sz="2400" dirty="0"/>
              <a:t>position of this component has NOT been defined, </a:t>
            </a:r>
          </a:p>
          <a:p>
            <a:r>
              <a:rPr lang="en-US" sz="2400" dirty="0"/>
              <a:t>i.e., it can be moved / rotated freely.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557310"/>
            <a:ext cx="1944216" cy="32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7644" y="4925462"/>
            <a:ext cx="216024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82708" b="39630"/>
          <a:stretch/>
        </p:blipFill>
        <p:spPr bwMode="auto">
          <a:xfrm>
            <a:off x="5724128" y="3427555"/>
            <a:ext cx="2178474" cy="338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6444208" y="5767816"/>
            <a:ext cx="1584176" cy="180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203848" y="6194411"/>
            <a:ext cx="2771644" cy="537977"/>
          </a:xfrm>
          <a:prstGeom prst="wedgeRoundRectCallout">
            <a:avLst>
              <a:gd name="adj1" fmla="val 63571"/>
              <a:gd name="adj2" fmla="val -1264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can right-click it, and set to float if necessary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Adding relations, click Mate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4898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1" y="3783660"/>
            <a:ext cx="4248472" cy="27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/>
          <a:lstStyle/>
          <a:p>
            <a:r>
              <a:rPr lang="en-US" dirty="0"/>
              <a:t>Open Software</a:t>
            </a:r>
          </a:p>
          <a:p>
            <a:pPr lvl="1"/>
            <a:r>
              <a:rPr lang="en-US" sz="2400" dirty="0" smtClean="0"/>
              <a:t>Start &gt; All programs &gt; </a:t>
            </a:r>
            <a:r>
              <a:rPr lang="en-US" sz="2400" dirty="0" err="1" smtClean="0"/>
              <a:t>SolidWorks</a:t>
            </a:r>
            <a:r>
              <a:rPr lang="en-US" sz="2400" dirty="0" smtClean="0"/>
              <a:t> 2011 &gt; </a:t>
            </a:r>
            <a:r>
              <a:rPr lang="en-US" sz="2400" dirty="0" err="1" smtClean="0"/>
              <a:t>SolidWorks</a:t>
            </a:r>
            <a:r>
              <a:rPr lang="en-US" sz="2400" dirty="0" smtClean="0"/>
              <a:t> 2011</a:t>
            </a:r>
            <a:endParaRPr lang="en-US" sz="2400" dirty="0"/>
          </a:p>
          <a:p>
            <a:r>
              <a:rPr lang="en-US" dirty="0"/>
              <a:t>New </a:t>
            </a:r>
            <a:r>
              <a:rPr lang="en-US" dirty="0" smtClean="0"/>
              <a:t>Document</a:t>
            </a:r>
          </a:p>
          <a:p>
            <a:r>
              <a:rPr lang="en-US" dirty="0"/>
              <a:t>Choose </a:t>
            </a:r>
            <a:r>
              <a:rPr lang="en-US" dirty="0" smtClean="0"/>
              <a:t>“Part</a:t>
            </a:r>
            <a:r>
              <a:rPr lang="en-US" dirty="0"/>
              <a:t>‟ and then </a:t>
            </a:r>
            <a:r>
              <a:rPr lang="en-US" dirty="0" smtClean="0"/>
              <a:t>“OK‟ / ”Enter”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65" y="2993425"/>
            <a:ext cx="2228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7039" y="2944991"/>
            <a:ext cx="457896" cy="3635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505" y="4028122"/>
            <a:ext cx="4608512" cy="6480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7737" y="6204407"/>
            <a:ext cx="651025" cy="3240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5443095"/>
            <a:ext cx="439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parts (File format -.</a:t>
            </a:r>
            <a:r>
              <a:rPr lang="en-US" dirty="0" err="1"/>
              <a:t>sldprt</a:t>
            </a:r>
            <a:r>
              <a:rPr lang="en-US" dirty="0"/>
              <a:t>)Assembly parts (File format -.</a:t>
            </a:r>
            <a:r>
              <a:rPr lang="en-US" dirty="0" err="1"/>
              <a:t>sldasm</a:t>
            </a:r>
            <a:r>
              <a:rPr lang="en-US" dirty="0"/>
              <a:t>)2D Engineering Draws (File format -.</a:t>
            </a:r>
            <a:r>
              <a:rPr lang="en-US" dirty="0" err="1"/>
              <a:t>slddrw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97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7744" y="1556792"/>
            <a:ext cx="6635080" cy="5184575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Standard </a:t>
            </a:r>
            <a:r>
              <a:rPr lang="en-US" sz="1800" b="1" dirty="0"/>
              <a:t>Mates </a:t>
            </a:r>
            <a:endParaRPr lang="en-US" sz="1800" dirty="0"/>
          </a:p>
          <a:p>
            <a:r>
              <a:rPr lang="en-US" sz="1800" b="1" dirty="0"/>
              <a:t>Coincident </a:t>
            </a:r>
            <a:endParaRPr lang="en-US" sz="1800" dirty="0"/>
          </a:p>
          <a:p>
            <a:pPr lvl="1"/>
            <a:r>
              <a:rPr lang="en-US" sz="1400" dirty="0"/>
              <a:t>configure two items(faces, edges or planes) so that they touch each other. </a:t>
            </a:r>
          </a:p>
          <a:p>
            <a:r>
              <a:rPr lang="en-US" sz="1800" b="1" dirty="0"/>
              <a:t>Parallel </a:t>
            </a:r>
            <a:endParaRPr lang="en-US" sz="1800" dirty="0"/>
          </a:p>
          <a:p>
            <a:pPr lvl="1"/>
            <a:r>
              <a:rPr lang="en-US" sz="1400" dirty="0"/>
              <a:t>configure two items so that they remain a specified distance from one another. </a:t>
            </a:r>
          </a:p>
          <a:p>
            <a:r>
              <a:rPr lang="en-US" sz="1800" b="1" dirty="0"/>
              <a:t>Perpendicular </a:t>
            </a:r>
            <a:endParaRPr lang="en-US" sz="1800" dirty="0"/>
          </a:p>
          <a:p>
            <a:pPr lvl="1"/>
            <a:r>
              <a:rPr lang="en-US" sz="1400" dirty="0"/>
              <a:t>configure two items so that they’re 90 degrees from one another. </a:t>
            </a:r>
          </a:p>
          <a:p>
            <a:r>
              <a:rPr lang="en-US" sz="1800" b="1" dirty="0"/>
              <a:t>Tangent: </a:t>
            </a:r>
            <a:endParaRPr lang="en-US" sz="1800" dirty="0"/>
          </a:p>
          <a:p>
            <a:pPr lvl="1"/>
            <a:r>
              <a:rPr lang="en-US" sz="1400" dirty="0"/>
              <a:t>configure a curve and another item so that they meet at a single point. One of the selected items must be a cylindrical, conical or spherical face. </a:t>
            </a:r>
          </a:p>
          <a:p>
            <a:r>
              <a:rPr lang="en-US" sz="1800" b="1" dirty="0"/>
              <a:t>Concentric: </a:t>
            </a:r>
            <a:endParaRPr lang="en-US" sz="1800" dirty="0"/>
          </a:p>
          <a:p>
            <a:pPr lvl="1"/>
            <a:r>
              <a:rPr lang="en-US" sz="1400" dirty="0"/>
              <a:t>configure two items so that they share the same center axis. </a:t>
            </a:r>
          </a:p>
          <a:p>
            <a:r>
              <a:rPr lang="en-US" sz="1800" b="1" dirty="0"/>
              <a:t>Distance: </a:t>
            </a:r>
            <a:endParaRPr lang="en-US" sz="1800" dirty="0"/>
          </a:p>
          <a:p>
            <a:pPr lvl="1"/>
            <a:r>
              <a:rPr lang="en-US" sz="1400" dirty="0"/>
              <a:t>configure two items at a specified distance from one another. </a:t>
            </a:r>
          </a:p>
          <a:p>
            <a:r>
              <a:rPr lang="en-US" sz="1800" b="1" dirty="0"/>
              <a:t>Angle: </a:t>
            </a:r>
            <a:endParaRPr lang="en-US" sz="1800" dirty="0"/>
          </a:p>
          <a:p>
            <a:pPr lvl="1"/>
            <a:r>
              <a:rPr lang="en-US" sz="1400" dirty="0"/>
              <a:t>configure two items at a specified angle to one another.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809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2339752" y="1916832"/>
            <a:ext cx="15841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339752" y="2492896"/>
            <a:ext cx="15841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339752" y="4437112"/>
            <a:ext cx="15841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76056" y="980728"/>
            <a:ext cx="2771644" cy="537977"/>
          </a:xfrm>
          <a:prstGeom prst="wedgeRoundRectCallout">
            <a:avLst>
              <a:gd name="adj1" fmla="val -57397"/>
              <a:gd name="adj2" fmla="val 1285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Most commonly used!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98249" y="6320023"/>
            <a:ext cx="2771644" cy="537977"/>
          </a:xfrm>
          <a:prstGeom prst="wedgeRoundRectCallout">
            <a:avLst>
              <a:gd name="adj1" fmla="val -13094"/>
              <a:gd name="adj2" fmla="val -487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Mate can only handle 2 features each time!!!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(omni-wheel)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88"/>
            <a:ext cx="2581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Click “Mate”, select 2 faces</a:t>
            </a:r>
            <a:endParaRPr lang="en-US" sz="24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893187" cy="17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28" y="2276872"/>
            <a:ext cx="2486793" cy="1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83" y="1835641"/>
            <a:ext cx="17621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150499" y="2276872"/>
            <a:ext cx="592095" cy="12314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42594" y="2276872"/>
            <a:ext cx="0" cy="730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71" y="4240460"/>
            <a:ext cx="2304256" cy="17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647"/>
            <a:ext cx="17716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 flipH="1">
            <a:off x="-17884" y="5229200"/>
            <a:ext cx="90370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9524" y="2209406"/>
            <a:ext cx="10340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323527" y="3337476"/>
            <a:ext cx="1448122" cy="523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37312"/>
            <a:ext cx="259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 flipH="1">
            <a:off x="4120145" y="6165304"/>
            <a:ext cx="561938" cy="54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(</a:t>
            </a:r>
            <a:r>
              <a:rPr lang="en-US" dirty="0" err="1" smtClean="0"/>
              <a:t>omni</a:t>
            </a:r>
            <a:r>
              <a:rPr lang="en-US" dirty="0" smtClean="0"/>
              <a:t>-wheel)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Reverse mating directions 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00692"/>
            <a:ext cx="2952328" cy="206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66" y="1560490"/>
            <a:ext cx="1638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flipH="1">
            <a:off x="4918856" y="4005064"/>
            <a:ext cx="784684" cy="548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66" y="4760786"/>
            <a:ext cx="2606358" cy="20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(</a:t>
            </a:r>
            <a:r>
              <a:rPr lang="en-US" dirty="0" err="1" smtClean="0"/>
              <a:t>omni</a:t>
            </a:r>
            <a:r>
              <a:rPr lang="en-US" dirty="0" smtClean="0"/>
              <a:t>-wheel)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Mate (</a:t>
            </a:r>
            <a:r>
              <a:rPr lang="en-US" sz="2400" dirty="0" smtClean="0">
                <a:solidFill>
                  <a:srgbClr val="FF0000"/>
                </a:solidFill>
              </a:rPr>
              <a:t>coincident</a:t>
            </a:r>
            <a:r>
              <a:rPr lang="en-US" sz="2400" dirty="0" smtClean="0"/>
              <a:t>), click </a:t>
            </a:r>
            <a:r>
              <a:rPr lang="en-US" sz="2400" dirty="0" smtClean="0">
                <a:solidFill>
                  <a:srgbClr val="FF0000"/>
                </a:solidFill>
              </a:rPr>
              <a:t>2 surfaces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then “</a:t>
            </a:r>
            <a:r>
              <a:rPr lang="en-US" sz="2400" dirty="0" smtClean="0">
                <a:solidFill>
                  <a:srgbClr val="FF0000"/>
                </a:solidFill>
              </a:rPr>
              <a:t>Mate</a:t>
            </a:r>
            <a:r>
              <a:rPr lang="en-US" sz="2400" dirty="0" smtClean="0"/>
              <a:t>”, finally click “</a:t>
            </a:r>
            <a:r>
              <a:rPr lang="en-US" sz="2400" dirty="0" smtClean="0">
                <a:solidFill>
                  <a:srgbClr val="FF0000"/>
                </a:solidFill>
              </a:rPr>
              <a:t>tick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89158"/>
            <a:ext cx="2405435" cy="9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16" y="3066206"/>
            <a:ext cx="2016224" cy="14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7145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41168"/>
            <a:ext cx="2448272" cy="179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89" y="4885576"/>
            <a:ext cx="2304256" cy="19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flipH="1">
            <a:off x="6728544" y="3730935"/>
            <a:ext cx="1011808" cy="390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(screw rods)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Mate (</a:t>
            </a:r>
            <a:r>
              <a:rPr lang="en-US" sz="2400" dirty="0" smtClean="0">
                <a:solidFill>
                  <a:srgbClr val="FF0000"/>
                </a:solidFill>
              </a:rPr>
              <a:t>coincident</a:t>
            </a:r>
            <a:r>
              <a:rPr lang="en-US" sz="2400" dirty="0" smtClean="0"/>
              <a:t>) with all 4 surfaces,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Mate (</a:t>
            </a:r>
            <a:r>
              <a:rPr lang="en-US" sz="2400" dirty="0" smtClean="0">
                <a:solidFill>
                  <a:srgbClr val="FF0000"/>
                </a:solidFill>
              </a:rPr>
              <a:t>concentric</a:t>
            </a:r>
            <a:r>
              <a:rPr lang="en-US" sz="2400" dirty="0" smtClean="0"/>
              <a:t>) the rods and the holes on the chassis,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1907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3604"/>
            <a:ext cx="238609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68" y="2323604"/>
            <a:ext cx="25468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65" y="2323604"/>
            <a:ext cx="2182366" cy="202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6606"/>
            <a:ext cx="2016224" cy="175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5518"/>
            <a:ext cx="1324277" cy="175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0800000" flipH="1">
            <a:off x="2381257" y="5818152"/>
            <a:ext cx="3299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5562885" y="2492896"/>
            <a:ext cx="3299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 flipH="1">
            <a:off x="2852188" y="2492896"/>
            <a:ext cx="3299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56" y="4947950"/>
            <a:ext cx="509886" cy="19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62" y="4911468"/>
            <a:ext cx="1265246" cy="19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 rot="10800000" flipH="1">
            <a:off x="4024069" y="5771124"/>
            <a:ext cx="3299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6279228" y="5722954"/>
            <a:ext cx="3299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09" y="4821714"/>
            <a:ext cx="11668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(screw rods)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Mate (</a:t>
            </a:r>
            <a:r>
              <a:rPr lang="en-US" sz="2400" dirty="0">
                <a:solidFill>
                  <a:srgbClr val="FF0000"/>
                </a:solidFill>
              </a:rPr>
              <a:t>coincident</a:t>
            </a:r>
            <a:r>
              <a:rPr lang="en-US" sz="2400" dirty="0"/>
              <a:t>) </a:t>
            </a:r>
            <a:r>
              <a:rPr lang="en-US" sz="2400" dirty="0" smtClean="0"/>
              <a:t>with 2 surfaces,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Mate (</a:t>
            </a:r>
            <a:r>
              <a:rPr lang="en-US" sz="2400" dirty="0">
                <a:solidFill>
                  <a:srgbClr val="FF0000"/>
                </a:solidFill>
              </a:rPr>
              <a:t>concentric</a:t>
            </a:r>
            <a:r>
              <a:rPr lang="en-US" sz="2400" dirty="0" smtClean="0"/>
              <a:t>) the holes on the “</a:t>
            </a:r>
            <a:r>
              <a:rPr lang="en-US" sz="2400" dirty="0" err="1" smtClean="0"/>
              <a:t>omni</a:t>
            </a:r>
            <a:r>
              <a:rPr lang="en-US" sz="2400" dirty="0" smtClean="0"/>
              <a:t>-wheel” with the 4 rods, (either 2 holes are enough in this case)</a:t>
            </a:r>
          </a:p>
          <a:p>
            <a:endParaRPr lang="en-US" sz="2400" dirty="0" smtClean="0"/>
          </a:p>
          <a:p>
            <a:r>
              <a:rPr lang="en-US" sz="2400" dirty="0" smtClean="0"/>
              <a:t>Mate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coincident</a:t>
            </a:r>
            <a:r>
              <a:rPr lang="en-US" sz="2400" dirty="0" smtClean="0"/>
              <a:t>) the head of the rods with </a:t>
            </a:r>
            <a:br>
              <a:rPr lang="en-US" sz="2400" dirty="0" smtClean="0"/>
            </a:br>
            <a:r>
              <a:rPr lang="en-US" sz="2400" dirty="0" smtClean="0"/>
              <a:t>the flat surface on the </a:t>
            </a:r>
            <a:r>
              <a:rPr lang="en-US" sz="2400" dirty="0" err="1" smtClean="0"/>
              <a:t>omni</a:t>
            </a:r>
            <a:r>
              <a:rPr lang="en-US" sz="2400" dirty="0" smtClean="0"/>
              <a:t>-wheel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35" y="1949430"/>
            <a:ext cx="618212" cy="15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7873"/>
            <a:ext cx="3900487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59142"/>
            <a:ext cx="2257941" cy="133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0800000" flipH="1">
            <a:off x="6054308" y="2690019"/>
            <a:ext cx="5339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3"/>
          <p:cNvSpPr/>
          <p:nvPr/>
        </p:nvSpPr>
        <p:spPr>
          <a:xfrm>
            <a:off x="4800079" y="2598850"/>
            <a:ext cx="504056" cy="5229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30" y="4122483"/>
            <a:ext cx="1395928" cy="27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35" y="5184955"/>
            <a:ext cx="1251794" cy="165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 (RP)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Flows of RP: </a:t>
            </a:r>
          </a:p>
          <a:p>
            <a:pPr lvl="1"/>
            <a:r>
              <a:rPr lang="en-US" sz="2400" dirty="0" smtClean="0"/>
              <a:t>1. Design some parts </a:t>
            </a:r>
          </a:p>
          <a:p>
            <a:pPr lvl="1"/>
            <a:r>
              <a:rPr lang="en-US" sz="2400" dirty="0" smtClean="0"/>
              <a:t>2. Save as “</a:t>
            </a:r>
            <a:r>
              <a:rPr lang="en-US" sz="2400" b="1" dirty="0" err="1" smtClean="0">
                <a:solidFill>
                  <a:srgbClr val="FF0000"/>
                </a:solidFill>
              </a:rPr>
              <a:t>part_name.stl</a:t>
            </a:r>
            <a:r>
              <a:rPr lang="en-US" sz="2400" dirty="0" smtClean="0"/>
              <a:t>” format </a:t>
            </a:r>
          </a:p>
          <a:p>
            <a:pPr lvl="1"/>
            <a:r>
              <a:rPr lang="en-US" sz="2400" dirty="0" smtClean="0"/>
              <a:t>3. </a:t>
            </a:r>
            <a:r>
              <a:rPr lang="en-US" sz="2400" dirty="0"/>
              <a:t>Send </a:t>
            </a:r>
            <a:r>
              <a:rPr lang="en-US" sz="2400" dirty="0" smtClean="0"/>
              <a:t>to RP machine for fabrication</a:t>
            </a:r>
          </a:p>
          <a:p>
            <a:pPr lvl="1"/>
            <a:r>
              <a:rPr lang="en-US" sz="2400" dirty="0" smtClean="0"/>
              <a:t>4. Post-treatment such as supporting materials removal</a:t>
            </a:r>
          </a:p>
          <a:p>
            <a:r>
              <a:rPr lang="en-US" sz="2800" dirty="0" smtClean="0"/>
              <a:t>Demonstration of the rapid prototyping process: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www.youtube.com/watch?feature=player_embedded&amp;v=bpcwBQKUqK4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952328" cy="16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562" y="1340768"/>
            <a:ext cx="1548172" cy="10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53" y="2780928"/>
            <a:ext cx="1548172" cy="10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35696" y="2420888"/>
            <a:ext cx="5616624" cy="2664296"/>
          </a:xfrm>
          <a:prstGeom prst="cloudCallout">
            <a:avLst>
              <a:gd name="adj1" fmla="val -38440"/>
              <a:gd name="adj2" fmla="val 93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Thank you!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Good luck with your </a:t>
            </a:r>
            <a:r>
              <a:rPr lang="en-US" sz="3600" b="1" dirty="0" smtClean="0">
                <a:solidFill>
                  <a:schemeClr val="tx1"/>
                </a:solidFill>
              </a:rPr>
              <a:t>study!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77" y="1864555"/>
            <a:ext cx="6055874" cy="47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Interface 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179984" y="2717633"/>
            <a:ext cx="432048" cy="2655583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179984" y="2132855"/>
            <a:ext cx="432048" cy="512149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086" y="2060848"/>
            <a:ext cx="107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tools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086" y="3718773"/>
            <a:ext cx="107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tree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5855" y="2853556"/>
            <a:ext cx="4176465" cy="3167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12360" y="4149080"/>
            <a:ext cx="107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procedures on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plane for sketch </a:t>
            </a:r>
          </a:p>
          <a:p>
            <a:pPr lvl="1"/>
            <a:r>
              <a:rPr lang="en-US" dirty="0" smtClean="0"/>
              <a:t>Invisible planes, planer surface on parts</a:t>
            </a:r>
          </a:p>
          <a:p>
            <a:r>
              <a:rPr lang="en-US" dirty="0" smtClean="0"/>
              <a:t>Create sketch(2-D)</a:t>
            </a:r>
          </a:p>
          <a:p>
            <a:r>
              <a:rPr lang="en-US" dirty="0" smtClean="0"/>
              <a:t>Draw features on sketch(3-D)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775"/>
            <a:ext cx="1743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4288" y="2780903"/>
            <a:ext cx="1296144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88224" y="2942946"/>
            <a:ext cx="0" cy="4860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60" y="3578919"/>
            <a:ext cx="2405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7" y="3861048"/>
            <a:ext cx="5701084" cy="69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99592" y="4309935"/>
            <a:ext cx="504056" cy="249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07704" y="3290874"/>
            <a:ext cx="0" cy="576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1639"/>
            <a:ext cx="846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572000" y="3794794"/>
            <a:ext cx="0" cy="16468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6082740"/>
            <a:ext cx="539552" cy="292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584"/>
            <a:ext cx="25955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29" y="1574304"/>
            <a:ext cx="2483130" cy="22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56" y="1895624"/>
            <a:ext cx="25160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56" y="4552609"/>
            <a:ext cx="2892618" cy="15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49" y="4552609"/>
            <a:ext cx="2751212" cy="2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9212"/>
            <a:ext cx="2375309" cy="21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47119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0232" y="3479800"/>
            <a:ext cx="212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 on the plane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4715" y="3839840"/>
            <a:ext cx="19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 plane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6132704"/>
            <a:ext cx="19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74993" y="6514573"/>
            <a:ext cx="29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features (extrude)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911916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9958" y="383984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46003">
            <a:off x="5772225" y="5139365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965476">
            <a:off x="2633538" y="5126958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5316" y="6537337"/>
            <a:ext cx="172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a feature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2978" y="3836209"/>
            <a:ext cx="145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[</a:t>
            </a:r>
            <a:r>
              <a:rPr lang="en-US" dirty="0" err="1" smtClean="0"/>
              <a:t>Con’t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47119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1956" y="3479800"/>
            <a:ext cx="251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more features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73" y="3665498"/>
            <a:ext cx="221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other planes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5994" y="6145241"/>
            <a:ext cx="192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 with other parts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089" y="6219059"/>
            <a:ext cx="229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 done, </a:t>
            </a:r>
            <a:br>
              <a:rPr lang="en-US" dirty="0" smtClean="0"/>
            </a:br>
            <a:r>
              <a:rPr lang="en-US" dirty="0" smtClean="0"/>
              <a:t>or modify if necessary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911916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9958" y="383984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46003">
            <a:off x="5772225" y="5139365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965476">
            <a:off x="3378621" y="5037119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" y="1658101"/>
            <a:ext cx="2016224" cy="20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49841" y="3674428"/>
            <a:ext cx="259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more sketches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31" y="1658121"/>
            <a:ext cx="1992057" cy="20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02" y="1578424"/>
            <a:ext cx="1865015" cy="197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607052"/>
            <a:ext cx="2444367" cy="152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0" y="4155273"/>
            <a:ext cx="1760089" cy="217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2" y="4182232"/>
            <a:ext cx="3071437" cy="216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5747" y="6456562"/>
            <a:ext cx="29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engineering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</a:t>
            </a:r>
            <a:r>
              <a:rPr lang="en-US" dirty="0"/>
              <a:t>View -Right click and hold</a:t>
            </a:r>
          </a:p>
          <a:p>
            <a:pPr lvl="1"/>
            <a:r>
              <a:rPr lang="en-US" dirty="0"/>
              <a:t>(View&gt;Toolbars&gt;Standard View)</a:t>
            </a:r>
          </a:p>
          <a:p>
            <a:r>
              <a:rPr lang="en-US" dirty="0" smtClean="0"/>
              <a:t>Shading </a:t>
            </a:r>
            <a:r>
              <a:rPr lang="en-US" dirty="0"/>
              <a:t>and </a:t>
            </a:r>
            <a:r>
              <a:rPr lang="en-US" dirty="0" smtClean="0"/>
              <a:t>background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Others</a:t>
            </a:r>
            <a:endParaRPr lang="en-US" dirty="0"/>
          </a:p>
          <a:p>
            <a:pPr lvl="1"/>
            <a:r>
              <a:rPr lang="en-US" dirty="0" smtClean="0"/>
              <a:t>Rotating </a:t>
            </a:r>
            <a:r>
              <a:rPr lang="en-US" dirty="0"/>
              <a:t>–Middle click and hold</a:t>
            </a:r>
          </a:p>
          <a:p>
            <a:pPr lvl="1"/>
            <a:r>
              <a:rPr lang="en-US" dirty="0" smtClean="0"/>
              <a:t>Panning </a:t>
            </a:r>
            <a:r>
              <a:rPr lang="en-US" dirty="0"/>
              <a:t>–Ctrl + Middle click and hold</a:t>
            </a:r>
          </a:p>
          <a:p>
            <a:pPr lvl="1"/>
            <a:r>
              <a:rPr lang="en-US" dirty="0" smtClean="0"/>
              <a:t>Zooming </a:t>
            </a:r>
            <a:r>
              <a:rPr lang="en-US" dirty="0"/>
              <a:t>–Scroll </a:t>
            </a:r>
            <a:r>
              <a:rPr lang="en-US" dirty="0" smtClean="0"/>
              <a:t>Wheel</a:t>
            </a:r>
          </a:p>
          <a:p>
            <a:pPr lvl="1"/>
            <a:r>
              <a:rPr lang="en-US" dirty="0" smtClean="0"/>
              <a:t>Fast views –Ctrl + 1,2,3,4,5,6,7</a:t>
            </a:r>
          </a:p>
          <a:p>
            <a:pPr lvl="1"/>
            <a:endParaRPr lang="en-US" dirty="0"/>
          </a:p>
          <a:p>
            <a:r>
              <a:rPr lang="en-US" sz="3000" i="1" dirty="0" smtClean="0">
                <a:solidFill>
                  <a:srgbClr val="FF0000"/>
                </a:solidFill>
              </a:rPr>
              <a:t>Many others…….(this tutorial covers only the basics)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0107"/>
            <a:ext cx="2524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05" y="2852936"/>
            <a:ext cx="1728192" cy="16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3528"/>
            <a:ext cx="4703620" cy="39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Select a plane and right click.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dialog box, click “sketch”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Or </a:t>
            </a:r>
            <a:r>
              <a:rPr lang="en-US" sz="2400" dirty="0"/>
              <a:t>click “sketch” and select a plane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Exit </a:t>
            </a:r>
            <a:r>
              <a:rPr lang="en-US" sz="2400" dirty="0"/>
              <a:t>the sketch before you move 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at the top of the right side)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26" y="1412776"/>
            <a:ext cx="2762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60882" y="2197580"/>
            <a:ext cx="432048" cy="36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10" y="2237134"/>
            <a:ext cx="397569" cy="43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26" y="3429000"/>
            <a:ext cx="25955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4" y="3416300"/>
            <a:ext cx="3876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38" y="5589240"/>
            <a:ext cx="8953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69864" y="5549593"/>
            <a:ext cx="514103" cy="411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2776" y="5873867"/>
            <a:ext cx="514103" cy="411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3729" y="5591383"/>
            <a:ext cx="105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6167" y="5907371"/>
            <a:ext cx="105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Discard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95819" y="3382614"/>
            <a:ext cx="514103" cy="500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595" y="609203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Debug: if you stuck somewhere, check this!!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03848" y="6092037"/>
            <a:ext cx="823067" cy="1846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2155</TotalTime>
  <Words>1100</Words>
  <Application>Microsoft Office PowerPoint</Application>
  <PresentationFormat>On-screen Show (4:3)</PresentationFormat>
  <Paragraphs>286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Computer-aided Drafting (SolidWorks)</vt:lpstr>
      <vt:lpstr>Today’s Outline</vt:lpstr>
      <vt:lpstr>Getting Started</vt:lpstr>
      <vt:lpstr>Basic Interface </vt:lpstr>
      <vt:lpstr>Basic procedures on sketching</vt:lpstr>
      <vt:lpstr>Basic steps </vt:lpstr>
      <vt:lpstr>Basic steps [Con’t] </vt:lpstr>
      <vt:lpstr>Control </vt:lpstr>
      <vt:lpstr>2-D sketch</vt:lpstr>
      <vt:lpstr>2-D</vt:lpstr>
      <vt:lpstr>2-D lines</vt:lpstr>
      <vt:lpstr>2-D lines</vt:lpstr>
      <vt:lpstr>2-D lines (dimensions)</vt:lpstr>
      <vt:lpstr>2-D circles</vt:lpstr>
      <vt:lpstr>2-D circles (dimensions)</vt:lpstr>
      <vt:lpstr>2-D rectangles</vt:lpstr>
      <vt:lpstr>2-D Trim (cutting lines)</vt:lpstr>
      <vt:lpstr>2-D fillets / chamfers</vt:lpstr>
      <vt:lpstr>3-D</vt:lpstr>
      <vt:lpstr>3-D extrudes</vt:lpstr>
      <vt:lpstr>3-D extrudes</vt:lpstr>
      <vt:lpstr>3-D extrude-cut</vt:lpstr>
      <vt:lpstr>3-D fillets</vt:lpstr>
      <vt:lpstr>Assembly</vt:lpstr>
      <vt:lpstr>Assembly</vt:lpstr>
      <vt:lpstr>Assembly</vt:lpstr>
      <vt:lpstr>Assembly</vt:lpstr>
      <vt:lpstr>Assembly  </vt:lpstr>
      <vt:lpstr>Assembly</vt:lpstr>
      <vt:lpstr>Assembly</vt:lpstr>
      <vt:lpstr>Assembly (omni-wheel)</vt:lpstr>
      <vt:lpstr>Assembly (omni-wheel)</vt:lpstr>
      <vt:lpstr>Assembly (omni-wheel)</vt:lpstr>
      <vt:lpstr>Assembly (screw rods)</vt:lpstr>
      <vt:lpstr>Assembly (screw rods)</vt:lpstr>
      <vt:lpstr>Rapid Prototyping (RP)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Drafting (Solidworks)</dc:title>
  <dc:creator>Cheuk Chi Ming</dc:creator>
  <cp:lastModifiedBy>Yip Hiu Man</cp:lastModifiedBy>
  <cp:revision>328</cp:revision>
  <dcterms:created xsi:type="dcterms:W3CDTF">2012-07-03T09:42:57Z</dcterms:created>
  <dcterms:modified xsi:type="dcterms:W3CDTF">2013-08-21T06:01:43Z</dcterms:modified>
</cp:coreProperties>
</file>