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57" r:id="rId4"/>
    <p:sldId id="264" r:id="rId5"/>
    <p:sldId id="268" r:id="rId6"/>
    <p:sldId id="275" r:id="rId7"/>
    <p:sldId id="276" r:id="rId8"/>
    <p:sldId id="277" r:id="rId9"/>
    <p:sldId id="280" r:id="rId10"/>
    <p:sldId id="278" r:id="rId11"/>
    <p:sldId id="273" r:id="rId12"/>
    <p:sldId id="269" r:id="rId13"/>
    <p:sldId id="263" r:id="rId14"/>
    <p:sldId id="274" r:id="rId15"/>
    <p:sldId id="27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0" autoAdjust="0"/>
    <p:restoredTop sz="94786" autoAdjust="0"/>
  </p:normalViewPr>
  <p:slideViewPr>
    <p:cSldViewPr>
      <p:cViewPr>
        <p:scale>
          <a:sx n="75" d="100"/>
          <a:sy n="75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13EA1-0911-4A82-B3DD-AD42C2253F95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DD2E-996D-4C8B-97B8-47C4A79B8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5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6C76B5-D977-4F3F-8781-49415646CEFC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4AFE6CF-5713-44C5-A034-C7300E1DBD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B5i5SA6rKQ&amp;feature=relate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3080" y="620688"/>
            <a:ext cx="8820472" cy="2232248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ENGG1100 Introduction to Engineering Design I </a:t>
            </a:r>
            <a:br>
              <a:rPr lang="en-US" sz="3200" dirty="0"/>
            </a:br>
            <a:r>
              <a:rPr lang="en-US" sz="3200" dirty="0"/>
              <a:t>Engineering Faculty</a:t>
            </a:r>
            <a:br>
              <a:rPr lang="en-US" sz="3200" dirty="0"/>
            </a:br>
            <a:r>
              <a:rPr lang="en-US" sz="3200" dirty="0"/>
              <a:t>The Chinese University of Hong </a:t>
            </a:r>
            <a:r>
              <a:rPr lang="en-US" sz="3200" dirty="0" smtClean="0"/>
              <a:t>Kong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8077200" cy="1499616"/>
          </a:xfrm>
        </p:spPr>
        <p:txBody>
          <a:bodyPr/>
          <a:lstStyle/>
          <a:p>
            <a:r>
              <a:rPr lang="en-US" dirty="0"/>
              <a:t>Tutorial 1: Computer Aided Drafting </a:t>
            </a:r>
            <a:br>
              <a:rPr lang="en-US" dirty="0"/>
            </a:br>
            <a:r>
              <a:rPr lang="en-US" dirty="0"/>
              <a:t>(Concepts in Engineering Designs)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55799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小明 </a:t>
            </a:r>
            <a:r>
              <a:rPr lang="en-US" altLang="zh-TW" dirty="0" smtClean="0"/>
              <a:t>in ERB106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9512" y="5937457"/>
            <a:ext cx="537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SolidWorks</a:t>
            </a:r>
            <a:r>
              <a:rPr lang="en-US" b="1" dirty="0"/>
              <a:t> </a:t>
            </a:r>
            <a:r>
              <a:rPr lang="en-US" b="1" dirty="0" smtClean="0"/>
              <a:t>Reference (Online resources)</a:t>
            </a:r>
            <a:endParaRPr lang="en-US" b="1" dirty="0"/>
          </a:p>
          <a:p>
            <a:r>
              <a:rPr lang="en-US" dirty="0"/>
              <a:t></a:t>
            </a:r>
            <a:r>
              <a:rPr lang="en-US" u="sng" dirty="0"/>
              <a:t>http://help.solidworks.com/HelpProducts.aspx</a:t>
            </a:r>
          </a:p>
        </p:txBody>
      </p:sp>
    </p:spTree>
    <p:extLst>
      <p:ext uri="{BB962C8B-B14F-4D97-AF65-F5344CB8AC3E}">
        <p14:creationId xmlns:p14="http://schemas.microsoft.com/office/powerpoint/2010/main" val="14772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Engineering Drawings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Basics in Engineering drawings: </a:t>
            </a:r>
          </a:p>
          <a:p>
            <a:pPr lvl="1"/>
            <a:r>
              <a:rPr lang="en-US" sz="2000" dirty="0" smtClean="0"/>
              <a:t>Dimensioning: </a:t>
            </a:r>
            <a:r>
              <a:rPr lang="en-US" sz="2000" dirty="0"/>
              <a:t>Dimensions in a drawing provides the necessary information for fabricating a part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44955"/>
            <a:ext cx="7493024" cy="391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CAD software: </a:t>
            </a:r>
            <a:r>
              <a:rPr lang="en-US" dirty="0" err="1" smtClean="0"/>
              <a:t>SolidWorks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is </a:t>
            </a:r>
            <a:r>
              <a:rPr lang="en-US" sz="2400" dirty="0" err="1" smtClean="0"/>
              <a:t>SolidWorks</a:t>
            </a:r>
            <a:r>
              <a:rPr lang="en-US" sz="2400" dirty="0" smtClean="0"/>
              <a:t> used for?</a:t>
            </a:r>
          </a:p>
          <a:p>
            <a:pPr lvl="1"/>
            <a:r>
              <a:rPr lang="en-US" sz="2000" dirty="0" smtClean="0"/>
              <a:t>Create 3-D design for products</a:t>
            </a:r>
          </a:p>
          <a:p>
            <a:pPr lvl="1"/>
            <a:r>
              <a:rPr lang="en-US" sz="2000" dirty="0" smtClean="0"/>
              <a:t>Create Engineering Drawings for communications and manufacturing</a:t>
            </a:r>
          </a:p>
          <a:p>
            <a:pPr lvl="1"/>
            <a:r>
              <a:rPr lang="en-US" sz="2000" dirty="0" smtClean="0"/>
              <a:t>Do analysis on your design</a:t>
            </a:r>
          </a:p>
          <a:p>
            <a:pPr lvl="1"/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2685771" cy="200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510" y="3663908"/>
            <a:ext cx="298549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274" y="3663908"/>
            <a:ext cx="3290893" cy="248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2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Using </a:t>
            </a:r>
            <a:r>
              <a:rPr lang="en-US" sz="3600" dirty="0" err="1" smtClean="0"/>
              <a:t>SolidWorks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http://www.youtube.com/watch?v=cPB7R8U8x_Q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37320"/>
            <a:ext cx="7076475" cy="428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steps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35584"/>
            <a:ext cx="259559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29" y="1574304"/>
            <a:ext cx="2483130" cy="226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56" y="1895624"/>
            <a:ext cx="2516044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56" y="4552609"/>
            <a:ext cx="2892618" cy="155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649" y="4552609"/>
            <a:ext cx="2751212" cy="204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89212"/>
            <a:ext cx="2375309" cy="214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847119" y="238391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0232" y="3479800"/>
            <a:ext cx="212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Sketch on the plane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4715" y="3839840"/>
            <a:ext cx="19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a plane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6132704"/>
            <a:ext cx="192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Dimensioning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74993" y="6514573"/>
            <a:ext cx="29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features (extrude)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911916" y="238391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349958" y="383984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546003">
            <a:off x="5772225" y="5139365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965476">
            <a:off x="2633538" y="5126958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5316" y="6537337"/>
            <a:ext cx="172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Finish a feature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32978" y="3836209"/>
            <a:ext cx="145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steps [</a:t>
            </a:r>
            <a:r>
              <a:rPr lang="en-US" dirty="0" err="1" smtClean="0"/>
              <a:t>Con’t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47119" y="238391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71956" y="3479800"/>
            <a:ext cx="251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more features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73" y="3665498"/>
            <a:ext cx="2211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other planes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25994" y="6145241"/>
            <a:ext cx="192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Assemble with other parts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57089" y="6219059"/>
            <a:ext cx="229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Assembly done, </a:t>
            </a:r>
            <a:br>
              <a:rPr lang="en-US" dirty="0" smtClean="0"/>
            </a:br>
            <a:r>
              <a:rPr lang="en-US" dirty="0" smtClean="0"/>
              <a:t>or modify if necessary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911916" y="238391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349958" y="3839840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546003">
            <a:off x="5772225" y="5139365"/>
            <a:ext cx="36004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965476">
            <a:off x="2576227" y="4655086"/>
            <a:ext cx="114723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3" y="1658101"/>
            <a:ext cx="2016224" cy="20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149841" y="3674428"/>
            <a:ext cx="259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more sketches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031" y="1658121"/>
            <a:ext cx="1992057" cy="209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02" y="1578424"/>
            <a:ext cx="1865015" cy="197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607052"/>
            <a:ext cx="2444367" cy="152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90" y="4155273"/>
            <a:ext cx="1760089" cy="217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0" y="4285455"/>
            <a:ext cx="1358565" cy="95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28438" y="5285220"/>
            <a:ext cx="29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Create engineering drawing</a:t>
            </a:r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9268083">
            <a:off x="2977689" y="5608950"/>
            <a:ext cx="856830" cy="646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3355" y="6524392"/>
            <a:ext cx="290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to fabrication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0" y="5647192"/>
            <a:ext cx="1517169" cy="95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</a:t>
            </a:r>
            <a:r>
              <a:rPr lang="en-US" dirty="0" err="1" smtClean="0"/>
              <a:t>Propotyping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19256" cy="4030073"/>
          </a:xfrm>
        </p:spPr>
        <p:txBody>
          <a:bodyPr>
            <a:normAutofit/>
          </a:bodyPr>
          <a:lstStyle/>
          <a:p>
            <a:r>
              <a:rPr lang="en-US" sz="2400" dirty="0"/>
              <a:t>Rapid prototyping can be defined as a group of techniques used to quickly fabricate a scale model of a physical part or assembly using three-dimensional computer aided design (CAD) data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It is usually constructed by 3-D printing technology</a:t>
            </a:r>
          </a:p>
          <a:p>
            <a:r>
              <a:rPr lang="en-US" sz="2400" dirty="0" smtClean="0"/>
              <a:t>Examples on 3-D printing:</a:t>
            </a:r>
            <a:endParaRPr lang="en-US" sz="2400" dirty="0"/>
          </a:p>
          <a:p>
            <a:pPr lvl="1"/>
            <a:r>
              <a:rPr lang="en-US" sz="2000" dirty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://www.youtube.com/watch?v=iB5i5SA6rKQ&amp;feature=related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/>
              <a:t>Your project cars will need it to fabricate the parts!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8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demonstrations (by tutor)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06133"/>
            <a:ext cx="4968552" cy="351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616624" cy="153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84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Any enquiries on </a:t>
            </a:r>
            <a:r>
              <a:rPr lang="en-US" sz="2400" dirty="0" err="1" smtClean="0"/>
              <a:t>SolidWorks</a:t>
            </a:r>
            <a:r>
              <a:rPr lang="en-US" sz="2400" dirty="0" smtClean="0"/>
              <a:t>, please find tutor in 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ERB106</a:t>
            </a:r>
            <a:r>
              <a:rPr lang="en-US" sz="2000" dirty="0" smtClean="0"/>
              <a:t>, </a:t>
            </a:r>
            <a:r>
              <a:rPr lang="en-US" sz="2000" dirty="0" err="1" smtClean="0"/>
              <a:t>siu</a:t>
            </a:r>
            <a:r>
              <a:rPr lang="en-US" sz="2000" dirty="0" smtClean="0"/>
              <a:t> </a:t>
            </a:r>
            <a:r>
              <a:rPr lang="en-US" sz="2000" dirty="0" err="1" smtClean="0"/>
              <a:t>ming</a:t>
            </a:r>
            <a:r>
              <a:rPr lang="en-US" sz="2000" dirty="0" smtClean="0"/>
              <a:t> </a:t>
            </a:r>
            <a:r>
              <a:rPr lang="zh-TW" altLang="en-US" sz="2000" dirty="0" smtClean="0"/>
              <a:t>小明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55576" y="3356992"/>
            <a:ext cx="5371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SolidWorks</a:t>
            </a:r>
            <a:r>
              <a:rPr lang="en-US" b="1" dirty="0"/>
              <a:t> </a:t>
            </a:r>
            <a:r>
              <a:rPr lang="en-US" b="1" dirty="0" smtClean="0"/>
              <a:t>Reference (Online resources)</a:t>
            </a:r>
            <a:endParaRPr lang="en-US" b="1" dirty="0"/>
          </a:p>
          <a:p>
            <a:r>
              <a:rPr lang="en-US" dirty="0"/>
              <a:t></a:t>
            </a:r>
            <a:r>
              <a:rPr lang="en-US" u="sng" dirty="0"/>
              <a:t>http://help.solidworks.com/HelpProducts.aspx</a:t>
            </a:r>
          </a:p>
        </p:txBody>
      </p:sp>
    </p:spTree>
    <p:extLst>
      <p:ext uri="{BB962C8B-B14F-4D97-AF65-F5344CB8AC3E}">
        <p14:creationId xmlns:p14="http://schemas.microsoft.com/office/powerpoint/2010/main" val="14416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Computer-Aided Design (CAD)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Computer-aided design</a:t>
            </a:r>
            <a:r>
              <a:rPr lang="en-US" sz="2400" dirty="0"/>
              <a:t> (CAD), also known as </a:t>
            </a:r>
            <a:r>
              <a:rPr lang="en-US" sz="2400" b="1" dirty="0"/>
              <a:t>computer-aided design and drafting</a:t>
            </a:r>
            <a:r>
              <a:rPr lang="en-US" sz="2400" dirty="0"/>
              <a:t> (CADD</a:t>
            </a:r>
            <a:r>
              <a:rPr lang="en-US" sz="2400" dirty="0" smtClean="0"/>
              <a:t>), </a:t>
            </a:r>
            <a:r>
              <a:rPr lang="en-US" sz="2400" dirty="0"/>
              <a:t>is the use of computer systems to assist in the creation, modification, analysis, or optimization of a design.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60" y="3779748"/>
            <a:ext cx="440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Engineering drawings in the past (by hand)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456384" cy="258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08240" y="3761164"/>
            <a:ext cx="359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Engineering drawings now (CAD)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Computer-Aided Design (CAD)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</a:t>
            </a:r>
            <a:r>
              <a:rPr lang="en-US" dirty="0" smtClean="0"/>
              <a:t>rchitectural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dirty="0"/>
              <a:t>ngineering and </a:t>
            </a:r>
            <a:r>
              <a:rPr lang="en-US" b="1" dirty="0"/>
              <a:t>C</a:t>
            </a:r>
            <a:r>
              <a:rPr lang="en-US" dirty="0"/>
              <a:t>onstruction (</a:t>
            </a:r>
            <a:r>
              <a:rPr lang="en-US" b="1" dirty="0"/>
              <a:t>AEC</a:t>
            </a:r>
            <a:r>
              <a:rPr lang="en-US" dirty="0"/>
              <a:t>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5" y="4186233"/>
            <a:ext cx="4392488" cy="247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622" y="2447894"/>
            <a:ext cx="2722867" cy="2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60566"/>
            <a:ext cx="3467157" cy="209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1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Computer-Aided Design (CAD)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Products design</a:t>
            </a:r>
            <a:endParaRPr lang="en-US" sz="2400" dirty="0"/>
          </a:p>
          <a:p>
            <a:r>
              <a:rPr lang="en-US" sz="2400" dirty="0" smtClean="0"/>
              <a:t>Multimedia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92564"/>
            <a:ext cx="3816424" cy="286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52" y="4377578"/>
            <a:ext cx="3139213" cy="243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2" y="3189978"/>
            <a:ext cx="402344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30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Engineering Drawings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Communications between engineers</a:t>
            </a:r>
          </a:p>
          <a:p>
            <a:r>
              <a:rPr lang="en-US" sz="2400" dirty="0" smtClean="0"/>
              <a:t>Details of your designs</a:t>
            </a:r>
          </a:p>
          <a:p>
            <a:r>
              <a:rPr lang="en-US" sz="2400" dirty="0" smtClean="0"/>
              <a:t>Examples of Engineering drawings:</a:t>
            </a:r>
            <a:endParaRPr lang="en-US" sz="24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188" y="3165109"/>
            <a:ext cx="4355976" cy="342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" y="3212976"/>
            <a:ext cx="4798687" cy="3379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7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Engineering Drawings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Basics in Engineering drawings: </a:t>
            </a:r>
          </a:p>
          <a:p>
            <a:pPr lvl="1"/>
            <a:r>
              <a:rPr lang="en-US" sz="2000" dirty="0" smtClean="0"/>
              <a:t>Principle View 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419741" cy="39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497367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 materials are from notes in course MAEG2010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83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Engineering Drawings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Basics in Engineering drawings: </a:t>
            </a:r>
          </a:p>
          <a:p>
            <a:pPr lvl="1"/>
            <a:r>
              <a:rPr lang="en-US" sz="2000" dirty="0"/>
              <a:t>Auxiliary View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793432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6497367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 materials are from notes in course MAEG2010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38" y="2780928"/>
            <a:ext cx="1584176" cy="1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87716" y="2852936"/>
            <a:ext cx="1800708" cy="158417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6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Engineering Drawings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Basics in Engineering drawings: </a:t>
            </a:r>
          </a:p>
          <a:p>
            <a:pPr lvl="1"/>
            <a:r>
              <a:rPr lang="en-US" sz="2000" dirty="0" smtClean="0"/>
              <a:t>First angle projection / Third angle projection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97367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 materials are from notes in course MAEG2010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86" y="2757327"/>
            <a:ext cx="4824536" cy="34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5373216"/>
            <a:ext cx="5112568" cy="10081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419" y="5692606"/>
            <a:ext cx="139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9204" y="2636911"/>
            <a:ext cx="2474550" cy="386045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3754" y="2636910"/>
            <a:ext cx="2474550" cy="386045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211540" cy="170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Engineering Drawings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Basics in Engineering drawings: </a:t>
            </a:r>
          </a:p>
          <a:p>
            <a:pPr lvl="1"/>
            <a:r>
              <a:rPr lang="en-US" sz="2000" dirty="0" smtClean="0"/>
              <a:t>First angle projection / Third angle projection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497367"/>
            <a:ext cx="6192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 materials are from notes in course MAEG2010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86" y="2757327"/>
            <a:ext cx="4824536" cy="34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5373216"/>
            <a:ext cx="5112568" cy="100811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4419" y="5692606"/>
            <a:ext cx="1394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9204" y="2636911"/>
            <a:ext cx="2474550" cy="386045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83754" y="2636910"/>
            <a:ext cx="2474550" cy="386045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29" y="2757327"/>
            <a:ext cx="6265363" cy="40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96136" y="6165304"/>
            <a:ext cx="884984" cy="3684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59349" y="2924944"/>
            <a:ext cx="3541382" cy="244827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8680"/>
            <a:ext cx="3211540" cy="170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1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1443</TotalTime>
  <Words>381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ENGG1100 Introduction to Engineering Design I  Engineering Faculty The Chinese University of Hong Kong</vt:lpstr>
      <vt:lpstr>Computer-Aided Design (CAD)</vt:lpstr>
      <vt:lpstr>Computer-Aided Design (CAD)</vt:lpstr>
      <vt:lpstr>Computer-Aided Design (CAD)</vt:lpstr>
      <vt:lpstr>Engineering Drawings</vt:lpstr>
      <vt:lpstr>Engineering Drawings</vt:lpstr>
      <vt:lpstr>Engineering Drawings</vt:lpstr>
      <vt:lpstr>Engineering Drawings</vt:lpstr>
      <vt:lpstr>Engineering Drawings</vt:lpstr>
      <vt:lpstr>Engineering Drawings</vt:lpstr>
      <vt:lpstr>A CAD software: SolidWorks</vt:lpstr>
      <vt:lpstr>Using SolidWorks </vt:lpstr>
      <vt:lpstr>Basic steps </vt:lpstr>
      <vt:lpstr>Basic steps [Con’t] </vt:lpstr>
      <vt:lpstr>Rapid Propotyping</vt:lpstr>
      <vt:lpstr>Quick demonstrations (by tutor) </vt:lpstr>
      <vt:lpstr>End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Computer-aided Drafting (Solidworks)</dc:title>
  <dc:creator>Cheuk Chi Ming</dc:creator>
  <cp:lastModifiedBy>Yip Hiu Man</cp:lastModifiedBy>
  <cp:revision>419</cp:revision>
  <dcterms:created xsi:type="dcterms:W3CDTF">2012-07-03T09:42:57Z</dcterms:created>
  <dcterms:modified xsi:type="dcterms:W3CDTF">2013-08-21T05:51:12Z</dcterms:modified>
</cp:coreProperties>
</file>