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87" r:id="rId2"/>
  </p:sldMasterIdLst>
  <p:notesMasterIdLst>
    <p:notesMasterId r:id="rId11"/>
  </p:notesMasterIdLst>
  <p:handoutMasterIdLst>
    <p:handoutMasterId r:id="rId12"/>
  </p:handoutMasterIdLst>
  <p:sldIdLst>
    <p:sldId id="257" r:id="rId3"/>
    <p:sldId id="397" r:id="rId4"/>
    <p:sldId id="398" r:id="rId5"/>
    <p:sldId id="402" r:id="rId6"/>
    <p:sldId id="399" r:id="rId7"/>
    <p:sldId id="400" r:id="rId8"/>
    <p:sldId id="401" r:id="rId9"/>
    <p:sldId id="405" r:id="rId10"/>
  </p:sldIdLst>
  <p:sldSz cx="9144000" cy="6858000" type="screen4x3"/>
  <p:notesSz cx="9874250" cy="67818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CEC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53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2763" y="0"/>
            <a:ext cx="4279900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2E8A87F-7E41-46CB-9037-6F2375ADE190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1285"/>
            <a:ext cx="4279900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2763" y="6441285"/>
            <a:ext cx="4279900" cy="338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BA5F8CB-1253-43E8-928A-9E2BE0DE9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389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89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7BEAFA-98A6-4A11-BD74-673C0066950F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16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425" y="3221435"/>
            <a:ext cx="7899400" cy="3051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285"/>
            <a:ext cx="4279900" cy="3389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763" y="6441285"/>
            <a:ext cx="4279900" cy="3389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FFB5A55-C241-4D55-BD20-16FDFE105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51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1CC7CFE-EF84-4BC0-B887-6BBA5531B804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DE4FA-0843-49B8-8BD6-E777F97DC9CD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6C69-6233-4230-B76A-FDC587F31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4B404-0C13-4ABE-834D-3C1A63C8BFDE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58B92-A3B7-4AD5-9C1E-373AD4C52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BB9A-C48C-4F85-8911-12678E667863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937C-76A7-4717-A0C2-6A383E9F0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D09F-212D-4A13-8C83-EAF73EBD59E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98D28-208F-4EA9-9709-1FF29DAF56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21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40BCB-FBCE-4A93-B754-71A57FC37F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EFE28-DF15-4169-A386-65C7757203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13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3E37-3A35-4705-BCFA-B931925F82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CFBD3-DFF4-4AA3-9B89-98DE0513E1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399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47F2-0651-4A78-AF1B-9474699877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C0F2-4723-4C40-ACC3-C7569C5507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49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7AA3-63B7-4275-A8AE-878B3EEC3E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93DA-5FFB-49E1-A8CC-3F5A816766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43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E24AD-BB8F-485F-9F78-BB409DACAE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73D46-EE41-4BE8-AC78-13ADDB7EEB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55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9C09C-B513-4D4F-B273-1094A09134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BFC59-0C17-42B5-BD89-D2A9527AC09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99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450D-342F-41BD-8DE6-183D1037A8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FD86-344B-45D8-A1D0-EE03440760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0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26D8B-D15C-4DD9-9598-3CEB0AA279DA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E448A-BD41-4748-BEDB-802F768B4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0925A-7A1F-4EF4-AF27-DB297269483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D947-17DF-4003-ABB2-D7D1C57AF7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1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8FDF5-D24F-418F-B145-A377593A09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C76C3-2502-4C5A-A3CD-CF4CC2AF2E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06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3721A-0B91-4B4A-821F-8DD5DABCE4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F26BA-348D-401F-8055-63A2DC4A9D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4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1528C-BECE-40E9-B91C-0562BBCD6860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73CE5-A824-4CA2-A9DD-5EB0791FE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93BFB-383E-4117-9EAF-EEAA43540258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A355B-C537-44C2-805A-F4353784F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CC872-97A8-444D-8DFE-D715C5471577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E7150-4D06-421B-AF9D-0E559682D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49B5-73D8-4405-B0C6-13C95BAF7E7F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F87E6-3410-4284-8FB6-CA94C593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D9F3-6CB1-447B-899A-A95EF39EC718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B80D-77E4-4BDB-B2AB-61F14EF61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CC4C3-6B73-413A-8DDD-95595E9D240E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E5B7-9127-4444-9AF5-A385FB7E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D187B-6006-43CC-BE6F-ACA84E31839F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833C-8A3E-49AC-AC1B-A78B339C1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39255A3-0C8C-4840-BC0C-F914BCC2B5F5}" type="datetimeFigureOut">
              <a:rPr lang="en-US"/>
              <a:pPr>
                <a:defRPr/>
              </a:pPr>
              <a:t>3/16/2014</a:t>
            </a:fld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42C74BF-85AE-4594-B40C-DC8CBEC18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" name="Straight Connector 8"/>
          <p:cNvCxnSpPr/>
          <p:nvPr userDrawn="1"/>
        </p:nvCxnSpPr>
        <p:spPr>
          <a:xfrm>
            <a:off x="457200" y="6426200"/>
            <a:ext cx="822960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457200" y="6426200"/>
            <a:ext cx="28940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ENGG 1100 | Term 2 | 2013/14</a:t>
            </a:r>
          </a:p>
          <a:p>
            <a:pPr defTabSz="914400">
              <a:defRPr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5792788" y="6426200"/>
            <a:ext cx="28940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>
              <a:defRPr/>
            </a:pPr>
            <a:endParaRPr lang="en-US" sz="100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7" name="Straight Connector 11"/>
          <p:cNvCxnSpPr/>
          <p:nvPr userDrawn="1"/>
        </p:nvCxnSpPr>
        <p:spPr>
          <a:xfrm>
            <a:off x="457200" y="855663"/>
            <a:ext cx="8229600" cy="0"/>
          </a:xfrm>
          <a:prstGeom prst="line">
            <a:avLst/>
          </a:prstGeom>
          <a:ln>
            <a:solidFill>
              <a:srgbClr val="558ED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133725" y="6451600"/>
            <a:ext cx="28940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fld id="{9309EE4D-0092-46C5-B67D-99A98D8581F2}" type="slidenum">
              <a:rPr lang="en-US" sz="1000" smtClean="0">
                <a:solidFill>
                  <a:srgbClr val="000000"/>
                </a:solidFill>
                <a:latin typeface="Calibri" pitchFamily="34" charset="0"/>
              </a:rPr>
              <a:pPr algn="ctr" defTabSz="914400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920A93-4A4F-4E12-9563-856D2A7B6B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6F3810-F1FA-43D5-8BA7-E764374714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8"/>
          <p:cNvCxnSpPr/>
          <p:nvPr userDrawn="1"/>
        </p:nvCxnSpPr>
        <p:spPr>
          <a:xfrm>
            <a:off x="457200" y="6426200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7200" y="6426200"/>
            <a:ext cx="28940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 pitchFamily="34" charset="0"/>
              </a:rPr>
              <a:t>ENGG 1100 | Term 2 | 2013/14</a:t>
            </a:r>
          </a:p>
          <a:p>
            <a:pPr defTabSz="914400">
              <a:defRPr/>
            </a:pPr>
            <a:endParaRPr lang="en-US" sz="10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792788" y="6426200"/>
            <a:ext cx="289401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>
              <a:defRPr/>
            </a:pPr>
            <a:endParaRPr lang="en-US" sz="1000" smtClean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0" name="Straight Connector 11"/>
          <p:cNvCxnSpPr/>
          <p:nvPr userDrawn="1"/>
        </p:nvCxnSpPr>
        <p:spPr>
          <a:xfrm>
            <a:off x="457200" y="855663"/>
            <a:ext cx="8229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3133725" y="6451600"/>
            <a:ext cx="28940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fld id="{BFE761CC-F8D3-4FA4-B8A4-069832A24B2A}" type="slidenum">
              <a:rPr lang="en-US" sz="1000" smtClean="0">
                <a:solidFill>
                  <a:srgbClr val="000000"/>
                </a:solidFill>
                <a:latin typeface="Calibri" pitchFamily="34" charset="0"/>
              </a:rPr>
              <a:pPr algn="ctr" defTabSz="914400">
                <a:defRPr/>
              </a:pPr>
              <a:t>‹#›</a:t>
            </a:fld>
            <a:endParaRPr lang="en-US" sz="100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19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youtu.be/dy_u7lxMkT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-ze2rwpXVX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ubtitle 2"/>
          <p:cNvSpPr txBox="1">
            <a:spLocks/>
          </p:cNvSpPr>
          <p:nvPr/>
        </p:nvSpPr>
        <p:spPr bwMode="auto">
          <a:xfrm>
            <a:off x="498282" y="2430132"/>
            <a:ext cx="7878763" cy="3771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6FB7D7"/>
              </a:buClr>
              <a:buFont typeface="Arial" charset="0"/>
              <a:buNone/>
            </a:pPr>
            <a:r>
              <a:rPr lang="en-US" altLang="zh-TW" sz="2600" b="1" dirty="0" smtClean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Project Briefing</a:t>
            </a:r>
            <a:endParaRPr lang="en-US" altLang="zh-TW" sz="2600" b="1" dirty="0">
              <a:solidFill>
                <a:srgbClr val="40404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rgbClr val="6FB7D7"/>
              </a:buClr>
              <a:buFont typeface="Arial" charset="0"/>
              <a:buNone/>
            </a:pPr>
            <a:endParaRPr lang="en-US" altLang="zh-TW" sz="2600" b="1" dirty="0">
              <a:solidFill>
                <a:srgbClr val="40404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r>
              <a:rPr lang="en-US" altLang="zh-TW" sz="2000" b="1" dirty="0">
                <a:solidFill>
                  <a:srgbClr val="40404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	Prof. Wing-Kin (Ken) Ma</a:t>
            </a:r>
          </a:p>
          <a:p>
            <a:r>
              <a:rPr lang="en-US" altLang="zh-TW" sz="2000" b="1" dirty="0">
                <a:solidFill>
                  <a:srgbClr val="404040"/>
                </a:solidFill>
                <a:latin typeface="Calibri" pitchFamily="34" charset="0"/>
                <a:ea typeface="PMingLiU" pitchFamily="18" charset="-120"/>
                <a:cs typeface="Calibri" pitchFamily="34" charset="0"/>
              </a:rPr>
              <a:t>	Department of Electronic Engineering</a:t>
            </a:r>
          </a:p>
          <a:p>
            <a:pPr>
              <a:lnSpc>
                <a:spcPct val="90000"/>
              </a:lnSpc>
              <a:buClr>
                <a:srgbClr val="6FB7D7"/>
              </a:buClr>
              <a:buFont typeface="Arial" charset="0"/>
              <a:buNone/>
            </a:pPr>
            <a:endParaRPr lang="en-US" altLang="zh-TW" sz="1900" b="1" dirty="0" smtClean="0">
              <a:solidFill>
                <a:srgbClr val="40404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rgbClr val="6FB7D7"/>
              </a:buClr>
              <a:buFont typeface="Arial" charset="0"/>
              <a:buNone/>
            </a:pPr>
            <a:endParaRPr lang="en-US" altLang="zh-TW" sz="1900" dirty="0">
              <a:solidFill>
                <a:srgbClr val="40404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rgbClr val="6FB7D7"/>
              </a:buClr>
            </a:pPr>
            <a:r>
              <a:rPr lang="en-US" altLang="zh-TW" sz="1900" b="1" dirty="0" smtClean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March 17, </a:t>
            </a:r>
            <a:r>
              <a:rPr lang="en-US" altLang="zh-TW" sz="1900" b="1" dirty="0">
                <a:solidFill>
                  <a:srgbClr val="40404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2014</a:t>
            </a:r>
            <a:endParaRPr lang="en-US" altLang="zh-TW" sz="2000" b="1" dirty="0">
              <a:solidFill>
                <a:srgbClr val="898989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rgbClr val="6FB7D7"/>
              </a:buClr>
              <a:buFont typeface="Arial" charset="0"/>
              <a:buNone/>
            </a:pPr>
            <a:endParaRPr lang="en-US" altLang="zh-TW" sz="1900" dirty="0" smtClean="0">
              <a:solidFill>
                <a:srgbClr val="40404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rgbClr val="6FB7D7"/>
              </a:buClr>
              <a:buFont typeface="Arial" charset="0"/>
              <a:buNone/>
            </a:pPr>
            <a:endParaRPr lang="en-US" altLang="zh-TW" sz="1900" dirty="0" smtClean="0">
              <a:solidFill>
                <a:srgbClr val="40404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  <a:buClr>
                <a:srgbClr val="6FB7D7"/>
              </a:buClr>
              <a:buFont typeface="Arial" charset="0"/>
              <a:buNone/>
            </a:pPr>
            <a:endParaRPr lang="en-US" altLang="zh-TW" sz="1900" dirty="0">
              <a:solidFill>
                <a:srgbClr val="404040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5362" name="Title 1"/>
          <p:cNvSpPr txBox="1">
            <a:spLocks/>
          </p:cNvSpPr>
          <p:nvPr/>
        </p:nvSpPr>
        <p:spPr bwMode="auto">
          <a:xfrm>
            <a:off x="609600" y="1347788"/>
            <a:ext cx="80708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zh-TW" sz="2800" b="1">
                <a:solidFill>
                  <a:srgbClr val="558ED5"/>
                </a:solidFill>
                <a:latin typeface="Calibri" pitchFamily="34" charset="0"/>
                <a:ea typeface="PMingLiU" pitchFamily="18" charset="-120"/>
                <a:cs typeface="Helvetica" pitchFamily="34" charset="0"/>
              </a:rPr>
              <a:t>ENGG 1100</a:t>
            </a:r>
            <a:r>
              <a:rPr lang="en-US" sz="2800" b="1">
                <a:solidFill>
                  <a:srgbClr val="558ED5"/>
                </a:solidFill>
                <a:latin typeface="Calibri" pitchFamily="34" charset="0"/>
                <a:ea typeface="PMingLiU" pitchFamily="18" charset="-120"/>
                <a:cs typeface="Helvetica" pitchFamily="34" charset="0"/>
              </a:rPr>
              <a:t> Introduction to Engineering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Content Placeholder 2"/>
          <p:cNvSpPr txBox="1">
            <a:spLocks/>
          </p:cNvSpPr>
          <p:nvPr/>
        </p:nvSpPr>
        <p:spPr bwMode="auto">
          <a:xfrm>
            <a:off x="457200" y="952500"/>
            <a:ext cx="82296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30%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 of the overall score.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Three tasks to deal with</a:t>
            </a:r>
          </a:p>
          <a:p>
            <a:pPr marL="800100" lvl="1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>
                <a:solidFill>
                  <a:prstClr val="black"/>
                </a:solidFill>
                <a:latin typeface="Calibri" pitchFamily="34" charset="0"/>
              </a:rPr>
              <a:t>Basic Task: </a:t>
            </a:r>
            <a:r>
              <a:rPr lang="en-US" altLang="zh-HK" sz="2000" b="1" dirty="0">
                <a:solidFill>
                  <a:srgbClr val="4F81BD"/>
                </a:solidFill>
                <a:latin typeface="Calibri" pitchFamily="34" charset="0"/>
              </a:rPr>
              <a:t>15%</a:t>
            </a:r>
          </a:p>
          <a:p>
            <a:pPr marL="800100" lvl="1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>
                <a:solidFill>
                  <a:prstClr val="black"/>
                </a:solidFill>
                <a:latin typeface="Calibri" pitchFamily="34" charset="0"/>
              </a:rPr>
              <a:t>Challenge Task 1: </a:t>
            </a:r>
            <a:r>
              <a:rPr lang="en-US" altLang="zh-HK" sz="2000" b="1" dirty="0">
                <a:solidFill>
                  <a:srgbClr val="4F81BD"/>
                </a:solidFill>
                <a:latin typeface="Calibri" pitchFamily="34" charset="0"/>
              </a:rPr>
              <a:t>10%</a:t>
            </a:r>
          </a:p>
          <a:p>
            <a:pPr marL="800100" lvl="1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>
                <a:solidFill>
                  <a:prstClr val="black"/>
                </a:solidFill>
                <a:latin typeface="Calibri" pitchFamily="34" charset="0"/>
              </a:rPr>
              <a:t>Challenge Task 2: </a:t>
            </a:r>
            <a:r>
              <a:rPr lang="en-US" altLang="zh-HK" sz="2000" b="1" dirty="0">
                <a:solidFill>
                  <a:srgbClr val="4F81BD"/>
                </a:solidFill>
                <a:latin typeface="Calibri" pitchFamily="34" charset="0"/>
              </a:rPr>
              <a:t>5%</a:t>
            </a:r>
          </a:p>
          <a:p>
            <a:pPr marL="1257300" lvl="2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>
                <a:solidFill>
                  <a:prstClr val="black"/>
                </a:solidFill>
                <a:latin typeface="Calibri" pitchFamily="34" charset="0"/>
              </a:rPr>
              <a:t>Either Challenge Task 2.A, </a:t>
            </a:r>
            <a:r>
              <a:rPr lang="en-US" altLang="zh-HK" sz="2000" dirty="0" smtClean="0">
                <a:solidFill>
                  <a:prstClr val="black"/>
                </a:solidFill>
                <a:latin typeface="Calibri" pitchFamily="34" charset="0"/>
              </a:rPr>
              <a:t>or </a:t>
            </a:r>
            <a:r>
              <a:rPr lang="en-US" altLang="zh-HK" sz="2000" dirty="0">
                <a:solidFill>
                  <a:prstClr val="black"/>
                </a:solidFill>
                <a:latin typeface="Calibri" pitchFamily="34" charset="0"/>
              </a:rPr>
              <a:t>Challenge Task 2.B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altLang="zh-HK" sz="2000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Demo date: April 14 (Monday)</a:t>
            </a:r>
            <a:endParaRPr lang="en-US" sz="2000" b="1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b="1" dirty="0">
              <a:solidFill>
                <a:srgbClr val="4F81BD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02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01613"/>
            <a:ext cx="8229600" cy="65881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558ED5"/>
                </a:solidFill>
              </a:rPr>
              <a:t>Project Challenges</a:t>
            </a:r>
          </a:p>
        </p:txBody>
      </p:sp>
      <p:sp>
        <p:nvSpPr>
          <p:cNvPr id="402435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3" name="Title 1"/>
          <p:cNvSpPr>
            <a:spLocks noGrp="1"/>
          </p:cNvSpPr>
          <p:nvPr>
            <p:ph type="title" idx="4294967295"/>
          </p:nvPr>
        </p:nvSpPr>
        <p:spPr>
          <a:xfrm>
            <a:off x="457200" y="201613"/>
            <a:ext cx="8229600" cy="65881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558ED5"/>
                </a:solidFill>
              </a:rPr>
              <a:t>Basic Task</a:t>
            </a:r>
          </a:p>
        </p:txBody>
      </p:sp>
      <p:pic>
        <p:nvPicPr>
          <p:cNvPr id="3584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542" y="1036430"/>
            <a:ext cx="6342063" cy="45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20240" y="5879501"/>
            <a:ext cx="5212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200"/>
              </a:spcAft>
            </a:pPr>
            <a:r>
              <a:rPr lang="en-US" altLang="zh-HK" dirty="0" err="1" smtClean="0">
                <a:latin typeface="Calibri" pitchFamily="34" charset="0"/>
              </a:rPr>
              <a:t>Youtube</a:t>
            </a:r>
            <a:r>
              <a:rPr lang="en-US" altLang="zh-HK" dirty="0">
                <a:latin typeface="Calibri" pitchFamily="34" charset="0"/>
              </a:rPr>
              <a:t> video: </a:t>
            </a:r>
            <a:r>
              <a:rPr lang="en-US" altLang="zh-HK" dirty="0">
                <a:latin typeface="Calibri" pitchFamily="34" charset="0"/>
                <a:hlinkClick r:id="rId4"/>
              </a:rPr>
              <a:t>http://youtu.be/dy_u7lxMkTY </a:t>
            </a:r>
            <a:endParaRPr lang="en-US" altLang="zh-HK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Content Placeholder 2"/>
          <p:cNvSpPr txBox="1">
            <a:spLocks/>
          </p:cNvSpPr>
          <p:nvPr/>
        </p:nvSpPr>
        <p:spPr bwMode="auto">
          <a:xfrm>
            <a:off x="457200" y="952500"/>
            <a:ext cx="82296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 path must not be a straight line.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>
                <a:solidFill>
                  <a:prstClr val="black"/>
                </a:solidFill>
                <a:latin typeface="Calibri" pitchFamily="34" charset="0"/>
              </a:rPr>
              <a:t>The angle between the starting point and destination should at least be 30 degree.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 starting point and destination must on the boundary of the testing board and at different positions.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Each group should prepare their own testing board.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The whole process should be completed automatically without anyone’s intervention.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b="1" dirty="0">
              <a:solidFill>
                <a:srgbClr val="4F81BD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02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01613"/>
            <a:ext cx="8229600" cy="65881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558ED5"/>
                </a:solidFill>
              </a:rPr>
              <a:t>Some Constraints with Basic Task</a:t>
            </a:r>
          </a:p>
        </p:txBody>
      </p:sp>
      <p:sp>
        <p:nvSpPr>
          <p:cNvPr id="402435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952500"/>
            <a:ext cx="8229600" cy="5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Picks up </a:t>
            </a: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two cans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 err="1">
                <a:latin typeface="Calibri" pitchFamily="34" charset="0"/>
              </a:rPr>
              <a:t>Youtube</a:t>
            </a:r>
            <a:r>
              <a:rPr lang="en-US" altLang="zh-HK" sz="2000" dirty="0">
                <a:latin typeface="Calibri" pitchFamily="34" charset="0"/>
              </a:rPr>
              <a:t> video: </a:t>
            </a:r>
            <a:r>
              <a:rPr lang="en-US" altLang="zh-HK" sz="2000" dirty="0">
                <a:hlinkClick r:id="rId3"/>
              </a:rPr>
              <a:t>http://youtu.be/-ze2rwpXVXY</a:t>
            </a:r>
            <a:endParaRPr lang="en-US" altLang="zh-HK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The constraints are more or less the same as those in Basic Task. Read Project Description for details.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358423" name="Title 1"/>
          <p:cNvSpPr>
            <a:spLocks noGrp="1"/>
          </p:cNvSpPr>
          <p:nvPr>
            <p:ph type="title" idx="4294967295"/>
          </p:nvPr>
        </p:nvSpPr>
        <p:spPr>
          <a:xfrm>
            <a:off x="457200" y="201613"/>
            <a:ext cx="8229600" cy="65881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558ED5"/>
                </a:solidFill>
              </a:rPr>
              <a:t>Challenge Task 1</a:t>
            </a:r>
          </a:p>
        </p:txBody>
      </p:sp>
      <p:pic>
        <p:nvPicPr>
          <p:cNvPr id="400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74" y="1235185"/>
            <a:ext cx="6342063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62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3" name="Title 1"/>
          <p:cNvSpPr>
            <a:spLocks noGrp="1"/>
          </p:cNvSpPr>
          <p:nvPr>
            <p:ph type="title" idx="4294967295"/>
          </p:nvPr>
        </p:nvSpPr>
        <p:spPr>
          <a:xfrm>
            <a:off x="457200" y="201613"/>
            <a:ext cx="8229600" cy="65881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558ED5"/>
                </a:solidFill>
              </a:rPr>
              <a:t>Challenge Task 2.A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882622"/>
            <a:ext cx="8229600" cy="404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Picks up </a:t>
            </a: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three cans</a:t>
            </a:r>
            <a:r>
              <a:rPr lang="en-US" sz="2000" dirty="0" smtClean="0">
                <a:latin typeface="Calibri" pitchFamily="34" charset="0"/>
              </a:rPr>
              <a:t>. Also, the path must</a:t>
            </a: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 intersect itself once and only one time. </a:t>
            </a:r>
            <a:r>
              <a:rPr lang="en-US" sz="2000" dirty="0" smtClean="0">
                <a:latin typeface="Calibri" pitchFamily="34" charset="0"/>
              </a:rPr>
              <a:t>The other rules are again more or less the same as before (read Project Description for details, again).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401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492" y="1966458"/>
            <a:ext cx="5794387" cy="43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681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3" name="Title 1"/>
          <p:cNvSpPr>
            <a:spLocks noGrp="1"/>
          </p:cNvSpPr>
          <p:nvPr>
            <p:ph type="title" idx="4294967295"/>
          </p:nvPr>
        </p:nvSpPr>
        <p:spPr>
          <a:xfrm>
            <a:off x="457200" y="201613"/>
            <a:ext cx="8229600" cy="65881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558ED5"/>
                </a:solidFill>
              </a:rPr>
              <a:t>Challenge Task 2.B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882623"/>
            <a:ext cx="8229600" cy="64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Same as Basic Task, but with </a:t>
            </a: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difficult-to-pick-up objects.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Prepare your own objects, totally two (must be differently shaped).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More challenging the objects the robot can handle, the higher the score it will be expected.</a:t>
            </a: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4024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68" y="1932166"/>
            <a:ext cx="6342063" cy="186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1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3" name="Content Placeholder 2"/>
          <p:cNvSpPr txBox="1">
            <a:spLocks/>
          </p:cNvSpPr>
          <p:nvPr/>
        </p:nvSpPr>
        <p:spPr bwMode="auto">
          <a:xfrm>
            <a:off x="457200" y="952500"/>
            <a:ext cx="82296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MC Quiz today, 11:30am</a:t>
            </a:r>
          </a:p>
          <a:p>
            <a:pPr marL="800100" lvl="1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AM session: in lab; PM session: in lecture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 smtClean="0">
                <a:solidFill>
                  <a:prstClr val="black"/>
                </a:solidFill>
                <a:latin typeface="Calibri" pitchFamily="34" charset="0"/>
              </a:rPr>
              <a:t>The First Mentor-Mentees Meeting:</a:t>
            </a:r>
          </a:p>
          <a:p>
            <a:pPr marL="800100" lvl="1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 smtClean="0">
                <a:solidFill>
                  <a:prstClr val="black"/>
                </a:solidFill>
                <a:latin typeface="Calibri" pitchFamily="34" charset="0"/>
              </a:rPr>
              <a:t>Write Progress Log, this time on your design proposal.</a:t>
            </a:r>
          </a:p>
          <a:p>
            <a:pPr marL="800100" lvl="1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>
                <a:solidFill>
                  <a:prstClr val="black"/>
                </a:solidFill>
                <a:latin typeface="Calibri" pitchFamily="34" charset="0"/>
              </a:rPr>
              <a:t>Understand the project challenges (oh did I just brief you?), and present to your mentor your proposed </a:t>
            </a:r>
            <a:r>
              <a:rPr lang="en-US" altLang="zh-HK" sz="2000" dirty="0" smtClean="0">
                <a:solidFill>
                  <a:prstClr val="black"/>
                </a:solidFill>
                <a:latin typeface="Calibri" pitchFamily="34" charset="0"/>
              </a:rPr>
              <a:t>design.</a:t>
            </a:r>
            <a:endParaRPr lang="en-US" altLang="zh-HK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 smtClean="0">
                <a:solidFill>
                  <a:prstClr val="black"/>
                </a:solidFill>
                <a:latin typeface="Calibri" pitchFamily="34" charset="0"/>
              </a:rPr>
              <a:t>You don’t have much time to impress him/her. Make good preparation, talk high-level design aspects.</a:t>
            </a:r>
          </a:p>
          <a:p>
            <a:pPr marL="800100" lvl="1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altLang="zh-HK" sz="2000" dirty="0" smtClean="0">
                <a:solidFill>
                  <a:prstClr val="black"/>
                </a:solidFill>
                <a:latin typeface="Calibri" pitchFamily="34" charset="0"/>
              </a:rPr>
              <a:t>Zero preparation (e.g., has not written Progress Log, late) = zero score</a:t>
            </a: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</a:rPr>
              <a:t>AM session only: Labs should be open by now. </a:t>
            </a:r>
            <a:r>
              <a:rPr lang="en-US" sz="2000" smtClean="0">
                <a:solidFill>
                  <a:prstClr val="black"/>
                </a:solidFill>
                <a:latin typeface="Calibri" pitchFamily="34" charset="0"/>
              </a:rPr>
              <a:t>Don’t wait for 9:30am!</a:t>
            </a: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b="1" dirty="0">
              <a:solidFill>
                <a:srgbClr val="4F81BD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342900" indent="-342900">
              <a:spcBef>
                <a:spcPts val="400"/>
              </a:spcBef>
              <a:spcAft>
                <a:spcPts val="200"/>
              </a:spcAft>
              <a:buFont typeface="Arial" charset="0"/>
              <a:buChar char="•"/>
            </a:pPr>
            <a:endParaRPr lang="en-US" sz="20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02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201613"/>
            <a:ext cx="8229600" cy="658812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558ED5"/>
                </a:solidFill>
              </a:rPr>
              <a:t>Reminders Again!</a:t>
            </a:r>
          </a:p>
        </p:txBody>
      </p:sp>
      <p:sp>
        <p:nvSpPr>
          <p:cNvPr id="402435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6537</TotalTime>
  <Words>360</Words>
  <Application>Microsoft Office PowerPoint</Application>
  <PresentationFormat>On-screen Show (4:3)</PresentationFormat>
  <Paragraphs>118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Default Design</vt:lpstr>
      <vt:lpstr>1_Office Theme</vt:lpstr>
      <vt:lpstr>PowerPoint Presentation</vt:lpstr>
      <vt:lpstr>Project Challenges</vt:lpstr>
      <vt:lpstr>Basic Task</vt:lpstr>
      <vt:lpstr>Some Constraints with Basic Task</vt:lpstr>
      <vt:lpstr>Challenge Task 1</vt:lpstr>
      <vt:lpstr>Challenge Task 2.A</vt:lpstr>
      <vt:lpstr>Challenge Task 2.B</vt:lpstr>
      <vt:lpstr>Reminders Again!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wkma</cp:lastModifiedBy>
  <cp:revision>547</cp:revision>
  <cp:lastPrinted>2014-01-24T04:40:14Z</cp:lastPrinted>
  <dcterms:created xsi:type="dcterms:W3CDTF">2011-01-09T12:34:36Z</dcterms:created>
  <dcterms:modified xsi:type="dcterms:W3CDTF">2014-03-16T08:25:35Z</dcterms:modified>
</cp:coreProperties>
</file>