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sldIdLst>
    <p:sldId id="407" r:id="rId3"/>
    <p:sldId id="440" r:id="rId4"/>
    <p:sldId id="443" r:id="rId5"/>
    <p:sldId id="444" r:id="rId6"/>
    <p:sldId id="445" r:id="rId7"/>
    <p:sldId id="446" r:id="rId8"/>
    <p:sldId id="447" r:id="rId9"/>
    <p:sldId id="448" r:id="rId10"/>
    <p:sldId id="453" r:id="rId11"/>
    <p:sldId id="449" r:id="rId12"/>
    <p:sldId id="468" r:id="rId13"/>
    <p:sldId id="456" r:id="rId14"/>
    <p:sldId id="458" r:id="rId15"/>
    <p:sldId id="459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69" r:id="rId27"/>
    <p:sldId id="419" r:id="rId28"/>
    <p:sldId id="420" r:id="rId29"/>
    <p:sldId id="421" r:id="rId30"/>
    <p:sldId id="422" r:id="rId31"/>
    <p:sldId id="471" r:id="rId32"/>
    <p:sldId id="423" r:id="rId33"/>
    <p:sldId id="424" r:id="rId34"/>
    <p:sldId id="441" r:id="rId35"/>
    <p:sldId id="470" r:id="rId36"/>
  </p:sldIdLst>
  <p:sldSz cx="9144000" cy="6858000" type="screen4x3"/>
  <p:notesSz cx="679926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5D837B-8058-4ED8-8994-19604361F0BC}" type="datetimeFigureOut">
              <a:rPr lang="en-US"/>
              <a:pPr>
                <a:defRPr/>
              </a:pPr>
              <a:t>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2950"/>
            <a:ext cx="4954587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05351"/>
            <a:ext cx="5440363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09B545-2599-41C6-9417-DF1ACD5A8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5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8E1A-7498-4F12-A148-58ABDE39B8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3D60D-B82C-4E9A-9B21-7BEB5A00DF36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8CAE-3B6A-4470-990F-267C2568D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6F8EE-3FD7-47BF-8377-06925C18ED0E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6A10-9CE1-4280-A484-0049E0109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7F7F7-3962-469B-A3C1-46C239EA7ABA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DCD0-EF15-4093-A0CE-15A48B060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E051F-E797-4135-A1E0-9C6DE28EA611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8CAE-3B6A-4470-990F-267C2568D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81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B9BEC-13C4-410E-8958-1E4A362EFEFF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9EA83-5677-4D98-BFB7-DD976FCE2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53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9C34F-A5A5-42D5-88D7-4971D43D41E0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60C66-0287-4B6F-ADAF-053AE049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3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8191-D54E-4B42-8E8C-CA566F4F6C81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B199-0B87-4C94-B442-5EAD71139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10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6B84-5B88-4B5B-A0D3-7118F0FDE431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887C8-5DBF-4C10-8CE9-EFE5AEE33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77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BF95-B057-4671-96DE-8DB39094EFC2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24D80-F786-4A6B-A19B-88DB08BB1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30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81C12-2A12-495B-88B9-8C650E482E50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C600-E588-4DF1-A7EE-2416C2793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92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C5894-D896-4C3E-AA3A-75C7830985D1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2651-DDEE-4519-99EC-74BA7A254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0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79FF-4341-4B60-BD3C-00A3E9BC3D4E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9EA83-5677-4D98-BFB7-DD976FCE2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8384A-879C-47D4-9728-1022DD1209CA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2B69E-68DB-4D4E-9386-2D3BDB1A6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76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C1B0-30BF-44A1-9B3D-155654CF5E97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6A10-9CE1-4280-A484-0049E0109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39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697A-C7D4-4C1E-BBAA-D3D07750DFD2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DCD0-EF15-4093-A0CE-15A48B060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9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0524-078A-4B10-AEDC-0BC33D09D6AC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60C66-0287-4B6F-ADAF-053AE049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3069-95A9-4AC5-9065-48E11E7A7874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B199-0B87-4C94-B442-5EAD71139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53B9-91F4-491C-B3F6-0B6A3C128804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887C8-5DBF-4C10-8CE9-EFE5AEE33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12B3-6EA3-4003-AE97-49B49FF11677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24D80-F786-4A6B-A19B-88DB08BB1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3D6A9-03D3-4E6A-9273-AA13E1E84C8F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C600-E588-4DF1-A7EE-2416C2793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F19F0-B47B-4E1E-8DA2-D4BE806FC674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2651-DDEE-4519-99EC-74BA7A254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9B3EC-4B11-4FCE-A14C-E6DEBF382B1B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2B69E-68DB-4D4E-9386-2D3BDB1A6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371716-2944-42E3-9554-FD308F712BB3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EC34E9-8459-4F08-8C95-65A1880D6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152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Intro. | Robot | If-Then-Else | Switch-case | FSM </a:t>
            </a:r>
            <a:r>
              <a:rPr lang="en-US" baseline="0" dirty="0" smtClean="0"/>
              <a:t>| no sensor | 2 sensors | 3 sensors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5277D5-374D-40A5-878E-FAE5B5EFD53F}" type="datetime1">
              <a:rPr lang="en-US" altLang="zh-HK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EC34E9-8459-4F08-8C95-65A1880D6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9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iyakbVyoaf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.cuhk.edu.hk/webapps/login/" TargetMode="External"/><Relationship Id="rId2" Type="http://schemas.openxmlformats.org/officeDocument/2006/relationships/hyperlink" Target="http://youtu.be/NWHjWrq_VoY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JEQkuax7lK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arduino.cc/en/Main/Software" TargetMode="External"/><Relationship Id="rId2" Type="http://schemas.openxmlformats.org/officeDocument/2006/relationships/hyperlink" Target="http://www.youtube.com/watch?v=-ze2rwpXVXY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duino.cc/en/Main/Documentation" TargetMode="External"/><Relationship Id="rId2" Type="http://schemas.openxmlformats.org/officeDocument/2006/relationships/hyperlink" Target="https://elearn.cuhk.edu.hk/webapps/log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ENGG1100 </a:t>
            </a:r>
            <a:br>
              <a:rPr lang="en-US" dirty="0" smtClean="0"/>
            </a:br>
            <a:r>
              <a:rPr lang="en-US" dirty="0" smtClean="0"/>
              <a:t>Lecture7: Introduction To Engineering Design (Digital Logic)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Part 2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Kin Hong Wong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9DDA3-6C8A-46E1-80BD-732F9EDB217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38919" name="Picture 7" descr="IMG_20140214_1427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191000"/>
            <a:ext cx="3086100" cy="1982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3" name="Picture 15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572000"/>
            <a:ext cx="1828800" cy="1763713"/>
          </a:xfrm>
          <a:prstGeom prst="rect">
            <a:avLst/>
          </a:prstGeom>
          <a:noFill/>
        </p:spPr>
      </p:pic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424543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B0F0"/>
                </a:solidFill>
              </a:rPr>
              <a:t>Method 1 (Use of If-then-else): </a:t>
            </a:r>
            <a:r>
              <a:rPr lang="en-US" sz="3200" dirty="0" smtClean="0"/>
              <a:t>This program will enable the robot to follow the magnetic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program segment: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Void loop()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{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LM1(0);LM2(0);RM1(0);RM2(0);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//comment :LM1 </a:t>
            </a:r>
            <a:r>
              <a:rPr lang="en-US" dirty="0"/>
              <a:t>=S1 AND S2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(S1</a:t>
            </a:r>
            <a:r>
              <a:rPr lang="en-US" dirty="0" smtClean="0"/>
              <a:t>()==1 </a:t>
            </a:r>
            <a:r>
              <a:rPr lang="en-US" dirty="0"/>
              <a:t>&amp;&amp; S2</a:t>
            </a:r>
            <a:r>
              <a:rPr lang="en-US" dirty="0" smtClean="0"/>
              <a:t>()==1) </a:t>
            </a:r>
            <a:r>
              <a:rPr lang="en-US" dirty="0"/>
              <a:t>LM1(1);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Else LM1(0</a:t>
            </a:r>
            <a:r>
              <a:rPr lang="en-US" dirty="0" smtClean="0"/>
              <a:t>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//</a:t>
            </a:r>
            <a:r>
              <a:rPr lang="en-US" dirty="0" smtClean="0"/>
              <a:t>comment :LM2 = S1 OR S2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(</a:t>
            </a:r>
            <a:r>
              <a:rPr lang="en-US" dirty="0" smtClean="0"/>
              <a:t>S1()==1 || S2()==</a:t>
            </a:r>
            <a:r>
              <a:rPr lang="en-US" dirty="0"/>
              <a:t>1) </a:t>
            </a:r>
            <a:r>
              <a:rPr lang="en-US" dirty="0" smtClean="0"/>
              <a:t>LM2(1</a:t>
            </a:r>
            <a:r>
              <a:rPr lang="en-US" dirty="0"/>
              <a:t>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Else </a:t>
            </a:r>
            <a:r>
              <a:rPr lang="en-US" dirty="0" smtClean="0"/>
              <a:t>LM2(0</a:t>
            </a:r>
            <a:r>
              <a:rPr lang="en-US" dirty="0"/>
              <a:t>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5029200" cy="3429000"/>
          </a:xfrm>
          <a:ln>
            <a:solidFill>
              <a:schemeClr val="accent1"/>
            </a:solidFill>
          </a:ln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Notations</a:t>
            </a:r>
            <a:r>
              <a:rPr lang="en-US" dirty="0" smtClean="0"/>
              <a:t> used in the program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Void Loop ( )= repeated the execution of the lines inside { }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LM1(0) </a:t>
            </a:r>
            <a:r>
              <a:rPr lang="en-US" dirty="0" smtClean="0"/>
              <a:t>sets </a:t>
            </a:r>
            <a:r>
              <a:rPr lang="en-US" dirty="0"/>
              <a:t>the digital output LM1 to 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LM1(1) sets </a:t>
            </a:r>
            <a:r>
              <a:rPr lang="en-US" dirty="0"/>
              <a:t>the digital output LM1 to </a:t>
            </a:r>
            <a:r>
              <a:rPr lang="en-US" dirty="0" smtClean="0"/>
              <a:t>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== means condition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&amp;&amp; means logic operation 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|| means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ogic </a:t>
            </a:r>
            <a:r>
              <a:rPr lang="en-US" dirty="0">
                <a:solidFill>
                  <a:srgbClr val="FF0000"/>
                </a:solidFill>
              </a:rPr>
              <a:t>operation OR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!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eans logic </a:t>
            </a:r>
            <a:r>
              <a:rPr lang="en-US" dirty="0">
                <a:solidFill>
                  <a:srgbClr val="FF0000"/>
                </a:solidFill>
              </a:rPr>
              <a:t>operation NOT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//comment, for you to put in your own notes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57381" y="645323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5413"/>
            <a:ext cx="2133600" cy="365125"/>
          </a:xfrm>
        </p:spPr>
        <p:txBody>
          <a:bodyPr/>
          <a:lstStyle/>
          <a:p>
            <a:pPr>
              <a:defRPr/>
            </a:pPr>
            <a:fld id="{D262F097-D4FD-4ACC-B46B-65F30E67F9C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6172200" y="6248400"/>
            <a:ext cx="887413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S2     S1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40400" y="5483225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5135563" y="5254625"/>
            <a:ext cx="6715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RM1</a:t>
            </a:r>
          </a:p>
          <a:p>
            <a:r>
              <a:rPr lang="en-US"/>
              <a:t>RM2</a:t>
            </a:r>
          </a:p>
        </p:txBody>
      </p:sp>
      <p:sp>
        <p:nvSpPr>
          <p:cNvPr id="22538" name="TextBox 17"/>
          <p:cNvSpPr txBox="1">
            <a:spLocks noChangeArrowheads="1"/>
          </p:cNvSpPr>
          <p:nvPr/>
        </p:nvSpPr>
        <p:spPr bwMode="auto">
          <a:xfrm>
            <a:off x="7391400" y="5257800"/>
            <a:ext cx="633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LM1</a:t>
            </a:r>
          </a:p>
          <a:p>
            <a:r>
              <a:rPr lang="en-US"/>
              <a:t>LM2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41988" y="5635625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223125" y="5483225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223125" y="5635625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28800" y="424543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9491" y="5806901"/>
            <a:ext cx="5147563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You may need to write </a:t>
            </a:r>
          </a:p>
          <a:p>
            <a:r>
              <a:rPr lang="en-US" dirty="0" smtClean="0"/>
              <a:t>S1(),S2(),LM1(),LM2(), etc. for your own system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2.2 Software Method 2 :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to implement logic operation in a program 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truth table (Use of Switch-Case)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62118-9974-43FD-882B-EC90F863626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276600" y="522781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5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63550" y="565944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Exercise2.1: Truth table example to make our robot to follow the magnetic strip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5513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Case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S1=1 (no mag. strip detected) , S2=1 (no mag. strip detected) on both sides of magnetic strips: Robot should move forward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S1=1, S2=0 (robot deviates to the left side of the magnetic strip): Robot should turn right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S1=0, S2=1 (robot deviates to the right side of the magnetic strip): Robot should turn left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S1=0,S2=0 (robot reaches the terminal) : Robot  should stop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45100" y="63246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E0160-6C29-43D1-8ABD-003F349A2D31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409860"/>
              </p:ext>
            </p:extLst>
          </p:nvPr>
        </p:nvGraphicFramePr>
        <p:xfrm>
          <a:off x="5334000" y="2357438"/>
          <a:ext cx="3733801" cy="2706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182"/>
                <a:gridCol w="533182"/>
                <a:gridCol w="533691"/>
                <a:gridCol w="533182"/>
                <a:gridCol w="533691"/>
                <a:gridCol w="533182"/>
                <a:gridCol w="533691"/>
              </a:tblGrid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Case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Inputs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Outputs</a:t>
                      </a:r>
                      <a:endParaRPr lang="en-US" sz="120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S1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S2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LM1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LM2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RM1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RM2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1)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2)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3)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4)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479925" y="1970088"/>
            <a:ext cx="11113" cy="773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2122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2127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58" name="TextBox 11"/>
          <p:cNvSpPr txBox="1">
            <a:spLocks noChangeArrowheads="1"/>
          </p:cNvSpPr>
          <p:nvPr/>
        </p:nvSpPr>
        <p:spPr bwMode="auto">
          <a:xfrm>
            <a:off x="3708400" y="1524000"/>
            <a:ext cx="1536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strip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73550" y="1817688"/>
            <a:ext cx="206375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60" name="TextBox 15"/>
          <p:cNvSpPr txBox="1">
            <a:spLocks noChangeArrowheads="1"/>
          </p:cNvSpPr>
          <p:nvPr/>
        </p:nvSpPr>
        <p:spPr bwMode="auto">
          <a:xfrm>
            <a:off x="4114800" y="2351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557713" y="3165475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83050" y="32146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40250" y="32194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64" name="TextBox 20"/>
          <p:cNvSpPr txBox="1">
            <a:spLocks noChangeArrowheads="1"/>
          </p:cNvSpPr>
          <p:nvPr/>
        </p:nvSpPr>
        <p:spPr bwMode="auto">
          <a:xfrm>
            <a:off x="4006850" y="34432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45000" y="4205288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406900" y="43402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64100" y="43449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68" name="TextBox 24"/>
          <p:cNvSpPr txBox="1">
            <a:spLocks noChangeArrowheads="1"/>
          </p:cNvSpPr>
          <p:nvPr/>
        </p:nvSpPr>
        <p:spPr bwMode="auto">
          <a:xfrm>
            <a:off x="4330700" y="4568825"/>
            <a:ext cx="78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27" name="Arc 26"/>
          <p:cNvSpPr/>
          <p:nvPr/>
        </p:nvSpPr>
        <p:spPr>
          <a:xfrm rot="16563355">
            <a:off x="4431507" y="3001168"/>
            <a:ext cx="368300" cy="468313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Arc 27"/>
          <p:cNvSpPr/>
          <p:nvPr/>
        </p:nvSpPr>
        <p:spPr>
          <a:xfrm rot="16563355" flipV="1">
            <a:off x="4337844" y="4142582"/>
            <a:ext cx="312737" cy="488950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92550" y="1893888"/>
            <a:ext cx="1185863" cy="9398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08425" y="2986088"/>
            <a:ext cx="1169988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08425" y="4081463"/>
            <a:ext cx="1206500" cy="9509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74" name="TextBox 32"/>
          <p:cNvSpPr txBox="1">
            <a:spLocks noChangeArrowheads="1"/>
          </p:cNvSpPr>
          <p:nvPr/>
        </p:nvSpPr>
        <p:spPr bwMode="auto">
          <a:xfrm>
            <a:off x="5189538" y="5112389"/>
            <a:ext cx="3954462" cy="922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forward:LM1, LM2, RM1, RM2=“1010”</a:t>
            </a:r>
          </a:p>
          <a:p>
            <a:r>
              <a:rPr lang="en-US" dirty="0">
                <a:latin typeface="Calibri" pitchFamily="34" charset="0"/>
              </a:rPr>
              <a:t>turn right:LM1, LM2, RM1, RM2=“1000”</a:t>
            </a:r>
          </a:p>
          <a:p>
            <a:r>
              <a:rPr lang="en-US" dirty="0">
                <a:latin typeface="Calibri" pitchFamily="34" charset="0"/>
              </a:rPr>
              <a:t>turn left:LM1, LM2, RM1, RM2=“0010”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476750" y="5454650"/>
            <a:ext cx="3175" cy="6143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91000" y="5424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648200" y="5429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78" name="TextBox 39"/>
          <p:cNvSpPr txBox="1">
            <a:spLocks noChangeArrowheads="1"/>
          </p:cNvSpPr>
          <p:nvPr/>
        </p:nvSpPr>
        <p:spPr bwMode="auto">
          <a:xfrm>
            <a:off x="4114800" y="5653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892550" y="5195888"/>
            <a:ext cx="1222375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06850" y="5446713"/>
            <a:ext cx="954088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81" name="TextBox 48"/>
          <p:cNvSpPr txBox="1">
            <a:spLocks noChangeArrowheads="1"/>
          </p:cNvSpPr>
          <p:nvPr/>
        </p:nvSpPr>
        <p:spPr bwMode="auto">
          <a:xfrm>
            <a:off x="5433219" y="2018784"/>
            <a:ext cx="3489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Fill in the </a:t>
            </a:r>
            <a:r>
              <a:rPr lang="en-US" dirty="0" smtClean="0">
                <a:latin typeface="Calibri" pitchFamily="34" charset="0"/>
              </a:rPr>
              <a:t>table (control truth table)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114800" y="2017713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002088" y="3132138"/>
            <a:ext cx="747712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30700" y="4289425"/>
            <a:ext cx="747713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135438" y="5373688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86" name="TextBox 55"/>
          <p:cNvSpPr txBox="1">
            <a:spLocks noChangeArrowheads="1"/>
          </p:cNvSpPr>
          <p:nvPr/>
        </p:nvSpPr>
        <p:spPr bwMode="auto">
          <a:xfrm>
            <a:off x="5059363" y="1808163"/>
            <a:ext cx="74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Robot</a:t>
            </a:r>
          </a:p>
        </p:txBody>
      </p:sp>
      <p:cxnSp>
        <p:nvCxnSpPr>
          <p:cNvPr id="58" name="Straight Arrow Connector 57"/>
          <p:cNvCxnSpPr>
            <a:stCxn id="29786" idx="1"/>
            <a:endCxn id="50" idx="3"/>
          </p:cNvCxnSpPr>
          <p:nvPr/>
        </p:nvCxnSpPr>
        <p:spPr>
          <a:xfrm flipH="1">
            <a:off x="4864100" y="1992313"/>
            <a:ext cx="195263" cy="350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28800" y="424543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17488" y="614263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eaLnBrk="1" hangingPunct="1"/>
            <a:r>
              <a:rPr lang="en-US" dirty="0"/>
              <a:t>Magnetic field detected =&gt;Si=0</a:t>
            </a:r>
          </a:p>
          <a:p>
            <a:pPr lvl="1" eaLnBrk="1" hangingPunct="1"/>
            <a:r>
              <a:rPr lang="en-US" dirty="0"/>
              <a:t>No Magnetic field detected =&gt;Si=1</a:t>
            </a:r>
          </a:p>
        </p:txBody>
      </p:sp>
    </p:spTree>
    <p:extLst>
      <p:ext uri="{BB962C8B-B14F-4D97-AF65-F5344CB8AC3E}">
        <p14:creationId xmlns:p14="http://schemas.microsoft.com/office/powerpoint/2010/main" val="145805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400" dirty="0" smtClean="0"/>
              <a:t>After the truth table is obtained we will use “Switch – case” in a program to implement it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6000" dirty="0" smtClean="0"/>
              <a:t>You may treat it as a table lookup method</a:t>
            </a:r>
            <a:endParaRPr lang="en-US" sz="6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6000" dirty="0" smtClean="0"/>
              <a:t>In English it means: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5000" dirty="0"/>
              <a:t>If</a:t>
            </a:r>
            <a:r>
              <a:rPr lang="en-US" sz="5000" dirty="0">
                <a:solidFill>
                  <a:srgbClr val="FF0000"/>
                </a:solidFill>
              </a:rPr>
              <a:t> INPUT </a:t>
            </a:r>
            <a:r>
              <a:rPr lang="en-US" sz="5000" dirty="0"/>
              <a:t>is </a:t>
            </a:r>
            <a:r>
              <a:rPr lang="en-US" sz="5000" dirty="0">
                <a:solidFill>
                  <a:srgbClr val="00B050"/>
                </a:solidFill>
              </a:rPr>
              <a:t>code1</a:t>
            </a:r>
            <a:r>
              <a:rPr lang="en-US" sz="5000" dirty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1</a:t>
            </a:r>
            <a:r>
              <a:rPr lang="en-US" sz="5000" dirty="0"/>
              <a:t> will </a:t>
            </a:r>
            <a:r>
              <a:rPr lang="en-US" sz="5000" dirty="0" smtClean="0"/>
              <a:t>occur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5000" dirty="0" smtClean="0"/>
              <a:t>If</a:t>
            </a:r>
            <a:r>
              <a:rPr lang="en-US" sz="5000" dirty="0">
                <a:solidFill>
                  <a:srgbClr val="FF0000"/>
                </a:solidFill>
              </a:rPr>
              <a:t> INPUT </a:t>
            </a:r>
            <a:r>
              <a:rPr lang="en-US" sz="5000" dirty="0" smtClean="0"/>
              <a:t>is </a:t>
            </a:r>
            <a:r>
              <a:rPr lang="en-US" sz="5000" dirty="0" smtClean="0">
                <a:solidFill>
                  <a:srgbClr val="00B050"/>
                </a:solidFill>
              </a:rPr>
              <a:t>code2</a:t>
            </a:r>
            <a:r>
              <a:rPr lang="en-US" sz="5000" dirty="0" smtClean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2</a:t>
            </a:r>
            <a:r>
              <a:rPr lang="en-US" sz="5000" dirty="0" smtClean="0"/>
              <a:t> </a:t>
            </a:r>
            <a:r>
              <a:rPr lang="en-US" sz="5000" dirty="0"/>
              <a:t>will </a:t>
            </a:r>
            <a:r>
              <a:rPr lang="en-US" sz="5000" dirty="0" smtClean="0"/>
              <a:t>occur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5000" dirty="0"/>
              <a:t>If </a:t>
            </a:r>
            <a:r>
              <a:rPr lang="en-US" sz="5000" dirty="0">
                <a:solidFill>
                  <a:srgbClr val="FF0000"/>
                </a:solidFill>
              </a:rPr>
              <a:t>INPUT</a:t>
            </a:r>
            <a:r>
              <a:rPr lang="en-US" sz="5000" dirty="0" smtClean="0"/>
              <a:t> </a:t>
            </a:r>
            <a:r>
              <a:rPr lang="en-US" sz="5000" dirty="0"/>
              <a:t>is </a:t>
            </a:r>
            <a:r>
              <a:rPr lang="en-US" sz="5000" dirty="0" smtClean="0">
                <a:solidFill>
                  <a:srgbClr val="00B050"/>
                </a:solidFill>
              </a:rPr>
              <a:t>code3</a:t>
            </a:r>
            <a:r>
              <a:rPr lang="en-US" sz="5000" dirty="0" smtClean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3</a:t>
            </a:r>
            <a:r>
              <a:rPr lang="en-US" sz="5000" dirty="0" smtClean="0">
                <a:solidFill>
                  <a:srgbClr val="00B0F0"/>
                </a:solidFill>
              </a:rPr>
              <a:t> </a:t>
            </a:r>
            <a:r>
              <a:rPr lang="en-US" sz="5000" dirty="0"/>
              <a:t>will occur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5000" dirty="0" smtClean="0"/>
              <a:t>Etc……</a:t>
            </a:r>
            <a:endParaRPr lang="en-US" sz="5000" dirty="0"/>
          </a:p>
          <a:p>
            <a:pPr eaLnBrk="1" hangingPunct="1">
              <a:lnSpc>
                <a:spcPct val="80000"/>
              </a:lnSpc>
              <a:defRPr/>
            </a:pPr>
            <a:endParaRPr lang="en-US" sz="4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 smtClean="0"/>
              <a:t>switch </a:t>
            </a:r>
            <a:r>
              <a:rPr lang="en-US" sz="4200" dirty="0"/>
              <a:t>(</a:t>
            </a:r>
            <a:r>
              <a:rPr lang="en-US" sz="4200" dirty="0" smtClean="0">
                <a:solidFill>
                  <a:srgbClr val="FF0000"/>
                </a:solidFill>
              </a:rPr>
              <a:t>INPUT</a:t>
            </a:r>
            <a:r>
              <a:rPr lang="en-US" sz="4200" dirty="0" smtClean="0"/>
              <a:t>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 smtClean="0"/>
              <a:t>  </a:t>
            </a:r>
            <a:r>
              <a:rPr lang="en-US" sz="4200" dirty="0"/>
              <a:t>{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case </a:t>
            </a:r>
            <a:r>
              <a:rPr lang="en-US" sz="4200" dirty="0">
                <a:solidFill>
                  <a:srgbClr val="00B050"/>
                </a:solidFill>
              </a:rPr>
              <a:t>code1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</a:t>
            </a:r>
            <a:r>
              <a:rPr lang="en-US" sz="4200" dirty="0">
                <a:solidFill>
                  <a:srgbClr val="00B0F0"/>
                </a:solidFill>
              </a:rPr>
              <a:t>1</a:t>
            </a:r>
            <a:r>
              <a:rPr lang="en-US" sz="4200" dirty="0"/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 smtClean="0"/>
              <a:t>           break;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4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case </a:t>
            </a:r>
            <a:r>
              <a:rPr lang="en-US" sz="4200" dirty="0" smtClean="0">
                <a:solidFill>
                  <a:srgbClr val="00B050"/>
                </a:solidFill>
              </a:rPr>
              <a:t>code2</a:t>
            </a:r>
            <a:r>
              <a:rPr lang="en-US" sz="4200" dirty="0" smtClean="0"/>
              <a:t>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2</a:t>
            </a:r>
            <a:r>
              <a:rPr lang="en-US" sz="4200" dirty="0" smtClean="0"/>
              <a:t>;</a:t>
            </a:r>
            <a:endParaRPr lang="en-US" sz="4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          break;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4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case </a:t>
            </a:r>
            <a:r>
              <a:rPr lang="en-US" sz="4200" dirty="0" smtClean="0">
                <a:solidFill>
                  <a:srgbClr val="00B050"/>
                </a:solidFill>
              </a:rPr>
              <a:t>code3</a:t>
            </a:r>
            <a:r>
              <a:rPr lang="en-US" sz="4200" dirty="0" smtClean="0"/>
              <a:t>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3</a:t>
            </a:r>
            <a:r>
              <a:rPr lang="en-US" sz="4200" dirty="0" smtClean="0"/>
              <a:t>;</a:t>
            </a:r>
            <a:endParaRPr lang="en-US" sz="4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          break</a:t>
            </a:r>
            <a:r>
              <a:rPr lang="en-US" sz="4200" dirty="0" smtClean="0"/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/>
              <a:t> </a:t>
            </a:r>
            <a:r>
              <a:rPr lang="en-US" sz="4200" dirty="0" smtClean="0"/>
              <a:t>           :</a:t>
            </a:r>
            <a:endParaRPr lang="en-US" sz="4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4200" dirty="0" smtClean="0"/>
              <a:t>}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2266E-322E-4795-82DF-D7075F257CE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352800"/>
            <a:ext cx="3886200" cy="281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276600" y="457200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67200" y="3909921"/>
            <a:ext cx="423064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Code_i</a:t>
            </a:r>
            <a:r>
              <a:rPr lang="en-US" dirty="0" smtClean="0"/>
              <a:t>=inputs for row </a:t>
            </a:r>
            <a:r>
              <a:rPr lang="en-US" dirty="0" err="1" smtClean="0"/>
              <a:t>i</a:t>
            </a:r>
            <a:r>
              <a:rPr lang="en-US" dirty="0" smtClean="0"/>
              <a:t> of a truth table </a:t>
            </a:r>
          </a:p>
          <a:p>
            <a:r>
              <a:rPr lang="en-US" dirty="0" err="1" smtClean="0"/>
              <a:t>Result_i</a:t>
            </a:r>
            <a:r>
              <a:rPr lang="en-US" dirty="0" smtClean="0"/>
              <a:t>=output for row </a:t>
            </a:r>
            <a:r>
              <a:rPr lang="en-US" dirty="0" err="1" smtClean="0"/>
              <a:t>i</a:t>
            </a:r>
            <a:r>
              <a:rPr lang="en-US" dirty="0" smtClean="0"/>
              <a:t> of a truth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37" name="Picture 69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343400"/>
            <a:ext cx="1900238" cy="18319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762000"/>
            <a:ext cx="8229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dirty="0"/>
              <a:t>P</a:t>
            </a:r>
            <a:r>
              <a:rPr lang="en-US" sz="3100" dirty="0" smtClean="0"/>
              <a:t>rogram </a:t>
            </a:r>
            <a:r>
              <a:rPr lang="en-US" sz="3100" dirty="0"/>
              <a:t>example for </a:t>
            </a:r>
            <a:r>
              <a:rPr lang="en-US" sz="3100" dirty="0" smtClean="0"/>
              <a:t>our robot</a:t>
            </a:r>
            <a:br>
              <a:rPr lang="en-US" sz="3100" dirty="0" smtClean="0"/>
            </a:br>
            <a:r>
              <a:rPr lang="en-US" sz="3100" dirty="0" smtClean="0"/>
              <a:t>You only need to edit the program to change the desired truth table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The program segment that produces the truth table on the right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void </a:t>
            </a:r>
            <a:r>
              <a:rPr lang="en-US" sz="1500" dirty="0" err="1" smtClean="0"/>
              <a:t>LogicTable</a:t>
            </a:r>
            <a:r>
              <a:rPr lang="en-US" sz="1500" dirty="0" smtClean="0"/>
              <a:t>()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{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// S2,S1 are the least significant 4 bits of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err="1" smtClean="0">
                <a:solidFill>
                  <a:srgbClr val="FF0000"/>
                </a:solidFill>
              </a:rPr>
              <a:t>IN_sensor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smtClean="0"/>
              <a:t>in the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switch (</a:t>
            </a:r>
            <a:r>
              <a:rPr lang="en-US" sz="1500" dirty="0" err="1" smtClean="0">
                <a:solidFill>
                  <a:srgbClr val="FF0000"/>
                </a:solidFill>
              </a:rPr>
              <a:t>IN_sensor</a:t>
            </a:r>
            <a:r>
              <a:rPr lang="en-US" sz="1500" dirty="0" smtClean="0"/>
              <a:t>)  // 0b00FEDCBA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{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case 0bxxxxxx11 : LM1(1);LM2(0);RM1(1);RM2(0);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case 0bxxxxxx10 : LM1(1);LM2(0);RM1(0);RM2(0);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case 0bxxxxxx01 : LM1(0);LM2(0);RM1(1);RM2(0);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300" dirty="0" smtClean="0"/>
              <a:t> </a:t>
            </a:r>
            <a:r>
              <a:rPr lang="en-US" sz="1500" dirty="0" smtClean="0"/>
              <a:t>default :  LM1(0);LM2(0);RM1(0);RM2(0</a:t>
            </a:r>
            <a:r>
              <a:rPr lang="en-US" sz="1300" dirty="0" smtClean="0"/>
              <a:t>);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               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 }  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}</a:t>
            </a:r>
          </a:p>
          <a:p>
            <a:pPr eaLnBrk="1" hangingPunct="1">
              <a:lnSpc>
                <a:spcPct val="80000"/>
              </a:lnSpc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75163" y="637063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EA3F3-A2C3-4683-96C1-5CDDE7133C7C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127781"/>
              </p:ext>
            </p:extLst>
          </p:nvPr>
        </p:nvGraphicFramePr>
        <p:xfrm>
          <a:off x="5119688" y="2819400"/>
          <a:ext cx="399097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45"/>
                <a:gridCol w="665480"/>
                <a:gridCol w="664845"/>
                <a:gridCol w="665480"/>
                <a:gridCol w="664845"/>
                <a:gridCol w="66548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Inputs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Outputs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S2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LM1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   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effectLst/>
                        </a:rPr>
                        <a:t>  </a:t>
                      </a: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   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51475" y="5356225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7175" y="55086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37275" y="54959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9" idx="6"/>
            <a:endCxn id="10" idx="2"/>
          </p:cNvCxnSpPr>
          <p:nvPr/>
        </p:nvCxnSpPr>
        <p:spPr>
          <a:xfrm flipV="1">
            <a:off x="5413375" y="5648325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646738" y="52038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03913" y="5205413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26" name="TextBox 12"/>
          <p:cNvSpPr txBox="1">
            <a:spLocks noChangeArrowheads="1"/>
          </p:cNvSpPr>
          <p:nvPr/>
        </p:nvSpPr>
        <p:spPr bwMode="auto">
          <a:xfrm>
            <a:off x="5014913" y="4357688"/>
            <a:ext cx="18113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sensors</a:t>
            </a:r>
          </a:p>
          <a:p>
            <a:r>
              <a:rPr lang="en-US" dirty="0">
                <a:latin typeface="Calibri" pitchFamily="34" charset="0"/>
              </a:rPr>
              <a:t>S1,     S3    S2</a:t>
            </a: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218113" y="4908550"/>
            <a:ext cx="428625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86463" y="4908550"/>
            <a:ext cx="222250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70563" y="5132388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92788" y="4908550"/>
            <a:ext cx="0" cy="147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32" name="TextBox 20"/>
          <p:cNvSpPr txBox="1">
            <a:spLocks noChangeArrowheads="1"/>
          </p:cNvSpPr>
          <p:nvPr/>
        </p:nvSpPr>
        <p:spPr bwMode="auto">
          <a:xfrm>
            <a:off x="7518400" y="6415088"/>
            <a:ext cx="958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S3 S1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675563" y="6034088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153400" y="6008688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7924800" y="5791200"/>
            <a:ext cx="25400" cy="66675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5" name="Straight Connector 24"/>
          <p:cNvCxnSpPr/>
          <p:nvPr/>
        </p:nvCxnSpPr>
        <p:spPr>
          <a:xfrm>
            <a:off x="3276600" y="457200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5186174" y="2686189"/>
            <a:ext cx="1106487" cy="13180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33600" y="2743200"/>
            <a:ext cx="304800" cy="1981200"/>
          </a:xfrm>
          <a:prstGeom prst="ellipse">
            <a:avLst/>
          </a:prstGeom>
          <a:noFill/>
          <a:ln>
            <a:solidFill>
              <a:srgbClr val="FF0000">
                <a:alpha val="2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378927" y="2674500"/>
            <a:ext cx="3085171" cy="269422"/>
          </a:xfrm>
          <a:custGeom>
            <a:avLst/>
            <a:gdLst>
              <a:gd name="connsiteX0" fmla="*/ 3085171 w 3085171"/>
              <a:gd name="connsiteY0" fmla="*/ 83568 h 269422"/>
              <a:gd name="connsiteX1" fmla="*/ 1791629 w 3085171"/>
              <a:gd name="connsiteY1" fmla="*/ 9227 h 269422"/>
              <a:gd name="connsiteX2" fmla="*/ 0 w 3085171"/>
              <a:gd name="connsiteY2" fmla="*/ 269422 h 269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5171" h="269422">
                <a:moveTo>
                  <a:pt x="3085171" y="83568"/>
                </a:moveTo>
                <a:cubicBezTo>
                  <a:pt x="2695497" y="30909"/>
                  <a:pt x="2305824" y="-21749"/>
                  <a:pt x="1791629" y="9227"/>
                </a:cubicBezTo>
                <a:cubicBezTo>
                  <a:pt x="1277434" y="40203"/>
                  <a:pt x="638717" y="154812"/>
                  <a:pt x="0" y="26942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78927" y="3810000"/>
            <a:ext cx="2635986" cy="388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 flipH="1" flipV="1">
            <a:off x="5014912" y="3568535"/>
            <a:ext cx="2147887" cy="629964"/>
          </a:xfrm>
          <a:custGeom>
            <a:avLst/>
            <a:gdLst>
              <a:gd name="connsiteX0" fmla="*/ 3085171 w 3085171"/>
              <a:gd name="connsiteY0" fmla="*/ 83568 h 269422"/>
              <a:gd name="connsiteX1" fmla="*/ 1791629 w 3085171"/>
              <a:gd name="connsiteY1" fmla="*/ 9227 h 269422"/>
              <a:gd name="connsiteX2" fmla="*/ 0 w 3085171"/>
              <a:gd name="connsiteY2" fmla="*/ 269422 h 269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5171" h="269422">
                <a:moveTo>
                  <a:pt x="3085171" y="83568"/>
                </a:moveTo>
                <a:cubicBezTo>
                  <a:pt x="2695497" y="30909"/>
                  <a:pt x="2305824" y="-21749"/>
                  <a:pt x="1791629" y="9227"/>
                </a:cubicBezTo>
                <a:cubicBezTo>
                  <a:pt x="1277434" y="40203"/>
                  <a:pt x="638717" y="154812"/>
                  <a:pt x="0" y="26942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95670" y="3345219"/>
            <a:ext cx="2635986" cy="2233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2.3 Introduction to </a:t>
            </a:r>
            <a:r>
              <a:rPr lang="en-US" sz="3600" b="1" dirty="0" smtClean="0"/>
              <a:t>F</a:t>
            </a:r>
            <a:r>
              <a:rPr lang="en-US" sz="3600" dirty="0" smtClean="0"/>
              <a:t>inite </a:t>
            </a:r>
            <a:r>
              <a:rPr lang="en-US" sz="3600" b="1" dirty="0" smtClean="0"/>
              <a:t>S</a:t>
            </a:r>
            <a:r>
              <a:rPr lang="en-US" sz="3600" dirty="0" smtClean="0"/>
              <a:t>tate </a:t>
            </a:r>
            <a:r>
              <a:rPr lang="en-US" sz="3600" b="1" dirty="0" smtClean="0"/>
              <a:t>M</a:t>
            </a:r>
            <a:r>
              <a:rPr lang="en-US" sz="3600" dirty="0" smtClean="0"/>
              <a:t>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will have three examples here: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/>
              <a:t>finite state machine (</a:t>
            </a:r>
            <a:r>
              <a:rPr lang="en-US" u="sng" dirty="0"/>
              <a:t>no sensor</a:t>
            </a:r>
            <a:r>
              <a:rPr lang="en-US" dirty="0" smtClean="0"/>
              <a:t>). E.g</a:t>
            </a:r>
            <a:r>
              <a:rPr lang="en-US" dirty="0"/>
              <a:t>.: The dancing </a:t>
            </a:r>
            <a:r>
              <a:rPr lang="en-US" dirty="0" smtClean="0"/>
              <a:t>robot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dirty="0" smtClean="0"/>
              <a:t>An finite state machine uses </a:t>
            </a:r>
            <a:r>
              <a:rPr lang="en-US" u="sng" dirty="0" smtClean="0"/>
              <a:t>2 sensors. </a:t>
            </a:r>
            <a:r>
              <a:rPr lang="en-US" dirty="0" smtClean="0"/>
              <a:t>E.g. The </a:t>
            </a:r>
            <a:r>
              <a:rPr lang="en-US" dirty="0"/>
              <a:t>robot that follows the </a:t>
            </a:r>
            <a:r>
              <a:rPr lang="en-US" dirty="0" smtClean="0"/>
              <a:t>magnetic strip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dirty="0"/>
              <a:t>An finite state machine uses </a:t>
            </a:r>
            <a:r>
              <a:rPr lang="en-US" u="sng" dirty="0" smtClean="0"/>
              <a:t>3 </a:t>
            </a:r>
            <a:r>
              <a:rPr lang="en-US" u="sng" dirty="0"/>
              <a:t>sensors. </a:t>
            </a:r>
            <a:r>
              <a:rPr lang="en-US" dirty="0"/>
              <a:t>E.g. The robot that follows the magnetic </a:t>
            </a:r>
            <a:r>
              <a:rPr lang="en-US" dirty="0" smtClean="0"/>
              <a:t>strip, and stops when it detects a magnet in the front.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F3B50-FF12-4313-93EA-11361DB79F42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527825"/>
            <a:ext cx="60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u="sng" dirty="0" smtClean="0"/>
              <a:t>Understanding finite state machines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 of a door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</a:t>
            </a:r>
            <a:r>
              <a:rPr lang="en-US" dirty="0" smtClean="0"/>
              <a:t>ransition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</a:t>
            </a:r>
            <a:r>
              <a:rPr lang="en-US" dirty="0" smtClean="0"/>
              <a:t>ransition condition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Entry action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C528D-90A8-4B23-B17F-86E8099D623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41989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2394" y="914400"/>
            <a:ext cx="3370262" cy="479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TextBox 5"/>
          <p:cNvSpPr txBox="1">
            <a:spLocks noChangeArrowheads="1"/>
          </p:cNvSpPr>
          <p:nvPr/>
        </p:nvSpPr>
        <p:spPr bwMode="auto">
          <a:xfrm>
            <a:off x="4724400" y="5988050"/>
            <a:ext cx="4286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http://en.wikipedia.org/wiki/State_diagram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724400" y="527825"/>
            <a:ext cx="60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 in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State of a student at CUHK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Start: go to state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State 1</a:t>
            </a:r>
            <a:r>
              <a:rPr lang="en-US" dirty="0" smtClean="0"/>
              <a:t>=Year 1: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 smtClean="0"/>
              <a:t>entry action</a:t>
            </a:r>
            <a:r>
              <a:rPr lang="en-US" dirty="0" smtClean="0"/>
              <a:t>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 smtClean="0"/>
              <a:t>Transition</a:t>
            </a:r>
            <a:r>
              <a:rPr lang="en-US" dirty="0" smtClean="0"/>
              <a:t>: go to state 2  after 1 year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State 2</a:t>
            </a:r>
            <a:r>
              <a:rPr lang="en-US" dirty="0" smtClean="0"/>
              <a:t>=Year 2: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</a:t>
            </a:r>
            <a:r>
              <a:rPr lang="en-US" dirty="0" smtClean="0"/>
              <a:t>courses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Transition</a:t>
            </a:r>
            <a:r>
              <a:rPr lang="en-US" dirty="0"/>
              <a:t>: </a:t>
            </a:r>
            <a:r>
              <a:rPr lang="en-US" dirty="0" smtClean="0"/>
              <a:t>go to state 3 </a:t>
            </a:r>
            <a:r>
              <a:rPr lang="en-US" dirty="0"/>
              <a:t>after 1 year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State 3</a:t>
            </a:r>
            <a:r>
              <a:rPr lang="en-US" dirty="0" smtClean="0"/>
              <a:t>=Year 3: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entry action</a:t>
            </a:r>
            <a:r>
              <a:rPr lang="en-US" dirty="0"/>
              <a:t>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Transition</a:t>
            </a:r>
            <a:r>
              <a:rPr lang="en-US" dirty="0"/>
              <a:t>: </a:t>
            </a:r>
            <a:r>
              <a:rPr lang="en-US" dirty="0" smtClean="0"/>
              <a:t>go to state 4 </a:t>
            </a:r>
            <a:r>
              <a:rPr lang="en-US" dirty="0"/>
              <a:t>after 1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State 4</a:t>
            </a:r>
            <a:r>
              <a:rPr lang="en-US" dirty="0" smtClean="0"/>
              <a:t>=Year 4: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entry action</a:t>
            </a:r>
            <a:r>
              <a:rPr lang="en-US" dirty="0"/>
              <a:t>: register 8</a:t>
            </a:r>
            <a:r>
              <a:rPr lang="en-US" dirty="0" smtClean="0"/>
              <a:t> courses and FYP </a:t>
            </a:r>
            <a:r>
              <a:rPr lang="en-US" dirty="0" err="1" smtClean="0"/>
              <a:t>Final_year_project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/>
              <a:t>Transition</a:t>
            </a:r>
            <a:r>
              <a:rPr lang="en-US" dirty="0"/>
              <a:t>: </a:t>
            </a:r>
            <a:r>
              <a:rPr lang="en-US" dirty="0" smtClean="0"/>
              <a:t>go to </a:t>
            </a:r>
            <a:r>
              <a:rPr lang="en-US" dirty="0"/>
              <a:t>stop after 1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u="sng" dirty="0" smtClean="0"/>
              <a:t>Stop</a:t>
            </a:r>
            <a:r>
              <a:rPr lang="en-US" i="1" dirty="0" smtClean="0"/>
              <a:t>: Graduation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B15A5-D33C-4B9A-970E-6227BF904D6D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6579029" y="468085"/>
            <a:ext cx="1295400" cy="13621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62056" y="549002"/>
            <a:ext cx="1021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State1:Year 1</a:t>
            </a:r>
          </a:p>
          <a:p>
            <a:r>
              <a:rPr lang="en-US" dirty="0" smtClean="0"/>
              <a:t>Reg. 12</a:t>
            </a:r>
          </a:p>
          <a:p>
            <a:r>
              <a:rPr lang="en-US" dirty="0" smtClean="0"/>
              <a:t>course 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593700" y="1905000"/>
            <a:ext cx="1295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07628" y="3537857"/>
            <a:ext cx="1295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62057" y="5181600"/>
            <a:ext cx="1295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067368" y="1128236"/>
            <a:ext cx="967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go to state 2  after 1 year</a:t>
            </a:r>
          </a:p>
          <a:p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7783286" y="1436914"/>
            <a:ext cx="273196" cy="859972"/>
          </a:xfrm>
          <a:custGeom>
            <a:avLst/>
            <a:gdLst>
              <a:gd name="connsiteX0" fmla="*/ 0 w 273196"/>
              <a:gd name="connsiteY0" fmla="*/ 0 h 859972"/>
              <a:gd name="connsiteX1" fmla="*/ 272143 w 273196"/>
              <a:gd name="connsiteY1" fmla="*/ 424543 h 859972"/>
              <a:gd name="connsiteX2" fmla="*/ 76200 w 273196"/>
              <a:gd name="connsiteY2" fmla="*/ 859972 h 85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196" h="859972">
                <a:moveTo>
                  <a:pt x="0" y="0"/>
                </a:moveTo>
                <a:cubicBezTo>
                  <a:pt x="129721" y="140607"/>
                  <a:pt x="259443" y="281214"/>
                  <a:pt x="272143" y="424543"/>
                </a:cubicBezTo>
                <a:cubicBezTo>
                  <a:pt x="284843" y="567872"/>
                  <a:pt x="180521" y="713922"/>
                  <a:pt x="76200" y="859972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160423" y="2697929"/>
            <a:ext cx="967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go to state </a:t>
            </a:r>
            <a:r>
              <a:rPr lang="en-US" dirty="0" smtClean="0"/>
              <a:t>3  </a:t>
            </a:r>
            <a:r>
              <a:rPr lang="en-US" dirty="0"/>
              <a:t>after 1 year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60422" y="4469286"/>
            <a:ext cx="967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go to state </a:t>
            </a:r>
            <a:r>
              <a:rPr lang="en-US" dirty="0" smtClean="0"/>
              <a:t>4  </a:t>
            </a:r>
            <a:r>
              <a:rPr lang="en-US" dirty="0"/>
              <a:t>after 1 year</a:t>
            </a:r>
          </a:p>
          <a:p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7783286" y="3145856"/>
            <a:ext cx="273196" cy="859972"/>
          </a:xfrm>
          <a:custGeom>
            <a:avLst/>
            <a:gdLst>
              <a:gd name="connsiteX0" fmla="*/ 0 w 273196"/>
              <a:gd name="connsiteY0" fmla="*/ 0 h 859972"/>
              <a:gd name="connsiteX1" fmla="*/ 272143 w 273196"/>
              <a:gd name="connsiteY1" fmla="*/ 424543 h 859972"/>
              <a:gd name="connsiteX2" fmla="*/ 76200 w 273196"/>
              <a:gd name="connsiteY2" fmla="*/ 859972 h 85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196" h="859972">
                <a:moveTo>
                  <a:pt x="0" y="0"/>
                </a:moveTo>
                <a:cubicBezTo>
                  <a:pt x="129721" y="140607"/>
                  <a:pt x="259443" y="281214"/>
                  <a:pt x="272143" y="424543"/>
                </a:cubicBezTo>
                <a:cubicBezTo>
                  <a:pt x="284843" y="567872"/>
                  <a:pt x="180521" y="713922"/>
                  <a:pt x="76200" y="859972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783286" y="4727185"/>
            <a:ext cx="273196" cy="859972"/>
          </a:xfrm>
          <a:custGeom>
            <a:avLst/>
            <a:gdLst>
              <a:gd name="connsiteX0" fmla="*/ 0 w 273196"/>
              <a:gd name="connsiteY0" fmla="*/ 0 h 859972"/>
              <a:gd name="connsiteX1" fmla="*/ 272143 w 273196"/>
              <a:gd name="connsiteY1" fmla="*/ 424543 h 859972"/>
              <a:gd name="connsiteX2" fmla="*/ 76200 w 273196"/>
              <a:gd name="connsiteY2" fmla="*/ 859972 h 85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196" h="859972">
                <a:moveTo>
                  <a:pt x="0" y="0"/>
                </a:moveTo>
                <a:cubicBezTo>
                  <a:pt x="129721" y="140607"/>
                  <a:pt x="259443" y="281214"/>
                  <a:pt x="272143" y="424543"/>
                </a:cubicBezTo>
                <a:cubicBezTo>
                  <a:pt x="284843" y="567872"/>
                  <a:pt x="180521" y="713922"/>
                  <a:pt x="76200" y="859972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endCxn id="33" idx="6"/>
          </p:cNvCxnSpPr>
          <p:nvPr/>
        </p:nvCxnSpPr>
        <p:spPr>
          <a:xfrm flipH="1" flipV="1">
            <a:off x="5731905" y="6085505"/>
            <a:ext cx="930153" cy="104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71191" y="591133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graduation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4360305" y="5780705"/>
            <a:ext cx="1371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7" idx="3"/>
          </p:cNvCxnSpPr>
          <p:nvPr/>
        </p:nvCxnSpPr>
        <p:spPr>
          <a:xfrm>
            <a:off x="6662057" y="1149166"/>
            <a:ext cx="1121229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12056" y="2097764"/>
            <a:ext cx="1021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State2:Year </a:t>
            </a:r>
            <a:r>
              <a:rPr lang="en-US" dirty="0"/>
              <a:t>2</a:t>
            </a:r>
            <a:endParaRPr lang="en-US" dirty="0" smtClean="0"/>
          </a:p>
          <a:p>
            <a:r>
              <a:rPr lang="en-US" dirty="0" smtClean="0"/>
              <a:t>Reg. 12</a:t>
            </a:r>
          </a:p>
          <a:p>
            <a:r>
              <a:rPr lang="en-US" dirty="0" smtClean="0"/>
              <a:t>course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744713" y="3699692"/>
            <a:ext cx="1021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State3:Year </a:t>
            </a:r>
            <a:r>
              <a:rPr lang="en-US" dirty="0"/>
              <a:t>3</a:t>
            </a:r>
            <a:endParaRPr lang="en-US" dirty="0" smtClean="0"/>
          </a:p>
          <a:p>
            <a:r>
              <a:rPr lang="en-US" dirty="0" smtClean="0"/>
              <a:t>Reg. 12</a:t>
            </a:r>
          </a:p>
          <a:p>
            <a:r>
              <a:rPr lang="en-US" dirty="0" smtClean="0"/>
              <a:t>course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898654" y="5251607"/>
            <a:ext cx="1021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State4:Year </a:t>
            </a:r>
            <a:r>
              <a:rPr lang="en-US" dirty="0"/>
              <a:t>4</a:t>
            </a:r>
            <a:endParaRPr lang="en-US" dirty="0" smtClean="0"/>
          </a:p>
          <a:p>
            <a:r>
              <a:rPr lang="en-US" dirty="0" smtClean="0"/>
              <a:t>Reg. 8</a:t>
            </a:r>
          </a:p>
          <a:p>
            <a:r>
              <a:rPr lang="en-US" dirty="0" smtClean="0"/>
              <a:t>Course &amp; FYP 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6680785" y="2673166"/>
            <a:ext cx="1121229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49141" y="4299857"/>
            <a:ext cx="1121229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27371" y="5911333"/>
            <a:ext cx="1121229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795833" y="5456089"/>
            <a:ext cx="948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after 1 year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724400" y="527825"/>
            <a:ext cx="60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2.3a) The simple state machine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no transition condition 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robot that dances with a pattern</a:t>
            </a:r>
          </a:p>
          <a:p>
            <a:pPr lvl="1" eaLnBrk="1" hangingPunct="1"/>
            <a:r>
              <a:rPr lang="en-US" dirty="0" smtClean="0"/>
              <a:t>Forward 2 seconds, turn left 2 seconds and turn right 2 seconds, stop and repeat the pattern again</a:t>
            </a:r>
          </a:p>
          <a:p>
            <a:pPr eaLnBrk="1" hangingPunct="1"/>
            <a:r>
              <a:rPr lang="en-US" dirty="0" smtClean="0"/>
              <a:t>Video demo:</a:t>
            </a:r>
          </a:p>
          <a:p>
            <a:pPr eaLnBrk="1" hangingPunct="1"/>
            <a:r>
              <a:rPr lang="en-US" dirty="0" smtClean="0">
                <a:hlinkClick r:id="rId2"/>
              </a:rPr>
              <a:t>http://youtu.be/iyakbVyoafI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7CBB4-CE66-4913-9965-A6801327DD3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0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731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Simple finite state machine for (3a) :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No sensor input (no transition condition)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AF7E8-B4C7-423E-88C1-1F47806A253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pSp>
        <p:nvGrpSpPr>
          <p:cNvPr id="45059" name="Group 32"/>
          <p:cNvGrpSpPr>
            <a:grpSpLocks/>
          </p:cNvGrpSpPr>
          <p:nvPr/>
        </p:nvGrpSpPr>
        <p:grpSpPr bwMode="auto">
          <a:xfrm>
            <a:off x="1143000" y="1751013"/>
            <a:ext cx="6515100" cy="4257675"/>
            <a:chOff x="-66675" y="457200"/>
            <a:chExt cx="6515100" cy="4257675"/>
          </a:xfrm>
        </p:grpSpPr>
        <p:sp>
          <p:nvSpPr>
            <p:cNvPr id="45072" name="Oval 27"/>
            <p:cNvSpPr>
              <a:spLocks noChangeArrowheads="1"/>
            </p:cNvSpPr>
            <p:nvPr/>
          </p:nvSpPr>
          <p:spPr bwMode="auto">
            <a:xfrm>
              <a:off x="2628900" y="1279525"/>
              <a:ext cx="1028700" cy="100647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073" name="Text Box 26"/>
            <p:cNvSpPr txBox="1">
              <a:spLocks noChangeArrowheads="1"/>
            </p:cNvSpPr>
            <p:nvPr/>
          </p:nvSpPr>
          <p:spPr bwMode="auto">
            <a:xfrm>
              <a:off x="2857500" y="1487488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Entry action:</a:t>
              </a:r>
            </a:p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Move</a:t>
              </a:r>
              <a:endParaRPr lang="en-US" altLang="zh-CN" sz="800">
                <a:cs typeface="Times New Roman" pitchFamily="18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Forward</a:t>
              </a:r>
              <a:endParaRPr lang="en-US" altLang="zh-CN"/>
            </a:p>
          </p:txBody>
        </p:sp>
        <p:sp>
          <p:nvSpPr>
            <p:cNvPr id="45074" name="Text Box 25"/>
            <p:cNvSpPr txBox="1">
              <a:spLocks noChangeArrowheads="1"/>
            </p:cNvSpPr>
            <p:nvPr/>
          </p:nvSpPr>
          <p:spPr bwMode="auto">
            <a:xfrm>
              <a:off x="3467100" y="10985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dirty="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LM1,LM2,RM1,RM2=1010</a:t>
              </a:r>
              <a:endParaRPr lang="en-US" altLang="zh-CN" dirty="0">
                <a:cs typeface="Times New Roman" pitchFamily="18" charset="0"/>
              </a:endParaRPr>
            </a:p>
          </p:txBody>
        </p:sp>
        <p:sp>
          <p:nvSpPr>
            <p:cNvPr id="45075" name="Oval 24"/>
            <p:cNvSpPr>
              <a:spLocks noChangeArrowheads="1"/>
            </p:cNvSpPr>
            <p:nvPr/>
          </p:nvSpPr>
          <p:spPr bwMode="auto">
            <a:xfrm>
              <a:off x="4914900" y="2447925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076" name="Text Box 23"/>
            <p:cNvSpPr txBox="1">
              <a:spLocks noChangeArrowheads="1"/>
            </p:cNvSpPr>
            <p:nvPr/>
          </p:nvSpPr>
          <p:spPr bwMode="auto">
            <a:xfrm>
              <a:off x="5200650" y="2727325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 Turn</a:t>
              </a:r>
              <a:endParaRPr lang="en-US" altLang="zh-CN" sz="800">
                <a:cs typeface="Times New Roman" pitchFamily="18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Left</a:t>
              </a:r>
              <a:endParaRPr lang="en-US" altLang="zh-CN"/>
            </a:p>
          </p:txBody>
        </p:sp>
        <p:sp>
          <p:nvSpPr>
            <p:cNvPr id="45077" name="Text Box 22"/>
            <p:cNvSpPr txBox="1">
              <a:spLocks noChangeArrowheads="1"/>
            </p:cNvSpPr>
            <p:nvPr/>
          </p:nvSpPr>
          <p:spPr bwMode="auto">
            <a:xfrm>
              <a:off x="4733925" y="32702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LM1,LM2,RM1,RM2=0010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78" name="Oval 21"/>
            <p:cNvSpPr>
              <a:spLocks noChangeArrowheads="1"/>
            </p:cNvSpPr>
            <p:nvPr/>
          </p:nvSpPr>
          <p:spPr bwMode="auto">
            <a:xfrm>
              <a:off x="2628900" y="3533775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079" name="Text Box 20"/>
            <p:cNvSpPr txBox="1">
              <a:spLocks noChangeArrowheads="1"/>
            </p:cNvSpPr>
            <p:nvPr/>
          </p:nvSpPr>
          <p:spPr bwMode="auto">
            <a:xfrm>
              <a:off x="2933700" y="3813175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E:Turn</a:t>
              </a:r>
              <a:endParaRPr lang="en-US" altLang="zh-CN" sz="800">
                <a:cs typeface="Times New Roman" pitchFamily="18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Right</a:t>
              </a:r>
              <a:endParaRPr lang="en-US" altLang="zh-CN"/>
            </a:p>
          </p:txBody>
        </p:sp>
        <p:sp>
          <p:nvSpPr>
            <p:cNvPr id="45080" name="Text Box 19"/>
            <p:cNvSpPr txBox="1">
              <a:spLocks noChangeArrowheads="1"/>
            </p:cNvSpPr>
            <p:nvPr/>
          </p:nvSpPr>
          <p:spPr bwMode="auto">
            <a:xfrm>
              <a:off x="2266950" y="4257675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LM1,LM2,RM1,RM2=1000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81" name="Text Box 18"/>
            <p:cNvSpPr txBox="1">
              <a:spLocks noChangeArrowheads="1"/>
            </p:cNvSpPr>
            <p:nvPr/>
          </p:nvSpPr>
          <p:spPr bwMode="auto">
            <a:xfrm>
              <a:off x="4105275" y="18303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Transition: After 2 seconds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82" name="Oval 17"/>
            <p:cNvSpPr>
              <a:spLocks noChangeArrowheads="1"/>
            </p:cNvSpPr>
            <p:nvPr/>
          </p:nvSpPr>
          <p:spPr bwMode="auto">
            <a:xfrm>
              <a:off x="342900" y="2546350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083" name="Text Box 16"/>
            <p:cNvSpPr txBox="1">
              <a:spLocks noChangeArrowheads="1"/>
            </p:cNvSpPr>
            <p:nvPr/>
          </p:nvSpPr>
          <p:spPr bwMode="auto">
            <a:xfrm>
              <a:off x="581025" y="2908300"/>
              <a:ext cx="800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E:Stop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84" name="Text Box 15"/>
            <p:cNvSpPr txBox="1">
              <a:spLocks noChangeArrowheads="1"/>
            </p:cNvSpPr>
            <p:nvPr/>
          </p:nvSpPr>
          <p:spPr bwMode="auto">
            <a:xfrm>
              <a:off x="-66675" y="32702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LM1,LM2,RM1,RM2=0000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85" name="Line 14"/>
            <p:cNvSpPr>
              <a:spLocks noChangeShapeType="1"/>
            </p:cNvSpPr>
            <p:nvPr/>
          </p:nvSpPr>
          <p:spPr bwMode="auto">
            <a:xfrm>
              <a:off x="3657600" y="1830388"/>
              <a:ext cx="1257300" cy="914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13"/>
            <p:cNvSpPr>
              <a:spLocks noChangeShapeType="1"/>
            </p:cNvSpPr>
            <p:nvPr/>
          </p:nvSpPr>
          <p:spPr bwMode="auto">
            <a:xfrm flipH="1">
              <a:off x="3657600" y="3201988"/>
              <a:ext cx="12573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Line 12"/>
            <p:cNvSpPr>
              <a:spLocks noChangeShapeType="1"/>
            </p:cNvSpPr>
            <p:nvPr/>
          </p:nvSpPr>
          <p:spPr bwMode="auto">
            <a:xfrm flipH="1" flipV="1">
              <a:off x="1371600" y="3316288"/>
              <a:ext cx="12573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Line 11"/>
            <p:cNvSpPr>
              <a:spLocks noChangeShapeType="1"/>
            </p:cNvSpPr>
            <p:nvPr/>
          </p:nvSpPr>
          <p:spPr bwMode="auto">
            <a:xfrm flipV="1">
              <a:off x="1257300" y="1830388"/>
              <a:ext cx="1371600" cy="800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9" name="Text Box 10"/>
            <p:cNvSpPr txBox="1">
              <a:spLocks noChangeArrowheads="1"/>
            </p:cNvSpPr>
            <p:nvPr/>
          </p:nvSpPr>
          <p:spPr bwMode="auto">
            <a:xfrm>
              <a:off x="3657600" y="32019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After 2 seconds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0" name="Text Box 9"/>
            <p:cNvSpPr txBox="1">
              <a:spLocks noChangeArrowheads="1"/>
            </p:cNvSpPr>
            <p:nvPr/>
          </p:nvSpPr>
          <p:spPr bwMode="auto">
            <a:xfrm>
              <a:off x="1714500" y="33162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After 2 seconds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1" name="Text Box 8"/>
            <p:cNvSpPr txBox="1">
              <a:spLocks noChangeArrowheads="1"/>
            </p:cNvSpPr>
            <p:nvPr/>
          </p:nvSpPr>
          <p:spPr bwMode="auto">
            <a:xfrm>
              <a:off x="1257300" y="18303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Transition: After 2 seconds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2" name="Text Box 7"/>
            <p:cNvSpPr txBox="1">
              <a:spLocks noChangeArrowheads="1"/>
            </p:cNvSpPr>
            <p:nvPr/>
          </p:nvSpPr>
          <p:spPr bwMode="auto">
            <a:xfrm>
              <a:off x="2867025" y="1362075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State1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3" name="Text Box 6"/>
            <p:cNvSpPr txBox="1">
              <a:spLocks noChangeArrowheads="1"/>
            </p:cNvSpPr>
            <p:nvPr/>
          </p:nvSpPr>
          <p:spPr bwMode="auto">
            <a:xfrm>
              <a:off x="5133975" y="254635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State2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4" name="Text Box 5"/>
            <p:cNvSpPr txBox="1">
              <a:spLocks noChangeArrowheads="1"/>
            </p:cNvSpPr>
            <p:nvPr/>
          </p:nvSpPr>
          <p:spPr bwMode="auto">
            <a:xfrm>
              <a:off x="2867025" y="363220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State3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5" name="Text Box 4"/>
            <p:cNvSpPr txBox="1">
              <a:spLocks noChangeArrowheads="1"/>
            </p:cNvSpPr>
            <p:nvPr/>
          </p:nvSpPr>
          <p:spPr bwMode="auto">
            <a:xfrm>
              <a:off x="490537" y="269477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State4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6" name="Oval 3"/>
            <p:cNvSpPr>
              <a:spLocks noChangeArrowheads="1"/>
            </p:cNvSpPr>
            <p:nvPr/>
          </p:nvSpPr>
          <p:spPr bwMode="auto">
            <a:xfrm>
              <a:off x="2667000" y="457200"/>
              <a:ext cx="933450" cy="4953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097" name="Text Box 2"/>
            <p:cNvSpPr txBox="1">
              <a:spLocks noChangeArrowheads="1"/>
            </p:cNvSpPr>
            <p:nvPr/>
          </p:nvSpPr>
          <p:spPr bwMode="auto">
            <a:xfrm>
              <a:off x="2867025" y="555625"/>
              <a:ext cx="6000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Start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45098" name="Line 1"/>
            <p:cNvSpPr>
              <a:spLocks noChangeShapeType="1"/>
            </p:cNvSpPr>
            <p:nvPr/>
          </p:nvSpPr>
          <p:spPr bwMode="auto">
            <a:xfrm>
              <a:off x="3133725" y="917575"/>
              <a:ext cx="0" cy="396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1" name="Rectangle 4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5064" name="Group 2"/>
          <p:cNvGrpSpPr>
            <a:grpSpLocks/>
          </p:cNvGrpSpPr>
          <p:nvPr/>
        </p:nvGrpSpPr>
        <p:grpSpPr bwMode="auto">
          <a:xfrm>
            <a:off x="1360488" y="1474788"/>
            <a:ext cx="6875462" cy="2713037"/>
            <a:chOff x="1360488" y="1474788"/>
            <a:chExt cx="6875462" cy="2713037"/>
          </a:xfrm>
        </p:grpSpPr>
        <p:sp>
          <p:nvSpPr>
            <p:cNvPr id="45067" name="TextBox 35"/>
            <p:cNvSpPr txBox="1">
              <a:spLocks noChangeArrowheads="1"/>
            </p:cNvSpPr>
            <p:nvPr/>
          </p:nvSpPr>
          <p:spPr bwMode="auto">
            <a:xfrm>
              <a:off x="6832600" y="1474788"/>
              <a:ext cx="140335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Entry actions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6934200" y="1849438"/>
              <a:ext cx="142875" cy="2338387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endCxn id="45092" idx="2"/>
            </p:cNvCxnSpPr>
            <p:nvPr/>
          </p:nvCxnSpPr>
          <p:spPr>
            <a:xfrm flipH="1">
              <a:off x="4443413" y="1844675"/>
              <a:ext cx="2633662" cy="1208088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070" name="TextBox 43"/>
            <p:cNvSpPr txBox="1">
              <a:spLocks noChangeArrowheads="1"/>
            </p:cNvSpPr>
            <p:nvPr/>
          </p:nvSpPr>
          <p:spPr bwMode="auto">
            <a:xfrm>
              <a:off x="1360488" y="2371725"/>
              <a:ext cx="11064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Transition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2000250" y="2655888"/>
              <a:ext cx="581025" cy="468312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65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524250"/>
            <a:ext cx="1808163" cy="2571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5066" name="TextBox 3"/>
          <p:cNvSpPr txBox="1">
            <a:spLocks noChangeArrowheads="1"/>
          </p:cNvSpPr>
          <p:nvPr/>
        </p:nvSpPr>
        <p:spPr bwMode="auto">
          <a:xfrm>
            <a:off x="7435850" y="6140450"/>
            <a:ext cx="1568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Flow diagram</a:t>
            </a:r>
          </a:p>
          <a:p>
            <a:r>
              <a:rPr lang="en-US"/>
              <a:t>Baisc form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5381625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Part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 (late week):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Introduction</a:t>
            </a:r>
          </a:p>
          <a:p>
            <a:pPr lvl="1"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1.1 What is Digital logic?</a:t>
            </a:r>
          </a:p>
          <a:p>
            <a:pPr lvl="1"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1.2 Digital operations (AND, OR, NOT)</a:t>
            </a:r>
          </a:p>
          <a:p>
            <a:pPr lvl="1"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1.3 Truth table</a:t>
            </a:r>
          </a:p>
          <a:p>
            <a:pPr lvl="1"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1.4 Robot Hardware</a:t>
            </a:r>
          </a:p>
          <a:p>
            <a:pPr lvl="1" eaLnBrk="1" hangingPunct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1.5 Software implement of digital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operations</a:t>
            </a:r>
          </a:p>
          <a:p>
            <a:pPr eaLnBrk="1" hangingPunct="1"/>
            <a:r>
              <a:rPr lang="en-US" altLang="zh-HK" sz="2800" dirty="0"/>
              <a:t>Part 2 </a:t>
            </a:r>
            <a:r>
              <a:rPr lang="en-US" altLang="zh-HK" sz="2800" dirty="0" smtClean="0"/>
              <a:t>: </a:t>
            </a:r>
            <a:r>
              <a:rPr lang="en-US" altLang="zh-HK" sz="2800" dirty="0"/>
              <a:t>Hardware/software Implementation</a:t>
            </a:r>
          </a:p>
          <a:p>
            <a:pPr lvl="1" eaLnBrk="1" hangingPunct="1"/>
            <a:r>
              <a:rPr lang="en-US" altLang="zh-HK" sz="2400" dirty="0" smtClean="0"/>
              <a:t>2.1 Robot system</a:t>
            </a:r>
          </a:p>
          <a:p>
            <a:pPr lvl="1" eaLnBrk="1" hangingPunct="1"/>
            <a:r>
              <a:rPr lang="en-US" altLang="zh-HK" sz="2400" dirty="0" smtClean="0"/>
              <a:t>2.1 </a:t>
            </a:r>
            <a:r>
              <a:rPr lang="en-US" altLang="zh-HK" sz="2400" dirty="0"/>
              <a:t>Use of If-then-else (software method 1)</a:t>
            </a:r>
          </a:p>
          <a:p>
            <a:pPr lvl="1" eaLnBrk="1" hangingPunct="1"/>
            <a:r>
              <a:rPr lang="en-US" altLang="zh-HK" sz="2400" dirty="0"/>
              <a:t>2.2 Use of switch case (software method 2)</a:t>
            </a:r>
          </a:p>
          <a:p>
            <a:pPr lvl="1" eaLnBrk="1" hangingPunct="1"/>
            <a:r>
              <a:rPr lang="en-US" altLang="zh-HK" sz="2400" dirty="0"/>
              <a:t>2.3 Finite state machines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5C28-47B5-47EB-B1B2-D8BCB5A7FE4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533400"/>
            <a:ext cx="60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4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Implementation of the finite state machine for (3a)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600" dirty="0" smtClean="0"/>
              <a:t> Part of the sample source code is shown below:</a:t>
            </a:r>
          </a:p>
          <a:p>
            <a:pPr eaLnBrk="1" hangingPunct="1"/>
            <a:r>
              <a:rPr lang="en-US" sz="1600" dirty="0" smtClean="0"/>
              <a:t>switch(state)</a:t>
            </a:r>
          </a:p>
          <a:p>
            <a:pPr eaLnBrk="1" hangingPunct="1"/>
            <a:r>
              <a:rPr lang="en-US" sz="1600" dirty="0" smtClean="0"/>
              <a:t>    {</a:t>
            </a:r>
          </a:p>
          <a:p>
            <a:pPr eaLnBrk="1" hangingPunct="1"/>
            <a:r>
              <a:rPr lang="en-US" sz="1600" dirty="0" smtClean="0"/>
              <a:t>        case STATE1:</a:t>
            </a:r>
          </a:p>
          <a:p>
            <a:pPr eaLnBrk="1" hangingPunct="1"/>
            <a:r>
              <a:rPr lang="en-US" sz="1600" dirty="0" smtClean="0"/>
              <a:t>	LM1=1;LM2=0;RM1=1;RM2=0;SPEED=200; //entry action</a:t>
            </a:r>
          </a:p>
          <a:p>
            <a:pPr eaLnBrk="1" hangingPunct="1"/>
            <a:r>
              <a:rPr lang="en-US" sz="1600" dirty="0" smtClean="0"/>
              <a:t>             DELAY_TIME=2000;  // transition :delay 2 seconds </a:t>
            </a:r>
          </a:p>
          <a:p>
            <a:pPr eaLnBrk="1" hangingPunct="1"/>
            <a:r>
              <a:rPr lang="en-US" sz="1600" dirty="0" smtClean="0"/>
              <a:t>	motors(LM1,LM2,RM1,RM2,SPEED,SPEED,DELAY_TIME); </a:t>
            </a:r>
          </a:p>
          <a:p>
            <a:pPr eaLnBrk="1" hangingPunct="1"/>
            <a:r>
              <a:rPr lang="en-US" sz="1600" dirty="0" smtClean="0"/>
              <a:t>	state=STATE2; // </a:t>
            </a:r>
            <a:r>
              <a:rPr lang="en-US" sz="1600" u="sng" dirty="0" smtClean="0">
                <a:solidFill>
                  <a:srgbClr val="00B050"/>
                </a:solidFill>
              </a:rPr>
              <a:t>next state will be state2</a:t>
            </a:r>
          </a:p>
          <a:p>
            <a:pPr eaLnBrk="1" hangingPunct="1"/>
            <a:r>
              <a:rPr lang="en-US" sz="1600" dirty="0" smtClean="0"/>
              <a:t>	break; //</a:t>
            </a:r>
            <a:r>
              <a:rPr lang="en-US" sz="1600" u="sng" dirty="0" smtClean="0">
                <a:solidFill>
                  <a:srgbClr val="00B050"/>
                </a:solidFill>
              </a:rPr>
              <a:t>end of the current state</a:t>
            </a:r>
          </a:p>
          <a:p>
            <a:pPr eaLnBrk="1" hangingPunct="1"/>
            <a:r>
              <a:rPr lang="en-US" sz="1600" dirty="0" smtClean="0"/>
              <a:t>        case STATE2:</a:t>
            </a:r>
          </a:p>
          <a:p>
            <a:pPr eaLnBrk="1" hangingPunct="1"/>
            <a:r>
              <a:rPr lang="en-US" sz="1600" dirty="0" smtClean="0"/>
              <a:t>	LM1=0;LM2=0;RM1=1;RM2=0;SPEED=200;DELAY_TIME=2000;  // delay 2 seconds</a:t>
            </a:r>
          </a:p>
          <a:p>
            <a:pPr eaLnBrk="1" hangingPunct="1"/>
            <a:r>
              <a:rPr lang="en-US" sz="1600" dirty="0" smtClean="0"/>
              <a:t>	motors(LM1,LM2,RM1,RM2,SPEED,SPEED,DELAY_TIME);</a:t>
            </a:r>
          </a:p>
          <a:p>
            <a:pPr eaLnBrk="1" hangingPunct="1"/>
            <a:r>
              <a:rPr lang="en-US" sz="1600" dirty="0" smtClean="0"/>
              <a:t>            state=STATE3; //</a:t>
            </a:r>
            <a:r>
              <a:rPr lang="en-US" sz="1600" u="sng" dirty="0" smtClean="0">
                <a:solidFill>
                  <a:srgbClr val="00B050"/>
                </a:solidFill>
              </a:rPr>
              <a:t>next state will be state3</a:t>
            </a:r>
          </a:p>
          <a:p>
            <a:pPr eaLnBrk="1" hangingPunct="1"/>
            <a:r>
              <a:rPr lang="en-US" sz="1600" dirty="0" smtClean="0"/>
              <a:t>             break; //</a:t>
            </a:r>
            <a:r>
              <a:rPr lang="en-US" sz="1600" u="sng" dirty="0" smtClean="0">
                <a:solidFill>
                  <a:srgbClr val="00B050"/>
                </a:solidFill>
              </a:rPr>
              <a:t>end of the current state</a:t>
            </a:r>
          </a:p>
          <a:p>
            <a:pPr eaLnBrk="1" hangingPunct="1"/>
            <a:r>
              <a:rPr lang="en-US" sz="1600" dirty="0" smtClean="0"/>
              <a:t>// to be continued  on next page</a:t>
            </a:r>
          </a:p>
          <a:p>
            <a:pPr eaLnBrk="1" hangingPunct="1"/>
            <a:endParaRPr lang="en-US" sz="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94FE3-FCAE-420E-BB34-5533CF271FC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46085" name="TextBox 1"/>
          <p:cNvSpPr txBox="1">
            <a:spLocks noChangeArrowheads="1"/>
          </p:cNvSpPr>
          <p:nvPr/>
        </p:nvSpPr>
        <p:spPr bwMode="auto">
          <a:xfrm>
            <a:off x="6580414" y="1236664"/>
            <a:ext cx="2438400" cy="175577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Use of DELAY:</a:t>
            </a:r>
          </a:p>
          <a:p>
            <a:r>
              <a:rPr lang="en-US">
                <a:solidFill>
                  <a:srgbClr val="FF0000"/>
                </a:solidFill>
              </a:rPr>
              <a:t>DELAY_TIME=2000</a:t>
            </a:r>
          </a:p>
          <a:p>
            <a:r>
              <a:rPr lang="en-US"/>
              <a:t>motors(LM1,LM2,RM1,RM2,SPEED,SPEED,</a:t>
            </a:r>
            <a:r>
              <a:rPr lang="en-US">
                <a:solidFill>
                  <a:srgbClr val="FF0000"/>
                </a:solidFill>
              </a:rPr>
              <a:t>DELAY_TIME</a:t>
            </a:r>
            <a:r>
              <a:rPr lang="en-US"/>
              <a:t>);</a:t>
            </a:r>
          </a:p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867400" y="2741613"/>
            <a:ext cx="713014" cy="134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7" name="TextBox 9"/>
          <p:cNvSpPr txBox="1">
            <a:spLocks noChangeArrowheads="1"/>
          </p:cNvSpPr>
          <p:nvPr/>
        </p:nvSpPr>
        <p:spPr bwMode="auto">
          <a:xfrm>
            <a:off x="3833812" y="1956256"/>
            <a:ext cx="26670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Set motor to run forward with speed=200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920343" y="2606676"/>
            <a:ext cx="609600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122989" y="3560765"/>
            <a:ext cx="457425" cy="785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1" name="TextBox 14"/>
          <p:cNvSpPr txBox="1">
            <a:spLocks noChangeArrowheads="1"/>
          </p:cNvSpPr>
          <p:nvPr/>
        </p:nvSpPr>
        <p:spPr bwMode="auto">
          <a:xfrm>
            <a:off x="3209244" y="6019800"/>
            <a:ext cx="4391025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Exercise: explain the meaning of state 2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667000" y="3560764"/>
            <a:ext cx="2286000" cy="481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514600" y="5086351"/>
            <a:ext cx="2286000" cy="48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04757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22989" y="3639345"/>
            <a:ext cx="2782466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need to write </a:t>
            </a:r>
          </a:p>
          <a:p>
            <a:r>
              <a:rPr lang="en-US" dirty="0"/>
              <a:t>t</a:t>
            </a:r>
            <a:r>
              <a:rPr lang="en-US" dirty="0" smtClean="0"/>
              <a:t>he function motors( ) for your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Continue from last page</a:t>
            </a:r>
            <a:br>
              <a:rPr lang="en-US" sz="2800" dirty="0" smtClean="0"/>
            </a:br>
            <a:r>
              <a:rPr lang="en-US" sz="2800" dirty="0" smtClean="0"/>
              <a:t>Exercise 2.2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case STATE3:</a:t>
            </a:r>
          </a:p>
          <a:p>
            <a:pPr eaLnBrk="1" hangingPunct="1"/>
            <a:r>
              <a:rPr lang="en-US" sz="2000" dirty="0" smtClean="0"/>
              <a:t>                                    (fill in by students)	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	break; </a:t>
            </a:r>
          </a:p>
          <a:p>
            <a:pPr eaLnBrk="1" hangingPunct="1"/>
            <a:r>
              <a:rPr lang="en-US" sz="2000" dirty="0" smtClean="0"/>
              <a:t>case STATE4:</a:t>
            </a:r>
          </a:p>
          <a:p>
            <a:pPr eaLnBrk="1" hangingPunct="1"/>
            <a:r>
              <a:rPr lang="en-US" sz="2000" dirty="0"/>
              <a:t> </a:t>
            </a:r>
            <a:r>
              <a:rPr lang="en-US" sz="2000" dirty="0" smtClean="0"/>
              <a:t>                                    (</a:t>
            </a:r>
            <a:r>
              <a:rPr lang="en-US" sz="2000" dirty="0"/>
              <a:t>fill in by students)	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default: //none of above will be forced to run state4</a:t>
            </a:r>
          </a:p>
          <a:p>
            <a:pPr eaLnBrk="1" hangingPunct="1"/>
            <a:r>
              <a:rPr lang="en-US" sz="2000" dirty="0" smtClean="0"/>
              <a:t>	state=STATE4;</a:t>
            </a:r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}</a:t>
            </a:r>
          </a:p>
          <a:p>
            <a:pPr eaLnBrk="1" hangingPunct="1"/>
            <a:endParaRPr lang="en-US" sz="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93E51-B1F6-4075-86E4-DCBB3F45AE37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7109" name="TextBox 7"/>
          <p:cNvSpPr txBox="1">
            <a:spLocks noChangeArrowheads="1"/>
          </p:cNvSpPr>
          <p:nvPr/>
        </p:nvSpPr>
        <p:spPr bwMode="auto">
          <a:xfrm>
            <a:off x="2819400" y="5943600"/>
            <a:ext cx="6096541" cy="36933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Exercise2.2: Fill in the missing programs in  </a:t>
            </a:r>
            <a:r>
              <a:rPr lang="en-US" dirty="0"/>
              <a:t>state 3 and 4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090738" y="685800"/>
            <a:ext cx="728662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67337" y="482424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2.3b) A </a:t>
            </a:r>
            <a:r>
              <a:rPr lang="en-US" dirty="0"/>
              <a:t>finite state machine uses 2 </a:t>
            </a:r>
            <a:r>
              <a:rPr lang="en-US" dirty="0" smtClean="0"/>
              <a:t>sensors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(with </a:t>
            </a:r>
            <a:r>
              <a:rPr lang="en-US" dirty="0">
                <a:solidFill>
                  <a:srgbClr val="FF0000"/>
                </a:solidFill>
              </a:rPr>
              <a:t>transition condition)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E.g. The robot that follows the magnetic strip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D6337-3349-4FE3-81EA-4A088AFF4228}" type="slidenum">
              <a:rPr lang="en-US"/>
              <a:pPr>
                <a:defRPr/>
              </a:pPr>
              <a:t>22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629400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525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 in life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(with transition </a:t>
            </a:r>
            <a:r>
              <a:rPr lang="en-US" dirty="0" smtClean="0">
                <a:solidFill>
                  <a:srgbClr val="FF0000"/>
                </a:solidFill>
              </a:rPr>
              <a:t>condition : study hard)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State of a student at CUHK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</a:t>
            </a:r>
            <a:r>
              <a:rPr lang="zh-CN" altLang="en-US" dirty="0" smtClean="0"/>
              <a:t>：</a:t>
            </a:r>
            <a:r>
              <a:rPr lang="en-US" dirty="0" smtClean="0"/>
              <a:t>go to state1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1=Year 1: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entry action: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Transition: </a:t>
            </a:r>
            <a:r>
              <a:rPr lang="en-US" u="sng" dirty="0" smtClean="0"/>
              <a:t>if (study hard) </a:t>
            </a:r>
            <a:r>
              <a:rPr lang="en-US" dirty="0" smtClean="0"/>
              <a:t>promote to state2 (year2)  else go back to state 1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2=Year 2: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u="sng" dirty="0"/>
              <a:t>if (study hard) </a:t>
            </a:r>
            <a:r>
              <a:rPr lang="en-US" dirty="0"/>
              <a:t>promote to </a:t>
            </a:r>
            <a:r>
              <a:rPr lang="en-US" dirty="0" smtClean="0"/>
              <a:t>state3 (year3) </a:t>
            </a:r>
            <a:r>
              <a:rPr lang="en-US" dirty="0"/>
              <a:t>else </a:t>
            </a:r>
            <a:r>
              <a:rPr lang="en-US" dirty="0" smtClean="0"/>
              <a:t>go back to state 2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3=Year 3: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if (study hard) promote to </a:t>
            </a:r>
            <a:r>
              <a:rPr lang="en-US" dirty="0" smtClean="0"/>
              <a:t>state4 (year4) </a:t>
            </a:r>
            <a:r>
              <a:rPr lang="en-US" dirty="0"/>
              <a:t>else </a:t>
            </a:r>
            <a:r>
              <a:rPr lang="en-US" dirty="0" smtClean="0"/>
              <a:t>go back to state </a:t>
            </a:r>
            <a:r>
              <a:rPr lang="en-US" dirty="0"/>
              <a:t>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State </a:t>
            </a:r>
            <a:r>
              <a:rPr lang="en-US" dirty="0" smtClean="0"/>
              <a:t>4=Year 4: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action: 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u="sng" dirty="0"/>
              <a:t>if (study hard) </a:t>
            </a:r>
            <a:r>
              <a:rPr lang="en-US" dirty="0"/>
              <a:t>promote </a:t>
            </a:r>
            <a:r>
              <a:rPr lang="en-US" dirty="0" smtClean="0"/>
              <a:t>to stop(graduation) else back go to state4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Stop: Graduation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19D4B-8C79-467A-999C-8AE3AAF181F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90800" y="2362200"/>
            <a:ext cx="518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590800" y="3200400"/>
            <a:ext cx="502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624138" y="4114800"/>
            <a:ext cx="514826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633663" y="4991100"/>
            <a:ext cx="529113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29718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043238" y="3890963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971800" y="47625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895600" y="55245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29400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699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Demo for 2.3b</a:t>
            </a:r>
            <a:r>
              <a:rPr lang="en-US" dirty="0"/>
              <a:t>) </a:t>
            </a:r>
            <a:r>
              <a:rPr lang="en-US" u="sng" dirty="0"/>
              <a:t>An finite state machine uses 2 sensors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robot can follow the magnetic strip</a:t>
            </a:r>
          </a:p>
          <a:p>
            <a:pPr eaLnBrk="1" hangingPunct="1"/>
            <a:r>
              <a:rPr lang="en-US" dirty="0" smtClean="0"/>
              <a:t>Video Demo:</a:t>
            </a:r>
          </a:p>
          <a:p>
            <a:pPr eaLnBrk="1" hangingPunct="1"/>
            <a:r>
              <a:rPr lang="en-US" dirty="0" smtClean="0">
                <a:hlinkClick r:id="rId2"/>
              </a:rPr>
              <a:t>http://youtu.be/NWHjWrq_VoY</a:t>
            </a:r>
            <a:endParaRPr lang="en-US" dirty="0" smtClean="0"/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dirty="0" smtClean="0"/>
              <a:t>Demo programs may be available from the </a:t>
            </a:r>
            <a:br>
              <a:rPr lang="en-US" dirty="0" smtClean="0"/>
            </a:br>
            <a:r>
              <a:rPr lang="en-US" sz="2000" b="1" dirty="0" smtClean="0"/>
              <a:t>eLearning: </a:t>
            </a:r>
            <a:r>
              <a:rPr lang="en-US" sz="2000" b="1" dirty="0" smtClean="0">
                <a:hlinkClick r:id="rId3"/>
              </a:rPr>
              <a:t>https</a:t>
            </a:r>
            <a:r>
              <a:rPr lang="en-US" sz="2000" b="1" dirty="0">
                <a:hlinkClick r:id="rId3"/>
              </a:rPr>
              <a:t>://elearn.cuhk.edu.hk/webapps/login</a:t>
            </a:r>
            <a:r>
              <a:rPr lang="en-US" sz="2000" b="1" dirty="0" smtClean="0">
                <a:hlinkClick r:id="rId3"/>
              </a:rPr>
              <a:t>/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/>
              <a:t>Workshop 2: Introduction to Arduino</a:t>
            </a:r>
            <a:br>
              <a:rPr lang="en-US" sz="2000" b="1" dirty="0" smtClean="0"/>
            </a:br>
            <a:r>
              <a:rPr lang="en-US" sz="2000" b="1" dirty="0" smtClean="0"/>
              <a:t>Two-State FSM demo 7.4b</a:t>
            </a:r>
            <a:endParaRPr lang="en-US" sz="1400" dirty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8D418-D261-4BBA-93C1-C7894E3B738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629400" y="475255"/>
            <a:ext cx="1143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3" name="Picture 23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4267200"/>
            <a:ext cx="1976438" cy="190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169" y="457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2.3c) Add another sensor at the front to detect the target object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Sensors: S2, S1 are facing the ground to detect the magnetic stripe </a:t>
            </a:r>
          </a:p>
          <a:p>
            <a:pPr eaLnBrk="1" hangingPunct="1"/>
            <a:r>
              <a:rPr lang="en-US" dirty="0" smtClean="0"/>
              <a:t>S3 is facing the front, used to detect the target object</a:t>
            </a:r>
          </a:p>
          <a:p>
            <a:pPr lvl="1" eaLnBrk="1" hangingPunct="1"/>
            <a:r>
              <a:rPr lang="en-US" dirty="0" smtClean="0"/>
              <a:t>S3=1 if </a:t>
            </a:r>
            <a:r>
              <a:rPr lang="en-US" u="sng" dirty="0" smtClean="0"/>
              <a:t>no object </a:t>
            </a:r>
            <a:r>
              <a:rPr lang="en-US" dirty="0" smtClean="0"/>
              <a:t>is detected</a:t>
            </a:r>
          </a:p>
          <a:p>
            <a:pPr lvl="1" eaLnBrk="1" hangingPunct="1"/>
            <a:r>
              <a:rPr lang="en-US" dirty="0" smtClean="0"/>
              <a:t>S3=0 if </a:t>
            </a:r>
            <a:r>
              <a:rPr lang="en-US" u="sng" dirty="0" smtClean="0"/>
              <a:t>an object is detected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53051-5C90-45CB-86C6-74F4E3D0EE3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0513" y="5646738"/>
            <a:ext cx="6461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86213" y="57991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86313" y="57864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4062413" y="5938838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295775" y="5494338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52950" y="5495925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31" name="TextBox 12"/>
          <p:cNvSpPr txBox="1">
            <a:spLocks noChangeArrowheads="1"/>
          </p:cNvSpPr>
          <p:nvPr/>
        </p:nvSpPr>
        <p:spPr bwMode="auto">
          <a:xfrm>
            <a:off x="3663950" y="4648200"/>
            <a:ext cx="1811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sensors</a:t>
            </a:r>
          </a:p>
          <a:p>
            <a:r>
              <a:rPr lang="en-US" dirty="0">
                <a:latin typeface="Calibri" pitchFamily="34" charset="0"/>
              </a:rPr>
              <a:t>S1,     S3    S2</a:t>
            </a: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867150" y="5199063"/>
            <a:ext cx="428625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35500" y="5199063"/>
            <a:ext cx="222250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5422900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41825" y="5199063"/>
            <a:ext cx="0" cy="147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6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B28C89E-FE81-4DEA-B2A5-072D4A6E47B6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25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38" name="TextBox 20"/>
          <p:cNvSpPr txBox="1">
            <a:spLocks noChangeArrowheads="1"/>
          </p:cNvSpPr>
          <p:nvPr/>
        </p:nvSpPr>
        <p:spPr bwMode="auto">
          <a:xfrm>
            <a:off x="6167438" y="6400800"/>
            <a:ext cx="958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S3 S1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24600" y="6019800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02438" y="5994400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flipV="1">
            <a:off x="6553200" y="5791200"/>
            <a:ext cx="6350" cy="677863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6" name="Straight Connector 25"/>
          <p:cNvCxnSpPr/>
          <p:nvPr/>
        </p:nvCxnSpPr>
        <p:spPr>
          <a:xfrm>
            <a:off x="7772400" y="512161"/>
            <a:ext cx="990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40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A </a:t>
            </a:r>
            <a:r>
              <a:rPr lang="en-US" sz="3100" dirty="0"/>
              <a:t>finite state machine uses 3 sensors</a:t>
            </a:r>
            <a:br>
              <a:rPr lang="en-US" sz="3100" dirty="0"/>
            </a:br>
            <a:r>
              <a:rPr lang="en-US" sz="3100" dirty="0"/>
              <a:t>E.g. </a:t>
            </a:r>
            <a:r>
              <a:rPr lang="en-US" sz="3100" u="sng" dirty="0"/>
              <a:t>Follow the magnetic strip, find the CAN and </a:t>
            </a:r>
            <a:r>
              <a:rPr lang="en-US" sz="3100" u="sng" dirty="0" smtClean="0"/>
              <a:t>stop</a:t>
            </a:r>
            <a:endParaRPr lang="en-US" u="sng" dirty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Video Demo : </a:t>
            </a:r>
            <a:r>
              <a:rPr lang="en-US" dirty="0" smtClean="0">
                <a:hlinkClick r:id="rId2"/>
              </a:rPr>
              <a:t>http://youtu.be/JEQkuax7lKE</a:t>
            </a:r>
            <a:endParaRPr lang="en-US" dirty="0" smtClean="0"/>
          </a:p>
          <a:p>
            <a:pPr lvl="1" eaLnBrk="1" hangingPunct="1"/>
            <a:r>
              <a:rPr lang="en-US" dirty="0" smtClean="0"/>
              <a:t>The robot finds the CAN using the magnetic strip placed under the testing board  and stops 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C52BA-C254-4C46-B811-22E67E952A8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pSp>
        <p:nvGrpSpPr>
          <p:cNvPr id="51203" name="Group 3"/>
          <p:cNvGrpSpPr>
            <a:grpSpLocks noChangeAspect="1"/>
          </p:cNvGrpSpPr>
          <p:nvPr/>
        </p:nvGrpSpPr>
        <p:grpSpPr bwMode="auto">
          <a:xfrm>
            <a:off x="1135063" y="2897188"/>
            <a:ext cx="5943600" cy="3543300"/>
            <a:chOff x="2455" y="4005"/>
            <a:chExt cx="7200" cy="4320"/>
          </a:xfrm>
        </p:grpSpPr>
        <p:sp>
          <p:nvSpPr>
            <p:cNvPr id="51207" name="AutoShape 29"/>
            <p:cNvSpPr>
              <a:spLocks noChangeAspect="1" noChangeArrowheads="1" noTextEdit="1"/>
            </p:cNvSpPr>
            <p:nvPr/>
          </p:nvSpPr>
          <p:spPr bwMode="auto">
            <a:xfrm>
              <a:off x="2455" y="4005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" name="Rectangle 28"/>
            <p:cNvSpPr>
              <a:spLocks noChangeArrowheads="1"/>
            </p:cNvSpPr>
            <p:nvPr/>
          </p:nvSpPr>
          <p:spPr bwMode="auto">
            <a:xfrm rot="-2646290">
              <a:off x="3970" y="5747"/>
              <a:ext cx="3227" cy="16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09" name="Rectangle 27"/>
            <p:cNvSpPr>
              <a:spLocks noChangeArrowheads="1"/>
            </p:cNvSpPr>
            <p:nvPr/>
          </p:nvSpPr>
          <p:spPr bwMode="auto">
            <a:xfrm rot="2609810">
              <a:off x="6387" y="4561"/>
              <a:ext cx="833" cy="1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0" name="Rectangle 26"/>
            <p:cNvSpPr>
              <a:spLocks noChangeArrowheads="1"/>
            </p:cNvSpPr>
            <p:nvPr/>
          </p:nvSpPr>
          <p:spPr bwMode="auto">
            <a:xfrm rot="2681514">
              <a:off x="3895" y="6653"/>
              <a:ext cx="831" cy="9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1" name="Rectangle 25"/>
            <p:cNvSpPr>
              <a:spLocks noChangeArrowheads="1"/>
            </p:cNvSpPr>
            <p:nvPr/>
          </p:nvSpPr>
          <p:spPr bwMode="auto">
            <a:xfrm rot="-2753710">
              <a:off x="4518" y="7419"/>
              <a:ext cx="277" cy="13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2" name="Rectangle 24"/>
            <p:cNvSpPr>
              <a:spLocks noChangeArrowheads="1"/>
            </p:cNvSpPr>
            <p:nvPr/>
          </p:nvSpPr>
          <p:spPr bwMode="auto">
            <a:xfrm rot="-2753710">
              <a:off x="3825" y="6723"/>
              <a:ext cx="278" cy="13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3" name="Oval 23"/>
            <p:cNvSpPr>
              <a:spLocks noChangeArrowheads="1"/>
            </p:cNvSpPr>
            <p:nvPr/>
          </p:nvSpPr>
          <p:spPr bwMode="auto">
            <a:xfrm>
              <a:off x="4449" y="6374"/>
              <a:ext cx="138" cy="13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4" name="Oval 22"/>
            <p:cNvSpPr>
              <a:spLocks noChangeArrowheads="1"/>
            </p:cNvSpPr>
            <p:nvPr/>
          </p:nvSpPr>
          <p:spPr bwMode="auto">
            <a:xfrm>
              <a:off x="4864" y="6792"/>
              <a:ext cx="139" cy="13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5" name="Line 21"/>
            <p:cNvSpPr>
              <a:spLocks noChangeShapeType="1"/>
            </p:cNvSpPr>
            <p:nvPr/>
          </p:nvSpPr>
          <p:spPr bwMode="auto">
            <a:xfrm>
              <a:off x="4449" y="6513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6" name="Oval 20"/>
            <p:cNvSpPr>
              <a:spLocks noChangeArrowheads="1"/>
            </p:cNvSpPr>
            <p:nvPr/>
          </p:nvSpPr>
          <p:spPr bwMode="auto">
            <a:xfrm>
              <a:off x="4726" y="6513"/>
              <a:ext cx="137" cy="1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7" name="Oval 19"/>
            <p:cNvSpPr>
              <a:spLocks noChangeArrowheads="1"/>
            </p:cNvSpPr>
            <p:nvPr/>
          </p:nvSpPr>
          <p:spPr bwMode="auto">
            <a:xfrm>
              <a:off x="5418" y="5399"/>
              <a:ext cx="554" cy="557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218" name="Text Box 18"/>
            <p:cNvSpPr txBox="1">
              <a:spLocks noChangeArrowheads="1"/>
            </p:cNvSpPr>
            <p:nvPr/>
          </p:nvSpPr>
          <p:spPr bwMode="auto">
            <a:xfrm>
              <a:off x="5141" y="7071"/>
              <a:ext cx="692" cy="4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S2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19" name="Text Box 17"/>
            <p:cNvSpPr txBox="1">
              <a:spLocks noChangeArrowheads="1"/>
            </p:cNvSpPr>
            <p:nvPr/>
          </p:nvSpPr>
          <p:spPr bwMode="auto">
            <a:xfrm>
              <a:off x="5418" y="6374"/>
              <a:ext cx="691" cy="4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S3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20" name="Text Box 16"/>
            <p:cNvSpPr txBox="1">
              <a:spLocks noChangeArrowheads="1"/>
            </p:cNvSpPr>
            <p:nvPr/>
          </p:nvSpPr>
          <p:spPr bwMode="auto">
            <a:xfrm>
              <a:off x="3757" y="5817"/>
              <a:ext cx="692" cy="3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S1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21" name="Line 15"/>
            <p:cNvSpPr>
              <a:spLocks noChangeShapeType="1"/>
            </p:cNvSpPr>
            <p:nvPr/>
          </p:nvSpPr>
          <p:spPr bwMode="auto">
            <a:xfrm>
              <a:off x="4172" y="6095"/>
              <a:ext cx="277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Line 14"/>
            <p:cNvSpPr>
              <a:spLocks noChangeShapeType="1"/>
            </p:cNvSpPr>
            <p:nvPr/>
          </p:nvSpPr>
          <p:spPr bwMode="auto">
            <a:xfrm flipH="1">
              <a:off x="4864" y="6513"/>
              <a:ext cx="4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Line 13"/>
            <p:cNvSpPr>
              <a:spLocks noChangeShapeType="1"/>
            </p:cNvSpPr>
            <p:nvPr/>
          </p:nvSpPr>
          <p:spPr bwMode="auto">
            <a:xfrm flipH="1" flipV="1">
              <a:off x="5003" y="6931"/>
              <a:ext cx="138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Text Box 12"/>
            <p:cNvSpPr txBox="1">
              <a:spLocks noChangeArrowheads="1"/>
            </p:cNvSpPr>
            <p:nvPr/>
          </p:nvSpPr>
          <p:spPr bwMode="auto">
            <a:xfrm>
              <a:off x="6110" y="5956"/>
              <a:ext cx="970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Obstacle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25" name="Line 11"/>
            <p:cNvSpPr>
              <a:spLocks noChangeShapeType="1"/>
            </p:cNvSpPr>
            <p:nvPr/>
          </p:nvSpPr>
          <p:spPr bwMode="auto">
            <a:xfrm flipH="1" flipV="1">
              <a:off x="5972" y="5817"/>
              <a:ext cx="415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6" name="Text Box 10"/>
            <p:cNvSpPr txBox="1">
              <a:spLocks noChangeArrowheads="1"/>
            </p:cNvSpPr>
            <p:nvPr/>
          </p:nvSpPr>
          <p:spPr bwMode="auto">
            <a:xfrm>
              <a:off x="7357" y="4841"/>
              <a:ext cx="969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End point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27" name="Line 9"/>
            <p:cNvSpPr>
              <a:spLocks noChangeShapeType="1"/>
            </p:cNvSpPr>
            <p:nvPr/>
          </p:nvSpPr>
          <p:spPr bwMode="auto">
            <a:xfrm flipH="1" flipV="1">
              <a:off x="7080" y="4702"/>
              <a:ext cx="553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8" name="Text Box 8"/>
            <p:cNvSpPr txBox="1">
              <a:spLocks noChangeArrowheads="1"/>
            </p:cNvSpPr>
            <p:nvPr/>
          </p:nvSpPr>
          <p:spPr bwMode="auto">
            <a:xfrm>
              <a:off x="4864" y="7628"/>
              <a:ext cx="1246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RM1,RM2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29" name="Text Box 7"/>
            <p:cNvSpPr txBox="1">
              <a:spLocks noChangeArrowheads="1"/>
            </p:cNvSpPr>
            <p:nvPr/>
          </p:nvSpPr>
          <p:spPr bwMode="auto">
            <a:xfrm>
              <a:off x="2649" y="6374"/>
              <a:ext cx="1108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LM1,LM2</a:t>
              </a:r>
              <a:endParaRPr lang="en-US" altLang="zh-CN">
                <a:cs typeface="Times New Roman" pitchFamily="18" charset="0"/>
              </a:endParaRPr>
            </a:p>
          </p:txBody>
        </p:sp>
        <p:sp>
          <p:nvSpPr>
            <p:cNvPr id="51230" name="Line 6"/>
            <p:cNvSpPr>
              <a:spLocks noChangeShapeType="1"/>
            </p:cNvSpPr>
            <p:nvPr/>
          </p:nvSpPr>
          <p:spPr bwMode="auto">
            <a:xfrm flipH="1" flipV="1">
              <a:off x="4864" y="7489"/>
              <a:ext cx="277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Line 5"/>
            <p:cNvSpPr>
              <a:spLocks noChangeShapeType="1"/>
            </p:cNvSpPr>
            <p:nvPr/>
          </p:nvSpPr>
          <p:spPr bwMode="auto">
            <a:xfrm>
              <a:off x="3618" y="6513"/>
              <a:ext cx="277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2" name="Text Box 4"/>
            <p:cNvSpPr txBox="1">
              <a:spLocks noChangeArrowheads="1"/>
            </p:cNvSpPr>
            <p:nvPr/>
          </p:nvSpPr>
          <p:spPr bwMode="auto">
            <a:xfrm>
              <a:off x="2927" y="7428"/>
              <a:ext cx="968" cy="4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Start point</a:t>
              </a:r>
              <a:endParaRPr lang="en-US" altLang="zh-CN">
                <a:cs typeface="Times New Roman" pitchFamily="18" charset="0"/>
              </a:endParaRPr>
            </a:p>
          </p:txBody>
        </p:sp>
      </p:grpSp>
      <p:sp>
        <p:nvSpPr>
          <p:cNvPr id="51204" name="Rectangle 39"/>
          <p:cNvSpPr>
            <a:spLocks noChangeArrowheads="1"/>
          </p:cNvSpPr>
          <p:nvPr/>
        </p:nvSpPr>
        <p:spPr bwMode="auto">
          <a:xfrm>
            <a:off x="0" y="400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7772400" y="504196"/>
            <a:ext cx="990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>
          <a:xfrm>
            <a:off x="152400" y="647266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EC24C-0FAA-4BDD-8CF7-F5C8833A474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2225" name="Title 1"/>
          <p:cNvSpPr>
            <a:spLocks noGrp="1"/>
          </p:cNvSpPr>
          <p:nvPr>
            <p:ph type="title" idx="4294967295"/>
          </p:nvPr>
        </p:nvSpPr>
        <p:spPr>
          <a:xfrm>
            <a:off x="0" y="1219200"/>
            <a:ext cx="1828800" cy="1143000"/>
          </a:xfrm>
        </p:spPr>
        <p:txBody>
          <a:bodyPr/>
          <a:lstStyle/>
          <a:p>
            <a:pPr algn="l" eaLnBrk="1" hangingPunct="1"/>
            <a:r>
              <a:rPr lang="en-US" sz="2400" dirty="0" smtClean="0"/>
              <a:t>Finite state machine </a:t>
            </a:r>
            <a:br>
              <a:rPr lang="en-US" sz="2400" dirty="0" smtClean="0"/>
            </a:br>
            <a:r>
              <a:rPr lang="en-US" sz="2400" dirty="0" smtClean="0"/>
              <a:t>using 3 sensors (s1, s2, s3)with </a:t>
            </a:r>
            <a:r>
              <a:rPr lang="en-US" sz="2400" dirty="0" smtClean="0">
                <a:solidFill>
                  <a:srgbClr val="FF0000"/>
                </a:solidFill>
              </a:rPr>
              <a:t>transition conditions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for (3c)</a:t>
            </a:r>
            <a:endParaRPr lang="en-US" sz="2400" dirty="0" smtClean="0"/>
          </a:p>
        </p:txBody>
      </p:sp>
      <p:pic>
        <p:nvPicPr>
          <p:cNvPr id="52228" name="Picture 7" descr="state_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4775"/>
            <a:ext cx="6040438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524250"/>
            <a:ext cx="1808163" cy="2571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7435850" y="6140450"/>
            <a:ext cx="1568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Flow diagram</a:t>
            </a:r>
          </a:p>
          <a:p>
            <a:r>
              <a:rPr lang="en-US"/>
              <a:t>Basic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1800" dirty="0" smtClean="0"/>
              <a:t>Program 3c (S1, S2, S3 are used) S1, S2 for following the magnetic strip</a:t>
            </a:r>
            <a:br>
              <a:rPr lang="en-US" sz="1800" dirty="0" smtClean="0"/>
            </a:br>
            <a:r>
              <a:rPr lang="en-US" sz="1800" dirty="0" smtClean="0"/>
              <a:t>S3 for detecting the CAN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876300" y="1234281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The sample source code (program_segment3)  is shown below: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    switch(state)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{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case STATE1: // </a:t>
            </a:r>
            <a:r>
              <a:rPr lang="en-US" sz="1800" dirty="0" smtClean="0">
                <a:solidFill>
                  <a:srgbClr val="00B050"/>
                </a:solidFill>
              </a:rPr>
              <a:t>forward for 1 second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LM1=1;LM2=0;RM1=1;RM2=0;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SPEED=200;DELAY_TIME=10;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//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if ( S3()==1 &amp;&amp; S2()==1 &amp;&amp; S1()=0 ) state=STATE2;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if(S3()==1 &amp;&amp; S2()==0 &amp;&amp; S1()=1) state=STATE3;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else if((S3==0) || (S3()==1 &amp;&amp; S2()==0 &amp;&amp; S1()=0))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break;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case STATE2: //</a:t>
            </a:r>
            <a:r>
              <a:rPr lang="en-US" sz="1800" u="sng" dirty="0" smtClean="0">
                <a:solidFill>
                  <a:srgbClr val="00B050"/>
                </a:solidFill>
              </a:rPr>
              <a:t>robot turns left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LM1=0;LM2=0;RM1=1;RM2=0;SPEED=200;DELAY_TIME=10;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//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if ( S3()==1 &amp;&amp; S2()==1 &amp;&amp; S1()=1 ) state=STATE1; //</a:t>
            </a:r>
            <a:r>
              <a:rPr lang="en-US" sz="1800" dirty="0" smtClean="0">
                <a:solidFill>
                  <a:srgbClr val="00B050"/>
                </a:solidFill>
              </a:rPr>
              <a:t>back to state 1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if(S3()==1 &amp;&amp; S2()==0 &amp;&amp; S1()=1) state=STATE3;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if((S3==0) || (S3()==1 &amp;&amp; S2()==0 &amp;&amp; S1()=0))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break;</a:t>
            </a:r>
          </a:p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78B8A-EF0B-492F-A46C-93B88035792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76200" y="2419350"/>
            <a:ext cx="1295400" cy="147796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If S3=0, a CAN is detected, next state is state4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0200" y="3897313"/>
            <a:ext cx="533400" cy="141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3253" idx="2"/>
          </p:cNvCxnSpPr>
          <p:nvPr/>
        </p:nvCxnSpPr>
        <p:spPr>
          <a:xfrm>
            <a:off x="723900" y="3897313"/>
            <a:ext cx="1866900" cy="2351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6" name="TextBox 13"/>
          <p:cNvSpPr txBox="1">
            <a:spLocks noChangeArrowheads="1"/>
          </p:cNvSpPr>
          <p:nvPr/>
        </p:nvSpPr>
        <p:spPr bwMode="auto">
          <a:xfrm>
            <a:off x="6705600" y="2025650"/>
            <a:ext cx="22098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Move forward for  1 second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6400800" y="2227263"/>
            <a:ext cx="381000" cy="889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258" name="TextBox 15"/>
          <p:cNvSpPr txBox="1">
            <a:spLocks noChangeArrowheads="1"/>
          </p:cNvSpPr>
          <p:nvPr/>
        </p:nvSpPr>
        <p:spPr bwMode="auto">
          <a:xfrm>
            <a:off x="6781800" y="2846388"/>
            <a:ext cx="2208213" cy="92333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Robot d</a:t>
            </a:r>
            <a:r>
              <a:rPr lang="en-US" dirty="0" smtClean="0"/>
              <a:t>eviated to the </a:t>
            </a:r>
            <a:r>
              <a:rPr lang="en-US" dirty="0"/>
              <a:t>right, </a:t>
            </a:r>
            <a:r>
              <a:rPr lang="en-US" dirty="0" err="1"/>
              <a:t>goto</a:t>
            </a:r>
            <a:r>
              <a:rPr lang="en-US" dirty="0"/>
              <a:t> state 2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24600" y="3352800"/>
            <a:ext cx="457200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60" name="TextBox 19"/>
          <p:cNvSpPr txBox="1">
            <a:spLocks noChangeArrowheads="1"/>
          </p:cNvSpPr>
          <p:nvPr/>
        </p:nvSpPr>
        <p:spPr bwMode="auto">
          <a:xfrm>
            <a:off x="7692483" y="3966601"/>
            <a:ext cx="1400175" cy="1200329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Robot d</a:t>
            </a:r>
            <a:r>
              <a:rPr lang="en-US" dirty="0" smtClean="0"/>
              <a:t>eviated to the  </a:t>
            </a:r>
            <a:r>
              <a:rPr lang="en-US" dirty="0"/>
              <a:t>left</a:t>
            </a:r>
          </a:p>
          <a:p>
            <a:r>
              <a:rPr lang="en-US" dirty="0" err="1"/>
              <a:t>goto</a:t>
            </a:r>
            <a:r>
              <a:rPr lang="en-US" dirty="0"/>
              <a:t> state 3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6559550" y="3848100"/>
            <a:ext cx="1454150" cy="119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10500" y="533400"/>
            <a:ext cx="10763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case STATE3: //</a:t>
            </a:r>
            <a:r>
              <a:rPr lang="en-US" sz="2000" u="sng" dirty="0" smtClean="0">
                <a:solidFill>
                  <a:srgbClr val="00B050"/>
                </a:solidFill>
              </a:rPr>
              <a:t>robot turns right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   //  To be filled by students as an exercise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case STATE4: //</a:t>
            </a:r>
            <a:r>
              <a:rPr lang="en-US" sz="2000" dirty="0" smtClean="0">
                <a:solidFill>
                  <a:srgbClr val="00B050"/>
                </a:solidFill>
              </a:rPr>
              <a:t>stop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 //  To be filled by students as an exercise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default: //none of above states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          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/>
              <a:t>                 LM1=0;LM2=0;RM1=0;RM2=0;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            SPEED=200;DELAY_TIME=10;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           motors(LM1,LM2,RM1,RM2,SPEED,DELAY_TIME);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}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9680E-370D-4A68-B527-D762D0594FD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848600" y="532072"/>
            <a:ext cx="10763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384" y="2212934"/>
            <a:ext cx="1203364" cy="123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30" y="597803"/>
            <a:ext cx="2971800" cy="1143000"/>
          </a:xfrm>
        </p:spPr>
        <p:txBody>
          <a:bodyPr/>
          <a:lstStyle/>
          <a:p>
            <a:pPr algn="l"/>
            <a:r>
              <a:rPr lang="en-US" sz="2800" dirty="0" smtClean="0"/>
              <a:t>2.1 The Intelligent Robot system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30" y="1923366"/>
            <a:ext cx="3810000" cy="43434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6529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01230" y="6679515"/>
            <a:ext cx="2133600" cy="365125"/>
          </a:xfrm>
        </p:spPr>
        <p:txBody>
          <a:bodyPr/>
          <a:lstStyle/>
          <a:p>
            <a:pPr>
              <a:defRPr/>
            </a:pPr>
            <a:fld id="{6079EA83-5677-4D98-BFB7-DD976FCE274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6243" y="3027457"/>
            <a:ext cx="144780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board</a:t>
            </a:r>
            <a:endParaRPr lang="en-US" dirty="0"/>
          </a:p>
          <a:p>
            <a:r>
              <a:rPr lang="en-US" dirty="0" smtClean="0"/>
              <a:t>(programs to be run in the</a:t>
            </a:r>
            <a:r>
              <a:rPr lang="en-US" dirty="0"/>
              <a:t> </a:t>
            </a:r>
            <a:r>
              <a:rPr lang="en-US" dirty="0" err="1"/>
              <a:t>Arduino</a:t>
            </a:r>
            <a:r>
              <a:rPr lang="en-US" dirty="0" smtClean="0"/>
              <a:t> computer):</a:t>
            </a:r>
          </a:p>
          <a:p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Loop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If ….</a:t>
            </a:r>
          </a:p>
          <a:p>
            <a:r>
              <a:rPr lang="en-US" dirty="0" smtClean="0"/>
              <a:t>   then….</a:t>
            </a:r>
          </a:p>
          <a:p>
            <a:r>
              <a:rPr lang="en-US" dirty="0" smtClean="0"/>
              <a:t>   else….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58848" y="3662253"/>
            <a:ext cx="7239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In1</a:t>
            </a:r>
          </a:p>
          <a:p>
            <a:r>
              <a:rPr lang="en-US" dirty="0" smtClean="0"/>
              <a:t>In2</a:t>
            </a:r>
          </a:p>
          <a:p>
            <a:r>
              <a:rPr lang="en-US" dirty="0" smtClean="0"/>
              <a:t>In3</a:t>
            </a:r>
          </a:p>
          <a:p>
            <a:r>
              <a:rPr lang="en-US" dirty="0" smtClean="0"/>
              <a:t>In4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34687" y="4874116"/>
            <a:ext cx="74155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Out1</a:t>
            </a:r>
          </a:p>
          <a:p>
            <a:r>
              <a:rPr lang="en-US" dirty="0" smtClean="0"/>
              <a:t>Out2</a:t>
            </a:r>
          </a:p>
          <a:p>
            <a:r>
              <a:rPr lang="en-US" dirty="0" smtClean="0"/>
              <a:t>Out3</a:t>
            </a:r>
          </a:p>
          <a:p>
            <a:r>
              <a:rPr lang="en-US" dirty="0" smtClean="0"/>
              <a:t>Out4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312" y="4524363"/>
            <a:ext cx="12954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Motor drivers</a:t>
            </a:r>
          </a:p>
          <a:p>
            <a:endParaRPr lang="en-US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77653" y="2913714"/>
            <a:ext cx="3157034" cy="1360378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866453" y="2311258"/>
            <a:ext cx="889000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87053" y="3454258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72753" y="360665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72853" y="359395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15" idx="6"/>
            <a:endCxn id="16" idx="2"/>
          </p:cNvCxnSpPr>
          <p:nvPr/>
        </p:nvCxnSpPr>
        <p:spPr>
          <a:xfrm flipV="1">
            <a:off x="1548953" y="3746358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787078" y="3301858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044253" y="3303446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1155253" y="2455721"/>
            <a:ext cx="18113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sensors</a:t>
            </a:r>
          </a:p>
          <a:p>
            <a:r>
              <a:rPr lang="en-US" dirty="0">
                <a:latin typeface="Calibri" pitchFamily="34" charset="0"/>
              </a:rPr>
              <a:t>S1,              S2</a:t>
            </a: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425253" y="4521058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58453" y="3004996"/>
            <a:ext cx="428625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126803" y="3004996"/>
            <a:ext cx="222250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066478" y="2311258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9"/>
          <p:cNvSpPr txBox="1">
            <a:spLocks noChangeArrowheads="1"/>
          </p:cNvSpPr>
          <p:nvPr/>
        </p:nvSpPr>
        <p:spPr bwMode="auto">
          <a:xfrm>
            <a:off x="1548953" y="1964979"/>
            <a:ext cx="1625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Magnetic strips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26" name="Picture 15" descr="IMG_20140214_1429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5241" y="4857401"/>
            <a:ext cx="1828800" cy="1763713"/>
          </a:xfrm>
          <a:prstGeom prst="rect">
            <a:avLst/>
          </a:prstGeom>
          <a:noFill/>
        </p:spPr>
      </p:pic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22771" y="6356435"/>
            <a:ext cx="887413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S2     S1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156841" y="5768626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552004" y="5540026"/>
            <a:ext cx="6715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RM1</a:t>
            </a:r>
          </a:p>
          <a:p>
            <a:r>
              <a:rPr lang="en-US"/>
              <a:t>RM2</a:t>
            </a:r>
          </a:p>
        </p:txBody>
      </p:sp>
      <p:sp>
        <p:nvSpPr>
          <p:cNvPr id="30" name="TextBox 17"/>
          <p:cNvSpPr txBox="1">
            <a:spLocks noChangeArrowheads="1"/>
          </p:cNvSpPr>
          <p:nvPr/>
        </p:nvSpPr>
        <p:spPr bwMode="auto">
          <a:xfrm>
            <a:off x="2922993" y="5552389"/>
            <a:ext cx="633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LM1</a:t>
            </a:r>
          </a:p>
          <a:p>
            <a:r>
              <a:rPr lang="en-US"/>
              <a:t>LM2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158429" y="5921026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9566" y="5768626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639566" y="5921026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406173" y="5768626"/>
            <a:ext cx="629495" cy="0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08865" y="3076267"/>
            <a:ext cx="1563765" cy="92333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Our debug </a:t>
            </a:r>
          </a:p>
          <a:p>
            <a:r>
              <a:rPr lang="en-US" dirty="0" smtClean="0"/>
              <a:t>interface</a:t>
            </a:r>
          </a:p>
          <a:p>
            <a:r>
              <a:rPr lang="en-US" dirty="0" smtClean="0"/>
              <a:t>Board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67830" y="3557893"/>
            <a:ext cx="0" cy="104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030" y="593371"/>
            <a:ext cx="2484317" cy="170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1033" y="551765"/>
            <a:ext cx="863806" cy="9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Arrow Connector 41"/>
          <p:cNvCxnSpPr/>
          <p:nvPr/>
        </p:nvCxnSpPr>
        <p:spPr>
          <a:xfrm>
            <a:off x="4298967" y="862141"/>
            <a:ext cx="1027771" cy="0"/>
          </a:xfrm>
          <a:prstGeom prst="straightConnector1">
            <a:avLst/>
          </a:prstGeom>
          <a:ln w="50800" cmpd="sng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201192" y="1465839"/>
            <a:ext cx="23415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Programmer to update the program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7015" y="895903"/>
            <a:ext cx="23415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USB cable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1055241" y="457200"/>
            <a:ext cx="7318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35668" y="5298287"/>
            <a:ext cx="1069524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HK" dirty="0" smtClean="0"/>
              <a:t>L293D</a:t>
            </a:r>
          </a:p>
          <a:p>
            <a:r>
              <a:rPr lang="en-US" altLang="zh-HK" dirty="0" smtClean="0"/>
              <a:t>H-bridge</a:t>
            </a:r>
            <a:endParaRPr lang="zh-HK" altLang="en-US" dirty="0"/>
          </a:p>
        </p:txBody>
      </p:sp>
      <p:cxnSp>
        <p:nvCxnSpPr>
          <p:cNvPr id="47" name="Straight Arrow Connector 46"/>
          <p:cNvCxnSpPr>
            <a:endCxn id="37" idx="3"/>
          </p:cNvCxnSpPr>
          <p:nvPr/>
        </p:nvCxnSpPr>
        <p:spPr>
          <a:xfrm flipH="1" flipV="1">
            <a:off x="5105192" y="5621453"/>
            <a:ext cx="629496" cy="5228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44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sz="1600" dirty="0" smtClean="0"/>
              <a:t>A demo of a robot carrying two CANs and bring them simultaneously to the destination.</a:t>
            </a:r>
          </a:p>
          <a:p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://www.youtube.com/watch?v=-</a:t>
            </a:r>
            <a:r>
              <a:rPr lang="en-US" sz="1600" dirty="0" smtClean="0">
                <a:hlinkClick r:id="rId2"/>
              </a:rPr>
              <a:t>ze2rwpXVXY&amp;feature=youtu.be</a:t>
            </a:r>
            <a:endParaRPr lang="en-US" sz="1600" dirty="0" smtClean="0"/>
          </a:p>
          <a:p>
            <a:r>
              <a:rPr lang="en-US" sz="1600" dirty="0" smtClean="0"/>
              <a:t>Arduino software: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arduino.cc/en/Main/Software#toc1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9EA83-5677-4D98-BFB7-DD976FCE274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027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76600"/>
            <a:ext cx="3514725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2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Overall summary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digital logic part 1 and 2, we learned</a:t>
            </a:r>
          </a:p>
          <a:p>
            <a:pPr lvl="1" eaLnBrk="1" hangingPunct="1"/>
            <a:r>
              <a:rPr lang="en-US" dirty="0" smtClean="0"/>
              <a:t>What is digital logic</a:t>
            </a:r>
          </a:p>
          <a:p>
            <a:pPr lvl="1" eaLnBrk="1" hangingPunct="1"/>
            <a:r>
              <a:rPr lang="en-US" dirty="0" smtClean="0"/>
              <a:t>Digital logic operations represented by</a:t>
            </a:r>
          </a:p>
          <a:p>
            <a:pPr lvl="2" eaLnBrk="1" hangingPunct="1"/>
            <a:r>
              <a:rPr lang="en-US" dirty="0" smtClean="0"/>
              <a:t>Digital logic formula method</a:t>
            </a:r>
          </a:p>
          <a:p>
            <a:pPr lvl="2" eaLnBrk="1" hangingPunct="1"/>
            <a:r>
              <a:rPr lang="en-US" dirty="0" smtClean="0"/>
              <a:t>Truth table method</a:t>
            </a:r>
          </a:p>
          <a:p>
            <a:pPr lvl="2" eaLnBrk="1" hangingPunct="1"/>
            <a:r>
              <a:rPr lang="en-US" dirty="0" smtClean="0"/>
              <a:t>Their implementation methods using programs</a:t>
            </a:r>
          </a:p>
          <a:p>
            <a:pPr lvl="1" eaLnBrk="1" hangingPunct="1"/>
            <a:r>
              <a:rPr lang="en-US" smtClean="0"/>
              <a:t>Finite state </a:t>
            </a:r>
            <a:r>
              <a:rPr lang="en-US" dirty="0" smtClean="0"/>
              <a:t>machines </a:t>
            </a:r>
          </a:p>
          <a:p>
            <a:pPr lvl="2" eaLnBrk="1" hangingPunct="1"/>
            <a:r>
              <a:rPr lang="en-US" dirty="0" smtClean="0"/>
              <a:t>Theory and implementations</a:t>
            </a:r>
          </a:p>
          <a:p>
            <a:pPr lvl="1" eaLnBrk="1" hangingPunct="1"/>
            <a:r>
              <a:rPr lang="en-US" dirty="0" smtClean="0"/>
              <a:t>Use the above to control a robot for specific tasks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0B0E-FD16-4193-BE58-AB32501D183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B8982-BA16-4F17-8EDC-8ED52AB01793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29310" y="642383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AFDD0-2640-4A61-AD7D-AC02B6A82AB1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</a:rPr>
              <a:t>Appendix A </a:t>
            </a:r>
            <a:r>
              <a:rPr lang="en-US" sz="3600" dirty="0" smtClean="0"/>
              <a:t>: </a:t>
            </a:r>
            <a:r>
              <a:rPr lang="en-US" sz="3600" dirty="0" smtClean="0">
                <a:solidFill>
                  <a:srgbClr val="FF0000"/>
                </a:solidFill>
              </a:rPr>
              <a:t>Answer: </a:t>
            </a:r>
            <a:r>
              <a:rPr lang="en-US" sz="3600" dirty="0" smtClean="0"/>
              <a:t>Exercise 2.1:Truth table example to make our robot follow the magnetic strip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343535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dirty="0"/>
              <a:t>Case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/>
              <a:t>S1=1 (no mag. strip detected) , S2=1 (no mag. strip detected) on both sides of magnetic strips: Robot should move forward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/>
              <a:t>S1=1, S2=0 (robot deviates to the left side of the magnetic strip): Robot should turn right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/>
              <a:t>S1=0, S2=1 (robot deviates to the right side of the magnetic strip): Robot should turn left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/>
              <a:t>S1=0,S2=0 (robot reaches the terminal) : Robot  should stop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graphicFrame>
        <p:nvGraphicFramePr>
          <p:cNvPr id="35935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9652"/>
              </p:ext>
            </p:extLst>
          </p:nvPr>
        </p:nvGraphicFramePr>
        <p:xfrm>
          <a:off x="5334000" y="2357438"/>
          <a:ext cx="3733800" cy="2707641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Case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Outputs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LM1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LM2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RM1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RM2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68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479925" y="1970088"/>
            <a:ext cx="11113" cy="773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2122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2127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02" name="TextBox 11"/>
          <p:cNvSpPr txBox="1">
            <a:spLocks noChangeArrowheads="1"/>
          </p:cNvSpPr>
          <p:nvPr/>
        </p:nvSpPr>
        <p:spPr bwMode="auto">
          <a:xfrm>
            <a:off x="3708400" y="1524000"/>
            <a:ext cx="1536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strip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73550" y="1817688"/>
            <a:ext cx="206375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04" name="TextBox 15"/>
          <p:cNvSpPr txBox="1">
            <a:spLocks noChangeArrowheads="1"/>
          </p:cNvSpPr>
          <p:nvPr/>
        </p:nvSpPr>
        <p:spPr bwMode="auto">
          <a:xfrm>
            <a:off x="4114800" y="2351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557713" y="3165475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83050" y="32146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40250" y="32194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08" name="TextBox 20"/>
          <p:cNvSpPr txBox="1">
            <a:spLocks noChangeArrowheads="1"/>
          </p:cNvSpPr>
          <p:nvPr/>
        </p:nvSpPr>
        <p:spPr bwMode="auto">
          <a:xfrm>
            <a:off x="4006850" y="34432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45000" y="4205288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406900" y="43402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64100" y="43449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12" name="TextBox 24"/>
          <p:cNvSpPr txBox="1">
            <a:spLocks noChangeArrowheads="1"/>
          </p:cNvSpPr>
          <p:nvPr/>
        </p:nvSpPr>
        <p:spPr bwMode="auto">
          <a:xfrm>
            <a:off x="4330700" y="4568825"/>
            <a:ext cx="78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27" name="Arc 26"/>
          <p:cNvSpPr/>
          <p:nvPr/>
        </p:nvSpPr>
        <p:spPr>
          <a:xfrm rot="16563355">
            <a:off x="4431507" y="3001168"/>
            <a:ext cx="368300" cy="468313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Arc 27"/>
          <p:cNvSpPr/>
          <p:nvPr/>
        </p:nvSpPr>
        <p:spPr>
          <a:xfrm rot="16563355" flipV="1">
            <a:off x="4337844" y="4142582"/>
            <a:ext cx="312737" cy="488950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92550" y="1893888"/>
            <a:ext cx="1185863" cy="9398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08425" y="2986088"/>
            <a:ext cx="1169988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08425" y="4081463"/>
            <a:ext cx="1206500" cy="9509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18" name="TextBox 32"/>
          <p:cNvSpPr txBox="1">
            <a:spLocks noChangeArrowheads="1"/>
          </p:cNvSpPr>
          <p:nvPr/>
        </p:nvSpPr>
        <p:spPr bwMode="auto">
          <a:xfrm>
            <a:off x="5125811" y="5131254"/>
            <a:ext cx="3954462" cy="922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forward:LM1, LM2, RM1, RM2=“1010”</a:t>
            </a:r>
          </a:p>
          <a:p>
            <a:r>
              <a:rPr lang="en-US" dirty="0">
                <a:latin typeface="Calibri" pitchFamily="34" charset="0"/>
              </a:rPr>
              <a:t>turn right:LM1, LM2, RM1, RM2=“1000”</a:t>
            </a:r>
          </a:p>
          <a:p>
            <a:r>
              <a:rPr lang="en-US" dirty="0">
                <a:latin typeface="Calibri" pitchFamily="34" charset="0"/>
              </a:rPr>
              <a:t>turn left:LM1, LM2, RM1, RM2=“0010”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476750" y="5454650"/>
            <a:ext cx="3175" cy="6143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91000" y="5424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648200" y="5429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22" name="TextBox 39"/>
          <p:cNvSpPr txBox="1">
            <a:spLocks noChangeArrowheads="1"/>
          </p:cNvSpPr>
          <p:nvPr/>
        </p:nvSpPr>
        <p:spPr bwMode="auto">
          <a:xfrm>
            <a:off x="4114800" y="5653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892550" y="5195888"/>
            <a:ext cx="1222375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06850" y="5446713"/>
            <a:ext cx="954088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25" name="TextBox 48"/>
          <p:cNvSpPr txBox="1">
            <a:spLocks noChangeArrowheads="1"/>
          </p:cNvSpPr>
          <p:nvPr/>
        </p:nvSpPr>
        <p:spPr bwMode="auto">
          <a:xfrm>
            <a:off x="5995988" y="20177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Fill in the table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114800" y="2017713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002088" y="3132138"/>
            <a:ext cx="747712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30700" y="4289425"/>
            <a:ext cx="747713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135438" y="5373688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30" name="TextBox 55"/>
          <p:cNvSpPr txBox="1">
            <a:spLocks noChangeArrowheads="1"/>
          </p:cNvSpPr>
          <p:nvPr/>
        </p:nvSpPr>
        <p:spPr bwMode="auto">
          <a:xfrm>
            <a:off x="5059363" y="1808163"/>
            <a:ext cx="74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Robot</a:t>
            </a:r>
          </a:p>
        </p:txBody>
      </p:sp>
      <p:cxnSp>
        <p:nvCxnSpPr>
          <p:cNvPr id="58" name="Straight Arrow Connector 57"/>
          <p:cNvCxnSpPr>
            <a:stCxn id="35930" idx="1"/>
            <a:endCxn id="50" idx="3"/>
          </p:cNvCxnSpPr>
          <p:nvPr/>
        </p:nvCxnSpPr>
        <p:spPr>
          <a:xfrm flipH="1">
            <a:off x="4864100" y="1992313"/>
            <a:ext cx="195263" cy="350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17488" y="614263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eaLnBrk="1" hangingPunct="1"/>
            <a:r>
              <a:rPr lang="en-US" dirty="0"/>
              <a:t>Magnetic field detected =&gt;Si=0</a:t>
            </a:r>
          </a:p>
          <a:p>
            <a:pPr lvl="1" eaLnBrk="1" hangingPunct="1"/>
            <a:r>
              <a:rPr lang="en-US" dirty="0"/>
              <a:t>No Magnetic field detected =&gt;Si=1</a:t>
            </a:r>
          </a:p>
        </p:txBody>
      </p:sp>
    </p:spTree>
    <p:extLst>
      <p:ext uri="{BB962C8B-B14F-4D97-AF65-F5344CB8AC3E}">
        <p14:creationId xmlns:p14="http://schemas.microsoft.com/office/powerpoint/2010/main" val="30460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Appendix B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 Answer for Ex2.3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case STATE3:</a:t>
            </a:r>
          </a:p>
          <a:p>
            <a:pPr eaLnBrk="1" hangingPunct="1"/>
            <a:r>
              <a:rPr lang="en-US" sz="2000" dirty="0" smtClean="0"/>
              <a:t>	LM1=1;LM2=0;RM1=0;RM2=0;DELAY_TIME=2000; </a:t>
            </a:r>
            <a:r>
              <a:rPr lang="en-US" sz="2000" i="1" dirty="0" smtClean="0"/>
              <a:t>	</a:t>
            </a:r>
          </a:p>
          <a:p>
            <a:pPr eaLnBrk="1" hangingPunct="1"/>
            <a:r>
              <a:rPr lang="en-US" sz="2000" dirty="0" smtClean="0"/>
              <a:t>	motors(LM1,LM2,RM1,RM2,SPEED,SPEED,DELAY_TIME);</a:t>
            </a:r>
          </a:p>
          <a:p>
            <a:pPr eaLnBrk="1" hangingPunct="1"/>
            <a:r>
              <a:rPr lang="en-US" sz="2000" dirty="0" smtClean="0"/>
              <a:t>          state=STATE4;</a:t>
            </a:r>
          </a:p>
          <a:p>
            <a:pPr eaLnBrk="1" hangingPunct="1"/>
            <a:r>
              <a:rPr lang="en-US" sz="2000" dirty="0" smtClean="0"/>
              <a:t>	break; </a:t>
            </a:r>
          </a:p>
          <a:p>
            <a:pPr eaLnBrk="1" hangingPunct="1"/>
            <a:r>
              <a:rPr lang="en-US" sz="2000" dirty="0" smtClean="0"/>
              <a:t>case STATE4:</a:t>
            </a:r>
          </a:p>
          <a:p>
            <a:pPr eaLnBrk="1" hangingPunct="1"/>
            <a:r>
              <a:rPr lang="en-US" sz="2000" dirty="0" smtClean="0"/>
              <a:t>	LM1=0;LM2=0;RM1=0;RM2=0;SPEED=200;DELAY_TIME=2000;  </a:t>
            </a:r>
          </a:p>
          <a:p>
            <a:pPr eaLnBrk="1" hangingPunct="1"/>
            <a:r>
              <a:rPr lang="en-US" sz="2000" dirty="0" smtClean="0"/>
              <a:t>	motors(LM1,LM2,RM1,RM2,SPEED,SPEED,DELAY_TIME);</a:t>
            </a:r>
          </a:p>
          <a:p>
            <a:pPr eaLnBrk="1" hangingPunct="1"/>
            <a:r>
              <a:rPr lang="en-US" sz="2000" dirty="0" smtClean="0"/>
              <a:t>	state=STATE1;</a:t>
            </a:r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default: //none of above will be forced to run state4</a:t>
            </a:r>
          </a:p>
          <a:p>
            <a:pPr eaLnBrk="1" hangingPunct="1"/>
            <a:r>
              <a:rPr lang="en-US" sz="2000" dirty="0" smtClean="0"/>
              <a:t>	state=STATE4;</a:t>
            </a:r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}</a:t>
            </a:r>
          </a:p>
          <a:p>
            <a:pPr eaLnBrk="1" hangingPunct="1"/>
            <a:endParaRPr lang="en-US" sz="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93E51-B1F6-4075-86E4-DCBB3F45AE37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7109" name="TextBox 7"/>
          <p:cNvSpPr txBox="1">
            <a:spLocks noChangeArrowheads="1"/>
          </p:cNvSpPr>
          <p:nvPr/>
        </p:nvSpPr>
        <p:spPr bwMode="auto">
          <a:xfrm>
            <a:off x="2895600" y="6019800"/>
            <a:ext cx="5095875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Exercises: explain the meaning of state 3 and 4 </a:t>
            </a:r>
          </a:p>
        </p:txBody>
      </p:sp>
    </p:spTree>
    <p:extLst>
      <p:ext uri="{BB962C8B-B14F-4D97-AF65-F5344CB8AC3E}">
        <p14:creationId xmlns:p14="http://schemas.microsoft.com/office/powerpoint/2010/main" val="21888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debug (interface)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You may use the debug board provided to connect input/output  signals to the Arduino board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9EA83-5677-4D98-BFB7-DD976FCE27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3200"/>
            <a:ext cx="802798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055241" y="457200"/>
            <a:ext cx="7318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12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5" name="Picture 13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981200"/>
            <a:ext cx="2281238" cy="2198688"/>
          </a:xfrm>
          <a:prstGeom prst="rect">
            <a:avLst/>
          </a:prstGeom>
          <a:noFill/>
        </p:spPr>
      </p:pic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Sensors of our robot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1722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Magnetic Switch Sensors</a:t>
            </a:r>
          </a:p>
          <a:p>
            <a:pPr lvl="1" eaLnBrk="1" hangingPunct="1"/>
            <a:r>
              <a:rPr lang="en-US" dirty="0" smtClean="0"/>
              <a:t>S1,S2,S3 each can be ‘1’ or ‘0’</a:t>
            </a:r>
          </a:p>
          <a:p>
            <a:pPr lvl="1" eaLnBrk="1" hangingPunct="1"/>
            <a:r>
              <a:rPr lang="en-US" dirty="0" smtClean="0"/>
              <a:t>Magnetic field detected =&gt;Si=0</a:t>
            </a:r>
          </a:p>
          <a:p>
            <a:pPr lvl="1" eaLnBrk="1" hangingPunct="1"/>
            <a:r>
              <a:rPr lang="en-US" dirty="0" smtClean="0"/>
              <a:t>No Magnetic field detected =&gt;Si=1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40488" y="3917950"/>
            <a:ext cx="2133600" cy="365125"/>
          </a:xfrm>
        </p:spPr>
        <p:txBody>
          <a:bodyPr/>
          <a:lstStyle/>
          <a:p>
            <a:pPr>
              <a:defRPr/>
            </a:pPr>
            <a:fld id="{E9BBF62B-82F9-4DED-B00F-9B052434100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8437" name="Slide Number Placeholder 4"/>
          <p:cNvSpPr txBox="1">
            <a:spLocks/>
          </p:cNvSpPr>
          <p:nvPr/>
        </p:nvSpPr>
        <p:spPr bwMode="auto">
          <a:xfrm>
            <a:off x="6440488" y="39179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8A4D3F4-C977-4575-AF7B-B7E975F24539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5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7239000" y="4495800"/>
            <a:ext cx="1003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 S3 S1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0" y="40386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1" name="TextBox 14"/>
          <p:cNvSpPr txBox="1">
            <a:spLocks noChangeArrowheads="1"/>
          </p:cNvSpPr>
          <p:nvPr/>
        </p:nvSpPr>
        <p:spPr bwMode="auto">
          <a:xfrm>
            <a:off x="6477000" y="1447800"/>
            <a:ext cx="249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robot is facing you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077200" y="40386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745413" y="3751263"/>
            <a:ext cx="0" cy="74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55241" y="457200"/>
            <a:ext cx="7318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2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71" name="Picture 15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219200"/>
            <a:ext cx="1752600" cy="1689100"/>
          </a:xfrm>
          <a:prstGeom prst="rect">
            <a:avLst/>
          </a:prstGeom>
          <a:noFill/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585788"/>
            <a:ext cx="4953000" cy="9144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Motors of our robot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Motors: LM1, LM2, RM1 and RM2</a:t>
            </a:r>
          </a:p>
          <a:p>
            <a:pPr lvl="1" eaLnBrk="1" hangingPunct="1"/>
            <a:r>
              <a:rPr lang="en-US" dirty="0" smtClean="0"/>
              <a:t>Instruction LM1(0) sets LM1 to be 0</a:t>
            </a:r>
          </a:p>
          <a:p>
            <a:pPr lvl="1" eaLnBrk="1" hangingPunct="1"/>
            <a:r>
              <a:rPr lang="en-US" dirty="0" smtClean="0"/>
              <a:t>Instruction LM1(1) sets LM1 to be 1</a:t>
            </a:r>
          </a:p>
          <a:p>
            <a:pPr eaLnBrk="1" hangingPunct="1"/>
            <a:r>
              <a:rPr lang="en-US" dirty="0" smtClean="0"/>
              <a:t>Motor control method</a:t>
            </a:r>
          </a:p>
          <a:p>
            <a:pPr lvl="1" eaLnBrk="1" hangingPunct="1"/>
            <a:r>
              <a:rPr lang="en-US" dirty="0" smtClean="0"/>
              <a:t>{LM1=1 and LM2=0}=&gt; Left-motor moves forward </a:t>
            </a:r>
          </a:p>
          <a:p>
            <a:pPr lvl="1" eaLnBrk="1" hangingPunct="1"/>
            <a:r>
              <a:rPr lang="en-US" dirty="0" smtClean="0"/>
              <a:t>{LM1=0 and LM2=1} =&gt; Left-motor moves backward </a:t>
            </a:r>
          </a:p>
          <a:p>
            <a:pPr lvl="1" eaLnBrk="1" hangingPunct="1"/>
            <a:r>
              <a:rPr lang="en-US" dirty="0" smtClean="0"/>
              <a:t>{LM1=0 and LM2=0} =&gt; Left-motor stops</a:t>
            </a:r>
          </a:p>
          <a:p>
            <a:pPr lvl="1" eaLnBrk="1" hangingPunct="1"/>
            <a:r>
              <a:rPr lang="en-US" dirty="0" smtClean="0"/>
              <a:t>Similar for the right-motor 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BCEE6-33BE-4575-A698-CC4A42DBC47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61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B1E069E-2679-4A15-8EC6-8B0786B9DF5B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6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932613" y="2133600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5"/>
          <p:cNvSpPr txBox="1">
            <a:spLocks noChangeArrowheads="1"/>
          </p:cNvSpPr>
          <p:nvPr/>
        </p:nvSpPr>
        <p:spPr bwMode="auto">
          <a:xfrm>
            <a:off x="6327775" y="1905000"/>
            <a:ext cx="671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RM1</a:t>
            </a:r>
          </a:p>
          <a:p>
            <a:r>
              <a:rPr lang="en-US"/>
              <a:t>RM2</a:t>
            </a:r>
          </a:p>
        </p:txBody>
      </p:sp>
      <p:sp>
        <p:nvSpPr>
          <p:cNvPr id="19465" name="TextBox 15"/>
          <p:cNvSpPr txBox="1">
            <a:spLocks noChangeArrowheads="1"/>
          </p:cNvSpPr>
          <p:nvPr/>
        </p:nvSpPr>
        <p:spPr bwMode="auto">
          <a:xfrm>
            <a:off x="8583613" y="1908175"/>
            <a:ext cx="6334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LM1</a:t>
            </a:r>
          </a:p>
          <a:p>
            <a:r>
              <a:rPr lang="en-US"/>
              <a:t>LM2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934200" y="2286000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8415338" y="2133600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415338" y="2286000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TextBox 14"/>
          <p:cNvSpPr txBox="1">
            <a:spLocks noChangeArrowheads="1"/>
          </p:cNvSpPr>
          <p:nvPr/>
        </p:nvSpPr>
        <p:spPr bwMode="auto">
          <a:xfrm>
            <a:off x="6583363" y="858838"/>
            <a:ext cx="2517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robot is facing you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055241" y="457200"/>
            <a:ext cx="7318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8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Software: Programing procedures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 about the use of Arduino</a:t>
            </a:r>
          </a:p>
          <a:p>
            <a:pPr lvl="1" eaLnBrk="1" hangingPunct="1"/>
            <a:r>
              <a:rPr lang="en-US" sz="2000" b="1" dirty="0" smtClean="0"/>
              <a:t>eLearning: </a:t>
            </a:r>
            <a:r>
              <a:rPr lang="en-US" sz="2000" b="1" dirty="0" smtClean="0">
                <a:hlinkClick r:id="rId2"/>
              </a:rPr>
              <a:t>https://elearn.cuhk.edu.hk/webapps/login/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Workshop 2: Introduction to Arduino</a:t>
            </a:r>
          </a:p>
          <a:p>
            <a:pPr lvl="1" eaLnBrk="1" hangingPunct="1"/>
            <a:r>
              <a:rPr lang="en-US" sz="2000" b="1" dirty="0">
                <a:hlinkClick r:id="rId3"/>
              </a:rPr>
              <a:t>http://www.arduino.cc/en/Main/Documentation</a:t>
            </a:r>
            <a:endParaRPr lang="en-US" sz="2000" b="1" dirty="0"/>
          </a:p>
          <a:p>
            <a:pPr eaLnBrk="1" hangingPunct="1"/>
            <a:r>
              <a:rPr lang="en-US" dirty="0" smtClean="0"/>
              <a:t>Edit program</a:t>
            </a:r>
          </a:p>
          <a:p>
            <a:pPr eaLnBrk="1" hangingPunct="1"/>
            <a:r>
              <a:rPr lang="en-US" dirty="0" smtClean="0"/>
              <a:t>Compile</a:t>
            </a:r>
          </a:p>
          <a:p>
            <a:pPr eaLnBrk="1" hangingPunct="1"/>
            <a:r>
              <a:rPr lang="en-US" dirty="0" smtClean="0"/>
              <a:t>Download to the SMART-car-board</a:t>
            </a:r>
          </a:p>
          <a:p>
            <a:pPr eaLnBrk="1" hangingPunct="1"/>
            <a:r>
              <a:rPr lang="en-US" dirty="0" smtClean="0"/>
              <a:t>Run the program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6F7AD-BCDC-4D52-92CE-36484BC924E9}" type="slidenum">
              <a:rPr lang="en-US"/>
              <a:pPr>
                <a:defRPr/>
              </a:pPr>
              <a:t>7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905000" y="457200"/>
            <a:ext cx="1295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03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2.2 Method 1: </a:t>
            </a:r>
            <a:r>
              <a:rPr lang="en-US" dirty="0" smtClean="0"/>
              <a:t>to implement logic operations in a program 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marL="0"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Logic Formula </a:t>
            </a:r>
            <a:r>
              <a:rPr lang="en-US" dirty="0"/>
              <a:t>(use of IF-Then-Else)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F2FF4-3C8B-4CF8-AC6F-4B9CD9A63DC6}" type="slidenum">
              <a:rPr lang="en-US"/>
              <a:pPr>
                <a:defRPr/>
              </a:pPr>
              <a:t>8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424543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48" name="Picture 24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038600"/>
            <a:ext cx="2133600" cy="2057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Using two sensors S2,S1 to follow a magnetic stripe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Sensors: S2 S1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2) 16/02/15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8C6F9-2CDC-414B-989D-AA93F46F59D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2257425"/>
            <a:ext cx="890588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11600" y="3400425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97300" y="35528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97400" y="35385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3873500" y="3690938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113213" y="32480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8800" y="3248025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36" name="TextBox 12"/>
          <p:cNvSpPr txBox="1">
            <a:spLocks noChangeArrowheads="1"/>
          </p:cNvSpPr>
          <p:nvPr/>
        </p:nvSpPr>
        <p:spPr bwMode="auto">
          <a:xfrm>
            <a:off x="3481388" y="2401888"/>
            <a:ext cx="18113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sensors</a:t>
            </a:r>
          </a:p>
          <a:p>
            <a:r>
              <a:rPr lang="en-US" dirty="0">
                <a:latin typeface="Calibri" pitchFamily="34" charset="0"/>
              </a:rPr>
              <a:t>S1,              S2</a:t>
            </a: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83000" y="2951163"/>
            <a:ext cx="430213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452938" y="2951163"/>
            <a:ext cx="220662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91025" y="2257425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1" name="TextBox 17"/>
          <p:cNvSpPr txBox="1">
            <a:spLocks noChangeArrowheads="1"/>
          </p:cNvSpPr>
          <p:nvPr/>
        </p:nvSpPr>
        <p:spPr bwMode="auto">
          <a:xfrm>
            <a:off x="4554538" y="1919288"/>
            <a:ext cx="995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sp>
        <p:nvSpPr>
          <p:cNvPr id="26642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F81AFF5-B7F3-465D-946A-2CC951EB9D5B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9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6644" name="TextBox 20"/>
          <p:cNvSpPr txBox="1">
            <a:spLocks noChangeArrowheads="1"/>
          </p:cNvSpPr>
          <p:nvPr/>
        </p:nvSpPr>
        <p:spPr bwMode="auto">
          <a:xfrm>
            <a:off x="6167438" y="6400800"/>
            <a:ext cx="887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    S1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24600" y="6019800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02438" y="5994400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64694" y="457200"/>
            <a:ext cx="1371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46050" y="4629834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eaLnBrk="1" hangingPunct="1"/>
            <a:r>
              <a:rPr lang="en-US" dirty="0"/>
              <a:t>Magnetic field detected =&gt;Si=0</a:t>
            </a:r>
          </a:p>
          <a:p>
            <a:pPr lvl="1" eaLnBrk="1" hangingPunct="1"/>
            <a:r>
              <a:rPr lang="en-US" dirty="0"/>
              <a:t>No Magnetic field detected =&gt;Si=1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3245243"/>
            <a:ext cx="169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down </a:t>
            </a:r>
            <a:r>
              <a:rPr lang="en-US" dirty="0"/>
              <a:t>v</a:t>
            </a:r>
            <a:r>
              <a:rPr lang="en-US" dirty="0" smtClean="0"/>
              <a:t>iew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382322" y="2900479"/>
            <a:ext cx="0" cy="581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94674" y="341087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7401</TotalTime>
  <Words>2450</Words>
  <Application>Microsoft Office PowerPoint</Application>
  <PresentationFormat>On-screen Show (4:3)</PresentationFormat>
  <Paragraphs>659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1_Office Theme</vt:lpstr>
      <vt:lpstr>ENGG1100  Lecture7: Introduction To Engineering Design (Digital Logic)</vt:lpstr>
      <vt:lpstr>Overview</vt:lpstr>
      <vt:lpstr>2.1 The Intelligent Robot system </vt:lpstr>
      <vt:lpstr>Our debug (interface) board</vt:lpstr>
      <vt:lpstr>Sensors of our robot</vt:lpstr>
      <vt:lpstr>Motors of our robot</vt:lpstr>
      <vt:lpstr>Software: Programing procedures</vt:lpstr>
      <vt:lpstr>2.2 Method 1: to implement logic operations in a program using</vt:lpstr>
      <vt:lpstr>Using two sensors S2,S1 to follow a magnetic stripe</vt:lpstr>
      <vt:lpstr>Method 1 (Use of If-then-else): This program will enable the robot to follow the magnetic path</vt:lpstr>
      <vt:lpstr>2.2 Software Method 2 :  to implement logic operation in a program using</vt:lpstr>
      <vt:lpstr>Exercise2.1: Truth table example to make our robot to follow the magnetic strip</vt:lpstr>
      <vt:lpstr>After the truth table is obtained we will use “Switch – case” in a program to implement it</vt:lpstr>
      <vt:lpstr>Program example for our robot You only need to edit the program to change the desired truth table  </vt:lpstr>
      <vt:lpstr>2.3 Introduction to Finite State Machines</vt:lpstr>
      <vt:lpstr>Understanding finite state machines</vt:lpstr>
      <vt:lpstr>Example in life</vt:lpstr>
      <vt:lpstr>2.3a) The simple state machine  (no transition condition )</vt:lpstr>
      <vt:lpstr>Simple finite state machine for (3a) : No sensor input (no transition condition)</vt:lpstr>
      <vt:lpstr>Implementation of the finite state machine for (3a)</vt:lpstr>
      <vt:lpstr>Continue from last page Exercise 2.2</vt:lpstr>
      <vt:lpstr>2.3b) A finite state machine uses 2 sensors (with transition condition)</vt:lpstr>
      <vt:lpstr>Example in life (with transition condition : study hard)</vt:lpstr>
      <vt:lpstr>Demo for 2.3b) An finite state machine uses 2 sensors</vt:lpstr>
      <vt:lpstr>2.3c) Add another sensor at the front to detect the target object</vt:lpstr>
      <vt:lpstr>A finite state machine uses 3 sensors E.g. Follow the magnetic strip, find the CAN and stop</vt:lpstr>
      <vt:lpstr>Finite state machine  using 3 sensors (s1, s2, s3)with transition conditions for (3c)</vt:lpstr>
      <vt:lpstr>Program 3c (S1, S2, S3 are used) S1, S2 for following the magnetic strip S3 for detecting the CAN</vt:lpstr>
      <vt:lpstr> </vt:lpstr>
      <vt:lpstr>Demos</vt:lpstr>
      <vt:lpstr>Overall summary</vt:lpstr>
      <vt:lpstr>End</vt:lpstr>
      <vt:lpstr>Appendix A : Answer: Exercise 2.1:Truth table example to make our robot follow the magnetic strip</vt:lpstr>
      <vt:lpstr>Appendix B:  Answer for Ex2.3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Finiet state machines</dc:title>
  <dc:creator>khwong</dc:creator>
  <cp:lastModifiedBy>khwong</cp:lastModifiedBy>
  <cp:revision>195</cp:revision>
  <cp:lastPrinted>2014-02-20T09:23:59Z</cp:lastPrinted>
  <dcterms:created xsi:type="dcterms:W3CDTF">2013-07-12T08:17:45Z</dcterms:created>
  <dcterms:modified xsi:type="dcterms:W3CDTF">2015-02-16T02:32:52Z</dcterms:modified>
</cp:coreProperties>
</file>