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41"/>
  </p:notesMasterIdLst>
  <p:sldIdLst>
    <p:sldId id="346" r:id="rId3"/>
    <p:sldId id="421" r:id="rId4"/>
    <p:sldId id="382" r:id="rId5"/>
    <p:sldId id="386" r:id="rId6"/>
    <p:sldId id="383" r:id="rId7"/>
    <p:sldId id="349" r:id="rId8"/>
    <p:sldId id="350" r:id="rId9"/>
    <p:sldId id="353" r:id="rId10"/>
    <p:sldId id="351" r:id="rId11"/>
    <p:sldId id="352" r:id="rId12"/>
    <p:sldId id="355" r:id="rId13"/>
    <p:sldId id="354" r:id="rId14"/>
    <p:sldId id="366" r:id="rId15"/>
    <p:sldId id="387" r:id="rId16"/>
    <p:sldId id="356" r:id="rId17"/>
    <p:sldId id="316" r:id="rId18"/>
    <p:sldId id="315" r:id="rId19"/>
    <p:sldId id="317" r:id="rId20"/>
    <p:sldId id="319" r:id="rId21"/>
    <p:sldId id="380" r:id="rId22"/>
    <p:sldId id="318" r:id="rId23"/>
    <p:sldId id="320" r:id="rId24"/>
    <p:sldId id="321" r:id="rId25"/>
    <p:sldId id="322" r:id="rId26"/>
    <p:sldId id="323" r:id="rId27"/>
    <p:sldId id="295" r:id="rId28"/>
    <p:sldId id="324" r:id="rId29"/>
    <p:sldId id="327" r:id="rId30"/>
    <p:sldId id="390" r:id="rId31"/>
    <p:sldId id="426" r:id="rId32"/>
    <p:sldId id="415" r:id="rId33"/>
    <p:sldId id="416" r:id="rId34"/>
    <p:sldId id="425" r:id="rId35"/>
    <p:sldId id="422" r:id="rId36"/>
    <p:sldId id="423" r:id="rId37"/>
    <p:sldId id="419" r:id="rId38"/>
    <p:sldId id="420" r:id="rId39"/>
    <p:sldId id="413" r:id="rId40"/>
  </p:sldIdLst>
  <p:sldSz cx="9144000" cy="6858000" type="screen4x3"/>
  <p:notesSz cx="6799263" cy="9904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S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11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commentAuthors" Target="commentAuthor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6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56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CE6563-3510-448B-9DDC-B3B7748DFED5}" type="datetimeFigureOut">
              <a:rPr lang="en-US"/>
              <a:pPr>
                <a:defRPr/>
              </a:pPr>
              <a:t>3/3/2014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2950"/>
            <a:ext cx="4954587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05982"/>
            <a:ext cx="5440363" cy="44557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7214"/>
            <a:ext cx="2946400" cy="4956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07214"/>
            <a:ext cx="2946400" cy="4956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976824-7DD9-40C1-939F-55A566DAA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73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D28E1A-7498-4F12-A148-58ABDE39B81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F606D1-BAA2-48CD-ABA3-0A9EEDF85F0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F8138A-C24F-4AC8-8DF7-1E818CAD85C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5CA8A-3C51-4F91-B59A-DD8873632B8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548E5-DBFD-43C3-8202-3B5B327E72BF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2E2C8-93FC-428B-BE9D-32DC21B41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63378-78F6-4734-BE98-5AA2CB4512E3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6C803-3D19-4917-B760-98894A6FB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A114D-0890-4822-B66B-432A82ED7388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AF3D5-8AE4-46AB-8909-6F457A792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B837A-CF94-4176-A17B-007EBC3C900D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C8ECA-B181-454A-AAB9-068B1B78E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A9A0B-8425-4BE1-95DD-DA62DDD507F9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F2197-0179-471D-BC93-7ED77A542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39E9E-8444-4BB9-BC2B-04E2DA4B78EE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2E2C8-93FC-428B-BE9D-32DC21B41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73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B1C5F-F10B-4252-843D-888A7ACC1464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2E2C8-93FC-428B-BE9D-32DC21B41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02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DFC22-2F44-4448-BE35-F078A7B34774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C73DD-1BB7-40C0-9C0C-3A7AAE18D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8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784CE-77E8-4906-9CC1-0A0F6D8ADEB5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C73DD-1BB7-40C0-9C0C-3A7AAE18D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26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6E78F-163D-461D-8C1C-787756E31ED4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3B255-CEE5-4DEB-9DE8-29CF01D7C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579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FD1BC-BF42-4476-9A17-E43E314EB5C0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990CD-7C9B-41F8-A4DA-F692C855D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5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21AA3-C334-42B7-95D5-23BA16EEA77E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2E2C8-93FC-428B-BE9D-32DC21B41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504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C6750-F13F-40AD-B253-F4AB2FC85288}" type="datetime1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9B5FC-8F50-496B-AAD7-738B6DC439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396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A0CDD-DD58-4333-90F9-E677F92E1A34}" type="datetime1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E2392-456E-4357-BF25-B000B2FB2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48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760C7-9725-475F-A723-9568447CFB34}" type="datetime1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6F9E4-BB7D-431D-8FF1-066121810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979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815B6-04AD-4A3D-803C-064F3C64E4BB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6C803-3D19-4917-B760-98894A6FB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49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D904F-261D-46C3-BDF5-95857C84682F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AF3D5-8AE4-46AB-8909-6F457A792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36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DCB3B-020E-4E28-8D51-CA131F1FC1E0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C8ECA-B181-454A-AAB9-068B1B78E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051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B88EB-07E5-4DC9-BA74-FDA181E3112F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F2197-0179-471D-BC93-7ED77A542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F2225-49B5-4013-8335-2D72EEB18F35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C73DD-1BB7-40C0-9C0C-3A7AAE18D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113E2-94A8-4A3C-9CB2-0141279DCD97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C73DD-1BB7-40C0-9C0C-3A7AAE18D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7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A0FF0-436F-4BDA-947D-F710EE6749AB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3B255-CEE5-4DEB-9DE8-29CF01D7C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22477-5CB9-4BD2-BAA7-DD1DB70D24DF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990CD-7C9B-41F8-A4DA-F692C855D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C51F0-F7C5-497D-9511-9B9FB8AA3A53}" type="datetime1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9B5FC-8F50-496B-AAD7-738B6DC439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4DE0D-1F65-43E7-BDBD-FF2744A458EA}" type="datetime1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E2392-456E-4357-BF25-B000B2FB2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27B23-6415-4B96-8409-971211426A4F}" type="datetime1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6F9E4-BB7D-431D-8FF1-066121810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C36F46-2F23-4387-9E6A-4EC0F5C6681D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6B4ABF-49BC-47EB-8C2A-224D0F2D3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243840" y="762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Introduction</a:t>
            </a:r>
            <a:r>
              <a:rPr lang="en-US" baseline="0" dirty="0" smtClean="0"/>
              <a:t> | Digital Logic | Truth Table | Robot hardware | Software: If-then-else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  <p:sldLayoutId id="2147483661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925091-3486-440D-82B1-E5241F572064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6B4ABF-49BC-47EB-8C2A-224D0F2D3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8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wmf"/><Relationship Id="rId4" Type="http://schemas.openxmlformats.org/officeDocument/2006/relationships/image" Target="../media/image8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ENGG1100 </a:t>
            </a:r>
            <a:br>
              <a:rPr lang="en-US" dirty="0" smtClean="0"/>
            </a:br>
            <a:r>
              <a:rPr lang="en-US" dirty="0" smtClean="0"/>
              <a:t>Lecture 6: Introduction To Engineering Design (Digital Logic)</a:t>
            </a:r>
            <a:br>
              <a:rPr lang="en-US" dirty="0" smtClean="0"/>
            </a:br>
            <a:r>
              <a:rPr lang="en-US" dirty="0" smtClean="0"/>
              <a:t>Part 1</a:t>
            </a:r>
            <a:br>
              <a:rPr lang="en-US" dirty="0" smtClean="0"/>
            </a:br>
            <a:r>
              <a:rPr lang="en-US" dirty="0" smtClean="0"/>
              <a:t>Kin Hong Wong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ECA9F-AF5B-40FE-AB15-DA2F235D0222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4345" name="Picture 9" descr="IMG_20140214_1427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4191000"/>
            <a:ext cx="3352800" cy="2154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Multiple choice questions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Are these values digital or analog?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Temperature </a:t>
            </a:r>
            <a:r>
              <a:rPr lang="en-US" dirty="0" smtClean="0"/>
              <a:t>: </a:t>
            </a:r>
            <a:r>
              <a:rPr lang="en-US" dirty="0" err="1" smtClean="0"/>
              <a:t>Ans</a:t>
            </a:r>
            <a:r>
              <a:rPr lang="en-US" dirty="0" smtClean="0"/>
              <a:t>: _________?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Humidity </a:t>
            </a:r>
            <a:r>
              <a:rPr lang="en-US" smtClean="0"/>
              <a:t>: </a:t>
            </a:r>
            <a:r>
              <a:rPr lang="en-US" dirty="0" err="1" smtClean="0"/>
              <a:t>Ans</a:t>
            </a:r>
            <a:r>
              <a:rPr lang="en-US" dirty="0" smtClean="0"/>
              <a:t>: _________?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Are you a Chinese Univ. student</a:t>
            </a:r>
            <a:r>
              <a:rPr lang="en-US" dirty="0"/>
              <a:t>,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</a:t>
            </a:r>
            <a:r>
              <a:rPr lang="en-US" dirty="0" smtClean="0"/>
              <a:t>he answer is : </a:t>
            </a:r>
            <a:r>
              <a:rPr lang="en-US" dirty="0" err="1" smtClean="0"/>
              <a:t>Ans</a:t>
            </a:r>
            <a:r>
              <a:rPr lang="en-US" dirty="0" smtClean="0"/>
              <a:t>_____?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Is </a:t>
            </a:r>
            <a:r>
              <a:rPr lang="en-US" dirty="0"/>
              <a:t>the </a:t>
            </a:r>
            <a:r>
              <a:rPr lang="en-US" dirty="0" smtClean="0"/>
              <a:t>above answer </a:t>
            </a:r>
            <a:r>
              <a:rPr lang="en-US" dirty="0"/>
              <a:t>Analog or digital? </a:t>
            </a:r>
            <a:r>
              <a:rPr lang="en-US" dirty="0" smtClean="0"/>
              <a:t>: </a:t>
            </a:r>
            <a:r>
              <a:rPr lang="en-US" dirty="0" err="1" smtClean="0"/>
              <a:t>Ans</a:t>
            </a:r>
            <a:r>
              <a:rPr lang="en-US" dirty="0" smtClean="0"/>
              <a:t>:_________?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Do you have a mobile phone in your pocket,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answer is : </a:t>
            </a:r>
            <a:r>
              <a:rPr lang="en-US" dirty="0" err="1" smtClean="0"/>
              <a:t>Ans</a:t>
            </a:r>
            <a:r>
              <a:rPr lang="en-US" dirty="0" smtClean="0"/>
              <a:t>:______?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Is the above answer Analog or digital? </a:t>
            </a:r>
            <a:r>
              <a:rPr lang="en-US" dirty="0" err="1" smtClean="0"/>
              <a:t>Ans</a:t>
            </a:r>
            <a:r>
              <a:rPr lang="en-US" dirty="0" smtClean="0"/>
              <a:t>: ________?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What is the temperature in this room,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</a:t>
            </a:r>
            <a:r>
              <a:rPr lang="en-US" dirty="0" smtClean="0"/>
              <a:t>he answer is </a:t>
            </a:r>
            <a:r>
              <a:rPr lang="en-US" dirty="0" err="1" smtClean="0"/>
              <a:t>Ans</a:t>
            </a:r>
            <a:r>
              <a:rPr lang="en-US" dirty="0" smtClean="0"/>
              <a:t>:___?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Is the above answer Analog or digital? </a:t>
            </a:r>
            <a:r>
              <a:rPr lang="en-US" dirty="0" err="1"/>
              <a:t>Ans</a:t>
            </a:r>
            <a:r>
              <a:rPr lang="en-US" dirty="0"/>
              <a:t>: ________?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C9DF8-3402-4BD1-9AD9-22F87C840E00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7526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172200" y="5721606"/>
            <a:ext cx="1762021" cy="11233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Answers: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100" dirty="0" smtClean="0">
                <a:sym typeface="Wingdings" pitchFamily="2" charset="2"/>
              </a:rPr>
              <a:t>Analog, analog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100" dirty="0" smtClean="0">
                <a:sym typeface="Wingdings" pitchFamily="2" charset="2"/>
              </a:rPr>
              <a:t>Yes, digital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100" dirty="0" smtClean="0">
                <a:sym typeface="Wingdings" pitchFamily="2" charset="2"/>
              </a:rPr>
              <a:t>Yes, digital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100" dirty="0" smtClean="0">
                <a:sym typeface="Wingdings" pitchFamily="2" charset="2"/>
              </a:rPr>
              <a:t>20 Degrees, analog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operation, </a:t>
            </a:r>
            <a:r>
              <a:rPr lang="en-US" dirty="0" smtClean="0"/>
              <a:t>example in real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You get a Degree from CUHK if you take 123 units and your GPA is greater than 1.5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You </a:t>
            </a:r>
            <a:r>
              <a:rPr lang="en-US" dirty="0"/>
              <a:t>may write a formula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(X=take 123 units)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(Y=GPA&gt;1.5) then you can get a Degree from CUHK (W)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You must eat and drink in order to live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You </a:t>
            </a:r>
            <a:r>
              <a:rPr lang="en-US" dirty="0"/>
              <a:t>may write a formula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(X=eat )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(Y=drink) then you can live (W)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00C34-C782-403C-83D9-C8E164BB9C8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pic>
        <p:nvPicPr>
          <p:cNvPr id="2662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5659438"/>
            <a:ext cx="11223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Box 6"/>
          <p:cNvSpPr txBox="1">
            <a:spLocks noChangeArrowheads="1"/>
          </p:cNvSpPr>
          <p:nvPr/>
        </p:nvSpPr>
        <p:spPr bwMode="auto">
          <a:xfrm>
            <a:off x="6307138" y="5630863"/>
            <a:ext cx="31115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X</a:t>
            </a:r>
          </a:p>
          <a:p>
            <a:endParaRPr lang="en-US" b="1">
              <a:latin typeface="Calibri" pitchFamily="34" charset="0"/>
            </a:endParaRPr>
          </a:p>
          <a:p>
            <a:r>
              <a:rPr lang="en-US" b="1">
                <a:latin typeface="Calibri" pitchFamily="34" charset="0"/>
              </a:rPr>
              <a:t>Y</a:t>
            </a:r>
          </a:p>
        </p:txBody>
      </p:sp>
      <p:sp>
        <p:nvSpPr>
          <p:cNvPr id="26631" name="TextBox 7"/>
          <p:cNvSpPr txBox="1">
            <a:spLocks noChangeArrowheads="1"/>
          </p:cNvSpPr>
          <p:nvPr/>
        </p:nvSpPr>
        <p:spPr bwMode="auto">
          <a:xfrm>
            <a:off x="7772400" y="5670550"/>
            <a:ext cx="1295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W=X AND Y</a:t>
            </a:r>
          </a:p>
        </p:txBody>
      </p:sp>
      <p:sp>
        <p:nvSpPr>
          <p:cNvPr id="26632" name="TextBox 8"/>
          <p:cNvSpPr txBox="1">
            <a:spLocks noChangeArrowheads="1"/>
          </p:cNvSpPr>
          <p:nvPr/>
        </p:nvSpPr>
        <p:spPr bwMode="auto">
          <a:xfrm>
            <a:off x="6837363" y="5445125"/>
            <a:ext cx="1011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Notation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7526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OR </a:t>
            </a:r>
            <a:r>
              <a:rPr lang="en-US" dirty="0">
                <a:solidFill>
                  <a:srgbClr val="FF0000"/>
                </a:solidFill>
              </a:rPr>
              <a:t>operation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smtClean="0"/>
              <a:t>example </a:t>
            </a:r>
            <a:r>
              <a:rPr lang="en-US" dirty="0"/>
              <a:t>in real life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you live in </a:t>
            </a:r>
            <a:r>
              <a:rPr lang="en-US" dirty="0" err="1" smtClean="0"/>
              <a:t>Mongkok</a:t>
            </a:r>
            <a:r>
              <a:rPr lang="en-US" dirty="0" smtClean="0"/>
              <a:t>, you either take a bus or train to come to the university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You may write a formula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(X=take bus) 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(Y=take train) then you can come to the University (W)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You can ride on a bus if you pay cash or pay using octopus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You </a:t>
            </a:r>
            <a:r>
              <a:rPr lang="en-US" dirty="0"/>
              <a:t>may write a formula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(X=pay by cash) </a:t>
            </a:r>
            <a:r>
              <a:rPr lang="en-US" dirty="0">
                <a:solidFill>
                  <a:srgbClr val="FF0000"/>
                </a:solidFill>
              </a:rPr>
              <a:t>or</a:t>
            </a:r>
            <a:r>
              <a:rPr lang="en-US" dirty="0"/>
              <a:t> </a:t>
            </a:r>
            <a:r>
              <a:rPr lang="en-US" dirty="0" smtClean="0"/>
              <a:t>(Y=pay by octopus) </a:t>
            </a:r>
            <a:r>
              <a:rPr lang="en-US" dirty="0"/>
              <a:t>then you can </a:t>
            </a:r>
            <a:r>
              <a:rPr lang="en-US" dirty="0" smtClean="0"/>
              <a:t>ride on the bus (W)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3E734-CE31-45C4-8119-292ED7BB9678}" type="slidenum">
              <a:rPr lang="en-US"/>
              <a:pPr>
                <a:defRPr/>
              </a:pPr>
              <a:t>12</a:t>
            </a:fld>
            <a:endParaRPr lang="en-US"/>
          </a:p>
        </p:txBody>
      </p:sp>
      <p:pic>
        <p:nvPicPr>
          <p:cNvPr id="276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5638800"/>
            <a:ext cx="1347788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TextBox 6"/>
          <p:cNvSpPr txBox="1">
            <a:spLocks noChangeArrowheads="1"/>
          </p:cNvSpPr>
          <p:nvPr/>
        </p:nvSpPr>
        <p:spPr bwMode="auto">
          <a:xfrm>
            <a:off x="5854700" y="5773738"/>
            <a:ext cx="31115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X</a:t>
            </a:r>
          </a:p>
          <a:p>
            <a:endParaRPr lang="en-US" b="1">
              <a:latin typeface="Calibri" pitchFamily="34" charset="0"/>
            </a:endParaRPr>
          </a:p>
          <a:p>
            <a:r>
              <a:rPr lang="en-US" b="1">
                <a:latin typeface="Calibri" pitchFamily="34" charset="0"/>
              </a:rPr>
              <a:t>Y</a:t>
            </a:r>
          </a:p>
        </p:txBody>
      </p:sp>
      <p:sp>
        <p:nvSpPr>
          <p:cNvPr id="27655" name="TextBox 7"/>
          <p:cNvSpPr txBox="1">
            <a:spLocks noChangeArrowheads="1"/>
          </p:cNvSpPr>
          <p:nvPr/>
        </p:nvSpPr>
        <p:spPr bwMode="auto">
          <a:xfrm>
            <a:off x="7493000" y="5692775"/>
            <a:ext cx="149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W=X OR Y</a:t>
            </a:r>
          </a:p>
        </p:txBody>
      </p:sp>
      <p:sp>
        <p:nvSpPr>
          <p:cNvPr id="27656" name="TextBox 8"/>
          <p:cNvSpPr txBox="1">
            <a:spLocks noChangeArrowheads="1"/>
          </p:cNvSpPr>
          <p:nvPr/>
        </p:nvSpPr>
        <p:spPr bwMode="auto">
          <a:xfrm>
            <a:off x="6340475" y="5508625"/>
            <a:ext cx="10112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Notation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7526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NOT </a:t>
            </a:r>
            <a:r>
              <a:rPr lang="en-US" dirty="0">
                <a:solidFill>
                  <a:srgbClr val="FF0000"/>
                </a:solidFill>
              </a:rPr>
              <a:t>operation, </a:t>
            </a:r>
            <a:r>
              <a:rPr lang="en-US" dirty="0"/>
              <a:t>example in real life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 don’t love you = Not (I love you)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You </a:t>
            </a:r>
            <a:r>
              <a:rPr lang="en-US" dirty="0"/>
              <a:t>may write a formula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</a:rPr>
              <a:t>NOT </a:t>
            </a:r>
            <a:r>
              <a:rPr lang="en-US" dirty="0" smtClean="0"/>
              <a:t>(X=I love you) means I don’t love you (W)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You are not rich </a:t>
            </a:r>
            <a:r>
              <a:rPr lang="en-US" dirty="0"/>
              <a:t>=</a:t>
            </a:r>
            <a:r>
              <a:rPr lang="en-US" dirty="0" smtClean="0"/>
              <a:t> NOT (you are rich)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You </a:t>
            </a:r>
            <a:r>
              <a:rPr lang="en-US" dirty="0"/>
              <a:t>may write a formula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(X=you are rich)  that means you are poor (W)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0E893-67FE-49E0-81A8-FC5AC4BBFBF1}" type="slidenum">
              <a:rPr lang="en-US"/>
              <a:pPr>
                <a:defRPr/>
              </a:pPr>
              <a:t>13</a:t>
            </a:fld>
            <a:endParaRPr lang="en-US"/>
          </a:p>
        </p:txBody>
      </p:sp>
      <p:pic>
        <p:nvPicPr>
          <p:cNvPr id="286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12000" y="5181600"/>
            <a:ext cx="81756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extBox 6"/>
          <p:cNvSpPr txBox="1">
            <a:spLocks noChangeArrowheads="1"/>
          </p:cNvSpPr>
          <p:nvPr/>
        </p:nvSpPr>
        <p:spPr bwMode="auto">
          <a:xfrm>
            <a:off x="6731000" y="5337175"/>
            <a:ext cx="311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X</a:t>
            </a:r>
          </a:p>
        </p:txBody>
      </p:sp>
      <p:sp>
        <p:nvSpPr>
          <p:cNvPr id="28679" name="TextBox 7"/>
          <p:cNvSpPr txBox="1">
            <a:spLocks noChangeArrowheads="1"/>
          </p:cNvSpPr>
          <p:nvPr/>
        </p:nvSpPr>
        <p:spPr bwMode="auto">
          <a:xfrm>
            <a:off x="7956550" y="5316538"/>
            <a:ext cx="1106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W=NOT X</a:t>
            </a:r>
          </a:p>
        </p:txBody>
      </p:sp>
      <p:sp>
        <p:nvSpPr>
          <p:cNvPr id="28680" name="TextBox 8"/>
          <p:cNvSpPr txBox="1">
            <a:spLocks noChangeArrowheads="1"/>
          </p:cNvSpPr>
          <p:nvPr/>
        </p:nvSpPr>
        <p:spPr bwMode="auto">
          <a:xfrm>
            <a:off x="6943725" y="4811713"/>
            <a:ext cx="1012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Notation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7526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6084888" y="1673225"/>
            <a:ext cx="889000" cy="3506788"/>
          </a:xfrm>
          <a:custGeom>
            <a:avLst/>
            <a:gdLst>
              <a:gd name="connsiteX0" fmla="*/ 388343 w 890171"/>
              <a:gd name="connsiteY0" fmla="*/ 0 h 2854713"/>
              <a:gd name="connsiteX1" fmla="*/ 16636 w 890171"/>
              <a:gd name="connsiteY1" fmla="*/ 1256371 h 2854713"/>
              <a:gd name="connsiteX2" fmla="*/ 871563 w 890171"/>
              <a:gd name="connsiteY2" fmla="*/ 2014654 h 2854713"/>
              <a:gd name="connsiteX3" fmla="*/ 522158 w 890171"/>
              <a:gd name="connsiteY3" fmla="*/ 2854713 h 285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0171" h="2854713">
                <a:moveTo>
                  <a:pt x="388343" y="0"/>
                </a:moveTo>
                <a:cubicBezTo>
                  <a:pt x="162221" y="460298"/>
                  <a:pt x="-63901" y="920596"/>
                  <a:pt x="16636" y="1256371"/>
                </a:cubicBezTo>
                <a:cubicBezTo>
                  <a:pt x="97173" y="1592146"/>
                  <a:pt x="787309" y="1748264"/>
                  <a:pt x="871563" y="2014654"/>
                </a:cubicBezTo>
                <a:cubicBezTo>
                  <a:pt x="955817" y="2281044"/>
                  <a:pt x="738987" y="2567878"/>
                  <a:pt x="522158" y="28547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9720" name="Picture 24" descr="IMG_20140214_1429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4038600"/>
            <a:ext cx="1828800" cy="17621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Exercise for robot control to follow the magnetic path</a:t>
            </a:r>
            <a:endParaRPr lang="en-US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pPr eaLnBrk="1" hangingPunct="1"/>
            <a:r>
              <a:rPr lang="en-US" smtClean="0"/>
              <a:t>Sensors: S2 S1</a:t>
            </a:r>
          </a:p>
          <a:p>
            <a:pPr eaLnBrk="1" hangingPunct="1"/>
            <a:r>
              <a:rPr lang="en-US" smtClean="0"/>
              <a:t>If S2 detects the magnetic strip, but not S1, is the robot deviate to the </a:t>
            </a:r>
            <a:r>
              <a:rPr lang="en-US" smtClean="0">
                <a:sym typeface="Wingdings" pitchFamily="2" charset="2"/>
              </a:rPr>
              <a:t>right or left of the path: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Answer (right or left) : ______?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7700" y="5803900"/>
            <a:ext cx="2133600" cy="365125"/>
          </a:xfrm>
        </p:spPr>
        <p:txBody>
          <a:bodyPr/>
          <a:lstStyle/>
          <a:p>
            <a:pPr>
              <a:defRPr/>
            </a:pPr>
            <a:fld id="{69606030-17F1-4955-AAC9-ABAFB39C8159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05488" y="2816225"/>
            <a:ext cx="646112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1188" y="2968625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91288" y="2954338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/>
          <p:cNvCxnSpPr>
            <a:stCxn id="8" idx="6"/>
            <a:endCxn id="9" idx="2"/>
          </p:cNvCxnSpPr>
          <p:nvPr/>
        </p:nvCxnSpPr>
        <p:spPr>
          <a:xfrm flipV="1">
            <a:off x="5767388" y="3106738"/>
            <a:ext cx="723900" cy="14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005513" y="2663825"/>
            <a:ext cx="46037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262688" y="2663825"/>
            <a:ext cx="46037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08" name="TextBox 12"/>
          <p:cNvSpPr txBox="1">
            <a:spLocks noChangeArrowheads="1"/>
          </p:cNvSpPr>
          <p:nvPr/>
        </p:nvSpPr>
        <p:spPr bwMode="auto">
          <a:xfrm>
            <a:off x="5351463" y="1819275"/>
            <a:ext cx="18113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Magnetic sensors</a:t>
            </a:r>
          </a:p>
          <a:p>
            <a:r>
              <a:rPr lang="en-US">
                <a:latin typeface="Calibri" pitchFamily="34" charset="0"/>
              </a:rPr>
              <a:t>S1             S2</a:t>
            </a:r>
          </a:p>
          <a:p>
            <a:endParaRPr lang="en-US">
              <a:latin typeface="Calibri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576888" y="2366963"/>
            <a:ext cx="428625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345238" y="2366963"/>
            <a:ext cx="222250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284913" y="1673225"/>
            <a:ext cx="3270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3" name="TextBox 17"/>
          <p:cNvSpPr txBox="1">
            <a:spLocks noChangeArrowheads="1"/>
          </p:cNvSpPr>
          <p:nvPr/>
        </p:nvSpPr>
        <p:spPr bwMode="auto">
          <a:xfrm>
            <a:off x="6448425" y="1335088"/>
            <a:ext cx="995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Terminal</a:t>
            </a:r>
          </a:p>
        </p:txBody>
      </p:sp>
      <p:sp>
        <p:nvSpPr>
          <p:cNvPr id="29714" name="Slide Number Placeholder 4"/>
          <p:cNvSpPr txBox="1">
            <a:spLocks/>
          </p:cNvSpPr>
          <p:nvPr/>
        </p:nvSpPr>
        <p:spPr bwMode="auto">
          <a:xfrm>
            <a:off x="6997700" y="580390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8C2D4041-7D85-43B2-A0B9-56E418E37FDC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/>
              <a:t>14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9716" name="TextBox 20"/>
          <p:cNvSpPr txBox="1">
            <a:spLocks noChangeArrowheads="1"/>
          </p:cNvSpPr>
          <p:nvPr/>
        </p:nvSpPr>
        <p:spPr bwMode="auto">
          <a:xfrm>
            <a:off x="7018338" y="6053138"/>
            <a:ext cx="887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S2     S1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7175500" y="5672138"/>
            <a:ext cx="381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653338" y="5646738"/>
            <a:ext cx="0" cy="40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526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005513" y="6419850"/>
            <a:ext cx="139012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Answer: left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1.3 Truth table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 method to represent logic functions for digital signals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A2BC0-13EC-4DBF-8A58-31840067C0D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1242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Truth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idea is to have all different combinations of inputs arranged in a table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Each combination gives one output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For n digital inputs , there will be 2</a:t>
            </a:r>
            <a:r>
              <a:rPr lang="en-US" baseline="30000" dirty="0" smtClean="0"/>
              <a:t>n</a:t>
            </a:r>
            <a:r>
              <a:rPr lang="en-US" dirty="0" smtClean="0"/>
              <a:t> different combinations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truth table has </a:t>
            </a:r>
            <a:r>
              <a:rPr lang="en-US" dirty="0"/>
              <a:t>2</a:t>
            </a:r>
            <a:r>
              <a:rPr lang="en-US" baseline="30000" dirty="0"/>
              <a:t>n</a:t>
            </a:r>
            <a:r>
              <a:rPr lang="en-US" dirty="0" smtClean="0"/>
              <a:t> rows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Example: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n=2 (X and Y as inputs), so there are 2</a:t>
            </a:r>
            <a:r>
              <a:rPr lang="en-US" baseline="30000" dirty="0" smtClean="0"/>
              <a:t>n</a:t>
            </a:r>
            <a:r>
              <a:rPr lang="en-US" dirty="0" smtClean="0"/>
              <a:t>=4 rows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You can see that no two rows have the same combination of inputs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9C3CE-61C2-4A62-8ACE-155876F4EAB7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/>
        </p:nvGraphicFramePr>
        <p:xfrm>
          <a:off x="5105400" y="2209800"/>
          <a:ext cx="3581400" cy="3482975"/>
        </p:xfrm>
        <a:graphic>
          <a:graphicData uri="http://schemas.openxmlformats.org/drawingml/2006/table">
            <a:tbl>
              <a:tblPr/>
              <a:tblGrid>
                <a:gridCol w="1193800"/>
                <a:gridCol w="1193800"/>
                <a:gridCol w="1193800"/>
              </a:tblGrid>
              <a:tr h="146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Input: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Input: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W=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Output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For the 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31776" name="TextBox 7"/>
          <p:cNvSpPr txBox="1">
            <a:spLocks noChangeArrowheads="1"/>
          </p:cNvSpPr>
          <p:nvPr/>
        </p:nvSpPr>
        <p:spPr bwMode="auto">
          <a:xfrm>
            <a:off x="5181600" y="6019800"/>
            <a:ext cx="2954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? = depends on the operation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1242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5849938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dirty="0"/>
              <a:t>Truth table example for </a:t>
            </a:r>
            <a:r>
              <a:rPr lang="en-US" sz="3200" dirty="0" smtClean="0"/>
              <a:t>“AND” operation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X , Y are 2 digital input signals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can use a “Truth table” to find the output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Because there are n=2 inputs: X,Y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 there are 2</a:t>
            </a:r>
            <a:r>
              <a:rPr lang="en-US" baseline="30000" dirty="0" smtClean="0"/>
              <a:t>n</a:t>
            </a:r>
            <a:r>
              <a:rPr lang="en-US" dirty="0" smtClean="0"/>
              <a:t>=4 rows in the  truth table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Steps to fill in the table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Fill in Y: </a:t>
            </a:r>
            <a:r>
              <a:rPr lang="en-US" dirty="0" smtClean="0"/>
              <a:t>0,1,0,1 (from top)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Fill in X: 0,0,1,1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Fill in the outputs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Output=1 only when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both inputs are 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724400" y="3657600"/>
          <a:ext cx="3987303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101"/>
                <a:gridCol w="1329101"/>
                <a:gridCol w="1329101"/>
              </a:tblGrid>
              <a:tr h="440635">
                <a:tc>
                  <a:txBody>
                    <a:bodyPr/>
                    <a:lstStyle/>
                    <a:p>
                      <a:r>
                        <a:rPr lang="en-US" dirty="0" smtClean="0"/>
                        <a:t>Input : </a:t>
                      </a:r>
                    </a:p>
                    <a:p>
                      <a:r>
                        <a:rPr lang="en-US" dirty="0" smtClean="0"/>
                        <a:t>X=eat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Input:</a:t>
                      </a:r>
                    </a:p>
                    <a:p>
                      <a:r>
                        <a:rPr lang="en-US" dirty="0" smtClean="0"/>
                        <a:t>Y=drink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 W= </a:t>
                      </a:r>
                    </a:p>
                    <a:p>
                      <a:r>
                        <a:rPr lang="en-US" dirty="0" smtClean="0"/>
                        <a:t>X AND Y =live</a:t>
                      </a:r>
                      <a:endParaRPr lang="en-US" dirty="0"/>
                    </a:p>
                  </a:txBody>
                  <a:tcPr/>
                </a:tc>
              </a:tr>
              <a:tr h="251791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51791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51791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51791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279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949325"/>
            <a:ext cx="11223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98" name="TextBox 5"/>
          <p:cNvSpPr txBox="1">
            <a:spLocks noChangeArrowheads="1"/>
          </p:cNvSpPr>
          <p:nvPr/>
        </p:nvSpPr>
        <p:spPr bwMode="auto">
          <a:xfrm>
            <a:off x="6307138" y="920750"/>
            <a:ext cx="3111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X</a:t>
            </a:r>
          </a:p>
          <a:p>
            <a:endParaRPr lang="en-US" b="1">
              <a:latin typeface="Calibri" pitchFamily="34" charset="0"/>
            </a:endParaRPr>
          </a:p>
          <a:p>
            <a:r>
              <a:rPr lang="en-US" b="1">
                <a:latin typeface="Calibri" pitchFamily="34" charset="0"/>
              </a:rPr>
              <a:t>Y</a:t>
            </a:r>
          </a:p>
        </p:txBody>
      </p:sp>
      <p:sp>
        <p:nvSpPr>
          <p:cNvPr id="32799" name="TextBox 9"/>
          <p:cNvSpPr txBox="1">
            <a:spLocks noChangeArrowheads="1"/>
          </p:cNvSpPr>
          <p:nvPr/>
        </p:nvSpPr>
        <p:spPr bwMode="auto">
          <a:xfrm>
            <a:off x="7950200" y="904875"/>
            <a:ext cx="111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W=</a:t>
            </a:r>
          </a:p>
          <a:p>
            <a:r>
              <a:rPr lang="en-US" b="1">
                <a:latin typeface="Calibri" pitchFamily="34" charset="0"/>
              </a:rPr>
              <a:t>X AND Y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52EB5-FB55-41BA-AA1F-50DB3AC4303C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1242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67400" cy="11430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Truth table example for “OR” operation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/>
              <a:t>X ,  Y are </a:t>
            </a:r>
            <a:r>
              <a:rPr lang="en-US" dirty="0" smtClean="0"/>
              <a:t>2 digital input signals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We can use a “Truth table” to find the output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Because there are n=2 inputs: X,Y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So there are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=4 </a:t>
            </a:r>
            <a:r>
              <a:rPr lang="en-US" dirty="0"/>
              <a:t>rows in the  truth table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Steps: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Fill in Y: </a:t>
            </a:r>
            <a:r>
              <a:rPr lang="en-US" dirty="0" smtClean="0"/>
              <a:t>0,1,0,1(from top)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Fill </a:t>
            </a:r>
            <a:r>
              <a:rPr lang="en-US" dirty="0"/>
              <a:t>in X: </a:t>
            </a:r>
            <a:r>
              <a:rPr lang="en-US" dirty="0" smtClean="0"/>
              <a:t>0,0,1,1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Fill </a:t>
            </a:r>
            <a:r>
              <a:rPr lang="en-US" dirty="0"/>
              <a:t>in the outputs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Output=1 </a:t>
            </a:r>
            <a:r>
              <a:rPr lang="en-US" dirty="0"/>
              <a:t>only when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either input is </a:t>
            </a:r>
            <a:r>
              <a:rPr lang="en-US" dirty="0"/>
              <a:t>1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/>
        </p:nvGraphicFramePr>
        <p:xfrm>
          <a:off x="5029200" y="3429000"/>
          <a:ext cx="3606800" cy="2926080"/>
        </p:xfrm>
        <a:graphic>
          <a:graphicData uri="http://schemas.openxmlformats.org/drawingml/2006/table">
            <a:tbl>
              <a:tblPr/>
              <a:tblGrid>
                <a:gridCol w="1201738"/>
                <a:gridCol w="1203325"/>
                <a:gridCol w="1201737"/>
              </a:tblGrid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Input: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X(pay by cash)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Input: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 (pay by Octopus)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Output W=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 OR Y=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(ride on a bus)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338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1066800"/>
            <a:ext cx="1347788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22" name="TextBox 5"/>
          <p:cNvSpPr txBox="1">
            <a:spLocks noChangeArrowheads="1"/>
          </p:cNvSpPr>
          <p:nvPr/>
        </p:nvSpPr>
        <p:spPr bwMode="auto">
          <a:xfrm>
            <a:off x="6388100" y="1201738"/>
            <a:ext cx="31115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X</a:t>
            </a:r>
          </a:p>
          <a:p>
            <a:endParaRPr lang="en-US" b="1">
              <a:latin typeface="Calibri" pitchFamily="34" charset="0"/>
            </a:endParaRPr>
          </a:p>
          <a:p>
            <a:r>
              <a:rPr lang="en-US" b="1">
                <a:latin typeface="Calibri" pitchFamily="34" charset="0"/>
              </a:rPr>
              <a:t>Y</a:t>
            </a:r>
          </a:p>
        </p:txBody>
      </p:sp>
      <p:sp>
        <p:nvSpPr>
          <p:cNvPr id="33823" name="TextBox 6"/>
          <p:cNvSpPr txBox="1">
            <a:spLocks noChangeArrowheads="1"/>
          </p:cNvSpPr>
          <p:nvPr/>
        </p:nvSpPr>
        <p:spPr bwMode="auto">
          <a:xfrm>
            <a:off x="8026400" y="1120775"/>
            <a:ext cx="111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W=</a:t>
            </a:r>
          </a:p>
          <a:p>
            <a:r>
              <a:rPr lang="en-US" b="1">
                <a:latin typeface="Calibri" pitchFamily="34" charset="0"/>
              </a:rPr>
              <a:t>X OR 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65170-70C8-43F8-BDBF-703294A5225A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1242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(or called negation)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  is a digital input signal</a:t>
            </a:r>
          </a:p>
          <a:p>
            <a:pPr eaLnBrk="1" hangingPunct="1"/>
            <a:r>
              <a:rPr lang="en-US" smtClean="0"/>
              <a:t>We can use a “Truth table” to find the output</a:t>
            </a:r>
          </a:p>
          <a:p>
            <a:pPr eaLnBrk="1" hangingPunct="1"/>
            <a:r>
              <a:rPr lang="en-US" smtClean="0"/>
              <a:t>Because there are n=1 input: X</a:t>
            </a:r>
          </a:p>
          <a:p>
            <a:pPr eaLnBrk="1" hangingPunct="1"/>
            <a:r>
              <a:rPr lang="en-US" smtClean="0"/>
              <a:t>So there are 2</a:t>
            </a:r>
            <a:r>
              <a:rPr lang="en-US" baseline="30000" smtClean="0"/>
              <a:t>n</a:t>
            </a:r>
            <a:r>
              <a:rPr lang="en-US" smtClean="0"/>
              <a:t>=2 rows in the  truth table</a:t>
            </a:r>
          </a:p>
          <a:p>
            <a:pPr eaLnBrk="1" hangingPunct="1"/>
            <a:r>
              <a:rPr lang="en-US" smtClean="0"/>
              <a:t>Step:</a:t>
            </a:r>
          </a:p>
          <a:p>
            <a:pPr lvl="1" eaLnBrk="1" hangingPunct="1"/>
            <a:r>
              <a:rPr lang="en-US" smtClean="0"/>
              <a:t>Fill in X: 0,1</a:t>
            </a:r>
          </a:p>
          <a:p>
            <a:pPr lvl="1" eaLnBrk="1" hangingPunct="1"/>
            <a:r>
              <a:rPr lang="en-US" smtClean="0"/>
              <a:t>Fill in the outputs</a:t>
            </a:r>
          </a:p>
          <a:p>
            <a:pPr lvl="1" eaLnBrk="1" hangingPunct="1"/>
            <a:r>
              <a:rPr lang="en-US" smtClean="0"/>
              <a:t>Output=Reverse the input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5424488" y="4343400"/>
          <a:ext cx="28956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</a:tblGrid>
              <a:tr h="245180">
                <a:tc>
                  <a:txBody>
                    <a:bodyPr/>
                    <a:lstStyle/>
                    <a:p>
                      <a:r>
                        <a:rPr lang="en-US" dirty="0" smtClean="0"/>
                        <a:t>X= you are rich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X</a:t>
                      </a:r>
                    </a:p>
                    <a:p>
                      <a:r>
                        <a:rPr lang="en-US" dirty="0" smtClean="0"/>
                        <a:t>(you are not</a:t>
                      </a:r>
                      <a:r>
                        <a:rPr lang="en-US" baseline="0" dirty="0" smtClean="0"/>
                        <a:t> rich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24858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24858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48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1447800"/>
            <a:ext cx="81756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4" name="TextBox 4"/>
          <p:cNvSpPr txBox="1">
            <a:spLocks noChangeArrowheads="1"/>
          </p:cNvSpPr>
          <p:nvPr/>
        </p:nvSpPr>
        <p:spPr bwMode="auto">
          <a:xfrm>
            <a:off x="6705600" y="1603375"/>
            <a:ext cx="311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X</a:t>
            </a:r>
          </a:p>
        </p:txBody>
      </p:sp>
      <p:sp>
        <p:nvSpPr>
          <p:cNvPr id="34835" name="TextBox 6"/>
          <p:cNvSpPr txBox="1">
            <a:spLocks noChangeArrowheads="1"/>
          </p:cNvSpPr>
          <p:nvPr/>
        </p:nvSpPr>
        <p:spPr bwMode="auto">
          <a:xfrm>
            <a:off x="7929563" y="1582738"/>
            <a:ext cx="7810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W=</a:t>
            </a:r>
          </a:p>
          <a:p>
            <a:r>
              <a:rPr lang="en-US" b="1">
                <a:latin typeface="Calibri" pitchFamily="34" charset="0"/>
              </a:rPr>
              <a:t>NOT 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6C861-20BF-4E69-9920-3DBCD3FAEB58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1242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Part 1: Introduction</a:t>
            </a:r>
          </a:p>
          <a:p>
            <a:pPr lvl="1" eaLnBrk="1" hangingPunct="1"/>
            <a:r>
              <a:rPr lang="en-US" sz="2400" dirty="0" smtClean="0"/>
              <a:t>1.1 What is Digital logic?</a:t>
            </a:r>
          </a:p>
          <a:p>
            <a:pPr lvl="1" eaLnBrk="1" hangingPunct="1"/>
            <a:r>
              <a:rPr lang="en-US" sz="2400" dirty="0" smtClean="0"/>
              <a:t>1.2 Digital operations (AND, OR, NOT)</a:t>
            </a:r>
          </a:p>
          <a:p>
            <a:pPr lvl="1" eaLnBrk="1" hangingPunct="1"/>
            <a:r>
              <a:rPr lang="en-US" sz="2400" dirty="0" smtClean="0"/>
              <a:t>1.3 Truth table</a:t>
            </a:r>
          </a:p>
          <a:p>
            <a:pPr lvl="1" eaLnBrk="1" hangingPunct="1"/>
            <a:r>
              <a:rPr lang="en-US" sz="2400" dirty="0" smtClean="0"/>
              <a:t>1.4 Robot Hardware</a:t>
            </a:r>
          </a:p>
          <a:p>
            <a:pPr lvl="1" eaLnBrk="1" hangingPunct="1"/>
            <a:r>
              <a:rPr lang="en-US" sz="2400" dirty="0" smtClean="0"/>
              <a:t>1.5 Software implementation of digital operations</a:t>
            </a:r>
          </a:p>
          <a:p>
            <a:pPr eaLnBrk="1" hangingPunct="1"/>
            <a:r>
              <a:rPr lang="en-US" sz="2800" dirty="0" smtClean="0">
                <a:solidFill>
                  <a:srgbClr val="FFC000"/>
                </a:solidFill>
              </a:rPr>
              <a:t>Part 2 (next week): Hardware/software Implementation</a:t>
            </a:r>
          </a:p>
          <a:p>
            <a:pPr lvl="1" eaLnBrk="1" hangingPunct="1"/>
            <a:r>
              <a:rPr lang="en-US" altLang="zh-HK" sz="2400" dirty="0">
                <a:solidFill>
                  <a:srgbClr val="FFC000"/>
                </a:solidFill>
              </a:rPr>
              <a:t>2.1 Robot system</a:t>
            </a:r>
          </a:p>
          <a:p>
            <a:pPr lvl="1" eaLnBrk="1" hangingPunct="1"/>
            <a:r>
              <a:rPr lang="en-US" sz="2400" dirty="0" smtClean="0">
                <a:solidFill>
                  <a:srgbClr val="FFC000"/>
                </a:solidFill>
              </a:rPr>
              <a:t>2.1 Use of If-then-else (software method 1)</a:t>
            </a:r>
          </a:p>
          <a:p>
            <a:pPr lvl="1" eaLnBrk="1" hangingPunct="1"/>
            <a:r>
              <a:rPr lang="en-US" sz="2400" dirty="0" smtClean="0">
                <a:solidFill>
                  <a:srgbClr val="FFC000"/>
                </a:solidFill>
              </a:rPr>
              <a:t>2.2 Use of switch case (software method 2)</a:t>
            </a:r>
          </a:p>
          <a:p>
            <a:pPr lvl="1" eaLnBrk="1" hangingPunct="1"/>
            <a:r>
              <a:rPr lang="en-US" sz="2400" dirty="0" smtClean="0">
                <a:solidFill>
                  <a:srgbClr val="FFC000"/>
                </a:solidFill>
              </a:rPr>
              <a:t>2.3 Finite state machines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4008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35C28-47B5-47EB-B1B2-D8BCB5A7FE4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40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many rows are required in the truth table for 3 inputs?</a:t>
            </a:r>
          </a:p>
          <a:p>
            <a:pPr eaLnBrk="1" hangingPunct="1"/>
            <a:r>
              <a:rPr lang="en-US" dirty="0" smtClean="0"/>
              <a:t>Give examples of </a:t>
            </a:r>
          </a:p>
          <a:p>
            <a:pPr lvl="1" eaLnBrk="1" hangingPunct="1"/>
            <a:r>
              <a:rPr lang="en-US" dirty="0" smtClean="0"/>
              <a:t>AND</a:t>
            </a:r>
          </a:p>
          <a:p>
            <a:pPr lvl="1" eaLnBrk="1" hangingPunct="1"/>
            <a:r>
              <a:rPr lang="en-US" dirty="0" smtClean="0"/>
              <a:t>OR</a:t>
            </a:r>
          </a:p>
          <a:p>
            <a:pPr lvl="1" eaLnBrk="1" hangingPunct="1"/>
            <a:r>
              <a:rPr lang="en-US" dirty="0" smtClean="0"/>
              <a:t>NOT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D110B-2090-464D-A149-734637BC3576}" type="slidenum">
              <a:rPr lang="en-US"/>
              <a:pPr>
                <a:defRPr/>
              </a:pPr>
              <a:t>20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1242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67400" y="6400800"/>
            <a:ext cx="2286000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Answer: 2^3=8 rows</a:t>
            </a:r>
            <a:endParaRPr lang="en-US"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Combinational logic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(</a:t>
            </a:r>
            <a:r>
              <a:rPr lang="en-US" sz="3200" dirty="0" smtClean="0"/>
              <a:t>Combine NOT , AND , OR)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 X ,  Y </a:t>
            </a:r>
            <a:r>
              <a:rPr lang="en-US" dirty="0" smtClean="0"/>
              <a:t>, Z are 3 </a:t>
            </a:r>
            <a:r>
              <a:rPr lang="en-US" dirty="0"/>
              <a:t>digital input signals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We can use a “Truth table” to find the output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Because there are </a:t>
            </a:r>
            <a:r>
              <a:rPr lang="en-US" dirty="0" smtClean="0"/>
              <a:t>n=3 </a:t>
            </a:r>
            <a:r>
              <a:rPr lang="en-US" dirty="0"/>
              <a:t>inputs: </a:t>
            </a:r>
            <a:r>
              <a:rPr lang="en-US" dirty="0" smtClean="0"/>
              <a:t>X,Y,Z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So there are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=8 </a:t>
            </a:r>
            <a:r>
              <a:rPr lang="en-US" dirty="0"/>
              <a:t>rows in the  truth table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Fill in </a:t>
            </a:r>
            <a:r>
              <a:rPr lang="en-US" dirty="0" smtClean="0"/>
              <a:t>Z: 0,1,0,1,0,1,0,1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Fill in Y: 0,0,1,1,0,0,1,1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Fill in X</a:t>
            </a:r>
            <a:r>
              <a:rPr lang="en-US" dirty="0" smtClean="0"/>
              <a:t>: 0,0,0,0,1,1,1,1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25913" y="5257800"/>
            <a:ext cx="45783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CACA3-19A4-4C63-B6C3-A0D903F7CA26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TextBox 6"/>
          <p:cNvSpPr txBox="1">
            <a:spLocks noChangeArrowheads="1"/>
          </p:cNvSpPr>
          <p:nvPr/>
        </p:nvSpPr>
        <p:spPr bwMode="auto">
          <a:xfrm>
            <a:off x="8239125" y="5510213"/>
            <a:ext cx="3889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W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1242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Truth table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We want to find : W=X OR (NOT (Y) AND Z)</a:t>
            </a:r>
          </a:p>
          <a:p>
            <a:pPr eaLnBrk="1" hangingPunct="1"/>
            <a:r>
              <a:rPr lang="en-US" sz="2000" dirty="0" smtClean="0"/>
              <a:t>Step 1: fill in different combinations of inputs</a:t>
            </a:r>
          </a:p>
          <a:p>
            <a:pPr eaLnBrk="1" hangingPunct="1"/>
            <a:r>
              <a:rPr lang="en-US" sz="2000" dirty="0" smtClean="0"/>
              <a:t>2 inputs, so 2^3=8 rows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358A5-2EDD-4463-85C9-0F0215054C56}" type="slidenum">
              <a:rPr lang="en-US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495623"/>
              </p:ext>
            </p:extLst>
          </p:nvPr>
        </p:nvGraphicFramePr>
        <p:xfrm>
          <a:off x="990600" y="2805221"/>
          <a:ext cx="7162800" cy="3840480"/>
        </p:xfrm>
        <a:graphic>
          <a:graphicData uri="http://schemas.openxmlformats.org/drawingml/2006/table">
            <a:tbl>
              <a:tblPr/>
              <a:tblGrid>
                <a:gridCol w="1202279"/>
                <a:gridCol w="1202278"/>
                <a:gridCol w="1176843"/>
                <a:gridCol w="1176843"/>
                <a:gridCol w="1178539"/>
                <a:gridCol w="1226018"/>
              </a:tblGrid>
              <a:tr h="90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W=X OR (NOT ( Y) AND 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0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0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0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0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0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0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0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3796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88378"/>
            <a:ext cx="3892550" cy="104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66" name="TextBox 7"/>
          <p:cNvSpPr txBox="1">
            <a:spLocks noChangeArrowheads="1"/>
          </p:cNvSpPr>
          <p:nvPr/>
        </p:nvSpPr>
        <p:spPr bwMode="auto">
          <a:xfrm>
            <a:off x="8382000" y="514350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W</a:t>
            </a:r>
          </a:p>
        </p:txBody>
      </p:sp>
      <p:sp>
        <p:nvSpPr>
          <p:cNvPr id="9" name="Oval 8"/>
          <p:cNvSpPr/>
          <p:nvPr/>
        </p:nvSpPr>
        <p:spPr>
          <a:xfrm>
            <a:off x="381000" y="3200400"/>
            <a:ext cx="4191000" cy="35814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762000" y="2286000"/>
            <a:ext cx="152400" cy="16764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can solve it step by step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Step2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CAE2D-08CB-4055-BA0C-9FA35E5E108B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/>
        </p:nvGraphicFramePr>
        <p:xfrm>
          <a:off x="1524000" y="2667000"/>
          <a:ext cx="4114800" cy="3606804"/>
        </p:xfrm>
        <a:graphic>
          <a:graphicData uri="http://schemas.openxmlformats.org/drawingml/2006/table">
            <a:tbl>
              <a:tblPr/>
              <a:tblGrid>
                <a:gridCol w="1039813"/>
                <a:gridCol w="1038225"/>
                <a:gridCol w="1019175"/>
                <a:gridCol w="1017587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NOT(Y)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3896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219200"/>
            <a:ext cx="45783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4343400" y="3200400"/>
            <a:ext cx="1447800" cy="34845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362200" y="3200400"/>
            <a:ext cx="1143000" cy="3475038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Arrow Connector 10"/>
          <p:cNvCxnSpPr>
            <a:endCxn id="8" idx="3"/>
          </p:cNvCxnSpPr>
          <p:nvPr/>
        </p:nvCxnSpPr>
        <p:spPr>
          <a:xfrm flipV="1">
            <a:off x="3200400" y="6175375"/>
            <a:ext cx="1355725" cy="301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73" name="TextBox 12"/>
          <p:cNvSpPr txBox="1">
            <a:spLocks noChangeArrowheads="1"/>
          </p:cNvSpPr>
          <p:nvPr/>
        </p:nvSpPr>
        <p:spPr bwMode="auto">
          <a:xfrm>
            <a:off x="5943600" y="3124200"/>
            <a:ext cx="3200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Produce NOT (Y)</a:t>
            </a:r>
          </a:p>
          <a:p>
            <a:r>
              <a:rPr lang="en-US" sz="2400">
                <a:latin typeface="Calibri" pitchFamily="34" charset="0"/>
              </a:rPr>
              <a:t>From Y first.</a:t>
            </a:r>
          </a:p>
          <a:p>
            <a:r>
              <a:rPr lang="en-US" sz="2400">
                <a:latin typeface="Calibri" pitchFamily="34" charset="0"/>
              </a:rPr>
              <a:t>X,Z are not used in this step.</a:t>
            </a:r>
          </a:p>
        </p:txBody>
      </p:sp>
      <p:sp>
        <p:nvSpPr>
          <p:cNvPr id="38974" name="TextBox 13"/>
          <p:cNvSpPr txBox="1">
            <a:spLocks noChangeArrowheads="1"/>
          </p:cNvSpPr>
          <p:nvPr/>
        </p:nvSpPr>
        <p:spPr bwMode="auto">
          <a:xfrm>
            <a:off x="1905000" y="6315075"/>
            <a:ext cx="679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input</a:t>
            </a:r>
          </a:p>
        </p:txBody>
      </p:sp>
      <p:sp>
        <p:nvSpPr>
          <p:cNvPr id="38975" name="TextBox 14"/>
          <p:cNvSpPr txBox="1">
            <a:spLocks noChangeArrowheads="1"/>
          </p:cNvSpPr>
          <p:nvPr/>
        </p:nvSpPr>
        <p:spPr bwMode="auto">
          <a:xfrm>
            <a:off x="5451475" y="6315075"/>
            <a:ext cx="825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output</a:t>
            </a:r>
          </a:p>
        </p:txBody>
      </p:sp>
      <p:sp>
        <p:nvSpPr>
          <p:cNvPr id="16" name="Oval 15"/>
          <p:cNvSpPr/>
          <p:nvPr/>
        </p:nvSpPr>
        <p:spPr>
          <a:xfrm>
            <a:off x="2743200" y="1676400"/>
            <a:ext cx="2324100" cy="53340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" name="Straight Arrow Connector 17"/>
          <p:cNvCxnSpPr>
            <a:endCxn id="16" idx="2"/>
          </p:cNvCxnSpPr>
          <p:nvPr/>
        </p:nvCxnSpPr>
        <p:spPr>
          <a:xfrm>
            <a:off x="1905000" y="19431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8" idx="7"/>
          </p:cNvCxnSpPr>
          <p:nvPr/>
        </p:nvCxnSpPr>
        <p:spPr>
          <a:xfrm flipH="1">
            <a:off x="5578475" y="3352800"/>
            <a:ext cx="365125" cy="3571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79" name="TextBox 18"/>
          <p:cNvSpPr txBox="1">
            <a:spLocks noChangeArrowheads="1"/>
          </p:cNvSpPr>
          <p:nvPr/>
        </p:nvSpPr>
        <p:spPr bwMode="auto">
          <a:xfrm>
            <a:off x="7848600" y="1795463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W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1242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can solve it step by step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Step3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7C35C3-D8F0-47C8-8ED6-52F0F10F8903}" type="slidenum">
              <a:rPr lang="en-US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/>
        </p:nvGraphicFramePr>
        <p:xfrm>
          <a:off x="914400" y="2611438"/>
          <a:ext cx="6111875" cy="4015105"/>
        </p:xfrm>
        <a:graphic>
          <a:graphicData uri="http://schemas.openxmlformats.org/drawingml/2006/table">
            <a:tbl>
              <a:tblPr/>
              <a:tblGrid>
                <a:gridCol w="1236663"/>
                <a:gridCol w="1238250"/>
                <a:gridCol w="1212850"/>
                <a:gridCol w="1211262"/>
                <a:gridCol w="1212850"/>
              </a:tblGrid>
              <a:tr h="1089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NOT(Y)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 AND (NOT(Y))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400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219200"/>
            <a:ext cx="45783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4343400" y="3505200"/>
            <a:ext cx="1357313" cy="32004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600" y="3505200"/>
            <a:ext cx="1447800" cy="32210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006" name="TextBox 11"/>
          <p:cNvSpPr txBox="1">
            <a:spLocks noChangeArrowheads="1"/>
          </p:cNvSpPr>
          <p:nvPr/>
        </p:nvSpPr>
        <p:spPr bwMode="auto">
          <a:xfrm>
            <a:off x="3789363" y="6521450"/>
            <a:ext cx="6810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input</a:t>
            </a:r>
          </a:p>
        </p:txBody>
      </p:sp>
      <p:sp>
        <p:nvSpPr>
          <p:cNvPr id="40007" name="TextBox 13"/>
          <p:cNvSpPr txBox="1">
            <a:spLocks noChangeArrowheads="1"/>
          </p:cNvSpPr>
          <p:nvPr/>
        </p:nvSpPr>
        <p:spPr bwMode="auto">
          <a:xfrm>
            <a:off x="6437313" y="6481763"/>
            <a:ext cx="825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output</a:t>
            </a:r>
          </a:p>
        </p:txBody>
      </p:sp>
      <p:sp>
        <p:nvSpPr>
          <p:cNvPr id="15" name="Oval 14"/>
          <p:cNvSpPr/>
          <p:nvPr/>
        </p:nvSpPr>
        <p:spPr>
          <a:xfrm>
            <a:off x="2938463" y="3446463"/>
            <a:ext cx="1190625" cy="324326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009" name="TextBox 15"/>
          <p:cNvSpPr txBox="1">
            <a:spLocks noChangeArrowheads="1"/>
          </p:cNvSpPr>
          <p:nvPr/>
        </p:nvSpPr>
        <p:spPr bwMode="auto">
          <a:xfrm>
            <a:off x="5149850" y="6488113"/>
            <a:ext cx="679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input</a:t>
            </a:r>
          </a:p>
        </p:txBody>
      </p:sp>
      <p:sp>
        <p:nvSpPr>
          <p:cNvPr id="40010" name="TextBox 16"/>
          <p:cNvSpPr txBox="1">
            <a:spLocks noChangeArrowheads="1"/>
          </p:cNvSpPr>
          <p:nvPr/>
        </p:nvSpPr>
        <p:spPr bwMode="auto">
          <a:xfrm>
            <a:off x="7086600" y="3048000"/>
            <a:ext cx="2057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Then, produce </a:t>
            </a:r>
          </a:p>
          <a:p>
            <a:r>
              <a:rPr lang="en-US" sz="2400">
                <a:latin typeface="Calibri" pitchFamily="34" charset="0"/>
              </a:rPr>
              <a:t>[Z AND (NOT (Y))].</a:t>
            </a:r>
          </a:p>
          <a:p>
            <a:r>
              <a:rPr lang="en-US" sz="2400">
                <a:latin typeface="Calibri" pitchFamily="34" charset="0"/>
              </a:rPr>
              <a:t>X , Y are not used directly in this step.</a:t>
            </a:r>
          </a:p>
        </p:txBody>
      </p:sp>
      <p:sp>
        <p:nvSpPr>
          <p:cNvPr id="8" name="Oval 7"/>
          <p:cNvSpPr/>
          <p:nvPr/>
        </p:nvSpPr>
        <p:spPr>
          <a:xfrm>
            <a:off x="2743200" y="1600200"/>
            <a:ext cx="3276600" cy="99060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905000" y="19431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6781800" y="3048000"/>
            <a:ext cx="457200" cy="45720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014" name="TextBox 24"/>
          <p:cNvSpPr txBox="1">
            <a:spLocks noChangeArrowheads="1"/>
          </p:cNvSpPr>
          <p:nvPr/>
        </p:nvSpPr>
        <p:spPr bwMode="auto">
          <a:xfrm>
            <a:off x="7848600" y="1795463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W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286500" y="2165350"/>
            <a:ext cx="114300" cy="42545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242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can solve it step by step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Step4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1060E-65B0-4787-82DD-34E1786382B3}" type="slidenum">
              <a:rPr lang="en-US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/>
        </p:nvGraphicFramePr>
        <p:xfrm>
          <a:off x="685800" y="2444750"/>
          <a:ext cx="8053388" cy="4216400"/>
        </p:xfrm>
        <a:graphic>
          <a:graphicData uri="http://schemas.openxmlformats.org/drawingml/2006/table">
            <a:tbl>
              <a:tblPr/>
              <a:tblGrid>
                <a:gridCol w="1143000"/>
                <a:gridCol w="990600"/>
                <a:gridCol w="1066800"/>
                <a:gridCol w="1371600"/>
                <a:gridCol w="1676400"/>
                <a:gridCol w="1804988"/>
              </a:tblGrid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NOT(Y)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Z AND (NOT(Y)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W=X OR (Z AND (NOT(Y)))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4103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219200"/>
            <a:ext cx="45783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4841875" y="3579813"/>
            <a:ext cx="1295400" cy="307181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4013" y="3692525"/>
            <a:ext cx="976312" cy="30480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84950" y="3579813"/>
            <a:ext cx="1193800" cy="31829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41" name="TextBox 11"/>
          <p:cNvSpPr txBox="1">
            <a:spLocks noChangeArrowheads="1"/>
          </p:cNvSpPr>
          <p:nvPr/>
        </p:nvSpPr>
        <p:spPr bwMode="auto">
          <a:xfrm>
            <a:off x="990600" y="6521450"/>
            <a:ext cx="679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input</a:t>
            </a:r>
          </a:p>
        </p:txBody>
      </p:sp>
      <p:sp>
        <p:nvSpPr>
          <p:cNvPr id="41042" name="TextBox 12"/>
          <p:cNvSpPr txBox="1">
            <a:spLocks noChangeArrowheads="1"/>
          </p:cNvSpPr>
          <p:nvPr/>
        </p:nvSpPr>
        <p:spPr bwMode="auto">
          <a:xfrm>
            <a:off x="5797550" y="6459538"/>
            <a:ext cx="679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input</a:t>
            </a:r>
          </a:p>
        </p:txBody>
      </p:sp>
      <p:sp>
        <p:nvSpPr>
          <p:cNvPr id="41043" name="TextBox 13"/>
          <p:cNvSpPr txBox="1">
            <a:spLocks noChangeArrowheads="1"/>
          </p:cNvSpPr>
          <p:nvPr/>
        </p:nvSpPr>
        <p:spPr bwMode="auto">
          <a:xfrm>
            <a:off x="7785100" y="6453188"/>
            <a:ext cx="825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output</a:t>
            </a:r>
          </a:p>
        </p:txBody>
      </p:sp>
      <p:sp>
        <p:nvSpPr>
          <p:cNvPr id="15" name="Oval 14"/>
          <p:cNvSpPr/>
          <p:nvPr/>
        </p:nvSpPr>
        <p:spPr>
          <a:xfrm>
            <a:off x="5867400" y="1325563"/>
            <a:ext cx="1524000" cy="990600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905000" y="1371600"/>
            <a:ext cx="4511675" cy="449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46" name="TextBox 9"/>
          <p:cNvSpPr txBox="1">
            <a:spLocks noChangeArrowheads="1"/>
          </p:cNvSpPr>
          <p:nvPr/>
        </p:nvSpPr>
        <p:spPr bwMode="auto">
          <a:xfrm>
            <a:off x="7696200" y="1325563"/>
            <a:ext cx="144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W=X OR (Z AND (NOT(Y)))</a:t>
            </a:r>
          </a:p>
          <a:p>
            <a:endParaRPr lang="en-US">
              <a:latin typeface="Calibri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7010400" y="2057400"/>
            <a:ext cx="609600" cy="468313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242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 1.1: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Use a truth table to find the output of </a:t>
            </a:r>
          </a:p>
          <a:p>
            <a:pPr eaLnBrk="1" hangingPunct="1"/>
            <a:r>
              <a:rPr lang="en-US" dirty="0" smtClean="0"/>
              <a:t>NOT( X AND Y ) OR Z</a:t>
            </a:r>
          </a:p>
          <a:p>
            <a:pPr eaLnBrk="1" hangingPunct="1"/>
            <a:r>
              <a:rPr lang="en-US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F90AE-D42D-4B9B-970B-56AC0DFCC264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pic>
        <p:nvPicPr>
          <p:cNvPr id="43013" name="Picture 22" descr="pic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429000"/>
            <a:ext cx="67818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31242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1629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Exercise1.1: NOT</a:t>
            </a:r>
            <a:r>
              <a:rPr lang="en-US" dirty="0"/>
              <a:t>( X AND Y ) OR Z</a:t>
            </a:r>
            <a:br>
              <a:rPr lang="en-US" dirty="0"/>
            </a:br>
            <a:endParaRPr lang="en-US" dirty="0"/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Fill the blanks in X,Y, Z columns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F5AD4-6F2F-48BB-9175-C3FCFC528622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685800" y="2444750"/>
          <a:ext cx="8053884" cy="4217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99"/>
                <a:gridCol w="609600"/>
                <a:gridCol w="838200"/>
                <a:gridCol w="1447800"/>
                <a:gridCol w="1752600"/>
                <a:gridCol w="2719885"/>
              </a:tblGrid>
              <a:tr h="1218523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 AND 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(X AND 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W=(NOT (Z AND Y)) OR Z</a:t>
                      </a:r>
                      <a:endParaRPr lang="en-US" dirty="0"/>
                    </a:p>
                  </a:txBody>
                  <a:tcPr/>
                </a:tc>
              </a:tr>
              <a:tr h="37493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49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49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49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49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49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49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49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381000" y="2209800"/>
            <a:ext cx="2286000" cy="1219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4110" name="Picture 81" descr="pic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371600"/>
            <a:ext cx="2976563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31242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Exercise1.1: NOT</a:t>
            </a:r>
            <a:r>
              <a:rPr lang="en-US" dirty="0"/>
              <a:t>( X AND Y ) OR Z</a:t>
            </a:r>
            <a:br>
              <a:rPr lang="en-US" dirty="0"/>
            </a:br>
            <a:endParaRPr lang="en-US" dirty="0"/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Fill the blanks</a:t>
            </a:r>
          </a:p>
          <a:p>
            <a:pPr eaLnBrk="1" hangingPunct="1"/>
            <a:r>
              <a:rPr lang="en-US" sz="1800" dirty="0" smtClean="0"/>
              <a:t>The answer is in the appendix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1BF34-6B69-42EA-80E4-520871286B69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/>
        </p:nvGraphicFramePr>
        <p:xfrm>
          <a:off x="685800" y="2444750"/>
          <a:ext cx="8053388" cy="4216400"/>
        </p:xfrm>
        <a:graphic>
          <a:graphicData uri="http://schemas.openxmlformats.org/drawingml/2006/table">
            <a:tbl>
              <a:tblPr/>
              <a:tblGrid>
                <a:gridCol w="685800"/>
                <a:gridCol w="609600"/>
                <a:gridCol w="838200"/>
                <a:gridCol w="1447800"/>
                <a:gridCol w="1752600"/>
                <a:gridCol w="2719388"/>
              </a:tblGrid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X AND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NOT (X AND 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W=(NOT (Z AND Y)) OR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45133" name="Picture 80" descr="pic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066800"/>
            <a:ext cx="4424363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31242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1.4 Robot Hardware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71158" cy="4525963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dirty="0" smtClean="0"/>
              <a:t>Arduino computer</a:t>
            </a:r>
          </a:p>
          <a:p>
            <a:pPr marL="742950" lvl="2" indent="-342900" eaLnBrk="1" hangingPunct="1">
              <a:defRPr/>
            </a:pPr>
            <a:r>
              <a:rPr lang="en-US" dirty="0" smtClean="0"/>
              <a:t>Write programs and download here to run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endParaRPr lang="en-US" dirty="0" smtClean="0"/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dirty="0" smtClean="0"/>
              <a:t>Debug Board</a:t>
            </a:r>
          </a:p>
          <a:p>
            <a:pPr marL="742950" lvl="2" indent="-342900" eaLnBrk="1" hangingPunct="1">
              <a:defRPr/>
            </a:pPr>
            <a:r>
              <a:rPr lang="en-US" dirty="0" smtClean="0"/>
              <a:t>Build your circuit here</a:t>
            </a:r>
          </a:p>
          <a:p>
            <a:pPr marL="742950" lvl="2" indent="-342900" eaLnBrk="1" hangingPunct="1">
              <a:defRPr/>
            </a:pPr>
            <a:r>
              <a:rPr lang="en-US" dirty="0" smtClean="0"/>
              <a:t>E.g. Motor driver circuit etc.</a:t>
            </a:r>
          </a:p>
          <a:p>
            <a:pPr marL="742950" lvl="2" indent="-342900" eaLnBrk="1" hangingPunct="1">
              <a:defRPr/>
            </a:pPr>
            <a:r>
              <a:rPr lang="en-US" dirty="0" smtClean="0"/>
              <a:t>Such as MOSFET , H-bridge L293</a:t>
            </a:r>
          </a:p>
          <a:p>
            <a:pPr eaLnBrk="1" hangingPunct="1">
              <a:defRPr/>
            </a:pPr>
            <a:endParaRPr lang="en-US" sz="1800" dirty="0"/>
          </a:p>
          <a:p>
            <a:pPr lvl="1" eaLnBrk="1" hangingPunct="1">
              <a:defRPr/>
            </a:pPr>
            <a:endParaRPr lang="en-US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39236-F969-490B-A60E-5E1E5E09C583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419600" y="457200"/>
            <a:ext cx="1676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443602"/>
            <a:ext cx="2484317" cy="170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505200"/>
            <a:ext cx="2209800" cy="2262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670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Motivations and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brain of our robot is a set of digital logic functions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will introduce three techniques in digital logic design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Logic formula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Truth table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Finite state machine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will use a program in a Micro-controller system to implement these techniques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80617-6819-4095-BDDB-546A6A2B9559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384" y="2212934"/>
            <a:ext cx="1203364" cy="123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230" y="597803"/>
            <a:ext cx="2971800" cy="1143000"/>
          </a:xfrm>
        </p:spPr>
        <p:txBody>
          <a:bodyPr/>
          <a:lstStyle/>
          <a:p>
            <a:pPr algn="l"/>
            <a:r>
              <a:rPr lang="en-US" sz="2800" dirty="0" smtClean="0"/>
              <a:t>The Intelligent Robot system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30" y="1923366"/>
            <a:ext cx="3810000" cy="4343400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16529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01230" y="6679515"/>
            <a:ext cx="2133600" cy="365125"/>
          </a:xfrm>
        </p:spPr>
        <p:txBody>
          <a:bodyPr/>
          <a:lstStyle/>
          <a:p>
            <a:pPr>
              <a:defRPr/>
            </a:pPr>
            <a:fld id="{6079EA83-5677-4D98-BFB7-DD976FCE2743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6243" y="3027457"/>
            <a:ext cx="1447800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Arduino</a:t>
            </a:r>
            <a:r>
              <a:rPr lang="en-US" dirty="0" smtClean="0"/>
              <a:t> board</a:t>
            </a:r>
            <a:endParaRPr lang="en-US" dirty="0"/>
          </a:p>
          <a:p>
            <a:r>
              <a:rPr lang="en-US" dirty="0" smtClean="0"/>
              <a:t>(programs to be run in the</a:t>
            </a:r>
            <a:r>
              <a:rPr lang="en-US" dirty="0"/>
              <a:t> </a:t>
            </a:r>
            <a:r>
              <a:rPr lang="en-US" dirty="0" err="1"/>
              <a:t>Arduino</a:t>
            </a:r>
            <a:r>
              <a:rPr lang="en-US" dirty="0" smtClean="0"/>
              <a:t> computer):</a:t>
            </a:r>
          </a:p>
          <a:p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Loop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If ….</a:t>
            </a:r>
          </a:p>
          <a:p>
            <a:r>
              <a:rPr lang="en-US" dirty="0" smtClean="0"/>
              <a:t>   then….</a:t>
            </a:r>
          </a:p>
          <a:p>
            <a:r>
              <a:rPr lang="en-US" dirty="0" smtClean="0"/>
              <a:t>   else….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58848" y="3662253"/>
            <a:ext cx="7239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In1</a:t>
            </a:r>
          </a:p>
          <a:p>
            <a:r>
              <a:rPr lang="en-US" dirty="0" smtClean="0"/>
              <a:t>In2</a:t>
            </a:r>
          </a:p>
          <a:p>
            <a:r>
              <a:rPr lang="en-US" dirty="0" smtClean="0"/>
              <a:t>In3</a:t>
            </a:r>
          </a:p>
          <a:p>
            <a:r>
              <a:rPr lang="en-US" dirty="0" smtClean="0"/>
              <a:t>In4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34687" y="4874116"/>
            <a:ext cx="74155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Out1</a:t>
            </a:r>
          </a:p>
          <a:p>
            <a:r>
              <a:rPr lang="en-US" dirty="0" smtClean="0"/>
              <a:t>Out2</a:t>
            </a:r>
          </a:p>
          <a:p>
            <a:r>
              <a:rPr lang="en-US" dirty="0" smtClean="0"/>
              <a:t>Out3</a:t>
            </a:r>
          </a:p>
          <a:p>
            <a:r>
              <a:rPr lang="en-US" dirty="0" smtClean="0"/>
              <a:t>Out4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7312" y="4524363"/>
            <a:ext cx="12954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Motor drivers</a:t>
            </a:r>
          </a:p>
          <a:p>
            <a:endParaRPr lang="en-US" dirty="0" smtClean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577653" y="2913714"/>
            <a:ext cx="3157034" cy="1360378"/>
          </a:xfrm>
          <a:prstGeom prst="straightConnector1">
            <a:avLst/>
          </a:prstGeom>
          <a:ln w="50800" cmpd="tri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1866453" y="2311258"/>
            <a:ext cx="889000" cy="3506788"/>
          </a:xfrm>
          <a:custGeom>
            <a:avLst/>
            <a:gdLst>
              <a:gd name="connsiteX0" fmla="*/ 388343 w 890171"/>
              <a:gd name="connsiteY0" fmla="*/ 0 h 2854713"/>
              <a:gd name="connsiteX1" fmla="*/ 16636 w 890171"/>
              <a:gd name="connsiteY1" fmla="*/ 1256371 h 2854713"/>
              <a:gd name="connsiteX2" fmla="*/ 871563 w 890171"/>
              <a:gd name="connsiteY2" fmla="*/ 2014654 h 2854713"/>
              <a:gd name="connsiteX3" fmla="*/ 522158 w 890171"/>
              <a:gd name="connsiteY3" fmla="*/ 2854713 h 285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0171" h="2854713">
                <a:moveTo>
                  <a:pt x="388343" y="0"/>
                </a:moveTo>
                <a:cubicBezTo>
                  <a:pt x="162221" y="460298"/>
                  <a:pt x="-63901" y="920596"/>
                  <a:pt x="16636" y="1256371"/>
                </a:cubicBezTo>
                <a:cubicBezTo>
                  <a:pt x="97173" y="1592146"/>
                  <a:pt x="787309" y="1748264"/>
                  <a:pt x="871563" y="2014654"/>
                </a:cubicBezTo>
                <a:cubicBezTo>
                  <a:pt x="955817" y="2281044"/>
                  <a:pt x="738987" y="2567878"/>
                  <a:pt x="522158" y="28547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87053" y="3454258"/>
            <a:ext cx="646113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472753" y="3606658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272853" y="3593958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>
            <a:stCxn id="15" idx="6"/>
            <a:endCxn id="16" idx="2"/>
          </p:cNvCxnSpPr>
          <p:nvPr/>
        </p:nvCxnSpPr>
        <p:spPr>
          <a:xfrm flipV="1">
            <a:off x="1548953" y="3746358"/>
            <a:ext cx="7239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787078" y="3301858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044253" y="3303446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TextBox 14"/>
          <p:cNvSpPr txBox="1">
            <a:spLocks noChangeArrowheads="1"/>
          </p:cNvSpPr>
          <p:nvPr/>
        </p:nvSpPr>
        <p:spPr bwMode="auto">
          <a:xfrm>
            <a:off x="1155253" y="2455721"/>
            <a:ext cx="181133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Magnetic sensors</a:t>
            </a:r>
          </a:p>
          <a:p>
            <a:r>
              <a:rPr lang="en-US" dirty="0">
                <a:latin typeface="Calibri" pitchFamily="34" charset="0"/>
              </a:rPr>
              <a:t>S1,              S2</a:t>
            </a:r>
          </a:p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425253" y="4521058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358453" y="3004996"/>
            <a:ext cx="428625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126803" y="3004996"/>
            <a:ext cx="222250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066478" y="2311258"/>
            <a:ext cx="3270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39"/>
          <p:cNvSpPr txBox="1">
            <a:spLocks noChangeArrowheads="1"/>
          </p:cNvSpPr>
          <p:nvPr/>
        </p:nvSpPr>
        <p:spPr bwMode="auto">
          <a:xfrm>
            <a:off x="1548953" y="1964979"/>
            <a:ext cx="1625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Magnetic strips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26" name="Picture 15" descr="IMG_20140214_1429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5241" y="4857401"/>
            <a:ext cx="1828800" cy="1763713"/>
          </a:xfrm>
          <a:prstGeom prst="rect">
            <a:avLst/>
          </a:prstGeom>
          <a:noFill/>
        </p:spPr>
      </p:pic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1622771" y="6356435"/>
            <a:ext cx="887413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S2     S1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156841" y="5768626"/>
            <a:ext cx="2286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6"/>
          <p:cNvSpPr txBox="1">
            <a:spLocks noChangeArrowheads="1"/>
          </p:cNvSpPr>
          <p:nvPr/>
        </p:nvSpPr>
        <p:spPr bwMode="auto">
          <a:xfrm>
            <a:off x="552004" y="5540026"/>
            <a:ext cx="6715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RM1</a:t>
            </a:r>
          </a:p>
          <a:p>
            <a:r>
              <a:rPr lang="en-US"/>
              <a:t>RM2</a:t>
            </a:r>
          </a:p>
        </p:txBody>
      </p:sp>
      <p:sp>
        <p:nvSpPr>
          <p:cNvPr id="30" name="TextBox 17"/>
          <p:cNvSpPr txBox="1">
            <a:spLocks noChangeArrowheads="1"/>
          </p:cNvSpPr>
          <p:nvPr/>
        </p:nvSpPr>
        <p:spPr bwMode="auto">
          <a:xfrm>
            <a:off x="2922993" y="5552389"/>
            <a:ext cx="6334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LM1</a:t>
            </a:r>
          </a:p>
          <a:p>
            <a:r>
              <a:rPr lang="en-US"/>
              <a:t>LM2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158429" y="5921026"/>
            <a:ext cx="2286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9566" y="5768626"/>
            <a:ext cx="2667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639566" y="5921026"/>
            <a:ext cx="2667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3406173" y="5768626"/>
            <a:ext cx="629495" cy="0"/>
          </a:xfrm>
          <a:prstGeom prst="straightConnector1">
            <a:avLst/>
          </a:prstGeom>
          <a:ln w="50800" cmpd="tri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808865" y="3076267"/>
            <a:ext cx="1563765" cy="646331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Our interface</a:t>
            </a:r>
          </a:p>
          <a:p>
            <a:r>
              <a:rPr lang="en-US" dirty="0" smtClean="0"/>
              <a:t>Board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067830" y="3557893"/>
            <a:ext cx="0" cy="104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030" y="593371"/>
            <a:ext cx="2484317" cy="170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31033" y="551765"/>
            <a:ext cx="863806" cy="94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2" name="Straight Arrow Connector 41"/>
          <p:cNvCxnSpPr/>
          <p:nvPr/>
        </p:nvCxnSpPr>
        <p:spPr>
          <a:xfrm>
            <a:off x="4298967" y="862141"/>
            <a:ext cx="1027771" cy="0"/>
          </a:xfrm>
          <a:prstGeom prst="straightConnector1">
            <a:avLst/>
          </a:prstGeom>
          <a:ln w="50800" cmpd="sng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201192" y="1465839"/>
            <a:ext cx="234152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Programmer to update the program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27015" y="895903"/>
            <a:ext cx="23415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USB cable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4446933" y="457200"/>
            <a:ext cx="167386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035668" y="5298287"/>
            <a:ext cx="1069524" cy="64633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HK" dirty="0" smtClean="0"/>
              <a:t>L293D</a:t>
            </a:r>
          </a:p>
          <a:p>
            <a:r>
              <a:rPr lang="en-US" altLang="zh-HK" dirty="0" smtClean="0"/>
              <a:t>H-bridge</a:t>
            </a:r>
            <a:endParaRPr lang="zh-HK" altLang="en-US" dirty="0"/>
          </a:p>
        </p:txBody>
      </p:sp>
      <p:cxnSp>
        <p:nvCxnSpPr>
          <p:cNvPr id="47" name="Straight Arrow Connector 46"/>
          <p:cNvCxnSpPr>
            <a:endCxn id="37" idx="3"/>
          </p:cNvCxnSpPr>
          <p:nvPr/>
        </p:nvCxnSpPr>
        <p:spPr>
          <a:xfrm flipH="1" flipV="1">
            <a:off x="5105192" y="5621453"/>
            <a:ext cx="629496" cy="5228"/>
          </a:xfrm>
          <a:prstGeom prst="straightConnector1">
            <a:avLst/>
          </a:prstGeom>
          <a:ln w="50800" cmpd="tri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4809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debug (interface)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use the debug board provided to connect input/output  signals to the Arduino board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9EA83-5677-4D98-BFB7-DD976FCE274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43200"/>
            <a:ext cx="8027988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4419600" y="457200"/>
            <a:ext cx="1676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" y="5895795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 PC</a:t>
            </a:r>
            <a:endParaRPr lang="en-US" dirty="0"/>
          </a:p>
        </p:txBody>
      </p:sp>
      <p:cxnSp>
        <p:nvCxnSpPr>
          <p:cNvPr id="10" name="Straight Arrow Connector 9"/>
          <p:cNvCxnSpPr>
            <a:stCxn id="6" idx="0"/>
          </p:cNvCxnSpPr>
          <p:nvPr/>
        </p:nvCxnSpPr>
        <p:spPr>
          <a:xfrm flipV="1">
            <a:off x="1405307" y="5562600"/>
            <a:ext cx="0" cy="333195"/>
          </a:xfrm>
          <a:prstGeom prst="straightConnector1">
            <a:avLst/>
          </a:prstGeom>
          <a:ln>
            <a:headEnd type="stealth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93122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1.5 Software </a:t>
            </a:r>
            <a:r>
              <a:rPr lang="en-US" dirty="0" smtClean="0"/>
              <a:t>implementation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Document about the use of </a:t>
            </a:r>
            <a:r>
              <a:rPr lang="en-US" dirty="0" err="1" smtClean="0"/>
              <a:t>Arduino</a:t>
            </a:r>
            <a:endParaRPr lang="en-US" dirty="0" smtClean="0"/>
          </a:p>
          <a:p>
            <a:pPr lvl="1" eaLnBrk="1" hangingPunct="1"/>
            <a:r>
              <a:rPr lang="en-US" sz="2000" b="1" dirty="0" smtClean="0"/>
              <a:t>elearninghttps://elearn.cuhk.edu.hk/webapps/login/</a:t>
            </a:r>
            <a:endParaRPr lang="en-US" sz="1400" dirty="0" smtClean="0"/>
          </a:p>
          <a:p>
            <a:pPr eaLnBrk="1" hangingPunct="1"/>
            <a:r>
              <a:rPr lang="en-US" dirty="0" smtClean="0"/>
              <a:t>Edit program</a:t>
            </a:r>
          </a:p>
          <a:p>
            <a:pPr eaLnBrk="1" hangingPunct="1"/>
            <a:r>
              <a:rPr lang="en-US" dirty="0" smtClean="0"/>
              <a:t>Compile</a:t>
            </a:r>
          </a:p>
          <a:p>
            <a:pPr eaLnBrk="1" hangingPunct="1"/>
            <a:r>
              <a:rPr lang="en-US" dirty="0" smtClean="0"/>
              <a:t>Download to the SMART-car-board</a:t>
            </a:r>
          </a:p>
          <a:p>
            <a:pPr eaLnBrk="1" hangingPunct="1"/>
            <a:r>
              <a:rPr lang="en-US" dirty="0" smtClean="0"/>
              <a:t>Run the program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6F7AD-BCDC-4D52-92CE-36484BC924E9}" type="slidenum">
              <a:rPr lang="en-US"/>
              <a:pPr>
                <a:defRPr/>
              </a:pPr>
              <a:t>32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248400" y="457200"/>
            <a:ext cx="172404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20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to use </a:t>
            </a:r>
            <a:r>
              <a:rPr lang="en-US" smtClean="0"/>
              <a:t>“If-then-else</a:t>
            </a:r>
            <a:r>
              <a:rPr lang="en-US" dirty="0" smtClean="0"/>
              <a:t>”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u="sng" dirty="0" smtClean="0">
                <a:solidFill>
                  <a:srgbClr val="00B0F0"/>
                </a:solidFill>
              </a:rPr>
              <a:t>IF (condition) </a:t>
            </a:r>
            <a:r>
              <a:rPr lang="en-US" sz="2400" u="sng" dirty="0" smtClean="0">
                <a:solidFill>
                  <a:srgbClr val="00B050"/>
                </a:solidFill>
              </a:rPr>
              <a:t>then output is result 1</a:t>
            </a:r>
            <a:r>
              <a:rPr lang="en-US" sz="2400" u="sng" dirty="0" smtClean="0"/>
              <a:t>,  </a:t>
            </a:r>
            <a:r>
              <a:rPr lang="en-US" sz="2400" u="sng" dirty="0" smtClean="0">
                <a:solidFill>
                  <a:srgbClr val="FF0000"/>
                </a:solidFill>
              </a:rPr>
              <a:t>else output is result 2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Example1: //just to illustrate the idea, not a runnable program</a:t>
            </a:r>
            <a:endParaRPr lang="en-US" sz="24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solidFill>
                  <a:srgbClr val="0070C0"/>
                </a:solidFill>
              </a:rPr>
              <a:t>If </a:t>
            </a:r>
            <a:r>
              <a:rPr lang="en-US" sz="2400" dirty="0" smtClean="0">
                <a:solidFill>
                  <a:srgbClr val="0070C0"/>
                </a:solidFill>
              </a:rPr>
              <a:t>(“</a:t>
            </a:r>
            <a:r>
              <a:rPr lang="en-US" sz="2400" dirty="0" err="1" smtClean="0">
                <a:solidFill>
                  <a:srgbClr val="0070C0"/>
                </a:solidFill>
              </a:rPr>
              <a:t>you_eat</a:t>
            </a:r>
            <a:r>
              <a:rPr lang="en-US" sz="2400" dirty="0" smtClean="0">
                <a:solidFill>
                  <a:srgbClr val="0070C0"/>
                </a:solidFill>
              </a:rPr>
              <a:t>” and “</a:t>
            </a:r>
            <a:r>
              <a:rPr lang="en-US" sz="2400" dirty="0" err="1" smtClean="0">
                <a:solidFill>
                  <a:srgbClr val="0070C0"/>
                </a:solidFill>
              </a:rPr>
              <a:t>you_drink</a:t>
            </a:r>
            <a:r>
              <a:rPr lang="en-US" sz="2400" dirty="0" smtClean="0">
                <a:solidFill>
                  <a:srgbClr val="0070C0"/>
                </a:solidFill>
              </a:rPr>
              <a:t>”)  </a:t>
            </a:r>
            <a:r>
              <a:rPr lang="en-US" sz="2400" dirty="0" smtClean="0">
                <a:solidFill>
                  <a:srgbClr val="00B050"/>
                </a:solidFill>
              </a:rPr>
              <a:t>you _</a:t>
            </a:r>
            <a:r>
              <a:rPr lang="en-US" sz="2400" dirty="0" err="1" smtClean="0">
                <a:solidFill>
                  <a:srgbClr val="00B050"/>
                </a:solidFill>
              </a:rPr>
              <a:t>can_live</a:t>
            </a:r>
            <a:r>
              <a:rPr lang="en-US" sz="2400" dirty="0" smtClean="0"/>
              <a:t>;</a:t>
            </a:r>
            <a:endParaRPr lang="en-US" sz="24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solidFill>
                  <a:srgbClr val="FF0000"/>
                </a:solidFill>
              </a:rPr>
              <a:t>Else </a:t>
            </a:r>
            <a:r>
              <a:rPr lang="en-US" sz="2400" dirty="0" smtClean="0">
                <a:solidFill>
                  <a:srgbClr val="FF0000"/>
                </a:solidFill>
              </a:rPr>
              <a:t>“</a:t>
            </a:r>
            <a:r>
              <a:rPr lang="en-US" sz="2400" dirty="0" err="1" smtClean="0">
                <a:solidFill>
                  <a:srgbClr val="FF0000"/>
                </a:solidFill>
              </a:rPr>
              <a:t>you_die</a:t>
            </a:r>
            <a:r>
              <a:rPr lang="en-US" sz="2400" dirty="0" smtClean="0">
                <a:solidFill>
                  <a:srgbClr val="FF0000"/>
                </a:solidFill>
              </a:rPr>
              <a:t>”;</a:t>
            </a: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Example2: // &amp;&amp; means “AND”</a:t>
            </a:r>
          </a:p>
          <a:p>
            <a:r>
              <a:rPr lang="en-US" sz="2400" dirty="0">
                <a:solidFill>
                  <a:srgbClr val="00B0F0"/>
                </a:solidFill>
              </a:rPr>
              <a:t> if(Din1() &amp;&amp; Din3()) </a:t>
            </a:r>
            <a:r>
              <a:rPr lang="en-US" sz="2400" dirty="0">
                <a:solidFill>
                  <a:srgbClr val="00B050"/>
                </a:solidFill>
              </a:rPr>
              <a:t>Out1(1); </a:t>
            </a:r>
            <a:r>
              <a:rPr lang="en-US" sz="2400" dirty="0" smtClean="0"/>
              <a:t>//</a:t>
            </a:r>
            <a:r>
              <a:rPr lang="en-US" sz="2400" dirty="0"/>
              <a:t> </a:t>
            </a:r>
            <a:r>
              <a:rPr lang="en-US" sz="2400" dirty="0" smtClean="0"/>
              <a:t>same as if(Din1()==1 </a:t>
            </a:r>
            <a:r>
              <a:rPr lang="en-US" sz="2400" dirty="0"/>
              <a:t>&amp;&amp; Din3</a:t>
            </a:r>
            <a:r>
              <a:rPr lang="en-US" sz="2400" dirty="0" smtClean="0"/>
              <a:t>()==1) </a:t>
            </a:r>
            <a:r>
              <a:rPr lang="en-US" sz="2400" dirty="0"/>
              <a:t>Out1(1); </a:t>
            </a:r>
          </a:p>
          <a:p>
            <a:r>
              <a:rPr lang="en-US" sz="2400" dirty="0"/>
              <a:t>  </a:t>
            </a:r>
            <a:r>
              <a:rPr lang="en-US" sz="2400" dirty="0">
                <a:solidFill>
                  <a:srgbClr val="FF0000"/>
                </a:solidFill>
              </a:rPr>
              <a:t>else Out1(0</a:t>
            </a:r>
            <a:r>
              <a:rPr lang="en-US" sz="2400" dirty="0" smtClean="0">
                <a:solidFill>
                  <a:srgbClr val="FF0000"/>
                </a:solidFill>
              </a:rPr>
              <a:t>);</a:t>
            </a:r>
          </a:p>
          <a:p>
            <a:r>
              <a:rPr lang="en-US" sz="2400" dirty="0"/>
              <a:t>The above program </a:t>
            </a:r>
            <a:r>
              <a:rPr lang="en-US" sz="2400" dirty="0" smtClean="0"/>
              <a:t>means: </a:t>
            </a:r>
            <a:r>
              <a:rPr lang="en-US" sz="2400" dirty="0"/>
              <a:t>if Din1 is 1 </a:t>
            </a:r>
            <a:r>
              <a:rPr lang="en-US" sz="2400" dirty="0" smtClean="0">
                <a:solidFill>
                  <a:srgbClr val="0070C0"/>
                </a:solidFill>
              </a:rPr>
              <a:t>AND</a:t>
            </a:r>
            <a:r>
              <a:rPr lang="en-US" sz="2400" dirty="0" smtClean="0"/>
              <a:t> </a:t>
            </a:r>
            <a:r>
              <a:rPr lang="en-US" sz="2400" dirty="0"/>
              <a:t>Din3 is 1, then </a:t>
            </a:r>
            <a:r>
              <a:rPr lang="en-US" sz="2400" dirty="0" smtClean="0"/>
              <a:t>Out1 </a:t>
            </a:r>
            <a:r>
              <a:rPr lang="en-US" sz="2400" dirty="0"/>
              <a:t>is 1. Else </a:t>
            </a:r>
            <a:r>
              <a:rPr lang="en-US" sz="2400" dirty="0" smtClean="0"/>
              <a:t>Out1 </a:t>
            </a:r>
            <a:r>
              <a:rPr lang="en-US" sz="2400" dirty="0"/>
              <a:t>is 0</a:t>
            </a:r>
          </a:p>
          <a:p>
            <a:endParaRPr lang="en-US" sz="2400" u="sng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Example3: // </a:t>
            </a:r>
            <a:r>
              <a:rPr lang="en-US" sz="2400" dirty="0" smtClean="0"/>
              <a:t>|| </a:t>
            </a:r>
            <a:r>
              <a:rPr lang="en-US" sz="2400" dirty="0"/>
              <a:t>means </a:t>
            </a:r>
            <a:r>
              <a:rPr lang="en-US" sz="2400" dirty="0" smtClean="0"/>
              <a:t>“OR”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If (</a:t>
            </a:r>
            <a:r>
              <a:rPr lang="en-US" sz="2400" dirty="0">
                <a:solidFill>
                  <a:srgbClr val="00B0F0"/>
                </a:solidFill>
              </a:rPr>
              <a:t>Din1() </a:t>
            </a:r>
            <a:r>
              <a:rPr lang="en-US" sz="2400" dirty="0" smtClean="0">
                <a:solidFill>
                  <a:srgbClr val="00B0F0"/>
                </a:solidFill>
              </a:rPr>
              <a:t>|| </a:t>
            </a:r>
            <a:r>
              <a:rPr lang="en-US" sz="2400" dirty="0">
                <a:solidFill>
                  <a:srgbClr val="00B0F0"/>
                </a:solidFill>
              </a:rPr>
              <a:t>Din3()</a:t>
            </a:r>
            <a:r>
              <a:rPr lang="en-US" sz="2400" dirty="0" smtClean="0">
                <a:solidFill>
                  <a:srgbClr val="0070C0"/>
                </a:solidFill>
              </a:rPr>
              <a:t>) Out3</a:t>
            </a:r>
            <a:r>
              <a:rPr lang="en-US" sz="2400" dirty="0" smtClean="0">
                <a:solidFill>
                  <a:srgbClr val="00B050"/>
                </a:solidFill>
              </a:rPr>
              <a:t>(1</a:t>
            </a:r>
            <a:r>
              <a:rPr lang="en-US" sz="2400" dirty="0">
                <a:solidFill>
                  <a:srgbClr val="00B050"/>
                </a:solidFill>
              </a:rPr>
              <a:t>); </a:t>
            </a:r>
            <a:r>
              <a:rPr lang="en-US" sz="2400" dirty="0"/>
              <a:t>// same as if(Din1()==1 </a:t>
            </a:r>
            <a:r>
              <a:rPr lang="en-US" sz="2400" dirty="0" smtClean="0"/>
              <a:t>|| </a:t>
            </a:r>
            <a:r>
              <a:rPr lang="en-US" sz="2400" dirty="0"/>
              <a:t>Din3()==1) Out1(1);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endParaRPr lang="en-US" sz="2400" dirty="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Else Out3(0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dirty="0" smtClean="0">
                <a:solidFill>
                  <a:srgbClr val="FF0000"/>
                </a:solidFill>
              </a:rPr>
              <a:t>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The above program means: if Din1 is 1 </a:t>
            </a:r>
            <a:r>
              <a:rPr lang="en-US" sz="2400" dirty="0" smtClean="0">
                <a:solidFill>
                  <a:srgbClr val="0070C0"/>
                </a:solidFill>
              </a:rPr>
              <a:t>OR</a:t>
            </a:r>
            <a:r>
              <a:rPr lang="en-US" sz="2400" dirty="0" smtClean="0"/>
              <a:t> Din3 is 1, then Out3 is 1. Else Out3 is 0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2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2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2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2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9D11D-0BC8-416C-8925-FE2193F3E877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172200" y="424543"/>
            <a:ext cx="228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10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You will learn this in Lab6.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6487"/>
            <a:ext cx="8229600" cy="4525963"/>
          </a:xfrm>
        </p:spPr>
        <p:txBody>
          <a:bodyPr/>
          <a:lstStyle/>
          <a:p>
            <a:r>
              <a:rPr lang="en-US" sz="3600" dirty="0" smtClean="0"/>
              <a:t> </a:t>
            </a:r>
            <a:r>
              <a:rPr lang="en-US" sz="2400" b="1" i="1" dirty="0" smtClean="0"/>
              <a:t>You are given: An Arduino computer with the debug board</a:t>
            </a:r>
          </a:p>
          <a:p>
            <a:r>
              <a:rPr lang="en-US" sz="2400" dirty="0" smtClean="0"/>
              <a:t>In </a:t>
            </a:r>
            <a:r>
              <a:rPr lang="en-US" sz="2400" dirty="0"/>
              <a:t>here, inputs are represented as </a:t>
            </a:r>
            <a:r>
              <a:rPr lang="en-US" sz="2400" u="sng" dirty="0"/>
              <a:t>In1=A, In3=B and output Out1=Q.</a:t>
            </a:r>
            <a:r>
              <a:rPr lang="en-US" sz="2400" dirty="0"/>
              <a:t> </a:t>
            </a:r>
          </a:p>
          <a:p>
            <a:r>
              <a:rPr lang="en-US" sz="2400" dirty="0" smtClean="0"/>
              <a:t>//</a:t>
            </a:r>
            <a:r>
              <a:rPr lang="en-US" sz="2400" dirty="0"/>
              <a:t>program segment in the main loop of Lab6.ino</a:t>
            </a:r>
          </a:p>
          <a:p>
            <a:r>
              <a:rPr lang="en-US" sz="2400" dirty="0"/>
              <a:t>void loop()</a:t>
            </a:r>
          </a:p>
          <a:p>
            <a:r>
              <a:rPr lang="en-US" sz="2400" dirty="0"/>
              <a:t>{  // Experiment 1.3 Out1=In1 AND In3 </a:t>
            </a:r>
          </a:p>
          <a:p>
            <a:r>
              <a:rPr lang="en-US" sz="2400" dirty="0"/>
              <a:t>//that means if In1 and In3 are ‘1’, Out1 is ‘1’. Otherwise Out1 is ‘0’</a:t>
            </a:r>
          </a:p>
          <a:p>
            <a:r>
              <a:rPr lang="en-US" sz="2400" dirty="0"/>
              <a:t>  if(Din1() &amp;&amp; Din3()) Out1(1); //&amp;&amp; means logic function AND</a:t>
            </a:r>
          </a:p>
          <a:p>
            <a:r>
              <a:rPr lang="en-US" sz="2400" dirty="0"/>
              <a:t>  else Out1(0);</a:t>
            </a:r>
          </a:p>
          <a:p>
            <a:r>
              <a:rPr lang="en-US" sz="2400" dirty="0"/>
              <a:t> :</a:t>
            </a:r>
          </a:p>
          <a:p>
            <a:r>
              <a:rPr lang="en-US" sz="2400" dirty="0" smtClean="0"/>
              <a:t>}</a:t>
            </a:r>
            <a:endParaRPr lang="en-US" sz="24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C73DD-1BB7-40C0-9C0C-3A7AAE18DBC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1026" name="圖片 1" descr="pic015"/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696" y="5619750"/>
            <a:ext cx="2336158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46702" y="5942450"/>
            <a:ext cx="505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In1</a:t>
            </a:r>
          </a:p>
          <a:p>
            <a:r>
              <a:rPr lang="en-US" dirty="0" smtClean="0"/>
              <a:t>In3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718501" y="6080949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95800" y="5715000"/>
            <a:ext cx="4343400" cy="9906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81200" y="5334000"/>
            <a:ext cx="2765502" cy="7469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819400" y="5410200"/>
            <a:ext cx="1927302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114800" y="5334000"/>
            <a:ext cx="3603701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6352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 more complex function</a:t>
            </a:r>
            <a:br>
              <a:rPr lang="en-US" sz="2800" dirty="0" smtClean="0"/>
            </a:br>
            <a:r>
              <a:rPr lang="en-US" sz="2800" dirty="0" smtClean="0"/>
              <a:t>You will test it in Lab 6.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r>
              <a:rPr lang="en-US" sz="2400" dirty="0"/>
              <a:t>//Program segment in the main loop of Lab6.ino</a:t>
            </a:r>
          </a:p>
          <a:p>
            <a:r>
              <a:rPr lang="en-US" sz="2400" dirty="0"/>
              <a:t>void loop()</a:t>
            </a:r>
          </a:p>
          <a:p>
            <a:r>
              <a:rPr lang="en-US" sz="2400" dirty="0"/>
              <a:t>{  :</a:t>
            </a:r>
          </a:p>
          <a:p>
            <a:r>
              <a:rPr lang="en-US" sz="2400" dirty="0"/>
              <a:t>  // Experiment 2.1 Out2=(NOT(In2) AND In3) AND In4</a:t>
            </a:r>
          </a:p>
          <a:p>
            <a:r>
              <a:rPr lang="en-US" sz="2400" dirty="0"/>
              <a:t>  if((!(Din2()) &amp;&amp; Din3()) &amp;&amp; Din4()) Out2(1);</a:t>
            </a:r>
          </a:p>
          <a:p>
            <a:r>
              <a:rPr lang="en-US" sz="2400" dirty="0"/>
              <a:t>  else Out2(0);</a:t>
            </a:r>
          </a:p>
          <a:p>
            <a:r>
              <a:rPr lang="en-US" sz="2400" dirty="0"/>
              <a:t>: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C73DD-1BB7-40C0-9C0C-3A7AAE18DBC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2050" name="Picture 2" descr="logic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08474"/>
            <a:ext cx="6243973" cy="201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1371600" y="3429000"/>
            <a:ext cx="16764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05000" y="34290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667000" y="3429000"/>
            <a:ext cx="19812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057400" y="3429000"/>
            <a:ext cx="1143000" cy="1887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133600" y="3429000"/>
            <a:ext cx="23622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038600" y="3429000"/>
            <a:ext cx="25146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715000" y="3429000"/>
            <a:ext cx="19050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1176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Learned </a:t>
            </a:r>
          </a:p>
          <a:p>
            <a:pPr lvl="1"/>
            <a:r>
              <a:rPr lang="en-US" dirty="0" smtClean="0"/>
              <a:t>digital logic</a:t>
            </a:r>
          </a:p>
          <a:p>
            <a:pPr lvl="1"/>
            <a:r>
              <a:rPr lang="en-US" dirty="0" smtClean="0"/>
              <a:t>the use of the truth table</a:t>
            </a:r>
          </a:p>
          <a:p>
            <a:pPr lvl="1"/>
            <a:r>
              <a:rPr lang="en-US" dirty="0" smtClean="0"/>
              <a:t>our robot system design</a:t>
            </a:r>
          </a:p>
          <a:p>
            <a:pPr lvl="1"/>
            <a:r>
              <a:rPr lang="en-US" dirty="0" smtClean="0"/>
              <a:t>to implement logic functions using if-then-else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C73DD-1BB7-40C0-9C0C-3A7AAE18DBC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914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C73DD-1BB7-40C0-9C0C-3A7AAE18DBC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003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75E51-64A3-49C8-A94A-2191DC53B730}" type="slidenum">
              <a:rPr lang="en-US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</a:rPr>
              <a:t>Appendix part1.A: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ANSWER1.1: W=(NOT</a:t>
            </a:r>
            <a:r>
              <a:rPr lang="en-US" dirty="0"/>
              <a:t>( X AND Y </a:t>
            </a:r>
            <a:r>
              <a:rPr lang="en-US" dirty="0" smtClean="0"/>
              <a:t>)) </a:t>
            </a:r>
            <a:r>
              <a:rPr lang="en-US" dirty="0"/>
              <a:t>OR Z</a:t>
            </a:r>
            <a:br>
              <a:rPr lang="en-US" dirty="0"/>
            </a:br>
            <a:endParaRPr lang="en-US" dirty="0"/>
          </a:p>
        </p:txBody>
      </p:sp>
      <p:sp>
        <p:nvSpPr>
          <p:cNvPr id="47106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Fill the blanks</a:t>
            </a: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/>
        </p:nvGraphicFramePr>
        <p:xfrm>
          <a:off x="685800" y="2444750"/>
          <a:ext cx="8053388" cy="4216400"/>
        </p:xfrm>
        <a:graphic>
          <a:graphicData uri="http://schemas.openxmlformats.org/drawingml/2006/table">
            <a:tbl>
              <a:tblPr/>
              <a:tblGrid>
                <a:gridCol w="685800"/>
                <a:gridCol w="609600"/>
                <a:gridCol w="838200"/>
                <a:gridCol w="1447800"/>
                <a:gridCol w="1752600"/>
                <a:gridCol w="2719388"/>
              </a:tblGrid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 AND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NOT (X AND 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W=(NOT (X AND Y)) OR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47181" name="Picture 80" descr="pic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143000"/>
            <a:ext cx="403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576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 to keep the robot to move forward? Method: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If </a:t>
            </a:r>
            <a:r>
              <a:rPr lang="en-US" dirty="0" smtClean="0"/>
              <a:t>the robot deviates </a:t>
            </a:r>
            <a:r>
              <a:rPr lang="en-US" dirty="0"/>
              <a:t>to the left, turn right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If </a:t>
            </a:r>
            <a:r>
              <a:rPr lang="en-US" dirty="0" smtClean="0"/>
              <a:t>the robot deviates to </a:t>
            </a:r>
            <a:r>
              <a:rPr lang="en-US" dirty="0"/>
              <a:t>the </a:t>
            </a:r>
            <a:r>
              <a:rPr lang="en-US" dirty="0" smtClean="0"/>
              <a:t>right, </a:t>
            </a:r>
            <a:r>
              <a:rPr lang="en-US" dirty="0"/>
              <a:t>turn </a:t>
            </a:r>
            <a:r>
              <a:rPr lang="en-US" dirty="0" smtClean="0"/>
              <a:t>left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above rules are logic functions and operations.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0C849-D25A-49F9-8181-7B169F96306A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6477000" y="2257425"/>
            <a:ext cx="890588" cy="3506788"/>
          </a:xfrm>
          <a:custGeom>
            <a:avLst/>
            <a:gdLst>
              <a:gd name="connsiteX0" fmla="*/ 388343 w 890171"/>
              <a:gd name="connsiteY0" fmla="*/ 0 h 2854713"/>
              <a:gd name="connsiteX1" fmla="*/ 16636 w 890171"/>
              <a:gd name="connsiteY1" fmla="*/ 1256371 h 2854713"/>
              <a:gd name="connsiteX2" fmla="*/ 871563 w 890171"/>
              <a:gd name="connsiteY2" fmla="*/ 2014654 h 2854713"/>
              <a:gd name="connsiteX3" fmla="*/ 522158 w 890171"/>
              <a:gd name="connsiteY3" fmla="*/ 2854713 h 285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0171" h="2854713">
                <a:moveTo>
                  <a:pt x="388343" y="0"/>
                </a:moveTo>
                <a:cubicBezTo>
                  <a:pt x="162221" y="460298"/>
                  <a:pt x="-63901" y="920596"/>
                  <a:pt x="16636" y="1256371"/>
                </a:cubicBezTo>
                <a:cubicBezTo>
                  <a:pt x="97173" y="1592146"/>
                  <a:pt x="787309" y="1748264"/>
                  <a:pt x="871563" y="2014654"/>
                </a:cubicBezTo>
                <a:cubicBezTo>
                  <a:pt x="955817" y="2281044"/>
                  <a:pt x="738987" y="2567878"/>
                  <a:pt x="522158" y="28547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97600" y="3400425"/>
            <a:ext cx="646113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83300" y="3552825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83400" y="3538538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/>
          <p:cNvCxnSpPr>
            <a:stCxn id="8" idx="6"/>
            <a:endCxn id="9" idx="2"/>
          </p:cNvCxnSpPr>
          <p:nvPr/>
        </p:nvCxnSpPr>
        <p:spPr>
          <a:xfrm flipV="1">
            <a:off x="6159500" y="3690938"/>
            <a:ext cx="723900" cy="14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399213" y="3248025"/>
            <a:ext cx="46037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54800" y="3248025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44" name="TextBox 12"/>
          <p:cNvSpPr txBox="1">
            <a:spLocks noChangeArrowheads="1"/>
          </p:cNvSpPr>
          <p:nvPr/>
        </p:nvSpPr>
        <p:spPr bwMode="auto">
          <a:xfrm>
            <a:off x="5767388" y="2401888"/>
            <a:ext cx="18113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Magnetic sensors</a:t>
            </a:r>
          </a:p>
          <a:p>
            <a:r>
              <a:rPr lang="en-US">
                <a:latin typeface="Calibri" pitchFamily="34" charset="0"/>
              </a:rPr>
              <a:t>S1              S2</a:t>
            </a:r>
          </a:p>
          <a:p>
            <a:endParaRPr lang="en-US">
              <a:latin typeface="Calibri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7035800" y="4467225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969000" y="2951163"/>
            <a:ext cx="430213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738938" y="2951163"/>
            <a:ext cx="220662" cy="296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677025" y="2257425"/>
            <a:ext cx="3270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9" name="TextBox 17"/>
          <p:cNvSpPr txBox="1">
            <a:spLocks noChangeArrowheads="1"/>
          </p:cNvSpPr>
          <p:nvPr/>
        </p:nvSpPr>
        <p:spPr bwMode="auto">
          <a:xfrm>
            <a:off x="6840538" y="1919288"/>
            <a:ext cx="995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Terminal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048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1.1 What is digital logic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Understanding the difference between Digital and Analog operations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71D0C-7D96-4A53-9D1F-3F8090F52B80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7526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Analog and digital 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Analog signals: the signal can be any values within the valid  range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Example: Range =0 </a:t>
            </a:r>
            <a:r>
              <a:rPr lang="en-US" dirty="0" smtClean="0">
                <a:sym typeface="Wingdings" pitchFamily="2" charset="2"/>
              </a:rPr>
              <a:t> 10 Volts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ym typeface="Wingdings" pitchFamily="2" charset="2"/>
              </a:rPr>
              <a:t>E.g. The signal can be 1.356 Volts or 2.432 Volts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Digital signals: It can only be  HIGH (or called ‘1’ )or LOW (or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called ‘0’). Examples: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 TTL Transistor-transistor-logic standard: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High=‘1’ </a:t>
            </a:r>
            <a:r>
              <a:rPr lang="en-US" dirty="0" smtClean="0">
                <a:sym typeface="Symbol"/>
              </a:rPr>
              <a:t></a:t>
            </a:r>
            <a:r>
              <a:rPr lang="en-US" dirty="0" smtClean="0"/>
              <a:t> </a:t>
            </a:r>
            <a:r>
              <a:rPr lang="en-US" dirty="0"/>
              <a:t>5 </a:t>
            </a:r>
            <a:r>
              <a:rPr lang="en-US" dirty="0" smtClean="0"/>
              <a:t>volts</a:t>
            </a:r>
            <a:endParaRPr lang="en-US" dirty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Low=‘0’ </a:t>
            </a:r>
            <a:r>
              <a:rPr lang="en-US" dirty="0">
                <a:sym typeface="Symbol"/>
              </a:rPr>
              <a:t> </a:t>
            </a:r>
            <a:r>
              <a:rPr lang="en-US" dirty="0" smtClean="0"/>
              <a:t>0 Volt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10227-71D1-4FBA-AC78-914F50B6E1CA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6165850" y="2032000"/>
            <a:ext cx="2625725" cy="1571625"/>
          </a:xfrm>
          <a:custGeom>
            <a:avLst/>
            <a:gdLst>
              <a:gd name="connsiteX0" fmla="*/ 0 w 2625754"/>
              <a:gd name="connsiteY0" fmla="*/ 656980 h 1571409"/>
              <a:gd name="connsiteX1" fmla="*/ 520118 w 2625754"/>
              <a:gd name="connsiteY1" fmla="*/ 2639 h 1571409"/>
              <a:gd name="connsiteX2" fmla="*/ 1174459 w 2625754"/>
              <a:gd name="connsiteY2" fmla="*/ 875094 h 1571409"/>
              <a:gd name="connsiteX3" fmla="*/ 1778466 w 2625754"/>
              <a:gd name="connsiteY3" fmla="*/ 1571380 h 1571409"/>
              <a:gd name="connsiteX4" fmla="*/ 2105637 w 2625754"/>
              <a:gd name="connsiteY4" fmla="*/ 849927 h 1571409"/>
              <a:gd name="connsiteX5" fmla="*/ 2197916 w 2625754"/>
              <a:gd name="connsiteY5" fmla="*/ 975762 h 1571409"/>
              <a:gd name="connsiteX6" fmla="*/ 2332140 w 2625754"/>
              <a:gd name="connsiteY6" fmla="*/ 1009318 h 1571409"/>
              <a:gd name="connsiteX7" fmla="*/ 2483142 w 2625754"/>
              <a:gd name="connsiteY7" fmla="*/ 589868 h 1571409"/>
              <a:gd name="connsiteX8" fmla="*/ 2625754 w 2625754"/>
              <a:gd name="connsiteY8" fmla="*/ 975762 h 1571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5754" h="1571409">
                <a:moveTo>
                  <a:pt x="0" y="656980"/>
                </a:moveTo>
                <a:cubicBezTo>
                  <a:pt x="162187" y="311633"/>
                  <a:pt x="324375" y="-33713"/>
                  <a:pt x="520118" y="2639"/>
                </a:cubicBezTo>
                <a:cubicBezTo>
                  <a:pt x="715861" y="38991"/>
                  <a:pt x="964734" y="613637"/>
                  <a:pt x="1174459" y="875094"/>
                </a:cubicBezTo>
                <a:cubicBezTo>
                  <a:pt x="1384184" y="1136551"/>
                  <a:pt x="1623270" y="1575575"/>
                  <a:pt x="1778466" y="1571380"/>
                </a:cubicBezTo>
                <a:cubicBezTo>
                  <a:pt x="1933662" y="1567186"/>
                  <a:pt x="2035729" y="949197"/>
                  <a:pt x="2105637" y="849927"/>
                </a:cubicBezTo>
                <a:cubicBezTo>
                  <a:pt x="2175545" y="750657"/>
                  <a:pt x="2160166" y="949197"/>
                  <a:pt x="2197916" y="975762"/>
                </a:cubicBezTo>
                <a:cubicBezTo>
                  <a:pt x="2235667" y="1002327"/>
                  <a:pt x="2284602" y="1073634"/>
                  <a:pt x="2332140" y="1009318"/>
                </a:cubicBezTo>
                <a:cubicBezTo>
                  <a:pt x="2379678" y="945002"/>
                  <a:pt x="2434206" y="595461"/>
                  <a:pt x="2483142" y="589868"/>
                </a:cubicBezTo>
                <a:cubicBezTo>
                  <a:pt x="2532078" y="584275"/>
                  <a:pt x="2578916" y="780018"/>
                  <a:pt x="2625754" y="97576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165850" y="3640138"/>
            <a:ext cx="28257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165850" y="1752600"/>
            <a:ext cx="0" cy="1887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8" name="TextBox 12"/>
          <p:cNvSpPr txBox="1">
            <a:spLocks noChangeArrowheads="1"/>
          </p:cNvSpPr>
          <p:nvPr/>
        </p:nvSpPr>
        <p:spPr bwMode="auto">
          <a:xfrm>
            <a:off x="6324600" y="1676400"/>
            <a:ext cx="88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Voltage</a:t>
            </a:r>
          </a:p>
        </p:txBody>
      </p:sp>
      <p:sp>
        <p:nvSpPr>
          <p:cNvPr id="20489" name="TextBox 13"/>
          <p:cNvSpPr txBox="1">
            <a:spLocks noChangeArrowheads="1"/>
          </p:cNvSpPr>
          <p:nvPr/>
        </p:nvSpPr>
        <p:spPr bwMode="auto">
          <a:xfrm>
            <a:off x="7696200" y="3810000"/>
            <a:ext cx="1117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Time (ms)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148388" y="5334000"/>
            <a:ext cx="28257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148388" y="4546600"/>
            <a:ext cx="0" cy="78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2" name="TextBox 17"/>
          <p:cNvSpPr txBox="1">
            <a:spLocks noChangeArrowheads="1"/>
          </p:cNvSpPr>
          <p:nvPr/>
        </p:nvSpPr>
        <p:spPr bwMode="auto">
          <a:xfrm>
            <a:off x="6324600" y="4157663"/>
            <a:ext cx="889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Voltage</a:t>
            </a:r>
          </a:p>
        </p:txBody>
      </p:sp>
      <p:sp>
        <p:nvSpPr>
          <p:cNvPr id="20493" name="TextBox 18"/>
          <p:cNvSpPr txBox="1">
            <a:spLocks noChangeArrowheads="1"/>
          </p:cNvSpPr>
          <p:nvPr/>
        </p:nvSpPr>
        <p:spPr bwMode="auto">
          <a:xfrm>
            <a:off x="7734300" y="5410200"/>
            <a:ext cx="1117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Time (ms)</a:t>
            </a:r>
          </a:p>
        </p:txBody>
      </p:sp>
      <p:cxnSp>
        <p:nvCxnSpPr>
          <p:cNvPr id="24" name="Elbow Connector 23"/>
          <p:cNvCxnSpPr/>
          <p:nvPr/>
        </p:nvCxnSpPr>
        <p:spPr>
          <a:xfrm>
            <a:off x="6148388" y="4800600"/>
            <a:ext cx="914400" cy="533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>
            <a:off x="6934200" y="4800600"/>
            <a:ext cx="914400" cy="533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>
            <a:off x="7600950" y="4800600"/>
            <a:ext cx="914400" cy="533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934200" y="48006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593013" y="4792663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9" name="TextBox 30"/>
          <p:cNvSpPr txBox="1">
            <a:spLocks noChangeArrowheads="1"/>
          </p:cNvSpPr>
          <p:nvPr/>
        </p:nvSpPr>
        <p:spPr bwMode="auto">
          <a:xfrm>
            <a:off x="5715000" y="4691063"/>
            <a:ext cx="48577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5 V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0 V</a:t>
            </a:r>
          </a:p>
        </p:txBody>
      </p:sp>
      <p:sp>
        <p:nvSpPr>
          <p:cNvPr id="20500" name="TextBox 31"/>
          <p:cNvSpPr txBox="1">
            <a:spLocks noChangeArrowheads="1"/>
          </p:cNvSpPr>
          <p:nvPr/>
        </p:nvSpPr>
        <p:spPr bwMode="auto">
          <a:xfrm>
            <a:off x="5657850" y="1839913"/>
            <a:ext cx="603250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10 V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0 V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6121400" y="2046288"/>
            <a:ext cx="139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2" name="TextBox 34"/>
          <p:cNvSpPr txBox="1">
            <a:spLocks noChangeArrowheads="1"/>
          </p:cNvSpPr>
          <p:nvPr/>
        </p:nvSpPr>
        <p:spPr bwMode="auto">
          <a:xfrm>
            <a:off x="8450263" y="3659188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</a:t>
            </a:r>
          </a:p>
        </p:txBody>
      </p:sp>
      <p:sp>
        <p:nvSpPr>
          <p:cNvPr id="20503" name="TextBox 35"/>
          <p:cNvSpPr txBox="1">
            <a:spLocks noChangeArrowheads="1"/>
          </p:cNvSpPr>
          <p:nvPr/>
        </p:nvSpPr>
        <p:spPr bwMode="auto">
          <a:xfrm>
            <a:off x="8450263" y="522605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</a:t>
            </a:r>
          </a:p>
        </p:txBody>
      </p:sp>
      <p:cxnSp>
        <p:nvCxnSpPr>
          <p:cNvPr id="38" name="Straight Connector 37"/>
          <p:cNvCxnSpPr>
            <a:endCxn id="20502" idx="0"/>
          </p:cNvCxnSpPr>
          <p:nvPr/>
        </p:nvCxnSpPr>
        <p:spPr>
          <a:xfrm>
            <a:off x="8601075" y="3581400"/>
            <a:ext cx="0" cy="77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0503" idx="0"/>
          </p:cNvCxnSpPr>
          <p:nvPr/>
        </p:nvCxnSpPr>
        <p:spPr>
          <a:xfrm>
            <a:off x="8601075" y="5226050"/>
            <a:ext cx="0" cy="184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7526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561263" y="22098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Analog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012668" y="4321731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Digital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is the meaning of digital logic?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signal </a:t>
            </a:r>
            <a:r>
              <a:rPr lang="en-US" dirty="0"/>
              <a:t>is </a:t>
            </a:r>
            <a:r>
              <a:rPr lang="en-US" dirty="0" smtClean="0"/>
              <a:t>represented  by ‘1’ or ‘0’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some digital electronics: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High</a:t>
            </a:r>
            <a:r>
              <a:rPr lang="en-US" dirty="0"/>
              <a:t>=‘1’ </a:t>
            </a:r>
            <a:r>
              <a:rPr lang="en-US" dirty="0">
                <a:sym typeface="Symbol"/>
              </a:rPr>
              <a:t></a:t>
            </a:r>
            <a:r>
              <a:rPr lang="en-US" dirty="0"/>
              <a:t> 5 volts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Low=‘0’ </a:t>
            </a:r>
            <a:r>
              <a:rPr lang="en-US" dirty="0">
                <a:sym typeface="Symbol"/>
              </a:rPr>
              <a:t> </a:t>
            </a:r>
            <a:r>
              <a:rPr lang="en-US" dirty="0"/>
              <a:t>0 Volt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Advantages: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Easy to be implemented in a circuit.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Less likely to be interfered by noise, temperature and radiation.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BB1015-E168-4D7B-9C6A-29CB09BEEBCE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7526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1.2 Digital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AND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OR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NOT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43A2D-B51A-4EC5-A72B-35D855C1233D}" type="slidenum">
              <a:rPr lang="en-US"/>
              <a:pPr>
                <a:defRPr/>
              </a:pPr>
              <a:t>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7526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Digital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Study how to combine inputs to generate outputs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 </a:t>
            </a:r>
            <a:r>
              <a:rPr lang="en-US" u="sng" dirty="0" smtClean="0"/>
              <a:t>arithmetic</a:t>
            </a:r>
            <a:r>
              <a:rPr lang="en-US" dirty="0" smtClean="0"/>
              <a:t> operations: 2 Add 3= 5, result is 5</a:t>
            </a:r>
            <a:endParaRPr lang="en-US" dirty="0" smtClean="0">
              <a:solidFill>
                <a:srgbClr val="FF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 </a:t>
            </a:r>
            <a:r>
              <a:rPr lang="en-US" u="sng" dirty="0" smtClean="0"/>
              <a:t>digital</a:t>
            </a:r>
            <a:r>
              <a:rPr lang="en-US" dirty="0" smtClean="0"/>
              <a:t> operations: we need a truth table to see the result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3 popular digital operations you will learn here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AND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NOT (Negation 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ENGG1100. Ch6-Digital Logic (Part1) 25/2/14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B458E-9A41-4E18-AC9A-AC7B0C7B9D17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00800" y="4953000"/>
            <a:ext cx="11430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Digital operation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943600" y="5105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943600" y="5867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543800" y="5538788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5" name="TextBox 10"/>
          <p:cNvSpPr txBox="1">
            <a:spLocks noChangeArrowheads="1"/>
          </p:cNvSpPr>
          <p:nvPr/>
        </p:nvSpPr>
        <p:spPr bwMode="auto">
          <a:xfrm>
            <a:off x="5165725" y="4940300"/>
            <a:ext cx="80168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Digital</a:t>
            </a:r>
          </a:p>
          <a:p>
            <a:r>
              <a:rPr lang="en-US">
                <a:latin typeface="Calibri" pitchFamily="34" charset="0"/>
              </a:rPr>
              <a:t>Input1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Digital</a:t>
            </a:r>
          </a:p>
          <a:p>
            <a:r>
              <a:rPr lang="en-US">
                <a:latin typeface="Calibri" pitchFamily="34" charset="0"/>
              </a:rPr>
              <a:t>Input2</a:t>
            </a:r>
          </a:p>
        </p:txBody>
      </p:sp>
      <p:sp>
        <p:nvSpPr>
          <p:cNvPr id="24586" name="TextBox 11"/>
          <p:cNvSpPr txBox="1">
            <a:spLocks noChangeArrowheads="1"/>
          </p:cNvSpPr>
          <p:nvPr/>
        </p:nvSpPr>
        <p:spPr bwMode="auto">
          <a:xfrm>
            <a:off x="8037513" y="5378450"/>
            <a:ext cx="8556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Digital</a:t>
            </a:r>
          </a:p>
          <a:p>
            <a:r>
              <a:rPr lang="en-US">
                <a:latin typeface="Calibri" pitchFamily="34" charset="0"/>
              </a:rPr>
              <a:t>Output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752600" y="457200"/>
            <a:ext cx="1219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2643</Words>
  <Application>Microsoft Office PowerPoint</Application>
  <PresentationFormat>On-screen Show (4:3)</PresentationFormat>
  <Paragraphs>783</Paragraphs>
  <Slides>38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Office Theme</vt:lpstr>
      <vt:lpstr>1_Office Theme</vt:lpstr>
      <vt:lpstr>ENGG1100  Lecture 6: Introduction To Engineering Design (Digital Logic) Part 1 Kin Hong Wong  </vt:lpstr>
      <vt:lpstr>Overview</vt:lpstr>
      <vt:lpstr>Motivations and plans</vt:lpstr>
      <vt:lpstr>Example</vt:lpstr>
      <vt:lpstr>1.1 What is digital logic ?</vt:lpstr>
      <vt:lpstr>Analog and digital signals</vt:lpstr>
      <vt:lpstr>What is the meaning of digital logic?</vt:lpstr>
      <vt:lpstr>1.2 Digital Operations</vt:lpstr>
      <vt:lpstr>Digital operations</vt:lpstr>
      <vt:lpstr>Exercises</vt:lpstr>
      <vt:lpstr>AND operation, example in real life</vt:lpstr>
      <vt:lpstr>OR operation, example in real life</vt:lpstr>
      <vt:lpstr>NOT operation, example in real life</vt:lpstr>
      <vt:lpstr>Exercise for robot control to follow the magnetic path</vt:lpstr>
      <vt:lpstr> 1.3 Truth table </vt:lpstr>
      <vt:lpstr>Truth table</vt:lpstr>
      <vt:lpstr>Truth table example for “AND” operation</vt:lpstr>
      <vt:lpstr>Truth table example for “OR” operation</vt:lpstr>
      <vt:lpstr>NOT (or called negation)</vt:lpstr>
      <vt:lpstr>Exercises</vt:lpstr>
      <vt:lpstr>Combinational logic  (Combine NOT , AND , OR)</vt:lpstr>
      <vt:lpstr>Truth table</vt:lpstr>
      <vt:lpstr>We can solve it step by step</vt:lpstr>
      <vt:lpstr>We can solve it step by step</vt:lpstr>
      <vt:lpstr>We can solve it step by step</vt:lpstr>
      <vt:lpstr>Exercise 1.1:</vt:lpstr>
      <vt:lpstr>Exercise1.1: NOT( X AND Y ) OR Z </vt:lpstr>
      <vt:lpstr>Exercise1.1: NOT( X AND Y ) OR Z </vt:lpstr>
      <vt:lpstr>1.4 Robot Hardware</vt:lpstr>
      <vt:lpstr>The Intelligent Robot system </vt:lpstr>
      <vt:lpstr>Our debug (interface) board</vt:lpstr>
      <vt:lpstr>1.5 Software implementation</vt:lpstr>
      <vt:lpstr>How to use “If-then-else”</vt:lpstr>
      <vt:lpstr>You will learn this in Lab6.</vt:lpstr>
      <vt:lpstr>A more complex function You will test it in Lab 6.</vt:lpstr>
      <vt:lpstr>Summary</vt:lpstr>
      <vt:lpstr>End</vt:lpstr>
      <vt:lpstr>Appendix part1.A: ANSWER1.1: W=(NOT( X AND Y )) OR Z 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Finiet state machines</dc:title>
  <dc:creator>khwong</dc:creator>
  <cp:lastModifiedBy>khwong</cp:lastModifiedBy>
  <cp:revision>177</cp:revision>
  <cp:lastPrinted>2014-02-14T09:42:49Z</cp:lastPrinted>
  <dcterms:created xsi:type="dcterms:W3CDTF">2013-07-12T08:17:45Z</dcterms:created>
  <dcterms:modified xsi:type="dcterms:W3CDTF">2014-03-03T01:28:24Z</dcterms:modified>
</cp:coreProperties>
</file>