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26"/>
  </p:notesMasterIdLst>
  <p:handoutMasterIdLst>
    <p:handoutMasterId r:id="rId27"/>
  </p:handoutMasterIdLst>
  <p:sldIdLst>
    <p:sldId id="257" r:id="rId2"/>
    <p:sldId id="394" r:id="rId3"/>
    <p:sldId id="396" r:id="rId4"/>
    <p:sldId id="398" r:id="rId5"/>
    <p:sldId id="401" r:id="rId6"/>
    <p:sldId id="402" r:id="rId7"/>
    <p:sldId id="404" r:id="rId8"/>
    <p:sldId id="403" r:id="rId9"/>
    <p:sldId id="405" r:id="rId10"/>
    <p:sldId id="407" r:id="rId11"/>
    <p:sldId id="408" r:id="rId12"/>
    <p:sldId id="409" r:id="rId13"/>
    <p:sldId id="411" r:id="rId14"/>
    <p:sldId id="412" r:id="rId15"/>
    <p:sldId id="416" r:id="rId16"/>
    <p:sldId id="415" r:id="rId17"/>
    <p:sldId id="417" r:id="rId18"/>
    <p:sldId id="371" r:id="rId19"/>
    <p:sldId id="372" r:id="rId20"/>
    <p:sldId id="374" r:id="rId21"/>
    <p:sldId id="413" r:id="rId22"/>
    <p:sldId id="414" r:id="rId23"/>
    <p:sldId id="410" r:id="rId24"/>
    <p:sldId id="392" r:id="rId25"/>
  </p:sldIdLst>
  <p:sldSz cx="9144000" cy="6858000" type="screen4x3"/>
  <p:notesSz cx="9874250" cy="67976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CEC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4660"/>
  </p:normalViewPr>
  <p:slideViewPr>
    <p:cSldViewPr snapToGrid="0" snapToObjects="1">
      <p:cViewPr varScale="1">
        <p:scale>
          <a:sx n="98" d="100"/>
          <a:sy n="98" d="100"/>
        </p:scale>
        <p:origin x="96" y="48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05475" name="Rectangle 3"/>
          <p:cNvSpPr>
            <a:spLocks noGrp="1" noChangeArrowheads="1"/>
          </p:cNvSpPr>
          <p:nvPr>
            <p:ph type="dt" sz="quarter" idx="1"/>
          </p:nvPr>
        </p:nvSpPr>
        <p:spPr bwMode="auto">
          <a:xfrm>
            <a:off x="5592763"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76F0465-D712-4762-A2CD-D8BAF83E237D}" type="datetimeFigureOut">
              <a:rPr lang="en-US"/>
              <a:pPr>
                <a:defRPr/>
              </a:pPr>
              <a:t>2/7/2014</a:t>
            </a:fld>
            <a:endParaRPr lang="en-US"/>
          </a:p>
        </p:txBody>
      </p:sp>
      <p:sp>
        <p:nvSpPr>
          <p:cNvPr id="105476" name="Rectangle 4"/>
          <p:cNvSpPr>
            <a:spLocks noGrp="1" noChangeArrowheads="1"/>
          </p:cNvSpPr>
          <p:nvPr>
            <p:ph type="ftr" sz="quarter" idx="2"/>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05477" name="Rectangle 5"/>
          <p:cNvSpPr>
            <a:spLocks noGrp="1" noChangeArrowheads="1"/>
          </p:cNvSpPr>
          <p:nvPr>
            <p:ph type="sldNum" sz="quarter" idx="3"/>
          </p:nvPr>
        </p:nvSpPr>
        <p:spPr bwMode="auto">
          <a:xfrm>
            <a:off x="5592763"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E9E708F-71CD-4E1B-A443-4529345ED93A}" type="slidenum">
              <a:rPr lang="en-US"/>
              <a:pPr>
                <a:defRPr/>
              </a:pPr>
              <a:t>‹#›</a:t>
            </a:fld>
            <a:endParaRPr lang="en-US"/>
          </a:p>
        </p:txBody>
      </p:sp>
    </p:spTree>
    <p:extLst>
      <p:ext uri="{BB962C8B-B14F-4D97-AF65-F5344CB8AC3E}">
        <p14:creationId xmlns:p14="http://schemas.microsoft.com/office/powerpoint/2010/main" val="2242164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900" cy="3397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5592763" y="0"/>
            <a:ext cx="4279900" cy="3397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852C23-E1DB-4A50-950A-F972A14F8F34}" type="datetimeFigureOut">
              <a:rPr lang="en-US"/>
              <a:pPr>
                <a:defRPr/>
              </a:pPr>
              <a:t>2/7/2014</a:t>
            </a:fld>
            <a:endParaRPr lang="en-US"/>
          </a:p>
        </p:txBody>
      </p:sp>
      <p:sp>
        <p:nvSpPr>
          <p:cNvPr id="4" name="Slide Image Placeholder 3"/>
          <p:cNvSpPr>
            <a:spLocks noGrp="1" noRot="1" noChangeAspect="1"/>
          </p:cNvSpPr>
          <p:nvPr>
            <p:ph type="sldImg" idx="2"/>
          </p:nvPr>
        </p:nvSpPr>
        <p:spPr>
          <a:xfrm>
            <a:off x="32385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87425" y="3228975"/>
            <a:ext cx="7899400" cy="30591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456363"/>
            <a:ext cx="4279900" cy="339725"/>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5592763" y="6456363"/>
            <a:ext cx="4279900" cy="339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E28DFE0-7636-4662-9ABE-606EB9C421D8}" type="slidenum">
              <a:rPr lang="en-US"/>
              <a:pPr>
                <a:defRPr/>
              </a:pPr>
              <a:t>‹#›</a:t>
            </a:fld>
            <a:endParaRPr lang="en-US"/>
          </a:p>
        </p:txBody>
      </p:sp>
    </p:spTree>
    <p:extLst>
      <p:ext uri="{BB962C8B-B14F-4D97-AF65-F5344CB8AC3E}">
        <p14:creationId xmlns:p14="http://schemas.microsoft.com/office/powerpoint/2010/main" val="25516102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617A30DC-D227-410D-9408-B46B4BB68EEF}" type="slidenum">
              <a:rPr lang="en-US" smtClean="0">
                <a:solidFill>
                  <a:srgbClr val="000000"/>
                </a:solidFill>
              </a:rPr>
              <a:pPr/>
              <a:t>1</a:t>
            </a:fld>
            <a:endParaRPr lang="en-US" smtClean="0">
              <a:solidFill>
                <a:srgbClr val="000000"/>
              </a:solidFill>
            </a:endParaRPr>
          </a:p>
        </p:txBody>
      </p:sp>
    </p:spTree>
    <p:extLst>
      <p:ext uri="{BB962C8B-B14F-4D97-AF65-F5344CB8AC3E}">
        <p14:creationId xmlns:p14="http://schemas.microsoft.com/office/powerpoint/2010/main" val="324223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TextEdit="1"/>
          </p:cNvSpPr>
          <p:nvPr>
            <p:ph type="sldImg"/>
          </p:nvPr>
        </p:nvSpPr>
        <p:spPr bwMode="auto">
          <a:noFill/>
          <a:ln>
            <a:solidFill>
              <a:srgbClr val="000000"/>
            </a:solidFill>
            <a:miter lim="800000"/>
            <a:headEnd/>
            <a:tailEnd/>
          </a:ln>
        </p:spPr>
      </p:sp>
      <p:sp>
        <p:nvSpPr>
          <p:cNvPr id="3829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64131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TextEdit="1"/>
          </p:cNvSpPr>
          <p:nvPr>
            <p:ph type="sldImg"/>
          </p:nvPr>
        </p:nvSpPr>
        <p:spPr bwMode="auto">
          <a:noFill/>
          <a:ln>
            <a:solidFill>
              <a:srgbClr val="000000"/>
            </a:solidFill>
            <a:miter lim="800000"/>
            <a:headEnd/>
            <a:tailEnd/>
          </a:ln>
        </p:spPr>
      </p:sp>
      <p:sp>
        <p:nvSpPr>
          <p:cNvPr id="3829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6864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28DFE0-7636-4662-9ABE-606EB9C421D8}" type="slidenum">
              <a:rPr lang="en-US" smtClean="0"/>
              <a:pPr>
                <a:defRPr/>
              </a:pPr>
              <a:t>5</a:t>
            </a:fld>
            <a:endParaRPr lang="en-US"/>
          </a:p>
        </p:txBody>
      </p:sp>
    </p:spTree>
    <p:extLst>
      <p:ext uri="{BB962C8B-B14F-4D97-AF65-F5344CB8AC3E}">
        <p14:creationId xmlns:p14="http://schemas.microsoft.com/office/powerpoint/2010/main" val="122869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Rot="1" noChangeAspect="1" noTextEdit="1"/>
          </p:cNvSpPr>
          <p:nvPr>
            <p:ph type="sldImg"/>
          </p:nvPr>
        </p:nvSpPr>
        <p:spPr bwMode="auto">
          <a:noFill/>
          <a:ln>
            <a:solidFill>
              <a:srgbClr val="000000"/>
            </a:solidFill>
            <a:miter lim="800000"/>
            <a:headEnd/>
            <a:tailEnd/>
          </a:ln>
        </p:spPr>
      </p:sp>
      <p:sp>
        <p:nvSpPr>
          <p:cNvPr id="3717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71723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Rot="1" noChangeAspect="1" noTextEdit="1"/>
          </p:cNvSpPr>
          <p:nvPr>
            <p:ph type="sldImg"/>
          </p:nvPr>
        </p:nvSpPr>
        <p:spPr bwMode="auto">
          <a:noFill/>
          <a:ln>
            <a:solidFill>
              <a:srgbClr val="000000"/>
            </a:solidFill>
            <a:miter lim="800000"/>
            <a:headEnd/>
            <a:tailEnd/>
          </a:ln>
        </p:spPr>
      </p:sp>
      <p:sp>
        <p:nvSpPr>
          <p:cNvPr id="3758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13070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TextEdit="1"/>
          </p:cNvSpPr>
          <p:nvPr>
            <p:ph type="sldImg"/>
          </p:nvPr>
        </p:nvSpPr>
        <p:spPr bwMode="auto">
          <a:noFill/>
          <a:ln>
            <a:solidFill>
              <a:srgbClr val="000000"/>
            </a:solidFill>
            <a:miter lim="800000"/>
            <a:headEnd/>
            <a:tailEnd/>
          </a:ln>
        </p:spPr>
      </p:sp>
      <p:sp>
        <p:nvSpPr>
          <p:cNvPr id="3870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80909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57200" y="1047750"/>
            <a:ext cx="8553450" cy="550545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CFE27D04-1C98-42E6-828A-9D1BC6B39F0D}" type="slidenum">
              <a:rPr lang="en-US" smtClean="0"/>
              <a:pPr/>
              <a:t>‹#›</a:t>
            </a:fld>
            <a:endParaRPr lang="en-US" dirty="0"/>
          </a:p>
        </p:txBody>
      </p:sp>
    </p:spTree>
    <p:extLst>
      <p:ext uri="{BB962C8B-B14F-4D97-AF65-F5344CB8AC3E}">
        <p14:creationId xmlns:p14="http://schemas.microsoft.com/office/powerpoint/2010/main" val="2517379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457200" y="1111782"/>
            <a:ext cx="8229600" cy="5142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marL="742950" indent="-285750">
              <a:buFont typeface="Wingdings" panose="05000000000000000000" pitchFamily="2"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2"/>
          <p:cNvSpPr>
            <a:spLocks noGrp="1" noChangeArrowheads="1"/>
          </p:cNvSpPr>
          <p:nvPr>
            <p:ph type="title"/>
          </p:nvPr>
        </p:nvSpPr>
        <p:spPr bwMode="auto">
          <a:xfrm>
            <a:off x="457200" y="274638"/>
            <a:ext cx="8229600" cy="51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 name="Rectangle 6"/>
          <p:cNvSpPr>
            <a:spLocks noGrp="1" noChangeArrowheads="1"/>
          </p:cNvSpPr>
          <p:nvPr>
            <p:ph type="sldNum" sz="quarter" idx="12"/>
          </p:nvPr>
        </p:nvSpPr>
        <p:spPr>
          <a:xfrm>
            <a:off x="6858000" y="6556443"/>
            <a:ext cx="1828800" cy="262714"/>
          </a:xfrm>
          <a:prstGeom prst="rect">
            <a:avLst/>
          </a:prstGeom>
          <a:ln/>
        </p:spPr>
        <p:txBody>
          <a:bodyPr/>
          <a:lstStyle>
            <a:lvl1pPr>
              <a:defRPr/>
            </a:lvl1pPr>
          </a:lstStyle>
          <a:p>
            <a:pPr>
              <a:defRPr/>
            </a:pPr>
            <a:fld id="{41144F83-58E7-4B98-A821-D07BD846730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6858000" y="6556443"/>
            <a:ext cx="1828800" cy="262714"/>
          </a:xfrm>
          <a:prstGeom prst="rect">
            <a:avLst/>
          </a:prstGeom>
          <a:ln/>
        </p:spPr>
        <p:txBody>
          <a:bodyPr/>
          <a:lstStyle>
            <a:lvl1pPr>
              <a:defRPr/>
            </a:lvl1pPr>
          </a:lstStyle>
          <a:p>
            <a:pPr>
              <a:defRPr/>
            </a:pPr>
            <a:fld id="{41144F83-58E7-4B98-A821-D07BD846730C}" type="slidenum">
              <a:rPr lang="en-US"/>
              <a:pPr>
                <a:defRPr/>
              </a:pPr>
              <a:t>‹#›</a:t>
            </a:fld>
            <a:endParaRPr lang="en-US" dirty="0"/>
          </a:p>
        </p:txBody>
      </p:sp>
    </p:spTree>
    <p:extLst>
      <p:ext uri="{BB962C8B-B14F-4D97-AF65-F5344CB8AC3E}">
        <p14:creationId xmlns:p14="http://schemas.microsoft.com/office/powerpoint/2010/main" val="41770602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2"/>
          </p:nvPr>
        </p:nvSpPr>
        <p:spPr>
          <a:xfrm>
            <a:off x="6858000" y="6556443"/>
            <a:ext cx="1828800" cy="262714"/>
          </a:xfrm>
          <a:prstGeom prst="rect">
            <a:avLst/>
          </a:prstGeom>
          <a:ln/>
        </p:spPr>
        <p:txBody>
          <a:bodyPr/>
          <a:lstStyle>
            <a:lvl1pPr>
              <a:defRPr/>
            </a:lvl1pPr>
          </a:lstStyle>
          <a:p>
            <a:pPr>
              <a:defRPr/>
            </a:pPr>
            <a:fld id="{41144F83-58E7-4B98-A821-D07BD846730C}" type="slidenum">
              <a:rPr lang="en-US"/>
              <a:pPr>
                <a:defRPr/>
              </a:pPr>
              <a:t>‹#›</a:t>
            </a:fld>
            <a:endParaRPr lang="en-US" dirty="0"/>
          </a:p>
        </p:txBody>
      </p:sp>
    </p:spTree>
    <p:extLst>
      <p:ext uri="{BB962C8B-B14F-4D97-AF65-F5344CB8AC3E}">
        <p14:creationId xmlns:p14="http://schemas.microsoft.com/office/powerpoint/2010/main" val="73256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1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0264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5792788" y="6426200"/>
            <a:ext cx="2894012"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a:defRPr/>
            </a:pPr>
            <a:endParaRPr lang="en-US" sz="1000" smtClean="0">
              <a:solidFill>
                <a:srgbClr val="000000"/>
              </a:solidFill>
              <a:latin typeface="Calibri" pitchFamily="34" charset="0"/>
            </a:endParaRPr>
          </a:p>
        </p:txBody>
      </p:sp>
      <p:cxnSp>
        <p:nvCxnSpPr>
          <p:cNvPr id="7" name="Straight Connector 11"/>
          <p:cNvCxnSpPr/>
          <p:nvPr userDrawn="1"/>
        </p:nvCxnSpPr>
        <p:spPr>
          <a:xfrm>
            <a:off x="457200" y="855663"/>
            <a:ext cx="82296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12" name="Text Box 17"/>
          <p:cNvSpPr txBox="1">
            <a:spLocks noChangeArrowheads="1"/>
          </p:cNvSpPr>
          <p:nvPr userDrawn="1"/>
        </p:nvSpPr>
        <p:spPr bwMode="auto">
          <a:xfrm>
            <a:off x="0" y="6553200"/>
            <a:ext cx="9144000" cy="304800"/>
          </a:xfrm>
          <a:prstGeom prst="rect">
            <a:avLst/>
          </a:prstGeom>
          <a:solidFill>
            <a:srgbClr val="0066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defRPr/>
            </a:pPr>
            <a:r>
              <a:rPr lang="zh-CN" altLang="en-US" sz="1400" dirty="0" smtClean="0">
                <a:solidFill>
                  <a:srgbClr val="FFFF66"/>
                </a:solidFill>
                <a:latin typeface="MingLiU" pitchFamily="49" charset="-120"/>
                <a:ea typeface="SimSun" pitchFamily="2" charset="-122"/>
              </a:rPr>
              <a:t>     香港中文大學 </a:t>
            </a:r>
            <a:endParaRPr lang="en-US" sz="900" dirty="0" smtClean="0">
              <a:solidFill>
                <a:srgbClr val="0000FF"/>
              </a:solidFill>
            </a:endParaRPr>
          </a:p>
        </p:txBody>
      </p:sp>
      <p:pic>
        <p:nvPicPr>
          <p:cNvPr id="14" name="Picture 18" descr="cu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200" y="6567488"/>
            <a:ext cx="3190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1677987" y="6613525"/>
            <a:ext cx="2894013" cy="365125"/>
          </a:xfrm>
          <a:prstGeom prst="rect">
            <a:avLst/>
          </a:prstGeom>
        </p:spPr>
        <p:txBody>
          <a:bodyPr/>
          <a:lstStyle/>
          <a:p>
            <a:pPr defTabSz="914400">
              <a:defRPr/>
            </a:pPr>
            <a:r>
              <a:rPr lang="en-US" sz="1000" dirty="0">
                <a:solidFill>
                  <a:srgbClr val="FFFF00"/>
                </a:solidFill>
                <a:latin typeface="Calibri" pitchFamily="34" charset="0"/>
              </a:rPr>
              <a:t>ENGG 1100 | Term </a:t>
            </a:r>
            <a:r>
              <a:rPr lang="en-US" sz="1000" dirty="0" smtClean="0">
                <a:solidFill>
                  <a:srgbClr val="FFFF00"/>
                </a:solidFill>
                <a:latin typeface="Calibri" pitchFamily="34" charset="0"/>
              </a:rPr>
              <a:t>2 </a:t>
            </a:r>
            <a:r>
              <a:rPr lang="en-US" sz="1000" dirty="0">
                <a:solidFill>
                  <a:srgbClr val="FFFF00"/>
                </a:solidFill>
                <a:latin typeface="Calibri" pitchFamily="34" charset="0"/>
              </a:rPr>
              <a:t>| 2013/14</a:t>
            </a:r>
          </a:p>
          <a:p>
            <a:pPr defTabSz="914400">
              <a:defRPr/>
            </a:pPr>
            <a:endParaRPr lang="en-US" sz="1000" dirty="0">
              <a:solidFill>
                <a:srgbClr val="FFFF00"/>
              </a:solidFill>
              <a:latin typeface="Calibri" pitchFamily="34" charset="0"/>
            </a:endParaRPr>
          </a:p>
        </p:txBody>
      </p:sp>
      <p:sp>
        <p:nvSpPr>
          <p:cNvPr id="13" name="Rectangle 11"/>
          <p:cNvSpPr>
            <a:spLocks noGrp="1" noChangeArrowheads="1"/>
          </p:cNvSpPr>
          <p:nvPr>
            <p:ph type="sldNum" sz="quarter" idx="4"/>
          </p:nvPr>
        </p:nvSpPr>
        <p:spPr bwMode="auto">
          <a:xfrm>
            <a:off x="7543800" y="6553200"/>
            <a:ext cx="1600200" cy="304800"/>
          </a:xfrm>
          <a:prstGeom prst="rect">
            <a:avLst/>
          </a:prstGeom>
          <a:solidFill>
            <a:srgbClr val="0066FF"/>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600">
                <a:solidFill>
                  <a:srgbClr val="FFFF00"/>
                </a:solidFill>
                <a:latin typeface="Arial" panose="020B0604020202020204" pitchFamily="34" charset="0"/>
              </a:defRPr>
            </a:lvl1pPr>
          </a:lstStyle>
          <a:p>
            <a:fld id="{CFE27D04-1C98-42E6-828A-9D1BC6B39F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70" r:id="rId3"/>
    <p:sldLayoutId id="2147483671"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q"/>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txBox="1">
            <a:spLocks/>
          </p:cNvSpPr>
          <p:nvPr/>
        </p:nvSpPr>
        <p:spPr bwMode="auto">
          <a:xfrm>
            <a:off x="609600" y="2620963"/>
            <a:ext cx="7878763" cy="3411537"/>
          </a:xfrm>
          <a:prstGeom prst="rect">
            <a:avLst/>
          </a:prstGeom>
          <a:noFill/>
          <a:ln w="9525">
            <a:noFill/>
            <a:miter lim="800000"/>
            <a:headEnd/>
            <a:tailEnd/>
          </a:ln>
        </p:spPr>
        <p:txBody>
          <a:bodyPr/>
          <a:lstStyle/>
          <a:p>
            <a:pPr>
              <a:lnSpc>
                <a:spcPct val="90000"/>
              </a:lnSpc>
              <a:buClr>
                <a:srgbClr val="6FB7D7"/>
              </a:buClr>
              <a:buFont typeface="Arial" charset="0"/>
              <a:buNone/>
            </a:pPr>
            <a:r>
              <a:rPr lang="en-US" altLang="zh-TW" sz="2600" b="1" dirty="0">
                <a:solidFill>
                  <a:srgbClr val="404040"/>
                </a:solidFill>
                <a:latin typeface="Calibri" pitchFamily="34" charset="0"/>
                <a:ea typeface="MS PGothic" pitchFamily="34" charset="-128"/>
                <a:cs typeface="Calibri" pitchFamily="34" charset="0"/>
              </a:rPr>
              <a:t>Lecture </a:t>
            </a:r>
            <a:r>
              <a:rPr lang="en-US" altLang="zh-TW" sz="2600" b="1" dirty="0" smtClean="0">
                <a:solidFill>
                  <a:srgbClr val="404040"/>
                </a:solidFill>
                <a:latin typeface="Calibri" pitchFamily="34" charset="0"/>
                <a:ea typeface="MS PGothic" pitchFamily="34" charset="-128"/>
                <a:cs typeface="Calibri" pitchFamily="34" charset="0"/>
              </a:rPr>
              <a:t>4: Measurement and </a:t>
            </a:r>
            <a:r>
              <a:rPr lang="en-US" altLang="zh-TW" sz="2600" b="1" dirty="0">
                <a:solidFill>
                  <a:srgbClr val="404040"/>
                </a:solidFill>
                <a:latin typeface="Calibri" pitchFamily="34" charset="0"/>
                <a:ea typeface="MS PGothic" pitchFamily="34" charset="-128"/>
                <a:cs typeface="Calibri" pitchFamily="34" charset="0"/>
              </a:rPr>
              <a:t>Instrumentation</a:t>
            </a:r>
          </a:p>
          <a:p>
            <a:pPr>
              <a:lnSpc>
                <a:spcPct val="90000"/>
              </a:lnSpc>
              <a:buClr>
                <a:srgbClr val="6FB7D7"/>
              </a:buClr>
              <a:buFont typeface="Arial" charset="0"/>
              <a:buNone/>
            </a:pPr>
            <a:endParaRPr lang="en-US" altLang="zh-TW" sz="2600" b="1" dirty="0">
              <a:solidFill>
                <a:srgbClr val="404040"/>
              </a:solidFill>
              <a:latin typeface="Calibri" pitchFamily="34" charset="0"/>
              <a:ea typeface="MS PGothic" pitchFamily="34" charset="-128"/>
              <a:cs typeface="Calibri" pitchFamily="34" charset="0"/>
            </a:endParaRPr>
          </a:p>
          <a:p>
            <a:r>
              <a:rPr lang="en-US" altLang="zh-TW" sz="2000" b="1" dirty="0">
                <a:solidFill>
                  <a:srgbClr val="404040"/>
                </a:solidFill>
                <a:latin typeface="Calibri" pitchFamily="34" charset="0"/>
                <a:ea typeface="PMingLiU" pitchFamily="18" charset="-120"/>
                <a:cs typeface="Calibri" pitchFamily="34" charset="0"/>
              </a:rPr>
              <a:t>	</a:t>
            </a:r>
            <a:r>
              <a:rPr lang="en-US" altLang="zh-TW" sz="2000" b="1" dirty="0" smtClean="0">
                <a:solidFill>
                  <a:srgbClr val="404040"/>
                </a:solidFill>
                <a:latin typeface="Calibri" pitchFamily="34" charset="0"/>
                <a:ea typeface="PMingLiU" pitchFamily="18" charset="-120"/>
                <a:cs typeface="Calibri" pitchFamily="34" charset="0"/>
              </a:rPr>
              <a:t>Professor Hon Ki Tsang</a:t>
            </a:r>
          </a:p>
          <a:p>
            <a:r>
              <a:rPr lang="en-US" altLang="zh-TW" sz="2000" b="1" dirty="0">
                <a:solidFill>
                  <a:srgbClr val="404040"/>
                </a:solidFill>
                <a:latin typeface="Calibri" pitchFamily="34" charset="0"/>
                <a:ea typeface="PMingLiU" pitchFamily="18" charset="-120"/>
                <a:cs typeface="Calibri" pitchFamily="34" charset="0"/>
              </a:rPr>
              <a:t>	Department of Electronic Engineering</a:t>
            </a:r>
          </a:p>
          <a:p>
            <a:pPr>
              <a:lnSpc>
                <a:spcPct val="90000"/>
              </a:lnSpc>
              <a:buClr>
                <a:srgbClr val="6FB7D7"/>
              </a:buClr>
              <a:buFont typeface="Arial" charset="0"/>
              <a:buNone/>
            </a:pPr>
            <a:endParaRPr lang="en-US" altLang="zh-TW" sz="1900" b="1" dirty="0">
              <a:solidFill>
                <a:srgbClr val="404040"/>
              </a:solidFill>
              <a:latin typeface="Calibri" pitchFamily="34" charset="0"/>
              <a:ea typeface="MS PGothic" pitchFamily="34" charset="-128"/>
              <a:cs typeface="Calibri" pitchFamily="34" charset="0"/>
            </a:endParaRPr>
          </a:p>
          <a:p>
            <a:pPr>
              <a:lnSpc>
                <a:spcPct val="90000"/>
              </a:lnSpc>
              <a:buClr>
                <a:srgbClr val="6FB7D7"/>
              </a:buClr>
              <a:buFont typeface="Arial" charset="0"/>
              <a:buNone/>
            </a:pPr>
            <a:r>
              <a:rPr lang="en-US" altLang="zh-TW" sz="1900" b="1" dirty="0" smtClean="0">
                <a:solidFill>
                  <a:srgbClr val="404040"/>
                </a:solidFill>
                <a:latin typeface="Calibri" pitchFamily="34" charset="0"/>
                <a:ea typeface="MS PGothic" pitchFamily="34" charset="-128"/>
                <a:cs typeface="Calibri" pitchFamily="34" charset="0"/>
              </a:rPr>
              <a:t> </a:t>
            </a:r>
            <a:endParaRPr lang="en-US" altLang="zh-TW" sz="1900" b="1" dirty="0">
              <a:solidFill>
                <a:srgbClr val="404040"/>
              </a:solidFill>
              <a:latin typeface="Calibri" pitchFamily="34" charset="0"/>
              <a:ea typeface="MS PGothic" pitchFamily="34" charset="-128"/>
              <a:cs typeface="Calibri" pitchFamily="34" charset="0"/>
            </a:endParaRPr>
          </a:p>
          <a:p>
            <a:pPr>
              <a:lnSpc>
                <a:spcPct val="90000"/>
              </a:lnSpc>
              <a:buClr>
                <a:srgbClr val="6FB7D7"/>
              </a:buClr>
              <a:buFont typeface="Arial" charset="0"/>
              <a:buNone/>
            </a:pPr>
            <a:r>
              <a:rPr lang="en-US" altLang="zh-TW" sz="1900" b="1" dirty="0" smtClean="0">
                <a:solidFill>
                  <a:srgbClr val="404040"/>
                </a:solidFill>
                <a:latin typeface="Calibri" pitchFamily="34" charset="0"/>
                <a:ea typeface="MS PGothic" pitchFamily="34" charset="-128"/>
                <a:cs typeface="Calibri" pitchFamily="34" charset="0"/>
              </a:rPr>
              <a:t>February 10, 2014</a:t>
            </a:r>
            <a:endParaRPr lang="en-US" altLang="zh-TW" sz="2000" b="1" dirty="0">
              <a:solidFill>
                <a:srgbClr val="898989"/>
              </a:solidFill>
              <a:latin typeface="Calibri" pitchFamily="34" charset="0"/>
              <a:ea typeface="MS PGothic" pitchFamily="34" charset="-128"/>
              <a:cs typeface="Calibri" pitchFamily="34" charset="0"/>
            </a:endParaRPr>
          </a:p>
        </p:txBody>
      </p:sp>
      <p:sp>
        <p:nvSpPr>
          <p:cNvPr id="15362" name="Title 1"/>
          <p:cNvSpPr txBox="1">
            <a:spLocks/>
          </p:cNvSpPr>
          <p:nvPr/>
        </p:nvSpPr>
        <p:spPr bwMode="auto">
          <a:xfrm>
            <a:off x="609600" y="1347788"/>
            <a:ext cx="8070850" cy="1192212"/>
          </a:xfrm>
          <a:prstGeom prst="rect">
            <a:avLst/>
          </a:prstGeom>
          <a:noFill/>
          <a:ln w="9525">
            <a:noFill/>
            <a:miter lim="800000"/>
            <a:headEnd/>
            <a:tailEnd/>
          </a:ln>
        </p:spPr>
        <p:txBody>
          <a:bodyPr anchor="ctr"/>
          <a:lstStyle/>
          <a:p>
            <a:r>
              <a:rPr lang="en-US" altLang="zh-TW" sz="2800" b="1">
                <a:solidFill>
                  <a:srgbClr val="558ED5"/>
                </a:solidFill>
                <a:latin typeface="Calibri" pitchFamily="34" charset="0"/>
                <a:ea typeface="PMingLiU" pitchFamily="18" charset="-120"/>
                <a:cs typeface="Helvetica" pitchFamily="34" charset="0"/>
              </a:rPr>
              <a:t>ENGG 1100</a:t>
            </a:r>
            <a:r>
              <a:rPr lang="en-US" sz="2800" b="1">
                <a:solidFill>
                  <a:srgbClr val="558ED5"/>
                </a:solidFill>
                <a:latin typeface="Calibri" pitchFamily="34" charset="0"/>
                <a:ea typeface="PMingLiU" pitchFamily="18" charset="-120"/>
                <a:cs typeface="Helvetica" pitchFamily="34" charset="0"/>
              </a:rPr>
              <a:t> Introduction to Engineering Design</a:t>
            </a: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Resistor Ageing</a:t>
            </a:r>
            <a:endParaRPr lang="en-US" dirty="0"/>
          </a:p>
        </p:txBody>
      </p:sp>
      <p:pic>
        <p:nvPicPr>
          <p:cNvPr id="4" name="Picture 3"/>
          <p:cNvPicPr>
            <a:picLocks noChangeAspect="1"/>
          </p:cNvPicPr>
          <p:nvPr/>
        </p:nvPicPr>
        <p:blipFill>
          <a:blip r:embed="rId2"/>
          <a:stretch>
            <a:fillRect/>
          </a:stretch>
        </p:blipFill>
        <p:spPr>
          <a:xfrm>
            <a:off x="1616964" y="1541716"/>
            <a:ext cx="5393436" cy="3952543"/>
          </a:xfrm>
          <a:prstGeom prst="rect">
            <a:avLst/>
          </a:prstGeom>
        </p:spPr>
      </p:pic>
      <p:sp>
        <p:nvSpPr>
          <p:cNvPr id="5" name="TextBox 4"/>
          <p:cNvSpPr txBox="1"/>
          <p:nvPr/>
        </p:nvSpPr>
        <p:spPr>
          <a:xfrm>
            <a:off x="1417087" y="5494259"/>
            <a:ext cx="5793189" cy="923330"/>
          </a:xfrm>
          <a:prstGeom prst="rect">
            <a:avLst/>
          </a:prstGeom>
          <a:noFill/>
        </p:spPr>
        <p:txBody>
          <a:bodyPr wrap="none" rtlCol="0">
            <a:spAutoFit/>
          </a:bodyPr>
          <a:lstStyle/>
          <a:p>
            <a:r>
              <a:rPr lang="en-US" b="1" dirty="0"/>
              <a:t>Improved stability of thin-film resistors</a:t>
            </a:r>
          </a:p>
          <a:p>
            <a:r>
              <a:rPr lang="en-US" dirty="0"/>
              <a:t>Reiner W. </a:t>
            </a:r>
            <a:r>
              <a:rPr lang="en-US" dirty="0" err="1"/>
              <a:t>Kuehl</a:t>
            </a:r>
            <a:r>
              <a:rPr lang="en-US" dirty="0"/>
              <a:t>, Vishay </a:t>
            </a:r>
            <a:r>
              <a:rPr lang="en-US" dirty="0" err="1" smtClean="0"/>
              <a:t>Draloric</a:t>
            </a:r>
            <a:r>
              <a:rPr lang="en-US" dirty="0" smtClean="0"/>
              <a:t>, EDN June </a:t>
            </a:r>
            <a:r>
              <a:rPr lang="en-US" dirty="0"/>
              <a:t>15, 2011 </a:t>
            </a:r>
          </a:p>
          <a:p>
            <a:endParaRPr lang="en-US" dirty="0"/>
          </a:p>
        </p:txBody>
      </p:sp>
      <p:sp>
        <p:nvSpPr>
          <p:cNvPr id="6" name="TextBox 5"/>
          <p:cNvSpPr txBox="1"/>
          <p:nvPr/>
        </p:nvSpPr>
        <p:spPr>
          <a:xfrm>
            <a:off x="841248" y="6219116"/>
            <a:ext cx="7235827" cy="276999"/>
          </a:xfrm>
          <a:prstGeom prst="rect">
            <a:avLst/>
          </a:prstGeom>
          <a:noFill/>
        </p:spPr>
        <p:txBody>
          <a:bodyPr wrap="none" rtlCol="0">
            <a:spAutoFit/>
          </a:bodyPr>
          <a:lstStyle/>
          <a:p>
            <a:r>
              <a:rPr lang="en-US" sz="1200" dirty="0"/>
              <a:t>http://www.edn.com/design/components-and-packaging/4368133/Improved-stability-of-thin-film-resistors</a:t>
            </a: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10</a:t>
            </a:fld>
            <a:endParaRPr lang="en-US" dirty="0"/>
          </a:p>
        </p:txBody>
      </p:sp>
    </p:spTree>
    <p:extLst>
      <p:ext uri="{BB962C8B-B14F-4D97-AF65-F5344CB8AC3E}">
        <p14:creationId xmlns:p14="http://schemas.microsoft.com/office/powerpoint/2010/main" val="83852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Electrical ageing of transistors</a:t>
            </a:r>
            <a:endParaRPr lang="en-US" dirty="0"/>
          </a:p>
        </p:txBody>
      </p:sp>
      <p:pic>
        <p:nvPicPr>
          <p:cNvPr id="4" name="Picture 3"/>
          <p:cNvPicPr>
            <a:picLocks noChangeAspect="1"/>
          </p:cNvPicPr>
          <p:nvPr/>
        </p:nvPicPr>
        <p:blipFill>
          <a:blip r:embed="rId2"/>
          <a:stretch>
            <a:fillRect/>
          </a:stretch>
        </p:blipFill>
        <p:spPr>
          <a:xfrm>
            <a:off x="585216" y="1355027"/>
            <a:ext cx="2298382" cy="1765278"/>
          </a:xfrm>
          <a:prstGeom prst="rect">
            <a:avLst/>
          </a:prstGeom>
        </p:spPr>
      </p:pic>
      <p:pic>
        <p:nvPicPr>
          <p:cNvPr id="5" name="Picture 4"/>
          <p:cNvPicPr>
            <a:picLocks noChangeAspect="1"/>
          </p:cNvPicPr>
          <p:nvPr/>
        </p:nvPicPr>
        <p:blipFill>
          <a:blip r:embed="rId3"/>
          <a:stretch>
            <a:fillRect/>
          </a:stretch>
        </p:blipFill>
        <p:spPr>
          <a:xfrm>
            <a:off x="2742599" y="1355027"/>
            <a:ext cx="6487346" cy="4469940"/>
          </a:xfrm>
          <a:prstGeom prst="rect">
            <a:avLst/>
          </a:prstGeom>
        </p:spPr>
      </p:pic>
      <p:sp>
        <p:nvSpPr>
          <p:cNvPr id="6" name="TextBox 5"/>
          <p:cNvSpPr txBox="1"/>
          <p:nvPr/>
        </p:nvSpPr>
        <p:spPr>
          <a:xfrm>
            <a:off x="5986272" y="3875270"/>
            <a:ext cx="1159292" cy="369332"/>
          </a:xfrm>
          <a:prstGeom prst="rect">
            <a:avLst/>
          </a:prstGeom>
          <a:noFill/>
        </p:spPr>
        <p:txBody>
          <a:bodyPr wrap="none" rtlCol="0">
            <a:spAutoFit/>
          </a:bodyPr>
          <a:lstStyle/>
          <a:p>
            <a:r>
              <a:rPr lang="en-US" dirty="0" smtClean="0"/>
              <a:t>No stress</a:t>
            </a:r>
            <a:endParaRPr lang="en-US" dirty="0"/>
          </a:p>
        </p:txBody>
      </p:sp>
      <p:cxnSp>
        <p:nvCxnSpPr>
          <p:cNvPr id="8" name="Straight Arrow Connector 7"/>
          <p:cNvCxnSpPr/>
          <p:nvPr/>
        </p:nvCxnSpPr>
        <p:spPr>
          <a:xfrm flipH="1" flipV="1">
            <a:off x="5693664" y="3683139"/>
            <a:ext cx="292608" cy="279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00928" y="2109216"/>
            <a:ext cx="329184" cy="719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00928" y="1679687"/>
            <a:ext cx="2727029" cy="369332"/>
          </a:xfrm>
          <a:prstGeom prst="rect">
            <a:avLst/>
          </a:prstGeom>
          <a:noFill/>
        </p:spPr>
        <p:txBody>
          <a:bodyPr wrap="none" rtlCol="0">
            <a:spAutoFit/>
          </a:bodyPr>
          <a:lstStyle/>
          <a:p>
            <a:r>
              <a:rPr lang="en-US" dirty="0" smtClean="0"/>
              <a:t>After 216 hours @ 60mA</a:t>
            </a:r>
            <a:endParaRPr lang="en-US" dirty="0"/>
          </a:p>
        </p:txBody>
      </p:sp>
      <p:sp>
        <p:nvSpPr>
          <p:cNvPr id="12" name="TextBox 11"/>
          <p:cNvSpPr txBox="1"/>
          <p:nvPr/>
        </p:nvSpPr>
        <p:spPr>
          <a:xfrm>
            <a:off x="1265813" y="6099928"/>
            <a:ext cx="7362144" cy="369332"/>
          </a:xfrm>
          <a:prstGeom prst="rect">
            <a:avLst/>
          </a:prstGeom>
          <a:noFill/>
        </p:spPr>
        <p:txBody>
          <a:bodyPr wrap="none" rtlCol="0">
            <a:spAutoFit/>
          </a:bodyPr>
          <a:lstStyle/>
          <a:p>
            <a:r>
              <a:rPr lang="en-US" dirty="0" smtClean="0"/>
              <a:t>N. </a:t>
            </a:r>
            <a:r>
              <a:rPr lang="en-US" dirty="0" err="1" smtClean="0"/>
              <a:t>Toufik</a:t>
            </a:r>
            <a:r>
              <a:rPr lang="en-US" dirty="0" smtClean="0"/>
              <a:t>, Active </a:t>
            </a:r>
            <a:r>
              <a:rPr lang="en-US" dirty="0"/>
              <a:t>and Passive Elec. Comp., 2001, Vol. 24, pp. 155-163</a:t>
            </a: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11</a:t>
            </a:fld>
            <a:endParaRPr lang="en-US" dirty="0"/>
          </a:p>
        </p:txBody>
      </p:sp>
    </p:spTree>
    <p:extLst>
      <p:ext uri="{BB962C8B-B14F-4D97-AF65-F5344CB8AC3E}">
        <p14:creationId xmlns:p14="http://schemas.microsoft.com/office/powerpoint/2010/main" val="4122255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t>Thermal Noise (also called Johnson noise) is </a:t>
            </a:r>
            <a:r>
              <a:rPr lang="en-US" dirty="0"/>
              <a:t>due to random thermal motion of electric charge in </a:t>
            </a:r>
            <a:r>
              <a:rPr lang="en-US" dirty="0" smtClean="0"/>
              <a:t>conductors</a:t>
            </a:r>
          </a:p>
          <a:p>
            <a:pPr marL="0" indent="0">
              <a:lnSpc>
                <a:spcPct val="90000"/>
              </a:lnSpc>
              <a:buNone/>
            </a:pPr>
            <a:endParaRPr lang="en-US" dirty="0"/>
          </a:p>
          <a:p>
            <a:pPr>
              <a:lnSpc>
                <a:spcPct val="90000"/>
              </a:lnSpc>
            </a:pPr>
            <a:r>
              <a:rPr lang="en-US" dirty="0" smtClean="0"/>
              <a:t>Similar at all frequencies </a:t>
            </a:r>
            <a:r>
              <a:rPr lang="en-US" dirty="0" err="1" smtClean="0"/>
              <a:t>ie</a:t>
            </a:r>
            <a:r>
              <a:rPr lang="en-US" dirty="0" smtClean="0"/>
              <a:t> “white noise” and hence noise power scales with bandwidth of the measurement</a:t>
            </a:r>
            <a:endParaRPr lang="en-US" dirty="0"/>
          </a:p>
          <a:p>
            <a:endParaRPr lang="en-US" dirty="0" smtClean="0"/>
          </a:p>
          <a:p>
            <a:r>
              <a:rPr lang="en-US" dirty="0" smtClean="0"/>
              <a:t>Mean of the square of the noise current (variance of the noise) is </a:t>
            </a:r>
            <a:endParaRPr lang="en-US" dirty="0"/>
          </a:p>
        </p:txBody>
      </p:sp>
      <p:sp>
        <p:nvSpPr>
          <p:cNvPr id="3" name="Title 2"/>
          <p:cNvSpPr>
            <a:spLocks noGrp="1"/>
          </p:cNvSpPr>
          <p:nvPr>
            <p:ph type="title"/>
          </p:nvPr>
        </p:nvSpPr>
        <p:spPr/>
        <p:txBody>
          <a:bodyPr/>
          <a:lstStyle/>
          <a:p>
            <a:r>
              <a:rPr lang="en-US" dirty="0" smtClean="0"/>
              <a:t>Electrical Noise</a:t>
            </a:r>
            <a:endParaRPr 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1983516451"/>
              </p:ext>
            </p:extLst>
          </p:nvPr>
        </p:nvGraphicFramePr>
        <p:xfrm>
          <a:off x="2895156" y="3959995"/>
          <a:ext cx="2236285" cy="801687"/>
        </p:xfrm>
        <a:graphic>
          <a:graphicData uri="http://schemas.openxmlformats.org/presentationml/2006/ole">
            <mc:AlternateContent xmlns:mc="http://schemas.openxmlformats.org/markup-compatibility/2006">
              <mc:Choice xmlns:v="urn:schemas-microsoft-com:vml" Requires="v">
                <p:oleObj spid="_x0000_s1037" name="Equation" r:id="rId3" imgW="1511300" imgH="546100" progId="Equation.3">
                  <p:embed/>
                </p:oleObj>
              </mc:Choice>
              <mc:Fallback>
                <p:oleObj name="Equation" r:id="rId3" imgW="15113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156" y="3959995"/>
                        <a:ext cx="2236285" cy="801687"/>
                      </a:xfrm>
                      <a:prstGeom prst="rect">
                        <a:avLst/>
                      </a:prstGeom>
                      <a:noFill/>
                      <a:extLst/>
                    </p:spPr>
                  </p:pic>
                </p:oleObj>
              </mc:Fallback>
            </mc:AlternateContent>
          </a:graphicData>
        </a:graphic>
      </p:graphicFrame>
      <p:sp>
        <p:nvSpPr>
          <p:cNvPr id="5" name="TextBox 4"/>
          <p:cNvSpPr txBox="1"/>
          <p:nvPr/>
        </p:nvSpPr>
        <p:spPr>
          <a:xfrm>
            <a:off x="100583" y="4861757"/>
            <a:ext cx="6372225" cy="646331"/>
          </a:xfrm>
          <a:prstGeom prst="rect">
            <a:avLst/>
          </a:prstGeom>
          <a:noFill/>
        </p:spPr>
        <p:txBody>
          <a:bodyPr wrap="square" rtlCol="0">
            <a:spAutoFit/>
          </a:bodyPr>
          <a:lstStyle/>
          <a:p>
            <a:r>
              <a:rPr lang="en-US" dirty="0" smtClean="0"/>
              <a:t>Where </a:t>
            </a:r>
          </a:p>
          <a:p>
            <a:r>
              <a:rPr lang="en-US" dirty="0" smtClean="0"/>
              <a:t>k= </a:t>
            </a:r>
            <a:r>
              <a:rPr lang="en-US" dirty="0" err="1" smtClean="0"/>
              <a:t>Boltzman</a:t>
            </a:r>
            <a:r>
              <a:rPr lang="en-US" dirty="0" smtClean="0"/>
              <a:t> constant =1.38x10</a:t>
            </a:r>
            <a:r>
              <a:rPr lang="en-US" baseline="30000" dirty="0" smtClean="0"/>
              <a:t>-23</a:t>
            </a:r>
            <a:r>
              <a:rPr lang="en-US" dirty="0" smtClean="0"/>
              <a:t> </a:t>
            </a:r>
            <a:r>
              <a:rPr lang="en-US" dirty="0"/>
              <a:t>m</a:t>
            </a:r>
            <a:r>
              <a:rPr lang="en-US" baseline="30000" dirty="0"/>
              <a:t>2</a:t>
            </a:r>
            <a:r>
              <a:rPr lang="en-US" dirty="0"/>
              <a:t> kg s</a:t>
            </a:r>
            <a:r>
              <a:rPr lang="en-US" baseline="30000" dirty="0"/>
              <a:t>-2</a:t>
            </a:r>
            <a:r>
              <a:rPr lang="en-US" dirty="0"/>
              <a:t> K</a:t>
            </a:r>
            <a:r>
              <a:rPr lang="en-US" baseline="30000" dirty="0"/>
              <a:t>-1</a:t>
            </a:r>
            <a:endParaRPr lang="en-US" dirty="0"/>
          </a:p>
        </p:txBody>
      </p:sp>
      <p:sp>
        <p:nvSpPr>
          <p:cNvPr id="6" name="TextBox 5"/>
          <p:cNvSpPr txBox="1"/>
          <p:nvPr/>
        </p:nvSpPr>
        <p:spPr>
          <a:xfrm>
            <a:off x="100583" y="5455872"/>
            <a:ext cx="4782313" cy="646331"/>
          </a:xfrm>
          <a:prstGeom prst="rect">
            <a:avLst/>
          </a:prstGeom>
          <a:noFill/>
        </p:spPr>
        <p:txBody>
          <a:bodyPr wrap="square" rtlCol="0">
            <a:spAutoFit/>
          </a:bodyPr>
          <a:lstStyle/>
          <a:p>
            <a:r>
              <a:rPr lang="en-US" dirty="0" smtClean="0"/>
              <a:t>T = Temperature (kelvin), B= bandwidth (Hz), R = resistance of the conductor</a:t>
            </a:r>
            <a:endParaRPr lang="en-US" dirty="0"/>
          </a:p>
        </p:txBody>
      </p:sp>
      <p:pic>
        <p:nvPicPr>
          <p:cNvPr id="7" name="Picture 6"/>
          <p:cNvPicPr>
            <a:picLocks noChangeAspect="1"/>
          </p:cNvPicPr>
          <p:nvPr/>
        </p:nvPicPr>
        <p:blipFill>
          <a:blip r:embed="rId5"/>
          <a:stretch>
            <a:fillRect/>
          </a:stretch>
        </p:blipFill>
        <p:spPr>
          <a:xfrm>
            <a:off x="5499474" y="4149107"/>
            <a:ext cx="3543943" cy="1977509"/>
          </a:xfrm>
          <a:prstGeom prst="rect">
            <a:avLst/>
          </a:prstGeom>
        </p:spPr>
      </p:pic>
      <p:sp>
        <p:nvSpPr>
          <p:cNvPr id="8" name="Slide Number Placeholder 7"/>
          <p:cNvSpPr>
            <a:spLocks noGrp="1"/>
          </p:cNvSpPr>
          <p:nvPr>
            <p:ph type="sldNum" sz="quarter" idx="12"/>
          </p:nvPr>
        </p:nvSpPr>
        <p:spPr/>
        <p:txBody>
          <a:bodyPr/>
          <a:lstStyle/>
          <a:p>
            <a:pPr>
              <a:defRPr/>
            </a:pPr>
            <a:fld id="{41144F83-58E7-4B98-A821-D07BD846730C}" type="slidenum">
              <a:rPr lang="en-US" smtClean="0"/>
              <a:pPr>
                <a:defRPr/>
              </a:pPr>
              <a:t>12</a:t>
            </a:fld>
            <a:endParaRPr lang="en-US" dirty="0"/>
          </a:p>
        </p:txBody>
      </p:sp>
    </p:spTree>
    <p:extLst>
      <p:ext uri="{BB962C8B-B14F-4D97-AF65-F5344CB8AC3E}">
        <p14:creationId xmlns:p14="http://schemas.microsoft.com/office/powerpoint/2010/main" val="16118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Ground loops exist when there is more than one connection to “ground” and the ground currents are not equal leading to small voltage differences between the local grounds</a:t>
            </a:r>
            <a:endParaRPr lang="en-US" dirty="0"/>
          </a:p>
        </p:txBody>
      </p:sp>
      <p:sp>
        <p:nvSpPr>
          <p:cNvPr id="3" name="Title 2"/>
          <p:cNvSpPr>
            <a:spLocks noGrp="1"/>
          </p:cNvSpPr>
          <p:nvPr>
            <p:ph type="title"/>
          </p:nvPr>
        </p:nvSpPr>
        <p:spPr/>
        <p:txBody>
          <a:bodyPr/>
          <a:lstStyle/>
          <a:p>
            <a:r>
              <a:rPr lang="en-US" dirty="0" smtClean="0"/>
              <a:t>Ground Loops</a:t>
            </a:r>
            <a:endParaRPr lang="en-US" dirty="0"/>
          </a:p>
        </p:txBody>
      </p:sp>
      <p:pic>
        <p:nvPicPr>
          <p:cNvPr id="5" name="Picture 4"/>
          <p:cNvPicPr>
            <a:picLocks noChangeAspect="1"/>
          </p:cNvPicPr>
          <p:nvPr/>
        </p:nvPicPr>
        <p:blipFill>
          <a:blip r:embed="rId2"/>
          <a:stretch>
            <a:fillRect/>
          </a:stretch>
        </p:blipFill>
        <p:spPr>
          <a:xfrm>
            <a:off x="1181100" y="3148012"/>
            <a:ext cx="7105650" cy="2486025"/>
          </a:xfrm>
          <a:prstGeom prst="rect">
            <a:avLst/>
          </a:prstGeom>
        </p:spPr>
      </p:pic>
      <p:cxnSp>
        <p:nvCxnSpPr>
          <p:cNvPr id="7" name="Straight Arrow Connector 6"/>
          <p:cNvCxnSpPr/>
          <p:nvPr/>
        </p:nvCxnSpPr>
        <p:spPr>
          <a:xfrm>
            <a:off x="1333871" y="4914875"/>
            <a:ext cx="9525" cy="361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56533" y="4823935"/>
            <a:ext cx="333746" cy="369332"/>
          </a:xfrm>
          <a:prstGeom prst="rect">
            <a:avLst/>
          </a:prstGeom>
          <a:noFill/>
        </p:spPr>
        <p:txBody>
          <a:bodyPr wrap="none" rtlCol="0">
            <a:spAutoFit/>
          </a:bodyPr>
          <a:lstStyle/>
          <a:p>
            <a:r>
              <a:rPr lang="en-US" dirty="0" smtClean="0"/>
              <a:t>I</a:t>
            </a:r>
            <a:r>
              <a:rPr lang="en-US" baseline="-25000" dirty="0" smtClean="0"/>
              <a:t>1</a:t>
            </a:r>
            <a:endParaRPr lang="en-US" baseline="-25000" dirty="0"/>
          </a:p>
        </p:txBody>
      </p:sp>
      <p:cxnSp>
        <p:nvCxnSpPr>
          <p:cNvPr id="9" name="Straight Arrow Connector 8"/>
          <p:cNvCxnSpPr/>
          <p:nvPr/>
        </p:nvCxnSpPr>
        <p:spPr>
          <a:xfrm>
            <a:off x="8048625" y="5002768"/>
            <a:ext cx="9525" cy="361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58150" y="5002768"/>
            <a:ext cx="333746" cy="369332"/>
          </a:xfrm>
          <a:prstGeom prst="rect">
            <a:avLst/>
          </a:prstGeom>
          <a:noFill/>
        </p:spPr>
        <p:txBody>
          <a:bodyPr wrap="none" rtlCol="0">
            <a:spAutoFit/>
          </a:bodyPr>
          <a:lstStyle/>
          <a:p>
            <a:r>
              <a:rPr lang="en-US" dirty="0" smtClean="0"/>
              <a:t>I</a:t>
            </a:r>
            <a:r>
              <a:rPr lang="en-US" baseline="-25000" dirty="0" smtClean="0"/>
              <a:t>2</a:t>
            </a:r>
            <a:endParaRPr lang="en-US" baseline="-25000" dirty="0"/>
          </a:p>
        </p:txBody>
      </p:sp>
      <p:sp>
        <p:nvSpPr>
          <p:cNvPr id="4" name="Slide Number Placeholder 3"/>
          <p:cNvSpPr>
            <a:spLocks noGrp="1"/>
          </p:cNvSpPr>
          <p:nvPr>
            <p:ph type="sldNum" sz="quarter" idx="12"/>
          </p:nvPr>
        </p:nvSpPr>
        <p:spPr/>
        <p:txBody>
          <a:bodyPr/>
          <a:lstStyle/>
          <a:p>
            <a:pPr>
              <a:defRPr/>
            </a:pPr>
            <a:fld id="{41144F83-58E7-4B98-A821-D07BD846730C}" type="slidenum">
              <a:rPr lang="en-US" smtClean="0"/>
              <a:pPr>
                <a:defRPr/>
              </a:pPr>
              <a:t>13</a:t>
            </a:fld>
            <a:endParaRPr lang="en-US" dirty="0"/>
          </a:p>
        </p:txBody>
      </p:sp>
    </p:spTree>
    <p:extLst>
      <p:ext uri="{BB962C8B-B14F-4D97-AF65-F5344CB8AC3E}">
        <p14:creationId xmlns:p14="http://schemas.microsoft.com/office/powerpoint/2010/main" val="932795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Measurements affect system being measured</a:t>
            </a:r>
            <a:endParaRPr lang="en-US" sz="2800" dirty="0"/>
          </a:p>
        </p:txBody>
      </p:sp>
      <p:pic>
        <p:nvPicPr>
          <p:cNvPr id="13" name="Picture 12"/>
          <p:cNvPicPr>
            <a:picLocks noChangeAspect="1"/>
          </p:cNvPicPr>
          <p:nvPr/>
        </p:nvPicPr>
        <p:blipFill>
          <a:blip r:embed="rId2"/>
          <a:stretch>
            <a:fillRect/>
          </a:stretch>
        </p:blipFill>
        <p:spPr>
          <a:xfrm>
            <a:off x="2338387" y="1615587"/>
            <a:ext cx="4467225" cy="2876550"/>
          </a:xfrm>
          <a:prstGeom prst="rect">
            <a:avLst/>
          </a:prstGeom>
        </p:spPr>
      </p:pic>
      <p:sp>
        <p:nvSpPr>
          <p:cNvPr id="14" name="TextBox 13"/>
          <p:cNvSpPr txBox="1"/>
          <p:nvPr/>
        </p:nvSpPr>
        <p:spPr>
          <a:xfrm>
            <a:off x="93785" y="5087450"/>
            <a:ext cx="8593015" cy="1200329"/>
          </a:xfrm>
          <a:prstGeom prst="rect">
            <a:avLst/>
          </a:prstGeom>
          <a:noFill/>
        </p:spPr>
        <p:txBody>
          <a:bodyPr wrap="square" rtlCol="0">
            <a:spAutoFit/>
          </a:bodyPr>
          <a:lstStyle/>
          <a:p>
            <a:r>
              <a:rPr lang="en-US" dirty="0" smtClean="0"/>
              <a:t>Voltage across the resistor and the current in the </a:t>
            </a:r>
            <a:r>
              <a:rPr lang="en-US" dirty="0" err="1" smtClean="0"/>
              <a:t>cicuit</a:t>
            </a:r>
            <a:r>
              <a:rPr lang="en-US" dirty="0" smtClean="0"/>
              <a:t> is not changed by the measurement only if the </a:t>
            </a:r>
            <a:r>
              <a:rPr lang="en-US" dirty="0" err="1" smtClean="0"/>
              <a:t>volmeter</a:t>
            </a:r>
            <a:r>
              <a:rPr lang="en-US" dirty="0" smtClean="0"/>
              <a:t> has infinite resistance and ammeter has zero resistance.  In practice the voltmeter may have ~10Mohm resistance and ammeter may have a few ohms resistance</a:t>
            </a:r>
            <a:endParaRPr lang="en-US" dirty="0"/>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14</a:t>
            </a:fld>
            <a:endParaRPr lang="en-US" dirty="0"/>
          </a:p>
        </p:txBody>
      </p:sp>
    </p:spTree>
    <p:extLst>
      <p:ext uri="{BB962C8B-B14F-4D97-AF65-F5344CB8AC3E}">
        <p14:creationId xmlns:p14="http://schemas.microsoft.com/office/powerpoint/2010/main" val="3181777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6022" name="Rectangle 6"/>
          <p:cNvSpPr>
            <a:spLocks noChangeArrowheads="1"/>
          </p:cNvSpPr>
          <p:nvPr/>
        </p:nvSpPr>
        <p:spPr bwMode="auto">
          <a:xfrm>
            <a:off x="490538" y="156696"/>
            <a:ext cx="81851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sz="2800" dirty="0"/>
              <a:t>HEISENBERG  UNCERTAINTY  PRINCIPLE</a:t>
            </a:r>
          </a:p>
        </p:txBody>
      </p:sp>
      <p:sp>
        <p:nvSpPr>
          <p:cNvPr id="86024" name="Rectangle 8"/>
          <p:cNvSpPr>
            <a:spLocks noChangeArrowheads="1"/>
          </p:cNvSpPr>
          <p:nvPr/>
        </p:nvSpPr>
        <p:spPr bwMode="auto">
          <a:xfrm>
            <a:off x="227013" y="947738"/>
            <a:ext cx="5065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GB" altLang="zh-CN" sz="2400">
                <a:ea typeface="SimSun" panose="02010600030101010101" pitchFamily="2" charset="-122"/>
              </a:rPr>
              <a:t>	            </a:t>
            </a:r>
            <a:endParaRPr lang="en-GB" altLang="zh-CN" sz="1800">
              <a:ea typeface="SimSun" panose="02010600030101010101" pitchFamily="2" charset="-122"/>
            </a:endParaRPr>
          </a:p>
        </p:txBody>
      </p:sp>
      <p:graphicFrame>
        <p:nvGraphicFramePr>
          <p:cNvPr id="86023" name="Object 7"/>
          <p:cNvGraphicFramePr>
            <a:graphicFrameLocks noChangeAspect="1"/>
          </p:cNvGraphicFramePr>
          <p:nvPr>
            <p:extLst>
              <p:ext uri="{D42A27DB-BD31-4B8C-83A1-F6EECF244321}">
                <p14:modId xmlns:p14="http://schemas.microsoft.com/office/powerpoint/2010/main" val="347587351"/>
              </p:ext>
            </p:extLst>
          </p:nvPr>
        </p:nvGraphicFramePr>
        <p:xfrm>
          <a:off x="3276600" y="1087247"/>
          <a:ext cx="2087563" cy="1741488"/>
        </p:xfrm>
        <a:graphic>
          <a:graphicData uri="http://schemas.openxmlformats.org/presentationml/2006/ole">
            <mc:AlternateContent xmlns:mc="http://schemas.openxmlformats.org/markup-compatibility/2006">
              <mc:Choice xmlns:v="urn:schemas-microsoft-com:vml" Requires="v">
                <p:oleObj spid="_x0000_s3094" name="Equation" r:id="rId3" imgW="1612900" imgH="1346200" progId="Equation.DSMT4">
                  <p:embed/>
                </p:oleObj>
              </mc:Choice>
              <mc:Fallback>
                <p:oleObj name="Equation" r:id="rId3" imgW="1612900" imgH="1346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087247"/>
                        <a:ext cx="2087563" cy="17414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5" name="Rectangle 9"/>
          <p:cNvSpPr>
            <a:spLocks noChangeArrowheads="1"/>
          </p:cNvSpPr>
          <p:nvPr/>
        </p:nvSpPr>
        <p:spPr bwMode="auto">
          <a:xfrm>
            <a:off x="198953" y="4059296"/>
            <a:ext cx="84767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3200400" algn="ctr"/>
                <a:tab pos="5943600" algn="r"/>
              </a:tabLst>
              <a:defRPr>
                <a:solidFill>
                  <a:schemeClr val="tx1"/>
                </a:solidFill>
                <a:latin typeface="Arial" panose="020B0604020202020204" pitchFamily="34" charset="0"/>
              </a:defRPr>
            </a:lvl1pPr>
            <a:lvl2pPr>
              <a:tabLst>
                <a:tab pos="3200400" algn="ctr"/>
                <a:tab pos="5943600" algn="r"/>
              </a:tabLst>
              <a:defRPr>
                <a:solidFill>
                  <a:schemeClr val="tx1"/>
                </a:solidFill>
                <a:latin typeface="Arial" panose="020B0604020202020204" pitchFamily="34" charset="0"/>
              </a:defRPr>
            </a:lvl2pPr>
            <a:lvl3pPr>
              <a:tabLst>
                <a:tab pos="3200400" algn="ctr"/>
                <a:tab pos="5943600" algn="r"/>
              </a:tabLst>
              <a:defRPr>
                <a:solidFill>
                  <a:schemeClr val="tx1"/>
                </a:solidFill>
                <a:latin typeface="Arial" panose="020B0604020202020204" pitchFamily="34" charset="0"/>
              </a:defRPr>
            </a:lvl3pPr>
            <a:lvl4pPr>
              <a:tabLst>
                <a:tab pos="3200400" algn="ctr"/>
                <a:tab pos="5943600" algn="r"/>
              </a:tabLst>
              <a:defRPr>
                <a:solidFill>
                  <a:schemeClr val="tx1"/>
                </a:solidFill>
                <a:latin typeface="Arial" panose="020B0604020202020204" pitchFamily="34" charset="0"/>
              </a:defRPr>
            </a:lvl4pPr>
            <a:lvl5pPr>
              <a:tabLst>
                <a:tab pos="3200400" algn="ctr"/>
                <a:tab pos="5943600" algn="r"/>
              </a:tabLst>
              <a:defRPr>
                <a:solidFill>
                  <a:schemeClr val="tx1"/>
                </a:solidFill>
                <a:latin typeface="Arial" panose="020B0604020202020204" pitchFamily="34" charset="0"/>
              </a:defRPr>
            </a:lvl5pPr>
            <a:lvl6pPr fontAlgn="base">
              <a:spcBef>
                <a:spcPct val="0"/>
              </a:spcBef>
              <a:spcAft>
                <a:spcPct val="0"/>
              </a:spcAft>
              <a:tabLst>
                <a:tab pos="3200400" algn="ctr"/>
                <a:tab pos="5943600" algn="r"/>
              </a:tabLst>
              <a:defRPr>
                <a:solidFill>
                  <a:schemeClr val="tx1"/>
                </a:solidFill>
                <a:latin typeface="Arial" panose="020B0604020202020204" pitchFamily="34" charset="0"/>
              </a:defRPr>
            </a:lvl6pPr>
            <a:lvl7pPr fontAlgn="base">
              <a:spcBef>
                <a:spcPct val="0"/>
              </a:spcBef>
              <a:spcAft>
                <a:spcPct val="0"/>
              </a:spcAft>
              <a:tabLst>
                <a:tab pos="3200400" algn="ctr"/>
                <a:tab pos="5943600" algn="r"/>
              </a:tabLst>
              <a:defRPr>
                <a:solidFill>
                  <a:schemeClr val="tx1"/>
                </a:solidFill>
                <a:latin typeface="Arial" panose="020B0604020202020204" pitchFamily="34" charset="0"/>
              </a:defRPr>
            </a:lvl7pPr>
            <a:lvl8pPr fontAlgn="base">
              <a:spcBef>
                <a:spcPct val="0"/>
              </a:spcBef>
              <a:spcAft>
                <a:spcPct val="0"/>
              </a:spcAft>
              <a:tabLst>
                <a:tab pos="3200400" algn="ctr"/>
                <a:tab pos="5943600" algn="r"/>
              </a:tabLst>
              <a:defRPr>
                <a:solidFill>
                  <a:schemeClr val="tx1"/>
                </a:solidFill>
                <a:latin typeface="Arial" panose="020B0604020202020204" pitchFamily="34" charset="0"/>
              </a:defRPr>
            </a:lvl8pPr>
            <a:lvl9pPr fontAlgn="base">
              <a:spcBef>
                <a:spcPct val="0"/>
              </a:spcBef>
              <a:spcAft>
                <a:spcPct val="0"/>
              </a:spcAft>
              <a:tabLst>
                <a:tab pos="3200400" algn="ctr"/>
                <a:tab pos="5943600" algn="r"/>
              </a:tabLst>
              <a:defRPr>
                <a:solidFill>
                  <a:schemeClr val="tx1"/>
                </a:solidFill>
                <a:latin typeface="Arial" panose="020B0604020202020204" pitchFamily="34" charset="0"/>
              </a:defRPr>
            </a:lvl9pPr>
          </a:lstStyle>
          <a:p>
            <a:r>
              <a:rPr lang="en-GB" altLang="zh-CN" sz="2400" dirty="0">
                <a:ea typeface="SimSun" panose="02010600030101010101" pitchFamily="2" charset="-122"/>
                <a:cs typeface="Arial" panose="020B0604020202020204" pitchFamily="34" charset="0"/>
              </a:rPr>
              <a:t>	</a:t>
            </a:r>
            <a:r>
              <a:rPr lang="en-GB" altLang="zh-CN" sz="2400" dirty="0" smtClean="0">
                <a:ea typeface="SimSun" panose="02010600030101010101" pitchFamily="2" charset="-122"/>
                <a:cs typeface="Arial" panose="020B0604020202020204" pitchFamily="34" charset="0"/>
              </a:rPr>
              <a:t>Cannot make precise measurement of both “conjugate” parameters</a:t>
            </a:r>
            <a:r>
              <a:rPr lang="en-GB" altLang="zh-CN" sz="2400" dirty="0" smtClean="0">
                <a:solidFill>
                  <a:srgbClr val="000080"/>
                </a:solidFill>
                <a:latin typeface="Comic Sans MS" panose="030F0702030302020204" pitchFamily="66" charset="0"/>
                <a:ea typeface="SimSun" panose="02010600030101010101" pitchFamily="2" charset="-122"/>
                <a:cs typeface="Times New Roman" panose="02020603050405020304" pitchFamily="18" charset="0"/>
              </a:rPr>
              <a:t> </a:t>
            </a:r>
            <a:r>
              <a:rPr lang="en-GB" altLang="zh-CN" sz="2400" dirty="0">
                <a:latin typeface="+mj-lt"/>
                <a:ea typeface="SimSun" panose="02010600030101010101" pitchFamily="2" charset="-122"/>
                <a:cs typeface="Times New Roman" panose="02020603050405020304" pitchFamily="18" charset="0"/>
              </a:rPr>
              <a:t>such </a:t>
            </a:r>
            <a:r>
              <a:rPr lang="en-GB" altLang="zh-CN" sz="2400" dirty="0">
                <a:latin typeface="+mj-lt"/>
                <a:ea typeface="SimSun" panose="02010600030101010101" pitchFamily="2" charset="-122"/>
                <a:cs typeface="Arial" panose="020B0604020202020204" pitchFamily="34" charset="0"/>
              </a:rPr>
              <a:t>as position and </a:t>
            </a:r>
            <a:r>
              <a:rPr lang="en-GB" altLang="zh-CN" sz="2400" dirty="0" smtClean="0">
                <a:latin typeface="+mj-lt"/>
                <a:ea typeface="SimSun" panose="02010600030101010101" pitchFamily="2" charset="-122"/>
                <a:cs typeface="Arial" panose="020B0604020202020204" pitchFamily="34" charset="0"/>
              </a:rPr>
              <a:t>momenta, energy and time.</a:t>
            </a:r>
            <a:endParaRPr lang="en-GB" altLang="zh-CN" sz="1800" dirty="0">
              <a:latin typeface="+mj-lt"/>
              <a:ea typeface="SimSun" panose="02010600030101010101" pitchFamily="2" charset="-122"/>
              <a:cs typeface="Arial" panose="020B0604020202020204" pitchFamily="34" charset="0"/>
            </a:endParaRPr>
          </a:p>
        </p:txBody>
      </p:sp>
      <p:sp>
        <p:nvSpPr>
          <p:cNvPr id="86029" name="Rectangle 13"/>
          <p:cNvSpPr>
            <a:spLocks noChangeArrowheads="1"/>
          </p:cNvSpPr>
          <p:nvPr/>
        </p:nvSpPr>
        <p:spPr bwMode="auto">
          <a:xfrm>
            <a:off x="1979613" y="3500438"/>
            <a:ext cx="541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u="sng">
                <a:solidFill>
                  <a:srgbClr val="FF0000"/>
                </a:solidFill>
              </a:rPr>
              <a:t>HEISENBERG UNCERTAINTY PRINCIPLE</a:t>
            </a:r>
            <a:r>
              <a:rPr lang="en-US" sz="2000">
                <a:solidFill>
                  <a:srgbClr val="FF0000"/>
                </a:solidFill>
              </a:rPr>
              <a:t>. </a:t>
            </a:r>
          </a:p>
        </p:txBody>
      </p:sp>
      <p:graphicFrame>
        <p:nvGraphicFramePr>
          <p:cNvPr id="12" name="Object 14"/>
          <p:cNvGraphicFramePr>
            <a:graphicFrameLocks noChangeAspect="1"/>
          </p:cNvGraphicFramePr>
          <p:nvPr>
            <p:extLst>
              <p:ext uri="{D42A27DB-BD31-4B8C-83A1-F6EECF244321}">
                <p14:modId xmlns:p14="http://schemas.microsoft.com/office/powerpoint/2010/main" val="975068374"/>
              </p:ext>
            </p:extLst>
          </p:nvPr>
        </p:nvGraphicFramePr>
        <p:xfrm>
          <a:off x="3393540" y="5203963"/>
          <a:ext cx="2087562" cy="490537"/>
        </p:xfrm>
        <a:graphic>
          <a:graphicData uri="http://schemas.openxmlformats.org/presentationml/2006/ole">
            <mc:AlternateContent xmlns:mc="http://schemas.openxmlformats.org/markup-compatibility/2006">
              <mc:Choice xmlns:v="urn:schemas-microsoft-com:vml" Requires="v">
                <p:oleObj spid="_x0000_s3095" name="Equation" r:id="rId5" imgW="774028" imgH="177646" progId="Equation.DSMT4">
                  <p:embed/>
                </p:oleObj>
              </mc:Choice>
              <mc:Fallback>
                <p:oleObj name="Equation" r:id="rId5" imgW="774028" imgH="1776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540" y="5203963"/>
                        <a:ext cx="2087562" cy="490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15</a:t>
            </a:fld>
            <a:endParaRPr lang="en-US" dirty="0"/>
          </a:p>
        </p:txBody>
      </p:sp>
    </p:spTree>
    <p:extLst>
      <p:ext uri="{BB962C8B-B14F-4D97-AF65-F5344CB8AC3E}">
        <p14:creationId xmlns:p14="http://schemas.microsoft.com/office/powerpoint/2010/main" val="113994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Example: Double slit experiment and interference of matter waves</a:t>
            </a:r>
            <a:endParaRPr lang="en-US" sz="2000" dirty="0"/>
          </a:p>
        </p:txBody>
      </p:sp>
      <mc:AlternateContent xmlns:mc="http://schemas.openxmlformats.org/markup-compatibility/2006" xmlns:a14="http://schemas.microsoft.com/office/drawing/2010/main">
        <mc:Choice Requires="a14">
          <p:sp>
            <p:nvSpPr>
              <p:cNvPr id="13" name="TextBox 12"/>
              <p:cNvSpPr txBox="1"/>
              <p:nvPr/>
            </p:nvSpPr>
            <p:spPr>
              <a:xfrm>
                <a:off x="4882896" y="1300449"/>
                <a:ext cx="2225040" cy="5725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h</m:t>
                          </m:r>
                        </m:num>
                        <m:den>
                          <m:r>
                            <a:rPr lang="en-US" b="0" i="1" smtClean="0">
                              <a:latin typeface="Cambria Math" panose="02040503050406030204" pitchFamily="18" charset="0"/>
                              <a:ea typeface="Cambria Math" panose="02040503050406030204" pitchFamily="18" charset="0"/>
                            </a:rPr>
                            <m:t>𝑝</m:t>
                          </m:r>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882896" y="1300449"/>
                <a:ext cx="2225040" cy="572593"/>
              </a:xfrm>
              <a:prstGeom prst="rect">
                <a:avLst/>
              </a:prstGeom>
              <a:blipFill rotWithShape="0">
                <a:blip r:embed="rId2"/>
                <a:stretch>
                  <a:fillRect/>
                </a:stretch>
              </a:blipFill>
            </p:spPr>
            <p:txBody>
              <a:bodyPr/>
              <a:lstStyle/>
              <a:p>
                <a:r>
                  <a:rPr lang="en-US">
                    <a:noFill/>
                  </a:rPr>
                  <a:t> </a:t>
                </a:r>
              </a:p>
            </p:txBody>
          </p:sp>
        </mc:Fallback>
      </mc:AlternateContent>
      <p:sp>
        <p:nvSpPr>
          <p:cNvPr id="14" name="TextBox 13"/>
          <p:cNvSpPr txBox="1"/>
          <p:nvPr/>
        </p:nvSpPr>
        <p:spPr>
          <a:xfrm>
            <a:off x="755904" y="1402080"/>
            <a:ext cx="4908138" cy="369332"/>
          </a:xfrm>
          <a:prstGeom prst="rect">
            <a:avLst/>
          </a:prstGeom>
          <a:noFill/>
        </p:spPr>
        <p:txBody>
          <a:bodyPr wrap="none" rtlCol="0">
            <a:spAutoFit/>
          </a:bodyPr>
          <a:lstStyle/>
          <a:p>
            <a:r>
              <a:rPr lang="en-US" dirty="0" smtClean="0"/>
              <a:t> Wave particle duality: wavelength of electrons</a:t>
            </a:r>
            <a:endParaRPr lang="en-US" dirty="0"/>
          </a:p>
        </p:txBody>
      </p:sp>
      <p:sp>
        <p:nvSpPr>
          <p:cNvPr id="15" name="TextBox 14"/>
          <p:cNvSpPr txBox="1"/>
          <p:nvPr/>
        </p:nvSpPr>
        <p:spPr>
          <a:xfrm>
            <a:off x="7046976" y="1416057"/>
            <a:ext cx="1729961" cy="646331"/>
          </a:xfrm>
          <a:prstGeom prst="rect">
            <a:avLst/>
          </a:prstGeom>
          <a:noFill/>
        </p:spPr>
        <p:txBody>
          <a:bodyPr wrap="none" rtlCol="0">
            <a:spAutoFit/>
          </a:bodyPr>
          <a:lstStyle/>
          <a:p>
            <a:r>
              <a:rPr lang="en-US" dirty="0" smtClean="0"/>
              <a:t>p = momentum</a:t>
            </a:r>
          </a:p>
          <a:p>
            <a:r>
              <a:rPr lang="en-US" dirty="0" smtClean="0"/>
              <a:t>h = 6.6x10</a:t>
            </a:r>
            <a:r>
              <a:rPr lang="en-US" baseline="30000" dirty="0" smtClean="0"/>
              <a:t>-34</a:t>
            </a:r>
            <a:r>
              <a:rPr lang="en-US" dirty="0" smtClean="0"/>
              <a:t>Js</a:t>
            </a:r>
            <a:endParaRPr lang="en-US" baseline="30000" dirty="0"/>
          </a:p>
        </p:txBody>
      </p:sp>
      <p:pic>
        <p:nvPicPr>
          <p:cNvPr id="16" name="Picture 15"/>
          <p:cNvPicPr>
            <a:picLocks noChangeAspect="1"/>
          </p:cNvPicPr>
          <p:nvPr/>
        </p:nvPicPr>
        <p:blipFill>
          <a:blip r:embed="rId3"/>
          <a:stretch>
            <a:fillRect/>
          </a:stretch>
        </p:blipFill>
        <p:spPr>
          <a:xfrm>
            <a:off x="95517" y="2534306"/>
            <a:ext cx="4229100" cy="2066925"/>
          </a:xfrm>
          <a:prstGeom prst="rect">
            <a:avLst/>
          </a:prstGeom>
        </p:spPr>
      </p:pic>
      <p:sp>
        <p:nvSpPr>
          <p:cNvPr id="18" name="TextBox 17"/>
          <p:cNvSpPr txBox="1"/>
          <p:nvPr/>
        </p:nvSpPr>
        <p:spPr>
          <a:xfrm>
            <a:off x="5389994" y="5520707"/>
            <a:ext cx="3454792" cy="369332"/>
          </a:xfrm>
          <a:prstGeom prst="rect">
            <a:avLst/>
          </a:prstGeom>
          <a:noFill/>
        </p:spPr>
        <p:txBody>
          <a:bodyPr wrap="none" rtlCol="0">
            <a:spAutoFit/>
          </a:bodyPr>
          <a:lstStyle/>
          <a:p>
            <a:r>
              <a:rPr lang="en-US" dirty="0" smtClean="0"/>
              <a:t>Interference pattern of electrons</a:t>
            </a:r>
            <a:endParaRPr lang="en-US" dirty="0"/>
          </a:p>
        </p:txBody>
      </p:sp>
      <p:sp>
        <p:nvSpPr>
          <p:cNvPr id="20" name="TextBox 19"/>
          <p:cNvSpPr txBox="1"/>
          <p:nvPr/>
        </p:nvSpPr>
        <p:spPr>
          <a:xfrm>
            <a:off x="457200" y="2119977"/>
            <a:ext cx="4852932" cy="369332"/>
          </a:xfrm>
          <a:prstGeom prst="rect">
            <a:avLst/>
          </a:prstGeom>
          <a:noFill/>
        </p:spPr>
        <p:txBody>
          <a:bodyPr wrap="none" rtlCol="0">
            <a:spAutoFit/>
          </a:bodyPr>
          <a:lstStyle/>
          <a:p>
            <a:r>
              <a:rPr lang="en-US" dirty="0" smtClean="0"/>
              <a:t>Young’s double slit interference with electrons</a:t>
            </a:r>
            <a:endParaRPr lang="en-US" dirty="0"/>
          </a:p>
        </p:txBody>
      </p:sp>
      <p:sp>
        <p:nvSpPr>
          <p:cNvPr id="21" name="TextBox 20"/>
          <p:cNvSpPr txBox="1"/>
          <p:nvPr/>
        </p:nvSpPr>
        <p:spPr>
          <a:xfrm>
            <a:off x="2883666" y="6069120"/>
            <a:ext cx="6276142" cy="369332"/>
          </a:xfrm>
          <a:prstGeom prst="rect">
            <a:avLst/>
          </a:prstGeom>
          <a:noFill/>
        </p:spPr>
        <p:txBody>
          <a:bodyPr wrap="none" rtlCol="0">
            <a:spAutoFit/>
          </a:bodyPr>
          <a:lstStyle/>
          <a:p>
            <a:r>
              <a:rPr lang="en-US" dirty="0"/>
              <a:t>http://www.hitachi.com/rd/portal/research/em/doubleslit.html</a:t>
            </a:r>
          </a:p>
        </p:txBody>
      </p:sp>
      <p:pic>
        <p:nvPicPr>
          <p:cNvPr id="22" name="Picture 21"/>
          <p:cNvPicPr>
            <a:picLocks noChangeAspect="1"/>
          </p:cNvPicPr>
          <p:nvPr/>
        </p:nvPicPr>
        <p:blipFill>
          <a:blip r:embed="rId4"/>
          <a:stretch>
            <a:fillRect/>
          </a:stretch>
        </p:blipFill>
        <p:spPr>
          <a:xfrm>
            <a:off x="287495" y="4401538"/>
            <a:ext cx="2364716" cy="1767614"/>
          </a:xfrm>
          <a:prstGeom prst="rect">
            <a:avLst/>
          </a:prstGeom>
        </p:spPr>
      </p:pic>
      <p:pic>
        <p:nvPicPr>
          <p:cNvPr id="23" name="Picture 22"/>
          <p:cNvPicPr>
            <a:picLocks noChangeAspect="1"/>
          </p:cNvPicPr>
          <p:nvPr/>
        </p:nvPicPr>
        <p:blipFill>
          <a:blip r:embed="rId5"/>
          <a:stretch>
            <a:fillRect/>
          </a:stretch>
        </p:blipFill>
        <p:spPr>
          <a:xfrm>
            <a:off x="5389994" y="2798451"/>
            <a:ext cx="3514725" cy="2543175"/>
          </a:xfrm>
          <a:prstGeom prst="rect">
            <a:avLst/>
          </a:prstGeom>
        </p:spPr>
      </p:pic>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16</a:t>
            </a:fld>
            <a:endParaRPr lang="en-US" dirty="0"/>
          </a:p>
        </p:txBody>
      </p:sp>
    </p:spTree>
    <p:extLst>
      <p:ext uri="{BB962C8B-B14F-4D97-AF65-F5344CB8AC3E}">
        <p14:creationId xmlns:p14="http://schemas.microsoft.com/office/powerpoint/2010/main" val="23893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Quantum Teleportation</a:t>
            </a:r>
            <a:endParaRPr lang="en-US" dirty="0"/>
          </a:p>
        </p:txBody>
      </p:sp>
      <p:pic>
        <p:nvPicPr>
          <p:cNvPr id="4" name="Picture 3"/>
          <p:cNvPicPr>
            <a:picLocks noChangeAspect="1"/>
          </p:cNvPicPr>
          <p:nvPr/>
        </p:nvPicPr>
        <p:blipFill>
          <a:blip r:embed="rId2"/>
          <a:stretch>
            <a:fillRect/>
          </a:stretch>
        </p:blipFill>
        <p:spPr>
          <a:xfrm>
            <a:off x="1261300" y="1062037"/>
            <a:ext cx="6353175" cy="4733925"/>
          </a:xfrm>
          <a:prstGeom prst="rect">
            <a:avLst/>
          </a:prstGeom>
        </p:spPr>
      </p:pic>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17</a:t>
            </a:fld>
            <a:endParaRPr lang="en-US" dirty="0"/>
          </a:p>
        </p:txBody>
      </p:sp>
    </p:spTree>
    <p:extLst>
      <p:ext uri="{BB962C8B-B14F-4D97-AF65-F5344CB8AC3E}">
        <p14:creationId xmlns:p14="http://schemas.microsoft.com/office/powerpoint/2010/main" val="534324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1"/>
          <p:cNvSpPr>
            <a:spLocks noGrp="1"/>
          </p:cNvSpPr>
          <p:nvPr>
            <p:ph type="title"/>
          </p:nvPr>
        </p:nvSpPr>
        <p:spPr>
          <a:xfrm>
            <a:off x="722313" y="4406900"/>
            <a:ext cx="7772400" cy="1362075"/>
          </a:xfrm>
        </p:spPr>
        <p:txBody>
          <a:bodyPr anchor="t"/>
          <a:lstStyle/>
          <a:p>
            <a:pPr algn="l" eaLnBrk="1" hangingPunct="1"/>
            <a:r>
              <a:rPr lang="en-US" sz="3600" b="1" dirty="0" smtClean="0">
                <a:solidFill>
                  <a:srgbClr val="558ED5"/>
                </a:solidFill>
              </a:rPr>
              <a:t>Electronic Instrumentation:  OSCILLOSCOPE</a:t>
            </a: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Content Placeholder 2"/>
          <p:cNvSpPr txBox="1">
            <a:spLocks/>
          </p:cNvSpPr>
          <p:nvPr/>
        </p:nvSpPr>
        <p:spPr bwMode="auto">
          <a:xfrm>
            <a:off x="457200" y="941388"/>
            <a:ext cx="8229600" cy="5370512"/>
          </a:xfrm>
          <a:prstGeom prst="rect">
            <a:avLst/>
          </a:prstGeom>
          <a:noFill/>
          <a:ln w="9525">
            <a:noFill/>
            <a:miter lim="800000"/>
            <a:headEnd/>
            <a:tailEnd/>
          </a:ln>
        </p:spPr>
        <p:txBody>
          <a:bodyPr/>
          <a:lstStyle/>
          <a:p>
            <a:pPr marL="342900" indent="-342900">
              <a:spcBef>
                <a:spcPts val="400"/>
              </a:spcBef>
              <a:spcAft>
                <a:spcPts val="200"/>
              </a:spcAft>
              <a:buFont typeface="Arial" charset="0"/>
              <a:buChar char="•"/>
            </a:pPr>
            <a:r>
              <a:rPr lang="en-US" sz="2400" dirty="0">
                <a:latin typeface="Calibri" pitchFamily="34" charset="0"/>
                <a:sym typeface="Wingdings" pitchFamily="2" charset="2"/>
              </a:rPr>
              <a:t>The </a:t>
            </a:r>
            <a:r>
              <a:rPr lang="en-US" sz="2400" b="1" dirty="0">
                <a:solidFill>
                  <a:srgbClr val="558ED5"/>
                </a:solidFill>
                <a:latin typeface="Calibri" pitchFamily="34" charset="0"/>
                <a:sym typeface="Wingdings" pitchFamily="2" charset="2"/>
              </a:rPr>
              <a:t>oscilloscope</a:t>
            </a:r>
            <a:r>
              <a:rPr lang="en-US" sz="2400" dirty="0">
                <a:latin typeface="Calibri" pitchFamily="34" charset="0"/>
                <a:sym typeface="Wingdings" pitchFamily="2" charset="2"/>
              </a:rPr>
              <a:t> measures </a:t>
            </a:r>
            <a:r>
              <a:rPr lang="en-US" sz="2400" b="1" dirty="0">
                <a:solidFill>
                  <a:srgbClr val="558ED5"/>
                </a:solidFill>
                <a:latin typeface="Calibri" pitchFamily="34" charset="0"/>
                <a:sym typeface="Wingdings" pitchFamily="2" charset="2"/>
              </a:rPr>
              <a:t>voltage </a:t>
            </a:r>
            <a:r>
              <a:rPr lang="en-US" sz="2400" b="1" dirty="0" smtClean="0">
                <a:solidFill>
                  <a:srgbClr val="558ED5"/>
                </a:solidFill>
                <a:latin typeface="Calibri" pitchFamily="34" charset="0"/>
                <a:sym typeface="Wingdings" pitchFamily="2" charset="2"/>
              </a:rPr>
              <a:t>(vertical) against time (horizontal).</a:t>
            </a:r>
          </a:p>
          <a:p>
            <a:pPr marL="342900" indent="-342900">
              <a:spcBef>
                <a:spcPts val="400"/>
              </a:spcBef>
              <a:spcAft>
                <a:spcPts val="200"/>
              </a:spcAft>
              <a:buFont typeface="Arial" charset="0"/>
              <a:buChar char="•"/>
            </a:pPr>
            <a:r>
              <a:rPr lang="en-US" sz="2400" b="1" dirty="0" smtClean="0">
                <a:solidFill>
                  <a:srgbClr val="558ED5"/>
                </a:solidFill>
                <a:latin typeface="Calibri" pitchFamily="34" charset="0"/>
                <a:sym typeface="Wingdings" pitchFamily="2" charset="2"/>
              </a:rPr>
              <a:t>Measurement is periodic and starts from a trigger signal</a:t>
            </a:r>
            <a:endParaRPr lang="en-US" sz="2400" dirty="0">
              <a:latin typeface="Calibri" pitchFamily="34" charset="0"/>
              <a:sym typeface="Wingdings" pitchFamily="2" charset="2"/>
            </a:endParaRPr>
          </a:p>
          <a:p>
            <a:pPr marL="800100" lvl="1" indent="-342900">
              <a:spcBef>
                <a:spcPts val="400"/>
              </a:spcBef>
              <a:spcAft>
                <a:spcPts val="200"/>
              </a:spcAft>
              <a:buFont typeface="Arial" charset="0"/>
              <a:buChar char="•"/>
            </a:pPr>
            <a:r>
              <a:rPr lang="en-US" sz="2400" dirty="0" smtClean="0">
                <a:latin typeface="Calibri" pitchFamily="34" charset="0"/>
                <a:sym typeface="Wingdings" pitchFamily="2" charset="2"/>
              </a:rPr>
              <a:t>Trigger input may be from the signal itself (internal trigger) or external trigger input</a:t>
            </a:r>
            <a:endParaRPr lang="en-US" sz="2400" b="1" dirty="0">
              <a:solidFill>
                <a:srgbClr val="558ED5"/>
              </a:solidFill>
              <a:latin typeface="Calibri" pitchFamily="34" charset="0"/>
              <a:sym typeface="Wingdings" pitchFamily="2" charset="2"/>
            </a:endParaRPr>
          </a:p>
          <a:p>
            <a:pPr marL="342900" indent="-342900">
              <a:spcBef>
                <a:spcPts val="400"/>
              </a:spcBef>
              <a:spcAft>
                <a:spcPts val="200"/>
              </a:spcAft>
              <a:buFont typeface="Arial" charset="0"/>
              <a:buChar char="•"/>
            </a:pPr>
            <a:endParaRPr lang="en-US" sz="2400" b="1" dirty="0">
              <a:solidFill>
                <a:srgbClr val="558ED5"/>
              </a:solidFill>
              <a:latin typeface="Calibri" pitchFamily="34" charset="0"/>
              <a:sym typeface="Wingdings" pitchFamily="2" charset="2"/>
            </a:endParaRPr>
          </a:p>
          <a:p>
            <a:pPr marL="342900" indent="-342900">
              <a:spcBef>
                <a:spcPts val="400"/>
              </a:spcBef>
              <a:spcAft>
                <a:spcPts val="200"/>
              </a:spcAft>
              <a:buFont typeface="Arial" charset="0"/>
              <a:buChar char="•"/>
            </a:pPr>
            <a:endParaRPr lang="en-US" sz="2400" b="1" dirty="0">
              <a:solidFill>
                <a:srgbClr val="558ED5"/>
              </a:solidFill>
              <a:latin typeface="Calibri" pitchFamily="34" charset="0"/>
              <a:sym typeface="Wingdings" pitchFamily="2" charset="2"/>
            </a:endParaRPr>
          </a:p>
          <a:p>
            <a:pPr marL="342900" indent="-342900">
              <a:spcBef>
                <a:spcPts val="400"/>
              </a:spcBef>
              <a:spcAft>
                <a:spcPts val="200"/>
              </a:spcAft>
              <a:buFont typeface="Arial" charset="0"/>
              <a:buChar char="•"/>
            </a:pPr>
            <a:endParaRPr lang="en-US" sz="2400" b="1" dirty="0">
              <a:solidFill>
                <a:srgbClr val="558ED5"/>
              </a:solidFill>
              <a:latin typeface="Calibri" pitchFamily="34" charset="0"/>
              <a:sym typeface="Wingdings" pitchFamily="2" charset="2"/>
            </a:endParaRPr>
          </a:p>
          <a:p>
            <a:pPr marL="342900" indent="-342900">
              <a:spcBef>
                <a:spcPts val="400"/>
              </a:spcBef>
              <a:spcAft>
                <a:spcPts val="200"/>
              </a:spcAft>
            </a:pPr>
            <a:endParaRPr lang="en-US" sz="2400" dirty="0">
              <a:latin typeface="Calibri" pitchFamily="34" charset="0"/>
            </a:endParaRPr>
          </a:p>
          <a:p>
            <a:pPr marL="800100" lvl="1" indent="-342900">
              <a:spcBef>
                <a:spcPts val="400"/>
              </a:spcBef>
              <a:spcAft>
                <a:spcPts val="200"/>
              </a:spcAft>
              <a:buFont typeface="Arial" charset="0"/>
              <a:buChar char="•"/>
            </a:pPr>
            <a:endParaRPr lang="en-US" sz="2400" dirty="0">
              <a:latin typeface="Calibri" pitchFamily="34" charset="0"/>
            </a:endParaRPr>
          </a:p>
        </p:txBody>
      </p:sp>
      <p:sp>
        <p:nvSpPr>
          <p:cNvPr id="370690" name="Title 1"/>
          <p:cNvSpPr>
            <a:spLocks noGrp="1"/>
          </p:cNvSpPr>
          <p:nvPr>
            <p:ph type="title"/>
          </p:nvPr>
        </p:nvSpPr>
        <p:spPr>
          <a:xfrm>
            <a:off x="457200" y="196850"/>
            <a:ext cx="8229600" cy="658813"/>
          </a:xfrm>
        </p:spPr>
        <p:txBody>
          <a:bodyPr/>
          <a:lstStyle/>
          <a:p>
            <a:pPr eaLnBrk="1" hangingPunct="1"/>
            <a:r>
              <a:rPr lang="en-US" sz="2800" b="1" smtClean="0">
                <a:solidFill>
                  <a:srgbClr val="558ED5"/>
                </a:solidFill>
              </a:rPr>
              <a:t>Oscilloscope</a:t>
            </a:r>
          </a:p>
        </p:txBody>
      </p:sp>
      <p:sp>
        <p:nvSpPr>
          <p:cNvPr id="3706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70692" name="Picture 4" descr="Description: C:\Users\David Yeung\Dropbox\Labsheets_2012\Lab\photo\IMG_7760.JPG"/>
          <p:cNvPicPr>
            <a:picLocks noChangeAspect="1" noChangeArrowheads="1"/>
          </p:cNvPicPr>
          <p:nvPr/>
        </p:nvPicPr>
        <p:blipFill>
          <a:blip r:embed="rId3"/>
          <a:srcRect t="16455" b="9517"/>
          <a:stretch>
            <a:fillRect/>
          </a:stretch>
        </p:blipFill>
        <p:spPr bwMode="auto">
          <a:xfrm>
            <a:off x="1667003" y="3511337"/>
            <a:ext cx="4614423" cy="2563431"/>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115443" y="3918573"/>
            <a:ext cx="1887971" cy="1674813"/>
          </a:xfrm>
          <a:prstGeom prst="rect">
            <a:avLst/>
          </a:prstGeom>
        </p:spPr>
      </p:pic>
      <p:sp>
        <p:nvSpPr>
          <p:cNvPr id="5" name="TextBox 4"/>
          <p:cNvSpPr txBox="1"/>
          <p:nvPr/>
        </p:nvSpPr>
        <p:spPr>
          <a:xfrm>
            <a:off x="7284788" y="2909518"/>
            <a:ext cx="1718626" cy="923330"/>
          </a:xfrm>
          <a:prstGeom prst="rect">
            <a:avLst/>
          </a:prstGeom>
          <a:noFill/>
        </p:spPr>
        <p:txBody>
          <a:bodyPr wrap="square" rtlCol="0">
            <a:spAutoFit/>
          </a:bodyPr>
          <a:lstStyle/>
          <a:p>
            <a:r>
              <a:rPr lang="en-US" dirty="0" smtClean="0"/>
              <a:t>Trigger input is at back panel of this model</a:t>
            </a:r>
            <a:endParaRPr lang="en-US" dirty="0"/>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1"/>
          <p:cNvSpPr>
            <a:spLocks noGrp="1"/>
          </p:cNvSpPr>
          <p:nvPr>
            <p:ph type="title"/>
          </p:nvPr>
        </p:nvSpPr>
        <p:spPr>
          <a:xfrm>
            <a:off x="311285" y="1897164"/>
            <a:ext cx="8183428" cy="1362075"/>
          </a:xfrm>
        </p:spPr>
        <p:txBody>
          <a:bodyPr anchor="t"/>
          <a:lstStyle/>
          <a:p>
            <a:pPr algn="l" eaLnBrk="1" hangingPunct="1"/>
            <a:r>
              <a:rPr lang="en-US" sz="2800" b="1" dirty="0" smtClean="0">
                <a:solidFill>
                  <a:srgbClr val="558ED5"/>
                </a:solidFill>
              </a:rPr>
              <a:t>Measurement, units and uncertainty</a:t>
            </a:r>
            <a:r>
              <a:rPr lang="en-US" sz="3600" b="1" dirty="0" smtClean="0">
                <a:solidFill>
                  <a:srgbClr val="558ED5"/>
                </a:solidFill>
              </a:rPr>
              <a:t/>
            </a:r>
            <a:br>
              <a:rPr lang="en-US" sz="3600" b="1" dirty="0" smtClean="0">
                <a:solidFill>
                  <a:srgbClr val="558ED5"/>
                </a:solidFill>
              </a:rPr>
            </a:br>
            <a:endParaRPr lang="en-US" sz="3600" b="1" dirty="0" smtClean="0">
              <a:solidFill>
                <a:srgbClr val="558ED5"/>
              </a:solidFill>
            </a:endParaRPr>
          </a:p>
        </p:txBody>
      </p:sp>
      <p:sp>
        <p:nvSpPr>
          <p:cNvPr id="2" name="TextBox 1"/>
          <p:cNvSpPr txBox="1"/>
          <p:nvPr/>
        </p:nvSpPr>
        <p:spPr>
          <a:xfrm>
            <a:off x="622570" y="3463047"/>
            <a:ext cx="6831807" cy="923330"/>
          </a:xfrm>
          <a:prstGeom prst="rect">
            <a:avLst/>
          </a:prstGeom>
          <a:noFill/>
        </p:spPr>
        <p:txBody>
          <a:bodyPr wrap="none" rtlCol="0">
            <a:spAutoFit/>
          </a:bodyPr>
          <a:lstStyle/>
          <a:p>
            <a:r>
              <a:rPr lang="en-US" dirty="0" smtClean="0"/>
              <a:t>Reference</a:t>
            </a:r>
          </a:p>
          <a:p>
            <a:r>
              <a:rPr lang="en-US" dirty="0" smtClean="0"/>
              <a:t>Halliday </a:t>
            </a:r>
            <a:r>
              <a:rPr lang="en-US" dirty="0" err="1" smtClean="0"/>
              <a:t>Resnick</a:t>
            </a:r>
            <a:r>
              <a:rPr lang="en-US" dirty="0" smtClean="0"/>
              <a:t> and Walker, </a:t>
            </a:r>
            <a:r>
              <a:rPr lang="en-US" b="1" i="1" dirty="0" smtClean="0"/>
              <a:t>Principles of Physics</a:t>
            </a:r>
            <a:r>
              <a:rPr lang="en-US" dirty="0" smtClean="0"/>
              <a:t>,</a:t>
            </a:r>
            <a:r>
              <a:rPr lang="en-US" dirty="0"/>
              <a:t> (9</a:t>
            </a:r>
            <a:r>
              <a:rPr lang="en-US" baseline="30000" dirty="0"/>
              <a:t>th</a:t>
            </a:r>
            <a:r>
              <a:rPr lang="en-US" dirty="0"/>
              <a:t> edition)</a:t>
            </a:r>
          </a:p>
          <a:p>
            <a:r>
              <a:rPr lang="en-US" dirty="0"/>
              <a:t>	</a:t>
            </a:r>
            <a:r>
              <a:rPr lang="en-US" dirty="0" smtClean="0"/>
              <a:t> Chapter 1, and sections 18.2, 38.8, Appendix A1</a:t>
            </a:r>
            <a:endParaRPr lang="en-US" dirty="0"/>
          </a:p>
        </p:txBody>
      </p:sp>
      <p:sp>
        <p:nvSpPr>
          <p:cNvPr id="3" name="Slide Number Placeholder 2"/>
          <p:cNvSpPr>
            <a:spLocks noGrp="1"/>
          </p:cNvSpPr>
          <p:nvPr>
            <p:ph type="sldNum" sz="quarter" idx="12"/>
          </p:nvPr>
        </p:nvSpPr>
        <p:spPr/>
        <p:txBody>
          <a:bodyPr/>
          <a:lstStyle/>
          <a:p>
            <a:pPr>
              <a:defRPr/>
            </a:pPr>
            <a:fld id="{41144F83-58E7-4B98-A821-D07BD846730C}" type="slidenum">
              <a:rPr lang="en-US" smtClean="0"/>
              <a:pPr>
                <a:defRPr/>
              </a:pPr>
              <a:t>2</a:t>
            </a:fld>
            <a:endParaRPr lang="en-US" dirty="0"/>
          </a:p>
        </p:txBody>
      </p:sp>
    </p:spTree>
    <p:extLst>
      <p:ext uri="{BB962C8B-B14F-4D97-AF65-F5344CB8AC3E}">
        <p14:creationId xmlns:p14="http://schemas.microsoft.com/office/powerpoint/2010/main" val="411442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Content Placeholder 2"/>
          <p:cNvSpPr txBox="1">
            <a:spLocks/>
          </p:cNvSpPr>
          <p:nvPr/>
        </p:nvSpPr>
        <p:spPr bwMode="auto">
          <a:xfrm>
            <a:off x="0" y="949325"/>
            <a:ext cx="8686800" cy="5370513"/>
          </a:xfrm>
          <a:prstGeom prst="rect">
            <a:avLst/>
          </a:prstGeom>
          <a:noFill/>
          <a:ln w="9525">
            <a:noFill/>
            <a:miter lim="800000"/>
            <a:headEnd/>
            <a:tailEnd/>
          </a:ln>
        </p:spPr>
        <p:txBody>
          <a:bodyPr/>
          <a:lstStyle/>
          <a:p>
            <a:pPr marL="342900" indent="-342900">
              <a:spcBef>
                <a:spcPts val="400"/>
              </a:spcBef>
              <a:spcAft>
                <a:spcPts val="200"/>
              </a:spcAft>
              <a:buFont typeface="Arial" charset="0"/>
              <a:buChar char="•"/>
            </a:pPr>
            <a:r>
              <a:rPr lang="en-US" sz="2000" dirty="0">
                <a:latin typeface="Calibri" pitchFamily="34" charset="0"/>
                <a:sym typeface="Wingdings" pitchFamily="2" charset="2"/>
              </a:rPr>
              <a:t>Digital </a:t>
            </a:r>
            <a:r>
              <a:rPr lang="en-US" sz="2000" dirty="0" smtClean="0">
                <a:latin typeface="Calibri" pitchFamily="34" charset="0"/>
                <a:sym typeface="Wingdings" pitchFamily="2" charset="2"/>
              </a:rPr>
              <a:t>Oscilloscope </a:t>
            </a:r>
            <a:endParaRPr lang="en-US" sz="2400" dirty="0">
              <a:latin typeface="Calibri" pitchFamily="34" charset="0"/>
              <a:sym typeface="Wingdings" pitchFamily="2" charset="2"/>
            </a:endParaRPr>
          </a:p>
          <a:p>
            <a:pPr marL="800100" lvl="1" indent="-342900">
              <a:spcBef>
                <a:spcPts val="400"/>
              </a:spcBef>
              <a:spcAft>
                <a:spcPts val="200"/>
              </a:spcAft>
              <a:buFont typeface="Arial" charset="0"/>
              <a:buChar char="•"/>
            </a:pPr>
            <a:r>
              <a:rPr lang="en-US" sz="2000" dirty="0" smtClean="0">
                <a:latin typeface="Calibri" pitchFamily="34" charset="0"/>
                <a:sym typeface="Wingdings" pitchFamily="2" charset="2"/>
              </a:rPr>
              <a:t>Analogue to Digital converter (ADC) samples the input voltage and stores it as a number (quantization error may be present because of finite number of discrete levels)</a:t>
            </a:r>
            <a:endParaRPr lang="en-US" sz="2000" dirty="0">
              <a:latin typeface="Calibri" pitchFamily="34" charset="0"/>
              <a:sym typeface="Wingdings" pitchFamily="2" charset="2"/>
            </a:endParaRPr>
          </a:p>
          <a:p>
            <a:pPr marL="800100" lvl="1" indent="-342900">
              <a:spcBef>
                <a:spcPts val="400"/>
              </a:spcBef>
              <a:spcAft>
                <a:spcPts val="200"/>
              </a:spcAft>
              <a:buFont typeface="Arial" charset="0"/>
              <a:buChar char="•"/>
            </a:pPr>
            <a:r>
              <a:rPr lang="en-US" sz="2000" dirty="0" smtClean="0">
                <a:latin typeface="Calibri" pitchFamily="34" charset="0"/>
                <a:sym typeface="Wingdings" pitchFamily="2" charset="2"/>
              </a:rPr>
              <a:t>Number is stored in memory and processed digitally (DSP_</a:t>
            </a:r>
            <a:endParaRPr lang="en-US" sz="2000" b="1" dirty="0">
              <a:solidFill>
                <a:srgbClr val="558ED5"/>
              </a:solidFill>
              <a:latin typeface="Calibri" pitchFamily="34" charset="0"/>
              <a:sym typeface="Wingdings" pitchFamily="2" charset="2"/>
            </a:endParaRPr>
          </a:p>
        </p:txBody>
      </p:sp>
      <p:sp>
        <p:nvSpPr>
          <p:cNvPr id="374786" name="Title 1"/>
          <p:cNvSpPr>
            <a:spLocks noGrp="1"/>
          </p:cNvSpPr>
          <p:nvPr>
            <p:ph type="title"/>
          </p:nvPr>
        </p:nvSpPr>
        <p:spPr>
          <a:xfrm>
            <a:off x="457200" y="196850"/>
            <a:ext cx="8229600" cy="658813"/>
          </a:xfrm>
        </p:spPr>
        <p:txBody>
          <a:bodyPr/>
          <a:lstStyle/>
          <a:p>
            <a:pPr eaLnBrk="1" hangingPunct="1"/>
            <a:r>
              <a:rPr lang="en-US" sz="2800" b="1" smtClean="0">
                <a:solidFill>
                  <a:srgbClr val="558ED5"/>
                </a:solidFill>
              </a:rPr>
              <a:t>Oscilloscope – working principle</a:t>
            </a:r>
          </a:p>
        </p:txBody>
      </p:sp>
      <p:sp>
        <p:nvSpPr>
          <p:cNvPr id="37478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74788" name="Picture 10" descr="Fig50.jpg"/>
          <p:cNvPicPr>
            <a:picLocks noChangeAspect="1"/>
          </p:cNvPicPr>
          <p:nvPr/>
        </p:nvPicPr>
        <p:blipFill>
          <a:blip r:embed="rId3"/>
          <a:srcRect/>
          <a:stretch>
            <a:fillRect/>
          </a:stretch>
        </p:blipFill>
        <p:spPr bwMode="auto">
          <a:xfrm>
            <a:off x="1111250" y="2719832"/>
            <a:ext cx="6921500" cy="3856038"/>
          </a:xfrm>
          <a:prstGeom prst="rect">
            <a:avLst/>
          </a:prstGeom>
          <a:noFill/>
          <a:ln w="9525">
            <a:noFill/>
            <a:miter lim="800000"/>
            <a:headEnd/>
            <a:tailEnd/>
          </a:ln>
        </p:spPr>
      </p:pic>
      <p:pic>
        <p:nvPicPr>
          <p:cNvPr id="374789" name="Picture 8" descr="Description: C:\Users\David Yeung\Dropbox\Labsheets_2012\Lab\photo\IMG_7760.JPG"/>
          <p:cNvPicPr>
            <a:picLocks noChangeAspect="1" noChangeArrowheads="1"/>
          </p:cNvPicPr>
          <p:nvPr/>
        </p:nvPicPr>
        <p:blipFill>
          <a:blip r:embed="rId4"/>
          <a:srcRect t="16455" b="9517"/>
          <a:stretch>
            <a:fillRect/>
          </a:stretch>
        </p:blipFill>
        <p:spPr bwMode="auto">
          <a:xfrm>
            <a:off x="6841292" y="2519331"/>
            <a:ext cx="2029658" cy="1127855"/>
          </a:xfrm>
          <a:prstGeom prst="rect">
            <a:avLst/>
          </a:prstGeom>
          <a:noFill/>
          <a:ln w="9525">
            <a:noFill/>
            <a:miter lim="800000"/>
            <a:headEnd/>
            <a:tailEnd/>
          </a:ln>
        </p:spPr>
      </p:pic>
      <p:sp>
        <p:nvSpPr>
          <p:cNvPr id="7" name="Rectangle 6"/>
          <p:cNvSpPr/>
          <p:nvPr/>
        </p:nvSpPr>
        <p:spPr>
          <a:xfrm>
            <a:off x="4159250" y="2922588"/>
            <a:ext cx="2814638" cy="690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3810000" y="2079625"/>
            <a:ext cx="1487488" cy="8429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5735638"/>
            <a:ext cx="3951288" cy="522287"/>
          </a:xfrm>
          <a:prstGeom prst="rect">
            <a:avLst/>
          </a:prstGeom>
          <a:noFill/>
        </p:spPr>
        <p:txBody>
          <a:bodyPr wrap="none">
            <a:spAutoFit/>
          </a:bodyPr>
          <a:lstStyle/>
          <a:p>
            <a:pPr>
              <a:defRPr/>
            </a:pPr>
            <a:r>
              <a:rPr lang="en-US" sz="1400" dirty="0">
                <a:latin typeface="+mn-lt"/>
              </a:rPr>
              <a:t>Source:</a:t>
            </a:r>
          </a:p>
          <a:p>
            <a:pPr>
              <a:defRPr/>
            </a:pPr>
            <a:r>
              <a:rPr lang="en-US" sz="1400" dirty="0">
                <a:latin typeface="+mn-lt"/>
              </a:rPr>
              <a:t>“Oscilloscope Fundamentals” by Agilent Technology</a:t>
            </a: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hambley\weblogs\9\tiff\9f001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9" y="1704975"/>
            <a:ext cx="5686425" cy="4340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5675" y="0"/>
            <a:ext cx="1980029" cy="707886"/>
          </a:xfrm>
          <a:prstGeom prst="rect">
            <a:avLst/>
          </a:prstGeom>
          <a:noFill/>
        </p:spPr>
        <p:txBody>
          <a:bodyPr wrap="none" rtlCol="0">
            <a:spAutoFit/>
          </a:bodyPr>
          <a:lstStyle/>
          <a:p>
            <a:r>
              <a:rPr lang="en-US" sz="4000" dirty="0" smtClean="0"/>
              <a:t>Aliasing</a:t>
            </a:r>
            <a:endParaRPr lang="en-US" sz="4000" dirty="0"/>
          </a:p>
        </p:txBody>
      </p:sp>
      <p:pic>
        <p:nvPicPr>
          <p:cNvPr id="3" name="Picture 2"/>
          <p:cNvPicPr>
            <a:picLocks noChangeAspect="1"/>
          </p:cNvPicPr>
          <p:nvPr/>
        </p:nvPicPr>
        <p:blipFill>
          <a:blip r:embed="rId3"/>
          <a:stretch>
            <a:fillRect/>
          </a:stretch>
        </p:blipFill>
        <p:spPr>
          <a:xfrm>
            <a:off x="1514474" y="6172200"/>
            <a:ext cx="6172200" cy="209550"/>
          </a:xfrm>
          <a:prstGeom prst="rect">
            <a:avLst/>
          </a:prstGeom>
        </p:spPr>
      </p:pic>
      <p:sp>
        <p:nvSpPr>
          <p:cNvPr id="4" name="Slide Number Placeholder 3"/>
          <p:cNvSpPr>
            <a:spLocks noGrp="1"/>
          </p:cNvSpPr>
          <p:nvPr>
            <p:ph type="sldNum" sz="quarter" idx="12"/>
          </p:nvPr>
        </p:nvSpPr>
        <p:spPr/>
        <p:txBody>
          <a:bodyPr/>
          <a:lstStyle/>
          <a:p>
            <a:pPr>
              <a:defRPr/>
            </a:pPr>
            <a:fld id="{41144F83-58E7-4B98-A821-D07BD846730C}" type="slidenum">
              <a:rPr lang="en-US" smtClean="0"/>
              <a:pPr>
                <a:defRPr/>
              </a:pPr>
              <a:t>21</a:t>
            </a:fld>
            <a:endParaRPr lang="en-US" dirty="0"/>
          </a:p>
        </p:txBody>
      </p:sp>
    </p:spTree>
    <p:extLst>
      <p:ext uri="{BB962C8B-B14F-4D97-AF65-F5344CB8AC3E}">
        <p14:creationId xmlns:p14="http://schemas.microsoft.com/office/powerpoint/2010/main" val="1419230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685800" y="238125"/>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a:latin typeface="sssb" charset="0"/>
              </a:rPr>
              <a:t>Aliasing</a:t>
            </a:r>
            <a:endParaRPr lang="en-US">
              <a:latin typeface="sssb" charset="0"/>
            </a:endParaRPr>
          </a:p>
        </p:txBody>
      </p:sp>
      <p:pic>
        <p:nvPicPr>
          <p:cNvPr id="100355" name="Picture 3" descr="C:\hambley\weblogs\9\tiff\9f0013.tif"/>
          <p:cNvPicPr>
            <a:picLocks noChangeAspect="1" noChangeArrowheads="1"/>
          </p:cNvPicPr>
          <p:nvPr/>
        </p:nvPicPr>
        <p:blipFill>
          <a:blip r:embed="rId2">
            <a:extLst>
              <a:ext uri="{28A0092B-C50C-407E-A947-70E740481C1C}">
                <a14:useLocalDpi xmlns:a14="http://schemas.microsoft.com/office/drawing/2010/main" val="0"/>
              </a:ext>
            </a:extLst>
          </a:blip>
          <a:srcRect b="10674"/>
          <a:stretch>
            <a:fillRect/>
          </a:stretch>
        </p:blipFill>
        <p:spPr bwMode="auto">
          <a:xfrm>
            <a:off x="2533649" y="1622617"/>
            <a:ext cx="4962525" cy="33841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466" y="5248275"/>
            <a:ext cx="8642109"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Aliasing may be prevented by sampling above the </a:t>
            </a:r>
            <a:r>
              <a:rPr lang="en-US" dirty="0" err="1" smtClean="0"/>
              <a:t>Nyquist</a:t>
            </a:r>
            <a:r>
              <a:rPr lang="en-US" dirty="0" smtClean="0"/>
              <a:t> frequency (2x </a:t>
            </a:r>
            <a:r>
              <a:rPr lang="en-US" dirty="0" err="1" smtClean="0"/>
              <a:t>F</a:t>
            </a:r>
            <a:r>
              <a:rPr lang="en-US" baseline="-25000" dirty="0" err="1" smtClean="0"/>
              <a:t>max</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Spatial aliasing on oscilloscope display may be seen if the time scale is too slow</a:t>
            </a:r>
            <a:endParaRPr lang="en-US" dirty="0"/>
          </a:p>
        </p:txBody>
      </p:sp>
      <p:sp>
        <p:nvSpPr>
          <p:cNvPr id="3" name="Slide Number Placeholder 2"/>
          <p:cNvSpPr>
            <a:spLocks noGrp="1"/>
          </p:cNvSpPr>
          <p:nvPr>
            <p:ph type="sldNum" sz="quarter" idx="12"/>
          </p:nvPr>
        </p:nvSpPr>
        <p:spPr/>
        <p:txBody>
          <a:bodyPr/>
          <a:lstStyle/>
          <a:p>
            <a:pPr>
              <a:defRPr/>
            </a:pPr>
            <a:fld id="{41144F83-58E7-4B98-A821-D07BD846730C}" type="slidenum">
              <a:rPr lang="en-US" smtClean="0"/>
              <a:pPr>
                <a:defRPr/>
              </a:pPr>
              <a:t>22</a:t>
            </a:fld>
            <a:endParaRPr lang="en-US" dirty="0"/>
          </a:p>
        </p:txBody>
      </p:sp>
    </p:spTree>
    <p:extLst>
      <p:ext uri="{BB962C8B-B14F-4D97-AF65-F5344CB8AC3E}">
        <p14:creationId xmlns:p14="http://schemas.microsoft.com/office/powerpoint/2010/main" val="45082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2544" y="3357847"/>
            <a:ext cx="8229600" cy="3015554"/>
          </a:xfrm>
          <a:prstGeom prst="rect">
            <a:avLst/>
          </a:prstGeom>
        </p:spPr>
      </p:pic>
      <p:sp>
        <p:nvSpPr>
          <p:cNvPr id="3" name="Title 2"/>
          <p:cNvSpPr>
            <a:spLocks noGrp="1"/>
          </p:cNvSpPr>
          <p:nvPr>
            <p:ph type="title"/>
          </p:nvPr>
        </p:nvSpPr>
        <p:spPr/>
        <p:txBody>
          <a:bodyPr/>
          <a:lstStyle/>
          <a:p>
            <a:r>
              <a:rPr lang="en-US" dirty="0" smtClean="0"/>
              <a:t>Oscilloscope probes</a:t>
            </a:r>
            <a:endParaRPr lang="en-US" dirty="0"/>
          </a:p>
        </p:txBody>
      </p:sp>
      <p:sp>
        <p:nvSpPr>
          <p:cNvPr id="5" name="TextBox 4"/>
          <p:cNvSpPr txBox="1"/>
          <p:nvPr/>
        </p:nvSpPr>
        <p:spPr>
          <a:xfrm>
            <a:off x="1939177" y="3047347"/>
            <a:ext cx="4826962" cy="369332"/>
          </a:xfrm>
          <a:prstGeom prst="rect">
            <a:avLst/>
          </a:prstGeom>
          <a:noFill/>
        </p:spPr>
        <p:txBody>
          <a:bodyPr wrap="none" rtlCol="0">
            <a:spAutoFit/>
          </a:bodyPr>
          <a:lstStyle/>
          <a:p>
            <a:r>
              <a:rPr lang="en-US" dirty="0" smtClean="0"/>
              <a:t>x10 Probe reduces loading of probe on circuit</a:t>
            </a:r>
            <a:endParaRPr lang="en-US" dirty="0"/>
          </a:p>
        </p:txBody>
      </p:sp>
      <p:pic>
        <p:nvPicPr>
          <p:cNvPr id="7" name="Picture 6"/>
          <p:cNvPicPr>
            <a:picLocks noChangeAspect="1"/>
          </p:cNvPicPr>
          <p:nvPr/>
        </p:nvPicPr>
        <p:blipFill>
          <a:blip r:embed="rId3"/>
          <a:stretch>
            <a:fillRect/>
          </a:stretch>
        </p:blipFill>
        <p:spPr>
          <a:xfrm>
            <a:off x="361114" y="991190"/>
            <a:ext cx="3156125" cy="1887419"/>
          </a:xfrm>
          <a:prstGeom prst="rect">
            <a:avLst/>
          </a:prstGeom>
        </p:spPr>
      </p:pic>
      <p:pic>
        <p:nvPicPr>
          <p:cNvPr id="8" name="Picture 7"/>
          <p:cNvPicPr>
            <a:picLocks noChangeAspect="1"/>
          </p:cNvPicPr>
          <p:nvPr/>
        </p:nvPicPr>
        <p:blipFill>
          <a:blip r:embed="rId4"/>
          <a:stretch>
            <a:fillRect/>
          </a:stretch>
        </p:blipFill>
        <p:spPr>
          <a:xfrm>
            <a:off x="4681728" y="895719"/>
            <a:ext cx="3852672" cy="2130917"/>
          </a:xfrm>
          <a:prstGeom prst="rect">
            <a:avLst/>
          </a:prstGeom>
        </p:spPr>
      </p:pic>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23</a:t>
            </a:fld>
            <a:endParaRPr lang="en-US" dirty="0"/>
          </a:p>
        </p:txBody>
      </p:sp>
    </p:spTree>
    <p:extLst>
      <p:ext uri="{BB962C8B-B14F-4D97-AF65-F5344CB8AC3E}">
        <p14:creationId xmlns:p14="http://schemas.microsoft.com/office/powerpoint/2010/main" val="2514442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18" name="Content Placeholder 2"/>
          <p:cNvSpPr txBox="1">
            <a:spLocks/>
          </p:cNvSpPr>
          <p:nvPr/>
        </p:nvSpPr>
        <p:spPr bwMode="auto">
          <a:xfrm>
            <a:off x="457200" y="990600"/>
            <a:ext cx="8229600" cy="5370513"/>
          </a:xfrm>
          <a:prstGeom prst="rect">
            <a:avLst/>
          </a:prstGeom>
          <a:noFill/>
          <a:ln w="9525">
            <a:noFill/>
            <a:miter lim="800000"/>
            <a:headEnd/>
            <a:tailEnd/>
          </a:ln>
        </p:spPr>
        <p:txBody>
          <a:bodyPr/>
          <a:lstStyle/>
          <a:p>
            <a:pPr marL="342900" indent="-342900">
              <a:spcBef>
                <a:spcPts val="400"/>
              </a:spcBef>
              <a:spcAft>
                <a:spcPts val="200"/>
              </a:spcAft>
              <a:buFont typeface="Arial" charset="0"/>
              <a:buChar char="•"/>
              <a:defRPr/>
            </a:pPr>
            <a:r>
              <a:rPr lang="en-US" sz="2400" dirty="0" err="1">
                <a:latin typeface="Calibri" pitchFamily="34" charset="0"/>
                <a:sym typeface="Wingdings" pitchFamily="2" charset="2"/>
              </a:rPr>
              <a:t>Vias</a:t>
            </a:r>
            <a:r>
              <a:rPr lang="en-US" sz="2400" dirty="0">
                <a:latin typeface="Calibri" pitchFamily="34" charset="0"/>
                <a:sym typeface="Wingdings" pitchFamily="2" charset="2"/>
              </a:rPr>
              <a:t> </a:t>
            </a:r>
            <a:r>
              <a:rPr lang="en-US" sz="2400" dirty="0" smtClean="0">
                <a:latin typeface="Calibri" pitchFamily="34" charset="0"/>
                <a:sym typeface="Wingdings" pitchFamily="2" charset="2"/>
              </a:rPr>
              <a:t>- </a:t>
            </a:r>
            <a:r>
              <a:rPr lang="en-US" sz="2400" dirty="0">
                <a:latin typeface="Calibri" pitchFamily="34" charset="0"/>
                <a:sym typeface="Wingdings" pitchFamily="2" charset="2"/>
              </a:rPr>
              <a:t>connecting </a:t>
            </a:r>
            <a:r>
              <a:rPr lang="en-US" sz="2400" dirty="0" smtClean="0">
                <a:latin typeface="Calibri" pitchFamily="34" charset="0"/>
                <a:sym typeface="Wingdings" pitchFamily="2" charset="2"/>
              </a:rPr>
              <a:t>tracks </a:t>
            </a:r>
            <a:r>
              <a:rPr lang="en-US" sz="2400" dirty="0">
                <a:latin typeface="Calibri" pitchFamily="34" charset="0"/>
                <a:sym typeface="Wingdings" pitchFamily="2" charset="2"/>
              </a:rPr>
              <a:t>from one layer to another</a:t>
            </a:r>
          </a:p>
          <a:p>
            <a:pPr marL="800100" lvl="1" indent="-342900">
              <a:spcBef>
                <a:spcPts val="400"/>
              </a:spcBef>
              <a:spcAft>
                <a:spcPts val="200"/>
              </a:spcAft>
              <a:buFont typeface="Arial" charset="0"/>
              <a:buChar char="•"/>
              <a:defRPr/>
            </a:pPr>
            <a:endParaRPr lang="en-US" sz="2400" dirty="0">
              <a:latin typeface="Calibri" pitchFamily="34" charset="0"/>
              <a:sym typeface="Wingdings" pitchFamily="2" charset="2"/>
            </a:endParaRPr>
          </a:p>
          <a:p>
            <a:pPr marL="800100" lvl="1" indent="-342900">
              <a:spcBef>
                <a:spcPts val="400"/>
              </a:spcBef>
              <a:spcAft>
                <a:spcPts val="200"/>
              </a:spcAft>
              <a:buFont typeface="Arial" charset="0"/>
              <a:buChar char="•"/>
              <a:defRPr/>
            </a:pPr>
            <a:endParaRPr lang="en-US" sz="2400" dirty="0">
              <a:latin typeface="Calibri" pitchFamily="34" charset="0"/>
              <a:sym typeface="Wingdings" pitchFamily="2" charset="2"/>
            </a:endParaRPr>
          </a:p>
          <a:p>
            <a:pPr marL="800100" lvl="1" indent="-342900">
              <a:spcBef>
                <a:spcPts val="400"/>
              </a:spcBef>
              <a:spcAft>
                <a:spcPts val="200"/>
              </a:spcAft>
              <a:buFont typeface="Arial" charset="0"/>
              <a:buChar char="•"/>
              <a:defRPr/>
            </a:pPr>
            <a:endParaRPr lang="en-US" sz="2400" dirty="0">
              <a:latin typeface="Calibri" pitchFamily="34" charset="0"/>
              <a:sym typeface="Wingdings" pitchFamily="2" charset="2"/>
            </a:endParaRPr>
          </a:p>
          <a:p>
            <a:pPr marL="800100" lvl="1" indent="-342900">
              <a:spcBef>
                <a:spcPts val="400"/>
              </a:spcBef>
              <a:spcAft>
                <a:spcPts val="200"/>
              </a:spcAft>
              <a:buFont typeface="Arial" charset="0"/>
              <a:buChar char="•"/>
              <a:defRPr/>
            </a:pPr>
            <a:endParaRPr lang="en-US" sz="2400" dirty="0">
              <a:latin typeface="Calibri" pitchFamily="34" charset="0"/>
              <a:sym typeface="Wingdings" pitchFamily="2" charset="2"/>
            </a:endParaRPr>
          </a:p>
          <a:p>
            <a:pPr lvl="1">
              <a:spcBef>
                <a:spcPts val="400"/>
              </a:spcBef>
              <a:spcAft>
                <a:spcPts val="200"/>
              </a:spcAft>
              <a:defRPr/>
            </a:pPr>
            <a:endParaRPr lang="en-US" sz="2400" dirty="0">
              <a:latin typeface="Calibri" pitchFamily="34" charset="0"/>
              <a:sym typeface="Wingdings" pitchFamily="2" charset="2"/>
            </a:endParaRPr>
          </a:p>
          <a:p>
            <a:pPr lvl="1">
              <a:spcBef>
                <a:spcPts val="400"/>
              </a:spcBef>
              <a:spcAft>
                <a:spcPts val="200"/>
              </a:spcAft>
              <a:defRPr/>
            </a:pPr>
            <a:endParaRPr lang="en-US" sz="2400" dirty="0">
              <a:latin typeface="Calibri" pitchFamily="34" charset="0"/>
              <a:sym typeface="Wingdings" pitchFamily="2" charset="2"/>
            </a:endParaRPr>
          </a:p>
          <a:p>
            <a:pPr marL="342900" indent="-342900">
              <a:spcBef>
                <a:spcPts val="400"/>
              </a:spcBef>
              <a:spcAft>
                <a:spcPts val="200"/>
              </a:spcAft>
              <a:buFont typeface="Arial" charset="0"/>
              <a:buChar char="•"/>
              <a:defRPr/>
            </a:pPr>
            <a:r>
              <a:rPr lang="en-US" sz="2400" dirty="0">
                <a:latin typeface="Calibri" pitchFamily="34" charset="0"/>
                <a:sym typeface="Wingdings" pitchFamily="2" charset="2"/>
              </a:rPr>
              <a:t>Multilayer PCB – for making more </a:t>
            </a:r>
          </a:p>
          <a:p>
            <a:pPr>
              <a:spcBef>
                <a:spcPts val="400"/>
              </a:spcBef>
              <a:spcAft>
                <a:spcPts val="200"/>
              </a:spcAft>
              <a:defRPr/>
            </a:pPr>
            <a:r>
              <a:rPr lang="en-US" sz="2400" dirty="0">
                <a:latin typeface="Calibri" pitchFamily="34" charset="0"/>
                <a:sym typeface="Wingdings" pitchFamily="2" charset="2"/>
              </a:rPr>
              <a:t>                       complicated circuits</a:t>
            </a:r>
          </a:p>
        </p:txBody>
      </p:sp>
      <p:sp>
        <p:nvSpPr>
          <p:cNvPr id="386050" name="Title 1"/>
          <p:cNvSpPr>
            <a:spLocks noGrp="1"/>
          </p:cNvSpPr>
          <p:nvPr>
            <p:ph type="title"/>
          </p:nvPr>
        </p:nvSpPr>
        <p:spPr>
          <a:xfrm>
            <a:off x="457200" y="196850"/>
            <a:ext cx="8229600" cy="658813"/>
          </a:xfrm>
        </p:spPr>
        <p:txBody>
          <a:bodyPr/>
          <a:lstStyle/>
          <a:p>
            <a:pPr eaLnBrk="1" hangingPunct="1"/>
            <a:r>
              <a:rPr lang="en-US" sz="2800" b="1" dirty="0" smtClean="0">
                <a:solidFill>
                  <a:schemeClr val="tx1"/>
                </a:solidFill>
              </a:rPr>
              <a:t>Printed Circuit Boards (PCB)</a:t>
            </a:r>
          </a:p>
        </p:txBody>
      </p:sp>
      <p:sp>
        <p:nvSpPr>
          <p:cNvPr id="386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86052" name="Picture 6" descr="Vias in a printed wiring board"/>
          <p:cNvPicPr>
            <a:picLocks noChangeAspect="1" noChangeArrowheads="1"/>
          </p:cNvPicPr>
          <p:nvPr/>
        </p:nvPicPr>
        <p:blipFill>
          <a:blip r:embed="rId3"/>
          <a:srcRect/>
          <a:stretch>
            <a:fillRect/>
          </a:stretch>
        </p:blipFill>
        <p:spPr bwMode="auto">
          <a:xfrm>
            <a:off x="1092200" y="1709738"/>
            <a:ext cx="1535113" cy="1809750"/>
          </a:xfrm>
          <a:prstGeom prst="rect">
            <a:avLst/>
          </a:prstGeom>
          <a:noFill/>
          <a:ln w="9525">
            <a:noFill/>
            <a:miter lim="800000"/>
            <a:headEnd/>
            <a:tailEnd/>
          </a:ln>
        </p:spPr>
      </p:pic>
      <p:pic>
        <p:nvPicPr>
          <p:cNvPr id="386053" name="Picture 8" descr="http://www.circuitdomain.com/Creating%20Artwork/Images/Small/Layer%20Stack.jpg"/>
          <p:cNvPicPr>
            <a:picLocks noChangeAspect="1" noChangeArrowheads="1"/>
          </p:cNvPicPr>
          <p:nvPr/>
        </p:nvPicPr>
        <p:blipFill>
          <a:blip r:embed="rId4"/>
          <a:srcRect/>
          <a:stretch>
            <a:fillRect/>
          </a:stretch>
        </p:blipFill>
        <p:spPr bwMode="auto">
          <a:xfrm>
            <a:off x="3217863" y="1719263"/>
            <a:ext cx="4845050" cy="1160462"/>
          </a:xfrm>
          <a:prstGeom prst="rect">
            <a:avLst/>
          </a:prstGeom>
          <a:noFill/>
          <a:ln w="9525">
            <a:noFill/>
            <a:miter lim="800000"/>
            <a:headEnd/>
            <a:tailEnd/>
          </a:ln>
        </p:spPr>
      </p:pic>
      <p:cxnSp>
        <p:nvCxnSpPr>
          <p:cNvPr id="386054" name="Straight Arrow Connector 6"/>
          <p:cNvCxnSpPr>
            <a:cxnSpLocks noChangeShapeType="1"/>
          </p:cNvCxnSpPr>
          <p:nvPr/>
        </p:nvCxnSpPr>
        <p:spPr bwMode="auto">
          <a:xfrm flipH="1" flipV="1">
            <a:off x="2219325" y="3344863"/>
            <a:ext cx="1341438" cy="119062"/>
          </a:xfrm>
          <a:prstGeom prst="straightConnector1">
            <a:avLst/>
          </a:prstGeom>
          <a:noFill/>
          <a:ln w="38100" algn="ctr">
            <a:solidFill>
              <a:srgbClr val="FF0000"/>
            </a:solidFill>
            <a:round/>
            <a:headEnd/>
            <a:tailEnd type="arrow" w="med" len="med"/>
          </a:ln>
        </p:spPr>
      </p:cxnSp>
      <p:cxnSp>
        <p:nvCxnSpPr>
          <p:cNvPr id="386055" name="Straight Arrow Connector 7"/>
          <p:cNvCxnSpPr>
            <a:cxnSpLocks noChangeShapeType="1"/>
          </p:cNvCxnSpPr>
          <p:nvPr/>
        </p:nvCxnSpPr>
        <p:spPr bwMode="auto">
          <a:xfrm flipV="1">
            <a:off x="4376738" y="2825750"/>
            <a:ext cx="990600" cy="638175"/>
          </a:xfrm>
          <a:prstGeom prst="straightConnector1">
            <a:avLst/>
          </a:prstGeom>
          <a:noFill/>
          <a:ln w="38100" algn="ctr">
            <a:solidFill>
              <a:srgbClr val="FF0000"/>
            </a:solidFill>
            <a:round/>
            <a:headEnd/>
            <a:tailEnd type="arrow" w="med" len="med"/>
          </a:ln>
        </p:spPr>
      </p:cxnSp>
      <p:sp>
        <p:nvSpPr>
          <p:cNvPr id="9" name="TextBox 8"/>
          <p:cNvSpPr txBox="1"/>
          <p:nvPr/>
        </p:nvSpPr>
        <p:spPr>
          <a:xfrm>
            <a:off x="3808413" y="3252788"/>
            <a:ext cx="715962" cy="400050"/>
          </a:xfrm>
          <a:prstGeom prst="rect">
            <a:avLst/>
          </a:prstGeom>
          <a:noFill/>
        </p:spPr>
        <p:txBody>
          <a:bodyPr>
            <a:spAutoFit/>
          </a:bodyPr>
          <a:lstStyle/>
          <a:p>
            <a:pPr>
              <a:defRPr/>
            </a:pPr>
            <a:r>
              <a:rPr lang="en-US" sz="2000" dirty="0">
                <a:latin typeface="+mn-lt"/>
              </a:rPr>
              <a:t>Via</a:t>
            </a:r>
          </a:p>
        </p:txBody>
      </p:sp>
      <p:pic>
        <p:nvPicPr>
          <p:cNvPr id="386057" name="Picture 6" descr="http://in.unicorpindia.com/sample-2.gif"/>
          <p:cNvPicPr>
            <a:picLocks noChangeAspect="1" noChangeArrowheads="1"/>
          </p:cNvPicPr>
          <p:nvPr/>
        </p:nvPicPr>
        <p:blipFill>
          <a:blip r:embed="rId5"/>
          <a:srcRect/>
          <a:stretch>
            <a:fillRect/>
          </a:stretch>
        </p:blipFill>
        <p:spPr bwMode="auto">
          <a:xfrm>
            <a:off x="5546725" y="3236913"/>
            <a:ext cx="3022600" cy="3022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18" name="Content Placeholder 2"/>
          <p:cNvSpPr txBox="1">
            <a:spLocks/>
          </p:cNvSpPr>
          <p:nvPr/>
        </p:nvSpPr>
        <p:spPr bwMode="auto">
          <a:xfrm>
            <a:off x="457200" y="990600"/>
            <a:ext cx="8229600" cy="5370513"/>
          </a:xfrm>
          <a:prstGeom prst="rect">
            <a:avLst/>
          </a:prstGeom>
          <a:noFill/>
          <a:ln w="9525">
            <a:noFill/>
            <a:miter lim="800000"/>
            <a:headEnd/>
            <a:tailEnd/>
          </a:ln>
        </p:spPr>
        <p:txBody>
          <a:bodyPr/>
          <a:lstStyle/>
          <a:p>
            <a:pPr marL="342900" indent="-342900">
              <a:spcBef>
                <a:spcPts val="400"/>
              </a:spcBef>
              <a:spcAft>
                <a:spcPts val="200"/>
              </a:spcAft>
              <a:buFont typeface="Arial" charset="0"/>
              <a:buChar char="•"/>
              <a:defRPr/>
            </a:pPr>
            <a:r>
              <a:rPr lang="en-US" sz="2400" dirty="0" smtClean="0">
                <a:solidFill>
                  <a:srgbClr val="000000"/>
                </a:solidFill>
                <a:latin typeface="Calibri" pitchFamily="34" charset="0"/>
                <a:sym typeface="Wingdings" pitchFamily="2" charset="2"/>
              </a:rPr>
              <a:t>Every measurement may be quantified in units that can be derived from the 7 Base units of </a:t>
            </a:r>
            <a:r>
              <a:rPr lang="fr-FR" sz="2400" i="1" dirty="0" smtClean="0"/>
              <a:t>Système international d'</a:t>
            </a:r>
            <a:r>
              <a:rPr lang="fr-FR" sz="2400" i="1" dirty="0" err="1" smtClean="0"/>
              <a:t>unites</a:t>
            </a:r>
            <a:r>
              <a:rPr lang="en-US" sz="2400" dirty="0" smtClean="0">
                <a:solidFill>
                  <a:srgbClr val="000000"/>
                </a:solidFill>
                <a:latin typeface="Calibri" pitchFamily="34" charset="0"/>
                <a:sym typeface="Wingdings" pitchFamily="2" charset="2"/>
              </a:rPr>
              <a:t> (SI System of units):</a:t>
            </a: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a:spcBef>
                <a:spcPts val="400"/>
              </a:spcBef>
              <a:spcAft>
                <a:spcPts val="200"/>
              </a:spcAft>
              <a:defRPr/>
            </a:pPr>
            <a:endParaRPr lang="en-US" sz="2400" dirty="0">
              <a:solidFill>
                <a:srgbClr val="000000"/>
              </a:solidFill>
              <a:latin typeface="Calibri" pitchFamily="34" charset="0"/>
              <a:sym typeface="Wingdings" pitchFamily="2" charset="2"/>
            </a:endParaRPr>
          </a:p>
        </p:txBody>
      </p:sp>
      <p:sp>
        <p:nvSpPr>
          <p:cNvPr id="381954" name="Title 1"/>
          <p:cNvSpPr>
            <a:spLocks noGrp="1"/>
          </p:cNvSpPr>
          <p:nvPr>
            <p:ph type="title"/>
          </p:nvPr>
        </p:nvSpPr>
        <p:spPr>
          <a:xfrm>
            <a:off x="457200" y="196850"/>
            <a:ext cx="8229600" cy="658813"/>
          </a:xfrm>
        </p:spPr>
        <p:txBody>
          <a:bodyPr/>
          <a:lstStyle/>
          <a:p>
            <a:pPr eaLnBrk="1" hangingPunct="1"/>
            <a:r>
              <a:rPr lang="en-US" sz="2800" b="1" dirty="0" smtClean="0">
                <a:solidFill>
                  <a:schemeClr val="tx1"/>
                </a:solidFill>
              </a:rPr>
              <a:t>SI Base System of Units</a:t>
            </a:r>
          </a:p>
        </p:txBody>
      </p:sp>
      <p:sp>
        <p:nvSpPr>
          <p:cNvPr id="3819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5609465"/>
              </p:ext>
            </p:extLst>
          </p:nvPr>
        </p:nvGraphicFramePr>
        <p:xfrm>
          <a:off x="2023354" y="2178996"/>
          <a:ext cx="5638801" cy="2667000"/>
        </p:xfrm>
        <a:graphic>
          <a:graphicData uri="http://schemas.openxmlformats.org/drawingml/2006/table">
            <a:tbl>
              <a:tblPr>
                <a:tableStyleId>{5C22544A-7EE6-4342-B048-85BDC9FD1C3A}</a:tableStyleId>
              </a:tblPr>
              <a:tblGrid>
                <a:gridCol w="3413709"/>
                <a:gridCol w="1245671"/>
                <a:gridCol w="979421"/>
              </a:tblGrid>
              <a:tr h="333375">
                <a:tc>
                  <a:txBody>
                    <a:bodyPr/>
                    <a:lstStyle/>
                    <a:p>
                      <a:pPr algn="l" fontAlgn="b"/>
                      <a:r>
                        <a:rPr lang="en-US" sz="2000" u="none" strike="noStrike" dirty="0">
                          <a:effectLst/>
                        </a:rPr>
                        <a:t> </a:t>
                      </a:r>
                      <a:r>
                        <a:rPr lang="en-US" sz="2000" u="none" strike="noStrike" dirty="0" smtClean="0">
                          <a:effectLst/>
                        </a:rPr>
                        <a:t>Dimension</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a:effectLst/>
                        </a:rPr>
                        <a:t>unit</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dirty="0">
                          <a:effectLst/>
                        </a:rPr>
                        <a:t>Mass</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kilogram</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kg</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dirty="0">
                          <a:effectLst/>
                        </a:rPr>
                        <a:t>Length</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meter</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m</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dirty="0">
                          <a:effectLst/>
                        </a:rPr>
                        <a:t>Time</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second</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s</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dirty="0">
                          <a:effectLst/>
                        </a:rPr>
                        <a:t>Temperature</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kelvin</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K</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dirty="0">
                          <a:effectLst/>
                        </a:rPr>
                        <a:t>Electric Current</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ampere</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a:effectLst/>
                        </a:rPr>
                        <a:t>Amount of substance</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mole</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mol</a:t>
                      </a:r>
                      <a:endParaRPr lang="en-US"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pPr algn="l" fontAlgn="b"/>
                      <a:r>
                        <a:rPr lang="en-US" sz="2000" u="none" strike="noStrike" dirty="0">
                          <a:effectLst/>
                        </a:rPr>
                        <a:t>Luminous intensity</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candela</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cd</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41144F83-58E7-4B98-A821-D07BD846730C}" type="slidenum">
              <a:rPr lang="en-US" smtClean="0"/>
              <a:pPr>
                <a:defRPr/>
              </a:pPr>
              <a:t>3</a:t>
            </a:fld>
            <a:endParaRPr lang="en-US" dirty="0"/>
          </a:p>
        </p:txBody>
      </p:sp>
    </p:spTree>
    <p:extLst>
      <p:ext uri="{BB962C8B-B14F-4D97-AF65-F5344CB8AC3E}">
        <p14:creationId xmlns:p14="http://schemas.microsoft.com/office/powerpoint/2010/main" val="2086149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18" name="Content Placeholder 2"/>
          <p:cNvSpPr txBox="1">
            <a:spLocks/>
          </p:cNvSpPr>
          <p:nvPr/>
        </p:nvSpPr>
        <p:spPr bwMode="auto">
          <a:xfrm>
            <a:off x="457199" y="990600"/>
            <a:ext cx="8686801" cy="5370513"/>
          </a:xfrm>
          <a:prstGeom prst="rect">
            <a:avLst/>
          </a:prstGeom>
          <a:noFill/>
          <a:ln w="9525">
            <a:noFill/>
            <a:miter lim="800000"/>
            <a:headEnd/>
            <a:tailEnd/>
          </a:ln>
        </p:spPr>
        <p:txBody>
          <a:bodyPr/>
          <a:lstStyle/>
          <a:p>
            <a:pPr>
              <a:spcBef>
                <a:spcPts val="400"/>
              </a:spcBef>
              <a:spcAft>
                <a:spcPts val="200"/>
              </a:spcAft>
              <a:defRPr/>
            </a:pPr>
            <a:r>
              <a:rPr lang="en-US" sz="2400" dirty="0" smtClean="0">
                <a:solidFill>
                  <a:srgbClr val="000000"/>
                </a:solidFill>
                <a:latin typeface="Calibri" pitchFamily="34" charset="0"/>
                <a:sym typeface="Wingdings" pitchFamily="2" charset="2"/>
              </a:rPr>
              <a:t>Let M=mass, T=time, L = Length, A= current, K=temperature</a:t>
            </a:r>
          </a:p>
          <a:p>
            <a:pPr marL="342900" indent="-342900">
              <a:spcBef>
                <a:spcPts val="400"/>
              </a:spcBef>
              <a:spcAft>
                <a:spcPts val="200"/>
              </a:spcAft>
              <a:buFont typeface="Arial" panose="020B0604020202020204" pitchFamily="34" charset="0"/>
              <a:buChar char="•"/>
              <a:defRPr/>
            </a:pPr>
            <a:r>
              <a:rPr lang="en-US" sz="2400" dirty="0" smtClean="0">
                <a:solidFill>
                  <a:srgbClr val="000000"/>
                </a:solidFill>
                <a:latin typeface="Calibri" pitchFamily="34" charset="0"/>
                <a:sym typeface="Wingdings" pitchFamily="2" charset="2"/>
              </a:rPr>
              <a:t>Force = mass x acceleration = M LT</a:t>
            </a:r>
            <a:r>
              <a:rPr lang="en-US" sz="2400" baseline="30000" dirty="0" smtClean="0">
                <a:solidFill>
                  <a:srgbClr val="000000"/>
                </a:solidFill>
                <a:latin typeface="Calibri" pitchFamily="34" charset="0"/>
                <a:sym typeface="Wingdings" pitchFamily="2" charset="2"/>
              </a:rPr>
              <a:t>-2</a:t>
            </a:r>
          </a:p>
          <a:p>
            <a:pPr marL="800100" lvl="1" indent="-342900">
              <a:spcBef>
                <a:spcPts val="400"/>
              </a:spcBef>
              <a:spcAft>
                <a:spcPts val="200"/>
              </a:spcAft>
              <a:buFont typeface="Wingdings" panose="05000000000000000000" pitchFamily="2" charset="2"/>
              <a:buChar char="q"/>
              <a:defRPr/>
            </a:pPr>
            <a:r>
              <a:rPr lang="en-US" sz="2400" dirty="0" smtClean="0">
                <a:solidFill>
                  <a:srgbClr val="000000"/>
                </a:solidFill>
                <a:latin typeface="Calibri" pitchFamily="34" charset="0"/>
                <a:sym typeface="Wingdings" pitchFamily="2" charset="2"/>
              </a:rPr>
              <a:t>   Hence 1 newton = 1 kg m/ s</a:t>
            </a:r>
            <a:r>
              <a:rPr lang="en-US" sz="2400" baseline="30000" dirty="0" smtClean="0">
                <a:solidFill>
                  <a:srgbClr val="000000"/>
                </a:solidFill>
                <a:latin typeface="Calibri" pitchFamily="34" charset="0"/>
                <a:sym typeface="Wingdings" pitchFamily="2" charset="2"/>
              </a:rPr>
              <a:t>2</a:t>
            </a:r>
          </a:p>
          <a:p>
            <a:pPr marL="342900" indent="-342900">
              <a:spcBef>
                <a:spcPts val="400"/>
              </a:spcBef>
              <a:spcAft>
                <a:spcPts val="200"/>
              </a:spcAft>
              <a:buFont typeface="Arial" panose="020B0604020202020204" pitchFamily="34" charset="0"/>
              <a:buChar char="•"/>
              <a:defRPr/>
            </a:pPr>
            <a:r>
              <a:rPr lang="en-US" sz="2400" dirty="0" smtClean="0">
                <a:solidFill>
                  <a:srgbClr val="000000"/>
                </a:solidFill>
                <a:latin typeface="Calibri" pitchFamily="34" charset="0"/>
                <a:sym typeface="Wingdings" pitchFamily="2" charset="2"/>
              </a:rPr>
              <a:t>Energy = force x distance = ML</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T</a:t>
            </a:r>
            <a:r>
              <a:rPr lang="en-US" sz="2400" baseline="30000" dirty="0" smtClean="0">
                <a:solidFill>
                  <a:srgbClr val="000000"/>
                </a:solidFill>
                <a:latin typeface="Calibri" pitchFamily="34" charset="0"/>
                <a:sym typeface="Wingdings" pitchFamily="2" charset="2"/>
              </a:rPr>
              <a:t>-2</a:t>
            </a:r>
          </a:p>
          <a:p>
            <a:pPr marL="800100" lvl="1" indent="-342900">
              <a:spcBef>
                <a:spcPts val="400"/>
              </a:spcBef>
              <a:spcAft>
                <a:spcPts val="200"/>
              </a:spcAft>
              <a:buFont typeface="Wingdings" panose="05000000000000000000" pitchFamily="2" charset="2"/>
              <a:buChar char="q"/>
              <a:defRPr/>
            </a:pPr>
            <a:r>
              <a:rPr lang="en-US" sz="2400" dirty="0" smtClean="0">
                <a:solidFill>
                  <a:srgbClr val="000000"/>
                </a:solidFill>
                <a:latin typeface="Calibri" pitchFamily="34" charset="0"/>
                <a:sym typeface="Wingdings" pitchFamily="2" charset="2"/>
              </a:rPr>
              <a:t> 1 joule = 1 kg m</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 s</a:t>
            </a:r>
            <a:r>
              <a:rPr lang="en-US" sz="2400" baseline="30000" dirty="0" smtClean="0">
                <a:solidFill>
                  <a:srgbClr val="000000"/>
                </a:solidFill>
                <a:latin typeface="Calibri" pitchFamily="34" charset="0"/>
                <a:sym typeface="Wingdings" pitchFamily="2" charset="2"/>
              </a:rPr>
              <a:t>2</a:t>
            </a:r>
          </a:p>
          <a:p>
            <a:pPr marL="342900" indent="-342900">
              <a:spcBef>
                <a:spcPts val="400"/>
              </a:spcBef>
              <a:spcAft>
                <a:spcPts val="200"/>
              </a:spcAft>
              <a:buFont typeface="Arial" panose="020B0604020202020204" pitchFamily="34" charset="0"/>
              <a:buChar char="•"/>
              <a:defRPr/>
            </a:pPr>
            <a:r>
              <a:rPr lang="en-US" sz="2400" dirty="0" smtClean="0">
                <a:solidFill>
                  <a:srgbClr val="000000"/>
                </a:solidFill>
                <a:latin typeface="Calibri" pitchFamily="34" charset="0"/>
                <a:sym typeface="Wingdings" pitchFamily="2" charset="2"/>
              </a:rPr>
              <a:t>Electric potential </a:t>
            </a:r>
            <a:r>
              <a:rPr lang="en-US" sz="2400" dirty="0">
                <a:solidFill>
                  <a:srgbClr val="000000"/>
                </a:solidFill>
                <a:latin typeface="Calibri" pitchFamily="34" charset="0"/>
                <a:sym typeface="Wingdings" pitchFamily="2" charset="2"/>
              </a:rPr>
              <a:t>= </a:t>
            </a:r>
            <a:r>
              <a:rPr lang="en-US" sz="2400" dirty="0" smtClean="0">
                <a:solidFill>
                  <a:srgbClr val="000000"/>
                </a:solidFill>
                <a:latin typeface="Calibri" pitchFamily="34" charset="0"/>
                <a:sym typeface="Wingdings" pitchFamily="2" charset="2"/>
              </a:rPr>
              <a:t>energy </a:t>
            </a:r>
            <a:r>
              <a:rPr lang="en-US" sz="2400" dirty="0">
                <a:solidFill>
                  <a:srgbClr val="000000"/>
                </a:solidFill>
                <a:latin typeface="Calibri" pitchFamily="34" charset="0"/>
                <a:sym typeface="Wingdings" pitchFamily="2" charset="2"/>
              </a:rPr>
              <a:t>per </a:t>
            </a:r>
            <a:r>
              <a:rPr lang="en-US" sz="2400" dirty="0" smtClean="0">
                <a:solidFill>
                  <a:srgbClr val="000000"/>
                </a:solidFill>
                <a:latin typeface="Calibri" pitchFamily="34" charset="0"/>
                <a:sym typeface="Wingdings" pitchFamily="2" charset="2"/>
              </a:rPr>
              <a:t>coulomb = ML</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T</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/(AT)=</a:t>
            </a:r>
            <a:r>
              <a:rPr lang="en-US" sz="2400" dirty="0">
                <a:solidFill>
                  <a:srgbClr val="000000"/>
                </a:solidFill>
                <a:latin typeface="Calibri" pitchFamily="34" charset="0"/>
                <a:sym typeface="Wingdings" pitchFamily="2" charset="2"/>
              </a:rPr>
              <a:t> </a:t>
            </a:r>
            <a:r>
              <a:rPr lang="en-US" sz="2400" dirty="0" smtClean="0">
                <a:solidFill>
                  <a:srgbClr val="000000"/>
                </a:solidFill>
                <a:latin typeface="Calibri" pitchFamily="34" charset="0"/>
                <a:sym typeface="Wingdings" pitchFamily="2" charset="2"/>
              </a:rPr>
              <a:t>ML</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A</a:t>
            </a:r>
            <a:r>
              <a:rPr lang="en-US" sz="2400" baseline="30000" dirty="0" smtClean="0">
                <a:solidFill>
                  <a:srgbClr val="000000"/>
                </a:solidFill>
                <a:latin typeface="Calibri" pitchFamily="34" charset="0"/>
                <a:sym typeface="Wingdings" pitchFamily="2" charset="2"/>
              </a:rPr>
              <a:t>-1</a:t>
            </a:r>
            <a:r>
              <a:rPr lang="en-US" sz="2400" dirty="0" smtClean="0">
                <a:solidFill>
                  <a:srgbClr val="000000"/>
                </a:solidFill>
                <a:latin typeface="Calibri" pitchFamily="34" charset="0"/>
                <a:sym typeface="Wingdings" pitchFamily="2" charset="2"/>
              </a:rPr>
              <a:t>T</a:t>
            </a:r>
            <a:r>
              <a:rPr lang="en-US" sz="2400" baseline="30000" dirty="0" smtClean="0">
                <a:solidFill>
                  <a:srgbClr val="000000"/>
                </a:solidFill>
                <a:latin typeface="Calibri" pitchFamily="34" charset="0"/>
                <a:sym typeface="Wingdings" pitchFamily="2" charset="2"/>
              </a:rPr>
              <a:t>-3</a:t>
            </a:r>
            <a:endParaRPr lang="en-US" sz="2400" baseline="30000" dirty="0">
              <a:solidFill>
                <a:srgbClr val="000000"/>
              </a:solidFill>
              <a:latin typeface="Calibri" pitchFamily="34" charset="0"/>
              <a:sym typeface="Wingdings" pitchFamily="2" charset="2"/>
            </a:endParaRPr>
          </a:p>
          <a:p>
            <a:pPr marL="800100" lvl="1" indent="-342900">
              <a:spcBef>
                <a:spcPts val="400"/>
              </a:spcBef>
              <a:spcAft>
                <a:spcPts val="200"/>
              </a:spcAft>
              <a:buFont typeface="Wingdings" panose="05000000000000000000" pitchFamily="2" charset="2"/>
              <a:buChar char="q"/>
              <a:defRPr/>
            </a:pPr>
            <a:r>
              <a:rPr lang="en-US" sz="2400" dirty="0" smtClean="0">
                <a:solidFill>
                  <a:srgbClr val="000000"/>
                </a:solidFill>
                <a:latin typeface="Calibri" pitchFamily="34" charset="0"/>
                <a:sym typeface="Wingdings" pitchFamily="2" charset="2"/>
              </a:rPr>
              <a:t>1 volt = </a:t>
            </a:r>
            <a:r>
              <a:rPr lang="en-US" sz="2400" dirty="0">
                <a:solidFill>
                  <a:srgbClr val="000000"/>
                </a:solidFill>
                <a:latin typeface="Calibri" pitchFamily="34" charset="0"/>
                <a:sym typeface="Wingdings" pitchFamily="2" charset="2"/>
              </a:rPr>
              <a:t>1 </a:t>
            </a:r>
            <a:r>
              <a:rPr lang="en-US" sz="2400" dirty="0" smtClean="0">
                <a:solidFill>
                  <a:srgbClr val="000000"/>
                </a:solidFill>
                <a:latin typeface="Calibri" pitchFamily="34" charset="0"/>
                <a:sym typeface="Wingdings" pitchFamily="2" charset="2"/>
              </a:rPr>
              <a:t> kg m</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 s</a:t>
            </a:r>
            <a:r>
              <a:rPr lang="en-US" sz="2400" baseline="30000" dirty="0" smtClean="0">
                <a:solidFill>
                  <a:srgbClr val="000000"/>
                </a:solidFill>
                <a:latin typeface="Calibri" pitchFamily="34" charset="0"/>
                <a:sym typeface="Wingdings" pitchFamily="2" charset="2"/>
              </a:rPr>
              <a:t>-3</a:t>
            </a:r>
            <a:r>
              <a:rPr lang="en-US" sz="2400" dirty="0" smtClean="0">
                <a:solidFill>
                  <a:srgbClr val="000000"/>
                </a:solidFill>
                <a:latin typeface="Calibri" pitchFamily="34" charset="0"/>
                <a:sym typeface="Wingdings" pitchFamily="2" charset="2"/>
              </a:rPr>
              <a:t>A</a:t>
            </a:r>
            <a:r>
              <a:rPr lang="en-US" sz="2400" baseline="30000" dirty="0" smtClean="0">
                <a:solidFill>
                  <a:srgbClr val="000000"/>
                </a:solidFill>
                <a:latin typeface="Calibri" pitchFamily="34" charset="0"/>
                <a:sym typeface="Wingdings" pitchFamily="2" charset="2"/>
              </a:rPr>
              <a:t>-1</a:t>
            </a:r>
            <a:endParaRPr lang="en-US" sz="2400" baseline="30000" dirty="0">
              <a:solidFill>
                <a:srgbClr val="000000"/>
              </a:solidFill>
              <a:latin typeface="Calibri" pitchFamily="34" charset="0"/>
              <a:sym typeface="Wingdings" pitchFamily="2" charset="2"/>
            </a:endParaRPr>
          </a:p>
          <a:p>
            <a:pPr>
              <a:spcBef>
                <a:spcPts val="400"/>
              </a:spcBef>
              <a:spcAft>
                <a:spcPts val="200"/>
              </a:spcAft>
              <a:defRPr/>
            </a:pPr>
            <a:r>
              <a:rPr lang="en-US" sz="2400" dirty="0" smtClean="0">
                <a:solidFill>
                  <a:srgbClr val="000000"/>
                </a:solidFill>
                <a:latin typeface="Calibri" pitchFamily="34" charset="0"/>
                <a:sym typeface="Wingdings" pitchFamily="2" charset="2"/>
              </a:rPr>
              <a:t>Question: Express the units of electrical resistance, electrical power and capacitance in terms of the SI base units</a:t>
            </a:r>
          </a:p>
          <a:p>
            <a:pPr marL="342900" indent="-342900">
              <a:spcBef>
                <a:spcPts val="400"/>
              </a:spcBef>
              <a:spcAft>
                <a:spcPts val="200"/>
              </a:spcAft>
              <a:buFont typeface="Arial" panose="020B0604020202020204" pitchFamily="34" charset="0"/>
              <a:buChar char="•"/>
              <a:defRPr/>
            </a:pPr>
            <a:r>
              <a:rPr lang="en-US" sz="2400" dirty="0" smtClean="0">
                <a:solidFill>
                  <a:srgbClr val="000000"/>
                </a:solidFill>
                <a:latin typeface="Calibri" pitchFamily="34" charset="0"/>
                <a:sym typeface="Wingdings" pitchFamily="2" charset="2"/>
              </a:rPr>
              <a:t>1 ohm= 1 volt/ampere = 1 kg </a:t>
            </a:r>
            <a:r>
              <a:rPr lang="en-US" sz="2400" dirty="0">
                <a:solidFill>
                  <a:srgbClr val="000000"/>
                </a:solidFill>
                <a:latin typeface="Calibri" pitchFamily="34" charset="0"/>
                <a:sym typeface="Wingdings" pitchFamily="2" charset="2"/>
              </a:rPr>
              <a:t>m</a:t>
            </a:r>
            <a:r>
              <a:rPr lang="en-US" sz="2400" baseline="30000" dirty="0">
                <a:solidFill>
                  <a:srgbClr val="000000"/>
                </a:solidFill>
                <a:latin typeface="Calibri" pitchFamily="34" charset="0"/>
                <a:sym typeface="Wingdings" pitchFamily="2" charset="2"/>
              </a:rPr>
              <a:t>2</a:t>
            </a:r>
            <a:r>
              <a:rPr lang="en-US" sz="2400" dirty="0">
                <a:solidFill>
                  <a:srgbClr val="000000"/>
                </a:solidFill>
                <a:latin typeface="Calibri" pitchFamily="34" charset="0"/>
                <a:sym typeface="Wingdings" pitchFamily="2" charset="2"/>
              </a:rPr>
              <a:t> </a:t>
            </a:r>
            <a:r>
              <a:rPr lang="en-US" sz="2400" dirty="0" smtClean="0">
                <a:solidFill>
                  <a:srgbClr val="000000"/>
                </a:solidFill>
                <a:latin typeface="Calibri" pitchFamily="34" charset="0"/>
                <a:sym typeface="Wingdings" pitchFamily="2" charset="2"/>
              </a:rPr>
              <a:t>s</a:t>
            </a:r>
            <a:r>
              <a:rPr lang="en-US" sz="2400" baseline="30000" dirty="0" smtClean="0">
                <a:solidFill>
                  <a:srgbClr val="000000"/>
                </a:solidFill>
                <a:latin typeface="Calibri" pitchFamily="34" charset="0"/>
                <a:sym typeface="Wingdings" pitchFamily="2" charset="2"/>
              </a:rPr>
              <a:t>-3</a:t>
            </a:r>
            <a:r>
              <a:rPr lang="en-US" sz="2400" dirty="0" smtClean="0">
                <a:solidFill>
                  <a:srgbClr val="000000"/>
                </a:solidFill>
                <a:latin typeface="Calibri" pitchFamily="34" charset="0"/>
                <a:sym typeface="Wingdings" pitchFamily="2" charset="2"/>
              </a:rPr>
              <a:t>A</a:t>
            </a:r>
            <a:r>
              <a:rPr lang="en-US" sz="2400" baseline="30000" dirty="0" smtClean="0">
                <a:solidFill>
                  <a:srgbClr val="000000"/>
                </a:solidFill>
                <a:latin typeface="Calibri" pitchFamily="34" charset="0"/>
                <a:sym typeface="Wingdings" pitchFamily="2" charset="2"/>
              </a:rPr>
              <a:t>-2</a:t>
            </a:r>
            <a:endParaRPr lang="en-US" sz="2400" baseline="30000" dirty="0">
              <a:solidFill>
                <a:srgbClr val="000000"/>
              </a:solidFill>
              <a:latin typeface="Calibri" pitchFamily="34" charset="0"/>
              <a:sym typeface="Wingdings" pitchFamily="2" charset="2"/>
            </a:endParaRPr>
          </a:p>
          <a:p>
            <a:pPr marL="342900" indent="-342900">
              <a:spcBef>
                <a:spcPts val="400"/>
              </a:spcBef>
              <a:spcAft>
                <a:spcPts val="200"/>
              </a:spcAft>
              <a:buFont typeface="Arial" panose="020B0604020202020204" pitchFamily="34" charset="0"/>
              <a:buChar char="•"/>
              <a:defRPr/>
            </a:pPr>
            <a:r>
              <a:rPr lang="en-US" sz="2400" dirty="0" smtClean="0">
                <a:solidFill>
                  <a:srgbClr val="000000"/>
                </a:solidFill>
                <a:latin typeface="Calibri" pitchFamily="34" charset="0"/>
                <a:sym typeface="Wingdings" pitchFamily="2" charset="2"/>
              </a:rPr>
              <a:t>1 watt  = 1 joule/second = </a:t>
            </a:r>
            <a:r>
              <a:rPr lang="en-US" sz="2400" dirty="0">
                <a:solidFill>
                  <a:srgbClr val="000000"/>
                </a:solidFill>
                <a:latin typeface="Calibri" pitchFamily="34" charset="0"/>
                <a:sym typeface="Wingdings" pitchFamily="2" charset="2"/>
              </a:rPr>
              <a:t>1 kg m</a:t>
            </a:r>
            <a:r>
              <a:rPr lang="en-US" sz="2400" baseline="30000" dirty="0">
                <a:solidFill>
                  <a:srgbClr val="000000"/>
                </a:solidFill>
                <a:latin typeface="Calibri" pitchFamily="34" charset="0"/>
                <a:sym typeface="Wingdings" pitchFamily="2" charset="2"/>
              </a:rPr>
              <a:t>2</a:t>
            </a:r>
            <a:r>
              <a:rPr lang="en-US" sz="2400" dirty="0">
                <a:solidFill>
                  <a:srgbClr val="000000"/>
                </a:solidFill>
                <a:latin typeface="Calibri" pitchFamily="34" charset="0"/>
                <a:sym typeface="Wingdings" pitchFamily="2" charset="2"/>
              </a:rPr>
              <a:t>/ </a:t>
            </a:r>
            <a:r>
              <a:rPr lang="en-US" sz="2400" dirty="0" smtClean="0">
                <a:solidFill>
                  <a:srgbClr val="000000"/>
                </a:solidFill>
                <a:latin typeface="Calibri" pitchFamily="34" charset="0"/>
                <a:sym typeface="Wingdings" pitchFamily="2" charset="2"/>
              </a:rPr>
              <a:t>s</a:t>
            </a:r>
            <a:r>
              <a:rPr lang="en-US" sz="2400" baseline="30000" dirty="0" smtClean="0">
                <a:solidFill>
                  <a:srgbClr val="000000"/>
                </a:solidFill>
                <a:latin typeface="Calibri" pitchFamily="34" charset="0"/>
                <a:sym typeface="Wingdings" pitchFamily="2" charset="2"/>
              </a:rPr>
              <a:t>3</a:t>
            </a:r>
          </a:p>
          <a:p>
            <a:pPr marL="342900" indent="-342900">
              <a:spcBef>
                <a:spcPts val="400"/>
              </a:spcBef>
              <a:spcAft>
                <a:spcPts val="200"/>
              </a:spcAft>
              <a:buFont typeface="Arial" panose="020B0604020202020204" pitchFamily="34" charset="0"/>
              <a:buChar char="•"/>
              <a:defRPr/>
            </a:pPr>
            <a:r>
              <a:rPr lang="en-US" sz="2400" dirty="0" smtClean="0">
                <a:solidFill>
                  <a:srgbClr val="000000"/>
                </a:solidFill>
                <a:latin typeface="Calibri" pitchFamily="34" charset="0"/>
                <a:sym typeface="Wingdings" pitchFamily="2" charset="2"/>
              </a:rPr>
              <a:t>1 farad = 1 coulomb/volt = (A s) / (</a:t>
            </a:r>
            <a:r>
              <a:rPr lang="en-US" sz="2400" dirty="0">
                <a:solidFill>
                  <a:srgbClr val="000000"/>
                </a:solidFill>
                <a:latin typeface="Calibri" pitchFamily="34" charset="0"/>
                <a:sym typeface="Wingdings" pitchFamily="2" charset="2"/>
              </a:rPr>
              <a:t>kg m</a:t>
            </a:r>
            <a:r>
              <a:rPr lang="en-US" sz="2400" baseline="30000" dirty="0">
                <a:solidFill>
                  <a:srgbClr val="000000"/>
                </a:solidFill>
                <a:latin typeface="Calibri" pitchFamily="34" charset="0"/>
                <a:sym typeface="Wingdings" pitchFamily="2" charset="2"/>
              </a:rPr>
              <a:t>2</a:t>
            </a:r>
            <a:r>
              <a:rPr lang="en-US" sz="2400" dirty="0">
                <a:solidFill>
                  <a:srgbClr val="000000"/>
                </a:solidFill>
                <a:latin typeface="Calibri" pitchFamily="34" charset="0"/>
                <a:sym typeface="Wingdings" pitchFamily="2" charset="2"/>
              </a:rPr>
              <a:t> </a:t>
            </a:r>
            <a:r>
              <a:rPr lang="en-US" sz="2400" dirty="0" smtClean="0">
                <a:solidFill>
                  <a:srgbClr val="000000"/>
                </a:solidFill>
                <a:latin typeface="Calibri" pitchFamily="34" charset="0"/>
                <a:sym typeface="Wingdings" pitchFamily="2" charset="2"/>
              </a:rPr>
              <a:t>s</a:t>
            </a:r>
            <a:r>
              <a:rPr lang="en-US" sz="2400" baseline="30000" dirty="0" smtClean="0">
                <a:solidFill>
                  <a:srgbClr val="000000"/>
                </a:solidFill>
                <a:latin typeface="Calibri" pitchFamily="34" charset="0"/>
                <a:sym typeface="Wingdings" pitchFamily="2" charset="2"/>
              </a:rPr>
              <a:t>-3</a:t>
            </a:r>
            <a:r>
              <a:rPr lang="en-US" sz="2400" dirty="0" smtClean="0">
                <a:solidFill>
                  <a:srgbClr val="000000"/>
                </a:solidFill>
                <a:latin typeface="Calibri" pitchFamily="34" charset="0"/>
                <a:sym typeface="Wingdings" pitchFamily="2" charset="2"/>
              </a:rPr>
              <a:t>A</a:t>
            </a:r>
            <a:r>
              <a:rPr lang="en-US" sz="2400" baseline="30000" dirty="0" smtClean="0">
                <a:solidFill>
                  <a:srgbClr val="000000"/>
                </a:solidFill>
                <a:latin typeface="Calibri" pitchFamily="34" charset="0"/>
                <a:sym typeface="Wingdings" pitchFamily="2" charset="2"/>
              </a:rPr>
              <a:t>-1</a:t>
            </a:r>
            <a:r>
              <a:rPr lang="en-US" sz="2400" dirty="0" smtClean="0">
                <a:solidFill>
                  <a:srgbClr val="000000"/>
                </a:solidFill>
                <a:latin typeface="Calibri" pitchFamily="34" charset="0"/>
                <a:sym typeface="Wingdings" pitchFamily="2" charset="2"/>
              </a:rPr>
              <a:t>)=A</a:t>
            </a:r>
            <a:r>
              <a:rPr lang="en-US" sz="2400" baseline="30000" dirty="0" smtClean="0">
                <a:solidFill>
                  <a:srgbClr val="000000"/>
                </a:solidFill>
                <a:latin typeface="Calibri" pitchFamily="34" charset="0"/>
                <a:sym typeface="Wingdings" pitchFamily="2" charset="2"/>
              </a:rPr>
              <a:t>2</a:t>
            </a:r>
            <a:r>
              <a:rPr lang="en-US" sz="2400" dirty="0" smtClean="0">
                <a:solidFill>
                  <a:srgbClr val="000000"/>
                </a:solidFill>
                <a:latin typeface="Calibri" pitchFamily="34" charset="0"/>
                <a:sym typeface="Wingdings" pitchFamily="2" charset="2"/>
              </a:rPr>
              <a:t> s</a:t>
            </a:r>
            <a:r>
              <a:rPr lang="en-US" sz="2400" baseline="30000" dirty="0" smtClean="0">
                <a:solidFill>
                  <a:srgbClr val="000000"/>
                </a:solidFill>
                <a:latin typeface="Calibri" pitchFamily="34" charset="0"/>
                <a:sym typeface="Wingdings" pitchFamily="2" charset="2"/>
              </a:rPr>
              <a:t>4</a:t>
            </a:r>
            <a:r>
              <a:rPr lang="en-US" sz="2400" dirty="0" smtClean="0">
                <a:solidFill>
                  <a:srgbClr val="000000"/>
                </a:solidFill>
                <a:latin typeface="Calibri" pitchFamily="34" charset="0"/>
                <a:sym typeface="Wingdings" pitchFamily="2" charset="2"/>
              </a:rPr>
              <a:t> kg</a:t>
            </a:r>
            <a:r>
              <a:rPr lang="en-US" sz="2400" baseline="30000" dirty="0" smtClean="0">
                <a:solidFill>
                  <a:srgbClr val="000000"/>
                </a:solidFill>
                <a:latin typeface="Calibri" pitchFamily="34" charset="0"/>
                <a:sym typeface="Wingdings" pitchFamily="2" charset="2"/>
              </a:rPr>
              <a:t>-1</a:t>
            </a:r>
            <a:r>
              <a:rPr lang="en-US" sz="2400" dirty="0" smtClean="0">
                <a:solidFill>
                  <a:srgbClr val="000000"/>
                </a:solidFill>
                <a:latin typeface="Calibri" pitchFamily="34" charset="0"/>
                <a:sym typeface="Wingdings" pitchFamily="2" charset="2"/>
              </a:rPr>
              <a:t> m</a:t>
            </a:r>
            <a:r>
              <a:rPr lang="en-US" sz="2400" baseline="30000" dirty="0" smtClean="0">
                <a:solidFill>
                  <a:srgbClr val="000000"/>
                </a:solidFill>
                <a:latin typeface="Calibri" pitchFamily="34" charset="0"/>
                <a:sym typeface="Wingdings" pitchFamily="2" charset="2"/>
              </a:rPr>
              <a:t>-2</a:t>
            </a:r>
          </a:p>
          <a:p>
            <a:pPr>
              <a:spcBef>
                <a:spcPts val="400"/>
              </a:spcBef>
              <a:spcAft>
                <a:spcPts val="200"/>
              </a:spcAft>
              <a:defRPr/>
            </a:pPr>
            <a:endParaRPr lang="en-US" sz="2400" baseline="300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smtClean="0">
              <a:solidFill>
                <a:srgbClr val="000000"/>
              </a:solidFill>
              <a:latin typeface="Calibri" pitchFamily="34" charset="0"/>
              <a:sym typeface="Wingdings" pitchFamily="2" charset="2"/>
            </a:endParaRPr>
          </a:p>
          <a:p>
            <a:pPr marL="342900" indent="-342900">
              <a:spcBef>
                <a:spcPts val="400"/>
              </a:spcBef>
              <a:spcAft>
                <a:spcPts val="200"/>
              </a:spcAft>
              <a:buFont typeface="Arial" charset="0"/>
              <a:buChar char="•"/>
              <a:defRPr/>
            </a:pPr>
            <a:endParaRPr lang="en-US" sz="2400" dirty="0">
              <a:solidFill>
                <a:srgbClr val="000000"/>
              </a:solidFill>
              <a:latin typeface="Calibri" pitchFamily="34" charset="0"/>
              <a:sym typeface="Wingdings" pitchFamily="2" charset="2"/>
            </a:endParaRPr>
          </a:p>
          <a:p>
            <a:pPr>
              <a:spcBef>
                <a:spcPts val="400"/>
              </a:spcBef>
              <a:spcAft>
                <a:spcPts val="200"/>
              </a:spcAft>
              <a:defRPr/>
            </a:pPr>
            <a:endParaRPr lang="en-US" sz="2400" dirty="0">
              <a:solidFill>
                <a:srgbClr val="000000"/>
              </a:solidFill>
              <a:latin typeface="Calibri" pitchFamily="34" charset="0"/>
              <a:sym typeface="Wingdings" pitchFamily="2" charset="2"/>
            </a:endParaRPr>
          </a:p>
        </p:txBody>
      </p:sp>
      <p:sp>
        <p:nvSpPr>
          <p:cNvPr id="381954" name="Title 1"/>
          <p:cNvSpPr>
            <a:spLocks noGrp="1"/>
          </p:cNvSpPr>
          <p:nvPr>
            <p:ph type="title"/>
          </p:nvPr>
        </p:nvSpPr>
        <p:spPr>
          <a:xfrm>
            <a:off x="457200" y="196850"/>
            <a:ext cx="8229600" cy="658813"/>
          </a:xfrm>
        </p:spPr>
        <p:txBody>
          <a:bodyPr/>
          <a:lstStyle/>
          <a:p>
            <a:pPr eaLnBrk="1" hangingPunct="1"/>
            <a:r>
              <a:rPr lang="en-US" sz="2800" b="1" dirty="0" smtClean="0">
                <a:solidFill>
                  <a:schemeClr val="tx1"/>
                </a:solidFill>
              </a:rPr>
              <a:t>Example: Some common derived </a:t>
            </a:r>
            <a:r>
              <a:rPr lang="en-US" sz="2800" b="1" dirty="0">
                <a:solidFill>
                  <a:schemeClr val="tx1"/>
                </a:solidFill>
              </a:rPr>
              <a:t>u</a:t>
            </a:r>
            <a:r>
              <a:rPr lang="en-US" sz="2800" b="1" dirty="0" smtClean="0">
                <a:solidFill>
                  <a:schemeClr val="tx1"/>
                </a:solidFill>
              </a:rPr>
              <a:t>nits</a:t>
            </a:r>
          </a:p>
        </p:txBody>
      </p:sp>
      <p:sp>
        <p:nvSpPr>
          <p:cNvPr id="3819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4</a:t>
            </a:fld>
            <a:endParaRPr lang="en-US" dirty="0"/>
          </a:p>
        </p:txBody>
      </p:sp>
    </p:spTree>
    <p:extLst>
      <p:ext uri="{BB962C8B-B14F-4D97-AF65-F5344CB8AC3E}">
        <p14:creationId xmlns:p14="http://schemas.microsoft.com/office/powerpoint/2010/main" val="55157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918">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918">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9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Dimensional Analysis</a:t>
            </a:r>
            <a:endParaRPr lang="en-US" dirty="0"/>
          </a:p>
        </p:txBody>
      </p:sp>
      <p:sp>
        <p:nvSpPr>
          <p:cNvPr id="6" name="Text Placeholder 5"/>
          <p:cNvSpPr>
            <a:spLocks noGrp="1"/>
          </p:cNvSpPr>
          <p:nvPr>
            <p:ph type="body" sz="quarter" idx="11"/>
          </p:nvPr>
        </p:nvSpPr>
        <p:spPr/>
        <p:txBody>
          <a:bodyPr/>
          <a:lstStyle/>
          <a:p>
            <a:pPr marL="0" indent="0">
              <a:buNone/>
            </a:pPr>
            <a:r>
              <a:rPr lang="en-US" sz="2400" dirty="0"/>
              <a:t>Dimensional analysis is a </a:t>
            </a:r>
            <a:r>
              <a:rPr lang="en-US" sz="2400" dirty="0" smtClean="0"/>
              <a:t>technique to analyze experiments or physical phenomena </a:t>
            </a:r>
            <a:r>
              <a:rPr lang="en-US" sz="2400" dirty="0"/>
              <a:t>in terms of </a:t>
            </a:r>
            <a:r>
              <a:rPr lang="en-US" sz="2400" dirty="0" smtClean="0"/>
              <a:t>the dimensions of its parameters, and to simplify the analysis by grouping parameters together to form dimensionless parameters.</a:t>
            </a:r>
          </a:p>
          <a:p>
            <a:endParaRPr lang="en-US" sz="2400" dirty="0"/>
          </a:p>
          <a:p>
            <a:r>
              <a:rPr lang="en-US" sz="2400" dirty="0" smtClean="0"/>
              <a:t>Grouping of parameters to dimensional variables can help reduce the number of unknown variables: </a:t>
            </a:r>
            <a:r>
              <a:rPr lang="en-US" sz="2000" dirty="0" smtClean="0"/>
              <a:t>Buckingham’s pi theorem: A function F(a</a:t>
            </a:r>
            <a:r>
              <a:rPr lang="en-US" sz="2000" baseline="-25000" dirty="0" smtClean="0"/>
              <a:t>1</a:t>
            </a:r>
            <a:r>
              <a:rPr lang="en-US" sz="2000" dirty="0"/>
              <a:t>, </a:t>
            </a:r>
            <a:r>
              <a:rPr lang="en-US" sz="2000" dirty="0" smtClean="0"/>
              <a:t>a</a:t>
            </a:r>
            <a:r>
              <a:rPr lang="en-US" sz="2000" baseline="-25000" dirty="0" smtClean="0"/>
              <a:t>2</a:t>
            </a:r>
            <a:r>
              <a:rPr lang="en-US" sz="2000" dirty="0"/>
              <a:t>, … , </a:t>
            </a:r>
            <a:r>
              <a:rPr lang="en-US" sz="2000" dirty="0" smtClean="0"/>
              <a:t>a</a:t>
            </a:r>
            <a:r>
              <a:rPr lang="en-US" sz="2000" baseline="-25000" dirty="0" smtClean="0"/>
              <a:t>n</a:t>
            </a:r>
            <a:r>
              <a:rPr lang="en-US" sz="2000" dirty="0"/>
              <a:t>) = </a:t>
            </a:r>
            <a:r>
              <a:rPr lang="en-US" sz="2000" dirty="0" smtClean="0"/>
              <a:t>0  may be converted to f(k</a:t>
            </a:r>
            <a:r>
              <a:rPr lang="en-US" sz="2000" baseline="-25000" dirty="0" smtClean="0"/>
              <a:t>1</a:t>
            </a:r>
            <a:r>
              <a:rPr lang="en-US" sz="2000" dirty="0"/>
              <a:t>, </a:t>
            </a:r>
            <a:r>
              <a:rPr lang="en-US" sz="2000" dirty="0" smtClean="0"/>
              <a:t>k</a:t>
            </a:r>
            <a:r>
              <a:rPr lang="en-US" sz="2000" baseline="-25000" dirty="0" smtClean="0"/>
              <a:t>2</a:t>
            </a:r>
            <a:r>
              <a:rPr lang="en-US" sz="2000" dirty="0"/>
              <a:t>, … </a:t>
            </a:r>
            <a:r>
              <a:rPr lang="en-US" sz="2000" dirty="0" err="1" smtClean="0"/>
              <a:t>k</a:t>
            </a:r>
            <a:r>
              <a:rPr lang="en-US" sz="2000" baseline="-25000" dirty="0" err="1" smtClean="0"/>
              <a:t>r</a:t>
            </a:r>
            <a:r>
              <a:rPr lang="en-US" sz="2000" dirty="0" smtClean="0"/>
              <a:t> </a:t>
            </a:r>
            <a:r>
              <a:rPr lang="en-US" sz="2000" dirty="0"/>
              <a:t>&lt; n) = </a:t>
            </a:r>
            <a:r>
              <a:rPr lang="en-US" sz="2000" dirty="0" smtClean="0"/>
              <a:t>0   </a:t>
            </a:r>
          </a:p>
          <a:p>
            <a:pPr marL="0" indent="0">
              <a:buNone/>
            </a:pPr>
            <a:r>
              <a:rPr lang="en-US" sz="2400" dirty="0" smtClean="0"/>
              <a:t> </a:t>
            </a:r>
            <a:r>
              <a:rPr lang="en-US" sz="1800" dirty="0"/>
              <a:t>where, F = </a:t>
            </a:r>
            <a:r>
              <a:rPr lang="en-US" sz="1800" dirty="0" smtClean="0"/>
              <a:t>function  of dimensional </a:t>
            </a:r>
            <a:r>
              <a:rPr lang="en-US" sz="1800" dirty="0"/>
              <a:t>variables,  </a:t>
            </a:r>
            <a:r>
              <a:rPr lang="en-US" sz="1800" dirty="0" smtClean="0"/>
              <a:t>and f is the function in terms of dimensionless parameters </a:t>
            </a:r>
            <a:r>
              <a:rPr lang="en-US" sz="1800" dirty="0" err="1" smtClean="0"/>
              <a:t>k</a:t>
            </a:r>
            <a:r>
              <a:rPr lang="en-US" sz="1800" baseline="-25000" dirty="0" err="1" smtClean="0"/>
              <a:t>i</a:t>
            </a:r>
            <a:r>
              <a:rPr lang="en-US" sz="1800" dirty="0" smtClean="0"/>
              <a:t>; if m </a:t>
            </a:r>
            <a:r>
              <a:rPr lang="en-US" sz="1800" dirty="0"/>
              <a:t>= number of </a:t>
            </a:r>
            <a:r>
              <a:rPr lang="en-US" sz="1800" dirty="0" smtClean="0"/>
              <a:t>relevant </a:t>
            </a:r>
            <a:r>
              <a:rPr lang="en-US" sz="1800" dirty="0"/>
              <a:t>dimensions, n = number of dimensional variables, </a:t>
            </a:r>
            <a:r>
              <a:rPr lang="en-US" sz="1800" dirty="0" smtClean="0"/>
              <a:t>then r  </a:t>
            </a:r>
            <a:r>
              <a:rPr lang="en-US" sz="1800" dirty="0"/>
              <a:t>= n – m </a:t>
            </a:r>
            <a:r>
              <a:rPr lang="en-US" sz="2400" dirty="0" smtClean="0"/>
              <a:t>.</a:t>
            </a:r>
            <a:endParaRPr lang="en-US" sz="2400" dirty="0"/>
          </a:p>
          <a:p>
            <a:pPr lvl="1"/>
            <a:r>
              <a:rPr lang="en-US" sz="2000" dirty="0" smtClean="0"/>
              <a:t>Useful </a:t>
            </a:r>
            <a:r>
              <a:rPr lang="en-US" sz="2000" dirty="0"/>
              <a:t>in </a:t>
            </a:r>
            <a:r>
              <a:rPr lang="en-US" sz="2000" dirty="0" smtClean="0"/>
              <a:t>analysis of experiments and modeling of experiments</a:t>
            </a:r>
            <a:endParaRPr lang="en-US" sz="2000" dirty="0"/>
          </a:p>
          <a:p>
            <a:pPr marL="400050" lvl="1" indent="0">
              <a:buNone/>
            </a:pPr>
            <a:endParaRPr lang="en-US" dirty="0"/>
          </a:p>
        </p:txBody>
      </p:sp>
      <p:sp>
        <p:nvSpPr>
          <p:cNvPr id="4" name="Slide Number Placeholder 2"/>
          <p:cNvSpPr>
            <a:spLocks noGrp="1"/>
          </p:cNvSpPr>
          <p:nvPr>
            <p:ph type="sldNum" sz="quarter" idx="10"/>
          </p:nvPr>
        </p:nvSpPr>
        <p:spPr>
          <a:xfrm>
            <a:off x="7543800" y="6553200"/>
            <a:ext cx="1600200" cy="304800"/>
          </a:xfrm>
        </p:spPr>
        <p:txBody>
          <a:bodyPr/>
          <a:lstStyle/>
          <a:p>
            <a:r>
              <a:rPr lang="en-US" dirty="0"/>
              <a:t>5</a:t>
            </a:r>
            <a:endParaRPr lang="en-US" dirty="0"/>
          </a:p>
        </p:txBody>
      </p:sp>
    </p:spTree>
    <p:extLst>
      <p:ext uri="{BB962C8B-B14F-4D97-AF65-F5344CB8AC3E}">
        <p14:creationId xmlns:p14="http://schemas.microsoft.com/office/powerpoint/2010/main" val="170987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Period of a pendulum</a:t>
            </a:r>
            <a:endParaRPr lang="en-US" dirty="0"/>
          </a:p>
        </p:txBody>
      </p:sp>
      <p:sp>
        <p:nvSpPr>
          <p:cNvPr id="4" name="Oval 3"/>
          <p:cNvSpPr/>
          <p:nvPr/>
        </p:nvSpPr>
        <p:spPr>
          <a:xfrm>
            <a:off x="3030702" y="2625274"/>
            <a:ext cx="198262" cy="204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V="1">
            <a:off x="3129833" y="1249044"/>
            <a:ext cx="646711" cy="1376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4971" y="1249044"/>
            <a:ext cx="0" cy="19574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79856" y="1453422"/>
            <a:ext cx="161535" cy="200079"/>
          </a:xfrm>
          <a:prstGeom prst="rect">
            <a:avLst/>
          </a:prstGeom>
          <a:noFill/>
        </p:spPr>
        <p:txBody>
          <a:bodyPr wrap="square" rtlCol="0">
            <a:spAutoFit/>
          </a:bodyPr>
          <a:lstStyle/>
          <a:p>
            <a:r>
              <a:rPr lang="en-US" dirty="0" smtClean="0">
                <a:latin typeface="Symbol" panose="05050102010706020507" pitchFamily="18" charset="2"/>
              </a:rPr>
              <a:t>q</a:t>
            </a:r>
            <a:endParaRPr lang="en-US" dirty="0">
              <a:latin typeface="Symbol" panose="05050102010706020507" pitchFamily="18" charset="2"/>
            </a:endParaRPr>
          </a:p>
        </p:txBody>
      </p:sp>
      <p:sp>
        <p:nvSpPr>
          <p:cNvPr id="13" name="TextBox 12"/>
          <p:cNvSpPr txBox="1"/>
          <p:nvPr/>
        </p:nvSpPr>
        <p:spPr>
          <a:xfrm>
            <a:off x="3128260" y="1893357"/>
            <a:ext cx="161535" cy="200079"/>
          </a:xfrm>
          <a:prstGeom prst="rect">
            <a:avLst/>
          </a:prstGeom>
          <a:noFill/>
        </p:spPr>
        <p:txBody>
          <a:bodyPr wrap="square" rtlCol="0">
            <a:spAutoFit/>
          </a:bodyPr>
          <a:lstStyle/>
          <a:p>
            <a:r>
              <a:rPr lang="en-US" dirty="0" smtClean="0"/>
              <a:t>L</a:t>
            </a:r>
            <a:endParaRPr lang="en-US" dirty="0"/>
          </a:p>
        </p:txBody>
      </p:sp>
      <p:sp>
        <p:nvSpPr>
          <p:cNvPr id="14" name="TextBox 13"/>
          <p:cNvSpPr txBox="1"/>
          <p:nvPr/>
        </p:nvSpPr>
        <p:spPr>
          <a:xfrm>
            <a:off x="2999232" y="2830022"/>
            <a:ext cx="194637" cy="200079"/>
          </a:xfrm>
          <a:prstGeom prst="rect">
            <a:avLst/>
          </a:prstGeom>
          <a:noFill/>
        </p:spPr>
        <p:txBody>
          <a:bodyPr wrap="none" rtlCol="0">
            <a:spAutoFit/>
          </a:bodyPr>
          <a:lstStyle/>
          <a:p>
            <a:r>
              <a:rPr lang="en-US" dirty="0" smtClean="0"/>
              <a:t>m</a:t>
            </a:r>
            <a:endParaRPr lang="en-US" dirty="0"/>
          </a:p>
        </p:txBody>
      </p:sp>
      <p:sp>
        <p:nvSpPr>
          <p:cNvPr id="15" name="TextBox 14"/>
          <p:cNvSpPr txBox="1"/>
          <p:nvPr/>
        </p:nvSpPr>
        <p:spPr>
          <a:xfrm>
            <a:off x="345948" y="852211"/>
            <a:ext cx="7678384" cy="369332"/>
          </a:xfrm>
          <a:prstGeom prst="rect">
            <a:avLst/>
          </a:prstGeom>
          <a:noFill/>
        </p:spPr>
        <p:txBody>
          <a:bodyPr wrap="none" rtlCol="0">
            <a:spAutoFit/>
          </a:bodyPr>
          <a:lstStyle/>
          <a:p>
            <a:r>
              <a:rPr lang="en-US" dirty="0" smtClean="0"/>
              <a:t>How does the period of the pendulum T depend on its length and mass?</a:t>
            </a:r>
            <a:endParaRPr lang="en-US" dirty="0"/>
          </a:p>
        </p:txBody>
      </p:sp>
      <p:cxnSp>
        <p:nvCxnSpPr>
          <p:cNvPr id="18" name="Straight Arrow Connector 17"/>
          <p:cNvCxnSpPr>
            <a:stCxn id="4" idx="5"/>
          </p:cNvCxnSpPr>
          <p:nvPr/>
        </p:nvCxnSpPr>
        <p:spPr>
          <a:xfrm>
            <a:off x="3199929" y="2800038"/>
            <a:ext cx="250407" cy="29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862" y="3261980"/>
            <a:ext cx="9029138" cy="369332"/>
          </a:xfrm>
          <a:prstGeom prst="rect">
            <a:avLst/>
          </a:prstGeom>
          <a:noFill/>
        </p:spPr>
        <p:txBody>
          <a:bodyPr wrap="none" rtlCol="0">
            <a:spAutoFit/>
          </a:bodyPr>
          <a:lstStyle/>
          <a:p>
            <a:r>
              <a:rPr lang="en-US" dirty="0" smtClean="0"/>
              <a:t>Guess that T will depend on gravity acceleration g, mass m,  length L and </a:t>
            </a:r>
            <a:r>
              <a:rPr lang="en-US" dirty="0" err="1" smtClean="0"/>
              <a:t>intial</a:t>
            </a:r>
            <a:r>
              <a:rPr lang="en-US" dirty="0" smtClean="0"/>
              <a:t> angle </a:t>
            </a:r>
            <a:r>
              <a:rPr lang="en-US" dirty="0" smtClean="0">
                <a:latin typeface="Symbol" panose="05050102010706020507" pitchFamily="18" charset="2"/>
              </a:rPr>
              <a:t>q</a:t>
            </a:r>
            <a:endParaRPr lang="en-US" dirty="0">
              <a:latin typeface="Symbol" panose="05050102010706020507" pitchFamily="18" charset="2"/>
            </a:endParaRPr>
          </a:p>
        </p:txBody>
      </p:sp>
      <mc:AlternateContent xmlns:mc="http://schemas.openxmlformats.org/markup-compatibility/2006" xmlns:a14="http://schemas.microsoft.com/office/drawing/2010/main">
        <mc:Choice Requires="a14">
          <p:sp>
            <p:nvSpPr>
              <p:cNvPr id="20" name="TextBox 19"/>
              <p:cNvSpPr txBox="1"/>
              <p:nvPr/>
            </p:nvSpPr>
            <p:spPr>
              <a:xfrm>
                <a:off x="2471991" y="3549775"/>
                <a:ext cx="1956689" cy="374270"/>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𝑐</m:t>
                        </m:r>
                      </m:sup>
                    </m:sSup>
                  </m:oMath>
                </a14:m>
                <a:r>
                  <a:rPr lang="en-US" dirty="0" smtClean="0"/>
                  <a:t> </a:t>
                </a:r>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471991" y="3549775"/>
                <a:ext cx="1956689" cy="374270"/>
              </a:xfrm>
              <a:prstGeom prst="rect">
                <a:avLst/>
              </a:prstGeom>
              <a:blipFill rotWithShape="0">
                <a:blip r:embed="rId2"/>
                <a:stretch>
                  <a:fillRect b="-8065"/>
                </a:stretch>
              </a:blipFill>
            </p:spPr>
            <p:txBody>
              <a:bodyPr/>
              <a:lstStyle/>
              <a:p>
                <a:r>
                  <a:rPr lang="en-US">
                    <a:noFill/>
                  </a:rPr>
                  <a:t> </a:t>
                </a:r>
              </a:p>
            </p:txBody>
          </p:sp>
        </mc:Fallback>
      </mc:AlternateContent>
      <p:sp>
        <p:nvSpPr>
          <p:cNvPr id="22" name="TextBox 21"/>
          <p:cNvSpPr txBox="1"/>
          <p:nvPr/>
        </p:nvSpPr>
        <p:spPr>
          <a:xfrm>
            <a:off x="4736444" y="3554713"/>
            <a:ext cx="4160113" cy="369332"/>
          </a:xfrm>
          <a:prstGeom prst="rect">
            <a:avLst/>
          </a:prstGeom>
          <a:noFill/>
        </p:spPr>
        <p:txBody>
          <a:bodyPr wrap="none" rtlCol="0">
            <a:spAutoFit/>
          </a:bodyPr>
          <a:lstStyle/>
          <a:p>
            <a:r>
              <a:rPr lang="en-US" dirty="0" smtClean="0"/>
              <a:t>where a, b and c are unknown integers</a:t>
            </a:r>
            <a:endParaRPr lang="en-US" dirty="0"/>
          </a:p>
        </p:txBody>
      </p:sp>
      <p:sp>
        <p:nvSpPr>
          <p:cNvPr id="23" name="TextBox 22"/>
          <p:cNvSpPr txBox="1"/>
          <p:nvPr/>
        </p:nvSpPr>
        <p:spPr>
          <a:xfrm>
            <a:off x="134112" y="4184083"/>
            <a:ext cx="2723823" cy="369332"/>
          </a:xfrm>
          <a:prstGeom prst="rect">
            <a:avLst/>
          </a:prstGeom>
          <a:noFill/>
        </p:spPr>
        <p:txBody>
          <a:bodyPr wrap="square" rtlCol="0">
            <a:spAutoFit/>
          </a:bodyPr>
          <a:lstStyle/>
          <a:p>
            <a:r>
              <a:rPr lang="en-US" dirty="0" smtClean="0"/>
              <a:t>Consider the dimensions</a:t>
            </a:r>
            <a:endParaRPr lang="en-US" dirty="0"/>
          </a:p>
        </p:txBody>
      </p:sp>
      <mc:AlternateContent xmlns:mc="http://schemas.openxmlformats.org/markup-compatibility/2006" xmlns:a14="http://schemas.microsoft.com/office/drawing/2010/main">
        <mc:Choice Requires="a14">
          <p:sp>
            <p:nvSpPr>
              <p:cNvPr id="24" name="TextBox 23"/>
              <p:cNvSpPr txBox="1"/>
              <p:nvPr/>
            </p:nvSpPr>
            <p:spPr>
              <a:xfrm>
                <a:off x="3328416" y="4390664"/>
                <a:ext cx="1920206"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𝑐</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r>
                            <a:rPr lang="en-US" b="0" i="1" smtClean="0">
                              <a:latin typeface="Cambria Math" panose="02040503050406030204" pitchFamily="18" charset="0"/>
                            </a:rPr>
                            <m:t>𝑐</m:t>
                          </m:r>
                        </m:sup>
                      </m:sSup>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328416" y="4390664"/>
                <a:ext cx="1920206" cy="374270"/>
              </a:xfrm>
              <a:prstGeom prst="rect">
                <a:avLst/>
              </a:prstGeom>
              <a:blipFill rotWithShape="0">
                <a:blip r:embed="rId3"/>
                <a:stretch>
                  <a:fillRect/>
                </a:stretch>
              </a:blipFill>
            </p:spPr>
            <p:txBody>
              <a:bodyPr/>
              <a:lstStyle/>
              <a:p>
                <a:r>
                  <a:rPr lang="en-US">
                    <a:noFill/>
                  </a:rPr>
                  <a:t> </a:t>
                </a:r>
              </a:p>
            </p:txBody>
          </p:sp>
        </mc:Fallback>
      </mc:AlternateContent>
      <p:sp>
        <p:nvSpPr>
          <p:cNvPr id="25" name="TextBox 24"/>
          <p:cNvSpPr txBox="1"/>
          <p:nvPr/>
        </p:nvSpPr>
        <p:spPr>
          <a:xfrm>
            <a:off x="221875" y="4973087"/>
            <a:ext cx="5519460" cy="646331"/>
          </a:xfrm>
          <a:prstGeom prst="rect">
            <a:avLst/>
          </a:prstGeom>
          <a:noFill/>
        </p:spPr>
        <p:txBody>
          <a:bodyPr wrap="none" rtlCol="0">
            <a:spAutoFit/>
          </a:bodyPr>
          <a:lstStyle/>
          <a:p>
            <a:r>
              <a:rPr lang="en-US" dirty="0" smtClean="0"/>
              <a:t>Equation must have same dimensions on both sides</a:t>
            </a:r>
          </a:p>
          <a:p>
            <a:r>
              <a:rPr lang="en-US" dirty="0" smtClean="0"/>
              <a:t>Hence:  a=0, c=-1/2 , b=-c=1/2</a:t>
            </a:r>
          </a:p>
        </p:txBody>
      </p:sp>
      <mc:AlternateContent xmlns:mc="http://schemas.openxmlformats.org/markup-compatibility/2006" xmlns:a14="http://schemas.microsoft.com/office/drawing/2010/main">
        <mc:Choice Requires="a14">
          <p:sp>
            <p:nvSpPr>
              <p:cNvPr id="26" name="TextBox 25"/>
              <p:cNvSpPr txBox="1"/>
              <p:nvPr/>
            </p:nvSpPr>
            <p:spPr>
              <a:xfrm>
                <a:off x="3289795" y="5524286"/>
                <a:ext cx="1490793"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𝑔</m:t>
                              </m:r>
                            </m:den>
                          </m:f>
                        </m:e>
                      </m:rad>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3289795" y="5524286"/>
                <a:ext cx="1490793" cy="910699"/>
              </a:xfrm>
              <a:prstGeom prst="rect">
                <a:avLst/>
              </a:prstGeom>
              <a:blipFill rotWithShape="0">
                <a:blip r:embed="rId4"/>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6</a:t>
            </a:fld>
            <a:endParaRPr lang="en-US" dirty="0"/>
          </a:p>
        </p:txBody>
      </p:sp>
    </p:spTree>
    <p:extLst>
      <p:ext uri="{BB962C8B-B14F-4D97-AF65-F5344CB8AC3E}">
        <p14:creationId xmlns:p14="http://schemas.microsoft.com/office/powerpoint/2010/main" val="151569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examples on dimensional analysis</a:t>
            </a:r>
            <a:endParaRPr lang="en-US" dirty="0"/>
          </a:p>
        </p:txBody>
      </p:sp>
      <p:pic>
        <p:nvPicPr>
          <p:cNvPr id="4" name="Picture 3"/>
          <p:cNvPicPr>
            <a:picLocks noChangeAspect="1"/>
          </p:cNvPicPr>
          <p:nvPr/>
        </p:nvPicPr>
        <p:blipFill>
          <a:blip r:embed="rId2"/>
          <a:stretch>
            <a:fillRect/>
          </a:stretch>
        </p:blipFill>
        <p:spPr>
          <a:xfrm>
            <a:off x="5782058" y="2368397"/>
            <a:ext cx="2427480" cy="4050980"/>
          </a:xfrm>
          <a:prstGeom prst="rect">
            <a:avLst/>
          </a:prstGeom>
        </p:spPr>
      </p:pic>
      <p:sp>
        <p:nvSpPr>
          <p:cNvPr id="5" name="TextBox 4"/>
          <p:cNvSpPr txBox="1"/>
          <p:nvPr/>
        </p:nvSpPr>
        <p:spPr>
          <a:xfrm>
            <a:off x="813816" y="976940"/>
            <a:ext cx="7516368" cy="1200329"/>
          </a:xfrm>
          <a:prstGeom prst="rect">
            <a:avLst/>
          </a:prstGeom>
          <a:noFill/>
        </p:spPr>
        <p:txBody>
          <a:bodyPr wrap="square" rtlCol="0">
            <a:spAutoFit/>
          </a:bodyPr>
          <a:lstStyle/>
          <a:p>
            <a:r>
              <a:rPr lang="en-US" dirty="0" smtClean="0"/>
              <a:t>For some interesting examples of applications of dimensional analysis to problems such as cooking time for a turkey, estimating the energy in an atomic bomb explosion refer to: preview of the examples are available by searching books.google.com)</a:t>
            </a:r>
            <a:endParaRPr lang="en-US" dirty="0"/>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7</a:t>
            </a:fld>
            <a:endParaRPr lang="en-US" dirty="0"/>
          </a:p>
        </p:txBody>
      </p:sp>
    </p:spTree>
    <p:extLst>
      <p:ext uri="{BB962C8B-B14F-4D97-AF65-F5344CB8AC3E}">
        <p14:creationId xmlns:p14="http://schemas.microsoft.com/office/powerpoint/2010/main" val="1158933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1"/>
          <p:cNvSpPr>
            <a:spLocks noGrp="1"/>
          </p:cNvSpPr>
          <p:nvPr>
            <p:ph type="title"/>
          </p:nvPr>
        </p:nvSpPr>
        <p:spPr>
          <a:xfrm>
            <a:off x="332168" y="1639316"/>
            <a:ext cx="8653335" cy="1362075"/>
          </a:xfrm>
        </p:spPr>
        <p:txBody>
          <a:bodyPr anchor="t"/>
          <a:lstStyle/>
          <a:p>
            <a:pPr algn="l" eaLnBrk="1" hangingPunct="1"/>
            <a:r>
              <a:rPr lang="en-US" sz="3600" b="1" dirty="0" smtClean="0">
                <a:solidFill>
                  <a:srgbClr val="558ED5"/>
                </a:solidFill>
              </a:rPr>
              <a:t>Uncertainty in measurements: errors</a:t>
            </a:r>
          </a:p>
        </p:txBody>
      </p:sp>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8</a:t>
            </a:fld>
            <a:endParaRPr lang="en-US" dirty="0"/>
          </a:p>
        </p:txBody>
      </p:sp>
    </p:spTree>
    <p:extLst>
      <p:ext uri="{BB962C8B-B14F-4D97-AF65-F5344CB8AC3E}">
        <p14:creationId xmlns:p14="http://schemas.microsoft.com/office/powerpoint/2010/main" val="721973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Measurement Uncertainty and Errors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47472" y="1207008"/>
                <a:ext cx="8089392" cy="508139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Every measurement M has some uncertainty, which is usually described by an error range M</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where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smtClean="0"/>
                  <a:t>has the same units as M and is an estimate of the uncertainty in the measurement (or it may be defined in terms of one standard deviations from the mean of a set of the same measurement repeated a number of times)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Repeating the same measurements </a:t>
                </a:r>
                <a:r>
                  <a:rPr lang="en-US" dirty="0" err="1" smtClean="0"/>
                  <a:t>M</a:t>
                </a:r>
                <a:r>
                  <a:rPr lang="en-US" baseline="-25000" dirty="0" err="1" smtClean="0"/>
                  <a:t>i</a:t>
                </a:r>
                <a:r>
                  <a:rPr lang="en-US" dirty="0" smtClean="0"/>
                  <a:t> at different time and  taking the average </a:t>
                </a:r>
                <a14:m>
                  <m:oMath xmlns:m="http://schemas.openxmlformats.org/officeDocument/2006/math">
                    <m:acc>
                      <m:accPr>
                        <m:chr m:val="̅"/>
                        <m:ctrlPr>
                          <a:rPr lang="en-US" i="1" smtClean="0">
                            <a:latin typeface="Cambria Math" panose="02040503050406030204" pitchFamily="18" charset="0"/>
                          </a:rPr>
                        </m:ctrlPr>
                      </m:accPr>
                      <m:e>
                        <m:r>
                          <m:rPr>
                            <m:nor/>
                          </m:rPr>
                          <a:rPr lang="en-US" b="0" i="0" smtClean="0">
                            <a:latin typeface="Cambria Math" panose="02040503050406030204" pitchFamily="18" charset="0"/>
                          </a:rPr>
                          <m:t>M</m:t>
                        </m:r>
                      </m:e>
                    </m:acc>
                  </m:oMath>
                </a14:m>
                <a:r>
                  <a:rPr lang="en-US" dirty="0" smtClean="0"/>
                  <a:t> of n measurements may help to reduce the uncertainty by a factor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endParaRPr lang="en-US" dirty="0" smtClean="0"/>
              </a:p>
              <a:p>
                <a:pPr marL="742950" lvl="1" indent="-285750">
                  <a:buFont typeface="Arial" panose="020B0604020202020204" pitchFamily="34" charset="0"/>
                  <a:buChar char="•"/>
                </a:pPr>
                <a:r>
                  <a:rPr lang="en-US" dirty="0" smtClean="0"/>
                  <a:t>CAUTION: Taking the average does not reduce systematic errors from </a:t>
                </a:r>
                <a:r>
                  <a:rPr lang="en-US" dirty="0" err="1" smtClean="0"/>
                  <a:t>mis</a:t>
                </a:r>
                <a:r>
                  <a:rPr lang="en-US" dirty="0" smtClean="0"/>
                  <a:t>-calibration of the instrument and assumes that the parameter being measured does not change from one observation to the next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Sources of measurement uncertainty in electronic instrumentation comes from electrical noise, finite resolution of analog to digital converters, deviations from linear response of electrical amplifiers, and ageing of electronic components (affecting instrumentation calibration).</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47472" y="1207008"/>
                <a:ext cx="8089392" cy="5081391"/>
              </a:xfrm>
              <a:prstGeom prst="rect">
                <a:avLst/>
              </a:prstGeom>
              <a:blipFill rotWithShape="0">
                <a:blip r:embed="rId2"/>
                <a:stretch>
                  <a:fillRect l="-452" t="-600" r="-1130" b="-95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41144F83-58E7-4B98-A821-D07BD846730C}" type="slidenum">
              <a:rPr lang="en-US" smtClean="0"/>
              <a:pPr>
                <a:defRPr/>
              </a:pPr>
              <a:t>9</a:t>
            </a:fld>
            <a:endParaRPr lang="en-US" dirty="0"/>
          </a:p>
        </p:txBody>
      </p:sp>
    </p:spTree>
    <p:extLst>
      <p:ext uri="{BB962C8B-B14F-4D97-AF65-F5344CB8AC3E}">
        <p14:creationId xmlns:p14="http://schemas.microsoft.com/office/powerpoint/2010/main" val="689147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6896</TotalTime>
  <Words>1046</Words>
  <Application>Microsoft Office PowerPoint</Application>
  <PresentationFormat>On-screen Show (4:3)</PresentationFormat>
  <Paragraphs>190</Paragraphs>
  <Slides>24</Slides>
  <Notes>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9" baseType="lpstr">
      <vt:lpstr>MingLiU</vt:lpstr>
      <vt:lpstr>MS PGothic</vt:lpstr>
      <vt:lpstr>PMingLiU</vt:lpstr>
      <vt:lpstr>SimSun</vt:lpstr>
      <vt:lpstr>Arial</vt:lpstr>
      <vt:lpstr>Calibri</vt:lpstr>
      <vt:lpstr>Cambria Math</vt:lpstr>
      <vt:lpstr>Comic Sans MS</vt:lpstr>
      <vt:lpstr>Helvetica</vt:lpstr>
      <vt:lpstr>sssb</vt:lpstr>
      <vt:lpstr>Symbol</vt:lpstr>
      <vt:lpstr>Times New Roman</vt:lpstr>
      <vt:lpstr>Wingdings</vt:lpstr>
      <vt:lpstr>Default Design</vt:lpstr>
      <vt:lpstr>Equation</vt:lpstr>
      <vt:lpstr>PowerPoint Presentation</vt:lpstr>
      <vt:lpstr>Measurement, units and uncertainty </vt:lpstr>
      <vt:lpstr>SI Base System of Units</vt:lpstr>
      <vt:lpstr>Example: Some common derived units</vt:lpstr>
      <vt:lpstr>Dimensional Analysis</vt:lpstr>
      <vt:lpstr>Example: Period of a pendulum</vt:lpstr>
      <vt:lpstr>More examples on dimensional analysis</vt:lpstr>
      <vt:lpstr>Uncertainty in measurements: errors</vt:lpstr>
      <vt:lpstr>Measurement Uncertainty and Errors</vt:lpstr>
      <vt:lpstr>Example: Resistor Ageing</vt:lpstr>
      <vt:lpstr>Electrical ageing of transistors</vt:lpstr>
      <vt:lpstr>Electrical Noise</vt:lpstr>
      <vt:lpstr>Ground Loops</vt:lpstr>
      <vt:lpstr>Measurements affect system being measured</vt:lpstr>
      <vt:lpstr>PowerPoint Presentation</vt:lpstr>
      <vt:lpstr>Example: Double slit experiment and interference of matter waves</vt:lpstr>
      <vt:lpstr>Quantum Teleportation</vt:lpstr>
      <vt:lpstr>Electronic Instrumentation:  OSCILLOSCOPE</vt:lpstr>
      <vt:lpstr>Oscilloscope</vt:lpstr>
      <vt:lpstr>Oscilloscope – working principle</vt:lpstr>
      <vt:lpstr>PowerPoint Presentation</vt:lpstr>
      <vt:lpstr>Aliasing</vt:lpstr>
      <vt:lpstr>Oscilloscope probes</vt:lpstr>
      <vt:lpstr>Printed Circuit Boards (PCB)</vt:lpstr>
    </vt:vector>
  </TitlesOfParts>
  <Company>Chinese University of Hong Kong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Hon Tsang</dc:creator>
  <cp:lastModifiedBy>Hon Tsang</cp:lastModifiedBy>
  <cp:revision>488</cp:revision>
  <dcterms:created xsi:type="dcterms:W3CDTF">2011-01-09T12:34:36Z</dcterms:created>
  <dcterms:modified xsi:type="dcterms:W3CDTF">2014-02-07T11:33:20Z</dcterms:modified>
</cp:coreProperties>
</file>