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75" r:id="rId2"/>
  </p:sldMasterIdLst>
  <p:notesMasterIdLst>
    <p:notesMasterId r:id="rId62"/>
  </p:notesMasterIdLst>
  <p:handoutMasterIdLst>
    <p:handoutMasterId r:id="rId63"/>
  </p:handoutMasterIdLst>
  <p:sldIdLst>
    <p:sldId id="257" r:id="rId3"/>
    <p:sldId id="336" r:id="rId4"/>
    <p:sldId id="383" r:id="rId5"/>
    <p:sldId id="296" r:id="rId6"/>
    <p:sldId id="357" r:id="rId7"/>
    <p:sldId id="358" r:id="rId8"/>
    <p:sldId id="360" r:id="rId9"/>
    <p:sldId id="391" r:id="rId10"/>
    <p:sldId id="392" r:id="rId11"/>
    <p:sldId id="393" r:id="rId12"/>
    <p:sldId id="394" r:id="rId13"/>
    <p:sldId id="395" r:id="rId14"/>
    <p:sldId id="396" r:id="rId15"/>
    <p:sldId id="372" r:id="rId16"/>
    <p:sldId id="370" r:id="rId17"/>
    <p:sldId id="371" r:id="rId18"/>
    <p:sldId id="388" r:id="rId19"/>
    <p:sldId id="355" r:id="rId20"/>
    <p:sldId id="366" r:id="rId21"/>
    <p:sldId id="367" r:id="rId22"/>
    <p:sldId id="368" r:id="rId23"/>
    <p:sldId id="343" r:id="rId24"/>
    <p:sldId id="377" r:id="rId25"/>
    <p:sldId id="389" r:id="rId26"/>
    <p:sldId id="378" r:id="rId27"/>
    <p:sldId id="390" r:id="rId28"/>
    <p:sldId id="379" r:id="rId29"/>
    <p:sldId id="380" r:id="rId30"/>
    <p:sldId id="381" r:id="rId31"/>
    <p:sldId id="382" r:id="rId32"/>
    <p:sldId id="376" r:id="rId33"/>
    <p:sldId id="374" r:id="rId34"/>
    <p:sldId id="375" r:id="rId35"/>
    <p:sldId id="324" r:id="rId36"/>
    <p:sldId id="325" r:id="rId37"/>
    <p:sldId id="322" r:id="rId38"/>
    <p:sldId id="373" r:id="rId39"/>
    <p:sldId id="363" r:id="rId40"/>
    <p:sldId id="347" r:id="rId41"/>
    <p:sldId id="348" r:id="rId42"/>
    <p:sldId id="353" r:id="rId43"/>
    <p:sldId id="350" r:id="rId44"/>
    <p:sldId id="352" r:id="rId45"/>
    <p:sldId id="351" r:id="rId46"/>
    <p:sldId id="384" r:id="rId47"/>
    <p:sldId id="385" r:id="rId48"/>
    <p:sldId id="386" r:id="rId49"/>
    <p:sldId id="387" r:id="rId50"/>
    <p:sldId id="302" r:id="rId51"/>
    <p:sldId id="303" r:id="rId52"/>
    <p:sldId id="304" r:id="rId53"/>
    <p:sldId id="305" r:id="rId54"/>
    <p:sldId id="327" r:id="rId55"/>
    <p:sldId id="306" r:id="rId56"/>
    <p:sldId id="307" r:id="rId57"/>
    <p:sldId id="308" r:id="rId58"/>
    <p:sldId id="309" r:id="rId59"/>
    <p:sldId id="310" r:id="rId60"/>
    <p:sldId id="311" r:id="rId61"/>
  </p:sldIdLst>
  <p:sldSz cx="9144000" cy="6858000" type="screen4x3"/>
  <p:notesSz cx="9874250" cy="67818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ED5"/>
    <a:srgbClr val="CEC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10" autoAdjust="0"/>
    <p:restoredTop sz="94660"/>
  </p:normalViewPr>
  <p:slideViewPr>
    <p:cSldViewPr snapToGrid="0" snapToObjects="1">
      <p:cViewPr varScale="1">
        <p:scale>
          <a:sx n="84" d="100"/>
          <a:sy n="84" d="100"/>
        </p:scale>
        <p:origin x="-1608" y="-90"/>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wmf"/><Relationship Id="rId1" Type="http://schemas.openxmlformats.org/officeDocument/2006/relationships/image" Target="../media/image37.wmf"/><Relationship Id="rId5" Type="http://schemas.openxmlformats.org/officeDocument/2006/relationships/image" Target="../media/image41.emf"/><Relationship Id="rId4" Type="http://schemas.openxmlformats.org/officeDocument/2006/relationships/image" Target="../media/image40.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emf"/><Relationship Id="rId1" Type="http://schemas.openxmlformats.org/officeDocument/2006/relationships/image" Target="../media/image43.wmf"/><Relationship Id="rId6" Type="http://schemas.openxmlformats.org/officeDocument/2006/relationships/image" Target="../media/image40.wmf"/><Relationship Id="rId5" Type="http://schemas.openxmlformats.org/officeDocument/2006/relationships/image" Target="../media/image41.emf"/><Relationship Id="rId4" Type="http://schemas.openxmlformats.org/officeDocument/2006/relationships/image" Target="../media/image46.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emf"/><Relationship Id="rId4" Type="http://schemas.openxmlformats.org/officeDocument/2006/relationships/image" Target="../media/image52.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wmf"/><Relationship Id="rId1" Type="http://schemas.openxmlformats.org/officeDocument/2006/relationships/image" Target="../media/image53.wmf"/><Relationship Id="rId4" Type="http://schemas.openxmlformats.org/officeDocument/2006/relationships/image" Target="../media/image56.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59.wmf"/><Relationship Id="rId7" Type="http://schemas.openxmlformats.org/officeDocument/2006/relationships/image" Target="../media/image63.wmf"/><Relationship Id="rId2" Type="http://schemas.openxmlformats.org/officeDocument/2006/relationships/image" Target="../media/image58.wmf"/><Relationship Id="rId1" Type="http://schemas.openxmlformats.org/officeDocument/2006/relationships/image" Target="../media/image57.wmf"/><Relationship Id="rId6" Type="http://schemas.openxmlformats.org/officeDocument/2006/relationships/image" Target="../media/image62.wmf"/><Relationship Id="rId5" Type="http://schemas.openxmlformats.org/officeDocument/2006/relationships/image" Target="../media/image61.wmf"/><Relationship Id="rId4" Type="http://schemas.openxmlformats.org/officeDocument/2006/relationships/image" Target="../media/image6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wmf"/><Relationship Id="rId1" Type="http://schemas.openxmlformats.org/officeDocument/2006/relationships/image" Target="../media/image71.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image" Target="../media/image72.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image" Target="../media/image79.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28.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3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emf"/><Relationship Id="rId1" Type="http://schemas.openxmlformats.org/officeDocument/2006/relationships/image" Target="../media/image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4279900" cy="3389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US"/>
          </a:p>
        </p:txBody>
      </p:sp>
      <p:sp>
        <p:nvSpPr>
          <p:cNvPr id="105475" name="Rectangle 3"/>
          <p:cNvSpPr>
            <a:spLocks noGrp="1" noChangeArrowheads="1"/>
          </p:cNvSpPr>
          <p:nvPr>
            <p:ph type="dt" sz="quarter" idx="1"/>
          </p:nvPr>
        </p:nvSpPr>
        <p:spPr bwMode="auto">
          <a:xfrm>
            <a:off x="5592763" y="0"/>
            <a:ext cx="4279900" cy="3389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22E8A87F-7E41-46CB-9037-6F2375ADE190}" type="datetimeFigureOut">
              <a:rPr lang="en-US"/>
              <a:pPr>
                <a:defRPr/>
              </a:pPr>
              <a:t>2014-01-25</a:t>
            </a:fld>
            <a:endParaRPr lang="en-US"/>
          </a:p>
        </p:txBody>
      </p:sp>
      <p:sp>
        <p:nvSpPr>
          <p:cNvPr id="105476" name="Rectangle 4"/>
          <p:cNvSpPr>
            <a:spLocks noGrp="1" noChangeArrowheads="1"/>
          </p:cNvSpPr>
          <p:nvPr>
            <p:ph type="ftr" sz="quarter" idx="2"/>
          </p:nvPr>
        </p:nvSpPr>
        <p:spPr bwMode="auto">
          <a:xfrm>
            <a:off x="0" y="6441285"/>
            <a:ext cx="4279900" cy="3389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US"/>
          </a:p>
        </p:txBody>
      </p:sp>
      <p:sp>
        <p:nvSpPr>
          <p:cNvPr id="105477" name="Rectangle 5"/>
          <p:cNvSpPr>
            <a:spLocks noGrp="1" noChangeArrowheads="1"/>
          </p:cNvSpPr>
          <p:nvPr>
            <p:ph type="sldNum" sz="quarter" idx="3"/>
          </p:nvPr>
        </p:nvSpPr>
        <p:spPr bwMode="auto">
          <a:xfrm>
            <a:off x="5592763" y="6441285"/>
            <a:ext cx="4279900" cy="3389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EBA5F8CB-1253-43E8-928A-9E2BE0DE92B4}" type="slidenum">
              <a:rPr lang="en-US"/>
              <a:pPr>
                <a:defRPr/>
              </a:pPr>
              <a:t>‹#›</a:t>
            </a:fld>
            <a:endParaRPr lang="en-US"/>
          </a:p>
        </p:txBody>
      </p:sp>
    </p:spTree>
    <p:extLst>
      <p:ext uri="{BB962C8B-B14F-4D97-AF65-F5344CB8AC3E}">
        <p14:creationId xmlns:p14="http://schemas.microsoft.com/office/powerpoint/2010/main" val="1021119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9900" cy="338932"/>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US"/>
          </a:p>
        </p:txBody>
      </p:sp>
      <p:sp>
        <p:nvSpPr>
          <p:cNvPr id="3" name="Date Placeholder 2"/>
          <p:cNvSpPr>
            <a:spLocks noGrp="1"/>
          </p:cNvSpPr>
          <p:nvPr>
            <p:ph type="dt" idx="1"/>
          </p:nvPr>
        </p:nvSpPr>
        <p:spPr>
          <a:xfrm>
            <a:off x="5592763" y="0"/>
            <a:ext cx="4279900" cy="338932"/>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447BEAFA-98A6-4A11-BD74-673C0066950F}" type="datetimeFigureOut">
              <a:rPr lang="en-US"/>
              <a:pPr>
                <a:defRPr/>
              </a:pPr>
              <a:t>2014-01-25</a:t>
            </a:fld>
            <a:endParaRPr lang="en-US"/>
          </a:p>
        </p:txBody>
      </p:sp>
      <p:sp>
        <p:nvSpPr>
          <p:cNvPr id="4" name="Slide Image Placeholder 3"/>
          <p:cNvSpPr>
            <a:spLocks noGrp="1" noRot="1" noChangeAspect="1"/>
          </p:cNvSpPr>
          <p:nvPr>
            <p:ph type="sldImg" idx="2"/>
          </p:nvPr>
        </p:nvSpPr>
        <p:spPr>
          <a:xfrm>
            <a:off x="3241675" y="508000"/>
            <a:ext cx="3392488" cy="2544763"/>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87425" y="3221435"/>
            <a:ext cx="7899400" cy="3051969"/>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441285"/>
            <a:ext cx="4279900" cy="338932"/>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US"/>
          </a:p>
        </p:txBody>
      </p:sp>
      <p:sp>
        <p:nvSpPr>
          <p:cNvPr id="7" name="Slide Number Placeholder 6"/>
          <p:cNvSpPr>
            <a:spLocks noGrp="1"/>
          </p:cNvSpPr>
          <p:nvPr>
            <p:ph type="sldNum" sz="quarter" idx="5"/>
          </p:nvPr>
        </p:nvSpPr>
        <p:spPr>
          <a:xfrm>
            <a:off x="5592763" y="6441285"/>
            <a:ext cx="4279900" cy="33893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6FFB5A55-C241-4D55-BD20-16FDFE1059E7}" type="slidenum">
              <a:rPr lang="en-US"/>
              <a:pPr>
                <a:defRPr/>
              </a:pPr>
              <a:t>‹#›</a:t>
            </a:fld>
            <a:endParaRPr lang="en-US"/>
          </a:p>
        </p:txBody>
      </p:sp>
    </p:spTree>
    <p:extLst>
      <p:ext uri="{BB962C8B-B14F-4D97-AF65-F5344CB8AC3E}">
        <p14:creationId xmlns:p14="http://schemas.microsoft.com/office/powerpoint/2010/main" val="409025134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387" name="Slide Number Placeholder 3"/>
          <p:cNvSpPr>
            <a:spLocks noGrp="1"/>
          </p:cNvSpPr>
          <p:nvPr>
            <p:ph type="sldNum" sz="quarter" idx="5"/>
          </p:nvPr>
        </p:nvSpPr>
        <p:spPr bwMode="auto">
          <a:noFill/>
          <a:ln>
            <a:miter lim="800000"/>
            <a:headEnd/>
            <a:tailEnd/>
          </a:ln>
        </p:spPr>
        <p:txBody>
          <a:bodyPr/>
          <a:lstStyle/>
          <a:p>
            <a:fld id="{E1CC7CFE-EF84-4BC0-B887-6BBA5531B804}" type="slidenum">
              <a:rPr lang="en-US" smtClean="0">
                <a:solidFill>
                  <a:srgbClr val="000000"/>
                </a:solidFill>
              </a:rPr>
              <a:pPr/>
              <a:t>1</a:t>
            </a:fld>
            <a:endParaRPr lang="en-US"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Rot="1" noChangeAspect="1" noTextEdit="1"/>
          </p:cNvSpPr>
          <p:nvPr>
            <p:ph type="sldImg"/>
          </p:nvPr>
        </p:nvSpPr>
        <p:spPr bwMode="auto">
          <a:noFill/>
          <a:ln>
            <a:solidFill>
              <a:srgbClr val="000000"/>
            </a:solidFill>
            <a:miter lim="800000"/>
            <a:headEnd/>
            <a:tailEnd/>
          </a:ln>
        </p:spPr>
      </p:sp>
      <p:sp>
        <p:nvSpPr>
          <p:cNvPr id="17920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TextEdit="1"/>
          </p:cNvSpPr>
          <p:nvPr>
            <p:ph type="sldImg"/>
          </p:nvPr>
        </p:nvSpPr>
        <p:spPr bwMode="auto">
          <a:noFill/>
          <a:ln>
            <a:solidFill>
              <a:srgbClr val="000000"/>
            </a:solidFill>
            <a:miter lim="800000"/>
            <a:headEnd/>
            <a:tailEnd/>
          </a:ln>
        </p:spPr>
      </p:sp>
      <p:sp>
        <p:nvSpPr>
          <p:cNvPr id="24576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TextEdit="1"/>
          </p:cNvSpPr>
          <p:nvPr>
            <p:ph type="sldImg"/>
          </p:nvPr>
        </p:nvSpPr>
        <p:spPr bwMode="auto">
          <a:noFill/>
          <a:ln>
            <a:solidFill>
              <a:srgbClr val="000000"/>
            </a:solidFill>
            <a:miter lim="800000"/>
            <a:headEnd/>
            <a:tailEnd/>
          </a:ln>
        </p:spPr>
      </p:sp>
      <p:sp>
        <p:nvSpPr>
          <p:cNvPr id="24781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spect="1" noTextEdit="1"/>
          </p:cNvSpPr>
          <p:nvPr>
            <p:ph type="sldImg"/>
          </p:nvPr>
        </p:nvSpPr>
        <p:spPr bwMode="auto">
          <a:noFill/>
          <a:ln>
            <a:solidFill>
              <a:srgbClr val="000000"/>
            </a:solidFill>
            <a:miter lim="800000"/>
            <a:headEnd/>
            <a:tailEnd/>
          </a:ln>
        </p:spPr>
      </p:sp>
      <p:sp>
        <p:nvSpPr>
          <p:cNvPr id="24985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Rot="1" noChangeAspect="1" noTextEdit="1"/>
          </p:cNvSpPr>
          <p:nvPr>
            <p:ph type="sldImg"/>
          </p:nvPr>
        </p:nvSpPr>
        <p:spPr bwMode="auto">
          <a:noFill/>
          <a:ln>
            <a:solidFill>
              <a:srgbClr val="000000"/>
            </a:solidFill>
            <a:miter lim="800000"/>
            <a:headEnd/>
            <a:tailEnd/>
          </a:ln>
        </p:spPr>
      </p:sp>
      <p:sp>
        <p:nvSpPr>
          <p:cNvPr id="19353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Rot="1" noChangeAspect="1" noTextEdit="1"/>
          </p:cNvSpPr>
          <p:nvPr>
            <p:ph type="sldImg"/>
          </p:nvPr>
        </p:nvSpPr>
        <p:spPr bwMode="auto">
          <a:noFill/>
          <a:ln>
            <a:solidFill>
              <a:srgbClr val="000000"/>
            </a:solidFill>
            <a:miter lim="800000"/>
            <a:headEnd/>
            <a:tailEnd/>
          </a:ln>
        </p:spPr>
      </p:sp>
      <p:sp>
        <p:nvSpPr>
          <p:cNvPr id="19558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TextEdit="1"/>
          </p:cNvSpPr>
          <p:nvPr>
            <p:ph type="sldImg"/>
          </p:nvPr>
        </p:nvSpPr>
        <p:spPr bwMode="auto">
          <a:noFill/>
          <a:ln>
            <a:solidFill>
              <a:srgbClr val="000000"/>
            </a:solidFill>
            <a:miter lim="800000"/>
            <a:headEnd/>
            <a:tailEnd/>
          </a:ln>
        </p:spPr>
      </p:sp>
      <p:sp>
        <p:nvSpPr>
          <p:cNvPr id="1689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Rot="1" noChangeAspect="1" noTextEdit="1"/>
          </p:cNvSpPr>
          <p:nvPr>
            <p:ph type="sldImg"/>
          </p:nvPr>
        </p:nvSpPr>
        <p:spPr bwMode="auto">
          <a:noFill/>
          <a:ln>
            <a:solidFill>
              <a:srgbClr val="000000"/>
            </a:solidFill>
            <a:miter lim="800000"/>
            <a:headEnd/>
            <a:tailEnd/>
          </a:ln>
        </p:spPr>
      </p:sp>
      <p:sp>
        <p:nvSpPr>
          <p:cNvPr id="19763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TextEdit="1"/>
          </p:cNvSpPr>
          <p:nvPr>
            <p:ph type="sldImg"/>
          </p:nvPr>
        </p:nvSpPr>
        <p:spPr bwMode="auto">
          <a:noFill/>
          <a:ln>
            <a:solidFill>
              <a:srgbClr val="000000"/>
            </a:solidFill>
            <a:miter lim="800000"/>
            <a:headEnd/>
            <a:tailEnd/>
          </a:ln>
        </p:spPr>
      </p:sp>
      <p:sp>
        <p:nvSpPr>
          <p:cNvPr id="1689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noFill/>
          <a:ln>
            <a:solidFill>
              <a:srgbClr val="000000"/>
            </a:solidFill>
            <a:miter lim="800000"/>
            <a:headEnd/>
            <a:tailEnd/>
          </a:ln>
        </p:spPr>
      </p:sp>
      <p:sp>
        <p:nvSpPr>
          <p:cNvPr id="19968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TextEdit="1"/>
          </p:cNvSpPr>
          <p:nvPr>
            <p:ph type="sldImg"/>
          </p:nvPr>
        </p:nvSpPr>
        <p:spPr bwMode="auto">
          <a:noFill/>
          <a:ln>
            <a:solidFill>
              <a:srgbClr val="000000"/>
            </a:solidFill>
            <a:miter lim="800000"/>
            <a:headEnd/>
            <a:tailEnd/>
          </a:ln>
        </p:spPr>
      </p:sp>
      <p:sp>
        <p:nvSpPr>
          <p:cNvPr id="18125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Rot="1" noChangeAspect="1" noTextEdit="1"/>
          </p:cNvSpPr>
          <p:nvPr>
            <p:ph type="sldImg"/>
          </p:nvPr>
        </p:nvSpPr>
        <p:spPr bwMode="auto">
          <a:noFill/>
          <a:ln>
            <a:solidFill>
              <a:srgbClr val="000000"/>
            </a:solidFill>
            <a:miter lim="800000"/>
            <a:headEnd/>
            <a:tailEnd/>
          </a:ln>
        </p:spPr>
      </p:sp>
      <p:sp>
        <p:nvSpPr>
          <p:cNvPr id="20173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Grp="1" noRot="1" noChangeAspect="1" noTextEdit="1"/>
          </p:cNvSpPr>
          <p:nvPr>
            <p:ph type="sldImg"/>
          </p:nvPr>
        </p:nvSpPr>
        <p:spPr bwMode="auto">
          <a:noFill/>
          <a:ln>
            <a:solidFill>
              <a:srgbClr val="000000"/>
            </a:solidFill>
            <a:miter lim="800000"/>
            <a:headEnd/>
            <a:tailEnd/>
          </a:ln>
        </p:spPr>
      </p:sp>
      <p:sp>
        <p:nvSpPr>
          <p:cNvPr id="2037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Rot="1" noChangeAspect="1" noTextEdit="1"/>
          </p:cNvSpPr>
          <p:nvPr>
            <p:ph type="sldImg"/>
          </p:nvPr>
        </p:nvSpPr>
        <p:spPr bwMode="auto">
          <a:noFill/>
          <a:ln>
            <a:solidFill>
              <a:srgbClr val="000000"/>
            </a:solidFill>
            <a:miter lim="800000"/>
            <a:headEnd/>
            <a:tailEnd/>
          </a:ln>
        </p:spPr>
      </p:sp>
      <p:sp>
        <p:nvSpPr>
          <p:cNvPr id="20582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TextEdit="1"/>
          </p:cNvSpPr>
          <p:nvPr>
            <p:ph type="sldImg"/>
          </p:nvPr>
        </p:nvSpPr>
        <p:spPr bwMode="auto">
          <a:noFill/>
          <a:ln>
            <a:solidFill>
              <a:srgbClr val="000000"/>
            </a:solidFill>
            <a:miter lim="800000"/>
            <a:headEnd/>
            <a:tailEnd/>
          </a:ln>
        </p:spPr>
      </p:sp>
      <p:sp>
        <p:nvSpPr>
          <p:cNvPr id="2150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Rot="1" noChangeAspect="1" noTextEdit="1"/>
          </p:cNvSpPr>
          <p:nvPr>
            <p:ph type="sldImg"/>
          </p:nvPr>
        </p:nvSpPr>
        <p:spPr bwMode="auto">
          <a:noFill/>
          <a:ln>
            <a:solidFill>
              <a:srgbClr val="000000"/>
            </a:solidFill>
            <a:miter lim="800000"/>
            <a:headEnd/>
            <a:tailEnd/>
          </a:ln>
        </p:spPr>
      </p:sp>
      <p:sp>
        <p:nvSpPr>
          <p:cNvPr id="18534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Rot="1" noChangeAspect="1" noTextEdit="1"/>
          </p:cNvSpPr>
          <p:nvPr>
            <p:ph type="sldImg"/>
          </p:nvPr>
        </p:nvSpPr>
        <p:spPr bwMode="auto">
          <a:noFill/>
          <a:ln>
            <a:solidFill>
              <a:srgbClr val="000000"/>
            </a:solidFill>
            <a:miter lim="800000"/>
            <a:headEnd/>
            <a:tailEnd/>
          </a:ln>
        </p:spPr>
      </p:sp>
      <p:sp>
        <p:nvSpPr>
          <p:cNvPr id="18841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TextEdit="1"/>
          </p:cNvSpPr>
          <p:nvPr>
            <p:ph type="sldImg"/>
          </p:nvPr>
        </p:nvSpPr>
        <p:spPr bwMode="auto">
          <a:noFill/>
          <a:ln>
            <a:solidFill>
              <a:srgbClr val="000000"/>
            </a:solidFill>
            <a:miter lim="800000"/>
            <a:headEnd/>
            <a:tailEnd/>
          </a:ln>
        </p:spPr>
      </p:sp>
      <p:sp>
        <p:nvSpPr>
          <p:cNvPr id="19149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Rot="1" noChangeAspect="1" noTextEdit="1"/>
          </p:cNvSpPr>
          <p:nvPr>
            <p:ph type="sldImg"/>
          </p:nvPr>
        </p:nvSpPr>
        <p:spPr bwMode="auto">
          <a:noFill/>
          <a:ln>
            <a:solidFill>
              <a:srgbClr val="000000"/>
            </a:solidFill>
            <a:miter lim="800000"/>
            <a:headEnd/>
            <a:tailEnd/>
          </a:ln>
        </p:spPr>
      </p:sp>
      <p:sp>
        <p:nvSpPr>
          <p:cNvPr id="20787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Rot="1" noChangeAspect="1" noTextEdit="1"/>
          </p:cNvSpPr>
          <p:nvPr>
            <p:ph type="sldImg"/>
          </p:nvPr>
        </p:nvSpPr>
        <p:spPr bwMode="auto">
          <a:noFill/>
          <a:ln>
            <a:solidFill>
              <a:srgbClr val="000000"/>
            </a:solidFill>
            <a:miter lim="800000"/>
            <a:headEnd/>
            <a:tailEnd/>
          </a:ln>
        </p:spPr>
      </p:sp>
      <p:sp>
        <p:nvSpPr>
          <p:cNvPr id="20992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Rot="1" noChangeAspect="1" noTextEdit="1"/>
          </p:cNvSpPr>
          <p:nvPr>
            <p:ph type="sldImg"/>
          </p:nvPr>
        </p:nvSpPr>
        <p:spPr bwMode="auto">
          <a:noFill/>
          <a:ln>
            <a:solidFill>
              <a:srgbClr val="000000"/>
            </a:solidFill>
            <a:miter lim="800000"/>
            <a:headEnd/>
            <a:tailEnd/>
          </a:ln>
        </p:spPr>
      </p:sp>
      <p:sp>
        <p:nvSpPr>
          <p:cNvPr id="21197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spect="1" noTextEdit="1"/>
          </p:cNvSpPr>
          <p:nvPr>
            <p:ph type="sldImg"/>
          </p:nvPr>
        </p:nvSpPr>
        <p:spPr bwMode="auto">
          <a:noFill/>
          <a:ln>
            <a:solidFill>
              <a:srgbClr val="000000"/>
            </a:solidFill>
            <a:miter lim="800000"/>
            <a:headEnd/>
            <a:tailEnd/>
          </a:ln>
        </p:spPr>
      </p:sp>
      <p:sp>
        <p:nvSpPr>
          <p:cNvPr id="25190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Rot="1" noChangeAspect="1" noTextEdit="1"/>
          </p:cNvSpPr>
          <p:nvPr>
            <p:ph type="sldImg"/>
          </p:nvPr>
        </p:nvSpPr>
        <p:spPr bwMode="auto">
          <a:noFill/>
          <a:ln>
            <a:solidFill>
              <a:srgbClr val="000000"/>
            </a:solidFill>
            <a:miter lim="800000"/>
            <a:headEnd/>
            <a:tailEnd/>
          </a:ln>
        </p:spPr>
      </p:sp>
      <p:sp>
        <p:nvSpPr>
          <p:cNvPr id="21401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Rot="1" noChangeAspect="1" noTextEdit="1"/>
          </p:cNvSpPr>
          <p:nvPr>
            <p:ph type="sldImg"/>
          </p:nvPr>
        </p:nvSpPr>
        <p:spPr bwMode="auto">
          <a:noFill/>
          <a:ln>
            <a:solidFill>
              <a:srgbClr val="000000"/>
            </a:solidFill>
            <a:miter lim="800000"/>
            <a:headEnd/>
            <a:tailEnd/>
          </a:ln>
        </p:spPr>
      </p:sp>
      <p:sp>
        <p:nvSpPr>
          <p:cNvPr id="21606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Rot="1" noChangeAspect="1" noTextEdit="1"/>
          </p:cNvSpPr>
          <p:nvPr>
            <p:ph type="sldImg"/>
          </p:nvPr>
        </p:nvSpPr>
        <p:spPr bwMode="auto">
          <a:noFill/>
          <a:ln>
            <a:solidFill>
              <a:srgbClr val="000000"/>
            </a:solidFill>
            <a:miter lim="800000"/>
            <a:headEnd/>
            <a:tailEnd/>
          </a:ln>
        </p:spPr>
      </p:sp>
      <p:sp>
        <p:nvSpPr>
          <p:cNvPr id="21811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Rot="1" noChangeAspect="1" noTextEdit="1"/>
          </p:cNvSpPr>
          <p:nvPr>
            <p:ph type="sldImg"/>
          </p:nvPr>
        </p:nvSpPr>
        <p:spPr bwMode="auto">
          <a:noFill/>
          <a:ln>
            <a:solidFill>
              <a:srgbClr val="000000"/>
            </a:solidFill>
            <a:miter lim="800000"/>
            <a:headEnd/>
            <a:tailEnd/>
          </a:ln>
        </p:spPr>
      </p:sp>
      <p:sp>
        <p:nvSpPr>
          <p:cNvPr id="2201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Grp="1" noRot="1" noChangeAspect="1" noTextEdit="1"/>
          </p:cNvSpPr>
          <p:nvPr>
            <p:ph type="sldImg"/>
          </p:nvPr>
        </p:nvSpPr>
        <p:spPr bwMode="auto">
          <a:noFill/>
          <a:ln>
            <a:solidFill>
              <a:srgbClr val="000000"/>
            </a:solidFill>
            <a:miter lim="800000"/>
            <a:headEnd/>
            <a:tailEnd/>
          </a:ln>
        </p:spPr>
      </p:sp>
      <p:sp>
        <p:nvSpPr>
          <p:cNvPr id="31539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Rot="1" noChangeAspect="1" noTextEdit="1"/>
          </p:cNvSpPr>
          <p:nvPr>
            <p:ph type="sldImg"/>
          </p:nvPr>
        </p:nvSpPr>
        <p:spPr bwMode="auto">
          <a:noFill/>
          <a:ln>
            <a:solidFill>
              <a:srgbClr val="000000"/>
            </a:solidFill>
            <a:miter lim="800000"/>
            <a:headEnd/>
            <a:tailEnd/>
          </a:ln>
        </p:spPr>
      </p:sp>
      <p:sp>
        <p:nvSpPr>
          <p:cNvPr id="31846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noTextEdit="1"/>
          </p:cNvSpPr>
          <p:nvPr>
            <p:ph type="sldImg"/>
          </p:nvPr>
        </p:nvSpPr>
        <p:spPr bwMode="auto">
          <a:noFill/>
          <a:ln>
            <a:solidFill>
              <a:srgbClr val="000000"/>
            </a:solidFill>
            <a:miter lim="800000"/>
            <a:headEnd/>
            <a:tailEnd/>
          </a:ln>
        </p:spPr>
      </p:sp>
      <p:sp>
        <p:nvSpPr>
          <p:cNvPr id="32051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Rot="1" noChangeAspect="1" noTextEdit="1"/>
          </p:cNvSpPr>
          <p:nvPr>
            <p:ph type="sldImg"/>
          </p:nvPr>
        </p:nvSpPr>
        <p:spPr bwMode="auto">
          <a:noFill/>
          <a:ln>
            <a:solidFill>
              <a:srgbClr val="000000"/>
            </a:solidFill>
            <a:miter lim="800000"/>
            <a:headEnd/>
            <a:tailEnd/>
          </a:ln>
        </p:spPr>
      </p:sp>
      <p:sp>
        <p:nvSpPr>
          <p:cNvPr id="22323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Rot="1" noChangeAspect="1" noTextEdit="1"/>
          </p:cNvSpPr>
          <p:nvPr>
            <p:ph type="sldImg"/>
          </p:nvPr>
        </p:nvSpPr>
        <p:spPr bwMode="auto">
          <a:noFill/>
          <a:ln>
            <a:solidFill>
              <a:srgbClr val="000000"/>
            </a:solidFill>
            <a:miter lim="800000"/>
            <a:headEnd/>
            <a:tailEnd/>
          </a:ln>
        </p:spPr>
      </p:sp>
      <p:sp>
        <p:nvSpPr>
          <p:cNvPr id="22528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Rot="1" noChangeAspect="1" noTextEdit="1"/>
          </p:cNvSpPr>
          <p:nvPr>
            <p:ph type="sldImg"/>
          </p:nvPr>
        </p:nvSpPr>
        <p:spPr bwMode="auto">
          <a:noFill/>
          <a:ln>
            <a:solidFill>
              <a:srgbClr val="000000"/>
            </a:solidFill>
            <a:miter lim="800000"/>
            <a:headEnd/>
            <a:tailEnd/>
          </a:ln>
        </p:spPr>
      </p:sp>
      <p:sp>
        <p:nvSpPr>
          <p:cNvPr id="22733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Rot="1" noChangeAspect="1" noTextEdit="1"/>
          </p:cNvSpPr>
          <p:nvPr>
            <p:ph type="sldImg"/>
          </p:nvPr>
        </p:nvSpPr>
        <p:spPr bwMode="auto">
          <a:noFill/>
          <a:ln>
            <a:solidFill>
              <a:srgbClr val="000000"/>
            </a:solidFill>
            <a:miter lim="800000"/>
            <a:headEnd/>
            <a:tailEnd/>
          </a:ln>
        </p:spPr>
      </p:sp>
      <p:sp>
        <p:nvSpPr>
          <p:cNvPr id="17101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Grp="1" noRot="1" noChangeAspect="1" noTextEdit="1"/>
          </p:cNvSpPr>
          <p:nvPr>
            <p:ph type="sldImg"/>
          </p:nvPr>
        </p:nvSpPr>
        <p:spPr bwMode="auto">
          <a:noFill/>
          <a:ln>
            <a:solidFill>
              <a:srgbClr val="000000"/>
            </a:solidFill>
            <a:miter lim="800000"/>
            <a:headEnd/>
            <a:tailEnd/>
          </a:ln>
        </p:spPr>
      </p:sp>
      <p:sp>
        <p:nvSpPr>
          <p:cNvPr id="2293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Grp="1" noRot="1" noChangeAspect="1" noTextEdit="1"/>
          </p:cNvSpPr>
          <p:nvPr>
            <p:ph type="sldImg"/>
          </p:nvPr>
        </p:nvSpPr>
        <p:spPr bwMode="auto">
          <a:noFill/>
          <a:ln>
            <a:solidFill>
              <a:srgbClr val="000000"/>
            </a:solidFill>
            <a:miter lim="800000"/>
            <a:headEnd/>
            <a:tailEnd/>
          </a:ln>
        </p:spPr>
      </p:sp>
      <p:sp>
        <p:nvSpPr>
          <p:cNvPr id="23142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Grp="1" noRot="1" noChangeAspect="1" noTextEdit="1"/>
          </p:cNvSpPr>
          <p:nvPr>
            <p:ph type="sldImg"/>
          </p:nvPr>
        </p:nvSpPr>
        <p:spPr bwMode="auto">
          <a:noFill/>
          <a:ln>
            <a:solidFill>
              <a:srgbClr val="000000"/>
            </a:solidFill>
            <a:miter lim="800000"/>
            <a:headEnd/>
            <a:tailEnd/>
          </a:ln>
        </p:spPr>
      </p:sp>
      <p:sp>
        <p:nvSpPr>
          <p:cNvPr id="23347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Rot="1" noChangeAspect="1" noTextEdit="1"/>
          </p:cNvSpPr>
          <p:nvPr>
            <p:ph type="sldImg"/>
          </p:nvPr>
        </p:nvSpPr>
        <p:spPr bwMode="auto">
          <a:noFill/>
          <a:ln>
            <a:solidFill>
              <a:srgbClr val="000000"/>
            </a:solidFill>
            <a:miter lim="800000"/>
            <a:headEnd/>
            <a:tailEnd/>
          </a:ln>
        </p:spPr>
      </p:sp>
      <p:sp>
        <p:nvSpPr>
          <p:cNvPr id="23552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Grp="1" noRot="1" noChangeAspect="1" noTextEdit="1"/>
          </p:cNvSpPr>
          <p:nvPr>
            <p:ph type="sldImg"/>
          </p:nvPr>
        </p:nvSpPr>
        <p:spPr bwMode="auto">
          <a:noFill/>
          <a:ln>
            <a:solidFill>
              <a:srgbClr val="000000"/>
            </a:solidFill>
            <a:miter lim="800000"/>
            <a:headEnd/>
            <a:tailEnd/>
          </a:ln>
        </p:spPr>
      </p:sp>
      <p:sp>
        <p:nvSpPr>
          <p:cNvPr id="23757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Rot="1" noChangeAspect="1" noTextEdit="1"/>
          </p:cNvSpPr>
          <p:nvPr>
            <p:ph type="sldImg"/>
          </p:nvPr>
        </p:nvSpPr>
        <p:spPr bwMode="auto">
          <a:noFill/>
          <a:ln>
            <a:solidFill>
              <a:srgbClr val="000000"/>
            </a:solidFill>
            <a:miter lim="800000"/>
            <a:headEnd/>
            <a:tailEnd/>
          </a:ln>
        </p:spPr>
      </p:sp>
      <p:sp>
        <p:nvSpPr>
          <p:cNvPr id="23961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Grp="1" noRot="1" noChangeAspect="1" noTextEdit="1"/>
          </p:cNvSpPr>
          <p:nvPr>
            <p:ph type="sldImg"/>
          </p:nvPr>
        </p:nvSpPr>
        <p:spPr bwMode="auto">
          <a:noFill/>
          <a:ln>
            <a:solidFill>
              <a:srgbClr val="000000"/>
            </a:solidFill>
            <a:miter lim="800000"/>
            <a:headEnd/>
            <a:tailEnd/>
          </a:ln>
        </p:spPr>
      </p:sp>
      <p:sp>
        <p:nvSpPr>
          <p:cNvPr id="24166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TextEdit="1"/>
          </p:cNvSpPr>
          <p:nvPr>
            <p:ph type="sldImg"/>
          </p:nvPr>
        </p:nvSpPr>
        <p:spPr bwMode="auto">
          <a:noFill/>
          <a:ln>
            <a:solidFill>
              <a:srgbClr val="000000"/>
            </a:solidFill>
            <a:miter lim="800000"/>
            <a:headEnd/>
            <a:tailEnd/>
          </a:ln>
        </p:spPr>
      </p:sp>
      <p:sp>
        <p:nvSpPr>
          <p:cNvPr id="1730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Rot="1" noChangeAspect="1" noTextEdit="1"/>
          </p:cNvSpPr>
          <p:nvPr>
            <p:ph type="sldImg"/>
          </p:nvPr>
        </p:nvSpPr>
        <p:spPr bwMode="auto">
          <a:noFill/>
          <a:ln>
            <a:solidFill>
              <a:srgbClr val="000000"/>
            </a:solidFill>
            <a:miter lim="800000"/>
            <a:headEnd/>
            <a:tailEnd/>
          </a:ln>
        </p:spPr>
      </p:sp>
      <p:sp>
        <p:nvSpPr>
          <p:cNvPr id="17510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Rot="1" noChangeAspect="1" noTextEdit="1"/>
          </p:cNvSpPr>
          <p:nvPr>
            <p:ph type="sldImg"/>
          </p:nvPr>
        </p:nvSpPr>
        <p:spPr bwMode="auto">
          <a:noFill/>
          <a:ln>
            <a:solidFill>
              <a:srgbClr val="000000"/>
            </a:solidFill>
            <a:miter lim="800000"/>
            <a:headEnd/>
            <a:tailEnd/>
          </a:ln>
        </p:spPr>
      </p:sp>
      <p:sp>
        <p:nvSpPr>
          <p:cNvPr id="15565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TextEdit="1"/>
          </p:cNvSpPr>
          <p:nvPr>
            <p:ph type="sldImg"/>
          </p:nvPr>
        </p:nvSpPr>
        <p:spPr bwMode="auto">
          <a:noFill/>
          <a:ln>
            <a:solidFill>
              <a:srgbClr val="000000"/>
            </a:solidFill>
            <a:miter lim="800000"/>
            <a:headEnd/>
            <a:tailEnd/>
          </a:ln>
        </p:spPr>
      </p:sp>
      <p:sp>
        <p:nvSpPr>
          <p:cNvPr id="1689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TextEdit="1"/>
          </p:cNvSpPr>
          <p:nvPr>
            <p:ph type="sldImg"/>
          </p:nvPr>
        </p:nvSpPr>
        <p:spPr bwMode="auto">
          <a:noFill/>
          <a:ln>
            <a:solidFill>
              <a:srgbClr val="000000"/>
            </a:solidFill>
            <a:miter lim="800000"/>
            <a:headEnd/>
            <a:tailEnd/>
          </a:ln>
        </p:spPr>
      </p:sp>
      <p:sp>
        <p:nvSpPr>
          <p:cNvPr id="1689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A5DE4FA-0843-49B8-8BD6-E777F97DC9CD}" type="datetimeFigureOut">
              <a:rPr lang="en-US"/>
              <a:pPr>
                <a:defRPr/>
              </a:pPr>
              <a:t>2014-01-25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FF6C69-6233-4230-B76A-FDC587F3117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034B404-0C13-4ABE-834D-3C1A63C8BFDE}" type="datetimeFigureOut">
              <a:rPr lang="en-US"/>
              <a:pPr>
                <a:defRPr/>
              </a:pPr>
              <a:t>2014-01-25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F58B92-A3B7-4AD5-9C1E-373AD4C52CE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E34BB9A-C48C-4F85-8911-12678E667863}" type="datetimeFigureOut">
              <a:rPr lang="en-US"/>
              <a:pPr>
                <a:defRPr/>
              </a:pPr>
              <a:t>2014-01-25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35937C-76A7-4717-A0C2-6A383E9F00E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B0351B5-ED27-4B33-8CFE-08D4204028BF}" type="datetimeFigureOut">
              <a:rPr lang="en-US">
                <a:solidFill>
                  <a:prstClr val="black">
                    <a:tint val="75000"/>
                  </a:prstClr>
                </a:solidFill>
              </a:rPr>
              <a:pPr>
                <a:defRPr/>
              </a:pPr>
              <a:t>2014-01-25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084919-CD14-4D59-BF3E-EA12DD2747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7022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B682DE7-4A9A-47A7-BC0C-9990B2D7F7F2}" type="datetimeFigureOut">
              <a:rPr lang="en-US">
                <a:solidFill>
                  <a:prstClr val="black">
                    <a:tint val="75000"/>
                  </a:prstClr>
                </a:solidFill>
              </a:rPr>
              <a:pPr>
                <a:defRPr/>
              </a:pPr>
              <a:t>2014-01-25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E6FBDF-C796-4B52-93BD-E97E8370A4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04885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51B83AD-BB16-4D41-911B-4E651FFE05E8}" type="datetimeFigureOut">
              <a:rPr lang="en-US">
                <a:solidFill>
                  <a:prstClr val="black">
                    <a:tint val="75000"/>
                  </a:prstClr>
                </a:solidFill>
              </a:rPr>
              <a:pPr>
                <a:defRPr/>
              </a:pPr>
              <a:t>2014-01-25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8E6CC91-BE8D-4994-B241-6BDD3074148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78130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FF506E9-3C98-42CD-B46E-E5E2FC6A1239}" type="datetimeFigureOut">
              <a:rPr lang="en-US">
                <a:solidFill>
                  <a:prstClr val="black">
                    <a:tint val="75000"/>
                  </a:prstClr>
                </a:solidFill>
              </a:rPr>
              <a:pPr>
                <a:defRPr/>
              </a:pPr>
              <a:t>2014-01-25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439404B-3AEF-4282-A176-C038328FC9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72788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EBC7AD8-B25A-4B37-9498-8D9EBC4D3BE3}" type="datetimeFigureOut">
              <a:rPr lang="en-US">
                <a:solidFill>
                  <a:prstClr val="black">
                    <a:tint val="75000"/>
                  </a:prstClr>
                </a:solidFill>
              </a:rPr>
              <a:pPr>
                <a:defRPr/>
              </a:pPr>
              <a:t>2014-01-25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31BD184-A144-47F3-AA96-E6D3B1DDCB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3031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97943B9-8E67-4A87-86A8-B18E7F21CC6B}" type="datetimeFigureOut">
              <a:rPr lang="en-US">
                <a:solidFill>
                  <a:prstClr val="black">
                    <a:tint val="75000"/>
                  </a:prstClr>
                </a:solidFill>
              </a:rPr>
              <a:pPr>
                <a:defRPr/>
              </a:pPr>
              <a:t>2014-01-25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5DFCF96-DAAE-4A23-A2E5-94CBEC30629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73425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E6F1361-AF43-44F1-A165-0A0FCD1BAC9E}" type="datetimeFigureOut">
              <a:rPr lang="en-US">
                <a:solidFill>
                  <a:prstClr val="black">
                    <a:tint val="75000"/>
                  </a:prstClr>
                </a:solidFill>
              </a:rPr>
              <a:pPr>
                <a:defRPr/>
              </a:pPr>
              <a:t>2014-01-25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FB20A2B-2D84-41F3-A153-EE542E152E6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20722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2D2EF5C-533E-4B04-B5B0-370957F0858B}" type="datetimeFigureOut">
              <a:rPr lang="en-US">
                <a:solidFill>
                  <a:prstClr val="black">
                    <a:tint val="75000"/>
                  </a:prstClr>
                </a:solidFill>
              </a:rPr>
              <a:pPr>
                <a:defRPr/>
              </a:pPr>
              <a:t>2014-01-25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2FF6407-487D-485F-811A-B0AD7D188C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5683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6C26D8B-D15C-4DD9-9598-3CEB0AA279DA}" type="datetimeFigureOut">
              <a:rPr lang="en-US"/>
              <a:pPr>
                <a:defRPr/>
              </a:pPr>
              <a:t>2014-01-25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CE448A-BD41-4748-BEDB-802F768B482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54B7D27-00C1-471D-8A52-CC23AE469469}" type="datetimeFigureOut">
              <a:rPr lang="en-US">
                <a:solidFill>
                  <a:prstClr val="black">
                    <a:tint val="75000"/>
                  </a:prstClr>
                </a:solidFill>
              </a:rPr>
              <a:pPr>
                <a:defRPr/>
              </a:pPr>
              <a:t>2014-01-25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F8D2E7C-C044-4943-8B56-E2DCE60E0F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9166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20A5A4-E370-42DB-A208-E1D62AC1692C}" type="datetimeFigureOut">
              <a:rPr lang="en-US">
                <a:solidFill>
                  <a:prstClr val="black">
                    <a:tint val="75000"/>
                  </a:prstClr>
                </a:solidFill>
              </a:rPr>
              <a:pPr>
                <a:defRPr/>
              </a:pPr>
              <a:t>2014-01-25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C422EDA-C15E-440B-87F8-EB6B6D5B96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7094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6BA346E-014D-4AF5-B8A7-42E8366AC481}" type="datetimeFigureOut">
              <a:rPr lang="en-US">
                <a:solidFill>
                  <a:prstClr val="black">
                    <a:tint val="75000"/>
                  </a:prstClr>
                </a:solidFill>
              </a:rPr>
              <a:pPr>
                <a:defRPr/>
              </a:pPr>
              <a:t>2014-01-25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08D619B-00EC-494A-A833-E3415C783A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4360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191528C-BECE-40E9-B91C-0562BBCD6860}" type="datetimeFigureOut">
              <a:rPr lang="en-US"/>
              <a:pPr>
                <a:defRPr/>
              </a:pPr>
              <a:t>2014-01-25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773CE5-A824-4CA2-A9DD-5EB0791FE3D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9C93BFB-383E-4117-9EAF-EEAA43540258}" type="datetimeFigureOut">
              <a:rPr lang="en-US"/>
              <a:pPr>
                <a:defRPr/>
              </a:pPr>
              <a:t>2014-01-25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BA355B-C537-44C2-805A-F4353784F22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04CC872-97A8-444D-8DFE-D715C5471577}" type="datetimeFigureOut">
              <a:rPr lang="en-US"/>
              <a:pPr>
                <a:defRPr/>
              </a:pPr>
              <a:t>2014-01-25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84E7150-4D06-421B-AF9D-0E559682D58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018749B5-73D8-4405-B0C6-13C95BAF7E7F}" type="datetimeFigureOut">
              <a:rPr lang="en-US"/>
              <a:pPr>
                <a:defRPr/>
              </a:pPr>
              <a:t>2014-01-25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65F87E6-3410-4284-8FB6-CA94C593938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29FD9F3-6CB1-447B-899A-A95EF39EC718}" type="datetimeFigureOut">
              <a:rPr lang="en-US"/>
              <a:pPr>
                <a:defRPr/>
              </a:pPr>
              <a:t>2014-01-25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53CB80D-77E4-4BDB-B2AB-61F14EF61B3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C1CC4C3-6B73-413A-8DDD-95595E9D240E}" type="datetimeFigureOut">
              <a:rPr lang="en-US"/>
              <a:pPr>
                <a:defRPr/>
              </a:pPr>
              <a:t>2014-01-25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1E5B7-9127-4444-9AF5-A385FB7E553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3CD187B-6006-43CC-BE6F-ACA84E31839F}" type="datetimeFigureOut">
              <a:rPr lang="en-US"/>
              <a:pPr>
                <a:defRPr/>
              </a:pPr>
              <a:t>2014-01-25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3B833C-8A3E-49AC-AC1B-A78B339C166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fld id="{639255A3-0C8C-4840-BC0C-F914BCC2B5F5}" type="datetimeFigureOut">
              <a:rPr lang="en-US"/>
              <a:pPr>
                <a:defRPr/>
              </a:pPr>
              <a:t>2014-01-25</a:t>
            </a:fld>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042C74BF-85AE-4594-B40C-DC8CBEC18626}" type="slidenum">
              <a:rPr lang="en-US"/>
              <a:pPr>
                <a:defRPr/>
              </a:pPr>
              <a:t>‹#›</a:t>
            </a:fld>
            <a:endParaRPr lang="en-US"/>
          </a:p>
        </p:txBody>
      </p:sp>
      <p:cxnSp>
        <p:nvCxnSpPr>
          <p:cNvPr id="4" name="Straight Connector 8"/>
          <p:cNvCxnSpPr/>
          <p:nvPr userDrawn="1"/>
        </p:nvCxnSpPr>
        <p:spPr>
          <a:xfrm>
            <a:off x="457200" y="6426200"/>
            <a:ext cx="8229600"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5" name="Slide Number Placeholder 5"/>
          <p:cNvSpPr txBox="1">
            <a:spLocks/>
          </p:cNvSpPr>
          <p:nvPr userDrawn="1"/>
        </p:nvSpPr>
        <p:spPr>
          <a:xfrm>
            <a:off x="457200" y="6426200"/>
            <a:ext cx="2894013" cy="365125"/>
          </a:xfrm>
          <a:prstGeom prst="rect">
            <a:avLst/>
          </a:prstGeom>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defTabSz="914400">
              <a:defRPr/>
            </a:pPr>
            <a:r>
              <a:rPr lang="en-US" sz="1000" dirty="0" smtClean="0">
                <a:solidFill>
                  <a:srgbClr val="000000"/>
                </a:solidFill>
                <a:latin typeface="Calibri" pitchFamily="34" charset="0"/>
              </a:rPr>
              <a:t>ENGG 1100 | Term 2 | 2013/14</a:t>
            </a:r>
          </a:p>
          <a:p>
            <a:pPr defTabSz="914400">
              <a:defRPr/>
            </a:pPr>
            <a:endParaRPr lang="en-US" sz="1000" dirty="0" smtClean="0">
              <a:solidFill>
                <a:srgbClr val="000000"/>
              </a:solidFill>
              <a:latin typeface="Calibri" pitchFamily="34" charset="0"/>
            </a:endParaRPr>
          </a:p>
        </p:txBody>
      </p:sp>
      <p:sp>
        <p:nvSpPr>
          <p:cNvPr id="6" name="Slide Number Placeholder 5"/>
          <p:cNvSpPr txBox="1">
            <a:spLocks/>
          </p:cNvSpPr>
          <p:nvPr userDrawn="1"/>
        </p:nvSpPr>
        <p:spPr>
          <a:xfrm>
            <a:off x="5792788" y="6426200"/>
            <a:ext cx="2894012" cy="365125"/>
          </a:xfrm>
          <a:prstGeom prst="rect">
            <a:avLst/>
          </a:prstGeom>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defTabSz="914400">
              <a:defRPr/>
            </a:pPr>
            <a:endParaRPr lang="en-US" sz="1000" smtClean="0">
              <a:solidFill>
                <a:srgbClr val="000000"/>
              </a:solidFill>
              <a:latin typeface="Calibri" pitchFamily="34" charset="0"/>
            </a:endParaRPr>
          </a:p>
        </p:txBody>
      </p:sp>
      <p:cxnSp>
        <p:nvCxnSpPr>
          <p:cNvPr id="7" name="Straight Connector 11"/>
          <p:cNvCxnSpPr/>
          <p:nvPr userDrawn="1"/>
        </p:nvCxnSpPr>
        <p:spPr>
          <a:xfrm>
            <a:off x="457200" y="855663"/>
            <a:ext cx="8229600" cy="0"/>
          </a:xfrm>
          <a:prstGeom prst="line">
            <a:avLst/>
          </a:prstGeom>
          <a:ln>
            <a:solidFill>
              <a:srgbClr val="558ED5"/>
            </a:solidFill>
          </a:ln>
        </p:spPr>
        <p:style>
          <a:lnRef idx="2">
            <a:schemeClr val="accent1"/>
          </a:lnRef>
          <a:fillRef idx="0">
            <a:schemeClr val="accent1"/>
          </a:fillRef>
          <a:effectRef idx="1">
            <a:schemeClr val="accent1"/>
          </a:effectRef>
          <a:fontRef idx="minor">
            <a:schemeClr val="tx1"/>
          </a:fontRef>
        </p:style>
      </p:cxnSp>
      <p:sp>
        <p:nvSpPr>
          <p:cNvPr id="8" name="Slide Number Placeholder 5"/>
          <p:cNvSpPr txBox="1">
            <a:spLocks/>
          </p:cNvSpPr>
          <p:nvPr userDrawn="1"/>
        </p:nvSpPr>
        <p:spPr>
          <a:xfrm>
            <a:off x="3133725" y="6451600"/>
            <a:ext cx="2894013" cy="365125"/>
          </a:xfrm>
          <a:prstGeom prst="rect">
            <a:avLst/>
          </a:prstGeom>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914400">
              <a:defRPr/>
            </a:pPr>
            <a:fld id="{9309EE4D-0092-46C5-B67D-99A98D8581F2}" type="slidenum">
              <a:rPr lang="en-US" sz="1000" smtClean="0">
                <a:solidFill>
                  <a:srgbClr val="000000"/>
                </a:solidFill>
                <a:latin typeface="Calibri" pitchFamily="34" charset="0"/>
              </a:rPr>
              <a:pPr algn="ctr" defTabSz="914400">
                <a:defRPr/>
              </a:pPr>
              <a:t>‹#›</a:t>
            </a:fld>
            <a:endParaRPr lang="en-US" sz="1000" smtClean="0">
              <a:solidFill>
                <a:srgbClr val="000000"/>
              </a:solidFill>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674" r:id="rId1"/>
    <p:sldLayoutId id="2147483673" r:id="rId2"/>
    <p:sldLayoutId id="2147483672" r:id="rId3"/>
    <p:sldLayoutId id="2147483671" r:id="rId4"/>
    <p:sldLayoutId id="2147483670" r:id="rId5"/>
    <p:sldLayoutId id="2147483669" r:id="rId6"/>
    <p:sldLayoutId id="2147483668" r:id="rId7"/>
    <p:sldLayoutId id="2147483667" r:id="rId8"/>
    <p:sldLayoutId id="2147483666" r:id="rId9"/>
    <p:sldLayoutId id="2147483665" r:id="rId10"/>
    <p:sldLayoutId id="21474836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6E2FC2E-526F-4A54-8AAA-99B8EFCBE997}" type="datetimeFigureOut">
              <a:rPr lang="en-US">
                <a:solidFill>
                  <a:prstClr val="black">
                    <a:tint val="75000"/>
                  </a:prstClr>
                </a:solidFill>
              </a:rPr>
              <a:pPr>
                <a:defRPr/>
              </a:pPr>
              <a:t>2014-01-25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24A54F7-0549-404A-A971-25FDD1C4F68F}" type="slidenum">
              <a:rPr lang="en-US">
                <a:solidFill>
                  <a:prstClr val="black">
                    <a:tint val="75000"/>
                  </a:prstClr>
                </a:solidFill>
              </a:rPr>
              <a:pPr>
                <a:defRPr/>
              </a:pPr>
              <a:t>‹#›</a:t>
            </a:fld>
            <a:endParaRPr lang="en-US">
              <a:solidFill>
                <a:prstClr val="black">
                  <a:tint val="75000"/>
                </a:prstClr>
              </a:solidFill>
            </a:endParaRPr>
          </a:p>
        </p:txBody>
      </p:sp>
      <p:cxnSp>
        <p:nvCxnSpPr>
          <p:cNvPr id="7" name="Straight Connector 8"/>
          <p:cNvCxnSpPr/>
          <p:nvPr userDrawn="1"/>
        </p:nvCxnSpPr>
        <p:spPr>
          <a:xfrm>
            <a:off x="457200" y="6426200"/>
            <a:ext cx="8229600"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Slide Number Placeholder 5"/>
          <p:cNvSpPr txBox="1">
            <a:spLocks/>
          </p:cNvSpPr>
          <p:nvPr userDrawn="1"/>
        </p:nvSpPr>
        <p:spPr>
          <a:xfrm>
            <a:off x="457200" y="6426200"/>
            <a:ext cx="2894013" cy="365125"/>
          </a:xfrm>
          <a:prstGeom prst="rect">
            <a:avLst/>
          </a:prstGeom>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defTabSz="914400">
              <a:defRPr/>
            </a:pPr>
            <a:r>
              <a:rPr lang="en-US" sz="1000" dirty="0" smtClean="0">
                <a:solidFill>
                  <a:srgbClr val="000000"/>
                </a:solidFill>
                <a:latin typeface="Calibri" pitchFamily="34" charset="0"/>
              </a:rPr>
              <a:t>ENGG 1100 | Term 2 | 2012/13</a:t>
            </a:r>
          </a:p>
          <a:p>
            <a:pPr defTabSz="914400">
              <a:defRPr/>
            </a:pPr>
            <a:endParaRPr lang="en-US" sz="1000" dirty="0" smtClean="0">
              <a:solidFill>
                <a:srgbClr val="000000"/>
              </a:solidFill>
              <a:latin typeface="Calibri" pitchFamily="34" charset="0"/>
            </a:endParaRPr>
          </a:p>
        </p:txBody>
      </p:sp>
      <p:sp>
        <p:nvSpPr>
          <p:cNvPr id="9" name="Slide Number Placeholder 5"/>
          <p:cNvSpPr txBox="1">
            <a:spLocks/>
          </p:cNvSpPr>
          <p:nvPr userDrawn="1"/>
        </p:nvSpPr>
        <p:spPr>
          <a:xfrm>
            <a:off x="5792788" y="6426200"/>
            <a:ext cx="2894012" cy="365125"/>
          </a:xfrm>
          <a:prstGeom prst="rect">
            <a:avLst/>
          </a:prstGeom>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defTabSz="914400">
              <a:defRPr/>
            </a:pPr>
            <a:endParaRPr lang="en-US" sz="1000" smtClean="0">
              <a:solidFill>
                <a:srgbClr val="000000"/>
              </a:solidFill>
              <a:latin typeface="Calibri" pitchFamily="34" charset="0"/>
            </a:endParaRPr>
          </a:p>
        </p:txBody>
      </p:sp>
      <p:cxnSp>
        <p:nvCxnSpPr>
          <p:cNvPr id="10" name="Straight Connector 11"/>
          <p:cNvCxnSpPr/>
          <p:nvPr userDrawn="1"/>
        </p:nvCxnSpPr>
        <p:spPr>
          <a:xfrm>
            <a:off x="457200" y="855663"/>
            <a:ext cx="8229600"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Slide Number Placeholder 5"/>
          <p:cNvSpPr txBox="1">
            <a:spLocks/>
          </p:cNvSpPr>
          <p:nvPr userDrawn="1"/>
        </p:nvSpPr>
        <p:spPr>
          <a:xfrm>
            <a:off x="3133725" y="6451600"/>
            <a:ext cx="2894013" cy="365125"/>
          </a:xfrm>
          <a:prstGeom prst="rect">
            <a:avLst/>
          </a:prstGeom>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914400">
              <a:defRPr/>
            </a:pPr>
            <a:fld id="{5205EEA6-FB34-429F-983C-AE8FF40944CF}" type="slidenum">
              <a:rPr lang="en-US" sz="1000" smtClean="0">
                <a:solidFill>
                  <a:srgbClr val="000000"/>
                </a:solidFill>
                <a:latin typeface="Calibri" pitchFamily="34" charset="0"/>
              </a:rPr>
              <a:pPr algn="ctr" defTabSz="914400">
                <a:defRPr/>
              </a:pPr>
              <a:t>‹#›</a:t>
            </a:fld>
            <a:endParaRPr lang="en-US" sz="1000" smtClean="0">
              <a:solidFill>
                <a:srgbClr val="000000"/>
              </a:solidFill>
              <a:latin typeface="Calibri" pitchFamily="34" charset="0"/>
            </a:endParaRPr>
          </a:p>
        </p:txBody>
      </p:sp>
    </p:spTree>
    <p:extLst>
      <p:ext uri="{BB962C8B-B14F-4D97-AF65-F5344CB8AC3E}">
        <p14:creationId xmlns:p14="http://schemas.microsoft.com/office/powerpoint/2010/main" val="307157447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7.xml"/><Relationship Id="rId7" Type="http://schemas.openxmlformats.org/officeDocument/2006/relationships/image" Target="../media/image28.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27.wmf"/><Relationship Id="rId4"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7.wmf"/><Relationship Id="rId4"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1.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28.emf"/><Relationship Id="rId4" Type="http://schemas.openxmlformats.org/officeDocument/2006/relationships/oleObject" Target="../embeddings/oleObject7.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8.e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0.bin"/><Relationship Id="rId5" Type="http://schemas.openxmlformats.org/officeDocument/2006/relationships/image" Target="../media/image32.wmf"/><Relationship Id="rId4" Type="http://schemas.openxmlformats.org/officeDocument/2006/relationships/oleObject" Target="../embeddings/oleObject9.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8.e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27.wmf"/><Relationship Id="rId4" Type="http://schemas.openxmlformats.org/officeDocument/2006/relationships/oleObject" Target="../embeddings/oleObject11.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4.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4.bin"/><Relationship Id="rId5" Type="http://schemas.openxmlformats.org/officeDocument/2006/relationships/image" Target="../media/image33.wmf"/><Relationship Id="rId4" Type="http://schemas.openxmlformats.org/officeDocument/2006/relationships/oleObject" Target="../embeddings/oleObject13.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14.xml"/><Relationship Id="rId7" Type="http://schemas.openxmlformats.org/officeDocument/2006/relationships/image" Target="../media/image35.e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6.bin"/><Relationship Id="rId5" Type="http://schemas.openxmlformats.org/officeDocument/2006/relationships/image" Target="../media/image27.wmf"/><Relationship Id="rId4" Type="http://schemas.openxmlformats.org/officeDocument/2006/relationships/oleObject" Target="../embeddings/oleObject15.bin"/><Relationship Id="rId9" Type="http://schemas.openxmlformats.org/officeDocument/2006/relationships/image" Target="../media/image36.wmf"/></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41.emf"/><Relationship Id="rId3" Type="http://schemas.openxmlformats.org/officeDocument/2006/relationships/notesSlide" Target="../notesSlides/notesSlide15.xml"/><Relationship Id="rId7" Type="http://schemas.openxmlformats.org/officeDocument/2006/relationships/image" Target="../media/image38.wmf"/><Relationship Id="rId12"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19.bin"/><Relationship Id="rId11" Type="http://schemas.openxmlformats.org/officeDocument/2006/relationships/image" Target="../media/image40.wmf"/><Relationship Id="rId5" Type="http://schemas.openxmlformats.org/officeDocument/2006/relationships/image" Target="../media/image37.wmf"/><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39.emf"/></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image" Target="../media/image41.emf"/><Relationship Id="rId3" Type="http://schemas.openxmlformats.org/officeDocument/2006/relationships/notesSlide" Target="../notesSlides/notesSlide17.xml"/><Relationship Id="rId7" Type="http://schemas.openxmlformats.org/officeDocument/2006/relationships/image" Target="../media/image44.emf"/><Relationship Id="rId12"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24.bin"/><Relationship Id="rId11" Type="http://schemas.openxmlformats.org/officeDocument/2006/relationships/image" Target="../media/image46.wmf"/><Relationship Id="rId5" Type="http://schemas.openxmlformats.org/officeDocument/2006/relationships/image" Target="../media/image43.wmf"/><Relationship Id="rId15" Type="http://schemas.openxmlformats.org/officeDocument/2006/relationships/image" Target="../media/image40.wmf"/><Relationship Id="rId10" Type="http://schemas.openxmlformats.org/officeDocument/2006/relationships/oleObject" Target="../embeddings/oleObject26.bin"/><Relationship Id="rId4" Type="http://schemas.openxmlformats.org/officeDocument/2006/relationships/oleObject" Target="../embeddings/oleObject23.bin"/><Relationship Id="rId9" Type="http://schemas.openxmlformats.org/officeDocument/2006/relationships/image" Target="../media/image45.wmf"/><Relationship Id="rId14" Type="http://schemas.openxmlformats.org/officeDocument/2006/relationships/oleObject" Target="../embeddings/oleObject28.bin"/></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notesSlide" Target="../notesSlides/notesSlide20.xml"/><Relationship Id="rId7" Type="http://schemas.openxmlformats.org/officeDocument/2006/relationships/image" Target="../media/image50.wmf"/><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30.bin"/><Relationship Id="rId11" Type="http://schemas.openxmlformats.org/officeDocument/2006/relationships/image" Target="../media/image52.emf"/><Relationship Id="rId5" Type="http://schemas.openxmlformats.org/officeDocument/2006/relationships/image" Target="../media/image49.emf"/><Relationship Id="rId10" Type="http://schemas.openxmlformats.org/officeDocument/2006/relationships/oleObject" Target="../embeddings/oleObject32.bin"/><Relationship Id="rId4" Type="http://schemas.openxmlformats.org/officeDocument/2006/relationships/oleObject" Target="../embeddings/oleObject29.bin"/><Relationship Id="rId9" Type="http://schemas.openxmlformats.org/officeDocument/2006/relationships/image" Target="../media/image51.w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notesSlide" Target="../notesSlides/notesSlide21.xml"/><Relationship Id="rId7" Type="http://schemas.openxmlformats.org/officeDocument/2006/relationships/image" Target="../media/image54.wmf"/><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34.bin"/><Relationship Id="rId11" Type="http://schemas.openxmlformats.org/officeDocument/2006/relationships/image" Target="../media/image56.wmf"/><Relationship Id="rId5" Type="http://schemas.openxmlformats.org/officeDocument/2006/relationships/image" Target="../media/image53.wmf"/><Relationship Id="rId10" Type="http://schemas.openxmlformats.org/officeDocument/2006/relationships/oleObject" Target="../embeddings/oleObject36.bin"/><Relationship Id="rId4" Type="http://schemas.openxmlformats.org/officeDocument/2006/relationships/oleObject" Target="../embeddings/oleObject33.bin"/><Relationship Id="rId9" Type="http://schemas.openxmlformats.org/officeDocument/2006/relationships/image" Target="../media/image55.emf"/></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39.bin"/><Relationship Id="rId13" Type="http://schemas.openxmlformats.org/officeDocument/2006/relationships/image" Target="../media/image61.wmf"/><Relationship Id="rId3" Type="http://schemas.openxmlformats.org/officeDocument/2006/relationships/notesSlide" Target="../notesSlides/notesSlide22.xml"/><Relationship Id="rId7" Type="http://schemas.openxmlformats.org/officeDocument/2006/relationships/image" Target="../media/image58.wmf"/><Relationship Id="rId12" Type="http://schemas.openxmlformats.org/officeDocument/2006/relationships/oleObject" Target="../embeddings/oleObject41.bin"/><Relationship Id="rId17" Type="http://schemas.openxmlformats.org/officeDocument/2006/relationships/image" Target="../media/image63.wmf"/><Relationship Id="rId2" Type="http://schemas.openxmlformats.org/officeDocument/2006/relationships/slideLayout" Target="../slideLayouts/slideLayout7.xml"/><Relationship Id="rId16" Type="http://schemas.openxmlformats.org/officeDocument/2006/relationships/oleObject" Target="../embeddings/oleObject43.bin"/><Relationship Id="rId1" Type="http://schemas.openxmlformats.org/officeDocument/2006/relationships/vmlDrawing" Target="../drawings/vmlDrawing14.vml"/><Relationship Id="rId6" Type="http://schemas.openxmlformats.org/officeDocument/2006/relationships/oleObject" Target="../embeddings/oleObject38.bin"/><Relationship Id="rId11" Type="http://schemas.openxmlformats.org/officeDocument/2006/relationships/image" Target="../media/image60.emf"/><Relationship Id="rId5" Type="http://schemas.openxmlformats.org/officeDocument/2006/relationships/image" Target="../media/image57.wmf"/><Relationship Id="rId15" Type="http://schemas.openxmlformats.org/officeDocument/2006/relationships/image" Target="../media/image62.wmf"/><Relationship Id="rId10" Type="http://schemas.openxmlformats.org/officeDocument/2006/relationships/oleObject" Target="../embeddings/oleObject40.bin"/><Relationship Id="rId4" Type="http://schemas.openxmlformats.org/officeDocument/2006/relationships/oleObject" Target="../embeddings/oleObject37.bin"/><Relationship Id="rId9" Type="http://schemas.openxmlformats.org/officeDocument/2006/relationships/image" Target="../media/image59.wmf"/><Relationship Id="rId14" Type="http://schemas.openxmlformats.org/officeDocument/2006/relationships/oleObject" Target="../embeddings/oleObject42.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15.vml"/><Relationship Id="rId5" Type="http://schemas.openxmlformats.org/officeDocument/2006/relationships/image" Target="../media/image65.emf"/><Relationship Id="rId4" Type="http://schemas.openxmlformats.org/officeDocument/2006/relationships/oleObject" Target="../embeddings/oleObject44.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16.vml"/><Relationship Id="rId5" Type="http://schemas.openxmlformats.org/officeDocument/2006/relationships/image" Target="../media/image66.emf"/><Relationship Id="rId4" Type="http://schemas.openxmlformats.org/officeDocument/2006/relationships/oleObject" Target="../embeddings/oleObject45.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17.vml"/><Relationship Id="rId5" Type="http://schemas.openxmlformats.org/officeDocument/2006/relationships/image" Target="../media/image67.emf"/><Relationship Id="rId4" Type="http://schemas.openxmlformats.org/officeDocument/2006/relationships/oleObject" Target="../embeddings/oleObject46.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notesSlide" Target="../notesSlides/notesSlide29.xml"/><Relationship Id="rId7" Type="http://schemas.openxmlformats.org/officeDocument/2006/relationships/image" Target="../media/image72.wmf"/><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oleObject" Target="../embeddings/oleObject48.bin"/><Relationship Id="rId5" Type="http://schemas.openxmlformats.org/officeDocument/2006/relationships/image" Target="../media/image71.wmf"/><Relationship Id="rId4" Type="http://schemas.openxmlformats.org/officeDocument/2006/relationships/oleObject" Target="../embeddings/oleObject47.bin"/><Relationship Id="rId9" Type="http://schemas.openxmlformats.org/officeDocument/2006/relationships/image" Target="../media/image73.em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75.jpeg"/><Relationship Id="rId5" Type="http://schemas.openxmlformats.org/officeDocument/2006/relationships/image" Target="../media/image74.emf"/><Relationship Id="rId4" Type="http://schemas.openxmlformats.org/officeDocument/2006/relationships/oleObject" Target="../embeddings/oleObject50.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6.emf"/><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oleObject" Target="../embeddings/oleObject52.bin"/><Relationship Id="rId5" Type="http://schemas.openxmlformats.org/officeDocument/2006/relationships/image" Target="../media/image72.wmf"/><Relationship Id="rId4" Type="http://schemas.openxmlformats.org/officeDocument/2006/relationships/oleObject" Target="../embeddings/oleObject51.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78.jpeg"/><Relationship Id="rId5" Type="http://schemas.openxmlformats.org/officeDocument/2006/relationships/image" Target="../media/image77.emf"/><Relationship Id="rId4" Type="http://schemas.openxmlformats.org/officeDocument/2006/relationships/oleObject" Target="../embeddings/oleObject53.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80.wmf"/><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oleObject" Target="../embeddings/oleObject55.bin"/><Relationship Id="rId5" Type="http://schemas.openxmlformats.org/officeDocument/2006/relationships/image" Target="../media/image79.emf"/><Relationship Id="rId4" Type="http://schemas.openxmlformats.org/officeDocument/2006/relationships/oleObject" Target="../embeddings/oleObject54.bin"/></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mlDrawing" Target="../drawings/vmlDrawing23.vml"/><Relationship Id="rId5" Type="http://schemas.openxmlformats.org/officeDocument/2006/relationships/image" Target="../media/image81.emf"/><Relationship Id="rId4" Type="http://schemas.openxmlformats.org/officeDocument/2006/relationships/oleObject" Target="../embeddings/oleObject56.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24.vml"/><Relationship Id="rId5" Type="http://schemas.openxmlformats.org/officeDocument/2006/relationships/image" Target="../media/image82.emf"/><Relationship Id="rId4" Type="http://schemas.openxmlformats.org/officeDocument/2006/relationships/oleObject" Target="../embeddings/oleObject57.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25.vml"/><Relationship Id="rId5" Type="http://schemas.openxmlformats.org/officeDocument/2006/relationships/image" Target="../media/image83.emf"/><Relationship Id="rId4" Type="http://schemas.openxmlformats.org/officeDocument/2006/relationships/oleObject" Target="../embeddings/oleObject58.bin"/></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hyperlink" Target="http://www.youtube.com/watch?v=JCPXckfT-6g"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www.cuhk.edu.hk/useo"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hyperlink" Target="http://www.cuhk.edu.hk/uhs"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6.xml"/><Relationship Id="rId7"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8.jpeg"/><Relationship Id="rId5" Type="http://schemas.openxmlformats.org/officeDocument/2006/relationships/image" Target="../media/image6.emf"/><Relationship Id="rId10" Type="http://schemas.openxmlformats.org/officeDocument/2006/relationships/image" Target="../media/image7.emf"/><Relationship Id="rId4" Type="http://schemas.openxmlformats.org/officeDocument/2006/relationships/oleObject" Target="../embeddings/oleObject2.bin"/><Relationship Id="rId9"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ubtitle 2"/>
          <p:cNvSpPr txBox="1">
            <a:spLocks/>
          </p:cNvSpPr>
          <p:nvPr/>
        </p:nvSpPr>
        <p:spPr bwMode="auto">
          <a:xfrm>
            <a:off x="498282" y="2430132"/>
            <a:ext cx="7878763" cy="3771886"/>
          </a:xfrm>
          <a:prstGeom prst="rect">
            <a:avLst/>
          </a:prstGeom>
          <a:noFill/>
          <a:ln w="9525">
            <a:noFill/>
            <a:miter lim="800000"/>
            <a:headEnd/>
            <a:tailEnd/>
          </a:ln>
        </p:spPr>
        <p:txBody>
          <a:bodyPr/>
          <a:lstStyle/>
          <a:p>
            <a:pPr>
              <a:lnSpc>
                <a:spcPct val="90000"/>
              </a:lnSpc>
              <a:buClr>
                <a:srgbClr val="6FB7D7"/>
              </a:buClr>
              <a:buFont typeface="Arial" charset="0"/>
              <a:buNone/>
            </a:pPr>
            <a:r>
              <a:rPr lang="en-US" altLang="zh-TW" sz="2600" b="1" dirty="0">
                <a:solidFill>
                  <a:srgbClr val="404040"/>
                </a:solidFill>
                <a:latin typeface="Calibri" pitchFamily="34" charset="0"/>
                <a:ea typeface="MS PGothic" pitchFamily="34" charset="-128"/>
                <a:cs typeface="Calibri" pitchFamily="34" charset="0"/>
              </a:rPr>
              <a:t>Lecture 3: Basic Electronics &amp; Lab Safety</a:t>
            </a:r>
          </a:p>
          <a:p>
            <a:pPr>
              <a:lnSpc>
                <a:spcPct val="90000"/>
              </a:lnSpc>
              <a:buClr>
                <a:srgbClr val="6FB7D7"/>
              </a:buClr>
              <a:buFont typeface="Arial" charset="0"/>
              <a:buNone/>
            </a:pPr>
            <a:endParaRPr lang="en-US" altLang="zh-TW" sz="2600" b="1" dirty="0">
              <a:solidFill>
                <a:srgbClr val="404040"/>
              </a:solidFill>
              <a:latin typeface="Calibri" pitchFamily="34" charset="0"/>
              <a:ea typeface="MS PGothic" pitchFamily="34" charset="-128"/>
              <a:cs typeface="Calibri" pitchFamily="34" charset="0"/>
            </a:endParaRPr>
          </a:p>
          <a:p>
            <a:r>
              <a:rPr lang="en-US" altLang="zh-TW" sz="2000" b="1" dirty="0">
                <a:solidFill>
                  <a:srgbClr val="404040"/>
                </a:solidFill>
                <a:latin typeface="Calibri" pitchFamily="34" charset="0"/>
                <a:ea typeface="PMingLiU" pitchFamily="18" charset="-120"/>
                <a:cs typeface="Calibri" pitchFamily="34" charset="0"/>
              </a:rPr>
              <a:t>	Prof. Wing-Kin (Ken) Ma</a:t>
            </a:r>
          </a:p>
          <a:p>
            <a:r>
              <a:rPr lang="en-US" altLang="zh-TW" sz="2000" b="1" dirty="0">
                <a:solidFill>
                  <a:srgbClr val="404040"/>
                </a:solidFill>
                <a:latin typeface="Calibri" pitchFamily="34" charset="0"/>
                <a:ea typeface="PMingLiU" pitchFamily="18" charset="-120"/>
                <a:cs typeface="Calibri" pitchFamily="34" charset="0"/>
              </a:rPr>
              <a:t>	Department of Electronic Engineering</a:t>
            </a:r>
          </a:p>
          <a:p>
            <a:pPr>
              <a:lnSpc>
                <a:spcPct val="90000"/>
              </a:lnSpc>
              <a:buClr>
                <a:srgbClr val="6FB7D7"/>
              </a:buClr>
              <a:buFont typeface="Arial" charset="0"/>
              <a:buNone/>
            </a:pPr>
            <a:endParaRPr lang="en-US" altLang="zh-TW" sz="1900" b="1" dirty="0" smtClean="0">
              <a:solidFill>
                <a:srgbClr val="404040"/>
              </a:solidFill>
              <a:latin typeface="Calibri" pitchFamily="34" charset="0"/>
              <a:ea typeface="MS PGothic" pitchFamily="34" charset="-128"/>
              <a:cs typeface="Calibri" pitchFamily="34" charset="0"/>
            </a:endParaRPr>
          </a:p>
          <a:p>
            <a:pPr>
              <a:lnSpc>
                <a:spcPct val="90000"/>
              </a:lnSpc>
              <a:buClr>
                <a:srgbClr val="6FB7D7"/>
              </a:buClr>
              <a:buFont typeface="Arial" charset="0"/>
              <a:buNone/>
            </a:pPr>
            <a:r>
              <a:rPr lang="en-US" altLang="zh-TW" sz="1900" b="1" dirty="0" smtClean="0">
                <a:solidFill>
                  <a:srgbClr val="404040"/>
                </a:solidFill>
                <a:latin typeface="Calibri" pitchFamily="34" charset="0"/>
                <a:ea typeface="MS PGothic" pitchFamily="34" charset="-128"/>
                <a:cs typeface="Calibri" pitchFamily="34" charset="0"/>
              </a:rPr>
              <a:t>Acknowledgement: </a:t>
            </a:r>
            <a:r>
              <a:rPr lang="en-US" altLang="zh-TW" sz="1900" dirty="0" smtClean="0">
                <a:solidFill>
                  <a:srgbClr val="404040"/>
                </a:solidFill>
                <a:latin typeface="Calibri" pitchFamily="34" charset="0"/>
                <a:ea typeface="MS PGothic" pitchFamily="34" charset="-128"/>
                <a:cs typeface="Calibri" pitchFamily="34" charset="0"/>
              </a:rPr>
              <a:t>those who helped develop this slide over the years, particularly, </a:t>
            </a:r>
            <a:r>
              <a:rPr lang="en-US" altLang="zh-TW" sz="1900" b="1" dirty="0" smtClean="0">
                <a:solidFill>
                  <a:srgbClr val="0070C0"/>
                </a:solidFill>
                <a:latin typeface="Calibri" pitchFamily="34" charset="0"/>
                <a:ea typeface="MS PGothic" pitchFamily="34" charset="-128"/>
                <a:cs typeface="Calibri" pitchFamily="34" charset="0"/>
              </a:rPr>
              <a:t>Mr</a:t>
            </a:r>
            <a:r>
              <a:rPr lang="en-US" altLang="zh-TW" sz="1900" b="1" dirty="0">
                <a:solidFill>
                  <a:srgbClr val="0070C0"/>
                </a:solidFill>
                <a:latin typeface="Calibri" pitchFamily="34" charset="0"/>
                <a:ea typeface="MS PGothic" pitchFamily="34" charset="-128"/>
                <a:cs typeface="Calibri" pitchFamily="34" charset="0"/>
              </a:rPr>
              <a:t>. Hoi-To </a:t>
            </a:r>
            <a:r>
              <a:rPr lang="en-US" altLang="zh-TW" sz="1900" b="1" dirty="0" err="1">
                <a:solidFill>
                  <a:srgbClr val="0070C0"/>
                </a:solidFill>
                <a:latin typeface="Calibri" pitchFamily="34" charset="0"/>
                <a:ea typeface="MS PGothic" pitchFamily="34" charset="-128"/>
                <a:cs typeface="Calibri" pitchFamily="34" charset="0"/>
              </a:rPr>
              <a:t>Wai</a:t>
            </a:r>
            <a:r>
              <a:rPr lang="en-US" altLang="zh-TW" sz="1900" dirty="0">
                <a:solidFill>
                  <a:srgbClr val="0070C0"/>
                </a:solidFill>
                <a:latin typeface="Calibri" pitchFamily="34" charset="0"/>
                <a:ea typeface="MS PGothic" pitchFamily="34" charset="-128"/>
                <a:cs typeface="Calibri" pitchFamily="34" charset="0"/>
              </a:rPr>
              <a:t> </a:t>
            </a:r>
            <a:r>
              <a:rPr lang="en-US" altLang="zh-TW" sz="1900" dirty="0" smtClean="0">
                <a:solidFill>
                  <a:srgbClr val="404040"/>
                </a:solidFill>
                <a:latin typeface="Calibri" pitchFamily="34" charset="0"/>
                <a:ea typeface="MS PGothic" pitchFamily="34" charset="-128"/>
                <a:cs typeface="Calibri" pitchFamily="34" charset="0"/>
              </a:rPr>
              <a:t>(now with UC Davis), and </a:t>
            </a:r>
            <a:r>
              <a:rPr lang="en-US" altLang="zh-TW" sz="1900" b="1" dirty="0" smtClean="0">
                <a:solidFill>
                  <a:srgbClr val="0070C0"/>
                </a:solidFill>
                <a:latin typeface="Calibri" pitchFamily="34" charset="0"/>
                <a:ea typeface="MS PGothic" pitchFamily="34" charset="-128"/>
                <a:cs typeface="Calibri" pitchFamily="34" charset="0"/>
              </a:rPr>
              <a:t>Dr. Matthew Tang </a:t>
            </a:r>
            <a:r>
              <a:rPr lang="en-US" altLang="zh-TW" sz="1900" dirty="0" smtClean="0">
                <a:solidFill>
                  <a:srgbClr val="404040"/>
                </a:solidFill>
                <a:latin typeface="Calibri" pitchFamily="34" charset="0"/>
                <a:ea typeface="MS PGothic" pitchFamily="34" charset="-128"/>
                <a:cs typeface="Calibri" pitchFamily="34" charset="0"/>
              </a:rPr>
              <a:t>(now with Queen </a:t>
            </a:r>
            <a:r>
              <a:rPr lang="en-US" altLang="zh-TW" sz="1900" dirty="0">
                <a:solidFill>
                  <a:srgbClr val="404040"/>
                </a:solidFill>
                <a:latin typeface="Calibri" pitchFamily="34" charset="0"/>
                <a:ea typeface="MS PGothic" pitchFamily="34" charset="-128"/>
                <a:cs typeface="Calibri" pitchFamily="34" charset="0"/>
              </a:rPr>
              <a:t>Mary University of </a:t>
            </a:r>
            <a:r>
              <a:rPr lang="en-US" altLang="zh-TW" sz="1900" dirty="0" smtClean="0">
                <a:solidFill>
                  <a:srgbClr val="404040"/>
                </a:solidFill>
                <a:latin typeface="Calibri" pitchFamily="34" charset="0"/>
                <a:ea typeface="MS PGothic" pitchFamily="34" charset="-128"/>
                <a:cs typeface="Calibri" pitchFamily="34" charset="0"/>
              </a:rPr>
              <a:t>London); also </a:t>
            </a:r>
            <a:r>
              <a:rPr lang="en-US" altLang="zh-TW" sz="1900" b="1" dirty="0" smtClean="0">
                <a:solidFill>
                  <a:srgbClr val="0070C0"/>
                </a:solidFill>
                <a:latin typeface="Calibri" pitchFamily="34" charset="0"/>
                <a:ea typeface="MS PGothic" pitchFamily="34" charset="-128"/>
                <a:cs typeface="Calibri" pitchFamily="34" charset="0"/>
              </a:rPr>
              <a:t>Prof. Alex Leung</a:t>
            </a:r>
            <a:r>
              <a:rPr lang="en-US" altLang="zh-TW" sz="1900" dirty="0" smtClean="0">
                <a:solidFill>
                  <a:srgbClr val="404040"/>
                </a:solidFill>
                <a:latin typeface="Calibri" pitchFamily="34" charset="0"/>
                <a:ea typeface="MS PGothic" pitchFamily="34" charset="-128"/>
                <a:cs typeface="Calibri" pitchFamily="34" charset="0"/>
              </a:rPr>
              <a:t> at electronic engineering, CUHK.</a:t>
            </a:r>
            <a:endParaRPr lang="en-US" altLang="zh-TW" sz="1900" dirty="0">
              <a:solidFill>
                <a:srgbClr val="404040"/>
              </a:solidFill>
              <a:latin typeface="Calibri" pitchFamily="34" charset="0"/>
              <a:ea typeface="MS PGothic" pitchFamily="34" charset="-128"/>
              <a:cs typeface="Calibri" pitchFamily="34" charset="0"/>
            </a:endParaRPr>
          </a:p>
          <a:p>
            <a:pPr>
              <a:lnSpc>
                <a:spcPct val="90000"/>
              </a:lnSpc>
              <a:buClr>
                <a:srgbClr val="6FB7D7"/>
              </a:buClr>
              <a:buFont typeface="Arial" charset="0"/>
              <a:buNone/>
            </a:pPr>
            <a:r>
              <a:rPr lang="en-US" altLang="zh-TW" sz="1900" b="1" dirty="0">
                <a:solidFill>
                  <a:srgbClr val="404040"/>
                </a:solidFill>
                <a:latin typeface="Calibri" pitchFamily="34" charset="0"/>
                <a:ea typeface="MS PGothic" pitchFamily="34" charset="-128"/>
                <a:cs typeface="Calibri" pitchFamily="34" charset="0"/>
              </a:rPr>
              <a:t>		</a:t>
            </a:r>
          </a:p>
          <a:p>
            <a:pPr>
              <a:lnSpc>
                <a:spcPct val="90000"/>
              </a:lnSpc>
              <a:buClr>
                <a:srgbClr val="6FB7D7"/>
              </a:buClr>
              <a:buFont typeface="Arial" charset="0"/>
              <a:buNone/>
            </a:pPr>
            <a:r>
              <a:rPr lang="en-US" altLang="zh-TW" sz="1900" dirty="0" smtClean="0">
                <a:solidFill>
                  <a:srgbClr val="404040"/>
                </a:solidFill>
                <a:latin typeface="Calibri" pitchFamily="34" charset="0"/>
                <a:ea typeface="MS PGothic" pitchFamily="34" charset="-128"/>
                <a:cs typeface="Calibri" pitchFamily="34" charset="0"/>
              </a:rPr>
              <a:t>Some of the pictures were obtained from the internet.</a:t>
            </a:r>
          </a:p>
          <a:p>
            <a:pPr>
              <a:lnSpc>
                <a:spcPct val="90000"/>
              </a:lnSpc>
              <a:buClr>
                <a:srgbClr val="6FB7D7"/>
              </a:buClr>
              <a:buFont typeface="Arial" charset="0"/>
              <a:buNone/>
            </a:pPr>
            <a:endParaRPr lang="en-US" altLang="zh-TW" sz="1900" dirty="0">
              <a:solidFill>
                <a:srgbClr val="404040"/>
              </a:solidFill>
              <a:latin typeface="Calibri" pitchFamily="34" charset="0"/>
              <a:ea typeface="MS PGothic" pitchFamily="34" charset="-128"/>
              <a:cs typeface="Calibri" pitchFamily="34" charset="0"/>
            </a:endParaRPr>
          </a:p>
          <a:p>
            <a:pPr>
              <a:lnSpc>
                <a:spcPct val="90000"/>
              </a:lnSpc>
              <a:buClr>
                <a:srgbClr val="6FB7D7"/>
              </a:buClr>
            </a:pPr>
            <a:r>
              <a:rPr lang="en-US" altLang="zh-TW" sz="1900" b="1" dirty="0">
                <a:solidFill>
                  <a:srgbClr val="404040"/>
                </a:solidFill>
                <a:latin typeface="Calibri" pitchFamily="34" charset="0"/>
                <a:ea typeface="MS PGothic" pitchFamily="34" charset="-128"/>
                <a:cs typeface="Calibri" pitchFamily="34" charset="0"/>
              </a:rPr>
              <a:t>January 27, 2014</a:t>
            </a:r>
            <a:endParaRPr lang="en-US" altLang="zh-TW" sz="2000" b="1" dirty="0">
              <a:solidFill>
                <a:srgbClr val="898989"/>
              </a:solidFill>
              <a:latin typeface="Calibri" pitchFamily="34" charset="0"/>
              <a:ea typeface="MS PGothic" pitchFamily="34" charset="-128"/>
              <a:cs typeface="Calibri" pitchFamily="34" charset="0"/>
            </a:endParaRPr>
          </a:p>
          <a:p>
            <a:pPr>
              <a:lnSpc>
                <a:spcPct val="90000"/>
              </a:lnSpc>
              <a:buClr>
                <a:srgbClr val="6FB7D7"/>
              </a:buClr>
              <a:buFont typeface="Arial" charset="0"/>
              <a:buNone/>
            </a:pPr>
            <a:endParaRPr lang="en-US" altLang="zh-TW" sz="1900" dirty="0" smtClean="0">
              <a:solidFill>
                <a:srgbClr val="404040"/>
              </a:solidFill>
              <a:latin typeface="Calibri" pitchFamily="34" charset="0"/>
              <a:ea typeface="MS PGothic" pitchFamily="34" charset="-128"/>
              <a:cs typeface="Calibri" pitchFamily="34" charset="0"/>
            </a:endParaRPr>
          </a:p>
          <a:p>
            <a:pPr>
              <a:lnSpc>
                <a:spcPct val="90000"/>
              </a:lnSpc>
              <a:buClr>
                <a:srgbClr val="6FB7D7"/>
              </a:buClr>
              <a:buFont typeface="Arial" charset="0"/>
              <a:buNone/>
            </a:pPr>
            <a:endParaRPr lang="en-US" altLang="zh-TW" sz="1900" dirty="0" smtClean="0">
              <a:solidFill>
                <a:srgbClr val="404040"/>
              </a:solidFill>
              <a:latin typeface="Calibri" pitchFamily="34" charset="0"/>
              <a:ea typeface="MS PGothic" pitchFamily="34" charset="-128"/>
              <a:cs typeface="Calibri" pitchFamily="34" charset="0"/>
            </a:endParaRPr>
          </a:p>
          <a:p>
            <a:pPr>
              <a:lnSpc>
                <a:spcPct val="90000"/>
              </a:lnSpc>
              <a:buClr>
                <a:srgbClr val="6FB7D7"/>
              </a:buClr>
              <a:buFont typeface="Arial" charset="0"/>
              <a:buNone/>
            </a:pPr>
            <a:endParaRPr lang="en-US" altLang="zh-TW" sz="1900" dirty="0">
              <a:solidFill>
                <a:srgbClr val="404040"/>
              </a:solidFill>
              <a:latin typeface="Calibri" pitchFamily="34" charset="0"/>
              <a:ea typeface="MS PGothic" pitchFamily="34" charset="-128"/>
              <a:cs typeface="Calibri" pitchFamily="34" charset="0"/>
            </a:endParaRPr>
          </a:p>
        </p:txBody>
      </p:sp>
      <p:sp>
        <p:nvSpPr>
          <p:cNvPr id="15362" name="Title 1"/>
          <p:cNvSpPr txBox="1">
            <a:spLocks/>
          </p:cNvSpPr>
          <p:nvPr/>
        </p:nvSpPr>
        <p:spPr bwMode="auto">
          <a:xfrm>
            <a:off x="609600" y="1347788"/>
            <a:ext cx="8070850" cy="1192212"/>
          </a:xfrm>
          <a:prstGeom prst="rect">
            <a:avLst/>
          </a:prstGeom>
          <a:noFill/>
          <a:ln w="9525">
            <a:noFill/>
            <a:miter lim="800000"/>
            <a:headEnd/>
            <a:tailEnd/>
          </a:ln>
        </p:spPr>
        <p:txBody>
          <a:bodyPr anchor="ctr"/>
          <a:lstStyle/>
          <a:p>
            <a:r>
              <a:rPr lang="en-US" altLang="zh-TW" sz="2800" b="1">
                <a:solidFill>
                  <a:srgbClr val="558ED5"/>
                </a:solidFill>
                <a:latin typeface="Calibri" pitchFamily="34" charset="0"/>
                <a:ea typeface="PMingLiU" pitchFamily="18" charset="-120"/>
                <a:cs typeface="Helvetica" pitchFamily="34" charset="0"/>
              </a:rPr>
              <a:t>ENGG 1100</a:t>
            </a:r>
            <a:r>
              <a:rPr lang="en-US" sz="2800" b="1">
                <a:solidFill>
                  <a:srgbClr val="558ED5"/>
                </a:solidFill>
                <a:latin typeface="Calibri" pitchFamily="34" charset="0"/>
                <a:ea typeface="PMingLiU" pitchFamily="18" charset="-120"/>
                <a:cs typeface="Helvetica" pitchFamily="34" charset="0"/>
              </a:rPr>
              <a:t> Introduction to Engineering Design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1042988" y="2924630"/>
            <a:ext cx="3290887" cy="3505200"/>
            <a:chOff x="480" y="576"/>
            <a:chExt cx="2073" cy="2208"/>
          </a:xfrm>
        </p:grpSpPr>
        <p:sp>
          <p:nvSpPr>
            <p:cNvPr id="8226" name="Line 8"/>
            <p:cNvSpPr>
              <a:spLocks noChangeShapeType="1"/>
            </p:cNvSpPr>
            <p:nvPr/>
          </p:nvSpPr>
          <p:spPr bwMode="auto">
            <a:xfrm>
              <a:off x="510" y="2574"/>
              <a:ext cx="1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grpSp>
          <p:nvGrpSpPr>
            <p:cNvPr id="8227" name="Group 9"/>
            <p:cNvGrpSpPr>
              <a:grpSpLocks/>
            </p:cNvGrpSpPr>
            <p:nvPr/>
          </p:nvGrpSpPr>
          <p:grpSpPr bwMode="auto">
            <a:xfrm>
              <a:off x="480" y="807"/>
              <a:ext cx="1680" cy="768"/>
              <a:chOff x="1392" y="528"/>
              <a:chExt cx="1680" cy="768"/>
            </a:xfrm>
          </p:grpSpPr>
          <p:sp>
            <p:nvSpPr>
              <p:cNvPr id="8235" name="Oval 10"/>
              <p:cNvSpPr>
                <a:spLocks noChangeArrowheads="1"/>
              </p:cNvSpPr>
              <p:nvPr/>
            </p:nvSpPr>
            <p:spPr bwMode="auto">
              <a:xfrm>
                <a:off x="2448" y="1008"/>
                <a:ext cx="288" cy="288"/>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p>
            </p:txBody>
          </p:sp>
          <p:sp>
            <p:nvSpPr>
              <p:cNvPr id="8236" name="Rectangle 11"/>
              <p:cNvSpPr>
                <a:spLocks noChangeArrowheads="1"/>
              </p:cNvSpPr>
              <p:nvPr/>
            </p:nvSpPr>
            <p:spPr bwMode="auto">
              <a:xfrm>
                <a:off x="1872" y="816"/>
                <a:ext cx="720" cy="96"/>
              </a:xfrm>
              <a:prstGeom prst="rect">
                <a:avLst/>
              </a:prstGeom>
              <a:solidFill>
                <a:srgbClr val="00FFFF"/>
              </a:solidFill>
              <a:ln w="9525">
                <a:solidFill>
                  <a:schemeClr val="tx1"/>
                </a:solidFill>
                <a:miter lim="800000"/>
                <a:headEnd/>
                <a:tailEnd/>
              </a:ln>
            </p:spPr>
            <p:txBody>
              <a:bodyPr wrap="none" anchor="ct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p>
            </p:txBody>
          </p:sp>
          <p:sp>
            <p:nvSpPr>
              <p:cNvPr id="8237" name="Line 12"/>
              <p:cNvSpPr>
                <a:spLocks noChangeShapeType="1"/>
              </p:cNvSpPr>
              <p:nvPr/>
            </p:nvSpPr>
            <p:spPr bwMode="auto">
              <a:xfrm flipH="1">
                <a:off x="1392" y="1152"/>
                <a:ext cx="384"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8238" name="Oval 13"/>
              <p:cNvSpPr>
                <a:spLocks noChangeArrowheads="1"/>
              </p:cNvSpPr>
              <p:nvPr/>
            </p:nvSpPr>
            <p:spPr bwMode="auto">
              <a:xfrm>
                <a:off x="1728" y="1008"/>
                <a:ext cx="288" cy="288"/>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p>
            </p:txBody>
          </p:sp>
          <p:sp>
            <p:nvSpPr>
              <p:cNvPr id="8239" name="Line 14"/>
              <p:cNvSpPr>
                <a:spLocks noChangeShapeType="1"/>
              </p:cNvSpPr>
              <p:nvPr/>
            </p:nvSpPr>
            <p:spPr bwMode="auto">
              <a:xfrm flipH="1">
                <a:off x="2736" y="1152"/>
                <a:ext cx="336"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8240" name="AutoShape 15"/>
              <p:cNvSpPr>
                <a:spLocks noChangeArrowheads="1"/>
              </p:cNvSpPr>
              <p:nvPr/>
            </p:nvSpPr>
            <p:spPr bwMode="auto">
              <a:xfrm>
                <a:off x="2112" y="528"/>
                <a:ext cx="240" cy="240"/>
              </a:xfrm>
              <a:prstGeom prst="downArrow">
                <a:avLst>
                  <a:gd name="adj1" fmla="val 50000"/>
                  <a:gd name="adj2" fmla="val 25000"/>
                </a:avLst>
              </a:prstGeom>
              <a:solidFill>
                <a:srgbClr val="FF3300"/>
              </a:solidFill>
              <a:ln w="9525">
                <a:solidFill>
                  <a:srgbClr val="FF3300"/>
                </a:solidFill>
                <a:miter lim="800000"/>
                <a:headEnd/>
                <a:tailEnd/>
              </a:ln>
            </p:spPr>
            <p:txBody>
              <a:bodyPr vert="eaVert" wrap="none" anchor="ct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p>
            </p:txBody>
          </p:sp>
        </p:grpSp>
        <p:sp>
          <p:nvSpPr>
            <p:cNvPr id="8228" name="Litebulb"/>
            <p:cNvSpPr>
              <a:spLocks noEditPoints="1" noChangeArrowheads="1"/>
            </p:cNvSpPr>
            <p:nvPr/>
          </p:nvSpPr>
          <p:spPr bwMode="auto">
            <a:xfrm>
              <a:off x="1968" y="711"/>
              <a:ext cx="585" cy="879"/>
            </a:xfrm>
            <a:custGeom>
              <a:avLst/>
              <a:gdLst>
                <a:gd name="T0" fmla="*/ 293 w 21600"/>
                <a:gd name="T1" fmla="*/ 0 h 21600"/>
                <a:gd name="T2" fmla="*/ 585 w 21600"/>
                <a:gd name="T3" fmla="*/ 317 h 21600"/>
                <a:gd name="T4" fmla="*/ 0 w 21600"/>
                <a:gd name="T5" fmla="*/ 317 h 21600"/>
                <a:gd name="T6" fmla="*/ 293 w 21600"/>
                <a:gd name="T7" fmla="*/ 879 h 21600"/>
                <a:gd name="T8" fmla="*/ 0 60000 65536"/>
                <a:gd name="T9" fmla="*/ 0 60000 65536"/>
                <a:gd name="T10" fmla="*/ 0 60000 65536"/>
                <a:gd name="T11" fmla="*/ 0 60000 65536"/>
                <a:gd name="T12" fmla="*/ 3545 w 21600"/>
                <a:gd name="T13" fmla="*/ 2187 h 21600"/>
                <a:gd name="T14" fmla="*/ 18277 w 21600"/>
                <a:gd name="T15" fmla="*/ 9289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a:lstStyle/>
            <a:p>
              <a:endParaRPr lang="zh-HK" altLang="en-US"/>
            </a:p>
          </p:txBody>
        </p:sp>
        <p:pic>
          <p:nvPicPr>
            <p:cNvPr id="8229" name="Picture 17" descr="MCj0215335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 y="1808"/>
              <a:ext cx="854" cy="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30" name="Line 18"/>
            <p:cNvSpPr>
              <a:spLocks noChangeShapeType="1"/>
            </p:cNvSpPr>
            <p:nvPr/>
          </p:nvSpPr>
          <p:spPr bwMode="auto">
            <a:xfrm>
              <a:off x="2256" y="1590"/>
              <a:ext cx="0" cy="384"/>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8231" name="Line 19"/>
            <p:cNvSpPr>
              <a:spLocks noChangeShapeType="1"/>
            </p:cNvSpPr>
            <p:nvPr/>
          </p:nvSpPr>
          <p:spPr bwMode="auto">
            <a:xfrm>
              <a:off x="504" y="1446"/>
              <a:ext cx="0" cy="1152"/>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8232" name="Rectangle 20"/>
            <p:cNvSpPr>
              <a:spLocks noChangeArrowheads="1"/>
            </p:cNvSpPr>
            <p:nvPr/>
          </p:nvSpPr>
          <p:spPr bwMode="auto">
            <a:xfrm>
              <a:off x="768" y="576"/>
              <a:ext cx="1104" cy="1158"/>
            </a:xfrm>
            <a:prstGeom prst="rect">
              <a:avLst/>
            </a:prstGeom>
            <a:noFill/>
            <a:ln w="9525">
              <a:solidFill>
                <a:srgbClr val="FF33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p>
          </p:txBody>
        </p:sp>
        <p:sp>
          <p:nvSpPr>
            <p:cNvPr id="8233" name="Text Box 21"/>
            <p:cNvSpPr txBox="1">
              <a:spLocks noChangeArrowheads="1"/>
            </p:cNvSpPr>
            <p:nvPr/>
          </p:nvSpPr>
          <p:spPr bwMode="auto">
            <a:xfrm>
              <a:off x="1056" y="1506"/>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algn="ctr" eaLnBrk="1" hangingPunct="1">
                <a:spcBef>
                  <a:spcPct val="50000"/>
                </a:spcBef>
              </a:pPr>
              <a:r>
                <a:rPr kumimoji="1" lang="en-US" altLang="zh-TW" b="1">
                  <a:solidFill>
                    <a:srgbClr val="FF3300"/>
                  </a:solidFill>
                  <a:latin typeface="Comic Sans MS" pitchFamily="66" charset="0"/>
                </a:rPr>
                <a:t>switch</a:t>
              </a:r>
            </a:p>
          </p:txBody>
        </p:sp>
        <p:sp>
          <p:nvSpPr>
            <p:cNvPr id="8234" name="Text Box 22"/>
            <p:cNvSpPr txBox="1">
              <a:spLocks noChangeArrowheads="1"/>
            </p:cNvSpPr>
            <p:nvPr/>
          </p:nvSpPr>
          <p:spPr bwMode="auto">
            <a:xfrm>
              <a:off x="864" y="576"/>
              <a:ext cx="96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Bef>
                  <a:spcPct val="50000"/>
                </a:spcBef>
              </a:pPr>
              <a:r>
                <a:rPr kumimoji="1" lang="en-US" altLang="zh-TW" sz="1600">
                  <a:latin typeface="Comic Sans MS" pitchFamily="66" charset="0"/>
                </a:rPr>
                <a:t>press/release</a:t>
              </a:r>
            </a:p>
          </p:txBody>
        </p:sp>
      </p:grpSp>
      <p:grpSp>
        <p:nvGrpSpPr>
          <p:cNvPr id="4" name="Group 23"/>
          <p:cNvGrpSpPr>
            <a:grpSpLocks/>
          </p:cNvGrpSpPr>
          <p:nvPr/>
        </p:nvGrpSpPr>
        <p:grpSpPr bwMode="auto">
          <a:xfrm>
            <a:off x="4787900" y="3069093"/>
            <a:ext cx="3290888" cy="3352800"/>
            <a:chOff x="3312" y="672"/>
            <a:chExt cx="2073" cy="2112"/>
          </a:xfrm>
        </p:grpSpPr>
        <p:sp>
          <p:nvSpPr>
            <p:cNvPr id="8200" name="Line 24"/>
            <p:cNvSpPr>
              <a:spLocks noChangeShapeType="1"/>
            </p:cNvSpPr>
            <p:nvPr/>
          </p:nvSpPr>
          <p:spPr bwMode="auto">
            <a:xfrm>
              <a:off x="3342" y="2574"/>
              <a:ext cx="1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8201" name="Line 25"/>
            <p:cNvSpPr>
              <a:spLocks noChangeShapeType="1"/>
            </p:cNvSpPr>
            <p:nvPr/>
          </p:nvSpPr>
          <p:spPr bwMode="auto">
            <a:xfrm flipH="1" flipV="1">
              <a:off x="3312" y="1431"/>
              <a:ext cx="672" cy="9"/>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8202" name="Line 26"/>
            <p:cNvSpPr>
              <a:spLocks noChangeShapeType="1"/>
            </p:cNvSpPr>
            <p:nvPr/>
          </p:nvSpPr>
          <p:spPr bwMode="auto">
            <a:xfrm flipH="1">
              <a:off x="4272" y="1431"/>
              <a:ext cx="720" cy="9"/>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8203" name="Litebulb"/>
            <p:cNvSpPr>
              <a:spLocks noEditPoints="1" noChangeArrowheads="1"/>
            </p:cNvSpPr>
            <p:nvPr/>
          </p:nvSpPr>
          <p:spPr bwMode="auto">
            <a:xfrm>
              <a:off x="4800" y="711"/>
              <a:ext cx="585" cy="879"/>
            </a:xfrm>
            <a:custGeom>
              <a:avLst/>
              <a:gdLst>
                <a:gd name="T0" fmla="*/ 293 w 21600"/>
                <a:gd name="T1" fmla="*/ 0 h 21600"/>
                <a:gd name="T2" fmla="*/ 585 w 21600"/>
                <a:gd name="T3" fmla="*/ 317 h 21600"/>
                <a:gd name="T4" fmla="*/ 0 w 21600"/>
                <a:gd name="T5" fmla="*/ 317 h 21600"/>
                <a:gd name="T6" fmla="*/ 293 w 21600"/>
                <a:gd name="T7" fmla="*/ 879 h 21600"/>
                <a:gd name="T8" fmla="*/ 0 60000 65536"/>
                <a:gd name="T9" fmla="*/ 0 60000 65536"/>
                <a:gd name="T10" fmla="*/ 0 60000 65536"/>
                <a:gd name="T11" fmla="*/ 0 60000 65536"/>
                <a:gd name="T12" fmla="*/ 3545 w 21600"/>
                <a:gd name="T13" fmla="*/ 2187 h 21600"/>
                <a:gd name="T14" fmla="*/ 18277 w 21600"/>
                <a:gd name="T15" fmla="*/ 9289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a:lstStyle/>
            <a:p>
              <a:endParaRPr lang="zh-HK" altLang="en-US"/>
            </a:p>
          </p:txBody>
        </p:sp>
        <p:pic>
          <p:nvPicPr>
            <p:cNvPr id="8204" name="Picture 28" descr="MCj0215335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2" y="1808"/>
              <a:ext cx="854" cy="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Line 29"/>
            <p:cNvSpPr>
              <a:spLocks noChangeShapeType="1"/>
            </p:cNvSpPr>
            <p:nvPr/>
          </p:nvSpPr>
          <p:spPr bwMode="auto">
            <a:xfrm>
              <a:off x="5088" y="1590"/>
              <a:ext cx="0" cy="384"/>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8206" name="Line 30"/>
            <p:cNvSpPr>
              <a:spLocks noChangeShapeType="1"/>
            </p:cNvSpPr>
            <p:nvPr/>
          </p:nvSpPr>
          <p:spPr bwMode="auto">
            <a:xfrm>
              <a:off x="3336" y="1446"/>
              <a:ext cx="0" cy="1152"/>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8207" name="Rectangle 31"/>
            <p:cNvSpPr>
              <a:spLocks noChangeArrowheads="1"/>
            </p:cNvSpPr>
            <p:nvPr/>
          </p:nvSpPr>
          <p:spPr bwMode="auto">
            <a:xfrm>
              <a:off x="3504" y="672"/>
              <a:ext cx="1056" cy="1536"/>
            </a:xfrm>
            <a:prstGeom prst="rect">
              <a:avLst/>
            </a:prstGeom>
            <a:noFill/>
            <a:ln w="9525">
              <a:solidFill>
                <a:srgbClr val="FF33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p>
          </p:txBody>
        </p:sp>
        <p:grpSp>
          <p:nvGrpSpPr>
            <p:cNvPr id="8208" name="Group 32"/>
            <p:cNvGrpSpPr>
              <a:grpSpLocks/>
            </p:cNvGrpSpPr>
            <p:nvPr/>
          </p:nvGrpSpPr>
          <p:grpSpPr bwMode="auto">
            <a:xfrm>
              <a:off x="3984" y="960"/>
              <a:ext cx="288" cy="720"/>
              <a:chOff x="2880" y="3072"/>
              <a:chExt cx="288" cy="720"/>
            </a:xfrm>
          </p:grpSpPr>
          <p:sp>
            <p:nvSpPr>
              <p:cNvPr id="8220" name="Rectangle 33"/>
              <p:cNvSpPr>
                <a:spLocks noChangeArrowheads="1"/>
              </p:cNvSpPr>
              <p:nvPr/>
            </p:nvSpPr>
            <p:spPr bwMode="auto">
              <a:xfrm>
                <a:off x="2928" y="3072"/>
                <a:ext cx="192" cy="192"/>
              </a:xfrm>
              <a:prstGeom prst="rect">
                <a:avLst/>
              </a:prstGeom>
              <a:solidFill>
                <a:schemeClr val="tx2"/>
              </a:solidFill>
              <a:ln w="9525">
                <a:solidFill>
                  <a:schemeClr val="tx1"/>
                </a:solidFill>
                <a:miter lim="800000"/>
                <a:headEnd/>
                <a:tailEnd/>
              </a:ln>
            </p:spPr>
            <p:txBody>
              <a:bodyPr wrap="none" anchor="ct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p>
            </p:txBody>
          </p:sp>
          <p:sp>
            <p:nvSpPr>
              <p:cNvPr id="8221" name="Line 34"/>
              <p:cNvSpPr>
                <a:spLocks noChangeShapeType="1"/>
              </p:cNvSpPr>
              <p:nvPr/>
            </p:nvSpPr>
            <p:spPr bwMode="auto">
              <a:xfrm>
                <a:off x="2976" y="3264"/>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8222" name="Line 35"/>
              <p:cNvSpPr>
                <a:spLocks noChangeShapeType="1"/>
              </p:cNvSpPr>
              <p:nvPr/>
            </p:nvSpPr>
            <p:spPr bwMode="auto">
              <a:xfrm flipH="1">
                <a:off x="2880" y="3408"/>
                <a:ext cx="96"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8223" name="Line 36"/>
              <p:cNvSpPr>
                <a:spLocks noChangeShapeType="1"/>
              </p:cNvSpPr>
              <p:nvPr/>
            </p:nvSpPr>
            <p:spPr bwMode="auto">
              <a:xfrm>
                <a:off x="3024" y="3264"/>
                <a:ext cx="0"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8224" name="Line 37"/>
              <p:cNvSpPr>
                <a:spLocks noChangeShapeType="1"/>
              </p:cNvSpPr>
              <p:nvPr/>
            </p:nvSpPr>
            <p:spPr bwMode="auto">
              <a:xfrm>
                <a:off x="3072" y="3264"/>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8225" name="Line 38"/>
              <p:cNvSpPr>
                <a:spLocks noChangeShapeType="1"/>
              </p:cNvSpPr>
              <p:nvPr/>
            </p:nvSpPr>
            <p:spPr bwMode="auto">
              <a:xfrm>
                <a:off x="3072" y="3408"/>
                <a:ext cx="96"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grpSp>
        <p:sp>
          <p:nvSpPr>
            <p:cNvPr id="8209" name="Text Box 39"/>
            <p:cNvSpPr txBox="1">
              <a:spLocks noChangeArrowheads="1"/>
            </p:cNvSpPr>
            <p:nvPr/>
          </p:nvSpPr>
          <p:spPr bwMode="auto">
            <a:xfrm>
              <a:off x="3744" y="672"/>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algn="ctr" eaLnBrk="1" hangingPunct="1">
                <a:spcBef>
                  <a:spcPct val="50000"/>
                </a:spcBef>
              </a:pPr>
              <a:r>
                <a:rPr kumimoji="1" lang="en-US" altLang="zh-TW" b="1">
                  <a:solidFill>
                    <a:srgbClr val="FF3300"/>
                  </a:solidFill>
                  <a:latin typeface="Comic Sans MS" pitchFamily="66" charset="0"/>
                </a:rPr>
                <a:t>transistor</a:t>
              </a:r>
            </a:p>
          </p:txBody>
        </p:sp>
        <p:grpSp>
          <p:nvGrpSpPr>
            <p:cNvPr id="8210" name="Group 40"/>
            <p:cNvGrpSpPr>
              <a:grpSpLocks/>
            </p:cNvGrpSpPr>
            <p:nvPr/>
          </p:nvGrpSpPr>
          <p:grpSpPr bwMode="auto">
            <a:xfrm>
              <a:off x="3600" y="1824"/>
              <a:ext cx="888" cy="294"/>
              <a:chOff x="870" y="3504"/>
              <a:chExt cx="888" cy="294"/>
            </a:xfrm>
          </p:grpSpPr>
          <p:grpSp>
            <p:nvGrpSpPr>
              <p:cNvPr id="8212" name="Group 41"/>
              <p:cNvGrpSpPr>
                <a:grpSpLocks/>
              </p:cNvGrpSpPr>
              <p:nvPr/>
            </p:nvGrpSpPr>
            <p:grpSpPr bwMode="auto">
              <a:xfrm>
                <a:off x="1470" y="3504"/>
                <a:ext cx="288" cy="288"/>
                <a:chOff x="192" y="3456"/>
                <a:chExt cx="288" cy="288"/>
              </a:xfrm>
            </p:grpSpPr>
            <p:sp>
              <p:nvSpPr>
                <p:cNvPr id="8218" name="Oval 42"/>
                <p:cNvSpPr>
                  <a:spLocks noChangeArrowheads="1"/>
                </p:cNvSpPr>
                <p:nvPr/>
              </p:nvSpPr>
              <p:spPr bwMode="auto">
                <a:xfrm>
                  <a:off x="192" y="3456"/>
                  <a:ext cx="288" cy="288"/>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p>
              </p:txBody>
            </p:sp>
            <p:sp>
              <p:nvSpPr>
                <p:cNvPr id="8219" name="Line 43"/>
                <p:cNvSpPr>
                  <a:spLocks noChangeShapeType="1"/>
                </p:cNvSpPr>
                <p:nvPr/>
              </p:nvSpPr>
              <p:spPr bwMode="auto">
                <a:xfrm>
                  <a:off x="240" y="3600"/>
                  <a:ext cx="1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grpSp>
          <p:grpSp>
            <p:nvGrpSpPr>
              <p:cNvPr id="8213" name="Group 44"/>
              <p:cNvGrpSpPr>
                <a:grpSpLocks/>
              </p:cNvGrpSpPr>
              <p:nvPr/>
            </p:nvGrpSpPr>
            <p:grpSpPr bwMode="auto">
              <a:xfrm>
                <a:off x="870" y="3510"/>
                <a:ext cx="288" cy="288"/>
                <a:chOff x="624" y="3456"/>
                <a:chExt cx="288" cy="288"/>
              </a:xfrm>
            </p:grpSpPr>
            <p:sp>
              <p:nvSpPr>
                <p:cNvPr id="8215" name="Oval 45"/>
                <p:cNvSpPr>
                  <a:spLocks noChangeArrowheads="1"/>
                </p:cNvSpPr>
                <p:nvPr/>
              </p:nvSpPr>
              <p:spPr bwMode="auto">
                <a:xfrm>
                  <a:off x="624" y="3456"/>
                  <a:ext cx="288" cy="288"/>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p>
              </p:txBody>
            </p:sp>
            <p:sp>
              <p:nvSpPr>
                <p:cNvPr id="8216" name="Line 46"/>
                <p:cNvSpPr>
                  <a:spLocks noChangeShapeType="1"/>
                </p:cNvSpPr>
                <p:nvPr/>
              </p:nvSpPr>
              <p:spPr bwMode="auto">
                <a:xfrm>
                  <a:off x="672" y="3600"/>
                  <a:ext cx="1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8217" name="Line 47"/>
                <p:cNvSpPr>
                  <a:spLocks noChangeShapeType="1"/>
                </p:cNvSpPr>
                <p:nvPr/>
              </p:nvSpPr>
              <p:spPr bwMode="auto">
                <a:xfrm>
                  <a:off x="768" y="3504"/>
                  <a:ext cx="0" cy="19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grpSp>
          <p:sp>
            <p:nvSpPr>
              <p:cNvPr id="8214" name="Text Box 48"/>
              <p:cNvSpPr txBox="1">
                <a:spLocks noChangeArrowheads="1"/>
              </p:cNvSpPr>
              <p:nvPr/>
            </p:nvSpPr>
            <p:spPr bwMode="auto">
              <a:xfrm>
                <a:off x="1188" y="3522"/>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Bef>
                    <a:spcPct val="50000"/>
                  </a:spcBef>
                </a:pPr>
                <a:r>
                  <a:rPr kumimoji="1" lang="en-US" altLang="zh-TW"/>
                  <a:t>or</a:t>
                </a:r>
              </a:p>
            </p:txBody>
          </p:sp>
        </p:grpSp>
        <p:sp>
          <p:nvSpPr>
            <p:cNvPr id="8211" name="Line 49"/>
            <p:cNvSpPr>
              <a:spLocks noChangeShapeType="1"/>
            </p:cNvSpPr>
            <p:nvPr/>
          </p:nvSpPr>
          <p:spPr bwMode="auto">
            <a:xfrm flipV="1">
              <a:off x="4026" y="1704"/>
              <a:ext cx="96" cy="192"/>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grpSp>
      <p:sp>
        <p:nvSpPr>
          <p:cNvPr id="8198" name="Text Box 50"/>
          <p:cNvSpPr txBox="1">
            <a:spLocks noChangeArrowheads="1"/>
          </p:cNvSpPr>
          <p:nvPr/>
        </p:nvSpPr>
        <p:spPr bwMode="auto">
          <a:xfrm>
            <a:off x="1239838" y="1576388"/>
            <a:ext cx="7435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US" altLang="zh-HK"/>
          </a:p>
        </p:txBody>
      </p:sp>
      <p:sp>
        <p:nvSpPr>
          <p:cNvPr id="8199" name="Text Box 51"/>
          <p:cNvSpPr txBox="1">
            <a:spLocks noChangeArrowheads="1"/>
          </p:cNvSpPr>
          <p:nvPr/>
        </p:nvSpPr>
        <p:spPr bwMode="auto">
          <a:xfrm>
            <a:off x="457200" y="1200274"/>
            <a:ext cx="77343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marL="285750" indent="-285750" eaLnBrk="1" hangingPunct="1">
              <a:buFont typeface="Arial" panose="020B0604020202020204" pitchFamily="34" charset="0"/>
              <a:buChar char="•"/>
            </a:pPr>
            <a:r>
              <a:rPr lang="en-US" altLang="zh-HK" dirty="0" smtClean="0"/>
              <a:t>Transistors play an indispensable role in electronics and other areas.</a:t>
            </a:r>
          </a:p>
          <a:p>
            <a:pPr marL="285750" indent="-285750" eaLnBrk="1" hangingPunct="1">
              <a:buFont typeface="Arial" panose="020B0604020202020204" pitchFamily="34" charset="0"/>
              <a:buChar char="•"/>
            </a:pPr>
            <a:endParaRPr lang="en-US" altLang="zh-HK" dirty="0"/>
          </a:p>
          <a:p>
            <a:pPr marL="285750" indent="-285750" eaLnBrk="1" hangingPunct="1">
              <a:buFont typeface="Arial" panose="020B0604020202020204" pitchFamily="34" charset="0"/>
              <a:buChar char="•"/>
            </a:pPr>
            <a:r>
              <a:rPr lang="en-US" altLang="zh-HK" dirty="0" smtClean="0"/>
              <a:t>Simply speaking, a transistor works like an electronic switch (It can also perform signal amplification, e.g. in </a:t>
            </a:r>
            <a:r>
              <a:rPr lang="en-US" altLang="zh-HK" dirty="0" err="1" smtClean="0"/>
              <a:t>HiFi</a:t>
            </a:r>
            <a:r>
              <a:rPr lang="en-US" altLang="zh-HK" dirty="0" smtClean="0"/>
              <a:t>).</a:t>
            </a:r>
            <a:endParaRPr lang="en-US" altLang="zh-HK" dirty="0"/>
          </a:p>
          <a:p>
            <a:pPr eaLnBrk="1" hangingPunct="1">
              <a:buFontTx/>
              <a:buChar char="•"/>
            </a:pPr>
            <a:endParaRPr lang="en-US" altLang="zh-HK" dirty="0"/>
          </a:p>
        </p:txBody>
      </p:sp>
      <p:sp>
        <p:nvSpPr>
          <p:cNvPr id="49" name="Title 1"/>
          <p:cNvSpPr txBox="1">
            <a:spLocks/>
          </p:cNvSpPr>
          <p:nvPr/>
        </p:nvSpPr>
        <p:spPr bwMode="auto">
          <a:xfrm>
            <a:off x="457200" y="196850"/>
            <a:ext cx="8229600" cy="6588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eaLnBrk="1" hangingPunct="1"/>
            <a:r>
              <a:rPr lang="en-US" sz="2800" b="1" kern="0" dirty="0" smtClean="0">
                <a:solidFill>
                  <a:srgbClr val="558ED5"/>
                </a:solidFill>
                <a:latin typeface="Calibri" pitchFamily="34" charset="0"/>
              </a:rPr>
              <a:t>What does a transistor do?</a:t>
            </a:r>
          </a:p>
        </p:txBody>
      </p:sp>
    </p:spTree>
    <p:extLst>
      <p:ext uri="{BB962C8B-B14F-4D97-AF65-F5344CB8AC3E}">
        <p14:creationId xmlns:p14="http://schemas.microsoft.com/office/powerpoint/2010/main" val="3529215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3"/>
          <p:cNvSpPr>
            <a:spLocks noGrp="1"/>
          </p:cNvSpPr>
          <p:nvPr>
            <p:ph type="body" idx="4294967295"/>
          </p:nvPr>
        </p:nvSpPr>
        <p:spPr>
          <a:xfrm>
            <a:off x="457200" y="1056778"/>
            <a:ext cx="8229600" cy="5184775"/>
          </a:xfrm>
        </p:spPr>
        <p:txBody>
          <a:bodyPr/>
          <a:lstStyle/>
          <a:p>
            <a:pPr eaLnBrk="1" hangingPunct="1"/>
            <a:r>
              <a:rPr lang="en-US" altLang="zh-HK" sz="2000" dirty="0" smtClean="0">
                <a:latin typeface="Calibri" panose="020F0502020204030204" pitchFamily="34" charset="0"/>
                <a:cs typeface="Calibri" panose="020F0502020204030204" pitchFamily="34" charset="0"/>
              </a:rPr>
              <a:t>Transistors, together with other components, like </a:t>
            </a:r>
            <a:r>
              <a:rPr lang="en-US" altLang="zh-HK" sz="2000" b="1" dirty="0" smtClean="0">
                <a:solidFill>
                  <a:srgbClr val="0070C0"/>
                </a:solidFill>
                <a:latin typeface="Calibri" panose="020F0502020204030204" pitchFamily="34" charset="0"/>
                <a:cs typeface="Calibri" panose="020F0502020204030204" pitchFamily="34" charset="0"/>
              </a:rPr>
              <a:t>resistors, capacitors, inductors, diodes, …</a:t>
            </a:r>
            <a:r>
              <a:rPr lang="en-US" altLang="zh-HK" sz="2000" dirty="0" smtClean="0">
                <a:latin typeface="Calibri" panose="020F0502020204030204" pitchFamily="34" charset="0"/>
                <a:cs typeface="Calibri" panose="020F0502020204030204" pitchFamily="34" charset="0"/>
              </a:rPr>
              <a:t>, enable us to build many different circuits.</a:t>
            </a:r>
          </a:p>
          <a:p>
            <a:pPr eaLnBrk="1" hangingPunct="1"/>
            <a:r>
              <a:rPr lang="en-US" altLang="zh-HK" sz="2000" dirty="0" smtClean="0">
                <a:latin typeface="Calibri" panose="020F0502020204030204" pitchFamily="34" charset="0"/>
                <a:cs typeface="Calibri" panose="020F0502020204030204" pitchFamily="34" charset="0"/>
              </a:rPr>
              <a:t>Example: Use of transistors enables digital logics.</a:t>
            </a:r>
          </a:p>
          <a:p>
            <a:pPr eaLnBrk="1" hangingPunct="1"/>
            <a:endParaRPr lang="en-US" altLang="zh-HK" sz="2000" dirty="0" smtClean="0">
              <a:latin typeface="Calibri" panose="020F0502020204030204" pitchFamily="34" charset="0"/>
              <a:cs typeface="Calibri" panose="020F0502020204030204" pitchFamily="34" charset="0"/>
            </a:endParaRPr>
          </a:p>
          <a:p>
            <a:pPr eaLnBrk="1" hangingPunct="1"/>
            <a:endParaRPr lang="en-US" altLang="zh-HK" sz="2000" dirty="0" smtClean="0">
              <a:latin typeface="Calibri" panose="020F0502020204030204" pitchFamily="34" charset="0"/>
              <a:cs typeface="Calibri" panose="020F0502020204030204" pitchFamily="34" charset="0"/>
            </a:endParaRPr>
          </a:p>
          <a:p>
            <a:pPr eaLnBrk="1" hangingPunct="1"/>
            <a:endParaRPr lang="en-US" altLang="zh-HK" sz="2000" dirty="0" smtClean="0">
              <a:latin typeface="Calibri" panose="020F0502020204030204" pitchFamily="34" charset="0"/>
              <a:cs typeface="Calibri" panose="020F0502020204030204" pitchFamily="34" charset="0"/>
            </a:endParaRPr>
          </a:p>
          <a:p>
            <a:pPr eaLnBrk="1" hangingPunct="1"/>
            <a:endParaRPr lang="en-US" altLang="zh-HK" sz="2000" dirty="0" smtClean="0">
              <a:latin typeface="Calibri" panose="020F0502020204030204" pitchFamily="34" charset="0"/>
              <a:cs typeface="Calibri" panose="020F0502020204030204" pitchFamily="34" charset="0"/>
            </a:endParaRPr>
          </a:p>
          <a:p>
            <a:pPr eaLnBrk="1" hangingPunct="1"/>
            <a:endParaRPr lang="en-US" altLang="zh-HK" sz="2000" dirty="0" smtClean="0">
              <a:latin typeface="Calibri" panose="020F0502020204030204" pitchFamily="34" charset="0"/>
              <a:cs typeface="Calibri" panose="020F0502020204030204" pitchFamily="34" charset="0"/>
            </a:endParaRPr>
          </a:p>
          <a:p>
            <a:pPr eaLnBrk="1" hangingPunct="1"/>
            <a:endParaRPr lang="en-US" altLang="zh-HK" sz="2000" dirty="0" smtClean="0">
              <a:latin typeface="Calibri" panose="020F0502020204030204" pitchFamily="34" charset="0"/>
              <a:cs typeface="Calibri" panose="020F0502020204030204" pitchFamily="34" charset="0"/>
            </a:endParaRPr>
          </a:p>
          <a:p>
            <a:pPr eaLnBrk="1" hangingPunct="1"/>
            <a:endParaRPr lang="en-US" altLang="zh-HK" sz="2000" dirty="0" smtClean="0">
              <a:latin typeface="Calibri" panose="020F0502020204030204" pitchFamily="34" charset="0"/>
              <a:cs typeface="Calibri" panose="020F0502020204030204" pitchFamily="34" charset="0"/>
            </a:endParaRPr>
          </a:p>
          <a:p>
            <a:pPr eaLnBrk="1" hangingPunct="1"/>
            <a:endParaRPr lang="en-US" altLang="zh-HK" sz="2000" dirty="0" smtClean="0">
              <a:latin typeface="Calibri" panose="020F0502020204030204" pitchFamily="34" charset="0"/>
              <a:cs typeface="Calibri" panose="020F0502020204030204" pitchFamily="34" charset="0"/>
            </a:endParaRPr>
          </a:p>
          <a:p>
            <a:pPr eaLnBrk="1" hangingPunct="1"/>
            <a:r>
              <a:rPr lang="en-US" altLang="zh-HK" sz="2000" dirty="0" smtClean="0">
                <a:latin typeface="Calibri" panose="020F0502020204030204" pitchFamily="34" charset="0"/>
                <a:cs typeface="Calibri" panose="020F0502020204030204" pitchFamily="34" charset="0"/>
              </a:rPr>
              <a:t>With digital logistics, we can compute (without doing it ourselves)…</a:t>
            </a:r>
          </a:p>
          <a:p>
            <a:pPr eaLnBrk="1" hangingPunct="1"/>
            <a:r>
              <a:rPr lang="en-US" altLang="zh-HK" sz="2000" dirty="0" smtClean="0">
                <a:latin typeface="Calibri" panose="020F0502020204030204" pitchFamily="34" charset="0"/>
                <a:cs typeface="Calibri" panose="020F0502020204030204" pitchFamily="34" charset="0"/>
              </a:rPr>
              <a:t>And with the ability to compute, we have modern computers (and that includes your iPhone).</a:t>
            </a:r>
          </a:p>
        </p:txBody>
      </p:sp>
      <p:grpSp>
        <p:nvGrpSpPr>
          <p:cNvPr id="9221" name="Group 118"/>
          <p:cNvGrpSpPr>
            <a:grpSpLocks/>
          </p:cNvGrpSpPr>
          <p:nvPr/>
        </p:nvGrpSpPr>
        <p:grpSpPr bwMode="auto">
          <a:xfrm>
            <a:off x="1835150" y="2389075"/>
            <a:ext cx="4968875" cy="2519363"/>
            <a:chOff x="336" y="672"/>
            <a:chExt cx="5235" cy="3072"/>
          </a:xfrm>
        </p:grpSpPr>
        <p:grpSp>
          <p:nvGrpSpPr>
            <p:cNvPr id="9222" name="Group 119"/>
            <p:cNvGrpSpPr>
              <a:grpSpLocks/>
            </p:cNvGrpSpPr>
            <p:nvPr/>
          </p:nvGrpSpPr>
          <p:grpSpPr bwMode="auto">
            <a:xfrm>
              <a:off x="624" y="672"/>
              <a:ext cx="1494" cy="456"/>
              <a:chOff x="732" y="264"/>
              <a:chExt cx="1494" cy="456"/>
            </a:xfrm>
          </p:grpSpPr>
          <p:sp>
            <p:nvSpPr>
              <p:cNvPr id="9287" name="Rectangle 120"/>
              <p:cNvSpPr>
                <a:spLocks noChangeArrowheads="1"/>
              </p:cNvSpPr>
              <p:nvPr/>
            </p:nvSpPr>
            <p:spPr bwMode="auto">
              <a:xfrm>
                <a:off x="1152" y="288"/>
                <a:ext cx="480" cy="384"/>
              </a:xfrm>
              <a:prstGeom prst="rect">
                <a:avLst/>
              </a:prstGeom>
              <a:solidFill>
                <a:srgbClr val="0066FF"/>
              </a:solidFill>
              <a:ln w="9525">
                <a:solidFill>
                  <a:schemeClr val="tx1"/>
                </a:solidFill>
                <a:miter lim="800000"/>
                <a:headEnd/>
                <a:tailEnd/>
              </a:ln>
            </p:spPr>
            <p:txBody>
              <a:bodyPr wrap="none" anchor="ct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p>
            </p:txBody>
          </p:sp>
          <p:sp>
            <p:nvSpPr>
              <p:cNvPr id="9288" name="Text Box 121"/>
              <p:cNvSpPr txBox="1">
                <a:spLocks noChangeArrowheads="1"/>
              </p:cNvSpPr>
              <p:nvPr/>
            </p:nvSpPr>
            <p:spPr bwMode="auto">
              <a:xfrm>
                <a:off x="1150" y="363"/>
                <a:ext cx="484"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algn="ctr" eaLnBrk="1" hangingPunct="1">
                  <a:spcBef>
                    <a:spcPct val="50000"/>
                  </a:spcBef>
                </a:pPr>
                <a:r>
                  <a:rPr kumimoji="1" lang="en-US" altLang="zh-TW" sz="800" b="1">
                    <a:solidFill>
                      <a:schemeClr val="bg1"/>
                    </a:solidFill>
                    <a:latin typeface="Comic Sans MS" pitchFamily="66" charset="0"/>
                  </a:rPr>
                  <a:t>AND</a:t>
                </a:r>
              </a:p>
            </p:txBody>
          </p:sp>
          <p:sp>
            <p:nvSpPr>
              <p:cNvPr id="9289" name="Line 122"/>
              <p:cNvSpPr>
                <a:spLocks noChangeShapeType="1"/>
              </p:cNvSpPr>
              <p:nvPr/>
            </p:nvSpPr>
            <p:spPr bwMode="auto">
              <a:xfrm>
                <a:off x="912" y="384"/>
                <a:ext cx="24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9290" name="Line 123"/>
              <p:cNvSpPr>
                <a:spLocks noChangeShapeType="1"/>
              </p:cNvSpPr>
              <p:nvPr/>
            </p:nvSpPr>
            <p:spPr bwMode="auto">
              <a:xfrm>
                <a:off x="912" y="576"/>
                <a:ext cx="24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9291" name="Line 124"/>
              <p:cNvSpPr>
                <a:spLocks noChangeShapeType="1"/>
              </p:cNvSpPr>
              <p:nvPr/>
            </p:nvSpPr>
            <p:spPr bwMode="auto">
              <a:xfrm>
                <a:off x="1632" y="480"/>
                <a:ext cx="24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9292" name="Text Box 125"/>
              <p:cNvSpPr txBox="1">
                <a:spLocks noChangeArrowheads="1"/>
              </p:cNvSpPr>
              <p:nvPr/>
            </p:nvSpPr>
            <p:spPr bwMode="auto">
              <a:xfrm>
                <a:off x="732" y="264"/>
                <a:ext cx="385"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Bef>
                    <a:spcPct val="50000"/>
                  </a:spcBef>
                </a:pPr>
                <a:r>
                  <a:rPr kumimoji="1" lang="en-US" altLang="zh-TW" sz="800">
                    <a:latin typeface="Comic Sans MS" pitchFamily="66" charset="0"/>
                  </a:rPr>
                  <a:t>A</a:t>
                </a:r>
              </a:p>
            </p:txBody>
          </p:sp>
          <p:sp>
            <p:nvSpPr>
              <p:cNvPr id="9293" name="Text Box 126"/>
              <p:cNvSpPr txBox="1">
                <a:spLocks noChangeArrowheads="1"/>
              </p:cNvSpPr>
              <p:nvPr/>
            </p:nvSpPr>
            <p:spPr bwMode="auto">
              <a:xfrm>
                <a:off x="732" y="459"/>
                <a:ext cx="385"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Bef>
                    <a:spcPct val="50000"/>
                  </a:spcBef>
                </a:pPr>
                <a:r>
                  <a:rPr kumimoji="1" lang="en-US" altLang="zh-TW" sz="800">
                    <a:latin typeface="Comic Sans MS" pitchFamily="66" charset="0"/>
                  </a:rPr>
                  <a:t>B</a:t>
                </a:r>
              </a:p>
            </p:txBody>
          </p:sp>
          <p:sp>
            <p:nvSpPr>
              <p:cNvPr id="9294" name="Text Box 127"/>
              <p:cNvSpPr txBox="1">
                <a:spLocks noChangeArrowheads="1"/>
              </p:cNvSpPr>
              <p:nvPr/>
            </p:nvSpPr>
            <p:spPr bwMode="auto">
              <a:xfrm>
                <a:off x="1841" y="345"/>
                <a:ext cx="385"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Bef>
                    <a:spcPct val="50000"/>
                  </a:spcBef>
                </a:pPr>
                <a:r>
                  <a:rPr kumimoji="1" lang="en-US" altLang="zh-TW" sz="800">
                    <a:latin typeface="Comic Sans MS" pitchFamily="66" charset="0"/>
                  </a:rPr>
                  <a:t>Out</a:t>
                </a:r>
              </a:p>
            </p:txBody>
          </p:sp>
        </p:grpSp>
        <p:grpSp>
          <p:nvGrpSpPr>
            <p:cNvPr id="9223" name="Group 128"/>
            <p:cNvGrpSpPr>
              <a:grpSpLocks/>
            </p:cNvGrpSpPr>
            <p:nvPr/>
          </p:nvGrpSpPr>
          <p:grpSpPr bwMode="auto">
            <a:xfrm>
              <a:off x="3696" y="672"/>
              <a:ext cx="1494" cy="455"/>
              <a:chOff x="732" y="264"/>
              <a:chExt cx="1494" cy="455"/>
            </a:xfrm>
          </p:grpSpPr>
          <p:sp>
            <p:nvSpPr>
              <p:cNvPr id="9279" name="Rectangle 129"/>
              <p:cNvSpPr>
                <a:spLocks noChangeArrowheads="1"/>
              </p:cNvSpPr>
              <p:nvPr/>
            </p:nvSpPr>
            <p:spPr bwMode="auto">
              <a:xfrm>
                <a:off x="1152" y="288"/>
                <a:ext cx="480" cy="384"/>
              </a:xfrm>
              <a:prstGeom prst="rect">
                <a:avLst/>
              </a:prstGeom>
              <a:solidFill>
                <a:srgbClr val="0066FF"/>
              </a:solidFill>
              <a:ln w="9525">
                <a:solidFill>
                  <a:schemeClr val="tx1"/>
                </a:solidFill>
                <a:miter lim="800000"/>
                <a:headEnd/>
                <a:tailEnd/>
              </a:ln>
            </p:spPr>
            <p:txBody>
              <a:bodyPr wrap="none" anchor="ct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p>
            </p:txBody>
          </p:sp>
          <p:sp>
            <p:nvSpPr>
              <p:cNvPr id="9280" name="Text Box 130"/>
              <p:cNvSpPr txBox="1">
                <a:spLocks noChangeArrowheads="1"/>
              </p:cNvSpPr>
              <p:nvPr/>
            </p:nvSpPr>
            <p:spPr bwMode="auto">
              <a:xfrm>
                <a:off x="1150" y="365"/>
                <a:ext cx="484"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algn="ctr" eaLnBrk="1" hangingPunct="1">
                  <a:spcBef>
                    <a:spcPct val="50000"/>
                  </a:spcBef>
                </a:pPr>
                <a:r>
                  <a:rPr kumimoji="1" lang="en-US" altLang="zh-TW" sz="800" b="1">
                    <a:solidFill>
                      <a:schemeClr val="bg1"/>
                    </a:solidFill>
                    <a:latin typeface="Comic Sans MS" pitchFamily="66" charset="0"/>
                  </a:rPr>
                  <a:t>OR</a:t>
                </a:r>
              </a:p>
            </p:txBody>
          </p:sp>
          <p:sp>
            <p:nvSpPr>
              <p:cNvPr id="9281" name="Line 131"/>
              <p:cNvSpPr>
                <a:spLocks noChangeShapeType="1"/>
              </p:cNvSpPr>
              <p:nvPr/>
            </p:nvSpPr>
            <p:spPr bwMode="auto">
              <a:xfrm>
                <a:off x="912" y="384"/>
                <a:ext cx="24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9282" name="Line 132"/>
              <p:cNvSpPr>
                <a:spLocks noChangeShapeType="1"/>
              </p:cNvSpPr>
              <p:nvPr/>
            </p:nvSpPr>
            <p:spPr bwMode="auto">
              <a:xfrm>
                <a:off x="912" y="576"/>
                <a:ext cx="24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9283" name="Line 133"/>
              <p:cNvSpPr>
                <a:spLocks noChangeShapeType="1"/>
              </p:cNvSpPr>
              <p:nvPr/>
            </p:nvSpPr>
            <p:spPr bwMode="auto">
              <a:xfrm>
                <a:off x="1632" y="480"/>
                <a:ext cx="24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9284" name="Text Box 134"/>
              <p:cNvSpPr txBox="1">
                <a:spLocks noChangeArrowheads="1"/>
              </p:cNvSpPr>
              <p:nvPr/>
            </p:nvSpPr>
            <p:spPr bwMode="auto">
              <a:xfrm>
                <a:off x="732" y="264"/>
                <a:ext cx="385"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Bef>
                    <a:spcPct val="50000"/>
                  </a:spcBef>
                </a:pPr>
                <a:r>
                  <a:rPr kumimoji="1" lang="en-US" altLang="zh-TW" sz="800">
                    <a:latin typeface="Comic Sans MS" pitchFamily="66" charset="0"/>
                  </a:rPr>
                  <a:t>A</a:t>
                </a:r>
              </a:p>
            </p:txBody>
          </p:sp>
          <p:sp>
            <p:nvSpPr>
              <p:cNvPr id="9285" name="Text Box 135"/>
              <p:cNvSpPr txBox="1">
                <a:spLocks noChangeArrowheads="1"/>
              </p:cNvSpPr>
              <p:nvPr/>
            </p:nvSpPr>
            <p:spPr bwMode="auto">
              <a:xfrm>
                <a:off x="732" y="458"/>
                <a:ext cx="385"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Bef>
                    <a:spcPct val="50000"/>
                  </a:spcBef>
                </a:pPr>
                <a:r>
                  <a:rPr kumimoji="1" lang="en-US" altLang="zh-TW" sz="800">
                    <a:latin typeface="Comic Sans MS" pitchFamily="66" charset="0"/>
                  </a:rPr>
                  <a:t>B</a:t>
                </a:r>
              </a:p>
            </p:txBody>
          </p:sp>
          <p:sp>
            <p:nvSpPr>
              <p:cNvPr id="9286" name="Text Box 136"/>
              <p:cNvSpPr txBox="1">
                <a:spLocks noChangeArrowheads="1"/>
              </p:cNvSpPr>
              <p:nvPr/>
            </p:nvSpPr>
            <p:spPr bwMode="auto">
              <a:xfrm>
                <a:off x="1841" y="345"/>
                <a:ext cx="385"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Bef>
                    <a:spcPct val="50000"/>
                  </a:spcBef>
                </a:pPr>
                <a:r>
                  <a:rPr kumimoji="1" lang="en-US" altLang="zh-TW" sz="800">
                    <a:latin typeface="Comic Sans MS" pitchFamily="66" charset="0"/>
                  </a:rPr>
                  <a:t>Out</a:t>
                </a:r>
              </a:p>
            </p:txBody>
          </p:sp>
        </p:grpSp>
        <p:grpSp>
          <p:nvGrpSpPr>
            <p:cNvPr id="9224" name="Group 137"/>
            <p:cNvGrpSpPr>
              <a:grpSpLocks/>
            </p:cNvGrpSpPr>
            <p:nvPr/>
          </p:nvGrpSpPr>
          <p:grpSpPr bwMode="auto">
            <a:xfrm>
              <a:off x="336" y="1763"/>
              <a:ext cx="2073" cy="1981"/>
              <a:chOff x="336" y="1763"/>
              <a:chExt cx="2073" cy="1981"/>
            </a:xfrm>
          </p:grpSpPr>
          <p:sp>
            <p:nvSpPr>
              <p:cNvPr id="9255" name="Line 138"/>
              <p:cNvSpPr>
                <a:spLocks noChangeShapeType="1"/>
              </p:cNvSpPr>
              <p:nvPr/>
            </p:nvSpPr>
            <p:spPr bwMode="auto">
              <a:xfrm flipH="1">
                <a:off x="336" y="2450"/>
                <a:ext cx="19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56" name="Line 139"/>
              <p:cNvSpPr>
                <a:spLocks noChangeShapeType="1"/>
              </p:cNvSpPr>
              <p:nvPr/>
            </p:nvSpPr>
            <p:spPr bwMode="auto">
              <a:xfrm flipH="1" flipV="1">
                <a:off x="816" y="2448"/>
                <a:ext cx="336"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57" name="Line 140"/>
              <p:cNvSpPr>
                <a:spLocks noChangeShapeType="1"/>
              </p:cNvSpPr>
              <p:nvPr/>
            </p:nvSpPr>
            <p:spPr bwMode="auto">
              <a:xfrm flipH="1" flipV="1">
                <a:off x="1440" y="2448"/>
                <a:ext cx="52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58" name="Text Box 141"/>
              <p:cNvSpPr txBox="1">
                <a:spLocks noChangeArrowheads="1"/>
              </p:cNvSpPr>
              <p:nvPr/>
            </p:nvSpPr>
            <p:spPr bwMode="auto">
              <a:xfrm>
                <a:off x="548" y="2731"/>
                <a:ext cx="240"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Bef>
                    <a:spcPct val="50000"/>
                  </a:spcBef>
                </a:pPr>
                <a:r>
                  <a:rPr kumimoji="1" lang="en-US" altLang="zh-TW" sz="800">
                    <a:solidFill>
                      <a:srgbClr val="FF3300"/>
                    </a:solidFill>
                    <a:latin typeface="Comic Sans MS" pitchFamily="66" charset="0"/>
                  </a:rPr>
                  <a:t>A</a:t>
                </a:r>
              </a:p>
            </p:txBody>
          </p:sp>
          <p:sp>
            <p:nvSpPr>
              <p:cNvPr id="9259" name="Text Box 142"/>
              <p:cNvSpPr txBox="1">
                <a:spLocks noChangeArrowheads="1"/>
              </p:cNvSpPr>
              <p:nvPr/>
            </p:nvSpPr>
            <p:spPr bwMode="auto">
              <a:xfrm>
                <a:off x="1199" y="2735"/>
                <a:ext cx="24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Bef>
                    <a:spcPct val="50000"/>
                  </a:spcBef>
                </a:pPr>
                <a:r>
                  <a:rPr kumimoji="1" lang="en-US" altLang="zh-TW" sz="800">
                    <a:solidFill>
                      <a:srgbClr val="FF3300"/>
                    </a:solidFill>
                    <a:latin typeface="Comic Sans MS" pitchFamily="66" charset="0"/>
                  </a:rPr>
                  <a:t>B</a:t>
                </a:r>
              </a:p>
            </p:txBody>
          </p:sp>
          <p:pic>
            <p:nvPicPr>
              <p:cNvPr id="9260" name="Picture 143" descr="MCj0215335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 y="2768"/>
                <a:ext cx="854" cy="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1" name="Litebulb"/>
              <p:cNvSpPr>
                <a:spLocks noEditPoints="1" noChangeArrowheads="1"/>
              </p:cNvSpPr>
              <p:nvPr/>
            </p:nvSpPr>
            <p:spPr bwMode="auto">
              <a:xfrm>
                <a:off x="1776" y="1763"/>
                <a:ext cx="633" cy="831"/>
              </a:xfrm>
              <a:custGeom>
                <a:avLst/>
                <a:gdLst>
                  <a:gd name="T0" fmla="*/ 317 w 21600"/>
                  <a:gd name="T1" fmla="*/ 0 h 21600"/>
                  <a:gd name="T2" fmla="*/ 633 w 21600"/>
                  <a:gd name="T3" fmla="*/ 299 h 21600"/>
                  <a:gd name="T4" fmla="*/ 0 w 21600"/>
                  <a:gd name="T5" fmla="*/ 299 h 21600"/>
                  <a:gd name="T6" fmla="*/ 317 w 21600"/>
                  <a:gd name="T7" fmla="*/ 831 h 21600"/>
                  <a:gd name="T8" fmla="*/ 0 60000 65536"/>
                  <a:gd name="T9" fmla="*/ 0 60000 65536"/>
                  <a:gd name="T10" fmla="*/ 0 60000 65536"/>
                  <a:gd name="T11" fmla="*/ 0 60000 65536"/>
                  <a:gd name="T12" fmla="*/ 3549 w 21600"/>
                  <a:gd name="T13" fmla="*/ 2183 h 21600"/>
                  <a:gd name="T14" fmla="*/ 18290 w 21600"/>
                  <a:gd name="T15" fmla="*/ 9279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a:lstStyle/>
              <a:p>
                <a:endParaRPr lang="zh-HK" altLang="en-US"/>
              </a:p>
            </p:txBody>
          </p:sp>
          <p:sp>
            <p:nvSpPr>
              <p:cNvPr id="9262" name="Line 145"/>
              <p:cNvSpPr>
                <a:spLocks noChangeShapeType="1"/>
              </p:cNvSpPr>
              <p:nvPr/>
            </p:nvSpPr>
            <p:spPr bwMode="auto">
              <a:xfrm>
                <a:off x="2094" y="2594"/>
                <a:ext cx="0" cy="3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63" name="Line 146"/>
              <p:cNvSpPr>
                <a:spLocks noChangeShapeType="1"/>
              </p:cNvSpPr>
              <p:nvPr/>
            </p:nvSpPr>
            <p:spPr bwMode="auto">
              <a:xfrm>
                <a:off x="342" y="2450"/>
                <a:ext cx="0" cy="105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64" name="Line 147"/>
              <p:cNvSpPr>
                <a:spLocks noChangeShapeType="1"/>
              </p:cNvSpPr>
              <p:nvPr/>
            </p:nvSpPr>
            <p:spPr bwMode="auto">
              <a:xfrm>
                <a:off x="336" y="3506"/>
                <a:ext cx="115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grpSp>
            <p:nvGrpSpPr>
              <p:cNvPr id="9265" name="Group 148"/>
              <p:cNvGrpSpPr>
                <a:grpSpLocks/>
              </p:cNvGrpSpPr>
              <p:nvPr/>
            </p:nvGrpSpPr>
            <p:grpSpPr bwMode="auto">
              <a:xfrm>
                <a:off x="528" y="1927"/>
                <a:ext cx="288" cy="816"/>
                <a:chOff x="2688" y="1968"/>
                <a:chExt cx="288" cy="816"/>
              </a:xfrm>
            </p:grpSpPr>
            <p:sp>
              <p:nvSpPr>
                <p:cNvPr id="9273" name="Rectangle 149"/>
                <p:cNvSpPr>
                  <a:spLocks noChangeArrowheads="1"/>
                </p:cNvSpPr>
                <p:nvPr/>
              </p:nvSpPr>
              <p:spPr bwMode="auto">
                <a:xfrm>
                  <a:off x="2736" y="1968"/>
                  <a:ext cx="192" cy="24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p>
              </p:txBody>
            </p:sp>
            <p:sp>
              <p:nvSpPr>
                <p:cNvPr id="9274" name="Line 150"/>
                <p:cNvSpPr>
                  <a:spLocks noChangeShapeType="1"/>
                </p:cNvSpPr>
                <p:nvPr/>
              </p:nvSpPr>
              <p:spPr bwMode="auto">
                <a:xfrm>
                  <a:off x="2784" y="2208"/>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75" name="Line 151"/>
                <p:cNvSpPr>
                  <a:spLocks noChangeShapeType="1"/>
                </p:cNvSpPr>
                <p:nvPr/>
              </p:nvSpPr>
              <p:spPr bwMode="auto">
                <a:xfrm>
                  <a:off x="2832" y="2208"/>
                  <a:ext cx="0" cy="57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76" name="Line 152"/>
                <p:cNvSpPr>
                  <a:spLocks noChangeShapeType="1"/>
                </p:cNvSpPr>
                <p:nvPr/>
              </p:nvSpPr>
              <p:spPr bwMode="auto">
                <a:xfrm>
                  <a:off x="2880" y="2208"/>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77" name="Line 153"/>
                <p:cNvSpPr>
                  <a:spLocks noChangeShapeType="1"/>
                </p:cNvSpPr>
                <p:nvPr/>
              </p:nvSpPr>
              <p:spPr bwMode="auto">
                <a:xfrm flipH="1">
                  <a:off x="2688" y="2352"/>
                  <a:ext cx="96"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78" name="Line 154"/>
                <p:cNvSpPr>
                  <a:spLocks noChangeShapeType="1"/>
                </p:cNvSpPr>
                <p:nvPr/>
              </p:nvSpPr>
              <p:spPr bwMode="auto">
                <a:xfrm>
                  <a:off x="2880" y="2352"/>
                  <a:ext cx="96"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grpSp>
          <p:grpSp>
            <p:nvGrpSpPr>
              <p:cNvPr id="9266" name="Group 155"/>
              <p:cNvGrpSpPr>
                <a:grpSpLocks/>
              </p:cNvGrpSpPr>
              <p:nvPr/>
            </p:nvGrpSpPr>
            <p:grpSpPr bwMode="auto">
              <a:xfrm>
                <a:off x="1152" y="1920"/>
                <a:ext cx="288" cy="816"/>
                <a:chOff x="2688" y="1968"/>
                <a:chExt cx="288" cy="816"/>
              </a:xfrm>
            </p:grpSpPr>
            <p:sp>
              <p:nvSpPr>
                <p:cNvPr id="9267" name="Rectangle 156"/>
                <p:cNvSpPr>
                  <a:spLocks noChangeArrowheads="1"/>
                </p:cNvSpPr>
                <p:nvPr/>
              </p:nvSpPr>
              <p:spPr bwMode="auto">
                <a:xfrm>
                  <a:off x="2736" y="1968"/>
                  <a:ext cx="192" cy="24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p>
              </p:txBody>
            </p:sp>
            <p:sp>
              <p:nvSpPr>
                <p:cNvPr id="9268" name="Line 157"/>
                <p:cNvSpPr>
                  <a:spLocks noChangeShapeType="1"/>
                </p:cNvSpPr>
                <p:nvPr/>
              </p:nvSpPr>
              <p:spPr bwMode="auto">
                <a:xfrm>
                  <a:off x="2784" y="2208"/>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69" name="Line 158"/>
                <p:cNvSpPr>
                  <a:spLocks noChangeShapeType="1"/>
                </p:cNvSpPr>
                <p:nvPr/>
              </p:nvSpPr>
              <p:spPr bwMode="auto">
                <a:xfrm>
                  <a:off x="2832" y="2208"/>
                  <a:ext cx="0" cy="57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70" name="Line 159"/>
                <p:cNvSpPr>
                  <a:spLocks noChangeShapeType="1"/>
                </p:cNvSpPr>
                <p:nvPr/>
              </p:nvSpPr>
              <p:spPr bwMode="auto">
                <a:xfrm>
                  <a:off x="2880" y="2208"/>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71" name="Line 160"/>
                <p:cNvSpPr>
                  <a:spLocks noChangeShapeType="1"/>
                </p:cNvSpPr>
                <p:nvPr/>
              </p:nvSpPr>
              <p:spPr bwMode="auto">
                <a:xfrm flipH="1">
                  <a:off x="2688" y="2352"/>
                  <a:ext cx="96"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72" name="Line 161"/>
                <p:cNvSpPr>
                  <a:spLocks noChangeShapeType="1"/>
                </p:cNvSpPr>
                <p:nvPr/>
              </p:nvSpPr>
              <p:spPr bwMode="auto">
                <a:xfrm>
                  <a:off x="2880" y="2352"/>
                  <a:ext cx="96"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grpSp>
        </p:grpSp>
        <p:grpSp>
          <p:nvGrpSpPr>
            <p:cNvPr id="9225" name="Group 162"/>
            <p:cNvGrpSpPr>
              <a:grpSpLocks/>
            </p:cNvGrpSpPr>
            <p:nvPr/>
          </p:nvGrpSpPr>
          <p:grpSpPr bwMode="auto">
            <a:xfrm>
              <a:off x="3504" y="1488"/>
              <a:ext cx="2067" cy="2256"/>
              <a:chOff x="3504" y="1200"/>
              <a:chExt cx="2067" cy="2256"/>
            </a:xfrm>
          </p:grpSpPr>
          <p:sp>
            <p:nvSpPr>
              <p:cNvPr id="9226" name="Line 163"/>
              <p:cNvSpPr>
                <a:spLocks noChangeShapeType="1"/>
              </p:cNvSpPr>
              <p:nvPr/>
            </p:nvSpPr>
            <p:spPr bwMode="auto">
              <a:xfrm flipH="1">
                <a:off x="3504" y="2162"/>
                <a:ext cx="19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27" name="Line 164"/>
              <p:cNvSpPr>
                <a:spLocks noChangeShapeType="1"/>
              </p:cNvSpPr>
              <p:nvPr/>
            </p:nvSpPr>
            <p:spPr bwMode="auto">
              <a:xfrm flipH="1" flipV="1">
                <a:off x="4707" y="2160"/>
                <a:ext cx="423"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28" name="Text Box 165"/>
              <p:cNvSpPr txBox="1">
                <a:spLocks noChangeArrowheads="1"/>
              </p:cNvSpPr>
              <p:nvPr/>
            </p:nvSpPr>
            <p:spPr bwMode="auto">
              <a:xfrm>
                <a:off x="4054" y="1988"/>
                <a:ext cx="239"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Bef>
                    <a:spcPct val="50000"/>
                  </a:spcBef>
                </a:pPr>
                <a:r>
                  <a:rPr kumimoji="1" lang="en-US" altLang="zh-TW" sz="800">
                    <a:solidFill>
                      <a:srgbClr val="FF3300"/>
                    </a:solidFill>
                    <a:latin typeface="Comic Sans MS" pitchFamily="66" charset="0"/>
                  </a:rPr>
                  <a:t>A</a:t>
                </a:r>
              </a:p>
            </p:txBody>
          </p:sp>
          <p:sp>
            <p:nvSpPr>
              <p:cNvPr id="9229" name="Text Box 166"/>
              <p:cNvSpPr txBox="1">
                <a:spLocks noChangeArrowheads="1"/>
              </p:cNvSpPr>
              <p:nvPr/>
            </p:nvSpPr>
            <p:spPr bwMode="auto">
              <a:xfrm>
                <a:off x="4068" y="3034"/>
                <a:ext cx="237"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Bef>
                    <a:spcPct val="50000"/>
                  </a:spcBef>
                </a:pPr>
                <a:r>
                  <a:rPr kumimoji="1" lang="en-US" altLang="zh-TW" sz="800">
                    <a:solidFill>
                      <a:srgbClr val="FF3300"/>
                    </a:solidFill>
                    <a:latin typeface="Comic Sans MS" pitchFamily="66" charset="0"/>
                  </a:rPr>
                  <a:t>B</a:t>
                </a:r>
              </a:p>
            </p:txBody>
          </p:sp>
          <p:pic>
            <p:nvPicPr>
              <p:cNvPr id="9230" name="Picture 167" descr="MCj0215335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0" y="2480"/>
                <a:ext cx="854" cy="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Litebulb"/>
              <p:cNvSpPr>
                <a:spLocks noEditPoints="1" noChangeArrowheads="1"/>
              </p:cNvSpPr>
              <p:nvPr/>
            </p:nvSpPr>
            <p:spPr bwMode="auto">
              <a:xfrm>
                <a:off x="4938" y="1475"/>
                <a:ext cx="633" cy="831"/>
              </a:xfrm>
              <a:custGeom>
                <a:avLst/>
                <a:gdLst>
                  <a:gd name="T0" fmla="*/ 317 w 21600"/>
                  <a:gd name="T1" fmla="*/ 0 h 21600"/>
                  <a:gd name="T2" fmla="*/ 633 w 21600"/>
                  <a:gd name="T3" fmla="*/ 299 h 21600"/>
                  <a:gd name="T4" fmla="*/ 0 w 21600"/>
                  <a:gd name="T5" fmla="*/ 299 h 21600"/>
                  <a:gd name="T6" fmla="*/ 317 w 21600"/>
                  <a:gd name="T7" fmla="*/ 831 h 21600"/>
                  <a:gd name="T8" fmla="*/ 0 60000 65536"/>
                  <a:gd name="T9" fmla="*/ 0 60000 65536"/>
                  <a:gd name="T10" fmla="*/ 0 60000 65536"/>
                  <a:gd name="T11" fmla="*/ 0 60000 65536"/>
                  <a:gd name="T12" fmla="*/ 3549 w 21600"/>
                  <a:gd name="T13" fmla="*/ 2183 h 21600"/>
                  <a:gd name="T14" fmla="*/ 18290 w 21600"/>
                  <a:gd name="T15" fmla="*/ 9279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a:lstStyle/>
              <a:p>
                <a:endParaRPr lang="zh-HK" altLang="en-US"/>
              </a:p>
            </p:txBody>
          </p:sp>
          <p:sp>
            <p:nvSpPr>
              <p:cNvPr id="9232" name="Line 169"/>
              <p:cNvSpPr>
                <a:spLocks noChangeShapeType="1"/>
              </p:cNvSpPr>
              <p:nvPr/>
            </p:nvSpPr>
            <p:spPr bwMode="auto">
              <a:xfrm>
                <a:off x="5256" y="2306"/>
                <a:ext cx="0" cy="3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33" name="Line 170"/>
              <p:cNvSpPr>
                <a:spLocks noChangeShapeType="1"/>
              </p:cNvSpPr>
              <p:nvPr/>
            </p:nvSpPr>
            <p:spPr bwMode="auto">
              <a:xfrm>
                <a:off x="3510" y="2162"/>
                <a:ext cx="0" cy="105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34" name="Line 171"/>
              <p:cNvSpPr>
                <a:spLocks noChangeShapeType="1"/>
              </p:cNvSpPr>
              <p:nvPr/>
            </p:nvSpPr>
            <p:spPr bwMode="auto">
              <a:xfrm>
                <a:off x="3504" y="3218"/>
                <a:ext cx="115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35" name="Line 172"/>
              <p:cNvSpPr>
                <a:spLocks noChangeShapeType="1"/>
              </p:cNvSpPr>
              <p:nvPr/>
            </p:nvSpPr>
            <p:spPr bwMode="auto">
              <a:xfrm>
                <a:off x="3696" y="1728"/>
                <a:ext cx="0" cy="105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36" name="Line 173"/>
              <p:cNvSpPr>
                <a:spLocks noChangeShapeType="1"/>
              </p:cNvSpPr>
              <p:nvPr/>
            </p:nvSpPr>
            <p:spPr bwMode="auto">
              <a:xfrm flipH="1">
                <a:off x="3696" y="2784"/>
                <a:ext cx="33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37" name="Line 174"/>
              <p:cNvSpPr>
                <a:spLocks noChangeShapeType="1"/>
              </p:cNvSpPr>
              <p:nvPr/>
            </p:nvSpPr>
            <p:spPr bwMode="auto">
              <a:xfrm flipH="1">
                <a:off x="4320" y="2784"/>
                <a:ext cx="38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38" name="Line 175"/>
              <p:cNvSpPr>
                <a:spLocks noChangeShapeType="1"/>
              </p:cNvSpPr>
              <p:nvPr/>
            </p:nvSpPr>
            <p:spPr bwMode="auto">
              <a:xfrm>
                <a:off x="4704" y="1728"/>
                <a:ext cx="0" cy="105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grpSp>
            <p:nvGrpSpPr>
              <p:cNvPr id="9239" name="Group 176"/>
              <p:cNvGrpSpPr>
                <a:grpSpLocks/>
              </p:cNvGrpSpPr>
              <p:nvPr/>
            </p:nvGrpSpPr>
            <p:grpSpPr bwMode="auto">
              <a:xfrm>
                <a:off x="4032" y="2256"/>
                <a:ext cx="288" cy="816"/>
                <a:chOff x="2688" y="1968"/>
                <a:chExt cx="288" cy="816"/>
              </a:xfrm>
            </p:grpSpPr>
            <p:sp>
              <p:nvSpPr>
                <p:cNvPr id="9249" name="Rectangle 177"/>
                <p:cNvSpPr>
                  <a:spLocks noChangeArrowheads="1"/>
                </p:cNvSpPr>
                <p:nvPr/>
              </p:nvSpPr>
              <p:spPr bwMode="auto">
                <a:xfrm>
                  <a:off x="2736" y="1968"/>
                  <a:ext cx="192" cy="24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p>
              </p:txBody>
            </p:sp>
            <p:sp>
              <p:nvSpPr>
                <p:cNvPr id="9250" name="Line 178"/>
                <p:cNvSpPr>
                  <a:spLocks noChangeShapeType="1"/>
                </p:cNvSpPr>
                <p:nvPr/>
              </p:nvSpPr>
              <p:spPr bwMode="auto">
                <a:xfrm>
                  <a:off x="2784" y="2208"/>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51" name="Line 179"/>
                <p:cNvSpPr>
                  <a:spLocks noChangeShapeType="1"/>
                </p:cNvSpPr>
                <p:nvPr/>
              </p:nvSpPr>
              <p:spPr bwMode="auto">
                <a:xfrm>
                  <a:off x="2832" y="2208"/>
                  <a:ext cx="0" cy="57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52" name="Line 180"/>
                <p:cNvSpPr>
                  <a:spLocks noChangeShapeType="1"/>
                </p:cNvSpPr>
                <p:nvPr/>
              </p:nvSpPr>
              <p:spPr bwMode="auto">
                <a:xfrm>
                  <a:off x="2880" y="2208"/>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53" name="Line 181"/>
                <p:cNvSpPr>
                  <a:spLocks noChangeShapeType="1"/>
                </p:cNvSpPr>
                <p:nvPr/>
              </p:nvSpPr>
              <p:spPr bwMode="auto">
                <a:xfrm flipH="1">
                  <a:off x="2688" y="2352"/>
                  <a:ext cx="96"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54" name="Line 182"/>
                <p:cNvSpPr>
                  <a:spLocks noChangeShapeType="1"/>
                </p:cNvSpPr>
                <p:nvPr/>
              </p:nvSpPr>
              <p:spPr bwMode="auto">
                <a:xfrm>
                  <a:off x="2880" y="2352"/>
                  <a:ext cx="96"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grpSp>
          <p:sp>
            <p:nvSpPr>
              <p:cNvPr id="9240" name="Line 183"/>
              <p:cNvSpPr>
                <a:spLocks noChangeShapeType="1"/>
              </p:cNvSpPr>
              <p:nvPr/>
            </p:nvSpPr>
            <p:spPr bwMode="auto">
              <a:xfrm flipH="1">
                <a:off x="3696" y="1728"/>
                <a:ext cx="33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41" name="Line 184"/>
              <p:cNvSpPr>
                <a:spLocks noChangeShapeType="1"/>
              </p:cNvSpPr>
              <p:nvPr/>
            </p:nvSpPr>
            <p:spPr bwMode="auto">
              <a:xfrm flipH="1">
                <a:off x="4320" y="1728"/>
                <a:ext cx="38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grpSp>
            <p:nvGrpSpPr>
              <p:cNvPr id="9242" name="Group 185"/>
              <p:cNvGrpSpPr>
                <a:grpSpLocks/>
              </p:cNvGrpSpPr>
              <p:nvPr/>
            </p:nvGrpSpPr>
            <p:grpSpPr bwMode="auto">
              <a:xfrm>
                <a:off x="4032" y="1200"/>
                <a:ext cx="288" cy="816"/>
                <a:chOff x="2688" y="1968"/>
                <a:chExt cx="288" cy="816"/>
              </a:xfrm>
            </p:grpSpPr>
            <p:sp>
              <p:nvSpPr>
                <p:cNvPr id="9243" name="Rectangle 186"/>
                <p:cNvSpPr>
                  <a:spLocks noChangeArrowheads="1"/>
                </p:cNvSpPr>
                <p:nvPr/>
              </p:nvSpPr>
              <p:spPr bwMode="auto">
                <a:xfrm>
                  <a:off x="2736" y="1968"/>
                  <a:ext cx="192" cy="24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p>
              </p:txBody>
            </p:sp>
            <p:sp>
              <p:nvSpPr>
                <p:cNvPr id="9244" name="Line 187"/>
                <p:cNvSpPr>
                  <a:spLocks noChangeShapeType="1"/>
                </p:cNvSpPr>
                <p:nvPr/>
              </p:nvSpPr>
              <p:spPr bwMode="auto">
                <a:xfrm>
                  <a:off x="2784" y="2208"/>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45" name="Line 188"/>
                <p:cNvSpPr>
                  <a:spLocks noChangeShapeType="1"/>
                </p:cNvSpPr>
                <p:nvPr/>
              </p:nvSpPr>
              <p:spPr bwMode="auto">
                <a:xfrm>
                  <a:off x="2832" y="2208"/>
                  <a:ext cx="0" cy="57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46" name="Line 189"/>
                <p:cNvSpPr>
                  <a:spLocks noChangeShapeType="1"/>
                </p:cNvSpPr>
                <p:nvPr/>
              </p:nvSpPr>
              <p:spPr bwMode="auto">
                <a:xfrm>
                  <a:off x="2880" y="2208"/>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47" name="Line 190"/>
                <p:cNvSpPr>
                  <a:spLocks noChangeShapeType="1"/>
                </p:cNvSpPr>
                <p:nvPr/>
              </p:nvSpPr>
              <p:spPr bwMode="auto">
                <a:xfrm flipH="1">
                  <a:off x="2688" y="2352"/>
                  <a:ext cx="96"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9248" name="Line 191"/>
                <p:cNvSpPr>
                  <a:spLocks noChangeShapeType="1"/>
                </p:cNvSpPr>
                <p:nvPr/>
              </p:nvSpPr>
              <p:spPr bwMode="auto">
                <a:xfrm>
                  <a:off x="2880" y="2352"/>
                  <a:ext cx="96"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grpSp>
        </p:grpSp>
      </p:grpSp>
      <p:sp>
        <p:nvSpPr>
          <p:cNvPr id="79" name="Title 1"/>
          <p:cNvSpPr txBox="1">
            <a:spLocks/>
          </p:cNvSpPr>
          <p:nvPr/>
        </p:nvSpPr>
        <p:spPr bwMode="auto">
          <a:xfrm>
            <a:off x="457200" y="196850"/>
            <a:ext cx="8229600" cy="6588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eaLnBrk="1" hangingPunct="1"/>
            <a:r>
              <a:rPr lang="en-US" sz="2800" b="1" kern="0" dirty="0" smtClean="0">
                <a:solidFill>
                  <a:srgbClr val="558ED5"/>
                </a:solidFill>
                <a:latin typeface="Calibri" pitchFamily="34" charset="0"/>
              </a:rPr>
              <a:t>Okay, so what’s the big deal?</a:t>
            </a:r>
          </a:p>
        </p:txBody>
      </p:sp>
    </p:spTree>
    <p:extLst>
      <p:ext uri="{BB962C8B-B14F-4D97-AF65-F5344CB8AC3E}">
        <p14:creationId xmlns:p14="http://schemas.microsoft.com/office/powerpoint/2010/main" val="39658701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Text Box 5"/>
          <p:cNvSpPr txBox="1">
            <a:spLocks noChangeArrowheads="1"/>
          </p:cNvSpPr>
          <p:nvPr/>
        </p:nvSpPr>
        <p:spPr bwMode="auto">
          <a:xfrm>
            <a:off x="971550" y="5445125"/>
            <a:ext cx="40934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algn="ctr" eaLnBrk="1" hangingPunct="1"/>
            <a:r>
              <a:rPr kumimoji="1" lang="en-US" altLang="zh-TW" sz="1400" dirty="0">
                <a:solidFill>
                  <a:schemeClr val="accent2"/>
                </a:solidFill>
                <a:latin typeface="Calibri" panose="020F0502020204030204" pitchFamily="34" charset="0"/>
                <a:cs typeface="Calibri" panose="020F0502020204030204" pitchFamily="34" charset="0"/>
              </a:rPr>
              <a:t>Electronic Delay Storage Automatic Calculator in </a:t>
            </a:r>
            <a:r>
              <a:rPr kumimoji="1" lang="en-US" altLang="zh-TW" sz="1400" dirty="0">
                <a:solidFill>
                  <a:srgbClr val="FF3300"/>
                </a:solidFill>
                <a:latin typeface="Calibri" panose="020F0502020204030204" pitchFamily="34" charset="0"/>
                <a:cs typeface="Calibri" panose="020F0502020204030204" pitchFamily="34" charset="0"/>
              </a:rPr>
              <a:t>1949</a:t>
            </a:r>
          </a:p>
          <a:p>
            <a:pPr algn="ctr" eaLnBrk="1" hangingPunct="1"/>
            <a:r>
              <a:rPr kumimoji="1" lang="en-US" altLang="zh-TW" sz="1400" dirty="0">
                <a:solidFill>
                  <a:schemeClr val="accent2"/>
                </a:solidFill>
                <a:latin typeface="Calibri" panose="020F0502020204030204" pitchFamily="34" charset="0"/>
                <a:cs typeface="Calibri" panose="020F0502020204030204" pitchFamily="34" charset="0"/>
              </a:rPr>
              <a:t>(addition, subtraction, multiplication, square, prime numbers, etc.)</a:t>
            </a:r>
          </a:p>
        </p:txBody>
      </p:sp>
      <p:sp>
        <p:nvSpPr>
          <p:cNvPr id="91142" name="Text Box 6"/>
          <p:cNvSpPr txBox="1">
            <a:spLocks noChangeArrowheads="1"/>
          </p:cNvSpPr>
          <p:nvPr/>
        </p:nvSpPr>
        <p:spPr bwMode="auto">
          <a:xfrm>
            <a:off x="5772150" y="5589588"/>
            <a:ext cx="28543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algn="ctr" eaLnBrk="1" hangingPunct="1"/>
            <a:r>
              <a:rPr kumimoji="1" lang="en-US" altLang="zh-TW" sz="1400" dirty="0" smtClean="0">
                <a:solidFill>
                  <a:schemeClr val="accent2"/>
                </a:solidFill>
                <a:latin typeface="Calibri" panose="020F0502020204030204" pitchFamily="34" charset="0"/>
                <a:cs typeface="Calibri" panose="020F0502020204030204" pitchFamily="34" charset="0"/>
              </a:rPr>
              <a:t>(You do </a:t>
            </a:r>
            <a:r>
              <a:rPr kumimoji="1" lang="en-US" altLang="zh-TW" sz="1400" smtClean="0">
                <a:solidFill>
                  <a:schemeClr val="accent2"/>
                </a:solidFill>
                <a:latin typeface="Calibri" panose="020F0502020204030204" pitchFamily="34" charset="0"/>
                <a:cs typeface="Calibri" panose="020F0502020204030204" pitchFamily="34" charset="0"/>
              </a:rPr>
              <a:t>know what these </a:t>
            </a:r>
            <a:r>
              <a:rPr kumimoji="1" lang="en-US" altLang="zh-TW" sz="1400" dirty="0" smtClean="0">
                <a:solidFill>
                  <a:schemeClr val="accent2"/>
                </a:solidFill>
                <a:latin typeface="Calibri" panose="020F0502020204030204" pitchFamily="34" charset="0"/>
                <a:cs typeface="Calibri" panose="020F0502020204030204" pitchFamily="34" charset="0"/>
              </a:rPr>
              <a:t>gadgets are, don’t you)</a:t>
            </a:r>
            <a:endParaRPr kumimoji="1" lang="en-US" altLang="zh-TW" sz="1400" dirty="0">
              <a:solidFill>
                <a:schemeClr val="accent2"/>
              </a:solidFill>
              <a:latin typeface="Calibri" panose="020F0502020204030204" pitchFamily="34" charset="0"/>
              <a:cs typeface="Calibri" panose="020F0502020204030204" pitchFamily="34" charset="0"/>
            </a:endParaRPr>
          </a:p>
        </p:txBody>
      </p:sp>
      <p:pic>
        <p:nvPicPr>
          <p:cNvPr id="10247" name="Picture 9" descr="edsac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557338"/>
            <a:ext cx="518477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457200" y="196850"/>
            <a:ext cx="8229600" cy="6588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eaLnBrk="1" hangingPunct="1"/>
            <a:r>
              <a:rPr lang="en-US" sz="2800" b="1" kern="0" dirty="0" smtClean="0">
                <a:solidFill>
                  <a:srgbClr val="558ED5"/>
                </a:solidFill>
                <a:latin typeface="Calibri" pitchFamily="34" charset="0"/>
              </a:rPr>
              <a:t>So we build things bigger and bigger to compute, and yet size smaller and smaller</a:t>
            </a:r>
          </a:p>
        </p:txBody>
      </p:sp>
      <p:pic>
        <p:nvPicPr>
          <p:cNvPr id="263170" name="Picture 2" descr="C:\Users\wkma\Desktop\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1493" y="4947024"/>
            <a:ext cx="832082" cy="546711"/>
          </a:xfrm>
          <a:prstGeom prst="rect">
            <a:avLst/>
          </a:prstGeom>
          <a:noFill/>
          <a:extLst>
            <a:ext uri="{909E8E84-426E-40DD-AFC4-6F175D3DCCD1}">
              <a14:hiddenFill xmlns:a14="http://schemas.microsoft.com/office/drawing/2010/main">
                <a:solidFill>
                  <a:srgbClr val="FFFFFF"/>
                </a:solidFill>
              </a14:hiddenFill>
            </a:ext>
          </a:extLst>
        </p:spPr>
      </p:pic>
      <p:pic>
        <p:nvPicPr>
          <p:cNvPr id="263172" name="Picture 4" descr="C:\Users\wkma\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4" y="4278211"/>
            <a:ext cx="1785801" cy="1337627"/>
          </a:xfrm>
          <a:prstGeom prst="rect">
            <a:avLst/>
          </a:prstGeom>
          <a:noFill/>
          <a:extLst>
            <a:ext uri="{909E8E84-426E-40DD-AFC4-6F175D3DCCD1}">
              <a14:hiddenFill xmlns:a14="http://schemas.microsoft.com/office/drawing/2010/main">
                <a:solidFill>
                  <a:srgbClr val="FFFFFF"/>
                </a:solidFill>
              </a14:hiddenFill>
            </a:ext>
          </a:extLst>
        </p:spPr>
      </p:pic>
      <p:pic>
        <p:nvPicPr>
          <p:cNvPr id="263173" name="Picture 5" descr="C:\Users\wkma\Desktop\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6106" y="998096"/>
            <a:ext cx="2390775" cy="1914525"/>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C:\Users\wkma\Desktop\imag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7226" y="3156805"/>
            <a:ext cx="1887966" cy="1176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560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1141"/>
                                        </p:tgtEl>
                                        <p:attrNameLst>
                                          <p:attrName>style.visibility</p:attrName>
                                        </p:attrNameLst>
                                      </p:cBhvr>
                                      <p:to>
                                        <p:strVal val="visible"/>
                                      </p:to>
                                    </p:set>
                                    <p:animEffect transition="in" filter="fade">
                                      <p:cBhvr>
                                        <p:cTn id="7" dur="2000"/>
                                        <p:tgtEl>
                                          <p:spTgt spid="911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142"/>
                                        </p:tgtEl>
                                        <p:attrNameLst>
                                          <p:attrName>style.visibility</p:attrName>
                                        </p:attrNameLst>
                                      </p:cBhvr>
                                      <p:to>
                                        <p:strVal val="visible"/>
                                      </p:to>
                                    </p:set>
                                    <p:animEffect transition="in" filter="fade">
                                      <p:cBhvr>
                                        <p:cTn id="10" dur="2000"/>
                                        <p:tgtEl>
                                          <p:spTgt spid="91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1" grpId="0"/>
      <p:bldP spid="911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p:cNvSpPr>
          <p:nvPr>
            <p:ph type="body" idx="4294967295"/>
          </p:nvPr>
        </p:nvSpPr>
        <p:spPr>
          <a:xfrm>
            <a:off x="457200" y="1002500"/>
            <a:ext cx="8229600" cy="5576888"/>
          </a:xfrm>
        </p:spPr>
        <p:txBody>
          <a:bodyPr/>
          <a:lstStyle/>
          <a:p>
            <a:pPr eaLnBrk="1" hangingPunct="1"/>
            <a:r>
              <a:rPr lang="en-US" altLang="zh-HK" sz="2000" dirty="0" smtClean="0">
                <a:latin typeface="Calibri" panose="020F0502020204030204" pitchFamily="34" charset="0"/>
                <a:cs typeface="Calibri" panose="020F0502020204030204" pitchFamily="34" charset="0"/>
              </a:rPr>
              <a:t>Electronics provides “primal elements” behind almost all modern technology. </a:t>
            </a:r>
          </a:p>
          <a:p>
            <a:pPr eaLnBrk="1" hangingPunct="1"/>
            <a:r>
              <a:rPr lang="en-US" altLang="zh-HK" sz="2000" dirty="0" smtClean="0">
                <a:latin typeface="Calibri" panose="020F0502020204030204" pitchFamily="34" charset="0"/>
                <a:cs typeface="Calibri" panose="020F0502020204030204" pitchFamily="34" charset="0"/>
              </a:rPr>
              <a:t>Roughly speaking, it gives us the key building blocks for fields like </a:t>
            </a:r>
            <a:r>
              <a:rPr lang="en-US" altLang="zh-HK" sz="2000" dirty="0">
                <a:latin typeface="Calibri" panose="020F0502020204030204" pitchFamily="34" charset="0"/>
                <a:cs typeface="Calibri" panose="020F0502020204030204" pitchFamily="34" charset="0"/>
              </a:rPr>
              <a:t>wireless communications, optical communications, </a:t>
            </a:r>
            <a:r>
              <a:rPr lang="en-US" altLang="zh-HK" sz="2000" dirty="0" smtClean="0">
                <a:latin typeface="Calibri" panose="020F0502020204030204" pitchFamily="34" charset="0"/>
                <a:cs typeface="Calibri" panose="020F0502020204030204" pitchFamily="34" charset="0"/>
              </a:rPr>
              <a:t>information technology, biomedical </a:t>
            </a:r>
            <a:r>
              <a:rPr lang="en-US" altLang="zh-HK" sz="2000" dirty="0">
                <a:latin typeface="Calibri" panose="020F0502020204030204" pitchFamily="34" charset="0"/>
                <a:cs typeface="Calibri" panose="020F0502020204030204" pitchFamily="34" charset="0"/>
              </a:rPr>
              <a:t>engineering, and many, many more. </a:t>
            </a:r>
          </a:p>
          <a:p>
            <a:pPr marL="0" indent="0" eaLnBrk="1" hangingPunct="1">
              <a:buNone/>
            </a:pPr>
            <a:endParaRPr lang="en-US" altLang="zh-HK" sz="2000" dirty="0" smtClean="0">
              <a:latin typeface="Calibri" panose="020F0502020204030204" pitchFamily="34" charset="0"/>
              <a:cs typeface="Calibri" panose="020F0502020204030204" pitchFamily="34" charset="0"/>
            </a:endParaRPr>
          </a:p>
          <a:p>
            <a:pPr eaLnBrk="1" hangingPunct="1"/>
            <a:endParaRPr lang="en-US" altLang="zh-HK" sz="2000" dirty="0">
              <a:latin typeface="Calibri" panose="020F0502020204030204" pitchFamily="34" charset="0"/>
              <a:cs typeface="Calibri" panose="020F0502020204030204" pitchFamily="34" charset="0"/>
            </a:endParaRPr>
          </a:p>
          <a:p>
            <a:pPr eaLnBrk="1" hangingPunct="1"/>
            <a:endParaRPr lang="en-US" altLang="zh-HK" sz="2000" dirty="0" smtClean="0">
              <a:latin typeface="Calibri" panose="020F0502020204030204" pitchFamily="34" charset="0"/>
              <a:cs typeface="Calibri" panose="020F0502020204030204" pitchFamily="34" charset="0"/>
            </a:endParaRPr>
          </a:p>
          <a:p>
            <a:pPr eaLnBrk="1" hangingPunct="1"/>
            <a:endParaRPr lang="en-US" altLang="zh-HK" sz="2000" dirty="0">
              <a:latin typeface="Calibri" panose="020F0502020204030204" pitchFamily="34" charset="0"/>
              <a:cs typeface="Calibri" panose="020F0502020204030204" pitchFamily="34" charset="0"/>
            </a:endParaRPr>
          </a:p>
          <a:p>
            <a:pPr eaLnBrk="1" hangingPunct="1"/>
            <a:endParaRPr lang="en-US" altLang="zh-HK" sz="2000" dirty="0" smtClean="0">
              <a:latin typeface="Calibri" panose="020F0502020204030204" pitchFamily="34" charset="0"/>
              <a:cs typeface="Calibri" panose="020F0502020204030204" pitchFamily="34" charset="0"/>
            </a:endParaRPr>
          </a:p>
          <a:p>
            <a:pPr eaLnBrk="1" hangingPunct="1"/>
            <a:endParaRPr lang="en-US" altLang="zh-HK" sz="2000" dirty="0">
              <a:latin typeface="Calibri" panose="020F0502020204030204" pitchFamily="34" charset="0"/>
              <a:cs typeface="Calibri" panose="020F0502020204030204" pitchFamily="34" charset="0"/>
            </a:endParaRPr>
          </a:p>
          <a:p>
            <a:pPr eaLnBrk="1" hangingPunct="1"/>
            <a:endParaRPr lang="en-US" altLang="zh-HK" sz="2000" dirty="0" smtClean="0">
              <a:latin typeface="Calibri" panose="020F0502020204030204" pitchFamily="34" charset="0"/>
              <a:cs typeface="Calibri" panose="020F0502020204030204" pitchFamily="34" charset="0"/>
            </a:endParaRPr>
          </a:p>
          <a:p>
            <a:pPr eaLnBrk="1" hangingPunct="1"/>
            <a:r>
              <a:rPr lang="en-US" altLang="zh-HK" sz="2000" dirty="0" smtClean="0">
                <a:latin typeface="Calibri" panose="020F0502020204030204" pitchFamily="34" charset="0"/>
                <a:cs typeface="Calibri" panose="020F0502020204030204" pitchFamily="34" charset="0"/>
              </a:rPr>
              <a:t>Without electronic and associated engineering technologies, we may not have mobile, internet, FB or </a:t>
            </a:r>
            <a:r>
              <a:rPr lang="en-US" altLang="zh-HK" sz="2000" dirty="0" err="1" smtClean="0">
                <a:latin typeface="Calibri" panose="020F0502020204030204" pitchFamily="34" charset="0"/>
                <a:cs typeface="Calibri" panose="020F0502020204030204" pitchFamily="34" charset="0"/>
              </a:rPr>
              <a:t>Whatsapps</a:t>
            </a:r>
            <a:r>
              <a:rPr lang="en-US" altLang="zh-HK" sz="2000" dirty="0" smtClean="0">
                <a:latin typeface="Calibri" panose="020F0502020204030204" pitchFamily="34" charset="0"/>
                <a:cs typeface="Calibri" panose="020F0502020204030204" pitchFamily="34" charset="0"/>
              </a:rPr>
              <a:t> (which some of you might be using in my lecture). Oh, wash you own clothes (by hand), too!</a:t>
            </a:r>
          </a:p>
          <a:p>
            <a:pPr eaLnBrk="1" hangingPunct="1"/>
            <a:endParaRPr lang="en-US" altLang="zh-HK" sz="2000" dirty="0">
              <a:latin typeface="Calibri" panose="020F0502020204030204" pitchFamily="34" charset="0"/>
              <a:cs typeface="Calibri" panose="020F0502020204030204" pitchFamily="34" charset="0"/>
            </a:endParaRPr>
          </a:p>
          <a:p>
            <a:pPr eaLnBrk="1" hangingPunct="1"/>
            <a:endParaRPr lang="en-US" altLang="zh-HK" sz="2000" dirty="0" smtClean="0">
              <a:latin typeface="Calibri" panose="020F0502020204030204" pitchFamily="34" charset="0"/>
              <a:cs typeface="Calibri" panose="020F0502020204030204" pitchFamily="34" charset="0"/>
            </a:endParaRPr>
          </a:p>
          <a:p>
            <a:pPr eaLnBrk="1" hangingPunct="1"/>
            <a:endParaRPr lang="en-US" altLang="zh-HK" sz="1800" dirty="0" smtClean="0"/>
          </a:p>
        </p:txBody>
      </p:sp>
      <p:pic>
        <p:nvPicPr>
          <p:cNvPr id="12292" name="Picture 4" descr="Nobel med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362" y="3076139"/>
            <a:ext cx="86042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425" y="3076139"/>
            <a:ext cx="202882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6"/>
          <p:cNvSpPr txBox="1">
            <a:spLocks noChangeArrowheads="1"/>
          </p:cNvSpPr>
          <p:nvPr/>
        </p:nvSpPr>
        <p:spPr bwMode="auto">
          <a:xfrm>
            <a:off x="2954592" y="4704914"/>
            <a:ext cx="1071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r>
              <a:rPr lang="en-US" altLang="zh-HK" sz="1400" dirty="0">
                <a:solidFill>
                  <a:srgbClr val="FF3300"/>
                </a:solidFill>
              </a:rPr>
              <a:t>Who is he?</a:t>
            </a:r>
          </a:p>
        </p:txBody>
      </p:sp>
      <p:pic>
        <p:nvPicPr>
          <p:cNvPr id="93191" name="Picture 7" descr="rfide01"/>
          <p:cNvPicPr>
            <a:picLocks noChangeAspect="1" noChangeArrowheads="1"/>
          </p:cNvPicPr>
          <p:nvPr/>
        </p:nvPicPr>
        <p:blipFill>
          <a:blip r:embed="rId4"/>
          <a:srcRect/>
          <a:stretch>
            <a:fillRect/>
          </a:stretch>
        </p:blipFill>
        <p:spPr bwMode="auto">
          <a:xfrm>
            <a:off x="5497459" y="3076139"/>
            <a:ext cx="1282700" cy="1628775"/>
          </a:xfrm>
          <a:prstGeom prst="rect">
            <a:avLst/>
          </a:prstGeom>
          <a:noFill/>
          <a:effectLst>
            <a:outerShdw dist="107763" dir="2700000" algn="ctr" rotWithShape="0">
              <a:srgbClr val="808080">
                <a:alpha val="50000"/>
              </a:srgbClr>
            </a:outerShdw>
          </a:effectLst>
        </p:spPr>
      </p:pic>
    </p:spTree>
    <p:extLst>
      <p:ext uri="{BB962C8B-B14F-4D97-AF65-F5344CB8AC3E}">
        <p14:creationId xmlns:p14="http://schemas.microsoft.com/office/powerpoint/2010/main" val="16219399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558ED5"/>
                </a:solidFill>
                <a:latin typeface="Calibri" pitchFamily="34" charset="0"/>
                <a:cs typeface="Calibri" pitchFamily="34" charset="0"/>
              </a:rPr>
              <a:t>RESISTORS, VOLTAGE AND CURRENT</a:t>
            </a:r>
            <a:endParaRPr lang="en-US" dirty="0">
              <a:solidFill>
                <a:srgbClr val="558ED5"/>
              </a:solidFill>
              <a:latin typeface="Calibri" pitchFamily="34" charset="0"/>
              <a:cs typeface="Calibri" pitchFamily="34" charset="0"/>
            </a:endParaRPr>
          </a:p>
        </p:txBody>
      </p:sp>
      <p:sp>
        <p:nvSpPr>
          <p:cNvPr id="17410" name="Text Placeholder 2"/>
          <p:cNvSpPr>
            <a:spLocks noGrp="1"/>
          </p:cNvSpPr>
          <p:nvPr>
            <p:ph type="body" idx="1"/>
          </p:nvPr>
        </p:nvSpPr>
        <p:spPr/>
        <p:txBody>
          <a:bodyPr/>
          <a:lstStyle/>
          <a:p>
            <a:endParaRPr lang="en-US" smtClean="0"/>
          </a:p>
        </p:txBody>
      </p:sp>
    </p:spTree>
    <p:extLst>
      <p:ext uri="{BB962C8B-B14F-4D97-AF65-F5344CB8AC3E}">
        <p14:creationId xmlns:p14="http://schemas.microsoft.com/office/powerpoint/2010/main" val="1172388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58" name="Title 1"/>
          <p:cNvSpPr>
            <a:spLocks noGrp="1"/>
          </p:cNvSpPr>
          <p:nvPr>
            <p:ph type="title" idx="4294967295"/>
          </p:nvPr>
        </p:nvSpPr>
        <p:spPr>
          <a:xfrm>
            <a:off x="457200" y="196850"/>
            <a:ext cx="8229600" cy="658813"/>
          </a:xfrm>
        </p:spPr>
        <p:txBody>
          <a:bodyPr/>
          <a:lstStyle/>
          <a:p>
            <a:pPr eaLnBrk="1" hangingPunct="1"/>
            <a:r>
              <a:rPr lang="en-US" sz="2800" b="1" dirty="0" smtClean="0">
                <a:solidFill>
                  <a:srgbClr val="558ED5"/>
                </a:solidFill>
                <a:latin typeface="Calibri" pitchFamily="34" charset="0"/>
              </a:rPr>
              <a:t>Resistor Circuits</a:t>
            </a:r>
          </a:p>
        </p:txBody>
      </p:sp>
      <p:sp>
        <p:nvSpPr>
          <p:cNvPr id="7171" name="Content Placeholder 2"/>
          <p:cNvSpPr txBox="1">
            <a:spLocks/>
          </p:cNvSpPr>
          <p:nvPr/>
        </p:nvSpPr>
        <p:spPr bwMode="auto">
          <a:xfrm>
            <a:off x="457200" y="1603864"/>
            <a:ext cx="8229600" cy="4660900"/>
          </a:xfrm>
          <a:prstGeom prst="rect">
            <a:avLst/>
          </a:prstGeom>
          <a:noFill/>
          <a:ln>
            <a:noFill/>
          </a:ln>
          <a:extLst/>
        </p:spPr>
        <p:txBody>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marL="0" indent="0" eaLnBrk="1" hangingPunct="1">
              <a:spcBef>
                <a:spcPts val="400"/>
              </a:spcBef>
              <a:spcAft>
                <a:spcPts val="200"/>
              </a:spcAft>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marL="0" indent="0" eaLnBrk="1" hangingPunct="1">
              <a:spcBef>
                <a:spcPts val="400"/>
              </a:spcBef>
              <a:spcAft>
                <a:spcPts val="200"/>
              </a:spcAft>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marL="0" indent="0" eaLnBrk="1" hangingPunct="1">
              <a:spcBef>
                <a:spcPts val="400"/>
              </a:spcBef>
              <a:spcAft>
                <a:spcPts val="200"/>
              </a:spcAft>
              <a:defRPr/>
            </a:pPr>
            <a:endParaRPr lang="en-US" sz="2000" dirty="0" smtClean="0">
              <a:latin typeface="Calibri" pitchFamily="34" charset="0"/>
            </a:endParaRPr>
          </a:p>
          <a:p>
            <a:pPr marL="0" indent="0" eaLnBrk="1" hangingPunct="1">
              <a:spcBef>
                <a:spcPts val="400"/>
              </a:spcBef>
              <a:spcAft>
                <a:spcPts val="200"/>
              </a:spcAft>
              <a:defRPr/>
            </a:pPr>
            <a:endParaRPr lang="en-US" sz="2000" dirty="0" smtClean="0">
              <a:latin typeface="Calibri" pitchFamily="34" charset="0"/>
            </a:endParaRPr>
          </a:p>
        </p:txBody>
      </p:sp>
      <p:sp>
        <p:nvSpPr>
          <p:cNvPr id="7" name="Rectangle 6"/>
          <p:cNvSpPr/>
          <p:nvPr/>
        </p:nvSpPr>
        <p:spPr>
          <a:xfrm>
            <a:off x="387577" y="985838"/>
            <a:ext cx="3500438" cy="81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3643313" y="1651000"/>
            <a:ext cx="2146300" cy="801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4829175" y="3819525"/>
            <a:ext cx="350838" cy="225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54656" name="Object 32"/>
          <p:cNvGraphicFramePr>
            <a:graphicFrameLocks noChangeAspect="1"/>
          </p:cNvGraphicFramePr>
          <p:nvPr>
            <p:extLst>
              <p:ext uri="{D42A27DB-BD31-4B8C-83A1-F6EECF244321}">
                <p14:modId xmlns:p14="http://schemas.microsoft.com/office/powerpoint/2010/main" val="1296520922"/>
              </p:ext>
            </p:extLst>
          </p:nvPr>
        </p:nvGraphicFramePr>
        <p:xfrm>
          <a:off x="3424361" y="5763273"/>
          <a:ext cx="1706563" cy="455613"/>
        </p:xfrm>
        <a:graphic>
          <a:graphicData uri="http://schemas.openxmlformats.org/presentationml/2006/ole">
            <mc:AlternateContent xmlns:mc="http://schemas.openxmlformats.org/markup-compatibility/2006">
              <mc:Choice xmlns:v="urn:schemas-microsoft-com:vml" Requires="v">
                <p:oleObj spid="_x0000_s249996" name="Formula" r:id="rId4" imgW="624230" imgH="167030" progId="Equation.Ribbit">
                  <p:embed/>
                </p:oleObj>
              </mc:Choice>
              <mc:Fallback>
                <p:oleObj name="Formula" r:id="rId4" imgW="624230" imgH="167030" progId="Equation.Ribbi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4361" y="5763273"/>
                        <a:ext cx="1706563"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4663" name="TextBox 19"/>
          <p:cNvSpPr txBox="1">
            <a:spLocks noChangeArrowheads="1"/>
          </p:cNvSpPr>
          <p:nvPr/>
        </p:nvSpPr>
        <p:spPr bwMode="auto">
          <a:xfrm>
            <a:off x="457200" y="5200725"/>
            <a:ext cx="3581400" cy="430887"/>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200" dirty="0">
                <a:latin typeface="Calibri" pitchFamily="34" charset="0"/>
              </a:rPr>
              <a:t>The famous Ohm’s Law:</a:t>
            </a:r>
          </a:p>
        </p:txBody>
      </p:sp>
      <p:graphicFrame>
        <p:nvGraphicFramePr>
          <p:cNvPr id="154657" name="Object 33"/>
          <p:cNvGraphicFramePr>
            <a:graphicFrameLocks noChangeAspect="1"/>
          </p:cNvGraphicFramePr>
          <p:nvPr>
            <p:extLst>
              <p:ext uri="{D42A27DB-BD31-4B8C-83A1-F6EECF244321}">
                <p14:modId xmlns:p14="http://schemas.microsoft.com/office/powerpoint/2010/main" val="2567428285"/>
              </p:ext>
            </p:extLst>
          </p:nvPr>
        </p:nvGraphicFramePr>
        <p:xfrm>
          <a:off x="568121" y="1603864"/>
          <a:ext cx="3139350" cy="2850122"/>
        </p:xfrm>
        <a:graphic>
          <a:graphicData uri="http://schemas.openxmlformats.org/presentationml/2006/ole">
            <mc:AlternateContent xmlns:mc="http://schemas.openxmlformats.org/markup-compatibility/2006">
              <mc:Choice xmlns:v="urn:schemas-microsoft-com:vml" Requires="v">
                <p:oleObj spid="_x0000_s249997" name="Visio" r:id="rId6" imgW="848249" imgH="770668" progId="Visio.Drawing.11">
                  <p:embed/>
                </p:oleObj>
              </mc:Choice>
              <mc:Fallback>
                <p:oleObj name="Visio" r:id="rId6" imgW="848249" imgH="770668"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121" y="1603864"/>
                        <a:ext cx="3139350" cy="2850122"/>
                      </a:xfrm>
                      <a:prstGeom prst="rect">
                        <a:avLst/>
                      </a:prstGeom>
                      <a:noFill/>
                      <a:extLst/>
                    </p:spPr>
                  </p:pic>
                </p:oleObj>
              </mc:Fallback>
            </mc:AlternateContent>
          </a:graphicData>
        </a:graphic>
      </p:graphicFrame>
      <p:sp>
        <p:nvSpPr>
          <p:cNvPr id="10" name="TextBox 19"/>
          <p:cNvSpPr txBox="1">
            <a:spLocks noChangeArrowheads="1"/>
          </p:cNvSpPr>
          <p:nvPr/>
        </p:nvSpPr>
        <p:spPr bwMode="auto">
          <a:xfrm>
            <a:off x="457199" y="985838"/>
            <a:ext cx="8130209" cy="430887"/>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200" dirty="0" smtClean="0">
                <a:latin typeface="Calibri" pitchFamily="34" charset="0"/>
              </a:rPr>
              <a:t>Consider the following simple resistor circuit:</a:t>
            </a:r>
            <a:endParaRPr lang="en-US" sz="2200" dirty="0">
              <a:latin typeface="Calibri" pitchFamily="34" charset="0"/>
            </a:endParaRPr>
          </a:p>
        </p:txBody>
      </p:sp>
      <p:pic>
        <p:nvPicPr>
          <p:cNvPr id="11" name="Picture 10"/>
          <p:cNvPicPr/>
          <p:nvPr/>
        </p:nvPicPr>
        <p:blipFill rotWithShape="1">
          <a:blip r:embed="rId8" cstate="print">
            <a:extLst>
              <a:ext uri="{28A0092B-C50C-407E-A947-70E740481C1C}">
                <a14:useLocalDpi xmlns:a14="http://schemas.microsoft.com/office/drawing/2010/main" val="0"/>
              </a:ext>
            </a:extLst>
          </a:blip>
          <a:srcRect l="29070"/>
          <a:stretch/>
        </p:blipFill>
        <p:spPr bwMode="auto">
          <a:xfrm rot="5400000">
            <a:off x="4582874" y="1493862"/>
            <a:ext cx="3549726" cy="3870945"/>
          </a:xfrm>
          <a:prstGeom prst="rect">
            <a:avLst/>
          </a:prstGeom>
          <a:ln>
            <a:noFill/>
          </a:ln>
          <a:extLst>
            <a:ext uri="{53640926-AAD7-44D8-BBD7-CCE9431645EC}">
              <a14:shadowObscured xmlns:a14="http://schemas.microsoft.com/office/drawing/2010/main"/>
            </a:ext>
          </a:extLst>
        </p:spPr>
      </p:pic>
      <p:sp>
        <p:nvSpPr>
          <p:cNvPr id="12" name="Text Box 2"/>
          <p:cNvSpPr txBox="1">
            <a:spLocks noChangeArrowheads="1"/>
          </p:cNvSpPr>
          <p:nvPr/>
        </p:nvSpPr>
        <p:spPr bwMode="auto">
          <a:xfrm>
            <a:off x="4522303" y="1784379"/>
            <a:ext cx="1179830" cy="32893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spcAft>
                <a:spcPts val="0"/>
              </a:spcAft>
            </a:pPr>
            <a:r>
              <a:rPr lang="en-US" sz="1200" kern="100">
                <a:effectLst/>
                <a:latin typeface="Calibri"/>
                <a:ea typeface="新細明體"/>
                <a:cs typeface="Calibri"/>
              </a:rPr>
              <a:t>Power supply</a:t>
            </a:r>
            <a:endParaRPr lang="zh-TW" sz="1200" kern="100">
              <a:effectLst/>
              <a:latin typeface="Calibri"/>
              <a:ea typeface="新細明體"/>
              <a:cs typeface="Times New Roman"/>
            </a:endParaRPr>
          </a:p>
        </p:txBody>
      </p:sp>
      <p:sp>
        <p:nvSpPr>
          <p:cNvPr id="14" name="Text Box 2"/>
          <p:cNvSpPr txBox="1">
            <a:spLocks noChangeArrowheads="1"/>
          </p:cNvSpPr>
          <p:nvPr/>
        </p:nvSpPr>
        <p:spPr bwMode="auto">
          <a:xfrm>
            <a:off x="6855916" y="3796602"/>
            <a:ext cx="711835" cy="32893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spcAft>
                <a:spcPts val="0"/>
              </a:spcAft>
            </a:pPr>
            <a:r>
              <a:rPr lang="en-US" sz="1200" kern="100">
                <a:effectLst/>
                <a:latin typeface="Calibri"/>
                <a:ea typeface="新細明體"/>
                <a:cs typeface="Calibri"/>
              </a:rPr>
              <a:t>Resistor</a:t>
            </a:r>
            <a:endParaRPr lang="zh-TW" sz="1200" kern="100">
              <a:effectLst/>
              <a:latin typeface="Calibri"/>
              <a:ea typeface="新細明體"/>
              <a:cs typeface="Times New Roman"/>
            </a:endParaRPr>
          </a:p>
        </p:txBody>
      </p:sp>
      <p:sp>
        <p:nvSpPr>
          <p:cNvPr id="15" name="Oval 14"/>
          <p:cNvSpPr/>
          <p:nvPr/>
        </p:nvSpPr>
        <p:spPr>
          <a:xfrm>
            <a:off x="6058259" y="3934314"/>
            <a:ext cx="732790" cy="35052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Tree>
    <p:extLst>
      <p:ext uri="{BB962C8B-B14F-4D97-AF65-F5344CB8AC3E}">
        <p14:creationId xmlns:p14="http://schemas.microsoft.com/office/powerpoint/2010/main" val="27907326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4"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A Circuit and its water analogy</a:t>
            </a:r>
          </a:p>
        </p:txBody>
      </p:sp>
      <p:sp>
        <p:nvSpPr>
          <p:cNvPr id="7171" name="Content Placeholder 2"/>
          <p:cNvSpPr txBox="1">
            <a:spLocks/>
          </p:cNvSpPr>
          <p:nvPr/>
        </p:nvSpPr>
        <p:spPr bwMode="auto">
          <a:xfrm>
            <a:off x="457200" y="941388"/>
            <a:ext cx="8229600" cy="5370512"/>
          </a:xfrm>
          <a:prstGeom prst="rect">
            <a:avLst/>
          </a:prstGeom>
          <a:noFill/>
          <a:ln>
            <a:noFill/>
          </a:ln>
          <a:extLst/>
        </p:spPr>
        <p:txBody>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Bef>
                <a:spcPts val="400"/>
              </a:spcBef>
              <a:spcAft>
                <a:spcPts val="200"/>
              </a:spcAft>
              <a:buFont typeface="Arial" charset="0"/>
              <a:buChar char="•"/>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marL="0" indent="0" eaLnBrk="1" hangingPunct="1">
              <a:spcBef>
                <a:spcPts val="400"/>
              </a:spcBef>
              <a:spcAft>
                <a:spcPts val="200"/>
              </a:spcAft>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marL="0" indent="0" eaLnBrk="1" hangingPunct="1">
              <a:spcBef>
                <a:spcPts val="400"/>
              </a:spcBef>
              <a:spcAft>
                <a:spcPts val="200"/>
              </a:spcAft>
              <a:defRPr/>
            </a:pPr>
            <a:endParaRPr lang="en-US" sz="2000" dirty="0" smtClean="0">
              <a:latin typeface="Calibri" pitchFamily="34" charset="0"/>
            </a:endParaRPr>
          </a:p>
          <a:p>
            <a:pPr marL="0" indent="0" eaLnBrk="1" hangingPunct="1">
              <a:spcBef>
                <a:spcPts val="400"/>
              </a:spcBef>
              <a:spcAft>
                <a:spcPts val="200"/>
              </a:spcAft>
              <a:defRPr/>
            </a:pPr>
            <a:endParaRPr lang="en-US" sz="2000" dirty="0" smtClean="0">
              <a:latin typeface="Calibri" pitchFamily="34" charset="0"/>
            </a:endParaRPr>
          </a:p>
          <a:p>
            <a:pPr eaLnBrk="1" hangingPunct="1">
              <a:spcBef>
                <a:spcPts val="400"/>
              </a:spcBef>
              <a:spcAft>
                <a:spcPts val="200"/>
              </a:spcAft>
              <a:buFont typeface="Arial" charset="0"/>
              <a:buChar char="•"/>
              <a:defRPr/>
            </a:pPr>
            <a:r>
              <a:rPr lang="en-US" sz="2400" dirty="0" smtClean="0">
                <a:latin typeface="Calibri" pitchFamily="34" charset="0"/>
              </a:rPr>
              <a:t>Note: do not take these analogies too far.</a:t>
            </a:r>
            <a:endParaRPr lang="en-US" sz="2400" b="1" dirty="0" smtClean="0">
              <a:solidFill>
                <a:srgbClr val="558ED5"/>
              </a:solidFill>
              <a:latin typeface="Calibri" pitchFamily="34" charset="0"/>
            </a:endParaRPr>
          </a:p>
        </p:txBody>
      </p:sp>
      <p:sp>
        <p:nvSpPr>
          <p:cNvPr id="5" name="Rounded Rectangle 4"/>
          <p:cNvSpPr/>
          <p:nvPr/>
        </p:nvSpPr>
        <p:spPr>
          <a:xfrm>
            <a:off x="3598863" y="1109663"/>
            <a:ext cx="2224087" cy="2811462"/>
          </a:xfrm>
          <a:prstGeom prst="roundRect">
            <a:avLst>
              <a:gd name="adj" fmla="val 33418"/>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2921000" y="985838"/>
            <a:ext cx="3500438" cy="81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3643313" y="1651000"/>
            <a:ext cx="2146300" cy="801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 name="Straight Arrow Connector 9"/>
          <p:cNvCxnSpPr/>
          <p:nvPr/>
        </p:nvCxnSpPr>
        <p:spPr>
          <a:xfrm>
            <a:off x="2571750" y="1571625"/>
            <a:ext cx="1568450" cy="8810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7950" name="TextBox 10"/>
          <p:cNvSpPr txBox="1">
            <a:spLocks noChangeArrowheads="1"/>
          </p:cNvSpPr>
          <p:nvPr/>
        </p:nvSpPr>
        <p:spPr bwMode="auto">
          <a:xfrm>
            <a:off x="889000" y="1203325"/>
            <a:ext cx="2547938" cy="368300"/>
          </a:xfrm>
          <a:prstGeom prst="rect">
            <a:avLst/>
          </a:prstGeom>
          <a:noFill/>
          <a:ln w="9525">
            <a:noFill/>
            <a:miter lim="800000"/>
            <a:headEnd/>
            <a:tailEnd/>
          </a:ln>
        </p:spPr>
        <p:txBody>
          <a:bodyPr wrap="none">
            <a:spAutoFit/>
          </a:bodyPr>
          <a:lstStyle/>
          <a:p>
            <a:r>
              <a:rPr lang="en-US" b="1">
                <a:latin typeface="Calibri" pitchFamily="34" charset="0"/>
              </a:rPr>
              <a:t>Water level – Voltage (V)</a:t>
            </a:r>
          </a:p>
        </p:txBody>
      </p:sp>
      <p:sp>
        <p:nvSpPr>
          <p:cNvPr id="13" name="Rectangle 12"/>
          <p:cNvSpPr/>
          <p:nvPr/>
        </p:nvSpPr>
        <p:spPr>
          <a:xfrm>
            <a:off x="4829175" y="3819525"/>
            <a:ext cx="350838" cy="225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4905375" y="3913188"/>
            <a:ext cx="196850" cy="2619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4905375" y="4241800"/>
            <a:ext cx="196850" cy="2619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4905375" y="4565650"/>
            <a:ext cx="196850" cy="2619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1" name="Straight Arrow Connector 20"/>
          <p:cNvCxnSpPr/>
          <p:nvPr/>
        </p:nvCxnSpPr>
        <p:spPr>
          <a:xfrm flipV="1">
            <a:off x="2921000" y="3095625"/>
            <a:ext cx="1547813" cy="1476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7956" name="TextBox 21"/>
          <p:cNvSpPr txBox="1">
            <a:spLocks noChangeArrowheads="1"/>
          </p:cNvSpPr>
          <p:nvPr/>
        </p:nvSpPr>
        <p:spPr bwMode="auto">
          <a:xfrm>
            <a:off x="895350" y="3095625"/>
            <a:ext cx="2012950" cy="369888"/>
          </a:xfrm>
          <a:prstGeom prst="rect">
            <a:avLst/>
          </a:prstGeom>
          <a:noFill/>
          <a:ln w="9525">
            <a:noFill/>
            <a:miter lim="800000"/>
            <a:headEnd/>
            <a:tailEnd/>
          </a:ln>
        </p:spPr>
        <p:txBody>
          <a:bodyPr wrap="none">
            <a:spAutoFit/>
          </a:bodyPr>
          <a:lstStyle/>
          <a:p>
            <a:r>
              <a:rPr lang="en-US" b="1">
                <a:latin typeface="Calibri" pitchFamily="34" charset="0"/>
              </a:rPr>
              <a:t>Water – Charge (Q)</a:t>
            </a:r>
          </a:p>
        </p:txBody>
      </p:sp>
      <p:cxnSp>
        <p:nvCxnSpPr>
          <p:cNvPr id="25" name="Straight Arrow Connector 24"/>
          <p:cNvCxnSpPr>
            <a:stCxn id="167958" idx="1"/>
            <a:endCxn id="18" idx="6"/>
          </p:cNvCxnSpPr>
          <p:nvPr/>
        </p:nvCxnSpPr>
        <p:spPr>
          <a:xfrm flipH="1">
            <a:off x="5102225" y="4135438"/>
            <a:ext cx="1319213" cy="2381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7958" name="TextBox 25"/>
          <p:cNvSpPr txBox="1">
            <a:spLocks noChangeArrowheads="1"/>
          </p:cNvSpPr>
          <p:nvPr/>
        </p:nvSpPr>
        <p:spPr bwMode="auto">
          <a:xfrm>
            <a:off x="6421438" y="3951288"/>
            <a:ext cx="2071687" cy="369887"/>
          </a:xfrm>
          <a:prstGeom prst="rect">
            <a:avLst/>
          </a:prstGeom>
          <a:noFill/>
          <a:ln w="9525">
            <a:noFill/>
            <a:miter lim="800000"/>
            <a:headEnd/>
            <a:tailEnd/>
          </a:ln>
        </p:spPr>
        <p:txBody>
          <a:bodyPr wrap="none">
            <a:spAutoFit/>
          </a:bodyPr>
          <a:lstStyle/>
          <a:p>
            <a:r>
              <a:rPr lang="en-US" b="1">
                <a:latin typeface="Calibri" pitchFamily="34" charset="0"/>
              </a:rPr>
              <a:t>Stream – Current (I)</a:t>
            </a:r>
          </a:p>
        </p:txBody>
      </p:sp>
      <p:cxnSp>
        <p:nvCxnSpPr>
          <p:cNvPr id="29" name="Straight Arrow Connector 28"/>
          <p:cNvCxnSpPr>
            <a:stCxn id="167960" idx="1"/>
            <a:endCxn id="14" idx="0"/>
          </p:cNvCxnSpPr>
          <p:nvPr/>
        </p:nvCxnSpPr>
        <p:spPr>
          <a:xfrm flipH="1">
            <a:off x="5003800" y="2625725"/>
            <a:ext cx="1084263" cy="12874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7960" name="TextBox 29"/>
          <p:cNvSpPr txBox="1">
            <a:spLocks noChangeArrowheads="1"/>
          </p:cNvSpPr>
          <p:nvPr/>
        </p:nvSpPr>
        <p:spPr bwMode="auto">
          <a:xfrm>
            <a:off x="6088063" y="2441575"/>
            <a:ext cx="2908300" cy="369888"/>
          </a:xfrm>
          <a:prstGeom prst="rect">
            <a:avLst/>
          </a:prstGeom>
          <a:noFill/>
          <a:ln w="9525">
            <a:noFill/>
            <a:miter lim="800000"/>
            <a:headEnd/>
            <a:tailEnd/>
          </a:ln>
        </p:spPr>
        <p:txBody>
          <a:bodyPr wrap="none">
            <a:spAutoFit/>
          </a:bodyPr>
          <a:lstStyle/>
          <a:p>
            <a:r>
              <a:rPr lang="en-US" b="1">
                <a:latin typeface="Calibri" pitchFamily="34" charset="0"/>
              </a:rPr>
              <a:t>Slit/opening – Resistance (R)</a:t>
            </a:r>
          </a:p>
        </p:txBody>
      </p:sp>
      <p:graphicFrame>
        <p:nvGraphicFramePr>
          <p:cNvPr id="167943" name="Object 7"/>
          <p:cNvGraphicFramePr>
            <a:graphicFrameLocks noChangeAspect="1"/>
          </p:cNvGraphicFramePr>
          <p:nvPr/>
        </p:nvGraphicFramePr>
        <p:xfrm>
          <a:off x="2422525" y="4752975"/>
          <a:ext cx="1706563" cy="455613"/>
        </p:xfrm>
        <a:graphic>
          <a:graphicData uri="http://schemas.openxmlformats.org/presentationml/2006/ole">
            <mc:AlternateContent xmlns:mc="http://schemas.openxmlformats.org/markup-compatibility/2006">
              <mc:Choice xmlns:v="urn:schemas-microsoft-com:vml" Requires="v">
                <p:oleObj spid="_x0000_s250951" name="Formula" r:id="rId4" imgW="624230" imgH="167030" progId="Equation.Ribbit">
                  <p:embed/>
                </p:oleObj>
              </mc:Choice>
              <mc:Fallback>
                <p:oleObj name="Formula" r:id="rId4" imgW="624230" imgH="167030" progId="Equation.Ribbi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2525" y="4752975"/>
                        <a:ext cx="1706563"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7961" name="TextBox 19"/>
          <p:cNvSpPr txBox="1">
            <a:spLocks noChangeArrowheads="1"/>
          </p:cNvSpPr>
          <p:nvPr/>
        </p:nvSpPr>
        <p:spPr bwMode="auto">
          <a:xfrm>
            <a:off x="889000" y="4273550"/>
            <a:ext cx="3149600" cy="461963"/>
          </a:xfrm>
          <a:prstGeom prst="rect">
            <a:avLst/>
          </a:prstGeom>
          <a:noFill/>
          <a:ln w="9525">
            <a:noFill/>
            <a:miter lim="800000"/>
            <a:headEnd/>
            <a:tailEnd/>
          </a:ln>
        </p:spPr>
        <p:txBody>
          <a:bodyPr wrap="none">
            <a:spAutoFit/>
          </a:bodyPr>
          <a:lstStyle/>
          <a:p>
            <a:r>
              <a:rPr lang="en-US" sz="2400">
                <a:latin typeface="Calibri" pitchFamily="34" charset="0"/>
              </a:rPr>
              <a:t>The famous Ohm’s Law:</a:t>
            </a:r>
          </a:p>
        </p:txBody>
      </p:sp>
    </p:spTree>
    <p:extLst>
      <p:ext uri="{BB962C8B-B14F-4D97-AF65-F5344CB8AC3E}">
        <p14:creationId xmlns:p14="http://schemas.microsoft.com/office/powerpoint/2010/main" val="27163289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4" name="Title 1"/>
          <p:cNvSpPr>
            <a:spLocks noGrp="1"/>
          </p:cNvSpPr>
          <p:nvPr>
            <p:ph type="title" idx="4294967295"/>
          </p:nvPr>
        </p:nvSpPr>
        <p:spPr>
          <a:xfrm>
            <a:off x="457200" y="196850"/>
            <a:ext cx="8229600" cy="658813"/>
          </a:xfrm>
        </p:spPr>
        <p:txBody>
          <a:bodyPr/>
          <a:lstStyle/>
          <a:p>
            <a:pPr eaLnBrk="1" hangingPunct="1"/>
            <a:r>
              <a:rPr lang="en-US" sz="2800" b="1" dirty="0" smtClean="0">
                <a:solidFill>
                  <a:srgbClr val="558ED5"/>
                </a:solidFill>
                <a:latin typeface="Calibri" pitchFamily="34" charset="0"/>
              </a:rPr>
              <a:t>Another (awkward) analogy I might use</a:t>
            </a:r>
          </a:p>
        </p:txBody>
      </p:sp>
      <p:sp>
        <p:nvSpPr>
          <p:cNvPr id="7171" name="Content Placeholder 2"/>
          <p:cNvSpPr txBox="1">
            <a:spLocks/>
          </p:cNvSpPr>
          <p:nvPr/>
        </p:nvSpPr>
        <p:spPr bwMode="auto">
          <a:xfrm>
            <a:off x="457200" y="941388"/>
            <a:ext cx="8229600" cy="5370512"/>
          </a:xfrm>
          <a:prstGeom prst="rect">
            <a:avLst/>
          </a:prstGeom>
          <a:noFill/>
          <a:ln>
            <a:noFill/>
          </a:ln>
          <a:extLst/>
        </p:spPr>
        <p:txBody>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Bef>
                <a:spcPts val="400"/>
              </a:spcBef>
              <a:spcAft>
                <a:spcPts val="200"/>
              </a:spcAft>
              <a:buFont typeface="Arial" charset="0"/>
              <a:buChar char="•"/>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marL="0" indent="0" eaLnBrk="1" hangingPunct="1">
              <a:spcBef>
                <a:spcPts val="400"/>
              </a:spcBef>
              <a:spcAft>
                <a:spcPts val="200"/>
              </a:spcAft>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marL="0" indent="0" eaLnBrk="1" hangingPunct="1">
              <a:spcBef>
                <a:spcPts val="400"/>
              </a:spcBef>
              <a:spcAft>
                <a:spcPts val="200"/>
              </a:spcAft>
              <a:defRPr/>
            </a:pPr>
            <a:endParaRPr lang="en-US" sz="2000" dirty="0" smtClean="0">
              <a:latin typeface="Calibri" pitchFamily="34" charset="0"/>
            </a:endParaRPr>
          </a:p>
          <a:p>
            <a:pPr marL="0" indent="0" eaLnBrk="1" hangingPunct="1">
              <a:spcBef>
                <a:spcPts val="400"/>
              </a:spcBef>
              <a:spcAft>
                <a:spcPts val="200"/>
              </a:spcAft>
              <a:defRPr/>
            </a:pPr>
            <a:endParaRPr lang="en-US" sz="2000" dirty="0" smtClean="0">
              <a:latin typeface="Calibri" pitchFamily="34" charset="0"/>
            </a:endParaRPr>
          </a:p>
          <a:p>
            <a:pPr eaLnBrk="1" hangingPunct="1">
              <a:spcBef>
                <a:spcPts val="400"/>
              </a:spcBef>
              <a:spcAft>
                <a:spcPts val="200"/>
              </a:spcAft>
              <a:buFont typeface="Arial" charset="0"/>
              <a:buChar char="•"/>
              <a:defRPr/>
            </a:pPr>
            <a:r>
              <a:rPr lang="en-US" sz="2400" dirty="0" smtClean="0">
                <a:latin typeface="Calibri" pitchFamily="34" charset="0"/>
              </a:rPr>
              <a:t>Note: again it could be misleading!</a:t>
            </a:r>
            <a:endParaRPr lang="en-US" sz="2400" b="1" dirty="0" smtClean="0">
              <a:solidFill>
                <a:srgbClr val="558ED5"/>
              </a:solidFill>
              <a:latin typeface="Calibri" pitchFamily="34" charset="0"/>
            </a:endParaRPr>
          </a:p>
        </p:txBody>
      </p:sp>
      <p:sp>
        <p:nvSpPr>
          <p:cNvPr id="7" name="Rectangle 6"/>
          <p:cNvSpPr/>
          <p:nvPr/>
        </p:nvSpPr>
        <p:spPr>
          <a:xfrm>
            <a:off x="2921000" y="985838"/>
            <a:ext cx="3500438" cy="81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3643313" y="1651000"/>
            <a:ext cx="2146300" cy="801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4829175" y="3819525"/>
            <a:ext cx="350838" cy="225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60098" name="Picture 2" descr="D:\wkma\courses\ENGG1100_2013_T1\lecture 3 pics\playground sl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862" y="1235835"/>
            <a:ext cx="4012026" cy="4012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0601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63" name="Title 1"/>
          <p:cNvSpPr>
            <a:spLocks noGrp="1"/>
          </p:cNvSpPr>
          <p:nvPr>
            <p:ph type="title" idx="4294967295"/>
          </p:nvPr>
        </p:nvSpPr>
        <p:spPr>
          <a:xfrm>
            <a:off x="457200" y="196850"/>
            <a:ext cx="8229600" cy="658813"/>
          </a:xfrm>
        </p:spPr>
        <p:txBody>
          <a:bodyPr/>
          <a:lstStyle/>
          <a:p>
            <a:pPr eaLnBrk="1" hangingPunct="1"/>
            <a:r>
              <a:rPr lang="en-US" sz="3200" b="1" smtClean="0">
                <a:solidFill>
                  <a:srgbClr val="558ED5"/>
                </a:solidFill>
                <a:latin typeface="Calibri" pitchFamily="34" charset="0"/>
              </a:rPr>
              <a:t>Voltage, Current and Resistance</a:t>
            </a:r>
          </a:p>
        </p:txBody>
      </p:sp>
      <p:sp>
        <p:nvSpPr>
          <p:cNvPr id="151564"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endParaRPr lang="en-US" sz="2000" b="1" dirty="0">
              <a:solidFill>
                <a:srgbClr val="558ED5"/>
              </a:solidFill>
              <a:latin typeface="Calibri" pitchFamily="34" charset="0"/>
            </a:endParaRPr>
          </a:p>
          <a:p>
            <a:pPr marL="342900" lvl="1" indent="-342900">
              <a:spcBef>
                <a:spcPts val="400"/>
              </a:spcBef>
              <a:spcAft>
                <a:spcPts val="200"/>
              </a:spcAft>
              <a:buFont typeface="Arial" charset="0"/>
              <a:buChar char="•"/>
            </a:pPr>
            <a:endParaRPr lang="en-US" sz="2400" b="1" dirty="0">
              <a:solidFill>
                <a:srgbClr val="558ED5"/>
              </a:solidFill>
              <a:latin typeface="Calibri" pitchFamily="34" charset="0"/>
            </a:endParaRPr>
          </a:p>
          <a:p>
            <a:pPr marL="342900" lvl="1" indent="-342900">
              <a:spcBef>
                <a:spcPts val="400"/>
              </a:spcBef>
              <a:spcAft>
                <a:spcPts val="200"/>
              </a:spcAft>
              <a:buFont typeface="Arial" charset="0"/>
              <a:buChar char="•"/>
            </a:pPr>
            <a:endParaRPr lang="en-US" sz="2400" b="1" dirty="0">
              <a:solidFill>
                <a:srgbClr val="558ED5"/>
              </a:solidFill>
              <a:latin typeface="Calibri" pitchFamily="34" charset="0"/>
            </a:endParaRPr>
          </a:p>
          <a:p>
            <a:pPr marL="342900" lvl="1" indent="-342900">
              <a:spcBef>
                <a:spcPts val="400"/>
              </a:spcBef>
              <a:spcAft>
                <a:spcPts val="200"/>
              </a:spcAft>
              <a:buFont typeface="Arial" charset="0"/>
              <a:buChar char="•"/>
            </a:pPr>
            <a:endParaRPr lang="en-US" sz="2400" b="1" dirty="0">
              <a:solidFill>
                <a:srgbClr val="558ED5"/>
              </a:solidFill>
              <a:latin typeface="Calibri" pitchFamily="34" charset="0"/>
            </a:endParaRPr>
          </a:p>
          <a:p>
            <a:pPr marL="342900" lvl="1" indent="-342900">
              <a:spcBef>
                <a:spcPts val="400"/>
              </a:spcBef>
              <a:spcAft>
                <a:spcPts val="200"/>
              </a:spcAft>
              <a:buFont typeface="Arial" charset="0"/>
              <a:buChar char="•"/>
            </a:pPr>
            <a:r>
              <a:rPr lang="en-US" sz="2400" b="1" dirty="0">
                <a:solidFill>
                  <a:srgbClr val="558ED5"/>
                </a:solidFill>
                <a:latin typeface="Calibri" pitchFamily="34" charset="0"/>
              </a:rPr>
              <a:t>Current</a:t>
            </a:r>
          </a:p>
          <a:p>
            <a:pPr marL="1143000" lvl="2" indent="-228600">
              <a:spcBef>
                <a:spcPts val="400"/>
              </a:spcBef>
              <a:spcAft>
                <a:spcPts val="200"/>
              </a:spcAft>
              <a:buFont typeface="Arial" charset="0"/>
              <a:buChar char="•"/>
            </a:pPr>
            <a:r>
              <a:rPr lang="en-US" sz="2000" dirty="0">
                <a:latin typeface="Calibri" pitchFamily="34" charset="0"/>
              </a:rPr>
              <a:t>describes the flow of positive charges through the circuit</a:t>
            </a:r>
          </a:p>
          <a:p>
            <a:pPr marL="1143000" lvl="2" indent="-228600">
              <a:spcBef>
                <a:spcPts val="400"/>
              </a:spcBef>
              <a:spcAft>
                <a:spcPts val="200"/>
              </a:spcAft>
              <a:buFont typeface="Arial" charset="0"/>
              <a:buChar char="•"/>
            </a:pPr>
            <a:r>
              <a:rPr lang="en-US" sz="2000" dirty="0">
                <a:latin typeface="Calibri" pitchFamily="34" charset="0"/>
              </a:rPr>
              <a:t>measured in units of </a:t>
            </a:r>
            <a:r>
              <a:rPr lang="en-US" sz="2000" b="1" dirty="0">
                <a:solidFill>
                  <a:srgbClr val="558ED5"/>
                </a:solidFill>
                <a:latin typeface="Calibri" pitchFamily="34" charset="0"/>
              </a:rPr>
              <a:t>Amperes (A) </a:t>
            </a:r>
          </a:p>
          <a:p>
            <a:pPr marL="1143000" lvl="2" indent="-228600">
              <a:spcBef>
                <a:spcPts val="400"/>
              </a:spcBef>
              <a:spcAft>
                <a:spcPts val="200"/>
              </a:spcAft>
              <a:buFont typeface="Arial" charset="0"/>
              <a:buChar char="•"/>
            </a:pPr>
            <a:r>
              <a:rPr lang="en-US" sz="2000" dirty="0">
                <a:latin typeface="Calibri" pitchFamily="34" charset="0"/>
              </a:rPr>
              <a:t>is, by theory, defined as</a:t>
            </a:r>
          </a:p>
          <a:p>
            <a:pPr marL="1143000" lvl="2" indent="-228600">
              <a:spcBef>
                <a:spcPts val="400"/>
              </a:spcBef>
              <a:spcAft>
                <a:spcPts val="200"/>
              </a:spcAft>
              <a:buFont typeface="Arial" charset="0"/>
              <a:buNone/>
            </a:pPr>
            <a:endParaRPr lang="en-US" sz="2000" dirty="0">
              <a:latin typeface="Calibri" pitchFamily="34" charset="0"/>
            </a:endParaRPr>
          </a:p>
          <a:p>
            <a:pPr marL="1143000" lvl="2" indent="-228600">
              <a:spcBef>
                <a:spcPts val="400"/>
              </a:spcBef>
              <a:spcAft>
                <a:spcPts val="200"/>
              </a:spcAft>
              <a:buFont typeface="Arial" charset="0"/>
              <a:buNone/>
            </a:pPr>
            <a:endParaRPr lang="en-US" sz="2000" dirty="0">
              <a:latin typeface="Calibri" pitchFamily="34" charset="0"/>
            </a:endParaRPr>
          </a:p>
          <a:p>
            <a:pPr marL="1143000" lvl="2" indent="-228600">
              <a:spcBef>
                <a:spcPts val="400"/>
              </a:spcBef>
              <a:spcAft>
                <a:spcPts val="200"/>
              </a:spcAft>
              <a:buFont typeface="Arial" charset="0"/>
              <a:buNone/>
            </a:pPr>
            <a:endParaRPr lang="en-US" sz="2000" dirty="0">
              <a:latin typeface="Calibri" pitchFamily="34" charset="0"/>
            </a:endParaRPr>
          </a:p>
          <a:p>
            <a:pPr marL="1143000" lvl="2" indent="-228600">
              <a:spcBef>
                <a:spcPts val="400"/>
              </a:spcBef>
              <a:spcAft>
                <a:spcPts val="200"/>
              </a:spcAft>
              <a:buFont typeface="Arial" charset="0"/>
              <a:buNone/>
            </a:pPr>
            <a:r>
              <a:rPr lang="en-US" sz="2000" dirty="0">
                <a:latin typeface="Calibri" pitchFamily="34" charset="0"/>
              </a:rPr>
              <a:t>where I is the current, and Q is the charge, in Coulombs (C). </a:t>
            </a:r>
            <a:endParaRPr lang="en-US" sz="2000" b="1" dirty="0">
              <a:solidFill>
                <a:srgbClr val="558ED5"/>
              </a:solidFill>
              <a:latin typeface="Calibri" pitchFamily="34" charset="0"/>
            </a:endParaRPr>
          </a:p>
        </p:txBody>
      </p:sp>
      <p:graphicFrame>
        <p:nvGraphicFramePr>
          <p:cNvPr id="151567" name="Object 15"/>
          <p:cNvGraphicFramePr>
            <a:graphicFrameLocks noChangeAspect="1"/>
          </p:cNvGraphicFramePr>
          <p:nvPr/>
        </p:nvGraphicFramePr>
        <p:xfrm>
          <a:off x="3514725" y="941388"/>
          <a:ext cx="1981200" cy="1798637"/>
        </p:xfrm>
        <a:graphic>
          <a:graphicData uri="http://schemas.openxmlformats.org/presentationml/2006/ole">
            <mc:AlternateContent xmlns:mc="http://schemas.openxmlformats.org/markup-compatibility/2006">
              <mc:Choice xmlns:v="urn:schemas-microsoft-com:vml" Requires="v">
                <p:oleObj spid="_x0000_s151722" name="Visio" r:id="rId4" imgW="848249" imgH="770668" progId="Visio.Drawing.11">
                  <p:embed/>
                </p:oleObj>
              </mc:Choice>
              <mc:Fallback>
                <p:oleObj name="Visio" r:id="rId4" imgW="848249" imgH="770668" progId="Visio.Drawing.11">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4725" y="941388"/>
                        <a:ext cx="1981200" cy="179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1566" name="Object 14"/>
          <p:cNvGraphicFramePr>
            <a:graphicFrameLocks noChangeAspect="1"/>
          </p:cNvGraphicFramePr>
          <p:nvPr>
            <p:extLst>
              <p:ext uri="{D42A27DB-BD31-4B8C-83A1-F6EECF244321}">
                <p14:modId xmlns:p14="http://schemas.microsoft.com/office/powerpoint/2010/main" val="122617054"/>
              </p:ext>
            </p:extLst>
          </p:nvPr>
        </p:nvGraphicFramePr>
        <p:xfrm>
          <a:off x="3851275" y="4419600"/>
          <a:ext cx="1209675" cy="822325"/>
        </p:xfrm>
        <a:graphic>
          <a:graphicData uri="http://schemas.openxmlformats.org/presentationml/2006/ole">
            <mc:AlternateContent xmlns:mc="http://schemas.openxmlformats.org/markup-compatibility/2006">
              <mc:Choice xmlns:v="urn:schemas-microsoft-com:vml" Requires="v">
                <p:oleObj spid="_x0000_s151723" name="Formula" r:id="rId6" imgW="496080" imgH="336600" progId="Equation.Ribbit">
                  <p:embed/>
                </p:oleObj>
              </mc:Choice>
              <mc:Fallback>
                <p:oleObj name="Formula" r:id="rId6" imgW="496080" imgH="336600" progId="Equation.Ribbit">
                  <p:embed/>
                  <p:pic>
                    <p:nvPicPr>
                      <p:cNvPr id="0" name="Picture 14"/>
                      <p:cNvPicPr>
                        <a:picLocks noChangeAspect="1" noChangeArrowheads="1"/>
                      </p:cNvPicPr>
                      <p:nvPr/>
                    </p:nvPicPr>
                    <p:blipFill>
                      <a:blip r:embed="rId7"/>
                      <a:srcRect/>
                      <a:stretch>
                        <a:fillRect/>
                      </a:stretch>
                    </p:blipFill>
                    <p:spPr bwMode="auto">
                      <a:xfrm>
                        <a:off x="3851275" y="4419600"/>
                        <a:ext cx="1209675" cy="822325"/>
                      </a:xfrm>
                      <a:prstGeom prst="rect">
                        <a:avLst/>
                      </a:prstGeom>
                      <a:noFill/>
                      <a:extLst/>
                    </p:spPr>
                  </p:pic>
                </p:oleObj>
              </mc:Fallback>
            </mc:AlternateContent>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le 1"/>
          <p:cNvSpPr>
            <a:spLocks noGrp="1"/>
          </p:cNvSpPr>
          <p:nvPr>
            <p:ph type="title" idx="4294967295"/>
          </p:nvPr>
        </p:nvSpPr>
        <p:spPr>
          <a:xfrm>
            <a:off x="457200" y="196850"/>
            <a:ext cx="8229600" cy="658813"/>
          </a:xfrm>
        </p:spPr>
        <p:txBody>
          <a:bodyPr/>
          <a:lstStyle/>
          <a:p>
            <a:pPr eaLnBrk="1" hangingPunct="1"/>
            <a:r>
              <a:rPr lang="en-US" sz="3200" b="1" smtClean="0">
                <a:solidFill>
                  <a:srgbClr val="558ED5"/>
                </a:solidFill>
                <a:latin typeface="Calibri" pitchFamily="34" charset="0"/>
              </a:rPr>
              <a:t>Voltage, Current and Resistance</a:t>
            </a:r>
          </a:p>
        </p:txBody>
      </p:sp>
      <p:sp>
        <p:nvSpPr>
          <p:cNvPr id="244739"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endParaRPr lang="en-US" sz="2000" b="1">
              <a:solidFill>
                <a:srgbClr val="558ED5"/>
              </a:solidFill>
              <a:latin typeface="Calibri" pitchFamily="34" charset="0"/>
            </a:endParaRPr>
          </a:p>
          <a:p>
            <a:pPr marL="342900" lvl="1" indent="-342900">
              <a:spcBef>
                <a:spcPts val="400"/>
              </a:spcBef>
              <a:spcAft>
                <a:spcPts val="200"/>
              </a:spcAft>
              <a:buFont typeface="Arial" charset="0"/>
              <a:buChar char="•"/>
            </a:pPr>
            <a:endParaRPr lang="en-US" sz="2400" b="1">
              <a:solidFill>
                <a:srgbClr val="558ED5"/>
              </a:solidFill>
              <a:latin typeface="Calibri" pitchFamily="34" charset="0"/>
            </a:endParaRPr>
          </a:p>
          <a:p>
            <a:pPr marL="342900" lvl="1" indent="-342900">
              <a:spcBef>
                <a:spcPts val="400"/>
              </a:spcBef>
              <a:spcAft>
                <a:spcPts val="200"/>
              </a:spcAft>
              <a:buFont typeface="Arial" charset="0"/>
              <a:buChar char="•"/>
            </a:pPr>
            <a:endParaRPr lang="en-US" sz="2400" b="1">
              <a:solidFill>
                <a:srgbClr val="558ED5"/>
              </a:solidFill>
              <a:latin typeface="Calibri" pitchFamily="34" charset="0"/>
            </a:endParaRPr>
          </a:p>
          <a:p>
            <a:pPr marL="342900" lvl="1" indent="-342900">
              <a:spcBef>
                <a:spcPts val="400"/>
              </a:spcBef>
              <a:spcAft>
                <a:spcPts val="200"/>
              </a:spcAft>
              <a:buFont typeface="Arial" charset="0"/>
              <a:buChar char="•"/>
            </a:pPr>
            <a:endParaRPr lang="en-US" sz="2400" b="1">
              <a:solidFill>
                <a:srgbClr val="558ED5"/>
              </a:solidFill>
              <a:latin typeface="Calibri" pitchFamily="34" charset="0"/>
            </a:endParaRPr>
          </a:p>
          <a:p>
            <a:pPr marL="342900" lvl="1" indent="-342900">
              <a:spcBef>
                <a:spcPts val="400"/>
              </a:spcBef>
              <a:spcAft>
                <a:spcPts val="200"/>
              </a:spcAft>
              <a:buFont typeface="Arial" charset="0"/>
              <a:buChar char="•"/>
            </a:pPr>
            <a:r>
              <a:rPr lang="en-US" sz="2400" b="1">
                <a:solidFill>
                  <a:srgbClr val="558ED5"/>
                </a:solidFill>
                <a:latin typeface="Calibri" pitchFamily="34" charset="0"/>
              </a:rPr>
              <a:t>Voltage</a:t>
            </a:r>
          </a:p>
          <a:p>
            <a:pPr marL="1143000" lvl="2" indent="-228600">
              <a:spcBef>
                <a:spcPts val="400"/>
              </a:spcBef>
              <a:spcAft>
                <a:spcPts val="200"/>
              </a:spcAft>
              <a:buFont typeface="Arial" charset="0"/>
              <a:buChar char="•"/>
            </a:pPr>
            <a:r>
              <a:rPr lang="en-US" sz="2000">
                <a:latin typeface="Calibri" pitchFamily="34" charset="0"/>
              </a:rPr>
              <a:t>describes the potential for current to flow in the circuit</a:t>
            </a:r>
          </a:p>
          <a:p>
            <a:pPr marL="1143000" lvl="2" indent="-228600">
              <a:spcBef>
                <a:spcPts val="400"/>
              </a:spcBef>
              <a:spcAft>
                <a:spcPts val="200"/>
              </a:spcAft>
              <a:buFont typeface="Arial" charset="0"/>
              <a:buChar char="•"/>
            </a:pPr>
            <a:r>
              <a:rPr lang="en-US" sz="2000">
                <a:latin typeface="Calibri" pitchFamily="34" charset="0"/>
              </a:rPr>
              <a:t>measured in units of </a:t>
            </a:r>
            <a:r>
              <a:rPr lang="en-US" sz="2000" b="1">
                <a:solidFill>
                  <a:srgbClr val="558ED5"/>
                </a:solidFill>
                <a:latin typeface="Calibri" pitchFamily="34" charset="0"/>
              </a:rPr>
              <a:t>Volts (V) </a:t>
            </a:r>
          </a:p>
          <a:p>
            <a:pPr marL="1143000" lvl="2" indent="-228600">
              <a:spcBef>
                <a:spcPts val="400"/>
              </a:spcBef>
              <a:spcAft>
                <a:spcPts val="200"/>
              </a:spcAft>
              <a:buFont typeface="Arial" charset="0"/>
              <a:buChar char="•"/>
            </a:pPr>
            <a:r>
              <a:rPr lang="en-US" sz="2000">
                <a:latin typeface="Calibri" pitchFamily="34" charset="0"/>
              </a:rPr>
              <a:t>Voltage is related to energy, measured in </a:t>
            </a:r>
            <a:r>
              <a:rPr lang="en-US" sz="2000" b="1">
                <a:solidFill>
                  <a:srgbClr val="558ED5"/>
                </a:solidFill>
                <a:latin typeface="Calibri" pitchFamily="34" charset="0"/>
              </a:rPr>
              <a:t>Joules</a:t>
            </a:r>
            <a:r>
              <a:rPr lang="en-US" sz="2000">
                <a:latin typeface="Calibri" pitchFamily="34" charset="0"/>
              </a:rPr>
              <a:t>. </a:t>
            </a:r>
          </a:p>
          <a:p>
            <a:pPr marL="1143000" lvl="2" indent="-228600">
              <a:spcBef>
                <a:spcPts val="400"/>
              </a:spcBef>
              <a:spcAft>
                <a:spcPts val="200"/>
              </a:spcAft>
              <a:buFont typeface="Arial" charset="0"/>
              <a:buChar char="•"/>
            </a:pPr>
            <a:r>
              <a:rPr lang="en-US" sz="2000">
                <a:latin typeface="Calibri" pitchFamily="34" charset="0"/>
              </a:rPr>
              <a:t>The energy required to move a particle with </a:t>
            </a:r>
            <a:r>
              <a:rPr lang="en-US" sz="2000" b="1">
                <a:solidFill>
                  <a:srgbClr val="558ED5"/>
                </a:solidFill>
                <a:latin typeface="Calibri" pitchFamily="34" charset="0"/>
              </a:rPr>
              <a:t>Q</a:t>
            </a:r>
            <a:r>
              <a:rPr lang="en-US" sz="2000">
                <a:latin typeface="Calibri" pitchFamily="34" charset="0"/>
              </a:rPr>
              <a:t> Coulombs from a place of </a:t>
            </a:r>
            <a:r>
              <a:rPr lang="en-US" sz="2000" b="1">
                <a:solidFill>
                  <a:srgbClr val="558ED5"/>
                </a:solidFill>
                <a:latin typeface="Calibri" pitchFamily="34" charset="0"/>
              </a:rPr>
              <a:t>0</a:t>
            </a:r>
            <a:r>
              <a:rPr lang="en-US" sz="2000">
                <a:latin typeface="Calibri" pitchFamily="34" charset="0"/>
              </a:rPr>
              <a:t> V to a place with </a:t>
            </a:r>
            <a:r>
              <a:rPr lang="en-US" sz="2000" b="1">
                <a:solidFill>
                  <a:srgbClr val="558ED5"/>
                </a:solidFill>
                <a:latin typeface="Calibri" pitchFamily="34" charset="0"/>
              </a:rPr>
              <a:t>V</a:t>
            </a:r>
            <a:r>
              <a:rPr lang="en-US" sz="2000">
                <a:latin typeface="Calibri" pitchFamily="34" charset="0"/>
              </a:rPr>
              <a:t> V is</a:t>
            </a:r>
          </a:p>
          <a:p>
            <a:pPr marL="1143000" lvl="2" indent="-228600">
              <a:spcBef>
                <a:spcPts val="400"/>
              </a:spcBef>
              <a:spcAft>
                <a:spcPts val="200"/>
              </a:spcAft>
              <a:buFont typeface="Arial" charset="0"/>
              <a:buNone/>
            </a:pPr>
            <a:endParaRPr lang="en-US" sz="2000">
              <a:latin typeface="Calibri" pitchFamily="34" charset="0"/>
            </a:endParaRPr>
          </a:p>
          <a:p>
            <a:pPr marL="1143000" lvl="2" indent="-228600">
              <a:spcBef>
                <a:spcPts val="400"/>
              </a:spcBef>
              <a:spcAft>
                <a:spcPts val="200"/>
              </a:spcAft>
              <a:buFont typeface="Arial" charset="0"/>
              <a:buNone/>
            </a:pPr>
            <a:endParaRPr lang="en-US" sz="2000">
              <a:latin typeface="Calibri" pitchFamily="34" charset="0"/>
            </a:endParaRPr>
          </a:p>
          <a:p>
            <a:pPr marL="1143000" lvl="2" indent="-228600">
              <a:spcBef>
                <a:spcPts val="400"/>
              </a:spcBef>
              <a:spcAft>
                <a:spcPts val="200"/>
              </a:spcAft>
              <a:buFont typeface="Arial" charset="0"/>
              <a:buNone/>
            </a:pPr>
            <a:r>
              <a:rPr lang="en-US" sz="2000">
                <a:latin typeface="Calibri" pitchFamily="34" charset="0"/>
              </a:rPr>
              <a:t>where E represents the energy (in Joules).</a:t>
            </a:r>
          </a:p>
        </p:txBody>
      </p:sp>
      <p:graphicFrame>
        <p:nvGraphicFramePr>
          <p:cNvPr id="244741" name="Object 5"/>
          <p:cNvGraphicFramePr>
            <a:graphicFrameLocks noChangeAspect="1"/>
          </p:cNvGraphicFramePr>
          <p:nvPr/>
        </p:nvGraphicFramePr>
        <p:xfrm>
          <a:off x="3514725" y="5048250"/>
          <a:ext cx="1846263" cy="469900"/>
        </p:xfrm>
        <a:graphic>
          <a:graphicData uri="http://schemas.openxmlformats.org/presentationml/2006/ole">
            <mc:AlternateContent xmlns:mc="http://schemas.openxmlformats.org/markup-compatibility/2006">
              <mc:Choice xmlns:v="urn:schemas-microsoft-com:vml" Requires="v">
                <p:oleObj spid="_x0000_s244896" name="Formula" r:id="rId4" imgW="666820" imgH="170440" progId="Equation.Ribbit">
                  <p:embed/>
                </p:oleObj>
              </mc:Choice>
              <mc:Fallback>
                <p:oleObj name="Formula" r:id="rId4" imgW="666820" imgH="170440" progId="Equation.Ribbit">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4725" y="5048250"/>
                        <a:ext cx="1846263"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4742" name="Object 6"/>
          <p:cNvGraphicFramePr>
            <a:graphicFrameLocks noChangeAspect="1"/>
          </p:cNvGraphicFramePr>
          <p:nvPr/>
        </p:nvGraphicFramePr>
        <p:xfrm>
          <a:off x="3514725" y="855663"/>
          <a:ext cx="1981200" cy="1798637"/>
        </p:xfrm>
        <a:graphic>
          <a:graphicData uri="http://schemas.openxmlformats.org/presentationml/2006/ole">
            <mc:AlternateContent xmlns:mc="http://schemas.openxmlformats.org/markup-compatibility/2006">
              <mc:Choice xmlns:v="urn:schemas-microsoft-com:vml" Requires="v">
                <p:oleObj spid="_x0000_s244897" name="Visio" r:id="rId6" imgW="848249" imgH="770668" progId="Visio.Drawing.11">
                  <p:embed/>
                </p:oleObj>
              </mc:Choice>
              <mc:Fallback>
                <p:oleObj name="Visio" r:id="rId6" imgW="848249" imgH="770668" progId="Visio.Drawing.11">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4725" y="855663"/>
                        <a:ext cx="1981200" cy="179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Objectives</a:t>
            </a:r>
          </a:p>
        </p:txBody>
      </p:sp>
      <p:sp>
        <p:nvSpPr>
          <p:cNvPr id="18434"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000" dirty="0" smtClean="0">
                <a:latin typeface="Calibri" pitchFamily="34" charset="0"/>
              </a:rPr>
              <a:t>To </a:t>
            </a:r>
            <a:r>
              <a:rPr lang="en-US" sz="2000" dirty="0">
                <a:latin typeface="Calibri" pitchFamily="34" charset="0"/>
              </a:rPr>
              <a:t>understand basic circuits concepts, namely, voltage, current and resistors.</a:t>
            </a:r>
          </a:p>
          <a:p>
            <a:pPr marL="342900" indent="-342900">
              <a:spcBef>
                <a:spcPts val="400"/>
              </a:spcBef>
              <a:spcAft>
                <a:spcPts val="200"/>
              </a:spcAft>
              <a:buFont typeface="Arial" charset="0"/>
              <a:buChar char="•"/>
            </a:pPr>
            <a:endParaRPr lang="en-US" sz="2000" dirty="0">
              <a:latin typeface="Calibri" pitchFamily="34" charset="0"/>
            </a:endParaRPr>
          </a:p>
          <a:p>
            <a:pPr marL="342900" indent="-342900">
              <a:spcBef>
                <a:spcPts val="400"/>
              </a:spcBef>
              <a:spcAft>
                <a:spcPts val="200"/>
              </a:spcAft>
              <a:buFont typeface="Arial" charset="0"/>
              <a:buChar char="•"/>
            </a:pPr>
            <a:r>
              <a:rPr lang="en-US" sz="2000" dirty="0">
                <a:latin typeface="Calibri" pitchFamily="34" charset="0"/>
              </a:rPr>
              <a:t>To introduce to you how voltage and current are measured</a:t>
            </a:r>
            <a:r>
              <a:rPr lang="en-US" sz="2000" dirty="0" smtClean="0">
                <a:latin typeface="Calibri" pitchFamily="34" charset="0"/>
              </a:rPr>
              <a:t>.</a:t>
            </a:r>
          </a:p>
          <a:p>
            <a:pPr marL="342900" indent="-342900">
              <a:spcBef>
                <a:spcPts val="400"/>
              </a:spcBef>
              <a:spcAft>
                <a:spcPts val="200"/>
              </a:spcAft>
              <a:buFont typeface="Arial" charset="0"/>
              <a:buChar char="•"/>
            </a:pPr>
            <a:endParaRPr lang="en-US" sz="2000" dirty="0">
              <a:latin typeface="Calibri" pitchFamily="34" charset="0"/>
            </a:endParaRPr>
          </a:p>
          <a:p>
            <a:pPr marL="342900" indent="-342900">
              <a:spcBef>
                <a:spcPts val="400"/>
              </a:spcBef>
              <a:spcAft>
                <a:spcPts val="200"/>
              </a:spcAft>
              <a:buFont typeface="Arial" charset="0"/>
              <a:buChar char="•"/>
            </a:pPr>
            <a:r>
              <a:rPr lang="en-US" sz="2000" dirty="0" smtClean="0">
                <a:latin typeface="Calibri" pitchFamily="34" charset="0"/>
              </a:rPr>
              <a:t>To talk about lab safety.</a:t>
            </a:r>
            <a:endParaRPr lang="en-US" sz="2000" dirty="0">
              <a:latin typeface="Calibri" pitchFamily="34" charset="0"/>
            </a:endParaRPr>
          </a:p>
          <a:p>
            <a:pPr marL="342900" indent="-342900">
              <a:spcBef>
                <a:spcPts val="400"/>
              </a:spcBef>
              <a:spcAft>
                <a:spcPts val="200"/>
              </a:spcAft>
              <a:buFont typeface="Arial" charset="0"/>
              <a:buChar char="•"/>
            </a:pPr>
            <a:endParaRPr lang="en-US" sz="2000" dirty="0">
              <a:latin typeface="Calibri" pitchFamily="34" charset="0"/>
            </a:endParaRPr>
          </a:p>
          <a:p>
            <a:pPr marL="342900" indent="-342900">
              <a:spcBef>
                <a:spcPts val="400"/>
              </a:spcBef>
              <a:spcAft>
                <a:spcPts val="200"/>
              </a:spcAft>
              <a:buFont typeface="Arial" charset="0"/>
              <a:buNone/>
            </a:pPr>
            <a:r>
              <a:rPr lang="en-US" sz="2000" dirty="0">
                <a:latin typeface="Calibri" pitchFamily="34" charset="0"/>
              </a:rPr>
              <a:t>Note that</a:t>
            </a:r>
          </a:p>
          <a:p>
            <a:pPr marL="342900" indent="-342900">
              <a:spcBef>
                <a:spcPts val="400"/>
              </a:spcBef>
              <a:spcAft>
                <a:spcPts val="200"/>
              </a:spcAft>
              <a:buFont typeface="Arial" charset="0"/>
              <a:buChar char="•"/>
            </a:pPr>
            <a:endParaRPr lang="en-US" sz="2000" dirty="0">
              <a:latin typeface="Calibri" pitchFamily="34" charset="0"/>
            </a:endParaRPr>
          </a:p>
          <a:p>
            <a:pPr marL="342900" indent="-342900">
              <a:spcBef>
                <a:spcPts val="400"/>
              </a:spcBef>
              <a:spcAft>
                <a:spcPts val="200"/>
              </a:spcAft>
              <a:buFont typeface="Arial" charset="0"/>
              <a:buChar char="•"/>
            </a:pPr>
            <a:r>
              <a:rPr lang="en-US" sz="2000" dirty="0">
                <a:latin typeface="Calibri" pitchFamily="34" charset="0"/>
              </a:rPr>
              <a:t>these concepts are relevant to Lab </a:t>
            </a:r>
            <a:r>
              <a:rPr lang="en-US" sz="2000" dirty="0" smtClean="0">
                <a:latin typeface="Calibri" pitchFamily="34" charset="0"/>
              </a:rPr>
              <a:t>2 (today’s lab);</a:t>
            </a:r>
            <a:endParaRPr lang="en-US" sz="2000" dirty="0">
              <a:latin typeface="Calibri" pitchFamily="34" charset="0"/>
            </a:endParaRPr>
          </a:p>
          <a:p>
            <a:pPr marL="342900" indent="-342900">
              <a:spcBef>
                <a:spcPts val="400"/>
              </a:spcBef>
              <a:spcAft>
                <a:spcPts val="200"/>
              </a:spcAft>
              <a:buFont typeface="Arial" charset="0"/>
              <a:buChar char="•"/>
            </a:pPr>
            <a:endParaRPr lang="en-US" sz="2000" dirty="0">
              <a:latin typeface="Calibri" pitchFamily="34" charset="0"/>
            </a:endParaRPr>
          </a:p>
          <a:p>
            <a:pPr marL="342900" indent="-342900">
              <a:spcBef>
                <a:spcPts val="400"/>
              </a:spcBef>
              <a:spcAft>
                <a:spcPts val="200"/>
              </a:spcAft>
              <a:buFont typeface="Arial" charset="0"/>
              <a:buChar char="•"/>
            </a:pPr>
            <a:r>
              <a:rPr lang="en-US" sz="2000" dirty="0">
                <a:latin typeface="Calibri" pitchFamily="34" charset="0"/>
              </a:rPr>
              <a:t>you may have learnt these basic concepts in secondary school physics courses, but you need to better understand them in this course (or perhaps you might have never truly understood them).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le 1"/>
          <p:cNvSpPr>
            <a:spLocks noGrp="1"/>
          </p:cNvSpPr>
          <p:nvPr>
            <p:ph type="title" idx="4294967295"/>
          </p:nvPr>
        </p:nvSpPr>
        <p:spPr>
          <a:xfrm>
            <a:off x="457200" y="196850"/>
            <a:ext cx="8229600" cy="658813"/>
          </a:xfrm>
        </p:spPr>
        <p:txBody>
          <a:bodyPr/>
          <a:lstStyle/>
          <a:p>
            <a:pPr eaLnBrk="1" hangingPunct="1"/>
            <a:r>
              <a:rPr lang="en-US" sz="3200" b="1" smtClean="0">
                <a:solidFill>
                  <a:srgbClr val="558ED5"/>
                </a:solidFill>
                <a:latin typeface="Calibri" pitchFamily="34" charset="0"/>
              </a:rPr>
              <a:t>Voltage, Current and Resistance</a:t>
            </a:r>
          </a:p>
        </p:txBody>
      </p:sp>
      <p:sp>
        <p:nvSpPr>
          <p:cNvPr id="246787"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endParaRPr lang="en-US" sz="2000" b="1">
              <a:solidFill>
                <a:srgbClr val="558ED5"/>
              </a:solidFill>
              <a:latin typeface="Calibri" pitchFamily="34" charset="0"/>
            </a:endParaRPr>
          </a:p>
          <a:p>
            <a:pPr marL="342900" lvl="1" indent="-342900">
              <a:spcBef>
                <a:spcPts val="400"/>
              </a:spcBef>
              <a:spcAft>
                <a:spcPts val="200"/>
              </a:spcAft>
              <a:buFont typeface="Arial" charset="0"/>
              <a:buChar char="•"/>
            </a:pPr>
            <a:endParaRPr lang="en-US" sz="2400" b="1">
              <a:solidFill>
                <a:srgbClr val="558ED5"/>
              </a:solidFill>
              <a:latin typeface="Calibri" pitchFamily="34" charset="0"/>
            </a:endParaRPr>
          </a:p>
          <a:p>
            <a:pPr marL="342900" lvl="1" indent="-342900">
              <a:spcBef>
                <a:spcPts val="400"/>
              </a:spcBef>
              <a:spcAft>
                <a:spcPts val="200"/>
              </a:spcAft>
              <a:buFont typeface="Arial" charset="0"/>
              <a:buChar char="•"/>
            </a:pPr>
            <a:endParaRPr lang="en-US" sz="2400" b="1">
              <a:solidFill>
                <a:srgbClr val="558ED5"/>
              </a:solidFill>
              <a:latin typeface="Calibri" pitchFamily="34" charset="0"/>
            </a:endParaRPr>
          </a:p>
          <a:p>
            <a:pPr marL="342900" lvl="1" indent="-342900">
              <a:spcBef>
                <a:spcPts val="400"/>
              </a:spcBef>
              <a:spcAft>
                <a:spcPts val="200"/>
              </a:spcAft>
              <a:buFont typeface="Arial" charset="0"/>
              <a:buChar char="•"/>
            </a:pPr>
            <a:endParaRPr lang="en-US" sz="2400" b="1">
              <a:solidFill>
                <a:srgbClr val="558ED5"/>
              </a:solidFill>
              <a:latin typeface="Calibri" pitchFamily="34" charset="0"/>
            </a:endParaRPr>
          </a:p>
          <a:p>
            <a:pPr marL="342900" lvl="1" indent="-342900">
              <a:spcBef>
                <a:spcPts val="400"/>
              </a:spcBef>
              <a:spcAft>
                <a:spcPts val="200"/>
              </a:spcAft>
              <a:buFont typeface="Arial" charset="0"/>
              <a:buChar char="•"/>
            </a:pPr>
            <a:r>
              <a:rPr lang="en-US" sz="2400" b="1">
                <a:solidFill>
                  <a:srgbClr val="558ED5"/>
                </a:solidFill>
                <a:latin typeface="Calibri" pitchFamily="34" charset="0"/>
              </a:rPr>
              <a:t>Resistor</a:t>
            </a:r>
          </a:p>
          <a:p>
            <a:pPr marL="1143000" lvl="2" indent="-228600">
              <a:spcBef>
                <a:spcPts val="400"/>
              </a:spcBef>
              <a:spcAft>
                <a:spcPts val="200"/>
              </a:spcAft>
              <a:buFont typeface="Arial" charset="0"/>
              <a:buChar char="•"/>
            </a:pPr>
            <a:r>
              <a:rPr lang="en-US" sz="2000">
                <a:latin typeface="Calibri" pitchFamily="34" charset="0"/>
              </a:rPr>
              <a:t>is a device that resists the flow of current</a:t>
            </a:r>
          </a:p>
          <a:p>
            <a:pPr marL="1143000" lvl="2" indent="-228600">
              <a:spcBef>
                <a:spcPts val="400"/>
              </a:spcBef>
              <a:spcAft>
                <a:spcPts val="200"/>
              </a:spcAft>
              <a:buFont typeface="Arial" charset="0"/>
              <a:buChar char="•"/>
            </a:pPr>
            <a:r>
              <a:rPr lang="en-US" sz="2000">
                <a:latin typeface="Calibri" pitchFamily="34" charset="0"/>
              </a:rPr>
              <a:t>allows current to flow, but the amount depends on the value of the resistor and the voltage applied</a:t>
            </a:r>
          </a:p>
          <a:p>
            <a:pPr marL="1143000" lvl="2" indent="-228600">
              <a:spcBef>
                <a:spcPts val="400"/>
              </a:spcBef>
              <a:spcAft>
                <a:spcPts val="200"/>
              </a:spcAft>
              <a:buFont typeface="Arial" charset="0"/>
              <a:buChar char="•"/>
            </a:pPr>
            <a:r>
              <a:rPr lang="en-US" sz="2000">
                <a:latin typeface="Calibri" pitchFamily="34" charset="0"/>
              </a:rPr>
              <a:t>The value of the resistor, or simply resistance, is measured in units of </a:t>
            </a:r>
            <a:r>
              <a:rPr lang="en-US" b="1">
                <a:solidFill>
                  <a:srgbClr val="558ED5"/>
                </a:solidFill>
              </a:rPr>
              <a:t>Ohms</a:t>
            </a:r>
            <a:r>
              <a:rPr lang="en-US">
                <a:solidFill>
                  <a:srgbClr val="558ED5"/>
                </a:solidFill>
              </a:rPr>
              <a:t> </a:t>
            </a:r>
            <a:r>
              <a:rPr lang="en-US" b="1">
                <a:solidFill>
                  <a:srgbClr val="558ED5"/>
                </a:solidFill>
              </a:rPr>
              <a:t>(</a:t>
            </a:r>
            <a:r>
              <a:rPr lang="el-GR" b="1">
                <a:solidFill>
                  <a:srgbClr val="558ED5"/>
                </a:solidFill>
              </a:rPr>
              <a:t>Ω</a:t>
            </a:r>
            <a:r>
              <a:rPr lang="en-US" b="1">
                <a:solidFill>
                  <a:srgbClr val="558ED5"/>
                </a:solidFill>
              </a:rPr>
              <a:t>)</a:t>
            </a:r>
            <a:endParaRPr lang="en-US" sz="2000" b="1">
              <a:solidFill>
                <a:srgbClr val="558ED5"/>
              </a:solidFill>
              <a:latin typeface="Calibri" pitchFamily="34" charset="0"/>
            </a:endParaRPr>
          </a:p>
          <a:p>
            <a:pPr marL="1143000" lvl="2" indent="-228600">
              <a:spcBef>
                <a:spcPts val="400"/>
              </a:spcBef>
              <a:spcAft>
                <a:spcPts val="200"/>
              </a:spcAft>
              <a:buFont typeface="Arial" charset="0"/>
              <a:buChar char="•"/>
            </a:pPr>
            <a:r>
              <a:rPr lang="en-US" sz="2000">
                <a:latin typeface="Calibri" pitchFamily="34" charset="0"/>
              </a:rPr>
              <a:t>By Ohm’s law, we have</a:t>
            </a:r>
          </a:p>
          <a:p>
            <a:pPr marL="1143000" lvl="2" indent="-228600">
              <a:spcBef>
                <a:spcPts val="400"/>
              </a:spcBef>
              <a:spcAft>
                <a:spcPts val="200"/>
              </a:spcAft>
              <a:buFont typeface="Arial" charset="0"/>
              <a:buNone/>
            </a:pPr>
            <a:endParaRPr lang="en-US" sz="2000">
              <a:latin typeface="Calibri" pitchFamily="34" charset="0"/>
            </a:endParaRPr>
          </a:p>
          <a:p>
            <a:pPr marL="1143000" lvl="2" indent="-228600">
              <a:spcBef>
                <a:spcPts val="400"/>
              </a:spcBef>
              <a:spcAft>
                <a:spcPts val="200"/>
              </a:spcAft>
              <a:buFont typeface="Arial" charset="0"/>
              <a:buNone/>
            </a:pPr>
            <a:endParaRPr lang="en-US" sz="2000">
              <a:latin typeface="Calibri" pitchFamily="34" charset="0"/>
            </a:endParaRPr>
          </a:p>
          <a:p>
            <a:pPr marL="1143000" lvl="2" indent="-228600">
              <a:spcBef>
                <a:spcPts val="400"/>
              </a:spcBef>
              <a:spcAft>
                <a:spcPts val="200"/>
              </a:spcAft>
              <a:buFont typeface="Arial" charset="0"/>
              <a:buNone/>
            </a:pPr>
            <a:r>
              <a:rPr lang="en-US" sz="2000">
                <a:latin typeface="Calibri" pitchFamily="34" charset="0"/>
              </a:rPr>
              <a:t>where R represents the resistance  (in Ω).</a:t>
            </a:r>
          </a:p>
        </p:txBody>
      </p:sp>
      <p:graphicFrame>
        <p:nvGraphicFramePr>
          <p:cNvPr id="246789" name="Object 5"/>
          <p:cNvGraphicFramePr>
            <a:graphicFrameLocks noChangeAspect="1"/>
          </p:cNvGraphicFramePr>
          <p:nvPr/>
        </p:nvGraphicFramePr>
        <p:xfrm>
          <a:off x="3479800" y="5416550"/>
          <a:ext cx="2006600" cy="534988"/>
        </p:xfrm>
        <a:graphic>
          <a:graphicData uri="http://schemas.openxmlformats.org/presentationml/2006/ole">
            <mc:AlternateContent xmlns:mc="http://schemas.openxmlformats.org/markup-compatibility/2006">
              <mc:Choice xmlns:v="urn:schemas-microsoft-com:vml" Requires="v">
                <p:oleObj spid="_x0000_s246943" name="Formula" r:id="rId4" imgW="624230" imgH="167030" progId="Equation.Ribbit">
                  <p:embed/>
                </p:oleObj>
              </mc:Choice>
              <mc:Fallback>
                <p:oleObj name="Formula" r:id="rId4" imgW="624230" imgH="167030" progId="Equation.Ribbit">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9800" y="5416550"/>
                        <a:ext cx="2006600" cy="534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6790" name="Object 6"/>
          <p:cNvGraphicFramePr>
            <a:graphicFrameLocks noChangeAspect="1"/>
          </p:cNvGraphicFramePr>
          <p:nvPr/>
        </p:nvGraphicFramePr>
        <p:xfrm>
          <a:off x="3514725" y="855663"/>
          <a:ext cx="1981200" cy="1798637"/>
        </p:xfrm>
        <a:graphic>
          <a:graphicData uri="http://schemas.openxmlformats.org/presentationml/2006/ole">
            <mc:AlternateContent xmlns:mc="http://schemas.openxmlformats.org/markup-compatibility/2006">
              <mc:Choice xmlns:v="urn:schemas-microsoft-com:vml" Requires="v">
                <p:oleObj spid="_x0000_s246944" name="Visio" r:id="rId6" imgW="848249" imgH="770668" progId="Visio.Drawing.11">
                  <p:embed/>
                </p:oleObj>
              </mc:Choice>
              <mc:Fallback>
                <p:oleObj name="Visio" r:id="rId6" imgW="848249" imgH="770668" progId="Visio.Drawing.11">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4725" y="855663"/>
                        <a:ext cx="1981200" cy="179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p:cNvSpPr>
            <a:spLocks noGrp="1"/>
          </p:cNvSpPr>
          <p:nvPr>
            <p:ph type="title" idx="4294967295"/>
          </p:nvPr>
        </p:nvSpPr>
        <p:spPr>
          <a:xfrm>
            <a:off x="457200" y="196850"/>
            <a:ext cx="8229600" cy="658813"/>
          </a:xfrm>
        </p:spPr>
        <p:txBody>
          <a:bodyPr/>
          <a:lstStyle/>
          <a:p>
            <a:pPr eaLnBrk="1" hangingPunct="1"/>
            <a:r>
              <a:rPr lang="en-US" sz="3200" b="1" smtClean="0">
                <a:solidFill>
                  <a:srgbClr val="558ED5"/>
                </a:solidFill>
                <a:latin typeface="Calibri" pitchFamily="34" charset="0"/>
              </a:rPr>
              <a:t>Voltage, Current and Resistance</a:t>
            </a:r>
          </a:p>
        </p:txBody>
      </p:sp>
      <p:sp>
        <p:nvSpPr>
          <p:cNvPr id="248835"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b="1">
                <a:solidFill>
                  <a:srgbClr val="558ED5"/>
                </a:solidFill>
                <a:latin typeface="Calibri" pitchFamily="34" charset="0"/>
              </a:rPr>
              <a:t>Power</a:t>
            </a:r>
          </a:p>
          <a:p>
            <a:pPr marL="1143000" lvl="2" indent="-228600">
              <a:spcBef>
                <a:spcPts val="400"/>
              </a:spcBef>
              <a:spcAft>
                <a:spcPts val="200"/>
              </a:spcAft>
              <a:buFont typeface="Arial" charset="0"/>
              <a:buChar char="•"/>
            </a:pPr>
            <a:r>
              <a:rPr lang="en-US" sz="2000">
                <a:latin typeface="Calibri" pitchFamily="34" charset="0"/>
              </a:rPr>
              <a:t>is the rate of energy dissipation with respect to time</a:t>
            </a:r>
          </a:p>
          <a:p>
            <a:pPr marL="1143000" lvl="2" indent="-228600">
              <a:spcBef>
                <a:spcPts val="400"/>
              </a:spcBef>
              <a:spcAft>
                <a:spcPts val="200"/>
              </a:spcAft>
              <a:buFont typeface="Arial" charset="0"/>
              <a:buChar char="•"/>
            </a:pPr>
            <a:r>
              <a:rPr lang="en-US" sz="2000">
                <a:latin typeface="Calibri" pitchFamily="34" charset="0"/>
              </a:rPr>
              <a:t>is in units of Joules per second, or </a:t>
            </a:r>
            <a:r>
              <a:rPr lang="en-US" b="1">
                <a:solidFill>
                  <a:srgbClr val="558ED5"/>
                </a:solidFill>
              </a:rPr>
              <a:t>Watts (W)</a:t>
            </a:r>
            <a:endParaRPr lang="en-US" sz="2000">
              <a:latin typeface="Calibri" pitchFamily="34" charset="0"/>
            </a:endParaRPr>
          </a:p>
          <a:p>
            <a:pPr marL="1143000" lvl="2" indent="-228600">
              <a:spcBef>
                <a:spcPts val="400"/>
              </a:spcBef>
              <a:spcAft>
                <a:spcPts val="200"/>
              </a:spcAft>
              <a:buFont typeface="Arial" charset="0"/>
              <a:buChar char="•"/>
            </a:pPr>
            <a:r>
              <a:rPr lang="en-US" sz="2000">
                <a:latin typeface="Calibri" pitchFamily="34" charset="0"/>
              </a:rPr>
              <a:t>is given by</a:t>
            </a:r>
          </a:p>
          <a:p>
            <a:pPr marL="1143000" lvl="2" indent="-228600">
              <a:spcBef>
                <a:spcPts val="400"/>
              </a:spcBef>
              <a:spcAft>
                <a:spcPts val="200"/>
              </a:spcAft>
              <a:buFont typeface="Arial" charset="0"/>
              <a:buNone/>
            </a:pPr>
            <a:endParaRPr lang="en-US" sz="2000">
              <a:latin typeface="Calibri" pitchFamily="34" charset="0"/>
            </a:endParaRPr>
          </a:p>
          <a:p>
            <a:pPr marL="1143000" lvl="2" indent="-228600">
              <a:spcBef>
                <a:spcPts val="400"/>
              </a:spcBef>
              <a:spcAft>
                <a:spcPts val="200"/>
              </a:spcAft>
              <a:buFont typeface="Arial" charset="0"/>
              <a:buNone/>
            </a:pPr>
            <a:endParaRPr lang="en-US" sz="2000">
              <a:latin typeface="Calibri" pitchFamily="34" charset="0"/>
            </a:endParaRPr>
          </a:p>
          <a:p>
            <a:pPr marL="1143000" lvl="2" indent="-228600">
              <a:spcBef>
                <a:spcPts val="400"/>
              </a:spcBef>
              <a:spcAft>
                <a:spcPts val="200"/>
              </a:spcAft>
              <a:buFont typeface="Arial" charset="0"/>
              <a:buNone/>
            </a:pPr>
            <a:endParaRPr lang="en-US" sz="2000">
              <a:latin typeface="Calibri" pitchFamily="34" charset="0"/>
            </a:endParaRPr>
          </a:p>
          <a:p>
            <a:pPr marL="1143000" lvl="2" indent="-228600">
              <a:spcBef>
                <a:spcPts val="400"/>
              </a:spcBef>
              <a:spcAft>
                <a:spcPts val="200"/>
              </a:spcAft>
              <a:buFont typeface="Arial" charset="0"/>
              <a:buNone/>
            </a:pPr>
            <a:r>
              <a:rPr lang="en-US" sz="2000">
                <a:latin typeface="Calibri" pitchFamily="34" charset="0"/>
              </a:rPr>
              <a:t>where P represents the power  (in W).</a:t>
            </a:r>
          </a:p>
          <a:p>
            <a:pPr marL="1143000" lvl="2" indent="-228600">
              <a:spcBef>
                <a:spcPts val="400"/>
              </a:spcBef>
              <a:spcAft>
                <a:spcPts val="200"/>
              </a:spcAft>
              <a:buFont typeface="Arial" charset="0"/>
              <a:buNone/>
            </a:pPr>
            <a:endParaRPr lang="en-US" sz="2000">
              <a:latin typeface="Calibri" pitchFamily="34" charset="0"/>
            </a:endParaRPr>
          </a:p>
          <a:p>
            <a:pPr marL="1143000" lvl="2" indent="-228600">
              <a:spcBef>
                <a:spcPts val="400"/>
              </a:spcBef>
              <a:spcAft>
                <a:spcPts val="200"/>
              </a:spcAft>
              <a:buFont typeface="Arial" charset="0"/>
              <a:buChar char="•"/>
            </a:pPr>
            <a:r>
              <a:rPr lang="en-US" sz="2000">
                <a:latin typeface="Calibri" pitchFamily="34" charset="0"/>
              </a:rPr>
              <a:t>By Ohm’s law, we have</a:t>
            </a:r>
          </a:p>
          <a:p>
            <a:pPr marL="1143000" lvl="2" indent="-228600">
              <a:spcBef>
                <a:spcPts val="400"/>
              </a:spcBef>
              <a:spcAft>
                <a:spcPts val="200"/>
              </a:spcAft>
              <a:buFont typeface="Arial" charset="0"/>
              <a:buChar char="•"/>
            </a:pPr>
            <a:endParaRPr lang="en-US" sz="2000">
              <a:latin typeface="Calibri" pitchFamily="34" charset="0"/>
            </a:endParaRPr>
          </a:p>
          <a:p>
            <a:pPr marL="1143000" lvl="2" indent="-228600">
              <a:spcBef>
                <a:spcPts val="400"/>
              </a:spcBef>
              <a:spcAft>
                <a:spcPts val="200"/>
              </a:spcAft>
              <a:buFont typeface="Arial" charset="0"/>
              <a:buChar char="•"/>
            </a:pPr>
            <a:endParaRPr lang="en-US" sz="2000">
              <a:latin typeface="Calibri" pitchFamily="34" charset="0"/>
            </a:endParaRPr>
          </a:p>
          <a:p>
            <a:pPr marL="1143000" lvl="2" indent="-228600">
              <a:spcBef>
                <a:spcPts val="400"/>
              </a:spcBef>
              <a:spcAft>
                <a:spcPts val="200"/>
              </a:spcAft>
              <a:buFont typeface="Arial" charset="0"/>
              <a:buNone/>
            </a:pPr>
            <a:endParaRPr lang="en-US" sz="2000">
              <a:latin typeface="Calibri" pitchFamily="34" charset="0"/>
            </a:endParaRPr>
          </a:p>
        </p:txBody>
      </p:sp>
      <p:graphicFrame>
        <p:nvGraphicFramePr>
          <p:cNvPr id="248837" name="Object 5"/>
          <p:cNvGraphicFramePr>
            <a:graphicFrameLocks noChangeAspect="1"/>
          </p:cNvGraphicFramePr>
          <p:nvPr/>
        </p:nvGraphicFramePr>
        <p:xfrm>
          <a:off x="3094038" y="2690813"/>
          <a:ext cx="2425700" cy="769937"/>
        </p:xfrm>
        <a:graphic>
          <a:graphicData uri="http://schemas.openxmlformats.org/presentationml/2006/ole">
            <mc:AlternateContent xmlns:mc="http://schemas.openxmlformats.org/markup-compatibility/2006">
              <mc:Choice xmlns:v="urn:schemas-microsoft-com:vml" Requires="v">
                <p:oleObj spid="_x0000_s248991" name="Formula" r:id="rId4" imgW="1050996" imgH="335392" progId="Equation.Ribbit">
                  <p:embed/>
                </p:oleObj>
              </mc:Choice>
              <mc:Fallback>
                <p:oleObj name="Formula" r:id="rId4" imgW="1050996" imgH="335392" progId="Equation.Ribbit">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4038" y="2690813"/>
                        <a:ext cx="2425700" cy="769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8838" name="Object 6"/>
          <p:cNvGraphicFramePr>
            <a:graphicFrameLocks noChangeAspect="1"/>
          </p:cNvGraphicFramePr>
          <p:nvPr/>
        </p:nvGraphicFramePr>
        <p:xfrm>
          <a:off x="2997200" y="5067300"/>
          <a:ext cx="2633663" cy="444500"/>
        </p:xfrm>
        <a:graphic>
          <a:graphicData uri="http://schemas.openxmlformats.org/presentationml/2006/ole">
            <mc:AlternateContent xmlns:mc="http://schemas.openxmlformats.org/markup-compatibility/2006">
              <mc:Choice xmlns:v="urn:schemas-microsoft-com:vml" Requires="v">
                <p:oleObj spid="_x0000_s248992" name="Formula" r:id="rId6" imgW="1141200" imgH="193680" progId="Equation.Ribbit">
                  <p:embed/>
                </p:oleObj>
              </mc:Choice>
              <mc:Fallback>
                <p:oleObj name="Formula" r:id="rId6" imgW="1141200" imgH="193680" progId="Equation.Ribbit">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7200" y="5067300"/>
                        <a:ext cx="2633663"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02"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Basic circuit analysis</a:t>
            </a:r>
          </a:p>
        </p:txBody>
      </p:sp>
      <p:sp>
        <p:nvSpPr>
          <p:cNvPr id="54303"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b="1" dirty="0">
                <a:solidFill>
                  <a:srgbClr val="558ED5"/>
                </a:solidFill>
                <a:latin typeface="Calibri" pitchFamily="34" charset="0"/>
                <a:sym typeface="Wingdings" pitchFamily="2" charset="2"/>
              </a:rPr>
              <a:t>The Ohm’s law </a:t>
            </a:r>
            <a:endParaRPr lang="en-US" sz="2400" dirty="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dirty="0">
              <a:latin typeface="Calibri" pitchFamily="34" charset="0"/>
              <a:sym typeface="Wingdings" pitchFamily="2" charset="2"/>
            </a:endParaRPr>
          </a:p>
          <a:p>
            <a:pPr marL="800100" lvl="1" indent="-342900">
              <a:spcBef>
                <a:spcPts val="400"/>
              </a:spcBef>
              <a:spcAft>
                <a:spcPts val="200"/>
              </a:spcAft>
            </a:pPr>
            <a:endParaRPr lang="en-US" sz="2400" dirty="0">
              <a:latin typeface="Calibri" pitchFamily="34" charset="0"/>
              <a:sym typeface="Wingdings" pitchFamily="2" charset="2"/>
            </a:endParaRPr>
          </a:p>
          <a:p>
            <a:pPr marL="800100" lvl="1" indent="-342900">
              <a:spcBef>
                <a:spcPts val="400"/>
              </a:spcBef>
              <a:spcAft>
                <a:spcPts val="200"/>
              </a:spcAft>
            </a:pPr>
            <a:endParaRPr lang="en-US" sz="2400" dirty="0">
              <a:latin typeface="Calibri" pitchFamily="34" charset="0"/>
              <a:sym typeface="Wingdings" pitchFamily="2" charset="2"/>
            </a:endParaRPr>
          </a:p>
          <a:p>
            <a:pPr marL="800100" lvl="1" indent="-342900">
              <a:spcBef>
                <a:spcPts val="400"/>
              </a:spcBef>
              <a:spcAft>
                <a:spcPts val="200"/>
              </a:spcAft>
            </a:pPr>
            <a:endParaRPr lang="en-US" sz="2400" dirty="0">
              <a:latin typeface="Calibri" pitchFamily="34" charset="0"/>
              <a:sym typeface="Wingdings" pitchFamily="2" charset="2"/>
            </a:endParaRPr>
          </a:p>
          <a:p>
            <a:pPr marL="800100" lvl="1" indent="-342900">
              <a:spcBef>
                <a:spcPts val="400"/>
              </a:spcBef>
              <a:spcAft>
                <a:spcPts val="200"/>
              </a:spcAft>
            </a:pPr>
            <a:endParaRPr lang="en-US" sz="2400" dirty="0">
              <a:latin typeface="Calibri" pitchFamily="34" charset="0"/>
              <a:sym typeface="Wingdings" pitchFamily="2" charset="2"/>
            </a:endParaRPr>
          </a:p>
          <a:p>
            <a:pPr marL="800100" lvl="1" indent="-342900">
              <a:spcBef>
                <a:spcPts val="400"/>
              </a:spcBef>
              <a:spcAft>
                <a:spcPts val="200"/>
              </a:spcAft>
            </a:pPr>
            <a:endParaRPr lang="en-US" sz="2400" dirty="0">
              <a:latin typeface="Calibri" pitchFamily="34" charset="0"/>
              <a:sym typeface="Wingdings" pitchFamily="2" charset="2"/>
            </a:endParaRPr>
          </a:p>
          <a:p>
            <a:pPr marL="800100" lvl="1" indent="-342900">
              <a:spcBef>
                <a:spcPts val="400"/>
              </a:spcBef>
              <a:spcAft>
                <a:spcPts val="200"/>
              </a:spcAft>
            </a:pPr>
            <a:endParaRPr lang="en-US" sz="2400" dirty="0">
              <a:latin typeface="Calibri" pitchFamily="34" charset="0"/>
              <a:sym typeface="Wingdings" pitchFamily="2" charset="2"/>
            </a:endParaRPr>
          </a:p>
          <a:p>
            <a:pPr marL="800100" lvl="1" indent="-342900">
              <a:spcBef>
                <a:spcPts val="400"/>
              </a:spcBef>
              <a:spcAft>
                <a:spcPts val="200"/>
              </a:spcAft>
            </a:pPr>
            <a:endParaRPr lang="en-US" sz="2400" dirty="0">
              <a:latin typeface="Calibri" pitchFamily="34" charset="0"/>
              <a:sym typeface="Wingdings" pitchFamily="2" charset="2"/>
            </a:endParaRPr>
          </a:p>
          <a:p>
            <a:pPr marL="800100" lvl="1" indent="-342900">
              <a:spcBef>
                <a:spcPts val="400"/>
              </a:spcBef>
              <a:spcAft>
                <a:spcPts val="200"/>
              </a:spcAft>
            </a:pPr>
            <a:endParaRPr lang="en-US" sz="2400" dirty="0">
              <a:latin typeface="Calibri" pitchFamily="34" charset="0"/>
              <a:sym typeface="Wingdings" pitchFamily="2" charset="2"/>
            </a:endParaRPr>
          </a:p>
          <a:p>
            <a:pPr marL="342900" indent="-342900">
              <a:spcBef>
                <a:spcPts val="400"/>
              </a:spcBef>
              <a:spcAft>
                <a:spcPts val="200"/>
              </a:spcAft>
              <a:buFont typeface="Arial" charset="0"/>
              <a:buChar char="•"/>
            </a:pPr>
            <a:r>
              <a:rPr lang="en-US" sz="2400" dirty="0">
                <a:latin typeface="Calibri" pitchFamily="34" charset="0"/>
                <a:sym typeface="Wingdings" pitchFamily="2" charset="2"/>
              </a:rPr>
              <a:t>Don’t be afraid of the equations</a:t>
            </a:r>
          </a:p>
        </p:txBody>
      </p:sp>
      <p:sp>
        <p:nvSpPr>
          <p:cNvPr id="5430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4299" name="Object 27"/>
          <p:cNvGraphicFramePr>
            <a:graphicFrameLocks noChangeAspect="1"/>
          </p:cNvGraphicFramePr>
          <p:nvPr/>
        </p:nvGraphicFramePr>
        <p:xfrm>
          <a:off x="3087688" y="1552575"/>
          <a:ext cx="2006600" cy="534988"/>
        </p:xfrm>
        <a:graphic>
          <a:graphicData uri="http://schemas.openxmlformats.org/presentationml/2006/ole">
            <mc:AlternateContent xmlns:mc="http://schemas.openxmlformats.org/markup-compatibility/2006">
              <mc:Choice xmlns:v="urn:schemas-microsoft-com:vml" Requires="v">
                <p:oleObj spid="_x0000_s54530" name="Formula" r:id="rId4" imgW="624230" imgH="167030" progId="Equation.Ribbit">
                  <p:embed/>
                </p:oleObj>
              </mc:Choice>
              <mc:Fallback>
                <p:oleObj name="Formula" r:id="rId4" imgW="624230" imgH="167030" progId="Equation.Ribbit">
                  <p:embed/>
                  <p:pic>
                    <p:nvPicPr>
                      <p:cNvPr id="0"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7688" y="1552575"/>
                        <a:ext cx="2006600" cy="534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4300" name="Object 28"/>
          <p:cNvGraphicFramePr>
            <a:graphicFrameLocks noChangeAspect="1"/>
          </p:cNvGraphicFramePr>
          <p:nvPr>
            <p:extLst>
              <p:ext uri="{D42A27DB-BD31-4B8C-83A1-F6EECF244321}">
                <p14:modId xmlns:p14="http://schemas.microsoft.com/office/powerpoint/2010/main" val="2983538362"/>
              </p:ext>
            </p:extLst>
          </p:nvPr>
        </p:nvGraphicFramePr>
        <p:xfrm>
          <a:off x="1035050" y="2600325"/>
          <a:ext cx="2967038" cy="2286000"/>
        </p:xfrm>
        <a:graphic>
          <a:graphicData uri="http://schemas.openxmlformats.org/presentationml/2006/ole">
            <mc:AlternateContent xmlns:mc="http://schemas.openxmlformats.org/markup-compatibility/2006">
              <mc:Choice xmlns:v="urn:schemas-microsoft-com:vml" Requires="v">
                <p:oleObj spid="_x0000_s54531" name="Visio" r:id="rId6" imgW="1295292" imgH="921101" progId="Visio.Drawing.11">
                  <p:embed/>
                </p:oleObj>
              </mc:Choice>
              <mc:Fallback>
                <p:oleObj name="Visio" r:id="rId6" imgW="1295292" imgH="921101" progId="Visio.Drawing.11">
                  <p:embed/>
                  <p:pic>
                    <p:nvPicPr>
                      <p:cNvPr id="0" name="Picture 28"/>
                      <p:cNvPicPr>
                        <a:picLocks noChangeAspect="1" noChangeArrowheads="1"/>
                      </p:cNvPicPr>
                      <p:nvPr/>
                    </p:nvPicPr>
                    <p:blipFill>
                      <a:blip r:embed="rId7"/>
                      <a:srcRect/>
                      <a:stretch>
                        <a:fillRect/>
                      </a:stretch>
                    </p:blipFill>
                    <p:spPr bwMode="auto">
                      <a:xfrm>
                        <a:off x="1035050" y="2600325"/>
                        <a:ext cx="2967038" cy="228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2889250" y="1343025"/>
            <a:ext cx="2528888" cy="8810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54301" name="Object 29"/>
          <p:cNvGraphicFramePr>
            <a:graphicFrameLocks noChangeAspect="1"/>
          </p:cNvGraphicFramePr>
          <p:nvPr/>
        </p:nvGraphicFramePr>
        <p:xfrm>
          <a:off x="4572000" y="3411538"/>
          <a:ext cx="3262313" cy="827087"/>
        </p:xfrm>
        <a:graphic>
          <a:graphicData uri="http://schemas.openxmlformats.org/presentationml/2006/ole">
            <mc:AlternateContent xmlns:mc="http://schemas.openxmlformats.org/markup-compatibility/2006">
              <mc:Choice xmlns:v="urn:schemas-microsoft-com:vml" Requires="v">
                <p:oleObj spid="_x0000_s54532" name="Formula" r:id="rId8" imgW="1524600" imgH="387360" progId="Equation.Ribbit">
                  <p:embed/>
                </p:oleObj>
              </mc:Choice>
              <mc:Fallback>
                <p:oleObj name="Formula" r:id="rId8" imgW="1524600" imgH="387360" progId="Equation.Ribbit">
                  <p:embed/>
                  <p:pic>
                    <p:nvPicPr>
                      <p:cNvPr id="0" name="Picture 2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3411538"/>
                        <a:ext cx="3262313" cy="827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74"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Resistors in series</a:t>
            </a:r>
          </a:p>
        </p:txBody>
      </p:sp>
      <p:sp>
        <p:nvSpPr>
          <p:cNvPr id="52275"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800100" lvl="1"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52276"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52277" name="Content Placeholder 2"/>
          <p:cNvSpPr txBox="1">
            <a:spLocks/>
          </p:cNvSpPr>
          <p:nvPr/>
        </p:nvSpPr>
        <p:spPr bwMode="auto">
          <a:xfrm>
            <a:off x="609600" y="10937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r>
              <a:rPr lang="en-US">
                <a:latin typeface="Calibri" pitchFamily="34" charset="0"/>
                <a:sym typeface="Wingdings" pitchFamily="2" charset="2"/>
              </a:rPr>
              <a:t>We have</a:t>
            </a: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pPr>
            <a:endParaRPr lang="en-US" sz="2400">
              <a:latin typeface="Calibri" pitchFamily="34" charset="0"/>
              <a:sym typeface="Wingdings" pitchFamily="2" charset="2"/>
            </a:endParaRPr>
          </a:p>
          <a:p>
            <a:pPr marL="342900" indent="-342900">
              <a:spcBef>
                <a:spcPts val="400"/>
              </a:spcBef>
              <a:spcAft>
                <a:spcPts val="200"/>
              </a:spcAft>
            </a:pPr>
            <a:endParaRPr lang="en-US" sz="1000">
              <a:latin typeface="Calibri" pitchFamily="34" charset="0"/>
              <a:sym typeface="Wingdings" pitchFamily="2" charset="2"/>
            </a:endParaRPr>
          </a:p>
          <a:p>
            <a:pPr marL="342900" indent="-342900">
              <a:spcBef>
                <a:spcPts val="400"/>
              </a:spcBef>
              <a:spcAft>
                <a:spcPts val="200"/>
              </a:spcAft>
              <a:buFont typeface="Arial" charset="0"/>
              <a:buChar char="•"/>
            </a:pPr>
            <a:r>
              <a:rPr lang="en-US" sz="2400" b="1">
                <a:latin typeface="Calibri" pitchFamily="34" charset="0"/>
                <a:sym typeface="Wingdings" pitchFamily="2" charset="2"/>
              </a:rPr>
              <a:t>Equivalent resistance:</a:t>
            </a: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p:txBody>
      </p:sp>
      <p:graphicFrame>
        <p:nvGraphicFramePr>
          <p:cNvPr id="52269" name="Object 45"/>
          <p:cNvGraphicFramePr>
            <a:graphicFrameLocks noChangeAspect="1"/>
          </p:cNvGraphicFramePr>
          <p:nvPr/>
        </p:nvGraphicFramePr>
        <p:xfrm>
          <a:off x="3841750" y="3222625"/>
          <a:ext cx="3375025" cy="1412875"/>
        </p:xfrm>
        <a:graphic>
          <a:graphicData uri="http://schemas.openxmlformats.org/presentationml/2006/ole">
            <mc:AlternateContent xmlns:mc="http://schemas.openxmlformats.org/markup-compatibility/2006">
              <mc:Choice xmlns:v="urn:schemas-microsoft-com:vml" Requires="v">
                <p:oleObj spid="_x0000_s252151" name="Formula" r:id="rId4" imgW="2165604" imgH="918972" progId="Equation.Ribbit">
                  <p:embed/>
                </p:oleObj>
              </mc:Choice>
              <mc:Fallback>
                <p:oleObj name="Formula" r:id="rId4" imgW="2165604" imgH="918972" progId="Equation.Ribbi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1750" y="3222625"/>
                        <a:ext cx="3375025" cy="1412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270" name="Object 46"/>
          <p:cNvGraphicFramePr>
            <a:graphicFrameLocks noChangeAspect="1"/>
          </p:cNvGraphicFramePr>
          <p:nvPr/>
        </p:nvGraphicFramePr>
        <p:xfrm>
          <a:off x="2335213" y="5218113"/>
          <a:ext cx="5056187" cy="973137"/>
        </p:xfrm>
        <a:graphic>
          <a:graphicData uri="http://schemas.openxmlformats.org/presentationml/2006/ole">
            <mc:AlternateContent xmlns:mc="http://schemas.openxmlformats.org/markup-compatibility/2006">
              <mc:Choice xmlns:v="urn:schemas-microsoft-com:vml" Requires="v">
                <p:oleObj spid="_x0000_s252152" name="Formula" r:id="rId6" imgW="2362200" imgH="462382" progId="Equation.Ribbit">
                  <p:embed/>
                </p:oleObj>
              </mc:Choice>
              <mc:Fallback>
                <p:oleObj name="Formula" r:id="rId6" imgW="2362200" imgH="462382" progId="Equation.Ribbit">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5213" y="5218113"/>
                        <a:ext cx="5056187" cy="973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12"/>
          <p:cNvSpPr/>
          <p:nvPr/>
        </p:nvSpPr>
        <p:spPr>
          <a:xfrm>
            <a:off x="457200" y="4760913"/>
            <a:ext cx="8382000" cy="1503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52271" name="Object 47"/>
          <p:cNvGraphicFramePr>
            <a:graphicFrameLocks noChangeAspect="1"/>
          </p:cNvGraphicFramePr>
          <p:nvPr/>
        </p:nvGraphicFramePr>
        <p:xfrm>
          <a:off x="-341313" y="1093788"/>
          <a:ext cx="5994401" cy="1800225"/>
        </p:xfrm>
        <a:graphic>
          <a:graphicData uri="http://schemas.openxmlformats.org/presentationml/2006/ole">
            <mc:AlternateContent xmlns:mc="http://schemas.openxmlformats.org/markup-compatibility/2006">
              <mc:Choice xmlns:v="urn:schemas-microsoft-com:vml" Requires="v">
                <p:oleObj spid="_x0000_s252153" name="Visio" r:id="rId8" imgW="1878663" imgH="534495" progId="Visio.Drawing.11">
                  <p:embed/>
                </p:oleObj>
              </mc:Choice>
              <mc:Fallback>
                <p:oleObj name="Visio" r:id="rId8" imgW="1878663" imgH="534495"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313" y="1093788"/>
                        <a:ext cx="5994401" cy="180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272" name="Object 48"/>
          <p:cNvGraphicFramePr>
            <a:graphicFrameLocks noChangeAspect="1"/>
          </p:cNvGraphicFramePr>
          <p:nvPr/>
        </p:nvGraphicFramePr>
        <p:xfrm>
          <a:off x="4924425" y="1857375"/>
          <a:ext cx="728663" cy="379413"/>
        </p:xfrm>
        <a:graphic>
          <a:graphicData uri="http://schemas.openxmlformats.org/presentationml/2006/ole">
            <mc:AlternateContent xmlns:mc="http://schemas.openxmlformats.org/markup-compatibility/2006">
              <mc:Choice xmlns:v="urn:schemas-microsoft-com:vml" Requires="v">
                <p:oleObj spid="_x0000_s252154" name="Formula" r:id="rId10" imgW="273960" imgH="142920" progId="Equation.Ribbit">
                  <p:embed/>
                </p:oleObj>
              </mc:Choice>
              <mc:Fallback>
                <p:oleObj name="Formula" r:id="rId10" imgW="273960" imgH="142920" progId="Equation.Ribbit">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24425" y="1857375"/>
                        <a:ext cx="728663"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273" name="Object 49"/>
          <p:cNvGraphicFramePr>
            <a:graphicFrameLocks noChangeAspect="1"/>
          </p:cNvGraphicFramePr>
          <p:nvPr/>
        </p:nvGraphicFramePr>
        <p:xfrm>
          <a:off x="5673725" y="1093788"/>
          <a:ext cx="3097213" cy="1776412"/>
        </p:xfrm>
        <a:graphic>
          <a:graphicData uri="http://schemas.openxmlformats.org/presentationml/2006/ole">
            <mc:AlternateContent xmlns:mc="http://schemas.openxmlformats.org/markup-compatibility/2006">
              <mc:Choice xmlns:v="urn:schemas-microsoft-com:vml" Requires="v">
                <p:oleObj spid="_x0000_s252155" name="Visio" r:id="rId12" imgW="886396" imgH="508778" progId="Visio.Drawing.11">
                  <p:embed/>
                </p:oleObj>
              </mc:Choice>
              <mc:Fallback>
                <p:oleObj name="Visio" r:id="rId12" imgW="886396" imgH="508778" progId="Visio.Drawing.11">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73725" y="1093788"/>
                        <a:ext cx="3097213" cy="1776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179387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4" name="Title 1"/>
          <p:cNvSpPr>
            <a:spLocks noGrp="1"/>
          </p:cNvSpPr>
          <p:nvPr>
            <p:ph type="title" idx="4294967295"/>
          </p:nvPr>
        </p:nvSpPr>
        <p:spPr>
          <a:xfrm>
            <a:off x="457200" y="196850"/>
            <a:ext cx="8229600" cy="658813"/>
          </a:xfrm>
        </p:spPr>
        <p:txBody>
          <a:bodyPr/>
          <a:lstStyle/>
          <a:p>
            <a:pPr eaLnBrk="1" hangingPunct="1"/>
            <a:r>
              <a:rPr lang="en-US" sz="2800" b="1" dirty="0" smtClean="0">
                <a:solidFill>
                  <a:srgbClr val="558ED5"/>
                </a:solidFill>
                <a:latin typeface="Calibri" pitchFamily="34" charset="0"/>
              </a:rPr>
              <a:t>Analogy for resistors in series</a:t>
            </a:r>
          </a:p>
        </p:txBody>
      </p:sp>
      <p:sp>
        <p:nvSpPr>
          <p:cNvPr id="7171" name="Content Placeholder 2"/>
          <p:cNvSpPr txBox="1">
            <a:spLocks/>
          </p:cNvSpPr>
          <p:nvPr/>
        </p:nvSpPr>
        <p:spPr bwMode="auto">
          <a:xfrm>
            <a:off x="457200" y="941388"/>
            <a:ext cx="8229600" cy="5370512"/>
          </a:xfrm>
          <a:prstGeom prst="rect">
            <a:avLst/>
          </a:prstGeom>
          <a:noFill/>
          <a:ln>
            <a:noFill/>
          </a:ln>
          <a:extLst/>
        </p:spPr>
        <p:txBody>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Bef>
                <a:spcPts val="400"/>
              </a:spcBef>
              <a:spcAft>
                <a:spcPts val="200"/>
              </a:spcAft>
              <a:buFont typeface="Arial" charset="0"/>
              <a:buChar char="•"/>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marL="0" indent="0" eaLnBrk="1" hangingPunct="1">
              <a:spcBef>
                <a:spcPts val="400"/>
              </a:spcBef>
              <a:spcAft>
                <a:spcPts val="200"/>
              </a:spcAft>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marL="0" indent="0" eaLnBrk="1" hangingPunct="1">
              <a:spcBef>
                <a:spcPts val="400"/>
              </a:spcBef>
              <a:spcAft>
                <a:spcPts val="200"/>
              </a:spcAft>
              <a:defRPr/>
            </a:pPr>
            <a:endParaRPr lang="en-US" sz="2000" dirty="0" smtClean="0">
              <a:latin typeface="Calibri" pitchFamily="34" charset="0"/>
            </a:endParaRPr>
          </a:p>
          <a:p>
            <a:pPr marL="0" indent="0" eaLnBrk="1" hangingPunct="1">
              <a:spcBef>
                <a:spcPts val="400"/>
              </a:spcBef>
              <a:spcAft>
                <a:spcPts val="200"/>
              </a:spcAft>
              <a:defRPr/>
            </a:pPr>
            <a:endParaRPr lang="en-US" sz="2000" dirty="0" smtClean="0">
              <a:latin typeface="Calibri" pitchFamily="34" charset="0"/>
            </a:endParaRPr>
          </a:p>
        </p:txBody>
      </p:sp>
      <p:sp>
        <p:nvSpPr>
          <p:cNvPr id="7" name="Rectangle 6"/>
          <p:cNvSpPr/>
          <p:nvPr/>
        </p:nvSpPr>
        <p:spPr>
          <a:xfrm>
            <a:off x="2921000" y="985838"/>
            <a:ext cx="3500438" cy="81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3643313" y="1651000"/>
            <a:ext cx="2146300" cy="801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4829175" y="3819525"/>
            <a:ext cx="350838" cy="225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61122" name="Picture 2" descr="D:\wkma\courses\ENGG1100_2013_T1\lecture 3 pics\series playground sl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504" y="1323741"/>
            <a:ext cx="5422992" cy="4067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7840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05"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Resistors in parallel</a:t>
            </a:r>
          </a:p>
        </p:txBody>
      </p:sp>
      <p:sp>
        <p:nvSpPr>
          <p:cNvPr id="53306"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800100" lvl="1"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5330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53308" name="Content Placeholder 2"/>
          <p:cNvSpPr txBox="1">
            <a:spLocks/>
          </p:cNvSpPr>
          <p:nvPr/>
        </p:nvSpPr>
        <p:spPr bwMode="auto">
          <a:xfrm>
            <a:off x="466725" y="10175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endParaRPr lang="en-US" sz="2000">
              <a:latin typeface="Calibri" pitchFamily="34" charset="0"/>
              <a:sym typeface="Wingdings" pitchFamily="2" charset="2"/>
            </a:endParaRPr>
          </a:p>
          <a:p>
            <a:pPr marL="342900" indent="-342900">
              <a:spcBef>
                <a:spcPts val="400"/>
              </a:spcBef>
              <a:spcAft>
                <a:spcPts val="200"/>
              </a:spcAft>
              <a:buFont typeface="Arial" charset="0"/>
              <a:buChar char="•"/>
            </a:pPr>
            <a:endParaRPr lang="en-US" sz="2000">
              <a:latin typeface="Calibri" pitchFamily="34" charset="0"/>
              <a:sym typeface="Wingdings" pitchFamily="2" charset="2"/>
            </a:endParaRPr>
          </a:p>
          <a:p>
            <a:pPr marL="342900" indent="-342900">
              <a:spcBef>
                <a:spcPts val="400"/>
              </a:spcBef>
              <a:spcAft>
                <a:spcPts val="200"/>
              </a:spcAft>
              <a:buFont typeface="Arial" charset="0"/>
              <a:buChar char="•"/>
            </a:pPr>
            <a:endParaRPr lang="en-US" sz="2000">
              <a:latin typeface="Calibri" pitchFamily="34" charset="0"/>
              <a:sym typeface="Wingdings" pitchFamily="2" charset="2"/>
            </a:endParaRPr>
          </a:p>
          <a:p>
            <a:pPr marL="342900" indent="-342900">
              <a:spcBef>
                <a:spcPts val="400"/>
              </a:spcBef>
              <a:spcAft>
                <a:spcPts val="200"/>
              </a:spcAft>
              <a:buFont typeface="Arial" charset="0"/>
              <a:buChar char="•"/>
            </a:pPr>
            <a:endParaRPr lang="en-US" sz="2000">
              <a:latin typeface="Calibri" pitchFamily="34" charset="0"/>
              <a:sym typeface="Wingdings" pitchFamily="2" charset="2"/>
            </a:endParaRPr>
          </a:p>
          <a:p>
            <a:pPr marL="800100" lvl="1" indent="-342900">
              <a:spcBef>
                <a:spcPts val="400"/>
              </a:spcBef>
              <a:spcAft>
                <a:spcPts val="200"/>
              </a:spcAft>
            </a:pPr>
            <a:endParaRPr lang="en-US" sz="2000">
              <a:latin typeface="Calibri" pitchFamily="34" charset="0"/>
              <a:sym typeface="Wingdings" pitchFamily="2" charset="2"/>
            </a:endParaRPr>
          </a:p>
          <a:p>
            <a:pPr marL="800100" lvl="1" indent="-342900">
              <a:spcBef>
                <a:spcPts val="400"/>
              </a:spcBef>
              <a:spcAft>
                <a:spcPts val="200"/>
              </a:spcAft>
            </a:pPr>
            <a:endParaRPr lang="en-US" sz="1200" b="1">
              <a:latin typeface="Calibri" pitchFamily="34" charset="0"/>
              <a:sym typeface="Wingdings" pitchFamily="2" charset="2"/>
            </a:endParaRPr>
          </a:p>
          <a:p>
            <a:pPr marL="342900" indent="-342900">
              <a:spcBef>
                <a:spcPts val="400"/>
              </a:spcBef>
              <a:spcAft>
                <a:spcPts val="200"/>
              </a:spcAft>
              <a:buFont typeface="Arial" charset="0"/>
              <a:buChar char="•"/>
            </a:pPr>
            <a:r>
              <a:rPr lang="en-US">
                <a:latin typeface="Calibri" pitchFamily="34" charset="0"/>
                <a:sym typeface="Wingdings" pitchFamily="2" charset="2"/>
              </a:rPr>
              <a:t>Voltage on each resistor = the same:</a:t>
            </a:r>
          </a:p>
          <a:p>
            <a:pPr marL="342900" indent="-342900">
              <a:spcBef>
                <a:spcPts val="400"/>
              </a:spcBef>
              <a:spcAft>
                <a:spcPts val="200"/>
              </a:spcAft>
              <a:buFont typeface="Arial" charset="0"/>
              <a:buChar char="•"/>
            </a:pPr>
            <a:endParaRPr lang="en-US" sz="2000" b="1">
              <a:latin typeface="Calibri" pitchFamily="34" charset="0"/>
              <a:sym typeface="Wingdings" pitchFamily="2" charset="2"/>
            </a:endParaRPr>
          </a:p>
          <a:p>
            <a:pPr marL="342900" indent="-342900">
              <a:spcBef>
                <a:spcPts val="400"/>
              </a:spcBef>
              <a:spcAft>
                <a:spcPts val="200"/>
              </a:spcAft>
              <a:buFont typeface="Arial" charset="0"/>
              <a:buChar char="•"/>
            </a:pPr>
            <a:r>
              <a:rPr lang="en-US">
                <a:latin typeface="Calibri" pitchFamily="34" charset="0"/>
                <a:sym typeface="Wingdings" pitchFamily="2" charset="2"/>
              </a:rPr>
              <a:t>Current coming in = current coming out:</a:t>
            </a:r>
          </a:p>
          <a:p>
            <a:pPr marL="342900" indent="-342900">
              <a:spcBef>
                <a:spcPts val="400"/>
              </a:spcBef>
              <a:spcAft>
                <a:spcPts val="200"/>
              </a:spcAft>
            </a:pPr>
            <a:endParaRPr lang="en-US" sz="2800">
              <a:latin typeface="Calibri" pitchFamily="34" charset="0"/>
              <a:sym typeface="Wingdings" pitchFamily="2" charset="2"/>
            </a:endParaRPr>
          </a:p>
          <a:p>
            <a:pPr marL="342900" indent="-342900">
              <a:spcBef>
                <a:spcPts val="400"/>
              </a:spcBef>
              <a:spcAft>
                <a:spcPts val="200"/>
              </a:spcAft>
              <a:buFont typeface="Arial" charset="0"/>
              <a:buChar char="•"/>
            </a:pPr>
            <a:r>
              <a:rPr lang="en-US" sz="2400" b="1">
                <a:latin typeface="Calibri" pitchFamily="34" charset="0"/>
                <a:sym typeface="Wingdings" pitchFamily="2" charset="2"/>
              </a:rPr>
              <a:t>Equivalent resistance</a:t>
            </a: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9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p:txBody>
      </p:sp>
      <p:graphicFrame>
        <p:nvGraphicFramePr>
          <p:cNvPr id="53299" name="Object 51"/>
          <p:cNvGraphicFramePr>
            <a:graphicFrameLocks noChangeAspect="1"/>
          </p:cNvGraphicFramePr>
          <p:nvPr/>
        </p:nvGraphicFramePr>
        <p:xfrm>
          <a:off x="4718050" y="3829050"/>
          <a:ext cx="3627438" cy="841375"/>
        </p:xfrm>
        <a:graphic>
          <a:graphicData uri="http://schemas.openxmlformats.org/presentationml/2006/ole">
            <mc:AlternateContent xmlns:mc="http://schemas.openxmlformats.org/markup-compatibility/2006">
              <mc:Choice xmlns:v="urn:schemas-microsoft-com:vml" Requires="v">
                <p:oleObj spid="_x0000_s253224" name="Formula" r:id="rId4" imgW="1973160" imgH="465120" progId="Equation.Ribbit">
                  <p:embed/>
                </p:oleObj>
              </mc:Choice>
              <mc:Fallback>
                <p:oleObj name="Formula" r:id="rId4" imgW="1973160" imgH="465120" progId="Equation.Ribbi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8050" y="3829050"/>
                        <a:ext cx="3627438" cy="841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3300" name="Object 52"/>
          <p:cNvGraphicFramePr>
            <a:graphicFrameLocks noChangeAspect="1"/>
          </p:cNvGraphicFramePr>
          <p:nvPr/>
        </p:nvGraphicFramePr>
        <p:xfrm>
          <a:off x="4505325" y="941388"/>
          <a:ext cx="4181475" cy="2716212"/>
        </p:xfrm>
        <a:graphic>
          <a:graphicData uri="http://schemas.openxmlformats.org/presentationml/2006/ole">
            <mc:AlternateContent xmlns:mc="http://schemas.openxmlformats.org/markup-compatibility/2006">
              <mc:Choice xmlns:v="urn:schemas-microsoft-com:vml" Requires="v">
                <p:oleObj spid="_x0000_s253225" name="Visio" r:id="rId6" imgW="1277729" imgH="830250" progId="Visio.Drawing.11">
                  <p:embed/>
                </p:oleObj>
              </mc:Choice>
              <mc:Fallback>
                <p:oleObj name="Visio" r:id="rId6" imgW="1277729" imgH="830250"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5325" y="941388"/>
                        <a:ext cx="4181475" cy="271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3301" name="Object 53"/>
          <p:cNvGraphicFramePr>
            <a:graphicFrameLocks noChangeAspect="1"/>
          </p:cNvGraphicFramePr>
          <p:nvPr/>
        </p:nvGraphicFramePr>
        <p:xfrm>
          <a:off x="4443413" y="3236913"/>
          <a:ext cx="1344612" cy="361950"/>
        </p:xfrm>
        <a:graphic>
          <a:graphicData uri="http://schemas.openxmlformats.org/presentationml/2006/ole">
            <mc:AlternateContent xmlns:mc="http://schemas.openxmlformats.org/markup-compatibility/2006">
              <mc:Choice xmlns:v="urn:schemas-microsoft-com:vml" Requires="v">
                <p:oleObj spid="_x0000_s253226" name="Formula" r:id="rId8" imgW="688163" imgH="188124" progId="Equation.Ribbit">
                  <p:embed/>
                </p:oleObj>
              </mc:Choice>
              <mc:Fallback>
                <p:oleObj name="Formula" r:id="rId8" imgW="688163" imgH="188124" progId="Equation.Ribbit">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3413" y="3236913"/>
                        <a:ext cx="1344612" cy="36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3302" name="Object 54"/>
          <p:cNvGraphicFramePr>
            <a:graphicFrameLocks noChangeAspect="1"/>
          </p:cNvGraphicFramePr>
          <p:nvPr/>
        </p:nvGraphicFramePr>
        <p:xfrm>
          <a:off x="3876675" y="4983163"/>
          <a:ext cx="3919538" cy="838200"/>
        </p:xfrm>
        <a:graphic>
          <a:graphicData uri="http://schemas.openxmlformats.org/presentationml/2006/ole">
            <mc:AlternateContent xmlns:mc="http://schemas.openxmlformats.org/markup-compatibility/2006">
              <mc:Choice xmlns:v="urn:schemas-microsoft-com:vml" Requires="v">
                <p:oleObj spid="_x0000_s253227" name="Formula" r:id="rId10" imgW="2119884" imgH="462382" progId="Equation.Ribbit">
                  <p:embed/>
                </p:oleObj>
              </mc:Choice>
              <mc:Fallback>
                <p:oleObj name="Formula" r:id="rId10" imgW="2119884" imgH="462382" progId="Equation.Ribbit">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76675" y="4983163"/>
                        <a:ext cx="3919538"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6"/>
          <p:cNvSpPr/>
          <p:nvPr/>
        </p:nvSpPr>
        <p:spPr>
          <a:xfrm>
            <a:off x="752475" y="4783138"/>
            <a:ext cx="7381875" cy="1266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53303" name="Object 55"/>
          <p:cNvGraphicFramePr>
            <a:graphicFrameLocks noChangeAspect="1"/>
          </p:cNvGraphicFramePr>
          <p:nvPr/>
        </p:nvGraphicFramePr>
        <p:xfrm>
          <a:off x="492125" y="1093788"/>
          <a:ext cx="3097213" cy="1776412"/>
        </p:xfrm>
        <a:graphic>
          <a:graphicData uri="http://schemas.openxmlformats.org/presentationml/2006/ole">
            <mc:AlternateContent xmlns:mc="http://schemas.openxmlformats.org/markup-compatibility/2006">
              <mc:Choice xmlns:v="urn:schemas-microsoft-com:vml" Requires="v">
                <p:oleObj spid="_x0000_s253228" name="Visio" r:id="rId12" imgW="886396" imgH="508778" progId="Visio.Drawing.11">
                  <p:embed/>
                </p:oleObj>
              </mc:Choice>
              <mc:Fallback>
                <p:oleObj name="Visio" r:id="rId12" imgW="886396" imgH="508778" progId="Visio.Drawing.11">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2125" y="1093788"/>
                        <a:ext cx="3097213" cy="1776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3304" name="Object 56"/>
          <p:cNvGraphicFramePr>
            <a:graphicFrameLocks noChangeAspect="1"/>
          </p:cNvGraphicFramePr>
          <p:nvPr/>
        </p:nvGraphicFramePr>
        <p:xfrm>
          <a:off x="3833813" y="2049463"/>
          <a:ext cx="884237" cy="458787"/>
        </p:xfrm>
        <a:graphic>
          <a:graphicData uri="http://schemas.openxmlformats.org/presentationml/2006/ole">
            <mc:AlternateContent xmlns:mc="http://schemas.openxmlformats.org/markup-compatibility/2006">
              <mc:Choice xmlns:v="urn:schemas-microsoft-com:vml" Requires="v">
                <p:oleObj spid="_x0000_s253229" name="Formula" r:id="rId14" imgW="273924" imgH="142904" progId="Equation.Ribbit">
                  <p:embed/>
                </p:oleObj>
              </mc:Choice>
              <mc:Fallback>
                <p:oleObj name="Formula" r:id="rId14" imgW="273924" imgH="142904" progId="Equation.Ribbit">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33813" y="2049463"/>
                        <a:ext cx="884237" cy="458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918503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4" name="Title 1"/>
          <p:cNvSpPr>
            <a:spLocks noGrp="1"/>
          </p:cNvSpPr>
          <p:nvPr>
            <p:ph type="title" idx="4294967295"/>
          </p:nvPr>
        </p:nvSpPr>
        <p:spPr>
          <a:xfrm>
            <a:off x="457200" y="196850"/>
            <a:ext cx="8229600" cy="658813"/>
          </a:xfrm>
        </p:spPr>
        <p:txBody>
          <a:bodyPr/>
          <a:lstStyle/>
          <a:p>
            <a:pPr eaLnBrk="1" hangingPunct="1"/>
            <a:r>
              <a:rPr lang="en-US" sz="2800" b="1" dirty="0" smtClean="0">
                <a:solidFill>
                  <a:srgbClr val="558ED5"/>
                </a:solidFill>
                <a:latin typeface="Calibri" pitchFamily="34" charset="0"/>
              </a:rPr>
              <a:t>Analogy for resistors in parallel</a:t>
            </a:r>
          </a:p>
        </p:txBody>
      </p:sp>
      <p:sp>
        <p:nvSpPr>
          <p:cNvPr id="7171" name="Content Placeholder 2"/>
          <p:cNvSpPr txBox="1">
            <a:spLocks/>
          </p:cNvSpPr>
          <p:nvPr/>
        </p:nvSpPr>
        <p:spPr bwMode="auto">
          <a:xfrm>
            <a:off x="457200" y="941388"/>
            <a:ext cx="8229600" cy="5370512"/>
          </a:xfrm>
          <a:prstGeom prst="rect">
            <a:avLst/>
          </a:prstGeom>
          <a:noFill/>
          <a:ln>
            <a:noFill/>
          </a:ln>
          <a:extLst/>
        </p:spPr>
        <p:txBody>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Bef>
                <a:spcPts val="400"/>
              </a:spcBef>
              <a:spcAft>
                <a:spcPts val="200"/>
              </a:spcAft>
              <a:buFont typeface="Arial" charset="0"/>
              <a:buChar char="•"/>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marL="0" indent="0" eaLnBrk="1" hangingPunct="1">
              <a:spcBef>
                <a:spcPts val="400"/>
              </a:spcBef>
              <a:spcAft>
                <a:spcPts val="200"/>
              </a:spcAft>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marL="0" indent="0" eaLnBrk="1" hangingPunct="1">
              <a:spcBef>
                <a:spcPts val="400"/>
              </a:spcBef>
              <a:spcAft>
                <a:spcPts val="200"/>
              </a:spcAft>
              <a:defRPr/>
            </a:pPr>
            <a:endParaRPr lang="en-US" sz="2000" dirty="0" smtClean="0">
              <a:latin typeface="Calibri" pitchFamily="34" charset="0"/>
            </a:endParaRPr>
          </a:p>
          <a:p>
            <a:pPr marL="0" indent="0" eaLnBrk="1" hangingPunct="1">
              <a:spcBef>
                <a:spcPts val="400"/>
              </a:spcBef>
              <a:spcAft>
                <a:spcPts val="200"/>
              </a:spcAft>
              <a:defRPr/>
            </a:pPr>
            <a:endParaRPr lang="en-US" sz="2000" dirty="0" smtClean="0">
              <a:latin typeface="Calibri" pitchFamily="34" charset="0"/>
            </a:endParaRPr>
          </a:p>
        </p:txBody>
      </p:sp>
      <p:sp>
        <p:nvSpPr>
          <p:cNvPr id="7" name="Rectangle 6"/>
          <p:cNvSpPr/>
          <p:nvPr/>
        </p:nvSpPr>
        <p:spPr>
          <a:xfrm>
            <a:off x="2921000" y="985838"/>
            <a:ext cx="3500438" cy="81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3643313" y="1651000"/>
            <a:ext cx="2146300" cy="801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4829175" y="3819525"/>
            <a:ext cx="350838" cy="225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62146" name="Picture 2" descr="D:\wkma\courses\ENGG1100_2013_T1\lecture 3 pics\parallel playground sl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109" y="1134650"/>
            <a:ext cx="7011781" cy="4502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7412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Example</a:t>
            </a:r>
          </a:p>
        </p:txBody>
      </p:sp>
      <p:sp>
        <p:nvSpPr>
          <p:cNvPr id="198658"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800100" lvl="1"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19865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98660" name="Content Placeholder 2"/>
          <p:cNvSpPr txBox="1">
            <a:spLocks/>
          </p:cNvSpPr>
          <p:nvPr/>
        </p:nvSpPr>
        <p:spPr bwMode="auto">
          <a:xfrm>
            <a:off x="466725" y="10175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pPr>
            <a:endParaRPr lang="en-US" sz="2400">
              <a:latin typeface="Calibri" pitchFamily="34" charset="0"/>
              <a:sym typeface="Wingdings" pitchFamily="2" charset="2"/>
            </a:endParaRPr>
          </a:p>
          <a:p>
            <a:pPr marL="342900" indent="-342900">
              <a:spcBef>
                <a:spcPts val="400"/>
              </a:spcBef>
              <a:spcAft>
                <a:spcPts val="200"/>
              </a:spcAft>
            </a:pPr>
            <a:endParaRPr lang="en-US" sz="10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pic>
        <p:nvPicPr>
          <p:cNvPr id="198661" name="Picture 8"/>
          <p:cNvPicPr>
            <a:picLocks noChangeAspect="1" noChangeArrowheads="1"/>
          </p:cNvPicPr>
          <p:nvPr/>
        </p:nvPicPr>
        <p:blipFill>
          <a:blip r:embed="rId3"/>
          <a:srcRect/>
          <a:stretch>
            <a:fillRect/>
          </a:stretch>
        </p:blipFill>
        <p:spPr bwMode="auto">
          <a:xfrm>
            <a:off x="696913" y="1017588"/>
            <a:ext cx="7989887" cy="5305425"/>
          </a:xfrm>
          <a:prstGeom prst="rect">
            <a:avLst/>
          </a:prstGeom>
          <a:noFill/>
          <a:ln w="9525">
            <a:noFill/>
            <a:miter lim="800000"/>
            <a:headEnd/>
            <a:tailEnd/>
          </a:ln>
        </p:spPr>
      </p:pic>
    </p:spTree>
    <p:extLst>
      <p:ext uri="{BB962C8B-B14F-4D97-AF65-F5344CB8AC3E}">
        <p14:creationId xmlns:p14="http://schemas.microsoft.com/office/powerpoint/2010/main" val="26019887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48"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Kirchhoff’s circuit laws</a:t>
            </a:r>
          </a:p>
        </p:txBody>
      </p:sp>
      <p:sp>
        <p:nvSpPr>
          <p:cNvPr id="166949"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166950"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endParaRPr lang="en-US" sz="1200" dirty="0">
              <a:latin typeface="Calibri" pitchFamily="34" charset="0"/>
              <a:sym typeface="Wingdings" pitchFamily="2" charset="2"/>
            </a:endParaRPr>
          </a:p>
          <a:p>
            <a:pPr marL="342900" indent="-342900">
              <a:spcBef>
                <a:spcPts val="400"/>
              </a:spcBef>
              <a:spcAft>
                <a:spcPts val="200"/>
              </a:spcAft>
              <a:buFont typeface="Arial" charset="0"/>
              <a:buChar char="•"/>
            </a:pPr>
            <a:r>
              <a:rPr lang="en-US" sz="2000" dirty="0">
                <a:latin typeface="Calibri" pitchFamily="34" charset="0"/>
                <a:sym typeface="Wingdings" pitchFamily="2" charset="2"/>
              </a:rPr>
              <a:t>Two important theorems for circuit analysis </a:t>
            </a:r>
          </a:p>
          <a:p>
            <a:pPr marL="342900" indent="-342900">
              <a:spcBef>
                <a:spcPts val="400"/>
              </a:spcBef>
              <a:spcAft>
                <a:spcPts val="200"/>
              </a:spcAft>
              <a:buFont typeface="Arial" charset="0"/>
              <a:buChar char="•"/>
            </a:pPr>
            <a:endParaRPr lang="en-US" sz="2400" b="1" dirty="0">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dirty="0">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dirty="0">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dirty="0">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dirty="0">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dirty="0">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dirty="0">
              <a:solidFill>
                <a:srgbClr val="558ED5"/>
              </a:solidFill>
              <a:latin typeface="Calibri" pitchFamily="34" charset="0"/>
              <a:sym typeface="Wingdings" pitchFamily="2" charset="2"/>
            </a:endParaRPr>
          </a:p>
        </p:txBody>
      </p:sp>
      <p:graphicFrame>
        <p:nvGraphicFramePr>
          <p:cNvPr id="166944" name="Object 32"/>
          <p:cNvGraphicFramePr>
            <a:graphicFrameLocks noChangeAspect="1"/>
          </p:cNvGraphicFramePr>
          <p:nvPr/>
        </p:nvGraphicFramePr>
        <p:xfrm>
          <a:off x="1287463" y="2792413"/>
          <a:ext cx="2481262" cy="2087562"/>
        </p:xfrm>
        <a:graphic>
          <a:graphicData uri="http://schemas.openxmlformats.org/presentationml/2006/ole">
            <mc:AlternateContent xmlns:mc="http://schemas.openxmlformats.org/markup-compatibility/2006">
              <mc:Choice xmlns:v="urn:schemas-microsoft-com:vml" Requires="v">
                <p:oleObj spid="_x0000_s254150" name="Visio" r:id="rId4" imgW="601316" imgH="506250" progId="Visio.Drawing.11">
                  <p:embed/>
                </p:oleObj>
              </mc:Choice>
              <mc:Fallback>
                <p:oleObj name="Visio" r:id="rId4" imgW="601316" imgH="50625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7463" y="2792413"/>
                        <a:ext cx="2481262" cy="20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6951" name="TextBox 5"/>
          <p:cNvSpPr txBox="1">
            <a:spLocks noChangeArrowheads="1"/>
          </p:cNvSpPr>
          <p:nvPr/>
        </p:nvSpPr>
        <p:spPr bwMode="auto">
          <a:xfrm>
            <a:off x="1144588" y="5283200"/>
            <a:ext cx="3163887" cy="368300"/>
          </a:xfrm>
          <a:prstGeom prst="rect">
            <a:avLst/>
          </a:prstGeom>
          <a:noFill/>
          <a:ln w="9525">
            <a:noFill/>
            <a:miter lim="800000"/>
            <a:headEnd/>
            <a:tailEnd/>
          </a:ln>
        </p:spPr>
        <p:txBody>
          <a:bodyPr wrap="none">
            <a:spAutoFit/>
          </a:bodyPr>
          <a:lstStyle/>
          <a:p>
            <a:pPr algn="ctr"/>
            <a:r>
              <a:rPr lang="en-US" b="1">
                <a:latin typeface="Calibri" pitchFamily="34" charset="0"/>
              </a:rPr>
              <a:t>Net current </a:t>
            </a:r>
            <a:r>
              <a:rPr lang="en-US">
                <a:latin typeface="Calibri" pitchFamily="34" charset="0"/>
              </a:rPr>
              <a:t>entering a </a:t>
            </a:r>
            <a:r>
              <a:rPr lang="en-US" b="1">
                <a:solidFill>
                  <a:srgbClr val="558ED5"/>
                </a:solidFill>
                <a:latin typeface="Calibri" pitchFamily="34" charset="0"/>
              </a:rPr>
              <a:t>node</a:t>
            </a:r>
            <a:r>
              <a:rPr lang="en-US">
                <a:latin typeface="Calibri" pitchFamily="34" charset="0"/>
              </a:rPr>
              <a:t> = 0</a:t>
            </a:r>
          </a:p>
        </p:txBody>
      </p:sp>
      <p:sp>
        <p:nvSpPr>
          <p:cNvPr id="166952" name="TextBox 6"/>
          <p:cNvSpPr txBox="1">
            <a:spLocks noChangeArrowheads="1"/>
          </p:cNvSpPr>
          <p:nvPr/>
        </p:nvSpPr>
        <p:spPr bwMode="auto">
          <a:xfrm>
            <a:off x="1147763" y="2360613"/>
            <a:ext cx="2879725" cy="366712"/>
          </a:xfrm>
          <a:prstGeom prst="rect">
            <a:avLst/>
          </a:prstGeom>
          <a:noFill/>
          <a:ln w="9525">
            <a:noFill/>
            <a:miter lim="800000"/>
            <a:headEnd/>
            <a:tailEnd/>
          </a:ln>
        </p:spPr>
        <p:txBody>
          <a:bodyPr wrap="none">
            <a:spAutoFit/>
          </a:bodyPr>
          <a:lstStyle/>
          <a:p>
            <a:pPr algn="ctr"/>
            <a:r>
              <a:rPr lang="en-US" b="1">
                <a:latin typeface="Calibri" pitchFamily="34" charset="0"/>
              </a:rPr>
              <a:t>Kirchhoff’s current law (KCL)</a:t>
            </a:r>
          </a:p>
        </p:txBody>
      </p:sp>
      <p:graphicFrame>
        <p:nvGraphicFramePr>
          <p:cNvPr id="166945" name="Object 33"/>
          <p:cNvGraphicFramePr>
            <a:graphicFrameLocks noChangeAspect="1"/>
          </p:cNvGraphicFramePr>
          <p:nvPr/>
        </p:nvGraphicFramePr>
        <p:xfrm>
          <a:off x="1479550" y="4879975"/>
          <a:ext cx="2541588" cy="312738"/>
        </p:xfrm>
        <a:graphic>
          <a:graphicData uri="http://schemas.openxmlformats.org/presentationml/2006/ole">
            <mc:AlternateContent xmlns:mc="http://schemas.openxmlformats.org/markup-compatibility/2006">
              <mc:Choice xmlns:v="urn:schemas-microsoft-com:vml" Requires="v">
                <p:oleObj spid="_x0000_s254151" name="Formula" r:id="rId6" imgW="1329842" imgH="167335" progId="Equation.Ribbit">
                  <p:embed/>
                </p:oleObj>
              </mc:Choice>
              <mc:Fallback>
                <p:oleObj name="Formula" r:id="rId6" imgW="1329842" imgH="167335" progId="Equation.Ribbit">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9550" y="4879975"/>
                        <a:ext cx="2541588" cy="312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6953" name="TextBox 10"/>
          <p:cNvSpPr txBox="1">
            <a:spLocks noChangeArrowheads="1"/>
          </p:cNvSpPr>
          <p:nvPr/>
        </p:nvSpPr>
        <p:spPr bwMode="auto">
          <a:xfrm>
            <a:off x="5048250" y="2422525"/>
            <a:ext cx="2898775" cy="366713"/>
          </a:xfrm>
          <a:prstGeom prst="rect">
            <a:avLst/>
          </a:prstGeom>
          <a:noFill/>
          <a:ln w="9525">
            <a:noFill/>
            <a:miter lim="800000"/>
            <a:headEnd/>
            <a:tailEnd/>
          </a:ln>
        </p:spPr>
        <p:txBody>
          <a:bodyPr wrap="none">
            <a:spAutoFit/>
          </a:bodyPr>
          <a:lstStyle/>
          <a:p>
            <a:pPr algn="ctr"/>
            <a:r>
              <a:rPr lang="en-US" b="1">
                <a:latin typeface="Calibri" pitchFamily="34" charset="0"/>
              </a:rPr>
              <a:t>Kirchhoff’s voltage law (KVL)</a:t>
            </a:r>
          </a:p>
        </p:txBody>
      </p:sp>
      <p:graphicFrame>
        <p:nvGraphicFramePr>
          <p:cNvPr id="166946" name="Object 34"/>
          <p:cNvGraphicFramePr>
            <a:graphicFrameLocks noChangeAspect="1"/>
          </p:cNvGraphicFramePr>
          <p:nvPr/>
        </p:nvGraphicFramePr>
        <p:xfrm>
          <a:off x="4838700" y="4938713"/>
          <a:ext cx="3538538" cy="314325"/>
        </p:xfrm>
        <a:graphic>
          <a:graphicData uri="http://schemas.openxmlformats.org/presentationml/2006/ole">
            <mc:AlternateContent xmlns:mc="http://schemas.openxmlformats.org/markup-compatibility/2006">
              <mc:Choice xmlns:v="urn:schemas-microsoft-com:vml" Requires="v">
                <p:oleObj spid="_x0000_s254152" name="Formula" r:id="rId8" imgW="1851965" imgH="167335" progId="Equation.Ribbit">
                  <p:embed/>
                </p:oleObj>
              </mc:Choice>
              <mc:Fallback>
                <p:oleObj name="Formula" r:id="rId8" imgW="1851965" imgH="167335" progId="Equation.Ribbit">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8700" y="4938713"/>
                        <a:ext cx="3538538" cy="314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6947" name="Object 35"/>
          <p:cNvGraphicFramePr>
            <a:graphicFrameLocks noChangeAspect="1"/>
          </p:cNvGraphicFramePr>
          <p:nvPr/>
        </p:nvGraphicFramePr>
        <p:xfrm>
          <a:off x="4606925" y="2916238"/>
          <a:ext cx="3832225" cy="1844675"/>
        </p:xfrm>
        <a:graphic>
          <a:graphicData uri="http://schemas.openxmlformats.org/presentationml/2006/ole">
            <mc:AlternateContent xmlns:mc="http://schemas.openxmlformats.org/markup-compatibility/2006">
              <mc:Choice xmlns:v="urn:schemas-microsoft-com:vml" Requires="v">
                <p:oleObj spid="_x0000_s254153" name="Visio" r:id="rId10" imgW="1309064" imgH="630180" progId="Visio.Drawing.11">
                  <p:embed/>
                </p:oleObj>
              </mc:Choice>
              <mc:Fallback>
                <p:oleObj name="Visio" r:id="rId10" imgW="1309064" imgH="630180"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06925" y="2916238"/>
                        <a:ext cx="3832225" cy="18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6954" name="TextBox 14"/>
          <p:cNvSpPr txBox="1">
            <a:spLocks noChangeArrowheads="1"/>
          </p:cNvSpPr>
          <p:nvPr/>
        </p:nvSpPr>
        <p:spPr bwMode="auto">
          <a:xfrm>
            <a:off x="5253038" y="5305425"/>
            <a:ext cx="2493962" cy="369888"/>
          </a:xfrm>
          <a:prstGeom prst="rect">
            <a:avLst/>
          </a:prstGeom>
          <a:noFill/>
          <a:ln w="9525">
            <a:noFill/>
            <a:miter lim="800000"/>
            <a:headEnd/>
            <a:tailEnd/>
          </a:ln>
        </p:spPr>
        <p:txBody>
          <a:bodyPr wrap="none">
            <a:spAutoFit/>
          </a:bodyPr>
          <a:lstStyle/>
          <a:p>
            <a:pPr algn="ctr"/>
            <a:r>
              <a:rPr lang="en-US" b="1">
                <a:latin typeface="Calibri" pitchFamily="34" charset="0"/>
              </a:rPr>
              <a:t>Net voltage </a:t>
            </a:r>
            <a:r>
              <a:rPr lang="en-US">
                <a:latin typeface="Calibri" pitchFamily="34" charset="0"/>
              </a:rPr>
              <a:t>in a </a:t>
            </a:r>
            <a:r>
              <a:rPr lang="en-US" b="1">
                <a:solidFill>
                  <a:srgbClr val="558ED5"/>
                </a:solidFill>
                <a:latin typeface="Calibri" pitchFamily="34" charset="0"/>
              </a:rPr>
              <a:t>loop</a:t>
            </a:r>
            <a:r>
              <a:rPr lang="en-US">
                <a:latin typeface="Calibri" pitchFamily="34" charset="0"/>
              </a:rPr>
              <a:t> = 0</a:t>
            </a:r>
          </a:p>
        </p:txBody>
      </p:sp>
      <p:sp>
        <p:nvSpPr>
          <p:cNvPr id="166955" name="Rectangle 15"/>
          <p:cNvSpPr>
            <a:spLocks noChangeArrowheads="1"/>
          </p:cNvSpPr>
          <p:nvPr/>
        </p:nvSpPr>
        <p:spPr bwMode="auto">
          <a:xfrm>
            <a:off x="1778000" y="5865813"/>
            <a:ext cx="5641975" cy="369887"/>
          </a:xfrm>
          <a:prstGeom prst="rect">
            <a:avLst/>
          </a:prstGeom>
          <a:noFill/>
          <a:ln w="9525">
            <a:noFill/>
            <a:miter lim="800000"/>
            <a:headEnd/>
            <a:tailEnd/>
          </a:ln>
        </p:spPr>
        <p:txBody>
          <a:bodyPr wrap="none">
            <a:spAutoFit/>
          </a:bodyPr>
          <a:lstStyle/>
          <a:p>
            <a:pPr algn="ctr"/>
            <a:r>
              <a:rPr lang="en-US">
                <a:solidFill>
                  <a:srgbClr val="FF0000"/>
                </a:solidFill>
                <a:latin typeface="Calibri" pitchFamily="34" charset="0"/>
              </a:rPr>
              <a:t>(CAUTION: mind the direction/sign of current and voltage)</a:t>
            </a:r>
          </a:p>
        </p:txBody>
      </p:sp>
    </p:spTree>
    <p:extLst>
      <p:ext uri="{BB962C8B-B14F-4D97-AF65-F5344CB8AC3E}">
        <p14:creationId xmlns:p14="http://schemas.microsoft.com/office/powerpoint/2010/main" val="37369414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55"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Application -- voltage divider</a:t>
            </a:r>
          </a:p>
        </p:txBody>
      </p:sp>
      <p:sp>
        <p:nvSpPr>
          <p:cNvPr id="56356"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800100" lvl="1"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5635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56358" name="Content Placeholder 2"/>
          <p:cNvSpPr txBox="1">
            <a:spLocks/>
          </p:cNvSpPr>
          <p:nvPr/>
        </p:nvSpPr>
        <p:spPr bwMode="auto">
          <a:xfrm>
            <a:off x="609600" y="10937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000">
                <a:latin typeface="Calibri" pitchFamily="34" charset="0"/>
                <a:sym typeface="Wingdings" pitchFamily="2" charset="2"/>
              </a:rPr>
              <a:t>We probably don’t need something as complex as the last example</a:t>
            </a:r>
          </a:p>
          <a:p>
            <a:pPr marL="342900" indent="-342900">
              <a:spcBef>
                <a:spcPts val="400"/>
              </a:spcBef>
              <a:spcAft>
                <a:spcPts val="200"/>
              </a:spcAft>
              <a:buFont typeface="Arial" charset="0"/>
              <a:buChar char="•"/>
            </a:pPr>
            <a:endParaRPr lang="en-US" sz="2000">
              <a:latin typeface="Calibri" pitchFamily="34" charset="0"/>
              <a:sym typeface="Wingdings" pitchFamily="2" charset="2"/>
            </a:endParaRPr>
          </a:p>
          <a:p>
            <a:pPr marL="342900" indent="-342900">
              <a:spcBef>
                <a:spcPts val="400"/>
              </a:spcBef>
              <a:spcAft>
                <a:spcPts val="200"/>
              </a:spcAft>
              <a:buFont typeface="Arial" charset="0"/>
              <a:buChar char="•"/>
            </a:pPr>
            <a:r>
              <a:rPr lang="en-US" sz="2000">
                <a:latin typeface="Calibri" pitchFamily="34" charset="0"/>
                <a:sym typeface="Wingdings" pitchFamily="2" charset="2"/>
              </a:rPr>
              <a:t>Consider the resistors in series again: (let N=2)</a:t>
            </a: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1000">
              <a:latin typeface="Calibri" pitchFamily="34" charset="0"/>
              <a:sym typeface="Wingdings" pitchFamily="2" charset="2"/>
            </a:endParaRPr>
          </a:p>
          <a:p>
            <a:pPr marL="342900" indent="-342900">
              <a:spcBef>
                <a:spcPts val="400"/>
              </a:spcBef>
              <a:spcAft>
                <a:spcPts val="200"/>
              </a:spcAft>
              <a:buFont typeface="Arial" charset="0"/>
              <a:buChar char="•"/>
            </a:pPr>
            <a:r>
              <a:rPr lang="en-US" sz="2000">
                <a:latin typeface="Calibri" pitchFamily="34" charset="0"/>
                <a:sym typeface="Wingdings" pitchFamily="2" charset="2"/>
              </a:rPr>
              <a:t>The supplied voltage </a:t>
            </a:r>
            <a:r>
              <a:rPr lang="en-US" sz="2000" i="1">
                <a:latin typeface="Calibri" pitchFamily="34" charset="0"/>
                <a:sym typeface="Wingdings" pitchFamily="2" charset="2"/>
              </a:rPr>
              <a:t>V</a:t>
            </a:r>
            <a:r>
              <a:rPr lang="en-US" sz="2000">
                <a:latin typeface="Calibri" pitchFamily="34" charset="0"/>
                <a:sym typeface="Wingdings" pitchFamily="2" charset="2"/>
              </a:rPr>
              <a:t> is </a:t>
            </a:r>
            <a:r>
              <a:rPr lang="en-US" sz="2000" b="1">
                <a:solidFill>
                  <a:srgbClr val="558ED5"/>
                </a:solidFill>
                <a:latin typeface="Calibri" pitchFamily="34" charset="0"/>
                <a:sym typeface="Wingdings" pitchFamily="2" charset="2"/>
              </a:rPr>
              <a:t>divided</a:t>
            </a:r>
            <a:r>
              <a:rPr lang="en-US" sz="2000">
                <a:latin typeface="Calibri" pitchFamily="34" charset="0"/>
                <a:sym typeface="Wingdings" pitchFamily="2" charset="2"/>
              </a:rPr>
              <a:t> into two parts</a:t>
            </a:r>
          </a:p>
          <a:p>
            <a:pPr marL="342900" indent="-342900">
              <a:spcBef>
                <a:spcPts val="400"/>
              </a:spcBef>
              <a:spcAft>
                <a:spcPts val="200"/>
              </a:spcAft>
              <a:buFont typeface="Arial" charset="0"/>
              <a:buChar char="•"/>
            </a:pPr>
            <a:endParaRPr lang="en-US" sz="2000">
              <a:latin typeface="Calibri" pitchFamily="34" charset="0"/>
              <a:sym typeface="Wingdings" pitchFamily="2" charset="2"/>
            </a:endParaRPr>
          </a:p>
          <a:p>
            <a:pPr marL="342900" indent="-342900">
              <a:spcBef>
                <a:spcPts val="400"/>
              </a:spcBef>
              <a:spcAft>
                <a:spcPts val="200"/>
              </a:spcAft>
              <a:buFont typeface="Arial" charset="0"/>
              <a:buChar char="•"/>
            </a:pPr>
            <a:endParaRPr lang="en-US" sz="2000">
              <a:latin typeface="Calibri" pitchFamily="34" charset="0"/>
              <a:sym typeface="Wingdings" pitchFamily="2" charset="2"/>
            </a:endParaRPr>
          </a:p>
          <a:p>
            <a:pPr marL="342900" indent="-342900">
              <a:spcBef>
                <a:spcPts val="400"/>
              </a:spcBef>
              <a:spcAft>
                <a:spcPts val="200"/>
              </a:spcAft>
            </a:pPr>
            <a:endParaRPr lang="en-US" sz="2000">
              <a:latin typeface="Calibri" pitchFamily="34" charset="0"/>
              <a:sym typeface="Wingdings" pitchFamily="2" charset="2"/>
            </a:endParaRPr>
          </a:p>
          <a:p>
            <a:pPr marL="342900" indent="-342900">
              <a:spcBef>
                <a:spcPts val="400"/>
              </a:spcBef>
              <a:spcAft>
                <a:spcPts val="200"/>
              </a:spcAft>
              <a:buFont typeface="Arial" charset="0"/>
              <a:buChar char="•"/>
            </a:pPr>
            <a:r>
              <a:rPr lang="en-US" sz="2000">
                <a:latin typeface="Calibri" pitchFamily="34" charset="0"/>
                <a:sym typeface="Wingdings" pitchFamily="2" charset="2"/>
              </a:rPr>
              <a:t>This principle is called the </a:t>
            </a:r>
            <a:r>
              <a:rPr lang="en-US" sz="2000" b="1">
                <a:solidFill>
                  <a:srgbClr val="558ED5"/>
                </a:solidFill>
                <a:latin typeface="Calibri" pitchFamily="34" charset="0"/>
                <a:sym typeface="Wingdings" pitchFamily="2" charset="2"/>
              </a:rPr>
              <a:t>Voltage Divider</a:t>
            </a:r>
          </a:p>
        </p:txBody>
      </p:sp>
      <p:graphicFrame>
        <p:nvGraphicFramePr>
          <p:cNvPr id="56351" name="Object 31"/>
          <p:cNvGraphicFramePr>
            <a:graphicFrameLocks noChangeAspect="1"/>
          </p:cNvGraphicFramePr>
          <p:nvPr/>
        </p:nvGraphicFramePr>
        <p:xfrm>
          <a:off x="1243013" y="4437063"/>
          <a:ext cx="2960687" cy="687387"/>
        </p:xfrm>
        <a:graphic>
          <a:graphicData uri="http://schemas.openxmlformats.org/presentationml/2006/ole">
            <mc:AlternateContent xmlns:mc="http://schemas.openxmlformats.org/markup-compatibility/2006">
              <mc:Choice xmlns:v="urn:schemas-microsoft-com:vml" Requires="v">
                <p:oleObj spid="_x0000_s255175" name="Formula" r:id="rId4" imgW="1627937" imgH="384353" progId="Equation.Ribbit">
                  <p:embed/>
                </p:oleObj>
              </mc:Choice>
              <mc:Fallback>
                <p:oleObj name="Formula" r:id="rId4" imgW="1627937" imgH="384353" progId="Equation.Ribbi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013" y="4437063"/>
                        <a:ext cx="2960687" cy="687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352" name="Object 32"/>
          <p:cNvGraphicFramePr>
            <a:graphicFrameLocks noChangeAspect="1"/>
          </p:cNvGraphicFramePr>
          <p:nvPr>
            <p:extLst>
              <p:ext uri="{D42A27DB-BD31-4B8C-83A1-F6EECF244321}">
                <p14:modId xmlns:p14="http://schemas.microsoft.com/office/powerpoint/2010/main" val="989170694"/>
              </p:ext>
            </p:extLst>
          </p:nvPr>
        </p:nvGraphicFramePr>
        <p:xfrm>
          <a:off x="4344988" y="4438650"/>
          <a:ext cx="2093912" cy="641350"/>
        </p:xfrm>
        <a:graphic>
          <a:graphicData uri="http://schemas.openxmlformats.org/presentationml/2006/ole">
            <mc:AlternateContent xmlns:mc="http://schemas.openxmlformats.org/markup-compatibility/2006">
              <mc:Choice xmlns:v="urn:schemas-microsoft-com:vml" Requires="v">
                <p:oleObj spid="_x0000_s255176" name="Formula" r:id="rId6" imgW="1146240" imgH="359280" progId="Equation.Ribbit">
                  <p:embed/>
                </p:oleObj>
              </mc:Choice>
              <mc:Fallback>
                <p:oleObj name="Formula" r:id="rId6" imgW="1146240" imgH="359280" progId="Equation.Ribbit">
                  <p:embed/>
                  <p:pic>
                    <p:nvPicPr>
                      <p:cNvPr id="0" name=""/>
                      <p:cNvPicPr>
                        <a:picLocks noChangeAspect="1" noChangeArrowheads="1"/>
                      </p:cNvPicPr>
                      <p:nvPr/>
                    </p:nvPicPr>
                    <p:blipFill>
                      <a:blip r:embed="rId7"/>
                      <a:srcRect/>
                      <a:stretch>
                        <a:fillRect/>
                      </a:stretch>
                    </p:blipFill>
                    <p:spPr bwMode="auto">
                      <a:xfrm>
                        <a:off x="4344988" y="4438650"/>
                        <a:ext cx="20939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353" name="Object 33"/>
          <p:cNvGraphicFramePr>
            <a:graphicFrameLocks noChangeAspect="1"/>
          </p:cNvGraphicFramePr>
          <p:nvPr/>
        </p:nvGraphicFramePr>
        <p:xfrm>
          <a:off x="5233988" y="2047875"/>
          <a:ext cx="3729037" cy="1698625"/>
        </p:xfrm>
        <a:graphic>
          <a:graphicData uri="http://schemas.openxmlformats.org/presentationml/2006/ole">
            <mc:AlternateContent xmlns:mc="http://schemas.openxmlformats.org/markup-compatibility/2006">
              <mc:Choice xmlns:v="urn:schemas-microsoft-com:vml" Requires="v">
                <p:oleObj spid="_x0000_s255177" name="Visio" r:id="rId8" imgW="1086745" imgH="494640" progId="Visio.Drawing.11">
                  <p:embed/>
                </p:oleObj>
              </mc:Choice>
              <mc:Fallback>
                <p:oleObj name="Visio" r:id="rId8" imgW="1086745" imgH="494640"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3988" y="2047875"/>
                        <a:ext cx="3729037" cy="169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354" name="Object 34"/>
          <p:cNvGraphicFramePr>
            <a:graphicFrameLocks noChangeAspect="1"/>
          </p:cNvGraphicFramePr>
          <p:nvPr/>
        </p:nvGraphicFramePr>
        <p:xfrm>
          <a:off x="6610350" y="4437063"/>
          <a:ext cx="2076450" cy="642937"/>
        </p:xfrm>
        <a:graphic>
          <a:graphicData uri="http://schemas.openxmlformats.org/presentationml/2006/ole">
            <mc:AlternateContent xmlns:mc="http://schemas.openxmlformats.org/markup-compatibility/2006">
              <mc:Choice xmlns:v="urn:schemas-microsoft-com:vml" Requires="v">
                <p:oleObj spid="_x0000_s255178" name="Formula" r:id="rId10" imgW="1135990" imgH="359359" progId="Equation.Ribbit">
                  <p:embed/>
                </p:oleObj>
              </mc:Choice>
              <mc:Fallback>
                <p:oleObj name="Formula" r:id="rId10" imgW="1135990" imgH="359359" progId="Equation.Ribbit">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10350" y="4437063"/>
                        <a:ext cx="2076450" cy="642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252839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References</a:t>
            </a:r>
          </a:p>
        </p:txBody>
      </p:sp>
      <p:sp>
        <p:nvSpPr>
          <p:cNvPr id="250883" name="Content Placeholder 2"/>
          <p:cNvSpPr txBox="1">
            <a:spLocks/>
          </p:cNvSpPr>
          <p:nvPr/>
        </p:nvSpPr>
        <p:spPr bwMode="auto">
          <a:xfrm>
            <a:off x="457200" y="941388"/>
            <a:ext cx="8229600" cy="5334000"/>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a:latin typeface="Calibri" pitchFamily="34" charset="0"/>
              </a:rPr>
              <a:t>An optional, very friendly, reference:</a:t>
            </a:r>
          </a:p>
          <a:p>
            <a:pPr marL="342900" indent="-342900" algn="ctr">
              <a:spcBef>
                <a:spcPts val="400"/>
              </a:spcBef>
              <a:spcAft>
                <a:spcPts val="200"/>
              </a:spcAft>
              <a:buFont typeface="Arial" charset="0"/>
              <a:buNone/>
            </a:pPr>
            <a:r>
              <a:rPr lang="en-US" sz="2400">
                <a:solidFill>
                  <a:srgbClr val="558ED5"/>
                </a:solidFill>
                <a:latin typeface="Calibri" pitchFamily="34" charset="0"/>
              </a:rPr>
              <a:t>Forest M. Mims III, Getting Started in Electronics</a:t>
            </a:r>
          </a:p>
        </p:txBody>
      </p:sp>
      <p:sp>
        <p:nvSpPr>
          <p:cNvPr id="250887" name="AutoShape 7" descr="Z"/>
          <p:cNvSpPr>
            <a:spLocks noChangeAspect="1" noChangeArrowheads="1"/>
          </p:cNvSpPr>
          <p:nvPr/>
        </p:nvSpPr>
        <p:spPr bwMode="auto">
          <a:xfrm>
            <a:off x="2155825" y="4148138"/>
            <a:ext cx="304800" cy="304800"/>
          </a:xfrm>
          <a:prstGeom prst="rect">
            <a:avLst/>
          </a:prstGeom>
          <a:noFill/>
        </p:spPr>
        <p:txBody>
          <a:bodyPr/>
          <a:lstStyle/>
          <a:p>
            <a:endParaRPr lang="en-US"/>
          </a:p>
        </p:txBody>
      </p:sp>
      <p:pic>
        <p:nvPicPr>
          <p:cNvPr id="250889" name="Picture 9" descr="11350-51yv8cf90yl_sl500_"/>
          <p:cNvPicPr>
            <a:picLocks noChangeAspect="1" noChangeArrowheads="1"/>
          </p:cNvPicPr>
          <p:nvPr/>
        </p:nvPicPr>
        <p:blipFill>
          <a:blip r:embed="rId3"/>
          <a:srcRect/>
          <a:stretch>
            <a:fillRect/>
          </a:stretch>
        </p:blipFill>
        <p:spPr bwMode="auto">
          <a:xfrm>
            <a:off x="2155825" y="2055813"/>
            <a:ext cx="4948238" cy="3713162"/>
          </a:xfrm>
          <a:prstGeom prst="rect">
            <a:avLst/>
          </a:prstGeom>
          <a:noFill/>
        </p:spPr>
      </p:pic>
    </p:spTree>
    <p:extLst>
      <p:ext uri="{BB962C8B-B14F-4D97-AF65-F5344CB8AC3E}">
        <p14:creationId xmlns:p14="http://schemas.microsoft.com/office/powerpoint/2010/main" val="23779569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37"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Application – current divider</a:t>
            </a:r>
          </a:p>
        </p:txBody>
      </p:sp>
      <p:sp>
        <p:nvSpPr>
          <p:cNvPr id="93238"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800100" lvl="1"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9323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93240"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000">
                <a:latin typeface="Calibri" pitchFamily="34" charset="0"/>
                <a:sym typeface="Wingdings" pitchFamily="2" charset="2"/>
              </a:rPr>
              <a:t>Consider the resistors in parallel : (let N=2)</a:t>
            </a: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1000">
              <a:latin typeface="Calibri" pitchFamily="34" charset="0"/>
              <a:sym typeface="Wingdings" pitchFamily="2" charset="2"/>
            </a:endParaRPr>
          </a:p>
          <a:p>
            <a:pPr marL="342900" indent="-342900">
              <a:spcBef>
                <a:spcPts val="400"/>
              </a:spcBef>
              <a:spcAft>
                <a:spcPts val="200"/>
              </a:spcAft>
              <a:buFont typeface="Arial" charset="0"/>
              <a:buChar char="•"/>
            </a:pPr>
            <a:r>
              <a:rPr lang="en-US" sz="2000">
                <a:latin typeface="Calibri" pitchFamily="34" charset="0"/>
                <a:sym typeface="Wingdings" pitchFamily="2" charset="2"/>
              </a:rPr>
              <a:t>The current </a:t>
            </a:r>
            <a:r>
              <a:rPr lang="en-US" sz="2000" i="1">
                <a:latin typeface="Calibri" pitchFamily="34" charset="0"/>
                <a:sym typeface="Wingdings" pitchFamily="2" charset="2"/>
              </a:rPr>
              <a:t>I</a:t>
            </a:r>
            <a:r>
              <a:rPr lang="en-US" sz="2000">
                <a:latin typeface="Calibri" pitchFamily="34" charset="0"/>
                <a:sym typeface="Wingdings" pitchFamily="2" charset="2"/>
              </a:rPr>
              <a:t> is </a:t>
            </a:r>
            <a:r>
              <a:rPr lang="en-US" sz="2000" b="1">
                <a:solidFill>
                  <a:srgbClr val="558ED5"/>
                </a:solidFill>
                <a:latin typeface="Calibri" pitchFamily="34" charset="0"/>
                <a:sym typeface="Wingdings" pitchFamily="2" charset="2"/>
              </a:rPr>
              <a:t>divided </a:t>
            </a:r>
            <a:r>
              <a:rPr lang="en-US" sz="2000">
                <a:latin typeface="Calibri" pitchFamily="34" charset="0"/>
                <a:sym typeface="Wingdings" pitchFamily="2" charset="2"/>
              </a:rPr>
              <a:t>into two parts</a:t>
            </a:r>
          </a:p>
          <a:p>
            <a:pPr marL="342900" indent="-342900">
              <a:spcBef>
                <a:spcPts val="400"/>
              </a:spcBef>
              <a:spcAft>
                <a:spcPts val="200"/>
              </a:spcAft>
              <a:buFont typeface="Arial" charset="0"/>
              <a:buChar char="•"/>
            </a:pPr>
            <a:endParaRPr lang="en-US" sz="2000">
              <a:latin typeface="Calibri" pitchFamily="34" charset="0"/>
              <a:sym typeface="Wingdings" pitchFamily="2" charset="2"/>
            </a:endParaRPr>
          </a:p>
          <a:p>
            <a:pPr marL="342900" indent="-342900">
              <a:spcBef>
                <a:spcPts val="400"/>
              </a:spcBef>
              <a:spcAft>
                <a:spcPts val="200"/>
              </a:spcAft>
              <a:buFont typeface="Arial" charset="0"/>
              <a:buChar char="•"/>
            </a:pPr>
            <a:endParaRPr lang="en-US" sz="2000">
              <a:latin typeface="Calibri" pitchFamily="34" charset="0"/>
              <a:sym typeface="Wingdings" pitchFamily="2" charset="2"/>
            </a:endParaRPr>
          </a:p>
          <a:p>
            <a:pPr marL="342900" indent="-342900">
              <a:spcBef>
                <a:spcPts val="400"/>
              </a:spcBef>
              <a:spcAft>
                <a:spcPts val="200"/>
              </a:spcAft>
            </a:pPr>
            <a:endParaRPr lang="en-US" sz="2000">
              <a:latin typeface="Calibri" pitchFamily="34" charset="0"/>
              <a:sym typeface="Wingdings" pitchFamily="2" charset="2"/>
            </a:endParaRPr>
          </a:p>
          <a:p>
            <a:pPr marL="342900" indent="-342900">
              <a:spcBef>
                <a:spcPts val="400"/>
              </a:spcBef>
              <a:spcAft>
                <a:spcPts val="200"/>
              </a:spcAft>
            </a:pPr>
            <a:endParaRPr lang="en-US" sz="2000">
              <a:latin typeface="Calibri" pitchFamily="34" charset="0"/>
              <a:sym typeface="Wingdings" pitchFamily="2" charset="2"/>
            </a:endParaRPr>
          </a:p>
          <a:p>
            <a:pPr marL="342900" indent="-342900">
              <a:spcBef>
                <a:spcPts val="400"/>
              </a:spcBef>
              <a:spcAft>
                <a:spcPts val="200"/>
              </a:spcAft>
            </a:pPr>
            <a:endParaRPr lang="en-US" sz="2000">
              <a:latin typeface="Calibri" pitchFamily="34" charset="0"/>
              <a:sym typeface="Wingdings" pitchFamily="2" charset="2"/>
            </a:endParaRPr>
          </a:p>
          <a:p>
            <a:pPr marL="342900" indent="-342900">
              <a:spcBef>
                <a:spcPts val="400"/>
              </a:spcBef>
              <a:spcAft>
                <a:spcPts val="200"/>
              </a:spcAft>
            </a:pPr>
            <a:endParaRPr lang="en-US" sz="2000">
              <a:latin typeface="Calibri" pitchFamily="34" charset="0"/>
              <a:sym typeface="Wingdings" pitchFamily="2" charset="2"/>
            </a:endParaRPr>
          </a:p>
          <a:p>
            <a:pPr marL="342900" indent="-342900">
              <a:spcBef>
                <a:spcPts val="400"/>
              </a:spcBef>
              <a:spcAft>
                <a:spcPts val="200"/>
              </a:spcAft>
              <a:buFont typeface="Arial" charset="0"/>
              <a:buChar char="•"/>
            </a:pPr>
            <a:r>
              <a:rPr lang="en-US" sz="2000" b="1">
                <a:latin typeface="Calibri" pitchFamily="34" charset="0"/>
                <a:sym typeface="Wingdings" pitchFamily="2" charset="2"/>
              </a:rPr>
              <a:t>More current </a:t>
            </a:r>
            <a:r>
              <a:rPr lang="en-US" sz="2000">
                <a:latin typeface="Calibri" pitchFamily="34" charset="0"/>
                <a:sym typeface="Wingdings" pitchFamily="2" charset="2"/>
              </a:rPr>
              <a:t>flows in the branch with </a:t>
            </a:r>
            <a:r>
              <a:rPr lang="en-US" sz="2000" b="1">
                <a:latin typeface="Calibri" pitchFamily="34" charset="0"/>
                <a:sym typeface="Wingdings" pitchFamily="2" charset="2"/>
              </a:rPr>
              <a:t>less resistance</a:t>
            </a:r>
          </a:p>
          <a:p>
            <a:pPr marL="342900" indent="-342900">
              <a:spcBef>
                <a:spcPts val="400"/>
              </a:spcBef>
              <a:spcAft>
                <a:spcPts val="200"/>
              </a:spcAft>
              <a:buFont typeface="Arial" charset="0"/>
              <a:buChar char="•"/>
            </a:pPr>
            <a:endParaRPr lang="en-US" sz="2000">
              <a:latin typeface="Calibri" pitchFamily="34" charset="0"/>
              <a:sym typeface="Wingdings" pitchFamily="2" charset="2"/>
            </a:endParaRPr>
          </a:p>
          <a:p>
            <a:pPr marL="342900" indent="-342900">
              <a:spcBef>
                <a:spcPts val="400"/>
              </a:spcBef>
              <a:spcAft>
                <a:spcPts val="200"/>
              </a:spcAft>
              <a:buFont typeface="Arial" charset="0"/>
              <a:buChar char="•"/>
            </a:pPr>
            <a:r>
              <a:rPr lang="en-US" sz="2000">
                <a:latin typeface="Calibri" pitchFamily="34" charset="0"/>
                <a:sym typeface="Wingdings" pitchFamily="2" charset="2"/>
              </a:rPr>
              <a:t>This principle is called the </a:t>
            </a:r>
            <a:r>
              <a:rPr lang="en-US" sz="2000" b="1">
                <a:solidFill>
                  <a:srgbClr val="558ED5"/>
                </a:solidFill>
                <a:latin typeface="Calibri" pitchFamily="34" charset="0"/>
                <a:sym typeface="Wingdings" pitchFamily="2" charset="2"/>
              </a:rPr>
              <a:t>Current Divider</a:t>
            </a:r>
            <a:endParaRPr lang="en-US" sz="2400" b="1">
              <a:solidFill>
                <a:srgbClr val="558ED5"/>
              </a:solidFill>
              <a:latin typeface="Calibri" pitchFamily="34" charset="0"/>
              <a:sym typeface="Wingdings" pitchFamily="2" charset="2"/>
            </a:endParaRPr>
          </a:p>
        </p:txBody>
      </p:sp>
      <p:graphicFrame>
        <p:nvGraphicFramePr>
          <p:cNvPr id="93230" name="Object 46"/>
          <p:cNvGraphicFramePr>
            <a:graphicFrameLocks noChangeAspect="1"/>
          </p:cNvGraphicFramePr>
          <p:nvPr/>
        </p:nvGraphicFramePr>
        <p:xfrm>
          <a:off x="1374775" y="3033713"/>
          <a:ext cx="1285875" cy="298450"/>
        </p:xfrm>
        <a:graphic>
          <a:graphicData uri="http://schemas.openxmlformats.org/presentationml/2006/ole">
            <mc:AlternateContent xmlns:mc="http://schemas.openxmlformats.org/markup-compatibility/2006">
              <mc:Choice xmlns:v="urn:schemas-microsoft-com:vml" Requires="v">
                <p:oleObj spid="_x0000_s256345" name="Formula" r:id="rId4" imgW="707067" imgH="167391" progId="Equation.Ribbit">
                  <p:embed/>
                </p:oleObj>
              </mc:Choice>
              <mc:Fallback>
                <p:oleObj name="Formula" r:id="rId4" imgW="707067" imgH="167391" progId="Equation.Ribbi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4775" y="3033713"/>
                        <a:ext cx="1285875"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3231" name="Object 47"/>
          <p:cNvGraphicFramePr>
            <a:graphicFrameLocks noChangeAspect="1"/>
          </p:cNvGraphicFramePr>
          <p:nvPr/>
        </p:nvGraphicFramePr>
        <p:xfrm>
          <a:off x="1550988" y="3481388"/>
          <a:ext cx="954087" cy="641350"/>
        </p:xfrm>
        <a:graphic>
          <a:graphicData uri="http://schemas.openxmlformats.org/presentationml/2006/ole">
            <mc:AlternateContent xmlns:mc="http://schemas.openxmlformats.org/markup-compatibility/2006">
              <mc:Choice xmlns:v="urn:schemas-microsoft-com:vml" Requires="v">
                <p:oleObj spid="_x0000_s256346" name="Formula" r:id="rId6" imgW="522296" imgH="359479" progId="Equation.Ribbit">
                  <p:embed/>
                </p:oleObj>
              </mc:Choice>
              <mc:Fallback>
                <p:oleObj name="Formula" r:id="rId6" imgW="522296" imgH="359479" progId="Equation.Ribbit">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0988" y="3481388"/>
                        <a:ext cx="954087"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3232" name="Object 48"/>
          <p:cNvGraphicFramePr>
            <a:graphicFrameLocks noChangeAspect="1"/>
          </p:cNvGraphicFramePr>
          <p:nvPr/>
        </p:nvGraphicFramePr>
        <p:xfrm>
          <a:off x="1550988" y="4310063"/>
          <a:ext cx="954087" cy="642937"/>
        </p:xfrm>
        <a:graphic>
          <a:graphicData uri="http://schemas.openxmlformats.org/presentationml/2006/ole">
            <mc:AlternateContent xmlns:mc="http://schemas.openxmlformats.org/markup-compatibility/2006">
              <mc:Choice xmlns:v="urn:schemas-microsoft-com:vml" Requires="v">
                <p:oleObj spid="_x0000_s256347" name="Formula" r:id="rId8" imgW="522296" imgH="359479" progId="Equation.Ribbit">
                  <p:embed/>
                </p:oleObj>
              </mc:Choice>
              <mc:Fallback>
                <p:oleObj name="Formula" r:id="rId8" imgW="522296" imgH="359479" progId="Equation.Ribbit">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0988" y="4310063"/>
                        <a:ext cx="954087" cy="642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3233" name="Object 49"/>
          <p:cNvGraphicFramePr>
            <a:graphicFrameLocks noChangeAspect="1"/>
          </p:cNvGraphicFramePr>
          <p:nvPr/>
        </p:nvGraphicFramePr>
        <p:xfrm>
          <a:off x="5734050" y="1379538"/>
          <a:ext cx="2952750" cy="2625725"/>
        </p:xfrm>
        <a:graphic>
          <a:graphicData uri="http://schemas.openxmlformats.org/presentationml/2006/ole">
            <mc:AlternateContent xmlns:mc="http://schemas.openxmlformats.org/markup-compatibility/2006">
              <mc:Choice xmlns:v="urn:schemas-microsoft-com:vml" Requires="v">
                <p:oleObj spid="_x0000_s256348" name="Visio" r:id="rId10" imgW="933309" imgH="830250" progId="Visio.Drawing.11">
                  <p:embed/>
                </p:oleObj>
              </mc:Choice>
              <mc:Fallback>
                <p:oleObj name="Visio" r:id="rId10" imgW="933309" imgH="830250"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34050" y="1379538"/>
                        <a:ext cx="2952750" cy="262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3234" name="Object 50"/>
          <p:cNvGraphicFramePr>
            <a:graphicFrameLocks noChangeAspect="1"/>
          </p:cNvGraphicFramePr>
          <p:nvPr/>
        </p:nvGraphicFramePr>
        <p:xfrm>
          <a:off x="3084513" y="3719513"/>
          <a:ext cx="434975" cy="255587"/>
        </p:xfrm>
        <a:graphic>
          <a:graphicData uri="http://schemas.openxmlformats.org/presentationml/2006/ole">
            <mc:AlternateContent xmlns:mc="http://schemas.openxmlformats.org/markup-compatibility/2006">
              <mc:Choice xmlns:v="urn:schemas-microsoft-com:vml" Requires="v">
                <p:oleObj spid="_x0000_s256349" name="Formula" r:id="rId12" imgW="238274" imgH="142904" progId="Equation.Ribbit">
                  <p:embed/>
                </p:oleObj>
              </mc:Choice>
              <mc:Fallback>
                <p:oleObj name="Formula" r:id="rId12" imgW="238274" imgH="142904" progId="Equation.Ribbit">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84513" y="3719513"/>
                        <a:ext cx="434975" cy="255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3235" name="Object 51"/>
          <p:cNvGraphicFramePr>
            <a:graphicFrameLocks noChangeAspect="1"/>
          </p:cNvGraphicFramePr>
          <p:nvPr/>
        </p:nvGraphicFramePr>
        <p:xfrm>
          <a:off x="3751263" y="3011488"/>
          <a:ext cx="3235325" cy="641350"/>
        </p:xfrm>
        <a:graphic>
          <a:graphicData uri="http://schemas.openxmlformats.org/presentationml/2006/ole">
            <mc:AlternateContent xmlns:mc="http://schemas.openxmlformats.org/markup-compatibility/2006">
              <mc:Choice xmlns:v="urn:schemas-microsoft-com:vml" Requires="v">
                <p:oleObj spid="_x0000_s256350" name="Formula" r:id="rId14" imgW="1770278" imgH="359359" progId="Equation.Ribbit">
                  <p:embed/>
                </p:oleObj>
              </mc:Choice>
              <mc:Fallback>
                <p:oleObj name="Formula" r:id="rId14" imgW="1770278" imgH="359359" progId="Equation.Ribbit">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51263" y="3011488"/>
                        <a:ext cx="3235325"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3236" name="Object 52"/>
          <p:cNvGraphicFramePr>
            <a:graphicFrameLocks noChangeAspect="1"/>
          </p:cNvGraphicFramePr>
          <p:nvPr/>
        </p:nvGraphicFramePr>
        <p:xfrm>
          <a:off x="3751263" y="3989388"/>
          <a:ext cx="3235325" cy="641350"/>
        </p:xfrm>
        <a:graphic>
          <a:graphicData uri="http://schemas.openxmlformats.org/presentationml/2006/ole">
            <mc:AlternateContent xmlns:mc="http://schemas.openxmlformats.org/markup-compatibility/2006">
              <mc:Choice xmlns:v="urn:schemas-microsoft-com:vml" Requires="v">
                <p:oleObj spid="_x0000_s256351" name="Formula" r:id="rId16" imgW="1770278" imgH="359359" progId="Equation.Ribbit">
                  <p:embed/>
                </p:oleObj>
              </mc:Choice>
              <mc:Fallback>
                <p:oleObj name="Formula" r:id="rId16" imgW="1770278" imgH="359359" progId="Equation.Ribbit">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51263" y="3989388"/>
                        <a:ext cx="3235325"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375195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558ED5"/>
                </a:solidFill>
                <a:latin typeface="Calibri" pitchFamily="34" charset="0"/>
                <a:cs typeface="Calibri" pitchFamily="34" charset="0"/>
              </a:rPr>
              <a:t>ADDITIONAL NOTE</a:t>
            </a:r>
            <a:endParaRPr lang="en-US" dirty="0">
              <a:solidFill>
                <a:srgbClr val="558ED5"/>
              </a:solidFill>
              <a:latin typeface="Calibri" pitchFamily="34" charset="0"/>
              <a:cs typeface="Calibri" pitchFamily="34" charset="0"/>
            </a:endParaRPr>
          </a:p>
        </p:txBody>
      </p:sp>
      <p:sp>
        <p:nvSpPr>
          <p:cNvPr id="17410" name="Text Placeholder 2"/>
          <p:cNvSpPr>
            <a:spLocks noGrp="1"/>
          </p:cNvSpPr>
          <p:nvPr>
            <p:ph type="body" idx="1"/>
          </p:nvPr>
        </p:nvSpPr>
        <p:spPr/>
        <p:txBody>
          <a:bodyPr/>
          <a:lstStyle/>
          <a:p>
            <a:endParaRPr lang="en-US" smtClean="0"/>
          </a:p>
        </p:txBody>
      </p:sp>
    </p:spTree>
    <p:extLst>
      <p:ext uri="{BB962C8B-B14F-4D97-AF65-F5344CB8AC3E}">
        <p14:creationId xmlns:p14="http://schemas.microsoft.com/office/powerpoint/2010/main" val="27294995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idx="4294967295"/>
          </p:nvPr>
        </p:nvSpPr>
        <p:spPr>
          <a:xfrm>
            <a:off x="457200" y="196850"/>
            <a:ext cx="8229600" cy="658813"/>
          </a:xfrm>
        </p:spPr>
        <p:txBody>
          <a:bodyPr/>
          <a:lstStyle/>
          <a:p>
            <a:pPr eaLnBrk="1" hangingPunct="1"/>
            <a:r>
              <a:rPr lang="en-US" sz="2800" b="1" dirty="0" smtClean="0">
                <a:solidFill>
                  <a:srgbClr val="558ED5"/>
                </a:solidFill>
              </a:rPr>
              <a:t>Units and dimensions</a:t>
            </a:r>
          </a:p>
        </p:txBody>
      </p:sp>
      <p:sp>
        <p:nvSpPr>
          <p:cNvPr id="20482" name="Content Placeholder 2"/>
          <p:cNvSpPr txBox="1">
            <a:spLocks/>
          </p:cNvSpPr>
          <p:nvPr/>
        </p:nvSpPr>
        <p:spPr bwMode="auto">
          <a:xfrm>
            <a:off x="457200" y="92233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000">
                <a:solidFill>
                  <a:prstClr val="black"/>
                </a:solidFill>
                <a:latin typeface="Calibri" pitchFamily="34" charset="0"/>
              </a:rPr>
              <a:t>International System of Units (SI) takes the convenience of the base 10 (decimal) system.</a:t>
            </a:r>
          </a:p>
          <a:p>
            <a:pPr marL="342900" indent="-342900">
              <a:spcBef>
                <a:spcPts val="400"/>
              </a:spcBef>
              <a:spcAft>
                <a:spcPts val="200"/>
              </a:spcAft>
              <a:buFont typeface="Arial" charset="0"/>
              <a:buChar char="•"/>
            </a:pPr>
            <a:r>
              <a:rPr lang="en-US" sz="2000">
                <a:solidFill>
                  <a:prstClr val="black"/>
                </a:solidFill>
                <a:latin typeface="Calibri" pitchFamily="34" charset="0"/>
              </a:rPr>
              <a:t>A prefix may be added to a unit to produce a multiple (powers of ten) of the original unit.</a:t>
            </a:r>
          </a:p>
          <a:p>
            <a:pPr marL="342900" indent="-342900">
              <a:spcBef>
                <a:spcPts val="400"/>
              </a:spcBef>
              <a:spcAft>
                <a:spcPts val="200"/>
              </a:spcAft>
              <a:buFont typeface="Arial" charset="0"/>
              <a:buChar char="•"/>
            </a:pPr>
            <a:endParaRPr lang="en-US" sz="2000">
              <a:solidFill>
                <a:prstClr val="black"/>
              </a:solidFill>
              <a:latin typeface="Calibri" pitchFamily="34" charset="0"/>
            </a:endParaRPr>
          </a:p>
        </p:txBody>
      </p:sp>
      <p:graphicFrame>
        <p:nvGraphicFramePr>
          <p:cNvPr id="4" name="Table 3"/>
          <p:cNvGraphicFramePr>
            <a:graphicFrameLocks noGrp="1"/>
          </p:cNvGraphicFramePr>
          <p:nvPr/>
        </p:nvGraphicFramePr>
        <p:xfrm>
          <a:off x="1485900" y="2484438"/>
          <a:ext cx="6264275" cy="1114425"/>
        </p:xfrm>
        <a:graphic>
          <a:graphicData uri="http://schemas.openxmlformats.org/drawingml/2006/table">
            <a:tbl>
              <a:tblPr/>
              <a:tblGrid>
                <a:gridCol w="976313"/>
                <a:gridCol w="760412"/>
                <a:gridCol w="838200"/>
                <a:gridCol w="684213"/>
                <a:gridCol w="836612"/>
                <a:gridCol w="722313"/>
                <a:gridCol w="709612"/>
                <a:gridCol w="736600"/>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mn-lt"/>
                          <a:ea typeface="新細明體" pitchFamily="18" charset="-120"/>
                          <a:cs typeface="Arial Unicode MS" pitchFamily="34" charset="-120"/>
                        </a:rPr>
                        <a:t>Name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bg1"/>
                          </a:solidFill>
                          <a:effectLst/>
                          <a:latin typeface="+mn-lt"/>
                          <a:ea typeface="新細明體" pitchFamily="18" charset="-120"/>
                          <a:cs typeface="Arial Unicode MS" pitchFamily="34" charset="-120"/>
                        </a:rPr>
                        <a:t>deca</a:t>
                      </a:r>
                      <a:r>
                        <a:rPr kumimoji="0" lang="en-US" sz="1800" b="1" i="0" u="none" strike="noStrike" cap="none" normalizeH="0" baseline="0" dirty="0" smtClean="0">
                          <a:ln>
                            <a:noFill/>
                          </a:ln>
                          <a:solidFill>
                            <a:schemeClr val="bg1"/>
                          </a:solidFill>
                          <a:effectLst/>
                          <a:latin typeface="+mn-lt"/>
                          <a:ea typeface="新細明體" pitchFamily="18" charset="-120"/>
                          <a:cs typeface="Arial Unicode MS" pitchFamily="34" charset="-12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bg1"/>
                          </a:solidFill>
                          <a:effectLst/>
                          <a:latin typeface="+mn-lt"/>
                          <a:ea typeface="新細明體" pitchFamily="18" charset="-120"/>
                          <a:cs typeface="Arial Unicode MS" pitchFamily="34" charset="-120"/>
                        </a:rPr>
                        <a:t>hecto</a:t>
                      </a:r>
                      <a:r>
                        <a:rPr kumimoji="0" lang="en-US" sz="1800" b="1" i="0" u="none" strike="noStrike" cap="none" normalizeH="0" baseline="0" dirty="0" smtClean="0">
                          <a:ln>
                            <a:noFill/>
                          </a:ln>
                          <a:solidFill>
                            <a:schemeClr val="bg1"/>
                          </a:solidFill>
                          <a:effectLst/>
                          <a:latin typeface="+mn-lt"/>
                          <a:ea typeface="新細明體" pitchFamily="18" charset="-120"/>
                          <a:cs typeface="Arial Unicode MS" pitchFamily="34" charset="-12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mn-lt"/>
                          <a:ea typeface="新細明體" pitchFamily="18" charset="-120"/>
                          <a:cs typeface="Arial Unicode MS" pitchFamily="34" charset="-120"/>
                        </a:rPr>
                        <a:t>kilo-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mn-lt"/>
                          <a:ea typeface="新細明體" pitchFamily="18" charset="-120"/>
                          <a:cs typeface="Arial Unicode MS" pitchFamily="34" charset="-120"/>
                        </a:rPr>
                        <a:t>mega-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mn-lt"/>
                          <a:ea typeface="新細明體" pitchFamily="18" charset="-120"/>
                          <a:cs typeface="Arial Unicode MS" pitchFamily="34" charset="-120"/>
                        </a:rPr>
                        <a:t>giga-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FFFFFF"/>
                          </a:solidFill>
                          <a:effectLst/>
                          <a:latin typeface="+mn-lt"/>
                          <a:ea typeface="新細明體" pitchFamily="18" charset="-120"/>
                          <a:cs typeface="Arial Unicode MS" pitchFamily="34" charset="-120"/>
                        </a:rPr>
                        <a:t>tera</a:t>
                      </a:r>
                      <a:r>
                        <a:rPr kumimoji="0" lang="en-US" sz="1800" b="1" i="0" u="none" strike="noStrike" cap="none" normalizeH="0" baseline="0" dirty="0" smtClean="0">
                          <a:ln>
                            <a:noFill/>
                          </a:ln>
                          <a:solidFill>
                            <a:srgbClr val="FFFFFF"/>
                          </a:solidFill>
                          <a:effectLst/>
                          <a:latin typeface="+mn-lt"/>
                          <a:ea typeface="新細明體" pitchFamily="18" charset="-120"/>
                          <a:cs typeface="Arial Unicode MS" pitchFamily="34" charset="-12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mn-lt"/>
                          <a:ea typeface="新細明體" pitchFamily="18" charset="-120"/>
                          <a:cs typeface="Arial Unicode MS" pitchFamily="34" charset="-120"/>
                        </a:rPr>
                        <a:t>peta-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mn-lt"/>
                          <a:ea typeface="新細明體" pitchFamily="18" charset="-120"/>
                          <a:cs typeface="Arial Unicode MS" pitchFamily="34" charset="-120"/>
                        </a:rPr>
                        <a:t>Symbol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lumMod val="50000"/>
                            </a:schemeClr>
                          </a:solidFill>
                          <a:effectLst/>
                          <a:latin typeface="+mn-lt"/>
                          <a:ea typeface="新細明體" pitchFamily="18" charset="-120"/>
                          <a:cs typeface="Arial Unicode MS" pitchFamily="34" charset="-120"/>
                        </a:rPr>
                        <a:t>da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lumMod val="50000"/>
                            </a:schemeClr>
                          </a:solidFill>
                          <a:effectLst/>
                          <a:latin typeface="+mn-lt"/>
                          <a:ea typeface="新細明體" pitchFamily="18" charset="-120"/>
                          <a:cs typeface="Arial Unicode MS" pitchFamily="34" charset="-120"/>
                        </a:rPr>
                        <a:t>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mn-lt"/>
                          <a:ea typeface="新細明體" pitchFamily="18" charset="-120"/>
                          <a:cs typeface="Arial Unicode MS" pitchFamily="34" charset="-120"/>
                        </a:rPr>
                        <a:t>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mn-lt"/>
                          <a:ea typeface="新細明體" pitchFamily="18" charset="-120"/>
                          <a:cs typeface="Arial Unicode MS" pitchFamily="34" charset="-120"/>
                        </a:rPr>
                        <a:t>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mn-lt"/>
                          <a:ea typeface="新細明體" pitchFamily="18" charset="-120"/>
                          <a:cs typeface="Arial Unicode MS" pitchFamily="34" charset="-120"/>
                        </a:rPr>
                        <a:t>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mn-lt"/>
                          <a:ea typeface="新細明體" pitchFamily="18" charset="-120"/>
                          <a:cs typeface="Arial Unicode MS" pitchFamily="34" charset="-120"/>
                        </a:rPr>
                        <a:t>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lumMod val="50000"/>
                            </a:schemeClr>
                          </a:solidFill>
                          <a:effectLst/>
                          <a:latin typeface="+mn-lt"/>
                          <a:ea typeface="新細明體" pitchFamily="18" charset="-120"/>
                          <a:cs typeface="Arial Unicode MS" pitchFamily="34" charset="-120"/>
                        </a:rPr>
                        <a:t>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mn-lt"/>
                          <a:ea typeface="新細明體" pitchFamily="18" charset="-120"/>
                          <a:cs typeface="Arial Unicode MS" pitchFamily="34" charset="-120"/>
                        </a:rPr>
                        <a:t>Factor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lumMod val="50000"/>
                            </a:schemeClr>
                          </a:solidFill>
                          <a:effectLst/>
                          <a:latin typeface="+mn-lt"/>
                          <a:ea typeface="新細明體" pitchFamily="18" charset="-120"/>
                          <a:cs typeface="Arial Unicode MS" pitchFamily="34" charset="-120"/>
                        </a:rPr>
                        <a:t>10</a:t>
                      </a:r>
                      <a:r>
                        <a:rPr kumimoji="0" lang="en-US" sz="1800" b="0" i="0" u="none" strike="noStrike" cap="none" normalizeH="0" baseline="30000" smtClean="0">
                          <a:ln>
                            <a:noFill/>
                          </a:ln>
                          <a:solidFill>
                            <a:schemeClr val="bg1">
                              <a:lumMod val="50000"/>
                            </a:schemeClr>
                          </a:solidFill>
                          <a:effectLst/>
                          <a:latin typeface="+mn-lt"/>
                          <a:ea typeface="新細明體" pitchFamily="18" charset="-120"/>
                          <a:cs typeface="Arial Unicode MS" pitchFamily="34" charset="-12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lumMod val="50000"/>
                            </a:schemeClr>
                          </a:solidFill>
                          <a:effectLst/>
                          <a:latin typeface="+mn-lt"/>
                          <a:ea typeface="新細明體" pitchFamily="18" charset="-120"/>
                          <a:cs typeface="Arial Unicode MS" pitchFamily="34" charset="-120"/>
                        </a:rPr>
                        <a:t>10</a:t>
                      </a:r>
                      <a:r>
                        <a:rPr kumimoji="0" lang="en-US" sz="1800" b="0" i="0" u="none" strike="noStrike" cap="none" normalizeH="0" baseline="30000" dirty="0" smtClean="0">
                          <a:ln>
                            <a:noFill/>
                          </a:ln>
                          <a:solidFill>
                            <a:schemeClr val="bg1">
                              <a:lumMod val="50000"/>
                            </a:schemeClr>
                          </a:solidFill>
                          <a:effectLst/>
                          <a:latin typeface="+mn-lt"/>
                          <a:ea typeface="新細明體" pitchFamily="18" charset="-120"/>
                          <a:cs typeface="Arial Unicode MS" pitchFamily="34" charset="-12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mn-lt"/>
                          <a:ea typeface="新細明體" pitchFamily="18" charset="-120"/>
                          <a:cs typeface="Arial Unicode MS" pitchFamily="34" charset="-120"/>
                        </a:rPr>
                        <a:t>10</a:t>
                      </a:r>
                      <a:r>
                        <a:rPr kumimoji="0" lang="en-US" sz="1800" b="1" i="0" u="none" strike="noStrike" cap="none" normalizeH="0" baseline="30000" smtClean="0">
                          <a:ln>
                            <a:noFill/>
                          </a:ln>
                          <a:solidFill>
                            <a:srgbClr val="000000"/>
                          </a:solidFill>
                          <a:effectLst/>
                          <a:latin typeface="+mn-lt"/>
                          <a:ea typeface="新細明體" pitchFamily="18" charset="-120"/>
                          <a:cs typeface="Arial Unicode MS" pitchFamily="34" charset="-12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mn-lt"/>
                          <a:ea typeface="新細明體" pitchFamily="18" charset="-120"/>
                          <a:cs typeface="Arial Unicode MS" pitchFamily="34" charset="-120"/>
                        </a:rPr>
                        <a:t>10</a:t>
                      </a:r>
                      <a:r>
                        <a:rPr kumimoji="0" lang="en-US" sz="1800" b="1" i="0" u="none" strike="noStrike" cap="none" normalizeH="0" baseline="30000" dirty="0" smtClean="0">
                          <a:ln>
                            <a:noFill/>
                          </a:ln>
                          <a:solidFill>
                            <a:srgbClr val="000000"/>
                          </a:solidFill>
                          <a:effectLst/>
                          <a:latin typeface="+mn-lt"/>
                          <a:ea typeface="新細明體" pitchFamily="18" charset="-120"/>
                          <a:cs typeface="Arial Unicode MS" pitchFamily="34" charset="-12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mn-lt"/>
                          <a:ea typeface="新細明體" pitchFamily="18" charset="-120"/>
                          <a:cs typeface="Arial Unicode MS" pitchFamily="34" charset="-120"/>
                        </a:rPr>
                        <a:t>10</a:t>
                      </a:r>
                      <a:r>
                        <a:rPr kumimoji="0" lang="en-US" sz="1800" b="1" i="0" u="none" strike="noStrike" cap="none" normalizeH="0" baseline="30000" dirty="0" smtClean="0">
                          <a:ln>
                            <a:noFill/>
                          </a:ln>
                          <a:solidFill>
                            <a:srgbClr val="000000"/>
                          </a:solidFill>
                          <a:effectLst/>
                          <a:latin typeface="+mn-lt"/>
                          <a:ea typeface="新細明體" pitchFamily="18" charset="-120"/>
                          <a:cs typeface="Arial Unicode MS" pitchFamily="34" charset="-12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mn-lt"/>
                          <a:ea typeface="新細明體" pitchFamily="18" charset="-120"/>
                          <a:cs typeface="Arial Unicode MS" pitchFamily="34" charset="-120"/>
                        </a:rPr>
                        <a:t>10</a:t>
                      </a:r>
                      <a:r>
                        <a:rPr kumimoji="0" lang="en-US" sz="1800" b="1" i="0" u="none" strike="noStrike" cap="none" normalizeH="0" baseline="30000" dirty="0" smtClean="0">
                          <a:ln>
                            <a:noFill/>
                          </a:ln>
                          <a:solidFill>
                            <a:srgbClr val="000000"/>
                          </a:solidFill>
                          <a:effectLst/>
                          <a:latin typeface="+mn-lt"/>
                          <a:ea typeface="新細明體" pitchFamily="18" charset="-120"/>
                          <a:cs typeface="Arial Unicode MS" pitchFamily="34" charset="-12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lumMod val="50000"/>
                            </a:schemeClr>
                          </a:solidFill>
                          <a:effectLst/>
                          <a:latin typeface="+mn-lt"/>
                          <a:ea typeface="新細明體" pitchFamily="18" charset="-120"/>
                          <a:cs typeface="Arial Unicode MS" pitchFamily="34" charset="-120"/>
                        </a:rPr>
                        <a:t>10</a:t>
                      </a:r>
                      <a:r>
                        <a:rPr kumimoji="0" lang="en-US" sz="1800" b="0" i="0" u="none" strike="noStrike" cap="none" normalizeH="0" baseline="30000" dirty="0" smtClean="0">
                          <a:ln>
                            <a:noFill/>
                          </a:ln>
                          <a:solidFill>
                            <a:schemeClr val="bg1">
                              <a:lumMod val="50000"/>
                            </a:schemeClr>
                          </a:solidFill>
                          <a:effectLst/>
                          <a:latin typeface="+mn-lt"/>
                          <a:ea typeface="新細明體" pitchFamily="18" charset="-120"/>
                          <a:cs typeface="Arial Unicode MS" pitchFamily="34" charset="-12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bl>
          </a:graphicData>
        </a:graphic>
      </p:graphicFrame>
      <p:graphicFrame>
        <p:nvGraphicFramePr>
          <p:cNvPr id="5" name="Table 4"/>
          <p:cNvGraphicFramePr>
            <a:graphicFrameLocks noGrp="1"/>
          </p:cNvGraphicFramePr>
          <p:nvPr/>
        </p:nvGraphicFramePr>
        <p:xfrm>
          <a:off x="1487488" y="3878263"/>
          <a:ext cx="6513512" cy="1114425"/>
        </p:xfrm>
        <a:graphic>
          <a:graphicData uri="http://schemas.openxmlformats.org/drawingml/2006/table">
            <a:tbl>
              <a:tblPr/>
              <a:tblGrid>
                <a:gridCol w="976312"/>
                <a:gridCol w="709613"/>
                <a:gridCol w="787400"/>
                <a:gridCol w="760412"/>
                <a:gridCol w="882650"/>
                <a:gridCol w="800100"/>
                <a:gridCol w="722313"/>
                <a:gridCol w="874712"/>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mn-lt"/>
                          <a:ea typeface="新細明體" pitchFamily="18" charset="-120"/>
                          <a:cs typeface="Arial Unicode MS" pitchFamily="34" charset="-120"/>
                        </a:rPr>
                        <a:t>Name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mn-lt"/>
                          <a:ea typeface="新細明體" pitchFamily="18" charset="-120"/>
                          <a:cs typeface="Arial Unicode MS" pitchFamily="34" charset="-120"/>
                        </a:rPr>
                        <a:t>deci-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mn-lt"/>
                          <a:ea typeface="新細明體" pitchFamily="18" charset="-120"/>
                          <a:cs typeface="Arial Unicode MS" pitchFamily="34" charset="-120"/>
                        </a:rPr>
                        <a:t>centi-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FFFFFF"/>
                          </a:solidFill>
                          <a:effectLst/>
                          <a:latin typeface="+mn-lt"/>
                          <a:ea typeface="新細明體" pitchFamily="18" charset="-120"/>
                          <a:cs typeface="Arial Unicode MS" pitchFamily="34" charset="-120"/>
                        </a:rPr>
                        <a:t>milli</a:t>
                      </a:r>
                      <a:r>
                        <a:rPr kumimoji="0" lang="en-US" sz="1800" b="1" i="0" u="none" strike="noStrike" cap="none" normalizeH="0" baseline="0" dirty="0" smtClean="0">
                          <a:ln>
                            <a:noFill/>
                          </a:ln>
                          <a:solidFill>
                            <a:srgbClr val="FFFFFF"/>
                          </a:solidFill>
                          <a:effectLst/>
                          <a:latin typeface="+mn-lt"/>
                          <a:ea typeface="新細明體" pitchFamily="18" charset="-120"/>
                          <a:cs typeface="Arial Unicode MS" pitchFamily="34" charset="-12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mn-lt"/>
                          <a:ea typeface="新細明體" pitchFamily="18" charset="-120"/>
                          <a:cs typeface="Arial Unicode MS" pitchFamily="34" charset="-120"/>
                        </a:rPr>
                        <a:t>micro-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mn-lt"/>
                          <a:ea typeface="新細明體" pitchFamily="18" charset="-120"/>
                          <a:cs typeface="Arial Unicode MS" pitchFamily="34" charset="-120"/>
                        </a:rPr>
                        <a:t>nano-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mn-lt"/>
                          <a:ea typeface="新細明體" pitchFamily="18" charset="-120"/>
                          <a:cs typeface="Arial Unicode MS" pitchFamily="34" charset="-120"/>
                        </a:rPr>
                        <a:t>pico-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mn-lt"/>
                          <a:ea typeface="新細明體" pitchFamily="18" charset="-120"/>
                          <a:cs typeface="Arial Unicode MS" pitchFamily="34" charset="-120"/>
                        </a:rPr>
                        <a:t>femto-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mn-lt"/>
                          <a:ea typeface="新細明體" pitchFamily="18" charset="-120"/>
                          <a:cs typeface="Arial Unicode MS" pitchFamily="34" charset="-120"/>
                        </a:rPr>
                        <a:t>Symbol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lumMod val="50000"/>
                            </a:schemeClr>
                          </a:solidFill>
                          <a:effectLst/>
                          <a:latin typeface="+mn-lt"/>
                          <a:ea typeface="新細明體" pitchFamily="18" charset="-120"/>
                          <a:cs typeface="Arial Unicode MS" pitchFamily="34" charset="-120"/>
                        </a:rPr>
                        <a:t>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lumMod val="50000"/>
                            </a:schemeClr>
                          </a:solidFill>
                          <a:effectLst/>
                          <a:latin typeface="+mn-lt"/>
                          <a:ea typeface="新細明體" pitchFamily="18" charset="-120"/>
                          <a:cs typeface="Arial Unicode MS" pitchFamily="34" charset="-120"/>
                        </a:rPr>
                        <a:t>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mn-lt"/>
                          <a:ea typeface="新細明體" pitchFamily="18" charset="-120"/>
                          <a:cs typeface="Arial Unicode MS" pitchFamily="34" charset="-120"/>
                        </a:rPr>
                        <a:t>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mn-lt"/>
                          <a:ea typeface="新細明體" pitchFamily="18" charset="-120"/>
                          <a:cs typeface="Arial Unicode MS" pitchFamily="34" charset="-120"/>
                        </a:rPr>
                        <a:t>μ</a:t>
                      </a:r>
                      <a:endParaRPr kumimoji="0" lang="en-US" sz="1800" b="1" i="0" u="none" strike="noStrike" cap="none" normalizeH="0" baseline="0" dirty="0" smtClean="0">
                        <a:ln>
                          <a:noFill/>
                        </a:ln>
                        <a:solidFill>
                          <a:srgbClr val="000000"/>
                        </a:solidFill>
                        <a:effectLst/>
                        <a:latin typeface="+mn-lt"/>
                        <a:ea typeface="新細明體" pitchFamily="18" charset="-120"/>
                        <a:cs typeface="Arial Unicode MS" pitchFamily="34"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mn-lt"/>
                          <a:ea typeface="新細明體" pitchFamily="18" charset="-120"/>
                          <a:cs typeface="Arial Unicode MS" pitchFamily="34" charset="-120"/>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mn-lt"/>
                          <a:ea typeface="新細明體" pitchFamily="18" charset="-120"/>
                          <a:cs typeface="Arial Unicode MS" pitchFamily="34" charset="-120"/>
                        </a:rPr>
                        <a:t>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lumMod val="50000"/>
                            </a:schemeClr>
                          </a:solidFill>
                          <a:effectLst/>
                          <a:latin typeface="+mn-lt"/>
                          <a:ea typeface="新細明體" pitchFamily="18" charset="-120"/>
                          <a:cs typeface="Arial Unicode MS" pitchFamily="34" charset="-120"/>
                        </a:rPr>
                        <a:t>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mn-lt"/>
                          <a:ea typeface="新細明體" pitchFamily="18" charset="-120"/>
                          <a:cs typeface="Arial Unicode MS" pitchFamily="34" charset="-120"/>
                        </a:rPr>
                        <a:t>Factor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lumMod val="50000"/>
                            </a:schemeClr>
                          </a:solidFill>
                          <a:effectLst/>
                          <a:latin typeface="+mn-lt"/>
                          <a:ea typeface="新細明體" pitchFamily="18" charset="-120"/>
                          <a:cs typeface="Arial Unicode MS" pitchFamily="34" charset="-120"/>
                        </a:rPr>
                        <a:t>10</a:t>
                      </a:r>
                      <a:r>
                        <a:rPr kumimoji="0" lang="en-US" sz="1800" b="0" i="0" u="none" strike="noStrike" cap="none" normalizeH="0" baseline="30000" dirty="0" smtClean="0">
                          <a:ln>
                            <a:noFill/>
                          </a:ln>
                          <a:solidFill>
                            <a:schemeClr val="bg1">
                              <a:lumMod val="50000"/>
                            </a:schemeClr>
                          </a:solidFill>
                          <a:effectLst/>
                          <a:latin typeface="+mn-lt"/>
                          <a:ea typeface="新細明體" pitchFamily="18" charset="-120"/>
                          <a:cs typeface="Arial Unicode MS" pitchFamily="34" charset="-12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lumMod val="50000"/>
                            </a:schemeClr>
                          </a:solidFill>
                          <a:effectLst/>
                          <a:latin typeface="+mn-lt"/>
                          <a:ea typeface="新細明體" pitchFamily="18" charset="-120"/>
                          <a:cs typeface="Arial Unicode MS" pitchFamily="34" charset="-120"/>
                        </a:rPr>
                        <a:t>10</a:t>
                      </a:r>
                      <a:r>
                        <a:rPr kumimoji="0" lang="en-US" sz="1800" b="0" i="0" u="none" strike="noStrike" cap="none" normalizeH="0" baseline="30000" dirty="0" smtClean="0">
                          <a:ln>
                            <a:noFill/>
                          </a:ln>
                          <a:solidFill>
                            <a:schemeClr val="bg1">
                              <a:lumMod val="50000"/>
                            </a:schemeClr>
                          </a:solidFill>
                          <a:effectLst/>
                          <a:latin typeface="+mn-lt"/>
                          <a:ea typeface="新細明體" pitchFamily="18" charset="-120"/>
                          <a:cs typeface="Arial Unicode MS" pitchFamily="34" charset="-12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mn-lt"/>
                          <a:ea typeface="新細明體" pitchFamily="18" charset="-120"/>
                          <a:cs typeface="Arial Unicode MS" pitchFamily="34" charset="-120"/>
                        </a:rPr>
                        <a:t>10</a:t>
                      </a:r>
                      <a:r>
                        <a:rPr kumimoji="0" lang="en-US" sz="1800" b="1" i="0" u="none" strike="noStrike" cap="none" normalizeH="0" baseline="30000" smtClean="0">
                          <a:ln>
                            <a:noFill/>
                          </a:ln>
                          <a:solidFill>
                            <a:srgbClr val="000000"/>
                          </a:solidFill>
                          <a:effectLst/>
                          <a:latin typeface="+mn-lt"/>
                          <a:ea typeface="新細明體" pitchFamily="18" charset="-120"/>
                          <a:cs typeface="Arial Unicode MS" pitchFamily="34" charset="-12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mn-lt"/>
                          <a:ea typeface="新細明體" pitchFamily="18" charset="-120"/>
                          <a:cs typeface="Arial Unicode MS" pitchFamily="34" charset="-120"/>
                        </a:rPr>
                        <a:t>10</a:t>
                      </a:r>
                      <a:r>
                        <a:rPr kumimoji="0" lang="en-US" sz="1800" b="1" i="0" u="none" strike="noStrike" cap="none" normalizeH="0" baseline="30000" smtClean="0">
                          <a:ln>
                            <a:noFill/>
                          </a:ln>
                          <a:solidFill>
                            <a:srgbClr val="000000"/>
                          </a:solidFill>
                          <a:effectLst/>
                          <a:latin typeface="+mn-lt"/>
                          <a:ea typeface="新細明體" pitchFamily="18" charset="-120"/>
                          <a:cs typeface="Arial Unicode MS" pitchFamily="34" charset="-12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mn-lt"/>
                          <a:ea typeface="新細明體" pitchFamily="18" charset="-120"/>
                          <a:cs typeface="Arial Unicode MS" pitchFamily="34" charset="-120"/>
                        </a:rPr>
                        <a:t>10</a:t>
                      </a:r>
                      <a:r>
                        <a:rPr kumimoji="0" lang="en-US" sz="1800" b="1" i="0" u="none" strike="noStrike" cap="none" normalizeH="0" baseline="30000" dirty="0" smtClean="0">
                          <a:ln>
                            <a:noFill/>
                          </a:ln>
                          <a:solidFill>
                            <a:srgbClr val="000000"/>
                          </a:solidFill>
                          <a:effectLst/>
                          <a:latin typeface="+mn-lt"/>
                          <a:ea typeface="新細明體" pitchFamily="18" charset="-120"/>
                          <a:cs typeface="Arial Unicode MS" pitchFamily="34" charset="-12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mn-lt"/>
                          <a:ea typeface="新細明體" pitchFamily="18" charset="-120"/>
                          <a:cs typeface="Arial Unicode MS" pitchFamily="34" charset="-120"/>
                        </a:rPr>
                        <a:t>10</a:t>
                      </a:r>
                      <a:r>
                        <a:rPr kumimoji="0" lang="en-US" sz="1800" b="1" i="0" u="none" strike="noStrike" cap="none" normalizeH="0" baseline="30000" smtClean="0">
                          <a:ln>
                            <a:noFill/>
                          </a:ln>
                          <a:solidFill>
                            <a:srgbClr val="000000"/>
                          </a:solidFill>
                          <a:effectLst/>
                          <a:latin typeface="+mn-lt"/>
                          <a:ea typeface="新細明體" pitchFamily="18" charset="-120"/>
                          <a:cs typeface="Arial Unicode MS" pitchFamily="34" charset="-12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lumMod val="50000"/>
                            </a:schemeClr>
                          </a:solidFill>
                          <a:effectLst/>
                          <a:latin typeface="+mn-lt"/>
                          <a:ea typeface="新細明體" pitchFamily="18" charset="-120"/>
                          <a:cs typeface="Arial Unicode MS" pitchFamily="34" charset="-120"/>
                        </a:rPr>
                        <a:t>10</a:t>
                      </a:r>
                      <a:r>
                        <a:rPr kumimoji="0" lang="en-US" sz="1800" b="0" i="0" u="none" strike="noStrike" cap="none" normalizeH="0" baseline="30000" dirty="0" smtClean="0">
                          <a:ln>
                            <a:noFill/>
                          </a:ln>
                          <a:solidFill>
                            <a:schemeClr val="bg1">
                              <a:lumMod val="50000"/>
                            </a:schemeClr>
                          </a:solidFill>
                          <a:effectLst/>
                          <a:latin typeface="+mn-lt"/>
                          <a:ea typeface="新細明體" pitchFamily="18" charset="-120"/>
                          <a:cs typeface="Arial Unicode MS" pitchFamily="34" charset="-12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bl>
          </a:graphicData>
        </a:graphic>
      </p:graphicFrame>
      <p:sp>
        <p:nvSpPr>
          <p:cNvPr id="2" name="Rectangle 1"/>
          <p:cNvSpPr/>
          <p:nvPr/>
        </p:nvSpPr>
        <p:spPr>
          <a:xfrm>
            <a:off x="1485900" y="5281613"/>
            <a:ext cx="6515100" cy="708025"/>
          </a:xfrm>
          <a:prstGeom prst="rect">
            <a:avLst/>
          </a:prstGeom>
        </p:spPr>
        <p:txBody>
          <a:bodyPr>
            <a:spAutoFit/>
          </a:bodyPr>
          <a:lstStyle/>
          <a:p>
            <a:pPr>
              <a:defRPr/>
            </a:pPr>
            <a:r>
              <a:rPr lang="en-US" sz="2000" dirty="0">
                <a:solidFill>
                  <a:prstClr val="black"/>
                </a:solidFill>
                <a:latin typeface="Calibri"/>
              </a:rPr>
              <a:t>Example 1: 10 mA = 10 x 10</a:t>
            </a:r>
            <a:r>
              <a:rPr lang="en-US" sz="2000" baseline="30000" dirty="0">
                <a:solidFill>
                  <a:prstClr val="black"/>
                </a:solidFill>
                <a:latin typeface="Calibri"/>
              </a:rPr>
              <a:t>-3</a:t>
            </a:r>
            <a:r>
              <a:rPr lang="en-US" sz="2000" dirty="0">
                <a:solidFill>
                  <a:prstClr val="black"/>
                </a:solidFill>
                <a:latin typeface="Calibri"/>
              </a:rPr>
              <a:t> A = 0.01A</a:t>
            </a:r>
          </a:p>
          <a:p>
            <a:pPr>
              <a:defRPr/>
            </a:pPr>
            <a:r>
              <a:rPr lang="en-US" sz="2000" dirty="0">
                <a:solidFill>
                  <a:prstClr val="black"/>
                </a:solidFill>
                <a:latin typeface="Calibri"/>
              </a:rPr>
              <a:t>Example 2: 0.3 M</a:t>
            </a:r>
            <a:r>
              <a:rPr lang="el-GR" sz="2000" dirty="0">
                <a:solidFill>
                  <a:prstClr val="black"/>
                </a:solidFill>
                <a:latin typeface="Calibri"/>
                <a:cs typeface="Times New Roman" pitchFamily="18" charset="0"/>
              </a:rPr>
              <a:t>Ω</a:t>
            </a:r>
            <a:r>
              <a:rPr lang="en-US" sz="2000" dirty="0">
                <a:solidFill>
                  <a:prstClr val="black"/>
                </a:solidFill>
                <a:latin typeface="Calibri"/>
              </a:rPr>
              <a:t> = 0.3 x 10</a:t>
            </a:r>
            <a:r>
              <a:rPr lang="en-US" sz="2000" baseline="30000" dirty="0">
                <a:solidFill>
                  <a:prstClr val="black"/>
                </a:solidFill>
                <a:latin typeface="Calibri"/>
              </a:rPr>
              <a:t>6</a:t>
            </a:r>
            <a:r>
              <a:rPr lang="en-US" sz="2000" dirty="0">
                <a:solidFill>
                  <a:prstClr val="black"/>
                </a:solidFill>
                <a:latin typeface="Calibri"/>
              </a:rPr>
              <a:t> </a:t>
            </a:r>
            <a:r>
              <a:rPr lang="el-GR" sz="2000" dirty="0">
                <a:solidFill>
                  <a:prstClr val="black"/>
                </a:solidFill>
                <a:cs typeface="Times New Roman" pitchFamily="18" charset="0"/>
              </a:rPr>
              <a:t>Ω</a:t>
            </a:r>
            <a:r>
              <a:rPr lang="en-US" sz="2000" dirty="0">
                <a:solidFill>
                  <a:prstClr val="black"/>
                </a:solidFill>
                <a:latin typeface="Calibri"/>
              </a:rPr>
              <a:t> = 300 000</a:t>
            </a:r>
            <a:r>
              <a:rPr lang="el-GR" sz="2000" dirty="0">
                <a:solidFill>
                  <a:prstClr val="black"/>
                </a:solidFill>
                <a:latin typeface="Calibri"/>
                <a:cs typeface="Times New Roman" pitchFamily="18" charset="0"/>
              </a:rPr>
              <a:t> Ω</a:t>
            </a:r>
            <a:endParaRPr lang="en-US" sz="2000" dirty="0">
              <a:solidFill>
                <a:prstClr val="black"/>
              </a:solidFill>
              <a:latin typeface="Calibri"/>
            </a:endParaRPr>
          </a:p>
        </p:txBody>
      </p:sp>
    </p:spTree>
    <p:extLst>
      <p:ext uri="{BB962C8B-B14F-4D97-AF65-F5344CB8AC3E}">
        <p14:creationId xmlns:p14="http://schemas.microsoft.com/office/powerpoint/2010/main" val="16063603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lide Number Placeholder 5"/>
          <p:cNvSpPr>
            <a:spLocks noGrp="1"/>
          </p:cNvSpPr>
          <p:nvPr>
            <p:ph type="sldNum" sz="quarter" idx="12"/>
          </p:nvPr>
        </p:nvSpPr>
        <p:spPr/>
        <p:txBody>
          <a:bodyPr/>
          <a:lstStyle/>
          <a:p>
            <a:pPr>
              <a:defRPr/>
            </a:pPr>
            <a:fld id="{BB299F6C-7303-4D45-AB8C-5E308CC118FA}" type="slidenum">
              <a:rPr lang="zh-TW" altLang="en-US"/>
              <a:pPr>
                <a:defRPr/>
              </a:pPr>
              <a:t>33</a:t>
            </a:fld>
            <a:endParaRPr lang="zh-TW" altLang="en-US"/>
          </a:p>
        </p:txBody>
      </p:sp>
      <p:sp>
        <p:nvSpPr>
          <p:cNvPr id="34819" name="TextBox 2"/>
          <p:cNvSpPr txBox="1">
            <a:spLocks noChangeArrowheads="1"/>
          </p:cNvSpPr>
          <p:nvPr/>
        </p:nvSpPr>
        <p:spPr bwMode="auto">
          <a:xfrm>
            <a:off x="500063" y="1214438"/>
            <a:ext cx="214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r>
              <a:rPr lang="en-US" altLang="zh-HK" sz="2000" b="1">
                <a:latin typeface="Calibri" pitchFamily="34" charset="0"/>
              </a:rPr>
              <a:t>Resistor</a:t>
            </a:r>
            <a:endParaRPr lang="en-GB" altLang="zh-HK" sz="2000" b="1">
              <a:latin typeface="Calibri" pitchFamily="34" charset="0"/>
            </a:endParaRPr>
          </a:p>
        </p:txBody>
      </p:sp>
      <p:grpSp>
        <p:nvGrpSpPr>
          <p:cNvPr id="34820" name="Group 90"/>
          <p:cNvGrpSpPr>
            <a:grpSpLocks/>
          </p:cNvGrpSpPr>
          <p:nvPr/>
        </p:nvGrpSpPr>
        <p:grpSpPr bwMode="auto">
          <a:xfrm>
            <a:off x="571500" y="2420938"/>
            <a:ext cx="8224838" cy="1079500"/>
            <a:chOff x="214267" y="3232123"/>
            <a:chExt cx="8224621" cy="1079391"/>
          </a:xfrm>
        </p:grpSpPr>
        <p:grpSp>
          <p:nvGrpSpPr>
            <p:cNvPr id="34906" name="Group 28"/>
            <p:cNvGrpSpPr>
              <a:grpSpLocks/>
            </p:cNvGrpSpPr>
            <p:nvPr/>
          </p:nvGrpSpPr>
          <p:grpSpPr bwMode="auto">
            <a:xfrm>
              <a:off x="1963045" y="3251630"/>
              <a:ext cx="642942" cy="714380"/>
              <a:chOff x="3460" y="12422"/>
              <a:chExt cx="515" cy="532"/>
            </a:xfrm>
          </p:grpSpPr>
          <p:sp>
            <p:nvSpPr>
              <p:cNvPr id="34924" name="Rectangle 29"/>
              <p:cNvSpPr>
                <a:spLocks noChangeArrowheads="1"/>
              </p:cNvSpPr>
              <p:nvPr/>
            </p:nvSpPr>
            <p:spPr bwMode="auto">
              <a:xfrm>
                <a:off x="3535" y="12422"/>
                <a:ext cx="143" cy="532"/>
              </a:xfrm>
              <a:prstGeom prst="rect">
                <a:avLst/>
              </a:prstGeom>
              <a:solidFill>
                <a:srgbClr val="E5B8B7"/>
              </a:solidFill>
              <a:ln w="15875">
                <a:solidFill>
                  <a:srgbClr val="000000"/>
                </a:solidFill>
                <a:miter lim="800000"/>
                <a:headEnd/>
                <a:tailEnd/>
              </a:ln>
            </p:spPr>
            <p:txBody>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US" altLang="zh-HK">
                  <a:latin typeface="Calibri" pitchFamily="34" charset="0"/>
                </a:endParaRPr>
              </a:p>
            </p:txBody>
          </p:sp>
          <p:sp>
            <p:nvSpPr>
              <p:cNvPr id="34925" name="Text Box 30"/>
              <p:cNvSpPr txBox="1">
                <a:spLocks noChangeArrowheads="1"/>
              </p:cNvSpPr>
              <p:nvPr/>
            </p:nvSpPr>
            <p:spPr bwMode="auto">
              <a:xfrm>
                <a:off x="3460" y="12520"/>
                <a:ext cx="515"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Aft>
                    <a:spcPts val="1000"/>
                  </a:spcAft>
                </a:pPr>
                <a:r>
                  <a:rPr lang="en-US" altLang="zh-HK" sz="2000">
                    <a:latin typeface="Calibri" pitchFamily="34" charset="0"/>
                  </a:rPr>
                  <a:t> a</a:t>
                </a:r>
              </a:p>
            </p:txBody>
          </p:sp>
        </p:grpSp>
        <p:sp>
          <p:nvSpPr>
            <p:cNvPr id="34907" name="Text Box 32"/>
            <p:cNvSpPr txBox="1">
              <a:spLocks noChangeArrowheads="1"/>
            </p:cNvSpPr>
            <p:nvPr/>
          </p:nvSpPr>
          <p:spPr bwMode="auto">
            <a:xfrm>
              <a:off x="3000266" y="3366798"/>
              <a:ext cx="556857" cy="3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Aft>
                  <a:spcPts val="1000"/>
                </a:spcAft>
              </a:pPr>
              <a:r>
                <a:rPr lang="en-GB" altLang="zh-TW" sz="2200" b="1">
                  <a:latin typeface="Calibri" pitchFamily="34" charset="0"/>
                </a:rPr>
                <a:t>)</a:t>
              </a:r>
              <a:endParaRPr lang="en-US" altLang="zh-HK" sz="2200" b="1">
                <a:latin typeface="Calibri" pitchFamily="34" charset="0"/>
              </a:endParaRPr>
            </a:p>
          </p:txBody>
        </p:sp>
        <p:sp>
          <p:nvSpPr>
            <p:cNvPr id="34908" name="Text Box 33"/>
            <p:cNvSpPr txBox="1">
              <a:spLocks noChangeArrowheads="1"/>
            </p:cNvSpPr>
            <p:nvPr/>
          </p:nvSpPr>
          <p:spPr bwMode="auto">
            <a:xfrm>
              <a:off x="3143138" y="3357562"/>
              <a:ext cx="1428760" cy="78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Aft>
                  <a:spcPts val="1000"/>
                </a:spcAft>
              </a:pPr>
              <a:r>
                <a:rPr lang="en-GB" altLang="zh-TW" sz="2200" b="1">
                  <a:latin typeface="Calibri" pitchFamily="34" charset="0"/>
                </a:rPr>
                <a:t>× 10  +   (</a:t>
              </a:r>
              <a:endParaRPr lang="en-US" altLang="zh-HK" sz="2200" b="1">
                <a:latin typeface="Calibri" pitchFamily="34" charset="0"/>
              </a:endParaRPr>
            </a:p>
          </p:txBody>
        </p:sp>
        <p:sp>
          <p:nvSpPr>
            <p:cNvPr id="34909" name="TextBox 74"/>
            <p:cNvSpPr txBox="1">
              <a:spLocks noChangeArrowheads="1"/>
            </p:cNvSpPr>
            <p:nvPr/>
          </p:nvSpPr>
          <p:spPr bwMode="auto">
            <a:xfrm>
              <a:off x="214267" y="3376034"/>
              <a:ext cx="235745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r>
                <a:rPr lang="en-US" altLang="zh-TW" sz="2200" b="1">
                  <a:latin typeface="Calibri" pitchFamily="34" charset="0"/>
                </a:rPr>
                <a:t>Resistance</a:t>
              </a:r>
              <a:r>
                <a:rPr lang="zh-TW" altLang="en-US" sz="2200" b="1">
                  <a:latin typeface="Calibri" pitchFamily="34" charset="0"/>
                </a:rPr>
                <a:t> </a:t>
              </a:r>
              <a:r>
                <a:rPr lang="en-US" altLang="zh-TW" sz="2200" b="1">
                  <a:latin typeface="Calibri" pitchFamily="34" charset="0"/>
                </a:rPr>
                <a:t>=</a:t>
              </a:r>
              <a:r>
                <a:rPr lang="zh-TW" altLang="en-US" sz="2200" b="1">
                  <a:latin typeface="Calibri" pitchFamily="34" charset="0"/>
                </a:rPr>
                <a:t> </a:t>
              </a:r>
              <a:r>
                <a:rPr lang="en-US" altLang="zh-TW" sz="2200" b="1">
                  <a:latin typeface="Calibri" pitchFamily="34" charset="0"/>
                </a:rPr>
                <a:t>[ (</a:t>
              </a:r>
              <a:endParaRPr lang="en-GB" altLang="zh-HK" sz="2200" b="1">
                <a:latin typeface="Calibri" pitchFamily="34" charset="0"/>
              </a:endParaRPr>
            </a:p>
          </p:txBody>
        </p:sp>
        <p:sp>
          <p:nvSpPr>
            <p:cNvPr id="34910" name="Text Box 31"/>
            <p:cNvSpPr txBox="1">
              <a:spLocks noChangeArrowheads="1"/>
            </p:cNvSpPr>
            <p:nvPr/>
          </p:nvSpPr>
          <p:spPr bwMode="auto">
            <a:xfrm>
              <a:off x="4448018" y="3376570"/>
              <a:ext cx="1928761" cy="92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Aft>
                  <a:spcPts val="1000"/>
                </a:spcAft>
              </a:pPr>
              <a:r>
                <a:rPr lang="en-US" altLang="zh-TW" sz="2000">
                  <a:latin typeface="Calibri" pitchFamily="34" charset="0"/>
                </a:rPr>
                <a:t>‘s value</a:t>
              </a:r>
            </a:p>
          </p:txBody>
        </p:sp>
        <p:grpSp>
          <p:nvGrpSpPr>
            <p:cNvPr id="34911" name="Group 28"/>
            <p:cNvGrpSpPr>
              <a:grpSpLocks/>
            </p:cNvGrpSpPr>
            <p:nvPr/>
          </p:nvGrpSpPr>
          <p:grpSpPr bwMode="auto">
            <a:xfrm>
              <a:off x="4214301" y="3232123"/>
              <a:ext cx="642942" cy="714380"/>
              <a:chOff x="3408" y="12418"/>
              <a:chExt cx="515" cy="532"/>
            </a:xfrm>
          </p:grpSpPr>
          <p:sp>
            <p:nvSpPr>
              <p:cNvPr id="79" name="Rectangle 29"/>
              <p:cNvSpPr>
                <a:spLocks noChangeArrowheads="1"/>
              </p:cNvSpPr>
              <p:nvPr/>
            </p:nvSpPr>
            <p:spPr bwMode="auto">
              <a:xfrm>
                <a:off x="3506" y="12418"/>
                <a:ext cx="145" cy="532"/>
              </a:xfrm>
              <a:prstGeom prst="rect">
                <a:avLst/>
              </a:prstGeom>
              <a:solidFill>
                <a:schemeClr val="accent1">
                  <a:lumMod val="60000"/>
                  <a:lumOff val="40000"/>
                </a:schemeClr>
              </a:solidFill>
              <a:ln w="15875">
                <a:solidFill>
                  <a:srgbClr val="000000"/>
                </a:solidFill>
                <a:miter lim="800000"/>
                <a:headEnd/>
                <a:tailEnd/>
              </a:ln>
            </p:spPr>
            <p:txBody>
              <a:bodyPr/>
              <a:lstStyle/>
              <a:p>
                <a:pPr fontAlgn="auto">
                  <a:spcBef>
                    <a:spcPts val="0"/>
                  </a:spcBef>
                  <a:spcAft>
                    <a:spcPts val="0"/>
                  </a:spcAft>
                  <a:defRPr/>
                </a:pPr>
                <a:endParaRPr lang="en-US" dirty="0">
                  <a:latin typeface="Arial" pitchFamily="34" charset="0"/>
                  <a:ea typeface="+mn-ea"/>
                  <a:cs typeface="Arial" pitchFamily="34" charset="0"/>
                </a:endParaRPr>
              </a:p>
            </p:txBody>
          </p:sp>
          <p:sp>
            <p:nvSpPr>
              <p:cNvPr id="34923" name="Text Box 30"/>
              <p:cNvSpPr txBox="1">
                <a:spLocks noChangeArrowheads="1"/>
              </p:cNvSpPr>
              <p:nvPr/>
            </p:nvSpPr>
            <p:spPr bwMode="auto">
              <a:xfrm>
                <a:off x="3408" y="12537"/>
                <a:ext cx="515"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Aft>
                    <a:spcPts val="1000"/>
                  </a:spcAft>
                </a:pPr>
                <a:r>
                  <a:rPr lang="en-US" altLang="zh-HK" sz="2000">
                    <a:latin typeface="Calibri" pitchFamily="34" charset="0"/>
                  </a:rPr>
                  <a:t> b</a:t>
                </a:r>
              </a:p>
            </p:txBody>
          </p:sp>
        </p:grpSp>
        <p:sp>
          <p:nvSpPr>
            <p:cNvPr id="34912" name="Text Box 33"/>
            <p:cNvSpPr txBox="1">
              <a:spLocks noChangeArrowheads="1"/>
            </p:cNvSpPr>
            <p:nvPr/>
          </p:nvSpPr>
          <p:spPr bwMode="auto">
            <a:xfrm>
              <a:off x="5286214" y="3339090"/>
              <a:ext cx="1428760" cy="78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Aft>
                  <a:spcPts val="1000"/>
                </a:spcAft>
              </a:pPr>
              <a:r>
                <a:rPr lang="en-GB" altLang="zh-TW" sz="2200" b="1">
                  <a:latin typeface="Calibri" pitchFamily="34" charset="0"/>
                </a:rPr>
                <a:t>) ]     ×</a:t>
              </a:r>
              <a:endParaRPr lang="en-US" altLang="zh-HK" sz="2200" b="1">
                <a:latin typeface="Calibri" pitchFamily="34" charset="0"/>
              </a:endParaRPr>
            </a:p>
          </p:txBody>
        </p:sp>
        <p:grpSp>
          <p:nvGrpSpPr>
            <p:cNvPr id="34913" name="Group 88"/>
            <p:cNvGrpSpPr>
              <a:grpSpLocks/>
            </p:cNvGrpSpPr>
            <p:nvPr/>
          </p:nvGrpSpPr>
          <p:grpSpPr bwMode="auto">
            <a:xfrm>
              <a:off x="6134400" y="3238909"/>
              <a:ext cx="2304488" cy="1072605"/>
              <a:chOff x="6125164" y="3238909"/>
              <a:chExt cx="2304488" cy="1072605"/>
            </a:xfrm>
          </p:grpSpPr>
          <p:grpSp>
            <p:nvGrpSpPr>
              <p:cNvPr id="34916" name="Group 87"/>
              <p:cNvGrpSpPr>
                <a:grpSpLocks/>
              </p:cNvGrpSpPr>
              <p:nvPr/>
            </p:nvGrpSpPr>
            <p:grpSpPr bwMode="auto">
              <a:xfrm>
                <a:off x="6264757" y="3238909"/>
                <a:ext cx="2164895" cy="1072605"/>
                <a:chOff x="6103409" y="3238909"/>
                <a:chExt cx="2164895" cy="1072605"/>
              </a:xfrm>
            </p:grpSpPr>
            <p:sp>
              <p:nvSpPr>
                <p:cNvPr id="34918" name="Text Box 31"/>
                <p:cNvSpPr txBox="1">
                  <a:spLocks noChangeArrowheads="1"/>
                </p:cNvSpPr>
                <p:nvPr/>
              </p:nvSpPr>
              <p:spPr bwMode="auto">
                <a:xfrm>
                  <a:off x="6339542" y="3382919"/>
                  <a:ext cx="1928762" cy="928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Aft>
                      <a:spcPts val="1000"/>
                    </a:spcAft>
                  </a:pPr>
                  <a:r>
                    <a:rPr lang="en-US" altLang="zh-TW" sz="2000">
                      <a:latin typeface="Calibri" pitchFamily="34" charset="0"/>
                    </a:rPr>
                    <a:t>‘s multiplier</a:t>
                  </a:r>
                </a:p>
              </p:txBody>
            </p:sp>
            <p:grpSp>
              <p:nvGrpSpPr>
                <p:cNvPr id="34919" name="Group 28"/>
                <p:cNvGrpSpPr>
                  <a:grpSpLocks/>
                </p:cNvGrpSpPr>
                <p:nvPr/>
              </p:nvGrpSpPr>
              <p:grpSpPr bwMode="auto">
                <a:xfrm>
                  <a:off x="6103409" y="3238909"/>
                  <a:ext cx="642942" cy="714380"/>
                  <a:chOff x="3463" y="12418"/>
                  <a:chExt cx="515" cy="532"/>
                </a:xfrm>
              </p:grpSpPr>
              <p:sp>
                <p:nvSpPr>
                  <p:cNvPr id="84" name="Rectangle 29"/>
                  <p:cNvSpPr>
                    <a:spLocks noChangeArrowheads="1"/>
                  </p:cNvSpPr>
                  <p:nvPr/>
                </p:nvSpPr>
                <p:spPr bwMode="auto">
                  <a:xfrm>
                    <a:off x="3535" y="12418"/>
                    <a:ext cx="141" cy="532"/>
                  </a:xfrm>
                  <a:prstGeom prst="rect">
                    <a:avLst/>
                  </a:prstGeom>
                  <a:solidFill>
                    <a:schemeClr val="accent3">
                      <a:lumMod val="60000"/>
                      <a:lumOff val="40000"/>
                    </a:schemeClr>
                  </a:solidFill>
                  <a:ln w="15875">
                    <a:solidFill>
                      <a:srgbClr val="000000"/>
                    </a:solidFill>
                    <a:miter lim="800000"/>
                    <a:headEnd/>
                    <a:tailEnd/>
                  </a:ln>
                </p:spPr>
                <p:txBody>
                  <a:bodyPr/>
                  <a:lstStyle/>
                  <a:p>
                    <a:pPr fontAlgn="auto">
                      <a:spcBef>
                        <a:spcPts val="0"/>
                      </a:spcBef>
                      <a:spcAft>
                        <a:spcPts val="0"/>
                      </a:spcAft>
                      <a:defRPr/>
                    </a:pPr>
                    <a:endParaRPr lang="en-US" dirty="0">
                      <a:latin typeface="Arial" pitchFamily="34" charset="0"/>
                      <a:ea typeface="+mn-ea"/>
                      <a:cs typeface="Arial" pitchFamily="34" charset="0"/>
                    </a:endParaRPr>
                  </a:p>
                </p:txBody>
              </p:sp>
              <p:sp>
                <p:nvSpPr>
                  <p:cNvPr id="34921" name="Text Box 30"/>
                  <p:cNvSpPr txBox="1">
                    <a:spLocks noChangeArrowheads="1"/>
                  </p:cNvSpPr>
                  <p:nvPr/>
                </p:nvSpPr>
                <p:spPr bwMode="auto">
                  <a:xfrm>
                    <a:off x="3463" y="12525"/>
                    <a:ext cx="515"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Aft>
                        <a:spcPts val="1000"/>
                      </a:spcAft>
                    </a:pPr>
                    <a:r>
                      <a:rPr lang="en-US" altLang="zh-HK" sz="2000">
                        <a:latin typeface="Calibri" pitchFamily="34" charset="0"/>
                      </a:rPr>
                      <a:t> c</a:t>
                    </a:r>
                  </a:p>
                </p:txBody>
              </p:sp>
            </p:grpSp>
          </p:grpSp>
          <p:sp>
            <p:nvSpPr>
              <p:cNvPr id="34917" name="TextBox 86"/>
              <p:cNvSpPr txBox="1">
                <a:spLocks noChangeArrowheads="1"/>
              </p:cNvSpPr>
              <p:nvPr/>
            </p:nvSpPr>
            <p:spPr bwMode="auto">
              <a:xfrm>
                <a:off x="6125164" y="3357562"/>
                <a:ext cx="214314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r>
                  <a:rPr lang="en-US" altLang="zh-TW" sz="2200" b="1">
                    <a:latin typeface="Calibri" pitchFamily="34" charset="0"/>
                  </a:rPr>
                  <a:t>(</a:t>
                </a:r>
                <a:endParaRPr lang="en-GB" altLang="zh-HK" sz="2200" b="1">
                  <a:latin typeface="Calibri" pitchFamily="34" charset="0"/>
                </a:endParaRPr>
              </a:p>
            </p:txBody>
          </p:sp>
        </p:grpSp>
        <p:sp>
          <p:nvSpPr>
            <p:cNvPr id="34914" name="TextBox 89"/>
            <p:cNvSpPr txBox="1">
              <a:spLocks noChangeArrowheads="1"/>
            </p:cNvSpPr>
            <p:nvPr/>
          </p:nvSpPr>
          <p:spPr bwMode="auto">
            <a:xfrm>
              <a:off x="7824568" y="3348326"/>
              <a:ext cx="34795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r>
                <a:rPr lang="en-US" altLang="zh-HK" sz="2200" b="1">
                  <a:latin typeface="Calibri" pitchFamily="34" charset="0"/>
                </a:rPr>
                <a:t>)</a:t>
              </a:r>
              <a:endParaRPr lang="en-GB" altLang="zh-HK" sz="2200" b="1">
                <a:latin typeface="Calibri" pitchFamily="34" charset="0"/>
              </a:endParaRPr>
            </a:p>
          </p:txBody>
        </p:sp>
        <p:sp>
          <p:nvSpPr>
            <p:cNvPr id="34915" name="Text Box 31"/>
            <p:cNvSpPr txBox="1">
              <a:spLocks noChangeArrowheads="1"/>
            </p:cNvSpPr>
            <p:nvPr/>
          </p:nvSpPr>
          <p:spPr bwMode="auto">
            <a:xfrm>
              <a:off x="2192240" y="3376570"/>
              <a:ext cx="1928762" cy="92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Aft>
                  <a:spcPts val="1000"/>
                </a:spcAft>
              </a:pPr>
              <a:r>
                <a:rPr lang="en-US" altLang="zh-TW" sz="2000">
                  <a:latin typeface="Calibri" pitchFamily="34" charset="0"/>
                </a:rPr>
                <a:t>‘s value</a:t>
              </a:r>
            </a:p>
          </p:txBody>
        </p:sp>
      </p:grpSp>
      <p:grpSp>
        <p:nvGrpSpPr>
          <p:cNvPr id="34821" name="Group 43"/>
          <p:cNvGrpSpPr>
            <a:grpSpLocks/>
          </p:cNvGrpSpPr>
          <p:nvPr/>
        </p:nvGrpSpPr>
        <p:grpSpPr bwMode="auto">
          <a:xfrm>
            <a:off x="3143250" y="1571625"/>
            <a:ext cx="2867025" cy="533400"/>
            <a:chOff x="2684" y="2892"/>
            <a:chExt cx="2917" cy="543"/>
          </a:xfrm>
        </p:grpSpPr>
        <p:grpSp>
          <p:nvGrpSpPr>
            <p:cNvPr id="34895" name="Group 44"/>
            <p:cNvGrpSpPr>
              <a:grpSpLocks/>
            </p:cNvGrpSpPr>
            <p:nvPr/>
          </p:nvGrpSpPr>
          <p:grpSpPr bwMode="auto">
            <a:xfrm>
              <a:off x="2684" y="2892"/>
              <a:ext cx="2917" cy="543"/>
              <a:chOff x="2684" y="2892"/>
              <a:chExt cx="2917" cy="543"/>
            </a:xfrm>
          </p:grpSpPr>
          <p:grpSp>
            <p:nvGrpSpPr>
              <p:cNvPr id="34899" name="Group 45"/>
              <p:cNvGrpSpPr>
                <a:grpSpLocks/>
              </p:cNvGrpSpPr>
              <p:nvPr/>
            </p:nvGrpSpPr>
            <p:grpSpPr bwMode="auto">
              <a:xfrm>
                <a:off x="2684" y="2892"/>
                <a:ext cx="2917" cy="543"/>
                <a:chOff x="2858" y="12315"/>
                <a:chExt cx="2917" cy="480"/>
              </a:xfrm>
            </p:grpSpPr>
            <p:cxnSp>
              <p:nvCxnSpPr>
                <p:cNvPr id="34904" name="AutoShape 46"/>
                <p:cNvCxnSpPr>
                  <a:cxnSpLocks noChangeShapeType="1"/>
                </p:cNvCxnSpPr>
                <p:nvPr/>
              </p:nvCxnSpPr>
              <p:spPr bwMode="auto">
                <a:xfrm>
                  <a:off x="2858" y="12543"/>
                  <a:ext cx="2917" cy="1"/>
                </a:xfrm>
                <a:prstGeom prst="straightConnector1">
                  <a:avLst/>
                </a:prstGeom>
                <a:noFill/>
                <a:ln w="31750">
                  <a:solidFill>
                    <a:srgbClr val="000000"/>
                  </a:solidFill>
                  <a:round/>
                  <a:headEnd/>
                  <a:tailEnd/>
                </a:ln>
                <a:extLst>
                  <a:ext uri="{909E8E84-426E-40DD-AFC4-6F175D3DCCD1}">
                    <a14:hiddenFill xmlns:a14="http://schemas.microsoft.com/office/drawing/2010/main">
                      <a:noFill/>
                    </a14:hiddenFill>
                  </a:ext>
                </a:extLst>
              </p:spPr>
            </p:cxnSp>
            <p:sp>
              <p:nvSpPr>
                <p:cNvPr id="34905" name="AutoShape 47"/>
                <p:cNvSpPr>
                  <a:spLocks noChangeArrowheads="1"/>
                </p:cNvSpPr>
                <p:nvPr/>
              </p:nvSpPr>
              <p:spPr bwMode="auto">
                <a:xfrm>
                  <a:off x="3639" y="12315"/>
                  <a:ext cx="1393" cy="480"/>
                </a:xfrm>
                <a:prstGeom prst="roundRect">
                  <a:avLst>
                    <a:gd name="adj" fmla="val 16667"/>
                  </a:avLst>
                </a:prstGeom>
                <a:solidFill>
                  <a:srgbClr val="FFFFFF"/>
                </a:solidFill>
                <a:ln w="19050">
                  <a:solidFill>
                    <a:srgbClr val="000000"/>
                  </a:solidFill>
                  <a:round/>
                  <a:headEnd/>
                  <a:tailEnd/>
                </a:ln>
              </p:spPr>
              <p:txBody>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latin typeface="Calibri" pitchFamily="34" charset="0"/>
                  </a:endParaRPr>
                </a:p>
              </p:txBody>
            </p:sp>
          </p:grpSp>
          <p:sp>
            <p:nvSpPr>
              <p:cNvPr id="34900" name="Rectangle 48"/>
              <p:cNvSpPr>
                <a:spLocks noChangeArrowheads="1"/>
              </p:cNvSpPr>
              <p:nvPr/>
            </p:nvSpPr>
            <p:spPr bwMode="auto">
              <a:xfrm>
                <a:off x="3625" y="2895"/>
                <a:ext cx="143" cy="532"/>
              </a:xfrm>
              <a:prstGeom prst="rect">
                <a:avLst/>
              </a:prstGeom>
              <a:solidFill>
                <a:srgbClr val="E5B8B7"/>
              </a:solidFill>
              <a:ln w="15875">
                <a:solidFill>
                  <a:srgbClr val="000000"/>
                </a:solidFill>
                <a:miter lim="800000"/>
                <a:headEnd/>
                <a:tailEnd/>
              </a:ln>
            </p:spPr>
            <p:txBody>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US" altLang="zh-HK">
                  <a:latin typeface="Calibri" pitchFamily="34" charset="0"/>
                </a:endParaRPr>
              </a:p>
            </p:txBody>
          </p:sp>
          <p:sp>
            <p:nvSpPr>
              <p:cNvPr id="34901" name="Rectangle 49"/>
              <p:cNvSpPr>
                <a:spLocks noChangeArrowheads="1"/>
              </p:cNvSpPr>
              <p:nvPr/>
            </p:nvSpPr>
            <p:spPr bwMode="auto">
              <a:xfrm>
                <a:off x="3865" y="2894"/>
                <a:ext cx="143" cy="532"/>
              </a:xfrm>
              <a:prstGeom prst="rect">
                <a:avLst/>
              </a:prstGeom>
              <a:solidFill>
                <a:srgbClr val="95B3D7"/>
              </a:solidFill>
              <a:ln w="15875">
                <a:solidFill>
                  <a:srgbClr val="000000"/>
                </a:solidFill>
                <a:miter lim="800000"/>
                <a:headEnd/>
                <a:tailEnd/>
              </a:ln>
            </p:spPr>
            <p:txBody>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latin typeface="Calibri" pitchFamily="34" charset="0"/>
                </a:endParaRPr>
              </a:p>
            </p:txBody>
          </p:sp>
          <p:sp>
            <p:nvSpPr>
              <p:cNvPr id="34902" name="Rectangle 50"/>
              <p:cNvSpPr>
                <a:spLocks noChangeArrowheads="1"/>
              </p:cNvSpPr>
              <p:nvPr/>
            </p:nvSpPr>
            <p:spPr bwMode="auto">
              <a:xfrm>
                <a:off x="4105" y="2899"/>
                <a:ext cx="143" cy="532"/>
              </a:xfrm>
              <a:prstGeom prst="rect">
                <a:avLst/>
              </a:prstGeom>
              <a:solidFill>
                <a:srgbClr val="C2D69B"/>
              </a:solidFill>
              <a:ln w="15875">
                <a:solidFill>
                  <a:srgbClr val="000000"/>
                </a:solidFill>
                <a:miter lim="800000"/>
                <a:headEnd/>
                <a:tailEnd/>
              </a:ln>
            </p:spPr>
            <p:txBody>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latin typeface="Calibri" pitchFamily="34" charset="0"/>
                </a:endParaRPr>
              </a:p>
            </p:txBody>
          </p:sp>
          <p:sp>
            <p:nvSpPr>
              <p:cNvPr id="34903" name="Rectangle 51"/>
              <p:cNvSpPr>
                <a:spLocks noChangeArrowheads="1"/>
              </p:cNvSpPr>
              <p:nvPr/>
            </p:nvSpPr>
            <p:spPr bwMode="auto">
              <a:xfrm>
                <a:off x="4496" y="2899"/>
                <a:ext cx="143" cy="532"/>
              </a:xfrm>
              <a:prstGeom prst="rect">
                <a:avLst/>
              </a:prstGeom>
              <a:solidFill>
                <a:srgbClr val="DDD8C2"/>
              </a:solidFill>
              <a:ln w="15875">
                <a:solidFill>
                  <a:srgbClr val="000000"/>
                </a:solidFill>
                <a:miter lim="800000"/>
                <a:headEnd/>
                <a:tailEnd/>
              </a:ln>
            </p:spPr>
            <p:txBody>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latin typeface="Calibri" pitchFamily="34" charset="0"/>
                </a:endParaRPr>
              </a:p>
            </p:txBody>
          </p:sp>
        </p:grpSp>
        <p:sp>
          <p:nvSpPr>
            <p:cNvPr id="34896" name="Text Box 52"/>
            <p:cNvSpPr txBox="1">
              <a:spLocks noChangeArrowheads="1"/>
            </p:cNvSpPr>
            <p:nvPr/>
          </p:nvSpPr>
          <p:spPr bwMode="auto">
            <a:xfrm>
              <a:off x="3567" y="3018"/>
              <a:ext cx="380"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Aft>
                  <a:spcPts val="1000"/>
                </a:spcAft>
              </a:pPr>
              <a:r>
                <a:rPr lang="en-US" altLang="zh-HK" sz="1100">
                  <a:latin typeface="Calibri" pitchFamily="34" charset="0"/>
                </a:rPr>
                <a:t>a</a:t>
              </a:r>
            </a:p>
          </p:txBody>
        </p:sp>
        <p:sp>
          <p:nvSpPr>
            <p:cNvPr id="34897" name="Text Box 53"/>
            <p:cNvSpPr txBox="1">
              <a:spLocks noChangeArrowheads="1"/>
            </p:cNvSpPr>
            <p:nvPr/>
          </p:nvSpPr>
          <p:spPr bwMode="auto">
            <a:xfrm>
              <a:off x="3809" y="3014"/>
              <a:ext cx="380"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Aft>
                  <a:spcPts val="1000"/>
                </a:spcAft>
              </a:pPr>
              <a:r>
                <a:rPr lang="en-US" altLang="zh-HK" sz="1100">
                  <a:latin typeface="Calibri" pitchFamily="34" charset="0"/>
                </a:rPr>
                <a:t>b</a:t>
              </a:r>
            </a:p>
          </p:txBody>
        </p:sp>
        <p:sp>
          <p:nvSpPr>
            <p:cNvPr id="34898" name="Text Box 54"/>
            <p:cNvSpPr txBox="1">
              <a:spLocks noChangeArrowheads="1"/>
            </p:cNvSpPr>
            <p:nvPr/>
          </p:nvSpPr>
          <p:spPr bwMode="auto">
            <a:xfrm>
              <a:off x="4058" y="3018"/>
              <a:ext cx="380"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Aft>
                  <a:spcPts val="1000"/>
                </a:spcAft>
              </a:pPr>
              <a:r>
                <a:rPr lang="en-US" altLang="zh-HK" sz="1100">
                  <a:latin typeface="Calibri" pitchFamily="34" charset="0"/>
                </a:rPr>
                <a:t>c</a:t>
              </a:r>
            </a:p>
          </p:txBody>
        </p:sp>
      </p:grpSp>
      <p:cxnSp>
        <p:nvCxnSpPr>
          <p:cNvPr id="113" name="Straight Arrow Connector 112"/>
          <p:cNvCxnSpPr>
            <a:stCxn id="34900" idx="2"/>
            <a:endCxn id="34924" idx="0"/>
          </p:cNvCxnSpPr>
          <p:nvPr/>
        </p:nvCxnSpPr>
        <p:spPr bwMode="auto">
          <a:xfrm rot="5400000">
            <a:off x="3149601" y="1450975"/>
            <a:ext cx="342900" cy="163512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16" name="Straight Arrow Connector 115"/>
          <p:cNvCxnSpPr>
            <a:stCxn id="34901" idx="2"/>
            <a:endCxn id="79" idx="0"/>
          </p:cNvCxnSpPr>
          <p:nvPr/>
        </p:nvCxnSpPr>
        <p:spPr bwMode="auto">
          <a:xfrm rot="16200000" flipH="1">
            <a:off x="4418013" y="2054225"/>
            <a:ext cx="323850" cy="40957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19" name="Straight Arrow Connector 118"/>
          <p:cNvCxnSpPr>
            <a:stCxn id="34902" idx="2"/>
            <a:endCxn id="84" idx="0"/>
          </p:cNvCxnSpPr>
          <p:nvPr/>
        </p:nvCxnSpPr>
        <p:spPr bwMode="auto">
          <a:xfrm rot="16200000" flipH="1">
            <a:off x="5546725" y="1165225"/>
            <a:ext cx="325438" cy="21986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aphicFrame>
        <p:nvGraphicFramePr>
          <p:cNvPr id="159" name="Table 158"/>
          <p:cNvGraphicFramePr>
            <a:graphicFrameLocks noGrp="1"/>
          </p:cNvGraphicFramePr>
          <p:nvPr/>
        </p:nvGraphicFramePr>
        <p:xfrm>
          <a:off x="642938" y="3429000"/>
          <a:ext cx="3360737" cy="2984498"/>
        </p:xfrm>
        <a:graphic>
          <a:graphicData uri="http://schemas.openxmlformats.org/drawingml/2006/table">
            <a:tbl>
              <a:tblPr/>
              <a:tblGrid>
                <a:gridCol w="762000"/>
                <a:gridCol w="1071562"/>
                <a:gridCol w="1527175"/>
              </a:tblGrid>
              <a:tr h="27131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TW" sz="1100" b="1" i="0" u="none" strike="noStrike" cap="none" normalizeH="0" baseline="0" dirty="0" smtClean="0">
                          <a:ln>
                            <a:noFill/>
                          </a:ln>
                          <a:solidFill>
                            <a:schemeClr val="tx1"/>
                          </a:solidFill>
                          <a:effectLst/>
                          <a:latin typeface="+mj-lt"/>
                          <a:ea typeface="新細明體" pitchFamily="18" charset="-120"/>
                          <a:cs typeface="Times New Roman" pitchFamily="18" charset="0"/>
                        </a:rPr>
                        <a:t>Color</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TW" sz="1200" b="1" i="0" u="none" strike="noStrike" cap="none" normalizeH="0" baseline="0" dirty="0" smtClean="0">
                          <a:ln>
                            <a:noFill/>
                          </a:ln>
                          <a:solidFill>
                            <a:schemeClr val="tx1"/>
                          </a:solidFill>
                          <a:effectLst/>
                          <a:latin typeface="+mj-lt"/>
                          <a:ea typeface="新細明體" pitchFamily="18" charset="-120"/>
                          <a:cs typeface="Times New Roman" pitchFamily="18" charset="0"/>
                        </a:rPr>
                        <a:t>Value</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TW" sz="1200" b="1" i="0" u="none" strike="noStrike" cap="none" normalizeH="0" baseline="0" dirty="0" smtClean="0">
                          <a:ln>
                            <a:noFill/>
                          </a:ln>
                          <a:solidFill>
                            <a:schemeClr val="tx1"/>
                          </a:solidFill>
                          <a:effectLst/>
                          <a:latin typeface="+mj-lt"/>
                          <a:ea typeface="新細明體" pitchFamily="18" charset="-120"/>
                          <a:cs typeface="Times New Roman" pitchFamily="18" charset="0"/>
                        </a:rPr>
                        <a:t>Multiplier</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2F2F2"/>
                    </a:solidFill>
                  </a:tcPr>
                </a:tc>
              </a:tr>
              <a:tr h="27131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TW" sz="1200" b="1" i="0" u="none" strike="noStrike" cap="none" normalizeH="0" baseline="0" dirty="0" smtClean="0">
                          <a:ln>
                            <a:noFill/>
                          </a:ln>
                          <a:solidFill>
                            <a:srgbClr val="FFFFFF"/>
                          </a:solidFill>
                          <a:effectLst/>
                          <a:latin typeface="+mj-lt"/>
                          <a:ea typeface="新細明體" pitchFamily="18" charset="-120"/>
                          <a:cs typeface="Times New Roman" pitchFamily="18" charset="0"/>
                        </a:rPr>
                        <a:t>Black</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1" i="0" u="none" strike="noStrike" cap="none" normalizeH="0" baseline="0" dirty="0" smtClean="0">
                          <a:ln>
                            <a:noFill/>
                          </a:ln>
                          <a:solidFill>
                            <a:srgbClr val="FFFFFF"/>
                          </a:solidFill>
                          <a:effectLst/>
                          <a:latin typeface="+mj-lt"/>
                          <a:cs typeface="Times New Roman" pitchFamily="18" charset="0"/>
                        </a:rPr>
                        <a:t>0</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1" i="0" u="none" strike="noStrike" cap="none" normalizeH="0" baseline="0" dirty="0" smtClean="0">
                          <a:ln>
                            <a:noFill/>
                          </a:ln>
                          <a:solidFill>
                            <a:srgbClr val="FFFFFF"/>
                          </a:solidFill>
                          <a:effectLst/>
                          <a:latin typeface="+mj-lt"/>
                          <a:cs typeface="Times New Roman" pitchFamily="18" charset="0"/>
                        </a:rPr>
                        <a:t>×1</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000000"/>
                    </a:solidFill>
                  </a:tcPr>
                </a:tc>
              </a:tr>
              <a:tr h="27131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TW" sz="1200" b="1" i="0" u="none" strike="noStrike" cap="none" normalizeH="0" baseline="0" dirty="0" smtClean="0">
                          <a:ln>
                            <a:noFill/>
                          </a:ln>
                          <a:solidFill>
                            <a:srgbClr val="FFFFFF"/>
                          </a:solidFill>
                          <a:effectLst/>
                          <a:latin typeface="+mj-lt"/>
                          <a:ea typeface="新細明體" pitchFamily="18" charset="-120"/>
                          <a:cs typeface="Times New Roman" pitchFamily="18" charset="0"/>
                        </a:rPr>
                        <a:t>Brown</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964B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1" i="0" u="none" strike="noStrike" cap="none" normalizeH="0" baseline="0" dirty="0" smtClean="0">
                          <a:ln>
                            <a:noFill/>
                          </a:ln>
                          <a:solidFill>
                            <a:srgbClr val="FFFFFF"/>
                          </a:solidFill>
                          <a:effectLst/>
                          <a:latin typeface="+mj-lt"/>
                          <a:cs typeface="Times New Roman" pitchFamily="18" charset="0"/>
                        </a:rPr>
                        <a:t>1</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964B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1" i="0" u="none" strike="noStrike" cap="none" normalizeH="0" baseline="0" dirty="0" smtClean="0">
                          <a:ln>
                            <a:noFill/>
                          </a:ln>
                          <a:solidFill>
                            <a:srgbClr val="FFFFFF"/>
                          </a:solidFill>
                          <a:effectLst/>
                          <a:latin typeface="+mj-lt"/>
                          <a:cs typeface="Times New Roman" pitchFamily="18" charset="0"/>
                        </a:rPr>
                        <a:t>×10</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964B00"/>
                    </a:solidFill>
                  </a:tcPr>
                </a:tc>
              </a:tr>
              <a:tr h="27131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TW" sz="1200" b="1" i="0" u="none" strike="noStrike" cap="none" normalizeH="0" baseline="0" dirty="0" smtClean="0">
                          <a:ln>
                            <a:noFill/>
                          </a:ln>
                          <a:solidFill>
                            <a:srgbClr val="FFFFFF"/>
                          </a:solidFill>
                          <a:effectLst/>
                          <a:latin typeface="+mj-lt"/>
                          <a:ea typeface="新細明體" pitchFamily="18" charset="-120"/>
                          <a:cs typeface="Times New Roman" pitchFamily="18" charset="0"/>
                        </a:rPr>
                        <a:t>Red</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1" i="0" u="none" strike="noStrike" cap="none" normalizeH="0" baseline="0" dirty="0" smtClean="0">
                          <a:ln>
                            <a:noFill/>
                          </a:ln>
                          <a:solidFill>
                            <a:srgbClr val="FFFFFF"/>
                          </a:solidFill>
                          <a:effectLst/>
                          <a:latin typeface="+mj-lt"/>
                          <a:cs typeface="Times New Roman" pitchFamily="18" charset="0"/>
                        </a:rPr>
                        <a:t>2</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1" i="0" u="none" strike="noStrike" cap="none" normalizeH="0" baseline="0" dirty="0" smtClean="0">
                          <a:ln>
                            <a:noFill/>
                          </a:ln>
                          <a:solidFill>
                            <a:srgbClr val="FFFFFF"/>
                          </a:solidFill>
                          <a:effectLst/>
                          <a:latin typeface="+mj-lt"/>
                          <a:cs typeface="Times New Roman" pitchFamily="18" charset="0"/>
                        </a:rPr>
                        <a:t>×10</a:t>
                      </a:r>
                      <a:r>
                        <a:rPr kumimoji="0" lang="en-GB" sz="1200" b="1" i="0" u="none" strike="noStrike" cap="none" normalizeH="0" baseline="0" dirty="0" smtClean="0">
                          <a:ln>
                            <a:noFill/>
                          </a:ln>
                          <a:solidFill>
                            <a:srgbClr val="FFFFFF"/>
                          </a:solidFill>
                          <a:effectLst/>
                          <a:latin typeface="+mj-lt"/>
                          <a:ea typeface="新細明體" pitchFamily="18" charset="-120"/>
                          <a:cs typeface="Times New Roman" pitchFamily="18" charset="0"/>
                        </a:rPr>
                        <a:t>0</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F0000"/>
                    </a:solidFill>
                  </a:tcPr>
                </a:tc>
              </a:tr>
              <a:tr h="27131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TW" sz="1200" b="1" i="0" u="none" strike="noStrike" cap="none" normalizeH="0" baseline="0" dirty="0" smtClean="0">
                          <a:ln>
                            <a:noFill/>
                          </a:ln>
                          <a:solidFill>
                            <a:schemeClr val="tx1"/>
                          </a:solidFill>
                          <a:effectLst/>
                          <a:latin typeface="+mj-lt"/>
                          <a:ea typeface="新細明體" pitchFamily="18" charset="-120"/>
                          <a:cs typeface="Times New Roman" pitchFamily="18" charset="0"/>
                        </a:rPr>
                        <a:t>Orange</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mj-lt"/>
                          <a:cs typeface="Times New Roman" pitchFamily="18" charset="0"/>
                        </a:rPr>
                        <a:t>3</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mj-lt"/>
                          <a:cs typeface="Times New Roman" pitchFamily="18" charset="0"/>
                        </a:rPr>
                        <a:t>×1</a:t>
                      </a:r>
                      <a:r>
                        <a:rPr kumimoji="0" lang="en-GB" sz="1200" b="1" i="0" u="none" strike="noStrike" cap="none" normalizeH="0" baseline="0" dirty="0" smtClean="0">
                          <a:ln>
                            <a:noFill/>
                          </a:ln>
                          <a:solidFill>
                            <a:schemeClr val="tx1"/>
                          </a:solidFill>
                          <a:effectLst/>
                          <a:latin typeface="+mj-lt"/>
                          <a:ea typeface="新細明體" pitchFamily="18" charset="-120"/>
                          <a:cs typeface="Times New Roman" pitchFamily="18" charset="0"/>
                        </a:rPr>
                        <a:t> </a:t>
                      </a:r>
                      <a:r>
                        <a:rPr kumimoji="0" lang="en-GB" sz="1200" b="1" i="0" u="none" strike="noStrike" cap="none" normalizeH="0" baseline="0" dirty="0" smtClean="0">
                          <a:ln>
                            <a:noFill/>
                          </a:ln>
                          <a:solidFill>
                            <a:schemeClr val="tx1"/>
                          </a:solidFill>
                          <a:effectLst/>
                          <a:latin typeface="+mj-lt"/>
                          <a:cs typeface="Times New Roman" pitchFamily="18" charset="0"/>
                        </a:rPr>
                        <a:t>0</a:t>
                      </a:r>
                      <a:r>
                        <a:rPr kumimoji="0" lang="en-GB" sz="1200" b="1" i="0" u="none" strike="noStrike" cap="none" normalizeH="0" baseline="0" dirty="0" smtClean="0">
                          <a:ln>
                            <a:noFill/>
                          </a:ln>
                          <a:solidFill>
                            <a:schemeClr val="tx1"/>
                          </a:solidFill>
                          <a:effectLst/>
                          <a:latin typeface="+mj-lt"/>
                          <a:ea typeface="新細明體" pitchFamily="18" charset="-120"/>
                        </a:rPr>
                        <a:t>00</a:t>
                      </a:r>
                      <a:endParaRPr kumimoji="0" lang="en-GB" sz="1100" b="0" i="0" u="none" strike="noStrike" cap="none" normalizeH="0" baseline="0" dirty="0" smtClean="0">
                        <a:ln>
                          <a:noFill/>
                        </a:ln>
                        <a:solidFill>
                          <a:schemeClr val="tx1"/>
                        </a:solidFill>
                        <a:effectLst/>
                        <a:latin typeface="+mj-lt"/>
                        <a:ea typeface="SimSun" pitchFamily="2" charset="-122"/>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F9900"/>
                    </a:solidFill>
                  </a:tcPr>
                </a:tc>
              </a:tr>
              <a:tr h="27131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TW" sz="1200" b="1" i="0" u="none" strike="noStrike" cap="none" normalizeH="0" baseline="0" dirty="0" smtClean="0">
                          <a:ln>
                            <a:noFill/>
                          </a:ln>
                          <a:solidFill>
                            <a:schemeClr val="tx1"/>
                          </a:solidFill>
                          <a:effectLst/>
                          <a:latin typeface="+mj-lt"/>
                          <a:ea typeface="新細明體" pitchFamily="18" charset="-120"/>
                          <a:cs typeface="Times New Roman" pitchFamily="18" charset="0"/>
                        </a:rPr>
                        <a:t>Yellow</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mj-lt"/>
                          <a:cs typeface="Times New Roman" pitchFamily="18" charset="0"/>
                        </a:rPr>
                        <a:t>4</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mj-lt"/>
                          <a:cs typeface="Times New Roman" pitchFamily="18" charset="0"/>
                        </a:rPr>
                        <a:t>×10</a:t>
                      </a:r>
                      <a:r>
                        <a:rPr kumimoji="0" lang="en-GB" sz="1200" b="1" i="0" u="none" strike="noStrike" cap="none" normalizeH="0" baseline="0" dirty="0" smtClean="0">
                          <a:ln>
                            <a:noFill/>
                          </a:ln>
                          <a:solidFill>
                            <a:schemeClr val="tx1"/>
                          </a:solidFill>
                          <a:effectLst/>
                          <a:latin typeface="+mj-lt"/>
                          <a:ea typeface="新細明體" pitchFamily="18" charset="-120"/>
                          <a:cs typeface="Times New Roman" pitchFamily="18" charset="0"/>
                        </a:rPr>
                        <a:t> 000</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FFF00"/>
                    </a:solidFill>
                  </a:tcPr>
                </a:tc>
              </a:tr>
              <a:tr h="27131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TW" sz="1200" b="1" i="0" u="none" strike="noStrike" cap="none" normalizeH="0" baseline="0" dirty="0" smtClean="0">
                          <a:ln>
                            <a:noFill/>
                          </a:ln>
                          <a:solidFill>
                            <a:schemeClr val="tx1"/>
                          </a:solidFill>
                          <a:effectLst/>
                          <a:latin typeface="+mj-lt"/>
                          <a:ea typeface="新細明體" pitchFamily="18" charset="-120"/>
                          <a:cs typeface="Times New Roman" pitchFamily="18" charset="0"/>
                        </a:rPr>
                        <a:t>Green</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9ACD3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mj-lt"/>
                          <a:cs typeface="Times New Roman" pitchFamily="18" charset="0"/>
                        </a:rPr>
                        <a:t>5</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9ACD3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mj-lt"/>
                          <a:cs typeface="Times New Roman" pitchFamily="18" charset="0"/>
                        </a:rPr>
                        <a:t>×10</a:t>
                      </a:r>
                      <a:r>
                        <a:rPr kumimoji="0" lang="en-GB" sz="1200" b="1" i="0" u="none" strike="noStrike" cap="none" normalizeH="0" baseline="0" dirty="0" smtClean="0">
                          <a:ln>
                            <a:noFill/>
                          </a:ln>
                          <a:solidFill>
                            <a:schemeClr val="tx1"/>
                          </a:solidFill>
                          <a:effectLst/>
                          <a:latin typeface="+mj-lt"/>
                          <a:ea typeface="新細明體" pitchFamily="18" charset="-120"/>
                          <a:cs typeface="Times New Roman" pitchFamily="18" charset="0"/>
                        </a:rPr>
                        <a:t>0 000</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9ACD32"/>
                    </a:solidFill>
                  </a:tcPr>
                </a:tc>
              </a:tr>
              <a:tr h="27131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TW" sz="1200" b="1" i="0" u="none" strike="noStrike" cap="none" normalizeH="0" baseline="0" dirty="0" smtClean="0">
                          <a:ln>
                            <a:noFill/>
                          </a:ln>
                          <a:solidFill>
                            <a:srgbClr val="FFFFFF"/>
                          </a:solidFill>
                          <a:effectLst/>
                          <a:latin typeface="+mj-lt"/>
                          <a:ea typeface="新細明體" pitchFamily="18" charset="-120"/>
                          <a:cs typeface="Times New Roman" pitchFamily="18" charset="0"/>
                        </a:rPr>
                        <a:t>Blue</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1" i="0" u="none" strike="noStrike" cap="none" normalizeH="0" baseline="0" dirty="0" smtClean="0">
                          <a:ln>
                            <a:noFill/>
                          </a:ln>
                          <a:solidFill>
                            <a:srgbClr val="FFFFFF"/>
                          </a:solidFill>
                          <a:effectLst/>
                          <a:latin typeface="+mj-lt"/>
                          <a:cs typeface="Times New Roman" pitchFamily="18" charset="0"/>
                        </a:rPr>
                        <a:t>6</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1" i="0" u="none" strike="noStrike" cap="none" normalizeH="0" baseline="0" dirty="0" smtClean="0">
                          <a:ln>
                            <a:noFill/>
                          </a:ln>
                          <a:solidFill>
                            <a:srgbClr val="FFFFFF"/>
                          </a:solidFill>
                          <a:effectLst/>
                          <a:latin typeface="+mj-lt"/>
                          <a:cs typeface="Times New Roman" pitchFamily="18" charset="0"/>
                        </a:rPr>
                        <a:t>×1</a:t>
                      </a:r>
                      <a:r>
                        <a:rPr kumimoji="0" lang="en-GB" sz="1200" b="1" i="0" u="none" strike="noStrike" cap="none" normalizeH="0" baseline="0" dirty="0" smtClean="0">
                          <a:ln>
                            <a:noFill/>
                          </a:ln>
                          <a:solidFill>
                            <a:srgbClr val="FFFFFF"/>
                          </a:solidFill>
                          <a:effectLst/>
                          <a:latin typeface="+mj-lt"/>
                          <a:ea typeface="新細明體" pitchFamily="18" charset="-120"/>
                          <a:cs typeface="Times New Roman" pitchFamily="18" charset="0"/>
                        </a:rPr>
                        <a:t> </a:t>
                      </a:r>
                      <a:r>
                        <a:rPr kumimoji="0" lang="en-GB" sz="1200" b="1" i="0" u="none" strike="noStrike" cap="none" normalizeH="0" baseline="0" dirty="0" smtClean="0">
                          <a:ln>
                            <a:noFill/>
                          </a:ln>
                          <a:solidFill>
                            <a:srgbClr val="FFFFFF"/>
                          </a:solidFill>
                          <a:effectLst/>
                          <a:latin typeface="+mj-lt"/>
                          <a:cs typeface="Times New Roman" pitchFamily="18" charset="0"/>
                        </a:rPr>
                        <a:t>0</a:t>
                      </a:r>
                      <a:r>
                        <a:rPr kumimoji="0" lang="en-GB" sz="1200" b="1" i="0" u="none" strike="noStrike" cap="none" normalizeH="0" baseline="0" dirty="0" smtClean="0">
                          <a:ln>
                            <a:noFill/>
                          </a:ln>
                          <a:solidFill>
                            <a:srgbClr val="FFFFFF"/>
                          </a:solidFill>
                          <a:effectLst/>
                          <a:latin typeface="+mj-lt"/>
                          <a:ea typeface="新細明體" pitchFamily="18" charset="-120"/>
                        </a:rPr>
                        <a:t>00 000</a:t>
                      </a:r>
                      <a:endParaRPr kumimoji="0" lang="en-GB" sz="1100" b="0" i="0" u="none" strike="noStrike" cap="none" normalizeH="0" baseline="0" dirty="0" smtClean="0">
                        <a:ln>
                          <a:noFill/>
                        </a:ln>
                        <a:solidFill>
                          <a:schemeClr val="tx1"/>
                        </a:solidFill>
                        <a:effectLst/>
                        <a:latin typeface="+mj-lt"/>
                        <a:ea typeface="SimSun" pitchFamily="2" charset="-122"/>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0070C0"/>
                    </a:solidFill>
                  </a:tcPr>
                </a:tc>
              </a:tr>
              <a:tr h="27131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TW" sz="1200" b="1" i="0" u="none" strike="noStrike" cap="none" normalizeH="0" baseline="0" dirty="0" smtClean="0">
                          <a:ln>
                            <a:noFill/>
                          </a:ln>
                          <a:solidFill>
                            <a:srgbClr val="FFFFFF"/>
                          </a:solidFill>
                          <a:effectLst/>
                          <a:latin typeface="+mj-lt"/>
                          <a:ea typeface="新細明體" pitchFamily="18" charset="-120"/>
                          <a:cs typeface="Times New Roman" pitchFamily="18" charset="0"/>
                        </a:rPr>
                        <a:t>Purple</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9933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1" i="0" u="none" strike="noStrike" cap="none" normalizeH="0" baseline="0" dirty="0" smtClean="0">
                          <a:ln>
                            <a:noFill/>
                          </a:ln>
                          <a:solidFill>
                            <a:srgbClr val="FFFFFF"/>
                          </a:solidFill>
                          <a:effectLst/>
                          <a:latin typeface="+mj-lt"/>
                          <a:cs typeface="Times New Roman" pitchFamily="18" charset="0"/>
                        </a:rPr>
                        <a:t>7</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9933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1" i="0" u="none" strike="noStrike" cap="none" normalizeH="0" baseline="0" dirty="0" smtClean="0">
                          <a:ln>
                            <a:noFill/>
                          </a:ln>
                          <a:solidFill>
                            <a:srgbClr val="FFFFFF"/>
                          </a:solidFill>
                          <a:effectLst/>
                          <a:latin typeface="+mj-lt"/>
                          <a:cs typeface="Times New Roman" pitchFamily="18" charset="0"/>
                        </a:rPr>
                        <a:t>×10</a:t>
                      </a:r>
                      <a:r>
                        <a:rPr kumimoji="0" lang="en-GB" sz="1200" b="1" i="0" u="none" strike="noStrike" cap="none" normalizeH="0" baseline="0" dirty="0" smtClean="0">
                          <a:ln>
                            <a:noFill/>
                          </a:ln>
                          <a:solidFill>
                            <a:srgbClr val="FFFFFF"/>
                          </a:solidFill>
                          <a:effectLst/>
                          <a:latin typeface="+mj-lt"/>
                          <a:ea typeface="新細明體" pitchFamily="18" charset="-120"/>
                          <a:cs typeface="Times New Roman" pitchFamily="18" charset="0"/>
                        </a:rPr>
                        <a:t> 000 000</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9933FF"/>
                    </a:solidFill>
                  </a:tcPr>
                </a:tc>
              </a:tr>
              <a:tr h="27131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TW" sz="1200" b="1" i="0" u="none" strike="noStrike" cap="none" normalizeH="0" baseline="0" dirty="0" smtClean="0">
                          <a:ln>
                            <a:noFill/>
                          </a:ln>
                          <a:solidFill>
                            <a:schemeClr val="tx1"/>
                          </a:solidFill>
                          <a:effectLst/>
                          <a:latin typeface="+mj-lt"/>
                          <a:ea typeface="新細明體" pitchFamily="18" charset="-120"/>
                          <a:cs typeface="Times New Roman" pitchFamily="18" charset="0"/>
                        </a:rPr>
                        <a:t>Grey</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A0A0A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mj-lt"/>
                          <a:cs typeface="Times New Roman" pitchFamily="18" charset="0"/>
                        </a:rPr>
                        <a:t>8</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A0A0A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mj-lt"/>
                          <a:cs typeface="Times New Roman" pitchFamily="18" charset="0"/>
                        </a:rPr>
                        <a:t>×10</a:t>
                      </a:r>
                      <a:r>
                        <a:rPr kumimoji="0" lang="en-GB" sz="1200" b="1" i="0" u="none" strike="noStrike" cap="none" normalizeH="0" baseline="0" dirty="0" smtClean="0">
                          <a:ln>
                            <a:noFill/>
                          </a:ln>
                          <a:solidFill>
                            <a:schemeClr val="tx1"/>
                          </a:solidFill>
                          <a:effectLst/>
                          <a:latin typeface="+mj-lt"/>
                          <a:ea typeface="新細明體" pitchFamily="18" charset="-120"/>
                          <a:cs typeface="Times New Roman" pitchFamily="18" charset="0"/>
                        </a:rPr>
                        <a:t>0 000 000</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A0A0A0"/>
                    </a:solidFill>
                  </a:tcPr>
                </a:tc>
              </a:tr>
              <a:tr h="27131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zh-TW" sz="1200" b="1" i="0" u="none" strike="noStrike" cap="none" normalizeH="0" baseline="0" dirty="0" smtClean="0">
                          <a:ln>
                            <a:noFill/>
                          </a:ln>
                          <a:solidFill>
                            <a:schemeClr val="tx1"/>
                          </a:solidFill>
                          <a:effectLst/>
                          <a:latin typeface="+mj-lt"/>
                          <a:ea typeface="新細明體" pitchFamily="18" charset="-120"/>
                          <a:cs typeface="Times New Roman" pitchFamily="18" charset="0"/>
                        </a:rPr>
                        <a:t>White</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mj-lt"/>
                          <a:cs typeface="Times New Roman" pitchFamily="18" charset="0"/>
                        </a:rPr>
                        <a:t>9</a:t>
                      </a:r>
                      <a:endParaRPr kumimoji="0" lang="en-GB"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mj-lt"/>
                          <a:cs typeface="Times New Roman" pitchFamily="18" charset="0"/>
                        </a:rPr>
                        <a:t>×1</a:t>
                      </a:r>
                      <a:r>
                        <a:rPr kumimoji="0" lang="en-GB" sz="1200" b="1" i="0" u="none" strike="noStrike" cap="none" normalizeH="0" baseline="0" dirty="0" smtClean="0">
                          <a:ln>
                            <a:noFill/>
                          </a:ln>
                          <a:solidFill>
                            <a:schemeClr val="tx1"/>
                          </a:solidFill>
                          <a:effectLst/>
                          <a:latin typeface="+mj-lt"/>
                          <a:ea typeface="新細明體" pitchFamily="18" charset="-120"/>
                          <a:cs typeface="Times New Roman" pitchFamily="18" charset="0"/>
                        </a:rPr>
                        <a:t> </a:t>
                      </a:r>
                      <a:r>
                        <a:rPr kumimoji="0" lang="en-GB" sz="1200" b="1" i="0" u="none" strike="noStrike" cap="none" normalizeH="0" baseline="0" dirty="0" smtClean="0">
                          <a:ln>
                            <a:noFill/>
                          </a:ln>
                          <a:solidFill>
                            <a:schemeClr val="tx1"/>
                          </a:solidFill>
                          <a:effectLst/>
                          <a:latin typeface="+mj-lt"/>
                          <a:cs typeface="Times New Roman" pitchFamily="18" charset="0"/>
                        </a:rPr>
                        <a:t>0</a:t>
                      </a:r>
                      <a:r>
                        <a:rPr kumimoji="0" lang="en-GB" sz="1200" b="1" i="0" u="none" strike="noStrike" cap="none" normalizeH="0" baseline="0" dirty="0" smtClean="0">
                          <a:ln>
                            <a:noFill/>
                          </a:ln>
                          <a:solidFill>
                            <a:schemeClr val="tx1"/>
                          </a:solidFill>
                          <a:effectLst/>
                          <a:latin typeface="+mj-lt"/>
                          <a:ea typeface="新細明體" pitchFamily="18" charset="-120"/>
                        </a:rPr>
                        <a:t>00 000 000</a:t>
                      </a:r>
                      <a:endParaRPr kumimoji="0" lang="en-GB" sz="1100" b="0" i="0" u="none" strike="noStrike" cap="none" normalizeH="0" baseline="0" dirty="0" smtClean="0">
                        <a:ln>
                          <a:noFill/>
                        </a:ln>
                        <a:solidFill>
                          <a:schemeClr val="tx1"/>
                        </a:solidFill>
                        <a:effectLst/>
                        <a:latin typeface="+mj-lt"/>
                        <a:ea typeface="SimSun" pitchFamily="2" charset="-122"/>
                      </a:endParaRPr>
                    </a:p>
                  </a:txBody>
                  <a:tcPr marL="30480" marR="30480" marT="30485" marB="30485"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FFFFF"/>
                    </a:solidFill>
                  </a:tcPr>
                </a:tc>
              </a:tr>
            </a:tbl>
          </a:graphicData>
        </a:graphic>
      </p:graphicFrame>
      <p:cxnSp>
        <p:nvCxnSpPr>
          <p:cNvPr id="187" name="Straight Arrow Connector 186"/>
          <p:cNvCxnSpPr/>
          <p:nvPr/>
        </p:nvCxnSpPr>
        <p:spPr>
          <a:xfrm>
            <a:off x="285750" y="5429250"/>
            <a:ext cx="285750"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88" name="Straight Arrow Connector 187"/>
          <p:cNvCxnSpPr/>
          <p:nvPr/>
        </p:nvCxnSpPr>
        <p:spPr>
          <a:xfrm>
            <a:off x="285750" y="4367213"/>
            <a:ext cx="285750" cy="158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89" name="Straight Arrow Connector 188"/>
          <p:cNvCxnSpPr/>
          <p:nvPr/>
        </p:nvCxnSpPr>
        <p:spPr>
          <a:xfrm>
            <a:off x="285750" y="4643438"/>
            <a:ext cx="285750" cy="1587"/>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34878" name="TextBox 160"/>
          <p:cNvSpPr txBox="1">
            <a:spLocks noChangeArrowheads="1"/>
          </p:cNvSpPr>
          <p:nvPr/>
        </p:nvSpPr>
        <p:spPr bwMode="auto">
          <a:xfrm>
            <a:off x="4429125" y="3554413"/>
            <a:ext cx="1071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r>
              <a:rPr lang="en-GB" altLang="zh-HK">
                <a:latin typeface="Calibri" pitchFamily="34" charset="0"/>
              </a:rPr>
              <a:t>Example:</a:t>
            </a:r>
          </a:p>
        </p:txBody>
      </p:sp>
      <p:grpSp>
        <p:nvGrpSpPr>
          <p:cNvPr id="34879" name="Group 173"/>
          <p:cNvGrpSpPr>
            <a:grpSpLocks/>
          </p:cNvGrpSpPr>
          <p:nvPr/>
        </p:nvGrpSpPr>
        <p:grpSpPr bwMode="auto">
          <a:xfrm>
            <a:off x="4946650" y="5249863"/>
            <a:ext cx="3422650" cy="960437"/>
            <a:chOff x="4666491" y="4500570"/>
            <a:chExt cx="3208358" cy="961141"/>
          </a:xfrm>
        </p:grpSpPr>
        <p:sp>
          <p:nvSpPr>
            <p:cNvPr id="172" name="TextBox 171"/>
            <p:cNvSpPr txBox="1"/>
            <p:nvPr/>
          </p:nvSpPr>
          <p:spPr>
            <a:xfrm>
              <a:off x="4666491" y="4500570"/>
              <a:ext cx="3208358" cy="368570"/>
            </a:xfrm>
            <a:prstGeom prst="rect">
              <a:avLst/>
            </a:prstGeom>
            <a:noFill/>
          </p:spPr>
          <p:txBody>
            <a:bodyPr>
              <a:spAutoFit/>
            </a:bodyPr>
            <a:lstStyle/>
            <a:p>
              <a:pPr fontAlgn="auto">
                <a:spcBef>
                  <a:spcPts val="0"/>
                </a:spcBef>
                <a:spcAft>
                  <a:spcPts val="0"/>
                </a:spcAft>
                <a:defRPr/>
              </a:pPr>
              <a:r>
                <a:rPr lang="en-US" altLang="zh-TW" b="1" dirty="0">
                  <a:latin typeface="+mn-lt"/>
                  <a:ea typeface="+mn-ea"/>
                </a:rPr>
                <a:t>Resistance </a:t>
              </a:r>
              <a:r>
                <a:rPr lang="en-GB" b="1" dirty="0">
                  <a:latin typeface="+mn-lt"/>
                  <a:ea typeface="+mn-ea"/>
                </a:rPr>
                <a:t>= </a:t>
              </a:r>
              <a:r>
                <a:rPr lang="en-US" altLang="zh-TW" b="1" dirty="0">
                  <a:solidFill>
                    <a:srgbClr val="3366FF"/>
                  </a:solidFill>
                  <a:latin typeface="+mn-lt"/>
                  <a:ea typeface="+mn-ea"/>
                </a:rPr>
                <a:t>Blue</a:t>
              </a:r>
              <a:r>
                <a:rPr lang="zh-TW" altLang="en-US" b="1" dirty="0">
                  <a:latin typeface="+mn-lt"/>
                  <a:ea typeface="+mn-ea"/>
                </a:rPr>
                <a:t>  </a:t>
              </a:r>
              <a:r>
                <a:rPr lang="en-US" altLang="zh-TW" b="1" dirty="0">
                  <a:solidFill>
                    <a:srgbClr val="C00000"/>
                  </a:solidFill>
                  <a:latin typeface="+mn-lt"/>
                  <a:ea typeface="+mn-ea"/>
                </a:rPr>
                <a:t>Red</a:t>
              </a:r>
              <a:r>
                <a:rPr lang="zh-TW" altLang="en-US" b="1" dirty="0">
                  <a:latin typeface="+mn-lt"/>
                  <a:ea typeface="+mn-ea"/>
                </a:rPr>
                <a:t>  </a:t>
              </a:r>
              <a:r>
                <a:rPr lang="en-US" altLang="zh-TW" b="1" dirty="0">
                  <a:solidFill>
                    <a:schemeClr val="accent6"/>
                  </a:solidFill>
                  <a:latin typeface="+mn-lt"/>
                  <a:ea typeface="+mn-ea"/>
                </a:rPr>
                <a:t>Orange</a:t>
              </a:r>
              <a:r>
                <a:rPr lang="en-GB" b="1" dirty="0">
                  <a:latin typeface="+mn-lt"/>
                  <a:ea typeface="+mn-ea"/>
                </a:rPr>
                <a:t> </a:t>
              </a:r>
              <a:r>
                <a:rPr lang="en-US" dirty="0">
                  <a:latin typeface="+mn-lt"/>
                  <a:ea typeface="+mn-ea"/>
                </a:rPr>
                <a:t> </a:t>
              </a:r>
              <a:endParaRPr lang="en-GB" dirty="0">
                <a:latin typeface="+mn-lt"/>
                <a:ea typeface="+mn-ea"/>
              </a:endParaRPr>
            </a:p>
          </p:txBody>
        </p:sp>
        <p:sp>
          <p:nvSpPr>
            <p:cNvPr id="5193" name="TextBox 172"/>
            <p:cNvSpPr txBox="1">
              <a:spLocks noChangeArrowheads="1"/>
            </p:cNvSpPr>
            <p:nvPr/>
          </p:nvSpPr>
          <p:spPr bwMode="auto">
            <a:xfrm>
              <a:off x="5601022" y="4815125"/>
              <a:ext cx="2062516" cy="646586"/>
            </a:xfrm>
            <a:prstGeom prst="rect">
              <a:avLst/>
            </a:prstGeom>
            <a:noFill/>
            <a:ln w="9525">
              <a:noFill/>
              <a:miter lim="800000"/>
              <a:headEnd/>
              <a:tailEnd/>
            </a:ln>
          </p:spPr>
          <p:txBody>
            <a:bodyPr>
              <a:spAutoFit/>
            </a:bodyPr>
            <a:lstStyle/>
            <a:p>
              <a:pPr fontAlgn="auto">
                <a:spcBef>
                  <a:spcPts val="0"/>
                </a:spcBef>
                <a:spcAft>
                  <a:spcPts val="0"/>
                </a:spcAft>
                <a:defRPr/>
              </a:pPr>
              <a:r>
                <a:rPr lang="en-GB" b="1" dirty="0">
                  <a:latin typeface="Calibri" pitchFamily="34" charset="0"/>
                  <a:ea typeface="+mn-ea"/>
                </a:rPr>
                <a:t> =   </a:t>
              </a:r>
              <a:r>
                <a:rPr lang="en-US" altLang="zh-TW" b="1" dirty="0">
                  <a:solidFill>
                    <a:srgbClr val="3366FF"/>
                  </a:solidFill>
                  <a:latin typeface="+mn-lt"/>
                  <a:ea typeface="+mn-ea"/>
                </a:rPr>
                <a:t>6</a:t>
              </a:r>
              <a:r>
                <a:rPr lang="en-GB" b="1" dirty="0">
                  <a:latin typeface="Calibri" pitchFamily="34" charset="0"/>
                  <a:ea typeface="+mn-ea"/>
                </a:rPr>
                <a:t>        </a:t>
              </a:r>
              <a:r>
                <a:rPr lang="en-US" altLang="zh-TW" b="1" dirty="0">
                  <a:solidFill>
                    <a:srgbClr val="C00000"/>
                  </a:solidFill>
                  <a:latin typeface="+mn-lt"/>
                  <a:ea typeface="+mn-ea"/>
                </a:rPr>
                <a:t>2</a:t>
              </a:r>
              <a:r>
                <a:rPr lang="en-GB" b="1" dirty="0">
                  <a:latin typeface="Calibri" pitchFamily="34" charset="0"/>
                  <a:ea typeface="+mn-ea"/>
                </a:rPr>
                <a:t>   × </a:t>
              </a:r>
              <a:r>
                <a:rPr lang="en-US" altLang="zh-TW" b="1" dirty="0">
                  <a:solidFill>
                    <a:schemeClr val="accent6"/>
                  </a:solidFill>
                  <a:latin typeface="+mn-lt"/>
                  <a:ea typeface="+mn-ea"/>
                </a:rPr>
                <a:t>1000</a:t>
              </a:r>
              <a:endParaRPr lang="en-GB" b="1" dirty="0">
                <a:latin typeface="Calibri" pitchFamily="34" charset="0"/>
                <a:ea typeface="+mn-ea"/>
              </a:endParaRPr>
            </a:p>
            <a:p>
              <a:pPr fontAlgn="auto">
                <a:spcBef>
                  <a:spcPts val="0"/>
                </a:spcBef>
                <a:spcAft>
                  <a:spcPts val="0"/>
                </a:spcAft>
                <a:defRPr/>
              </a:pPr>
              <a:r>
                <a:rPr lang="en-GB" b="1" dirty="0">
                  <a:latin typeface="Calibri" pitchFamily="34" charset="0"/>
                  <a:ea typeface="+mn-ea"/>
                </a:rPr>
                <a:t> = </a:t>
              </a:r>
              <a:r>
                <a:rPr lang="en-US" altLang="zh-TW" b="1" dirty="0">
                  <a:solidFill>
                    <a:srgbClr val="3366FF"/>
                  </a:solidFill>
                  <a:latin typeface="+mn-lt"/>
                  <a:ea typeface="+mn-ea"/>
                </a:rPr>
                <a:t>6</a:t>
              </a:r>
              <a:r>
                <a:rPr lang="en-US" altLang="zh-TW" b="1" dirty="0">
                  <a:solidFill>
                    <a:srgbClr val="C00000"/>
                  </a:solidFill>
                  <a:latin typeface="+mn-lt"/>
                  <a:ea typeface="+mn-ea"/>
                </a:rPr>
                <a:t>2</a:t>
              </a:r>
              <a:r>
                <a:rPr lang="en-US" altLang="zh-TW" b="1" dirty="0">
                  <a:solidFill>
                    <a:schemeClr val="accent6"/>
                  </a:solidFill>
                  <a:latin typeface="+mn-lt"/>
                  <a:ea typeface="+mn-ea"/>
                </a:rPr>
                <a:t>000</a:t>
              </a:r>
              <a:r>
                <a:rPr lang="en-GB" b="1" dirty="0">
                  <a:latin typeface="Calibri" pitchFamily="34" charset="0"/>
                  <a:ea typeface="+mn-ea"/>
                </a:rPr>
                <a:t>Ω</a:t>
              </a:r>
              <a:r>
                <a:rPr lang="en-US" dirty="0">
                  <a:latin typeface="Calibri" pitchFamily="34" charset="0"/>
                  <a:ea typeface="+mn-ea"/>
                </a:rPr>
                <a:t> </a:t>
              </a:r>
              <a:endParaRPr lang="en-GB" dirty="0">
                <a:latin typeface="Calibri" pitchFamily="34" charset="0"/>
                <a:ea typeface="+mn-ea"/>
              </a:endParaRPr>
            </a:p>
          </p:txBody>
        </p:sp>
      </p:grpSp>
      <p:grpSp>
        <p:nvGrpSpPr>
          <p:cNvPr id="34880" name="Group 79"/>
          <p:cNvGrpSpPr>
            <a:grpSpLocks/>
          </p:cNvGrpSpPr>
          <p:nvPr/>
        </p:nvGrpSpPr>
        <p:grpSpPr bwMode="auto">
          <a:xfrm>
            <a:off x="5462588" y="4405313"/>
            <a:ext cx="2408237" cy="923925"/>
            <a:chOff x="5462262" y="4405163"/>
            <a:chExt cx="2408503" cy="924052"/>
          </a:xfrm>
        </p:grpSpPr>
        <p:grpSp>
          <p:nvGrpSpPr>
            <p:cNvPr id="34883" name="Group 57"/>
            <p:cNvGrpSpPr>
              <a:grpSpLocks/>
            </p:cNvGrpSpPr>
            <p:nvPr/>
          </p:nvGrpSpPr>
          <p:grpSpPr bwMode="auto">
            <a:xfrm>
              <a:off x="5462262" y="4406776"/>
              <a:ext cx="2408503" cy="447929"/>
              <a:chOff x="2858" y="12325"/>
              <a:chExt cx="2917" cy="480"/>
            </a:xfrm>
          </p:grpSpPr>
          <p:cxnSp>
            <p:nvCxnSpPr>
              <p:cNvPr id="34891" name="AutoShape 58"/>
              <p:cNvCxnSpPr>
                <a:cxnSpLocks noChangeShapeType="1"/>
              </p:cNvCxnSpPr>
              <p:nvPr/>
            </p:nvCxnSpPr>
            <p:spPr bwMode="auto">
              <a:xfrm>
                <a:off x="2858" y="12543"/>
                <a:ext cx="2917" cy="1"/>
              </a:xfrm>
              <a:prstGeom prst="straightConnector1">
                <a:avLst/>
              </a:prstGeom>
              <a:noFill/>
              <a:ln w="31750">
                <a:solidFill>
                  <a:srgbClr val="000000"/>
                </a:solidFill>
                <a:round/>
                <a:headEnd/>
                <a:tailEnd/>
              </a:ln>
              <a:extLst>
                <a:ext uri="{909E8E84-426E-40DD-AFC4-6F175D3DCCD1}">
                  <a14:hiddenFill xmlns:a14="http://schemas.microsoft.com/office/drawing/2010/main">
                    <a:noFill/>
                  </a14:hiddenFill>
                </a:ext>
              </a:extLst>
            </p:spPr>
          </p:cxnSp>
          <p:sp>
            <p:nvSpPr>
              <p:cNvPr id="34892" name="AutoShape 59"/>
              <p:cNvSpPr>
                <a:spLocks noChangeArrowheads="1"/>
              </p:cNvSpPr>
              <p:nvPr/>
            </p:nvSpPr>
            <p:spPr bwMode="auto">
              <a:xfrm>
                <a:off x="3639" y="12325"/>
                <a:ext cx="1393" cy="480"/>
              </a:xfrm>
              <a:prstGeom prst="roundRect">
                <a:avLst>
                  <a:gd name="adj" fmla="val 16667"/>
                </a:avLst>
              </a:prstGeom>
              <a:solidFill>
                <a:srgbClr val="FFFFFF"/>
              </a:solidFill>
              <a:ln w="19050">
                <a:solidFill>
                  <a:srgbClr val="000000"/>
                </a:solidFill>
                <a:round/>
                <a:headEnd/>
                <a:tailEnd/>
              </a:ln>
            </p:spPr>
            <p:txBody>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latin typeface="Calibri" pitchFamily="34" charset="0"/>
                </a:endParaRPr>
              </a:p>
            </p:txBody>
          </p:sp>
        </p:grpSp>
        <p:sp>
          <p:nvSpPr>
            <p:cNvPr id="34884" name="Rectangle 61"/>
            <p:cNvSpPr>
              <a:spLocks noChangeArrowheads="1"/>
            </p:cNvSpPr>
            <p:nvPr/>
          </p:nvSpPr>
          <p:spPr bwMode="auto">
            <a:xfrm>
              <a:off x="6443168" y="4405165"/>
              <a:ext cx="118072" cy="450216"/>
            </a:xfrm>
            <a:prstGeom prst="rect">
              <a:avLst/>
            </a:prstGeom>
            <a:solidFill>
              <a:srgbClr val="FF0000"/>
            </a:solidFill>
            <a:ln w="15875">
              <a:solidFill>
                <a:srgbClr val="000000"/>
              </a:solidFill>
              <a:miter lim="800000"/>
              <a:headEnd/>
              <a:tailEnd/>
            </a:ln>
          </p:spPr>
          <p:txBody>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latin typeface="Calibri" pitchFamily="34" charset="0"/>
              </a:endParaRPr>
            </a:p>
          </p:txBody>
        </p:sp>
        <p:sp>
          <p:nvSpPr>
            <p:cNvPr id="34885" name="Rectangle 62"/>
            <p:cNvSpPr>
              <a:spLocks noChangeArrowheads="1"/>
            </p:cNvSpPr>
            <p:nvPr/>
          </p:nvSpPr>
          <p:spPr bwMode="auto">
            <a:xfrm>
              <a:off x="6641330" y="4405163"/>
              <a:ext cx="118072" cy="450216"/>
            </a:xfrm>
            <a:prstGeom prst="rect">
              <a:avLst/>
            </a:prstGeom>
            <a:solidFill>
              <a:srgbClr val="FF9900"/>
            </a:solidFill>
            <a:ln w="15875">
              <a:solidFill>
                <a:srgbClr val="000000"/>
              </a:solidFill>
              <a:miter lim="800000"/>
              <a:headEnd/>
              <a:tailEnd/>
            </a:ln>
          </p:spPr>
          <p:txBody>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latin typeface="Calibri" pitchFamily="34" charset="0"/>
              </a:endParaRPr>
            </a:p>
          </p:txBody>
        </p:sp>
        <p:sp>
          <p:nvSpPr>
            <p:cNvPr id="34886" name="Rectangle 63"/>
            <p:cNvSpPr>
              <a:spLocks noChangeArrowheads="1"/>
            </p:cNvSpPr>
            <p:nvPr/>
          </p:nvSpPr>
          <p:spPr bwMode="auto">
            <a:xfrm>
              <a:off x="6984959" y="4405486"/>
              <a:ext cx="118107" cy="450170"/>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0" scaled="1"/>
            </a:gradFill>
            <a:ln w="15875">
              <a:solidFill>
                <a:srgbClr val="000000"/>
              </a:solidFill>
              <a:miter lim="800000"/>
              <a:headEnd/>
              <a:tailEnd/>
            </a:ln>
          </p:spPr>
          <p:txBody>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latin typeface="Calibri" pitchFamily="34" charset="0"/>
              </a:endParaRPr>
            </a:p>
          </p:txBody>
        </p:sp>
        <p:cxnSp>
          <p:nvCxnSpPr>
            <p:cNvPr id="176" name="Straight Arrow Connector 175"/>
            <p:cNvCxnSpPr/>
            <p:nvPr/>
          </p:nvCxnSpPr>
          <p:spPr bwMode="auto">
            <a:xfrm rot="16200000" flipH="1">
              <a:off x="6116378" y="5045014"/>
              <a:ext cx="428684" cy="539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8" name="Straight Arrow Connector 177"/>
            <p:cNvCxnSpPr>
              <a:stCxn id="34884" idx="2"/>
            </p:cNvCxnSpPr>
            <p:nvPr/>
          </p:nvCxnSpPr>
          <p:spPr bwMode="auto">
            <a:xfrm rot="16200000" flipH="1">
              <a:off x="6424386" y="4933878"/>
              <a:ext cx="473140" cy="31753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80" name="Straight Arrow Connector 179"/>
            <p:cNvCxnSpPr>
              <a:stCxn id="34885" idx="2"/>
            </p:cNvCxnSpPr>
            <p:nvPr/>
          </p:nvCxnSpPr>
          <p:spPr bwMode="auto">
            <a:xfrm rot="16200000" flipH="1">
              <a:off x="6702230" y="4854494"/>
              <a:ext cx="473140" cy="476303"/>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34890" name="Rectangle 61"/>
            <p:cNvSpPr>
              <a:spLocks noChangeArrowheads="1"/>
            </p:cNvSpPr>
            <p:nvPr/>
          </p:nvSpPr>
          <p:spPr bwMode="auto">
            <a:xfrm>
              <a:off x="6243406" y="4405165"/>
              <a:ext cx="118072" cy="450216"/>
            </a:xfrm>
            <a:prstGeom prst="rect">
              <a:avLst/>
            </a:prstGeom>
            <a:solidFill>
              <a:srgbClr val="0070C0"/>
            </a:solidFill>
            <a:ln w="15875">
              <a:solidFill>
                <a:srgbClr val="000000"/>
              </a:solidFill>
              <a:miter lim="800000"/>
              <a:headEnd/>
              <a:tailEnd/>
            </a:ln>
          </p:spPr>
          <p:txBody>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latin typeface="Calibri" pitchFamily="34" charset="0"/>
              </a:endParaRPr>
            </a:p>
          </p:txBody>
        </p:sp>
      </p:grpSp>
      <p:pic>
        <p:nvPicPr>
          <p:cNvPr id="62" name="Picture 61" descr="IMG_0046.JPG"/>
          <p:cNvPicPr>
            <a:picLocks noChangeAspect="1"/>
          </p:cNvPicPr>
          <p:nvPr/>
        </p:nvPicPr>
        <p:blipFill>
          <a:blip r:embed="rId2" cstate="print"/>
          <a:srcRect l="41406" t="40625" r="36718" b="46875"/>
          <a:stretch>
            <a:fillRect/>
          </a:stretch>
        </p:blipFill>
        <p:spPr>
          <a:xfrm flipH="1">
            <a:off x="5929322" y="3643314"/>
            <a:ext cx="1500198" cy="642942"/>
          </a:xfrm>
          <a:prstGeom prst="rect">
            <a:avLst/>
          </a:prstGeom>
          <a:ln>
            <a:noFill/>
          </a:ln>
          <a:effectLst>
            <a:softEdge rad="112500"/>
          </a:effectLst>
        </p:spPr>
      </p:pic>
      <p:sp>
        <p:nvSpPr>
          <p:cNvPr id="61" name="Title 1"/>
          <p:cNvSpPr>
            <a:spLocks noGrp="1"/>
          </p:cNvSpPr>
          <p:nvPr>
            <p:ph type="title" idx="4294967295"/>
          </p:nvPr>
        </p:nvSpPr>
        <p:spPr>
          <a:xfrm>
            <a:off x="480637" y="196850"/>
            <a:ext cx="8229600" cy="658813"/>
          </a:xfrm>
        </p:spPr>
        <p:txBody>
          <a:bodyPr/>
          <a:lstStyle/>
          <a:p>
            <a:pPr eaLnBrk="1" hangingPunct="1"/>
            <a:r>
              <a:rPr lang="en-US" sz="2800" b="1" dirty="0" smtClean="0">
                <a:solidFill>
                  <a:srgbClr val="558ED5"/>
                </a:solidFill>
              </a:rPr>
              <a:t>Electronic Color Code </a:t>
            </a:r>
          </a:p>
        </p:txBody>
      </p:sp>
    </p:spTree>
    <p:extLst>
      <p:ext uri="{BB962C8B-B14F-4D97-AF65-F5344CB8AC3E}">
        <p14:creationId xmlns:p14="http://schemas.microsoft.com/office/powerpoint/2010/main" val="19891204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0" name="Title 1"/>
          <p:cNvSpPr>
            <a:spLocks noGrp="1"/>
          </p:cNvSpPr>
          <p:nvPr>
            <p:ph type="title" idx="4294967295"/>
          </p:nvPr>
        </p:nvSpPr>
        <p:spPr>
          <a:xfrm>
            <a:off x="457200" y="196850"/>
            <a:ext cx="8229600" cy="658813"/>
          </a:xfrm>
        </p:spPr>
        <p:txBody>
          <a:bodyPr/>
          <a:lstStyle/>
          <a:p>
            <a:pPr eaLnBrk="1" hangingPunct="1"/>
            <a:r>
              <a:rPr lang="en-US" sz="2800" b="1" dirty="0" smtClean="0">
                <a:solidFill>
                  <a:srgbClr val="558ED5"/>
                </a:solidFill>
                <a:latin typeface="Calibri" pitchFamily="34" charset="0"/>
              </a:rPr>
              <a:t>Basic rules for connecting a circuit</a:t>
            </a:r>
          </a:p>
        </p:txBody>
      </p:sp>
      <p:sp>
        <p:nvSpPr>
          <p:cNvPr id="7171" name="Content Placeholder 2"/>
          <p:cNvSpPr txBox="1">
            <a:spLocks/>
          </p:cNvSpPr>
          <p:nvPr/>
        </p:nvSpPr>
        <p:spPr bwMode="auto">
          <a:xfrm>
            <a:off x="457200" y="941388"/>
            <a:ext cx="8229600" cy="5370512"/>
          </a:xfrm>
          <a:prstGeom prst="rect">
            <a:avLst/>
          </a:prstGeom>
          <a:noFill/>
          <a:ln>
            <a:noFill/>
          </a:ln>
          <a:extLst/>
        </p:spPr>
        <p:txBody>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Bef>
                <a:spcPts val="400"/>
              </a:spcBef>
              <a:spcAft>
                <a:spcPts val="200"/>
              </a:spcAft>
              <a:buFont typeface="Arial" charset="0"/>
              <a:buChar char="•"/>
              <a:defRPr/>
            </a:pPr>
            <a:r>
              <a:rPr lang="en-US" sz="2400" b="1" dirty="0" smtClean="0">
                <a:solidFill>
                  <a:srgbClr val="558ED5"/>
                </a:solidFill>
                <a:latin typeface="Calibri" pitchFamily="34" charset="0"/>
                <a:sym typeface="Wingdings" pitchFamily="2" charset="2"/>
              </a:rPr>
              <a:t>RULE #1 – </a:t>
            </a:r>
            <a:r>
              <a:rPr lang="en-US" sz="2400" dirty="0" smtClean="0">
                <a:latin typeface="Calibri" pitchFamily="34" charset="0"/>
                <a:sym typeface="Wingdings" pitchFamily="2" charset="2"/>
              </a:rPr>
              <a:t>a circuit must contain a closed loop</a:t>
            </a:r>
          </a:p>
          <a:p>
            <a:pPr eaLnBrk="1" hangingPunct="1">
              <a:spcBef>
                <a:spcPts val="400"/>
              </a:spcBef>
              <a:spcAft>
                <a:spcPts val="200"/>
              </a:spcAft>
              <a:buFont typeface="Arial" charset="0"/>
              <a:buChar char="•"/>
              <a:defRPr/>
            </a:pPr>
            <a:endParaRPr lang="en-US" sz="2400" dirty="0">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400" dirty="0" smtClean="0">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400" dirty="0">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400" dirty="0" smtClean="0">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400" dirty="0">
              <a:latin typeface="Calibri" pitchFamily="34" charset="0"/>
              <a:sym typeface="Wingdings" pitchFamily="2" charset="2"/>
            </a:endParaRPr>
          </a:p>
          <a:p>
            <a:pPr marL="0" indent="0" eaLnBrk="1" hangingPunct="1">
              <a:spcBef>
                <a:spcPts val="400"/>
              </a:spcBef>
              <a:spcAft>
                <a:spcPts val="200"/>
              </a:spcAft>
              <a:defRPr/>
            </a:pPr>
            <a:endParaRPr lang="en-US" sz="2400" dirty="0">
              <a:latin typeface="Calibri" pitchFamily="34" charset="0"/>
              <a:sym typeface="Wingdings" pitchFamily="2" charset="2"/>
            </a:endParaRPr>
          </a:p>
          <a:p>
            <a:pPr eaLnBrk="1" hangingPunct="1">
              <a:spcBef>
                <a:spcPts val="400"/>
              </a:spcBef>
              <a:spcAft>
                <a:spcPts val="200"/>
              </a:spcAft>
              <a:buFont typeface="Arial" pitchFamily="34" charset="0"/>
              <a:buChar char="•"/>
              <a:defRPr/>
            </a:pPr>
            <a:endParaRPr lang="en-US" sz="2400" dirty="0" smtClean="0">
              <a:latin typeface="Calibri" pitchFamily="34" charset="0"/>
              <a:sym typeface="Wingdings" pitchFamily="2" charset="2"/>
            </a:endParaRPr>
          </a:p>
          <a:p>
            <a:pPr eaLnBrk="1" hangingPunct="1">
              <a:spcBef>
                <a:spcPts val="400"/>
              </a:spcBef>
              <a:spcAft>
                <a:spcPts val="200"/>
              </a:spcAft>
              <a:buFont typeface="Arial" pitchFamily="34" charset="0"/>
              <a:buChar char="•"/>
              <a:defRPr/>
            </a:pPr>
            <a:r>
              <a:rPr lang="en-US" sz="2400" dirty="0" smtClean="0">
                <a:latin typeface="Calibri" pitchFamily="34" charset="0"/>
                <a:sym typeface="Wingdings" pitchFamily="2" charset="2"/>
              </a:rPr>
              <a:t>Without a closed loop, a circuit is said to be open </a:t>
            </a:r>
          </a:p>
          <a:p>
            <a:pPr eaLnBrk="1" hangingPunct="1">
              <a:spcBef>
                <a:spcPts val="400"/>
              </a:spcBef>
              <a:spcAft>
                <a:spcPts val="200"/>
              </a:spcAft>
              <a:buFont typeface="Arial" pitchFamily="34" charset="0"/>
              <a:buChar char="•"/>
              <a:defRPr/>
            </a:pPr>
            <a:endParaRPr lang="en-US" sz="2400" dirty="0" smtClean="0">
              <a:latin typeface="Calibri" pitchFamily="34" charset="0"/>
              <a:sym typeface="Wingdings" pitchFamily="2" charset="2"/>
            </a:endParaRPr>
          </a:p>
          <a:p>
            <a:pPr eaLnBrk="1" hangingPunct="1">
              <a:spcBef>
                <a:spcPts val="400"/>
              </a:spcBef>
              <a:spcAft>
                <a:spcPts val="200"/>
              </a:spcAft>
              <a:buFont typeface="Arial" pitchFamily="34" charset="0"/>
              <a:buChar char="•"/>
              <a:defRPr/>
            </a:pPr>
            <a:r>
              <a:rPr lang="en-US" sz="2400" dirty="0" smtClean="0">
                <a:latin typeface="Calibri" pitchFamily="34" charset="0"/>
                <a:sym typeface="Wingdings" pitchFamily="2" charset="2"/>
              </a:rPr>
              <a:t>An open circuit cannot function as there is </a:t>
            </a:r>
            <a:r>
              <a:rPr lang="en-US" sz="2400" b="1" dirty="0" smtClean="0">
                <a:solidFill>
                  <a:srgbClr val="558ED5"/>
                </a:solidFill>
                <a:latin typeface="Calibri" pitchFamily="34" charset="0"/>
                <a:sym typeface="Wingdings" pitchFamily="2" charset="2"/>
              </a:rPr>
              <a:t>no returning path </a:t>
            </a:r>
            <a:r>
              <a:rPr lang="en-US" sz="2400" dirty="0" smtClean="0">
                <a:latin typeface="Calibri" pitchFamily="34" charset="0"/>
                <a:sym typeface="Wingdings" pitchFamily="2" charset="2"/>
              </a:rPr>
              <a:t>for current</a:t>
            </a:r>
            <a:endParaRPr lang="en-US" sz="2400" dirty="0">
              <a:latin typeface="Calibri" pitchFamily="34" charset="0"/>
            </a:endParaRPr>
          </a:p>
          <a:p>
            <a:pPr lvl="1" eaLnBrk="1" hangingPunct="1">
              <a:spcBef>
                <a:spcPts val="400"/>
              </a:spcBef>
              <a:spcAft>
                <a:spcPts val="200"/>
              </a:spcAft>
              <a:buFont typeface="Arial" charset="0"/>
              <a:buChar char="•"/>
              <a:defRPr/>
            </a:pPr>
            <a:endParaRPr lang="en-US" sz="2400" dirty="0">
              <a:latin typeface="Calibri" pitchFamily="34" charset="0"/>
            </a:endParaRPr>
          </a:p>
        </p:txBody>
      </p:sp>
      <p:sp>
        <p:nvSpPr>
          <p:cNvPr id="1139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1393"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1394"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139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1389" name="Object 125"/>
          <p:cNvGraphicFramePr>
            <a:graphicFrameLocks noChangeAspect="1"/>
          </p:cNvGraphicFramePr>
          <p:nvPr/>
        </p:nvGraphicFramePr>
        <p:xfrm>
          <a:off x="2438400" y="1757363"/>
          <a:ext cx="3871913" cy="2374900"/>
        </p:xfrm>
        <a:graphic>
          <a:graphicData uri="http://schemas.openxmlformats.org/presentationml/2006/ole">
            <mc:AlternateContent xmlns:mc="http://schemas.openxmlformats.org/markup-compatibility/2006">
              <mc:Choice xmlns:v="urn:schemas-microsoft-com:vml" Requires="v">
                <p:oleObj spid="_x0000_s11466" name="Visio" r:id="rId4" imgW="2113550" imgH="1291447" progId="Visio.Drawing.11">
                  <p:embed/>
                </p:oleObj>
              </mc:Choice>
              <mc:Fallback>
                <p:oleObj name="Visio" r:id="rId4" imgW="2113550" imgH="1291447" progId="Visio.Drawing.11">
                  <p:embed/>
                  <p:pic>
                    <p:nvPicPr>
                      <p:cNvPr id="0" name="Picture 1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757363"/>
                        <a:ext cx="3871913" cy="2374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6" name="Title 1"/>
          <p:cNvSpPr>
            <a:spLocks noGrp="1"/>
          </p:cNvSpPr>
          <p:nvPr>
            <p:ph type="title" idx="4294967295"/>
          </p:nvPr>
        </p:nvSpPr>
        <p:spPr>
          <a:xfrm>
            <a:off x="457200" y="196850"/>
            <a:ext cx="8229600" cy="658813"/>
          </a:xfrm>
        </p:spPr>
        <p:txBody>
          <a:bodyPr/>
          <a:lstStyle/>
          <a:p>
            <a:pPr eaLnBrk="1" hangingPunct="1"/>
            <a:r>
              <a:rPr lang="en-US" altLang="zh-HK" sz="2800" b="1" dirty="0">
                <a:solidFill>
                  <a:srgbClr val="558ED5"/>
                </a:solidFill>
                <a:latin typeface="Calibri" pitchFamily="34" charset="0"/>
              </a:rPr>
              <a:t>Basic rules for connecting a circuit</a:t>
            </a:r>
            <a:endParaRPr lang="en-US" sz="2800" b="1" dirty="0" smtClean="0">
              <a:solidFill>
                <a:srgbClr val="558ED5"/>
              </a:solidFill>
              <a:latin typeface="Calibri" pitchFamily="34" charset="0"/>
            </a:endParaRPr>
          </a:p>
        </p:txBody>
      </p:sp>
      <p:sp>
        <p:nvSpPr>
          <p:cNvPr id="7171" name="Content Placeholder 2"/>
          <p:cNvSpPr txBox="1">
            <a:spLocks/>
          </p:cNvSpPr>
          <p:nvPr/>
        </p:nvSpPr>
        <p:spPr bwMode="auto">
          <a:xfrm>
            <a:off x="457200" y="941388"/>
            <a:ext cx="8229600" cy="5370512"/>
          </a:xfrm>
          <a:prstGeom prst="rect">
            <a:avLst/>
          </a:prstGeom>
          <a:noFill/>
          <a:ln>
            <a:noFill/>
          </a:ln>
          <a:extLst/>
        </p:spPr>
        <p:txBody>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Bef>
                <a:spcPts val="400"/>
              </a:spcBef>
              <a:spcAft>
                <a:spcPts val="200"/>
              </a:spcAft>
              <a:buFont typeface="Arial" charset="0"/>
              <a:buChar char="•"/>
              <a:defRPr/>
            </a:pPr>
            <a:r>
              <a:rPr lang="en-US" sz="2400" b="1" dirty="0" smtClean="0">
                <a:solidFill>
                  <a:srgbClr val="558ED5"/>
                </a:solidFill>
                <a:latin typeface="Calibri" pitchFamily="34" charset="0"/>
                <a:sym typeface="Wingdings" pitchFamily="2" charset="2"/>
              </a:rPr>
              <a:t>RULE #2 – </a:t>
            </a:r>
            <a:r>
              <a:rPr lang="en-US" sz="2400" dirty="0" smtClean="0">
                <a:latin typeface="Calibri" pitchFamily="34" charset="0"/>
                <a:sym typeface="Wingdings" pitchFamily="2" charset="2"/>
              </a:rPr>
              <a:t>a circuit (usually) contains a power source</a:t>
            </a:r>
          </a:p>
          <a:p>
            <a:pPr eaLnBrk="1" hangingPunct="1">
              <a:spcBef>
                <a:spcPts val="400"/>
              </a:spcBef>
              <a:spcAft>
                <a:spcPts val="200"/>
              </a:spcAft>
              <a:buFont typeface="Arial" charset="0"/>
              <a:buChar char="•"/>
              <a:defRPr/>
            </a:pPr>
            <a:endParaRPr lang="en-US" sz="2400" dirty="0">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400" dirty="0" smtClean="0">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400" dirty="0">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400" dirty="0" smtClean="0">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400" dirty="0">
              <a:latin typeface="Calibri" pitchFamily="34" charset="0"/>
              <a:sym typeface="Wingdings" pitchFamily="2" charset="2"/>
            </a:endParaRPr>
          </a:p>
          <a:p>
            <a:pPr marL="0" indent="0" eaLnBrk="1" hangingPunct="1">
              <a:spcBef>
                <a:spcPts val="400"/>
              </a:spcBef>
              <a:spcAft>
                <a:spcPts val="200"/>
              </a:spcAft>
              <a:defRPr/>
            </a:pPr>
            <a:endParaRPr lang="en-US" sz="2400" dirty="0">
              <a:latin typeface="Calibri" pitchFamily="34" charset="0"/>
              <a:sym typeface="Wingdings" pitchFamily="2" charset="2"/>
            </a:endParaRPr>
          </a:p>
          <a:p>
            <a:pPr marL="0" indent="0" eaLnBrk="1" hangingPunct="1">
              <a:spcBef>
                <a:spcPts val="400"/>
              </a:spcBef>
              <a:spcAft>
                <a:spcPts val="200"/>
              </a:spcAft>
              <a:defRPr/>
            </a:pPr>
            <a:r>
              <a:rPr lang="en-US" sz="2400" dirty="0" smtClean="0">
                <a:latin typeface="Calibri" pitchFamily="34" charset="0"/>
                <a:sym typeface="Wingdings" pitchFamily="2" charset="2"/>
              </a:rPr>
              <a:t> </a:t>
            </a:r>
          </a:p>
          <a:p>
            <a:pPr eaLnBrk="1" hangingPunct="1">
              <a:spcBef>
                <a:spcPts val="400"/>
              </a:spcBef>
              <a:spcAft>
                <a:spcPts val="200"/>
              </a:spcAft>
              <a:buFont typeface="Arial" pitchFamily="34" charset="0"/>
              <a:buChar char="•"/>
              <a:defRPr/>
            </a:pPr>
            <a:endParaRPr lang="en-US" sz="2400" dirty="0" smtClean="0">
              <a:latin typeface="Calibri" pitchFamily="34" charset="0"/>
              <a:sym typeface="Wingdings" pitchFamily="2" charset="2"/>
            </a:endParaRPr>
          </a:p>
          <a:p>
            <a:pPr eaLnBrk="1" hangingPunct="1">
              <a:spcBef>
                <a:spcPts val="400"/>
              </a:spcBef>
              <a:spcAft>
                <a:spcPts val="200"/>
              </a:spcAft>
              <a:buFont typeface="Arial" pitchFamily="34" charset="0"/>
              <a:buChar char="•"/>
              <a:defRPr/>
            </a:pPr>
            <a:r>
              <a:rPr lang="en-US" sz="2400" dirty="0" smtClean="0">
                <a:latin typeface="Calibri" pitchFamily="34" charset="0"/>
                <a:sym typeface="Wingdings" pitchFamily="2" charset="2"/>
              </a:rPr>
              <a:t>The power source provides power to make the circuit function</a:t>
            </a:r>
            <a:endParaRPr lang="en-US" sz="2400" dirty="0" smtClean="0">
              <a:latin typeface="Calibri" pitchFamily="34" charset="0"/>
            </a:endParaRPr>
          </a:p>
        </p:txBody>
      </p:sp>
      <p:sp>
        <p:nvSpPr>
          <p:cNvPr id="1241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2419"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2420"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242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242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2415" name="Object 127"/>
          <p:cNvGraphicFramePr>
            <a:graphicFrameLocks noChangeAspect="1"/>
          </p:cNvGraphicFramePr>
          <p:nvPr/>
        </p:nvGraphicFramePr>
        <p:xfrm>
          <a:off x="1441450" y="1833563"/>
          <a:ext cx="6029325" cy="2022475"/>
        </p:xfrm>
        <a:graphic>
          <a:graphicData uri="http://schemas.openxmlformats.org/presentationml/2006/ole">
            <mc:AlternateContent xmlns:mc="http://schemas.openxmlformats.org/markup-compatibility/2006">
              <mc:Choice xmlns:v="urn:schemas-microsoft-com:vml" Requires="v">
                <p:oleObj spid="_x0000_s12492" name="Visio" r:id="rId4" imgW="2990088" imgH="1007697" progId="Visio.Drawing.11">
                  <p:embed/>
                </p:oleObj>
              </mc:Choice>
              <mc:Fallback>
                <p:oleObj name="Visio" r:id="rId4" imgW="2990088" imgH="1007697" progId="Visio.Drawing.11">
                  <p:embed/>
                  <p:pic>
                    <p:nvPicPr>
                      <p:cNvPr id="0" name="Picture 1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1450" y="1833563"/>
                        <a:ext cx="6029325" cy="202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423" name="TextBox 8"/>
          <p:cNvSpPr txBox="1">
            <a:spLocks noChangeArrowheads="1"/>
          </p:cNvSpPr>
          <p:nvPr/>
        </p:nvSpPr>
        <p:spPr bwMode="auto">
          <a:xfrm>
            <a:off x="1784350" y="4054475"/>
            <a:ext cx="5345113" cy="369888"/>
          </a:xfrm>
          <a:prstGeom prst="rect">
            <a:avLst/>
          </a:prstGeom>
          <a:noFill/>
          <a:ln w="9525">
            <a:noFill/>
            <a:miter lim="800000"/>
            <a:headEnd/>
            <a:tailEnd/>
          </a:ln>
        </p:spPr>
        <p:txBody>
          <a:bodyPr wrap="none">
            <a:spAutoFit/>
          </a:bodyPr>
          <a:lstStyle/>
          <a:p>
            <a:r>
              <a:rPr lang="en-US">
                <a:latin typeface="Calibri" pitchFamily="34" charset="0"/>
              </a:rPr>
              <a:t>Showing different ways of representing a power source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0" name="Title 1"/>
          <p:cNvSpPr>
            <a:spLocks noGrp="1"/>
          </p:cNvSpPr>
          <p:nvPr>
            <p:ph type="title" idx="4294967295"/>
          </p:nvPr>
        </p:nvSpPr>
        <p:spPr>
          <a:xfrm>
            <a:off x="457200" y="196850"/>
            <a:ext cx="8229600" cy="658813"/>
          </a:xfrm>
        </p:spPr>
        <p:txBody>
          <a:bodyPr/>
          <a:lstStyle/>
          <a:p>
            <a:pPr eaLnBrk="1" hangingPunct="1"/>
            <a:r>
              <a:rPr lang="en-US" altLang="zh-HK" sz="2800" b="1" dirty="0">
                <a:solidFill>
                  <a:srgbClr val="558ED5"/>
                </a:solidFill>
                <a:latin typeface="Calibri" pitchFamily="34" charset="0"/>
              </a:rPr>
              <a:t>Basic rules for connecting a circuit</a:t>
            </a:r>
            <a:endParaRPr lang="en-US" sz="2800" b="1" dirty="0" smtClean="0">
              <a:solidFill>
                <a:srgbClr val="558ED5"/>
              </a:solidFill>
              <a:latin typeface="Calibri" pitchFamily="34" charset="0"/>
            </a:endParaRPr>
          </a:p>
        </p:txBody>
      </p:sp>
      <p:sp>
        <p:nvSpPr>
          <p:cNvPr id="8321"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b="1">
                <a:solidFill>
                  <a:srgbClr val="558ED5"/>
                </a:solidFill>
                <a:latin typeface="Calibri" pitchFamily="34" charset="0"/>
                <a:sym typeface="Wingdings" pitchFamily="2" charset="2"/>
              </a:rPr>
              <a:t>RULE #3 – </a:t>
            </a:r>
            <a:r>
              <a:rPr lang="en-US" sz="2400">
                <a:latin typeface="Calibri" pitchFamily="34" charset="0"/>
                <a:sym typeface="Wingdings" pitchFamily="2" charset="2"/>
              </a:rPr>
              <a:t>electronic components are connected to a </a:t>
            </a:r>
            <a:r>
              <a:rPr lang="en-US" sz="2400" b="1">
                <a:solidFill>
                  <a:srgbClr val="558ED5"/>
                </a:solidFill>
                <a:latin typeface="Calibri" pitchFamily="34" charset="0"/>
                <a:sym typeface="Wingdings" pitchFamily="2" charset="2"/>
              </a:rPr>
              <a:t>node</a:t>
            </a: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r>
              <a:rPr lang="en-US" sz="2400">
                <a:latin typeface="Calibri" pitchFamily="34" charset="0"/>
                <a:sym typeface="Wingdings" pitchFamily="2" charset="2"/>
              </a:rPr>
              <a:t>The </a:t>
            </a:r>
            <a:r>
              <a:rPr lang="en-US" sz="2400" i="1">
                <a:latin typeface="Calibri" pitchFamily="34" charset="0"/>
                <a:sym typeface="Wingdings" pitchFamily="2" charset="2"/>
              </a:rPr>
              <a:t>lines</a:t>
            </a:r>
            <a:r>
              <a:rPr lang="en-US" sz="2400">
                <a:latin typeface="Calibri" pitchFamily="34" charset="0"/>
                <a:sym typeface="Wingdings" pitchFamily="2" charset="2"/>
              </a:rPr>
              <a:t> in a schematic serve only one purpose – to make connections between components</a:t>
            </a:r>
            <a:r>
              <a:rPr lang="en-US" sz="2400">
                <a:solidFill>
                  <a:srgbClr val="558ED5"/>
                </a:solidFill>
                <a:latin typeface="Calibri" pitchFamily="34" charset="0"/>
                <a:sym typeface="Wingdings" pitchFamily="2" charset="2"/>
              </a:rPr>
              <a:t> </a:t>
            </a:r>
          </a:p>
          <a:p>
            <a:pPr marL="800100" lvl="1" indent="-342900">
              <a:spcBef>
                <a:spcPts val="400"/>
              </a:spcBef>
              <a:spcAft>
                <a:spcPts val="200"/>
              </a:spcAft>
              <a:buFont typeface="Arial" charset="0"/>
              <a:buChar char="•"/>
            </a:pPr>
            <a:endParaRPr lang="en-US" sz="2400">
              <a:latin typeface="Calibri" pitchFamily="34" charset="0"/>
            </a:endParaRPr>
          </a:p>
        </p:txBody>
      </p:sp>
      <p:sp>
        <p:nvSpPr>
          <p:cNvPr id="832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8319" name="Object 127"/>
          <p:cNvGraphicFramePr>
            <a:graphicFrameLocks noChangeAspect="1"/>
          </p:cNvGraphicFramePr>
          <p:nvPr/>
        </p:nvGraphicFramePr>
        <p:xfrm>
          <a:off x="1389063" y="1557338"/>
          <a:ext cx="5965825" cy="3059112"/>
        </p:xfrm>
        <a:graphic>
          <a:graphicData uri="http://schemas.openxmlformats.org/presentationml/2006/ole">
            <mc:AlternateContent xmlns:mc="http://schemas.openxmlformats.org/markup-compatibility/2006">
              <mc:Choice xmlns:v="urn:schemas-microsoft-com:vml" Requires="v">
                <p:oleObj spid="_x0000_s8396" name="Visio" r:id="rId4" imgW="3321284" imgH="1696680" progId="Visio.Drawing.11">
                  <p:embed/>
                </p:oleObj>
              </mc:Choice>
              <mc:Fallback>
                <p:oleObj name="Visio" r:id="rId4" imgW="3321284" imgH="1696680" progId="Visio.Drawing.11">
                  <p:embed/>
                  <p:pic>
                    <p:nvPicPr>
                      <p:cNvPr id="0" name="Picture 1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9063" y="1557338"/>
                        <a:ext cx="5965825" cy="3059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323" name="TextBox 3"/>
          <p:cNvSpPr txBox="1">
            <a:spLocks noChangeArrowheads="1"/>
          </p:cNvSpPr>
          <p:nvPr/>
        </p:nvSpPr>
        <p:spPr bwMode="auto">
          <a:xfrm>
            <a:off x="2482850" y="4422775"/>
            <a:ext cx="4397375" cy="646113"/>
          </a:xfrm>
          <a:prstGeom prst="rect">
            <a:avLst/>
          </a:prstGeom>
          <a:noFill/>
          <a:ln w="9525">
            <a:noFill/>
            <a:miter lim="800000"/>
            <a:headEnd/>
            <a:tailEnd/>
          </a:ln>
        </p:spPr>
        <p:txBody>
          <a:bodyPr wrap="none">
            <a:spAutoFit/>
          </a:bodyPr>
          <a:lstStyle/>
          <a:p>
            <a:pPr algn="ctr"/>
            <a:r>
              <a:rPr lang="en-US">
                <a:latin typeface="Calibri" pitchFamily="34" charset="0"/>
              </a:rPr>
              <a:t>Three seemingly different schematics. </a:t>
            </a:r>
          </a:p>
          <a:p>
            <a:pPr algn="ctr"/>
            <a:r>
              <a:rPr lang="en-US">
                <a:latin typeface="Calibri" pitchFamily="34" charset="0"/>
              </a:rPr>
              <a:t>They are actually describing </a:t>
            </a:r>
            <a:r>
              <a:rPr lang="en-US" b="1">
                <a:solidFill>
                  <a:srgbClr val="558ED5"/>
                </a:solidFill>
                <a:latin typeface="Calibri" pitchFamily="34" charset="0"/>
              </a:rPr>
              <a:t>the same circuit</a:t>
            </a:r>
            <a:r>
              <a:rPr lang="en-US">
                <a:latin typeface="Calibri" pitchFamily="34" charset="0"/>
              </a:rPr>
              <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558ED5"/>
                </a:solidFill>
                <a:latin typeface="Calibri" pitchFamily="34" charset="0"/>
                <a:cs typeface="Calibri" pitchFamily="34" charset="0"/>
              </a:rPr>
              <a:t>MEASUREMENT OF VOLTAGE, CURRENT and resistance</a:t>
            </a:r>
            <a:endParaRPr lang="en-US" dirty="0">
              <a:solidFill>
                <a:srgbClr val="558ED5"/>
              </a:solidFill>
              <a:latin typeface="Calibri" pitchFamily="34" charset="0"/>
              <a:cs typeface="Calibri" pitchFamily="34" charset="0"/>
            </a:endParaRPr>
          </a:p>
        </p:txBody>
      </p:sp>
      <p:sp>
        <p:nvSpPr>
          <p:cNvPr id="17410" name="Text Placeholder 2"/>
          <p:cNvSpPr>
            <a:spLocks noGrp="1"/>
          </p:cNvSpPr>
          <p:nvPr>
            <p:ph type="body" idx="1"/>
          </p:nvPr>
        </p:nvSpPr>
        <p:spPr/>
        <p:txBody>
          <a:bodyPr/>
          <a:lstStyle/>
          <a:p>
            <a:endParaRPr lang="en-US" smtClean="0"/>
          </a:p>
        </p:txBody>
      </p:sp>
    </p:spTree>
    <p:extLst>
      <p:ext uri="{BB962C8B-B14F-4D97-AF65-F5344CB8AC3E}">
        <p14:creationId xmlns:p14="http://schemas.microsoft.com/office/powerpoint/2010/main" val="34268606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Measurement of Voltage and Current</a:t>
            </a:r>
          </a:p>
        </p:txBody>
      </p:sp>
      <p:sp>
        <p:nvSpPr>
          <p:cNvPr id="206850"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206851"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b="1">
                <a:solidFill>
                  <a:srgbClr val="558ED5"/>
                </a:solidFill>
              </a:rPr>
              <a:t>Multimeters</a:t>
            </a:r>
            <a:r>
              <a:rPr lang="en-US" sz="2400">
                <a:latin typeface="Calibri" pitchFamily="34" charset="0"/>
                <a:sym typeface="Wingdings" pitchFamily="2" charset="2"/>
              </a:rPr>
              <a:t> are </a:t>
            </a:r>
            <a:r>
              <a:rPr lang="en-US" sz="2400" b="1">
                <a:solidFill>
                  <a:srgbClr val="558ED5"/>
                </a:solidFill>
                <a:latin typeface="Calibri" pitchFamily="34" charset="0"/>
                <a:sym typeface="Wingdings" pitchFamily="2" charset="2"/>
              </a:rPr>
              <a:t>all-in-one</a:t>
            </a:r>
            <a:r>
              <a:rPr lang="en-US" sz="2400">
                <a:latin typeface="Calibri" pitchFamily="34" charset="0"/>
                <a:sym typeface="Wingdings" pitchFamily="2" charset="2"/>
              </a:rPr>
              <a:t> devices that measure different electrical quantities</a:t>
            </a:r>
          </a:p>
          <a:p>
            <a:pPr marL="800100" lvl="1" indent="-342900">
              <a:spcBef>
                <a:spcPts val="400"/>
              </a:spcBef>
              <a:spcAft>
                <a:spcPts val="200"/>
              </a:spcAft>
              <a:buFont typeface="Arial" charset="0"/>
              <a:buChar char="•"/>
            </a:pPr>
            <a:r>
              <a:rPr lang="en-US" sz="2400">
                <a:latin typeface="Calibri" pitchFamily="34" charset="0"/>
                <a:sym typeface="Wingdings" pitchFamily="2" charset="2"/>
              </a:rPr>
              <a:t>Current (I), voltage (V), resistance (R) in one device</a:t>
            </a:r>
          </a:p>
          <a:p>
            <a:pPr marL="800100" lvl="1"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pic>
        <p:nvPicPr>
          <p:cNvPr id="206852" name="Picture 5" descr="Description: dmm"/>
          <p:cNvPicPr>
            <a:picLocks noChangeAspect="1" noChangeArrowheads="1"/>
          </p:cNvPicPr>
          <p:nvPr/>
        </p:nvPicPr>
        <p:blipFill>
          <a:blip r:embed="rId3"/>
          <a:srcRect/>
          <a:stretch>
            <a:fillRect/>
          </a:stretch>
        </p:blipFill>
        <p:spPr bwMode="auto">
          <a:xfrm>
            <a:off x="4829175" y="2390775"/>
            <a:ext cx="2617788" cy="3563938"/>
          </a:xfrm>
          <a:prstGeom prst="rect">
            <a:avLst/>
          </a:prstGeom>
          <a:noFill/>
          <a:ln w="9525">
            <a:noFill/>
            <a:miter lim="800000"/>
            <a:headEnd/>
            <a:tailEnd/>
          </a:ln>
        </p:spPr>
      </p:pic>
      <p:pic>
        <p:nvPicPr>
          <p:cNvPr id="206853" name="Picture 6" descr="Description: amm"/>
          <p:cNvPicPr>
            <a:picLocks noChangeAspect="1" noChangeArrowheads="1"/>
          </p:cNvPicPr>
          <p:nvPr/>
        </p:nvPicPr>
        <p:blipFill>
          <a:blip r:embed="rId4"/>
          <a:srcRect/>
          <a:stretch>
            <a:fillRect/>
          </a:stretch>
        </p:blipFill>
        <p:spPr bwMode="auto">
          <a:xfrm>
            <a:off x="1770063" y="2589213"/>
            <a:ext cx="2254250" cy="336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Application -- ammeter</a:t>
            </a:r>
          </a:p>
        </p:txBody>
      </p:sp>
      <p:sp>
        <p:nvSpPr>
          <p:cNvPr id="208898"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208899"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a:latin typeface="Calibri" pitchFamily="34" charset="0"/>
                <a:sym typeface="Wingdings" pitchFamily="2" charset="2"/>
              </a:rPr>
              <a:t>Ammeters are devices that measure the </a:t>
            </a:r>
            <a:r>
              <a:rPr lang="en-US" sz="2400" b="1">
                <a:solidFill>
                  <a:srgbClr val="558ED5"/>
                </a:solidFill>
                <a:latin typeface="Calibri" pitchFamily="34" charset="0"/>
                <a:sym typeface="Wingdings" pitchFamily="2" charset="2"/>
              </a:rPr>
              <a:t>Current (I)</a:t>
            </a:r>
          </a:p>
          <a:p>
            <a:pPr marL="342900"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r>
              <a:rPr lang="en-US" sz="2400">
                <a:latin typeface="Calibri" pitchFamily="34" charset="0"/>
                <a:sym typeface="Wingdings" pitchFamily="2" charset="2"/>
              </a:rPr>
              <a:t>Galvanometer (found in the </a:t>
            </a:r>
            <a:r>
              <a:rPr lang="en-US" sz="2400" b="1">
                <a:solidFill>
                  <a:srgbClr val="558ED5"/>
                </a:solidFill>
                <a:latin typeface="Calibri" pitchFamily="34" charset="0"/>
                <a:sym typeface="Wingdings" pitchFamily="2" charset="2"/>
              </a:rPr>
              <a:t>analog ammeters</a:t>
            </a:r>
            <a:r>
              <a:rPr lang="en-US" sz="2400">
                <a:latin typeface="Calibri" pitchFamily="34" charset="0"/>
                <a:sym typeface="Wingdings" pitchFamily="2" charset="2"/>
              </a:rPr>
              <a:t>)</a:t>
            </a:r>
            <a:endParaRPr lang="en-US" sz="2400">
              <a:latin typeface="Calibri" pitchFamily="34" charset="0"/>
            </a:endParaRPr>
          </a:p>
          <a:p>
            <a:pPr marL="800100" lvl="1" indent="-342900">
              <a:spcBef>
                <a:spcPts val="400"/>
              </a:spcBef>
              <a:spcAft>
                <a:spcPts val="200"/>
              </a:spcAft>
              <a:buFont typeface="Arial" charset="0"/>
              <a:buChar char="•"/>
            </a:pPr>
            <a:r>
              <a:rPr lang="en-US" sz="2400">
                <a:latin typeface="Calibri" pitchFamily="34" charset="0"/>
              </a:rPr>
              <a:t>The needle movement is proportional to the current </a:t>
            </a:r>
            <a:r>
              <a:rPr lang="en-US" sz="2400" i="1">
                <a:latin typeface="Calibri" pitchFamily="34" charset="0"/>
              </a:rPr>
              <a:t>I</a:t>
            </a:r>
          </a:p>
          <a:p>
            <a:pPr marL="800100" lvl="1" indent="-342900">
              <a:spcBef>
                <a:spcPts val="400"/>
              </a:spcBef>
              <a:spcAft>
                <a:spcPts val="200"/>
              </a:spcAft>
              <a:buFont typeface="Arial" charset="0"/>
              <a:buChar char="•"/>
            </a:pPr>
            <a:r>
              <a:rPr lang="en-US" sz="2400">
                <a:latin typeface="Calibri" pitchFamily="34" charset="0"/>
              </a:rPr>
              <a:t>Typical range:  from 0A to 1mA</a:t>
            </a: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pic>
        <p:nvPicPr>
          <p:cNvPr id="208900" name="Picture 4" descr="http://www.tpub.com/neets/book16/33NP0034.GIF"/>
          <p:cNvPicPr>
            <a:picLocks noChangeAspect="1" noChangeArrowheads="1"/>
          </p:cNvPicPr>
          <p:nvPr/>
        </p:nvPicPr>
        <p:blipFill>
          <a:blip r:embed="rId3"/>
          <a:srcRect/>
          <a:stretch>
            <a:fillRect/>
          </a:stretch>
        </p:blipFill>
        <p:spPr bwMode="auto">
          <a:xfrm>
            <a:off x="2714625" y="1704975"/>
            <a:ext cx="3441700" cy="2230438"/>
          </a:xfrm>
          <a:prstGeom prst="rect">
            <a:avLst/>
          </a:prstGeom>
          <a:noFill/>
          <a:ln w="9525">
            <a:noFill/>
            <a:miter lim="800000"/>
            <a:headEnd/>
            <a:tailEnd/>
          </a:ln>
        </p:spPr>
      </p:pic>
      <p:sp>
        <p:nvSpPr>
          <p:cNvPr id="208901" name="TextBox 8"/>
          <p:cNvSpPr txBox="1">
            <a:spLocks noChangeArrowheads="1"/>
          </p:cNvSpPr>
          <p:nvPr/>
        </p:nvSpPr>
        <p:spPr bwMode="auto">
          <a:xfrm>
            <a:off x="2968625" y="3935413"/>
            <a:ext cx="3006725" cy="461962"/>
          </a:xfrm>
          <a:prstGeom prst="rect">
            <a:avLst/>
          </a:prstGeom>
          <a:noFill/>
          <a:ln w="9525">
            <a:noFill/>
            <a:miter lim="800000"/>
            <a:headEnd/>
            <a:tailEnd/>
          </a:ln>
        </p:spPr>
        <p:txBody>
          <a:bodyPr wrap="none">
            <a:spAutoFit/>
          </a:bodyPr>
          <a:lstStyle/>
          <a:p>
            <a:r>
              <a:rPr lang="en-US" sz="1200">
                <a:latin typeface="Calibri" pitchFamily="34" charset="0"/>
              </a:rPr>
              <a:t>Source:</a:t>
            </a:r>
          </a:p>
          <a:p>
            <a:r>
              <a:rPr lang="en-US" sz="1200">
                <a:latin typeface="Calibri" pitchFamily="34" charset="0"/>
              </a:rPr>
              <a:t>http://www.tpub.com/neets/book16/68.htm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558ED5"/>
                </a:solidFill>
                <a:latin typeface="Calibri" pitchFamily="34" charset="0"/>
                <a:cs typeface="Calibri" pitchFamily="34" charset="0"/>
              </a:rPr>
              <a:t>BASIC Electronics: </a:t>
            </a:r>
            <a:br>
              <a:rPr lang="en-US" dirty="0" smtClean="0">
                <a:solidFill>
                  <a:srgbClr val="558ED5"/>
                </a:solidFill>
                <a:latin typeface="Calibri" pitchFamily="34" charset="0"/>
                <a:cs typeface="Calibri" pitchFamily="34" charset="0"/>
              </a:rPr>
            </a:br>
            <a:r>
              <a:rPr lang="en-US" dirty="0" smtClean="0">
                <a:solidFill>
                  <a:srgbClr val="558ED5"/>
                </a:solidFill>
                <a:latin typeface="Calibri" pitchFamily="34" charset="0"/>
                <a:cs typeface="Calibri" pitchFamily="34" charset="0"/>
              </a:rPr>
              <a:t>A ROUGH INTRODUCTION</a:t>
            </a:r>
            <a:endParaRPr lang="en-US" dirty="0">
              <a:solidFill>
                <a:srgbClr val="558ED5"/>
              </a:solidFill>
              <a:latin typeface="Calibri" pitchFamily="34" charset="0"/>
              <a:cs typeface="Calibri" pitchFamily="34" charset="0"/>
            </a:endParaRPr>
          </a:p>
        </p:txBody>
      </p:sp>
      <p:sp>
        <p:nvSpPr>
          <p:cNvPr id="17410" name="Text Placeholder 2"/>
          <p:cNvSpPr>
            <a:spLocks noGrp="1"/>
          </p:cNvSpPr>
          <p:nvPr>
            <p:ph type="body" idx="1"/>
          </p:nvPr>
        </p:nvSpPr>
        <p:spPr/>
        <p:txBody>
          <a:bodyPr/>
          <a:lstStyle/>
          <a:p>
            <a:endParaRPr lang="en-US"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7"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Application -- ammeter</a:t>
            </a:r>
          </a:p>
        </p:txBody>
      </p:sp>
      <p:sp>
        <p:nvSpPr>
          <p:cNvPr id="92188"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92189"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a:latin typeface="Calibri" pitchFamily="34" charset="0"/>
                <a:sym typeface="Wingdings" pitchFamily="2" charset="2"/>
              </a:rPr>
              <a:t>Using an ammeter to measure current at a point:</a:t>
            </a:r>
          </a:p>
          <a:p>
            <a:pPr marL="800100" lvl="1" indent="-342900">
              <a:spcBef>
                <a:spcPts val="400"/>
              </a:spcBef>
              <a:spcAft>
                <a:spcPts val="200"/>
              </a:spcAft>
              <a:buFont typeface="Arial" charset="0"/>
              <a:buChar char="•"/>
            </a:pPr>
            <a:r>
              <a:rPr lang="en-US" sz="2400">
                <a:latin typeface="Calibri" pitchFamily="34" charset="0"/>
                <a:sym typeface="Wingdings" pitchFamily="2" charset="2"/>
              </a:rPr>
              <a:t>“</a:t>
            </a:r>
            <a:r>
              <a:rPr lang="en-US" sz="2400" b="1">
                <a:solidFill>
                  <a:srgbClr val="558ED5"/>
                </a:solidFill>
                <a:latin typeface="Calibri" pitchFamily="34" charset="0"/>
                <a:sym typeface="Wingdings" pitchFamily="2" charset="2"/>
              </a:rPr>
              <a:t>Break</a:t>
            </a:r>
            <a:r>
              <a:rPr lang="en-US" sz="2400">
                <a:latin typeface="Calibri" pitchFamily="34" charset="0"/>
                <a:sym typeface="Wingdings" pitchFamily="2" charset="2"/>
              </a:rPr>
              <a:t>” the circuit and insert the ammeter</a:t>
            </a:r>
          </a:p>
          <a:p>
            <a:pPr marL="800100" lvl="1" indent="-342900">
              <a:spcBef>
                <a:spcPts val="400"/>
              </a:spcBef>
              <a:spcAft>
                <a:spcPts val="200"/>
              </a:spcAft>
              <a:buFont typeface="Arial" charset="0"/>
              <a:buChar char="•"/>
            </a:pPr>
            <a:endParaRPr lang="en-US" sz="2400">
              <a:latin typeface="Calibri" pitchFamily="34" charset="0"/>
            </a:endParaRPr>
          </a:p>
        </p:txBody>
      </p:sp>
      <p:cxnSp>
        <p:nvCxnSpPr>
          <p:cNvPr id="11" name="Straight Arrow Connector 10"/>
          <p:cNvCxnSpPr/>
          <p:nvPr/>
        </p:nvCxnSpPr>
        <p:spPr>
          <a:xfrm>
            <a:off x="4445000" y="3011488"/>
            <a:ext cx="1774825" cy="3794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2191" name="TextBox 12"/>
          <p:cNvSpPr txBox="1">
            <a:spLocks noChangeArrowheads="1"/>
          </p:cNvSpPr>
          <p:nvPr/>
        </p:nvSpPr>
        <p:spPr bwMode="auto">
          <a:xfrm>
            <a:off x="1254125" y="2643188"/>
            <a:ext cx="3262313" cy="368300"/>
          </a:xfrm>
          <a:prstGeom prst="rect">
            <a:avLst/>
          </a:prstGeom>
          <a:noFill/>
          <a:ln w="9525">
            <a:noFill/>
            <a:miter lim="800000"/>
            <a:headEnd/>
            <a:tailEnd/>
          </a:ln>
        </p:spPr>
        <p:txBody>
          <a:bodyPr wrap="none">
            <a:spAutoFit/>
          </a:bodyPr>
          <a:lstStyle/>
          <a:p>
            <a:r>
              <a:rPr lang="en-US">
                <a:latin typeface="Calibri" pitchFamily="34" charset="0"/>
              </a:rPr>
              <a:t>Equivalent model of an ammeter</a:t>
            </a:r>
          </a:p>
        </p:txBody>
      </p:sp>
      <p:graphicFrame>
        <p:nvGraphicFramePr>
          <p:cNvPr id="92184" name="Object 24"/>
          <p:cNvGraphicFramePr>
            <a:graphicFrameLocks noChangeAspect="1"/>
          </p:cNvGraphicFramePr>
          <p:nvPr/>
        </p:nvGraphicFramePr>
        <p:xfrm>
          <a:off x="787400" y="4243388"/>
          <a:ext cx="466725" cy="298450"/>
        </p:xfrm>
        <a:graphic>
          <a:graphicData uri="http://schemas.openxmlformats.org/presentationml/2006/ole">
            <mc:AlternateContent xmlns:mc="http://schemas.openxmlformats.org/markup-compatibility/2006">
              <mc:Choice xmlns:v="urn:schemas-microsoft-com:vml" Requires="v">
                <p:oleObj spid="_x0000_s92415" name="Formula" r:id="rId4" imgW="256032" imgH="167335" progId="Equation.Ribbit">
                  <p:embed/>
                </p:oleObj>
              </mc:Choice>
              <mc:Fallback>
                <p:oleObj name="Formula" r:id="rId4" imgW="256032" imgH="167335" progId="Equation.Ribbit">
                  <p:embed/>
                  <p:pic>
                    <p:nvPicPr>
                      <p:cNvPr id="0"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400" y="4243388"/>
                        <a:ext cx="466725"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192" name="TextBox 18"/>
          <p:cNvSpPr txBox="1">
            <a:spLocks noChangeArrowheads="1"/>
          </p:cNvSpPr>
          <p:nvPr/>
        </p:nvSpPr>
        <p:spPr bwMode="auto">
          <a:xfrm>
            <a:off x="1254125" y="4181475"/>
            <a:ext cx="2832100" cy="646113"/>
          </a:xfrm>
          <a:prstGeom prst="rect">
            <a:avLst/>
          </a:prstGeom>
          <a:noFill/>
          <a:ln w="9525">
            <a:noFill/>
            <a:miter lim="800000"/>
            <a:headEnd/>
            <a:tailEnd/>
          </a:ln>
        </p:spPr>
        <p:txBody>
          <a:bodyPr wrap="none">
            <a:spAutoFit/>
          </a:bodyPr>
          <a:lstStyle/>
          <a:p>
            <a:r>
              <a:rPr lang="en-US">
                <a:latin typeface="Calibri" pitchFamily="34" charset="0"/>
              </a:rPr>
              <a:t>-- the internal resistance of </a:t>
            </a:r>
          </a:p>
          <a:p>
            <a:r>
              <a:rPr lang="en-US">
                <a:latin typeface="Calibri" pitchFamily="34" charset="0"/>
              </a:rPr>
              <a:t>    the galvanometer</a:t>
            </a:r>
          </a:p>
        </p:txBody>
      </p:sp>
      <p:sp>
        <p:nvSpPr>
          <p:cNvPr id="92193" name="TextBox 20"/>
          <p:cNvSpPr txBox="1">
            <a:spLocks noChangeArrowheads="1"/>
          </p:cNvSpPr>
          <p:nvPr/>
        </p:nvSpPr>
        <p:spPr bwMode="auto">
          <a:xfrm>
            <a:off x="1316038" y="5056188"/>
            <a:ext cx="3659187" cy="647700"/>
          </a:xfrm>
          <a:prstGeom prst="rect">
            <a:avLst/>
          </a:prstGeom>
          <a:noFill/>
          <a:ln w="9525">
            <a:noFill/>
            <a:miter lim="800000"/>
            <a:headEnd/>
            <a:tailEnd/>
          </a:ln>
        </p:spPr>
        <p:txBody>
          <a:bodyPr wrap="none">
            <a:spAutoFit/>
          </a:bodyPr>
          <a:lstStyle/>
          <a:p>
            <a:r>
              <a:rPr lang="en-US">
                <a:latin typeface="Calibri" pitchFamily="34" charset="0"/>
              </a:rPr>
              <a:t>-- can be adjusted for range selection</a:t>
            </a:r>
          </a:p>
          <a:p>
            <a:r>
              <a:rPr lang="en-US">
                <a:latin typeface="Calibri" pitchFamily="34" charset="0"/>
              </a:rPr>
              <a:t>   (</a:t>
            </a:r>
            <a:r>
              <a:rPr lang="en-US" b="1">
                <a:solidFill>
                  <a:srgbClr val="558ED5"/>
                </a:solidFill>
                <a:latin typeface="Calibri" pitchFamily="34" charset="0"/>
              </a:rPr>
              <a:t>current divider</a:t>
            </a:r>
            <a:r>
              <a:rPr lang="en-US">
                <a:latin typeface="Calibri" pitchFamily="34" charset="0"/>
              </a:rPr>
              <a:t>) </a:t>
            </a:r>
          </a:p>
        </p:txBody>
      </p:sp>
      <p:graphicFrame>
        <p:nvGraphicFramePr>
          <p:cNvPr id="92185" name="Object 25"/>
          <p:cNvGraphicFramePr>
            <a:graphicFrameLocks noChangeAspect="1"/>
          </p:cNvGraphicFramePr>
          <p:nvPr/>
        </p:nvGraphicFramePr>
        <p:xfrm>
          <a:off x="838200" y="5119688"/>
          <a:ext cx="477838" cy="298450"/>
        </p:xfrm>
        <a:graphic>
          <a:graphicData uri="http://schemas.openxmlformats.org/presentationml/2006/ole">
            <mc:AlternateContent xmlns:mc="http://schemas.openxmlformats.org/markup-compatibility/2006">
              <mc:Choice xmlns:v="urn:schemas-microsoft-com:vml" Requires="v">
                <p:oleObj spid="_x0000_s92416" name="Formula" r:id="rId6" imgW="261301" imgH="167391" progId="Equation.Ribbit">
                  <p:embed/>
                </p:oleObj>
              </mc:Choice>
              <mc:Fallback>
                <p:oleObj name="Formula" r:id="rId6" imgW="261301" imgH="167391" progId="Equation.Ribbit">
                  <p:embed/>
                  <p:pic>
                    <p:nvPicPr>
                      <p:cNvPr id="0"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5119688"/>
                        <a:ext cx="477838"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186" name="Object 26"/>
          <p:cNvGraphicFramePr>
            <a:graphicFrameLocks noChangeAspect="1"/>
          </p:cNvGraphicFramePr>
          <p:nvPr/>
        </p:nvGraphicFramePr>
        <p:xfrm>
          <a:off x="4937125" y="1941513"/>
          <a:ext cx="3340100" cy="3762375"/>
        </p:xfrm>
        <a:graphic>
          <a:graphicData uri="http://schemas.openxmlformats.org/presentationml/2006/ole">
            <mc:AlternateContent xmlns:mc="http://schemas.openxmlformats.org/markup-compatibility/2006">
              <mc:Choice xmlns:v="urn:schemas-microsoft-com:vml" Requires="v">
                <p:oleObj spid="_x0000_s92417" name="Visio" r:id="rId8" imgW="1055680" imgH="1189350" progId="Visio.Drawing.11">
                  <p:embed/>
                </p:oleObj>
              </mc:Choice>
              <mc:Fallback>
                <p:oleObj name="Visio" r:id="rId8" imgW="1055680" imgH="1189350" progId="Visio.Drawing.11">
                  <p:embed/>
                  <p:pic>
                    <p:nvPicPr>
                      <p:cNvPr id="0"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7125" y="1941513"/>
                        <a:ext cx="3340100"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8"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Application -- ammeter</a:t>
            </a:r>
          </a:p>
        </p:txBody>
      </p:sp>
      <p:graphicFrame>
        <p:nvGraphicFramePr>
          <p:cNvPr id="102417" name="Object 17"/>
          <p:cNvGraphicFramePr>
            <a:graphicFrameLocks noChangeAspect="1"/>
          </p:cNvGraphicFramePr>
          <p:nvPr/>
        </p:nvGraphicFramePr>
        <p:xfrm>
          <a:off x="862013" y="2586038"/>
          <a:ext cx="4237037" cy="1773237"/>
        </p:xfrm>
        <a:graphic>
          <a:graphicData uri="http://schemas.openxmlformats.org/presentationml/2006/ole">
            <mc:AlternateContent xmlns:mc="http://schemas.openxmlformats.org/markup-compatibility/2006">
              <mc:Choice xmlns:v="urn:schemas-microsoft-com:vml" Requires="v">
                <p:oleObj spid="_x0000_s102494" name="Visio" r:id="rId4" imgW="2058413" imgH="872370" progId="Visio.Drawing.11">
                  <p:embed/>
                </p:oleObj>
              </mc:Choice>
              <mc:Fallback>
                <p:oleObj name="Visio" r:id="rId4" imgW="2058413" imgH="872370" progId="Visio.Drawing.11">
                  <p:embed/>
                  <p:pic>
                    <p:nvPicPr>
                      <p:cNvPr id="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013" y="2586038"/>
                        <a:ext cx="4237037" cy="1773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419" name="Picture 7"/>
          <p:cNvPicPr>
            <a:picLocks noChangeAspect="1" noChangeArrowheads="1"/>
          </p:cNvPicPr>
          <p:nvPr/>
        </p:nvPicPr>
        <p:blipFill>
          <a:blip r:embed="rId6"/>
          <a:srcRect/>
          <a:stretch>
            <a:fillRect/>
          </a:stretch>
        </p:blipFill>
        <p:spPr bwMode="auto">
          <a:xfrm>
            <a:off x="4773613" y="1828800"/>
            <a:ext cx="3703637" cy="3203575"/>
          </a:xfrm>
          <a:prstGeom prst="rect">
            <a:avLst/>
          </a:prstGeom>
          <a:noFill/>
          <a:ln w="9525">
            <a:noFill/>
            <a:miter lim="800000"/>
            <a:headEnd/>
            <a:tailEnd/>
          </a:ln>
        </p:spPr>
      </p:pic>
      <p:sp>
        <p:nvSpPr>
          <p:cNvPr id="102420" name="Text Box 6"/>
          <p:cNvSpPr txBox="1">
            <a:spLocks noChangeArrowheads="1"/>
          </p:cNvSpPr>
          <p:nvPr/>
        </p:nvSpPr>
        <p:spPr bwMode="auto">
          <a:xfrm>
            <a:off x="4816475" y="2006600"/>
            <a:ext cx="2914650" cy="282575"/>
          </a:xfrm>
          <a:prstGeom prst="rect">
            <a:avLst/>
          </a:prstGeom>
          <a:solidFill>
            <a:srgbClr val="FFFFFF"/>
          </a:solidFill>
          <a:ln w="9525">
            <a:solidFill>
              <a:srgbClr val="000000"/>
            </a:solidFill>
            <a:miter lim="800000"/>
            <a:headEnd/>
            <a:tailEnd/>
          </a:ln>
        </p:spPr>
        <p:txBody>
          <a:bodyPr>
            <a:spAutoFit/>
          </a:bodyPr>
          <a:lstStyle/>
          <a:p>
            <a:pPr algn="ctr" defTabSz="914400"/>
            <a:r>
              <a:rPr lang="en-US" sz="1200">
                <a:latin typeface="Calibri" pitchFamily="34" charset="0"/>
                <a:ea typeface="PMingLiU" pitchFamily="18" charset="-120"/>
                <a:cs typeface="Calibri" pitchFamily="34" charset="0"/>
              </a:rPr>
              <a:t>The current reading is 0.51 mA</a:t>
            </a:r>
            <a:endParaRPr lang="en-US">
              <a:ea typeface="PMingLiU" pitchFamily="18" charset="-120"/>
              <a:cs typeface="Arial" charset="0"/>
            </a:endParaRPr>
          </a:p>
        </p:txBody>
      </p:sp>
      <p:sp>
        <p:nvSpPr>
          <p:cNvPr id="102421" name="Text Box 7"/>
          <p:cNvSpPr txBox="1">
            <a:spLocks noChangeArrowheads="1"/>
          </p:cNvSpPr>
          <p:nvPr/>
        </p:nvSpPr>
        <p:spPr bwMode="auto">
          <a:xfrm>
            <a:off x="5816600" y="5032375"/>
            <a:ext cx="1914525" cy="282575"/>
          </a:xfrm>
          <a:prstGeom prst="rect">
            <a:avLst/>
          </a:prstGeom>
          <a:solidFill>
            <a:srgbClr val="FFFFFF"/>
          </a:solidFill>
          <a:ln w="9525">
            <a:solidFill>
              <a:srgbClr val="000000"/>
            </a:solidFill>
            <a:miter lim="800000"/>
            <a:headEnd/>
            <a:tailEnd/>
          </a:ln>
        </p:spPr>
        <p:txBody>
          <a:bodyPr>
            <a:spAutoFit/>
          </a:bodyPr>
          <a:lstStyle/>
          <a:p>
            <a:pPr algn="ctr" defTabSz="914400"/>
            <a:r>
              <a:rPr lang="en-US" sz="1200">
                <a:latin typeface="Calibri" pitchFamily="34" charset="0"/>
                <a:ea typeface="PMingLiU" pitchFamily="18" charset="-120"/>
                <a:cs typeface="Calibri" pitchFamily="34" charset="0"/>
              </a:rPr>
              <a:t>Circuit connected </a:t>
            </a:r>
            <a:r>
              <a:rPr lang="en-US" sz="1200" b="1">
                <a:latin typeface="Calibri" pitchFamily="34" charset="0"/>
                <a:ea typeface="PMingLiU" pitchFamily="18" charset="-120"/>
                <a:cs typeface="Calibri" pitchFamily="34" charset="0"/>
              </a:rPr>
              <a:t>in series</a:t>
            </a:r>
            <a:endParaRPr lang="en-US">
              <a:ea typeface="PMingLiU" pitchFamily="18" charset="-120"/>
              <a:cs typeface="Arial" charset="0"/>
            </a:endParaRPr>
          </a:p>
        </p:txBody>
      </p:sp>
      <p:sp>
        <p:nvSpPr>
          <p:cNvPr id="102422" name="Freeform 9"/>
          <p:cNvSpPr>
            <a:spLocks/>
          </p:cNvSpPr>
          <p:nvPr/>
        </p:nvSpPr>
        <p:spPr bwMode="auto">
          <a:xfrm>
            <a:off x="6018213" y="3200400"/>
            <a:ext cx="390525" cy="828675"/>
          </a:xfrm>
          <a:custGeom>
            <a:avLst/>
            <a:gdLst>
              <a:gd name="T0" fmla="*/ 152400 w 390525"/>
              <a:gd name="T1" fmla="*/ 0 h 828675"/>
              <a:gd name="T2" fmla="*/ 19050 w 390525"/>
              <a:gd name="T3" fmla="*/ 38100 h 828675"/>
              <a:gd name="T4" fmla="*/ 0 w 390525"/>
              <a:gd name="T5" fmla="*/ 66675 h 828675"/>
              <a:gd name="T6" fmla="*/ 9525 w 390525"/>
              <a:gd name="T7" fmla="*/ 209550 h 828675"/>
              <a:gd name="T8" fmla="*/ 19050 w 390525"/>
              <a:gd name="T9" fmla="*/ 238125 h 828675"/>
              <a:gd name="T10" fmla="*/ 47625 w 390525"/>
              <a:gd name="T11" fmla="*/ 247650 h 828675"/>
              <a:gd name="T12" fmla="*/ 123825 w 390525"/>
              <a:gd name="T13" fmla="*/ 276225 h 828675"/>
              <a:gd name="T14" fmla="*/ 285750 w 390525"/>
              <a:gd name="T15" fmla="*/ 285750 h 828675"/>
              <a:gd name="T16" fmla="*/ 323850 w 390525"/>
              <a:gd name="T17" fmla="*/ 314325 h 828675"/>
              <a:gd name="T18" fmla="*/ 352425 w 390525"/>
              <a:gd name="T19" fmla="*/ 323850 h 828675"/>
              <a:gd name="T20" fmla="*/ 371475 w 390525"/>
              <a:gd name="T21" fmla="*/ 352425 h 828675"/>
              <a:gd name="T22" fmla="*/ 390525 w 390525"/>
              <a:gd name="T23" fmla="*/ 438150 h 828675"/>
              <a:gd name="T24" fmla="*/ 381000 w 390525"/>
              <a:gd name="T25" fmla="*/ 600075 h 828675"/>
              <a:gd name="T26" fmla="*/ 361950 w 390525"/>
              <a:gd name="T27" fmla="*/ 657225 h 828675"/>
              <a:gd name="T28" fmla="*/ 352425 w 390525"/>
              <a:gd name="T29" fmla="*/ 714375 h 828675"/>
              <a:gd name="T30" fmla="*/ 333375 w 390525"/>
              <a:gd name="T31" fmla="*/ 771525 h 828675"/>
              <a:gd name="T32" fmla="*/ 323850 w 390525"/>
              <a:gd name="T33" fmla="*/ 800100 h 828675"/>
              <a:gd name="T34" fmla="*/ 323850 w 390525"/>
              <a:gd name="T35" fmla="*/ 828675 h 828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0525"/>
              <a:gd name="T55" fmla="*/ 0 h 828675"/>
              <a:gd name="T56" fmla="*/ 390525 w 390525"/>
              <a:gd name="T57" fmla="*/ 828675 h 828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0525" h="828675">
                <a:moveTo>
                  <a:pt x="152400" y="0"/>
                </a:moveTo>
                <a:cubicBezTo>
                  <a:pt x="59267" y="8467"/>
                  <a:pt x="62798" y="-14398"/>
                  <a:pt x="19050" y="38100"/>
                </a:cubicBezTo>
                <a:cubicBezTo>
                  <a:pt x="11721" y="46894"/>
                  <a:pt x="6350" y="57150"/>
                  <a:pt x="0" y="66675"/>
                </a:cubicBezTo>
                <a:cubicBezTo>
                  <a:pt x="3175" y="114300"/>
                  <a:pt x="4254" y="162111"/>
                  <a:pt x="9525" y="209550"/>
                </a:cubicBezTo>
                <a:cubicBezTo>
                  <a:pt x="10634" y="219529"/>
                  <a:pt x="11950" y="231025"/>
                  <a:pt x="19050" y="238125"/>
                </a:cubicBezTo>
                <a:cubicBezTo>
                  <a:pt x="26150" y="245225"/>
                  <a:pt x="38645" y="243160"/>
                  <a:pt x="47625" y="247650"/>
                </a:cubicBezTo>
                <a:cubicBezTo>
                  <a:pt x="95703" y="271689"/>
                  <a:pt x="56443" y="270099"/>
                  <a:pt x="123825" y="276225"/>
                </a:cubicBezTo>
                <a:cubicBezTo>
                  <a:pt x="177671" y="281120"/>
                  <a:pt x="231775" y="282575"/>
                  <a:pt x="285750" y="285750"/>
                </a:cubicBezTo>
                <a:cubicBezTo>
                  <a:pt x="298450" y="295275"/>
                  <a:pt x="310067" y="306449"/>
                  <a:pt x="323850" y="314325"/>
                </a:cubicBezTo>
                <a:cubicBezTo>
                  <a:pt x="332567" y="319306"/>
                  <a:pt x="344585" y="317578"/>
                  <a:pt x="352425" y="323850"/>
                </a:cubicBezTo>
                <a:cubicBezTo>
                  <a:pt x="361364" y="331001"/>
                  <a:pt x="365125" y="342900"/>
                  <a:pt x="371475" y="352425"/>
                </a:cubicBezTo>
                <a:cubicBezTo>
                  <a:pt x="375149" y="367119"/>
                  <a:pt x="390525" y="426058"/>
                  <a:pt x="390525" y="438150"/>
                </a:cubicBezTo>
                <a:cubicBezTo>
                  <a:pt x="390525" y="492218"/>
                  <a:pt x="387993" y="546461"/>
                  <a:pt x="381000" y="600075"/>
                </a:cubicBezTo>
                <a:cubicBezTo>
                  <a:pt x="378403" y="619987"/>
                  <a:pt x="365251" y="637418"/>
                  <a:pt x="361950" y="657225"/>
                </a:cubicBezTo>
                <a:cubicBezTo>
                  <a:pt x="358775" y="676275"/>
                  <a:pt x="357109" y="695639"/>
                  <a:pt x="352425" y="714375"/>
                </a:cubicBezTo>
                <a:cubicBezTo>
                  <a:pt x="347555" y="733856"/>
                  <a:pt x="339725" y="752475"/>
                  <a:pt x="333375" y="771525"/>
                </a:cubicBezTo>
                <a:cubicBezTo>
                  <a:pt x="330200" y="781050"/>
                  <a:pt x="323850" y="790060"/>
                  <a:pt x="323850" y="800100"/>
                </a:cubicBezTo>
                <a:lnTo>
                  <a:pt x="323850" y="828675"/>
                </a:lnTo>
              </a:path>
            </a:pathLst>
          </a:custGeom>
          <a:noFill/>
          <a:ln w="25400">
            <a:solidFill>
              <a:srgbClr val="FF0000"/>
            </a:solidFill>
            <a:round/>
            <a:headEnd/>
            <a:tailEnd/>
          </a:ln>
        </p:spPr>
        <p:txBody>
          <a:bodyPr anchor="ctr"/>
          <a:lstStyle/>
          <a:p>
            <a:endParaRPr lang="en-US"/>
          </a:p>
        </p:txBody>
      </p:sp>
      <p:sp>
        <p:nvSpPr>
          <p:cNvPr id="102423" name="Freeform 11"/>
          <p:cNvSpPr>
            <a:spLocks/>
          </p:cNvSpPr>
          <p:nvPr/>
        </p:nvSpPr>
        <p:spPr bwMode="auto">
          <a:xfrm>
            <a:off x="6280150" y="3867150"/>
            <a:ext cx="257175" cy="161925"/>
          </a:xfrm>
          <a:custGeom>
            <a:avLst/>
            <a:gdLst>
              <a:gd name="T0" fmla="*/ 0 w 257175"/>
              <a:gd name="T1" fmla="*/ 0 h 161925"/>
              <a:gd name="T2" fmla="*/ 28575 w 257175"/>
              <a:gd name="T3" fmla="*/ 47625 h 161925"/>
              <a:gd name="T4" fmla="*/ 38100 w 257175"/>
              <a:gd name="T5" fmla="*/ 76200 h 161925"/>
              <a:gd name="T6" fmla="*/ 47625 w 257175"/>
              <a:gd name="T7" fmla="*/ 123825 h 161925"/>
              <a:gd name="T8" fmla="*/ 104775 w 257175"/>
              <a:gd name="T9" fmla="*/ 161925 h 161925"/>
              <a:gd name="T10" fmla="*/ 152400 w 257175"/>
              <a:gd name="T11" fmla="*/ 114300 h 161925"/>
              <a:gd name="T12" fmla="*/ 200025 w 257175"/>
              <a:gd name="T13" fmla="*/ 66675 h 161925"/>
              <a:gd name="T14" fmla="*/ 257175 w 257175"/>
              <a:gd name="T15" fmla="*/ 38100 h 161925"/>
              <a:gd name="T16" fmla="*/ 257175 w 257175"/>
              <a:gd name="T17" fmla="*/ 28575 h 16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7175"/>
              <a:gd name="T28" fmla="*/ 0 h 161925"/>
              <a:gd name="T29" fmla="*/ 257175 w 257175"/>
              <a:gd name="T30" fmla="*/ 161925 h 1619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7175" h="161925">
                <a:moveTo>
                  <a:pt x="0" y="0"/>
                </a:moveTo>
                <a:cubicBezTo>
                  <a:pt x="9525" y="15875"/>
                  <a:pt x="20296" y="31066"/>
                  <a:pt x="28575" y="47625"/>
                </a:cubicBezTo>
                <a:cubicBezTo>
                  <a:pt x="33065" y="56605"/>
                  <a:pt x="35665" y="66460"/>
                  <a:pt x="38100" y="76200"/>
                </a:cubicBezTo>
                <a:cubicBezTo>
                  <a:pt x="42027" y="91906"/>
                  <a:pt x="40385" y="109345"/>
                  <a:pt x="47625" y="123825"/>
                </a:cubicBezTo>
                <a:cubicBezTo>
                  <a:pt x="61895" y="152365"/>
                  <a:pt x="79375" y="153458"/>
                  <a:pt x="104775" y="161925"/>
                </a:cubicBezTo>
                <a:cubicBezTo>
                  <a:pt x="155575" y="85725"/>
                  <a:pt x="88900" y="177800"/>
                  <a:pt x="152400" y="114300"/>
                </a:cubicBezTo>
                <a:cubicBezTo>
                  <a:pt x="190500" y="76200"/>
                  <a:pt x="149225" y="92075"/>
                  <a:pt x="200025" y="66675"/>
                </a:cubicBezTo>
                <a:cubicBezTo>
                  <a:pt x="231013" y="51181"/>
                  <a:pt x="229878" y="65397"/>
                  <a:pt x="257175" y="38100"/>
                </a:cubicBezTo>
                <a:lnTo>
                  <a:pt x="257175" y="28575"/>
                </a:lnTo>
              </a:path>
            </a:pathLst>
          </a:custGeom>
          <a:noFill/>
          <a:ln w="25400">
            <a:solidFill>
              <a:srgbClr val="FF0000"/>
            </a:solidFill>
            <a:round/>
            <a:headEnd/>
            <a:tailEnd/>
          </a:ln>
        </p:spPr>
        <p:txBody>
          <a:bodyPr anchor="ctr"/>
          <a:lstStyle/>
          <a:p>
            <a:endParaRPr lang="en-US"/>
          </a:p>
        </p:txBody>
      </p:sp>
      <p:sp>
        <p:nvSpPr>
          <p:cNvPr id="102424" name="Freeform 14"/>
          <p:cNvSpPr>
            <a:spLocks/>
          </p:cNvSpPr>
          <p:nvPr/>
        </p:nvSpPr>
        <p:spPr bwMode="auto">
          <a:xfrm>
            <a:off x="4816475" y="3375025"/>
            <a:ext cx="457200" cy="984250"/>
          </a:xfrm>
          <a:custGeom>
            <a:avLst/>
            <a:gdLst>
              <a:gd name="T0" fmla="*/ 0 w 457200"/>
              <a:gd name="T1" fmla="*/ 983974 h 984526"/>
              <a:gd name="T2" fmla="*/ 47625 w 457200"/>
              <a:gd name="T3" fmla="*/ 888778 h 984526"/>
              <a:gd name="T4" fmla="*/ 114300 w 457200"/>
              <a:gd name="T5" fmla="*/ 812620 h 984526"/>
              <a:gd name="T6" fmla="*/ 171450 w 457200"/>
              <a:gd name="T7" fmla="*/ 793581 h 984526"/>
              <a:gd name="T8" fmla="*/ 228600 w 457200"/>
              <a:gd name="T9" fmla="*/ 755502 h 984526"/>
              <a:gd name="T10" fmla="*/ 304800 w 457200"/>
              <a:gd name="T11" fmla="*/ 688865 h 984526"/>
              <a:gd name="T12" fmla="*/ 333375 w 457200"/>
              <a:gd name="T13" fmla="*/ 669825 h 984526"/>
              <a:gd name="T14" fmla="*/ 361950 w 457200"/>
              <a:gd name="T15" fmla="*/ 650787 h 984526"/>
              <a:gd name="T16" fmla="*/ 390525 w 457200"/>
              <a:gd name="T17" fmla="*/ 641266 h 984526"/>
              <a:gd name="T18" fmla="*/ 428625 w 457200"/>
              <a:gd name="T19" fmla="*/ 593669 h 984526"/>
              <a:gd name="T20" fmla="*/ 438150 w 457200"/>
              <a:gd name="T21" fmla="*/ 565110 h 984526"/>
              <a:gd name="T22" fmla="*/ 419100 w 457200"/>
              <a:gd name="T23" fmla="*/ 488952 h 984526"/>
              <a:gd name="T24" fmla="*/ 390525 w 457200"/>
              <a:gd name="T25" fmla="*/ 469912 h 984526"/>
              <a:gd name="T26" fmla="*/ 333375 w 457200"/>
              <a:gd name="T27" fmla="*/ 431834 h 984526"/>
              <a:gd name="T28" fmla="*/ 266700 w 457200"/>
              <a:gd name="T29" fmla="*/ 403275 h 984526"/>
              <a:gd name="T30" fmla="*/ 209550 w 457200"/>
              <a:gd name="T31" fmla="*/ 365197 h 984526"/>
              <a:gd name="T32" fmla="*/ 152400 w 457200"/>
              <a:gd name="T33" fmla="*/ 308079 h 984526"/>
              <a:gd name="T34" fmla="*/ 114300 w 457200"/>
              <a:gd name="T35" fmla="*/ 241440 h 984526"/>
              <a:gd name="T36" fmla="*/ 104775 w 457200"/>
              <a:gd name="T37" fmla="*/ 203362 h 984526"/>
              <a:gd name="T38" fmla="*/ 114300 w 457200"/>
              <a:gd name="T39" fmla="*/ 117685 h 984526"/>
              <a:gd name="T40" fmla="*/ 171450 w 457200"/>
              <a:gd name="T41" fmla="*/ 79607 h 984526"/>
              <a:gd name="T42" fmla="*/ 200025 w 457200"/>
              <a:gd name="T43" fmla="*/ 60567 h 984526"/>
              <a:gd name="T44" fmla="*/ 228600 w 457200"/>
              <a:gd name="T45" fmla="*/ 51048 h 984526"/>
              <a:gd name="T46" fmla="*/ 419100 w 457200"/>
              <a:gd name="T47" fmla="*/ 41527 h 984526"/>
              <a:gd name="T48" fmla="*/ 390525 w 457200"/>
              <a:gd name="T49" fmla="*/ 12968 h 984526"/>
              <a:gd name="T50" fmla="*/ 457200 w 457200"/>
              <a:gd name="T51" fmla="*/ 22489 h 984526"/>
              <a:gd name="T52" fmla="*/ 419100 w 457200"/>
              <a:gd name="T53" fmla="*/ 89126 h 984526"/>
              <a:gd name="T54" fmla="*/ 409575 w 457200"/>
              <a:gd name="T55" fmla="*/ 127204 h 984526"/>
              <a:gd name="T56" fmla="*/ 400050 w 457200"/>
              <a:gd name="T57" fmla="*/ 146244 h 9845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57200"/>
              <a:gd name="T88" fmla="*/ 0 h 984526"/>
              <a:gd name="T89" fmla="*/ 457200 w 457200"/>
              <a:gd name="T90" fmla="*/ 984526 h 98452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57200" h="984526">
                <a:moveTo>
                  <a:pt x="0" y="984526"/>
                </a:moveTo>
                <a:cubicBezTo>
                  <a:pt x="15875" y="952776"/>
                  <a:pt x="27934" y="918812"/>
                  <a:pt x="47625" y="889276"/>
                </a:cubicBezTo>
                <a:cubicBezTo>
                  <a:pt x="72022" y="852680"/>
                  <a:pt x="76701" y="829787"/>
                  <a:pt x="114300" y="813076"/>
                </a:cubicBezTo>
                <a:cubicBezTo>
                  <a:pt x="132650" y="804921"/>
                  <a:pt x="154742" y="805165"/>
                  <a:pt x="171450" y="794026"/>
                </a:cubicBezTo>
                <a:lnTo>
                  <a:pt x="228600" y="755926"/>
                </a:lnTo>
                <a:cubicBezTo>
                  <a:pt x="260350" y="708301"/>
                  <a:pt x="238125" y="733701"/>
                  <a:pt x="304800" y="689251"/>
                </a:cubicBezTo>
                <a:lnTo>
                  <a:pt x="333375" y="670201"/>
                </a:lnTo>
                <a:cubicBezTo>
                  <a:pt x="342900" y="663851"/>
                  <a:pt x="351090" y="654771"/>
                  <a:pt x="361950" y="651151"/>
                </a:cubicBezTo>
                <a:lnTo>
                  <a:pt x="390525" y="641626"/>
                </a:lnTo>
                <a:cubicBezTo>
                  <a:pt x="414466" y="569802"/>
                  <a:pt x="379386" y="655549"/>
                  <a:pt x="428625" y="594001"/>
                </a:cubicBezTo>
                <a:cubicBezTo>
                  <a:pt x="434897" y="586161"/>
                  <a:pt x="434975" y="574951"/>
                  <a:pt x="438150" y="565426"/>
                </a:cubicBezTo>
                <a:cubicBezTo>
                  <a:pt x="437676" y="563054"/>
                  <a:pt x="426910" y="498989"/>
                  <a:pt x="419100" y="489226"/>
                </a:cubicBezTo>
                <a:cubicBezTo>
                  <a:pt x="411949" y="480287"/>
                  <a:pt x="400050" y="476526"/>
                  <a:pt x="390525" y="470176"/>
                </a:cubicBezTo>
                <a:cubicBezTo>
                  <a:pt x="357042" y="419951"/>
                  <a:pt x="390782" y="456679"/>
                  <a:pt x="333375" y="432076"/>
                </a:cubicBezTo>
                <a:cubicBezTo>
                  <a:pt x="241285" y="392609"/>
                  <a:pt x="376083" y="430847"/>
                  <a:pt x="266700" y="403501"/>
                </a:cubicBezTo>
                <a:cubicBezTo>
                  <a:pt x="247650" y="390801"/>
                  <a:pt x="225739" y="381590"/>
                  <a:pt x="209550" y="365401"/>
                </a:cubicBezTo>
                <a:lnTo>
                  <a:pt x="152400" y="308251"/>
                </a:lnTo>
                <a:cubicBezTo>
                  <a:pt x="123267" y="220851"/>
                  <a:pt x="171965" y="356906"/>
                  <a:pt x="114300" y="241576"/>
                </a:cubicBezTo>
                <a:cubicBezTo>
                  <a:pt x="108446" y="229867"/>
                  <a:pt x="107950" y="216176"/>
                  <a:pt x="104775" y="203476"/>
                </a:cubicBezTo>
                <a:cubicBezTo>
                  <a:pt x="107950" y="174901"/>
                  <a:pt x="105208" y="145026"/>
                  <a:pt x="114300" y="117751"/>
                </a:cubicBezTo>
                <a:cubicBezTo>
                  <a:pt x="125134" y="85250"/>
                  <a:pt x="148611" y="91070"/>
                  <a:pt x="171450" y="79651"/>
                </a:cubicBezTo>
                <a:cubicBezTo>
                  <a:pt x="181689" y="74531"/>
                  <a:pt x="189786" y="65721"/>
                  <a:pt x="200025" y="60601"/>
                </a:cubicBezTo>
                <a:cubicBezTo>
                  <a:pt x="209005" y="56111"/>
                  <a:pt x="218598" y="51946"/>
                  <a:pt x="228600" y="51076"/>
                </a:cubicBezTo>
                <a:cubicBezTo>
                  <a:pt x="291940" y="45568"/>
                  <a:pt x="355600" y="44726"/>
                  <a:pt x="419100" y="41551"/>
                </a:cubicBezTo>
                <a:cubicBezTo>
                  <a:pt x="320827" y="-23964"/>
                  <a:pt x="354600" y="5791"/>
                  <a:pt x="390525" y="12976"/>
                </a:cubicBezTo>
                <a:cubicBezTo>
                  <a:pt x="412540" y="17379"/>
                  <a:pt x="434975" y="19326"/>
                  <a:pt x="457200" y="22501"/>
                </a:cubicBezTo>
                <a:cubicBezTo>
                  <a:pt x="428067" y="109901"/>
                  <a:pt x="476765" y="-26154"/>
                  <a:pt x="419100" y="89176"/>
                </a:cubicBezTo>
                <a:cubicBezTo>
                  <a:pt x="413246" y="100885"/>
                  <a:pt x="413715" y="114857"/>
                  <a:pt x="409575" y="127276"/>
                </a:cubicBezTo>
                <a:cubicBezTo>
                  <a:pt x="407330" y="134011"/>
                  <a:pt x="403225" y="139976"/>
                  <a:pt x="400050" y="146326"/>
                </a:cubicBezTo>
              </a:path>
            </a:pathLst>
          </a:custGeom>
          <a:noFill/>
          <a:ln w="25400">
            <a:solidFill>
              <a:srgbClr val="000000"/>
            </a:solidFill>
            <a:round/>
            <a:headEnd/>
            <a:tailEnd/>
          </a:ln>
        </p:spPr>
        <p:txBody>
          <a:bodyPr anchor="ctr"/>
          <a:lstStyle/>
          <a:p>
            <a:endParaRPr lang="en-US"/>
          </a:p>
        </p:txBody>
      </p:sp>
      <p:sp>
        <p:nvSpPr>
          <p:cNvPr id="102425" name="Rectangle 1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102426" name="Rectangle 13"/>
          <p:cNvSpPr>
            <a:spLocks noChangeArrowheads="1"/>
          </p:cNvSpPr>
          <p:nvPr/>
        </p:nvSpPr>
        <p:spPr bwMode="auto">
          <a:xfrm>
            <a:off x="0" y="1828800"/>
            <a:ext cx="9144000" cy="457200"/>
          </a:xfrm>
          <a:prstGeom prst="rect">
            <a:avLst/>
          </a:prstGeom>
          <a:noFill/>
          <a:ln w="9525">
            <a:noFill/>
            <a:miter lim="800000"/>
            <a:headEnd/>
            <a:tailEnd/>
          </a:ln>
        </p:spPr>
        <p:txBody>
          <a:bodyPr wrap="none" anchor="ctr">
            <a:spAutoFit/>
          </a:bodyPr>
          <a:lstStyle/>
          <a:p>
            <a:endParaRPr lang="en-US"/>
          </a:p>
        </p:txBody>
      </p:sp>
      <p:sp>
        <p:nvSpPr>
          <p:cNvPr id="102427" name="Rectangle 16"/>
          <p:cNvSpPr>
            <a:spLocks noChangeArrowheads="1"/>
          </p:cNvSpPr>
          <p:nvPr/>
        </p:nvSpPr>
        <p:spPr bwMode="auto">
          <a:xfrm>
            <a:off x="0" y="2286000"/>
            <a:ext cx="9144000" cy="0"/>
          </a:xfrm>
          <a:prstGeom prst="rect">
            <a:avLst/>
          </a:prstGeom>
          <a:noFill/>
          <a:ln w="9525">
            <a:noFill/>
            <a:miter lim="800000"/>
            <a:headEnd/>
            <a:tailEnd/>
          </a:ln>
        </p:spPr>
        <p:txBody>
          <a:bodyPr wrap="none" anchor="ctr">
            <a:spAutoFit/>
          </a:bodyPr>
          <a:lstStyle/>
          <a:p>
            <a:endParaRPr lang="en-US"/>
          </a:p>
        </p:txBody>
      </p:sp>
      <p:sp>
        <p:nvSpPr>
          <p:cNvPr id="102428" name="Rectangle 17"/>
          <p:cNvSpPr>
            <a:spLocks noChangeArrowheads="1"/>
          </p:cNvSpPr>
          <p:nvPr/>
        </p:nvSpPr>
        <p:spPr bwMode="auto">
          <a:xfrm>
            <a:off x="0" y="5029200"/>
            <a:ext cx="9144000" cy="0"/>
          </a:xfrm>
          <a:prstGeom prst="rect">
            <a:avLst/>
          </a:prstGeom>
          <a:noFill/>
          <a:ln w="9525">
            <a:noFill/>
            <a:miter lim="800000"/>
            <a:headEnd/>
            <a:tailEnd/>
          </a:ln>
        </p:spPr>
        <p:txBody>
          <a:bodyPr wrap="none" anchor="ctr">
            <a:spAutoFit/>
          </a:bodyPr>
          <a:lstStyle/>
          <a:p>
            <a:pPr defTabSz="914400"/>
            <a:endParaRPr lang="en-US">
              <a:cs typeface="Arial"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27"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Application -- voltmeter</a:t>
            </a:r>
          </a:p>
        </p:txBody>
      </p:sp>
      <p:sp>
        <p:nvSpPr>
          <p:cNvPr id="94228"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94229"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a:latin typeface="Calibri" pitchFamily="34" charset="0"/>
                <a:sym typeface="Wingdings" pitchFamily="2" charset="2"/>
              </a:rPr>
              <a:t>Voltmeters are devices that measure the </a:t>
            </a:r>
            <a:r>
              <a:rPr lang="en-US" sz="2400" b="1">
                <a:solidFill>
                  <a:srgbClr val="558ED5"/>
                </a:solidFill>
                <a:latin typeface="Calibri" pitchFamily="34" charset="0"/>
                <a:sym typeface="Wingdings" pitchFamily="2" charset="2"/>
              </a:rPr>
              <a:t>Voltage (V)</a:t>
            </a:r>
            <a:r>
              <a:rPr lang="en-US" sz="2400">
                <a:latin typeface="Calibri" pitchFamily="34" charset="0"/>
                <a:sym typeface="Wingdings" pitchFamily="2" charset="2"/>
              </a:rPr>
              <a:t>:</a:t>
            </a:r>
          </a:p>
          <a:p>
            <a:pPr marL="800100" lvl="1" indent="-342900">
              <a:spcBef>
                <a:spcPts val="400"/>
              </a:spcBef>
              <a:spcAft>
                <a:spcPts val="200"/>
              </a:spcAft>
              <a:buFont typeface="Arial" charset="0"/>
              <a:buChar char="•"/>
            </a:pPr>
            <a:r>
              <a:rPr lang="en-US" sz="2400">
                <a:latin typeface="Calibri" pitchFamily="34" charset="0"/>
                <a:sym typeface="Wingdings" pitchFamily="2" charset="2"/>
              </a:rPr>
              <a:t>Voltage is defined </a:t>
            </a:r>
            <a:r>
              <a:rPr lang="en-US" sz="2400" b="1">
                <a:latin typeface="Calibri" pitchFamily="34" charset="0"/>
                <a:sym typeface="Wingdings" pitchFamily="2" charset="2"/>
              </a:rPr>
              <a:t>relatively</a:t>
            </a:r>
            <a:r>
              <a:rPr lang="en-US" sz="2400">
                <a:latin typeface="Calibri" pitchFamily="34" charset="0"/>
                <a:sym typeface="Wingdings" pitchFamily="2" charset="2"/>
              </a:rPr>
              <a:t>  must be measured “</a:t>
            </a:r>
            <a:r>
              <a:rPr lang="en-US" sz="2400" b="1">
                <a:solidFill>
                  <a:srgbClr val="558ED5"/>
                </a:solidFill>
                <a:latin typeface="Calibri" pitchFamily="34" charset="0"/>
                <a:sym typeface="Wingdings" pitchFamily="2" charset="2"/>
              </a:rPr>
              <a:t>between two points</a:t>
            </a:r>
            <a:r>
              <a:rPr lang="en-US" sz="2400">
                <a:latin typeface="Calibri" pitchFamily="34" charset="0"/>
                <a:sym typeface="Wingdings" pitchFamily="2" charset="2"/>
              </a:rPr>
              <a:t>”</a:t>
            </a:r>
          </a:p>
          <a:p>
            <a:pPr marL="800100" lvl="1" indent="-342900">
              <a:spcBef>
                <a:spcPts val="400"/>
              </a:spcBef>
              <a:spcAft>
                <a:spcPts val="200"/>
              </a:spcAft>
              <a:buFont typeface="Arial" charset="0"/>
              <a:buChar char="•"/>
            </a:pPr>
            <a:endParaRPr lang="en-US" sz="2400">
              <a:latin typeface="Calibri" pitchFamily="34" charset="0"/>
            </a:endParaRPr>
          </a:p>
        </p:txBody>
      </p:sp>
      <p:cxnSp>
        <p:nvCxnSpPr>
          <p:cNvPr id="11" name="Straight Arrow Connector 10"/>
          <p:cNvCxnSpPr>
            <a:stCxn id="94231" idx="3"/>
          </p:cNvCxnSpPr>
          <p:nvPr/>
        </p:nvCxnSpPr>
        <p:spPr>
          <a:xfrm flipV="1">
            <a:off x="4452938" y="2643188"/>
            <a:ext cx="1347787" cy="1841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4231" name="TextBox 12"/>
          <p:cNvSpPr txBox="1">
            <a:spLocks noChangeArrowheads="1"/>
          </p:cNvSpPr>
          <p:nvPr/>
        </p:nvSpPr>
        <p:spPr bwMode="auto">
          <a:xfrm>
            <a:off x="1254125" y="2643188"/>
            <a:ext cx="3198813" cy="368300"/>
          </a:xfrm>
          <a:prstGeom prst="rect">
            <a:avLst/>
          </a:prstGeom>
          <a:noFill/>
          <a:ln w="9525">
            <a:noFill/>
            <a:miter lim="800000"/>
            <a:headEnd/>
            <a:tailEnd/>
          </a:ln>
        </p:spPr>
        <p:txBody>
          <a:bodyPr wrap="none">
            <a:spAutoFit/>
          </a:bodyPr>
          <a:lstStyle/>
          <a:p>
            <a:r>
              <a:rPr lang="en-US">
                <a:latin typeface="Calibri" pitchFamily="34" charset="0"/>
              </a:rPr>
              <a:t>Equivalent model of a voltmeter</a:t>
            </a:r>
          </a:p>
        </p:txBody>
      </p:sp>
      <p:sp>
        <p:nvSpPr>
          <p:cNvPr id="94232" name="TextBox 20"/>
          <p:cNvSpPr txBox="1">
            <a:spLocks noChangeArrowheads="1"/>
          </p:cNvSpPr>
          <p:nvPr/>
        </p:nvSpPr>
        <p:spPr bwMode="auto">
          <a:xfrm>
            <a:off x="652463" y="3846513"/>
            <a:ext cx="4295775" cy="1477962"/>
          </a:xfrm>
          <a:prstGeom prst="rect">
            <a:avLst/>
          </a:prstGeom>
          <a:noFill/>
          <a:ln w="9525">
            <a:noFill/>
            <a:miter lim="800000"/>
            <a:headEnd/>
            <a:tailEnd/>
          </a:ln>
        </p:spPr>
        <p:txBody>
          <a:bodyPr>
            <a:spAutoFit/>
          </a:bodyPr>
          <a:lstStyle/>
          <a:p>
            <a:pPr>
              <a:buFont typeface="Arial" charset="0"/>
              <a:buChar char="•"/>
            </a:pPr>
            <a:r>
              <a:rPr lang="en-US">
                <a:latin typeface="Calibri" pitchFamily="34" charset="0"/>
              </a:rPr>
              <a:t>  Very large, typical range = 200k </a:t>
            </a:r>
            <a:r>
              <a:rPr lang="el-GR">
                <a:latin typeface="Calibri" pitchFamily="34" charset="0"/>
              </a:rPr>
              <a:t>Ω</a:t>
            </a:r>
            <a:r>
              <a:rPr lang="en-US">
                <a:latin typeface="Calibri" pitchFamily="34" charset="0"/>
              </a:rPr>
              <a:t> - 1M </a:t>
            </a:r>
            <a:r>
              <a:rPr lang="el-GR">
                <a:latin typeface="Calibri" pitchFamily="34" charset="0"/>
              </a:rPr>
              <a:t>Ω</a:t>
            </a:r>
            <a:endParaRPr lang="en-US">
              <a:latin typeface="Calibri" pitchFamily="34" charset="0"/>
            </a:endParaRPr>
          </a:p>
          <a:p>
            <a:pPr lvl="1">
              <a:buFont typeface="Arial" charset="0"/>
              <a:buChar char="•"/>
            </a:pPr>
            <a:r>
              <a:rPr lang="en-US">
                <a:latin typeface="Calibri" pitchFamily="34" charset="0"/>
              </a:rPr>
              <a:t>  only a small current will flow through        </a:t>
            </a:r>
          </a:p>
          <a:p>
            <a:pPr lvl="1"/>
            <a:r>
              <a:rPr lang="en-US">
                <a:latin typeface="Calibri" pitchFamily="34" charset="0"/>
              </a:rPr>
              <a:t>    the voltmeter (</a:t>
            </a:r>
            <a:r>
              <a:rPr lang="en-US" b="1">
                <a:solidFill>
                  <a:srgbClr val="558ED5"/>
                </a:solidFill>
                <a:latin typeface="Calibri" pitchFamily="34" charset="0"/>
              </a:rPr>
              <a:t>current divider</a:t>
            </a:r>
            <a:r>
              <a:rPr lang="en-US">
                <a:latin typeface="Calibri" pitchFamily="34" charset="0"/>
              </a:rPr>
              <a:t>)</a:t>
            </a:r>
          </a:p>
          <a:p>
            <a:pPr lvl="1">
              <a:buFont typeface="Arial" charset="0"/>
              <a:buChar char="•"/>
            </a:pPr>
            <a:endParaRPr lang="en-US">
              <a:latin typeface="Calibri" pitchFamily="34" charset="0"/>
            </a:endParaRPr>
          </a:p>
          <a:p>
            <a:pPr>
              <a:buFont typeface="Arial" charset="0"/>
              <a:buChar char="•"/>
            </a:pPr>
            <a:r>
              <a:rPr lang="en-US">
                <a:latin typeface="Calibri" pitchFamily="34" charset="0"/>
              </a:rPr>
              <a:t>  can be adjusted to select the range</a:t>
            </a:r>
          </a:p>
        </p:txBody>
      </p:sp>
      <p:graphicFrame>
        <p:nvGraphicFramePr>
          <p:cNvPr id="94225" name="Object 17"/>
          <p:cNvGraphicFramePr>
            <a:graphicFrameLocks noChangeAspect="1"/>
          </p:cNvGraphicFramePr>
          <p:nvPr/>
        </p:nvGraphicFramePr>
        <p:xfrm>
          <a:off x="755650" y="3398838"/>
          <a:ext cx="477838" cy="298450"/>
        </p:xfrm>
        <a:graphic>
          <a:graphicData uri="http://schemas.openxmlformats.org/presentationml/2006/ole">
            <mc:AlternateContent xmlns:mc="http://schemas.openxmlformats.org/markup-compatibility/2006">
              <mc:Choice xmlns:v="urn:schemas-microsoft-com:vml" Requires="v">
                <p:oleObj spid="_x0000_s94379" name="Formula" r:id="rId4" imgW="261301" imgH="167391" progId="Equation.Ribbit">
                  <p:embed/>
                </p:oleObj>
              </mc:Choice>
              <mc:Fallback>
                <p:oleObj name="Formula" r:id="rId4" imgW="261301" imgH="167391" progId="Equation.Ribbit">
                  <p:embed/>
                  <p:pic>
                    <p:nvPicPr>
                      <p:cNvPr id="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3398838"/>
                        <a:ext cx="477838"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4226" name="Object 18"/>
          <p:cNvGraphicFramePr>
            <a:graphicFrameLocks noChangeAspect="1"/>
          </p:cNvGraphicFramePr>
          <p:nvPr/>
        </p:nvGraphicFramePr>
        <p:xfrm>
          <a:off x="5191125" y="2386013"/>
          <a:ext cx="3727450" cy="3406775"/>
        </p:xfrm>
        <a:graphic>
          <a:graphicData uri="http://schemas.openxmlformats.org/presentationml/2006/ole">
            <mc:AlternateContent xmlns:mc="http://schemas.openxmlformats.org/markup-compatibility/2006">
              <mc:Choice xmlns:v="urn:schemas-microsoft-com:vml" Requires="v">
                <p:oleObj spid="_x0000_s94380" name="Visio" r:id="rId6" imgW="942764" imgH="861840" progId="Visio.Drawing.11">
                  <p:embed/>
                </p:oleObj>
              </mc:Choice>
              <mc:Fallback>
                <p:oleObj name="Visio" r:id="rId6" imgW="942764" imgH="861840" progId="Visio.Drawing.11">
                  <p:embed/>
                  <p:pic>
                    <p:nvPicPr>
                      <p:cNvPr id="0"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125" y="2386013"/>
                        <a:ext cx="3727450" cy="340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9"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Application -- voltmeter</a:t>
            </a:r>
          </a:p>
        </p:txBody>
      </p:sp>
      <p:graphicFrame>
        <p:nvGraphicFramePr>
          <p:cNvPr id="96268" name="Object 12"/>
          <p:cNvGraphicFramePr>
            <a:graphicFrameLocks noChangeAspect="1"/>
          </p:cNvGraphicFramePr>
          <p:nvPr/>
        </p:nvGraphicFramePr>
        <p:xfrm>
          <a:off x="885825" y="2106613"/>
          <a:ext cx="4144963" cy="3119437"/>
        </p:xfrm>
        <a:graphic>
          <a:graphicData uri="http://schemas.openxmlformats.org/presentationml/2006/ole">
            <mc:AlternateContent xmlns:mc="http://schemas.openxmlformats.org/markup-compatibility/2006">
              <mc:Choice xmlns:v="urn:schemas-microsoft-com:vml" Requires="v">
                <p:oleObj spid="_x0000_s96345" name="Visio" r:id="rId4" imgW="1884718" imgH="1415880" progId="Visio.Drawing.11">
                  <p:embed/>
                </p:oleObj>
              </mc:Choice>
              <mc:Fallback>
                <p:oleObj name="Visio" r:id="rId4" imgW="1884718" imgH="1415880" progId="Visio.Drawing.11">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825" y="2106613"/>
                        <a:ext cx="4144963" cy="3119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6270" name="Picture 5"/>
          <p:cNvPicPr>
            <a:picLocks noChangeAspect="1" noChangeArrowheads="1"/>
          </p:cNvPicPr>
          <p:nvPr/>
        </p:nvPicPr>
        <p:blipFill>
          <a:blip r:embed="rId6"/>
          <a:srcRect/>
          <a:stretch>
            <a:fillRect/>
          </a:stretch>
        </p:blipFill>
        <p:spPr bwMode="auto">
          <a:xfrm>
            <a:off x="4627563" y="1792288"/>
            <a:ext cx="3421062" cy="3567112"/>
          </a:xfrm>
          <a:prstGeom prst="rect">
            <a:avLst/>
          </a:prstGeom>
          <a:noFill/>
          <a:ln w="9525">
            <a:noFill/>
            <a:miter lim="800000"/>
            <a:headEnd/>
            <a:tailEnd/>
          </a:ln>
        </p:spPr>
      </p:pic>
      <p:sp>
        <p:nvSpPr>
          <p:cNvPr id="96271" name="Text Box 7"/>
          <p:cNvSpPr txBox="1">
            <a:spLocks noChangeArrowheads="1"/>
          </p:cNvSpPr>
          <p:nvPr/>
        </p:nvSpPr>
        <p:spPr bwMode="auto">
          <a:xfrm>
            <a:off x="3810000" y="1828800"/>
            <a:ext cx="3738563" cy="277813"/>
          </a:xfrm>
          <a:prstGeom prst="rect">
            <a:avLst/>
          </a:prstGeom>
          <a:solidFill>
            <a:srgbClr val="FFFFFF"/>
          </a:solidFill>
          <a:ln w="9525">
            <a:solidFill>
              <a:srgbClr val="000000"/>
            </a:solidFill>
            <a:miter lim="800000"/>
            <a:headEnd/>
            <a:tailEnd/>
          </a:ln>
        </p:spPr>
        <p:txBody>
          <a:bodyPr>
            <a:spAutoFit/>
          </a:bodyPr>
          <a:lstStyle/>
          <a:p>
            <a:pPr algn="ctr" defTabSz="914400"/>
            <a:r>
              <a:rPr lang="en-US" sz="1200">
                <a:latin typeface="Calibri" pitchFamily="34" charset="0"/>
                <a:ea typeface="PMingLiU" pitchFamily="18" charset="-120"/>
                <a:cs typeface="Calibri" pitchFamily="34" charset="0"/>
              </a:rPr>
              <a:t>The voltage reading is 5.03 V</a:t>
            </a:r>
            <a:endParaRPr lang="en-US">
              <a:ea typeface="PMingLiU" pitchFamily="18" charset="-120"/>
              <a:cs typeface="Arial" charset="0"/>
            </a:endParaRPr>
          </a:p>
        </p:txBody>
      </p:sp>
      <p:sp>
        <p:nvSpPr>
          <p:cNvPr id="96272" name="Text Box 10"/>
          <p:cNvSpPr txBox="1">
            <a:spLocks noChangeArrowheads="1"/>
          </p:cNvSpPr>
          <p:nvPr/>
        </p:nvSpPr>
        <p:spPr bwMode="auto">
          <a:xfrm>
            <a:off x="5267325" y="5045075"/>
            <a:ext cx="2600325" cy="314325"/>
          </a:xfrm>
          <a:prstGeom prst="rect">
            <a:avLst/>
          </a:prstGeom>
          <a:solidFill>
            <a:srgbClr val="FFFFFF"/>
          </a:solidFill>
          <a:ln w="9525">
            <a:solidFill>
              <a:srgbClr val="000000"/>
            </a:solidFill>
            <a:miter lim="800000"/>
            <a:headEnd/>
            <a:tailEnd/>
          </a:ln>
        </p:spPr>
        <p:txBody>
          <a:bodyPr/>
          <a:lstStyle/>
          <a:p>
            <a:pPr algn="ctr" defTabSz="914400"/>
            <a:r>
              <a:rPr lang="en-US" sz="1200">
                <a:latin typeface="Calibri" pitchFamily="34" charset="0"/>
                <a:ea typeface="PMingLiU" pitchFamily="18" charset="-120"/>
                <a:cs typeface="Calibri" pitchFamily="34" charset="0"/>
              </a:rPr>
              <a:t>Circuit connected </a:t>
            </a:r>
            <a:r>
              <a:rPr lang="en-US" sz="1200" b="1">
                <a:latin typeface="Calibri" pitchFamily="34" charset="0"/>
                <a:ea typeface="PMingLiU" pitchFamily="18" charset="-120"/>
                <a:cs typeface="Calibri" pitchFamily="34" charset="0"/>
              </a:rPr>
              <a:t>in parallel</a:t>
            </a:r>
            <a:endParaRPr lang="en-US">
              <a:ea typeface="PMingLiU" pitchFamily="18" charset="-120"/>
              <a:cs typeface="Arial" charset="0"/>
            </a:endParaRPr>
          </a:p>
        </p:txBody>
      </p:sp>
      <p:sp>
        <p:nvSpPr>
          <p:cNvPr id="96273" name="Freeform 19"/>
          <p:cNvSpPr>
            <a:spLocks/>
          </p:cNvSpPr>
          <p:nvPr/>
        </p:nvSpPr>
        <p:spPr bwMode="auto">
          <a:xfrm>
            <a:off x="4608513" y="3767138"/>
            <a:ext cx="941387" cy="390525"/>
          </a:xfrm>
          <a:custGeom>
            <a:avLst/>
            <a:gdLst>
              <a:gd name="T0" fmla="*/ 0 w 733425"/>
              <a:gd name="T1" fmla="*/ 0 h 342900"/>
              <a:gd name="T2" fmla="*/ 156825 w 733425"/>
              <a:gd name="T3" fmla="*/ 74218 h 342900"/>
              <a:gd name="T4" fmla="*/ 235237 w 733425"/>
              <a:gd name="T5" fmla="*/ 136066 h 342900"/>
              <a:gd name="T6" fmla="*/ 297967 w 733425"/>
              <a:gd name="T7" fmla="*/ 148436 h 342900"/>
              <a:gd name="T8" fmla="*/ 501841 w 733425"/>
              <a:gd name="T9" fmla="*/ 173175 h 342900"/>
              <a:gd name="T10" fmla="*/ 564570 w 733425"/>
              <a:gd name="T11" fmla="*/ 185544 h 342900"/>
              <a:gd name="T12" fmla="*/ 815490 w 733425"/>
              <a:gd name="T13" fmla="*/ 210283 h 342900"/>
              <a:gd name="T14" fmla="*/ 878220 w 733425"/>
              <a:gd name="T15" fmla="*/ 222654 h 342900"/>
              <a:gd name="T16" fmla="*/ 925268 w 733425"/>
              <a:gd name="T17" fmla="*/ 247393 h 342900"/>
              <a:gd name="T18" fmla="*/ 1144823 w 733425"/>
              <a:gd name="T19" fmla="*/ 247393 h 342900"/>
              <a:gd name="T20" fmla="*/ 1050727 w 733425"/>
              <a:gd name="T21" fmla="*/ 197914 h 342900"/>
              <a:gd name="T22" fmla="*/ 956633 w 733425"/>
              <a:gd name="T23" fmla="*/ 148436 h 342900"/>
              <a:gd name="T24" fmla="*/ 1082092 w 733425"/>
              <a:gd name="T25" fmla="*/ 160805 h 342900"/>
              <a:gd name="T26" fmla="*/ 1097775 w 733425"/>
              <a:gd name="T27" fmla="*/ 197914 h 342900"/>
              <a:gd name="T28" fmla="*/ 1160505 w 733425"/>
              <a:gd name="T29" fmla="*/ 210283 h 342900"/>
              <a:gd name="T30" fmla="*/ 1207553 w 733425"/>
              <a:gd name="T31" fmla="*/ 235023 h 342900"/>
              <a:gd name="T32" fmla="*/ 1160505 w 733425"/>
              <a:gd name="T33" fmla="*/ 259762 h 342900"/>
              <a:gd name="T34" fmla="*/ 1097775 w 733425"/>
              <a:gd name="T35" fmla="*/ 371089 h 342900"/>
              <a:gd name="T36" fmla="*/ 1082092 w 733425"/>
              <a:gd name="T37" fmla="*/ 420568 h 342900"/>
              <a:gd name="T38" fmla="*/ 1035045 w 733425"/>
              <a:gd name="T39" fmla="*/ 445307 h 3429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33425"/>
              <a:gd name="T61" fmla="*/ 0 h 342900"/>
              <a:gd name="T62" fmla="*/ 733425 w 733425"/>
              <a:gd name="T63" fmla="*/ 342900 h 3429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33425" h="342900">
                <a:moveTo>
                  <a:pt x="0" y="0"/>
                </a:moveTo>
                <a:cubicBezTo>
                  <a:pt x="31750" y="19050"/>
                  <a:pt x="74711" y="26342"/>
                  <a:pt x="95250" y="57150"/>
                </a:cubicBezTo>
                <a:cubicBezTo>
                  <a:pt x="112183" y="82550"/>
                  <a:pt x="113242" y="92075"/>
                  <a:pt x="142875" y="104775"/>
                </a:cubicBezTo>
                <a:cubicBezTo>
                  <a:pt x="154907" y="109932"/>
                  <a:pt x="168388" y="110704"/>
                  <a:pt x="180975" y="114300"/>
                </a:cubicBezTo>
                <a:cubicBezTo>
                  <a:pt x="254910" y="135424"/>
                  <a:pt x="151607" y="118031"/>
                  <a:pt x="304800" y="133350"/>
                </a:cubicBezTo>
                <a:cubicBezTo>
                  <a:pt x="317500" y="136525"/>
                  <a:pt x="329961" y="140884"/>
                  <a:pt x="342900" y="142875"/>
                </a:cubicBezTo>
                <a:cubicBezTo>
                  <a:pt x="446299" y="158782"/>
                  <a:pt x="403786" y="145286"/>
                  <a:pt x="495300" y="161925"/>
                </a:cubicBezTo>
                <a:cubicBezTo>
                  <a:pt x="508180" y="164267"/>
                  <a:pt x="520700" y="168275"/>
                  <a:pt x="533400" y="171450"/>
                </a:cubicBezTo>
                <a:cubicBezTo>
                  <a:pt x="542925" y="177800"/>
                  <a:pt x="551736" y="185380"/>
                  <a:pt x="561975" y="190500"/>
                </a:cubicBezTo>
                <a:cubicBezTo>
                  <a:pt x="606376" y="212701"/>
                  <a:pt x="641478" y="195395"/>
                  <a:pt x="695325" y="190500"/>
                </a:cubicBezTo>
                <a:cubicBezTo>
                  <a:pt x="640676" y="172284"/>
                  <a:pt x="691687" y="194020"/>
                  <a:pt x="638175" y="152400"/>
                </a:cubicBezTo>
                <a:cubicBezTo>
                  <a:pt x="620103" y="138344"/>
                  <a:pt x="581025" y="114300"/>
                  <a:pt x="581025" y="114300"/>
                </a:cubicBezTo>
                <a:cubicBezTo>
                  <a:pt x="613400" y="103508"/>
                  <a:pt x="621430" y="93996"/>
                  <a:pt x="657225" y="123825"/>
                </a:cubicBezTo>
                <a:cubicBezTo>
                  <a:pt x="664938" y="130253"/>
                  <a:pt x="658910" y="146128"/>
                  <a:pt x="666750" y="152400"/>
                </a:cubicBezTo>
                <a:cubicBezTo>
                  <a:pt x="676972" y="160578"/>
                  <a:pt x="692150" y="158750"/>
                  <a:pt x="704850" y="161925"/>
                </a:cubicBezTo>
                <a:cubicBezTo>
                  <a:pt x="714375" y="168275"/>
                  <a:pt x="733425" y="169527"/>
                  <a:pt x="733425" y="180975"/>
                </a:cubicBezTo>
                <a:cubicBezTo>
                  <a:pt x="733425" y="192423"/>
                  <a:pt x="712945" y="191930"/>
                  <a:pt x="704850" y="200025"/>
                </a:cubicBezTo>
                <a:cubicBezTo>
                  <a:pt x="684001" y="220874"/>
                  <a:pt x="673038" y="260599"/>
                  <a:pt x="666750" y="285750"/>
                </a:cubicBezTo>
                <a:cubicBezTo>
                  <a:pt x="663575" y="298450"/>
                  <a:pt x="664487" y="312958"/>
                  <a:pt x="657225" y="323850"/>
                </a:cubicBezTo>
                <a:cubicBezTo>
                  <a:pt x="650875" y="333375"/>
                  <a:pt x="628650" y="342900"/>
                  <a:pt x="628650" y="342900"/>
                </a:cubicBezTo>
              </a:path>
            </a:pathLst>
          </a:custGeom>
          <a:noFill/>
          <a:ln w="25400">
            <a:solidFill>
              <a:srgbClr val="FFFF00"/>
            </a:solidFill>
            <a:round/>
            <a:headEnd/>
            <a:tailEnd/>
          </a:ln>
        </p:spPr>
        <p:txBody>
          <a:bodyPr anchor="ctr"/>
          <a:lstStyle/>
          <a:p>
            <a:endParaRPr lang="en-US"/>
          </a:p>
        </p:txBody>
      </p:sp>
      <p:sp>
        <p:nvSpPr>
          <p:cNvPr id="96274" name="Freeform 20"/>
          <p:cNvSpPr>
            <a:spLocks/>
          </p:cNvSpPr>
          <p:nvPr/>
        </p:nvSpPr>
        <p:spPr bwMode="auto">
          <a:xfrm>
            <a:off x="4627563" y="4184650"/>
            <a:ext cx="965200" cy="271463"/>
          </a:xfrm>
          <a:custGeom>
            <a:avLst/>
            <a:gdLst>
              <a:gd name="T0" fmla="*/ 0 w 752601"/>
              <a:gd name="T1" fmla="*/ 235252 h 238125"/>
              <a:gd name="T2" fmla="*/ 47001 w 752601"/>
              <a:gd name="T3" fmla="*/ 160963 h 238125"/>
              <a:gd name="T4" fmla="*/ 125335 w 752601"/>
              <a:gd name="T5" fmla="*/ 123817 h 238125"/>
              <a:gd name="T6" fmla="*/ 235003 w 752601"/>
              <a:gd name="T7" fmla="*/ 86672 h 238125"/>
              <a:gd name="T8" fmla="*/ 846012 w 752601"/>
              <a:gd name="T9" fmla="*/ 99054 h 238125"/>
              <a:gd name="T10" fmla="*/ 893013 w 752601"/>
              <a:gd name="T11" fmla="*/ 111435 h 238125"/>
              <a:gd name="T12" fmla="*/ 1112349 w 752601"/>
              <a:gd name="T13" fmla="*/ 99054 h 238125"/>
              <a:gd name="T14" fmla="*/ 1018347 w 752601"/>
              <a:gd name="T15" fmla="*/ 37145 h 238125"/>
              <a:gd name="T16" fmla="*/ 971347 w 752601"/>
              <a:gd name="T17" fmla="*/ 0 h 238125"/>
              <a:gd name="T18" fmla="*/ 1065348 w 752601"/>
              <a:gd name="T19" fmla="*/ 24763 h 238125"/>
              <a:gd name="T20" fmla="*/ 1206350 w 752601"/>
              <a:gd name="T21" fmla="*/ 49526 h 238125"/>
              <a:gd name="T22" fmla="*/ 1237683 w 752601"/>
              <a:gd name="T23" fmla="*/ 86672 h 238125"/>
              <a:gd name="T24" fmla="*/ 1190683 w 752601"/>
              <a:gd name="T25" fmla="*/ 136198 h 238125"/>
              <a:gd name="T26" fmla="*/ 1128015 w 752601"/>
              <a:gd name="T27" fmla="*/ 210489 h 238125"/>
              <a:gd name="T28" fmla="*/ 1096682 w 752601"/>
              <a:gd name="T29" fmla="*/ 247634 h 238125"/>
              <a:gd name="T30" fmla="*/ 1081015 w 752601"/>
              <a:gd name="T31" fmla="*/ 284779 h 238125"/>
              <a:gd name="T32" fmla="*/ 1065348 w 752601"/>
              <a:gd name="T33" fmla="*/ 309543 h 2381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2601"/>
              <a:gd name="T52" fmla="*/ 0 h 238125"/>
              <a:gd name="T53" fmla="*/ 752601 w 752601"/>
              <a:gd name="T54" fmla="*/ 238125 h 2381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2601" h="238125">
                <a:moveTo>
                  <a:pt x="0" y="180975"/>
                </a:moveTo>
                <a:cubicBezTo>
                  <a:pt x="9525" y="161925"/>
                  <a:pt x="14425" y="139744"/>
                  <a:pt x="28575" y="123825"/>
                </a:cubicBezTo>
                <a:cubicBezTo>
                  <a:pt x="40875" y="109988"/>
                  <a:pt x="60501" y="105062"/>
                  <a:pt x="76200" y="95250"/>
                </a:cubicBezTo>
                <a:cubicBezTo>
                  <a:pt x="120053" y="67842"/>
                  <a:pt x="88654" y="80230"/>
                  <a:pt x="142875" y="66675"/>
                </a:cubicBezTo>
                <a:cubicBezTo>
                  <a:pt x="266700" y="69850"/>
                  <a:pt x="390625" y="70308"/>
                  <a:pt x="514350" y="76200"/>
                </a:cubicBezTo>
                <a:cubicBezTo>
                  <a:pt x="524379" y="76678"/>
                  <a:pt x="532885" y="85725"/>
                  <a:pt x="542925" y="85725"/>
                </a:cubicBezTo>
                <a:cubicBezTo>
                  <a:pt x="587488" y="85725"/>
                  <a:pt x="631825" y="79375"/>
                  <a:pt x="676275" y="76200"/>
                </a:cubicBezTo>
                <a:cubicBezTo>
                  <a:pt x="592793" y="-7282"/>
                  <a:pt x="698691" y="94880"/>
                  <a:pt x="619125" y="28575"/>
                </a:cubicBezTo>
                <a:cubicBezTo>
                  <a:pt x="608777" y="19951"/>
                  <a:pt x="577771" y="4260"/>
                  <a:pt x="590550" y="0"/>
                </a:cubicBezTo>
                <a:lnTo>
                  <a:pt x="647700" y="19050"/>
                </a:lnTo>
                <a:cubicBezTo>
                  <a:pt x="694597" y="34682"/>
                  <a:pt x="666371" y="26924"/>
                  <a:pt x="733425" y="38100"/>
                </a:cubicBezTo>
                <a:cubicBezTo>
                  <a:pt x="739775" y="47625"/>
                  <a:pt x="754094" y="55342"/>
                  <a:pt x="752475" y="66675"/>
                </a:cubicBezTo>
                <a:cubicBezTo>
                  <a:pt x="750230" y="82390"/>
                  <a:pt x="731000" y="90576"/>
                  <a:pt x="723900" y="104775"/>
                </a:cubicBezTo>
                <a:cubicBezTo>
                  <a:pt x="693146" y="166282"/>
                  <a:pt x="741403" y="124856"/>
                  <a:pt x="685800" y="161925"/>
                </a:cubicBezTo>
                <a:cubicBezTo>
                  <a:pt x="679450" y="171450"/>
                  <a:pt x="671870" y="180261"/>
                  <a:pt x="666750" y="190500"/>
                </a:cubicBezTo>
                <a:cubicBezTo>
                  <a:pt x="662260" y="199480"/>
                  <a:pt x="660954" y="209753"/>
                  <a:pt x="657225" y="219075"/>
                </a:cubicBezTo>
                <a:cubicBezTo>
                  <a:pt x="654588" y="225667"/>
                  <a:pt x="650875" y="231775"/>
                  <a:pt x="647700" y="238125"/>
                </a:cubicBezTo>
              </a:path>
            </a:pathLst>
          </a:custGeom>
          <a:noFill/>
          <a:ln w="25400">
            <a:solidFill>
              <a:srgbClr val="FFFF00"/>
            </a:solidFill>
            <a:round/>
            <a:headEnd/>
            <a:tailEnd/>
          </a:ln>
        </p:spPr>
        <p:txBody>
          <a:bodyPr anchor="ctr"/>
          <a:lstStyle/>
          <a:p>
            <a:endParaRPr lang="en-US"/>
          </a:p>
        </p:txBody>
      </p:sp>
      <p:sp>
        <p:nvSpPr>
          <p:cNvPr id="96275" name="Rectangle 1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96276" name="Rectangle 14"/>
          <p:cNvSpPr>
            <a:spLocks noChangeArrowheads="1"/>
          </p:cNvSpPr>
          <p:nvPr/>
        </p:nvSpPr>
        <p:spPr bwMode="auto">
          <a:xfrm>
            <a:off x="0" y="2343150"/>
            <a:ext cx="9144000" cy="0"/>
          </a:xfrm>
          <a:prstGeom prst="rect">
            <a:avLst/>
          </a:prstGeom>
          <a:noFill/>
          <a:ln w="9525">
            <a:noFill/>
            <a:miter lim="800000"/>
            <a:headEnd/>
            <a:tailEnd/>
          </a:ln>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50" name="Object 18"/>
          <p:cNvGraphicFramePr>
            <a:graphicFrameLocks noChangeAspect="1"/>
          </p:cNvGraphicFramePr>
          <p:nvPr/>
        </p:nvGraphicFramePr>
        <p:xfrm>
          <a:off x="5940425" y="2152650"/>
          <a:ext cx="2909888" cy="3789363"/>
        </p:xfrm>
        <a:graphic>
          <a:graphicData uri="http://schemas.openxmlformats.org/presentationml/2006/ole">
            <mc:AlternateContent xmlns:mc="http://schemas.openxmlformats.org/markup-compatibility/2006">
              <mc:Choice xmlns:v="urn:schemas-microsoft-com:vml" Requires="v">
                <p:oleObj spid="_x0000_s95404" name="Visio" r:id="rId4" imgW="1087825" imgH="1416150" progId="Visio.Drawing.11">
                  <p:embed/>
                </p:oleObj>
              </mc:Choice>
              <mc:Fallback>
                <p:oleObj name="Visio" r:id="rId4" imgW="1087825" imgH="1416150" progId="Visio.Drawing.11">
                  <p:embed/>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2152650"/>
                        <a:ext cx="2909888" cy="378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5252"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Application -- ohmmeter</a:t>
            </a:r>
          </a:p>
        </p:txBody>
      </p:sp>
      <p:sp>
        <p:nvSpPr>
          <p:cNvPr id="95253"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95254"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a:latin typeface="Calibri" pitchFamily="34" charset="0"/>
                <a:sym typeface="Wingdings" pitchFamily="2" charset="2"/>
              </a:rPr>
              <a:t>Ohmmeters are devices that measure the </a:t>
            </a:r>
            <a:r>
              <a:rPr lang="en-US" sz="2400" b="1">
                <a:solidFill>
                  <a:srgbClr val="558ED5"/>
                </a:solidFill>
                <a:latin typeface="Calibri" pitchFamily="34" charset="0"/>
                <a:sym typeface="Wingdings" pitchFamily="2" charset="2"/>
              </a:rPr>
              <a:t>Resistance (R)</a:t>
            </a:r>
            <a:r>
              <a:rPr lang="en-US" sz="2400">
                <a:latin typeface="Calibri" pitchFamily="34" charset="0"/>
                <a:sym typeface="Wingdings" pitchFamily="2" charset="2"/>
              </a:rPr>
              <a:t>:</a:t>
            </a:r>
          </a:p>
          <a:p>
            <a:pPr marL="800100" lvl="1" indent="-342900">
              <a:spcBef>
                <a:spcPts val="400"/>
              </a:spcBef>
              <a:spcAft>
                <a:spcPts val="200"/>
              </a:spcAft>
              <a:buFont typeface="Arial" charset="0"/>
              <a:buChar char="•"/>
            </a:pPr>
            <a:r>
              <a:rPr lang="en-US" sz="2400">
                <a:latin typeface="Calibri" pitchFamily="34" charset="0"/>
                <a:sym typeface="Wingdings" pitchFamily="2" charset="2"/>
              </a:rPr>
              <a:t>Resistance is also defined </a:t>
            </a:r>
            <a:r>
              <a:rPr lang="en-US" sz="2400" b="1">
                <a:solidFill>
                  <a:srgbClr val="558ED5"/>
                </a:solidFill>
                <a:latin typeface="Calibri" pitchFamily="34" charset="0"/>
                <a:sym typeface="Wingdings" pitchFamily="2" charset="2"/>
              </a:rPr>
              <a:t>between two points</a:t>
            </a:r>
          </a:p>
          <a:p>
            <a:pPr marL="800100" lvl="1" indent="-342900">
              <a:spcBef>
                <a:spcPts val="400"/>
              </a:spcBef>
              <a:spcAft>
                <a:spcPts val="200"/>
              </a:spcAft>
              <a:buFont typeface="Arial" charset="0"/>
              <a:buChar char="•"/>
            </a:pPr>
            <a:r>
              <a:rPr lang="en-US" sz="2400">
                <a:latin typeface="Calibri" pitchFamily="34" charset="0"/>
                <a:sym typeface="Wingdings" pitchFamily="2" charset="2"/>
              </a:rPr>
              <a:t>Just like the voltmeter</a:t>
            </a:r>
          </a:p>
          <a:p>
            <a:pPr marL="800100" lvl="1"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r>
              <a:rPr lang="en-US" sz="2400">
                <a:latin typeface="Calibri" pitchFamily="34" charset="0"/>
                <a:sym typeface="Wingdings" pitchFamily="2" charset="2"/>
              </a:rPr>
              <a:t>An ohmmeter = an ammeter + battery</a:t>
            </a:r>
          </a:p>
          <a:p>
            <a:pPr marL="342900" indent="-342900">
              <a:spcBef>
                <a:spcPts val="400"/>
              </a:spcBef>
              <a:spcAft>
                <a:spcPts val="200"/>
              </a:spcAft>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r>
              <a:rPr lang="en-US" sz="2400">
                <a:latin typeface="Calibri" pitchFamily="34" charset="0"/>
                <a:sym typeface="Wingdings" pitchFamily="2" charset="2"/>
              </a:rPr>
              <a:t>From Ohm’s Law,</a:t>
            </a: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pPr>
            <a:endParaRPr lang="en-US" sz="2400">
              <a:latin typeface="Calibri" pitchFamily="34" charset="0"/>
              <a:sym typeface="Wingdings" pitchFamily="2" charset="2"/>
            </a:endParaRPr>
          </a:p>
        </p:txBody>
      </p:sp>
      <p:cxnSp>
        <p:nvCxnSpPr>
          <p:cNvPr id="11" name="Straight Arrow Connector 10"/>
          <p:cNvCxnSpPr/>
          <p:nvPr/>
        </p:nvCxnSpPr>
        <p:spPr>
          <a:xfrm rot="16200000" flipH="1">
            <a:off x="6627019" y="2637632"/>
            <a:ext cx="820737" cy="5905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5256" name="TextBox 12"/>
          <p:cNvSpPr txBox="1">
            <a:spLocks noChangeArrowheads="1"/>
          </p:cNvSpPr>
          <p:nvPr/>
        </p:nvSpPr>
        <p:spPr bwMode="auto">
          <a:xfrm>
            <a:off x="5291138" y="2152650"/>
            <a:ext cx="3395662" cy="369888"/>
          </a:xfrm>
          <a:prstGeom prst="rect">
            <a:avLst/>
          </a:prstGeom>
          <a:noFill/>
          <a:ln w="9525">
            <a:noFill/>
            <a:miter lim="800000"/>
            <a:headEnd/>
            <a:tailEnd/>
          </a:ln>
        </p:spPr>
        <p:txBody>
          <a:bodyPr wrap="none">
            <a:spAutoFit/>
          </a:bodyPr>
          <a:lstStyle/>
          <a:p>
            <a:r>
              <a:rPr lang="en-US">
                <a:latin typeface="Calibri" pitchFamily="34" charset="0"/>
              </a:rPr>
              <a:t>Equivalent model of an ohmmeter</a:t>
            </a:r>
          </a:p>
        </p:txBody>
      </p:sp>
      <p:graphicFrame>
        <p:nvGraphicFramePr>
          <p:cNvPr id="95251" name="Object 19"/>
          <p:cNvGraphicFramePr>
            <a:graphicFrameLocks noChangeAspect="1"/>
          </p:cNvGraphicFramePr>
          <p:nvPr/>
        </p:nvGraphicFramePr>
        <p:xfrm>
          <a:off x="2617788" y="4105275"/>
          <a:ext cx="1273175" cy="909638"/>
        </p:xfrm>
        <a:graphic>
          <a:graphicData uri="http://schemas.openxmlformats.org/presentationml/2006/ole">
            <mc:AlternateContent xmlns:mc="http://schemas.openxmlformats.org/markup-compatibility/2006">
              <mc:Choice xmlns:v="urn:schemas-microsoft-com:vml" Requires="v">
                <p:oleObj spid="_x0000_s95405" name="Formula" r:id="rId6" imgW="456743" imgH="333562" progId="Equation.Ribbit">
                  <p:embed/>
                </p:oleObj>
              </mc:Choice>
              <mc:Fallback>
                <p:oleObj name="Formula" r:id="rId6" imgW="456743" imgH="333562" progId="Equation.Ribbit">
                  <p:embed/>
                  <p:pic>
                    <p:nvPicPr>
                      <p:cNvPr id="0"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7788" y="4105275"/>
                        <a:ext cx="1273175" cy="909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Title 1"/>
          <p:cNvSpPr>
            <a:spLocks noGrp="1"/>
          </p:cNvSpPr>
          <p:nvPr>
            <p:ph type="title" idx="4294967295"/>
          </p:nvPr>
        </p:nvSpPr>
        <p:spPr>
          <a:xfrm>
            <a:off x="722313" y="4406900"/>
            <a:ext cx="7772400" cy="1362075"/>
          </a:xfrm>
        </p:spPr>
        <p:txBody>
          <a:bodyPr anchor="t"/>
          <a:lstStyle/>
          <a:p>
            <a:pPr algn="l" eaLnBrk="1" hangingPunct="1"/>
            <a:r>
              <a:rPr lang="en-US" sz="3600" b="1" dirty="0" smtClean="0">
                <a:solidFill>
                  <a:srgbClr val="558ED5"/>
                </a:solidFill>
              </a:rPr>
              <a:t>TAKE-HOME EXECRISES</a:t>
            </a:r>
          </a:p>
        </p:txBody>
      </p:sp>
      <p:sp>
        <p:nvSpPr>
          <p:cNvPr id="17410" name="Text Placeholder 2"/>
          <p:cNvSpPr>
            <a:spLocks noGrp="1"/>
          </p:cNvSpPr>
          <p:nvPr>
            <p:ph type="body" idx="4294967295"/>
          </p:nvPr>
        </p:nvSpPr>
        <p:spPr>
          <a:xfrm>
            <a:off x="722313" y="2906713"/>
            <a:ext cx="7772400" cy="1500187"/>
          </a:xfrm>
        </p:spPr>
        <p:txBody>
          <a:bodyPr rtlCol="0" anchor="b">
            <a:normAutofit/>
          </a:bodyPr>
          <a:lstStyle/>
          <a:p>
            <a:pPr marL="0" indent="0" eaLnBrk="1" fontAlgn="auto" hangingPunct="1">
              <a:spcAft>
                <a:spcPts val="0"/>
              </a:spcAft>
              <a:buFont typeface="Arial" pitchFamily="34" charset="0"/>
              <a:buNone/>
              <a:defRPr/>
            </a:pPr>
            <a:endParaRPr lang="en-US" sz="2000" smtClean="0">
              <a:solidFill>
                <a:schemeClr val="tx1">
                  <a:tint val="75000"/>
                </a:schemeClr>
              </a:solidFill>
            </a:endParaRPr>
          </a:p>
        </p:txBody>
      </p:sp>
    </p:spTree>
    <p:extLst>
      <p:ext uri="{BB962C8B-B14F-4D97-AF65-F5344CB8AC3E}">
        <p14:creationId xmlns:p14="http://schemas.microsoft.com/office/powerpoint/2010/main" val="36340100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007"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dirty="0">
                <a:latin typeface="Calibri" pitchFamily="34" charset="0"/>
                <a:sym typeface="Wingdings" pitchFamily="2" charset="2"/>
              </a:rPr>
              <a:t>Express the voltage </a:t>
            </a:r>
            <a:r>
              <a:rPr lang="en-US" sz="2400" i="1" dirty="0" err="1">
                <a:latin typeface="Calibri" pitchFamily="34" charset="0"/>
                <a:sym typeface="Wingdings" pitchFamily="2" charset="2"/>
              </a:rPr>
              <a:t>V</a:t>
            </a:r>
            <a:r>
              <a:rPr lang="en-US" sz="2400" i="1" baseline="-25000" dirty="0" err="1">
                <a:latin typeface="Calibri" pitchFamily="34" charset="0"/>
                <a:sym typeface="Wingdings" pitchFamily="2" charset="2"/>
              </a:rPr>
              <a:t>a</a:t>
            </a:r>
            <a:r>
              <a:rPr lang="en-US" sz="2400" dirty="0">
                <a:latin typeface="Calibri" pitchFamily="34" charset="0"/>
                <a:sym typeface="Wingdings" pitchFamily="2" charset="2"/>
              </a:rPr>
              <a:t> as a function of </a:t>
            </a:r>
            <a:r>
              <a:rPr lang="en-US" sz="2400" i="1" dirty="0">
                <a:latin typeface="Calibri" pitchFamily="34" charset="0"/>
                <a:sym typeface="Wingdings" pitchFamily="2" charset="2"/>
              </a:rPr>
              <a:t>V, R</a:t>
            </a:r>
            <a:r>
              <a:rPr lang="en-US" sz="2400" i="1" baseline="-25000" dirty="0">
                <a:latin typeface="Calibri" pitchFamily="34" charset="0"/>
                <a:sym typeface="Wingdings" pitchFamily="2" charset="2"/>
              </a:rPr>
              <a:t>1</a:t>
            </a:r>
            <a:r>
              <a:rPr lang="en-US" sz="2400" dirty="0">
                <a:latin typeface="Calibri" pitchFamily="34" charset="0"/>
                <a:sym typeface="Wingdings" pitchFamily="2" charset="2"/>
              </a:rPr>
              <a:t> and </a:t>
            </a:r>
            <a:r>
              <a:rPr lang="en-US" sz="2400" i="1" dirty="0">
                <a:latin typeface="Calibri" pitchFamily="34" charset="0"/>
                <a:sym typeface="Wingdings" pitchFamily="2" charset="2"/>
              </a:rPr>
              <a:t>R</a:t>
            </a:r>
            <a:r>
              <a:rPr lang="en-US" sz="2400" i="1" baseline="-25000" dirty="0">
                <a:latin typeface="Calibri" pitchFamily="34" charset="0"/>
                <a:sym typeface="Wingdings" pitchFamily="2" charset="2"/>
              </a:rPr>
              <a:t>2</a:t>
            </a:r>
          </a:p>
          <a:p>
            <a:pPr marL="342900" indent="-342900">
              <a:spcBef>
                <a:spcPts val="400"/>
              </a:spcBef>
              <a:spcAft>
                <a:spcPts val="200"/>
              </a:spcAft>
              <a:buFont typeface="Arial" charset="0"/>
              <a:buChar char="•"/>
            </a:pPr>
            <a:endParaRPr lang="en-US" sz="2400" b="1" dirty="0">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dirty="0">
              <a:solidFill>
                <a:srgbClr val="558ED5"/>
              </a:solidFill>
              <a:latin typeface="Calibri" pitchFamily="34" charset="0"/>
              <a:sym typeface="Wingdings" pitchFamily="2" charset="2"/>
            </a:endParaRPr>
          </a:p>
          <a:p>
            <a:pPr marL="342900" indent="-342900">
              <a:spcBef>
                <a:spcPts val="400"/>
              </a:spcBef>
              <a:spcAft>
                <a:spcPts val="200"/>
              </a:spcAft>
            </a:pPr>
            <a:endParaRPr lang="en-US" sz="2400" dirty="0">
              <a:latin typeface="Calibri" pitchFamily="34" charset="0"/>
            </a:endParaRPr>
          </a:p>
          <a:p>
            <a:pPr marL="800100" lvl="1" indent="-342900">
              <a:spcBef>
                <a:spcPts val="400"/>
              </a:spcBef>
              <a:spcAft>
                <a:spcPts val="200"/>
              </a:spcAft>
              <a:buFont typeface="Arial" charset="0"/>
              <a:buChar char="•"/>
            </a:pPr>
            <a:endParaRPr lang="en-US" sz="2400" dirty="0">
              <a:latin typeface="Calibri" pitchFamily="34" charset="0"/>
            </a:endParaRPr>
          </a:p>
        </p:txBody>
      </p:sp>
      <p:sp>
        <p:nvSpPr>
          <p:cNvPr id="255008"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rPr>
              <a:t>Question 1</a:t>
            </a:r>
          </a:p>
        </p:txBody>
      </p:sp>
      <p:sp>
        <p:nvSpPr>
          <p:cNvPr id="25500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55005" name="Object 29"/>
          <p:cNvGraphicFramePr>
            <a:graphicFrameLocks noChangeAspect="1"/>
          </p:cNvGraphicFramePr>
          <p:nvPr>
            <p:extLst>
              <p:ext uri="{D42A27DB-BD31-4B8C-83A1-F6EECF244321}">
                <p14:modId xmlns:p14="http://schemas.microsoft.com/office/powerpoint/2010/main" val="4140994628"/>
              </p:ext>
            </p:extLst>
          </p:nvPr>
        </p:nvGraphicFramePr>
        <p:xfrm>
          <a:off x="1508125" y="1530350"/>
          <a:ext cx="4133850" cy="4781550"/>
        </p:xfrm>
        <a:graphic>
          <a:graphicData uri="http://schemas.openxmlformats.org/presentationml/2006/ole">
            <mc:AlternateContent xmlns:mc="http://schemas.openxmlformats.org/markup-compatibility/2006">
              <mc:Choice xmlns:v="urn:schemas-microsoft-com:vml" Requires="v">
                <p:oleObj spid="_x0000_s257072" name="Visio" r:id="rId4" imgW="1210769" imgH="1182667" progId="Visio.Drawing.11">
                  <p:embed/>
                </p:oleObj>
              </mc:Choice>
              <mc:Fallback>
                <p:oleObj name="Visio" r:id="rId4" imgW="1210769" imgH="1182667" progId="Visio.Drawing.11">
                  <p:embed/>
                  <p:pic>
                    <p:nvPicPr>
                      <p:cNvPr id="0" name=""/>
                      <p:cNvPicPr>
                        <a:picLocks noChangeAspect="1" noChangeArrowheads="1"/>
                      </p:cNvPicPr>
                      <p:nvPr/>
                    </p:nvPicPr>
                    <p:blipFill>
                      <a:blip r:embed="rId5"/>
                      <a:srcRect/>
                      <a:stretch>
                        <a:fillRect/>
                      </a:stretch>
                    </p:blipFill>
                    <p:spPr bwMode="auto">
                      <a:xfrm>
                        <a:off x="1508125" y="1530350"/>
                        <a:ext cx="4133850" cy="4781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200350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2"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a:latin typeface="Calibri" pitchFamily="34" charset="0"/>
                <a:sym typeface="Wingdings" pitchFamily="2" charset="2"/>
              </a:rPr>
              <a:t>What is the current measured by the ammeter?</a:t>
            </a:r>
            <a:endParaRPr lang="en-US" sz="2400" i="1" baseline="-250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256033"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rPr>
              <a:t>Question 2</a:t>
            </a:r>
          </a:p>
        </p:txBody>
      </p:sp>
      <p:sp>
        <p:nvSpPr>
          <p:cNvPr id="2560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56030" name="Object 30"/>
          <p:cNvGraphicFramePr>
            <a:graphicFrameLocks noChangeAspect="1"/>
          </p:cNvGraphicFramePr>
          <p:nvPr/>
        </p:nvGraphicFramePr>
        <p:xfrm>
          <a:off x="1104900" y="1760538"/>
          <a:ext cx="4300538" cy="4376737"/>
        </p:xfrm>
        <a:graphic>
          <a:graphicData uri="http://schemas.openxmlformats.org/presentationml/2006/ole">
            <mc:AlternateContent xmlns:mc="http://schemas.openxmlformats.org/markup-compatibility/2006">
              <mc:Choice xmlns:v="urn:schemas-microsoft-com:vml" Requires="v">
                <p:oleObj spid="_x0000_s258096" name="Visio" r:id="rId4" imgW="887254" imgH="903113" progId="Visio.Drawing.11">
                  <p:embed/>
                </p:oleObj>
              </mc:Choice>
              <mc:Fallback>
                <p:oleObj name="Visio" r:id="rId4" imgW="887254" imgH="903113"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900" y="1760538"/>
                        <a:ext cx="4300538" cy="4376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474789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53"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a:latin typeface="Calibri" pitchFamily="34" charset="0"/>
                <a:sym typeface="Wingdings" pitchFamily="2" charset="2"/>
              </a:rPr>
              <a:t>What is the resistance measured by the ohmmeter?</a:t>
            </a:r>
            <a:endParaRPr lang="en-US" sz="2400" i="1" baseline="-250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257054"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rPr>
              <a:t>Question 3</a:t>
            </a:r>
          </a:p>
        </p:txBody>
      </p:sp>
      <p:sp>
        <p:nvSpPr>
          <p:cNvPr id="25705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57051" name="Object 27"/>
          <p:cNvGraphicFramePr>
            <a:graphicFrameLocks noChangeAspect="1"/>
          </p:cNvGraphicFramePr>
          <p:nvPr/>
        </p:nvGraphicFramePr>
        <p:xfrm>
          <a:off x="863600" y="1938338"/>
          <a:ext cx="4475163" cy="3843337"/>
        </p:xfrm>
        <a:graphic>
          <a:graphicData uri="http://schemas.openxmlformats.org/presentationml/2006/ole">
            <mc:AlternateContent xmlns:mc="http://schemas.openxmlformats.org/markup-compatibility/2006">
              <mc:Choice xmlns:v="urn:schemas-microsoft-com:vml" Requires="v">
                <p:oleObj spid="_x0000_s259120" name="Visio" r:id="rId4" imgW="885539" imgH="760809" progId="Visio.Drawing.11">
                  <p:embed/>
                </p:oleObj>
              </mc:Choice>
              <mc:Fallback>
                <p:oleObj name="Visio" r:id="rId4" imgW="885539" imgH="760809"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600" y="1938338"/>
                        <a:ext cx="4475163" cy="3843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551961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558ED5"/>
                </a:solidFill>
                <a:latin typeface="Calibri" pitchFamily="34" charset="0"/>
                <a:cs typeface="Calibri" pitchFamily="34" charset="0"/>
              </a:rPr>
              <a:t>Lab Safety</a:t>
            </a:r>
            <a:endParaRPr lang="en-US" dirty="0">
              <a:solidFill>
                <a:srgbClr val="558ED5"/>
              </a:solidFill>
              <a:latin typeface="Calibri" pitchFamily="34" charset="0"/>
              <a:cs typeface="Calibri" pitchFamily="34" charset="0"/>
            </a:endParaRPr>
          </a:p>
        </p:txBody>
      </p:sp>
      <p:sp>
        <p:nvSpPr>
          <p:cNvPr id="221186" name="Text Placeholder 2"/>
          <p:cNvSpPr>
            <a:spLocks noGrp="1"/>
          </p:cNvSpPr>
          <p:nvPr>
            <p:ph type="body" idx="1"/>
          </p:nvPr>
        </p:nvSpPr>
        <p:spPr/>
        <p:txBody>
          <a:bodyPr/>
          <a:lstStyle/>
          <a:p>
            <a:endParaRPr lang="en-US" smtClean="0">
              <a:latin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Some Electronic Components</a:t>
            </a:r>
          </a:p>
        </p:txBody>
      </p:sp>
      <p:sp>
        <p:nvSpPr>
          <p:cNvPr id="7171" name="Content Placeholder 2"/>
          <p:cNvSpPr txBox="1">
            <a:spLocks/>
          </p:cNvSpPr>
          <p:nvPr/>
        </p:nvSpPr>
        <p:spPr bwMode="auto">
          <a:xfrm>
            <a:off x="457200" y="941388"/>
            <a:ext cx="8229600" cy="5370512"/>
          </a:xfrm>
          <a:prstGeom prst="rect">
            <a:avLst/>
          </a:prstGeom>
          <a:noFill/>
          <a:ln>
            <a:noFill/>
          </a:ln>
          <a:extLst/>
        </p:spPr>
        <p:txBody>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Bef>
                <a:spcPts val="400"/>
              </a:spcBef>
              <a:spcAft>
                <a:spcPts val="200"/>
              </a:spcAft>
              <a:buFont typeface="Arial" charset="0"/>
              <a:buChar char="•"/>
              <a:defRPr/>
            </a:pPr>
            <a:r>
              <a:rPr lang="en-US" sz="2000" b="1" dirty="0" smtClean="0">
                <a:solidFill>
                  <a:srgbClr val="558ED5"/>
                </a:solidFill>
                <a:latin typeface="Calibri" pitchFamily="34" charset="0"/>
                <a:sym typeface="Wingdings" pitchFamily="2" charset="2"/>
              </a:rPr>
              <a:t>Resistors</a:t>
            </a:r>
            <a:r>
              <a:rPr lang="en-US" sz="2000" dirty="0" smtClean="0">
                <a:latin typeface="Calibri" pitchFamily="34" charset="0"/>
                <a:sym typeface="Wingdings" pitchFamily="2" charset="2"/>
              </a:rPr>
              <a:t> – providing resistance (actually every matter on earth is a resistor)</a:t>
            </a:r>
          </a:p>
          <a:p>
            <a:pPr eaLnBrk="1" hangingPunct="1">
              <a:spcBef>
                <a:spcPts val="400"/>
              </a:spcBef>
              <a:spcAft>
                <a:spcPts val="200"/>
              </a:spcAft>
              <a:buFont typeface="Arial" charset="0"/>
              <a:buChar char="•"/>
              <a:defRPr/>
            </a:pPr>
            <a:endParaRPr lang="en-US" sz="2000" dirty="0">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000" dirty="0" smtClean="0">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000" dirty="0">
              <a:latin typeface="Calibri" pitchFamily="34" charset="0"/>
              <a:sym typeface="Wingdings" pitchFamily="2" charset="2"/>
            </a:endParaRPr>
          </a:p>
          <a:p>
            <a:pPr marL="0" indent="0" eaLnBrk="1" hangingPunct="1">
              <a:spcBef>
                <a:spcPts val="400"/>
              </a:spcBef>
              <a:spcAft>
                <a:spcPts val="200"/>
              </a:spcAft>
              <a:defRPr/>
            </a:pPr>
            <a:endParaRPr lang="en-US" sz="2000" dirty="0" smtClean="0">
              <a:latin typeface="Calibri" pitchFamily="34" charset="0"/>
              <a:sym typeface="Wingdings" pitchFamily="2" charset="2"/>
            </a:endParaRPr>
          </a:p>
          <a:p>
            <a:pPr marL="0" indent="0" eaLnBrk="1" hangingPunct="1">
              <a:spcBef>
                <a:spcPts val="400"/>
              </a:spcBef>
              <a:spcAft>
                <a:spcPts val="200"/>
              </a:spcAft>
              <a:defRPr/>
            </a:pPr>
            <a:endParaRPr lang="en-US" sz="2000" dirty="0">
              <a:latin typeface="Calibri" pitchFamily="34" charset="0"/>
              <a:sym typeface="Wingdings" pitchFamily="2" charset="2"/>
            </a:endParaRPr>
          </a:p>
          <a:p>
            <a:pPr eaLnBrk="1" hangingPunct="1">
              <a:spcBef>
                <a:spcPts val="400"/>
              </a:spcBef>
              <a:spcAft>
                <a:spcPts val="200"/>
              </a:spcAft>
              <a:buFont typeface="Arial" pitchFamily="34" charset="0"/>
              <a:buChar char="•"/>
              <a:defRPr/>
            </a:pPr>
            <a:r>
              <a:rPr lang="en-US" sz="2000" b="1" dirty="0" smtClean="0">
                <a:solidFill>
                  <a:srgbClr val="558ED5"/>
                </a:solidFill>
                <a:latin typeface="Calibri" pitchFamily="34" charset="0"/>
                <a:sym typeface="Wingdings" pitchFamily="2" charset="2"/>
              </a:rPr>
              <a:t>Capacitors</a:t>
            </a:r>
            <a:r>
              <a:rPr lang="en-US" sz="2000" dirty="0" smtClean="0">
                <a:latin typeface="Calibri" pitchFamily="34" charset="0"/>
                <a:sym typeface="Wingdings" pitchFamily="2" charset="2"/>
              </a:rPr>
              <a:t> – storehouse for charges</a:t>
            </a:r>
          </a:p>
          <a:p>
            <a:pPr eaLnBrk="1" hangingPunct="1">
              <a:spcBef>
                <a:spcPts val="400"/>
              </a:spcBef>
              <a:spcAft>
                <a:spcPts val="200"/>
              </a:spcAft>
              <a:buFont typeface="Arial" charset="0"/>
              <a:buChar char="•"/>
              <a:defRPr/>
            </a:pPr>
            <a:endParaRPr lang="en-US" sz="2400" b="1" dirty="0">
              <a:solidFill>
                <a:srgbClr val="558ED5"/>
              </a:solidFill>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400" b="1" dirty="0" smtClean="0">
              <a:solidFill>
                <a:srgbClr val="558ED5"/>
              </a:solidFill>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400" b="1" dirty="0">
              <a:solidFill>
                <a:srgbClr val="558ED5"/>
              </a:solidFill>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400" b="1" dirty="0" smtClean="0">
              <a:solidFill>
                <a:srgbClr val="558ED5"/>
              </a:solidFill>
              <a:latin typeface="Calibri" pitchFamily="34" charset="0"/>
              <a:sym typeface="Wingdings" pitchFamily="2" charset="2"/>
            </a:endParaRPr>
          </a:p>
        </p:txBody>
      </p:sp>
      <p:sp>
        <p:nvSpPr>
          <p:cNvPr id="16998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169988" name="Picture 2" descr="smd resistor codes"/>
          <p:cNvPicPr>
            <a:picLocks noChangeAspect="1" noChangeArrowheads="1"/>
          </p:cNvPicPr>
          <p:nvPr/>
        </p:nvPicPr>
        <p:blipFill>
          <a:blip r:embed="rId3"/>
          <a:srcRect/>
          <a:stretch>
            <a:fillRect/>
          </a:stretch>
        </p:blipFill>
        <p:spPr bwMode="auto">
          <a:xfrm>
            <a:off x="5449888" y="1384300"/>
            <a:ext cx="2225675" cy="2289175"/>
          </a:xfrm>
          <a:prstGeom prst="rect">
            <a:avLst/>
          </a:prstGeom>
          <a:noFill/>
          <a:ln w="9525">
            <a:noFill/>
            <a:miter lim="800000"/>
            <a:headEnd/>
            <a:tailEnd/>
          </a:ln>
        </p:spPr>
      </p:pic>
      <p:sp>
        <p:nvSpPr>
          <p:cNvPr id="169989" name="TextBox 2"/>
          <p:cNvSpPr txBox="1">
            <a:spLocks noChangeArrowheads="1"/>
          </p:cNvSpPr>
          <p:nvPr/>
        </p:nvSpPr>
        <p:spPr bwMode="auto">
          <a:xfrm>
            <a:off x="5006975" y="3552825"/>
            <a:ext cx="3486150" cy="400050"/>
          </a:xfrm>
          <a:prstGeom prst="rect">
            <a:avLst/>
          </a:prstGeom>
          <a:noFill/>
          <a:ln w="9525">
            <a:noFill/>
            <a:miter lim="800000"/>
            <a:headEnd/>
            <a:tailEnd/>
          </a:ln>
        </p:spPr>
        <p:txBody>
          <a:bodyPr wrap="none">
            <a:spAutoFit/>
          </a:bodyPr>
          <a:lstStyle/>
          <a:p>
            <a:r>
              <a:rPr lang="en-US" sz="1000">
                <a:latin typeface="Calibri" pitchFamily="34" charset="0"/>
              </a:rPr>
              <a:t>Source:</a:t>
            </a:r>
          </a:p>
          <a:p>
            <a:r>
              <a:rPr lang="en-US" sz="1000">
                <a:latin typeface="Calibri" pitchFamily="34" charset="0"/>
              </a:rPr>
              <a:t>http://www.electronicrepairguide.com/smd-resistor-code.html</a:t>
            </a:r>
          </a:p>
        </p:txBody>
      </p:sp>
      <p:pic>
        <p:nvPicPr>
          <p:cNvPr id="169990" name="Picture 4" descr="Resistor.jpg"/>
          <p:cNvPicPr>
            <a:picLocks noChangeAspect="1" noChangeArrowheads="1"/>
          </p:cNvPicPr>
          <p:nvPr/>
        </p:nvPicPr>
        <p:blipFill>
          <a:blip r:embed="rId4"/>
          <a:srcRect/>
          <a:stretch>
            <a:fillRect/>
          </a:stretch>
        </p:blipFill>
        <p:spPr bwMode="auto">
          <a:xfrm>
            <a:off x="2011363" y="1566863"/>
            <a:ext cx="2262187" cy="1503362"/>
          </a:xfrm>
          <a:prstGeom prst="rect">
            <a:avLst/>
          </a:prstGeom>
          <a:noFill/>
          <a:ln w="9525">
            <a:noFill/>
            <a:miter lim="800000"/>
            <a:headEnd/>
            <a:tailEnd/>
          </a:ln>
        </p:spPr>
      </p:pic>
      <p:sp>
        <p:nvSpPr>
          <p:cNvPr id="169991" name="TextBox 10"/>
          <p:cNvSpPr txBox="1">
            <a:spLocks noChangeArrowheads="1"/>
          </p:cNvSpPr>
          <p:nvPr/>
        </p:nvSpPr>
        <p:spPr bwMode="auto">
          <a:xfrm>
            <a:off x="2011363" y="3028950"/>
            <a:ext cx="2125662" cy="400050"/>
          </a:xfrm>
          <a:prstGeom prst="rect">
            <a:avLst/>
          </a:prstGeom>
          <a:noFill/>
          <a:ln w="9525">
            <a:noFill/>
            <a:miter lim="800000"/>
            <a:headEnd/>
            <a:tailEnd/>
          </a:ln>
        </p:spPr>
        <p:txBody>
          <a:bodyPr wrap="none">
            <a:spAutoFit/>
          </a:bodyPr>
          <a:lstStyle/>
          <a:p>
            <a:r>
              <a:rPr lang="en-US" sz="1000">
                <a:latin typeface="Calibri" pitchFamily="34" charset="0"/>
              </a:rPr>
              <a:t>Source:</a:t>
            </a:r>
          </a:p>
          <a:p>
            <a:r>
              <a:rPr lang="en-US" sz="1000">
                <a:latin typeface="Calibri" pitchFamily="34" charset="0"/>
              </a:rPr>
              <a:t>http://en.wikipedia.org/wiki/Resistor</a:t>
            </a:r>
          </a:p>
        </p:txBody>
      </p:sp>
      <p:pic>
        <p:nvPicPr>
          <p:cNvPr id="169992" name="Picture 2" descr="Photo-SMDcapacitors.jpg"/>
          <p:cNvPicPr>
            <a:picLocks noChangeAspect="1" noChangeArrowheads="1"/>
          </p:cNvPicPr>
          <p:nvPr/>
        </p:nvPicPr>
        <p:blipFill>
          <a:blip r:embed="rId5"/>
          <a:srcRect/>
          <a:stretch>
            <a:fillRect/>
          </a:stretch>
        </p:blipFill>
        <p:spPr bwMode="auto">
          <a:xfrm>
            <a:off x="2801938" y="4113213"/>
            <a:ext cx="2670175" cy="1998662"/>
          </a:xfrm>
          <a:prstGeom prst="rect">
            <a:avLst/>
          </a:prstGeom>
          <a:noFill/>
          <a:ln w="9525">
            <a:noFill/>
            <a:miter lim="800000"/>
            <a:headEnd/>
            <a:tailEnd/>
          </a:ln>
        </p:spPr>
      </p:pic>
      <p:sp>
        <p:nvSpPr>
          <p:cNvPr id="169993" name="TextBox 9"/>
          <p:cNvSpPr txBox="1">
            <a:spLocks noChangeArrowheads="1"/>
          </p:cNvSpPr>
          <p:nvPr/>
        </p:nvSpPr>
        <p:spPr bwMode="auto">
          <a:xfrm>
            <a:off x="2801938" y="6055386"/>
            <a:ext cx="2205037" cy="400050"/>
          </a:xfrm>
          <a:prstGeom prst="rect">
            <a:avLst/>
          </a:prstGeom>
          <a:noFill/>
          <a:ln w="9525">
            <a:noFill/>
            <a:miter lim="800000"/>
            <a:headEnd/>
            <a:tailEnd/>
          </a:ln>
        </p:spPr>
        <p:txBody>
          <a:bodyPr wrap="none">
            <a:spAutoFit/>
          </a:bodyPr>
          <a:lstStyle/>
          <a:p>
            <a:r>
              <a:rPr lang="en-US" sz="1000" dirty="0">
                <a:latin typeface="Calibri" pitchFamily="34" charset="0"/>
              </a:rPr>
              <a:t>Source:</a:t>
            </a:r>
          </a:p>
          <a:p>
            <a:r>
              <a:rPr lang="en-US" sz="1000" dirty="0">
                <a:latin typeface="Calibri" pitchFamily="34" charset="0"/>
              </a:rPr>
              <a:t>http://en.wikipedia.org/wiki/Capacitor</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idx="4294967295"/>
          </p:nvPr>
        </p:nvSpPr>
        <p:spPr>
          <a:xfrm>
            <a:off x="457200" y="196850"/>
            <a:ext cx="8229600" cy="658813"/>
          </a:xfrm>
        </p:spPr>
        <p:txBody>
          <a:bodyPr/>
          <a:lstStyle/>
          <a:p>
            <a:pPr eaLnBrk="1" hangingPunct="1"/>
            <a:r>
              <a:rPr lang="en-US" sz="2800" b="1" dirty="0" smtClean="0">
                <a:solidFill>
                  <a:srgbClr val="558ED5"/>
                </a:solidFill>
                <a:latin typeface="Calibri" pitchFamily="34" charset="0"/>
              </a:rPr>
              <a:t>You (probably) don’t want to do </a:t>
            </a:r>
            <a:r>
              <a:rPr lang="en-US" sz="2800" b="1" smtClean="0">
                <a:solidFill>
                  <a:srgbClr val="558ED5"/>
                </a:solidFill>
                <a:latin typeface="Calibri" pitchFamily="34" charset="0"/>
              </a:rPr>
              <a:t>this in </a:t>
            </a:r>
            <a:r>
              <a:rPr lang="en-US" sz="2800" b="1" dirty="0" smtClean="0">
                <a:solidFill>
                  <a:srgbClr val="558ED5"/>
                </a:solidFill>
                <a:latin typeface="Calibri" pitchFamily="34" charset="0"/>
              </a:rPr>
              <a:t>the lab…</a:t>
            </a:r>
          </a:p>
        </p:txBody>
      </p:sp>
      <p:sp>
        <p:nvSpPr>
          <p:cNvPr id="222210" name="Content Placeholder 2"/>
          <p:cNvSpPr txBox="1">
            <a:spLocks/>
          </p:cNvSpPr>
          <p:nvPr/>
        </p:nvSpPr>
        <p:spPr bwMode="auto">
          <a:xfrm>
            <a:off x="457200" y="941388"/>
            <a:ext cx="8229600" cy="1828800"/>
          </a:xfrm>
          <a:prstGeom prst="rect">
            <a:avLst/>
          </a:prstGeom>
          <a:noFill/>
          <a:ln w="9525">
            <a:noFill/>
            <a:miter lim="800000"/>
            <a:headEnd/>
            <a:tailEnd/>
          </a:ln>
        </p:spPr>
        <p:txBody>
          <a:bodyPr/>
          <a:lstStyle/>
          <a:p>
            <a:pPr marL="800100" lvl="1" indent="-342900">
              <a:spcBef>
                <a:spcPts val="400"/>
              </a:spcBef>
              <a:spcAft>
                <a:spcPts val="200"/>
              </a:spcAft>
            </a:pPr>
            <a:endParaRPr lang="en-US" sz="2400">
              <a:latin typeface="Calibri" pitchFamily="34" charset="0"/>
            </a:endParaRPr>
          </a:p>
        </p:txBody>
      </p:sp>
      <p:sp>
        <p:nvSpPr>
          <p:cNvPr id="222211" name="Rectangle 8">
            <a:hlinkClick r:id="rId3"/>
          </p:cNvPr>
          <p:cNvSpPr>
            <a:spLocks noChangeArrowheads="1"/>
          </p:cNvSpPr>
          <p:nvPr/>
        </p:nvSpPr>
        <p:spPr bwMode="auto">
          <a:xfrm>
            <a:off x="2089150" y="5360988"/>
            <a:ext cx="5253038" cy="369887"/>
          </a:xfrm>
          <a:prstGeom prst="rect">
            <a:avLst/>
          </a:prstGeom>
          <a:noFill/>
          <a:ln w="9525">
            <a:noFill/>
            <a:miter lim="800000"/>
            <a:headEnd/>
            <a:tailEnd/>
          </a:ln>
        </p:spPr>
        <p:txBody>
          <a:bodyPr>
            <a:spAutoFit/>
          </a:bodyPr>
          <a:lstStyle/>
          <a:p>
            <a:r>
              <a:rPr lang="en-US">
                <a:hlinkClick r:id="rId3"/>
              </a:rPr>
              <a:t>http://www.youtube.com/watch?v=JCPXckfT-6g</a:t>
            </a:r>
            <a:endParaRPr lang="en-US"/>
          </a:p>
        </p:txBody>
      </p:sp>
      <p:pic>
        <p:nvPicPr>
          <p:cNvPr id="222212" name="Picture 5">
            <a:hlinkClick r:id="rId3"/>
          </p:cNvPr>
          <p:cNvPicPr>
            <a:picLocks noChangeAspect="1" noChangeArrowheads="1"/>
          </p:cNvPicPr>
          <p:nvPr/>
        </p:nvPicPr>
        <p:blipFill>
          <a:blip r:embed="rId4"/>
          <a:srcRect/>
          <a:stretch>
            <a:fillRect/>
          </a:stretch>
        </p:blipFill>
        <p:spPr bwMode="auto">
          <a:xfrm>
            <a:off x="2089150" y="1089025"/>
            <a:ext cx="5137150" cy="4090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Appropriate dressing</a:t>
            </a:r>
          </a:p>
        </p:txBody>
      </p:sp>
      <p:sp>
        <p:nvSpPr>
          <p:cNvPr id="224258" name="Content Placeholder 2"/>
          <p:cNvSpPr txBox="1">
            <a:spLocks/>
          </p:cNvSpPr>
          <p:nvPr/>
        </p:nvSpPr>
        <p:spPr bwMode="auto">
          <a:xfrm>
            <a:off x="457200" y="941388"/>
            <a:ext cx="8229600" cy="5334000"/>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200" b="1">
                <a:solidFill>
                  <a:srgbClr val="558ED5"/>
                </a:solidFill>
                <a:latin typeface="Calibri" pitchFamily="34" charset="0"/>
              </a:rPr>
              <a:t>Hair:</a:t>
            </a:r>
            <a:r>
              <a:rPr lang="en-US" sz="2200">
                <a:latin typeface="Calibri" pitchFamily="34" charset="0"/>
              </a:rPr>
              <a:t> long hair must be tied or restrained to prevent accidental contact with lab equipment</a:t>
            </a:r>
          </a:p>
          <a:p>
            <a:pPr marL="342900" indent="-342900">
              <a:spcBef>
                <a:spcPts val="400"/>
              </a:spcBef>
              <a:spcAft>
                <a:spcPts val="200"/>
              </a:spcAft>
              <a:buFont typeface="Arial" charset="0"/>
              <a:buChar char="•"/>
            </a:pPr>
            <a:endParaRPr lang="en-US" sz="2200">
              <a:latin typeface="Calibri" pitchFamily="34" charset="0"/>
            </a:endParaRPr>
          </a:p>
          <a:p>
            <a:pPr marL="342900" indent="-342900">
              <a:spcBef>
                <a:spcPts val="400"/>
              </a:spcBef>
              <a:spcAft>
                <a:spcPts val="200"/>
              </a:spcAft>
              <a:buFont typeface="Arial" charset="0"/>
              <a:buChar char="•"/>
            </a:pPr>
            <a:r>
              <a:rPr lang="en-US" sz="2200">
                <a:latin typeface="Calibri" pitchFamily="34" charset="0"/>
              </a:rPr>
              <a:t>Loose or hanging clothing must not be worn (ties, scarves)</a:t>
            </a:r>
          </a:p>
          <a:p>
            <a:pPr marL="342900" indent="-342900">
              <a:spcBef>
                <a:spcPts val="400"/>
              </a:spcBef>
              <a:spcAft>
                <a:spcPts val="200"/>
              </a:spcAft>
              <a:buFont typeface="Arial" charset="0"/>
              <a:buChar char="•"/>
            </a:pPr>
            <a:endParaRPr lang="en-US" sz="2200">
              <a:latin typeface="Calibri" pitchFamily="34" charset="0"/>
            </a:endParaRPr>
          </a:p>
          <a:p>
            <a:pPr marL="342900" indent="-342900">
              <a:spcBef>
                <a:spcPts val="400"/>
              </a:spcBef>
              <a:spcAft>
                <a:spcPts val="200"/>
              </a:spcAft>
              <a:buFont typeface="Arial" charset="0"/>
              <a:buChar char="•"/>
            </a:pPr>
            <a:r>
              <a:rPr lang="en-US" sz="2200" b="1">
                <a:solidFill>
                  <a:srgbClr val="558ED5"/>
                </a:solidFill>
                <a:latin typeface="Calibri" pitchFamily="34" charset="0"/>
              </a:rPr>
              <a:t>Footwear:</a:t>
            </a:r>
            <a:r>
              <a:rPr lang="en-US" sz="2200" b="1">
                <a:solidFill>
                  <a:srgbClr val="7575D1"/>
                </a:solidFill>
                <a:latin typeface="Calibri" pitchFamily="34" charset="0"/>
              </a:rPr>
              <a:t> </a:t>
            </a:r>
            <a:r>
              <a:rPr lang="en-US" sz="2200">
                <a:latin typeface="Calibri" pitchFamily="34" charset="0"/>
              </a:rPr>
              <a:t>due to the risk of electric shock, bare feet are never allowed in any lab area at any time</a:t>
            </a:r>
          </a:p>
          <a:p>
            <a:pPr marL="342900" indent="-342900">
              <a:spcBef>
                <a:spcPts val="400"/>
              </a:spcBef>
              <a:spcAft>
                <a:spcPts val="200"/>
              </a:spcAft>
              <a:buFont typeface="Arial" charset="0"/>
              <a:buChar char="•"/>
            </a:pPr>
            <a:endParaRPr lang="en-US" sz="2200" b="1">
              <a:solidFill>
                <a:srgbClr val="FF0000"/>
              </a:solidFill>
              <a:latin typeface="Calibri" pitchFamily="34" charset="0"/>
            </a:endParaRPr>
          </a:p>
          <a:p>
            <a:pPr marL="342900" indent="-342900">
              <a:spcBef>
                <a:spcPts val="400"/>
              </a:spcBef>
              <a:spcAft>
                <a:spcPts val="200"/>
              </a:spcAft>
              <a:buFont typeface="Arial" charset="0"/>
              <a:buChar char="•"/>
            </a:pPr>
            <a:r>
              <a:rPr lang="en-US" sz="2200" b="1">
                <a:solidFill>
                  <a:srgbClr val="558ED5"/>
                </a:solidFill>
                <a:latin typeface="Calibri" pitchFamily="34" charset="0"/>
              </a:rPr>
              <a:t>Soldering:</a:t>
            </a:r>
            <a:r>
              <a:rPr lang="en-US" sz="2200">
                <a:solidFill>
                  <a:srgbClr val="7575D1"/>
                </a:solidFill>
                <a:latin typeface="Calibri" pitchFamily="34" charset="0"/>
              </a:rPr>
              <a:t> </a:t>
            </a:r>
            <a:r>
              <a:rPr lang="en-US" sz="2200">
                <a:latin typeface="Calibri" pitchFamily="34" charset="0"/>
              </a:rPr>
              <a:t>Anyone doing any soldering work in the laboratory areas must wear a shirt, long pants or long skirt, socks, and covered shoes</a:t>
            </a:r>
          </a:p>
          <a:p>
            <a:pPr marL="342900" indent="-342900">
              <a:spcBef>
                <a:spcPts val="400"/>
              </a:spcBef>
              <a:spcAft>
                <a:spcPts val="200"/>
              </a:spcAft>
              <a:buFont typeface="Arial" charset="0"/>
              <a:buChar char="•"/>
            </a:pPr>
            <a:endParaRPr lang="en-US" sz="2200">
              <a:latin typeface="Calibri" pitchFamily="34" charset="0"/>
            </a:endParaRPr>
          </a:p>
          <a:p>
            <a:pPr marL="342900" indent="-342900">
              <a:spcBef>
                <a:spcPts val="400"/>
              </a:spcBef>
              <a:spcAft>
                <a:spcPts val="200"/>
              </a:spcAft>
              <a:buFont typeface="Arial" charset="0"/>
              <a:buChar char="•"/>
            </a:pPr>
            <a:r>
              <a:rPr lang="en-US" sz="2200">
                <a:latin typeface="Calibri" pitchFamily="34" charset="0"/>
              </a:rPr>
              <a:t>Prevent the possibility of severe burns resulting from the splashing or dripping of hot liquefied solder</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Proper attire</a:t>
            </a:r>
          </a:p>
        </p:txBody>
      </p:sp>
      <p:sp>
        <p:nvSpPr>
          <p:cNvPr id="226306" name="Content Placeholder 2"/>
          <p:cNvSpPr txBox="1">
            <a:spLocks/>
          </p:cNvSpPr>
          <p:nvPr/>
        </p:nvSpPr>
        <p:spPr bwMode="auto">
          <a:xfrm>
            <a:off x="457200" y="941388"/>
            <a:ext cx="8229600" cy="5334000"/>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a:latin typeface="Calibri" pitchFamily="34" charset="0"/>
              </a:rPr>
              <a:t>Lab benches must be kept in neat order and returned to the condition found when you are finished</a:t>
            </a:r>
          </a:p>
          <a:p>
            <a:pPr marL="342900" indent="-342900">
              <a:spcBef>
                <a:spcPts val="400"/>
              </a:spcBef>
              <a:spcAft>
                <a:spcPts val="200"/>
              </a:spcAft>
              <a:buFont typeface="Arial" charset="0"/>
              <a:buChar char="•"/>
            </a:pPr>
            <a:r>
              <a:rPr lang="en-US" sz="2400">
                <a:latin typeface="Calibri" pitchFamily="34" charset="0"/>
              </a:rPr>
              <a:t>We are sharing the labs with other courses and students. </a:t>
            </a:r>
            <a:r>
              <a:rPr lang="en-US" sz="2400" b="1">
                <a:solidFill>
                  <a:srgbClr val="558ED5"/>
                </a:solidFill>
                <a:latin typeface="Calibri" pitchFamily="34" charset="0"/>
              </a:rPr>
              <a:t>Don’t be selfish</a:t>
            </a:r>
          </a:p>
          <a:p>
            <a:pPr marL="342900" indent="-342900">
              <a:spcBef>
                <a:spcPts val="400"/>
              </a:spcBef>
              <a:spcAft>
                <a:spcPts val="200"/>
              </a:spcAft>
              <a:buFont typeface="Arial" charset="0"/>
              <a:buChar char="•"/>
            </a:pPr>
            <a:r>
              <a:rPr lang="en-US" sz="2400">
                <a:latin typeface="Calibri" pitchFamily="34" charset="0"/>
              </a:rPr>
              <a:t>No food and drink should be consumed at the lab benches</a:t>
            </a:r>
          </a:p>
          <a:p>
            <a:pPr marL="342900" indent="-342900">
              <a:spcBef>
                <a:spcPts val="400"/>
              </a:spcBef>
              <a:spcAft>
                <a:spcPts val="200"/>
              </a:spcAft>
              <a:buFont typeface="Arial" charset="0"/>
              <a:buChar char="•"/>
            </a:pPr>
            <a:r>
              <a:rPr lang="en-US" sz="2400">
                <a:latin typeface="Calibri" pitchFamily="34" charset="0"/>
              </a:rPr>
              <a:t>Do not use a pen as a pointer when reading meters or oscilloscope</a:t>
            </a:r>
          </a:p>
          <a:p>
            <a:pPr marL="342900" indent="-342900">
              <a:spcBef>
                <a:spcPts val="400"/>
              </a:spcBef>
              <a:spcAft>
                <a:spcPts val="200"/>
              </a:spcAft>
              <a:buFont typeface="Arial" charset="0"/>
              <a:buChar char="•"/>
            </a:pPr>
            <a:r>
              <a:rPr lang="en-US" sz="2400">
                <a:latin typeface="Calibri" pitchFamily="34" charset="0"/>
              </a:rPr>
              <a:t>No </a:t>
            </a:r>
            <a:r>
              <a:rPr lang="en-US" sz="2400" b="1">
                <a:solidFill>
                  <a:srgbClr val="558ED5"/>
                </a:solidFill>
                <a:latin typeface="Calibri" pitchFamily="34" charset="0"/>
              </a:rPr>
              <a:t>horseplay!</a:t>
            </a:r>
          </a:p>
          <a:p>
            <a:pPr marL="342900" indent="-342900">
              <a:spcBef>
                <a:spcPts val="400"/>
              </a:spcBef>
              <a:spcAft>
                <a:spcPts val="200"/>
              </a:spcAft>
              <a:buFont typeface="Arial" charset="0"/>
              <a:buChar char="•"/>
            </a:pPr>
            <a:r>
              <a:rPr lang="en-US" sz="2400">
                <a:latin typeface="Calibri" pitchFamily="34" charset="0"/>
              </a:rPr>
              <a:t>Beware of slips, trips and falls</a:t>
            </a:r>
          </a:p>
        </p:txBody>
      </p:sp>
      <p:pic>
        <p:nvPicPr>
          <p:cNvPr id="226307" name="Picture 2" descr="M:\course\engg1100\lab_safety\scope.JPG"/>
          <p:cNvPicPr>
            <a:picLocks noChangeAspect="1" noChangeArrowheads="1"/>
          </p:cNvPicPr>
          <p:nvPr/>
        </p:nvPicPr>
        <p:blipFill>
          <a:blip r:embed="rId3"/>
          <a:srcRect/>
          <a:stretch>
            <a:fillRect/>
          </a:stretch>
        </p:blipFill>
        <p:spPr bwMode="auto">
          <a:xfrm>
            <a:off x="5219700" y="3513138"/>
            <a:ext cx="3467100" cy="2762250"/>
          </a:xfrm>
          <a:prstGeom prst="rect">
            <a:avLst/>
          </a:prstGeom>
          <a:noFill/>
          <a:ln w="9525">
            <a:noFill/>
            <a:miter lim="800000"/>
            <a:headEnd/>
            <a:tailEnd/>
          </a:ln>
        </p:spPr>
      </p:pic>
      <p:cxnSp>
        <p:nvCxnSpPr>
          <p:cNvPr id="6" name="Straight Arrow Connector 5"/>
          <p:cNvCxnSpPr/>
          <p:nvPr/>
        </p:nvCxnSpPr>
        <p:spPr>
          <a:xfrm>
            <a:off x="4410075" y="3513138"/>
            <a:ext cx="1489075" cy="835025"/>
          </a:xfrm>
          <a:prstGeom prst="straightConnector1">
            <a:avLst/>
          </a:prstGeom>
          <a:ln w="76200">
            <a:tailEnd type="arrow"/>
          </a:ln>
        </p:spPr>
        <p:style>
          <a:lnRef idx="3">
            <a:schemeClr val="accent1"/>
          </a:lnRef>
          <a:fillRef idx="0">
            <a:schemeClr val="accent1"/>
          </a:fillRef>
          <a:effectRef idx="2">
            <a:schemeClr val="accent1"/>
          </a:effectRef>
          <a:fontRef idx="minor">
            <a:schemeClr val="tx1"/>
          </a:fontRef>
        </p:style>
      </p:cxnSp>
      <p:sp>
        <p:nvSpPr>
          <p:cNvPr id="7" name="&quot;No&quot; Symbol 6"/>
          <p:cNvSpPr/>
          <p:nvPr/>
        </p:nvSpPr>
        <p:spPr>
          <a:xfrm rot="4690352">
            <a:off x="7081838" y="4348163"/>
            <a:ext cx="1479550" cy="146050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Understand the floor plan of your lab</a:t>
            </a:r>
          </a:p>
        </p:txBody>
      </p:sp>
      <p:grpSp>
        <p:nvGrpSpPr>
          <p:cNvPr id="228354" name="Group 6"/>
          <p:cNvGrpSpPr>
            <a:grpSpLocks/>
          </p:cNvGrpSpPr>
          <p:nvPr/>
        </p:nvGrpSpPr>
        <p:grpSpPr bwMode="auto">
          <a:xfrm>
            <a:off x="1504950" y="1350963"/>
            <a:ext cx="6362700" cy="4894262"/>
            <a:chOff x="1524000" y="1257300"/>
            <a:chExt cx="6362700" cy="4894118"/>
          </a:xfrm>
        </p:grpSpPr>
        <p:sp>
          <p:nvSpPr>
            <p:cNvPr id="228364" name="Rectangle 7"/>
            <p:cNvSpPr>
              <a:spLocks noChangeArrowheads="1"/>
            </p:cNvSpPr>
            <p:nvPr/>
          </p:nvSpPr>
          <p:spPr bwMode="auto">
            <a:xfrm>
              <a:off x="1524000" y="1257300"/>
              <a:ext cx="6134100" cy="4419600"/>
            </a:xfrm>
            <a:prstGeom prst="rect">
              <a:avLst/>
            </a:prstGeom>
            <a:noFill/>
            <a:ln w="12700" algn="ctr">
              <a:solidFill>
                <a:schemeClr val="tx1"/>
              </a:solidFill>
              <a:round/>
              <a:headEnd/>
              <a:tailEnd/>
            </a:ln>
          </p:spPr>
          <p:txBody>
            <a:bodyPr/>
            <a:lstStyle/>
            <a:p>
              <a:endParaRPr lang="en-US">
                <a:latin typeface="Calibri" pitchFamily="34" charset="0"/>
              </a:endParaRPr>
            </a:p>
          </p:txBody>
        </p:sp>
        <p:sp>
          <p:nvSpPr>
            <p:cNvPr id="228365" name="Rectangle 8"/>
            <p:cNvSpPr>
              <a:spLocks noChangeArrowheads="1"/>
            </p:cNvSpPr>
            <p:nvPr/>
          </p:nvSpPr>
          <p:spPr bwMode="auto">
            <a:xfrm>
              <a:off x="1828800" y="4343400"/>
              <a:ext cx="1371600" cy="342900"/>
            </a:xfrm>
            <a:prstGeom prst="rect">
              <a:avLst/>
            </a:prstGeom>
            <a:noFill/>
            <a:ln w="12700" algn="ctr">
              <a:solidFill>
                <a:schemeClr val="tx1"/>
              </a:solidFill>
              <a:round/>
              <a:headEnd/>
              <a:tailEnd/>
            </a:ln>
          </p:spPr>
          <p:txBody>
            <a:bodyPr anchor="ctr"/>
            <a:lstStyle/>
            <a:p>
              <a:r>
                <a:rPr lang="en-US" sz="1600">
                  <a:latin typeface="Calibri" pitchFamily="34" charset="0"/>
                </a:rPr>
                <a:t>bench</a:t>
              </a:r>
            </a:p>
          </p:txBody>
        </p:sp>
        <p:sp>
          <p:nvSpPr>
            <p:cNvPr id="228366" name="Rectangle 9"/>
            <p:cNvSpPr>
              <a:spLocks noChangeArrowheads="1"/>
            </p:cNvSpPr>
            <p:nvPr/>
          </p:nvSpPr>
          <p:spPr bwMode="auto">
            <a:xfrm>
              <a:off x="3314700" y="4343400"/>
              <a:ext cx="1371600" cy="342900"/>
            </a:xfrm>
            <a:prstGeom prst="rect">
              <a:avLst/>
            </a:prstGeom>
            <a:noFill/>
            <a:ln w="12700" algn="ctr">
              <a:solidFill>
                <a:schemeClr val="tx1"/>
              </a:solidFill>
              <a:round/>
              <a:headEnd/>
              <a:tailEnd/>
            </a:ln>
          </p:spPr>
          <p:txBody>
            <a:bodyPr anchor="ctr"/>
            <a:lstStyle/>
            <a:p>
              <a:r>
                <a:rPr lang="en-US" sz="1600">
                  <a:latin typeface="Calibri" pitchFamily="34" charset="0"/>
                </a:rPr>
                <a:t>bench</a:t>
              </a:r>
            </a:p>
          </p:txBody>
        </p:sp>
        <p:sp>
          <p:nvSpPr>
            <p:cNvPr id="228367" name="Rectangle 10"/>
            <p:cNvSpPr>
              <a:spLocks noChangeArrowheads="1"/>
            </p:cNvSpPr>
            <p:nvPr/>
          </p:nvSpPr>
          <p:spPr bwMode="auto">
            <a:xfrm>
              <a:off x="4800600" y="4343400"/>
              <a:ext cx="1371600" cy="342900"/>
            </a:xfrm>
            <a:prstGeom prst="rect">
              <a:avLst/>
            </a:prstGeom>
            <a:noFill/>
            <a:ln w="12700" algn="ctr">
              <a:solidFill>
                <a:schemeClr val="tx1"/>
              </a:solidFill>
              <a:round/>
              <a:headEnd/>
              <a:tailEnd/>
            </a:ln>
          </p:spPr>
          <p:txBody>
            <a:bodyPr anchor="ctr"/>
            <a:lstStyle/>
            <a:p>
              <a:r>
                <a:rPr lang="en-US" sz="1600">
                  <a:latin typeface="Calibri" pitchFamily="34" charset="0"/>
                </a:rPr>
                <a:t>bench</a:t>
              </a:r>
            </a:p>
          </p:txBody>
        </p:sp>
        <p:sp>
          <p:nvSpPr>
            <p:cNvPr id="228368" name="Rectangle 11"/>
            <p:cNvSpPr>
              <a:spLocks noChangeArrowheads="1"/>
            </p:cNvSpPr>
            <p:nvPr/>
          </p:nvSpPr>
          <p:spPr bwMode="auto">
            <a:xfrm>
              <a:off x="1828800" y="3352800"/>
              <a:ext cx="1371600" cy="342900"/>
            </a:xfrm>
            <a:prstGeom prst="rect">
              <a:avLst/>
            </a:prstGeom>
            <a:noFill/>
            <a:ln w="12700" algn="ctr">
              <a:solidFill>
                <a:schemeClr val="tx1"/>
              </a:solidFill>
              <a:round/>
              <a:headEnd/>
              <a:tailEnd/>
            </a:ln>
          </p:spPr>
          <p:txBody>
            <a:bodyPr anchor="ctr"/>
            <a:lstStyle/>
            <a:p>
              <a:r>
                <a:rPr lang="en-US" sz="1600">
                  <a:latin typeface="Calibri" pitchFamily="34" charset="0"/>
                </a:rPr>
                <a:t>bench</a:t>
              </a:r>
            </a:p>
          </p:txBody>
        </p:sp>
        <p:sp>
          <p:nvSpPr>
            <p:cNvPr id="228369" name="Rectangle 12"/>
            <p:cNvSpPr>
              <a:spLocks noChangeArrowheads="1"/>
            </p:cNvSpPr>
            <p:nvPr/>
          </p:nvSpPr>
          <p:spPr bwMode="auto">
            <a:xfrm>
              <a:off x="3314700" y="3352800"/>
              <a:ext cx="1371600" cy="342900"/>
            </a:xfrm>
            <a:prstGeom prst="rect">
              <a:avLst/>
            </a:prstGeom>
            <a:noFill/>
            <a:ln w="12700" algn="ctr">
              <a:solidFill>
                <a:schemeClr val="tx1"/>
              </a:solidFill>
              <a:round/>
              <a:headEnd/>
              <a:tailEnd/>
            </a:ln>
          </p:spPr>
          <p:txBody>
            <a:bodyPr anchor="ctr"/>
            <a:lstStyle/>
            <a:p>
              <a:r>
                <a:rPr lang="en-US" sz="1600">
                  <a:latin typeface="Calibri" pitchFamily="34" charset="0"/>
                </a:rPr>
                <a:t>bench</a:t>
              </a:r>
            </a:p>
          </p:txBody>
        </p:sp>
        <p:sp>
          <p:nvSpPr>
            <p:cNvPr id="228370" name="Rectangle 13"/>
            <p:cNvSpPr>
              <a:spLocks noChangeArrowheads="1"/>
            </p:cNvSpPr>
            <p:nvPr/>
          </p:nvSpPr>
          <p:spPr bwMode="auto">
            <a:xfrm>
              <a:off x="4800600" y="3352800"/>
              <a:ext cx="1371600" cy="342900"/>
            </a:xfrm>
            <a:prstGeom prst="rect">
              <a:avLst/>
            </a:prstGeom>
            <a:noFill/>
            <a:ln w="12700" algn="ctr">
              <a:solidFill>
                <a:schemeClr val="tx1"/>
              </a:solidFill>
              <a:round/>
              <a:headEnd/>
              <a:tailEnd/>
            </a:ln>
          </p:spPr>
          <p:txBody>
            <a:bodyPr anchor="ctr"/>
            <a:lstStyle/>
            <a:p>
              <a:r>
                <a:rPr lang="en-US" sz="1600">
                  <a:latin typeface="Calibri" pitchFamily="34" charset="0"/>
                </a:rPr>
                <a:t>bench</a:t>
              </a:r>
            </a:p>
          </p:txBody>
        </p:sp>
        <p:sp>
          <p:nvSpPr>
            <p:cNvPr id="228371" name="Rectangle 14"/>
            <p:cNvSpPr>
              <a:spLocks noChangeArrowheads="1"/>
            </p:cNvSpPr>
            <p:nvPr/>
          </p:nvSpPr>
          <p:spPr bwMode="auto">
            <a:xfrm>
              <a:off x="1828800" y="2324100"/>
              <a:ext cx="1371600" cy="342900"/>
            </a:xfrm>
            <a:prstGeom prst="rect">
              <a:avLst/>
            </a:prstGeom>
            <a:noFill/>
            <a:ln w="12700" algn="ctr">
              <a:solidFill>
                <a:schemeClr val="tx1"/>
              </a:solidFill>
              <a:round/>
              <a:headEnd/>
              <a:tailEnd/>
            </a:ln>
          </p:spPr>
          <p:txBody>
            <a:bodyPr anchor="ctr"/>
            <a:lstStyle/>
            <a:p>
              <a:r>
                <a:rPr lang="en-US" sz="1600">
                  <a:latin typeface="Calibri" pitchFamily="34" charset="0"/>
                </a:rPr>
                <a:t>bench</a:t>
              </a:r>
            </a:p>
          </p:txBody>
        </p:sp>
        <p:sp>
          <p:nvSpPr>
            <p:cNvPr id="228372" name="Rectangle 15"/>
            <p:cNvSpPr>
              <a:spLocks noChangeArrowheads="1"/>
            </p:cNvSpPr>
            <p:nvPr/>
          </p:nvSpPr>
          <p:spPr bwMode="auto">
            <a:xfrm>
              <a:off x="3314700" y="2324100"/>
              <a:ext cx="1371600" cy="342900"/>
            </a:xfrm>
            <a:prstGeom prst="rect">
              <a:avLst/>
            </a:prstGeom>
            <a:noFill/>
            <a:ln w="12700" algn="ctr">
              <a:solidFill>
                <a:schemeClr val="tx1"/>
              </a:solidFill>
              <a:round/>
              <a:headEnd/>
              <a:tailEnd/>
            </a:ln>
          </p:spPr>
          <p:txBody>
            <a:bodyPr anchor="ctr"/>
            <a:lstStyle/>
            <a:p>
              <a:r>
                <a:rPr lang="en-US" sz="1600">
                  <a:latin typeface="Calibri" pitchFamily="34" charset="0"/>
                </a:rPr>
                <a:t>bench</a:t>
              </a:r>
            </a:p>
          </p:txBody>
        </p:sp>
        <p:sp>
          <p:nvSpPr>
            <p:cNvPr id="228373" name="Rectangle 16"/>
            <p:cNvSpPr>
              <a:spLocks noChangeArrowheads="1"/>
            </p:cNvSpPr>
            <p:nvPr/>
          </p:nvSpPr>
          <p:spPr bwMode="auto">
            <a:xfrm>
              <a:off x="4800600" y="2324100"/>
              <a:ext cx="1371600" cy="342900"/>
            </a:xfrm>
            <a:prstGeom prst="rect">
              <a:avLst/>
            </a:prstGeom>
            <a:noFill/>
            <a:ln w="12700" algn="ctr">
              <a:solidFill>
                <a:schemeClr val="tx1"/>
              </a:solidFill>
              <a:round/>
              <a:headEnd/>
              <a:tailEnd/>
            </a:ln>
          </p:spPr>
          <p:txBody>
            <a:bodyPr anchor="ctr"/>
            <a:lstStyle/>
            <a:p>
              <a:r>
                <a:rPr lang="en-US" sz="1600">
                  <a:latin typeface="Calibri" pitchFamily="34" charset="0"/>
                </a:rPr>
                <a:t>bench</a:t>
              </a:r>
            </a:p>
          </p:txBody>
        </p:sp>
        <p:sp>
          <p:nvSpPr>
            <p:cNvPr id="15" name="Rectangle 14"/>
            <p:cNvSpPr/>
            <p:nvPr/>
          </p:nvSpPr>
          <p:spPr bwMode="auto">
            <a:xfrm>
              <a:off x="5791200" y="5295781"/>
              <a:ext cx="381000" cy="304791"/>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dirty="0">
                <a:latin typeface="Calibri" pitchFamily="34" charset="0"/>
                <a:cs typeface="Calibri" pitchFamily="34" charset="0"/>
              </a:endParaRPr>
            </a:p>
          </p:txBody>
        </p:sp>
        <p:sp>
          <p:nvSpPr>
            <p:cNvPr id="228375" name="Oval 18"/>
            <p:cNvSpPr>
              <a:spLocks noChangeArrowheads="1"/>
            </p:cNvSpPr>
            <p:nvPr/>
          </p:nvSpPr>
          <p:spPr bwMode="auto">
            <a:xfrm>
              <a:off x="1638300" y="1371600"/>
              <a:ext cx="304800" cy="304800"/>
            </a:xfrm>
            <a:prstGeom prst="ellipse">
              <a:avLst/>
            </a:prstGeom>
            <a:solidFill>
              <a:srgbClr val="FF0000"/>
            </a:solidFill>
            <a:ln w="9525" algn="ctr">
              <a:solidFill>
                <a:schemeClr val="tx1"/>
              </a:solidFill>
              <a:round/>
              <a:headEnd/>
              <a:tailEnd/>
            </a:ln>
          </p:spPr>
          <p:txBody>
            <a:bodyPr/>
            <a:lstStyle/>
            <a:p>
              <a:endParaRPr lang="en-US">
                <a:latin typeface="Calibri" pitchFamily="34" charset="0"/>
              </a:endParaRPr>
            </a:p>
          </p:txBody>
        </p:sp>
        <p:sp>
          <p:nvSpPr>
            <p:cNvPr id="17" name="Arc 16"/>
            <p:cNvSpPr/>
            <p:nvPr/>
          </p:nvSpPr>
          <p:spPr bwMode="auto">
            <a:xfrm>
              <a:off x="5905500" y="5198946"/>
              <a:ext cx="990600" cy="952472"/>
            </a:xfrm>
            <a:prstGeom prst="arc">
              <a:avLst/>
            </a:prstGeom>
            <a:noFill/>
            <a:ln w="9525" cap="flat" cmpd="sng" algn="ctr">
              <a:solidFill>
                <a:schemeClr val="tx1"/>
              </a:solidFill>
              <a:prstDash val="solid"/>
              <a:round/>
              <a:headEnd type="none" w="med" len="med"/>
              <a:tailEnd type="none" w="med" len="med"/>
            </a:ln>
            <a:effectLst/>
          </p:spPr>
          <p:txBody>
            <a:bodyPr/>
            <a:lstStyle/>
            <a:p>
              <a:pPr>
                <a:defRPr/>
              </a:pPr>
              <a:endParaRPr lang="en-US" dirty="0">
                <a:latin typeface="Calibri" pitchFamily="34" charset="0"/>
                <a:cs typeface="Calibri" pitchFamily="34" charset="0"/>
              </a:endParaRPr>
            </a:p>
          </p:txBody>
        </p:sp>
        <p:sp>
          <p:nvSpPr>
            <p:cNvPr id="18" name="Arc 17"/>
            <p:cNvSpPr/>
            <p:nvPr/>
          </p:nvSpPr>
          <p:spPr bwMode="auto">
            <a:xfrm flipH="1">
              <a:off x="6896100" y="5181485"/>
              <a:ext cx="990600" cy="952472"/>
            </a:xfrm>
            <a:prstGeom prst="arc">
              <a:avLst/>
            </a:prstGeom>
            <a:noFill/>
            <a:ln w="9525" cap="flat" cmpd="sng" algn="ctr">
              <a:solidFill>
                <a:schemeClr val="tx1"/>
              </a:solidFill>
              <a:prstDash val="solid"/>
              <a:round/>
              <a:headEnd type="none" w="med" len="med"/>
              <a:tailEnd type="none" w="med" len="med"/>
            </a:ln>
            <a:effectLst/>
          </p:spPr>
          <p:txBody>
            <a:bodyPr/>
            <a:lstStyle/>
            <a:p>
              <a:pPr>
                <a:defRPr/>
              </a:pPr>
              <a:endParaRPr lang="en-US" dirty="0">
                <a:latin typeface="Calibri" pitchFamily="34" charset="0"/>
                <a:cs typeface="Calibri" pitchFamily="34" charset="0"/>
              </a:endParaRPr>
            </a:p>
          </p:txBody>
        </p:sp>
        <p:cxnSp>
          <p:nvCxnSpPr>
            <p:cNvPr id="228378" name="Straight Connector 21"/>
            <p:cNvCxnSpPr>
              <a:cxnSpLocks noChangeShapeType="1"/>
            </p:cNvCxnSpPr>
            <p:nvPr/>
          </p:nvCxnSpPr>
          <p:spPr bwMode="auto">
            <a:xfrm rot="10800000" flipV="1">
              <a:off x="6400801" y="5198918"/>
              <a:ext cx="1" cy="477982"/>
            </a:xfrm>
            <a:prstGeom prst="line">
              <a:avLst/>
            </a:prstGeom>
            <a:noFill/>
            <a:ln w="9525" algn="ctr">
              <a:solidFill>
                <a:schemeClr val="tx1"/>
              </a:solidFill>
              <a:round/>
              <a:headEnd/>
              <a:tailEnd/>
            </a:ln>
          </p:spPr>
        </p:cxnSp>
        <p:sp>
          <p:nvSpPr>
            <p:cNvPr id="20" name="Rectangle 19"/>
            <p:cNvSpPr/>
            <p:nvPr/>
          </p:nvSpPr>
          <p:spPr bwMode="auto">
            <a:xfrm>
              <a:off x="6286500" y="1333498"/>
              <a:ext cx="1257300" cy="304791"/>
            </a:xfrm>
            <a:prstGeom prst="rect">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a:lstStyle/>
            <a:p>
              <a:pPr>
                <a:defRPr/>
              </a:pPr>
              <a:endParaRPr lang="en-US" dirty="0">
                <a:latin typeface="Calibri" pitchFamily="34" charset="0"/>
                <a:cs typeface="Calibri" pitchFamily="34" charset="0"/>
              </a:endParaRPr>
            </a:p>
          </p:txBody>
        </p:sp>
        <p:cxnSp>
          <p:nvCxnSpPr>
            <p:cNvPr id="228380" name="Straight Connector 23"/>
            <p:cNvCxnSpPr>
              <a:cxnSpLocks noChangeShapeType="1"/>
            </p:cNvCxnSpPr>
            <p:nvPr/>
          </p:nvCxnSpPr>
          <p:spPr bwMode="auto">
            <a:xfrm rot="10800000" flipV="1">
              <a:off x="7391400" y="5181600"/>
              <a:ext cx="1" cy="477982"/>
            </a:xfrm>
            <a:prstGeom prst="line">
              <a:avLst/>
            </a:prstGeom>
            <a:noFill/>
            <a:ln w="9525" algn="ctr">
              <a:solidFill>
                <a:schemeClr val="tx1"/>
              </a:solidFill>
              <a:round/>
              <a:headEnd/>
              <a:tailEnd/>
            </a:ln>
          </p:spPr>
        </p:cxnSp>
      </p:grpSp>
      <p:grpSp>
        <p:nvGrpSpPr>
          <p:cNvPr id="22" name="Group 29"/>
          <p:cNvGrpSpPr>
            <a:grpSpLocks/>
          </p:cNvGrpSpPr>
          <p:nvPr/>
        </p:nvGrpSpPr>
        <p:grpSpPr bwMode="auto">
          <a:xfrm>
            <a:off x="2038350" y="969963"/>
            <a:ext cx="3219450" cy="2819400"/>
            <a:chOff x="2057400" y="762000"/>
            <a:chExt cx="3220319" cy="2819400"/>
          </a:xfrm>
        </p:grpSpPr>
        <p:pic>
          <p:nvPicPr>
            <p:cNvPr id="228362" name="Picture 2" descr="M:\course\engg1100\lab_safety\IMG_1336.JPG"/>
            <p:cNvPicPr>
              <a:picLocks noChangeAspect="1" noChangeArrowheads="1"/>
            </p:cNvPicPr>
            <p:nvPr/>
          </p:nvPicPr>
          <p:blipFill>
            <a:blip r:embed="rId3"/>
            <a:srcRect/>
            <a:stretch>
              <a:fillRect/>
            </a:stretch>
          </p:blipFill>
          <p:spPr bwMode="auto">
            <a:xfrm>
              <a:off x="2057400" y="762000"/>
              <a:ext cx="1395934" cy="2819400"/>
            </a:xfrm>
            <a:prstGeom prst="rect">
              <a:avLst/>
            </a:prstGeom>
            <a:noFill/>
            <a:ln w="9525">
              <a:noFill/>
              <a:miter lim="800000"/>
              <a:headEnd/>
              <a:tailEnd/>
            </a:ln>
          </p:spPr>
        </p:pic>
        <p:sp>
          <p:nvSpPr>
            <p:cNvPr id="228363" name="TextBox 27"/>
            <p:cNvSpPr txBox="1">
              <a:spLocks noChangeArrowheads="1"/>
            </p:cNvSpPr>
            <p:nvPr/>
          </p:nvSpPr>
          <p:spPr bwMode="auto">
            <a:xfrm>
              <a:off x="3505200" y="762000"/>
              <a:ext cx="1772519" cy="369332"/>
            </a:xfrm>
            <a:prstGeom prst="rect">
              <a:avLst/>
            </a:prstGeom>
            <a:noFill/>
            <a:ln w="9525">
              <a:noFill/>
              <a:miter lim="800000"/>
              <a:headEnd/>
              <a:tailEnd/>
            </a:ln>
          </p:spPr>
          <p:txBody>
            <a:bodyPr wrap="none">
              <a:spAutoFit/>
            </a:bodyPr>
            <a:lstStyle/>
            <a:p>
              <a:r>
                <a:rPr lang="en-US" b="1">
                  <a:latin typeface="Calibri" pitchFamily="34" charset="0"/>
                  <a:ea typeface="Arial Unicode MS" pitchFamily="34" charset="-128"/>
                  <a:cs typeface="Calibri" pitchFamily="34" charset="0"/>
                </a:rPr>
                <a:t>Fire Extinguisher</a:t>
              </a:r>
            </a:p>
          </p:txBody>
        </p:sp>
      </p:grpSp>
      <p:grpSp>
        <p:nvGrpSpPr>
          <p:cNvPr id="25" name="Group 31"/>
          <p:cNvGrpSpPr>
            <a:grpSpLocks/>
          </p:cNvGrpSpPr>
          <p:nvPr/>
        </p:nvGrpSpPr>
        <p:grpSpPr bwMode="auto">
          <a:xfrm>
            <a:off x="5619750" y="1808163"/>
            <a:ext cx="2825750" cy="1855787"/>
            <a:chOff x="5638800" y="1714500"/>
            <a:chExt cx="2826311" cy="1855121"/>
          </a:xfrm>
        </p:grpSpPr>
        <p:pic>
          <p:nvPicPr>
            <p:cNvPr id="228360" name="Picture 3" descr="M:\course\engg1100\lab_safety\mcb.JPG"/>
            <p:cNvPicPr>
              <a:picLocks noChangeAspect="1" noChangeArrowheads="1"/>
            </p:cNvPicPr>
            <p:nvPr/>
          </p:nvPicPr>
          <p:blipFill>
            <a:blip r:embed="rId4"/>
            <a:srcRect/>
            <a:stretch>
              <a:fillRect/>
            </a:stretch>
          </p:blipFill>
          <p:spPr bwMode="auto">
            <a:xfrm>
              <a:off x="5638800" y="1714500"/>
              <a:ext cx="2537054" cy="1485900"/>
            </a:xfrm>
            <a:prstGeom prst="rect">
              <a:avLst/>
            </a:prstGeom>
            <a:noFill/>
            <a:ln w="9525">
              <a:noFill/>
              <a:miter lim="800000"/>
              <a:headEnd/>
              <a:tailEnd/>
            </a:ln>
          </p:spPr>
        </p:pic>
        <p:sp>
          <p:nvSpPr>
            <p:cNvPr id="228361" name="TextBox 30"/>
            <p:cNvSpPr txBox="1">
              <a:spLocks noChangeArrowheads="1"/>
            </p:cNvSpPr>
            <p:nvPr/>
          </p:nvSpPr>
          <p:spPr bwMode="auto">
            <a:xfrm>
              <a:off x="6296825" y="3200400"/>
              <a:ext cx="2168286" cy="369221"/>
            </a:xfrm>
            <a:prstGeom prst="rect">
              <a:avLst/>
            </a:prstGeom>
            <a:solidFill>
              <a:schemeClr val="bg1"/>
            </a:solidFill>
            <a:ln w="9525">
              <a:noFill/>
              <a:miter lim="800000"/>
              <a:headEnd/>
              <a:tailEnd/>
            </a:ln>
          </p:spPr>
          <p:txBody>
            <a:bodyPr wrap="none">
              <a:spAutoFit/>
            </a:bodyPr>
            <a:lstStyle/>
            <a:p>
              <a:r>
                <a:rPr lang="en-US" b="1">
                  <a:latin typeface="Calibri" pitchFamily="34" charset="0"/>
                  <a:ea typeface="Arial Unicode MS" pitchFamily="34" charset="-128"/>
                  <a:cs typeface="Calibri" pitchFamily="34" charset="0"/>
                </a:rPr>
                <a:t>Circuit breaker panel</a:t>
              </a:r>
            </a:p>
          </p:txBody>
        </p:sp>
      </p:grpSp>
      <p:grpSp>
        <p:nvGrpSpPr>
          <p:cNvPr id="28" name="Group 33"/>
          <p:cNvGrpSpPr>
            <a:grpSpLocks/>
          </p:cNvGrpSpPr>
          <p:nvPr/>
        </p:nvGrpSpPr>
        <p:grpSpPr bwMode="auto">
          <a:xfrm>
            <a:off x="2286000" y="4627563"/>
            <a:ext cx="3392488" cy="1828800"/>
            <a:chOff x="2304395" y="4533900"/>
            <a:chExt cx="3392927" cy="1828800"/>
          </a:xfrm>
        </p:grpSpPr>
        <p:pic>
          <p:nvPicPr>
            <p:cNvPr id="228358" name="Picture 4" descr="M:\course\engg1100\lab_safety\first_aid.JPG"/>
            <p:cNvPicPr>
              <a:picLocks noChangeAspect="1" noChangeArrowheads="1"/>
            </p:cNvPicPr>
            <p:nvPr/>
          </p:nvPicPr>
          <p:blipFill>
            <a:blip r:embed="rId5"/>
            <a:srcRect/>
            <a:stretch>
              <a:fillRect/>
            </a:stretch>
          </p:blipFill>
          <p:spPr bwMode="auto">
            <a:xfrm>
              <a:off x="3810000" y="4533900"/>
              <a:ext cx="1887322" cy="1828800"/>
            </a:xfrm>
            <a:prstGeom prst="rect">
              <a:avLst/>
            </a:prstGeom>
            <a:noFill/>
            <a:ln w="9525">
              <a:noFill/>
              <a:miter lim="800000"/>
              <a:headEnd/>
              <a:tailEnd/>
            </a:ln>
          </p:spPr>
        </p:pic>
        <p:sp>
          <p:nvSpPr>
            <p:cNvPr id="228359" name="TextBox 32"/>
            <p:cNvSpPr txBox="1">
              <a:spLocks noChangeArrowheads="1"/>
            </p:cNvSpPr>
            <p:nvPr/>
          </p:nvSpPr>
          <p:spPr bwMode="auto">
            <a:xfrm>
              <a:off x="2304395" y="5943600"/>
              <a:ext cx="1373887" cy="369332"/>
            </a:xfrm>
            <a:prstGeom prst="rect">
              <a:avLst/>
            </a:prstGeom>
            <a:noFill/>
            <a:ln w="9525">
              <a:noFill/>
              <a:miter lim="800000"/>
              <a:headEnd/>
              <a:tailEnd/>
            </a:ln>
          </p:spPr>
          <p:txBody>
            <a:bodyPr wrap="none">
              <a:spAutoFit/>
            </a:bodyPr>
            <a:lstStyle/>
            <a:p>
              <a:r>
                <a:rPr lang="en-US" b="1">
                  <a:latin typeface="Calibri" pitchFamily="34" charset="0"/>
                  <a:ea typeface="Arial Unicode MS" pitchFamily="34" charset="-128"/>
                  <a:cs typeface="Calibri" pitchFamily="34" charset="0"/>
                </a:rPr>
                <a:t>First Aid Box</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heckerboard(across)">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heckerboard(across)">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Know your equipment</a:t>
            </a:r>
          </a:p>
        </p:txBody>
      </p:sp>
      <p:sp>
        <p:nvSpPr>
          <p:cNvPr id="230402" name="Content Placeholder 2"/>
          <p:cNvSpPr txBox="1">
            <a:spLocks/>
          </p:cNvSpPr>
          <p:nvPr/>
        </p:nvSpPr>
        <p:spPr bwMode="auto">
          <a:xfrm>
            <a:off x="457200" y="941388"/>
            <a:ext cx="8229600" cy="5334000"/>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b="1">
                <a:solidFill>
                  <a:srgbClr val="FF0000"/>
                </a:solidFill>
                <a:latin typeface="Calibri" pitchFamily="34" charset="0"/>
              </a:rPr>
              <a:t>Always study the lab manual before coming to the Lab, ask your TAs if you have questions</a:t>
            </a: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r>
              <a:rPr lang="en-US" sz="2400">
                <a:latin typeface="Calibri" pitchFamily="34" charset="0"/>
              </a:rPr>
              <a:t>Do not drop any equipment</a:t>
            </a: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r>
              <a:rPr lang="en-US" sz="2400">
                <a:latin typeface="Calibri" pitchFamily="34" charset="0"/>
              </a:rPr>
              <a:t>Make circuit connections with </a:t>
            </a:r>
            <a:r>
              <a:rPr lang="en-US" sz="2400" b="1">
                <a:solidFill>
                  <a:srgbClr val="558ED5"/>
                </a:solidFill>
                <a:latin typeface="Calibri" pitchFamily="34" charset="0"/>
              </a:rPr>
              <a:t>all the power sources off</a:t>
            </a: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r>
              <a:rPr lang="en-US" sz="2400">
                <a:latin typeface="Calibri" pitchFamily="34" charset="0"/>
              </a:rPr>
              <a:t>Activate adjustable power sources </a:t>
            </a:r>
            <a:r>
              <a:rPr lang="en-US" sz="2400" b="1">
                <a:solidFill>
                  <a:srgbClr val="558ED5"/>
                </a:solidFill>
                <a:latin typeface="Calibri" pitchFamily="34" charset="0"/>
              </a:rPr>
              <a:t>at a low level </a:t>
            </a:r>
            <a:r>
              <a:rPr lang="en-US" sz="2400">
                <a:latin typeface="Calibri" pitchFamily="34" charset="0"/>
              </a:rPr>
              <a:t>when powering an untested circuit</a:t>
            </a: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r>
              <a:rPr lang="en-US" sz="2400">
                <a:latin typeface="Calibri" pitchFamily="34" charset="0"/>
              </a:rPr>
              <a:t>Make sure that all components and instrumentation have the proper ratings and are used on the appropriate range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Minor injury</a:t>
            </a:r>
          </a:p>
        </p:txBody>
      </p:sp>
      <p:sp>
        <p:nvSpPr>
          <p:cNvPr id="232450" name="Content Placeholder 2"/>
          <p:cNvSpPr txBox="1">
            <a:spLocks/>
          </p:cNvSpPr>
          <p:nvPr/>
        </p:nvSpPr>
        <p:spPr bwMode="auto">
          <a:xfrm>
            <a:off x="457200" y="941388"/>
            <a:ext cx="8229600" cy="5334000"/>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dirty="0">
                <a:latin typeface="Calibri" pitchFamily="34" charset="0"/>
              </a:rPr>
              <a:t>Turn off any equipment/machinery involved</a:t>
            </a:r>
          </a:p>
          <a:p>
            <a:pPr marL="342900" indent="-342900">
              <a:spcBef>
                <a:spcPts val="400"/>
              </a:spcBef>
              <a:spcAft>
                <a:spcPts val="200"/>
              </a:spcAft>
              <a:buFont typeface="Arial" charset="0"/>
              <a:buChar char="•"/>
            </a:pPr>
            <a:endParaRPr lang="en-US" sz="2400" dirty="0">
              <a:latin typeface="Calibri" pitchFamily="34" charset="0"/>
            </a:endParaRPr>
          </a:p>
          <a:p>
            <a:pPr marL="342900" indent="-342900">
              <a:spcBef>
                <a:spcPts val="400"/>
              </a:spcBef>
              <a:spcAft>
                <a:spcPts val="200"/>
              </a:spcAft>
              <a:buFont typeface="Arial" charset="0"/>
              <a:buChar char="•"/>
            </a:pPr>
            <a:r>
              <a:rPr lang="en-US" sz="2400" dirty="0">
                <a:latin typeface="Calibri" pitchFamily="34" charset="0"/>
              </a:rPr>
              <a:t>Perform appropriate first aid</a:t>
            </a:r>
          </a:p>
          <a:p>
            <a:pPr marL="342900" indent="-342900">
              <a:spcBef>
                <a:spcPts val="400"/>
              </a:spcBef>
              <a:spcAft>
                <a:spcPts val="200"/>
              </a:spcAft>
              <a:buFont typeface="Arial" charset="0"/>
              <a:buChar char="•"/>
            </a:pPr>
            <a:endParaRPr lang="en-US" sz="2400" dirty="0">
              <a:latin typeface="Calibri" pitchFamily="34" charset="0"/>
            </a:endParaRPr>
          </a:p>
          <a:p>
            <a:pPr marL="342900" indent="-342900">
              <a:spcBef>
                <a:spcPts val="400"/>
              </a:spcBef>
              <a:spcAft>
                <a:spcPts val="200"/>
              </a:spcAft>
              <a:buFont typeface="Arial" charset="0"/>
              <a:buChar char="•"/>
            </a:pPr>
            <a:r>
              <a:rPr lang="en-US" sz="2400" dirty="0">
                <a:latin typeface="Calibri" pitchFamily="34" charset="0"/>
              </a:rPr>
              <a:t>Inform lab instructor/personnel, seek medical assistance as appropriate</a:t>
            </a:r>
          </a:p>
          <a:p>
            <a:pPr marL="800100" lvl="1" indent="-342900">
              <a:spcBef>
                <a:spcPts val="400"/>
              </a:spcBef>
              <a:spcAft>
                <a:spcPts val="200"/>
              </a:spcAft>
              <a:buFont typeface="Arial" charset="0"/>
              <a:buChar char="•"/>
            </a:pPr>
            <a:r>
              <a:rPr lang="en-US" sz="2400" dirty="0">
                <a:latin typeface="Calibri" pitchFamily="34" charset="0"/>
              </a:rPr>
              <a:t>Call the University Health Center (UHS) on </a:t>
            </a:r>
            <a:r>
              <a:rPr lang="en-US" sz="2400" dirty="0" smtClean="0">
                <a:latin typeface="Calibri" pitchFamily="34" charset="0"/>
              </a:rPr>
              <a:t>3943 6423 </a:t>
            </a:r>
            <a:r>
              <a:rPr lang="en-US" sz="2400" dirty="0">
                <a:latin typeface="Calibri" pitchFamily="34" charset="0"/>
              </a:rPr>
              <a:t>on weekdays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Emergency procedure: electrical shock</a:t>
            </a:r>
          </a:p>
        </p:txBody>
      </p:sp>
      <p:sp>
        <p:nvSpPr>
          <p:cNvPr id="234498" name="Content Placeholder 2"/>
          <p:cNvSpPr txBox="1">
            <a:spLocks/>
          </p:cNvSpPr>
          <p:nvPr/>
        </p:nvSpPr>
        <p:spPr bwMode="auto">
          <a:xfrm>
            <a:off x="457200" y="941388"/>
            <a:ext cx="8229600" cy="5334000"/>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200" b="1" dirty="0">
                <a:solidFill>
                  <a:srgbClr val="558ED5"/>
                </a:solidFill>
                <a:latin typeface="Calibri" pitchFamily="34" charset="0"/>
              </a:rPr>
              <a:t>Do no touch someone who is being electrocuted.</a:t>
            </a:r>
          </a:p>
          <a:p>
            <a:pPr marL="342900" indent="-342900">
              <a:spcBef>
                <a:spcPts val="400"/>
              </a:spcBef>
              <a:spcAft>
                <a:spcPts val="200"/>
              </a:spcAft>
              <a:buFont typeface="Arial" charset="0"/>
              <a:buChar char="•"/>
            </a:pPr>
            <a:endParaRPr lang="en-US" sz="2200" b="1" dirty="0">
              <a:solidFill>
                <a:srgbClr val="558ED5"/>
              </a:solidFill>
              <a:latin typeface="Calibri" pitchFamily="34" charset="0"/>
            </a:endParaRPr>
          </a:p>
          <a:p>
            <a:pPr marL="342900" indent="-342900">
              <a:spcBef>
                <a:spcPts val="400"/>
              </a:spcBef>
              <a:spcAft>
                <a:spcPts val="200"/>
              </a:spcAft>
              <a:buFont typeface="Arial" charset="0"/>
              <a:buChar char="•"/>
            </a:pPr>
            <a:r>
              <a:rPr lang="en-US" sz="2200" dirty="0">
                <a:latin typeface="Calibri" pitchFamily="34" charset="0"/>
              </a:rPr>
              <a:t>If it is possible to do so safely, turn off the power </a:t>
            </a:r>
            <a:r>
              <a:rPr lang="en-US" sz="2200" dirty="0" smtClean="0">
                <a:latin typeface="Calibri" pitchFamily="34" charset="0"/>
              </a:rPr>
              <a:t>supply.</a:t>
            </a:r>
            <a:endParaRPr lang="en-US" sz="2200" dirty="0">
              <a:latin typeface="Calibri" pitchFamily="34" charset="0"/>
            </a:endParaRPr>
          </a:p>
          <a:p>
            <a:pPr marL="342900" indent="-342900">
              <a:spcBef>
                <a:spcPts val="400"/>
              </a:spcBef>
              <a:spcAft>
                <a:spcPts val="200"/>
              </a:spcAft>
              <a:buFont typeface="Arial" charset="0"/>
              <a:buChar char="•"/>
            </a:pPr>
            <a:endParaRPr lang="en-US" sz="2200" dirty="0">
              <a:latin typeface="Calibri" pitchFamily="34" charset="0"/>
            </a:endParaRPr>
          </a:p>
          <a:p>
            <a:pPr marL="342900" indent="-342900">
              <a:spcBef>
                <a:spcPts val="400"/>
              </a:spcBef>
              <a:spcAft>
                <a:spcPts val="200"/>
              </a:spcAft>
              <a:buFont typeface="Arial" charset="0"/>
              <a:buChar char="•"/>
            </a:pPr>
            <a:r>
              <a:rPr lang="en-US" sz="2200" dirty="0">
                <a:latin typeface="Calibri" pitchFamily="34" charset="0"/>
              </a:rPr>
              <a:t>Otherwise, use a piece of  lumber or other non-conducting material to separate the person from the energized </a:t>
            </a:r>
            <a:r>
              <a:rPr lang="en-US" sz="2200" dirty="0" smtClean="0">
                <a:latin typeface="Calibri" pitchFamily="34" charset="0"/>
              </a:rPr>
              <a:t>conductor.</a:t>
            </a:r>
            <a:endParaRPr lang="en-US" sz="2200" dirty="0">
              <a:latin typeface="Calibri" pitchFamily="34" charset="0"/>
            </a:endParaRPr>
          </a:p>
          <a:p>
            <a:pPr marL="342900" indent="-342900">
              <a:spcBef>
                <a:spcPts val="400"/>
              </a:spcBef>
              <a:spcAft>
                <a:spcPts val="200"/>
              </a:spcAft>
              <a:buFont typeface="Arial" charset="0"/>
              <a:buChar char="•"/>
            </a:pPr>
            <a:endParaRPr lang="en-US" sz="2200" dirty="0">
              <a:latin typeface="Calibri" pitchFamily="34" charset="0"/>
            </a:endParaRPr>
          </a:p>
          <a:p>
            <a:pPr marL="342900" indent="-342900">
              <a:spcBef>
                <a:spcPts val="400"/>
              </a:spcBef>
              <a:spcAft>
                <a:spcPts val="200"/>
              </a:spcAft>
              <a:buFont typeface="Arial" charset="0"/>
              <a:buChar char="•"/>
            </a:pPr>
            <a:r>
              <a:rPr lang="en-US" sz="2200" dirty="0">
                <a:latin typeface="Calibri" pitchFamily="34" charset="0"/>
              </a:rPr>
              <a:t>Check the afflicted person for pulse and </a:t>
            </a:r>
            <a:r>
              <a:rPr lang="en-US" sz="2200" dirty="0" smtClean="0">
                <a:latin typeface="Calibri" pitchFamily="34" charset="0"/>
              </a:rPr>
              <a:t>respiration.</a:t>
            </a:r>
            <a:endParaRPr lang="en-US" sz="2200" dirty="0">
              <a:latin typeface="Calibri" pitchFamily="34" charset="0"/>
            </a:endParaRPr>
          </a:p>
          <a:p>
            <a:pPr marL="342900" indent="-342900">
              <a:spcBef>
                <a:spcPts val="400"/>
              </a:spcBef>
              <a:spcAft>
                <a:spcPts val="200"/>
              </a:spcAft>
              <a:buFont typeface="Arial" charset="0"/>
              <a:buChar char="•"/>
            </a:pPr>
            <a:endParaRPr lang="en-US" sz="2200" dirty="0">
              <a:latin typeface="Calibri" pitchFamily="34" charset="0"/>
            </a:endParaRPr>
          </a:p>
          <a:p>
            <a:pPr marL="342900" indent="-342900">
              <a:spcBef>
                <a:spcPts val="400"/>
              </a:spcBef>
              <a:spcAft>
                <a:spcPts val="200"/>
              </a:spcAft>
              <a:buFont typeface="Arial" charset="0"/>
              <a:buChar char="•"/>
            </a:pPr>
            <a:r>
              <a:rPr lang="en-US" sz="2200" dirty="0">
                <a:latin typeface="Calibri" pitchFamily="34" charset="0"/>
              </a:rPr>
              <a:t>Only qualified individuals should attempt CPR.</a:t>
            </a:r>
          </a:p>
          <a:p>
            <a:pPr marL="342900" indent="-342900">
              <a:spcBef>
                <a:spcPts val="400"/>
              </a:spcBef>
              <a:spcAft>
                <a:spcPts val="200"/>
              </a:spcAft>
              <a:buFont typeface="Arial" charset="0"/>
              <a:buChar char="•"/>
            </a:pPr>
            <a:endParaRPr lang="en-US" sz="2200" dirty="0">
              <a:latin typeface="Calibri" pitchFamily="34" charset="0"/>
            </a:endParaRPr>
          </a:p>
          <a:p>
            <a:pPr marL="342900" indent="-342900">
              <a:spcBef>
                <a:spcPts val="400"/>
              </a:spcBef>
              <a:spcAft>
                <a:spcPts val="200"/>
              </a:spcAft>
              <a:buFont typeface="Arial" charset="0"/>
              <a:buChar char="•"/>
            </a:pPr>
            <a:r>
              <a:rPr lang="en-US" sz="2200" dirty="0">
                <a:latin typeface="Calibri" pitchFamily="34" charset="0"/>
              </a:rPr>
              <a:t>In cases of electrocution, medical assistance should be summoned </a:t>
            </a:r>
            <a:r>
              <a:rPr lang="en-US" sz="2200" dirty="0" smtClean="0">
                <a:latin typeface="Calibri" pitchFamily="34" charset="0"/>
              </a:rPr>
              <a:t>immediately.</a:t>
            </a:r>
            <a:endParaRPr lang="en-US" sz="2200" dirty="0">
              <a:latin typeface="Calibri"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Emergency procedure: fire</a:t>
            </a:r>
          </a:p>
        </p:txBody>
      </p:sp>
      <p:sp>
        <p:nvSpPr>
          <p:cNvPr id="236546" name="Content Placeholder 2"/>
          <p:cNvSpPr txBox="1">
            <a:spLocks/>
          </p:cNvSpPr>
          <p:nvPr/>
        </p:nvSpPr>
        <p:spPr bwMode="auto">
          <a:xfrm>
            <a:off x="457200" y="941388"/>
            <a:ext cx="8229600" cy="5334000"/>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dirty="0">
                <a:latin typeface="Calibri" pitchFamily="34" charset="0"/>
              </a:rPr>
              <a:t>Turn on a fire alarm if you have any doubt that you may fail to put out the fire. Turn on a fire alarm for any serious emergency such as toxic gas release or </a:t>
            </a:r>
            <a:r>
              <a:rPr lang="en-US" sz="2400" dirty="0" smtClean="0">
                <a:latin typeface="Calibri" pitchFamily="34" charset="0"/>
              </a:rPr>
              <a:t>explosion.</a:t>
            </a:r>
            <a:endParaRPr lang="en-US" sz="2400" dirty="0">
              <a:latin typeface="Calibri" pitchFamily="34" charset="0"/>
            </a:endParaRPr>
          </a:p>
          <a:p>
            <a:pPr marL="342900" indent="-342900">
              <a:spcBef>
                <a:spcPts val="400"/>
              </a:spcBef>
              <a:spcAft>
                <a:spcPts val="200"/>
              </a:spcAft>
              <a:buFont typeface="Arial" charset="0"/>
              <a:buChar char="•"/>
            </a:pPr>
            <a:r>
              <a:rPr lang="en-US" sz="2400" dirty="0">
                <a:latin typeface="Calibri" pitchFamily="34" charset="0"/>
              </a:rPr>
              <a:t>Use a laboratory fire extinguisher on incipient fires. When possible, use CO2 units instead of dry chemical units where instruments are involved to minimize </a:t>
            </a:r>
            <a:r>
              <a:rPr lang="en-US" sz="2400" dirty="0" smtClean="0">
                <a:latin typeface="Calibri" pitchFamily="34" charset="0"/>
              </a:rPr>
              <a:t>damage.</a:t>
            </a:r>
            <a:endParaRPr lang="en-US" sz="2400" dirty="0">
              <a:latin typeface="Calibri" pitchFamily="34" charset="0"/>
            </a:endParaRPr>
          </a:p>
          <a:p>
            <a:pPr marL="342900" indent="-342900">
              <a:spcBef>
                <a:spcPts val="400"/>
              </a:spcBef>
              <a:spcAft>
                <a:spcPts val="200"/>
              </a:spcAft>
              <a:buFont typeface="Arial" charset="0"/>
              <a:buChar char="•"/>
            </a:pPr>
            <a:r>
              <a:rPr lang="en-US" sz="2400" dirty="0">
                <a:latin typeface="Calibri" pitchFamily="34" charset="0"/>
              </a:rPr>
              <a:t>Take an extinguisher with you to check out an area where there may be a </a:t>
            </a:r>
            <a:r>
              <a:rPr lang="en-US" sz="2400" dirty="0" smtClean="0">
                <a:latin typeface="Calibri" pitchFamily="34" charset="0"/>
              </a:rPr>
              <a:t>fire.</a:t>
            </a:r>
            <a:endParaRPr lang="en-US" sz="2400" dirty="0">
              <a:latin typeface="Calibri" pitchFamily="34" charset="0"/>
            </a:endParaRPr>
          </a:p>
          <a:p>
            <a:pPr marL="342900" indent="-342900">
              <a:spcBef>
                <a:spcPts val="400"/>
              </a:spcBef>
              <a:spcAft>
                <a:spcPts val="200"/>
              </a:spcAft>
              <a:buFont typeface="Arial" charset="0"/>
              <a:buChar char="•"/>
            </a:pPr>
            <a:r>
              <a:rPr lang="en-US" sz="2400" dirty="0">
                <a:latin typeface="Calibri" pitchFamily="34" charset="0"/>
              </a:rPr>
              <a:t>After using a fire extinguisher, turn it in for replacement.</a:t>
            </a:r>
          </a:p>
          <a:p>
            <a:pPr marL="342900" indent="-342900">
              <a:spcBef>
                <a:spcPts val="400"/>
              </a:spcBef>
              <a:spcAft>
                <a:spcPts val="200"/>
              </a:spcAft>
              <a:buFont typeface="Arial" charset="0"/>
              <a:buChar char="•"/>
            </a:pPr>
            <a:r>
              <a:rPr lang="en-US" sz="2400" dirty="0">
                <a:latin typeface="Calibri" pitchFamily="34" charset="0"/>
              </a:rPr>
              <a:t>If an individual's clothing is on fire, roll them on the floor and wrap them in a coat or blanket if </a:t>
            </a:r>
            <a:r>
              <a:rPr lang="en-US" sz="2400" dirty="0" smtClean="0">
                <a:latin typeface="Calibri" pitchFamily="34" charset="0"/>
              </a:rPr>
              <a:t>possible.</a:t>
            </a:r>
            <a:endParaRPr lang="en-US" sz="2400" dirty="0">
              <a:latin typeface="Calibri" pitchFamily="34" charset="0"/>
            </a:endParaRPr>
          </a:p>
          <a:p>
            <a:pPr marL="342900" indent="-342900">
              <a:spcBef>
                <a:spcPts val="400"/>
              </a:spcBef>
              <a:spcAft>
                <a:spcPts val="200"/>
              </a:spcAft>
              <a:buFont typeface="Arial" charset="0"/>
              <a:buChar char="•"/>
            </a:pPr>
            <a:r>
              <a:rPr lang="en-US" sz="2400" dirty="0">
                <a:latin typeface="Calibri" pitchFamily="34" charset="0"/>
              </a:rPr>
              <a:t>If you hear a fire alarm in your building, leave the building </a:t>
            </a:r>
            <a:r>
              <a:rPr lang="en-US" sz="2400" dirty="0" smtClean="0">
                <a:latin typeface="Calibri" pitchFamily="34" charset="0"/>
              </a:rPr>
              <a:t>immediately.</a:t>
            </a:r>
            <a:endParaRPr lang="en-US" sz="2400" dirty="0">
              <a:latin typeface="Calibri"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Emergency : Medical Assistance </a:t>
            </a:r>
          </a:p>
        </p:txBody>
      </p:sp>
      <p:sp>
        <p:nvSpPr>
          <p:cNvPr id="238594" name="Content Placeholder 2"/>
          <p:cNvSpPr txBox="1">
            <a:spLocks/>
          </p:cNvSpPr>
          <p:nvPr/>
        </p:nvSpPr>
        <p:spPr bwMode="auto">
          <a:xfrm>
            <a:off x="457200" y="941388"/>
            <a:ext cx="8229600" cy="5334000"/>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dirty="0">
                <a:latin typeface="Calibri" pitchFamily="34" charset="0"/>
              </a:rPr>
              <a:t>For urgent medical attention, go straight to the Accident &amp; Emergency Department of any major hospitals</a:t>
            </a:r>
          </a:p>
          <a:p>
            <a:pPr marL="342900" indent="-342900">
              <a:spcBef>
                <a:spcPts val="400"/>
              </a:spcBef>
              <a:spcAft>
                <a:spcPts val="200"/>
              </a:spcAft>
              <a:buFont typeface="Arial" charset="0"/>
              <a:buChar char="•"/>
            </a:pPr>
            <a:r>
              <a:rPr lang="en-US" sz="2400" dirty="0">
                <a:latin typeface="Calibri" pitchFamily="34" charset="0"/>
              </a:rPr>
              <a:t>The nearest Accident &amp; Emergency Department to the Chinese University is the Prince of Wales Hospital in </a:t>
            </a:r>
            <a:r>
              <a:rPr lang="en-US" sz="2400" dirty="0" err="1">
                <a:latin typeface="Calibri" pitchFamily="34" charset="0"/>
              </a:rPr>
              <a:t>Shatin</a:t>
            </a:r>
            <a:r>
              <a:rPr lang="en-US" sz="2400" dirty="0">
                <a:latin typeface="Calibri" pitchFamily="34" charset="0"/>
              </a:rPr>
              <a:t>, NT</a:t>
            </a:r>
          </a:p>
          <a:p>
            <a:pPr marL="800100" lvl="1" indent="-342900">
              <a:spcBef>
                <a:spcPts val="400"/>
              </a:spcBef>
              <a:spcAft>
                <a:spcPts val="200"/>
              </a:spcAft>
              <a:buFont typeface="Arial" charset="0"/>
              <a:buChar char="•"/>
            </a:pPr>
            <a:r>
              <a:rPr lang="en-US" sz="2400" dirty="0">
                <a:latin typeface="Calibri" pitchFamily="34" charset="0"/>
              </a:rPr>
              <a:t>Telephone: 2632 3250</a:t>
            </a:r>
          </a:p>
          <a:p>
            <a:pPr marL="800100" lvl="1" indent="-342900">
              <a:spcBef>
                <a:spcPts val="400"/>
              </a:spcBef>
              <a:spcAft>
                <a:spcPts val="200"/>
              </a:spcAft>
              <a:buFont typeface="Arial" charset="0"/>
              <a:buChar char="•"/>
            </a:pPr>
            <a:r>
              <a:rPr lang="en-US" sz="2400" dirty="0">
                <a:latin typeface="Calibri" pitchFamily="34" charset="0"/>
              </a:rPr>
              <a:t>For ambulance service, dial 2735 3355 (Fire Services Department) or 999. Identify yourself and give your exact location	</a:t>
            </a:r>
          </a:p>
          <a:p>
            <a:pPr marL="342900" indent="-342900">
              <a:spcBef>
                <a:spcPts val="400"/>
              </a:spcBef>
              <a:spcAft>
                <a:spcPts val="200"/>
              </a:spcAft>
              <a:buFont typeface="Arial" charset="0"/>
              <a:buChar char="•"/>
            </a:pPr>
            <a:r>
              <a:rPr lang="en-US" sz="2400" dirty="0">
                <a:latin typeface="Calibri" pitchFamily="34" charset="0"/>
              </a:rPr>
              <a:t>It is advisable to notify the Security Office at </a:t>
            </a:r>
            <a:r>
              <a:rPr lang="en-US" sz="2400" dirty="0" smtClean="0">
                <a:latin typeface="Calibri" pitchFamily="34" charset="0"/>
              </a:rPr>
              <a:t>3943</a:t>
            </a:r>
            <a:r>
              <a:rPr lang="en-US" sz="2400" dirty="0" smtClean="0">
                <a:latin typeface="Calibri" pitchFamily="34" charset="0"/>
              </a:rPr>
              <a:t> </a:t>
            </a:r>
            <a:r>
              <a:rPr lang="en-US" sz="2400" dirty="0">
                <a:latin typeface="Calibri" pitchFamily="34" charset="0"/>
              </a:rPr>
              <a:t>7999 so that the ambulance may be directed to the exact location more readily</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References</a:t>
            </a:r>
          </a:p>
        </p:txBody>
      </p:sp>
      <p:sp>
        <p:nvSpPr>
          <p:cNvPr id="240642" name="Content Placeholder 2"/>
          <p:cNvSpPr txBox="1">
            <a:spLocks/>
          </p:cNvSpPr>
          <p:nvPr/>
        </p:nvSpPr>
        <p:spPr bwMode="auto">
          <a:xfrm>
            <a:off x="457200" y="941388"/>
            <a:ext cx="8229600" cy="5334000"/>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a:latin typeface="Calibri" pitchFamily="34" charset="0"/>
              </a:rPr>
              <a:t>University Safety &amp; Environment Office (USEO)</a:t>
            </a:r>
            <a:br>
              <a:rPr lang="en-US" sz="2400">
                <a:latin typeface="Calibri" pitchFamily="34" charset="0"/>
              </a:rPr>
            </a:br>
            <a:r>
              <a:rPr lang="en-US" sz="2400">
                <a:latin typeface="Calibri" pitchFamily="34" charset="0"/>
                <a:hlinkClick r:id="rId3"/>
              </a:rPr>
              <a:t>http://www.cuhk.edu.hk/useo</a:t>
            </a:r>
            <a:endParaRPr lang="en-US" sz="2400">
              <a:latin typeface="Calibri" pitchFamily="34" charset="0"/>
            </a:endParaRPr>
          </a:p>
          <a:p>
            <a:pPr marL="342900" indent="-342900">
              <a:spcBef>
                <a:spcPts val="400"/>
              </a:spcBef>
              <a:spcAft>
                <a:spcPts val="200"/>
              </a:spcAft>
              <a:buFont typeface="Arial" charset="0"/>
              <a:buChar char="•"/>
            </a:pPr>
            <a:r>
              <a:rPr lang="en-US" sz="2400">
                <a:latin typeface="Calibri" pitchFamily="34" charset="0"/>
              </a:rPr>
              <a:t>University Health Service</a:t>
            </a:r>
            <a:br>
              <a:rPr lang="en-US" sz="2400">
                <a:latin typeface="Calibri" pitchFamily="34" charset="0"/>
              </a:rPr>
            </a:br>
            <a:r>
              <a:rPr lang="en-US" sz="2400">
                <a:latin typeface="Calibri" pitchFamily="34" charset="0"/>
                <a:hlinkClick r:id="rId4"/>
              </a:rPr>
              <a:t>http://www.cuhk.edu.hk/uhs</a:t>
            </a:r>
            <a:endParaRPr lang="en-US" sz="2400">
              <a:latin typeface="Calibri" pitchFamily="34" charset="0"/>
            </a:endParaRPr>
          </a:p>
          <a:p>
            <a:pPr marL="342900" indent="-342900">
              <a:spcBef>
                <a:spcPts val="400"/>
              </a:spcBef>
              <a:spcAft>
                <a:spcPts val="200"/>
              </a:spcAft>
              <a:buFont typeface="Arial" charset="0"/>
              <a:buChar char="•"/>
            </a:pPr>
            <a:r>
              <a:rPr lang="en-US" sz="2400">
                <a:latin typeface="Calibri" pitchFamily="34" charset="0"/>
              </a:rPr>
              <a:t>Laboratory safety guidelines (Arizona State University)</a:t>
            </a:r>
          </a:p>
          <a:p>
            <a:pPr marL="342900" indent="-342900">
              <a:spcBef>
                <a:spcPts val="400"/>
              </a:spcBef>
              <a:spcAft>
                <a:spcPts val="200"/>
              </a:spcAft>
              <a:buFont typeface="Arial" charset="0"/>
              <a:buChar char="•"/>
            </a:pPr>
            <a:r>
              <a:rPr lang="en-US" sz="2400">
                <a:latin typeface="Calibri" pitchFamily="34" charset="0"/>
              </a:rPr>
              <a:t>ECE Department Undergraduate Laboratory: Safety and Operations Manual (Clarkson University)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32"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Electronic Component Symbols</a:t>
            </a:r>
          </a:p>
        </p:txBody>
      </p:sp>
      <p:sp>
        <p:nvSpPr>
          <p:cNvPr id="7171" name="Content Placeholder 2"/>
          <p:cNvSpPr txBox="1">
            <a:spLocks/>
          </p:cNvSpPr>
          <p:nvPr/>
        </p:nvSpPr>
        <p:spPr bwMode="auto">
          <a:xfrm>
            <a:off x="457200" y="941388"/>
            <a:ext cx="8229600" cy="5370512"/>
          </a:xfrm>
          <a:prstGeom prst="rect">
            <a:avLst/>
          </a:prstGeom>
          <a:noFill/>
          <a:ln>
            <a:noFill/>
          </a:ln>
          <a:extLst/>
        </p:spPr>
        <p:txBody>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Bef>
                <a:spcPts val="400"/>
              </a:spcBef>
              <a:spcAft>
                <a:spcPts val="200"/>
              </a:spcAft>
              <a:buFont typeface="Arial" charset="0"/>
              <a:buChar char="•"/>
              <a:defRPr/>
            </a:pPr>
            <a:r>
              <a:rPr lang="en-US" sz="2000" dirty="0" smtClean="0">
                <a:latin typeface="Calibri" pitchFamily="34" charset="0"/>
              </a:rPr>
              <a:t>Electronic components are represented using </a:t>
            </a:r>
            <a:r>
              <a:rPr lang="en-US" sz="2000" i="1" dirty="0" smtClean="0">
                <a:latin typeface="Calibri" pitchFamily="34" charset="0"/>
              </a:rPr>
              <a:t>standardized </a:t>
            </a:r>
            <a:r>
              <a:rPr lang="en-US" sz="2000" dirty="0" smtClean="0">
                <a:latin typeface="Calibri" pitchFamily="34" charset="0"/>
              </a:rPr>
              <a:t>symbols:</a:t>
            </a:r>
            <a:endParaRPr lang="en-US" sz="2000" b="1" dirty="0" smtClean="0">
              <a:solidFill>
                <a:srgbClr val="558ED5"/>
              </a:solidFill>
              <a:latin typeface="Calibri" pitchFamily="34" charset="0"/>
            </a:endParaRPr>
          </a:p>
          <a:p>
            <a:pPr marL="0" indent="0" eaLnBrk="1" hangingPunct="1">
              <a:spcBef>
                <a:spcPts val="400"/>
              </a:spcBef>
              <a:spcAft>
                <a:spcPts val="200"/>
              </a:spcAft>
              <a:defRPr/>
            </a:pPr>
            <a:endParaRPr lang="en-US" sz="2400" dirty="0" smtClean="0">
              <a:latin typeface="Calibri" pitchFamily="34" charset="0"/>
              <a:sym typeface="Wingdings" pitchFamily="2" charset="2"/>
            </a:endParaRPr>
          </a:p>
          <a:p>
            <a:pPr lvl="1" eaLnBrk="1" hangingPunct="1">
              <a:spcBef>
                <a:spcPts val="400"/>
              </a:spcBef>
              <a:spcAft>
                <a:spcPts val="200"/>
              </a:spcAft>
              <a:buFont typeface="Arial" charset="0"/>
              <a:buChar char="•"/>
              <a:defRPr/>
            </a:pPr>
            <a:endParaRPr lang="en-US" sz="2400" dirty="0" smtClean="0">
              <a:latin typeface="Calibri" pitchFamily="34" charset="0"/>
            </a:endParaRPr>
          </a:p>
          <a:p>
            <a:pPr eaLnBrk="1" hangingPunct="1">
              <a:spcBef>
                <a:spcPts val="400"/>
              </a:spcBef>
              <a:spcAft>
                <a:spcPts val="200"/>
              </a:spcAft>
              <a:buFont typeface="Arial" charset="0"/>
              <a:buChar char="•"/>
              <a:defRPr/>
            </a:pPr>
            <a:endParaRPr lang="en-US" sz="2400" dirty="0" smtClean="0">
              <a:latin typeface="Calibri" pitchFamily="34" charset="0"/>
            </a:endParaRPr>
          </a:p>
          <a:p>
            <a:pPr eaLnBrk="1" hangingPunct="1">
              <a:spcBef>
                <a:spcPts val="400"/>
              </a:spcBef>
              <a:spcAft>
                <a:spcPts val="200"/>
              </a:spcAft>
              <a:buFont typeface="Arial" charset="0"/>
              <a:buChar char="•"/>
              <a:defRPr/>
            </a:pPr>
            <a:endParaRPr lang="en-US" sz="2400" dirty="0">
              <a:latin typeface="Calibri" pitchFamily="34" charset="0"/>
            </a:endParaRPr>
          </a:p>
          <a:p>
            <a:pPr lvl="1" eaLnBrk="1" hangingPunct="1">
              <a:spcBef>
                <a:spcPts val="400"/>
              </a:spcBef>
              <a:spcAft>
                <a:spcPts val="200"/>
              </a:spcAft>
              <a:buFont typeface="Arial" charset="0"/>
              <a:buChar char="•"/>
              <a:defRPr/>
            </a:pPr>
            <a:endParaRPr lang="en-US" sz="2400" dirty="0">
              <a:latin typeface="Calibri" pitchFamily="34" charset="0"/>
            </a:endParaRPr>
          </a:p>
        </p:txBody>
      </p:sp>
      <p:graphicFrame>
        <p:nvGraphicFramePr>
          <p:cNvPr id="158731" name="Object 11"/>
          <p:cNvGraphicFramePr>
            <a:graphicFrameLocks noChangeAspect="1"/>
          </p:cNvGraphicFramePr>
          <p:nvPr/>
        </p:nvGraphicFramePr>
        <p:xfrm>
          <a:off x="984250" y="1871663"/>
          <a:ext cx="7321550" cy="3254375"/>
        </p:xfrm>
        <a:graphic>
          <a:graphicData uri="http://schemas.openxmlformats.org/presentationml/2006/ole">
            <mc:AlternateContent xmlns:mc="http://schemas.openxmlformats.org/markup-compatibility/2006">
              <mc:Choice xmlns:v="urn:schemas-microsoft-com:vml" Requires="v">
                <p:oleObj spid="_x0000_s158808" name="Visio" r:id="rId4" imgW="3064240" imgH="1361742" progId="Visio.Drawing.11">
                  <p:embed/>
                </p:oleObj>
              </mc:Choice>
              <mc:Fallback>
                <p:oleObj name="Visio" r:id="rId4" imgW="3064240" imgH="1361742" progId="Visio.Drawing.11">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250" y="1871663"/>
                        <a:ext cx="7321550" cy="325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39" name="Title 1"/>
          <p:cNvSpPr>
            <a:spLocks noGrp="1"/>
          </p:cNvSpPr>
          <p:nvPr>
            <p:ph type="title" idx="4294967295"/>
          </p:nvPr>
        </p:nvSpPr>
        <p:spPr>
          <a:xfrm>
            <a:off x="457200" y="196850"/>
            <a:ext cx="8229600" cy="658813"/>
          </a:xfrm>
        </p:spPr>
        <p:txBody>
          <a:bodyPr/>
          <a:lstStyle/>
          <a:p>
            <a:pPr eaLnBrk="1" hangingPunct="1"/>
            <a:r>
              <a:rPr lang="en-US" sz="2800" b="1" dirty="0" smtClean="0">
                <a:solidFill>
                  <a:srgbClr val="558ED5"/>
                </a:solidFill>
                <a:latin typeface="Calibri" pitchFamily="34" charset="0"/>
              </a:rPr>
              <a:t>Circuits &amp; Schematics</a:t>
            </a:r>
          </a:p>
        </p:txBody>
      </p:sp>
      <p:sp>
        <p:nvSpPr>
          <p:cNvPr id="162840"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200" dirty="0">
                <a:latin typeface="Calibri" pitchFamily="34" charset="0"/>
              </a:rPr>
              <a:t>What do the real circuits &amp; schematics look like…</a:t>
            </a:r>
          </a:p>
          <a:p>
            <a:pPr marL="342900" indent="-342900">
              <a:spcBef>
                <a:spcPts val="400"/>
              </a:spcBef>
              <a:spcAft>
                <a:spcPts val="200"/>
              </a:spcAft>
              <a:buFont typeface="Arial" charset="0"/>
              <a:buChar char="•"/>
            </a:pPr>
            <a:endParaRPr lang="en-US" sz="2400" dirty="0">
              <a:latin typeface="Calibri" pitchFamily="34" charset="0"/>
            </a:endParaRPr>
          </a:p>
          <a:p>
            <a:pPr marL="342900" indent="-342900">
              <a:spcBef>
                <a:spcPts val="400"/>
              </a:spcBef>
              <a:spcAft>
                <a:spcPts val="200"/>
              </a:spcAft>
              <a:buFont typeface="Arial" charset="0"/>
              <a:buChar char="•"/>
            </a:pPr>
            <a:endParaRPr lang="en-US" sz="2400" dirty="0">
              <a:latin typeface="Calibri" pitchFamily="34" charset="0"/>
            </a:endParaRPr>
          </a:p>
          <a:p>
            <a:pPr marL="342900" indent="-342900">
              <a:spcBef>
                <a:spcPts val="400"/>
              </a:spcBef>
              <a:spcAft>
                <a:spcPts val="200"/>
              </a:spcAft>
              <a:buFont typeface="Arial" charset="0"/>
              <a:buChar char="•"/>
            </a:pPr>
            <a:endParaRPr lang="en-US" sz="2400" dirty="0">
              <a:latin typeface="Calibri" pitchFamily="34" charset="0"/>
            </a:endParaRPr>
          </a:p>
          <a:p>
            <a:pPr marL="342900" indent="-342900">
              <a:spcBef>
                <a:spcPts val="400"/>
              </a:spcBef>
              <a:spcAft>
                <a:spcPts val="200"/>
              </a:spcAft>
              <a:buFont typeface="Arial" charset="0"/>
              <a:buChar char="•"/>
            </a:pPr>
            <a:endParaRPr lang="en-US" sz="2400" dirty="0">
              <a:latin typeface="Calibri" pitchFamily="34" charset="0"/>
            </a:endParaRPr>
          </a:p>
          <a:p>
            <a:pPr marL="342900" indent="-342900">
              <a:spcBef>
                <a:spcPts val="400"/>
              </a:spcBef>
              <a:spcAft>
                <a:spcPts val="200"/>
              </a:spcAft>
              <a:buFont typeface="Arial" charset="0"/>
              <a:buChar char="•"/>
            </a:pPr>
            <a:endParaRPr lang="en-US" sz="2400" dirty="0">
              <a:latin typeface="Calibri" pitchFamily="34" charset="0"/>
            </a:endParaRPr>
          </a:p>
          <a:p>
            <a:pPr marL="342900" indent="-342900">
              <a:spcBef>
                <a:spcPts val="400"/>
              </a:spcBef>
              <a:spcAft>
                <a:spcPts val="200"/>
              </a:spcAft>
              <a:buFont typeface="Arial" charset="0"/>
              <a:buChar char="•"/>
            </a:pPr>
            <a:endParaRPr lang="en-US" sz="2400" dirty="0">
              <a:latin typeface="Calibri" pitchFamily="34" charset="0"/>
            </a:endParaRPr>
          </a:p>
          <a:p>
            <a:pPr marL="342900" indent="-342900">
              <a:spcBef>
                <a:spcPts val="400"/>
              </a:spcBef>
              <a:spcAft>
                <a:spcPts val="200"/>
              </a:spcAft>
              <a:buFont typeface="Arial" charset="0"/>
              <a:buChar char="•"/>
            </a:pPr>
            <a:endParaRPr lang="en-US" sz="2400" dirty="0">
              <a:latin typeface="Calibri" pitchFamily="34" charset="0"/>
            </a:endParaRPr>
          </a:p>
          <a:p>
            <a:pPr marL="342900" indent="-342900">
              <a:spcBef>
                <a:spcPts val="400"/>
              </a:spcBef>
              <a:spcAft>
                <a:spcPts val="200"/>
              </a:spcAft>
              <a:buFont typeface="Arial" charset="0"/>
              <a:buChar char="•"/>
            </a:pPr>
            <a:endParaRPr lang="en-US" sz="2400" dirty="0">
              <a:latin typeface="Calibri" pitchFamily="34" charset="0"/>
            </a:endParaRPr>
          </a:p>
          <a:p>
            <a:pPr marL="342900" indent="-342900">
              <a:spcBef>
                <a:spcPts val="400"/>
              </a:spcBef>
              <a:spcAft>
                <a:spcPts val="200"/>
              </a:spcAft>
            </a:pPr>
            <a:endParaRPr lang="en-US" sz="2400" dirty="0">
              <a:latin typeface="Calibri" pitchFamily="34" charset="0"/>
            </a:endParaRPr>
          </a:p>
          <a:p>
            <a:pPr marL="342900" indent="-342900">
              <a:spcBef>
                <a:spcPts val="400"/>
              </a:spcBef>
              <a:spcAft>
                <a:spcPts val="200"/>
              </a:spcAft>
              <a:buFont typeface="Arial" charset="0"/>
              <a:buChar char="•"/>
            </a:pPr>
            <a:r>
              <a:rPr lang="en-US" sz="2200" dirty="0" smtClean="0">
                <a:latin typeface="Calibri" pitchFamily="34" charset="0"/>
              </a:rPr>
              <a:t>A circuit is a connection of different electronic components.</a:t>
            </a:r>
            <a:endParaRPr lang="en-US" sz="2200" dirty="0">
              <a:latin typeface="Calibri" pitchFamily="34" charset="0"/>
            </a:endParaRPr>
          </a:p>
        </p:txBody>
      </p:sp>
      <p:sp>
        <p:nvSpPr>
          <p:cNvPr id="162841" name="Rectangle 2"/>
          <p:cNvSpPr>
            <a:spLocks noChangeArrowheads="1"/>
          </p:cNvSpPr>
          <p:nvPr/>
        </p:nvSpPr>
        <p:spPr bwMode="auto">
          <a:xfrm>
            <a:off x="0" y="393700"/>
            <a:ext cx="9144000" cy="0"/>
          </a:xfrm>
          <a:prstGeom prst="rect">
            <a:avLst/>
          </a:prstGeom>
          <a:noFill/>
          <a:ln w="9525">
            <a:noFill/>
            <a:miter lim="800000"/>
            <a:headEnd/>
            <a:tailEnd/>
          </a:ln>
        </p:spPr>
        <p:txBody>
          <a:bodyPr wrap="none" anchor="ctr">
            <a:spAutoFit/>
          </a:bodyPr>
          <a:lstStyle/>
          <a:p>
            <a:endParaRPr lang="en-US"/>
          </a:p>
        </p:txBody>
      </p:sp>
      <p:graphicFrame>
        <p:nvGraphicFramePr>
          <p:cNvPr id="162837" name="Object 21"/>
          <p:cNvGraphicFramePr>
            <a:graphicFrameLocks noChangeAspect="1"/>
          </p:cNvGraphicFramePr>
          <p:nvPr>
            <p:extLst>
              <p:ext uri="{D42A27DB-BD31-4B8C-83A1-F6EECF244321}">
                <p14:modId xmlns:p14="http://schemas.microsoft.com/office/powerpoint/2010/main" val="327553011"/>
              </p:ext>
            </p:extLst>
          </p:nvPr>
        </p:nvGraphicFramePr>
        <p:xfrm>
          <a:off x="1785711" y="2725738"/>
          <a:ext cx="2111375" cy="2279650"/>
        </p:xfrm>
        <a:graphic>
          <a:graphicData uri="http://schemas.openxmlformats.org/presentationml/2006/ole">
            <mc:AlternateContent xmlns:mc="http://schemas.openxmlformats.org/markup-compatibility/2006">
              <mc:Choice xmlns:v="urn:schemas-microsoft-com:vml" Requires="v">
                <p:oleObj spid="_x0000_s162991" name="Visio" r:id="rId4" imgW="1862804" imgH="2010680" progId="Visio.Drawing.11">
                  <p:embed/>
                </p:oleObj>
              </mc:Choice>
              <mc:Fallback>
                <p:oleObj name="Visio" r:id="rId4" imgW="1862804" imgH="2010680"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5711" y="2725738"/>
                        <a:ext cx="2111375" cy="2279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6"/>
          <p:cNvPicPr/>
          <p:nvPr/>
        </p:nvPicPr>
        <p:blipFill rotWithShape="1">
          <a:blip r:embed="rId6"/>
          <a:srcRect/>
          <a:stretch/>
        </p:blipFill>
        <p:spPr bwMode="auto">
          <a:xfrm>
            <a:off x="1049338" y="1711325"/>
            <a:ext cx="2089150" cy="2030413"/>
          </a:xfrm>
          <a:prstGeom prst="rect">
            <a:avLst/>
          </a:prstGeom>
          <a:ln>
            <a:noFill/>
          </a:ln>
          <a:effectLst>
            <a:outerShdw blurRad="292100" dist="139700" dir="2700000" algn="tl" rotWithShape="0">
              <a:srgbClr val="333333">
                <a:alpha val="65000"/>
              </a:srgbClr>
            </a:outerShdw>
          </a:effectLst>
          <a:extLst/>
        </p:spPr>
      </p:pic>
      <p:pic>
        <p:nvPicPr>
          <p:cNvPr id="8" name="Picture 7"/>
          <p:cNvPicPr>
            <a:picLocks noChangeAspect="1" noChangeArrowheads="1"/>
          </p:cNvPicPr>
          <p:nvPr/>
        </p:nvPicPr>
        <p:blipFill>
          <a:blip r:embed="rId7"/>
          <a:srcRect/>
          <a:stretch>
            <a:fillRect/>
          </a:stretch>
        </p:blipFill>
        <p:spPr bwMode="auto">
          <a:xfrm>
            <a:off x="3908197" y="2322513"/>
            <a:ext cx="1882775" cy="1868487"/>
          </a:xfrm>
          <a:prstGeom prst="rect">
            <a:avLst/>
          </a:prstGeom>
          <a:noFill/>
          <a:ln w="9525">
            <a:noFill/>
            <a:miter lim="800000"/>
            <a:headEnd/>
            <a:tailEnd/>
          </a:ln>
          <a:effectLst>
            <a:outerShdw dist="139700" dir="2700000" algn="tl" rotWithShape="0">
              <a:srgbClr val="333333">
                <a:alpha val="64999"/>
              </a:srgbClr>
            </a:outerShdw>
          </a:effectLst>
        </p:spPr>
      </p:pic>
      <p:pic>
        <p:nvPicPr>
          <p:cNvPr id="162844" name="Picture 5"/>
          <p:cNvPicPr>
            <a:picLocks noChangeAspect="1" noChangeArrowheads="1"/>
          </p:cNvPicPr>
          <p:nvPr/>
        </p:nvPicPr>
        <p:blipFill>
          <a:blip r:embed="rId8"/>
          <a:srcRect/>
          <a:stretch>
            <a:fillRect/>
          </a:stretch>
        </p:blipFill>
        <p:spPr bwMode="auto">
          <a:xfrm>
            <a:off x="5911850" y="2725738"/>
            <a:ext cx="2695575" cy="2098675"/>
          </a:xfrm>
          <a:prstGeom prst="rect">
            <a:avLst/>
          </a:prstGeom>
          <a:noFill/>
          <a:ln w="9525">
            <a:noFill/>
            <a:miter lim="800000"/>
            <a:headEnd/>
            <a:tailEnd/>
          </a:ln>
        </p:spPr>
      </p:pic>
      <p:sp>
        <p:nvSpPr>
          <p:cNvPr id="162845" name="Rectangle 9"/>
          <p:cNvSpPr>
            <a:spLocks noChangeArrowheads="1"/>
          </p:cNvSpPr>
          <p:nvPr/>
        </p:nvSpPr>
        <p:spPr bwMode="auto">
          <a:xfrm>
            <a:off x="0" y="393700"/>
            <a:ext cx="9144000" cy="0"/>
          </a:xfrm>
          <a:prstGeom prst="rect">
            <a:avLst/>
          </a:prstGeom>
          <a:noFill/>
          <a:ln w="9525">
            <a:noFill/>
            <a:miter lim="800000"/>
            <a:headEnd/>
            <a:tailEnd/>
          </a:ln>
        </p:spPr>
        <p:txBody>
          <a:bodyPr wrap="none" anchor="ctr">
            <a:spAutoFit/>
          </a:bodyPr>
          <a:lstStyle/>
          <a:p>
            <a:endParaRPr lang="en-US"/>
          </a:p>
        </p:txBody>
      </p:sp>
      <p:graphicFrame>
        <p:nvGraphicFramePr>
          <p:cNvPr id="162838" name="Object 22"/>
          <p:cNvGraphicFramePr>
            <a:graphicFrameLocks noChangeAspect="1"/>
          </p:cNvGraphicFramePr>
          <p:nvPr/>
        </p:nvGraphicFramePr>
        <p:xfrm>
          <a:off x="3427413" y="1474788"/>
          <a:ext cx="4552950" cy="1695450"/>
        </p:xfrm>
        <a:graphic>
          <a:graphicData uri="http://schemas.openxmlformats.org/presentationml/2006/ole">
            <mc:AlternateContent xmlns:mc="http://schemas.openxmlformats.org/markup-compatibility/2006">
              <mc:Choice xmlns:v="urn:schemas-microsoft-com:vml" Requires="v">
                <p:oleObj spid="_x0000_s162992" name="Visio" r:id="rId9" imgW="2369010" imgH="983266" progId="Visio.Drawing.11">
                  <p:embed/>
                </p:oleObj>
              </mc:Choice>
              <mc:Fallback>
                <p:oleObj name="Visio" r:id="rId9" imgW="2369010" imgH="983266" progId="Visio.Drawing.11">
                  <p:embed/>
                  <p:pic>
                    <p:nvPicPr>
                      <p:cNvPr id="0" name="Picture 22"/>
                      <p:cNvPicPr>
                        <a:picLocks noChangeAspect="1" noChangeArrowheads="1"/>
                      </p:cNvPicPr>
                      <p:nvPr/>
                    </p:nvPicPr>
                    <p:blipFill>
                      <a:blip r:embed="rId10">
                        <a:extLst>
                          <a:ext uri="{28A0092B-C50C-407E-A947-70E740481C1C}">
                            <a14:useLocalDpi xmlns:a14="http://schemas.microsoft.com/office/drawing/2010/main" val="0"/>
                          </a:ext>
                        </a:extLst>
                      </a:blip>
                      <a:srcRect t="10336"/>
                      <a:stretch>
                        <a:fillRect/>
                      </a:stretch>
                    </p:blipFill>
                    <p:spPr bwMode="auto">
                      <a:xfrm>
                        <a:off x="3427413" y="1474788"/>
                        <a:ext cx="4552950" cy="169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8" name="Group 8"/>
          <p:cNvGrpSpPr>
            <a:grpSpLocks/>
          </p:cNvGrpSpPr>
          <p:nvPr/>
        </p:nvGrpSpPr>
        <p:grpSpPr bwMode="auto">
          <a:xfrm>
            <a:off x="755650" y="1700213"/>
            <a:ext cx="7504113" cy="4165209"/>
            <a:chOff x="240" y="672"/>
            <a:chExt cx="5283" cy="3275"/>
          </a:xfrm>
        </p:grpSpPr>
        <p:pic>
          <p:nvPicPr>
            <p:cNvPr id="6149" name="Picture 4" descr="AMD_Barcelona_d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 y="816"/>
              <a:ext cx="2546" cy="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p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 y="672"/>
              <a:ext cx="2499" cy="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 Box 6"/>
            <p:cNvSpPr txBox="1">
              <a:spLocks noChangeArrowheads="1"/>
            </p:cNvSpPr>
            <p:nvPr/>
          </p:nvSpPr>
          <p:spPr bwMode="auto">
            <a:xfrm>
              <a:off x="864" y="3657"/>
              <a:ext cx="1344"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algn="ctr" eaLnBrk="1" hangingPunct="1">
                <a:spcBef>
                  <a:spcPct val="50000"/>
                </a:spcBef>
              </a:pPr>
              <a:r>
                <a:rPr kumimoji="1" lang="en-US" altLang="zh-TW" b="1" dirty="0">
                  <a:solidFill>
                    <a:schemeClr val="accent2"/>
                  </a:solidFill>
                  <a:latin typeface="Calibri" panose="020F0502020204030204" pitchFamily="34" charset="0"/>
                  <a:cs typeface="Calibri" panose="020F0502020204030204" pitchFamily="34" charset="0"/>
                </a:rPr>
                <a:t>Quad-core CPU</a:t>
              </a:r>
            </a:p>
          </p:txBody>
        </p:sp>
        <p:sp>
          <p:nvSpPr>
            <p:cNvPr id="6152" name="Text Box 7"/>
            <p:cNvSpPr txBox="1">
              <a:spLocks noChangeArrowheads="1"/>
            </p:cNvSpPr>
            <p:nvPr/>
          </p:nvSpPr>
          <p:spPr bwMode="auto">
            <a:xfrm>
              <a:off x="3696" y="3648"/>
              <a:ext cx="1152"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algn="ctr" eaLnBrk="1" hangingPunct="1">
                <a:spcBef>
                  <a:spcPct val="50000"/>
                </a:spcBef>
              </a:pPr>
              <a:r>
                <a:rPr kumimoji="1" lang="en-US" altLang="zh-TW" b="1" dirty="0">
                  <a:solidFill>
                    <a:schemeClr val="accent2"/>
                  </a:solidFill>
                  <a:latin typeface="Calibri" panose="020F0502020204030204" pitchFamily="34" charset="0"/>
                  <a:cs typeface="Calibri" panose="020F0502020204030204" pitchFamily="34" charset="0"/>
                </a:rPr>
                <a:t>Pentium 4 CPU</a:t>
              </a:r>
            </a:p>
          </p:txBody>
        </p:sp>
      </p:grpSp>
      <p:sp>
        <p:nvSpPr>
          <p:cNvPr id="9" name="Title 1"/>
          <p:cNvSpPr txBox="1">
            <a:spLocks/>
          </p:cNvSpPr>
          <p:nvPr/>
        </p:nvSpPr>
        <p:spPr bwMode="auto">
          <a:xfrm>
            <a:off x="457200" y="196850"/>
            <a:ext cx="8229600" cy="6588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eaLnBrk="1" hangingPunct="1"/>
            <a:r>
              <a:rPr lang="en-US" sz="2800" b="1" kern="0" dirty="0" smtClean="0">
                <a:solidFill>
                  <a:srgbClr val="558ED5"/>
                </a:solidFill>
                <a:latin typeface="Calibri" pitchFamily="34" charset="0"/>
              </a:rPr>
              <a:t>These are also circuits, in a much more complex way</a:t>
            </a:r>
          </a:p>
        </p:txBody>
      </p:sp>
    </p:spTree>
    <p:extLst>
      <p:ext uri="{BB962C8B-B14F-4D97-AF65-F5344CB8AC3E}">
        <p14:creationId xmlns:p14="http://schemas.microsoft.com/office/powerpoint/2010/main" val="40262088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2" name="Group 17"/>
          <p:cNvGrpSpPr>
            <a:grpSpLocks/>
          </p:cNvGrpSpPr>
          <p:nvPr/>
        </p:nvGrpSpPr>
        <p:grpSpPr bwMode="auto">
          <a:xfrm>
            <a:off x="755650" y="1557338"/>
            <a:ext cx="7704138" cy="4164811"/>
            <a:chOff x="0" y="460"/>
            <a:chExt cx="5760" cy="3614"/>
          </a:xfrm>
        </p:grpSpPr>
        <p:pic>
          <p:nvPicPr>
            <p:cNvPr id="7173" name="Picture 4" descr="William_Shock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 y="701"/>
              <a:ext cx="1344" cy="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5"/>
            <p:cNvSpPr txBox="1">
              <a:spLocks noChangeArrowheads="1"/>
            </p:cNvSpPr>
            <p:nvPr/>
          </p:nvSpPr>
          <p:spPr bwMode="auto">
            <a:xfrm>
              <a:off x="0" y="1966"/>
              <a:ext cx="1778"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algn="ctr" eaLnBrk="1" hangingPunct="1">
                <a:spcBef>
                  <a:spcPct val="50000"/>
                </a:spcBef>
              </a:pPr>
              <a:r>
                <a:rPr kumimoji="1" lang="en-US" altLang="zh-TW" sz="1400" dirty="0">
                  <a:solidFill>
                    <a:schemeClr val="accent2"/>
                  </a:solidFill>
                  <a:latin typeface="Calibri" panose="020F0502020204030204" pitchFamily="34" charset="0"/>
                  <a:cs typeface="Calibri" panose="020F0502020204030204" pitchFamily="34" charset="0"/>
                </a:rPr>
                <a:t>William </a:t>
              </a:r>
              <a:r>
                <a:rPr kumimoji="1" lang="en-US" altLang="zh-TW" sz="1400" dirty="0" err="1">
                  <a:solidFill>
                    <a:schemeClr val="accent2"/>
                  </a:solidFill>
                  <a:latin typeface="Calibri" panose="020F0502020204030204" pitchFamily="34" charset="0"/>
                  <a:cs typeface="Calibri" panose="020F0502020204030204" pitchFamily="34" charset="0"/>
                </a:rPr>
                <a:t>Schockley</a:t>
              </a:r>
              <a:r>
                <a:rPr kumimoji="1" lang="en-US" altLang="zh-TW" sz="1400" dirty="0">
                  <a:solidFill>
                    <a:schemeClr val="accent2"/>
                  </a:solidFill>
                  <a:latin typeface="Calibri" panose="020F0502020204030204" pitchFamily="34" charset="0"/>
                  <a:cs typeface="Calibri" panose="020F0502020204030204" pitchFamily="34" charset="0"/>
                </a:rPr>
                <a:t> (Inventor of transistor)</a:t>
              </a:r>
            </a:p>
          </p:txBody>
        </p:sp>
        <p:pic>
          <p:nvPicPr>
            <p:cNvPr id="7175" name="Picture 6" descr="point_contact_transis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 y="460"/>
              <a:ext cx="2256" cy="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 Box 7"/>
            <p:cNvSpPr txBox="1">
              <a:spLocks noChangeArrowheads="1"/>
            </p:cNvSpPr>
            <p:nvPr/>
          </p:nvSpPr>
          <p:spPr bwMode="auto">
            <a:xfrm>
              <a:off x="1920" y="1966"/>
              <a:ext cx="1969"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algn="ctr" eaLnBrk="1" hangingPunct="1">
                <a:spcBef>
                  <a:spcPct val="50000"/>
                </a:spcBef>
              </a:pPr>
              <a:r>
                <a:rPr kumimoji="1" lang="en-US" altLang="zh-TW" sz="1400" dirty="0">
                  <a:solidFill>
                    <a:schemeClr val="accent2"/>
                  </a:solidFill>
                  <a:latin typeface="Calibri" panose="020F0502020204030204" pitchFamily="34" charset="0"/>
                  <a:cs typeface="Calibri" panose="020F0502020204030204" pitchFamily="34" charset="0"/>
                </a:rPr>
                <a:t>Point-contact transistor invented in 1947 at Bell lab.</a:t>
              </a:r>
            </a:p>
          </p:txBody>
        </p:sp>
        <p:sp>
          <p:nvSpPr>
            <p:cNvPr id="7177" name="Text Box 8"/>
            <p:cNvSpPr txBox="1">
              <a:spLocks noChangeArrowheads="1"/>
            </p:cNvSpPr>
            <p:nvPr/>
          </p:nvSpPr>
          <p:spPr bwMode="auto">
            <a:xfrm>
              <a:off x="4127" y="1977"/>
              <a:ext cx="1394"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algn="ctr" eaLnBrk="1" hangingPunct="1">
                <a:spcBef>
                  <a:spcPct val="50000"/>
                </a:spcBef>
              </a:pPr>
              <a:r>
                <a:rPr kumimoji="1" lang="en-US" altLang="zh-TW" sz="1600" dirty="0">
                  <a:solidFill>
                    <a:schemeClr val="accent2"/>
                  </a:solidFill>
                  <a:latin typeface="Calibri" panose="020F0502020204030204" pitchFamily="34" charset="0"/>
                  <a:cs typeface="Calibri" panose="020F0502020204030204" pitchFamily="34" charset="0"/>
                </a:rPr>
                <a:t>Transistors</a:t>
              </a:r>
            </a:p>
          </p:txBody>
        </p:sp>
        <p:pic>
          <p:nvPicPr>
            <p:cNvPr id="7178" name="Picture 9" descr="Transistor-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 y="1008"/>
              <a:ext cx="1680" cy="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9" name="Group 10"/>
            <p:cNvGrpSpPr>
              <a:grpSpLocks/>
            </p:cNvGrpSpPr>
            <p:nvPr/>
          </p:nvGrpSpPr>
          <p:grpSpPr bwMode="auto">
            <a:xfrm>
              <a:off x="1632" y="2562"/>
              <a:ext cx="3696" cy="1512"/>
              <a:chOff x="1632" y="2562"/>
              <a:chExt cx="3696" cy="1512"/>
            </a:xfrm>
          </p:grpSpPr>
          <p:pic>
            <p:nvPicPr>
              <p:cNvPr id="7183" name="Picture 11" descr="Cmos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6" y="2562"/>
                <a:ext cx="9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12" descr="81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2" y="2562"/>
                <a:ext cx="2016"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5" name="AutoShape 13"/>
              <p:cNvSpPr>
                <a:spLocks noChangeArrowheads="1"/>
              </p:cNvSpPr>
              <p:nvPr/>
            </p:nvSpPr>
            <p:spPr bwMode="auto">
              <a:xfrm>
                <a:off x="3744" y="2610"/>
                <a:ext cx="624" cy="336"/>
              </a:xfrm>
              <a:prstGeom prst="rightArrow">
                <a:avLst>
                  <a:gd name="adj1" fmla="val 50000"/>
                  <a:gd name="adj2" fmla="val 46429"/>
                </a:avLst>
              </a:prstGeom>
              <a:solidFill>
                <a:schemeClr val="accent2"/>
              </a:solidFill>
              <a:ln w="9525">
                <a:solidFill>
                  <a:schemeClr val="tx1"/>
                </a:solidFill>
                <a:miter lim="800000"/>
                <a:headEnd/>
                <a:tailEnd/>
              </a:ln>
            </p:spPr>
            <p:txBody>
              <a:bodyPr wrap="none" anchor="ct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endParaRPr lang="en-GB" altLang="zh-HK"/>
              </a:p>
            </p:txBody>
          </p:sp>
        </p:grpSp>
        <p:grpSp>
          <p:nvGrpSpPr>
            <p:cNvPr id="7180" name="Group 14"/>
            <p:cNvGrpSpPr>
              <a:grpSpLocks/>
            </p:cNvGrpSpPr>
            <p:nvPr/>
          </p:nvGrpSpPr>
          <p:grpSpPr bwMode="auto">
            <a:xfrm>
              <a:off x="3648" y="3360"/>
              <a:ext cx="2112" cy="641"/>
              <a:chOff x="3648" y="3330"/>
              <a:chExt cx="2112" cy="641"/>
            </a:xfrm>
          </p:grpSpPr>
          <p:sp>
            <p:nvSpPr>
              <p:cNvPr id="7181" name="Text Box 15"/>
              <p:cNvSpPr txBox="1">
                <a:spLocks noChangeArrowheads="1"/>
              </p:cNvSpPr>
              <p:nvPr/>
            </p:nvSpPr>
            <p:spPr bwMode="auto">
              <a:xfrm>
                <a:off x="4081" y="3330"/>
                <a:ext cx="1679" cy="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Bef>
                    <a:spcPct val="50000"/>
                  </a:spcBef>
                </a:pPr>
                <a:r>
                  <a:rPr kumimoji="1" lang="en-US" altLang="zh-TW" sz="1400" dirty="0">
                    <a:solidFill>
                      <a:srgbClr val="FF3300"/>
                    </a:solidFill>
                    <a:latin typeface="Calibri" panose="020F0502020204030204" pitchFamily="34" charset="0"/>
                    <a:cs typeface="Calibri" panose="020F0502020204030204" pitchFamily="34" charset="0"/>
                  </a:rPr>
                  <a:t>Scaling down the size of the components and put all components in a small area</a:t>
                </a:r>
              </a:p>
            </p:txBody>
          </p:sp>
          <p:sp>
            <p:nvSpPr>
              <p:cNvPr id="7182" name="Text Box 16"/>
              <p:cNvSpPr txBox="1">
                <a:spLocks noChangeArrowheads="1"/>
              </p:cNvSpPr>
              <p:nvPr/>
            </p:nvSpPr>
            <p:spPr bwMode="auto">
              <a:xfrm>
                <a:off x="3648" y="3521"/>
                <a:ext cx="529"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新細明體" charset="-120"/>
                  </a:defRPr>
                </a:lvl1pPr>
                <a:lvl2pPr marL="742950" indent="-285750" eaLnBrk="0" hangingPunct="0">
                  <a:defRPr>
                    <a:solidFill>
                      <a:schemeClr val="tx1"/>
                    </a:solidFill>
                    <a:latin typeface="Arial" charset="0"/>
                    <a:ea typeface="新細明體" charset="-120"/>
                  </a:defRPr>
                </a:lvl2pPr>
                <a:lvl3pPr marL="1143000" indent="-228600" eaLnBrk="0" hangingPunct="0">
                  <a:defRPr>
                    <a:solidFill>
                      <a:schemeClr val="tx1"/>
                    </a:solidFill>
                    <a:latin typeface="Arial" charset="0"/>
                    <a:ea typeface="新細明體" charset="-120"/>
                  </a:defRPr>
                </a:lvl3pPr>
                <a:lvl4pPr marL="1600200" indent="-228600" eaLnBrk="0" hangingPunct="0">
                  <a:defRPr>
                    <a:solidFill>
                      <a:schemeClr val="tx1"/>
                    </a:solidFill>
                    <a:latin typeface="Arial" charset="0"/>
                    <a:ea typeface="新細明體" charset="-120"/>
                  </a:defRPr>
                </a:lvl4pPr>
                <a:lvl5pPr marL="2057400" indent="-228600" eaLnBrk="0" hangingPunct="0">
                  <a:defRPr>
                    <a:solidFill>
                      <a:schemeClr val="tx1"/>
                    </a:solidFill>
                    <a:latin typeface="Arial" charset="0"/>
                    <a:ea typeface="新細明體" charset="-120"/>
                  </a:defRPr>
                </a:lvl5pPr>
                <a:lvl6pPr marL="2514600" indent="-228600" eaLnBrk="0" fontAlgn="base" hangingPunct="0">
                  <a:spcBef>
                    <a:spcPct val="0"/>
                  </a:spcBef>
                  <a:spcAft>
                    <a:spcPct val="0"/>
                  </a:spcAft>
                  <a:defRPr>
                    <a:solidFill>
                      <a:schemeClr val="tx1"/>
                    </a:solidFill>
                    <a:latin typeface="Arial" charset="0"/>
                    <a:ea typeface="新細明體" charset="-120"/>
                  </a:defRPr>
                </a:lvl6pPr>
                <a:lvl7pPr marL="2971800" indent="-228600" eaLnBrk="0" fontAlgn="base" hangingPunct="0">
                  <a:spcBef>
                    <a:spcPct val="0"/>
                  </a:spcBef>
                  <a:spcAft>
                    <a:spcPct val="0"/>
                  </a:spcAft>
                  <a:defRPr>
                    <a:solidFill>
                      <a:schemeClr val="tx1"/>
                    </a:solidFill>
                    <a:latin typeface="Arial" charset="0"/>
                    <a:ea typeface="新細明體" charset="-120"/>
                  </a:defRPr>
                </a:lvl7pPr>
                <a:lvl8pPr marL="3429000" indent="-228600" eaLnBrk="0" fontAlgn="base" hangingPunct="0">
                  <a:spcBef>
                    <a:spcPct val="0"/>
                  </a:spcBef>
                  <a:spcAft>
                    <a:spcPct val="0"/>
                  </a:spcAft>
                  <a:defRPr>
                    <a:solidFill>
                      <a:schemeClr val="tx1"/>
                    </a:solidFill>
                    <a:latin typeface="Arial" charset="0"/>
                    <a:ea typeface="新細明體" charset="-120"/>
                  </a:defRPr>
                </a:lvl8pPr>
                <a:lvl9pPr marL="3886200" indent="-228600" eaLnBrk="0" fontAlgn="base" hangingPunct="0">
                  <a:spcBef>
                    <a:spcPct val="0"/>
                  </a:spcBef>
                  <a:spcAft>
                    <a:spcPct val="0"/>
                  </a:spcAft>
                  <a:defRPr>
                    <a:solidFill>
                      <a:schemeClr val="tx1"/>
                    </a:solidFill>
                    <a:latin typeface="Arial" charset="0"/>
                    <a:ea typeface="新細明體" charset="-120"/>
                  </a:defRPr>
                </a:lvl9pPr>
              </a:lstStyle>
              <a:p>
                <a:pPr eaLnBrk="1" hangingPunct="1">
                  <a:spcBef>
                    <a:spcPct val="50000"/>
                  </a:spcBef>
                </a:pPr>
                <a:r>
                  <a:rPr kumimoji="1" lang="en-US" altLang="zh-TW" dirty="0">
                    <a:solidFill>
                      <a:srgbClr val="FF3300"/>
                    </a:solidFill>
                    <a:latin typeface="Calibri" panose="020F0502020204030204" pitchFamily="34" charset="0"/>
                    <a:cs typeface="Calibri" panose="020F0502020204030204" pitchFamily="34" charset="0"/>
                  </a:rPr>
                  <a:t>IC =</a:t>
                </a:r>
              </a:p>
            </p:txBody>
          </p:sp>
        </p:grpSp>
      </p:grpSp>
      <p:sp>
        <p:nvSpPr>
          <p:cNvPr id="18" name="Title 1"/>
          <p:cNvSpPr txBox="1">
            <a:spLocks/>
          </p:cNvSpPr>
          <p:nvPr/>
        </p:nvSpPr>
        <p:spPr bwMode="auto">
          <a:xfrm>
            <a:off x="457200" y="196850"/>
            <a:ext cx="8229600" cy="6588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eaLnBrk="1" hangingPunct="1"/>
            <a:r>
              <a:rPr lang="en-US" sz="2800" b="1" kern="0" dirty="0" smtClean="0">
                <a:solidFill>
                  <a:srgbClr val="558ED5"/>
                </a:solidFill>
                <a:latin typeface="Calibri" pitchFamily="34" charset="0"/>
              </a:rPr>
              <a:t>Transistors and integrated circuits (ICs)</a:t>
            </a:r>
          </a:p>
        </p:txBody>
      </p:sp>
    </p:spTree>
    <p:extLst>
      <p:ext uri="{BB962C8B-B14F-4D97-AF65-F5344CB8AC3E}">
        <p14:creationId xmlns:p14="http://schemas.microsoft.com/office/powerpoint/2010/main" val="364254549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6514</TotalTime>
  <Words>2237</Words>
  <Application>Microsoft Office PowerPoint</Application>
  <PresentationFormat>On-screen Show (4:3)</PresentationFormat>
  <Paragraphs>666</Paragraphs>
  <Slides>59</Slides>
  <Notes>46</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59</vt:i4>
      </vt:variant>
    </vt:vector>
  </HeadingPairs>
  <TitlesOfParts>
    <vt:vector size="63" baseType="lpstr">
      <vt:lpstr>Default Design</vt:lpstr>
      <vt:lpstr>Office Theme</vt:lpstr>
      <vt:lpstr>Visio</vt:lpstr>
      <vt:lpstr>Formula</vt:lpstr>
      <vt:lpstr>PowerPoint Presentation</vt:lpstr>
      <vt:lpstr>Objectives</vt:lpstr>
      <vt:lpstr>References</vt:lpstr>
      <vt:lpstr>BASIC Electronics:  A ROUGH INTRODUCTION</vt:lpstr>
      <vt:lpstr>Some Electronic Components</vt:lpstr>
      <vt:lpstr>Electronic Component Symbols</vt:lpstr>
      <vt:lpstr>Circuits &amp; Schematics</vt:lpstr>
      <vt:lpstr>PowerPoint Presentation</vt:lpstr>
      <vt:lpstr>PowerPoint Presentation</vt:lpstr>
      <vt:lpstr>PowerPoint Presentation</vt:lpstr>
      <vt:lpstr>PowerPoint Presentation</vt:lpstr>
      <vt:lpstr>PowerPoint Presentation</vt:lpstr>
      <vt:lpstr>PowerPoint Presentation</vt:lpstr>
      <vt:lpstr>RESISTORS, VOLTAGE AND CURRENT</vt:lpstr>
      <vt:lpstr>Resistor Circuits</vt:lpstr>
      <vt:lpstr>A Circuit and its water analogy</vt:lpstr>
      <vt:lpstr>Another (awkward) analogy I might use</vt:lpstr>
      <vt:lpstr>Voltage, Current and Resistance</vt:lpstr>
      <vt:lpstr>Voltage, Current and Resistance</vt:lpstr>
      <vt:lpstr>Voltage, Current and Resistance</vt:lpstr>
      <vt:lpstr>Voltage, Current and Resistance</vt:lpstr>
      <vt:lpstr>Basic circuit analysis</vt:lpstr>
      <vt:lpstr>Resistors in series</vt:lpstr>
      <vt:lpstr>Analogy for resistors in series</vt:lpstr>
      <vt:lpstr>Resistors in parallel</vt:lpstr>
      <vt:lpstr>Analogy for resistors in parallel</vt:lpstr>
      <vt:lpstr>Example</vt:lpstr>
      <vt:lpstr>Kirchhoff’s circuit laws</vt:lpstr>
      <vt:lpstr>Application -- voltage divider</vt:lpstr>
      <vt:lpstr>Application – current divider</vt:lpstr>
      <vt:lpstr>ADDITIONAL NOTE</vt:lpstr>
      <vt:lpstr>Units and dimensions</vt:lpstr>
      <vt:lpstr>Electronic Color Code </vt:lpstr>
      <vt:lpstr>Basic rules for connecting a circuit</vt:lpstr>
      <vt:lpstr>Basic rules for connecting a circuit</vt:lpstr>
      <vt:lpstr>Basic rules for connecting a circuit</vt:lpstr>
      <vt:lpstr>MEASUREMENT OF VOLTAGE, CURRENT and resistance</vt:lpstr>
      <vt:lpstr>Measurement of Voltage and Current</vt:lpstr>
      <vt:lpstr>Application -- ammeter</vt:lpstr>
      <vt:lpstr>Application -- ammeter</vt:lpstr>
      <vt:lpstr>Application -- ammeter</vt:lpstr>
      <vt:lpstr>Application -- voltmeter</vt:lpstr>
      <vt:lpstr>Application -- voltmeter</vt:lpstr>
      <vt:lpstr>Application -- ohmmeter</vt:lpstr>
      <vt:lpstr>TAKE-HOME EXECRISES</vt:lpstr>
      <vt:lpstr>Question 1</vt:lpstr>
      <vt:lpstr>Question 2</vt:lpstr>
      <vt:lpstr>Question 3</vt:lpstr>
      <vt:lpstr>Lab Safety</vt:lpstr>
      <vt:lpstr>You (probably) don’t want to do this in the lab…</vt:lpstr>
      <vt:lpstr>Appropriate dressing</vt:lpstr>
      <vt:lpstr>Proper attire</vt:lpstr>
      <vt:lpstr>Understand the floor plan of your lab</vt:lpstr>
      <vt:lpstr>Know your equipment</vt:lpstr>
      <vt:lpstr>Minor injury</vt:lpstr>
      <vt:lpstr>Emergency procedure: electrical shock</vt:lpstr>
      <vt:lpstr>Emergency procedure: fire</vt:lpstr>
      <vt:lpstr>Emergency : Medical Assistance </vt:lpstr>
      <vt:lpstr>References</vt:lpstr>
    </vt:vector>
  </TitlesOfParts>
  <Company>Chinese University of Hong Kong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Tobun NG, Dorbin</dc:creator>
  <cp:lastModifiedBy>installer</cp:lastModifiedBy>
  <cp:revision>527</cp:revision>
  <cp:lastPrinted>2014-01-24T04:40:14Z</cp:lastPrinted>
  <dcterms:created xsi:type="dcterms:W3CDTF">2011-01-09T12:34:36Z</dcterms:created>
  <dcterms:modified xsi:type="dcterms:W3CDTF">2014-01-25T15:29:57Z</dcterms:modified>
</cp:coreProperties>
</file>