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7" r:id="rId2"/>
    <p:sldId id="306" r:id="rId3"/>
    <p:sldId id="309" r:id="rId4"/>
    <p:sldId id="310" r:id="rId5"/>
    <p:sldId id="324" r:id="rId6"/>
    <p:sldId id="314" r:id="rId7"/>
    <p:sldId id="325" r:id="rId8"/>
    <p:sldId id="316" r:id="rId9"/>
    <p:sldId id="318" r:id="rId10"/>
    <p:sldId id="326" r:id="rId11"/>
    <p:sldId id="327" r:id="rId12"/>
    <p:sldId id="321" r:id="rId13"/>
    <p:sldId id="322" r:id="rId14"/>
    <p:sldId id="328" r:id="rId15"/>
    <p:sldId id="329" r:id="rId16"/>
    <p:sldId id="323" r:id="rId17"/>
    <p:sldId id="330" r:id="rId18"/>
    <p:sldId id="335" r:id="rId19"/>
    <p:sldId id="336" r:id="rId20"/>
    <p:sldId id="337" r:id="rId21"/>
    <p:sldId id="338" r:id="rId22"/>
    <p:sldId id="339" r:id="rId23"/>
    <p:sldId id="341" r:id="rId24"/>
    <p:sldId id="343" r:id="rId25"/>
    <p:sldId id="344" r:id="rId26"/>
    <p:sldId id="345" r:id="rId27"/>
    <p:sldId id="346" r:id="rId28"/>
    <p:sldId id="347" r:id="rId29"/>
    <p:sldId id="349" r:id="rId30"/>
    <p:sldId id="350" r:id="rId31"/>
    <p:sldId id="364" r:id="rId32"/>
    <p:sldId id="365" r:id="rId33"/>
    <p:sldId id="356" r:id="rId34"/>
    <p:sldId id="354" r:id="rId35"/>
    <p:sldId id="355" r:id="rId36"/>
    <p:sldId id="358" r:id="rId37"/>
    <p:sldId id="311" r:id="rId38"/>
    <p:sldId id="312" r:id="rId39"/>
    <p:sldId id="359" r:id="rId40"/>
    <p:sldId id="363" r:id="rId41"/>
    <p:sldId id="331" r:id="rId42"/>
    <p:sldId id="333" r:id="rId43"/>
    <p:sldId id="366" r:id="rId44"/>
    <p:sldId id="367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59416" autoAdjust="0"/>
  </p:normalViewPr>
  <p:slideViewPr>
    <p:cSldViewPr>
      <p:cViewPr>
        <p:scale>
          <a:sx n="50" d="100"/>
          <a:sy n="50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B0FFA-8944-4302-A78D-F49E60D10FFE}" type="datetimeFigureOut">
              <a:rPr lang="en-US" smtClean="0"/>
              <a:t>2014-01-22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2D468-C062-483D-81C2-9619973A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9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9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1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9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5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2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0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8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19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2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5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2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4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73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God: rain for 40 days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5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6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5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8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8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0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8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1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3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2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1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73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AC3A88-D264-4F13-83C8-949ED3F9DAC4}" type="slidenum">
              <a:rPr lang="en-US" sz="1300">
                <a:latin typeface="Calibri" pitchFamily="34" charset="0"/>
              </a:rPr>
              <a:pPr algn="r" eaLnBrk="1" hangingPunct="1"/>
              <a:t>43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E08AE5-0929-4375-830F-7C788E2C4DF0}" type="slidenum">
              <a:rPr lang="en-US" sz="1300">
                <a:latin typeface="Calibri" pitchFamily="34" charset="0"/>
              </a:rPr>
              <a:pPr algn="r" eaLnBrk="1" hangingPunct="1"/>
              <a:t>44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7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D468-C062-483D-81C2-9619973AF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1D40-1820-4CEE-B1BC-AB61D8389A28}" type="datetime1">
              <a:rPr lang="en-US" smtClean="0"/>
              <a:t>2014-01-22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B9E3-0ACF-4C8C-9627-F82B9C1A7955}" type="datetime1">
              <a:rPr lang="en-US" smtClean="0"/>
              <a:t>2014-01-22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8879-58AE-467D-960D-BC1839CB4637}" type="datetime1">
              <a:rPr lang="en-US" smtClean="0"/>
              <a:t>2014-01-22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C6C0-9F51-4884-87DE-545146332DFC}" type="datetime1">
              <a:rPr lang="en-US" smtClean="0"/>
              <a:t>2014-01-22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8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66A8-4BA7-42B2-8318-1EC623E7CFBA}" type="datetime1">
              <a:rPr lang="en-US" smtClean="0"/>
              <a:t>2014-01-22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C226-AC77-4C20-8459-4F28914A07E7}" type="datetime1">
              <a:rPr lang="en-US" smtClean="0"/>
              <a:t>2014-01-22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ECF5-13FA-446E-8988-3FDB58C7BBBF}" type="datetime1">
              <a:rPr lang="en-US" smtClean="0"/>
              <a:t>2014-01-22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968A-B718-4231-8585-A988465637C1}" type="datetime1">
              <a:rPr lang="en-US" smtClean="0"/>
              <a:t>2014-01-22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D5A-B2B8-4974-892C-3084DA946A33}" type="datetime1">
              <a:rPr lang="en-US" smtClean="0"/>
              <a:t>2014-01-22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2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B91-68AC-463F-8E2A-CC6532E98528}" type="datetime1">
              <a:rPr lang="en-US" smtClean="0"/>
              <a:t>2014-01-22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0629-6C1E-42CD-B0DF-0D031C8C9ED3}" type="datetime1">
              <a:rPr lang="en-US" smtClean="0"/>
              <a:t>2014-01-22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2C21-437E-4C56-8C07-D2676A36C1D0}" type="datetime1">
              <a:rPr lang="en-US" smtClean="0"/>
              <a:t>2014-01-22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5FBF-A97F-4E99-847A-43D370E3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et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en-US" altLang="zh-TW" sz="3800" b="1" dirty="0" smtClean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  <a:t>ENGG 1100</a:t>
            </a:r>
            <a:r>
              <a:rPr lang="en-US" sz="3800" b="1" dirty="0" smtClean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  <a:t> Introduction to Engineering Design</a:t>
            </a:r>
            <a:br>
              <a:rPr lang="en-US" sz="3800" b="1" dirty="0" smtClean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</a:br>
            <a:r>
              <a:rPr lang="en-US" sz="3800" b="1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  <a:t/>
            </a:r>
            <a:br>
              <a:rPr lang="en-US" sz="3800" b="1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</a:br>
            <a:r>
              <a:rPr lang="en-US" altLang="zh-TW" sz="40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Lecture </a:t>
            </a:r>
            <a:r>
              <a:rPr lang="en-US" altLang="zh-TW" sz="40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2: </a:t>
            </a:r>
            <a:r>
              <a:rPr lang="en-US" altLang="zh-TW" sz="40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Engineering Design &amp; Management</a:t>
            </a:r>
            <a:r>
              <a:rPr lang="en-US" altLang="zh-TW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/>
            </a:r>
            <a:br>
              <a:rPr lang="en-US" altLang="zh-TW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</a:br>
            <a:r>
              <a:rPr lang="en-US" altLang="zh-TW" sz="24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/>
            </a:r>
            <a:br>
              <a:rPr lang="en-US" altLang="zh-TW" sz="24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</a:br>
            <a:r>
              <a:rPr lang="en-US" b="1" dirty="0" smtClean="0">
                <a:solidFill>
                  <a:srgbClr val="558ED5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  <a:t/>
            </a:r>
            <a:br>
              <a:rPr lang="en-US" b="1" dirty="0" smtClean="0">
                <a:solidFill>
                  <a:srgbClr val="558ED5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b="1" dirty="0" smtClean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Helen </a:t>
            </a:r>
            <a:r>
              <a:rPr lang="en-US" altLang="zh-TW" b="1" dirty="0" err="1" smtClean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Meng</a:t>
            </a:r>
            <a:endParaRPr lang="en-US" altLang="zh-TW" b="1" dirty="0">
              <a:solidFill>
                <a:srgbClr val="404040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r>
              <a:rPr lang="en-US" altLang="zh-TW" b="1" dirty="0" smtClean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Professor and Chairman</a:t>
            </a:r>
            <a:endParaRPr lang="en-US" altLang="zh-TW" dirty="0" smtClean="0">
              <a:solidFill>
                <a:srgbClr val="404040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pPr marL="361950"/>
            <a:r>
              <a:rPr lang="en-US" altLang="zh-TW" b="1" dirty="0" smtClean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Department of Systems Engineering &amp; Engineering Management</a:t>
            </a:r>
          </a:p>
          <a:p>
            <a:pPr marL="361950"/>
            <a:r>
              <a:rPr lang="en-US" altLang="zh-TW" dirty="0" smtClean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hmmeng@se.cuhk.edu.hk</a:t>
            </a:r>
            <a:endParaRPr lang="en-US" altLang="zh-TW" b="1" dirty="0" smtClean="0">
              <a:solidFill>
                <a:srgbClr val="404040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Problem-solving Methodology for </a:t>
            </a:r>
            <a:br>
              <a:rPr lang="en-US" dirty="0" smtClean="0"/>
            </a:br>
            <a:r>
              <a:rPr lang="en-US" dirty="0" smtClean="0"/>
              <a:t>Engineering Design (cont-2)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80" y="1268760"/>
            <a:ext cx="8579296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Iterative nature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Back and forth among the 5 steps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Understanding grows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evolve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from preliminary to detailed design</a:t>
            </a:r>
            <a:endParaRPr lang="en-US" dirty="0" smtClean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08095" y="2708920"/>
            <a:ext cx="3980129" cy="3609692"/>
            <a:chOff x="2608095" y="3068960"/>
            <a:chExt cx="3980129" cy="3609692"/>
          </a:xfrm>
        </p:grpSpPr>
        <p:sp>
          <p:nvSpPr>
            <p:cNvPr id="4" name="TextBox 3"/>
            <p:cNvSpPr txBox="1"/>
            <p:nvPr/>
          </p:nvSpPr>
          <p:spPr>
            <a:xfrm>
              <a:off x="3775338" y="3068960"/>
              <a:ext cx="164564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Define Problem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8943" y="3879050"/>
              <a:ext cx="199843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Gather Information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7227" y="4689140"/>
              <a:ext cx="306186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Generate Alternative Solutions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8095" y="5499230"/>
              <a:ext cx="398012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Evaluate Alternatives and Make Decision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3209" y="6309320"/>
              <a:ext cx="22099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Communicate Results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598159" y="4275385"/>
              <a:ext cx="1" cy="38675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598159" y="5085475"/>
              <a:ext cx="1" cy="38675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598159" y="5895565"/>
              <a:ext cx="1" cy="38675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598159" y="3465295"/>
              <a:ext cx="1" cy="38675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236296" y="3492622"/>
            <a:ext cx="825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Problem-solving Methodology for </a:t>
            </a:r>
            <a:br>
              <a:rPr lang="en-US" dirty="0" smtClean="0"/>
            </a:br>
            <a:r>
              <a:rPr lang="en-US" dirty="0" smtClean="0"/>
              <a:t>Engineering Design (cont-2)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79296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Paradox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knowledge grows as design freedom diminishes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10" y="2376933"/>
            <a:ext cx="54959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6474822"/>
            <a:ext cx="2866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Dieter &amp; Schmidt 2013]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Considerations of Good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Performance Requirements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Functional Requirements – for components, sub-assemblies, assemblies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Aesthetic Requirements – shapes, size, touch and feel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Environmental </a:t>
            </a:r>
            <a:r>
              <a:rPr lang="en-US" dirty="0"/>
              <a:t>R</a:t>
            </a:r>
            <a:r>
              <a:rPr lang="en-US" dirty="0" smtClean="0"/>
              <a:t>equirements – operations conditions, e.g. temperature, humidity, dirt, vibration, noise, corrosive conditions, energy conservation, chemical emissions, (hazardous) waste production, recycling requirements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Human Factors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Cost, e.g. price-performance considerations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Regulatory and Social Issues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Code of ethics require engineers to protect public health and safety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Regulating agencies include: Occupation, Safety and Health Council, Consumer Council, Environmental Protection Department, etc.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of Good Design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Design Review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Vital aspect of the design process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Retrospective study of a design up to that point in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Systematic method to identify problems with the design determining subsequent courses of action, initiate action to correct problem areas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pic>
        <p:nvPicPr>
          <p:cNvPr id="2061" name="Picture 13" descr="C:\Documents and Settings\hmmeng\Local Settings\Temporary Internet Files\Content.IE5\ZBS7QQNK\MC900289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12568" cy="33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 smtClean="0"/>
              <a:t>Engineering drawing, facilitating visualization, supported by computer graphics and modeling, e.g. AutoCAD, SolidWorks, etc.</a:t>
            </a:r>
          </a:p>
          <a:p>
            <a:r>
              <a:rPr lang="en-US" dirty="0" smtClean="0"/>
              <a:t>Spreadsheets and mathematical tools, e.g. </a:t>
            </a:r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Mathematica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Enabled </a:t>
            </a:r>
            <a:r>
              <a:rPr lang="en-US" dirty="0" smtClean="0">
                <a:solidFill>
                  <a:srgbClr val="0000FF"/>
                </a:solidFill>
              </a:rPr>
              <a:t>concurrent engineering design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minimize time – all aspects of the design and development are represented in a closely communicating team,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Aircraft landing approach. Front quarter view of twin-engine jet in flight with flaps and landing gear extend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65037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Mastery of engineering specialty no longer enough</a:t>
            </a:r>
          </a:p>
          <a:p>
            <a:r>
              <a:rPr lang="en-US" dirty="0" smtClean="0"/>
              <a:t>Project success requires collaboration across technical disciplines, organizational elements, stakeholder interest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Must think of a project as a cohesive whole and not separate parts!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8810391" cy="56166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Project Management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704856" cy="56612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Initial planning crucial</a:t>
            </a:r>
          </a:p>
          <a:p>
            <a:pPr lvl="1"/>
            <a:r>
              <a:rPr lang="en-US" dirty="0" smtClean="0"/>
              <a:t>NASA Rule # 15: a review of most failed project problems indicates that the disasters were well-planned to happen from the start.  The seeds of the problem were laid down early.  Initial planning is most vital [Madden, 100 Rules of NASA Project Managers]</a:t>
            </a:r>
          </a:p>
          <a:p>
            <a:pPr lvl="1"/>
            <a:r>
              <a:rPr lang="en-US" dirty="0" smtClean="0"/>
              <a:t>Project economics, e.g. NASA’s study of software development projects show that  the cost of fixing a defect increases:</a:t>
            </a:r>
          </a:p>
          <a:p>
            <a:pPr lvl="2"/>
            <a:r>
              <a:rPr lang="en-US" dirty="0" smtClean="0"/>
              <a:t>fixing at design phase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 fixing at coding phase (10x)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 fixing at testing phase (100x)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Lesson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Invest sufficient planning time and effort early because the cost savings are huge</a:t>
            </a:r>
          </a:p>
        </p:txBody>
      </p:sp>
      <p:pic>
        <p:nvPicPr>
          <p:cNvPr id="4100" name="Picture 4" descr="C:\Documents and Settings\hmmeng\Local Settings\Temporary Internet Files\Content.IE5\K3PCALIK\MC9102163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0768"/>
            <a:ext cx="133968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hmmeng\Local Settings\Temporary Internet Files\Content.IE5\PQY3NFHK\MC9001857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2996"/>
            <a:ext cx="924458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hmmeng\Local Settings\Temporary Internet Files\Content.IE5\E0Z40A2Q\MC9001857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54" y="4437112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Dangerous Planning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202"/>
            <a:ext cx="4690864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Tolerating vague objectives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Ignoring environmental context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/>
              <a:t>limiting tools and process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Neglecting </a:t>
            </a:r>
            <a:r>
              <a:rPr lang="en-US" dirty="0"/>
              <a:t>stakeholder interests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Mismanaging people dynamics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One shot planning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Documents and Settings\hmmeng\Local Settings\Temporary Internet Files\Content.IE5\G0WNFSLH\MC900053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16" y="1304810"/>
            <a:ext cx="73410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hmmeng\Local Settings\Temporary Internet Files\Content.IE5\IS970V4T\MC9003381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07" y="1916832"/>
            <a:ext cx="1359153" cy="10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07" y="2996952"/>
            <a:ext cx="836945" cy="8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14" y="4005064"/>
            <a:ext cx="1287101" cy="13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hmmeng\Local Settings\Temporary Internet Files\Content.IE5\NR608A0B\MC90044191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18" y="5589240"/>
            <a:ext cx="2366596" cy="8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2" y="1340768"/>
            <a:ext cx="8229600" cy="4525963"/>
          </a:xfrm>
        </p:spPr>
        <p:txBody>
          <a:bodyPr/>
          <a:lstStyle/>
          <a:p>
            <a:pPr marL="457200" indent="-457200"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What are we trying to accomplish and why?  </a:t>
            </a:r>
            <a:r>
              <a:rPr lang="en-US" dirty="0" smtClean="0">
                <a:solidFill>
                  <a:srgbClr val="FF0000"/>
                </a:solidFill>
              </a:rPr>
              <a:t>(Objectives)                           </a:t>
            </a:r>
          </a:p>
          <a:p>
            <a:pPr marL="457200" indent="-457200"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How will we measure success? </a:t>
            </a:r>
            <a:r>
              <a:rPr lang="en-US" dirty="0" smtClean="0">
                <a:solidFill>
                  <a:srgbClr val="FF0000"/>
                </a:solidFill>
              </a:rPr>
              <a:t>(Measures and Verification)</a:t>
            </a:r>
          </a:p>
          <a:p>
            <a:pPr marL="457200" indent="-457200"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What conditions must exist? </a:t>
            </a:r>
            <a:r>
              <a:rPr lang="en-US" dirty="0" smtClean="0">
                <a:solidFill>
                  <a:srgbClr val="FF0000"/>
                </a:solidFill>
              </a:rPr>
              <a:t>(Assumptions)</a:t>
            </a:r>
          </a:p>
          <a:p>
            <a:pPr marL="457200" indent="-457200"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How do we get there? </a:t>
            </a:r>
            <a:r>
              <a:rPr lang="en-US" dirty="0" smtClean="0">
                <a:solidFill>
                  <a:srgbClr val="FF0000"/>
                </a:solidFill>
              </a:rPr>
              <a:t>(Inputs)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hmmeng\Local Settings\Temporary Internet Files\Content.IE5\K3PCALIK\MC9004462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95" y="1268760"/>
            <a:ext cx="1752905" cy="7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hmmeng\Local Settings\Temporary Internet Files\Content.IE5\E0Z40A2Q\MC900433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92" y="2085567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hmmeng\Local Settings\Temporary Internet Files\Content.IE5\K3PCALIK\MC9003391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80" y="3392802"/>
            <a:ext cx="924458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hmmeng\Local Settings\Temporary Internet Files\Content.IE5\G0WNFSLH\MC9002804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4026"/>
            <a:ext cx="2091350" cy="2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Engineer and 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word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 Latin roots in </a:t>
            </a:r>
            <a:r>
              <a:rPr lang="en-US" sz="240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ingeniare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(i.e. “to contrive, devise”) and </a:t>
            </a:r>
            <a:r>
              <a:rPr lang="en-US" sz="240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ingenium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(i.e. “cleverness”).</a:t>
            </a:r>
          </a:p>
          <a:p>
            <a:pPr marL="0" indent="0">
              <a:spcBef>
                <a:spcPts val="400"/>
              </a:spcBef>
              <a:spcAft>
                <a:spcPts val="200"/>
              </a:spcAft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 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 is a 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practitioner of engineering, who has 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mathematical and scientific training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can apply such knowledge, together with 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ingenuity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build complicated products, machines, structures or systems and thus develops solutions for technical problems. </a:t>
            </a:r>
          </a:p>
          <a:p>
            <a:pPr marL="0" indent="0">
              <a:spcBef>
                <a:spcPts val="400"/>
              </a:spcBef>
              <a:spcAft>
                <a:spcPts val="200"/>
              </a:spcAft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design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pulls together (i.e. synthesizes) something new or arranges existing things in a new way to satisfy a 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recognized need of society.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Engineering designs 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considers the limitations imposed by practicality, regulation, safety, and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dirty="0" smtClean="0"/>
              <a:t>Q1.  Setting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1" y="5157192"/>
            <a:ext cx="8229600" cy="1628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we manage Inputs, </a:t>
            </a:r>
            <a:r>
              <a:rPr lang="en-US" sz="2800" b="1" dirty="0" smtClean="0">
                <a:solidFill>
                  <a:srgbClr val="FF0000"/>
                </a:solidFill>
              </a:rPr>
              <a:t>then</a:t>
            </a:r>
            <a:r>
              <a:rPr lang="en-US" dirty="0" smtClean="0"/>
              <a:t> we can produce Outcomes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we produce Outcomes, </a:t>
            </a:r>
            <a:r>
              <a:rPr lang="en-US" sz="2800" b="1" dirty="0">
                <a:solidFill>
                  <a:srgbClr val="FF0000"/>
                </a:solidFill>
              </a:rPr>
              <a:t>then</a:t>
            </a:r>
            <a:r>
              <a:rPr lang="en-US" dirty="0"/>
              <a:t> </a:t>
            </a:r>
            <a:r>
              <a:rPr lang="en-US" dirty="0" smtClean="0"/>
              <a:t>we will achieve the Purpose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we achieve the Purpose, </a:t>
            </a:r>
            <a:r>
              <a:rPr lang="en-US" sz="2800" b="1" dirty="0" smtClean="0">
                <a:solidFill>
                  <a:srgbClr val="FF0000"/>
                </a:solidFill>
              </a:rPr>
              <a:t>then</a:t>
            </a:r>
            <a:r>
              <a:rPr lang="en-US" dirty="0" smtClean="0"/>
              <a:t> we can contribute to the Goal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5536" y="1124744"/>
            <a:ext cx="8424936" cy="3874885"/>
            <a:chOff x="539552" y="1268760"/>
            <a:chExt cx="8424936" cy="3874885"/>
          </a:xfrm>
        </p:grpSpPr>
        <p:sp>
          <p:nvSpPr>
            <p:cNvPr id="4" name="TextBox 3"/>
            <p:cNvSpPr txBox="1"/>
            <p:nvPr/>
          </p:nvSpPr>
          <p:spPr>
            <a:xfrm>
              <a:off x="1089191" y="1268760"/>
              <a:ext cx="6647846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Goal:  The high level, big picture Objective to which 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      the project contributes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9191" y="2283389"/>
              <a:ext cx="7292830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Purpose: The impact we anticipate by doing the project,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           the change expected from producing Outcomes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9191" y="3298018"/>
              <a:ext cx="7547900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Outcomes:  The specific results that the project team must 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                deliver by managing Inputs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9191" y="4312648"/>
              <a:ext cx="7875297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Inputs:  The activities and the resources necessary to produce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        Outcomes  </a:t>
              </a:r>
            </a:p>
          </p:txBody>
        </p:sp>
        <p:sp>
          <p:nvSpPr>
            <p:cNvPr id="8" name="Curved Right Arrow 7"/>
            <p:cNvSpPr/>
            <p:nvPr/>
          </p:nvSpPr>
          <p:spPr>
            <a:xfrm flipV="1">
              <a:off x="539552" y="1412776"/>
              <a:ext cx="549639" cy="1063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Right Arrow 10"/>
            <p:cNvSpPr/>
            <p:nvPr/>
          </p:nvSpPr>
          <p:spPr>
            <a:xfrm flipV="1">
              <a:off x="539552" y="2564904"/>
              <a:ext cx="549639" cy="1063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urved Right Arrow 11"/>
            <p:cNvSpPr/>
            <p:nvPr/>
          </p:nvSpPr>
          <p:spPr>
            <a:xfrm flipV="1">
              <a:off x="539552" y="3733582"/>
              <a:ext cx="549639" cy="1063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Objectives – Example 1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5175" y="1312893"/>
            <a:ext cx="758541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45175" y="2327522"/>
            <a:ext cx="1210588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Purpose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45175" y="3342151"/>
            <a:ext cx="1457515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175" y="4356781"/>
            <a:ext cx="970137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Inputs</a:t>
            </a:r>
          </a:p>
        </p:txBody>
      </p:sp>
      <p:sp>
        <p:nvSpPr>
          <p:cNvPr id="10" name="Curved Right Arrow 9"/>
          <p:cNvSpPr/>
          <p:nvPr/>
        </p:nvSpPr>
        <p:spPr>
          <a:xfrm flipV="1">
            <a:off x="395536" y="1456909"/>
            <a:ext cx="549639" cy="1063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flipV="1">
            <a:off x="395536" y="2537029"/>
            <a:ext cx="549639" cy="1063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V="1">
            <a:off x="395536" y="3689157"/>
            <a:ext cx="549639" cy="1063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1335732"/>
            <a:ext cx="596926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Ensure smooth operations in </a:t>
            </a:r>
            <a:r>
              <a:rPr lang="en-US" sz="2400" b="1" dirty="0" smtClean="0"/>
              <a:t>disaster recovery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2350361"/>
            <a:ext cx="40639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Recover quickly from a disaster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364990"/>
            <a:ext cx="452367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Emergency power systems in place</a:t>
            </a:r>
          </a:p>
          <a:p>
            <a:r>
              <a:rPr lang="en-US" sz="2400" dirty="0" smtClean="0"/>
              <a:t>Data backed up safely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784" y="4379620"/>
            <a:ext cx="55746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Install power systems, data backup systems</a:t>
            </a:r>
          </a:p>
          <a:p>
            <a:r>
              <a:rPr lang="en-US" sz="2400" dirty="0" smtClean="0"/>
              <a:t>Test systems</a:t>
            </a:r>
          </a:p>
          <a:p>
            <a:r>
              <a:rPr lang="en-US" sz="2400" dirty="0" smtClean="0"/>
              <a:t>Identify critical data</a:t>
            </a:r>
          </a:p>
          <a:p>
            <a:r>
              <a:rPr lang="en-US" sz="2400" dirty="0" smtClean="0"/>
              <a:t>Backup data in real-time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Objectives – Example 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0856" y="1312893"/>
            <a:ext cx="758541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0856" y="2327522"/>
            <a:ext cx="1210588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Purpose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30856" y="3342151"/>
            <a:ext cx="1457515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856" y="4356781"/>
            <a:ext cx="970137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Inputs</a:t>
            </a:r>
          </a:p>
        </p:txBody>
      </p:sp>
      <p:sp>
        <p:nvSpPr>
          <p:cNvPr id="10" name="Curved Right Arrow 9"/>
          <p:cNvSpPr/>
          <p:nvPr/>
        </p:nvSpPr>
        <p:spPr>
          <a:xfrm flipV="1">
            <a:off x="381217" y="1456909"/>
            <a:ext cx="549639" cy="1063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flipV="1">
            <a:off x="381217" y="2537029"/>
            <a:ext cx="549639" cy="1063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V="1">
            <a:off x="381217" y="3689157"/>
            <a:ext cx="549639" cy="1063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465" y="1335732"/>
            <a:ext cx="5574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Build a good career.  </a:t>
            </a:r>
            <a:r>
              <a:rPr lang="en-US" sz="2400" dirty="0" smtClean="0"/>
              <a:t>Contribute to society, </a:t>
            </a:r>
          </a:p>
          <a:p>
            <a:r>
              <a:rPr lang="en-US" sz="2400" dirty="0" smtClean="0"/>
              <a:t>enjoy my work, </a:t>
            </a:r>
            <a:r>
              <a:rPr lang="en-US" sz="2400" dirty="0"/>
              <a:t>earn good </a:t>
            </a:r>
            <a:r>
              <a:rPr lang="en-US" sz="2400" dirty="0" smtClean="0"/>
              <a:t>income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13465" y="2350361"/>
            <a:ext cx="34401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Increase my market value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13465" y="3364990"/>
            <a:ext cx="38014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Develop professional skills</a:t>
            </a:r>
          </a:p>
          <a:p>
            <a:r>
              <a:rPr lang="en-US" sz="2400" dirty="0" smtClean="0"/>
              <a:t>Expand professional network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3465" y="4379620"/>
            <a:ext cx="54924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well in school</a:t>
            </a:r>
          </a:p>
          <a:p>
            <a:r>
              <a:rPr lang="en-US" sz="2400" dirty="0" smtClean="0"/>
              <a:t>Read more books related to profession</a:t>
            </a:r>
          </a:p>
          <a:p>
            <a:r>
              <a:rPr lang="en-US" sz="2400" dirty="0" smtClean="0"/>
              <a:t>Attend professional seminars</a:t>
            </a:r>
          </a:p>
          <a:p>
            <a:r>
              <a:rPr lang="en-US" sz="2400" dirty="0" smtClean="0"/>
              <a:t>Be more active in professional community </a:t>
            </a:r>
          </a:p>
          <a:p>
            <a:r>
              <a:rPr lang="en-US" sz="2400" dirty="0" smtClean="0"/>
              <a:t>and society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1349436"/>
            <a:ext cx="758541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607295"/>
            <a:ext cx="1435008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Purpose 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965516"/>
            <a:ext cx="1561710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Outcome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5415607"/>
            <a:ext cx="107433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2607295"/>
            <a:ext cx="1435008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Purpose 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607295"/>
            <a:ext cx="1435008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Purpose 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38553" y="3974592"/>
            <a:ext cx="1561710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Outcome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6623" y="3974592"/>
            <a:ext cx="1604991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Outcome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5506" y="398590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…..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5826" y="5415607"/>
            <a:ext cx="107433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3690" y="5415607"/>
            <a:ext cx="1181734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988" y="5354052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…..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01543" y="1811101"/>
            <a:ext cx="2234824" cy="79619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21823" y="1811101"/>
            <a:ext cx="0" cy="79619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94908" y="1811101"/>
            <a:ext cx="2047195" cy="79619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48870" y="3068960"/>
            <a:ext cx="0" cy="89655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015823" y="3068960"/>
            <a:ext cx="506000" cy="90563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042103" y="3068960"/>
            <a:ext cx="383431" cy="90563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848870" y="4427181"/>
            <a:ext cx="332376" cy="9884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81246" y="4436257"/>
            <a:ext cx="1834577" cy="9793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19408" y="4436257"/>
            <a:ext cx="3122695" cy="9793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0"/>
            <a:endCxn id="10" idx="2"/>
          </p:cNvCxnSpPr>
          <p:nvPr/>
        </p:nvCxnSpPr>
        <p:spPr>
          <a:xfrm flipV="1">
            <a:off x="6894557" y="4436257"/>
            <a:ext cx="434562" cy="97935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0"/>
          </p:cNvCxnSpPr>
          <p:nvPr/>
        </p:nvCxnSpPr>
        <p:spPr>
          <a:xfrm flipH="1" flipV="1">
            <a:off x="2084830" y="3068960"/>
            <a:ext cx="1834578" cy="90563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dirty="0" smtClean="0"/>
              <a:t>Q2.  Measuring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2448272"/>
          </a:xfrm>
        </p:spPr>
        <p:txBody>
          <a:bodyPr/>
          <a:lstStyle/>
          <a:p>
            <a:r>
              <a:rPr lang="en-US" dirty="0" smtClean="0"/>
              <a:t>Measures and Verification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Customers /Users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7170" name="Picture 2" descr="C:\Documents and Settings\hmmeng\Local Settings\Temporary Internet Files\Content.IE5\ZBS7QQNK\MC9001302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34" y="711037"/>
            <a:ext cx="2335794" cy="21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hmmeng\Local Settings\Temporary Internet Files\Content.IE5\G0WNFSLH\MC9000823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" y="2348879"/>
            <a:ext cx="1538969" cy="20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Documents and Settings\hmmeng\Local Settings\Temporary Internet Files\Content.IE5\NR608A0B\MC9003267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55" y="2708920"/>
            <a:ext cx="1675177" cy="22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Documents and Settings\hmmeng\Local Settings\Temporary Internet Files\Content.IE5\E0Z40A2Q\MC9001513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39" y="4755030"/>
            <a:ext cx="306499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Documents and Settings\hmmeng\Local Settings\Temporary Internet Files\Content.IE5\PQY3NFHK\MC91021639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65" y="3742180"/>
            <a:ext cx="2325241" cy="20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3" descr="C:\Documents and Settings\hmmeng\Local Settings\Temporary Internet Files\Content.IE5\E0Z40A2Q\MC90043384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70" y="-465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Q3. 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3717032"/>
            <a:ext cx="8229600" cy="1720379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If</a:t>
            </a:r>
            <a:r>
              <a:rPr lang="en-US" dirty="0"/>
              <a:t> Inputs plus </a:t>
            </a:r>
            <a:r>
              <a:rPr lang="en-US" sz="2800" b="1" dirty="0">
                <a:solidFill>
                  <a:srgbClr val="FF0000"/>
                </a:solidFill>
              </a:rPr>
              <a:t>valid Assumptions</a:t>
            </a:r>
            <a:r>
              <a:rPr lang="en-US" dirty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Then</a:t>
            </a:r>
            <a:r>
              <a:rPr lang="en-US" dirty="0" smtClean="0"/>
              <a:t> Outcomes</a:t>
            </a:r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dirty="0" smtClean="0"/>
              <a:t>Outcomes </a:t>
            </a:r>
            <a:r>
              <a:rPr lang="en-US" dirty="0"/>
              <a:t>plus </a:t>
            </a:r>
            <a:r>
              <a:rPr lang="en-US" sz="2800" b="1" dirty="0">
                <a:solidFill>
                  <a:srgbClr val="FF0000"/>
                </a:solidFill>
              </a:rPr>
              <a:t>valid Assumptions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Then</a:t>
            </a:r>
            <a:r>
              <a:rPr lang="en-US" sz="2800" dirty="0"/>
              <a:t> </a:t>
            </a:r>
            <a:r>
              <a:rPr lang="en-US" dirty="0" smtClean="0"/>
              <a:t>Purpose</a:t>
            </a:r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dirty="0" smtClean="0"/>
              <a:t>Purpose </a:t>
            </a:r>
            <a:r>
              <a:rPr lang="en-US" dirty="0"/>
              <a:t>plus </a:t>
            </a:r>
            <a:r>
              <a:rPr lang="en-US" sz="2800" b="1" dirty="0">
                <a:solidFill>
                  <a:srgbClr val="FF0000"/>
                </a:solidFill>
              </a:rPr>
              <a:t>valid Assumptions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Then</a:t>
            </a:r>
            <a:r>
              <a:rPr lang="en-US" dirty="0"/>
              <a:t> </a:t>
            </a:r>
            <a:r>
              <a:rPr lang="en-US" dirty="0" smtClean="0"/>
              <a:t>Goal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822" y="764704"/>
            <a:ext cx="6588546" cy="2809101"/>
            <a:chOff x="1331640" y="3906366"/>
            <a:chExt cx="6588546" cy="2809101"/>
          </a:xfrm>
        </p:grpSpPr>
        <p:sp>
          <p:nvSpPr>
            <p:cNvPr id="5" name="TextBox 4"/>
            <p:cNvSpPr txBox="1"/>
            <p:nvPr/>
          </p:nvSpPr>
          <p:spPr>
            <a:xfrm>
              <a:off x="1331640" y="3906366"/>
              <a:ext cx="2252540" cy="280076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000FF"/>
                  </a:solidFill>
                </a:rPr>
                <a:t>Objectives</a:t>
              </a:r>
            </a:p>
            <a:p>
              <a:r>
                <a:rPr lang="en-US" sz="2200" dirty="0" smtClean="0">
                  <a:solidFill>
                    <a:srgbClr val="0000FF"/>
                  </a:solidFill>
                </a:rPr>
                <a:t>Goal		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If</a:t>
              </a:r>
            </a:p>
            <a:p>
              <a:endParaRPr lang="en-US" sz="2200" dirty="0" smtClean="0">
                <a:solidFill>
                  <a:srgbClr val="0000FF"/>
                </a:solidFill>
              </a:endParaRPr>
            </a:p>
            <a:p>
              <a:r>
                <a:rPr lang="en-US" sz="2200" dirty="0" smtClean="0">
                  <a:solidFill>
                    <a:srgbClr val="0000FF"/>
                  </a:solidFill>
                </a:rPr>
                <a:t>Purpose	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If</a:t>
              </a:r>
            </a:p>
            <a:p>
              <a:endParaRPr lang="en-US" sz="2200" dirty="0" smtClean="0">
                <a:solidFill>
                  <a:srgbClr val="0000FF"/>
                </a:solidFill>
              </a:endParaRPr>
            </a:p>
            <a:p>
              <a:r>
                <a:rPr lang="en-US" sz="2200" dirty="0" smtClean="0">
                  <a:solidFill>
                    <a:srgbClr val="0000FF"/>
                  </a:solidFill>
                </a:rPr>
                <a:t>Outcomes	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If</a:t>
              </a:r>
            </a:p>
            <a:p>
              <a:endParaRPr lang="en-US" sz="2200" dirty="0" smtClean="0">
                <a:solidFill>
                  <a:srgbClr val="0000FF"/>
                </a:solidFill>
              </a:endParaRPr>
            </a:p>
            <a:p>
              <a:r>
                <a:rPr lang="en-US" sz="2200" dirty="0" smtClean="0">
                  <a:solidFill>
                    <a:srgbClr val="0000FF"/>
                  </a:solidFill>
                </a:rPr>
                <a:t>Inputs      	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If </a:t>
              </a:r>
              <a:endParaRPr lang="en-US" sz="2200" i="1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28184" y="3914700"/>
              <a:ext cx="1692002" cy="280076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000FF"/>
                  </a:solidFill>
                </a:rPr>
                <a:t>Assumptions</a:t>
              </a:r>
            </a:p>
            <a:p>
              <a:r>
                <a:rPr lang="en-US" sz="2200" i="1" dirty="0" smtClean="0">
                  <a:solidFill>
                    <a:srgbClr val="0000FF"/>
                  </a:solidFill>
                </a:rPr>
                <a:t>and</a:t>
              </a:r>
            </a:p>
            <a:p>
              <a:endParaRPr lang="en-US" sz="2200" i="1" dirty="0" smtClean="0">
                <a:solidFill>
                  <a:srgbClr val="0000FF"/>
                </a:solidFill>
              </a:endParaRPr>
            </a:p>
            <a:p>
              <a:r>
                <a:rPr lang="en-US" sz="2200" i="1" dirty="0" smtClean="0">
                  <a:solidFill>
                    <a:srgbClr val="0000FF"/>
                  </a:solidFill>
                </a:rPr>
                <a:t>and</a:t>
              </a:r>
            </a:p>
            <a:p>
              <a:endParaRPr lang="en-US" sz="2200" i="1" dirty="0" smtClean="0">
                <a:solidFill>
                  <a:srgbClr val="0000FF"/>
                </a:solidFill>
              </a:endParaRPr>
            </a:p>
            <a:p>
              <a:r>
                <a:rPr lang="en-US" sz="2200" i="1" dirty="0" smtClean="0">
                  <a:solidFill>
                    <a:srgbClr val="0000FF"/>
                  </a:solidFill>
                </a:rPr>
                <a:t>and</a:t>
              </a:r>
            </a:p>
            <a:p>
              <a:endParaRPr lang="en-US" sz="2200" i="1" dirty="0" smtClean="0">
                <a:solidFill>
                  <a:srgbClr val="0000FF"/>
                </a:solidFill>
              </a:endParaRPr>
            </a:p>
            <a:p>
              <a:endParaRPr lang="en-US" sz="22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491880" y="5949280"/>
              <a:ext cx="273630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563888" y="5949280"/>
              <a:ext cx="2736304" cy="57606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491880" y="5157192"/>
              <a:ext cx="273630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63888" y="5157192"/>
              <a:ext cx="2736304" cy="57606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491880" y="4437112"/>
              <a:ext cx="273630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563888" y="4437112"/>
              <a:ext cx="2736304" cy="57606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mco_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54" y="5336964"/>
            <a:ext cx="1637853" cy="14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808" y="6153297"/>
            <a:ext cx="560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NASA's Climate Orbiter was lost September 23, </a:t>
            </a:r>
            <a:r>
              <a:rPr lang="en-US" sz="2000" i="1" dirty="0" smtClean="0"/>
              <a:t>1999</a:t>
            </a:r>
          </a:p>
          <a:p>
            <a:r>
              <a:rPr lang="en-US" sz="2000" dirty="0" smtClean="0"/>
              <a:t>[Source: Wikipedia]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25</a:t>
            </a:fld>
            <a:endParaRPr lang="en-US"/>
          </a:p>
        </p:txBody>
      </p:sp>
      <p:pic>
        <p:nvPicPr>
          <p:cNvPr id="16" name="Picture 4" descr="C:\Documents and Settings\hmmeng\Local Settings\Temporary Internet Files\Content.IE5\K3PCALIK\MC9003391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01" y="0"/>
            <a:ext cx="924458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Q4. 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202"/>
            <a:ext cx="5987008" cy="4525963"/>
          </a:xfrm>
        </p:spPr>
        <p:txBody>
          <a:bodyPr/>
          <a:lstStyle/>
          <a:p>
            <a:r>
              <a:rPr lang="en-US" dirty="0" smtClean="0"/>
              <a:t>Actions and activities to produce Outcomes</a:t>
            </a:r>
          </a:p>
          <a:p>
            <a:r>
              <a:rPr lang="en-US" dirty="0" smtClean="0"/>
              <a:t>Associated with resources 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eople </a:t>
            </a:r>
          </a:p>
          <a:p>
            <a:pPr lvl="1"/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4" name="Picture 2" descr="C:\Documents and Settings\hmmeng\Local Settings\Temporary Internet Files\Content.IE5\ZBS7QQNK\MC9001302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2" y="969183"/>
            <a:ext cx="2335794" cy="21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hmmeng\Local Settings\Temporary Internet Files\Content.IE5\G0WNFSLH\MC9000823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99" y="2653339"/>
            <a:ext cx="1538969" cy="20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Documents and Settings\hmmeng\Local Settings\Temporary Internet Files\Content.IE5\NR608A0B\MC9003267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79" y="2967066"/>
            <a:ext cx="1675177" cy="22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Documents and Settings\hmmeng\Local Settings\Temporary Internet Files\Content.IE5\E0Z40A2Q\MC9001513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79" y="5013176"/>
            <a:ext cx="306499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Documents and Settings\hmmeng\Local Settings\Temporary Internet Files\Content.IE5\PQY3NFHK\MC91021639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11082"/>
            <a:ext cx="2325241" cy="20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5" descr="C:\Documents and Settings\hmmeng\Local Settings\Temporary Internet Files\Content.IE5\G0WNFSLH\MC9002804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3028"/>
            <a:ext cx="2091350" cy="2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0795"/>
            <a:ext cx="8208912" cy="58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0424" y="6525344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Scheduling</a:t>
            </a:r>
            <a:endParaRPr lang="en-US" dirty="0"/>
          </a:p>
        </p:txBody>
      </p:sp>
      <p:pic>
        <p:nvPicPr>
          <p:cNvPr id="8194" name="Picture 2" descr="File:Pert example gantt 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0" y="1268760"/>
            <a:ext cx="8895506" cy="20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864096"/>
          </a:xfrm>
        </p:spPr>
        <p:txBody>
          <a:bodyPr>
            <a:noAutofit/>
          </a:bodyPr>
          <a:lstStyle/>
          <a:p>
            <a:r>
              <a:rPr lang="en-US" dirty="0" smtClean="0"/>
              <a:t>Gantt Chart </a:t>
            </a:r>
          </a:p>
          <a:p>
            <a:pPr lvl="1"/>
            <a:r>
              <a:rPr lang="en-US" dirty="0" smtClean="0"/>
              <a:t>Introduced by Henry Gantt, 1910</a:t>
            </a:r>
          </a:p>
          <a:p>
            <a:pPr lvl="1"/>
            <a:r>
              <a:rPr lang="en-US" dirty="0" smtClean="0"/>
              <a:t>Visualizes the project schedule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8710" y="3501008"/>
            <a:ext cx="181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Wikipedia]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and Resource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Time value of money (TVM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Capital budgets are essential for supporting project activities over the project duration; but the value of money changes with time (because of interest/discount rates) with the concepts of present value (PV), future value (FV), and discounted cash flow.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The starting time and finishing time of a scheduled project activity can have a significant impact on budget </a:t>
            </a:r>
            <a:r>
              <a:rPr lang="en-US" dirty="0" smtClean="0">
                <a:latin typeface="Calibri" pitchFamily="34" charset="0"/>
              </a:rPr>
              <a:t>planning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versus Design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Discovery is getting the first knowledge of something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is the creation of new things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versus Engineering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 is knowledge based on observed facts and tested truths arranged in an orderly system that can be validated and communicated to other people. 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 creative application of scientific principles used to plan, build, direct, guide, manage, or work on systems to maintain and improve our daily lives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Scientists versus Engineers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dirty="0" smtClean="0">
                <a:latin typeface="Calibri" pitchFamily="34" charset="0"/>
                <a:ea typeface="新細明體" charset="-120"/>
              </a:rPr>
              <a:t>Scientists see things as they are and ask, </a:t>
            </a:r>
            <a:r>
              <a:rPr lang="en-US" altLang="zh-HK" b="1" dirty="0" smtClean="0">
                <a:solidFill>
                  <a:srgbClr val="0000FF"/>
                </a:solidFill>
                <a:latin typeface="Calibri" pitchFamily="34" charset="0"/>
                <a:ea typeface="新細明體" charset="-120"/>
              </a:rPr>
              <a:t>WHY?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dirty="0" smtClean="0">
                <a:latin typeface="Calibri" pitchFamily="34" charset="0"/>
                <a:ea typeface="新細明體" charset="-120"/>
              </a:rPr>
              <a:t>Engineers see things as they could be and ask, </a:t>
            </a:r>
            <a:r>
              <a:rPr lang="en-US" altLang="zh-HK" b="1" dirty="0" smtClean="0">
                <a:solidFill>
                  <a:srgbClr val="0000FF"/>
                </a:solidFill>
                <a:latin typeface="Calibri" pitchFamily="34" charset="0"/>
                <a:ea typeface="新細明體" charset="-120"/>
              </a:rPr>
              <a:t>WHY NOT?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Saving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God’s memo:  Noah, I have decided to make it rain for 40 days and 40 nights.  I want you to build a big ark to hold a pair of all animals on earth, and people, so you can survive the flood.  After the flood, you can restore life on earth and ensure the long-term survival of human and animal life.  Get everything ready before the big rain starts in six months.</a:t>
            </a:r>
            <a:endParaRPr lang="en-US" i="1" dirty="0"/>
          </a:p>
        </p:txBody>
      </p:sp>
      <p:pic>
        <p:nvPicPr>
          <p:cNvPr id="11266" name="Picture 2" descr="C:\Documents and Settings\hmmeng\Local Settings\Temporary Internet Files\Content.IE5\NR608A0B\MC90043444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320480" cy="39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6408" y="6525344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p://hmmeng@imap.se.cuhk.edu.hk:993/fetch%3EUID%3E/INBOX%3E188856?part=1.2&amp;type=image/jpeg&amp;filename=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hmmeng@imap.se.cuhk.edu.hk:993/fetch%3EUID%3E/INBOX%3E188856?part=1.2&amp;type=image/jpeg&amp;filename=phot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Noah’s Ark Project Management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4" y="764704"/>
            <a:ext cx="888714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6408" y="6525344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dirty="0" smtClean="0"/>
              <a:t>Noah’s Ark Project Inputs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6408" y="6474822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" y="980728"/>
            <a:ext cx="91099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Noah’s Ark </a:t>
            </a:r>
            <a:r>
              <a:rPr lang="en-US" sz="3800" dirty="0" smtClean="0"/>
              <a:t>Project Resource </a:t>
            </a:r>
            <a:r>
              <a:rPr lang="en-US" sz="3800" dirty="0"/>
              <a:t>Budget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6408" y="6474822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930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Team Responsibility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3277"/>
            <a:ext cx="8208912" cy="4813995"/>
          </a:xfrm>
        </p:spPr>
        <p:txBody>
          <a:bodyPr>
            <a:noAutofit/>
          </a:bodyPr>
          <a:lstStyle/>
          <a:p>
            <a:r>
              <a:rPr lang="en-US" dirty="0" smtClean="0"/>
              <a:t>The Confused Project Team</a:t>
            </a:r>
          </a:p>
          <a:p>
            <a:pPr lvl="1"/>
            <a:r>
              <a:rPr lang="en-US" dirty="0" smtClean="0"/>
              <a:t>Four people named Everybody, Somebody, Anybody and Nobody worked together.</a:t>
            </a:r>
          </a:p>
          <a:p>
            <a:pPr lvl="1"/>
            <a:r>
              <a:rPr lang="en-US" dirty="0" smtClean="0"/>
              <a:t>An important Outcome needed managing, and Everybody was sure that </a:t>
            </a:r>
            <a:r>
              <a:rPr lang="en-US" dirty="0"/>
              <a:t>Somebody </a:t>
            </a:r>
            <a:r>
              <a:rPr lang="en-US" dirty="0" smtClean="0"/>
              <a:t>would do it.</a:t>
            </a:r>
          </a:p>
          <a:p>
            <a:pPr lvl="1"/>
            <a:r>
              <a:rPr lang="en-US" dirty="0"/>
              <a:t>Anybody </a:t>
            </a:r>
            <a:r>
              <a:rPr lang="en-US" dirty="0" smtClean="0"/>
              <a:t>could have done it, but </a:t>
            </a:r>
            <a:r>
              <a:rPr lang="en-US" dirty="0"/>
              <a:t>Nobody </a:t>
            </a:r>
            <a:r>
              <a:rPr lang="en-US" dirty="0" smtClean="0"/>
              <a:t>actually did it.</a:t>
            </a:r>
          </a:p>
          <a:p>
            <a:pPr lvl="1"/>
            <a:r>
              <a:rPr lang="en-US" dirty="0"/>
              <a:t>Somebody </a:t>
            </a:r>
            <a:r>
              <a:rPr lang="en-US" dirty="0" smtClean="0"/>
              <a:t>got angry because it was really Everybody’s job.</a:t>
            </a:r>
          </a:p>
          <a:p>
            <a:pPr lvl="1"/>
            <a:r>
              <a:rPr lang="en-US" dirty="0"/>
              <a:t>Everybody </a:t>
            </a:r>
            <a:r>
              <a:rPr lang="en-US" dirty="0" smtClean="0"/>
              <a:t>thought that </a:t>
            </a:r>
            <a:r>
              <a:rPr lang="en-US" dirty="0"/>
              <a:t>Anybody </a:t>
            </a:r>
            <a:r>
              <a:rPr lang="en-US" dirty="0" smtClean="0"/>
              <a:t>could do it, but </a:t>
            </a:r>
            <a:r>
              <a:rPr lang="en-US" dirty="0"/>
              <a:t>Nobody </a:t>
            </a:r>
            <a:r>
              <a:rPr lang="en-US" dirty="0" smtClean="0"/>
              <a:t>realized that Somebody wouldn’t.  </a:t>
            </a:r>
          </a:p>
          <a:p>
            <a:pPr lvl="1"/>
            <a:r>
              <a:rPr lang="en-US" dirty="0" smtClean="0"/>
              <a:t>As it turned out, Everybody blamed Somebody when Nobody did what Anybody could have done!  </a:t>
            </a:r>
          </a:p>
        </p:txBody>
      </p:sp>
      <p:pic>
        <p:nvPicPr>
          <p:cNvPr id="14338" name="Picture 2" descr="C:\Documents and Settings\hmmeng\Local Settings\Temporary Internet Files\Content.IE5\8WL3FEUJ\MC9000560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75" y="4797152"/>
            <a:ext cx="156271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6408" y="6525344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Noah’s Ark Responsibility Chart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8416" y="6474822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Schmidt 2009]</a:t>
            </a:r>
            <a:endParaRPr lang="en-US" sz="1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R: </a:t>
            </a:r>
            <a:r>
              <a:rPr lang="en-US" dirty="0" smtClean="0"/>
              <a:t>Responsible (may delegate),   </a:t>
            </a:r>
            <a:r>
              <a:rPr lang="en-US" b="1" dirty="0" smtClean="0">
                <a:solidFill>
                  <a:srgbClr val="FF0000"/>
                </a:solidFill>
              </a:rPr>
              <a:t>P: </a:t>
            </a:r>
            <a:r>
              <a:rPr lang="en-US" dirty="0" smtClean="0"/>
              <a:t>Participants,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C: </a:t>
            </a:r>
            <a:r>
              <a:rPr lang="en-US" dirty="0" smtClean="0"/>
              <a:t>may be Consulted,   </a:t>
            </a:r>
            <a:r>
              <a:rPr lang="en-US" b="1" dirty="0" smtClean="0">
                <a:solidFill>
                  <a:srgbClr val="FF0000"/>
                </a:solidFill>
              </a:rPr>
              <a:t>A: </a:t>
            </a:r>
            <a:r>
              <a:rPr lang="en-US" dirty="0" smtClean="0"/>
              <a:t>Approves,   </a:t>
            </a:r>
            <a:r>
              <a:rPr lang="en-US" b="1" dirty="0" smtClean="0">
                <a:solidFill>
                  <a:srgbClr val="FF0000"/>
                </a:solidFill>
              </a:rPr>
              <a:t>I: </a:t>
            </a:r>
            <a:r>
              <a:rPr lang="en-US" dirty="0" smtClean="0"/>
              <a:t>must be informed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3"/>
            <a:ext cx="9106402" cy="45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Clearly tell </a:t>
            </a:r>
            <a:r>
              <a:rPr lang="en-US" altLang="zh-TW" dirty="0">
                <a:latin typeface="Calibri" pitchFamily="34" charset="0"/>
                <a:ea typeface="PMingLiU" pitchFamily="18" charset="-120"/>
                <a:cs typeface="Calibri" pitchFamily="34" charset="0"/>
              </a:rPr>
              <a:t>others</a:t>
            </a:r>
          </a:p>
          <a:p>
            <a:pPr lvl="1">
              <a:buFont typeface="Arial" charset="0"/>
              <a:buChar char="•"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Your Objectives</a:t>
            </a:r>
          </a:p>
          <a:p>
            <a:pPr lvl="1">
              <a:buFont typeface="Arial" charset="0"/>
              <a:buChar char="•"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What </a:t>
            </a:r>
            <a:r>
              <a:rPr lang="en-US" altLang="zh-TW" dirty="0">
                <a:latin typeface="Calibri" pitchFamily="34" charset="0"/>
                <a:ea typeface="PMingLiU" pitchFamily="18" charset="-120"/>
                <a:cs typeface="Calibri" pitchFamily="34" charset="0"/>
              </a:rPr>
              <a:t>you have done</a:t>
            </a:r>
          </a:p>
          <a:p>
            <a:pPr lvl="1">
              <a:buFont typeface="Arial" charset="0"/>
              <a:buChar char="•"/>
            </a:pPr>
            <a:r>
              <a:rPr lang="en-US" altLang="zh-TW" dirty="0">
                <a:latin typeface="Calibri" pitchFamily="34" charset="0"/>
                <a:ea typeface="PMingLiU" pitchFamily="18" charset="-120"/>
                <a:cs typeface="Calibri" pitchFamily="34" charset="0"/>
              </a:rPr>
              <a:t>Why decisions are taken</a:t>
            </a:r>
          </a:p>
          <a:p>
            <a:pPr lvl="1">
              <a:buFont typeface="Arial" charset="0"/>
              <a:buChar char="•"/>
            </a:pPr>
            <a:r>
              <a:rPr lang="en-US" altLang="zh-TW" dirty="0">
                <a:latin typeface="Calibri" pitchFamily="34" charset="0"/>
                <a:ea typeface="PMingLiU" pitchFamily="18" charset="-120"/>
                <a:cs typeface="Calibri" pitchFamily="34" charset="0"/>
              </a:rPr>
              <a:t>Lessons </a:t>
            </a: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learned</a:t>
            </a:r>
          </a:p>
          <a:p>
            <a:pPr lvl="1">
              <a:buFont typeface="Arial" charset="0"/>
              <a:buChar char="•"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Results</a:t>
            </a:r>
            <a:endParaRPr lang="en-US" altLang="zh-TW" dirty="0"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altLang="zh-TW" dirty="0">
                <a:latin typeface="Calibri" pitchFamily="34" charset="0"/>
                <a:ea typeface="PMingLiU" pitchFamily="18" charset="-120"/>
                <a:cs typeface="Calibri" pitchFamily="34" charset="0"/>
              </a:rPr>
              <a:t>Future opportunities</a:t>
            </a:r>
          </a:p>
          <a:p>
            <a:pPr lvl="1">
              <a:buNone/>
            </a:pPr>
            <a:endParaRPr lang="en-US" altLang="zh-TW" dirty="0"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r>
              <a:rPr lang="en-US" dirty="0" smtClean="0"/>
              <a:t>Use proper quotations, citations and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the Engineer: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association for graduate and professional engineers in North America emphasizing the pride and responsibility in the engineering profession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of ethics called 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Obligations of an Engineer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Engineer’s Ring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en/thumb/e/e5/Engg_Ringing_CU.jpg/300px-Engg_Ringing_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89" y="3070050"/>
            <a:ext cx="2133449" cy="35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39" y="3110640"/>
            <a:ext cx="3939811" cy="29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6539" y="6021288"/>
            <a:ext cx="4537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Quebec Bridge:  </a:t>
            </a:r>
            <a:r>
              <a:rPr lang="en-US" sz="1600" dirty="0"/>
              <a:t>Wreckage of the 1907 collapse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1017" y="6413787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Wikipedia]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Engineering Ethics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96752"/>
            <a:ext cx="8568952" cy="54006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en-US" b="1" dirty="0" smtClean="0">
                <a:solidFill>
                  <a:srgbClr val="558ED5"/>
                </a:solidFill>
                <a:latin typeface="Calibri" pitchFamily="34" charset="0"/>
              </a:rPr>
              <a:t>Engineering Ethics (</a:t>
            </a:r>
            <a:r>
              <a:rPr lang="en-US" b="1" dirty="0" err="1" smtClean="0">
                <a:solidFill>
                  <a:srgbClr val="558ED5"/>
                </a:solidFill>
                <a:latin typeface="Calibri" pitchFamily="34" charset="0"/>
              </a:rPr>
              <a:t>cont</a:t>
            </a:r>
            <a:r>
              <a:rPr lang="en-US" b="1" dirty="0" smtClean="0">
                <a:solidFill>
                  <a:srgbClr val="558ED5"/>
                </a:solidFill>
                <a:latin typeface="Calibri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17632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of ethics:  </a:t>
            </a:r>
            <a:r>
              <a:rPr lang="en-US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The Obligations of an Engineer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I am an engineer, in my profession I take deep pride.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To it I owe solemn obligations.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Since the stone age, human progress has been spurred by the engineering genius.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Engineers have made usable nature's vast resources of material and energy for humanity's benefit.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Engineers have vitalized and turned to practical use the principles of science and the means of technology.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Were it not for this heritage of accumulated experience, my efforts would be feeble.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As an engineer, I pledge to practice integrity and fair dealing, tolerance, and respect, and to uphold devotion to the standards and the dignity of my profession, conscious always </a:t>
            </a:r>
            <a:r>
              <a:rPr lang="en-US" sz="2000" i="1" dirty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t</a:t>
            </a: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hat my skill carries with it the obligation to serve humanity by making the best use of Earth's precious wealth.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As an engineer, I shall participate in none but honest enterprises.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When needed, my skill and knowledge shall be given without reservation for the public good.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In the performance of duty and in fidelity to my profession, I shall give the utmost.</a:t>
            </a:r>
            <a:endParaRPr lang="en-US" sz="2000" dirty="0" smtClean="0">
              <a:solidFill>
                <a:srgbClr val="0000FF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  <a:spcAft>
                <a:spcPts val="200"/>
              </a:spcAft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M. Asimov, “</a:t>
            </a:r>
            <a:r>
              <a:rPr lang="en-US" i="1" dirty="0" smtClean="0">
                <a:latin typeface="Calibri" pitchFamily="34" charset="0"/>
              </a:rPr>
              <a:t>Introduction to Des</a:t>
            </a:r>
            <a:r>
              <a:rPr lang="en-US" dirty="0" smtClean="0">
                <a:latin typeface="Calibri" pitchFamily="34" charset="0"/>
              </a:rPr>
              <a:t>ign,” Prentice-Hall, Englewood Cliffs, NJ. 1962.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C.S. Park, Contemporary Engineering Economics, Prentice Hall, 2002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C. L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</a:rPr>
              <a:t>Dym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P. Little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E. J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</a:rPr>
              <a:t>Orwin</a:t>
            </a:r>
            <a:r>
              <a:rPr lang="en-US" dirty="0">
                <a:latin typeface="Calibri" pitchFamily="34" charset="0"/>
              </a:rPr>
              <a:t>, and R. Erik </a:t>
            </a:r>
            <a:r>
              <a:rPr lang="en-US" dirty="0" err="1">
                <a:latin typeface="Calibri" pitchFamily="34" charset="0"/>
              </a:rPr>
              <a:t>Spjut</a:t>
            </a:r>
            <a:r>
              <a:rPr lang="en-US" dirty="0">
                <a:latin typeface="Calibri" pitchFamily="34" charset="0"/>
              </a:rPr>
              <a:t>, “</a:t>
            </a:r>
            <a:r>
              <a:rPr lang="en-US" i="1" dirty="0">
                <a:latin typeface="Calibri" pitchFamily="34" charset="0"/>
              </a:rPr>
              <a:t>Engineering Design: A Project-Based Introduction</a:t>
            </a:r>
            <a:r>
              <a:rPr lang="en-US" dirty="0">
                <a:latin typeface="Calibri" pitchFamily="34" charset="0"/>
              </a:rPr>
              <a:t>”, Third Edition, Wiley, 2009. </a:t>
            </a:r>
            <a:endParaRPr lang="en-US" dirty="0" smtClean="0">
              <a:latin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T. Schmidt, “Strategic Project Management Made Simple,” Wiley 2009.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E. A</a:t>
            </a:r>
            <a:r>
              <a:rPr lang="en-US" dirty="0">
                <a:latin typeface="Calibri" pitchFamily="34" charset="0"/>
              </a:rPr>
              <a:t>. Stephan, </a:t>
            </a:r>
            <a:r>
              <a:rPr lang="en-US" dirty="0" smtClean="0">
                <a:latin typeface="Calibri" pitchFamily="34" charset="0"/>
              </a:rPr>
              <a:t>D. R</a:t>
            </a:r>
            <a:r>
              <a:rPr lang="en-US" dirty="0">
                <a:latin typeface="Calibri" pitchFamily="34" charset="0"/>
              </a:rPr>
              <a:t>. Bowman, </a:t>
            </a:r>
            <a:r>
              <a:rPr lang="en-US" dirty="0" smtClean="0">
                <a:latin typeface="Calibri" pitchFamily="34" charset="0"/>
              </a:rPr>
              <a:t>W. J</a:t>
            </a:r>
            <a:r>
              <a:rPr lang="en-US" dirty="0">
                <a:latin typeface="Calibri" pitchFamily="34" charset="0"/>
              </a:rPr>
              <a:t>. Park, </a:t>
            </a:r>
            <a:r>
              <a:rPr lang="en-US" dirty="0" smtClean="0">
                <a:latin typeface="Calibri" pitchFamily="34" charset="0"/>
              </a:rPr>
              <a:t>B. L</a:t>
            </a:r>
            <a:r>
              <a:rPr lang="en-US" dirty="0">
                <a:latin typeface="Calibri" pitchFamily="34" charset="0"/>
              </a:rPr>
              <a:t>. Sill, and </a:t>
            </a:r>
            <a:r>
              <a:rPr lang="en-US" dirty="0" smtClean="0">
                <a:latin typeface="Calibri" pitchFamily="34" charset="0"/>
              </a:rPr>
              <a:t>M. W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</a:rPr>
              <a:t>Ohland</a:t>
            </a:r>
            <a:r>
              <a:rPr lang="en-US" dirty="0">
                <a:latin typeface="Calibri" pitchFamily="34" charset="0"/>
              </a:rPr>
              <a:t>, “</a:t>
            </a:r>
            <a:r>
              <a:rPr lang="en-US" i="1" dirty="0">
                <a:latin typeface="Calibri" pitchFamily="34" charset="0"/>
              </a:rPr>
              <a:t>Thinking Like an Engineer: An Active Learning Approach”,</a:t>
            </a:r>
            <a:r>
              <a:rPr lang="en-US" dirty="0">
                <a:latin typeface="Calibri" pitchFamily="34" charset="0"/>
              </a:rPr>
              <a:t> Pearson, </a:t>
            </a:r>
            <a:r>
              <a:rPr lang="en-US" dirty="0" smtClean="0">
                <a:latin typeface="Calibri" pitchFamily="34" charset="0"/>
              </a:rPr>
              <a:t>2012.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G. Dieter and L. Schmidt, “Engineering Design,” 5/e, McGraw Hill, 2013.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IET </a:t>
            </a:r>
            <a:r>
              <a:rPr lang="en-US" altLang="zh-TW" dirty="0">
                <a:latin typeface="Calibri" pitchFamily="34" charset="0"/>
                <a:ea typeface="PMingLiU" pitchFamily="18" charset="-120"/>
                <a:cs typeface="Calibri" pitchFamily="34" charset="0"/>
              </a:rPr>
              <a:t>publication: </a:t>
            </a: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“</a:t>
            </a:r>
            <a:r>
              <a:rPr lang="en-US" altLang="zh-TW" i="1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 Guide </a:t>
            </a:r>
            <a:r>
              <a:rPr lang="en-US" altLang="zh-TW" i="1" dirty="0">
                <a:latin typeface="Calibri" pitchFamily="34" charset="0"/>
                <a:ea typeface="PMingLiU" pitchFamily="18" charset="-120"/>
                <a:cs typeface="Calibri" pitchFamily="34" charset="0"/>
              </a:rPr>
              <a:t>to </a:t>
            </a:r>
            <a:r>
              <a:rPr lang="en-US" altLang="zh-TW" i="1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Technical Report Writing”, </a:t>
            </a: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online</a:t>
            </a:r>
            <a:r>
              <a:rPr lang="en-US" altLang="zh-TW" i="1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  <a:hlinkClick r:id="rId3"/>
              </a:rPr>
              <a:t>www.theiet.org</a:t>
            </a:r>
            <a:endParaRPr lang="en-US" altLang="zh-TW" dirty="0" smtClean="0"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ea typeface="PMingLiU" pitchFamily="18" charset="-120"/>
              </a:rPr>
              <a:t>Personal communication, Dr. </a:t>
            </a:r>
            <a:r>
              <a:rPr lang="en-US" dirty="0" err="1" smtClean="0">
                <a:latin typeface="Calibri" pitchFamily="34" charset="0"/>
                <a:ea typeface="PMingLiU" pitchFamily="18" charset="-120"/>
              </a:rPr>
              <a:t>Dorbin</a:t>
            </a:r>
            <a:r>
              <a:rPr lang="en-US" dirty="0" smtClean="0">
                <a:latin typeface="Calibri" pitchFamily="34" charset="0"/>
                <a:ea typeface="PMingLiU" pitchFamily="18" charset="-120"/>
              </a:rPr>
              <a:t> Ng, CUHK SEEM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of 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Creativity: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creation of something that has not existed before 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Complexity: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decisions on many variables and parameters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making choices between many solutions at all levels, from basic concepts to the smallest detail</a:t>
            </a:r>
          </a:p>
          <a:p>
            <a:pPr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Compromise: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balancing multiple and sometimes conflicting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4" y="548680"/>
            <a:ext cx="76324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/>
          <a:lstStyle/>
          <a:p>
            <a:r>
              <a:rPr lang="en-US" dirty="0" smtClean="0"/>
              <a:t>Importance of 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56" y="4941168"/>
            <a:ext cx="8229600" cy="19442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costs very little in terms of the overall product cost but its decisions has major event on the overall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Defects introduced in the design phase cannot be compensated in the manufacturing phase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process should be conducted to develop quality, cost-competitive products in the shortest time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Problem-solving Methodology for </a:t>
            </a:r>
            <a:br>
              <a:rPr lang="en-US" dirty="0" smtClean="0"/>
            </a:br>
            <a:r>
              <a:rPr lang="en-US" dirty="0" smtClean="0"/>
              <a:t>Engineering Design (cont-2)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79296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Paradox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knowledge grows, design freedom diminishes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Sometimes have forced decisions, e.g. long lead time equipment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10" y="2376933"/>
            <a:ext cx="54959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6474822"/>
            <a:ext cx="2866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Dieter &amp; Schmidt 2013]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196850"/>
            <a:ext cx="8229600" cy="6588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Design Process as a Process of Questioning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457200" y="1020763"/>
            <a:ext cx="82296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Suppose your client wants you to “design a safe ladder”.</a:t>
            </a:r>
          </a:p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There will be a lot of questions arising: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Why do you want another ladder? 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How will it be used?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How much can it cost?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What do you mean by “safe”?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….</a:t>
            </a:r>
          </a:p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Similar sets of questions arise if I simply ask you to “design an </a:t>
            </a:r>
            <a:r>
              <a:rPr lang="en-US" sz="2200" dirty="0" smtClean="0">
                <a:latin typeface="Calibri" pitchFamily="34" charset="0"/>
              </a:rPr>
              <a:t>automated guided vehicle (AGV)”, </a:t>
            </a:r>
            <a:r>
              <a:rPr lang="en-US" sz="2200" dirty="0">
                <a:latin typeface="Calibri" pitchFamily="34" charset="0"/>
              </a:rPr>
              <a:t>without further specifications.</a:t>
            </a:r>
          </a:p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The designer’s first task is to clarify what the client wants so as to be able translate wishes into meaningful </a:t>
            </a:r>
            <a:r>
              <a:rPr lang="en-US" sz="2200" b="1" dirty="0">
                <a:solidFill>
                  <a:srgbClr val="558ED5"/>
                </a:solidFill>
                <a:latin typeface="Calibri" pitchFamily="34" charset="0"/>
              </a:rPr>
              <a:t>objectives</a:t>
            </a:r>
            <a:r>
              <a:rPr lang="en-US" sz="2200" dirty="0">
                <a:latin typeface="Calibri" pitchFamily="34" charset="0"/>
              </a:rPr>
              <a:t> and </a:t>
            </a:r>
            <a:r>
              <a:rPr lang="en-US" sz="2200" b="1" dirty="0">
                <a:solidFill>
                  <a:srgbClr val="558ED5"/>
                </a:solidFill>
                <a:latin typeface="Calibri" pitchFamily="34" charset="0"/>
              </a:rPr>
              <a:t>constraints</a:t>
            </a:r>
            <a:r>
              <a:rPr lang="en-US" sz="22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8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96850"/>
            <a:ext cx="8229600" cy="6588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Example: Design a Safe Ladder</a:t>
            </a: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457200" y="1020763"/>
            <a:ext cx="61912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Questions like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Why do you want another ladder? 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How will it be used?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How much can it cost?</a:t>
            </a:r>
          </a:p>
          <a:p>
            <a:pPr marL="892175" lvl="1" indent="-434975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None/>
              <a:tabLst>
                <a:tab pos="892175" algn="l"/>
              </a:tabLst>
            </a:pPr>
            <a:r>
              <a:rPr lang="en-US" sz="2200" dirty="0" smtClean="0">
                <a:latin typeface="Calibri" pitchFamily="34" charset="0"/>
                <a:sym typeface="Wingdings" panose="05000000000000000000" pitchFamily="2" charset="2"/>
              </a:rPr>
              <a:t>	</a:t>
            </a:r>
            <a:r>
              <a:rPr lang="en-US" sz="2200" dirty="0" smtClean="0">
                <a:latin typeface="Calibri" pitchFamily="34" charset="0"/>
              </a:rPr>
              <a:t>help  </a:t>
            </a:r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clarify and establish the client’s objective.</a:t>
            </a:r>
          </a:p>
          <a:p>
            <a:pPr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Questions like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What does “safe” mean?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What’s the most you’re willing to spend?</a:t>
            </a:r>
          </a:p>
          <a:p>
            <a:pPr marL="892175" lvl="1" indent="-434975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None/>
              <a:tabLst>
                <a:tab pos="892175" algn="l"/>
              </a:tabLst>
            </a:pPr>
            <a:r>
              <a:rPr lang="en-US" sz="2200" dirty="0" smtClean="0">
                <a:latin typeface="Calibri" pitchFamily="34" charset="0"/>
                <a:sym typeface="Wingdings" panose="05000000000000000000" pitchFamily="2" charset="2"/>
              </a:rPr>
              <a:t>	</a:t>
            </a:r>
            <a:r>
              <a:rPr lang="en-US" sz="2200" dirty="0" smtClean="0">
                <a:latin typeface="Calibri" pitchFamily="34" charset="0"/>
              </a:rPr>
              <a:t>help </a:t>
            </a:r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identify the constraints </a:t>
            </a:r>
            <a:r>
              <a:rPr lang="en-US" sz="2200" dirty="0">
                <a:latin typeface="Calibri" pitchFamily="34" charset="0"/>
              </a:rPr>
              <a:t>that govern the design.</a:t>
            </a:r>
          </a:p>
          <a:p>
            <a:pPr lvl="1" eaLnBrk="1" hangingPunct="1">
              <a:spcBef>
                <a:spcPts val="400"/>
              </a:spcBef>
              <a:spcAft>
                <a:spcPts val="200"/>
              </a:spcAft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7"/>
          <a:stretch>
            <a:fillRect/>
          </a:stretch>
        </p:blipFill>
        <p:spPr bwMode="auto">
          <a:xfrm>
            <a:off x="6638925" y="1020763"/>
            <a:ext cx="2047875" cy="157003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5"/>
          <a:stretch>
            <a:fillRect/>
          </a:stretch>
        </p:blipFill>
        <p:spPr bwMode="auto">
          <a:xfrm>
            <a:off x="6648450" y="2590800"/>
            <a:ext cx="2038350" cy="17192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52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en-US" dirty="0" smtClean="0"/>
              <a:t>Importance of Engineering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6474822"/>
            <a:ext cx="2866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Dieter &amp; Schmidt 2013]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dirty="0" smtClean="0"/>
              <a:t>Involves analysis and synthesis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Analysis</a:t>
            </a:r>
          </a:p>
          <a:p>
            <a:pPr lvl="1"/>
            <a:r>
              <a:rPr lang="en-US" dirty="0" smtClean="0"/>
              <a:t>Decompose problem into manageable parts</a:t>
            </a:r>
          </a:p>
          <a:p>
            <a:pPr lvl="1"/>
            <a:r>
              <a:rPr lang="en-US" dirty="0" smtClean="0"/>
              <a:t>Calculate as much about the part’s behavior as possible, using appropriate disciplines in science, engineering and computational tools, before the part exists in physical form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Synthesis</a:t>
            </a:r>
          </a:p>
          <a:p>
            <a:pPr lvl="1"/>
            <a:r>
              <a:rPr lang="en-US" dirty="0" smtClean="0"/>
              <a:t>Identification of the design elements that comprise the product, how it is decomposed into parts and the combination of the part solutions into a total workable system</a:t>
            </a:r>
          </a:p>
          <a:p>
            <a:r>
              <a:rPr lang="en-US" dirty="0" smtClean="0"/>
              <a:t>Requires </a:t>
            </a:r>
            <a:r>
              <a:rPr lang="en-US" sz="2800" dirty="0" smtClean="0">
                <a:solidFill>
                  <a:srgbClr val="0000FF"/>
                </a:solidFill>
              </a:rPr>
              <a:t>Systems Thinking!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124744"/>
            <a:ext cx="68294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45814"/>
            <a:ext cx="8568952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Complex systems can be decomposed into a sequence of design processes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Iteration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repeated trials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Gives opportunity to improve design on basis of preceding outcome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More knowledgeable team may arrive at acceptable solutions faster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Requires high tolerance of failure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Requires  determination to persevere and work out the problem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Often involve tradeoffs and arrive at near-optimal solutions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Iterative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2276872"/>
            <a:ext cx="2053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[Source: Asimov 1962]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Problem-solving Methodology for </a:t>
            </a:r>
            <a:br>
              <a:rPr lang="en-US" dirty="0" smtClean="0"/>
            </a:br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79296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Defining the problem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Needs analysis, a difficult task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True problem not always what it seems at first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Requires iterative reworking as the problem is better understood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Problem statement must be as specific as possible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Gathering the information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Understand state of the art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Many sources of information, unstructured, unordered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Ask questions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What do I need to find out? 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Where can I find it? 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How can I get it? 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How credible and accurate is the information? 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How do I interpret the information for my specific need?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When do I have enough information?  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66FF"/>
                </a:solidFill>
                <a:latin typeface="Bradley Hand ITC" panose="03070402050302030203" pitchFamily="66" charset="0"/>
              </a:rPr>
              <a:t>What decisions result from this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Problem-solving Methodology for </a:t>
            </a:r>
            <a:br>
              <a:rPr lang="en-US" dirty="0" smtClean="0"/>
            </a:br>
            <a:r>
              <a:rPr lang="en-US" dirty="0" smtClean="0"/>
              <a:t>Engineering Design (cont-1)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79296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dirty="0" smtClean="0">
                <a:solidFill>
                  <a:srgbClr val="0000FF"/>
                </a:solidFill>
              </a:rPr>
              <a:t>Generation for alternative solutions / design concepts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Use of creativity, simulation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Apply scientific principles, use qualitative reasoning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Need to generate high-quality alternative solutions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>
                <a:solidFill>
                  <a:srgbClr val="0000FF"/>
                </a:solidFill>
              </a:rPr>
              <a:t>Evaluation of alternatives and decision making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Selecting the best among several concepts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Often under incomplete information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May consider simulations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Very important </a:t>
            </a:r>
            <a:r>
              <a:rPr lang="en-US" dirty="0" smtClean="0">
                <a:sym typeface="Wingdings" panose="05000000000000000000" pitchFamily="2" charset="2"/>
              </a:rPr>
              <a:t> checking, including mathematical check, engineering-sense checks (intuition)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ym typeface="Wingdings" panose="05000000000000000000" pitchFamily="2" charset="2"/>
              </a:rPr>
              <a:t>Consider all conditions / situations (e.g. </a:t>
            </a:r>
            <a:r>
              <a:rPr lang="en-US" dirty="0" err="1" smtClean="0">
                <a:sym typeface="Wingdings" panose="05000000000000000000" pitchFamily="2" charset="2"/>
              </a:rPr>
              <a:t>humdity</a:t>
            </a:r>
            <a:r>
              <a:rPr lang="en-US" dirty="0" smtClean="0">
                <a:sym typeface="Wingdings" panose="05000000000000000000" pitchFamily="2" charset="2"/>
              </a:rPr>
              <a:t>, vibration, temperature…) in selecting “optimal” solution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r>
              <a:rPr lang="en-US" dirty="0" smtClean="0">
                <a:solidFill>
                  <a:srgbClr val="0000FF"/>
                </a:solidFill>
              </a:rPr>
              <a:t>Communication of the results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Oral / written communication, 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Engineering drawings, 3D computer models, software, etc.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5FBF-A97F-4E99-847A-43D370E33D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2385</Words>
  <Application>Microsoft Office PowerPoint</Application>
  <PresentationFormat>On-screen Show (4:3)</PresentationFormat>
  <Paragraphs>425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ENGG 1100 Introduction to Engineering Design  Lecture 2: Engineering Design &amp; Management   </vt:lpstr>
      <vt:lpstr>Engineer and Engineering Design</vt:lpstr>
      <vt:lpstr>Design</vt:lpstr>
      <vt:lpstr>Challenges of Engineering Design</vt:lpstr>
      <vt:lpstr>Importance of Engineering Design</vt:lpstr>
      <vt:lpstr>Engineering Design Process</vt:lpstr>
      <vt:lpstr>Iterative Engineering Design Process</vt:lpstr>
      <vt:lpstr>Problem-solving Methodology for  Engineering Design</vt:lpstr>
      <vt:lpstr>Problem-solving Methodology for  Engineering Design (cont-1)</vt:lpstr>
      <vt:lpstr>Problem-solving Methodology for  Engineering Design (cont-2)</vt:lpstr>
      <vt:lpstr>Problem-solving Methodology for  Engineering Design (cont-2)</vt:lpstr>
      <vt:lpstr>Considerations of Good Design</vt:lpstr>
      <vt:lpstr>Considerations of Good Design (cont)</vt:lpstr>
      <vt:lpstr>Computer-Aided Engineering</vt:lpstr>
      <vt:lpstr>Engineering Project Management</vt:lpstr>
      <vt:lpstr>PowerPoint Presentation</vt:lpstr>
      <vt:lpstr>Engineering Project Management (cont)</vt:lpstr>
      <vt:lpstr>6 Dangerous Planning Mistakes</vt:lpstr>
      <vt:lpstr>4 Fundamental Questions</vt:lpstr>
      <vt:lpstr>Q1.  Setting Objectives</vt:lpstr>
      <vt:lpstr>Setting Objectives – Example 1 </vt:lpstr>
      <vt:lpstr>Setting Objectives – Example 2 </vt:lpstr>
      <vt:lpstr>Objective Tree</vt:lpstr>
      <vt:lpstr>Q2.  Measuring Success</vt:lpstr>
      <vt:lpstr>Q3.  Assumptions</vt:lpstr>
      <vt:lpstr>Q4.  Inputs</vt:lpstr>
      <vt:lpstr>Integration</vt:lpstr>
      <vt:lpstr>Project Scheduling</vt:lpstr>
      <vt:lpstr>Budget and Resource Planning</vt:lpstr>
      <vt:lpstr>Example:  Saving the World</vt:lpstr>
      <vt:lpstr>PowerPoint Presentation</vt:lpstr>
      <vt:lpstr>Noah’s Ark Project Inputs</vt:lpstr>
      <vt:lpstr>Noah’s Ark Project Resource Budget Details</vt:lpstr>
      <vt:lpstr>Team Responsibility and Communication</vt:lpstr>
      <vt:lpstr>Noah’s Ark Responsibility Chart</vt:lpstr>
      <vt:lpstr>Project Reporting</vt:lpstr>
      <vt:lpstr>PowerPoint Presentation</vt:lpstr>
      <vt:lpstr>Engineering Ethics (cont)</vt:lpstr>
      <vt:lpstr>References</vt:lpstr>
      <vt:lpstr>END</vt:lpstr>
      <vt:lpstr>Importance of Engineering Design</vt:lpstr>
      <vt:lpstr>Problem-solving Methodology for  Engineering Design (cont-2)</vt:lpstr>
      <vt:lpstr>Design Process as a Process of Questioning</vt:lpstr>
      <vt:lpstr>Example: Design a Safe Ladder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ENGG 1100 Introduction to Engineering Design  Lecture 3:Engineering Design &amp; Management</dc:title>
  <dc:creator>SEEM</dc:creator>
  <cp:lastModifiedBy>installer</cp:lastModifiedBy>
  <cp:revision>46</cp:revision>
  <cp:lastPrinted>2014-01-17T06:06:25Z</cp:lastPrinted>
  <dcterms:created xsi:type="dcterms:W3CDTF">2014-01-15T07:10:01Z</dcterms:created>
  <dcterms:modified xsi:type="dcterms:W3CDTF">2014-01-22T04:07:44Z</dcterms:modified>
</cp:coreProperties>
</file>