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3" r:id="rId2"/>
  </p:sldMasterIdLst>
  <p:notesMasterIdLst>
    <p:notesMasterId r:id="rId56"/>
  </p:notesMasterIdLst>
  <p:handoutMasterIdLst>
    <p:handoutMasterId r:id="rId57"/>
  </p:handoutMasterIdLst>
  <p:sldIdLst>
    <p:sldId id="342" r:id="rId3"/>
    <p:sldId id="313" r:id="rId4"/>
    <p:sldId id="257" r:id="rId5"/>
    <p:sldId id="262" r:id="rId6"/>
    <p:sldId id="266" r:id="rId7"/>
    <p:sldId id="267" r:id="rId8"/>
    <p:sldId id="268" r:id="rId9"/>
    <p:sldId id="339" r:id="rId10"/>
    <p:sldId id="269" r:id="rId11"/>
    <p:sldId id="260" r:id="rId12"/>
    <p:sldId id="314" r:id="rId13"/>
    <p:sldId id="316" r:id="rId14"/>
    <p:sldId id="288" r:id="rId15"/>
    <p:sldId id="315" r:id="rId16"/>
    <p:sldId id="289" r:id="rId17"/>
    <p:sldId id="292" r:id="rId18"/>
    <p:sldId id="290" r:id="rId19"/>
    <p:sldId id="296" r:id="rId20"/>
    <p:sldId id="297" r:id="rId21"/>
    <p:sldId id="317" r:id="rId22"/>
    <p:sldId id="307" r:id="rId23"/>
    <p:sldId id="270" r:id="rId24"/>
    <p:sldId id="318" r:id="rId25"/>
    <p:sldId id="264" r:id="rId26"/>
    <p:sldId id="272" r:id="rId27"/>
    <p:sldId id="273" r:id="rId28"/>
    <p:sldId id="309" r:id="rId29"/>
    <p:sldId id="294" r:id="rId30"/>
    <p:sldId id="319" r:id="rId31"/>
    <p:sldId id="274" r:id="rId32"/>
    <p:sldId id="280" r:id="rId33"/>
    <p:sldId id="276" r:id="rId34"/>
    <p:sldId id="320" r:id="rId35"/>
    <p:sldId id="278" r:id="rId36"/>
    <p:sldId id="281" r:id="rId37"/>
    <p:sldId id="282" r:id="rId38"/>
    <p:sldId id="323" r:id="rId39"/>
    <p:sldId id="284" r:id="rId40"/>
    <p:sldId id="283" r:id="rId41"/>
    <p:sldId id="324" r:id="rId42"/>
    <p:sldId id="285" r:id="rId43"/>
    <p:sldId id="287" r:id="rId44"/>
    <p:sldId id="298" r:id="rId45"/>
    <p:sldId id="337" r:id="rId46"/>
    <p:sldId id="328" r:id="rId47"/>
    <p:sldId id="340" r:id="rId48"/>
    <p:sldId id="299" r:id="rId49"/>
    <p:sldId id="310" r:id="rId50"/>
    <p:sldId id="341" r:id="rId51"/>
    <p:sldId id="301" r:id="rId52"/>
    <p:sldId id="331" r:id="rId53"/>
    <p:sldId id="334" r:id="rId54"/>
    <p:sldId id="33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3411-FB42-4C64-BCD4-C0F0F82A210A}" type="datetimeFigureOut">
              <a:rPr lang="zh-HK" altLang="en-US" smtClean="0"/>
              <a:t>10/3/2014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AC6D8-AA1C-4066-839B-1F3E7556F8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828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7F04E4-A3B6-486E-B58D-B44CB9ED67C2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88A009-8CC9-4E3F-B153-8B75CBDC3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42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A8DDB-4D27-40DA-AA77-EBAB2924FFF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5A8EC-AA31-4806-BE38-CB2C6A5FCDA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92825"/>
            <a:ext cx="3505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F96C-9717-4102-87BC-AC8DF78D8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E30D-6026-453D-AD88-C832387F82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5456-D772-42AA-B53F-342B3F3BD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92825"/>
            <a:ext cx="3505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F96C-9717-4102-87BC-AC8DF78D8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7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B61-F4FE-44B2-A98A-E73476A15B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B116-6ABD-45FF-BBA3-7C3E67EAA3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6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8C7C-8750-4125-96F1-46A0FF859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20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43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25133"/>
            <a:ext cx="3868340" cy="40645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43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25133"/>
            <a:ext cx="3887391" cy="40645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AEB7-80A5-450B-B724-7C7326BA8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7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B3C6-F319-4411-8DBC-0C8A7A176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58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2594-6CBA-4474-BFDE-098A604982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22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E115-C38D-4C3C-8C47-289D956BD1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01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B61-F4FE-44B2-A98A-E73476A15B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75A2-285C-4604-A7E0-552558846A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9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E30D-6026-453D-AD88-C832387F82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64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5456-D772-42AA-B53F-342B3F3BD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9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B116-6ABD-45FF-BBA3-7C3E67EAA3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8C7C-8750-4125-96F1-46A0FF859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43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25133"/>
            <a:ext cx="3868340" cy="40645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43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25133"/>
            <a:ext cx="3887391" cy="40645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AEB7-80A5-450B-B724-7C7326BA8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B3C6-F319-4411-8DBC-0C8A7A176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2594-6CBA-4474-BFDE-098A604982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E115-C38D-4C3C-8C47-289D956BD1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245225"/>
            <a:ext cx="9144000" cy="6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75A2-285C-4604-A7E0-552558846A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3C921-6F13-4FC0-9D69-A3D92188C7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174662" y="71919"/>
            <a:ext cx="887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err="1" smtClean="0"/>
              <a:t>Introd</a:t>
            </a:r>
            <a:r>
              <a:rPr lang="en-US" altLang="zh-HK" dirty="0" smtClean="0"/>
              <a:t>. | Arduino | basic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func</a:t>
            </a:r>
            <a:r>
              <a:rPr lang="en-US" altLang="zh-HK" baseline="0" dirty="0" smtClean="0"/>
              <a:t>. | exp71-LED | exp72-Input | exp73-PWM | exp74-FSM</a:t>
            </a:r>
            <a:endParaRPr lang="zh-HK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zh-HK" smtClean="0"/>
              <a:t>ENGG1100 Engineering Design 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3C921-6F13-4FC0-9D69-A3D92188C7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rduino.cc/en/Referenc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Main/Softwa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rduino.cc/en/Main/Softwar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748291"/>
            <a:ext cx="7772400" cy="2387600"/>
          </a:xfrm>
        </p:spPr>
        <p:txBody>
          <a:bodyPr/>
          <a:lstStyle/>
          <a:p>
            <a:pPr eaLnBrk="1" hangingPunct="1"/>
            <a:r>
              <a:rPr lang="en-US" dirty="0" smtClean="0"/>
              <a:t>Lab7: Introduction to Arduino</a:t>
            </a:r>
            <a:endParaRPr lang="en-GB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143000" y="3082492"/>
            <a:ext cx="6858000" cy="1655762"/>
          </a:xfrm>
        </p:spPr>
        <p:txBody>
          <a:bodyPr/>
          <a:lstStyle/>
          <a:p>
            <a:pPr eaLnBrk="1" hangingPunct="1"/>
            <a:r>
              <a:rPr lang="en-US" dirty="0" smtClean="0"/>
              <a:t>ENGG1100 Engineering Design I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l"/>
            </a:pPr>
            <a:r>
              <a:rPr lang="en-US" dirty="0" smtClean="0"/>
              <a:t>Study this document before coming to the lab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l"/>
            </a:pPr>
            <a:r>
              <a:rPr lang="en-US" dirty="0" smtClean="0"/>
              <a:t>Demonstrate your results of the following exercises to a TA before the lab ends.</a:t>
            </a:r>
          </a:p>
          <a:p>
            <a:pPr marL="800100" lvl="1" indent="-342900" algn="l" eaLnBrk="1" hangingPunct="1">
              <a:buFont typeface="Wingdings" panose="05000000000000000000" pitchFamily="2" charset="2"/>
              <a:buChar char="l"/>
            </a:pPr>
            <a:r>
              <a:rPr lang="en-US" dirty="0" smtClean="0"/>
              <a:t>Part (b) of Exercise 7.1 (page 28)</a:t>
            </a:r>
          </a:p>
          <a:p>
            <a:pPr marL="800100" lvl="1" indent="-342900" algn="l" eaLnBrk="1" hangingPunct="1">
              <a:buFont typeface="Wingdings" panose="05000000000000000000" pitchFamily="2" charset="2"/>
              <a:buChar char="l"/>
            </a:pPr>
            <a:r>
              <a:rPr lang="en-US" dirty="0"/>
              <a:t>Part (b) of </a:t>
            </a:r>
            <a:r>
              <a:rPr lang="en-US" altLang="zh-HK" dirty="0" smtClean="0"/>
              <a:t>Exercise </a:t>
            </a:r>
            <a:r>
              <a:rPr lang="en-US" dirty="0" smtClean="0"/>
              <a:t>7.2 (page 33)</a:t>
            </a:r>
          </a:p>
          <a:p>
            <a:pPr marL="800100" lvl="1" indent="-342900" algn="l" eaLnBrk="1" hangingPunct="1">
              <a:buFont typeface="Wingdings" panose="05000000000000000000" pitchFamily="2" charset="2"/>
              <a:buChar char="l"/>
            </a:pPr>
            <a:r>
              <a:rPr lang="en-US" altLang="zh-HK" dirty="0"/>
              <a:t>Exercise </a:t>
            </a:r>
            <a:r>
              <a:rPr lang="en-US" dirty="0" smtClean="0"/>
              <a:t>7.3 (page 41)</a:t>
            </a:r>
          </a:p>
          <a:p>
            <a:pPr marL="800100" lvl="1" indent="-342900" algn="l" eaLnBrk="1" hangingPunct="1">
              <a:buFont typeface="Wingdings" panose="05000000000000000000" pitchFamily="2" charset="2"/>
              <a:buChar char="l"/>
            </a:pPr>
            <a:r>
              <a:rPr lang="en-US" altLang="zh-HK" dirty="0"/>
              <a:t>Exercise </a:t>
            </a:r>
            <a:r>
              <a:rPr lang="en-US" dirty="0" smtClean="0"/>
              <a:t>7.4d (page 52)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Black" pitchFamily="34" charset="0"/>
              </a:rPr>
              <a:t>This material is based on various resources</a:t>
            </a:r>
          </a:p>
        </p:txBody>
      </p:sp>
    </p:spTree>
    <p:extLst>
      <p:ext uri="{BB962C8B-B14F-4D97-AF65-F5344CB8AC3E}">
        <p14:creationId xmlns:p14="http://schemas.microsoft.com/office/powerpoint/2010/main" val="25824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Arduino Code</a:t>
            </a:r>
            <a:endParaRPr lang="en-GB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To run a program in Arduino, your sketch should contain two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23655-2209-4BDB-BD93-7FFE636DC9DE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628650" y="2665413"/>
            <a:ext cx="81867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// initialization of variables, pin modes, libraries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// run once after each power up or reset  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>
              <a:latin typeface="Courier New" pitchFamily="49" charset="0"/>
              <a:cs typeface="Courier New" pitchFamily="49" charset="0"/>
            </a:endParaRPr>
          </a:p>
          <a:p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// loops the content consecutively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// allowing the program to change and respond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309" y="467591"/>
            <a:ext cx="9455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Basic software functions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Hardware related</a:t>
            </a:r>
          </a:p>
          <a:p>
            <a:pPr lvl="1"/>
            <a:r>
              <a:rPr lang="en-US" altLang="zh-HK" dirty="0" err="1" smtClean="0"/>
              <a:t>pinMode</a:t>
            </a:r>
            <a:r>
              <a:rPr lang="en-US" altLang="zh-HK" dirty="0" smtClean="0"/>
              <a:t>(), 	setup the functions of hardware pins</a:t>
            </a:r>
          </a:p>
          <a:p>
            <a:pPr lvl="1"/>
            <a:r>
              <a:rPr lang="en-US" altLang="zh-HK" dirty="0" err="1"/>
              <a:t>digitalWrite</a:t>
            </a:r>
            <a:r>
              <a:rPr lang="en-US" altLang="zh-HK" dirty="0" smtClean="0"/>
              <a:t>(), 	set a pin to a digital level : ‘1’ or ‘0’</a:t>
            </a:r>
          </a:p>
          <a:p>
            <a:pPr lvl="1"/>
            <a:r>
              <a:rPr lang="en-US" altLang="zh-HK" dirty="0" err="1"/>
              <a:t>digitalRead</a:t>
            </a:r>
            <a:r>
              <a:rPr lang="en-US" altLang="zh-HK" dirty="0" smtClean="0"/>
              <a:t>(), 	read the digital level of a pin: ‘1’ or ‘0’ </a:t>
            </a:r>
          </a:p>
          <a:p>
            <a:pPr lvl="1"/>
            <a:r>
              <a:rPr lang="en-US" altLang="zh-HK" dirty="0"/>
              <a:t>delay</a:t>
            </a:r>
            <a:r>
              <a:rPr lang="en-US" altLang="zh-HK" dirty="0" smtClean="0"/>
              <a:t>()</a:t>
            </a:r>
          </a:p>
          <a:p>
            <a:r>
              <a:rPr lang="en-US" altLang="zh-HK" dirty="0" smtClean="0"/>
              <a:t>Software related </a:t>
            </a:r>
          </a:p>
          <a:p>
            <a:pPr lvl="1"/>
            <a:r>
              <a:rPr lang="en-US" altLang="zh-HK" dirty="0" smtClean="0"/>
              <a:t>If-then-else</a:t>
            </a:r>
          </a:p>
          <a:p>
            <a:pPr lvl="1"/>
            <a:r>
              <a:rPr lang="en-US" altLang="zh-HK" dirty="0" smtClean="0"/>
              <a:t>For</a:t>
            </a:r>
          </a:p>
          <a:p>
            <a:pPr lvl="1"/>
            <a:r>
              <a:rPr lang="en-US" altLang="zh-HK" dirty="0" smtClean="0"/>
              <a:t>Switch-case</a:t>
            </a:r>
          </a:p>
          <a:p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232" y="3930244"/>
            <a:ext cx="3225800" cy="22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32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System setup procedures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(Step 1) Setup the direction of the pins: </a:t>
            </a:r>
          </a:p>
          <a:p>
            <a:pPr lvl="1"/>
            <a:r>
              <a:rPr lang="en-US" altLang="zh-HK" dirty="0" smtClean="0"/>
              <a:t>using </a:t>
            </a:r>
            <a:r>
              <a:rPr lang="en-US" altLang="zh-HK" dirty="0" err="1"/>
              <a:t>pinMode</a:t>
            </a:r>
            <a:r>
              <a:rPr lang="en-US" altLang="zh-HK" dirty="0"/>
              <a:t>(), </a:t>
            </a:r>
            <a:endParaRPr lang="en-US" altLang="zh-HK" dirty="0" smtClean="0"/>
          </a:p>
          <a:p>
            <a:r>
              <a:rPr lang="en-US" altLang="zh-HK" dirty="0" smtClean="0"/>
              <a:t>(Step 2) Then you can set a pin to : HIGH or LOW </a:t>
            </a:r>
          </a:p>
          <a:p>
            <a:pPr lvl="1"/>
            <a:r>
              <a:rPr lang="en-US" altLang="zh-HK" dirty="0" smtClean="0"/>
              <a:t>(Step 2a) </a:t>
            </a:r>
            <a:r>
              <a:rPr lang="en-US" altLang="zh-HK" dirty="0" err="1" smtClean="0"/>
              <a:t>digitalWrite</a:t>
            </a:r>
            <a:r>
              <a:rPr lang="en-US" altLang="zh-HK" dirty="0"/>
              <a:t>(), </a:t>
            </a:r>
            <a:r>
              <a:rPr lang="en-US" altLang="zh-HK" dirty="0" smtClean="0"/>
              <a:t>//set pin </a:t>
            </a:r>
            <a:r>
              <a:rPr lang="en-US" altLang="zh-HK" dirty="0"/>
              <a:t>to </a:t>
            </a:r>
            <a:r>
              <a:rPr lang="en-US" altLang="zh-HK" dirty="0" smtClean="0"/>
              <a:t>: HIGH ‘1’ </a:t>
            </a:r>
            <a:r>
              <a:rPr lang="en-US" altLang="zh-HK" dirty="0"/>
              <a:t>or </a:t>
            </a:r>
            <a:r>
              <a:rPr lang="en-US" altLang="zh-HK" dirty="0" smtClean="0"/>
              <a:t>LOW ‘0’</a:t>
            </a:r>
          </a:p>
          <a:p>
            <a:pPr lvl="1"/>
            <a:r>
              <a:rPr lang="en-US" altLang="zh-HK" dirty="0" smtClean="0"/>
              <a:t>or</a:t>
            </a:r>
            <a:endParaRPr lang="en-US" altLang="zh-HK" dirty="0"/>
          </a:p>
          <a:p>
            <a:pPr lvl="1"/>
            <a:r>
              <a:rPr lang="en-US" altLang="zh-HK" dirty="0" smtClean="0"/>
              <a:t>(step 2b) </a:t>
            </a:r>
            <a:r>
              <a:rPr lang="en-US" altLang="zh-HK" dirty="0" err="1" smtClean="0"/>
              <a:t>digitalRead</a:t>
            </a:r>
            <a:r>
              <a:rPr lang="en-US" altLang="zh-HK" dirty="0"/>
              <a:t>(), </a:t>
            </a:r>
            <a:r>
              <a:rPr lang="en-US" altLang="zh-HK" dirty="0" smtClean="0"/>
              <a:t>//read state of pin: </a:t>
            </a:r>
            <a:r>
              <a:rPr lang="en-US" altLang="zh-HK" dirty="0"/>
              <a:t>HIGH ‘1’ or LOW ‘</a:t>
            </a:r>
            <a:r>
              <a:rPr lang="en-US" altLang="zh-HK" dirty="0" smtClean="0"/>
              <a:t>0’ </a:t>
            </a:r>
            <a:endParaRPr lang="en-US" altLang="zh-HK" dirty="0"/>
          </a:p>
          <a:p>
            <a:pPr marL="457200" lvl="1" indent="0">
              <a:buNone/>
            </a:pP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3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Basic Function (step1) – </a:t>
            </a:r>
            <a:r>
              <a:rPr lang="en-US" sz="4000" dirty="0" err="1" smtClean="0"/>
              <a:t>pinMode</a:t>
            </a:r>
            <a:r>
              <a:rPr lang="en-US" sz="4000" dirty="0" smtClean="0"/>
              <a:t>()</a:t>
            </a:r>
            <a:endParaRPr lang="en-GB" sz="4000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55466" y="1447583"/>
            <a:ext cx="8466113" cy="4351338"/>
          </a:xfrm>
        </p:spPr>
        <p:txBody>
          <a:bodyPr/>
          <a:lstStyle/>
          <a:p>
            <a:pPr eaLnBrk="1" hangingPunct="1"/>
            <a:r>
              <a:rPr lang="en-US" dirty="0" err="1" smtClean="0"/>
              <a:t>pinMode</a:t>
            </a:r>
            <a:r>
              <a:rPr lang="en-US" dirty="0" smtClean="0"/>
              <a:t>() is used to configure the specified pin to behave either as an </a:t>
            </a:r>
            <a:r>
              <a:rPr lang="en-US" u="sng" dirty="0" smtClean="0"/>
              <a:t>input</a:t>
            </a:r>
            <a:r>
              <a:rPr lang="en-US" dirty="0" smtClean="0"/>
              <a:t> or </a:t>
            </a:r>
            <a:r>
              <a:rPr lang="en-US" u="sng" dirty="0" smtClean="0"/>
              <a:t>output</a:t>
            </a:r>
            <a:r>
              <a:rPr lang="en-US" dirty="0" smtClean="0"/>
              <a:t>, or </a:t>
            </a:r>
            <a:r>
              <a:rPr lang="en-US" u="sng" dirty="0" err="1" smtClean="0"/>
              <a:t>input_pullup</a:t>
            </a:r>
            <a:endParaRPr lang="en-US" u="sng" dirty="0" smtClean="0"/>
          </a:p>
          <a:p>
            <a:pPr eaLnBrk="1" hangingPunct="1"/>
            <a:r>
              <a:rPr lang="en-US" dirty="0" smtClean="0"/>
              <a:t>Syntax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i="1" dirty="0" smtClean="0"/>
          </a:p>
          <a:p>
            <a:pPr lvl="1" eaLnBrk="1" hangingPunct="1"/>
            <a:r>
              <a:rPr lang="en-US" i="1" dirty="0" smtClean="0"/>
              <a:t>pin</a:t>
            </a:r>
            <a:r>
              <a:rPr lang="en-US" dirty="0" smtClean="0"/>
              <a:t>: the index number of the pin whose mode you wish to set</a:t>
            </a:r>
          </a:p>
          <a:p>
            <a:pPr lvl="1" eaLnBrk="1" hangingPunct="1"/>
            <a:r>
              <a:rPr lang="en-US" i="1" dirty="0" smtClean="0"/>
              <a:t>mode</a:t>
            </a:r>
            <a:r>
              <a:rPr lang="en-US" dirty="0" smtClean="0"/>
              <a:t>: </a:t>
            </a:r>
            <a:r>
              <a:rPr lang="en-US" u="sng" dirty="0" smtClean="0"/>
              <a:t>INPUT</a:t>
            </a:r>
            <a:r>
              <a:rPr lang="en-US" dirty="0" smtClean="0"/>
              <a:t>, </a:t>
            </a:r>
            <a:r>
              <a:rPr lang="en-US" u="sng" dirty="0" smtClean="0"/>
              <a:t>OUTPUT</a:t>
            </a:r>
            <a:r>
              <a:rPr lang="en-US" dirty="0" smtClean="0"/>
              <a:t>, </a:t>
            </a:r>
            <a:r>
              <a:rPr lang="en-US" u="sng" dirty="0" smtClean="0"/>
              <a:t>INPUT_PULLUP</a:t>
            </a:r>
          </a:p>
          <a:p>
            <a:pPr lvl="1" eaLnBrk="1" hangingPunct="1"/>
            <a:r>
              <a:rPr lang="en-US" dirty="0" smtClean="0"/>
              <a:t>Example: </a:t>
            </a:r>
          </a:p>
          <a:p>
            <a:pPr lvl="2" eaLnBrk="1" hangingPunct="1"/>
            <a:r>
              <a:rPr lang="en-US" altLang="zh-HK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 smtClean="0">
                <a:latin typeface="Courier New" pitchFamily="49" charset="0"/>
                <a:cs typeface="Courier New" pitchFamily="49" charset="0"/>
              </a:rPr>
              <a:t>(1, OUTPUT)//setup pin1 =digital out</a:t>
            </a:r>
          </a:p>
          <a:p>
            <a:pPr lvl="2" eaLnBrk="1" hangingPunct="1"/>
            <a:r>
              <a:rPr lang="en-US" altLang="zh-HK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 smtClean="0">
                <a:latin typeface="Courier New" pitchFamily="49" charset="0"/>
                <a:cs typeface="Courier New" pitchFamily="49" charset="0"/>
              </a:rPr>
              <a:t>(3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, INPUT)//setup </a:t>
            </a:r>
            <a:r>
              <a:rPr lang="en-US" altLang="zh-HK" sz="1800" b="1" dirty="0" smtClean="0">
                <a:latin typeface="Courier New" pitchFamily="49" charset="0"/>
                <a:cs typeface="Courier New" pitchFamily="49" charset="0"/>
              </a:rPr>
              <a:t>pin3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 =digital </a:t>
            </a:r>
            <a:r>
              <a:rPr lang="en-US" altLang="zh-HK" sz="1800" b="1" dirty="0" smtClean="0">
                <a:latin typeface="Courier New" pitchFamily="49" charset="0"/>
                <a:cs typeface="Courier New" pitchFamily="49" charset="0"/>
              </a:rPr>
              <a:t>in</a:t>
            </a:r>
            <a:endParaRPr lang="en-US" altLang="zh-HK" sz="1800" b="1" dirty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n-US" altLang="zh-HK" sz="18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(A3, INPUT)//setup A3 for digital in</a:t>
            </a:r>
          </a:p>
          <a:p>
            <a:pPr lvl="2" eaLnBrk="1" hangingPunct="1"/>
            <a:r>
              <a:rPr lang="en-US" altLang="zh-HK" sz="18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(A3, </a:t>
            </a:r>
            <a:r>
              <a:rPr lang="en-US" altLang="zh-HK" sz="1800" b="1" dirty="0" smtClean="0">
                <a:latin typeface="Courier New" pitchFamily="49" charset="0"/>
                <a:cs typeface="Courier New" pitchFamily="49" charset="0"/>
              </a:rPr>
              <a:t>OUTPUT)//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setup A3 for </a:t>
            </a:r>
            <a:r>
              <a:rPr lang="en-US" altLang="zh-HK" sz="1800" b="1" dirty="0" smtClean="0">
                <a:latin typeface="Courier New" pitchFamily="49" charset="0"/>
                <a:cs typeface="Courier New" pitchFamily="49" charset="0"/>
              </a:rPr>
              <a:t>digital out</a:t>
            </a:r>
            <a:endParaRPr lang="en-US" altLang="zh-HK" sz="1800" b="1" dirty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n-US" altLang="zh-HK" sz="1800" b="1" dirty="0" smtClean="0">
                <a:latin typeface="Courier New" pitchFamily="49" charset="0"/>
                <a:cs typeface="Courier New" pitchFamily="49" charset="0"/>
              </a:rPr>
              <a:t>If no </a:t>
            </a:r>
            <a:r>
              <a:rPr lang="en-US" altLang="zh-HK" sz="1800" b="1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HK" sz="1800" b="1" dirty="0" smtClean="0">
                <a:latin typeface="Courier New" pitchFamily="49" charset="0"/>
                <a:cs typeface="Courier New" pitchFamily="49" charset="0"/>
              </a:rPr>
              <a:t>applied to A0-&gt;A5, they are </a:t>
            </a:r>
            <a:r>
              <a:rPr lang="en-US" altLang="zh-HK" sz="1800" b="1" dirty="0" err="1" smtClean="0">
                <a:latin typeface="Courier New" pitchFamily="49" charset="0"/>
                <a:cs typeface="Courier New" pitchFamily="49" charset="0"/>
              </a:rPr>
              <a:t>analog_in</a:t>
            </a:r>
            <a:r>
              <a:rPr lang="en-US" altLang="zh-HK" sz="1800" b="1" dirty="0" smtClean="0">
                <a:latin typeface="Courier New" pitchFamily="49" charset="0"/>
                <a:cs typeface="Courier New" pitchFamily="49" charset="0"/>
              </a:rPr>
              <a:t> by default. </a:t>
            </a:r>
            <a:endParaRPr lang="en-US" altLang="zh-HK" sz="1800" b="1" dirty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endParaRPr lang="en-US" altLang="zh-HK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endParaRPr lang="en-GB" altLang="zh-HK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1D966-0F7B-44E7-A12F-041EC0AAA450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208628" y="3012178"/>
            <a:ext cx="5530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mode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// comment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6328" y="2478686"/>
            <a:ext cx="328391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Write comment for you to read</a:t>
            </a:r>
            <a:endParaRPr lang="zh-HK" alt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785264" y="3217350"/>
            <a:ext cx="1091046" cy="512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25169" y="2361635"/>
            <a:ext cx="2961195" cy="646331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i="1" dirty="0" smtClean="0"/>
              <a:t>Pin</a:t>
            </a:r>
            <a:r>
              <a:rPr lang="en-US" altLang="zh-HK" dirty="0" smtClean="0"/>
              <a:t> =0,..,13, or A0,A1,..,A5</a:t>
            </a:r>
          </a:p>
          <a:p>
            <a:r>
              <a:rPr lang="en-US" altLang="zh-HK" dirty="0" smtClean="0"/>
              <a:t> for Digital I/O, or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8628" y="3948814"/>
            <a:ext cx="4157003" cy="41499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05335" y="3397623"/>
            <a:ext cx="544089" cy="53091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2"/>
          </p:cNvCxnSpPr>
          <p:nvPr/>
        </p:nvCxnSpPr>
        <p:spPr>
          <a:xfrm flipH="1" flipV="1">
            <a:off x="3805767" y="3007966"/>
            <a:ext cx="344892" cy="8485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/>
            <a:r>
              <a:rPr lang="en-US" altLang="zh-HK" dirty="0" smtClean="0"/>
              <a:t>Meaning of </a:t>
            </a:r>
            <a:r>
              <a:rPr lang="en-US" altLang="zh-HK" u="sng" dirty="0"/>
              <a:t>INPUT</a:t>
            </a:r>
            <a:r>
              <a:rPr lang="en-US" altLang="zh-HK" dirty="0"/>
              <a:t>, </a:t>
            </a:r>
            <a:r>
              <a:rPr lang="en-US" altLang="zh-HK" u="sng" dirty="0"/>
              <a:t>OUTPUT</a:t>
            </a:r>
            <a:r>
              <a:rPr lang="en-US" altLang="zh-HK" dirty="0"/>
              <a:t>, </a:t>
            </a:r>
            <a:r>
              <a:rPr lang="en-US" altLang="zh-HK" u="sng" dirty="0"/>
              <a:t>INPUT_PULLUP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340677" cy="4351338"/>
          </a:xfrm>
        </p:spPr>
        <p:txBody>
          <a:bodyPr/>
          <a:lstStyle/>
          <a:p>
            <a:r>
              <a:rPr lang="en-US" altLang="zh-HK" dirty="0" smtClean="0"/>
              <a:t>INPUT:</a:t>
            </a:r>
          </a:p>
          <a:p>
            <a:endParaRPr lang="en-US" altLang="zh-HK" dirty="0"/>
          </a:p>
          <a:p>
            <a:r>
              <a:rPr lang="en-US" altLang="zh-HK" dirty="0" smtClean="0"/>
              <a:t>OUTPUT:</a:t>
            </a:r>
          </a:p>
          <a:p>
            <a:endParaRPr lang="en-US" altLang="zh-HK" dirty="0" smtClean="0"/>
          </a:p>
          <a:p>
            <a:endParaRPr lang="en-US" altLang="zh-HK" dirty="0"/>
          </a:p>
          <a:p>
            <a:r>
              <a:rPr lang="en-US" altLang="zh-HK" dirty="0" smtClean="0"/>
              <a:t>INPUT_PULLUP: When the pin is not connect to anything, it is HIGH  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81009" y="1764545"/>
            <a:ext cx="979755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altLang="zh-HK" dirty="0" smtClean="0"/>
          </a:p>
          <a:p>
            <a:r>
              <a:rPr lang="en-US" altLang="zh-HK" dirty="0" smtClean="0"/>
              <a:t>Arduino</a:t>
            </a:r>
          </a:p>
          <a:p>
            <a:endParaRPr lang="en-US" altLang="zh-HK" dirty="0"/>
          </a:p>
        </p:txBody>
      </p:sp>
      <p:sp>
        <p:nvSpPr>
          <p:cNvPr id="11" name="TextBox 10"/>
          <p:cNvSpPr txBox="1"/>
          <p:nvPr/>
        </p:nvSpPr>
        <p:spPr>
          <a:xfrm>
            <a:off x="4198755" y="17645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HIGH(5V) or LOW(0V)</a:t>
            </a:r>
            <a:endParaRPr lang="zh-HK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36773" y="1949211"/>
            <a:ext cx="6442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49836" y="3225108"/>
            <a:ext cx="979755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altLang="zh-HK" dirty="0" smtClean="0"/>
          </a:p>
          <a:p>
            <a:r>
              <a:rPr lang="en-US" altLang="zh-HK" dirty="0" smtClean="0"/>
              <a:t>Arduino</a:t>
            </a:r>
          </a:p>
          <a:p>
            <a:endParaRPr lang="zh-HK" alt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795654" y="3705741"/>
            <a:ext cx="5541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19132" y="350210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HIGH</a:t>
            </a:r>
            <a:r>
              <a:rPr lang="en-US" altLang="zh-HK" dirty="0" smtClean="0"/>
              <a:t>(5V) or </a:t>
            </a:r>
            <a:r>
              <a:rPr lang="en-US" altLang="zh-HK" dirty="0"/>
              <a:t>LOW </a:t>
            </a:r>
            <a:r>
              <a:rPr lang="en-US" altLang="zh-HK" dirty="0" smtClean="0"/>
              <a:t>(0V)</a:t>
            </a:r>
            <a:endParaRPr lang="zh-HK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81008" y="4658149"/>
            <a:ext cx="979755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altLang="zh-HK" dirty="0" smtClean="0"/>
          </a:p>
          <a:p>
            <a:r>
              <a:rPr lang="en-US" altLang="zh-HK" dirty="0" smtClean="0"/>
              <a:t>Arduino</a:t>
            </a:r>
          </a:p>
          <a:p>
            <a:endParaRPr lang="zh-HK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35582" y="5166768"/>
            <a:ext cx="3054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HIGH(5V) or LOW)</a:t>
            </a:r>
          </a:p>
          <a:p>
            <a:r>
              <a:rPr lang="en-US" altLang="zh-HK" dirty="0" smtClean="0"/>
              <a:t>or </a:t>
            </a:r>
            <a:r>
              <a:rPr lang="en-US" altLang="zh-HK" dirty="0" err="1" smtClean="0"/>
              <a:t>not_connected_to_anything</a:t>
            </a:r>
            <a:endParaRPr lang="zh-HK" alt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45624" y="5395368"/>
            <a:ext cx="93538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47509" y="44577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89865" y="420411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High(5V))</a:t>
            </a:r>
            <a:endParaRPr lang="zh-HK" alt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833754" y="4457700"/>
            <a:ext cx="1" cy="200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33755" y="5119814"/>
            <a:ext cx="3464" cy="255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72678" y="470431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1K</a:t>
            </a:r>
            <a:r>
              <a:rPr lang="el-GR" altLang="zh-HK" dirty="0" smtClean="0"/>
              <a:t>Ω</a:t>
            </a:r>
            <a:endParaRPr lang="zh-HK" altLang="en-US" dirty="0"/>
          </a:p>
        </p:txBody>
      </p:sp>
      <p:sp>
        <p:nvSpPr>
          <p:cNvPr id="47" name="Freeform 46"/>
          <p:cNvSpPr/>
          <p:nvPr/>
        </p:nvSpPr>
        <p:spPr>
          <a:xfrm>
            <a:off x="6691745" y="4644736"/>
            <a:ext cx="290946" cy="498764"/>
          </a:xfrm>
          <a:custGeom>
            <a:avLst/>
            <a:gdLst>
              <a:gd name="connsiteX0" fmla="*/ 145473 w 290946"/>
              <a:gd name="connsiteY0" fmla="*/ 0 h 498764"/>
              <a:gd name="connsiteX1" fmla="*/ 280555 w 290946"/>
              <a:gd name="connsiteY1" fmla="*/ 62346 h 498764"/>
              <a:gd name="connsiteX2" fmla="*/ 10391 w 290946"/>
              <a:gd name="connsiteY2" fmla="*/ 155864 h 498764"/>
              <a:gd name="connsiteX3" fmla="*/ 280555 w 290946"/>
              <a:gd name="connsiteY3" fmla="*/ 166255 h 498764"/>
              <a:gd name="connsiteX4" fmla="*/ 0 w 290946"/>
              <a:gd name="connsiteY4" fmla="*/ 249382 h 498764"/>
              <a:gd name="connsiteX5" fmla="*/ 280555 w 290946"/>
              <a:gd name="connsiteY5" fmla="*/ 259773 h 498764"/>
              <a:gd name="connsiteX6" fmla="*/ 10391 w 290946"/>
              <a:gd name="connsiteY6" fmla="*/ 322119 h 498764"/>
              <a:gd name="connsiteX7" fmla="*/ 290946 w 290946"/>
              <a:gd name="connsiteY7" fmla="*/ 353291 h 498764"/>
              <a:gd name="connsiteX8" fmla="*/ 135082 w 290946"/>
              <a:gd name="connsiteY8" fmla="*/ 405246 h 498764"/>
              <a:gd name="connsiteX9" fmla="*/ 145473 w 290946"/>
              <a:gd name="connsiteY9" fmla="*/ 498764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46" h="498764">
                <a:moveTo>
                  <a:pt x="145473" y="0"/>
                </a:moveTo>
                <a:lnTo>
                  <a:pt x="280555" y="62346"/>
                </a:lnTo>
                <a:lnTo>
                  <a:pt x="10391" y="155864"/>
                </a:lnTo>
                <a:lnTo>
                  <a:pt x="280555" y="166255"/>
                </a:lnTo>
                <a:lnTo>
                  <a:pt x="0" y="249382"/>
                </a:lnTo>
                <a:lnTo>
                  <a:pt x="280555" y="259773"/>
                </a:lnTo>
                <a:lnTo>
                  <a:pt x="10391" y="322119"/>
                </a:lnTo>
                <a:lnTo>
                  <a:pt x="290946" y="353291"/>
                </a:lnTo>
                <a:lnTo>
                  <a:pt x="135082" y="405246"/>
                </a:lnTo>
                <a:lnTo>
                  <a:pt x="145473" y="49876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5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Basic Function(step2a) – </a:t>
            </a:r>
            <a:r>
              <a:rPr lang="en-US" sz="3600" dirty="0" err="1" smtClean="0"/>
              <a:t>digitalWrite</a:t>
            </a:r>
            <a:r>
              <a:rPr lang="en-US" sz="3600" dirty="0" smtClean="0"/>
              <a:t>()</a:t>
            </a:r>
            <a:endParaRPr lang="en-GB" sz="3600" dirty="0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digitalWrite</a:t>
            </a:r>
            <a:r>
              <a:rPr lang="en-US" dirty="0" smtClean="0"/>
              <a:t>() is used to write a </a:t>
            </a:r>
            <a:r>
              <a:rPr lang="en-US" u="sng" dirty="0" smtClean="0"/>
              <a:t>HIGH</a:t>
            </a:r>
            <a:r>
              <a:rPr lang="en-US" dirty="0" smtClean="0"/>
              <a:t> or a </a:t>
            </a:r>
            <a:r>
              <a:rPr lang="en-US" u="sng" dirty="0" smtClean="0"/>
              <a:t>LOW</a:t>
            </a:r>
            <a:r>
              <a:rPr lang="en-US" dirty="0" smtClean="0"/>
              <a:t> value to a digital pin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Syntax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i="1" dirty="0" smtClean="0"/>
              <a:t>pin</a:t>
            </a:r>
            <a:r>
              <a:rPr lang="en-US" dirty="0" smtClean="0"/>
              <a:t>: the number of the pin whose value you wish to set</a:t>
            </a:r>
          </a:p>
          <a:p>
            <a:pPr lvl="1" eaLnBrk="1" hangingPunct="1"/>
            <a:r>
              <a:rPr lang="en-US" i="1" dirty="0" smtClean="0"/>
              <a:t>value</a:t>
            </a:r>
            <a:r>
              <a:rPr lang="en-US" dirty="0" smtClean="0"/>
              <a:t>: HIGH (5 V) or LOW (Ground)</a:t>
            </a:r>
          </a:p>
          <a:p>
            <a:pPr lvl="1" eaLnBrk="1" hangingPunct="1"/>
            <a:r>
              <a:rPr lang="en-US" altLang="zh-HK" dirty="0"/>
              <a:t>Example: </a:t>
            </a:r>
            <a:endParaRPr lang="en-US" altLang="zh-HK" dirty="0" smtClean="0"/>
          </a:p>
          <a:p>
            <a:pPr lvl="2" eaLnBrk="1" hangingPunct="1"/>
            <a:r>
              <a:rPr lang="en-US" altLang="zh-HK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HK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HK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) // 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comment</a:t>
            </a:r>
          </a:p>
          <a:p>
            <a:pPr lvl="2" eaLnBrk="1" hangingPunct="1"/>
            <a:r>
              <a:rPr lang="en-US" altLang="zh-HK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E.g</a:t>
            </a:r>
            <a:r>
              <a:rPr lang="en-US" altLang="zh-HK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2" eaLnBrk="1" hangingPunct="1"/>
            <a:r>
              <a:rPr lang="en-US" altLang="zh-HK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(1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, HIGH)//set pin1 to </a:t>
            </a:r>
            <a:r>
              <a:rPr lang="en-US" altLang="zh-HK" u="sng" dirty="0" smtClean="0">
                <a:latin typeface="Courier New" pitchFamily="49" charset="0"/>
                <a:cs typeface="Courier New" pitchFamily="49" charset="0"/>
              </a:rPr>
              <a:t>HIGH</a:t>
            </a:r>
            <a:endParaRPr lang="en-US" altLang="zh-HK" u="sng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9BCD4-67A9-4483-8573-C10AFBA9F3E0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1695450" y="3630613"/>
            <a:ext cx="6636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// comment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Basic Function(step2b) – </a:t>
            </a:r>
            <a:r>
              <a:rPr lang="en-US" sz="4000" dirty="0" err="1" smtClean="0"/>
              <a:t>digitalRead</a:t>
            </a:r>
            <a:r>
              <a:rPr lang="en-US" sz="4000" dirty="0" smtClean="0"/>
              <a:t>()</a:t>
            </a:r>
            <a:endParaRPr lang="en-GB" sz="40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digitalWrite</a:t>
            </a:r>
            <a:r>
              <a:rPr lang="en-US" dirty="0" smtClean="0"/>
              <a:t>() is used to read the value from a specified digital pin, either </a:t>
            </a:r>
            <a:r>
              <a:rPr lang="en-US" u="sng" dirty="0" smtClean="0"/>
              <a:t>HIGH</a:t>
            </a:r>
            <a:r>
              <a:rPr lang="en-US" dirty="0" smtClean="0"/>
              <a:t> or </a:t>
            </a:r>
            <a:r>
              <a:rPr lang="en-US" u="sng" dirty="0" smtClean="0"/>
              <a:t>LOW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Syntax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i="1" dirty="0" smtClean="0"/>
              <a:t>pin</a:t>
            </a:r>
            <a:r>
              <a:rPr lang="en-US" dirty="0" smtClean="0"/>
              <a:t>: the number of the pin whose mode you want to read (integer)</a:t>
            </a:r>
          </a:p>
          <a:p>
            <a:pPr lvl="1" eaLnBrk="1" hangingPunct="1"/>
            <a:r>
              <a:rPr lang="en-US" altLang="zh-HK" dirty="0"/>
              <a:t>Example: </a:t>
            </a:r>
          </a:p>
          <a:p>
            <a:pPr lvl="2" eaLnBrk="1" hangingPunct="1"/>
            <a:r>
              <a:rPr lang="en-US" altLang="zh-HK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HK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)// read the state of the </a:t>
            </a:r>
          </a:p>
          <a:p>
            <a:pPr lvl="2" eaLnBrk="1" hangingPunct="1"/>
            <a:r>
              <a:rPr lang="en-US" altLang="zh-HK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               // it can be </a:t>
            </a:r>
            <a:r>
              <a:rPr lang="en-US" altLang="zh-HK" u="sng" dirty="0" smtClean="0">
                <a:latin typeface="Courier New" pitchFamily="49" charset="0"/>
                <a:cs typeface="Courier New" pitchFamily="49" charset="0"/>
              </a:rPr>
              <a:t>“HIGH” or “LOW”</a:t>
            </a:r>
            <a:endParaRPr lang="en-US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D4DA6-B21D-4FF4-A59A-EF8FA9576F88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319338" y="3652983"/>
            <a:ext cx="3133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Some other basic Function – delay()</a:t>
            </a:r>
            <a:endParaRPr lang="en-GB" sz="4000" dirty="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delay() is used to pause the program for the amount of time (in milliseconds)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Syntax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i="1" dirty="0" err="1" smtClean="0"/>
              <a:t>ms</a:t>
            </a:r>
            <a:r>
              <a:rPr lang="en-US" dirty="0" smtClean="0"/>
              <a:t>: the number of milliseconds to pause (unsigned long)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E2FE9-E6BF-4421-A08B-1D1636590640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2911909" y="3541713"/>
            <a:ext cx="184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delay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Control Structure – IF</a:t>
            </a:r>
            <a:endParaRPr lang="en-GB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Syntax</a:t>
            </a:r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99393-069A-4F60-B1F5-BAF70C80D75B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782638" y="2292350"/>
            <a:ext cx="8297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condition1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do stuff if condition1 is true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condition2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do stuff only if condition1 is false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and conition2 is true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do stuff when both condition1 and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condition2 are false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GB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Control Structure – FOR</a:t>
            </a:r>
            <a:endParaRPr lang="en-GB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Syntax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4A8B-72CF-43AE-9891-BCD2921B2F05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820738" y="2330450"/>
            <a:ext cx="79263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initialization; condition; increment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statement(s);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GB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Overview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Theory</a:t>
            </a:r>
          </a:p>
          <a:p>
            <a:pPr lvl="1"/>
            <a:r>
              <a:rPr lang="en-US" altLang="zh-HK" dirty="0" smtClean="0"/>
              <a:t>Introduction to Arduino</a:t>
            </a:r>
          </a:p>
          <a:p>
            <a:pPr lvl="1"/>
            <a:r>
              <a:rPr lang="en-US" altLang="zh-HK" dirty="0" smtClean="0"/>
              <a:t>Hardware system structure</a:t>
            </a:r>
          </a:p>
          <a:p>
            <a:pPr lvl="1"/>
            <a:r>
              <a:rPr lang="en-US" altLang="zh-HK" dirty="0" smtClean="0"/>
              <a:t>Programming structure</a:t>
            </a:r>
          </a:p>
          <a:p>
            <a:r>
              <a:rPr lang="en-US" altLang="zh-HK" dirty="0" smtClean="0"/>
              <a:t>Practice</a:t>
            </a:r>
          </a:p>
          <a:p>
            <a:pPr lvl="1"/>
            <a:r>
              <a:rPr lang="en-US" altLang="zh-HK" dirty="0"/>
              <a:t>Experiment1: </a:t>
            </a:r>
            <a:r>
              <a:rPr lang="en-US" altLang="zh-HK" dirty="0" smtClean="0"/>
              <a:t>LED control</a:t>
            </a:r>
            <a:endParaRPr lang="en-US" altLang="zh-HK" dirty="0"/>
          </a:p>
          <a:p>
            <a:pPr lvl="1"/>
            <a:r>
              <a:rPr lang="en-US" altLang="zh-HK" dirty="0"/>
              <a:t>Experiment1: </a:t>
            </a:r>
            <a:r>
              <a:rPr lang="en-US" altLang="zh-HK" dirty="0" smtClean="0"/>
              <a:t>Input/output functions</a:t>
            </a:r>
            <a:endParaRPr lang="en-US" altLang="zh-HK" dirty="0"/>
          </a:p>
          <a:p>
            <a:pPr lvl="1"/>
            <a:r>
              <a:rPr lang="en-US" altLang="zh-HK" dirty="0" smtClean="0"/>
              <a:t>Experiment2: Pulse width modulation (PWM)</a:t>
            </a:r>
            <a:endParaRPr lang="en-US" altLang="zh-HK" dirty="0"/>
          </a:p>
          <a:p>
            <a:pPr lvl="1"/>
            <a:r>
              <a:rPr lang="en-US" altLang="zh-HK" dirty="0" smtClean="0"/>
              <a:t>Experiment3: Finite State machines (FSM)</a:t>
            </a:r>
            <a:endParaRPr lang="en-US" altLang="zh-HK" dirty="0"/>
          </a:p>
          <a:p>
            <a:pPr marL="457200" lvl="1" indent="0">
              <a:buNone/>
            </a:pP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01336" y="446809"/>
            <a:ext cx="6026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9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Basic Control Structure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– SWITCH-CASE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switch (</a:t>
            </a:r>
            <a:r>
              <a:rPr lang="en-US" altLang="zh-HK" sz="2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case </a:t>
            </a:r>
            <a:r>
              <a:rPr lang="en-US" altLang="zh-HK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label1:</a:t>
            </a:r>
            <a:endParaRPr lang="en-US" altLang="zh-HK" sz="24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// </a:t>
            </a:r>
            <a:r>
              <a:rPr lang="en-US" altLang="zh-HK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statements when </a:t>
            </a:r>
            <a:r>
              <a:rPr lang="en-US" altLang="zh-HK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altLang="zh-HK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=label1</a:t>
            </a:r>
            <a:endParaRPr lang="en-US" altLang="zh-HK" sz="24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break;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case </a:t>
            </a:r>
            <a:r>
              <a:rPr lang="en-US" altLang="zh-HK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label2:</a:t>
            </a:r>
            <a:endParaRPr lang="en-US" altLang="zh-HK" sz="24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// statements when </a:t>
            </a:r>
            <a:r>
              <a:rPr lang="en-US" altLang="zh-HK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altLang="zh-HK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=label2</a:t>
            </a:r>
            <a:endParaRPr lang="en-US" altLang="zh-HK" sz="24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break;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default: 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// statements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zh-HK" dirty="0"/>
              <a:t/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9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Functions</a:t>
            </a:r>
            <a:endParaRPr lang="en-GB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Please visit </a:t>
            </a:r>
            <a:r>
              <a:rPr lang="en-US" dirty="0" smtClean="0">
                <a:hlinkClick r:id="rId2"/>
              </a:rPr>
              <a:t>http://arduino.cc/en/Reference/</a:t>
            </a:r>
            <a:r>
              <a:rPr lang="en-US" dirty="0" smtClean="0"/>
              <a:t> for Arduino Language Reference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C3889-D9CA-4521-8021-2A72174D8E43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067791" y="467591"/>
            <a:ext cx="11533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5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r>
              <a:rPr lang="en-US" altLang="zh-HK" dirty="0"/>
              <a:t>Experiment </a:t>
            </a:r>
            <a:r>
              <a:rPr lang="en-US" altLang="zh-HK" dirty="0" smtClean="0"/>
              <a:t>7.1:</a:t>
            </a:r>
            <a:r>
              <a:rPr lang="en-US" altLang="zh-HK" dirty="0"/>
              <a:t/>
            </a:r>
            <a:br>
              <a:rPr lang="en-US" altLang="zh-HK" dirty="0"/>
            </a:br>
            <a:r>
              <a:rPr lang="en-US" dirty="0" smtClean="0"/>
              <a:t>Blinks an LED</a:t>
            </a:r>
            <a:endParaRPr lang="en-GB" dirty="0" smtClean="0"/>
          </a:p>
        </p:txBody>
      </p:sp>
      <p:sp>
        <p:nvSpPr>
          <p:cNvPr id="32770" name="Text Placeholder 6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r>
              <a:rPr lang="en-US" dirty="0" smtClean="0"/>
              <a:t>Turns on/off an Active-LOW LED</a:t>
            </a:r>
          </a:p>
          <a:p>
            <a:pPr eaLnBrk="1" hangingPunct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8FD80-C8DA-4341-A5EA-66F1E75D2518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262744" y="488372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 Arduino IDE</a:t>
            </a:r>
            <a:endParaRPr lang="en-GB" smtClean="0"/>
          </a:p>
        </p:txBody>
      </p:sp>
      <p:sp>
        <p:nvSpPr>
          <p:cNvPr id="19458" name="Content Placeholder 18"/>
          <p:cNvSpPr>
            <a:spLocks noGrp="1"/>
          </p:cNvSpPr>
          <p:nvPr>
            <p:ph idx="1"/>
          </p:nvPr>
        </p:nvSpPr>
        <p:spPr>
          <a:xfrm>
            <a:off x="618259" y="1266825"/>
            <a:ext cx="4016086" cy="4351338"/>
          </a:xfrm>
        </p:spPr>
        <p:txBody>
          <a:bodyPr/>
          <a:lstStyle/>
          <a:p>
            <a:pPr marL="228600" lvl="1" eaLnBrk="1" hangingPunct="1">
              <a:spcBef>
                <a:spcPts val="1000"/>
              </a:spcBef>
            </a:pPr>
            <a:r>
              <a:rPr lang="en-US" altLang="zh-HK" dirty="0"/>
              <a:t>Stack </a:t>
            </a:r>
            <a:r>
              <a:rPr lang="en-US" altLang="zh-HK" dirty="0" smtClean="0"/>
              <a:t>the </a:t>
            </a:r>
            <a:r>
              <a:rPr lang="en-US" altLang="zh-HK" dirty="0"/>
              <a:t>debug board </a:t>
            </a:r>
            <a:r>
              <a:rPr lang="en-US" altLang="zh-HK" dirty="0" smtClean="0"/>
              <a:t>on </a:t>
            </a:r>
            <a:r>
              <a:rPr lang="en-US" altLang="zh-HK" dirty="0"/>
              <a:t>the Arduino board, connect it to the PC via a USB cable and start the Arduino IDE</a:t>
            </a:r>
          </a:p>
          <a:p>
            <a:pPr eaLnBrk="1" hangingPunct="1"/>
            <a:r>
              <a:rPr lang="en-US" dirty="0" smtClean="0"/>
              <a:t>To start Arduino IDE, click </a:t>
            </a:r>
            <a:r>
              <a:rPr lang="en-US" i="1" dirty="0" smtClean="0"/>
              <a:t>Start Menu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A</a:t>
            </a:r>
            <a:r>
              <a:rPr lang="en-US" i="1" dirty="0" smtClean="0"/>
              <a:t>ll Programs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/>
              <a:t>Arduino</a:t>
            </a:r>
            <a:endParaRPr lang="en-US" dirty="0" smtClean="0"/>
          </a:p>
          <a:p>
            <a:pPr eaLnBrk="1" hangingPunct="1"/>
            <a:r>
              <a:rPr lang="en-US" dirty="0" smtClean="0"/>
              <a:t>Make sure</a:t>
            </a:r>
          </a:p>
          <a:p>
            <a:pPr lvl="1" eaLnBrk="1" hangingPunct="1"/>
            <a:r>
              <a:rPr lang="en-US" dirty="0" err="1" smtClean="0"/>
              <a:t>Tools</a:t>
            </a:r>
            <a:r>
              <a:rPr lang="en-US" dirty="0" err="1" smtClean="0">
                <a:sym typeface="Wingdings" panose="05000000000000000000" pitchFamily="2" charset="2"/>
              </a:rPr>
              <a:t>boardArduino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U</a:t>
            </a:r>
            <a:r>
              <a:rPr lang="en-US" dirty="0" smtClean="0">
                <a:sym typeface="Wingdings" panose="05000000000000000000" pitchFamily="2" charset="2"/>
              </a:rPr>
              <a:t>no</a:t>
            </a:r>
          </a:p>
          <a:p>
            <a:pPr lvl="1" eaLnBrk="1" hangingPunct="1"/>
            <a:r>
              <a:rPr lang="en-US" dirty="0" smtClean="0"/>
              <a:t>Tools </a:t>
            </a:r>
            <a:r>
              <a:rPr lang="en-US" dirty="0" smtClean="0">
                <a:sym typeface="Wingdings" panose="05000000000000000000" pitchFamily="2" charset="2"/>
              </a:rPr>
              <a:t>serial port  com? (choose a correct one)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823C7-F10A-40A6-B155-7E144B3A633C}" type="slidenum">
              <a:rPr lang="en-GB"/>
              <a:pPr>
                <a:defRPr/>
              </a:pPr>
              <a:t>23</a:t>
            </a:fld>
            <a:endParaRPr lang="en-GB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2091" y="419100"/>
            <a:ext cx="433228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815263" y="5389563"/>
            <a:ext cx="612775" cy="16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Arrow Connector 13"/>
          <p:cNvCxnSpPr>
            <a:stCxn id="19464" idx="3"/>
          </p:cNvCxnSpPr>
          <p:nvPr/>
        </p:nvCxnSpPr>
        <p:spPr>
          <a:xfrm flipV="1">
            <a:off x="6877050" y="5554663"/>
            <a:ext cx="938213" cy="3032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5005388" y="5672138"/>
            <a:ext cx="187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Your board Model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258175" y="5564188"/>
            <a:ext cx="274638" cy="209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7169150" y="5662613"/>
            <a:ext cx="2008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The port that your board connected to</a:t>
            </a:r>
            <a:endParaRPr lang="en-GB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32813" y="5389563"/>
            <a:ext cx="285750" cy="16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79718" y="841665"/>
            <a:ext cx="1766456" cy="37407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474494" y="2833687"/>
            <a:ext cx="3048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This area is called the “Sketch”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3262744" y="488372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00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24681" y="224448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Connect Arduino UNO to PC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7AFF7-D98E-43C3-8AF6-BF7F0EE73C94}" type="slidenum">
              <a:rPr lang="en-GB"/>
              <a:pPr>
                <a:defRPr/>
              </a:pPr>
              <a:t>24</a:t>
            </a:fld>
            <a:endParaRPr lang="en-GB"/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071" y="1932278"/>
            <a:ext cx="6240986" cy="40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-12700" y="2309813"/>
            <a:ext cx="1274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Connect to PC through USB Cable</a:t>
            </a:r>
            <a:endParaRPr lang="en-GB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822" name="TextBox 11"/>
          <p:cNvSpPr txBox="1">
            <a:spLocks noChangeArrowheads="1"/>
          </p:cNvSpPr>
          <p:nvPr/>
        </p:nvSpPr>
        <p:spPr bwMode="auto">
          <a:xfrm>
            <a:off x="7862888" y="1682750"/>
            <a:ext cx="1377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Success Connection: LED will be ON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12745" y="2451100"/>
            <a:ext cx="846969" cy="5593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74595" y="637646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62744" y="488372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/>
          <p:cNvSpPr txBox="1">
            <a:spLocks/>
          </p:cNvSpPr>
          <p:nvPr/>
        </p:nvSpPr>
        <p:spPr>
          <a:xfrm>
            <a:off x="7105063" y="4138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14FE5AC-3BBC-48E1-B8C9-C09025FCC2FD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13564" y="6011305"/>
            <a:ext cx="320036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 Analog inputs (or Digital I/O)</a:t>
            </a:r>
          </a:p>
          <a:p>
            <a:r>
              <a:rPr lang="en-US" sz="1600" dirty="0" smtClean="0"/>
              <a:t>A5</a:t>
            </a:r>
            <a:r>
              <a:rPr lang="en-US" sz="1600" dirty="0" smtClean="0">
                <a:sym typeface="Wingdings" pitchFamily="2" charset="2"/>
              </a:rPr>
              <a:t></a:t>
            </a:r>
            <a:r>
              <a:rPr lang="en-US" sz="1600" dirty="0" smtClean="0"/>
              <a:t>A0</a:t>
            </a:r>
          </a:p>
          <a:p>
            <a:r>
              <a:rPr lang="en-US" sz="1600" dirty="0" smtClean="0"/>
              <a:t>Can be used as digital I/O too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45897" y="1093579"/>
            <a:ext cx="33906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14 digital </a:t>
            </a:r>
            <a:r>
              <a:rPr lang="en-US" dirty="0" smtClean="0"/>
              <a:t>input/output (I/O) pins</a:t>
            </a:r>
          </a:p>
          <a:p>
            <a:r>
              <a:rPr lang="en-US" dirty="0" smtClean="0"/>
              <a:t>        13,12,… ………2,1,0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 rot="5400000" flipH="1">
            <a:off x="6074739" y="582714"/>
            <a:ext cx="102148" cy="262083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 flipH="1">
            <a:off x="6227139" y="4730339"/>
            <a:ext cx="102148" cy="262083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7538" y="255588"/>
            <a:ext cx="7886700" cy="13255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File/Load the Code to Arduino(or cut and paste to the “sketch” area)</a:t>
            </a:r>
            <a:endParaRPr lang="en-GB" sz="3200" dirty="0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01650" y="1303338"/>
            <a:ext cx="7886700" cy="4830762"/>
          </a:xfrm>
        </p:spPr>
        <p:txBody>
          <a:bodyPr/>
          <a:lstStyle/>
          <a:p>
            <a:pPr eaLnBrk="1" hangingPunct="1"/>
            <a:r>
              <a:rPr lang="en-US" dirty="0" smtClean="0"/>
              <a:t>Click </a:t>
            </a:r>
            <a:r>
              <a:rPr lang="en-US" b="1" u="sng" dirty="0" smtClean="0"/>
              <a:t>verify</a:t>
            </a:r>
            <a:r>
              <a:rPr lang="en-US" dirty="0" smtClean="0"/>
              <a:t> to check whether your code is correct. After verification, you can </a:t>
            </a:r>
            <a:r>
              <a:rPr lang="en-US" u="sng" dirty="0" smtClean="0"/>
              <a:t>upload</a:t>
            </a:r>
            <a:r>
              <a:rPr lang="en-US" dirty="0" smtClean="0"/>
              <a:t> the code to the Arduino board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A5C14-31CD-4EED-A966-E73A402CF704}" type="slidenum">
              <a:rPr lang="en-GB"/>
              <a:pPr>
                <a:defRPr/>
              </a:pPr>
              <a:t>25</a:t>
            </a:fld>
            <a:endParaRPr lang="en-GB"/>
          </a:p>
        </p:txBody>
      </p:sp>
      <p:pic>
        <p:nvPicPr>
          <p:cNvPr id="35845" name="Picture 10" descr="fi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063" y="2514600"/>
            <a:ext cx="5199062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262744" y="488372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97063" y="1712259"/>
            <a:ext cx="173784" cy="12998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84612" y="2097741"/>
            <a:ext cx="2321859" cy="977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Circuit and Code</a:t>
            </a:r>
            <a:endParaRPr lang="en-GB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97477" y="1776189"/>
            <a:ext cx="8047759" cy="4351338"/>
          </a:xfrm>
        </p:spPr>
        <p:txBody>
          <a:bodyPr/>
          <a:lstStyle/>
          <a:p>
            <a:pPr eaLnBrk="1" hangingPunct="1"/>
            <a:r>
              <a:rPr lang="en-US" dirty="0" smtClean="0"/>
              <a:t>Cut and paste the code below to the sketch area of the Arduino IDE , and click on </a:t>
            </a:r>
          </a:p>
          <a:p>
            <a:pPr eaLnBrk="1" hangingPunct="1"/>
            <a:r>
              <a:rPr lang="en-GB" dirty="0" smtClean="0"/>
              <a:t>demo71a.ino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C987C-37E2-406F-8C05-3D112C0F5AD8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075381" y="3103389"/>
            <a:ext cx="789671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//demo71a.ino</a:t>
            </a:r>
          </a:p>
          <a:p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led = 7; // assign a name to pin 7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This setup routine runs once when reset is pressed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setup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(led, </a:t>
            </a:r>
            <a:r>
              <a:rPr lang="en-US" sz="16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// assign the pin as an output 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This loop routine runs over and over again forever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/>
            <a:r>
              <a:rPr lang="en-US" sz="16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(led, </a:t>
            </a:r>
            <a:r>
              <a:rPr lang="en-US" sz="16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HIGH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// turn off the LED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delay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(3000); // wait for three second</a:t>
            </a:r>
          </a:p>
          <a:p>
            <a:pPr lvl="1"/>
            <a:r>
              <a:rPr lang="en-US" sz="16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(led, </a:t>
            </a:r>
            <a:r>
              <a:rPr lang="en-US" sz="16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LOW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// turn on the LED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delay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(1000); // wait for a second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38" y="581234"/>
            <a:ext cx="4064472" cy="119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50" y="2243227"/>
            <a:ext cx="345527" cy="33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stCxn id="1028" idx="0"/>
          </p:cNvCxnSpPr>
          <p:nvPr/>
        </p:nvCxnSpPr>
        <p:spPr>
          <a:xfrm flipH="1" flipV="1">
            <a:off x="5424054" y="1178711"/>
            <a:ext cx="372760" cy="106451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62744" y="488372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 of the program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LED 7 should be blinking</a:t>
            </a:r>
          </a:p>
        </p:txBody>
      </p: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2533650" y="2859088"/>
            <a:ext cx="4384675" cy="2746375"/>
            <a:chOff x="4649260" y="3560459"/>
            <a:chExt cx="4384674" cy="2746939"/>
          </a:xfrm>
        </p:grpSpPr>
        <p:pic>
          <p:nvPicPr>
            <p:cNvPr id="36868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4796417" y="3413302"/>
              <a:ext cx="2746939" cy="304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Box 5"/>
            <p:cNvSpPr txBox="1">
              <a:spLocks noChangeArrowheads="1"/>
            </p:cNvSpPr>
            <p:nvPr/>
          </p:nvSpPr>
          <p:spPr bwMode="auto">
            <a:xfrm>
              <a:off x="7501997" y="4525857"/>
              <a:ext cx="1531937" cy="1190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LED7 is ON for a second and OFF for three second </a:t>
              </a:r>
              <a:endParaRPr lang="en-GB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6795560" y="4135252"/>
              <a:ext cx="690563" cy="3906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62744" y="488372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 7.1</a:t>
            </a:r>
            <a:endParaRPr lang="en-GB" dirty="0" smtClean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576696" y="1337253"/>
            <a:ext cx="7886700" cy="435133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LcParenR"/>
            </a:pPr>
            <a:r>
              <a:rPr lang="en-US" dirty="0" smtClean="0"/>
              <a:t>Write a program to turn on and off each of the LEDs (LED0,… LED7) one at a time. Such that, LED0 is turn on for a second and off for one second, then it will be the turn for LED1 and so on till LED7 is selected. After that, start again with LED0.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en-US" dirty="0" smtClean="0"/>
              <a:t>Why all LEDs light up at the beginning? Change your program to solve this problem?</a:t>
            </a:r>
          </a:p>
          <a:p>
            <a:pPr marL="0" indent="0" eaLnBrk="1" hangingPunct="1">
              <a:buNone/>
            </a:pPr>
            <a:r>
              <a:rPr lang="en-US" altLang="zh-HK" u="sng" dirty="0"/>
              <a:t>Advanced exercise (to be done in your spare time if you are interested</a:t>
            </a:r>
            <a:r>
              <a:rPr lang="en-US" altLang="zh-HK" u="sng" dirty="0" smtClean="0"/>
              <a:t>)</a:t>
            </a:r>
            <a:r>
              <a:rPr lang="en-US" altLang="zh-HK" dirty="0" smtClean="0"/>
              <a:t>: </a:t>
            </a:r>
            <a:r>
              <a:rPr lang="en-US" dirty="0" smtClean="0"/>
              <a:t>Display the state of the LED using the </a:t>
            </a:r>
            <a:r>
              <a:rPr lang="en-US" u="sng" dirty="0" smtClean="0"/>
              <a:t>serial monitor</a:t>
            </a:r>
            <a:r>
              <a:rPr lang="en-US" dirty="0" smtClean="0"/>
              <a:t>. </a:t>
            </a:r>
            <a:r>
              <a:rPr lang="en-US" dirty="0"/>
              <a:t>See http://arduino.cc/en/Serial/Print#.UxFaulPYFCs  </a:t>
            </a:r>
            <a:endParaRPr lang="en-US" dirty="0" smtClean="0"/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F9484-F969-4F0E-A2E5-A8CC562E9676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262744" y="488372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Hints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68" y="1482725"/>
            <a:ext cx="7886700" cy="4351338"/>
          </a:xfrm>
        </p:spPr>
        <p:txBody>
          <a:bodyPr/>
          <a:lstStyle/>
          <a:p>
            <a:r>
              <a:rPr lang="en-US" altLang="zh-HK" sz="1800" dirty="0" smtClean="0"/>
              <a:t>//setup </a:t>
            </a:r>
            <a:r>
              <a:rPr lang="en-US" altLang="zh-HK" sz="1800" dirty="0" err="1" smtClean="0"/>
              <a:t>pinMode</a:t>
            </a:r>
            <a:r>
              <a:rPr lang="en-US" altLang="zh-HK" sz="1800" dirty="0" smtClean="0"/>
              <a:t> </a:t>
            </a:r>
          </a:p>
          <a:p>
            <a:r>
              <a:rPr lang="en-US" altLang="zh-HK" sz="1800" dirty="0" smtClean="0"/>
              <a:t>void </a:t>
            </a:r>
            <a:r>
              <a:rPr lang="en-US" altLang="zh-HK" sz="1800" dirty="0"/>
              <a:t>setup() {                </a:t>
            </a:r>
          </a:p>
          <a:p>
            <a:r>
              <a:rPr lang="en-US" altLang="zh-HK" sz="1800" dirty="0" smtClean="0"/>
              <a:t>  for </a:t>
            </a:r>
            <a:r>
              <a:rPr lang="en-US" altLang="zh-HK" sz="1800" dirty="0"/>
              <a:t>(</a:t>
            </a:r>
            <a:r>
              <a:rPr lang="en-US" altLang="zh-HK" sz="1800" dirty="0" err="1"/>
              <a:t>int</a:t>
            </a:r>
            <a:r>
              <a:rPr lang="en-US" altLang="zh-HK" sz="1800" dirty="0"/>
              <a:t> x=0; x&lt;8; x</a:t>
            </a:r>
            <a:r>
              <a:rPr lang="en-US" altLang="zh-HK" sz="1800" dirty="0" smtClean="0"/>
              <a:t>++)</a:t>
            </a:r>
          </a:p>
          <a:p>
            <a:r>
              <a:rPr lang="en-US" altLang="zh-HK" sz="1800" dirty="0" smtClean="0"/>
              <a:t>  { </a:t>
            </a:r>
            <a:endParaRPr lang="en-US" altLang="zh-HK" sz="1800" dirty="0"/>
          </a:p>
          <a:p>
            <a:r>
              <a:rPr lang="en-US" altLang="zh-HK" sz="1800" dirty="0"/>
              <a:t>  </a:t>
            </a:r>
            <a:r>
              <a:rPr lang="en-US" altLang="zh-HK" sz="1800" dirty="0" smtClean="0"/>
              <a:t>   </a:t>
            </a:r>
            <a:r>
              <a:rPr lang="en-US" altLang="zh-HK" sz="1800" dirty="0" err="1"/>
              <a:t>pinMode</a:t>
            </a:r>
            <a:r>
              <a:rPr lang="en-US" altLang="zh-HK" sz="1800" dirty="0"/>
              <a:t>(x, OUTPUT);   </a:t>
            </a:r>
          </a:p>
          <a:p>
            <a:r>
              <a:rPr lang="en-US" altLang="zh-HK" sz="1800" dirty="0" smtClean="0"/>
              <a:t>  }    </a:t>
            </a:r>
            <a:endParaRPr lang="en-US" altLang="zh-HK" sz="1800" dirty="0"/>
          </a:p>
          <a:p>
            <a:r>
              <a:rPr lang="en-US" altLang="zh-HK" sz="1800" dirty="0"/>
              <a:t>}</a:t>
            </a:r>
          </a:p>
          <a:p>
            <a:endParaRPr lang="en-US" altLang="zh-HK" sz="1800" dirty="0"/>
          </a:p>
          <a:p>
            <a:r>
              <a:rPr lang="en-US" altLang="zh-HK" sz="1800" dirty="0"/>
              <a:t>void loop() {</a:t>
            </a:r>
          </a:p>
          <a:p>
            <a:r>
              <a:rPr lang="en-US" altLang="zh-HK" sz="1800" dirty="0" smtClean="0"/>
              <a:t>//to be filled by students</a:t>
            </a:r>
          </a:p>
          <a:p>
            <a:endParaRPr lang="en-US" altLang="zh-HK" sz="1800" dirty="0"/>
          </a:p>
          <a:p>
            <a:endParaRPr lang="en-US" altLang="zh-HK" sz="1800" dirty="0" smtClean="0"/>
          </a:p>
          <a:p>
            <a:r>
              <a:rPr lang="en-US" altLang="zh-HK" sz="1800" dirty="0" smtClean="0"/>
              <a:t>}</a:t>
            </a:r>
            <a:endParaRPr lang="en-US" altLang="zh-HK" sz="1800" dirty="0"/>
          </a:p>
          <a:p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99930" y="756246"/>
            <a:ext cx="14670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X start value</a:t>
            </a:r>
            <a:endParaRPr lang="zh-HK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8765" y="703117"/>
            <a:ext cx="18261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Test for </a:t>
            </a:r>
          </a:p>
          <a:p>
            <a:r>
              <a:rPr lang="en-US" altLang="zh-HK" dirty="0" smtClean="0"/>
              <a:t>X stop condition</a:t>
            </a:r>
            <a:endParaRPr lang="zh-HK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84112" y="749284"/>
            <a:ext cx="28495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X increment (use x++) or decrement (use x--)</a:t>
            </a:r>
            <a:endParaRPr lang="zh-HK" alt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69312" y="1125578"/>
            <a:ext cx="818708" cy="120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39163" y="1349448"/>
            <a:ext cx="1690578" cy="978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39291" y="1395615"/>
            <a:ext cx="3378739" cy="931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62744" y="488372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3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Arduino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err="1" smtClean="0"/>
              <a:t>Arduino</a:t>
            </a:r>
            <a:r>
              <a:rPr lang="en-GB" dirty="0" smtClean="0"/>
              <a:t> is a computation tool for sensing and controlling signals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It is more convenient and cost effective than using  a personal computer PC.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It's </a:t>
            </a:r>
            <a:r>
              <a:rPr lang="en-GB" dirty="0"/>
              <a:t>an open-source </a:t>
            </a:r>
            <a:r>
              <a:rPr lang="en-GB" dirty="0" smtClean="0"/>
              <a:t>system in terms of hardware and software.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You </a:t>
            </a:r>
            <a:r>
              <a:rPr lang="en-US" dirty="0"/>
              <a:t>can download the </a:t>
            </a:r>
            <a:r>
              <a:rPr lang="en-US" dirty="0" smtClean="0"/>
              <a:t>Integrated Development Environment (IDE) for your own OS from </a:t>
            </a: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arduino.cc/en/Main/Software</a:t>
            </a:r>
            <a:endParaRPr lang="en-US" u="sng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Follow the instruction to install the 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AFD59-619E-406A-BD83-C402251A9D48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01336" y="446809"/>
            <a:ext cx="6026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5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r>
              <a:rPr lang="en-US" altLang="zh-HK" dirty="0"/>
              <a:t>Experiment </a:t>
            </a:r>
            <a:r>
              <a:rPr lang="en-US" altLang="zh-HK" dirty="0" smtClean="0"/>
              <a:t>7.2:</a:t>
            </a:r>
            <a:br>
              <a:rPr lang="en-US" altLang="zh-HK" dirty="0" smtClean="0"/>
            </a:br>
            <a:r>
              <a:rPr lang="en-US" dirty="0" smtClean="0"/>
              <a:t>Get Input</a:t>
            </a:r>
            <a:endParaRPr lang="en-GB" dirty="0" smtClean="0"/>
          </a:p>
        </p:txBody>
      </p:sp>
      <p:sp>
        <p:nvSpPr>
          <p:cNvPr id="39938" name="Text Placeholder 6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r>
              <a:rPr lang="en-US" dirty="0" smtClean="0"/>
              <a:t>Use an input value to control an LED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9D2AD-3929-47EE-926B-8BA35A768E17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61356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demo72.ino</a:t>
            </a: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92340-701D-45FA-9B47-937D84558E57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628650" y="1379538"/>
            <a:ext cx="869019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//demo72.ino</a:t>
            </a:r>
          </a:p>
          <a:p>
            <a:r>
              <a:rPr lang="en-US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inputPin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2; // the number of the input pin</a:t>
            </a:r>
          </a:p>
          <a:p>
            <a:r>
              <a:rPr lang="en-US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ledPin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7; // the number of the LED pin</a:t>
            </a:r>
          </a:p>
          <a:p>
            <a:r>
              <a:rPr lang="en-US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inputState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//variable for reading the input status</a:t>
            </a:r>
          </a:p>
          <a:p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setup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ledPin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//assign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the pin as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output</a:t>
            </a:r>
          </a:p>
          <a:p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inputPin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 //assign the pin as an input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inputState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inputPin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 //get status</a:t>
            </a:r>
          </a:p>
          <a:p>
            <a:pPr lvl="1"/>
            <a:r>
              <a:rPr lang="en-GB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inputState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== </a:t>
            </a:r>
            <a:r>
              <a:rPr lang="en-GB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LOW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 { // GND is connected    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ledPin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HIGH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);  // turn off LED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   } </a:t>
            </a:r>
          </a:p>
          <a:p>
            <a:pPr lvl="1"/>
            <a:r>
              <a:rPr lang="en-GB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ledPin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LOW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); //turn on LED</a:t>
            </a:r>
          </a:p>
          <a:p>
            <a:pPr lvl="1"/>
            <a:r>
              <a:rPr lang="en-GB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9225" y="626184"/>
            <a:ext cx="64347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Use an integer variable “</a:t>
            </a:r>
            <a:r>
              <a:rPr lang="en-US" altLang="zh-HK" dirty="0" err="1" smtClean="0"/>
              <a:t>InputPin</a:t>
            </a:r>
            <a:r>
              <a:rPr lang="en-US" altLang="zh-HK" dirty="0" smtClean="0"/>
              <a:t>” to hold the pin number: 2</a:t>
            </a:r>
            <a:endParaRPr lang="zh-HK" altLang="en-US" dirty="0"/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>
            <a:off x="1091045" y="810850"/>
            <a:ext cx="1618180" cy="1023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09225" y="995516"/>
            <a:ext cx="60324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Use an integer variable “</a:t>
            </a:r>
            <a:r>
              <a:rPr lang="en-US" altLang="zh-HK" dirty="0" err="1" smtClean="0"/>
              <a:t>ledPin</a:t>
            </a:r>
            <a:r>
              <a:rPr lang="en-US" altLang="zh-HK" dirty="0" smtClean="0"/>
              <a:t>” to hold the led number: 7</a:t>
            </a:r>
            <a:endParaRPr lang="zh-HK" alt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1091045" y="1180182"/>
            <a:ext cx="1618180" cy="918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1356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demo (7.2) Expected Results (verify this using your setup)</a:t>
            </a:r>
            <a:endParaRPr lang="en-GB" dirty="0" smtClean="0"/>
          </a:p>
        </p:txBody>
      </p:sp>
      <p:sp>
        <p:nvSpPr>
          <p:cNvPr id="41986" name="Text Placeholder 6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444500"/>
          </a:xfrm>
        </p:spPr>
        <p:txBody>
          <a:bodyPr/>
          <a:lstStyle/>
          <a:p>
            <a:pPr eaLnBrk="1" hangingPunct="1"/>
            <a:r>
              <a:rPr lang="en-US" smtClean="0"/>
              <a:t>5 V is connected to Pin 2</a:t>
            </a:r>
          </a:p>
        </p:txBody>
      </p:sp>
      <p:sp>
        <p:nvSpPr>
          <p:cNvPr id="4198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444500"/>
          </a:xfrm>
        </p:spPr>
        <p:txBody>
          <a:bodyPr/>
          <a:lstStyle/>
          <a:p>
            <a:pPr eaLnBrk="1" hangingPunct="1"/>
            <a:r>
              <a:rPr lang="en-US" smtClean="0"/>
              <a:t>GND is connected to Pin 2</a:t>
            </a:r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85989-18C1-48A4-A54E-EBA3EDBE7CAC}" type="slidenum">
              <a:rPr lang="en-GB"/>
              <a:pPr>
                <a:defRPr/>
              </a:pPr>
              <a:t>32</a:t>
            </a:fld>
            <a:endParaRPr lang="en-GB"/>
          </a:p>
        </p:txBody>
      </p:sp>
      <p:pic>
        <p:nvPicPr>
          <p:cNvPr id="4199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2855913"/>
            <a:ext cx="34290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10"/>
          <p:cNvSpPr txBox="1">
            <a:spLocks noChangeArrowheads="1"/>
          </p:cNvSpPr>
          <p:nvPr/>
        </p:nvSpPr>
        <p:spPr bwMode="auto">
          <a:xfrm>
            <a:off x="1576388" y="2125663"/>
            <a:ext cx="1533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LED7 is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ON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To show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output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71482" y="2339975"/>
            <a:ext cx="327306" cy="966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2965450" y="2125663"/>
            <a:ext cx="1533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LED2 is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OFF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To show the input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4"/>
          <p:cNvCxnSpPr>
            <a:stCxn id="41993" idx="2"/>
          </p:cNvCxnSpPr>
          <p:nvPr/>
        </p:nvCxnSpPr>
        <p:spPr>
          <a:xfrm flipH="1">
            <a:off x="3560763" y="3048993"/>
            <a:ext cx="171450" cy="2736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5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2828925"/>
            <a:ext cx="3576638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TextBox 19"/>
          <p:cNvSpPr txBox="1">
            <a:spLocks noChangeArrowheads="1"/>
          </p:cNvSpPr>
          <p:nvPr/>
        </p:nvSpPr>
        <p:spPr bwMode="auto">
          <a:xfrm>
            <a:off x="5784850" y="2155825"/>
            <a:ext cx="1531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LED7 is OFF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688138" y="2516188"/>
            <a:ext cx="517525" cy="8207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8" name="TextBox 21"/>
          <p:cNvSpPr txBox="1">
            <a:spLocks noChangeArrowheads="1"/>
          </p:cNvSpPr>
          <p:nvPr/>
        </p:nvSpPr>
        <p:spPr bwMode="auto">
          <a:xfrm>
            <a:off x="7173913" y="2155825"/>
            <a:ext cx="1531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LED2 is ON</a:t>
            </a:r>
          </a:p>
        </p:txBody>
      </p:sp>
      <p:cxnSp>
        <p:nvCxnSpPr>
          <p:cNvPr id="23" name="Straight Arrow Connector 22"/>
          <p:cNvCxnSpPr>
            <a:stCxn id="41998" idx="2"/>
          </p:cNvCxnSpPr>
          <p:nvPr/>
        </p:nvCxnSpPr>
        <p:spPr>
          <a:xfrm flipH="1">
            <a:off x="7769225" y="2524125"/>
            <a:ext cx="169863" cy="828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86127" y="6374990"/>
            <a:ext cx="7746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5-Volt</a:t>
            </a:r>
            <a:endParaRPr lang="zh-HK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52860" y="6374990"/>
            <a:ext cx="1505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GND (0-Volt)</a:t>
            </a:r>
            <a:endParaRPr lang="zh-HK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65818" y="5985164"/>
            <a:ext cx="0" cy="4675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43777" y="5985164"/>
            <a:ext cx="0" cy="4675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46488" y="4185906"/>
            <a:ext cx="4344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Input/output </a:t>
            </a:r>
          </a:p>
          <a:p>
            <a:r>
              <a:rPr lang="en-US" altLang="zh-HK" dirty="0" smtClean="0"/>
              <a:t>                13 12 11 10 9 8 7 6 5 4 3 2 1 0</a:t>
            </a:r>
            <a:endParaRPr lang="zh-HK" alt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422776" y="3841900"/>
            <a:ext cx="431380" cy="6729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593106" y="3844638"/>
            <a:ext cx="345982" cy="6825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772400" y="3844637"/>
            <a:ext cx="301841" cy="6825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53000" y="3841899"/>
            <a:ext cx="1597819" cy="7211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016336" y="3844637"/>
            <a:ext cx="930564" cy="7183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461356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Exercise 7.2</a:t>
            </a:r>
            <a:endParaRPr lang="zh-HK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altLang="zh-HK" dirty="0" smtClean="0"/>
              <a:t>Explain what you see after running demo72.ino 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HK" dirty="0" smtClean="0"/>
              <a:t>Modify the code so that the input pin is 3 (instead of 2) and output LED is 6 (instead of 7). Run  the code to verify your result.</a:t>
            </a:r>
          </a:p>
          <a:p>
            <a:pPr marL="0" indent="0">
              <a:buNone/>
            </a:pPr>
            <a:r>
              <a:rPr lang="en-US" altLang="zh-HK" u="sng" dirty="0"/>
              <a:t>Advanced exercise (to be done in your spare </a:t>
            </a:r>
            <a:r>
              <a:rPr lang="en-US" altLang="zh-HK" u="sng" dirty="0" smtClean="0"/>
              <a:t>time if you are interested)</a:t>
            </a:r>
            <a:r>
              <a:rPr lang="en-US" altLang="zh-HK" dirty="0" smtClean="0"/>
              <a:t>: Use the keyboard of your PC to control the on and off of the LEDS. See </a:t>
            </a:r>
            <a:r>
              <a:rPr lang="en-US" altLang="zh-HK" dirty="0"/>
              <a:t>http://arduino.cc/en/Serial/read#.UxFdTPmSxIE</a:t>
            </a:r>
          </a:p>
          <a:p>
            <a:pPr marL="514350" indent="-514350">
              <a:buFont typeface="+mj-lt"/>
              <a:buAutoNum type="alphaLcParenR"/>
            </a:pP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0AEB7-80A5-450B-B724-7C7326BA828F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1356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4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5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r>
              <a:rPr lang="en-US" altLang="zh-HK" dirty="0"/>
              <a:t>Experiment </a:t>
            </a:r>
            <a:r>
              <a:rPr lang="en-US" altLang="zh-HK" dirty="0" smtClean="0"/>
              <a:t>7.3:</a:t>
            </a:r>
            <a:br>
              <a:rPr lang="en-US" altLang="zh-HK" dirty="0" smtClean="0"/>
            </a:br>
            <a:r>
              <a:rPr lang="en-US" dirty="0" smtClean="0"/>
              <a:t>Pulse Width Modulation (PWM)</a:t>
            </a:r>
            <a:endParaRPr lang="en-GB" dirty="0" smtClean="0"/>
          </a:p>
        </p:txBody>
      </p:sp>
      <p:sp>
        <p:nvSpPr>
          <p:cNvPr id="43010" name="Text Placeholder 6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r>
              <a:rPr lang="en-US" dirty="0" smtClean="0"/>
              <a:t>Use PWM to control the intensity an LED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AEFE-DD29-4180-9D7E-2A0DE5471E6C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96438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Pulse Width Modulation (PWM)</a:t>
            </a:r>
            <a:endParaRPr lang="en-GB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PWM is a modulation technique that obtains analog results by digital means</a:t>
            </a:r>
          </a:p>
          <a:p>
            <a:pPr eaLnBrk="1" hangingPunct="1"/>
            <a:r>
              <a:rPr lang="en-US" dirty="0" smtClean="0"/>
              <a:t>The duration of “ON” is called the </a:t>
            </a:r>
            <a:r>
              <a:rPr lang="en-US" dirty="0" err="1" smtClean="0"/>
              <a:t>pulse_width</a:t>
            </a:r>
            <a:endParaRPr lang="en-US" dirty="0" smtClean="0"/>
          </a:p>
          <a:p>
            <a:pPr lvl="1" eaLnBrk="1" hangingPunct="1"/>
            <a:r>
              <a:rPr lang="en-US" dirty="0" smtClean="0"/>
              <a:t>Create an analog output by changing </a:t>
            </a:r>
            <a:r>
              <a:rPr lang="en-US" dirty="0"/>
              <a:t>the </a:t>
            </a:r>
            <a:r>
              <a:rPr lang="en-US" dirty="0" err="1" smtClean="0"/>
              <a:t>pulse_width</a:t>
            </a:r>
            <a:r>
              <a:rPr lang="en-US" dirty="0" smtClean="0"/>
              <a:t> for a  fixed frequency signal</a:t>
            </a:r>
          </a:p>
          <a:p>
            <a:pPr eaLnBrk="1" hangingPunct="1"/>
            <a:r>
              <a:rPr lang="en-US" dirty="0" smtClean="0"/>
              <a:t>Can be used to control the speed of a motor</a:t>
            </a:r>
          </a:p>
          <a:p>
            <a:pPr lvl="1" eaLnBrk="1" hangingPunct="1"/>
            <a:r>
              <a:rPr lang="en-US" dirty="0" smtClean="0"/>
              <a:t>The longer the switch is ON compared to the OFF periods, the higher the power supplied to the load </a:t>
            </a:r>
          </a:p>
          <a:p>
            <a:pPr eaLnBrk="1" hangingPunct="1"/>
            <a:r>
              <a:rPr lang="en-US" dirty="0" smtClean="0"/>
              <a:t>Advantage: easy to use and implement, low power loss.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71D26-B951-4FF8-9D0C-2139254455F1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6438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PWM in Arduino</a:t>
            </a:r>
            <a:endParaRPr lang="en-GB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green lines represents a regular time period i.e. inverse of PWM frequency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Arduino’s default PWM frequency is approximately 500 Hz i.e. a period is 2 </a:t>
            </a:r>
            <a:r>
              <a:rPr lang="en-US" dirty="0" err="1" smtClean="0">
                <a:solidFill>
                  <a:srgbClr val="FF0000"/>
                </a:solidFill>
              </a:rPr>
              <a:t>ms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Use </a:t>
            </a:r>
            <a:r>
              <a:rPr lang="en-US" dirty="0" err="1" smtClean="0"/>
              <a:t>analogWrite</a:t>
            </a:r>
            <a:r>
              <a:rPr lang="en-US" dirty="0" smtClean="0"/>
              <a:t>() to control the pulse width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Varying LED’s brightness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Varying motor’s speed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Only pin </a:t>
            </a:r>
            <a:r>
              <a:rPr lang="en-US" dirty="0" smtClean="0">
                <a:solidFill>
                  <a:srgbClr val="FF0000"/>
                </a:solidFill>
              </a:rPr>
              <a:t>3, 5, 6, 9, 10, and 11 can be used for PWM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BDA7-ADFD-44D2-9FC2-D2F5D8C25B31}" type="slidenum">
              <a:rPr lang="en-GB"/>
              <a:pPr>
                <a:defRPr/>
              </a:pPr>
              <a:t>36</a:t>
            </a:fld>
            <a:endParaRPr lang="en-GB"/>
          </a:p>
        </p:txBody>
      </p:sp>
      <p:grpSp>
        <p:nvGrpSpPr>
          <p:cNvPr id="45061" name="Group 2"/>
          <p:cNvGrpSpPr>
            <a:grpSpLocks/>
          </p:cNvGrpSpPr>
          <p:nvPr/>
        </p:nvGrpSpPr>
        <p:grpSpPr bwMode="auto">
          <a:xfrm>
            <a:off x="4749800" y="1358900"/>
            <a:ext cx="4294188" cy="4841875"/>
            <a:chOff x="3924300" y="1296846"/>
            <a:chExt cx="4293992" cy="4841823"/>
          </a:xfrm>
        </p:grpSpPr>
        <p:pic>
          <p:nvPicPr>
            <p:cNvPr id="45062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4300" y="1296846"/>
              <a:ext cx="4076700" cy="446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TextBox 6"/>
            <p:cNvSpPr txBox="1">
              <a:spLocks noChangeArrowheads="1"/>
            </p:cNvSpPr>
            <p:nvPr/>
          </p:nvSpPr>
          <p:spPr bwMode="auto">
            <a:xfrm>
              <a:off x="6616700" y="5861670"/>
              <a:ext cx="1601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Courtesy of Arduino.cc</a:t>
              </a:r>
              <a:endParaRPr lang="en-GB" sz="1200">
                <a:latin typeface="Calibri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96438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99066" y="250825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HK" dirty="0" smtClean="0"/>
              <a:t>Arduino PWM pins</a:t>
            </a:r>
            <a:endParaRPr lang="en-GB" altLang="zh-HK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85989-18C1-48A4-A54E-EBA3EDBE7CAC}" type="slidenum">
              <a:rPr lang="en-GB"/>
              <a:pPr>
                <a:defRPr/>
              </a:pPr>
              <a:t>37</a:t>
            </a:fld>
            <a:endParaRPr lang="en-GB"/>
          </a:p>
        </p:txBody>
      </p:sp>
      <p:pic>
        <p:nvPicPr>
          <p:cNvPr id="41995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018" y="1194217"/>
            <a:ext cx="5324620" cy="49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86127" y="6374990"/>
            <a:ext cx="7746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5-Volt</a:t>
            </a:r>
            <a:endParaRPr lang="zh-HK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52860" y="6374990"/>
            <a:ext cx="1505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GND (0-Volt)</a:t>
            </a:r>
            <a:endParaRPr lang="zh-HK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65818" y="5985164"/>
            <a:ext cx="0" cy="4675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43777" y="5985164"/>
            <a:ext cx="0" cy="4675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46488" y="4237121"/>
            <a:ext cx="4344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PWM outputs </a:t>
            </a:r>
          </a:p>
          <a:p>
            <a:r>
              <a:rPr lang="en-US" altLang="zh-HK" dirty="0" smtClean="0"/>
              <a:t>                13 12 </a:t>
            </a:r>
            <a:r>
              <a:rPr lang="en-US" altLang="zh-HK" u="sng" dirty="0" smtClean="0"/>
              <a:t>11</a:t>
            </a:r>
            <a:r>
              <a:rPr lang="en-US" altLang="zh-HK" dirty="0" smtClean="0"/>
              <a:t> </a:t>
            </a:r>
            <a:r>
              <a:rPr lang="en-US" altLang="zh-HK" u="sng" dirty="0" smtClean="0"/>
              <a:t>10</a:t>
            </a:r>
            <a:r>
              <a:rPr lang="en-US" altLang="zh-HK" dirty="0" smtClean="0"/>
              <a:t> </a:t>
            </a:r>
            <a:r>
              <a:rPr lang="en-US" altLang="zh-HK" u="sng" dirty="0" smtClean="0"/>
              <a:t>9</a:t>
            </a:r>
            <a:r>
              <a:rPr lang="en-US" altLang="zh-HK" dirty="0" smtClean="0"/>
              <a:t> 8 7 </a:t>
            </a:r>
            <a:r>
              <a:rPr lang="en-US" altLang="zh-HK" u="sng" dirty="0" smtClean="0"/>
              <a:t>6</a:t>
            </a:r>
            <a:r>
              <a:rPr lang="en-US" altLang="zh-HK" dirty="0" smtClean="0"/>
              <a:t> </a:t>
            </a:r>
            <a:r>
              <a:rPr lang="en-US" altLang="zh-HK" u="sng" dirty="0" smtClean="0"/>
              <a:t>5</a:t>
            </a:r>
            <a:r>
              <a:rPr lang="en-US" altLang="zh-HK" dirty="0" smtClean="0"/>
              <a:t> 4 </a:t>
            </a:r>
            <a:r>
              <a:rPr lang="en-US" altLang="zh-HK" u="sng" dirty="0" smtClean="0"/>
              <a:t>3</a:t>
            </a:r>
            <a:r>
              <a:rPr lang="en-US" altLang="zh-HK" dirty="0" smtClean="0"/>
              <a:t> 2 1 0</a:t>
            </a:r>
            <a:endParaRPr lang="zh-HK" alt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216053" y="2732809"/>
            <a:ext cx="400483" cy="18621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517175" y="2732809"/>
            <a:ext cx="463514" cy="18302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142831" y="2732809"/>
            <a:ext cx="173254" cy="1846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2800" dirty="0"/>
              <a:t>Only </a:t>
            </a:r>
            <a:r>
              <a:rPr lang="en-US" altLang="zh-HK" sz="2800" dirty="0" smtClean="0"/>
              <a:t>pins</a:t>
            </a:r>
            <a:endParaRPr lang="zh-HK" alt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93041" y="2182594"/>
            <a:ext cx="2257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HK" sz="2400" dirty="0" smtClean="0">
                <a:solidFill>
                  <a:srgbClr val="FF0000"/>
                </a:solidFill>
              </a:rPr>
              <a:t>3</a:t>
            </a:r>
            <a:r>
              <a:rPr lang="en-US" altLang="zh-HK" sz="2400" dirty="0">
                <a:solidFill>
                  <a:srgbClr val="FF0000"/>
                </a:solidFill>
              </a:rPr>
              <a:t>, 5, 6, 9, 10, and 11 can be used for PWM</a:t>
            </a:r>
            <a:endParaRPr lang="en-GB" altLang="zh-HK" sz="24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813622" y="2732809"/>
            <a:ext cx="402431" cy="18274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90445" y="2732809"/>
            <a:ext cx="219510" cy="18274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818548" y="2732809"/>
            <a:ext cx="324283" cy="18870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3"/>
          </p:nvPr>
        </p:nvSpPr>
        <p:spPr>
          <a:xfrm>
            <a:off x="5122122" y="750247"/>
            <a:ext cx="3887391" cy="443970"/>
          </a:xfrm>
        </p:spPr>
        <p:txBody>
          <a:bodyPr/>
          <a:lstStyle/>
          <a:p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6438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analogRead</a:t>
            </a:r>
            <a:r>
              <a:rPr lang="en-US" dirty="0" smtClean="0"/>
              <a:t>()</a:t>
            </a:r>
            <a:endParaRPr lang="en-GB" dirty="0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analogRead</a:t>
            </a:r>
            <a:r>
              <a:rPr lang="en-US" dirty="0" smtClean="0"/>
              <a:t>() is used to read the value from the specified analog pin</a:t>
            </a:r>
          </a:p>
          <a:p>
            <a:pPr lvl="1" eaLnBrk="1" hangingPunct="1"/>
            <a:r>
              <a:rPr lang="en-US" dirty="0" smtClean="0"/>
              <a:t>The input voltage between 0 V and 5 V will be mapped into integer values between 0 and 1023 i.e. 4.9 mV/unit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Syntax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i="1" dirty="0" smtClean="0"/>
              <a:t>pin</a:t>
            </a:r>
            <a:r>
              <a:rPr lang="en-US" dirty="0" smtClean="0"/>
              <a:t>: the number of the analog input pin to read from 0 V to 5 V</a:t>
            </a:r>
          </a:p>
          <a:p>
            <a:pPr lvl="1" eaLnBrk="1" hangingPunct="1"/>
            <a:r>
              <a:rPr lang="en-US" i="1" dirty="0" smtClean="0"/>
              <a:t>return</a:t>
            </a:r>
            <a:r>
              <a:rPr lang="en-US" dirty="0" smtClean="0"/>
              <a:t>: integer from 0 to 1023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1004A-DBE8-44FA-A78E-DF81FFCB282A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2266950" y="4341813"/>
            <a:ext cx="4610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)</a:t>
            </a:r>
            <a:endParaRPr lang="en-GB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596438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analogWrite()</a:t>
            </a:r>
            <a:endParaRPr lang="en-GB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analogWrite</a:t>
            </a:r>
            <a:r>
              <a:rPr lang="en-US" dirty="0" smtClean="0"/>
              <a:t>() is used to set the duty cycle of a PWM pulse</a:t>
            </a:r>
          </a:p>
          <a:p>
            <a:pPr lvl="1" eaLnBrk="1" hangingPunct="1"/>
            <a:r>
              <a:rPr lang="en-US" dirty="0" smtClean="0"/>
              <a:t>After a call to </a:t>
            </a:r>
            <a:r>
              <a:rPr lang="en-US" dirty="0" err="1" smtClean="0"/>
              <a:t>analogWrite</a:t>
            </a:r>
            <a:r>
              <a:rPr lang="en-US" dirty="0" smtClean="0"/>
              <a:t>(), the pin will generate a steady square wave of the specified duty cycle until the next call to </a:t>
            </a:r>
            <a:r>
              <a:rPr lang="en-US" dirty="0" err="1" smtClean="0"/>
              <a:t>analogWrite</a:t>
            </a:r>
            <a:r>
              <a:rPr lang="en-US" dirty="0" smtClean="0"/>
              <a:t>(), </a:t>
            </a:r>
            <a:r>
              <a:rPr lang="en-US" dirty="0" err="1" smtClean="0"/>
              <a:t>digitalRead</a:t>
            </a:r>
            <a:r>
              <a:rPr lang="en-US" dirty="0" smtClean="0"/>
              <a:t>() or </a:t>
            </a:r>
            <a:r>
              <a:rPr lang="en-US" dirty="0" err="1" smtClean="0"/>
              <a:t>digitalWrite</a:t>
            </a:r>
            <a:r>
              <a:rPr lang="en-US" dirty="0" smtClean="0"/>
              <a:t>() on the same pin</a:t>
            </a:r>
          </a:p>
          <a:p>
            <a:pPr eaLnBrk="1" hangingPunct="1"/>
            <a:r>
              <a:rPr lang="en-US" dirty="0" smtClean="0"/>
              <a:t>Syntax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i="1" dirty="0" smtClean="0"/>
              <a:t>pin</a:t>
            </a:r>
            <a:r>
              <a:rPr lang="en-US" dirty="0" smtClean="0"/>
              <a:t>: the pin to write to</a:t>
            </a:r>
          </a:p>
          <a:p>
            <a:pPr lvl="1" eaLnBrk="1" hangingPunct="1"/>
            <a:r>
              <a:rPr lang="en-US" i="1" dirty="0" smtClean="0"/>
              <a:t>value</a:t>
            </a:r>
            <a:r>
              <a:rPr lang="en-US" dirty="0" smtClean="0"/>
              <a:t>: the duty cycle between 0 (always OFF) and 255 (always ON)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F5D11-6DC7-4D44-88A3-2903615BCB21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2355850" y="4379913"/>
            <a:ext cx="4425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analogWrite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i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)</a:t>
            </a:r>
            <a:endParaRPr lang="en-GB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596438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Arduino UNO</a:t>
            </a:r>
            <a:endParaRPr lang="en-GB" smtClean="0"/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619125" y="1387475"/>
            <a:ext cx="4763801" cy="4351338"/>
          </a:xfrm>
        </p:spPr>
        <p:txBody>
          <a:bodyPr/>
          <a:lstStyle/>
          <a:p>
            <a:pPr eaLnBrk="1" hangingPunct="1"/>
            <a:r>
              <a:rPr lang="en-US" dirty="0" smtClean="0"/>
              <a:t>Microcontroller is based on ATmega328</a:t>
            </a:r>
          </a:p>
          <a:p>
            <a:pPr lvl="1" eaLnBrk="1" hangingPunct="1"/>
            <a:r>
              <a:rPr lang="en-US" sz="1800" dirty="0">
                <a:hlinkClick r:id="rId2"/>
              </a:rPr>
              <a:t>If needed , download Arduino </a:t>
            </a:r>
            <a:r>
              <a:rPr lang="en-US" sz="1800" u="sng" dirty="0">
                <a:hlinkClick r:id="rId2"/>
              </a:rPr>
              <a:t>I</a:t>
            </a:r>
            <a:r>
              <a:rPr lang="en-US" sz="1800" dirty="0">
                <a:hlinkClick r:id="rId2"/>
              </a:rPr>
              <a:t>ntegrated </a:t>
            </a:r>
            <a:r>
              <a:rPr lang="en-US" sz="1800" u="sng" dirty="0">
                <a:hlinkClick r:id="rId2"/>
              </a:rPr>
              <a:t>D</a:t>
            </a:r>
            <a:r>
              <a:rPr lang="en-US" sz="1800" dirty="0">
                <a:hlinkClick r:id="rId2"/>
              </a:rPr>
              <a:t>evelopment Environment IDE http://arduino.cc/en/Main/Software#toc1</a:t>
            </a:r>
            <a:endParaRPr lang="en-US" sz="1800" dirty="0"/>
          </a:p>
          <a:p>
            <a:pPr eaLnBrk="1" hangingPunct="1"/>
            <a:r>
              <a:rPr lang="en-US" dirty="0" smtClean="0"/>
              <a:t>14 digital input/output (I/O) pins plus </a:t>
            </a:r>
          </a:p>
          <a:p>
            <a:pPr eaLnBrk="1" hangingPunct="1"/>
            <a:r>
              <a:rPr lang="en-US" dirty="0" smtClean="0"/>
              <a:t>6 analog input pins (these pins can also be programmed to be digital I/O pins)</a:t>
            </a:r>
          </a:p>
          <a:p>
            <a:pPr eaLnBrk="1" hangingPunct="1"/>
            <a:r>
              <a:rPr lang="en-US" dirty="0" smtClean="0"/>
              <a:t>A 16 MHz ceramic resonator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FE5AC-3BBC-48E1-B8C9-C09025FCC2FD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9125" y="2089282"/>
            <a:ext cx="2454869" cy="17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18309" y="467591"/>
            <a:ext cx="9455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20883" y="4047802"/>
            <a:ext cx="33320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A0-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A5</a:t>
            </a:r>
          </a:p>
          <a:p>
            <a:r>
              <a:rPr lang="en-US" dirty="0" smtClean="0"/>
              <a:t>6 Analog inputs, they can also be used as digital I/O pins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2926" y="1337949"/>
            <a:ext cx="33906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14 digital </a:t>
            </a:r>
            <a:r>
              <a:rPr lang="en-US" dirty="0" smtClean="0"/>
              <a:t>input/output (I/O) pins</a:t>
            </a:r>
          </a:p>
          <a:p>
            <a:r>
              <a:rPr lang="en-US" dirty="0" smtClean="0"/>
              <a:t>        13,12,… ………2,1,0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505114" y="3770836"/>
            <a:ext cx="7033" cy="217701"/>
          </a:xfrm>
          <a:prstGeom prst="straightConnector1">
            <a:avLst/>
          </a:prstGeom>
          <a:ln w="5715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6560" y="1984280"/>
            <a:ext cx="0" cy="210005"/>
          </a:xfrm>
          <a:prstGeom prst="straightConnector1">
            <a:avLst/>
          </a:prstGeom>
          <a:ln w="5715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40941" y="4258235"/>
            <a:ext cx="879943" cy="161365"/>
          </a:xfrm>
          <a:prstGeom prst="straightConnector1">
            <a:avLst/>
          </a:prstGeom>
          <a:ln w="5715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42954" y="1984280"/>
            <a:ext cx="596171" cy="1511956"/>
          </a:xfrm>
          <a:prstGeom prst="straightConnector1">
            <a:avLst/>
          </a:prstGeom>
          <a:ln w="5715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this Demo73.ino and explain what you see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C1EC0-612D-448A-B6EC-3BA8CC188CE5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440893" y="1846551"/>
            <a:ext cx="88248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//demo73.ino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ledPin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3; // must be one of 3, 5, 6, 9, 10, or 11 for PWM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void setup ()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ledPin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OUTPUT); // assign the pin as an output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void loop()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dtwait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1000;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analogWrite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ledPin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255-0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//LED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OFF,when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value=255,LED=off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delay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dtwait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analogWrite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ledPin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255-100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// a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dimmer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LED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delay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dtwait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analogWrite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ledPin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255-255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//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full bright LED, when value=0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delay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dtwait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96438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 7.3</a:t>
            </a:r>
            <a:endParaRPr lang="en-GB" dirty="0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Write the program to control the intensity of LED5 continuously and repeatedly from dark to full and dark again within a period of five  seconds.</a:t>
            </a:r>
          </a:p>
          <a:p>
            <a:pPr lvl="1" eaLnBrk="1" hangingPunct="1"/>
            <a:r>
              <a:rPr lang="en-US" dirty="0" smtClean="0"/>
              <a:t>Hint: Change intensity every 0.5 seconds, put the statements inside: Void Loop( ) {    Your code       }</a:t>
            </a:r>
          </a:p>
          <a:p>
            <a:pPr eaLnBrk="1" hangingPunct="1"/>
            <a:r>
              <a:rPr lang="en-US" altLang="zh-HK" u="sng" dirty="0"/>
              <a:t>Advanced exercise (to be done in your spare time if you are interested</a:t>
            </a:r>
            <a:r>
              <a:rPr lang="en-US" altLang="zh-HK" u="sng" dirty="0" smtClean="0"/>
              <a:t>)</a:t>
            </a:r>
            <a:r>
              <a:rPr lang="en-US" altLang="zh-HK" dirty="0" smtClean="0"/>
              <a:t>: </a:t>
            </a:r>
            <a:r>
              <a:rPr lang="en-US" dirty="0" smtClean="0"/>
              <a:t>Use the 7 LEDS as an intensity ramp: intensity changes from </a:t>
            </a:r>
            <a:r>
              <a:rPr lang="en-US" dirty="0"/>
              <a:t>l</a:t>
            </a:r>
            <a:r>
              <a:rPr lang="en-US" dirty="0" smtClean="0"/>
              <a:t>ow to high for LED0 to LED7 at the beginning and then gradually reverse the pattern continuously and repeatedly at </a:t>
            </a:r>
            <a:r>
              <a:rPr lang="en-US" dirty="0"/>
              <a:t>1</a:t>
            </a:r>
            <a:r>
              <a:rPr lang="en-US" dirty="0" smtClean="0"/>
              <a:t>Hz. (Hints: may need to use for())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808C7-2F21-419B-A857-2E9CF8E70153}" type="slidenum">
              <a:rPr lang="en-GB"/>
              <a:pPr>
                <a:defRPr/>
              </a:pPr>
              <a:t>41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964384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5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r>
              <a:rPr lang="en-US" altLang="zh-HK" dirty="0"/>
              <a:t>Experiment </a:t>
            </a:r>
            <a:r>
              <a:rPr lang="en-US" altLang="zh-HK" dirty="0" smtClean="0"/>
              <a:t>7.4:</a:t>
            </a:r>
            <a:br>
              <a:rPr lang="en-US" altLang="zh-HK" dirty="0" smtClean="0"/>
            </a:br>
            <a:r>
              <a:rPr lang="en-US" dirty="0" smtClean="0"/>
              <a:t>Finite State Machine (FSM)</a:t>
            </a:r>
            <a:endParaRPr lang="en-GB" dirty="0" smtClean="0"/>
          </a:p>
        </p:txBody>
      </p:sp>
      <p:sp>
        <p:nvSpPr>
          <p:cNvPr id="51202" name="Text Placeholder 6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r>
              <a:rPr lang="en-US" dirty="0" smtClean="0"/>
              <a:t>Use FSM to control  a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A300E-FFDB-4D7A-AE09-4B7CEA862C92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 Control</a:t>
            </a:r>
            <a:endParaRPr lang="en-GB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Logic control is an essential part to develop an intelligence device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Logic control can be developed by</a:t>
            </a:r>
          </a:p>
          <a:p>
            <a:pPr lvl="1" eaLnBrk="1" hangingPunct="1"/>
            <a:r>
              <a:rPr lang="en-US" dirty="0" smtClean="0"/>
              <a:t>Truth table</a:t>
            </a:r>
          </a:p>
          <a:p>
            <a:pPr lvl="2" eaLnBrk="1" hangingPunct="1"/>
            <a:r>
              <a:rPr lang="en-US" dirty="0" smtClean="0"/>
              <a:t>You only need to know the corresponding input/output relation</a:t>
            </a:r>
          </a:p>
          <a:p>
            <a:pPr lvl="2" eaLnBrk="1" hangingPunct="1"/>
            <a:r>
              <a:rPr lang="en-US" dirty="0" smtClean="0"/>
              <a:t>As there is no memory, only simple operations can be achieved</a:t>
            </a:r>
          </a:p>
          <a:p>
            <a:pPr lvl="1" eaLnBrk="1" hangingPunct="1"/>
            <a:r>
              <a:rPr lang="en-US" dirty="0" smtClean="0"/>
              <a:t>Finite State Machine</a:t>
            </a:r>
          </a:p>
          <a:p>
            <a:pPr lvl="2" eaLnBrk="1" hangingPunct="1"/>
            <a:r>
              <a:rPr lang="en-US" dirty="0" smtClean="0"/>
              <a:t>Decision is based on what it has done i.e. the system has memory, the performance can be more complex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23830-6613-48FE-A825-C54993A9EAB4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A FSM demo74a.ino </a:t>
            </a:r>
            <a:br>
              <a:rPr lang="en-US" altLang="zh-HK" dirty="0" smtClean="0"/>
            </a:br>
            <a:r>
              <a:rPr lang="en-US" altLang="zh-HK" dirty="0" smtClean="0"/>
              <a:t>(FSM with no input)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10/3/2014 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77539" y="2832154"/>
            <a:ext cx="2279716" cy="2379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13357" y="1766524"/>
            <a:ext cx="222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Transition condition:  delay 1 second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09195" y="3283313"/>
            <a:ext cx="1816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State:</a:t>
            </a:r>
          </a:p>
          <a:p>
            <a:pPr algn="ctr"/>
            <a:r>
              <a:rPr lang="en-US" dirty="0" smtClean="0"/>
              <a:t>State 1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Entry action: LED3 is OFF</a:t>
            </a:r>
          </a:p>
          <a:p>
            <a:pPr algn="ctr"/>
            <a:r>
              <a:rPr lang="en-US" altLang="zh-HK" dirty="0" smtClean="0"/>
              <a:t>LED4 </a:t>
            </a:r>
            <a:r>
              <a:rPr lang="en-US" altLang="zh-HK" dirty="0"/>
              <a:t>is </a:t>
            </a:r>
            <a:r>
              <a:rPr lang="en-US" altLang="zh-HK" dirty="0" smtClean="0"/>
              <a:t>ON</a:t>
            </a:r>
            <a:endParaRPr lang="en-US" dirty="0"/>
          </a:p>
        </p:txBody>
      </p:sp>
      <p:cxnSp>
        <p:nvCxnSpPr>
          <p:cNvPr id="26" name="Straight Connector 25"/>
          <p:cNvCxnSpPr>
            <a:stCxn id="10" idx="2"/>
          </p:cNvCxnSpPr>
          <p:nvPr/>
        </p:nvCxnSpPr>
        <p:spPr>
          <a:xfrm>
            <a:off x="2077539" y="4021977"/>
            <a:ext cx="22797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692585" y="2832154"/>
            <a:ext cx="2279716" cy="2379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924241" y="3283313"/>
            <a:ext cx="1816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State:</a:t>
            </a:r>
          </a:p>
          <a:p>
            <a:pPr algn="ctr"/>
            <a:r>
              <a:rPr lang="en-US" dirty="0" smtClean="0"/>
              <a:t>State 2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Entry action: LED3 is ON</a:t>
            </a:r>
          </a:p>
          <a:p>
            <a:pPr algn="ctr"/>
            <a:r>
              <a:rPr lang="en-US" altLang="zh-HK" dirty="0" smtClean="0"/>
              <a:t>LED4 </a:t>
            </a:r>
            <a:r>
              <a:rPr lang="en-US" altLang="zh-HK" dirty="0"/>
              <a:t>is OFF</a:t>
            </a:r>
            <a:endParaRPr lang="en-US" dirty="0"/>
          </a:p>
        </p:txBody>
      </p:sp>
      <p:cxnSp>
        <p:nvCxnSpPr>
          <p:cNvPr id="37" name="Straight Connector 36"/>
          <p:cNvCxnSpPr>
            <a:stCxn id="35" idx="2"/>
          </p:cNvCxnSpPr>
          <p:nvPr/>
        </p:nvCxnSpPr>
        <p:spPr>
          <a:xfrm>
            <a:off x="4692585" y="4021977"/>
            <a:ext cx="22797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3217396" y="2186744"/>
            <a:ext cx="2265218" cy="707017"/>
          </a:xfrm>
          <a:custGeom>
            <a:avLst/>
            <a:gdLst>
              <a:gd name="connsiteX0" fmla="*/ 0 w 2265218"/>
              <a:gd name="connsiteY0" fmla="*/ 623890 h 707017"/>
              <a:gd name="connsiteX1" fmla="*/ 1059873 w 2265218"/>
              <a:gd name="connsiteY1" fmla="*/ 435 h 707017"/>
              <a:gd name="connsiteX2" fmla="*/ 2265218 w 2265218"/>
              <a:gd name="connsiteY2" fmla="*/ 707017 h 7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5218" h="707017">
                <a:moveTo>
                  <a:pt x="0" y="623890"/>
                </a:moveTo>
                <a:cubicBezTo>
                  <a:pt x="341168" y="305235"/>
                  <a:pt x="682337" y="-13419"/>
                  <a:pt x="1059873" y="435"/>
                </a:cubicBezTo>
                <a:cubicBezTo>
                  <a:pt x="1437409" y="14289"/>
                  <a:pt x="1851313" y="360653"/>
                  <a:pt x="2265218" y="707017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0" name="Freeform 39"/>
          <p:cNvSpPr/>
          <p:nvPr/>
        </p:nvSpPr>
        <p:spPr>
          <a:xfrm flipH="1" flipV="1">
            <a:off x="3598716" y="5113952"/>
            <a:ext cx="1911927" cy="606136"/>
          </a:xfrm>
          <a:custGeom>
            <a:avLst/>
            <a:gdLst>
              <a:gd name="connsiteX0" fmla="*/ 0 w 2265218"/>
              <a:gd name="connsiteY0" fmla="*/ 623890 h 707017"/>
              <a:gd name="connsiteX1" fmla="*/ 1059873 w 2265218"/>
              <a:gd name="connsiteY1" fmla="*/ 435 h 707017"/>
              <a:gd name="connsiteX2" fmla="*/ 2265218 w 2265218"/>
              <a:gd name="connsiteY2" fmla="*/ 707017 h 7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5218" h="707017">
                <a:moveTo>
                  <a:pt x="0" y="623890"/>
                </a:moveTo>
                <a:cubicBezTo>
                  <a:pt x="341168" y="305235"/>
                  <a:pt x="682337" y="-13419"/>
                  <a:pt x="1059873" y="435"/>
                </a:cubicBezTo>
                <a:cubicBezTo>
                  <a:pt x="1437409" y="14289"/>
                  <a:pt x="1851313" y="360653"/>
                  <a:pt x="2265218" y="707017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181600" y="5417020"/>
            <a:ext cx="222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Transition condition:  delay 2 seconds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359228" y="2412855"/>
            <a:ext cx="1191985" cy="1445353"/>
          </a:xfrm>
          <a:prstGeom prst="triangl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38466" y="335863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start</a:t>
            </a:r>
            <a:endParaRPr lang="zh-HK" altLang="en-US" dirty="0"/>
          </a:p>
        </p:txBody>
      </p:sp>
      <p:sp>
        <p:nvSpPr>
          <p:cNvPr id="21" name="Freeform 20"/>
          <p:cNvSpPr/>
          <p:nvPr/>
        </p:nvSpPr>
        <p:spPr>
          <a:xfrm>
            <a:off x="1271974" y="2428514"/>
            <a:ext cx="1037222" cy="854799"/>
          </a:xfrm>
          <a:custGeom>
            <a:avLst/>
            <a:gdLst>
              <a:gd name="connsiteX0" fmla="*/ 0 w 2265218"/>
              <a:gd name="connsiteY0" fmla="*/ 623890 h 707017"/>
              <a:gd name="connsiteX1" fmla="*/ 1059873 w 2265218"/>
              <a:gd name="connsiteY1" fmla="*/ 435 h 707017"/>
              <a:gd name="connsiteX2" fmla="*/ 2265218 w 2265218"/>
              <a:gd name="connsiteY2" fmla="*/ 707017 h 7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5218" h="707017">
                <a:moveTo>
                  <a:pt x="0" y="623890"/>
                </a:moveTo>
                <a:cubicBezTo>
                  <a:pt x="341168" y="305235"/>
                  <a:pt x="682337" y="-13419"/>
                  <a:pt x="1059873" y="435"/>
                </a:cubicBezTo>
                <a:cubicBezTo>
                  <a:pt x="1437409" y="14289"/>
                  <a:pt x="1851313" y="360653"/>
                  <a:pt x="2265218" y="707017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51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 //</a:t>
            </a:r>
            <a:r>
              <a:rPr lang="en-US" altLang="zh-HK" dirty="0" smtClean="0"/>
              <a:t>demo74a.ino</a:t>
            </a:r>
            <a:br>
              <a:rPr lang="en-US" altLang="zh-HK" dirty="0" smtClean="0"/>
            </a:br>
            <a:r>
              <a:rPr lang="en-US" altLang="zh-HK" dirty="0" smtClean="0"/>
              <a:t>Try this code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//demo74a.ino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#define STATE1 1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#define STATE2 2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#define STATE_END 100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unsigned char state=1; //</a:t>
            </a:r>
            <a:r>
              <a:rPr lang="en-US" altLang="zh-HK" sz="1600" dirty="0" err="1">
                <a:latin typeface="Courier New" pitchFamily="49" charset="0"/>
                <a:cs typeface="Courier New" pitchFamily="49" charset="0"/>
              </a:rPr>
              <a:t>init.</a:t>
            </a:r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to state1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HK" sz="16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(3, OUTPUT);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zh-HK" sz="16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(4, OUTPUT);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0714" y="651452"/>
            <a:ext cx="4473286" cy="4315403"/>
          </a:xfrm>
        </p:spPr>
        <p:txBody>
          <a:bodyPr/>
          <a:lstStyle/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void loop() {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switch(state) {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case STATE1: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altLang="zh-HK" sz="9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(3, HIGH); // LED OFF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altLang="zh-HK" sz="9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(4, LOW); // LED OFF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 delay(1000); 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 state=STATE2;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 break;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case STATE2: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altLang="zh-HK" sz="9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(3, LOW); // LED ON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altLang="zh-HK" sz="9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(4, HIGH); // LED OFF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delay(2000); 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state=STATE1;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break;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case STATE_END: // turn off the LEDs, this state is not used here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altLang="zh-HK" sz="9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(3, HIGH); // LED OFF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altLang="zh-HK" sz="9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(4, HIGH); // LED OFF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  break;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default: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state=STATE_END;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       break;  </a:t>
            </a:r>
          </a:p>
          <a:p>
            <a:r>
              <a:rPr lang="en-US" altLang="zh-HK" sz="900" dirty="0">
                <a:latin typeface="Courier New" pitchFamily="49" charset="0"/>
                <a:cs typeface="Courier New" pitchFamily="49" charset="0"/>
              </a:rPr>
              <a:t>     }  }</a:t>
            </a:r>
            <a:endParaRPr lang="zh-HK" altLang="en-US" sz="900" dirty="0">
              <a:latin typeface="Courier New" pitchFamily="49" charset="0"/>
              <a:cs typeface="Courier New" pitchFamily="49" charset="0"/>
            </a:endParaRPr>
          </a:p>
          <a:p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028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76696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Demo 7.4b: </a:t>
            </a:r>
            <a:br>
              <a:rPr lang="en-US" dirty="0" smtClean="0"/>
            </a:br>
            <a:r>
              <a:rPr lang="en-US" dirty="0" smtClean="0"/>
              <a:t>Two-State FSM with input</a:t>
            </a:r>
            <a:endParaRPr lang="en-GB" dirty="0" smtClean="0"/>
          </a:p>
        </p:txBody>
      </p:sp>
      <p:sp>
        <p:nvSpPr>
          <p:cNvPr id="53250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a magnetic strip is detected, the LED is ON</a:t>
            </a:r>
          </a:p>
          <a:p>
            <a:pPr eaLnBrk="1" hangingPunct="1"/>
            <a:r>
              <a:rPr lang="en-US" smtClean="0"/>
              <a:t>When there is no magnetic strip, the LED is OFF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D8E97-0C5E-4CC0-84D0-051DC11B41C6}" type="slidenum">
              <a:rPr lang="en-GB"/>
              <a:pPr>
                <a:defRPr/>
              </a:pPr>
              <a:t>46</a:t>
            </a:fld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27000" y="3246438"/>
          <a:ext cx="459286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3"/>
                <a:gridCol w="1490345"/>
                <a:gridCol w="12199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State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</a:t>
                      </a:r>
                      <a:r>
                        <a:rPr lang="en-US" baseline="0" dirty="0" smtClean="0"/>
                        <a:t> strip is </a:t>
                      </a:r>
                      <a:r>
                        <a:rPr lang="en-US" dirty="0" smtClean="0"/>
                        <a:t>detected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</a:t>
                      </a:r>
                      <a:r>
                        <a:rPr lang="en-US" baseline="0" dirty="0" smtClean="0"/>
                        <a:t> strip is </a:t>
                      </a:r>
                      <a:r>
                        <a:rPr lang="en-US" dirty="0" smtClean="0"/>
                        <a:t>detected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magnetic</a:t>
                      </a:r>
                      <a:r>
                        <a:rPr lang="en-US" baseline="0" dirty="0" smtClean="0"/>
                        <a:t> strip is d</a:t>
                      </a:r>
                      <a:r>
                        <a:rPr lang="en-US" dirty="0" smtClean="0"/>
                        <a:t>etected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magnetic</a:t>
                      </a:r>
                      <a:r>
                        <a:rPr lang="en-US" baseline="0" dirty="0" smtClean="0"/>
                        <a:t> strip is d</a:t>
                      </a:r>
                      <a:r>
                        <a:rPr lang="en-US" dirty="0" smtClean="0"/>
                        <a:t>etected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3279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3582988"/>
            <a:ext cx="41211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0" name="TextBox 19"/>
          <p:cNvSpPr txBox="1">
            <a:spLocks noChangeArrowheads="1"/>
          </p:cNvSpPr>
          <p:nvPr/>
        </p:nvSpPr>
        <p:spPr bwMode="auto">
          <a:xfrm>
            <a:off x="63500" y="2870200"/>
            <a:ext cx="218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Calibri" pitchFamily="34" charset="0"/>
              </a:rPr>
              <a:t>State Transition Table</a:t>
            </a:r>
            <a:endParaRPr lang="en-GB" u="sng">
              <a:latin typeface="Calibri" pitchFamily="34" charset="0"/>
            </a:endParaRPr>
          </a:p>
        </p:txBody>
      </p:sp>
      <p:sp>
        <p:nvSpPr>
          <p:cNvPr id="53281" name="TextBox 20"/>
          <p:cNvSpPr txBox="1">
            <a:spLocks noChangeArrowheads="1"/>
          </p:cNvSpPr>
          <p:nvPr/>
        </p:nvSpPr>
        <p:spPr bwMode="auto">
          <a:xfrm>
            <a:off x="4895850" y="2870200"/>
            <a:ext cx="150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Calibri" pitchFamily="34" charset="0"/>
              </a:rPr>
              <a:t>State Diagram</a:t>
            </a:r>
            <a:endParaRPr lang="en-GB" u="sng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87900" y="2870200"/>
            <a:ext cx="12700" cy="330676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480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Two-State FSM demo7.4b</a:t>
            </a:r>
            <a:endParaRPr lang="en-GB" dirty="0" smtClean="0"/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>
          <a:xfrm>
            <a:off x="390525" y="1311275"/>
            <a:ext cx="7886700" cy="4351338"/>
          </a:xfrm>
        </p:spPr>
        <p:txBody>
          <a:bodyPr/>
          <a:lstStyle/>
          <a:p>
            <a:pPr eaLnBrk="1" hangingPunct="1"/>
            <a:r>
              <a:rPr lang="en-US" dirty="0" smtClean="0"/>
              <a:t>Circuit</a:t>
            </a:r>
          </a:p>
          <a:p>
            <a:pPr lvl="1" eaLnBrk="1" hangingPunct="1"/>
            <a:r>
              <a:rPr lang="en-US" dirty="0" smtClean="0"/>
              <a:t>Connect one leg of a magnetic sensor to GND and another leg to pin 7</a:t>
            </a:r>
          </a:p>
          <a:p>
            <a:pPr eaLnBrk="1" hangingPunct="1"/>
            <a:r>
              <a:rPr lang="en-US" dirty="0" smtClean="0"/>
              <a:t>Code demo74b.ino</a:t>
            </a:r>
          </a:p>
          <a:p>
            <a:pPr lvl="1" eaLnBrk="1" hangingPunct="1"/>
            <a:r>
              <a:rPr lang="en-US" dirty="0" smtClean="0"/>
              <a:t>When a magnet is near the magnetic switch sensor (</a:t>
            </a:r>
            <a:r>
              <a:rPr lang="en-US" altLang="zh-HK" dirty="0" smtClean="0"/>
              <a:t>if </a:t>
            </a:r>
            <a:r>
              <a:rPr lang="en-US" altLang="zh-HK" dirty="0"/>
              <a:t>you don’t </a:t>
            </a:r>
            <a:r>
              <a:rPr lang="en-US" altLang="zh-HK" dirty="0" smtClean="0"/>
              <a:t>have a </a:t>
            </a:r>
            <a:r>
              <a:rPr lang="en-US" altLang="zh-HK" dirty="0"/>
              <a:t>magnetic </a:t>
            </a:r>
            <a:r>
              <a:rPr lang="en-US" altLang="zh-HK" dirty="0" smtClean="0"/>
              <a:t>switch, connect </a:t>
            </a:r>
            <a:r>
              <a:rPr lang="en-US" dirty="0" smtClean="0"/>
              <a:t>Pin7 to </a:t>
            </a:r>
            <a:r>
              <a:rPr lang="en-US" altLang="zh-HK" dirty="0" smtClean="0"/>
              <a:t>ground  to simulate the effect</a:t>
            </a:r>
            <a:r>
              <a:rPr lang="en-US" dirty="0" smtClean="0"/>
              <a:t>), then LED5=ON,LED6=OFF </a:t>
            </a:r>
          </a:p>
          <a:p>
            <a:pPr lvl="1" eaLnBrk="1" hangingPunct="1"/>
            <a:r>
              <a:rPr lang="en-US" altLang="zh-HK" dirty="0"/>
              <a:t>When a magnet is</a:t>
            </a:r>
            <a:r>
              <a:rPr lang="en-US" altLang="zh-HK" u="sng" dirty="0"/>
              <a:t> </a:t>
            </a:r>
            <a:r>
              <a:rPr lang="en-US" altLang="zh-HK" u="sng" dirty="0" smtClean="0"/>
              <a:t>NOT </a:t>
            </a:r>
            <a:r>
              <a:rPr lang="en-US" altLang="zh-HK" dirty="0" smtClean="0"/>
              <a:t>near </a:t>
            </a:r>
            <a:r>
              <a:rPr lang="en-US" altLang="zh-HK" dirty="0"/>
              <a:t>the magnetic switch sensor </a:t>
            </a:r>
            <a:r>
              <a:rPr lang="en-US" altLang="zh-HK" dirty="0" smtClean="0"/>
              <a:t>(or leave pin7 unconnected), then LED5=OFF,LED6=ON </a:t>
            </a:r>
          </a:p>
          <a:p>
            <a:pPr eaLnBrk="1" hangingPunct="1"/>
            <a:r>
              <a:rPr lang="en-US" altLang="zh-HK" dirty="0" smtClean="0"/>
              <a:t>Try </a:t>
            </a:r>
            <a:r>
              <a:rPr lang="en-US" dirty="0"/>
              <a:t>demo74b.ino</a:t>
            </a:r>
          </a:p>
          <a:p>
            <a:pPr marL="457200" lvl="1" indent="0" eaLnBrk="1" hangingPunct="1"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F3B48-7B9C-4614-A204-0B74C4B20D6A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777" y="630671"/>
            <a:ext cx="3886200" cy="4351338"/>
          </a:xfrm>
        </p:spPr>
        <p:txBody>
          <a:bodyPr/>
          <a:lstStyle/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//demo74b.ino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#define STATE1 1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#define STATE2 2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#define STATE_END 100</a:t>
            </a:r>
          </a:p>
          <a:p>
            <a:r>
              <a:rPr lang="en-US" altLang="zh-HK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magnetic = 7;</a:t>
            </a:r>
          </a:p>
          <a:p>
            <a:r>
              <a:rPr lang="en-US" altLang="zh-HK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ledPin_S1 = 5;</a:t>
            </a:r>
          </a:p>
          <a:p>
            <a:r>
              <a:rPr lang="en-US" altLang="zh-HK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ledPin_S2 = 6;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unsigned char state=1;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HK" sz="16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(magnetic, INPUT);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HK" sz="16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(ledPin_S1, OUTPUT);   </a:t>
            </a:r>
            <a:r>
              <a:rPr lang="en-US" altLang="zh-HK" sz="16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 (ledPin_S2, OUTPUT);</a:t>
            </a:r>
          </a:p>
          <a:p>
            <a:r>
              <a:rPr lang="en-US" altLang="zh-H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0714" y="526761"/>
            <a:ext cx="4265468" cy="4351338"/>
          </a:xfrm>
        </p:spPr>
        <p:txBody>
          <a:bodyPr/>
          <a:lstStyle/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void loop() {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switch(state) {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case STATE1: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HK" sz="10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(ledPin_S1, HIGH); // LED OFF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HK" sz="10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(ledPin_S2, LOW); // LED ON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altLang="zh-HK" sz="1000" dirty="0" err="1"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(magnetic) == LOW)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      state=STATE2; break;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case STATE2: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altLang="zh-HK" sz="10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(ledPin_S1, LOW); // LED ON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altLang="zh-HK" sz="10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(ledPin_S2, HIGH); // LED OFF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 if (</a:t>
            </a:r>
            <a:r>
              <a:rPr lang="en-US" altLang="zh-HK" sz="1000" dirty="0" err="1"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(magnetic) == HIGH)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      state=STATE1; break;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case STATE_END: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altLang="zh-HK" sz="10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(ledPin_S1, HIGH); // LEDOFF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altLang="zh-HK" sz="10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(ledPin_S2, HIGH); // LED OFF             break;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default: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   state=STATE_END;</a:t>
            </a:r>
          </a:p>
          <a:p>
            <a:r>
              <a:rPr lang="en-US" altLang="zh-HK" sz="1000" dirty="0">
                <a:latin typeface="Courier New" pitchFamily="49" charset="0"/>
                <a:cs typeface="Courier New" pitchFamily="49" charset="0"/>
              </a:rPr>
              <a:t>            break;  }}</a:t>
            </a:r>
            <a:endParaRPr lang="zh-HK" altLang="en-US" sz="1000" dirty="0">
              <a:latin typeface="Courier New" pitchFamily="49" charset="0"/>
              <a:cs typeface="Courier New" pitchFamily="49" charset="0"/>
            </a:endParaRPr>
          </a:p>
          <a:p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D8C7C-8750-4125-96F1-46A0FF859776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 7.4c</a:t>
            </a:r>
            <a:endParaRPr lang="en-GB" dirty="0" smtClean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Write a FSM program that controls two LEDs through two input signals, the specification is shown in flow diagram 7.4c in the next slide</a:t>
            </a:r>
          </a:p>
          <a:p>
            <a:pPr lvl="1" eaLnBrk="1" hangingPunct="1"/>
            <a:r>
              <a:rPr lang="en-US" dirty="0" smtClean="0"/>
              <a:t>Use inputs</a:t>
            </a:r>
          </a:p>
          <a:p>
            <a:pPr lvl="2" eaLnBrk="1" hangingPunct="1"/>
            <a:r>
              <a:rPr lang="en-US" dirty="0" smtClean="0"/>
              <a:t>pin0 for sensor1, and </a:t>
            </a:r>
          </a:p>
          <a:p>
            <a:pPr lvl="2" eaLnBrk="1" hangingPunct="1"/>
            <a:r>
              <a:rPr lang="en-US" dirty="0" smtClean="0"/>
              <a:t>pin1 for sensor2.</a:t>
            </a:r>
          </a:p>
          <a:p>
            <a:pPr lvl="2" eaLnBrk="1" hangingPunct="1"/>
            <a:r>
              <a:rPr lang="en-US" altLang="zh-HK" dirty="0"/>
              <a:t>The values of input signals (sensor 1 and sensor 2) can be either GND (LOW) or 5V (HIGH</a:t>
            </a:r>
            <a:r>
              <a:rPr lang="en-US" altLang="zh-HK" dirty="0" smtClean="0"/>
              <a:t>)</a:t>
            </a:r>
            <a:endParaRPr lang="en-US" dirty="0" smtClean="0"/>
          </a:p>
          <a:p>
            <a:pPr lvl="1" eaLnBrk="1" hangingPunct="1"/>
            <a:r>
              <a:rPr lang="en-US" dirty="0" smtClean="0"/>
              <a:t>Use outputs</a:t>
            </a:r>
          </a:p>
          <a:p>
            <a:pPr lvl="2" eaLnBrk="1" hangingPunct="1"/>
            <a:r>
              <a:rPr lang="en-US" dirty="0" smtClean="0"/>
              <a:t>pin5 for LED1 and </a:t>
            </a:r>
          </a:p>
          <a:p>
            <a:pPr lvl="2" eaLnBrk="1" hangingPunct="1"/>
            <a:r>
              <a:rPr lang="en-US" dirty="0" smtClean="0"/>
              <a:t>pin6 for LED2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585A1-D0E3-4ADB-B2D0-27CE1F888C4C}" type="slidenum">
              <a:rPr lang="en-GB"/>
              <a:pPr>
                <a:defRPr/>
              </a:pPr>
              <a:t>49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53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8305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Start to use the Arduino IDE</a:t>
            </a:r>
            <a:endParaRPr lang="en-GB" dirty="0" smtClean="0"/>
          </a:p>
        </p:txBody>
      </p:sp>
      <p:sp>
        <p:nvSpPr>
          <p:cNvPr id="19458" name="Content Placeholder 18"/>
          <p:cNvSpPr>
            <a:spLocks noGrp="1"/>
          </p:cNvSpPr>
          <p:nvPr>
            <p:ph idx="1"/>
          </p:nvPr>
        </p:nvSpPr>
        <p:spPr>
          <a:xfrm>
            <a:off x="628650" y="1825625"/>
            <a:ext cx="3638550" cy="4351338"/>
          </a:xfrm>
        </p:spPr>
        <p:txBody>
          <a:bodyPr/>
          <a:lstStyle/>
          <a:p>
            <a:pPr eaLnBrk="1" hangingPunct="1"/>
            <a:r>
              <a:rPr lang="en-US" dirty="0" smtClean="0"/>
              <a:t>To start Arduino IDE, click </a:t>
            </a:r>
            <a:r>
              <a:rPr lang="en-US" i="1" dirty="0" smtClean="0"/>
              <a:t>Start Menu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A</a:t>
            </a:r>
            <a:r>
              <a:rPr lang="en-US" i="1" dirty="0" smtClean="0"/>
              <a:t>ll Programs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/>
              <a:t>Arduino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Make sure the board model (Arduino Uno) and connected port (depends on your PC) are correct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823C7-F10A-40A6-B155-7E144B3A633C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419100"/>
            <a:ext cx="433228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815263" y="5389563"/>
            <a:ext cx="612775" cy="16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Arrow Connector 13"/>
          <p:cNvCxnSpPr>
            <a:stCxn id="19464" idx="3"/>
          </p:cNvCxnSpPr>
          <p:nvPr/>
        </p:nvCxnSpPr>
        <p:spPr>
          <a:xfrm flipV="1">
            <a:off x="6877050" y="5554663"/>
            <a:ext cx="938213" cy="3032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5005388" y="5672138"/>
            <a:ext cx="187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Your board Model</a:t>
            </a:r>
            <a:endParaRPr lang="en-GB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258175" y="5564188"/>
            <a:ext cx="274638" cy="209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7169150" y="5662613"/>
            <a:ext cx="2008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The port that your board connected to</a:t>
            </a:r>
            <a:endParaRPr lang="en-GB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32813" y="5389563"/>
            <a:ext cx="285750" cy="16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18309" y="467591"/>
            <a:ext cx="9455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374775"/>
            <a:ext cx="76962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 7.4c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B20F6-6636-4372-B490-E2016F5180CB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56325" name="TextBox 6"/>
          <p:cNvSpPr txBox="1">
            <a:spLocks noChangeArrowheads="1"/>
          </p:cNvSpPr>
          <p:nvPr/>
        </p:nvSpPr>
        <p:spPr bwMode="auto">
          <a:xfrm>
            <a:off x="241300" y="1323975"/>
            <a:ext cx="1943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Calibri" pitchFamily="34" charset="0"/>
              </a:rPr>
              <a:t>State </a:t>
            </a:r>
            <a:r>
              <a:rPr lang="en-US" u="sng" dirty="0" smtClean="0">
                <a:latin typeface="Calibri" pitchFamily="34" charset="0"/>
              </a:rPr>
              <a:t>Diagram 7.4c</a:t>
            </a:r>
            <a:endParaRPr lang="en-GB" u="sng" dirty="0">
              <a:latin typeface="Calibri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2024742" y="4914899"/>
            <a:ext cx="633888" cy="58782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0220"/>
          </a:xfrm>
        </p:spPr>
        <p:txBody>
          <a:bodyPr/>
          <a:lstStyle/>
          <a:p>
            <a:r>
              <a:rPr lang="en-US" altLang="zh-HK" dirty="0" smtClean="0"/>
              <a:t>Hints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5470" y="966032"/>
            <a:ext cx="3886200" cy="4351338"/>
          </a:xfrm>
        </p:spPr>
        <p:txBody>
          <a:bodyPr/>
          <a:lstStyle/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//hint for ans74.c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#define STATE1 1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#define STATE2 2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#define STATE3 3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#define STATE4 4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#define STATE_END 100</a:t>
            </a:r>
          </a:p>
          <a:p>
            <a:endParaRPr lang="en-US" altLang="zh-HK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sensor1 = 0;</a:t>
            </a:r>
          </a:p>
          <a:p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sensor2 = 1;</a:t>
            </a:r>
          </a:p>
          <a:p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led1 = 5;</a:t>
            </a:r>
          </a:p>
          <a:p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led2 = 6;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unsigned char state=4;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(sensor1, INPUT);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(sensor2, INPUT);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(led1, OUTPUT);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(led2, OUTPUT);</a:t>
            </a:r>
            <a:endParaRPr lang="en-US" altLang="zh-H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HK" sz="1400" dirty="0"/>
              <a:t>}</a:t>
            </a:r>
          </a:p>
          <a:p>
            <a:endParaRPr lang="en-US" altLang="zh-HK" sz="1400" dirty="0"/>
          </a:p>
          <a:p>
            <a:endParaRPr lang="en-US" altLang="zh-HK" sz="1400" dirty="0"/>
          </a:p>
          <a:p>
            <a:endParaRPr lang="zh-HK" alt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16160" y="774513"/>
            <a:ext cx="5727840" cy="4351338"/>
          </a:xfrm>
        </p:spPr>
        <p:txBody>
          <a:bodyPr/>
          <a:lstStyle/>
          <a:p>
            <a:endParaRPr lang="en-US" altLang="zh-HK" sz="1600" dirty="0"/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void loop() {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switch(state) {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  case STATE1: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(led1, LOW);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(led2, LOW);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    if ((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(sensor1) == LOW) &amp;&amp; (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(sensor2) == HIGH)) state=STATE2;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    else if ((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(sensor1) == HIGH) &amp;&amp; (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(sensor2) == LOW)) state=STATE3;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    else if ((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(sensor1) == HIGH) &amp;&amp; (</a:t>
            </a:r>
            <a:r>
              <a:rPr lang="en-US" altLang="zh-HK" sz="1400" dirty="0" err="1"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(sensor2) == HIGH)) state=STATE4;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r>
              <a:rPr lang="en-US" altLang="zh-HK" sz="1400" dirty="0">
                <a:latin typeface="Courier New" pitchFamily="49" charset="0"/>
                <a:cs typeface="Courier New" pitchFamily="49" charset="0"/>
              </a:rPr>
              <a:t>// …………To be filled in by students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69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 7.4d</a:t>
            </a:r>
            <a:endParaRPr lang="en-GB" dirty="0" smtClean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Improve the previous exercise with the following conditions</a:t>
            </a:r>
          </a:p>
          <a:p>
            <a:pPr lvl="1" eaLnBrk="1" hangingPunct="1"/>
            <a:r>
              <a:rPr lang="en-US" dirty="0" smtClean="0"/>
              <a:t>When both LEDs are ON, they should be in full brightness</a:t>
            </a:r>
          </a:p>
          <a:p>
            <a:pPr lvl="1" eaLnBrk="1" hangingPunct="1"/>
            <a:r>
              <a:rPr lang="en-US" dirty="0" smtClean="0"/>
              <a:t>When either LED is lighted up, the brightness of that LED should be as low as 10 %</a:t>
            </a:r>
          </a:p>
          <a:p>
            <a:pPr lvl="2" eaLnBrk="1" hangingPunct="1"/>
            <a:r>
              <a:rPr lang="en-US" dirty="0" smtClean="0"/>
              <a:t>Hint use: </a:t>
            </a:r>
            <a:r>
              <a:rPr lang="en-US" altLang="zh-HK" dirty="0" err="1"/>
              <a:t>analogWrite</a:t>
            </a:r>
            <a:r>
              <a:rPr lang="en-US" altLang="zh-HK" dirty="0"/>
              <a:t>(led1, 255-25); </a:t>
            </a:r>
            <a:r>
              <a:rPr lang="en-US" altLang="zh-HK" dirty="0" smtClean="0"/>
              <a:t>//will give 10% LED light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323CE-A44E-4644-8DA0-4B416D75A182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439893" y="477980"/>
            <a:ext cx="13508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840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</a:t>
            </a:r>
            <a:endParaRPr lang="zh-HK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Learned the use of </a:t>
            </a:r>
          </a:p>
          <a:p>
            <a:pPr lvl="1"/>
            <a:r>
              <a:rPr lang="en-US" altLang="zh-HK" dirty="0" smtClean="0"/>
              <a:t>the Arduino microcontroller</a:t>
            </a:r>
          </a:p>
          <a:p>
            <a:pPr lvl="1"/>
            <a:r>
              <a:rPr lang="en-US" altLang="zh-HK" dirty="0" smtClean="0"/>
              <a:t>digital input / outputs functions</a:t>
            </a:r>
          </a:p>
          <a:p>
            <a:pPr lvl="1"/>
            <a:r>
              <a:rPr lang="en-US" altLang="zh-HK" dirty="0" smtClean="0"/>
              <a:t>some basic functions</a:t>
            </a:r>
            <a:endParaRPr lang="en-US" altLang="zh-HK" dirty="0"/>
          </a:p>
          <a:p>
            <a:pPr lvl="1"/>
            <a:r>
              <a:rPr lang="en-US" altLang="zh-HK" dirty="0" smtClean="0"/>
              <a:t>if-then-else and switch-case control statements in programs</a:t>
            </a:r>
          </a:p>
          <a:p>
            <a:pPr lvl="1"/>
            <a:r>
              <a:rPr lang="en-US" altLang="zh-HK" smtClean="0"/>
              <a:t>Finite </a:t>
            </a:r>
            <a:r>
              <a:rPr lang="en-US" altLang="zh-HK" dirty="0" smtClean="0"/>
              <a:t>state machines</a:t>
            </a:r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D8C7C-8750-4125-96F1-46A0FF859776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3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Board</a:t>
            </a:r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388D5-4056-45D6-B506-73B7B20ACA66}" type="slidenum">
              <a:rPr lang="en-GB"/>
              <a:pPr>
                <a:defRPr/>
              </a:pPr>
              <a:t>6</a:t>
            </a:fld>
            <a:endParaRPr lang="en-GB"/>
          </a:p>
        </p:txBody>
      </p:sp>
      <p:pic>
        <p:nvPicPr>
          <p:cNvPr id="20484" name="Picture 9"/>
          <p:cNvPicPr>
            <a:picLocks noChangeAspect="1"/>
          </p:cNvPicPr>
          <p:nvPr/>
        </p:nvPicPr>
        <p:blipFill>
          <a:blip r:embed="rId2"/>
          <a:srcRect l="-407" r="407" b="32870"/>
          <a:stretch>
            <a:fillRect/>
          </a:stretch>
        </p:blipFill>
        <p:spPr bwMode="auto">
          <a:xfrm>
            <a:off x="1246188" y="1263650"/>
            <a:ext cx="6665912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6278563" y="2179638"/>
            <a:ext cx="223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Select a correct board</a:t>
            </a:r>
            <a:endParaRPr lang="en-GB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59450" y="2549525"/>
            <a:ext cx="560388" cy="319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8309" y="467591"/>
            <a:ext cx="9455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Port</a:t>
            </a:r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51EC6-9837-42E8-BA82-4E6C71EE8076}" type="slidenum">
              <a:rPr lang="en-GB"/>
              <a:pPr>
                <a:defRPr/>
              </a:pPr>
              <a:t>7</a:t>
            </a:fld>
            <a:endParaRPr lang="en-GB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2"/>
          <a:srcRect b="17432"/>
          <a:stretch>
            <a:fillRect/>
          </a:stretch>
        </p:blipFill>
        <p:spPr bwMode="auto">
          <a:xfrm>
            <a:off x="2200275" y="1304925"/>
            <a:ext cx="49149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7011988" y="2630488"/>
            <a:ext cx="2132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Select a correct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port.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The actual number depends on your system.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92850" y="2878931"/>
            <a:ext cx="822325" cy="440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018309" y="467591"/>
            <a:ext cx="9455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850" y="1219200"/>
            <a:ext cx="41370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043691" y="315912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Arduino IDE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E1CC6-9149-4CF3-A1D2-9761E73F995F}" type="slidenum">
              <a:rPr lang="en-GB"/>
              <a:pPr>
                <a:defRPr/>
              </a:pPr>
              <a:t>8</a:t>
            </a:fld>
            <a:endParaRPr lang="en-GB"/>
          </a:p>
        </p:txBody>
      </p:sp>
      <p:grpSp>
        <p:nvGrpSpPr>
          <p:cNvPr id="22533" name="Group 16"/>
          <p:cNvGrpSpPr>
            <a:grpSpLocks/>
          </p:cNvGrpSpPr>
          <p:nvPr/>
        </p:nvGrpSpPr>
        <p:grpSpPr bwMode="auto">
          <a:xfrm>
            <a:off x="1563688" y="1601788"/>
            <a:ext cx="4911725" cy="369887"/>
            <a:chOff x="1576843" y="1652589"/>
            <a:chExt cx="4910741" cy="369332"/>
          </a:xfrm>
        </p:grpSpPr>
        <p:sp>
          <p:nvSpPr>
            <p:cNvPr id="9" name="Rectangle 8"/>
            <p:cNvSpPr/>
            <p:nvPr/>
          </p:nvSpPr>
          <p:spPr>
            <a:xfrm>
              <a:off x="2537088" y="1692216"/>
              <a:ext cx="3950496" cy="2456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44" name="TextBox 9"/>
            <p:cNvSpPr txBox="1">
              <a:spLocks noChangeArrowheads="1"/>
            </p:cNvSpPr>
            <p:nvPr/>
          </p:nvSpPr>
          <p:spPr bwMode="auto">
            <a:xfrm>
              <a:off x="1576843" y="1652589"/>
              <a:ext cx="9598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Tool Bar</a:t>
              </a:r>
              <a:endParaRPr lang="en-GB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2534" name="Group 17"/>
          <p:cNvGrpSpPr>
            <a:grpSpLocks/>
          </p:cNvGrpSpPr>
          <p:nvPr/>
        </p:nvGrpSpPr>
        <p:grpSpPr bwMode="auto">
          <a:xfrm>
            <a:off x="2654300" y="2273300"/>
            <a:ext cx="3695700" cy="2667000"/>
            <a:chOff x="2654300" y="2273300"/>
            <a:chExt cx="3695700" cy="2667000"/>
          </a:xfrm>
        </p:grpSpPr>
        <p:sp>
          <p:nvSpPr>
            <p:cNvPr id="11" name="Rectangle 10"/>
            <p:cNvSpPr/>
            <p:nvPr/>
          </p:nvSpPr>
          <p:spPr>
            <a:xfrm>
              <a:off x="2654300" y="2273300"/>
              <a:ext cx="3695700" cy="2667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42" name="TextBox 11"/>
            <p:cNvSpPr txBox="1">
              <a:spLocks noChangeArrowheads="1"/>
            </p:cNvSpPr>
            <p:nvPr/>
          </p:nvSpPr>
          <p:spPr bwMode="auto">
            <a:xfrm>
              <a:off x="2800627" y="3145135"/>
              <a:ext cx="34640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This programming </a:t>
              </a:r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Area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is called “Sketch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”.</a:t>
              </a:r>
              <a:endParaRPr lang="en-GB" dirty="0">
                <a:solidFill>
                  <a:srgbClr val="FF0000"/>
                </a:solidFill>
                <a:latin typeface="Calibri" pitchFamily="34" charset="0"/>
              </a:endParaRPr>
            </a:p>
            <a:p>
              <a:endParaRPr lang="en-US" dirty="0">
                <a:solidFill>
                  <a:srgbClr val="FF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The program 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code are placed here.</a:t>
              </a:r>
              <a:endParaRPr lang="en-GB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2535" name="Group 18"/>
          <p:cNvGrpSpPr>
            <a:grpSpLocks/>
          </p:cNvGrpSpPr>
          <p:nvPr/>
        </p:nvGrpSpPr>
        <p:grpSpPr bwMode="auto">
          <a:xfrm>
            <a:off x="2620963" y="5080000"/>
            <a:ext cx="3854450" cy="338138"/>
            <a:chOff x="2603500" y="5046423"/>
            <a:chExt cx="3854450" cy="338554"/>
          </a:xfrm>
        </p:grpSpPr>
        <p:sp>
          <p:nvSpPr>
            <p:cNvPr id="22539" name="TextBox 13"/>
            <p:cNvSpPr txBox="1">
              <a:spLocks noChangeArrowheads="1"/>
            </p:cNvSpPr>
            <p:nvPr/>
          </p:nvSpPr>
          <p:spPr bwMode="auto">
            <a:xfrm>
              <a:off x="2603500" y="5046423"/>
              <a:ext cx="1504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Status Message</a:t>
              </a:r>
              <a:endParaRPr lang="en-GB" sz="16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1600" y="5102054"/>
              <a:ext cx="3816350" cy="2272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2536" name="Group 19"/>
          <p:cNvGrpSpPr>
            <a:grpSpLocks/>
          </p:cNvGrpSpPr>
          <p:nvPr/>
        </p:nvGrpSpPr>
        <p:grpSpPr bwMode="auto">
          <a:xfrm>
            <a:off x="2654300" y="5426075"/>
            <a:ext cx="3821113" cy="482600"/>
            <a:chOff x="2654300" y="5426333"/>
            <a:chExt cx="3803650" cy="482600"/>
          </a:xfrm>
        </p:grpSpPr>
        <p:sp>
          <p:nvSpPr>
            <p:cNvPr id="13" name="Rectangle 12"/>
            <p:cNvSpPr/>
            <p:nvPr/>
          </p:nvSpPr>
          <p:spPr>
            <a:xfrm>
              <a:off x="2654300" y="5426333"/>
              <a:ext cx="3803650" cy="482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38" name="TextBox 15"/>
            <p:cNvSpPr txBox="1">
              <a:spLocks noChangeArrowheads="1"/>
            </p:cNvSpPr>
            <p:nvPr/>
          </p:nvSpPr>
          <p:spPr bwMode="auto">
            <a:xfrm>
              <a:off x="3197228" y="5482967"/>
              <a:ext cx="2717795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Messages from the system</a:t>
              </a:r>
              <a:endParaRPr lang="en-GB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18309" y="467591"/>
            <a:ext cx="9455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2471" y="1510010"/>
            <a:ext cx="2079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Serial monitor,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Can use this to issue commands to the board, and read outputs from the board.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50000" y="1641475"/>
            <a:ext cx="642471" cy="145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Toolbar</a:t>
            </a:r>
            <a:endParaRPr lang="en-GB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Verify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Checks code for errors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Upload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Compiles and uploads code to the Arduino I/O board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New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Creates a new sketch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Open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Open sketch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Save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Save sketch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Serial Monitor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Display serial data being sent from the Arduino board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11B86-5AF1-4BD6-B5F4-85C4A4F06F4C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2355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913" y="3205163"/>
            <a:ext cx="325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913" y="3890963"/>
            <a:ext cx="3254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0913" y="4584700"/>
            <a:ext cx="325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2763" y="5318125"/>
            <a:ext cx="325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5038" y="2487613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5038" y="18002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10/3/2014 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18309" y="467591"/>
            <a:ext cx="9455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2638</TotalTime>
  <Words>3109</Words>
  <Application>Microsoft Office PowerPoint</Application>
  <PresentationFormat>On-screen Show (4:3)</PresentationFormat>
  <Paragraphs>638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1_Office Theme</vt:lpstr>
      <vt:lpstr>Lab7: Introduction to Arduino</vt:lpstr>
      <vt:lpstr>Overview</vt:lpstr>
      <vt:lpstr>Introduction to Arduino</vt:lpstr>
      <vt:lpstr>Arduino UNO</vt:lpstr>
      <vt:lpstr>Start to use the Arduino IDE</vt:lpstr>
      <vt:lpstr>Select Board</vt:lpstr>
      <vt:lpstr>Select Port</vt:lpstr>
      <vt:lpstr>Arduino IDE</vt:lpstr>
      <vt:lpstr>Toolbar</vt:lpstr>
      <vt:lpstr>Arduino Code</vt:lpstr>
      <vt:lpstr>Basic software functions</vt:lpstr>
      <vt:lpstr>System setup procedures</vt:lpstr>
      <vt:lpstr>Basic Function (step1) – pinMode()</vt:lpstr>
      <vt:lpstr>Meaning of INPUT, OUTPUT, INPUT_PULLUP</vt:lpstr>
      <vt:lpstr>Basic Function(step2a) – digitalWrite()</vt:lpstr>
      <vt:lpstr>Basic Function(step2b) – digitalRead()</vt:lpstr>
      <vt:lpstr>Some other basic Function – delay()</vt:lpstr>
      <vt:lpstr>Basic Control Structure – IF</vt:lpstr>
      <vt:lpstr>Basic Control Structure – FOR</vt:lpstr>
      <vt:lpstr>Basic Control Structure  – SWITCH-CASE</vt:lpstr>
      <vt:lpstr>More Functions</vt:lpstr>
      <vt:lpstr>Experiment 7.1: Blinks an LED</vt:lpstr>
      <vt:lpstr>Start Arduino IDE</vt:lpstr>
      <vt:lpstr>Connect Arduino UNO to PC</vt:lpstr>
      <vt:lpstr>File/Load the Code to Arduino(or cut and paste to the “sketch” area)</vt:lpstr>
      <vt:lpstr>Circuit and Code</vt:lpstr>
      <vt:lpstr>Result of the program</vt:lpstr>
      <vt:lpstr>Exercise 7.1</vt:lpstr>
      <vt:lpstr>Hints</vt:lpstr>
      <vt:lpstr>Experiment 7.2: Get Input</vt:lpstr>
      <vt:lpstr>demo72.ino</vt:lpstr>
      <vt:lpstr>demo (7.2) Expected Results (verify this using your setup)</vt:lpstr>
      <vt:lpstr>Exercise 7.2</vt:lpstr>
      <vt:lpstr>Experiment 7.3: Pulse Width Modulation (PWM)</vt:lpstr>
      <vt:lpstr>Pulse Width Modulation (PWM)</vt:lpstr>
      <vt:lpstr>PWM in Arduino</vt:lpstr>
      <vt:lpstr>Arduino PWM pins</vt:lpstr>
      <vt:lpstr>analogRead()</vt:lpstr>
      <vt:lpstr>analogWrite()</vt:lpstr>
      <vt:lpstr>Run this Demo73.ino and explain what you see</vt:lpstr>
      <vt:lpstr>Exercise 7.3</vt:lpstr>
      <vt:lpstr>Experiment 7.4: Finite State Machine (FSM)</vt:lpstr>
      <vt:lpstr>Logic Control</vt:lpstr>
      <vt:lpstr>A FSM demo74a.ino  (FSM with no input)</vt:lpstr>
      <vt:lpstr> //demo74a.ino Try this code</vt:lpstr>
      <vt:lpstr>Demo 7.4b:  Two-State FSM with input</vt:lpstr>
      <vt:lpstr>Two-State FSM demo7.4b</vt:lpstr>
      <vt:lpstr> </vt:lpstr>
      <vt:lpstr>Exercise 7.4c</vt:lpstr>
      <vt:lpstr>Exercise 7.4c</vt:lpstr>
      <vt:lpstr>Hints</vt:lpstr>
      <vt:lpstr>Exercise 7.4d</vt:lpstr>
      <vt:lpstr>Summary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Arduino</dc:title>
  <dc:creator>wmma</dc:creator>
  <cp:lastModifiedBy>khwong</cp:lastModifiedBy>
  <cp:revision>521</cp:revision>
  <dcterms:created xsi:type="dcterms:W3CDTF">2013-12-04T09:39:34Z</dcterms:created>
  <dcterms:modified xsi:type="dcterms:W3CDTF">2014-03-10T04:40:01Z</dcterms:modified>
</cp:coreProperties>
</file>