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4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06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-8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-859" y="-9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F6DD3-76A0-4984-A045-591F1611E1F2}" type="datetimeFigureOut">
              <a:rPr lang="en-GB" smtClean="0"/>
              <a:t>05/10/2014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95B87-1EB2-4A41-B558-E2D313670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613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95B87-1EB2-4A41-B558-E2D31367037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233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95B87-1EB2-4A41-B558-E2D31367037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393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Topic of the 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 Name and Department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747" y="6237014"/>
            <a:ext cx="2782957" cy="488734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205917" y="6325638"/>
            <a:ext cx="51209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ENGG1100 Introduction</a:t>
            </a:r>
            <a:r>
              <a:rPr lang="en-US" sz="2000" baseline="0" dirty="0" smtClean="0">
                <a:solidFill>
                  <a:schemeClr val="accent1">
                    <a:lumMod val="75000"/>
                  </a:schemeClr>
                </a:solidFill>
              </a:rPr>
              <a:t> to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Engineering Design</a:t>
            </a:r>
          </a:p>
        </p:txBody>
      </p:sp>
    </p:spTree>
    <p:extLst>
      <p:ext uri="{BB962C8B-B14F-4D97-AF65-F5344CB8AC3E}">
        <p14:creationId xmlns:p14="http://schemas.microsoft.com/office/powerpoint/2010/main" val="296733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8"/>
          <p:cNvCxnSpPr/>
          <p:nvPr userDrawn="1"/>
        </p:nvCxnSpPr>
        <p:spPr>
          <a:xfrm>
            <a:off x="0" y="6253924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192" y="20030"/>
            <a:ext cx="1842052" cy="32349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0" y="370648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-939" y="-4515"/>
            <a:ext cx="3043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ENGG1100</a:t>
            </a:r>
            <a:r>
              <a:rPr lang="en-US" baseline="0" dirty="0" smtClean="0"/>
              <a:t> | Term 1 | 2014-15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005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3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57122"/>
            <a:ext cx="3886200" cy="481984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57122"/>
            <a:ext cx="3886200" cy="48198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192" y="20030"/>
            <a:ext cx="1842052" cy="323495"/>
          </a:xfrm>
          <a:prstGeom prst="rect">
            <a:avLst/>
          </a:prstGeom>
        </p:spPr>
      </p:pic>
      <p:cxnSp>
        <p:nvCxnSpPr>
          <p:cNvPr id="10" name="Straight Connector 8"/>
          <p:cNvCxnSpPr/>
          <p:nvPr userDrawn="1"/>
        </p:nvCxnSpPr>
        <p:spPr>
          <a:xfrm>
            <a:off x="0" y="370648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-939" y="-4515"/>
            <a:ext cx="3043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ENGG1100</a:t>
            </a:r>
            <a:r>
              <a:rPr lang="en-US" baseline="0" dirty="0" smtClean="0"/>
              <a:t> | Term 1 | 2014-15</a:t>
            </a:r>
            <a:endParaRPr lang="en-GB" dirty="0"/>
          </a:p>
        </p:txBody>
      </p:sp>
      <p:cxnSp>
        <p:nvCxnSpPr>
          <p:cNvPr id="12" name="Straight Connector 8"/>
          <p:cNvCxnSpPr/>
          <p:nvPr userDrawn="1"/>
        </p:nvCxnSpPr>
        <p:spPr>
          <a:xfrm>
            <a:off x="0" y="6253924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83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237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50235"/>
            <a:ext cx="3868340" cy="6440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994264"/>
            <a:ext cx="3868340" cy="4195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50235"/>
            <a:ext cx="3887391" cy="6440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994264"/>
            <a:ext cx="3887391" cy="4195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192" y="20030"/>
            <a:ext cx="1842052" cy="323495"/>
          </a:xfrm>
          <a:prstGeom prst="rect">
            <a:avLst/>
          </a:prstGeom>
        </p:spPr>
      </p:pic>
      <p:cxnSp>
        <p:nvCxnSpPr>
          <p:cNvPr id="12" name="Straight Connector 8"/>
          <p:cNvCxnSpPr/>
          <p:nvPr userDrawn="1"/>
        </p:nvCxnSpPr>
        <p:spPr>
          <a:xfrm>
            <a:off x="0" y="370648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-939" y="-4515"/>
            <a:ext cx="3043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ENGG1100</a:t>
            </a:r>
            <a:r>
              <a:rPr lang="en-US" baseline="0" dirty="0" smtClean="0"/>
              <a:t> | Term 1 | 2014-15</a:t>
            </a:r>
            <a:endParaRPr lang="en-GB" dirty="0"/>
          </a:p>
        </p:txBody>
      </p:sp>
      <p:cxnSp>
        <p:nvCxnSpPr>
          <p:cNvPr id="14" name="Straight Connector 8"/>
          <p:cNvCxnSpPr/>
          <p:nvPr userDrawn="1"/>
        </p:nvCxnSpPr>
        <p:spPr>
          <a:xfrm>
            <a:off x="0" y="6253924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73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192" y="20030"/>
            <a:ext cx="1842052" cy="323495"/>
          </a:xfrm>
          <a:prstGeom prst="rect">
            <a:avLst/>
          </a:prstGeom>
        </p:spPr>
      </p:pic>
      <p:cxnSp>
        <p:nvCxnSpPr>
          <p:cNvPr id="8" name="Straight Connector 8"/>
          <p:cNvCxnSpPr/>
          <p:nvPr userDrawn="1"/>
        </p:nvCxnSpPr>
        <p:spPr>
          <a:xfrm>
            <a:off x="0" y="370648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-939" y="-4515"/>
            <a:ext cx="3043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ENGG1100</a:t>
            </a:r>
            <a:r>
              <a:rPr lang="en-US" baseline="0" dirty="0" smtClean="0"/>
              <a:t> | Term 1 | 2014-15</a:t>
            </a:r>
            <a:endParaRPr lang="en-GB" dirty="0"/>
          </a:p>
        </p:txBody>
      </p:sp>
      <p:cxnSp>
        <p:nvCxnSpPr>
          <p:cNvPr id="10" name="Straight Connector 8"/>
          <p:cNvCxnSpPr/>
          <p:nvPr userDrawn="1"/>
        </p:nvCxnSpPr>
        <p:spPr>
          <a:xfrm>
            <a:off x="0" y="6253924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48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192" y="20030"/>
            <a:ext cx="1842052" cy="323495"/>
          </a:xfrm>
          <a:prstGeom prst="rect">
            <a:avLst/>
          </a:prstGeom>
        </p:spPr>
      </p:pic>
      <p:cxnSp>
        <p:nvCxnSpPr>
          <p:cNvPr id="7" name="Straight Connector 8"/>
          <p:cNvCxnSpPr/>
          <p:nvPr userDrawn="1"/>
        </p:nvCxnSpPr>
        <p:spPr>
          <a:xfrm>
            <a:off x="0" y="370648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-939" y="-4515"/>
            <a:ext cx="3043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ENGG1100</a:t>
            </a:r>
            <a:r>
              <a:rPr lang="en-US" baseline="0" dirty="0" smtClean="0"/>
              <a:t> | Term 1 | 2014-15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53924"/>
            <a:ext cx="9144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42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5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7246"/>
            <a:ext cx="7886700" cy="4809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131F1-8214-4FEC-9FC5-6D29563E6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31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19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elearn.cuhk.edu.hk/webapps/login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Digital Logic</a:t>
            </a:r>
            <a:br>
              <a:rPr lang="en-GB" dirty="0" smtClean="0"/>
            </a:br>
            <a:r>
              <a:rPr lang="en-GB" dirty="0" smtClean="0"/>
              <a:t>(Part 1)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Prof.</a:t>
            </a:r>
            <a:r>
              <a:rPr lang="en-GB" dirty="0" smtClean="0"/>
              <a:t> Kin Hong Wong</a:t>
            </a:r>
          </a:p>
          <a:p>
            <a:r>
              <a:rPr lang="en-GB" dirty="0" smtClean="0"/>
              <a:t>Department of Computer Science and Engineering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57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dirty="0"/>
              <a:t>Multiple choice questions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en-US" dirty="0"/>
              <a:t>Are these values digital or analog?</a:t>
            </a:r>
          </a:p>
          <a:p>
            <a:pPr lvl="1">
              <a:defRPr/>
            </a:pPr>
            <a:r>
              <a:rPr lang="en-US" dirty="0"/>
              <a:t>Temperature : </a:t>
            </a:r>
            <a:r>
              <a:rPr lang="en-US" dirty="0" err="1"/>
              <a:t>Ans</a:t>
            </a:r>
            <a:r>
              <a:rPr lang="en-US" dirty="0"/>
              <a:t>: _________?</a:t>
            </a:r>
          </a:p>
          <a:p>
            <a:pPr lvl="1">
              <a:defRPr/>
            </a:pPr>
            <a:r>
              <a:rPr lang="en-US" dirty="0"/>
              <a:t>Humidity : </a:t>
            </a:r>
            <a:r>
              <a:rPr lang="en-US" dirty="0" err="1"/>
              <a:t>Ans</a:t>
            </a:r>
            <a:r>
              <a:rPr lang="en-US" dirty="0"/>
              <a:t>: _________?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en-US" dirty="0"/>
              <a:t>Are you a Chinese Univ. student,</a:t>
            </a:r>
          </a:p>
          <a:p>
            <a:pPr lvl="1">
              <a:defRPr/>
            </a:pPr>
            <a:r>
              <a:rPr lang="en-US" dirty="0"/>
              <a:t>the answer is : </a:t>
            </a:r>
            <a:r>
              <a:rPr lang="en-US" dirty="0" err="1"/>
              <a:t>Ans</a:t>
            </a:r>
            <a:r>
              <a:rPr lang="en-US" dirty="0"/>
              <a:t>_____? </a:t>
            </a:r>
          </a:p>
          <a:p>
            <a:pPr lvl="1">
              <a:defRPr/>
            </a:pPr>
            <a:r>
              <a:rPr lang="en-US" dirty="0"/>
              <a:t>Is the above answer Analog or digital? : </a:t>
            </a:r>
            <a:r>
              <a:rPr lang="en-US" dirty="0" err="1"/>
              <a:t>Ans</a:t>
            </a:r>
            <a:r>
              <a:rPr lang="en-US" dirty="0"/>
              <a:t>:_________?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en-US" dirty="0"/>
              <a:t>Do you have a mobile phone in your pocket, </a:t>
            </a:r>
          </a:p>
          <a:p>
            <a:pPr lvl="1">
              <a:defRPr/>
            </a:pPr>
            <a:r>
              <a:rPr lang="en-US" dirty="0"/>
              <a:t>the answer is : </a:t>
            </a:r>
            <a:r>
              <a:rPr lang="en-US" dirty="0" err="1"/>
              <a:t>Ans</a:t>
            </a:r>
            <a:r>
              <a:rPr lang="en-US" dirty="0"/>
              <a:t>:______? </a:t>
            </a:r>
          </a:p>
          <a:p>
            <a:pPr lvl="1">
              <a:defRPr/>
            </a:pPr>
            <a:r>
              <a:rPr lang="en-US" dirty="0"/>
              <a:t>Is the above answer Analog or digital? </a:t>
            </a:r>
            <a:r>
              <a:rPr lang="en-US" dirty="0" err="1"/>
              <a:t>Ans</a:t>
            </a:r>
            <a:r>
              <a:rPr lang="en-US" dirty="0"/>
              <a:t>: ________?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en-US" dirty="0"/>
              <a:t>What is the temperature in this room,</a:t>
            </a:r>
          </a:p>
          <a:p>
            <a:pPr lvl="1">
              <a:defRPr/>
            </a:pPr>
            <a:r>
              <a:rPr lang="en-US" dirty="0"/>
              <a:t>the answer is </a:t>
            </a:r>
            <a:r>
              <a:rPr lang="en-US" dirty="0" err="1"/>
              <a:t>Ans</a:t>
            </a:r>
            <a:r>
              <a:rPr lang="en-US" dirty="0"/>
              <a:t>:___?</a:t>
            </a:r>
          </a:p>
          <a:p>
            <a:pPr lvl="1">
              <a:defRPr/>
            </a:pPr>
            <a:r>
              <a:rPr lang="en-US" dirty="0"/>
              <a:t>Is the above answer Analog or digital? </a:t>
            </a:r>
            <a:r>
              <a:rPr lang="en-US" dirty="0" err="1"/>
              <a:t>Ans</a:t>
            </a:r>
            <a:r>
              <a:rPr lang="en-US" dirty="0"/>
              <a:t>: </a:t>
            </a:r>
            <a:r>
              <a:rPr lang="en-US" dirty="0" smtClean="0"/>
              <a:t>________?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10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794069" y="5747702"/>
            <a:ext cx="4271553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Answers:	1) </a:t>
            </a:r>
            <a:r>
              <a:rPr lang="en-US" sz="1100" dirty="0" smtClean="0">
                <a:sym typeface="Wingdings" pitchFamily="2" charset="2"/>
              </a:rPr>
              <a:t>Analog, analog	2) Yes, digital</a:t>
            </a:r>
            <a:r>
              <a:rPr lang="en-US" sz="1100" dirty="0">
                <a:sym typeface="Wingdings" pitchFamily="2" charset="2"/>
              </a:rPr>
              <a:t/>
            </a:r>
            <a:br>
              <a:rPr lang="en-US" sz="1100" dirty="0">
                <a:sym typeface="Wingdings" pitchFamily="2" charset="2"/>
              </a:rPr>
            </a:br>
            <a:r>
              <a:rPr lang="en-US" sz="1100" dirty="0">
                <a:sym typeface="Wingdings" pitchFamily="2" charset="2"/>
              </a:rPr>
              <a:t>	</a:t>
            </a:r>
            <a:r>
              <a:rPr lang="en-US" sz="1100" dirty="0" smtClean="0">
                <a:sym typeface="Wingdings" pitchFamily="2" charset="2"/>
              </a:rPr>
              <a:t>3) Yes, digital		4) 20 Degrees, analog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1508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AND operation</a:t>
            </a:r>
            <a:r>
              <a:rPr lang="en-US" dirty="0" smtClean="0"/>
              <a:t>, example in real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You get a Degree from CUHK if you take 123 units and your GPA is greater than 1.5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You may write a formula</a:t>
            </a:r>
          </a:p>
          <a:p>
            <a:pPr lvl="2">
              <a:defRPr/>
            </a:pPr>
            <a:r>
              <a:rPr lang="en-US" dirty="0"/>
              <a:t>(X=take 123 units) </a:t>
            </a:r>
            <a:r>
              <a:rPr lang="en-US" dirty="0">
                <a:solidFill>
                  <a:srgbClr val="FF0000"/>
                </a:solidFill>
              </a:rPr>
              <a:t>AND</a:t>
            </a:r>
            <a:r>
              <a:rPr lang="en-US" dirty="0"/>
              <a:t> (Y=GPA&gt;1.5) then you can get a Degree from CUHK (W)</a:t>
            </a:r>
          </a:p>
          <a:p>
            <a:pPr>
              <a:defRPr/>
            </a:pPr>
            <a:r>
              <a:rPr lang="en-US" dirty="0"/>
              <a:t>You must eat and drink in order to live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You may write a formula</a:t>
            </a:r>
          </a:p>
          <a:p>
            <a:pPr lvl="2">
              <a:defRPr/>
            </a:pPr>
            <a:r>
              <a:rPr lang="en-US" dirty="0"/>
              <a:t>(</a:t>
            </a:r>
            <a:r>
              <a:rPr lang="en-US" dirty="0" smtClean="0"/>
              <a:t>X=eat ) </a:t>
            </a:r>
            <a:r>
              <a:rPr lang="en-US" dirty="0">
                <a:solidFill>
                  <a:srgbClr val="FF0000"/>
                </a:solidFill>
              </a:rPr>
              <a:t>AND</a:t>
            </a:r>
            <a:r>
              <a:rPr lang="en-US" dirty="0"/>
              <a:t> (Y=drink) then you can live (</a:t>
            </a:r>
            <a:r>
              <a:rPr lang="en-US" dirty="0" smtClean="0"/>
              <a:t>W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11</a:t>
            </a:fld>
            <a:endParaRPr lang="en-GB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58941" y="5118939"/>
            <a:ext cx="11223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584279" y="5090364"/>
            <a:ext cx="3111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X</a:t>
            </a:r>
          </a:p>
          <a:p>
            <a:endParaRPr lang="en-US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Y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7049541" y="5130051"/>
            <a:ext cx="1295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</a:rPr>
              <a:t>W=X AND Y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6114504" y="4904626"/>
            <a:ext cx="1011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Notation</a:t>
            </a:r>
          </a:p>
        </p:txBody>
      </p:sp>
    </p:spTree>
    <p:extLst>
      <p:ext uri="{BB962C8B-B14F-4D97-AF65-F5344CB8AC3E}">
        <p14:creationId xmlns:p14="http://schemas.microsoft.com/office/powerpoint/2010/main" val="249776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OR operation, </a:t>
            </a:r>
            <a:r>
              <a:rPr lang="en-US" sz="4000" dirty="0"/>
              <a:t>example in real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If you live in </a:t>
            </a:r>
            <a:r>
              <a:rPr lang="en-US" dirty="0" err="1"/>
              <a:t>Mongkok</a:t>
            </a:r>
            <a:r>
              <a:rPr lang="en-US" dirty="0"/>
              <a:t>, you either take a bus or train to come to the Chinese University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You may write a formula</a:t>
            </a:r>
          </a:p>
          <a:p>
            <a:pPr lvl="2">
              <a:defRPr/>
            </a:pPr>
            <a:r>
              <a:rPr lang="en-US" dirty="0"/>
              <a:t>(X=take bus) </a:t>
            </a:r>
            <a:r>
              <a:rPr lang="en-US" dirty="0">
                <a:solidFill>
                  <a:srgbClr val="FF0000"/>
                </a:solidFill>
              </a:rPr>
              <a:t>or</a:t>
            </a:r>
            <a:r>
              <a:rPr lang="en-US" dirty="0"/>
              <a:t> (Y=take train) then you can come to the University (W)</a:t>
            </a:r>
          </a:p>
          <a:p>
            <a:pPr>
              <a:defRPr/>
            </a:pPr>
            <a:r>
              <a:rPr lang="en-US" dirty="0"/>
              <a:t>You can ride on a bus if you pay cash or pay using octopus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You may write a formula</a:t>
            </a:r>
          </a:p>
          <a:p>
            <a:pPr lvl="2">
              <a:defRPr/>
            </a:pPr>
            <a:r>
              <a:rPr lang="en-US" dirty="0"/>
              <a:t>(X=pay by cash) </a:t>
            </a:r>
            <a:r>
              <a:rPr lang="en-US" dirty="0">
                <a:solidFill>
                  <a:srgbClr val="FF0000"/>
                </a:solidFill>
              </a:rPr>
              <a:t>or</a:t>
            </a:r>
            <a:r>
              <a:rPr lang="en-US" dirty="0"/>
              <a:t> (Y=pay by octopus) then you can ride on the bus (W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12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4700" y="5051425"/>
            <a:ext cx="134778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537200" y="5186363"/>
            <a:ext cx="3111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X</a:t>
            </a:r>
          </a:p>
          <a:p>
            <a:endParaRPr lang="en-US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Y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7175500" y="5105400"/>
            <a:ext cx="149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W=X OR Y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6022975" y="4921250"/>
            <a:ext cx="1011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Notation</a:t>
            </a:r>
          </a:p>
        </p:txBody>
      </p:sp>
    </p:spTree>
    <p:extLst>
      <p:ext uri="{BB962C8B-B14F-4D97-AF65-F5344CB8AC3E}">
        <p14:creationId xmlns:p14="http://schemas.microsoft.com/office/powerpoint/2010/main" val="420693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NOT operation, </a:t>
            </a:r>
            <a:r>
              <a:rPr lang="en-US" dirty="0"/>
              <a:t>example in real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 don’t love you = Not (I love you)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You may write a formula</a:t>
            </a:r>
          </a:p>
          <a:p>
            <a:pPr lvl="2">
              <a:defRPr/>
            </a:pPr>
            <a:r>
              <a:rPr lang="en-US" dirty="0">
                <a:solidFill>
                  <a:srgbClr val="FF0000"/>
                </a:solidFill>
              </a:rPr>
              <a:t>NOT </a:t>
            </a:r>
            <a:r>
              <a:rPr lang="en-US" dirty="0"/>
              <a:t>(X=I love you) means I don’t love you (W)</a:t>
            </a:r>
          </a:p>
          <a:p>
            <a:pPr>
              <a:defRPr/>
            </a:pPr>
            <a:r>
              <a:rPr lang="en-US" dirty="0"/>
              <a:t>You are not rich = NOT (you are rich)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You may write a formula</a:t>
            </a:r>
          </a:p>
          <a:p>
            <a:pPr lvl="2">
              <a:defRPr/>
            </a:pP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(X=you are rich)  that means you are poor (W)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13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4" y="5091067"/>
            <a:ext cx="81756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532437" y="5275081"/>
            <a:ext cx="311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X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6757987" y="5254444"/>
            <a:ext cx="1106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W=NOT X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5745162" y="4749619"/>
            <a:ext cx="1012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Notation</a:t>
            </a:r>
          </a:p>
        </p:txBody>
      </p:sp>
    </p:spTree>
    <p:extLst>
      <p:ext uri="{BB962C8B-B14F-4D97-AF65-F5344CB8AC3E}">
        <p14:creationId xmlns:p14="http://schemas.microsoft.com/office/powerpoint/2010/main" val="427360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Exercise for robot control to follow the magnetic path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Sensors: S2 S1</a:t>
            </a:r>
          </a:p>
          <a:p>
            <a:r>
              <a:rPr lang="en-US" dirty="0"/>
              <a:t>If S2 detects the magnetic strip, but not S1, has the robot deviated to the </a:t>
            </a:r>
            <a:r>
              <a:rPr lang="en-US" dirty="0">
                <a:sym typeface="Wingdings" pitchFamily="2" charset="2"/>
              </a:rPr>
              <a:t>right or left of the path?  </a:t>
            </a:r>
          </a:p>
          <a:p>
            <a:r>
              <a:rPr lang="en-US" dirty="0">
                <a:sym typeface="Wingdings" pitchFamily="2" charset="2"/>
              </a:rPr>
              <a:t>Answer (right or left) : ______?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14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144747" y="5766708"/>
            <a:ext cx="139012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Answer: left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6084888" y="1398902"/>
            <a:ext cx="889000" cy="3506788"/>
          </a:xfrm>
          <a:custGeom>
            <a:avLst/>
            <a:gdLst>
              <a:gd name="connsiteX0" fmla="*/ 388343 w 890171"/>
              <a:gd name="connsiteY0" fmla="*/ 0 h 2854713"/>
              <a:gd name="connsiteX1" fmla="*/ 16636 w 890171"/>
              <a:gd name="connsiteY1" fmla="*/ 1256371 h 2854713"/>
              <a:gd name="connsiteX2" fmla="*/ 871563 w 890171"/>
              <a:gd name="connsiteY2" fmla="*/ 2014654 h 2854713"/>
              <a:gd name="connsiteX3" fmla="*/ 522158 w 890171"/>
              <a:gd name="connsiteY3" fmla="*/ 2854713 h 285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0171" h="2854713">
                <a:moveTo>
                  <a:pt x="388343" y="0"/>
                </a:moveTo>
                <a:cubicBezTo>
                  <a:pt x="162221" y="460298"/>
                  <a:pt x="-63901" y="920596"/>
                  <a:pt x="16636" y="1256371"/>
                </a:cubicBezTo>
                <a:cubicBezTo>
                  <a:pt x="97173" y="1592146"/>
                  <a:pt x="787309" y="1748264"/>
                  <a:pt x="871563" y="2014654"/>
                </a:cubicBezTo>
                <a:cubicBezTo>
                  <a:pt x="955817" y="2281044"/>
                  <a:pt x="738987" y="2567878"/>
                  <a:pt x="522158" y="28547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24" descr="IMG_20140214_1429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3764277"/>
            <a:ext cx="1828800" cy="1762125"/>
          </a:xfrm>
          <a:prstGeom prst="rect">
            <a:avLst/>
          </a:prstGeom>
          <a:noFill/>
        </p:spPr>
      </p:pic>
      <p:sp>
        <p:nvSpPr>
          <p:cNvPr id="12" name="Oval 11"/>
          <p:cNvSpPr/>
          <p:nvPr/>
        </p:nvSpPr>
        <p:spPr>
          <a:xfrm>
            <a:off x="5691188" y="2694302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91288" y="2680015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" name="Straight Connector 13"/>
          <p:cNvCxnSpPr>
            <a:stCxn id="12" idx="6"/>
            <a:endCxn id="13" idx="2"/>
          </p:cNvCxnSpPr>
          <p:nvPr/>
        </p:nvCxnSpPr>
        <p:spPr>
          <a:xfrm flipV="1">
            <a:off x="5767388" y="2832415"/>
            <a:ext cx="723900" cy="14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005513" y="2389502"/>
            <a:ext cx="46037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262688" y="2389502"/>
            <a:ext cx="46037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5351463" y="1544952"/>
            <a:ext cx="18113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Magnetic sensors</a:t>
            </a:r>
          </a:p>
          <a:p>
            <a:r>
              <a:rPr lang="en-US">
                <a:latin typeface="Calibri" pitchFamily="34" charset="0"/>
              </a:rPr>
              <a:t>S1             S2</a:t>
            </a:r>
          </a:p>
          <a:p>
            <a:endParaRPr lang="en-US">
              <a:latin typeface="Calibri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76888" y="2092640"/>
            <a:ext cx="428625" cy="29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345238" y="2092640"/>
            <a:ext cx="222250" cy="29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284913" y="1398902"/>
            <a:ext cx="3270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6448425" y="1060765"/>
            <a:ext cx="995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Terminal</a:t>
            </a:r>
          </a:p>
        </p:txBody>
      </p:sp>
      <p:sp>
        <p:nvSpPr>
          <p:cNvPr id="22" name="TextBox 20"/>
          <p:cNvSpPr txBox="1">
            <a:spLocks noChangeArrowheads="1"/>
          </p:cNvSpPr>
          <p:nvPr/>
        </p:nvSpPr>
        <p:spPr bwMode="auto">
          <a:xfrm>
            <a:off x="7018338" y="5778815"/>
            <a:ext cx="887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S2     S1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7175500" y="5397815"/>
            <a:ext cx="381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7653338" y="5372415"/>
            <a:ext cx="0" cy="40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50730" y="2566905"/>
            <a:ext cx="494507" cy="5853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2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1.3 Truth table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 method to represent logic functions for digital signals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95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The idea is to have all different combinations of inputs arranged in a table </a:t>
            </a:r>
          </a:p>
          <a:p>
            <a:pPr>
              <a:defRPr/>
            </a:pPr>
            <a:r>
              <a:rPr lang="en-US" dirty="0"/>
              <a:t>Each combination gives one output</a:t>
            </a:r>
          </a:p>
          <a:p>
            <a:pPr>
              <a:defRPr/>
            </a:pPr>
            <a:r>
              <a:rPr lang="en-US" dirty="0"/>
              <a:t>For n digital inputs , there will be 2</a:t>
            </a:r>
            <a:r>
              <a:rPr lang="en-US" baseline="30000" dirty="0"/>
              <a:t>n</a:t>
            </a:r>
            <a:r>
              <a:rPr lang="en-US" dirty="0"/>
              <a:t> different combinations </a:t>
            </a:r>
          </a:p>
          <a:p>
            <a:pPr>
              <a:defRPr/>
            </a:pPr>
            <a:r>
              <a:rPr lang="en-US" dirty="0"/>
              <a:t>The truth table has 2</a:t>
            </a:r>
            <a:r>
              <a:rPr lang="en-US" baseline="30000" dirty="0"/>
              <a:t>n</a:t>
            </a:r>
            <a:r>
              <a:rPr lang="en-US" dirty="0"/>
              <a:t> rows</a:t>
            </a:r>
          </a:p>
          <a:p>
            <a:pPr>
              <a:defRPr/>
            </a:pPr>
            <a:r>
              <a:rPr lang="en-US" dirty="0"/>
              <a:t>Example: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n=2 (X and Y as inputs), so there are 2</a:t>
            </a:r>
            <a:r>
              <a:rPr lang="en-US" baseline="30000" dirty="0"/>
              <a:t>n</a:t>
            </a:r>
            <a:r>
              <a:rPr lang="en-US" dirty="0"/>
              <a:t>=4 rows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You can see that no two rows have the same combination of </a:t>
            </a:r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Example 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16</a:t>
            </a:fld>
            <a:endParaRPr lang="en-GB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929521"/>
              </p:ext>
            </p:extLst>
          </p:nvPr>
        </p:nvGraphicFramePr>
        <p:xfrm>
          <a:off x="5105400" y="1883225"/>
          <a:ext cx="3581400" cy="3482975"/>
        </p:xfrm>
        <a:graphic>
          <a:graphicData uri="http://schemas.openxmlformats.org/drawingml/2006/table">
            <a:tbl>
              <a:tblPr/>
              <a:tblGrid>
                <a:gridCol w="1193800"/>
                <a:gridCol w="1193800"/>
                <a:gridCol w="1193800"/>
              </a:tblGrid>
              <a:tr h="146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Input: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Input: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W=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Output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For the 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5521235" y="5647735"/>
            <a:ext cx="2954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? = depends on the operation</a:t>
            </a:r>
          </a:p>
        </p:txBody>
      </p:sp>
    </p:spTree>
    <p:extLst>
      <p:ext uri="{BB962C8B-B14F-4D97-AF65-F5344CB8AC3E}">
        <p14:creationId xmlns:p14="http://schemas.microsoft.com/office/powerpoint/2010/main" val="148205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Truth table example for “</a:t>
            </a:r>
            <a:r>
              <a:rPr lang="en-US" sz="3600" dirty="0" smtClean="0"/>
              <a:t>AND” operation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 , Y are 2 digital input signals</a:t>
            </a:r>
          </a:p>
          <a:p>
            <a:pPr>
              <a:defRPr/>
            </a:pPr>
            <a:r>
              <a:rPr lang="en-US" dirty="0"/>
              <a:t>We can use a “Truth table” to find the output</a:t>
            </a:r>
          </a:p>
          <a:p>
            <a:pPr>
              <a:defRPr/>
            </a:pPr>
            <a:r>
              <a:rPr lang="en-US" dirty="0"/>
              <a:t>Because there are n=2 inputs: X,Y</a:t>
            </a:r>
          </a:p>
          <a:p>
            <a:pPr>
              <a:defRPr/>
            </a:pPr>
            <a:r>
              <a:rPr lang="en-US" dirty="0"/>
              <a:t>So there are 2</a:t>
            </a:r>
            <a:r>
              <a:rPr lang="en-US" baseline="30000" dirty="0"/>
              <a:t>n</a:t>
            </a:r>
            <a:r>
              <a:rPr lang="en-US" dirty="0"/>
              <a:t>=4 rows in the  truth table</a:t>
            </a:r>
          </a:p>
          <a:p>
            <a:pPr>
              <a:defRPr/>
            </a:pPr>
            <a:r>
              <a:rPr lang="en-US" dirty="0"/>
              <a:t>Steps to fill in the table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Fill in Y: 0,1,0,1 (from top)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Fill in X: 0,0,1,1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Fill in the outputs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Compute output: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/>
              <a:t>Output=1 only when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both </a:t>
            </a:r>
            <a:r>
              <a:rPr lang="en-US" dirty="0"/>
              <a:t>inputs are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17</a:t>
            </a:fld>
            <a:endParaRPr lang="en-GB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7125155"/>
              </p:ext>
            </p:extLst>
          </p:nvPr>
        </p:nvGraphicFramePr>
        <p:xfrm>
          <a:off x="4724400" y="3657600"/>
          <a:ext cx="3987303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101"/>
                <a:gridCol w="1329101"/>
                <a:gridCol w="1329101"/>
              </a:tblGrid>
              <a:tr h="440635">
                <a:tc>
                  <a:txBody>
                    <a:bodyPr/>
                    <a:lstStyle/>
                    <a:p>
                      <a:r>
                        <a:rPr lang="en-US" dirty="0" smtClean="0"/>
                        <a:t>Input : </a:t>
                      </a:r>
                    </a:p>
                    <a:p>
                      <a:r>
                        <a:rPr lang="en-US" dirty="0" smtClean="0"/>
                        <a:t>X=eat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Input:</a:t>
                      </a:r>
                    </a:p>
                    <a:p>
                      <a:r>
                        <a:rPr lang="en-US" dirty="0" smtClean="0"/>
                        <a:t>Y=drink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 W= </a:t>
                      </a:r>
                    </a:p>
                    <a:p>
                      <a:r>
                        <a:rPr lang="en-US" dirty="0" smtClean="0"/>
                        <a:t>X AND Y =live</a:t>
                      </a:r>
                      <a:endParaRPr lang="en-US" dirty="0"/>
                    </a:p>
                  </a:txBody>
                  <a:tcPr/>
                </a:tc>
              </a:tr>
              <a:tr h="251791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251791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25179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25179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949325"/>
            <a:ext cx="11223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6307138" y="920750"/>
            <a:ext cx="3111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X</a:t>
            </a:r>
          </a:p>
          <a:p>
            <a:endParaRPr lang="en-US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Y</a:t>
            </a:r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7950200" y="904875"/>
            <a:ext cx="111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W=</a:t>
            </a:r>
          </a:p>
          <a:p>
            <a:r>
              <a:rPr lang="en-US" b="1">
                <a:latin typeface="Calibri" pitchFamily="34" charset="0"/>
              </a:rPr>
              <a:t>X AND Y</a:t>
            </a:r>
          </a:p>
        </p:txBody>
      </p:sp>
    </p:spTree>
    <p:extLst>
      <p:ext uri="{BB962C8B-B14F-4D97-AF65-F5344CB8AC3E}">
        <p14:creationId xmlns:p14="http://schemas.microsoft.com/office/powerpoint/2010/main" val="410505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Truth table example for “OR”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X ,  Y are 2 digital input signals</a:t>
            </a:r>
          </a:p>
          <a:p>
            <a:pPr>
              <a:defRPr/>
            </a:pPr>
            <a:r>
              <a:rPr lang="en-US" dirty="0"/>
              <a:t>We can use a “Truth table” to find the output</a:t>
            </a:r>
          </a:p>
          <a:p>
            <a:pPr>
              <a:defRPr/>
            </a:pPr>
            <a:r>
              <a:rPr lang="en-US" dirty="0"/>
              <a:t>Because there are n=2 inputs: X,Y</a:t>
            </a:r>
          </a:p>
          <a:p>
            <a:pPr>
              <a:defRPr/>
            </a:pPr>
            <a:r>
              <a:rPr lang="en-US" dirty="0"/>
              <a:t>So there are 2</a:t>
            </a:r>
            <a:r>
              <a:rPr lang="en-US" baseline="30000" dirty="0"/>
              <a:t>n</a:t>
            </a:r>
            <a:r>
              <a:rPr lang="en-US" dirty="0"/>
              <a:t>=4 rows in the  truth table</a:t>
            </a:r>
          </a:p>
          <a:p>
            <a:pPr>
              <a:defRPr/>
            </a:pPr>
            <a:r>
              <a:rPr lang="en-US" dirty="0"/>
              <a:t>Steps: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Fill in Y: 0,1,0,1(from top)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Fill in X: 0,0,1,1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Fill in the outputs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Compute output: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/>
              <a:t>Output=1 only when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either </a:t>
            </a:r>
            <a:r>
              <a:rPr lang="en-US" dirty="0"/>
              <a:t>input is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18</a:t>
            </a:fld>
            <a:endParaRPr lang="en-GB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885192"/>
              </p:ext>
            </p:extLst>
          </p:nvPr>
        </p:nvGraphicFramePr>
        <p:xfrm>
          <a:off x="4859381" y="3429000"/>
          <a:ext cx="3866606" cy="2651760"/>
        </p:xfrm>
        <a:graphic>
          <a:graphicData uri="http://schemas.openxmlformats.org/drawingml/2006/table">
            <a:tbl>
              <a:tblPr/>
              <a:tblGrid>
                <a:gridCol w="1288302"/>
                <a:gridCol w="1290003"/>
                <a:gridCol w="1288301"/>
              </a:tblGrid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Input: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X(pay by cash)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Input: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 (pay by Octopus)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Output W=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 OR Y=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(ride on a bus)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870855"/>
            <a:ext cx="134778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6388100" y="1005793"/>
            <a:ext cx="3111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X</a:t>
            </a:r>
          </a:p>
          <a:p>
            <a:endParaRPr lang="en-US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Y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8026400" y="924830"/>
            <a:ext cx="111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W=</a:t>
            </a:r>
          </a:p>
          <a:p>
            <a:r>
              <a:rPr lang="en-US" b="1">
                <a:latin typeface="Calibri" pitchFamily="34" charset="0"/>
              </a:rPr>
              <a:t>X OR Y</a:t>
            </a:r>
          </a:p>
        </p:txBody>
      </p:sp>
    </p:spTree>
    <p:extLst>
      <p:ext uri="{BB962C8B-B14F-4D97-AF65-F5344CB8AC3E}">
        <p14:creationId xmlns:p14="http://schemas.microsoft.com/office/powerpoint/2010/main" val="141229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(or called negation)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  is a digital input signal</a:t>
            </a:r>
          </a:p>
          <a:p>
            <a:r>
              <a:rPr lang="en-US" dirty="0"/>
              <a:t>We can use a “Truth table” to find the output</a:t>
            </a:r>
          </a:p>
          <a:p>
            <a:r>
              <a:rPr lang="en-US" dirty="0"/>
              <a:t>Because there are n=1 input: X</a:t>
            </a:r>
          </a:p>
          <a:p>
            <a:r>
              <a:rPr lang="en-US" dirty="0"/>
              <a:t>So there are 2</a:t>
            </a:r>
            <a:r>
              <a:rPr lang="en-US" baseline="30000" dirty="0"/>
              <a:t>n</a:t>
            </a:r>
            <a:r>
              <a:rPr lang="en-US" dirty="0"/>
              <a:t>=2 rows in the  truth table</a:t>
            </a:r>
          </a:p>
          <a:p>
            <a:r>
              <a:rPr lang="en-US" dirty="0"/>
              <a:t>Step:</a:t>
            </a:r>
          </a:p>
          <a:p>
            <a:pPr lvl="1"/>
            <a:r>
              <a:rPr lang="en-US" dirty="0"/>
              <a:t>Fill in X: 0,1</a:t>
            </a:r>
          </a:p>
          <a:p>
            <a:pPr lvl="1"/>
            <a:r>
              <a:rPr lang="en-US" dirty="0"/>
              <a:t>Fill in the outputs</a:t>
            </a:r>
          </a:p>
          <a:p>
            <a:pPr lvl="1"/>
            <a:r>
              <a:rPr lang="en-US" dirty="0"/>
              <a:t>Compute output:</a:t>
            </a:r>
          </a:p>
          <a:p>
            <a:pPr lvl="2"/>
            <a:r>
              <a:rPr lang="en-US" dirty="0" smtClean="0"/>
              <a:t>Output=Reverse the input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19</a:t>
            </a:fld>
            <a:endParaRPr lang="en-GB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709093"/>
              </p:ext>
            </p:extLst>
          </p:nvPr>
        </p:nvGraphicFramePr>
        <p:xfrm>
          <a:off x="5424488" y="4343400"/>
          <a:ext cx="2895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</a:tblGrid>
              <a:tr h="245180">
                <a:tc>
                  <a:txBody>
                    <a:bodyPr/>
                    <a:lstStyle/>
                    <a:p>
                      <a:r>
                        <a:rPr lang="en-US" dirty="0" smtClean="0"/>
                        <a:t>X= you are rich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X</a:t>
                      </a:r>
                    </a:p>
                    <a:p>
                      <a:r>
                        <a:rPr lang="en-US" dirty="0" smtClean="0"/>
                        <a:t>(you are not</a:t>
                      </a:r>
                      <a:r>
                        <a:rPr lang="en-US" baseline="0" dirty="0" smtClean="0"/>
                        <a:t> rich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24858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24858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1048590"/>
            <a:ext cx="81756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705600" y="1204165"/>
            <a:ext cx="311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X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7929563" y="1183528"/>
            <a:ext cx="781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W=</a:t>
            </a:r>
          </a:p>
          <a:p>
            <a:r>
              <a:rPr lang="en-US" b="1">
                <a:latin typeface="Calibri" pitchFamily="34" charset="0"/>
              </a:rPr>
              <a:t>NOT X</a:t>
            </a:r>
          </a:p>
        </p:txBody>
      </p:sp>
    </p:spTree>
    <p:extLst>
      <p:ext uri="{BB962C8B-B14F-4D97-AF65-F5344CB8AC3E}">
        <p14:creationId xmlns:p14="http://schemas.microsoft.com/office/powerpoint/2010/main" val="138321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 1: Introduction</a:t>
            </a:r>
          </a:p>
          <a:p>
            <a:pPr lvl="1"/>
            <a:r>
              <a:rPr lang="en-US" dirty="0"/>
              <a:t>1.1 What is Digital logic?</a:t>
            </a:r>
          </a:p>
          <a:p>
            <a:pPr lvl="1"/>
            <a:r>
              <a:rPr lang="en-US" dirty="0"/>
              <a:t>1.2 Digital operations (AND, OR, NOT)</a:t>
            </a:r>
          </a:p>
          <a:p>
            <a:pPr lvl="1"/>
            <a:r>
              <a:rPr lang="en-US" dirty="0"/>
              <a:t>1.3 Truth table</a:t>
            </a:r>
          </a:p>
          <a:p>
            <a:pPr lvl="1"/>
            <a:r>
              <a:rPr lang="en-US" dirty="0"/>
              <a:t>1.4 Robot Hardware</a:t>
            </a:r>
          </a:p>
          <a:p>
            <a:pPr lvl="1"/>
            <a:r>
              <a:rPr lang="en-US" dirty="0"/>
              <a:t>1.5 Software implementation of digital operations</a:t>
            </a:r>
          </a:p>
          <a:p>
            <a:r>
              <a:rPr lang="en-US" dirty="0">
                <a:solidFill>
                  <a:srgbClr val="FFC000"/>
                </a:solidFill>
              </a:rPr>
              <a:t>Part 2 (next week): Hardware/software Implementation</a:t>
            </a:r>
          </a:p>
          <a:p>
            <a:pPr lvl="1"/>
            <a:r>
              <a:rPr lang="en-US" altLang="zh-HK" dirty="0">
                <a:solidFill>
                  <a:srgbClr val="FFC000"/>
                </a:solidFill>
              </a:rPr>
              <a:t>2.1 Robot system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2.1 Use of If-then-else (software method 1)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2.2 Use of switch case (software method 2)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2.3 Finite state </a:t>
            </a:r>
            <a:r>
              <a:rPr lang="en-US" dirty="0" smtClean="0">
                <a:solidFill>
                  <a:srgbClr val="FFC000"/>
                </a:solidFill>
              </a:rPr>
              <a:t>machines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2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88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rows are required in the truth table for 3 inputs?</a:t>
            </a:r>
          </a:p>
          <a:p>
            <a:r>
              <a:rPr lang="en-US" dirty="0"/>
              <a:t>Give examples of </a:t>
            </a:r>
          </a:p>
          <a:p>
            <a:pPr lvl="1"/>
            <a:r>
              <a:rPr lang="en-US" dirty="0"/>
              <a:t>AND</a:t>
            </a:r>
          </a:p>
          <a:p>
            <a:pPr lvl="1"/>
            <a:r>
              <a:rPr lang="en-US" dirty="0"/>
              <a:t>OR</a:t>
            </a:r>
          </a:p>
          <a:p>
            <a:pPr lvl="1"/>
            <a:r>
              <a:rPr lang="en-US" dirty="0" smtClean="0"/>
              <a:t>NOT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20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376852" y="5773783"/>
            <a:ext cx="228600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Answer: 2</a:t>
            </a:r>
            <a:r>
              <a:rPr lang="en-US" sz="1400" baseline="30000" dirty="0" smtClean="0"/>
              <a:t>3</a:t>
            </a:r>
            <a:r>
              <a:rPr lang="en-US" sz="1400" dirty="0" smtClean="0"/>
              <a:t>=8 rows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2634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Combinational logic</a:t>
            </a:r>
            <a:br>
              <a:rPr lang="en-US" dirty="0" smtClean="0"/>
            </a:br>
            <a:r>
              <a:rPr lang="en-US" dirty="0" smtClean="0"/>
              <a:t>(Combine NOT, AND, 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X ,  Y , Z are 3 digital input signals</a:t>
            </a:r>
          </a:p>
          <a:p>
            <a:pPr>
              <a:defRPr/>
            </a:pPr>
            <a:r>
              <a:rPr lang="en-US" dirty="0"/>
              <a:t>We can use a “Truth table” to find the output</a:t>
            </a:r>
          </a:p>
          <a:p>
            <a:pPr>
              <a:defRPr/>
            </a:pPr>
            <a:r>
              <a:rPr lang="en-US" dirty="0"/>
              <a:t>Because there are n=3 inputs: X,Y,Z</a:t>
            </a:r>
          </a:p>
          <a:p>
            <a:pPr>
              <a:defRPr/>
            </a:pPr>
            <a:r>
              <a:rPr lang="en-US" dirty="0"/>
              <a:t>So there are 2</a:t>
            </a:r>
            <a:r>
              <a:rPr lang="en-US" baseline="30000" dirty="0"/>
              <a:t>n</a:t>
            </a:r>
            <a:r>
              <a:rPr lang="en-US" dirty="0"/>
              <a:t>=8 rows in the  truth table</a:t>
            </a:r>
          </a:p>
          <a:p>
            <a:pPr>
              <a:defRPr/>
            </a:pPr>
            <a:r>
              <a:rPr lang="en-US" dirty="0"/>
              <a:t>Fill in Z: 0,1,0,1,0,1,0,1</a:t>
            </a:r>
          </a:p>
          <a:p>
            <a:pPr>
              <a:defRPr/>
            </a:pPr>
            <a:r>
              <a:rPr lang="en-US" dirty="0"/>
              <a:t>Fill in Y: 0,0,1,1,0,0,1,1</a:t>
            </a:r>
          </a:p>
          <a:p>
            <a:pPr>
              <a:defRPr/>
            </a:pPr>
            <a:r>
              <a:rPr lang="en-US" dirty="0"/>
              <a:t>Fill in X: </a:t>
            </a:r>
            <a:r>
              <a:rPr lang="en-US" dirty="0" smtClean="0"/>
              <a:t>0,0,0,0,1,1,1,1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21</a:t>
            </a:fld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2484" y="4801779"/>
            <a:ext cx="45783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94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find : W=X OR (NOT (Y) AND Z)</a:t>
            </a:r>
          </a:p>
          <a:p>
            <a:r>
              <a:rPr lang="en-US" dirty="0"/>
              <a:t>Step 1: fill in different combinations of inputs</a:t>
            </a:r>
          </a:p>
          <a:p>
            <a:r>
              <a:rPr lang="en-US" dirty="0"/>
              <a:t>2 inputs, so </a:t>
            </a:r>
            <a:r>
              <a:rPr lang="en-US" dirty="0" smtClean="0"/>
              <a:t>2</a:t>
            </a:r>
            <a:r>
              <a:rPr lang="en-US" baseline="30000" dirty="0" smtClean="0"/>
              <a:t>3</a:t>
            </a:r>
            <a:r>
              <a:rPr lang="en-US" dirty="0" smtClean="0"/>
              <a:t>=8 </a:t>
            </a:r>
            <a:r>
              <a:rPr lang="en-US" dirty="0"/>
              <a:t>rows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22</a:t>
            </a:fld>
            <a:endParaRPr lang="en-GB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214933"/>
              </p:ext>
            </p:extLst>
          </p:nvPr>
        </p:nvGraphicFramePr>
        <p:xfrm>
          <a:off x="289378" y="2832462"/>
          <a:ext cx="7038884" cy="3417138"/>
        </p:xfrm>
        <a:graphic>
          <a:graphicData uri="http://schemas.openxmlformats.org/drawingml/2006/table">
            <a:tbl>
              <a:tblPr/>
              <a:tblGrid>
                <a:gridCol w="1181479"/>
                <a:gridCol w="1181479"/>
                <a:gridCol w="1156484"/>
                <a:gridCol w="1156484"/>
                <a:gridCol w="1158150"/>
                <a:gridCol w="1204808"/>
              </a:tblGrid>
              <a:tr h="804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W=X OR (NOT ( Y) AND Z)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5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?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1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?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1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?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1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?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1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1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1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1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141333" y="3106782"/>
            <a:ext cx="3659959" cy="3127601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718457" y="2344783"/>
            <a:ext cx="313509" cy="1430383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2"/>
          <a:srcRect t="19222"/>
          <a:stretch/>
        </p:blipFill>
        <p:spPr bwMode="auto">
          <a:xfrm>
            <a:off x="4763589" y="490286"/>
            <a:ext cx="4099167" cy="88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8421189" y="383720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181575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solve it step by 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23</a:t>
            </a:fld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219200"/>
            <a:ext cx="45783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743200" y="1676400"/>
            <a:ext cx="2324100" cy="533400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Arrow Connector 8"/>
          <p:cNvCxnSpPr>
            <a:endCxn id="8" idx="2"/>
          </p:cNvCxnSpPr>
          <p:nvPr/>
        </p:nvCxnSpPr>
        <p:spPr>
          <a:xfrm>
            <a:off x="1905000" y="1676400"/>
            <a:ext cx="8382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8"/>
          <p:cNvSpPr txBox="1">
            <a:spLocks noChangeArrowheads="1"/>
          </p:cNvSpPr>
          <p:nvPr/>
        </p:nvSpPr>
        <p:spPr bwMode="auto">
          <a:xfrm>
            <a:off x="7848600" y="1795463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W</a:t>
            </a:r>
          </a:p>
        </p:txBody>
      </p:sp>
      <p:graphicFrame>
        <p:nvGraphicFramePr>
          <p:cNvPr id="12" name="Content Placeholder 3"/>
          <p:cNvGraphicFramePr>
            <a:graphicFrameLocks noGrp="1"/>
          </p:cNvGraphicFramePr>
          <p:nvPr/>
        </p:nvGraphicFramePr>
        <p:xfrm>
          <a:off x="1524000" y="2667000"/>
          <a:ext cx="4114800" cy="3606804"/>
        </p:xfrm>
        <a:graphic>
          <a:graphicData uri="http://schemas.openxmlformats.org/drawingml/2006/table">
            <a:tbl>
              <a:tblPr/>
              <a:tblGrid>
                <a:gridCol w="1039813"/>
                <a:gridCol w="1038225"/>
                <a:gridCol w="1019175"/>
                <a:gridCol w="1017587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NOT(Y)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3" name="Oval 12"/>
          <p:cNvSpPr/>
          <p:nvPr/>
        </p:nvSpPr>
        <p:spPr>
          <a:xfrm>
            <a:off x="4343400" y="3200400"/>
            <a:ext cx="1235775" cy="32138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362200" y="3200400"/>
            <a:ext cx="746760" cy="3213837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Arrow Connector 14"/>
          <p:cNvCxnSpPr>
            <a:stCxn id="17" idx="1"/>
            <a:endCxn id="14" idx="5"/>
          </p:cNvCxnSpPr>
          <p:nvPr/>
        </p:nvCxnSpPr>
        <p:spPr>
          <a:xfrm flipH="1" flipV="1">
            <a:off x="2999600" y="5943581"/>
            <a:ext cx="283280" cy="403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5943600" y="3124200"/>
            <a:ext cx="3200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Produce NOT (Y)</a:t>
            </a:r>
          </a:p>
          <a:p>
            <a:r>
              <a:rPr lang="en-US" sz="2400" dirty="0">
                <a:latin typeface="Calibri" pitchFamily="34" charset="0"/>
              </a:rPr>
              <a:t>f</a:t>
            </a:r>
            <a:r>
              <a:rPr lang="en-US" sz="2400" dirty="0" smtClean="0">
                <a:latin typeface="Calibri" pitchFamily="34" charset="0"/>
              </a:rPr>
              <a:t>rom </a:t>
            </a:r>
            <a:r>
              <a:rPr lang="en-US" sz="2400" dirty="0">
                <a:latin typeface="Calibri" pitchFamily="34" charset="0"/>
              </a:rPr>
              <a:t>Y first.</a:t>
            </a:r>
          </a:p>
          <a:p>
            <a:r>
              <a:rPr lang="en-US" sz="2400" dirty="0">
                <a:latin typeface="Calibri" pitchFamily="34" charset="0"/>
              </a:rPr>
              <a:t>X,Z are not used in this step.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3282880" y="6161783"/>
            <a:ext cx="679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input</a:t>
            </a:r>
          </a:p>
        </p:txBody>
      </p:sp>
      <p:sp>
        <p:nvSpPr>
          <p:cNvPr id="18" name="TextBox 14"/>
          <p:cNvSpPr txBox="1">
            <a:spLocks noChangeArrowheads="1"/>
          </p:cNvSpPr>
          <p:nvPr/>
        </p:nvSpPr>
        <p:spPr bwMode="auto">
          <a:xfrm>
            <a:off x="5530852" y="5730428"/>
            <a:ext cx="825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output</a:t>
            </a:r>
          </a:p>
        </p:txBody>
      </p:sp>
      <p:cxnSp>
        <p:nvCxnSpPr>
          <p:cNvPr id="19" name="Straight Arrow Connector 18"/>
          <p:cNvCxnSpPr>
            <a:endCxn id="13" idx="7"/>
          </p:cNvCxnSpPr>
          <p:nvPr/>
        </p:nvCxnSpPr>
        <p:spPr>
          <a:xfrm flipH="1">
            <a:off x="5398200" y="3352800"/>
            <a:ext cx="545402" cy="31825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8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solve it step by 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24</a:t>
            </a:fld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219200"/>
            <a:ext cx="45783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743200" y="1600200"/>
            <a:ext cx="3276600" cy="990600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905000" y="1600200"/>
            <a:ext cx="8382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24"/>
          <p:cNvSpPr txBox="1">
            <a:spLocks noChangeArrowheads="1"/>
          </p:cNvSpPr>
          <p:nvPr/>
        </p:nvSpPr>
        <p:spPr bwMode="auto">
          <a:xfrm>
            <a:off x="7848600" y="1795463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W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286500" y="2165350"/>
            <a:ext cx="114300" cy="42545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graphicFrame>
        <p:nvGraphicFramePr>
          <p:cNvPr id="14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383910"/>
              </p:ext>
            </p:extLst>
          </p:nvPr>
        </p:nvGraphicFramePr>
        <p:xfrm>
          <a:off x="152402" y="2647176"/>
          <a:ext cx="6873873" cy="3649121"/>
        </p:xfrm>
        <a:graphic>
          <a:graphicData uri="http://schemas.openxmlformats.org/drawingml/2006/table">
            <a:tbl>
              <a:tblPr/>
              <a:tblGrid>
                <a:gridCol w="1390844"/>
                <a:gridCol w="1392629"/>
                <a:gridCol w="1364062"/>
                <a:gridCol w="1362276"/>
                <a:gridCol w="1364062"/>
              </a:tblGrid>
              <a:tr h="723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NOT(Y)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 AND (NOT(Y))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3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3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3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3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3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3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3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3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5" name="Oval 14"/>
          <p:cNvSpPr/>
          <p:nvPr/>
        </p:nvSpPr>
        <p:spPr>
          <a:xfrm>
            <a:off x="3940175" y="3505200"/>
            <a:ext cx="1357313" cy="285115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900" y="3505200"/>
            <a:ext cx="1447800" cy="28511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3379606" y="6007145"/>
            <a:ext cx="6810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input</a:t>
            </a:r>
          </a:p>
        </p:txBody>
      </p:sp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6261100" y="6171406"/>
            <a:ext cx="825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output</a:t>
            </a:r>
          </a:p>
        </p:txBody>
      </p:sp>
      <p:sp>
        <p:nvSpPr>
          <p:cNvPr id="19" name="Oval 18"/>
          <p:cNvSpPr/>
          <p:nvPr/>
        </p:nvSpPr>
        <p:spPr>
          <a:xfrm>
            <a:off x="2743200" y="3462338"/>
            <a:ext cx="1190625" cy="2894012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4810125" y="6002111"/>
            <a:ext cx="679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input</a:t>
            </a:r>
          </a:p>
        </p:txBody>
      </p:sp>
      <p:sp>
        <p:nvSpPr>
          <p:cNvPr id="21" name="TextBox 16"/>
          <p:cNvSpPr txBox="1">
            <a:spLocks noChangeArrowheads="1"/>
          </p:cNvSpPr>
          <p:nvPr/>
        </p:nvSpPr>
        <p:spPr bwMode="auto">
          <a:xfrm>
            <a:off x="7086600" y="3048000"/>
            <a:ext cx="2057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Then, produce </a:t>
            </a:r>
          </a:p>
          <a:p>
            <a:r>
              <a:rPr lang="en-US" sz="2400">
                <a:latin typeface="Calibri" pitchFamily="34" charset="0"/>
              </a:rPr>
              <a:t>[Z AND (NOT (Y))].</a:t>
            </a:r>
          </a:p>
          <a:p>
            <a:r>
              <a:rPr lang="en-US" sz="2400">
                <a:latin typeface="Calibri" pitchFamily="34" charset="0"/>
              </a:rPr>
              <a:t>X , Y are not used directly in this step.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6781800" y="3048000"/>
            <a:ext cx="457200" cy="45720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86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solve it step by 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4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25</a:t>
            </a:fld>
            <a:endParaRPr lang="en-GB"/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638416"/>
              </p:ext>
            </p:extLst>
          </p:nvPr>
        </p:nvGraphicFramePr>
        <p:xfrm>
          <a:off x="152401" y="2444750"/>
          <a:ext cx="8586787" cy="3700599"/>
        </p:xfrm>
        <a:graphic>
          <a:graphicData uri="http://schemas.openxmlformats.org/drawingml/2006/table">
            <a:tbl>
              <a:tblPr/>
              <a:tblGrid>
                <a:gridCol w="1218704"/>
                <a:gridCol w="1056210"/>
                <a:gridCol w="1137457"/>
                <a:gridCol w="1462445"/>
                <a:gridCol w="1787433"/>
                <a:gridCol w="1924538"/>
              </a:tblGrid>
              <a:tr h="703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NOT(Y)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Z AND (NOT(Y)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W=X OR (Z AND (NOT(Y)))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219200"/>
            <a:ext cx="45783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val 11"/>
          <p:cNvSpPr/>
          <p:nvPr/>
        </p:nvSpPr>
        <p:spPr>
          <a:xfrm>
            <a:off x="4841875" y="3109545"/>
            <a:ext cx="1295400" cy="3071812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54013" y="3222257"/>
            <a:ext cx="976312" cy="30480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584950" y="3109545"/>
            <a:ext cx="1193800" cy="31829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964474" y="5933615"/>
            <a:ext cx="679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input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5771424" y="5871703"/>
            <a:ext cx="679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input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7758974" y="5865353"/>
            <a:ext cx="825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output</a:t>
            </a:r>
          </a:p>
        </p:txBody>
      </p:sp>
      <p:sp>
        <p:nvSpPr>
          <p:cNvPr id="18" name="Oval 17"/>
          <p:cNvSpPr/>
          <p:nvPr/>
        </p:nvSpPr>
        <p:spPr>
          <a:xfrm>
            <a:off x="5867400" y="1325563"/>
            <a:ext cx="1524000" cy="990600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905000" y="1371601"/>
            <a:ext cx="4511675" cy="2246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9"/>
          <p:cNvSpPr txBox="1">
            <a:spLocks noChangeArrowheads="1"/>
          </p:cNvSpPr>
          <p:nvPr/>
        </p:nvSpPr>
        <p:spPr bwMode="auto">
          <a:xfrm>
            <a:off x="7696200" y="1325563"/>
            <a:ext cx="1447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W=X OR (Z AND (NOT(Y)))</a:t>
            </a:r>
          </a:p>
          <a:p>
            <a:endParaRPr lang="en-US">
              <a:latin typeface="Calibri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7010400" y="2057400"/>
            <a:ext cx="609600" cy="468313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14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truth table to find the output of </a:t>
            </a:r>
          </a:p>
          <a:p>
            <a:r>
              <a:rPr lang="en-US" dirty="0"/>
              <a:t>NOT( X AND Y ) OR </a:t>
            </a:r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26</a:t>
            </a:fld>
            <a:endParaRPr lang="en-GB"/>
          </a:p>
        </p:txBody>
      </p:sp>
      <p:pic>
        <p:nvPicPr>
          <p:cNvPr id="7" name="Picture 22" descr="pic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429000"/>
            <a:ext cx="67818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598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Exercise1.1: NOT( X AND Y ) OR </a:t>
            </a:r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the blanks in X,Y, Z columns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27</a:t>
            </a:fld>
            <a:endParaRPr lang="en-GB"/>
          </a:p>
        </p:txBody>
      </p:sp>
      <p:pic>
        <p:nvPicPr>
          <p:cNvPr id="7" name="Picture 81" descr="pic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097277"/>
            <a:ext cx="2976563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394553"/>
              </p:ext>
            </p:extLst>
          </p:nvPr>
        </p:nvGraphicFramePr>
        <p:xfrm>
          <a:off x="309154" y="1889761"/>
          <a:ext cx="8587284" cy="4224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219"/>
                <a:gridCol w="649973"/>
                <a:gridCol w="893713"/>
                <a:gridCol w="1543686"/>
                <a:gridCol w="1868673"/>
                <a:gridCol w="2900020"/>
              </a:tblGrid>
              <a:tr h="1220357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 AND 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(X AND 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W=(NOT (Z AND Y)) OR Z</a:t>
                      </a:r>
                      <a:endParaRPr lang="en-US" dirty="0"/>
                    </a:p>
                  </a:txBody>
                  <a:tcPr/>
                </a:tc>
              </a:tr>
              <a:tr h="375494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54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54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54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54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54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54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54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232954" y="1707195"/>
            <a:ext cx="22860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Exercise1.1: NOT( X AND Y ) OR </a:t>
            </a:r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the blanks</a:t>
            </a:r>
          </a:p>
          <a:p>
            <a:r>
              <a:rPr lang="en-US" sz="2000" dirty="0"/>
              <a:t>The answer is in the appendix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28</a:t>
            </a:fld>
            <a:endParaRPr lang="en-GB"/>
          </a:p>
        </p:txBody>
      </p:sp>
      <p:pic>
        <p:nvPicPr>
          <p:cNvPr id="7" name="Picture 80" descr="pic001"/>
          <p:cNvPicPr>
            <a:picLocks noChangeAspect="1" noChangeArrowheads="1"/>
          </p:cNvPicPr>
          <p:nvPr/>
        </p:nvPicPr>
        <p:blipFill rotWithShape="1">
          <a:blip r:embed="rId2"/>
          <a:srcRect t="12237" b="12237"/>
          <a:stretch/>
        </p:blipFill>
        <p:spPr bwMode="auto">
          <a:xfrm>
            <a:off x="4038599" y="1031964"/>
            <a:ext cx="4424363" cy="992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141746"/>
              </p:ext>
            </p:extLst>
          </p:nvPr>
        </p:nvGraphicFramePr>
        <p:xfrm>
          <a:off x="165463" y="2521130"/>
          <a:ext cx="8739189" cy="3499935"/>
        </p:xfrm>
        <a:graphic>
          <a:graphicData uri="http://schemas.openxmlformats.org/drawingml/2006/table">
            <a:tbl>
              <a:tblPr/>
              <a:tblGrid>
                <a:gridCol w="744201"/>
                <a:gridCol w="661512"/>
                <a:gridCol w="909578"/>
                <a:gridCol w="1571090"/>
                <a:gridCol w="1901846"/>
                <a:gridCol w="2950962"/>
              </a:tblGrid>
              <a:tr h="565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X AND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NOT (X AND 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W=(NOT (Z AND Y)) OR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6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6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6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6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6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6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6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6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92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 Hardware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26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Motivations and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brain of our robot is a set of digital logic functions</a:t>
            </a:r>
          </a:p>
          <a:p>
            <a:pPr>
              <a:defRPr/>
            </a:pPr>
            <a:r>
              <a:rPr lang="en-US" dirty="0"/>
              <a:t>We will introduce three techniques in digital logic design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Logic formula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Truth table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Finite state machine</a:t>
            </a:r>
          </a:p>
          <a:p>
            <a:pPr>
              <a:defRPr/>
            </a:pPr>
            <a:r>
              <a:rPr lang="en-US" dirty="0"/>
              <a:t>We will use a program in a micro-controller system to implement these </a:t>
            </a:r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30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 </a:t>
            </a:r>
            <a:r>
              <a:rPr lang="en-US" dirty="0"/>
              <a:t>Hardware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  <a:defRPr/>
            </a:pPr>
            <a:r>
              <a:rPr lang="en-US" dirty="0"/>
              <a:t>Controlled by an Arduino computer</a:t>
            </a:r>
          </a:p>
          <a:p>
            <a:pPr marL="742950" lvl="2" indent="-342900">
              <a:defRPr/>
            </a:pPr>
            <a:r>
              <a:rPr lang="en-US" dirty="0"/>
              <a:t>Write programs and download to run</a:t>
            </a:r>
          </a:p>
          <a:p>
            <a:pPr marL="342900" lvl="1" indent="-342900">
              <a:buFont typeface="Arial" charset="0"/>
              <a:buChar char="•"/>
              <a:defRPr/>
            </a:pPr>
            <a:r>
              <a:rPr lang="en-US" dirty="0"/>
              <a:t>The robot will be put in a sphere, it has </a:t>
            </a:r>
          </a:p>
          <a:p>
            <a:pPr marL="742950" lvl="2" indent="-342900">
              <a:defRPr/>
            </a:pPr>
            <a:r>
              <a:rPr lang="en-US" dirty="0"/>
              <a:t>LED display Board</a:t>
            </a:r>
          </a:p>
          <a:p>
            <a:pPr marL="742950" lvl="2" indent="-342900">
              <a:defRPr/>
            </a:pPr>
            <a:r>
              <a:rPr lang="en-US" dirty="0"/>
              <a:t>7-segment display</a:t>
            </a:r>
          </a:p>
          <a:p>
            <a:pPr marL="742950" lvl="2" indent="-342900">
              <a:defRPr/>
            </a:pPr>
            <a:r>
              <a:rPr lang="en-US" dirty="0"/>
              <a:t>Light seeking sensors</a:t>
            </a:r>
          </a:p>
          <a:p>
            <a:pPr marL="742950" lvl="2" indent="-342900">
              <a:defRPr/>
            </a:pPr>
            <a:r>
              <a:rPr lang="en-US" dirty="0"/>
              <a:t>Magnetic sensor for power </a:t>
            </a:r>
            <a:r>
              <a:rPr lang="en-US" dirty="0" smtClean="0"/>
              <a:t>on/off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30</a:t>
            </a:fld>
            <a:endParaRPr lang="en-GB"/>
          </a:p>
        </p:txBody>
      </p:sp>
      <p:pic>
        <p:nvPicPr>
          <p:cNvPr id="9" name="Picture 2" descr="X:\khwong\www2\engg1100\pics\sphere1_top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47800"/>
            <a:ext cx="2102498" cy="21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X:\khwong\www2\engg1100\pics\sphere1_bottom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249" y="4038600"/>
            <a:ext cx="2001093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X:\khwong\www2\engg1100\pics\sphere1_sid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752600"/>
            <a:ext cx="196482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05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31</a:t>
            </a:fld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5230" y="454110"/>
            <a:ext cx="29718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smtClean="0"/>
              <a:t>The Intelligent Robot system </a:t>
            </a:r>
            <a:endParaRPr lang="en-US" sz="2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05230" y="1779673"/>
            <a:ext cx="3810000" cy="4343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76242" y="2683105"/>
            <a:ext cx="1447800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Arduino</a:t>
            </a:r>
            <a:r>
              <a:rPr lang="en-US" dirty="0" smtClean="0"/>
              <a:t> board</a:t>
            </a:r>
            <a:endParaRPr lang="en-US" dirty="0"/>
          </a:p>
          <a:p>
            <a:r>
              <a:rPr lang="en-US" dirty="0" smtClean="0"/>
              <a:t>(programs to be run in the</a:t>
            </a:r>
            <a:r>
              <a:rPr lang="en-US" dirty="0"/>
              <a:t> </a:t>
            </a:r>
            <a:r>
              <a:rPr lang="en-US" dirty="0" err="1"/>
              <a:t>Arduino</a:t>
            </a:r>
            <a:r>
              <a:rPr lang="en-US" dirty="0" smtClean="0"/>
              <a:t> computer):</a:t>
            </a:r>
          </a:p>
          <a:p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v</a:t>
            </a:r>
            <a:r>
              <a:rPr lang="en-US" dirty="0" smtClean="0"/>
              <a:t>oid Loop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If ….</a:t>
            </a:r>
          </a:p>
          <a:p>
            <a:r>
              <a:rPr lang="en-US" dirty="0" smtClean="0"/>
              <a:t>   then….</a:t>
            </a:r>
          </a:p>
          <a:p>
            <a:r>
              <a:rPr lang="en-US" dirty="0" smtClean="0"/>
              <a:t>   else….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05401" y="3518560"/>
            <a:ext cx="137734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Inputs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05401" y="4730423"/>
            <a:ext cx="137084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Outputs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7312" y="4231264"/>
            <a:ext cx="1295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Motor drivers</a:t>
            </a:r>
          </a:p>
          <a:p>
            <a:endParaRPr lang="en-US" dirty="0" smtClean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639566" y="3255739"/>
            <a:ext cx="2465834" cy="447487"/>
          </a:xfrm>
          <a:prstGeom prst="straightConnector1">
            <a:avLst/>
          </a:prstGeom>
          <a:ln w="50800" cmpd="tri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425253" y="4377365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39"/>
          <p:cNvSpPr txBox="1">
            <a:spLocks noChangeArrowheads="1"/>
          </p:cNvSpPr>
          <p:nvPr/>
        </p:nvSpPr>
        <p:spPr bwMode="auto">
          <a:xfrm>
            <a:off x="4084085" y="2312028"/>
            <a:ext cx="24695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Magnetic on/off sensor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928241" y="5267250"/>
            <a:ext cx="2286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929829" y="5419650"/>
            <a:ext cx="2286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577653" y="5249248"/>
            <a:ext cx="2667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577653" y="5401648"/>
            <a:ext cx="2667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067830" y="3414200"/>
            <a:ext cx="0" cy="104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31033" y="408072"/>
            <a:ext cx="863806" cy="943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Straight Arrow Connector 22"/>
          <p:cNvCxnSpPr/>
          <p:nvPr/>
        </p:nvCxnSpPr>
        <p:spPr>
          <a:xfrm>
            <a:off x="4298967" y="718448"/>
            <a:ext cx="1027771" cy="0"/>
          </a:xfrm>
          <a:prstGeom prst="straightConnector1">
            <a:avLst/>
          </a:prstGeom>
          <a:ln w="50800" cmpd="sng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01192" y="1322146"/>
            <a:ext cx="234152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Programmer to update the program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27015" y="752210"/>
            <a:ext cx="234152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Bluetooth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49323" y="5095633"/>
            <a:ext cx="1069524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HK" dirty="0" smtClean="0"/>
              <a:t>H-bridge</a:t>
            </a:r>
            <a:endParaRPr lang="zh-HK" altLang="en-US" dirty="0"/>
          </a:p>
        </p:txBody>
      </p:sp>
      <p:cxnSp>
        <p:nvCxnSpPr>
          <p:cNvPr id="28" name="Straight Arrow Connector 27"/>
          <p:cNvCxnSpPr>
            <a:stCxn id="12" idx="1"/>
            <a:endCxn id="27" idx="3"/>
          </p:cNvCxnSpPr>
          <p:nvPr/>
        </p:nvCxnSpPr>
        <p:spPr>
          <a:xfrm flipH="1">
            <a:off x="4618847" y="4915089"/>
            <a:ext cx="486554" cy="365210"/>
          </a:xfrm>
          <a:prstGeom prst="straightConnector1">
            <a:avLst/>
          </a:prstGeom>
          <a:ln w="50800" cmpd="tri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4" descr="X:\khwong\www2\engg1100\pics\sphere1_sid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728" y="559428"/>
            <a:ext cx="196482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X:\khwong\www2\engg1100\pics\sphere1_sid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448" y="4278294"/>
            <a:ext cx="1403597" cy="125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16"/>
          <p:cNvSpPr txBox="1">
            <a:spLocks noChangeArrowheads="1"/>
          </p:cNvSpPr>
          <p:nvPr/>
        </p:nvSpPr>
        <p:spPr bwMode="auto">
          <a:xfrm>
            <a:off x="16079" y="5252772"/>
            <a:ext cx="8899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motors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1724110" y="3375011"/>
            <a:ext cx="419893" cy="4807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 rot="2832877">
            <a:off x="2073586" y="3378742"/>
            <a:ext cx="355857" cy="575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780742" y="3949031"/>
            <a:ext cx="40126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 rot="18185698">
            <a:off x="1446161" y="3436368"/>
            <a:ext cx="353220" cy="60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14"/>
          <p:cNvSpPr txBox="1">
            <a:spLocks noChangeArrowheads="1"/>
          </p:cNvSpPr>
          <p:nvPr/>
        </p:nvSpPr>
        <p:spPr bwMode="auto">
          <a:xfrm>
            <a:off x="906066" y="2753563"/>
            <a:ext cx="204125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       Light sensors</a:t>
            </a:r>
          </a:p>
          <a:p>
            <a:r>
              <a:rPr lang="en-US" dirty="0" smtClean="0">
                <a:latin typeface="Calibri" pitchFamily="34" charset="0"/>
              </a:rPr>
              <a:t>            S1       S2</a:t>
            </a:r>
          </a:p>
          <a:p>
            <a:r>
              <a:rPr lang="en-US" dirty="0" smtClean="0">
                <a:latin typeface="Calibri" pitchFamily="34" charset="0"/>
              </a:rPr>
              <a:t>     S3                   S4</a:t>
            </a:r>
          </a:p>
          <a:p>
            <a:r>
              <a:rPr lang="en-US" dirty="0" smtClean="0">
                <a:latin typeface="Calibri" pitchFamily="34" charset="0"/>
              </a:rPr>
              <a:t>          </a:t>
            </a:r>
          </a:p>
          <a:p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          S5          S6</a:t>
            </a:r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37" name="Straight Arrow Connector 36"/>
          <p:cNvCxnSpPr>
            <a:stCxn id="16" idx="3"/>
            <a:endCxn id="29" idx="2"/>
          </p:cNvCxnSpPr>
          <p:nvPr/>
        </p:nvCxnSpPr>
        <p:spPr>
          <a:xfrm flipV="1">
            <a:off x="6553607" y="2312028"/>
            <a:ext cx="646536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097131" y="2459097"/>
            <a:ext cx="296373" cy="276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60033" y="1652456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Light source</a:t>
            </a:r>
            <a:endParaRPr lang="en-US" dirty="0"/>
          </a:p>
        </p:txBody>
      </p:sp>
      <p:pic>
        <p:nvPicPr>
          <p:cNvPr id="40" name="Picture 2" descr="C:\Users\khwong.PC91075\AppData\Local\Microsoft\Windows\Temporary Internet Files\Content.IE5\YSXMM6KD\MC90039116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42274">
            <a:off x="2109526" y="1873878"/>
            <a:ext cx="935038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" name="Straight Arrow Connector 40"/>
          <p:cNvCxnSpPr>
            <a:stCxn id="27" idx="1"/>
          </p:cNvCxnSpPr>
          <p:nvPr/>
        </p:nvCxnSpPr>
        <p:spPr>
          <a:xfrm flipH="1">
            <a:off x="3070438" y="5280299"/>
            <a:ext cx="478885" cy="19050"/>
          </a:xfrm>
          <a:prstGeom prst="straightConnector1">
            <a:avLst/>
          </a:prstGeom>
          <a:ln w="50800" cmpd="tri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 following design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You need to design the robot to follow a light source</a:t>
            </a:r>
          </a:p>
          <a:p>
            <a:r>
              <a:rPr lang="en-US" dirty="0"/>
              <a:t>Your work: Program the motor actions responding to which light sensor receives the strongest light energy</a:t>
            </a:r>
          </a:p>
          <a:p>
            <a:r>
              <a:rPr lang="en-US" dirty="0"/>
              <a:t>You learn magnetic strip following method here then find out  how to do light following </a:t>
            </a:r>
            <a:r>
              <a:rPr lang="en-US" dirty="0" smtClean="0"/>
              <a:t>yourself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32</a:t>
            </a:fld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6512938" y="3559827"/>
            <a:ext cx="419893" cy="4807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2832877">
            <a:off x="6862414" y="3563558"/>
            <a:ext cx="355857" cy="575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69570" y="4133847"/>
            <a:ext cx="40126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18185698">
            <a:off x="6234989" y="3621184"/>
            <a:ext cx="353220" cy="60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5694893" y="2938379"/>
            <a:ext cx="226515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       Light sensors (Si)</a:t>
            </a:r>
          </a:p>
          <a:p>
            <a:r>
              <a:rPr lang="en-US" dirty="0" smtClean="0">
                <a:latin typeface="Calibri" pitchFamily="34" charset="0"/>
              </a:rPr>
              <a:t>            S1       S2</a:t>
            </a:r>
          </a:p>
          <a:p>
            <a:r>
              <a:rPr lang="en-US" dirty="0" smtClean="0">
                <a:latin typeface="Calibri" pitchFamily="34" charset="0"/>
              </a:rPr>
              <a:t>     S3                   S4</a:t>
            </a:r>
          </a:p>
          <a:p>
            <a:r>
              <a:rPr lang="en-US" dirty="0" smtClean="0">
                <a:latin typeface="Calibri" pitchFamily="34" charset="0"/>
              </a:rPr>
              <a:t>          </a:t>
            </a:r>
          </a:p>
          <a:p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          S5          S6</a:t>
            </a:r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pic>
        <p:nvPicPr>
          <p:cNvPr id="14" name="Picture 2" descr="C:\Users\khwong.PC91075\AppData\Local\Microsoft\Windows\Temporary Internet Files\Content.IE5\YSXMM6KD\MC90039116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30200">
            <a:off x="6898354" y="2058694"/>
            <a:ext cx="935038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6923554" y="5479861"/>
            <a:ext cx="258581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668281" y="5479861"/>
            <a:ext cx="273425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348931" y="5365561"/>
            <a:ext cx="273425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27468" y="5251261"/>
            <a:ext cx="1316352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182135" y="4794061"/>
            <a:ext cx="47285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857820" y="1669861"/>
            <a:ext cx="2438400" cy="2667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310892" y="4891463"/>
            <a:ext cx="47285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532929" y="4908357"/>
            <a:ext cx="47285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68281" y="4794060"/>
            <a:ext cx="47285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485644" y="4669845"/>
            <a:ext cx="47285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93876" y="4692705"/>
            <a:ext cx="47285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760927" y="4508038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Light sensors </a:t>
            </a:r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6808001" y="4531162"/>
            <a:ext cx="1335819" cy="803588"/>
          </a:xfrm>
          <a:custGeom>
            <a:avLst/>
            <a:gdLst>
              <a:gd name="connsiteX0" fmla="*/ 0 w 1335819"/>
              <a:gd name="connsiteY0" fmla="*/ 803588 h 803588"/>
              <a:gd name="connsiteX1" fmla="*/ 437322 w 1335819"/>
              <a:gd name="connsiteY1" fmla="*/ 135678 h 803588"/>
              <a:gd name="connsiteX2" fmla="*/ 818984 w 1335819"/>
              <a:gd name="connsiteY2" fmla="*/ 56165 h 803588"/>
              <a:gd name="connsiteX3" fmla="*/ 1335819 w 1335819"/>
              <a:gd name="connsiteY3" fmla="*/ 795636 h 803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5819" h="803588">
                <a:moveTo>
                  <a:pt x="0" y="803588"/>
                </a:moveTo>
                <a:cubicBezTo>
                  <a:pt x="150412" y="531918"/>
                  <a:pt x="300825" y="260248"/>
                  <a:pt x="437322" y="135678"/>
                </a:cubicBezTo>
                <a:cubicBezTo>
                  <a:pt x="573819" y="11108"/>
                  <a:pt x="669235" y="-53828"/>
                  <a:pt x="818984" y="56165"/>
                </a:cubicBezTo>
                <a:cubicBezTo>
                  <a:pt x="968733" y="166158"/>
                  <a:pt x="1152276" y="480897"/>
                  <a:pt x="1335819" y="79563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5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1.5 Software Implementation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05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 about the use of Arduino</a:t>
            </a:r>
          </a:p>
          <a:p>
            <a:pPr lvl="1"/>
            <a:r>
              <a:rPr lang="en-US" sz="2000" b="1" dirty="0" smtClean="0"/>
              <a:t>E-learning </a:t>
            </a:r>
            <a:r>
              <a:rPr lang="en-US" sz="2000" b="1" dirty="0">
                <a:hlinkClick r:id="rId2"/>
              </a:rPr>
              <a:t>https://elearn.cuhk.edu.hk/webapps/login/</a:t>
            </a:r>
            <a:endParaRPr lang="en-US" sz="1400" dirty="0"/>
          </a:p>
          <a:p>
            <a:r>
              <a:rPr lang="en-US" dirty="0"/>
              <a:t>Edit program</a:t>
            </a:r>
          </a:p>
          <a:p>
            <a:r>
              <a:rPr lang="en-US" dirty="0"/>
              <a:t>Compile</a:t>
            </a:r>
          </a:p>
          <a:p>
            <a:r>
              <a:rPr lang="en-US" dirty="0"/>
              <a:t>Download to the Arduino board of the robot</a:t>
            </a:r>
          </a:p>
          <a:p>
            <a:r>
              <a:rPr lang="en-US" dirty="0"/>
              <a:t>Run the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85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“If-then-else”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2400" u="sng" dirty="0">
                <a:solidFill>
                  <a:srgbClr val="00B0F0"/>
                </a:solidFill>
              </a:rPr>
              <a:t>IF (condition) </a:t>
            </a:r>
            <a:r>
              <a:rPr lang="en-US" sz="2400" u="sng" dirty="0">
                <a:solidFill>
                  <a:srgbClr val="00B050"/>
                </a:solidFill>
              </a:rPr>
              <a:t>then output is result 1</a:t>
            </a:r>
            <a:r>
              <a:rPr lang="en-US" sz="2400" u="sng" dirty="0"/>
              <a:t>,  </a:t>
            </a:r>
            <a:r>
              <a:rPr lang="en-US" sz="2400" u="sng" dirty="0">
                <a:solidFill>
                  <a:srgbClr val="FF0000"/>
                </a:solidFill>
              </a:rPr>
              <a:t>else output is result 2</a:t>
            </a:r>
          </a:p>
          <a:p>
            <a:pPr>
              <a:lnSpc>
                <a:spcPct val="80000"/>
              </a:lnSpc>
              <a:defRPr/>
            </a:pPr>
            <a:endParaRPr lang="en-US" sz="2400" dirty="0"/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//Example1: //just to illustrate the idea, not a runnable program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solidFill>
                  <a:srgbClr val="0070C0"/>
                </a:solidFill>
              </a:rPr>
              <a:t>If (“</a:t>
            </a:r>
            <a:r>
              <a:rPr lang="en-US" dirty="0" err="1">
                <a:solidFill>
                  <a:srgbClr val="0070C0"/>
                </a:solidFill>
              </a:rPr>
              <a:t>you_eat</a:t>
            </a:r>
            <a:r>
              <a:rPr lang="en-US" dirty="0">
                <a:solidFill>
                  <a:srgbClr val="0070C0"/>
                </a:solidFill>
              </a:rPr>
              <a:t>” and “</a:t>
            </a:r>
            <a:r>
              <a:rPr lang="en-US" dirty="0" err="1">
                <a:solidFill>
                  <a:srgbClr val="0070C0"/>
                </a:solidFill>
              </a:rPr>
              <a:t>you_drink</a:t>
            </a:r>
            <a:r>
              <a:rPr lang="en-US" dirty="0">
                <a:solidFill>
                  <a:srgbClr val="0070C0"/>
                </a:solidFill>
              </a:rPr>
              <a:t>”)  </a:t>
            </a:r>
            <a:r>
              <a:rPr lang="en-US" dirty="0">
                <a:solidFill>
                  <a:srgbClr val="00B050"/>
                </a:solidFill>
              </a:rPr>
              <a:t>you _</a:t>
            </a:r>
            <a:r>
              <a:rPr lang="en-US" dirty="0" err="1">
                <a:solidFill>
                  <a:srgbClr val="00B050"/>
                </a:solidFill>
              </a:rPr>
              <a:t>can_live</a:t>
            </a:r>
            <a:r>
              <a:rPr lang="en-US" dirty="0"/>
              <a:t>;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Else “</a:t>
            </a:r>
            <a:r>
              <a:rPr lang="en-US" dirty="0" err="1">
                <a:solidFill>
                  <a:srgbClr val="FF0000"/>
                </a:solidFill>
              </a:rPr>
              <a:t>you_die</a:t>
            </a:r>
            <a:r>
              <a:rPr lang="en-US" dirty="0">
                <a:solidFill>
                  <a:srgbClr val="FF0000"/>
                </a:solidFill>
              </a:rPr>
              <a:t>”;</a:t>
            </a:r>
          </a:p>
          <a:p>
            <a:pPr>
              <a:lnSpc>
                <a:spcPct val="80000"/>
              </a:lnSpc>
              <a:defRPr/>
            </a:pPr>
            <a:endParaRPr lang="en-US" sz="2400" dirty="0"/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//Example2: // &amp;&amp; means “AND”</a:t>
            </a:r>
          </a:p>
          <a:p>
            <a:r>
              <a:rPr lang="en-US" sz="2400" dirty="0">
                <a:solidFill>
                  <a:srgbClr val="00B0F0"/>
                </a:solidFill>
              </a:rPr>
              <a:t> if(Din1() &amp;&amp; Din3()) </a:t>
            </a:r>
            <a:r>
              <a:rPr lang="en-US" sz="2400" dirty="0">
                <a:solidFill>
                  <a:srgbClr val="00B050"/>
                </a:solidFill>
              </a:rPr>
              <a:t>Out1(1); </a:t>
            </a:r>
            <a:r>
              <a:rPr lang="en-US" sz="2400" dirty="0"/>
              <a:t>// same as if(Din1()==1 &amp;&amp; Din3()==1) Out1(1); </a:t>
            </a:r>
          </a:p>
          <a:p>
            <a:r>
              <a:rPr lang="en-US" sz="2400" dirty="0"/>
              <a:t>  </a:t>
            </a:r>
            <a:r>
              <a:rPr lang="en-US" sz="2400" dirty="0">
                <a:solidFill>
                  <a:srgbClr val="FF0000"/>
                </a:solidFill>
              </a:rPr>
              <a:t>else Out1(0);</a:t>
            </a:r>
          </a:p>
          <a:p>
            <a:r>
              <a:rPr lang="en-US" sz="2400" dirty="0"/>
              <a:t>The above program means: if Din1 is 1 </a:t>
            </a:r>
            <a:r>
              <a:rPr lang="en-US" sz="2400" dirty="0">
                <a:solidFill>
                  <a:srgbClr val="0070C0"/>
                </a:solidFill>
              </a:rPr>
              <a:t>AND</a:t>
            </a:r>
            <a:r>
              <a:rPr lang="en-US" sz="2400" dirty="0"/>
              <a:t> Din3 is 1, then Out1 is 1. Else Out1 is 0</a:t>
            </a:r>
          </a:p>
          <a:p>
            <a:endParaRPr lang="en-US" sz="2400" u="sng" dirty="0"/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//Example3: // || means “OR”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>
                <a:solidFill>
                  <a:srgbClr val="0070C0"/>
                </a:solidFill>
              </a:rPr>
              <a:t>If (</a:t>
            </a:r>
            <a:r>
              <a:rPr lang="en-US" sz="2400" dirty="0">
                <a:solidFill>
                  <a:srgbClr val="00B0F0"/>
                </a:solidFill>
              </a:rPr>
              <a:t>Din1() || Din3()</a:t>
            </a:r>
            <a:r>
              <a:rPr lang="en-US" sz="2400" dirty="0">
                <a:solidFill>
                  <a:srgbClr val="0070C0"/>
                </a:solidFill>
              </a:rPr>
              <a:t>) Out3</a:t>
            </a:r>
            <a:r>
              <a:rPr lang="en-US" sz="2400" dirty="0">
                <a:solidFill>
                  <a:srgbClr val="00B050"/>
                </a:solidFill>
              </a:rPr>
              <a:t>(1); </a:t>
            </a:r>
            <a:r>
              <a:rPr lang="en-US" sz="2400" dirty="0"/>
              <a:t>// same as if(Din1()==1 || Din3()==1) Out1(1);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>
                <a:solidFill>
                  <a:srgbClr val="FF0000"/>
                </a:solidFill>
              </a:rPr>
              <a:t>Else Out3(0));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The above program means: if Din1 is 1 </a:t>
            </a:r>
            <a:r>
              <a:rPr lang="en-US" sz="2400" dirty="0">
                <a:solidFill>
                  <a:srgbClr val="0070C0"/>
                </a:solidFill>
              </a:rPr>
              <a:t>OR</a:t>
            </a:r>
            <a:r>
              <a:rPr lang="en-US" sz="2400" dirty="0"/>
              <a:t> Din3 is 1, then Out3 is 1. Else Out3 is 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07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will learn this in Lab6.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/>
              <a:t> </a:t>
            </a:r>
            <a:r>
              <a:rPr lang="en-US" b="1" i="1" dirty="0"/>
              <a:t>You are given: An Arduino computer with the debug board</a:t>
            </a:r>
          </a:p>
          <a:p>
            <a:r>
              <a:rPr lang="en-US" dirty="0"/>
              <a:t>In here, inputs are represented as </a:t>
            </a:r>
            <a:r>
              <a:rPr lang="en-US" u="sng" dirty="0"/>
              <a:t>In1=A, In3=B and output Out1=Q.</a:t>
            </a:r>
            <a:r>
              <a:rPr lang="en-US" dirty="0"/>
              <a:t> </a:t>
            </a:r>
          </a:p>
          <a:p>
            <a:r>
              <a:rPr lang="en-US" dirty="0"/>
              <a:t>//program segment in the main loop of Lab6.ino</a:t>
            </a:r>
          </a:p>
          <a:p>
            <a:r>
              <a:rPr lang="en-US" dirty="0"/>
              <a:t>void loop()</a:t>
            </a:r>
          </a:p>
          <a:p>
            <a:r>
              <a:rPr lang="en-US" dirty="0"/>
              <a:t>{  // Experiment 1.3 Out1=In1 AND In3 </a:t>
            </a:r>
          </a:p>
          <a:p>
            <a:r>
              <a:rPr lang="en-US" dirty="0"/>
              <a:t>//that means if In1 and In3 are ‘1’, Out1 is ‘1’. Otherwise Out1 is ‘0’</a:t>
            </a:r>
          </a:p>
          <a:p>
            <a:r>
              <a:rPr lang="en-US" dirty="0"/>
              <a:t>  if(Din1() &amp;&amp; Din3()) Out1(1</a:t>
            </a:r>
            <a:r>
              <a:rPr lang="en-US" sz="2600" dirty="0"/>
              <a:t>); //&amp;&amp; means logic function AND</a:t>
            </a:r>
          </a:p>
          <a:p>
            <a:r>
              <a:rPr lang="en-US" dirty="0"/>
              <a:t>  else Out1(0);</a:t>
            </a:r>
          </a:p>
          <a:p>
            <a:r>
              <a:rPr lang="en-US" dirty="0"/>
              <a:t> :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36</a:t>
            </a:fld>
            <a:endParaRPr lang="en-GB"/>
          </a:p>
        </p:txBody>
      </p:sp>
      <p:pic>
        <p:nvPicPr>
          <p:cNvPr id="7" name="圖片 1" descr="pic015"/>
          <p:cNvPicPr>
            <a:picLocks noChangeAspect="1" noChangeArrowheads="1"/>
          </p:cNvPicPr>
          <p:nvPr/>
        </p:nvPicPr>
        <p:blipFill rotWithShape="1"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79"/>
          <a:stretch/>
        </p:blipFill>
        <p:spPr bwMode="auto">
          <a:xfrm>
            <a:off x="5037971" y="4990012"/>
            <a:ext cx="2336158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15977" y="5351900"/>
            <a:ext cx="505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In1</a:t>
            </a:r>
          </a:p>
          <a:p>
            <a:r>
              <a:rPr lang="en-US" dirty="0" smtClean="0"/>
              <a:t>In3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87776" y="549039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265075" y="5124450"/>
            <a:ext cx="4343400" cy="9906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991394" y="4624251"/>
            <a:ext cx="1524583" cy="1185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884075" y="4743450"/>
            <a:ext cx="3603701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841863" y="4624251"/>
            <a:ext cx="2674114" cy="8661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9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 more complex function</a:t>
            </a:r>
            <a:br>
              <a:rPr lang="en-US" sz="3600" dirty="0"/>
            </a:br>
            <a:r>
              <a:rPr lang="en-US" sz="3600" dirty="0"/>
              <a:t>You will test it in Lab 6.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//Program segment in the main loop of Lab6.ino</a:t>
            </a:r>
          </a:p>
          <a:p>
            <a:r>
              <a:rPr lang="en-US" dirty="0"/>
              <a:t>void loop()</a:t>
            </a:r>
          </a:p>
          <a:p>
            <a:r>
              <a:rPr lang="en-US" dirty="0"/>
              <a:t>{  :</a:t>
            </a:r>
          </a:p>
          <a:p>
            <a:r>
              <a:rPr lang="en-US" dirty="0"/>
              <a:t>  </a:t>
            </a:r>
            <a:r>
              <a:rPr lang="en-US" sz="2600" dirty="0"/>
              <a:t>// Experiment 2.1 Out2=(NOT(In2) AND In3) AND In4</a:t>
            </a:r>
          </a:p>
          <a:p>
            <a:r>
              <a:rPr lang="en-US" dirty="0"/>
              <a:t>  if((!(Din2()) &amp;&amp; Din3()) &amp;&amp; Din4()) Out2(1);</a:t>
            </a:r>
          </a:p>
          <a:p>
            <a:r>
              <a:rPr lang="en-US" dirty="0"/>
              <a:t>  else Out2(0);</a:t>
            </a:r>
          </a:p>
          <a:p>
            <a:r>
              <a:rPr lang="en-US" dirty="0"/>
              <a:t>: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37</a:t>
            </a:fld>
            <a:endParaRPr lang="en-GB"/>
          </a:p>
        </p:txBody>
      </p:sp>
      <p:pic>
        <p:nvPicPr>
          <p:cNvPr id="7" name="Picture 2" descr="logic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55" b="15009"/>
          <a:stretch/>
        </p:blipFill>
        <p:spPr bwMode="auto">
          <a:xfrm>
            <a:off x="2323012" y="4794069"/>
            <a:ext cx="6243973" cy="134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1589314" y="3801291"/>
            <a:ext cx="1898469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209800" y="3853543"/>
            <a:ext cx="243840" cy="11669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128555" y="3853543"/>
            <a:ext cx="1874519" cy="11876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481944" y="3853543"/>
            <a:ext cx="1293222" cy="1613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481944" y="3853543"/>
            <a:ext cx="2963054" cy="20378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48200" y="3853543"/>
            <a:ext cx="2444931" cy="12279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88183" y="3853543"/>
            <a:ext cx="1240971" cy="14761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07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Learned </a:t>
            </a:r>
          </a:p>
          <a:p>
            <a:pPr lvl="1"/>
            <a:r>
              <a:rPr lang="en-US" dirty="0"/>
              <a:t>Digital logic</a:t>
            </a:r>
          </a:p>
          <a:p>
            <a:pPr lvl="1"/>
            <a:r>
              <a:rPr lang="en-US" dirty="0"/>
              <a:t>The use of the truth table</a:t>
            </a:r>
          </a:p>
          <a:p>
            <a:pPr lvl="1"/>
            <a:r>
              <a:rPr lang="en-US" dirty="0"/>
              <a:t>Our robot system design</a:t>
            </a:r>
          </a:p>
          <a:p>
            <a:pPr lvl="1"/>
            <a:r>
              <a:rPr lang="en-US" dirty="0"/>
              <a:t>To implement logic functions using </a:t>
            </a:r>
            <a:r>
              <a:rPr lang="en-US" dirty="0" smtClean="0"/>
              <a:t>if-then-else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81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39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67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to keep the robot to move forward? Method: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If the robot deviates to the left, turn right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If the robot deviates to the right, turn left</a:t>
            </a:r>
          </a:p>
          <a:p>
            <a:pPr>
              <a:defRPr/>
            </a:pPr>
            <a:r>
              <a:rPr lang="en-US" dirty="0"/>
              <a:t>The above rules are logic functions and operations.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4</a:t>
            </a:fld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6563850" y="833526"/>
            <a:ext cx="890588" cy="3506788"/>
          </a:xfrm>
          <a:custGeom>
            <a:avLst/>
            <a:gdLst>
              <a:gd name="connsiteX0" fmla="*/ 388343 w 890171"/>
              <a:gd name="connsiteY0" fmla="*/ 0 h 2854713"/>
              <a:gd name="connsiteX1" fmla="*/ 16636 w 890171"/>
              <a:gd name="connsiteY1" fmla="*/ 1256371 h 2854713"/>
              <a:gd name="connsiteX2" fmla="*/ 871563 w 890171"/>
              <a:gd name="connsiteY2" fmla="*/ 2014654 h 2854713"/>
              <a:gd name="connsiteX3" fmla="*/ 522158 w 890171"/>
              <a:gd name="connsiteY3" fmla="*/ 2854713 h 285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0171" h="2854713">
                <a:moveTo>
                  <a:pt x="388343" y="0"/>
                </a:moveTo>
                <a:cubicBezTo>
                  <a:pt x="162221" y="460298"/>
                  <a:pt x="-63901" y="920596"/>
                  <a:pt x="16636" y="1256371"/>
                </a:cubicBezTo>
                <a:cubicBezTo>
                  <a:pt x="97173" y="1592146"/>
                  <a:pt x="787309" y="1748264"/>
                  <a:pt x="871563" y="2014654"/>
                </a:cubicBezTo>
                <a:cubicBezTo>
                  <a:pt x="955817" y="2281044"/>
                  <a:pt x="738987" y="2567878"/>
                  <a:pt x="522158" y="28547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170150" y="2128926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70250" y="2114639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" name="Straight Connector 12"/>
          <p:cNvCxnSpPr>
            <a:stCxn id="11" idx="6"/>
            <a:endCxn id="12" idx="2"/>
          </p:cNvCxnSpPr>
          <p:nvPr/>
        </p:nvCxnSpPr>
        <p:spPr>
          <a:xfrm flipV="1">
            <a:off x="6246350" y="2267039"/>
            <a:ext cx="723900" cy="14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486063" y="1824126"/>
            <a:ext cx="46037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41650" y="1824126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5854238" y="977989"/>
            <a:ext cx="18113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>
                <a:latin typeface="Calibri" pitchFamily="34" charset="0"/>
              </a:rPr>
              <a:t>Magnetic sensors</a:t>
            </a:r>
          </a:p>
          <a:p>
            <a:r>
              <a:rPr lang="en-US">
                <a:latin typeface="Calibri" pitchFamily="34" charset="0"/>
              </a:rPr>
              <a:t>S1              S2</a:t>
            </a:r>
          </a:p>
          <a:p>
            <a:endParaRPr lang="en-US">
              <a:latin typeface="Calibri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7122650" y="3043326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055850" y="1527264"/>
            <a:ext cx="430213" cy="29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825788" y="1527264"/>
            <a:ext cx="220662" cy="29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63875" y="833526"/>
            <a:ext cx="3270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6927388" y="495389"/>
            <a:ext cx="995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>
                <a:latin typeface="Calibri" pitchFamily="34" charset="0"/>
              </a:rPr>
              <a:t>Terminal</a:t>
            </a:r>
          </a:p>
        </p:txBody>
      </p:sp>
      <p:sp>
        <p:nvSpPr>
          <p:cNvPr id="22" name="Oval 21"/>
          <p:cNvSpPr/>
          <p:nvPr/>
        </p:nvSpPr>
        <p:spPr>
          <a:xfrm>
            <a:off x="6297943" y="1955095"/>
            <a:ext cx="635000" cy="652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3" name="Picture 22" descr="C:\Users\khwong.PC91075\Google Drive\__2014_09\engg1100_14.09.25\pics\sphere_sid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085" y="4995951"/>
            <a:ext cx="1448978" cy="112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 descr="C:\Users\khwong.PC91075\AppData\Local\Microsoft\Windows\Temporary Internet Files\Content.IE5\0A7ZXNPT\MC90039116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850" y="4557801"/>
            <a:ext cx="935038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/>
          <p:cNvCxnSpPr/>
          <p:nvPr/>
        </p:nvCxnSpPr>
        <p:spPr>
          <a:xfrm>
            <a:off x="4872370" y="4340314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6703550" y="5111441"/>
            <a:ext cx="495300" cy="419100"/>
          </a:xfrm>
          <a:custGeom>
            <a:avLst/>
            <a:gdLst>
              <a:gd name="connsiteX0" fmla="*/ 0 w 495300"/>
              <a:gd name="connsiteY0" fmla="*/ 419100 h 419100"/>
              <a:gd name="connsiteX1" fmla="*/ 352425 w 495300"/>
              <a:gd name="connsiteY1" fmla="*/ 238125 h 419100"/>
              <a:gd name="connsiteX2" fmla="*/ 495300 w 495300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00" h="419100">
                <a:moveTo>
                  <a:pt x="0" y="419100"/>
                </a:moveTo>
                <a:cubicBezTo>
                  <a:pt x="134937" y="363537"/>
                  <a:pt x="269875" y="307975"/>
                  <a:pt x="352425" y="238125"/>
                </a:cubicBezTo>
                <a:cubicBezTo>
                  <a:pt x="434975" y="168275"/>
                  <a:pt x="465137" y="84137"/>
                  <a:pt x="495300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TextBox 20"/>
          <p:cNvSpPr txBox="1"/>
          <p:nvPr/>
        </p:nvSpPr>
        <p:spPr>
          <a:xfrm>
            <a:off x="5253370" y="3195726"/>
            <a:ext cx="21723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Magnetic</a:t>
            </a:r>
          </a:p>
          <a:p>
            <a:r>
              <a:rPr lang="en-US" dirty="0" smtClean="0"/>
              <a:t>strip following robot</a:t>
            </a:r>
          </a:p>
          <a:p>
            <a:r>
              <a:rPr lang="en-US" dirty="0"/>
              <a:t>(2013-4)</a:t>
            </a:r>
          </a:p>
        </p:txBody>
      </p:sp>
      <p:sp>
        <p:nvSpPr>
          <p:cNvPr id="28" name="TextBox 25"/>
          <p:cNvSpPr txBox="1"/>
          <p:nvPr/>
        </p:nvSpPr>
        <p:spPr>
          <a:xfrm>
            <a:off x="6625761" y="5530541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Light following robot</a:t>
            </a:r>
          </a:p>
          <a:p>
            <a:r>
              <a:rPr lang="en-US" dirty="0"/>
              <a:t>(</a:t>
            </a:r>
            <a:r>
              <a:rPr lang="en-US" dirty="0" smtClean="0"/>
              <a:t>2014-5)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24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Part 1.A: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ANSWER1.1</a:t>
            </a:r>
            <a:r>
              <a:rPr lang="en-US" dirty="0"/>
              <a:t>: W=(NOT( X AND Y )) OR </a:t>
            </a:r>
            <a:r>
              <a:rPr lang="en-US" dirty="0" smtClean="0"/>
              <a:t>Z</a:t>
            </a:r>
          </a:p>
          <a:p>
            <a:r>
              <a:rPr lang="en-US" dirty="0" smtClean="0"/>
              <a:t>Fill </a:t>
            </a:r>
            <a:r>
              <a:rPr lang="en-US" dirty="0"/>
              <a:t>the blanks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40</a:t>
            </a:fld>
            <a:endParaRPr lang="en-GB"/>
          </a:p>
        </p:txBody>
      </p:sp>
      <p:pic>
        <p:nvPicPr>
          <p:cNvPr id="9" name="Picture 80" descr="pic001"/>
          <p:cNvPicPr>
            <a:picLocks noChangeAspect="1" noChangeArrowheads="1"/>
          </p:cNvPicPr>
          <p:nvPr/>
        </p:nvPicPr>
        <p:blipFill rotWithShape="1">
          <a:blip r:embed="rId2"/>
          <a:srcRect t="15782" b="10203"/>
          <a:stretch/>
        </p:blipFill>
        <p:spPr bwMode="auto">
          <a:xfrm>
            <a:off x="4740729" y="1724296"/>
            <a:ext cx="4038600" cy="88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667569"/>
              </p:ext>
            </p:extLst>
          </p:nvPr>
        </p:nvGraphicFramePr>
        <p:xfrm>
          <a:off x="620485" y="2612571"/>
          <a:ext cx="8053388" cy="3491593"/>
        </p:xfrm>
        <a:graphic>
          <a:graphicData uri="http://schemas.openxmlformats.org/drawingml/2006/table">
            <a:tbl>
              <a:tblPr/>
              <a:tblGrid>
                <a:gridCol w="685800"/>
                <a:gridCol w="609600"/>
                <a:gridCol w="838200"/>
                <a:gridCol w="1447800"/>
                <a:gridCol w="1752600"/>
                <a:gridCol w="2719388"/>
              </a:tblGrid>
              <a:tr h="494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 AND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NOT (X AND 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W=(NOT (X AND Y)) OR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60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What is digital logic?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Understanding the difference between Digital and Analog operations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90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 and digital signals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400" dirty="0"/>
              <a:t>Analog signals: the signal can be any values within the valid  range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000" dirty="0"/>
              <a:t>Example: Range =0 </a:t>
            </a:r>
            <a:r>
              <a:rPr lang="en-US" sz="2000" dirty="0">
                <a:sym typeface="Wingdings" pitchFamily="2" charset="2"/>
              </a:rPr>
              <a:t> 10 Volts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000" dirty="0">
                <a:sym typeface="Wingdings" pitchFamily="2" charset="2"/>
              </a:rPr>
              <a:t>E.g. The signal can be 1.356 Volts or 2.432 Volts</a:t>
            </a:r>
            <a:endParaRPr lang="en-US" sz="2000" dirty="0"/>
          </a:p>
          <a:p>
            <a:pPr>
              <a:defRPr/>
            </a:pPr>
            <a:r>
              <a:rPr lang="en-US" sz="2400" dirty="0"/>
              <a:t>Digital signals: It can only be  HIGH (or called ‘1’ )or LOW (or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called ‘0’). Examples: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000" dirty="0"/>
              <a:t>In TTL Transistor-transistor-logic standard:</a:t>
            </a:r>
          </a:p>
          <a:p>
            <a:pPr lvl="2">
              <a:defRPr/>
            </a:pPr>
            <a:r>
              <a:rPr lang="en-US" sz="1600" dirty="0"/>
              <a:t>High=‘1’ </a:t>
            </a:r>
            <a:r>
              <a:rPr lang="en-US" sz="1600" dirty="0">
                <a:sym typeface="Symbol"/>
              </a:rPr>
              <a:t></a:t>
            </a:r>
            <a:r>
              <a:rPr lang="en-US" sz="1600" dirty="0"/>
              <a:t> 5 volts, Low=‘0’ </a:t>
            </a:r>
            <a:r>
              <a:rPr lang="en-US" sz="1600" dirty="0">
                <a:sym typeface="Symbol"/>
              </a:rPr>
              <a:t> </a:t>
            </a:r>
            <a:r>
              <a:rPr lang="en-US" sz="1600" dirty="0"/>
              <a:t>0 Volt</a:t>
            </a:r>
          </a:p>
          <a:p>
            <a:pPr lvl="1">
              <a:defRPr/>
            </a:pPr>
            <a:r>
              <a:rPr lang="en-US" sz="2000" dirty="0"/>
              <a:t>Usually more than one digital bit is used to represent a number</a:t>
            </a:r>
          </a:p>
          <a:p>
            <a:pPr lvl="2">
              <a:defRPr/>
            </a:pPr>
            <a:r>
              <a:rPr lang="en-US" sz="1600" dirty="0" smtClean="0"/>
              <a:t>E.g. </a:t>
            </a:r>
            <a:r>
              <a:rPr lang="en-US" sz="1600" dirty="0"/>
              <a:t>8-bit to  represent a value from 0 to 2</a:t>
            </a:r>
            <a:r>
              <a:rPr lang="en-US" sz="1600" baseline="30000" dirty="0"/>
              <a:t>8</a:t>
            </a:r>
            <a:r>
              <a:rPr lang="en-US" sz="1600" dirty="0"/>
              <a:t>-1 =255, or 32-bit to represent a value from 0 to </a:t>
            </a:r>
            <a:r>
              <a:rPr lang="en-US" sz="1600" dirty="0" smtClean="0"/>
              <a:t>2</a:t>
            </a:r>
            <a:r>
              <a:rPr lang="en-US" sz="1600" baseline="30000" dirty="0" smtClean="0"/>
              <a:t>32</a:t>
            </a:r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6</a:t>
            </a:fld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5657850" y="2036354"/>
            <a:ext cx="2625725" cy="1571625"/>
          </a:xfrm>
          <a:custGeom>
            <a:avLst/>
            <a:gdLst>
              <a:gd name="connsiteX0" fmla="*/ 0 w 2625754"/>
              <a:gd name="connsiteY0" fmla="*/ 656980 h 1571409"/>
              <a:gd name="connsiteX1" fmla="*/ 520118 w 2625754"/>
              <a:gd name="connsiteY1" fmla="*/ 2639 h 1571409"/>
              <a:gd name="connsiteX2" fmla="*/ 1174459 w 2625754"/>
              <a:gd name="connsiteY2" fmla="*/ 875094 h 1571409"/>
              <a:gd name="connsiteX3" fmla="*/ 1778466 w 2625754"/>
              <a:gd name="connsiteY3" fmla="*/ 1571380 h 1571409"/>
              <a:gd name="connsiteX4" fmla="*/ 2105637 w 2625754"/>
              <a:gd name="connsiteY4" fmla="*/ 849927 h 1571409"/>
              <a:gd name="connsiteX5" fmla="*/ 2197916 w 2625754"/>
              <a:gd name="connsiteY5" fmla="*/ 975762 h 1571409"/>
              <a:gd name="connsiteX6" fmla="*/ 2332140 w 2625754"/>
              <a:gd name="connsiteY6" fmla="*/ 1009318 h 1571409"/>
              <a:gd name="connsiteX7" fmla="*/ 2483142 w 2625754"/>
              <a:gd name="connsiteY7" fmla="*/ 589868 h 1571409"/>
              <a:gd name="connsiteX8" fmla="*/ 2625754 w 2625754"/>
              <a:gd name="connsiteY8" fmla="*/ 975762 h 1571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5754" h="1571409">
                <a:moveTo>
                  <a:pt x="0" y="656980"/>
                </a:moveTo>
                <a:cubicBezTo>
                  <a:pt x="162187" y="311633"/>
                  <a:pt x="324375" y="-33713"/>
                  <a:pt x="520118" y="2639"/>
                </a:cubicBezTo>
                <a:cubicBezTo>
                  <a:pt x="715861" y="38991"/>
                  <a:pt x="964734" y="613637"/>
                  <a:pt x="1174459" y="875094"/>
                </a:cubicBezTo>
                <a:cubicBezTo>
                  <a:pt x="1384184" y="1136551"/>
                  <a:pt x="1623270" y="1575575"/>
                  <a:pt x="1778466" y="1571380"/>
                </a:cubicBezTo>
                <a:cubicBezTo>
                  <a:pt x="1933662" y="1567186"/>
                  <a:pt x="2035729" y="949197"/>
                  <a:pt x="2105637" y="849927"/>
                </a:cubicBezTo>
                <a:cubicBezTo>
                  <a:pt x="2175545" y="750657"/>
                  <a:pt x="2160166" y="949197"/>
                  <a:pt x="2197916" y="975762"/>
                </a:cubicBezTo>
                <a:cubicBezTo>
                  <a:pt x="2235667" y="1002327"/>
                  <a:pt x="2284602" y="1073634"/>
                  <a:pt x="2332140" y="1009318"/>
                </a:cubicBezTo>
                <a:cubicBezTo>
                  <a:pt x="2379678" y="945002"/>
                  <a:pt x="2434206" y="595461"/>
                  <a:pt x="2483142" y="589868"/>
                </a:cubicBezTo>
                <a:cubicBezTo>
                  <a:pt x="2532078" y="584275"/>
                  <a:pt x="2578916" y="780018"/>
                  <a:pt x="2625754" y="97576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657850" y="3644492"/>
            <a:ext cx="28257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57850" y="1756954"/>
            <a:ext cx="0" cy="1887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5816600" y="1680754"/>
            <a:ext cx="88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Voltage</a:t>
            </a:r>
          </a:p>
        </p:txBody>
      </p:sp>
      <p:sp>
        <p:nvSpPr>
          <p:cNvPr id="15" name="TextBox 13"/>
          <p:cNvSpPr txBox="1">
            <a:spLocks noChangeArrowheads="1"/>
          </p:cNvSpPr>
          <p:nvPr/>
        </p:nvSpPr>
        <p:spPr bwMode="auto">
          <a:xfrm>
            <a:off x="7188200" y="3814354"/>
            <a:ext cx="111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Time (ms)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640388" y="5338354"/>
            <a:ext cx="28257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640388" y="4550954"/>
            <a:ext cx="0" cy="78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816600" y="4162017"/>
            <a:ext cx="889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Voltage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26300" y="5414554"/>
            <a:ext cx="111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Time (ms)</a:t>
            </a:r>
          </a:p>
        </p:txBody>
      </p:sp>
      <p:cxnSp>
        <p:nvCxnSpPr>
          <p:cNvPr id="20" name="Elbow Connector 19"/>
          <p:cNvCxnSpPr/>
          <p:nvPr/>
        </p:nvCxnSpPr>
        <p:spPr>
          <a:xfrm>
            <a:off x="5640388" y="4804954"/>
            <a:ext cx="914400" cy="533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>
            <a:off x="6426200" y="4804954"/>
            <a:ext cx="914400" cy="533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>
            <a:off x="7092950" y="4804954"/>
            <a:ext cx="914400" cy="533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426200" y="480495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085013" y="4797017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30"/>
          <p:cNvSpPr txBox="1">
            <a:spLocks noChangeArrowheads="1"/>
          </p:cNvSpPr>
          <p:nvPr/>
        </p:nvSpPr>
        <p:spPr bwMode="auto">
          <a:xfrm>
            <a:off x="5207000" y="4695417"/>
            <a:ext cx="48577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5 V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0 V</a:t>
            </a:r>
          </a:p>
        </p:txBody>
      </p:sp>
      <p:sp>
        <p:nvSpPr>
          <p:cNvPr id="26" name="TextBox 31"/>
          <p:cNvSpPr txBox="1">
            <a:spLocks noChangeArrowheads="1"/>
          </p:cNvSpPr>
          <p:nvPr/>
        </p:nvSpPr>
        <p:spPr bwMode="auto">
          <a:xfrm>
            <a:off x="5149850" y="1844267"/>
            <a:ext cx="603250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10 V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0 V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5613400" y="2050642"/>
            <a:ext cx="139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34"/>
          <p:cNvSpPr txBox="1">
            <a:spLocks noChangeArrowheads="1"/>
          </p:cNvSpPr>
          <p:nvPr/>
        </p:nvSpPr>
        <p:spPr bwMode="auto">
          <a:xfrm>
            <a:off x="7942263" y="3663542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</a:t>
            </a:r>
          </a:p>
        </p:txBody>
      </p:sp>
      <p:sp>
        <p:nvSpPr>
          <p:cNvPr id="29" name="TextBox 35"/>
          <p:cNvSpPr txBox="1">
            <a:spLocks noChangeArrowheads="1"/>
          </p:cNvSpPr>
          <p:nvPr/>
        </p:nvSpPr>
        <p:spPr bwMode="auto">
          <a:xfrm>
            <a:off x="7942263" y="5230404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</a:t>
            </a:r>
          </a:p>
        </p:txBody>
      </p:sp>
      <p:cxnSp>
        <p:nvCxnSpPr>
          <p:cNvPr id="30" name="Straight Connector 29"/>
          <p:cNvCxnSpPr>
            <a:endCxn id="28" idx="0"/>
          </p:cNvCxnSpPr>
          <p:nvPr/>
        </p:nvCxnSpPr>
        <p:spPr>
          <a:xfrm>
            <a:off x="8093075" y="3585754"/>
            <a:ext cx="0" cy="77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9" idx="0"/>
          </p:cNvCxnSpPr>
          <p:nvPr/>
        </p:nvCxnSpPr>
        <p:spPr>
          <a:xfrm>
            <a:off x="8093075" y="5230404"/>
            <a:ext cx="0" cy="184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53263" y="221415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Analog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955385" y="4326085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Digital 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02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meaning of digital logic?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 signal is represented  by ‘1’ or ‘0’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Advantages: </a:t>
            </a:r>
          </a:p>
          <a:p>
            <a:pPr lvl="2">
              <a:defRPr/>
            </a:pPr>
            <a:r>
              <a:rPr lang="en-US" dirty="0"/>
              <a:t>Easy to be implemented in a circuit. </a:t>
            </a:r>
          </a:p>
          <a:p>
            <a:pPr lvl="2">
              <a:defRPr/>
            </a:pPr>
            <a:r>
              <a:rPr lang="en-US" dirty="0"/>
              <a:t>Less likely to be interfered by noise, temperature and radiation.</a:t>
            </a:r>
          </a:p>
          <a:p>
            <a:pPr>
              <a:defRPr/>
            </a:pPr>
            <a:r>
              <a:rPr lang="en-US" dirty="0"/>
              <a:t>Application, digital music 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 lvl="1">
              <a:buFont typeface="Arial" pitchFamily="34" charset="0"/>
              <a:buChar char="–"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7</a:t>
            </a:fld>
            <a:endParaRPr lang="en-GB"/>
          </a:p>
        </p:txBody>
      </p:sp>
      <p:pic>
        <p:nvPicPr>
          <p:cNvPr id="9" name="Picture 2" descr="C:\Users\khwong.PC91075\AppData\Local\Microsoft\Windows\Temporary Internet Files\Content.IE5\0A7ZXNPT\MM900336563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087639"/>
            <a:ext cx="76200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505200" y="4005902"/>
            <a:ext cx="2286000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Analog to Digital conversion (ADC)</a:t>
            </a:r>
            <a:endParaRPr lang="en-US" dirty="0"/>
          </a:p>
        </p:txBody>
      </p:sp>
      <p:pic>
        <p:nvPicPr>
          <p:cNvPr id="11" name="Picture 3" descr="C:\Users\khwong.PC91075\AppData\Local\Microsoft\Windows\Temporary Internet Files\Content.IE5\IBQ8HXAY\MC90043153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140" y="3905205"/>
            <a:ext cx="772370" cy="847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>
            <a:off x="2743200" y="4282902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91200" y="4329067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72200" y="3535873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Digital data saved in CDs</a:t>
            </a:r>
            <a:endParaRPr lang="en-US" dirty="0"/>
          </a:p>
        </p:txBody>
      </p:sp>
      <p:pic>
        <p:nvPicPr>
          <p:cNvPr id="15" name="Picture 3" descr="C:\Users\khwong.PC91075\AppData\Local\Microsoft\Windows\Temporary Internet Files\Content.IE5\IBQ8HXAY\MC90043153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230" y="4889581"/>
            <a:ext cx="772370" cy="847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524250" y="5060255"/>
            <a:ext cx="2286000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Digital  to Analog conversion (DAC)</a:t>
            </a:r>
            <a:endParaRPr lang="en-US" dirty="0"/>
          </a:p>
        </p:txBody>
      </p:sp>
      <p:pic>
        <p:nvPicPr>
          <p:cNvPr id="17" name="Picture 4" descr="C:\Users\khwong.PC91075\AppData\Local\Microsoft\Windows\Temporary Internet Files\Content.IE5\0A7ZXNPT\MC900432577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639" y="4866149"/>
            <a:ext cx="1213372" cy="121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Arrow Connector 17"/>
          <p:cNvCxnSpPr/>
          <p:nvPr/>
        </p:nvCxnSpPr>
        <p:spPr>
          <a:xfrm>
            <a:off x="5791200" y="5410535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743200" y="5410535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5" descr="C:\Users\khwong.PC91075\AppData\Local\Microsoft\Windows\Temporary Internet Files\Content.IE5\YSXMM6KD\MP900390095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213" y="3950686"/>
            <a:ext cx="1311106" cy="93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C:\Users\khwong.PC91075\AppData\Local\Microsoft\Windows\Temporary Internet Files\Content.IE5\YSXMM6KD\MP900390095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627341"/>
            <a:ext cx="1311106" cy="93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35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1.2 Digital Operations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AND, OR, NOT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73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Operations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Study how to combine inputs to generate outputs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In </a:t>
            </a:r>
            <a:r>
              <a:rPr lang="en-US" u="sng" dirty="0"/>
              <a:t>arithmetic</a:t>
            </a:r>
            <a:r>
              <a:rPr lang="en-US" dirty="0"/>
              <a:t> operations: 2 Add 3= 5, result is 5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In </a:t>
            </a:r>
            <a:r>
              <a:rPr lang="en-US" u="sng" dirty="0"/>
              <a:t>digital</a:t>
            </a:r>
            <a:r>
              <a:rPr lang="en-US" dirty="0"/>
              <a:t> operations: we need a truth table to see the result </a:t>
            </a:r>
          </a:p>
          <a:p>
            <a:pPr>
              <a:defRPr/>
            </a:pPr>
            <a:r>
              <a:rPr lang="en-US" dirty="0"/>
              <a:t>3 popular digital operations you will learn here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AND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OR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NOT (</a:t>
            </a:r>
            <a:r>
              <a:rPr lang="en-US" dirty="0" smtClean="0"/>
              <a:t>Negation)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V14.10.05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9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11044" y="3991110"/>
            <a:ext cx="11430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Digital operation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353844" y="414351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53844" y="490551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954044" y="4576898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4575969" y="3978410"/>
            <a:ext cx="80168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Digital</a:t>
            </a:r>
          </a:p>
          <a:p>
            <a:r>
              <a:rPr lang="en-US">
                <a:latin typeface="Calibri" pitchFamily="34" charset="0"/>
              </a:rPr>
              <a:t>Input1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Digital</a:t>
            </a:r>
          </a:p>
          <a:p>
            <a:r>
              <a:rPr lang="en-US">
                <a:latin typeface="Calibri" pitchFamily="34" charset="0"/>
              </a:rPr>
              <a:t>Input2</a:t>
            </a:r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7447757" y="4416560"/>
            <a:ext cx="8556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Digital</a:t>
            </a:r>
          </a:p>
          <a:p>
            <a:r>
              <a:rPr lang="en-US">
                <a:latin typeface="Calibri" pitchFamily="34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291478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2541</Words>
  <Application>Microsoft Office PowerPoint</Application>
  <PresentationFormat>On-screen Show (4:3)</PresentationFormat>
  <Paragraphs>808</Paragraphs>
  <Slides>40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Digital Logic (Part 1)</vt:lpstr>
      <vt:lpstr>Overview</vt:lpstr>
      <vt:lpstr>Motivations and plans</vt:lpstr>
      <vt:lpstr>Example</vt:lpstr>
      <vt:lpstr>1.1 What is digital logic?</vt:lpstr>
      <vt:lpstr>Analog and digital signals</vt:lpstr>
      <vt:lpstr>What is the meaning of digital logic?</vt:lpstr>
      <vt:lpstr>1.2 Digital Operations</vt:lpstr>
      <vt:lpstr>Digital Operations</vt:lpstr>
      <vt:lpstr>Exercises</vt:lpstr>
      <vt:lpstr>AND operation, example in real life</vt:lpstr>
      <vt:lpstr>OR operation, example in real life</vt:lpstr>
      <vt:lpstr>NOT operation, example in real life</vt:lpstr>
      <vt:lpstr>Exercise for robot control to follow the magnetic path</vt:lpstr>
      <vt:lpstr>1.3 Truth table</vt:lpstr>
      <vt:lpstr>Truth table</vt:lpstr>
      <vt:lpstr>Truth table example for “AND” operation</vt:lpstr>
      <vt:lpstr>Truth table example for “OR” operation</vt:lpstr>
      <vt:lpstr>NOT (or called negation)</vt:lpstr>
      <vt:lpstr>Exercises</vt:lpstr>
      <vt:lpstr>Combinational logic (Combine NOT, AND, OR)</vt:lpstr>
      <vt:lpstr>Truth table</vt:lpstr>
      <vt:lpstr>We can solve it step by step</vt:lpstr>
      <vt:lpstr>We can solve it step by step</vt:lpstr>
      <vt:lpstr>We can solve it step by step</vt:lpstr>
      <vt:lpstr>Exercise 1.1</vt:lpstr>
      <vt:lpstr>Exercise1.1: NOT( X AND Y ) OR Z</vt:lpstr>
      <vt:lpstr>Exercise1.1: NOT( X AND Y ) OR Z</vt:lpstr>
      <vt:lpstr>Robot Hardware</vt:lpstr>
      <vt:lpstr>Robot Hardware</vt:lpstr>
      <vt:lpstr>PowerPoint Presentation</vt:lpstr>
      <vt:lpstr>Light following design</vt:lpstr>
      <vt:lpstr>1.5 Software Implementation</vt:lpstr>
      <vt:lpstr>Software Implementation</vt:lpstr>
      <vt:lpstr>How to use “If-then-else”</vt:lpstr>
      <vt:lpstr>You will learn this in Lab6.</vt:lpstr>
      <vt:lpstr>A more complex function You will test it in Lab 6.</vt:lpstr>
      <vt:lpstr>Summary</vt:lpstr>
      <vt:lpstr>END</vt:lpstr>
      <vt:lpstr>Appendix Part 1.A: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Eden</dc:creator>
  <cp:lastModifiedBy>khwong</cp:lastModifiedBy>
  <cp:revision>55</cp:revision>
  <dcterms:created xsi:type="dcterms:W3CDTF">2014-07-28T08:30:42Z</dcterms:created>
  <dcterms:modified xsi:type="dcterms:W3CDTF">2014-10-05T09:24:55Z</dcterms:modified>
</cp:coreProperties>
</file>