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9" r:id="rId3"/>
    <p:sldId id="259" r:id="rId4"/>
    <p:sldId id="276" r:id="rId5"/>
    <p:sldId id="277" r:id="rId6"/>
    <p:sldId id="281" r:id="rId7"/>
    <p:sldId id="260" r:id="rId8"/>
    <p:sldId id="261" r:id="rId9"/>
    <p:sldId id="267" r:id="rId10"/>
    <p:sldId id="292" r:id="rId11"/>
    <p:sldId id="293" r:id="rId12"/>
    <p:sldId id="271" r:id="rId13"/>
    <p:sldId id="285" r:id="rId14"/>
    <p:sldId id="294" r:id="rId15"/>
    <p:sldId id="295" r:id="rId16"/>
    <p:sldId id="296" r:id="rId17"/>
    <p:sldId id="297" r:id="rId18"/>
    <p:sldId id="291" r:id="rId19"/>
    <p:sldId id="289" r:id="rId20"/>
    <p:sldId id="288" r:id="rId21"/>
    <p:sldId id="286" r:id="rId22"/>
    <p:sldId id="280" r:id="rId23"/>
    <p:sldId id="282" r:id="rId24"/>
    <p:sldId id="283" r:id="rId25"/>
    <p:sldId id="275" r:id="rId26"/>
    <p:sldId id="299" r:id="rId27"/>
  </p:sldIdLst>
  <p:sldSz cx="9144000" cy="6858000" type="screen4x3"/>
  <p:notesSz cx="679926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1399" autoAdjust="0"/>
  </p:normalViewPr>
  <p:slideViewPr>
    <p:cSldViewPr>
      <p:cViewPr varScale="1">
        <p:scale>
          <a:sx n="83" d="100"/>
          <a:sy n="83" d="100"/>
        </p:scale>
        <p:origin x="-17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10" y="-82"/>
      </p:cViewPr>
      <p:guideLst>
        <p:guide orient="horz" pos="3120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22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22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983CBD-211A-49F0-BE47-609167889C06}" type="datetimeFigureOut">
              <a:rPr lang="en-US"/>
              <a:pPr>
                <a:defRPr/>
              </a:pPr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04596"/>
            <a:ext cx="5439410" cy="4456986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4"/>
            <a:ext cx="2946347" cy="49522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07474"/>
            <a:ext cx="2946347" cy="49522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1A8E00-69FF-4780-A829-6F363887D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0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Given a set of $x_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$,for $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=1,2,..,n$. find the mean of all $x_i0$, so that the cost function $C(y)$ is minimized\\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&amp;\text{The cost function is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%&amp;C(y)=\sum_{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Initialise</a:t>
            </a:r>
            <a:r>
              <a:rPr lang="en-US" dirty="0" smtClean="0">
                <a:effectLst/>
              </a:rPr>
              <a:t> y}\\</a:t>
            </a:r>
          </a:p>
          <a:p>
            <a:r>
              <a:rPr lang="en-US" dirty="0" smtClean="0">
                <a:effectLst/>
              </a:rPr>
              <a:t>&amp;\text{while ($error$ is too small)}\\</a:t>
            </a:r>
          </a:p>
          <a:p>
            <a:r>
              <a:rPr lang="en-US" dirty="0" smtClean="0">
                <a:effectLst/>
              </a:rPr>
              <a:t>&amp;\{\\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 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\text{ (The proof can be found in Appendix)}\\</a:t>
            </a:r>
          </a:p>
          <a:p>
            <a:r>
              <a:rPr lang="en-US" dirty="0" smtClean="0">
                <a:effectLst/>
              </a:rPr>
              <a:t>&amp;\text{Since gradient descent iteration: } y^{t+1}=y^{t} - \lambda 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) \text{, so}\\</a:t>
            </a:r>
          </a:p>
          <a:p>
            <a:r>
              <a:rPr lang="en-US" dirty="0" smtClean="0">
                <a:effectLst/>
              </a:rPr>
              <a:t>&amp;y^{t+1}=y^{t}+ \lambda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 { by setting}\\</a:t>
            </a:r>
          </a:p>
          <a:p>
            <a:r>
              <a:rPr lang="en-US" dirty="0" smtClean="0">
                <a:effectLst/>
              </a:rPr>
              <a:t>&amp;S_{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}^{t}=\| 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 \| \text{ and } \lambda =\text { learning rate 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}}, \text{ then }\\</a:t>
            </a:r>
          </a:p>
          <a:p>
            <a:r>
              <a:rPr lang="en-US" dirty="0" smtClean="0">
                <a:effectLst/>
              </a:rPr>
              <a:t>&amp;y^{t+1}=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+\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=1}^{n}\{(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)/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\}}{\sum_{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\text{ hence }\\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})}}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 } {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})} }</a:t>
            </a:r>
          </a:p>
          <a:p>
            <a:r>
              <a:rPr lang="en-US" dirty="0" smtClean="0">
                <a:effectLst/>
              </a:rPr>
              <a:t>%&amp;y^{t+1}=\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 } { 2}</a:t>
            </a:r>
          </a:p>
          <a:p>
            <a:r>
              <a:rPr lang="en-US" dirty="0" smtClean="0">
                <a:effectLst/>
              </a:rPr>
              <a:t>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}}}\\</a:t>
            </a: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Given a set of $x_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$,for $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=1,2,..,n$. find the mean of all $x_i0$, so that the cost function $C(y)$ is minimized\\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&amp;\text{The cost function is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%&amp;C(y)=\sum_{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Initialise</a:t>
            </a:r>
            <a:r>
              <a:rPr lang="en-US" dirty="0" smtClean="0">
                <a:effectLst/>
              </a:rPr>
              <a:t> y}\\</a:t>
            </a:r>
          </a:p>
          <a:p>
            <a:r>
              <a:rPr lang="en-US" dirty="0" smtClean="0">
                <a:effectLst/>
              </a:rPr>
              <a:t>&amp;\text{while ($error$ is too small)}\\</a:t>
            </a:r>
          </a:p>
          <a:p>
            <a:r>
              <a:rPr lang="en-US" dirty="0" smtClean="0">
                <a:effectLst/>
              </a:rPr>
              <a:t>&amp;\{\\</a:t>
            </a:r>
          </a:p>
          <a:p>
            <a:r>
              <a:rPr lang="en-US" dirty="0" smtClean="0">
                <a:effectLst/>
              </a:rPr>
              <a:t>%&amp;\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 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\text{ (The proof can be found in Appendix)}\\</a:t>
            </a:r>
          </a:p>
          <a:p>
            <a:r>
              <a:rPr lang="en-US" dirty="0" smtClean="0">
                <a:effectLst/>
              </a:rPr>
              <a:t>%&amp;\text{Since gradient descent iteration: } y^{t+1}=y^{t} - \lambda 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) \text{, so}\\</a:t>
            </a:r>
          </a:p>
          <a:p>
            <a:r>
              <a:rPr lang="en-US" dirty="0" smtClean="0">
                <a:effectLst/>
              </a:rPr>
              <a:t>%&amp;y^{t+1}=y^{t}+ \lambda 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\|} \text { by setting}\\</a:t>
            </a:r>
          </a:p>
          <a:p>
            <a:r>
              <a:rPr lang="en-US" dirty="0" smtClean="0">
                <a:effectLst/>
              </a:rPr>
              <a:t>%\text{ and } \lambda 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}}, \text{ then }\\</a:t>
            </a:r>
          </a:p>
          <a:p>
            <a:r>
              <a:rPr lang="en-US" dirty="0" smtClean="0">
                <a:effectLst/>
              </a:rPr>
              <a:t>%&amp;y^{t+1}=</a:t>
            </a:r>
            <a:r>
              <a:rPr lang="en-US" dirty="0" err="1" smtClean="0">
                <a:effectLst/>
              </a:rPr>
              <a:t>y^t</a:t>
            </a:r>
            <a:r>
              <a:rPr lang="en-US" dirty="0" smtClean="0">
                <a:effectLst/>
              </a:rPr>
              <a:t>+\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=1}^{n}\{(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)/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\}}{\sum_{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 \text{ hence }\\</a:t>
            </a:r>
          </a:p>
          <a:p>
            <a:r>
              <a:rPr lang="en-US" dirty="0" smtClean="0">
                <a:effectLst/>
              </a:rPr>
              <a:t>&amp;S_{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}^{t}=\| </a:t>
            </a:r>
            <a:r>
              <a:rPr lang="en-US" dirty="0" err="1" smtClean="0">
                <a:effectLst/>
              </a:rPr>
              <a:t>x_i-y^t</a:t>
            </a:r>
            <a:r>
              <a:rPr lang="en-US" dirty="0" smtClean="0">
                <a:effectLst/>
              </a:rPr>
              <a:t>\| \\</a:t>
            </a:r>
          </a:p>
          <a:p>
            <a:r>
              <a:rPr lang="en-US" dirty="0" smtClean="0">
                <a:effectLst/>
              </a:rPr>
              <a:t>&amp;y^{t+1}=\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}}{{\sum_{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=1}^{n}{1}/{</a:t>
            </a:r>
            <a:r>
              <a:rPr lang="en-US" dirty="0" err="1" smtClean="0">
                <a:effectLst/>
              </a:rPr>
              <a:t>S_i^t</a:t>
            </a:r>
            <a:r>
              <a:rPr lang="en-US" dirty="0" smtClean="0">
                <a:effectLst/>
              </a:rPr>
              <a:t>}}}\\</a:t>
            </a:r>
          </a:p>
          <a:p>
            <a:r>
              <a:rPr lang="en-US" dirty="0" smtClean="0">
                <a:effectLst/>
              </a:rPr>
              <a:t>&amp;error=\| y^{t+1}-y^{t}\|\\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 y \text{ is the mean of all } 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7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 note: 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 = 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 \gets 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)^{-1})) \\</a:t>
            </a:r>
          </a:p>
          <a:p>
            <a:r>
              <a:rPr lang="en-US" dirty="0" smtClean="0">
                <a:effectLst/>
              </a:rPr>
              <a:t>&amp;\delta \gets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 \gets 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 )*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\| 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)\|=\| \log(</a:t>
            </a:r>
            <a:r>
              <a:rPr lang="en-US" dirty="0" err="1" smtClean="0">
                <a:effectLst/>
              </a:rPr>
              <a:t>R_i,S</a:t>
            </a:r>
            <a:r>
              <a:rPr lang="en-US" dirty="0" smtClean="0">
                <a:effectLst/>
              </a:rPr>
              <a:t>^{-1}) \|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5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Ri</a:t>
            </a:r>
            <a:r>
              <a:rPr lang="en-US" sz="1200" dirty="0" smtClean="0"/>
              <a:t> %just to show what we get</a:t>
            </a:r>
          </a:p>
          <a:p>
            <a:r>
              <a:rPr lang="en-US" sz="1200" dirty="0" smtClean="0"/>
              <a:t>% set some values close to the truth. ?? may need to find a better selection</a:t>
            </a:r>
          </a:p>
          <a:p>
            <a:r>
              <a:rPr lang="en-US" sz="1200" dirty="0" smtClean="0"/>
              <a:t>%[</a:t>
            </a:r>
            <a:r>
              <a:rPr lang="en-US" sz="1200" dirty="0" err="1" smtClean="0"/>
              <a:t>R_init,anxyz</a:t>
            </a:r>
            <a:r>
              <a:rPr lang="en-US" sz="1200" dirty="0" smtClean="0"/>
              <a:t>]=axis_angle2R(axis_angle+0.05,[axis_x+0.01,axis_y+0.02,axis_z+0.03])%small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[</a:t>
            </a:r>
            <a:r>
              <a:rPr lang="en-US" sz="1200" dirty="0" err="1" smtClean="0"/>
              <a:t>R_init,anxyz</a:t>
            </a:r>
            <a:r>
              <a:rPr lang="en-US" sz="1200" dirty="0" smtClean="0"/>
              <a:t>]=axis_angle2R(axis_angle+0.5,[axis_x+0.01,axis_y+0.02,axis_z+0.03])%small</a:t>
            </a:r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R=</a:t>
            </a:r>
            <a:r>
              <a:rPr lang="en-US" sz="1200" dirty="0" err="1" smtClean="0"/>
              <a:t>R_init</a:t>
            </a:r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err=10000,n_loop=0</a:t>
            </a:r>
          </a:p>
          <a:p>
            <a:r>
              <a:rPr lang="en-US" sz="1200" dirty="0" err="1" smtClean="0"/>
              <a:t>max_loop</a:t>
            </a:r>
            <a:r>
              <a:rPr lang="en-US" sz="1200" dirty="0" smtClean="0"/>
              <a:t>=100</a:t>
            </a:r>
          </a:p>
          <a:p>
            <a:r>
              <a:rPr lang="en-US" sz="1200" dirty="0" smtClean="0"/>
              <a:t>%while(err&lt;0.01 &amp;&amp; </a:t>
            </a:r>
            <a:r>
              <a:rPr lang="en-US" sz="1200" dirty="0" err="1" smtClean="0"/>
              <a:t>n_loop</a:t>
            </a:r>
            <a:r>
              <a:rPr lang="en-US" sz="1200" dirty="0" smtClean="0"/>
              <a:t> &lt;</a:t>
            </a:r>
            <a:r>
              <a:rPr lang="en-US" sz="1200" dirty="0" err="1" smtClean="0"/>
              <a:t>max_loop</a:t>
            </a:r>
            <a:r>
              <a:rPr lang="en-US" sz="1200" dirty="0" smtClean="0"/>
              <a:t>)%repeat until err is small</a:t>
            </a:r>
          </a:p>
          <a:p>
            <a:r>
              <a:rPr lang="en-US" sz="1200" dirty="0" smtClean="0"/>
              <a:t>while(err&gt;0.001 &amp; </a:t>
            </a:r>
            <a:r>
              <a:rPr lang="en-US" sz="1200" dirty="0" err="1" smtClean="0"/>
              <a:t>n_loop</a:t>
            </a:r>
            <a:r>
              <a:rPr lang="en-US" sz="1200" dirty="0" smtClean="0"/>
              <a:t> &lt; </a:t>
            </a:r>
            <a:r>
              <a:rPr lang="en-US" sz="1200" dirty="0" err="1" smtClean="0"/>
              <a:t>max_loop</a:t>
            </a:r>
            <a:r>
              <a:rPr lang="en-US" sz="1200" dirty="0" smtClean="0"/>
              <a:t>)%repeat until err is small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=1:n %n measurements of mirror positions.</a:t>
            </a:r>
          </a:p>
          <a:p>
            <a:r>
              <a:rPr lang="en-US" sz="1200" dirty="0" smtClean="0"/>
              <a:t>        [</a:t>
            </a:r>
            <a:r>
              <a:rPr lang="en-US" sz="1200" dirty="0" err="1" smtClean="0"/>
              <a:t>eig_vec,eig_val</a:t>
            </a:r>
            <a:r>
              <a:rPr lang="en-US" sz="1200" dirty="0" smtClean="0"/>
              <a:t>]=</a:t>
            </a:r>
            <a:r>
              <a:rPr lang="en-US" sz="1200" dirty="0" err="1" smtClean="0"/>
              <a:t>eig</a:t>
            </a:r>
            <a:r>
              <a:rPr lang="en-US" sz="1200" dirty="0" smtClean="0"/>
              <a:t>(R'*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))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)=</a:t>
            </a:r>
            <a:r>
              <a:rPr lang="en-US" sz="1200" dirty="0" err="1" smtClean="0"/>
              <a:t>eig_vec</a:t>
            </a:r>
            <a:r>
              <a:rPr lang="en-US" sz="1200" dirty="0" smtClean="0"/>
              <a:t>(:,1) %??should find the </a:t>
            </a:r>
            <a:r>
              <a:rPr lang="en-US" sz="1200" dirty="0" err="1" smtClean="0"/>
              <a:t>eig_vector</a:t>
            </a:r>
            <a:r>
              <a:rPr lang="en-US" sz="1200" dirty="0" smtClean="0"/>
              <a:t> correspond to -1 </a:t>
            </a:r>
            <a:r>
              <a:rPr lang="en-US" sz="1200" dirty="0" err="1" smtClean="0"/>
              <a:t>eign</a:t>
            </a:r>
            <a:r>
              <a:rPr lang="en-US" sz="1200" dirty="0" smtClean="0"/>
              <a:t> value</a:t>
            </a:r>
          </a:p>
          <a:p>
            <a:r>
              <a:rPr lang="en-US" sz="1200" dirty="0" smtClean="0"/>
              <a:t>        %pause</a:t>
            </a:r>
          </a:p>
          <a:p>
            <a:r>
              <a:rPr lang="en-US" sz="1200" dirty="0" smtClean="0"/>
              <a:t>    end %</a:t>
            </a:r>
            <a:r>
              <a:rPr lang="en-US" sz="1200" dirty="0" err="1" smtClean="0"/>
              <a:t>end_for</a:t>
            </a:r>
            <a:endParaRPr lang="en-US" sz="1200" dirty="0" smtClean="0"/>
          </a:p>
          <a:p>
            <a:r>
              <a:rPr lang="en-US" sz="1200" dirty="0" smtClean="0"/>
              <a:t>    clear delta  temp1 temp2 temp3 temp4</a:t>
            </a:r>
          </a:p>
          <a:p>
            <a:r>
              <a:rPr lang="en-US" sz="1200" dirty="0" smtClean="0"/>
              <a:t>    delta=</a:t>
            </a:r>
            <a:r>
              <a:rPr lang="en-US" sz="1200" dirty="0" err="1" smtClean="0"/>
              <a:t>zeros</a:t>
            </a:r>
            <a:r>
              <a:rPr lang="en-US" sz="1200" dirty="0" smtClean="0"/>
              <a:t>(3,3)</a:t>
            </a:r>
          </a:p>
          <a:p>
            <a:r>
              <a:rPr lang="en-US" sz="1200" dirty="0" smtClean="0"/>
              <a:t>    temp3=</a:t>
            </a:r>
            <a:r>
              <a:rPr lang="en-US" sz="1200" dirty="0" err="1" smtClean="0"/>
              <a:t>zeros</a:t>
            </a:r>
            <a:r>
              <a:rPr lang="en-US" sz="1200" dirty="0" smtClean="0"/>
              <a:t>(3,3)</a:t>
            </a:r>
          </a:p>
          <a:p>
            <a:r>
              <a:rPr lang="en-US" sz="1200" dirty="0" smtClean="0"/>
              <a:t>    temp4=0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=1:n %n measurements of mirror positions.</a:t>
            </a:r>
          </a:p>
          <a:p>
            <a:r>
              <a:rPr lang="en-US" sz="1200" dirty="0" smtClean="0"/>
              <a:t>        temp1= </a:t>
            </a:r>
            <a:r>
              <a:rPr lang="en-US" sz="1200" dirty="0" err="1" smtClean="0"/>
              <a:t>logm</a:t>
            </a:r>
            <a:r>
              <a:rPr lang="en-US" sz="1200" dirty="0" smtClean="0"/>
              <a:t>(R'*</a:t>
            </a:r>
            <a:r>
              <a:rPr lang="en-US" sz="1200" dirty="0" err="1" smtClean="0"/>
              <a:t>Ri</a:t>
            </a:r>
            <a:r>
              <a:rPr lang="en-US" sz="1200" dirty="0" smtClean="0"/>
              <a:t>(:,:,</a:t>
            </a:r>
            <a:r>
              <a:rPr lang="en-US" sz="1200" dirty="0" err="1" smtClean="0"/>
              <a:t>i</a:t>
            </a:r>
            <a:r>
              <a:rPr lang="en-US" sz="1200" dirty="0" smtClean="0"/>
              <a:t>)*(eye(3)-2*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)*</a:t>
            </a:r>
            <a:r>
              <a:rPr lang="en-US" sz="1200" dirty="0" err="1" smtClean="0"/>
              <a:t>ni</a:t>
            </a:r>
            <a:r>
              <a:rPr lang="en-US" sz="1200" dirty="0" smtClean="0"/>
              <a:t>(:,</a:t>
            </a:r>
            <a:r>
              <a:rPr lang="en-US" sz="1200" dirty="0" err="1" smtClean="0"/>
              <a:t>i</a:t>
            </a:r>
            <a:r>
              <a:rPr lang="en-US" sz="1200" dirty="0" smtClean="0"/>
              <a:t>)'))</a:t>
            </a:r>
          </a:p>
          <a:p>
            <a:r>
              <a:rPr lang="en-US" sz="1200" dirty="0" smtClean="0"/>
              <a:t>        temp2= norm(temp1)</a:t>
            </a:r>
          </a:p>
          <a:p>
            <a:r>
              <a:rPr lang="en-US" sz="1200" dirty="0" smtClean="0"/>
              <a:t>        temp3= temp3 + (temp1/temp2)</a:t>
            </a:r>
          </a:p>
          <a:p>
            <a:r>
              <a:rPr lang="en-US" sz="1200" dirty="0" smtClean="0"/>
              <a:t>        temp4= temp4 + (1/temp2)</a:t>
            </a:r>
          </a:p>
          <a:p>
            <a:r>
              <a:rPr lang="en-US" sz="1200" dirty="0" smtClean="0"/>
              <a:t>    end %</a:t>
            </a:r>
            <a:r>
              <a:rPr lang="en-US" sz="1200" dirty="0" err="1" smtClean="0"/>
              <a:t>end_for</a:t>
            </a:r>
            <a:endParaRPr lang="en-US" sz="1200" dirty="0" smtClean="0"/>
          </a:p>
          <a:p>
            <a:r>
              <a:rPr lang="en-US" sz="1200" dirty="0" smtClean="0"/>
              <a:t>    delta=temp3/temp4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R_old</a:t>
            </a:r>
            <a:r>
              <a:rPr lang="en-US" sz="1200" dirty="0" smtClean="0"/>
              <a:t>=R</a:t>
            </a:r>
          </a:p>
          <a:p>
            <a:r>
              <a:rPr lang="pt-BR" sz="1200" dirty="0" smtClean="0"/>
              <a:t>    R=expm(delta)*R %new guessed R</a:t>
            </a:r>
          </a:p>
          <a:p>
            <a:r>
              <a:rPr lang="en-US" sz="1200" dirty="0" smtClean="0"/>
              <a:t>    err=norm(R*</a:t>
            </a:r>
            <a:r>
              <a:rPr lang="en-US" sz="1200" dirty="0" err="1" smtClean="0"/>
              <a:t>R_old</a:t>
            </a:r>
            <a:r>
              <a:rPr lang="en-US" sz="1200" dirty="0" smtClean="0"/>
              <a:t>' - eye(3)) %error should be close to eye(3)</a:t>
            </a:r>
          </a:p>
          <a:p>
            <a:r>
              <a:rPr lang="en-US" sz="1200" dirty="0" smtClean="0"/>
              <a:t>    %err=norm(</a:t>
            </a:r>
            <a:r>
              <a:rPr lang="en-US" sz="1200" dirty="0" err="1" smtClean="0"/>
              <a:t>logm</a:t>
            </a:r>
            <a:r>
              <a:rPr lang="en-US" sz="1200" dirty="0" smtClean="0"/>
              <a:t>(R*</a:t>
            </a:r>
            <a:r>
              <a:rPr lang="en-US" sz="1200" dirty="0" err="1" smtClean="0"/>
              <a:t>R_old</a:t>
            </a:r>
            <a:r>
              <a:rPr lang="en-US" sz="1200" dirty="0" smtClean="0"/>
              <a:t>'))</a:t>
            </a:r>
          </a:p>
          <a:p>
            <a:r>
              <a:rPr lang="en-US" sz="1200" dirty="0" smtClean="0"/>
              <a:t>    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n_loop</a:t>
            </a:r>
            <a:r>
              <a:rPr lang="en-US" sz="1200" dirty="0" smtClean="0"/>
              <a:t>=n_loop+1</a:t>
            </a:r>
          </a:p>
          <a:p>
            <a:r>
              <a:rPr lang="en-US" sz="1200" dirty="0" smtClean="0"/>
              <a:t>    pause</a:t>
            </a:r>
          </a:p>
          <a:p>
            <a:r>
              <a:rPr lang="en-US" sz="1200" dirty="0" smtClean="0"/>
              <a:t>end %while</a:t>
            </a:r>
          </a:p>
          <a:p>
            <a:r>
              <a:rPr lang="en-US" sz="1200" dirty="0" smtClean="0"/>
              <a:t>'done--------------------------------'</a:t>
            </a:r>
          </a:p>
          <a:p>
            <a:r>
              <a:rPr lang="en-US" sz="1200" dirty="0" smtClean="0"/>
              <a:t>'R found'</a:t>
            </a:r>
          </a:p>
          <a:p>
            <a:r>
              <a:rPr lang="en-US" sz="1200" dirty="0" smtClean="0"/>
              <a:t>R</a:t>
            </a:r>
          </a:p>
          <a:p>
            <a:r>
              <a:rPr lang="en-US" sz="1200" dirty="0" smtClean="0"/>
              <a:t>'</a:t>
            </a:r>
            <a:r>
              <a:rPr lang="en-US" sz="1200" dirty="0" err="1" smtClean="0"/>
              <a:t>R_true</a:t>
            </a:r>
            <a:r>
              <a:rPr lang="en-US" sz="1200" dirty="0" smtClean="0"/>
              <a:t>'</a:t>
            </a:r>
          </a:p>
          <a:p>
            <a:r>
              <a:rPr lang="en-US" sz="1200" dirty="0" err="1" smtClean="0"/>
              <a:t>R_true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*S^{-1})\\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C=-\sum_{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)}{\|\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)\|}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R_i,S</a:t>
            </a:r>
            <a:r>
              <a:rPr lang="en-US" dirty="0" smtClean="0">
                <a:effectLst/>
              </a:rPr>
              <a:t>^{-1})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=log_{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&amp;\delta=\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&amp;S^{t+1}=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 )*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log_s</a:t>
            </a:r>
            <a:r>
              <a:rPr lang="en-US" dirty="0" smtClean="0">
                <a:effectLst/>
              </a:rPr>
              <a:t>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)=\log(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*S^{-1})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&amp;\text{Problem: Given a number of rotations } R_{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=1,2,3...n} \text{ find the mean rotation } S\\</a:t>
            </a:r>
          </a:p>
          <a:p>
            <a:r>
              <a:rPr lang="en-US" dirty="0" smtClean="0">
                <a:effectLst/>
              </a:rPr>
              <a:t>&amp;\text{</a:t>
            </a:r>
            <a:r>
              <a:rPr lang="en-US" dirty="0" err="1" smtClean="0">
                <a:effectLst/>
              </a:rPr>
              <a:t>Solution:Use</a:t>
            </a:r>
            <a:r>
              <a:rPr lang="en-US" dirty="0" smtClean="0">
                <a:effectLst/>
              </a:rPr>
              <a:t> the </a:t>
            </a:r>
            <a:r>
              <a:rPr lang="en-US" dirty="0" err="1" smtClean="0">
                <a:effectLst/>
              </a:rPr>
              <a:t>Weiszfeld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Algirhtm</a:t>
            </a:r>
            <a:r>
              <a:rPr lang="en-US" dirty="0" smtClean="0">
                <a:effectLst/>
              </a:rPr>
              <a:t>}\\</a:t>
            </a:r>
          </a:p>
          <a:p>
            <a:r>
              <a:rPr lang="en-US" dirty="0" smtClean="0">
                <a:effectLst/>
              </a:rPr>
              <a:t>&amp;\text{Initialize a rotation matrix } S^{t=0}\\</a:t>
            </a:r>
          </a:p>
          <a:p>
            <a:r>
              <a:rPr lang="en-US" dirty="0" smtClean="0">
                <a:effectLst/>
              </a:rPr>
              <a:t>&amp;\text{For t=(0,1,2,3,..)}\\</a:t>
            </a:r>
          </a:p>
          <a:p>
            <a:r>
              <a:rPr lang="en-US" dirty="0" smtClean="0">
                <a:effectLst/>
              </a:rPr>
              <a:t>&amp;\{\\ 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=log_{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}(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)=log(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*(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)^{-1})\\</a:t>
            </a:r>
          </a:p>
          <a:p>
            <a:r>
              <a:rPr lang="en-US" dirty="0" smtClean="0">
                <a:effectLst/>
              </a:rPr>
              <a:t>&amp;\delta=\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=1}^{n}(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 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 \\</a:t>
            </a:r>
          </a:p>
          <a:p>
            <a:r>
              <a:rPr lang="en-US" dirty="0" smtClean="0">
                <a:effectLst/>
              </a:rPr>
              <a:t>&amp;S^{t+1}=</a:t>
            </a:r>
            <a:r>
              <a:rPr lang="en-US" dirty="0" err="1" smtClean="0">
                <a:effectLst/>
              </a:rPr>
              <a:t>exp</a:t>
            </a:r>
            <a:r>
              <a:rPr lang="en-US" dirty="0" smtClean="0">
                <a:effectLst/>
              </a:rPr>
              <a:t>(\delta) * </a:t>
            </a:r>
            <a:r>
              <a:rPr lang="en-US" dirty="0" err="1" smtClean="0">
                <a:effectLst/>
              </a:rPr>
              <a:t>S^t</a:t>
            </a:r>
            <a:r>
              <a:rPr lang="en-US" dirty="0" smtClean="0">
                <a:effectLst/>
              </a:rPr>
              <a:t> \\</a:t>
            </a:r>
          </a:p>
          <a:p>
            <a:r>
              <a:rPr lang="en-US" dirty="0" smtClean="0">
                <a:effectLst/>
              </a:rPr>
              <a:t>&amp;\text{repeat above until converges }\\</a:t>
            </a:r>
          </a:p>
          <a:p>
            <a:r>
              <a:rPr lang="en-US" dirty="0" smtClean="0">
                <a:effectLst/>
              </a:rPr>
              <a:t>&amp;\}\\</a:t>
            </a:r>
          </a:p>
          <a:p>
            <a:r>
              <a:rPr lang="en-US" dirty="0" smtClean="0">
                <a:effectLst/>
              </a:rPr>
              <a:t>&amp;\text{Note: } \lambda=\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 {\sum_{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(1/\|</a:t>
            </a:r>
            <a:r>
              <a:rPr lang="en-US" dirty="0" err="1" smtClean="0">
                <a:effectLst/>
              </a:rPr>
              <a:t>v_i</a:t>
            </a:r>
            <a:r>
              <a:rPr lang="en-US" dirty="0" smtClean="0">
                <a:effectLst/>
              </a:rPr>
              <a:t>\|)}= \text{Learning rate} 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%%%%%%%%%%%%%%%%%%%%%%%%%%%%%%%%%%%%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&amp;S \text{ is a } 3 \times 3 \text{ matrix=the mean rotation}\\</a:t>
            </a:r>
          </a:p>
          <a:p>
            <a:r>
              <a:rPr lang="en-US" dirty="0" smtClean="0">
                <a:effectLst/>
              </a:rPr>
              <a:t>&amp;</a:t>
            </a:r>
            <a:r>
              <a:rPr lang="en-US" dirty="0" err="1" smtClean="0">
                <a:effectLst/>
              </a:rPr>
              <a:t>R_i</a:t>
            </a:r>
            <a:r>
              <a:rPr lang="en-US" dirty="0" smtClean="0">
                <a:effectLst/>
              </a:rPr>
              <a:t> \text{ is a } 3 \times 3 \text{ matrix,} \text{use pose estimation to obtain these rotations}\\</a:t>
            </a:r>
          </a:p>
          <a:p>
            <a:r>
              <a:rPr lang="en-US" dirty="0" smtClean="0">
                <a:effectLst/>
              </a:rPr>
              <a:t>&amp;\delta \text{ is a } 3 \times 3 \text{ matrix=rotation residual}\\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%http://www.sciweavers.org/free-online-latex-equation-editor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documentclass</a:t>
            </a:r>
            <a:r>
              <a:rPr lang="en-US" dirty="0" smtClean="0">
                <a:effectLst/>
              </a:rPr>
              <a:t>[12pt]{article}</a:t>
            </a:r>
          </a:p>
          <a:p>
            <a:r>
              <a:rPr lang="en-US" dirty="0" smtClean="0">
                <a:effectLst/>
              </a:rPr>
              <a:t>\</a:t>
            </a:r>
            <a:r>
              <a:rPr lang="en-US" dirty="0" err="1" smtClean="0">
                <a:effectLst/>
              </a:rPr>
              <a:t>usepackage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amsmath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enumitem</a:t>
            </a:r>
            <a:r>
              <a:rPr lang="en-US" dirty="0" smtClean="0">
                <a:effectLst/>
              </a:rPr>
              <a:t>}</a:t>
            </a:r>
          </a:p>
          <a:p>
            <a:r>
              <a:rPr lang="en-US" dirty="0" smtClean="0">
                <a:effectLst/>
              </a:rPr>
              <a:t>\begin{document}</a:t>
            </a:r>
          </a:p>
          <a:p>
            <a:r>
              <a:rPr lang="en-US" dirty="0" smtClean="0">
                <a:effectLst/>
              </a:rPr>
              <a:t>\begin{align*}</a:t>
            </a:r>
          </a:p>
          <a:p>
            <a:r>
              <a:rPr lang="en-US" dirty="0" smtClean="0">
                <a:effectLst/>
              </a:rPr>
              <a:t>&amp;\text{The cost function is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\|_2 , \text { show }\\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 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\|_2} \\</a:t>
            </a:r>
          </a:p>
          <a:p>
            <a:r>
              <a:rPr lang="en-US" dirty="0" smtClean="0">
                <a:effectLst/>
              </a:rPr>
              <a:t>&amp;\text{Proof:}\\</a:t>
            </a:r>
          </a:p>
          <a:p>
            <a:r>
              <a:rPr lang="en-US" dirty="0" smtClean="0">
                <a:effectLst/>
              </a:rPr>
              <a:t>&amp;\text{Given }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\|_2=\sum_{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</a:t>
            </a:r>
            <a:r>
              <a:rPr lang="en-US" dirty="0" err="1" smtClean="0">
                <a:effectLst/>
              </a:rPr>
              <a:t>sqrt</a:t>
            </a:r>
            <a:r>
              <a:rPr lang="en-US" dirty="0" smtClean="0">
                <a:effectLst/>
              </a:rPr>
              <a:t>{ 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)^2}=\sum_{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 \{ 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)^2\}^{(1/2)}\\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dC</a:t>
            </a:r>
            <a:r>
              <a:rPr lang="en-US" dirty="0" smtClean="0">
                <a:effectLst/>
              </a:rPr>
              <a:t>(y)}{</a:t>
            </a:r>
            <a:r>
              <a:rPr lang="en-US" dirty="0" err="1" smtClean="0">
                <a:effectLst/>
              </a:rPr>
              <a:t>dy</a:t>
            </a:r>
            <a:r>
              <a:rPr lang="en-US" dirty="0" smtClean="0">
                <a:effectLst/>
              </a:rPr>
              <a:t>}=\sum_{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{1}{2} \{(y-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)^2\}^{\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{1}{2}-1}\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{d(y-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)^2}{d(y-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{d(y-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)}{d(y)}\\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dC</a:t>
            </a:r>
            <a:r>
              <a:rPr lang="en-US" dirty="0" smtClean="0">
                <a:effectLst/>
              </a:rPr>
              <a:t>(y)}{</a:t>
            </a:r>
            <a:r>
              <a:rPr lang="en-US" dirty="0" err="1" smtClean="0">
                <a:effectLst/>
              </a:rPr>
              <a:t>dy</a:t>
            </a:r>
            <a:r>
              <a:rPr lang="en-US" dirty="0" smtClean="0">
                <a:effectLst/>
              </a:rPr>
              <a:t>}=\sum_{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{1}{2} 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 \{ 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 \}^{\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{1}{2}} }2(y-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 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dC</a:t>
            </a:r>
            <a:r>
              <a:rPr lang="en-US" dirty="0" smtClean="0">
                <a:effectLst/>
              </a:rPr>
              <a:t>(y)}{</a:t>
            </a:r>
            <a:r>
              <a:rPr lang="en-US" dirty="0" err="1" smtClean="0">
                <a:effectLst/>
              </a:rPr>
              <a:t>dy</a:t>
            </a:r>
            <a:r>
              <a:rPr lang="en-US" dirty="0" smtClean="0">
                <a:effectLst/>
              </a:rPr>
              <a:t>}=\sum_{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}{\</a:t>
            </a:r>
            <a:r>
              <a:rPr lang="en-US" dirty="0" err="1" smtClean="0">
                <a:effectLst/>
              </a:rPr>
              <a:t>sqrt</a:t>
            </a:r>
            <a:r>
              <a:rPr lang="en-US" dirty="0" smtClean="0">
                <a:effectLst/>
              </a:rPr>
              <a:t>{(y-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)^2}} 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\|_2} \\</a:t>
            </a:r>
          </a:p>
          <a:p>
            <a:r>
              <a:rPr lang="en-US" dirty="0" smtClean="0">
                <a:effectLst/>
              </a:rPr>
              <a:t>&amp;\</a:t>
            </a:r>
            <a:r>
              <a:rPr lang="en-US" dirty="0" err="1" smtClean="0">
                <a:effectLst/>
              </a:rPr>
              <a:t>nabla</a:t>
            </a:r>
            <a:r>
              <a:rPr lang="en-US" dirty="0" smtClean="0">
                <a:effectLst/>
              </a:rPr>
              <a:t> C(y)=-\sum_{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=1}^{n}\</a:t>
            </a:r>
            <a:r>
              <a:rPr lang="en-US" dirty="0" err="1" smtClean="0">
                <a:effectLst/>
              </a:rPr>
              <a:t>frac</a:t>
            </a:r>
            <a:r>
              <a:rPr lang="en-US" dirty="0" smtClean="0">
                <a:effectLst/>
              </a:rPr>
              <a:t>{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-y}{\| y-</a:t>
            </a:r>
            <a:r>
              <a:rPr lang="en-US" dirty="0" err="1" smtClean="0">
                <a:effectLst/>
              </a:rPr>
              <a:t>x_i</a:t>
            </a:r>
            <a:r>
              <a:rPr lang="en-US" dirty="0" smtClean="0">
                <a:effectLst/>
              </a:rPr>
              <a:t>\|_2} \text {( proved! )} \\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>\end{align*}</a:t>
            </a:r>
          </a:p>
          <a:p>
            <a:r>
              <a:rPr lang="en-US" dirty="0" smtClean="0">
                <a:effectLst/>
              </a:rPr>
              <a:t>\end{document}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%by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2016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 version: demo_cal_mirror3b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%implement the mirror based camera pose comp via rotation averaging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%http://www.cv-foundation.org/openaccess/content_cvpr_2015/papers/Long_Simplified_Mirror-Based_Camera_2015_CVPR_paper.pdf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%new ideas: translation is not inside this formulation, if we put that in,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%it may enhance the robustness of the approach.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%algorithm 1 in the paper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%Input :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=1,..n),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R_init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%Result: Optimal 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cal_mirror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'starts'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%make up some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shodul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found by sfm1 or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matlab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camera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%calibration toolbox or cam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tool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opencv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etc.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%n= number of mirror positions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n=15 %n mirror positions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%%% gen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R_true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%Assume your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(To be found) is the R by axis=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axis_x,axis_y,axis_z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=2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=3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axis_angle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=10 *(pi/180) %10 degrees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R_true,anxyz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]=axis_angle2R(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axis_angle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axis_x,axis_y,axis_z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%%% gen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=1:n %n measurements of mirror positions.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%make up some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relected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make 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axis, ?? may need to find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%out how to make reflection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unit_vector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([axis_x,axis_y,-1*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]'+0.5 * rand(3,1)); %generate the true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(improper rotation) mirror rot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%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)=([axis_x,axis_y,-1*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axis_z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]'+0.1 * rand(3,1)); %generate the true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(improper rotation) mirror rot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Ri(:,:,i)=R_true*(eye(3)-2*e*e')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%for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%just to show what we get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set some values close to the truth. ?? may need to find a better selection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R_init,anxyz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]=axis_angle2R(axis_angle+0.05,[axis_x+0.01,axis_y+0.02,axis_z+0.03])%small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R_init,anxyz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]=axis_angle2R(axis_angle+0.5,[axis_x+0.01,axis_y+0.02,axis_z+0.03])%small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R_init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err=10000,n_loop=0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=100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%while(err&lt;0.01 &amp;&amp;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)%repeat until err is small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while(err&gt;0.001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)%repeat until err is small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for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=1:n %n measurements of mirror positions.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eig_vec,eig_val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(R'*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eig_vec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(:,1) %??should find 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eig_vector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correspond to -1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value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%pause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%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end_for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clear delta  temp1 temp2 temp3 temp4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delta=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(3,3)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temp3=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(3,3)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temp4=0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for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=1:n %n measurements of mirror positions.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temp1=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(R'*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)*(eye(3)-2*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(:,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)'))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temp2= norm(temp1)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temp3= temp3 + (temp1/temp2)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temp4= temp4 + (1/temp2)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end %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end_for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delta=temp3/temp4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R_old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=R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R=expm(delta)*R %new guessed 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err=norm(R*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R_old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 - eye(3)) %error should be close to eye(3)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%err=norm(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R_old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'))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n_loop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=n_loop+1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pause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%while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'done--------------------------------'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'R found'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R_true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R_true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Author: Rodrigo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Carceroni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Disclaimer: This code comes with no guarantee at all and its author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is not liable for any damage that its utilization may cause.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added 3.3002 , output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1x3 matrix,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is yaw   angle about x-axis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is pitch angle about y-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aixs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is roll  angle about z-axis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%then X'=RX+T; X,T are 3X1 matrixes for [X,Y,Z]' 3D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and translations.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rpyAng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Returns a set of Roll, Pitch and Yaw angles that describe a certain 3x3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transformation matrix. The magnitude of the Pitch angle is constrained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to be not bigger than pi/2.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-R(3,1);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 = sqrt (R(1,1) .* R(1,1) + R(2,1) .* R(2,1));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abs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&gt; 1e-15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R(2,1) ./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R(1,1) ./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R(3,2) ./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R(3,3) ./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[atan2(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sinC,cosC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atan2(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sinB,cosB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atan2(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sinA,cosA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)];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(R(1,2) - R(2,3)) ./ 2;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(R(2,2) + R(1,3)) ./ 2;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[atan2(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sinC,cosC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pi./2; 0];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 0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end;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Author: Rodrigo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Carceroni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Disclaimer: This code comes with no guarantee at all and its author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is not liable for any damage that its utilization may cause.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added 3.3002 , input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1x3 matrix,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is yaw   angle about x-axis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is pitch angle about y-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aixs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is roll  angle about z-axis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%then X'=RX+T; X,T are 3X1 matrixes for [X,Y,Z]' 3D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and translations.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R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rpyMat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Return the 3x3 rotation matrix described by a set of Roll, Pitch and Yaw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angles.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cos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sin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cos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sin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cos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sin 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(1));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.*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.*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= [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sinC-sinA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cosC+sinA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sinC+cosA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sinAsinB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cosC-cosA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cosB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];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%return R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anxys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in fact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yaw,pitch,roll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radian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R,anxyz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]=axis_angle2R(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theta,vnormal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      theta=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(dot(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,[0 1 0]));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%See p334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Truco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(1)+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(2)+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(3)*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n1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(1)/abs(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%form unit vector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n2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(2)/abs(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n3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vnormal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(3)/abs(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R=eye(3)*cos(theta)+(1-cos(theta))*[n1^2 n1*n2 n1*n3; n2*n1 n2^2 n2*n3; n3*n1 n3*n2 n3^2]+...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sin(theta)*[0 -n3 n2; n3 0 -n1; -n2 n1 0];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anxyz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rpyAng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(R)*180/pi;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return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%FFFFFFFFFFFFFFFFFFFFFFFFFFFFFFFFFFFFFFFFFFFFFFFFFFFFFFFFFFFFFFFFFFFFFFFFFFFFFFFFFFFF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%convert a vector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its unit vector, norm2 =1 ,norm(out_unit_vector,2)is 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 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out_unit_vector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unit_vector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(iv)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length=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(dot(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iv,iv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));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out_unit_vector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=iv./length;</a:t>
            </a:r>
          </a:p>
          <a:p>
            <a:endParaRPr lang="en-US" b="0" i="0" u="none" strike="noStrik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1A8E00-69FF-4780-A829-6F363887DC5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BFB00-976F-45C4-88D4-282EF3D3046C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82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4D2-3546-4872-8A1B-F9B203973351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DBE6A-160B-46E9-A956-3DC0179CC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8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0BFC-D5B8-44B7-AC2F-87EF71302419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08698-DCEB-4302-9320-830E49141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5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2CDB-9F12-4A07-8CE9-632A87909DEB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7F1A-5BA3-43EA-8399-292E9D16A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3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36112-1BB3-425C-82A9-3EE0A78E085D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C7B9-0381-4826-B1A8-E126C0EF5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8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65CC-1301-4A0E-84D1-EBF2CC17F402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3D1A-7D10-48B0-B781-07A3AA819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6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3484-F403-4F18-B171-9345964DFDDB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72CA-365F-49C3-8200-F78B5C79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86C4-8725-4A16-A7E3-1147D3BF0220}" type="datetime1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84C8-8669-45FF-BAF7-105F8A72A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053F1-5499-4BED-9072-23EA3879B7BE}" type="datetime1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6EC4-609D-4B62-90F1-D49AC311E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C20E1-0CCA-418E-810A-98E1F48FCDC4}" type="datetime1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EF8-2C2C-4EA6-9183-D38589841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5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8D0C-2EBA-4D10-83C9-9E229AA3B52B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3737-EAF0-4D1A-A2EE-861979F8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4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92FD-EC16-4970-85DE-A833C2EECD62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58FE-B238-428B-9AE0-55D1D676A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A0E3A0-5FBF-42A5-A9CB-2391A60D1FEA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010210-05FE-46E6-869D-CD036AE18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84331/does-this-derivation-on-differentiating-the-euclidean-norm-make-sense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tation_matrix" TargetMode="External"/><Relationship Id="rId2" Type="http://schemas.openxmlformats.org/officeDocument/2006/relationships/hyperlink" Target="http://www.euclideanspace.com/maths/geometry/rotations/conversions/angleToMatrix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tutorial on using mirror to calibrate non-overlapping  view cameras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K.H. Wong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5487D-ACD3-4B5E-AAA7-50DC3B0C4B1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95"/>
            <a:ext cx="8229600" cy="1143000"/>
          </a:xfrm>
        </p:spPr>
        <p:txBody>
          <a:bodyPr/>
          <a:lstStyle/>
          <a:p>
            <a:r>
              <a:rPr lang="en-US" altLang="en-US" sz="2800" dirty="0" smtClean="0"/>
              <a:t>The </a:t>
            </a:r>
            <a:r>
              <a:rPr lang="en-US" altLang="en-US" sz="2800" dirty="0"/>
              <a:t>original </a:t>
            </a:r>
            <a:r>
              <a:rPr lang="en-US" altLang="en-US" sz="2800" dirty="0" err="1" smtClean="0">
                <a:latin typeface="Cambria Math" pitchFamily="18" charset="0"/>
              </a:rPr>
              <a:t>Weiszfeld</a:t>
            </a:r>
            <a:r>
              <a:rPr lang="en-US" altLang="en-US" sz="2800" dirty="0" smtClean="0">
                <a:latin typeface="Cambria Math" pitchFamily="18" charset="0"/>
              </a:rPr>
              <a:t> algorithm with explanation [2]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Rotation </a:t>
            </a:r>
            <a:r>
              <a:rPr lang="en-US" dirty="0" err="1" smtClean="0"/>
              <a:t>avergaing</a:t>
            </a:r>
            <a:r>
              <a:rPr lang="en-US" dirty="0" smtClean="0"/>
              <a:t>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900719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actual algorithm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9344" y="867480"/>
            <a:ext cx="3240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algorithm with explanation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243573"/>
            <a:ext cx="5456175" cy="513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79" y="2590800"/>
            <a:ext cx="3942325" cy="341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0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71" y="1020336"/>
            <a:ext cx="7046912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927" y="43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 smtClean="0"/>
              <a:t>Find the average rotation using the </a:t>
            </a:r>
            <a:r>
              <a:rPr lang="en-US" altLang="en-US" sz="3600" dirty="0" err="1" smtClean="0"/>
              <a:t>Weiszfeld</a:t>
            </a:r>
            <a:r>
              <a:rPr lang="en-US" altLang="en-US" sz="3600" dirty="0" smtClean="0"/>
              <a:t> algorithm (geometric median)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2183" y="5628848"/>
            <a:ext cx="1172344" cy="4649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1927" y="64604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0927" y="6323950"/>
            <a:ext cx="2133600" cy="365125"/>
          </a:xfrm>
        </p:spPr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0727" y="1491600"/>
            <a:ext cx="400543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sym typeface="Symbol" pitchFamily="18" charset="2"/>
              </a:rPr>
              <a:t>Note use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to find the exponentials of matrices</a:t>
            </a:r>
          </a:p>
          <a:p>
            <a:r>
              <a:rPr lang="en-US" altLang="en-US" dirty="0" smtClean="0">
                <a:sym typeface="Symbol" pitchFamily="18" charset="2"/>
              </a:rPr>
              <a:t>&gt;&gt;</a:t>
            </a:r>
            <a:r>
              <a:rPr lang="en-US" altLang="en-US" dirty="0">
                <a:sym typeface="Symbol" pitchFamily="18" charset="2"/>
              </a:rPr>
              <a:t>help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  in </a:t>
            </a:r>
            <a:r>
              <a:rPr lang="en-US" altLang="en-US" dirty="0" err="1">
                <a:sym typeface="Symbol" pitchFamily="18" charset="2"/>
              </a:rPr>
              <a:t>matlab</a:t>
            </a:r>
            <a:r>
              <a:rPr lang="en-US" altLang="en-US" dirty="0">
                <a:sym typeface="Symbol" pitchFamily="18" charset="2"/>
              </a:rPr>
              <a:t> to find out more. </a:t>
            </a:r>
          </a:p>
          <a:p>
            <a:r>
              <a:rPr lang="en-US" altLang="en-US" dirty="0">
                <a:sym typeface="Symbol" pitchFamily="18" charset="2"/>
              </a:rPr>
              <a:t>E.g. </a:t>
            </a:r>
            <a:r>
              <a:rPr lang="en-US" altLang="en-US" dirty="0" err="1">
                <a:sym typeface="Symbol" pitchFamily="18" charset="2"/>
              </a:rPr>
              <a:t>expm</a:t>
            </a:r>
            <a:r>
              <a:rPr lang="en-US" altLang="en-US" dirty="0">
                <a:sym typeface="Symbol" pitchFamily="18" charset="2"/>
              </a:rPr>
              <a:t>(A</a:t>
            </a:r>
            <a:r>
              <a:rPr lang="en-US" altLang="en-US" baseline="-25000" dirty="0">
                <a:sym typeface="Symbol" pitchFamily="18" charset="2"/>
              </a:rPr>
              <a:t>3x3</a:t>
            </a:r>
            <a:r>
              <a:rPr lang="en-US" altLang="en-US" dirty="0">
                <a:sym typeface="Symbol" pitchFamily="18" charset="2"/>
              </a:rPr>
              <a:t>)= B</a:t>
            </a:r>
            <a:r>
              <a:rPr lang="en-US" altLang="en-US" baseline="-25000" dirty="0">
                <a:sym typeface="Symbol" pitchFamily="18" charset="2"/>
              </a:rPr>
              <a:t>3x3</a:t>
            </a:r>
            <a:endParaRPr lang="en-US" altLang="en-US" dirty="0"/>
          </a:p>
          <a:p>
            <a:r>
              <a:rPr lang="en-US" dirty="0" smtClean="0"/>
              <a:t>Also: if A is a rotation matrix B is a 3x3 real matric, otherwise B may contain complex values.</a:t>
            </a:r>
          </a:p>
          <a:p>
            <a:r>
              <a:rPr lang="en-US" dirty="0" smtClean="0"/>
              <a:t>%Testing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</a:p>
          <a:p>
            <a:r>
              <a:rPr lang="en-US" dirty="0" err="1" smtClean="0"/>
              <a:t>r_rand</a:t>
            </a:r>
            <a:r>
              <a:rPr lang="en-US" dirty="0" smtClean="0"/>
              <a:t>=rand(3,3)</a:t>
            </a:r>
            <a:endParaRPr lang="en-US" dirty="0"/>
          </a:p>
          <a:p>
            <a:r>
              <a:rPr lang="en-US" dirty="0" err="1"/>
              <a:t>r</a:t>
            </a:r>
            <a:r>
              <a:rPr lang="en-US" dirty="0" err="1" smtClean="0"/>
              <a:t>_rotate</a:t>
            </a:r>
            <a:r>
              <a:rPr lang="en-US" dirty="0" smtClean="0"/>
              <a:t>=</a:t>
            </a:r>
            <a:r>
              <a:rPr lang="en-US" dirty="0" err="1" smtClean="0"/>
              <a:t>rpymat</a:t>
            </a:r>
            <a:r>
              <a:rPr lang="en-US" dirty="0"/>
              <a:t>([1,2,3])</a:t>
            </a:r>
          </a:p>
          <a:p>
            <a:r>
              <a:rPr lang="en-US" dirty="0" err="1"/>
              <a:t>v_rand</a:t>
            </a:r>
            <a:r>
              <a:rPr lang="en-US" dirty="0"/>
              <a:t>=</a:t>
            </a:r>
            <a:r>
              <a:rPr lang="en-US" dirty="0" err="1"/>
              <a:t>logm</a:t>
            </a:r>
            <a:r>
              <a:rPr lang="en-US" dirty="0"/>
              <a:t>(</a:t>
            </a:r>
            <a:r>
              <a:rPr lang="en-US" dirty="0" err="1"/>
              <a:t>r_rand</a:t>
            </a:r>
            <a:r>
              <a:rPr lang="en-US" dirty="0"/>
              <a:t>)</a:t>
            </a:r>
          </a:p>
          <a:p>
            <a:r>
              <a:rPr lang="en-US" dirty="0" err="1" smtClean="0"/>
              <a:t>v_rotate</a:t>
            </a:r>
            <a:r>
              <a:rPr lang="en-US" dirty="0" smtClean="0"/>
              <a:t>=</a:t>
            </a:r>
            <a:r>
              <a:rPr lang="en-US" dirty="0" err="1" smtClean="0"/>
              <a:t>logm</a:t>
            </a:r>
            <a:r>
              <a:rPr lang="en-US" dirty="0" smtClean="0"/>
              <a:t>(</a:t>
            </a:r>
            <a:r>
              <a:rPr lang="en-US" dirty="0" err="1" smtClean="0"/>
              <a:t>r_rotate</a:t>
            </a:r>
            <a:r>
              <a:rPr lang="en-US" dirty="0" smtClean="0"/>
              <a:t>)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77160" y="2341468"/>
            <a:ext cx="14303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Cost function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2821488" y="2526134"/>
            <a:ext cx="855672" cy="46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0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/>
              <a:t>e</a:t>
            </a:r>
            <a:r>
              <a:rPr lang="en-US" dirty="0" smtClean="0"/>
              <a:t>xplanation of the </a:t>
            </a:r>
            <a:r>
              <a:rPr lang="en-US" dirty="0" err="1" smtClean="0"/>
              <a:t>algo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the cost function </a:t>
            </a:r>
            <a:r>
              <a:rPr lang="en-US" i="1" dirty="0" smtClean="0"/>
              <a:t>C(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)=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refer to equation 23 of </a:t>
            </a:r>
          </a:p>
          <a:p>
            <a:r>
              <a:rPr lang="en-US" dirty="0" smtClean="0"/>
              <a:t>Huynh, Du Q. "Metrics for 3D rotations: Comparison and analysis." </a:t>
            </a:r>
            <a:r>
              <a:rPr lang="en-US" i="1" dirty="0" smtClean="0"/>
              <a:t>Journal of Mathematical Imaging and Vision</a:t>
            </a:r>
            <a:r>
              <a:rPr lang="en-US" dirty="0" smtClean="0"/>
              <a:t> 35.2 (2009): 155-164.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68948"/>
            <a:ext cx="5105399" cy="513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4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Demo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program in the attached </a:t>
            </a:r>
            <a:r>
              <a:rPr lang="en-US" dirty="0" err="1" smtClean="0"/>
              <a:t>ppt</a:t>
            </a:r>
            <a:r>
              <a:rPr lang="en-US" dirty="0" smtClean="0"/>
              <a:t> note</a:t>
            </a:r>
          </a:p>
          <a:p>
            <a:r>
              <a:rPr lang="en-US" dirty="0" smtClean="0"/>
              <a:t>need functions (all in the attached  notes)</a:t>
            </a:r>
          </a:p>
          <a:p>
            <a:r>
              <a:rPr lang="en-US" dirty="0" err="1" smtClean="0"/>
              <a:t>rpyAng</a:t>
            </a:r>
            <a:endParaRPr lang="en-US" dirty="0" smtClean="0"/>
          </a:p>
          <a:p>
            <a:r>
              <a:rPr lang="en-US" dirty="0" err="1" smtClean="0"/>
              <a:t>rpymat</a:t>
            </a:r>
            <a:endParaRPr lang="en-US" dirty="0" smtClean="0"/>
          </a:p>
          <a:p>
            <a:r>
              <a:rPr lang="en-US" dirty="0" smtClean="0"/>
              <a:t>axis_angle2R</a:t>
            </a:r>
          </a:p>
          <a:p>
            <a:r>
              <a:rPr lang="en-US" dirty="0" err="1"/>
              <a:t>unit_vector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5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56" y="2564904"/>
            <a:ext cx="432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Using the metric C(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)=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proof is in the next slide</a:t>
            </a:r>
          </a:p>
          <a:p>
            <a:r>
              <a:rPr lang="en-US" sz="2400" dirty="0" smtClean="0"/>
              <a:t>When </a:t>
            </a:r>
            <a:r>
              <a:rPr lang="en-US" sz="2400" dirty="0" smtClean="0">
                <a:sym typeface="Symbol"/>
              </a:rPr>
              <a:t></a:t>
            </a:r>
            <a:r>
              <a:rPr lang="en-US" sz="2400" dirty="0" smtClean="0"/>
              <a:t>C is found we can use the similar treatment in the</a:t>
            </a:r>
            <a:r>
              <a:rPr lang="en-US" altLang="en-US" sz="2400" dirty="0" smtClean="0"/>
              <a:t> original </a:t>
            </a:r>
            <a:r>
              <a:rPr lang="en-US" altLang="en-US" sz="2400" dirty="0" err="1" smtClean="0">
                <a:latin typeface="Cambria Math" pitchFamily="18" charset="0"/>
              </a:rPr>
              <a:t>Weiszfeld</a:t>
            </a:r>
            <a:r>
              <a:rPr lang="en-US" altLang="en-US" sz="2400" dirty="0" smtClean="0">
                <a:latin typeface="Cambria Math" pitchFamily="18" charset="0"/>
              </a:rPr>
              <a:t> </a:t>
            </a:r>
            <a:r>
              <a:rPr lang="en-US" altLang="en-US" sz="2400" dirty="0">
                <a:latin typeface="Cambria Math" pitchFamily="18" charset="0"/>
              </a:rPr>
              <a:t>algorithm </a:t>
            </a:r>
            <a:r>
              <a:rPr lang="en-US" altLang="en-US" sz="2400" dirty="0" smtClean="0">
                <a:latin typeface="Cambria Math" pitchFamily="18" charset="0"/>
              </a:rPr>
              <a:t>to find </a:t>
            </a:r>
            <a:r>
              <a:rPr lang="en-US" altLang="en-US" sz="2400" dirty="0" smtClean="0">
                <a:latin typeface="Cambria Math" pitchFamily="18" charset="0"/>
                <a:sym typeface="Symbol"/>
              </a:rPr>
              <a:t> (derivation to be added)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 err="1"/>
              <a:t>Weiszfeld</a:t>
            </a:r>
            <a:r>
              <a:rPr lang="en-US" altLang="en-US" dirty="0"/>
              <a:t> </a:t>
            </a:r>
            <a:r>
              <a:rPr lang="en-US" altLang="en-US" dirty="0" smtClean="0"/>
              <a:t>algorithm for mean rotation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13" name="Straight Arrow Connector 12"/>
          <p:cNvCxnSpPr>
            <a:endCxn id="6" idx="1"/>
          </p:cNvCxnSpPr>
          <p:nvPr/>
        </p:nvCxnSpPr>
        <p:spPr>
          <a:xfrm flipV="1">
            <a:off x="3352800" y="4436567"/>
            <a:ext cx="1426056" cy="745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90752"/>
            <a:ext cx="3048000" cy="131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9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572CA-365F-49C3-8200-F78B5C7924E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3435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0" y="42892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http://math.stackexchange.com/questions/84331/does-this-derivation-on-differentiating-the-euclidean-norm-make-sense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8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4484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Using the metric</a:t>
            </a:r>
          </a:p>
          <a:p>
            <a:endParaRPr lang="en-US" sz="2400" dirty="0"/>
          </a:p>
          <a:p>
            <a:r>
              <a:rPr lang="en-US" sz="2400" dirty="0"/>
              <a:t>Assume you have selected a guess </a:t>
            </a:r>
            <a:r>
              <a:rPr lang="en-US" sz="2400" i="1" dirty="0"/>
              <a:t>S, your measurement is log</a:t>
            </a:r>
            <a:r>
              <a:rPr lang="en-US" sz="2400" i="1" baseline="-25000" dirty="0"/>
              <a:t>s</a:t>
            </a:r>
            <a:r>
              <a:rPr lang="en-US" sz="2400" i="1" dirty="0"/>
              <a:t>(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i</a:t>
            </a:r>
            <a:r>
              <a:rPr lang="en-US" sz="2400" i="1" dirty="0"/>
              <a:t>)</a:t>
            </a:r>
          </a:p>
          <a:p>
            <a:r>
              <a:rPr lang="en-US" sz="2400" dirty="0"/>
              <a:t>Using the </a:t>
            </a:r>
            <a:r>
              <a:rPr lang="en-US" sz="2400" dirty="0" err="1"/>
              <a:t>Weiszfeld</a:t>
            </a:r>
            <a:r>
              <a:rPr lang="en-US" sz="2400" dirty="0"/>
              <a:t> algorithm </a:t>
            </a:r>
            <a:r>
              <a:rPr lang="en-US" sz="2400" dirty="0" smtClean="0"/>
              <a:t>your </a:t>
            </a:r>
            <a:r>
              <a:rPr lang="en-US" sz="2400" dirty="0"/>
              <a:t>next guess </a:t>
            </a:r>
            <a:r>
              <a:rPr lang="en-US" sz="2400" dirty="0" smtClean="0"/>
              <a:t>is s</a:t>
            </a:r>
            <a:r>
              <a:rPr lang="en-US" sz="2400" baseline="30000" dirty="0" smtClean="0"/>
              <a:t>t+1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Because </a:t>
            </a:r>
            <a:r>
              <a:rPr lang="en-US" sz="2400" dirty="0"/>
              <a:t>in the metric space </a:t>
            </a:r>
            <a:r>
              <a:rPr lang="en-US" sz="2400" dirty="0" smtClean="0"/>
              <a:t>(cost function) </a:t>
            </a:r>
            <a:endParaRPr lang="en-US" sz="2400" dirty="0"/>
          </a:p>
          <a:p>
            <a:r>
              <a:rPr lang="en-US" sz="2400" dirty="0"/>
              <a:t>log(s</a:t>
            </a:r>
            <a:r>
              <a:rPr lang="en-US" sz="2400" baseline="30000" dirty="0"/>
              <a:t>t+1</a:t>
            </a:r>
            <a:r>
              <a:rPr lang="en-US" sz="2400" dirty="0"/>
              <a:t>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/>
              <a:t>)</a:t>
            </a:r>
            <a:r>
              <a:rPr lang="en-US" sz="2400" baseline="30000" dirty="0"/>
              <a:t>-1</a:t>
            </a:r>
            <a:r>
              <a:rPr lang="en-US" sz="2400" dirty="0"/>
              <a:t>)=</a:t>
            </a:r>
            <a:r>
              <a:rPr lang="en-US" sz="2400" i="1" dirty="0">
                <a:sym typeface="Symbol"/>
              </a:rPr>
              <a:t>, hence</a:t>
            </a:r>
          </a:p>
          <a:p>
            <a:r>
              <a:rPr lang="en-US" sz="2400" dirty="0"/>
              <a:t>(s</a:t>
            </a:r>
            <a:r>
              <a:rPr lang="en-US" sz="2400" baseline="30000" dirty="0"/>
              <a:t>t+1</a:t>
            </a:r>
            <a:r>
              <a:rPr lang="en-US" sz="2400" dirty="0"/>
              <a:t>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/>
              <a:t>)</a:t>
            </a:r>
            <a:r>
              <a:rPr lang="en-US" sz="2400" baseline="30000" dirty="0"/>
              <a:t>-1</a:t>
            </a:r>
            <a:r>
              <a:rPr lang="en-US" sz="2400" dirty="0"/>
              <a:t>) =</a:t>
            </a:r>
            <a:r>
              <a:rPr lang="en-US" sz="2400" dirty="0" err="1"/>
              <a:t>exp</a:t>
            </a:r>
            <a:r>
              <a:rPr lang="en-US" sz="2400" dirty="0"/>
              <a:t>(</a:t>
            </a:r>
            <a:r>
              <a:rPr lang="en-US" sz="2400" i="1" dirty="0">
                <a:sym typeface="Symbol"/>
              </a:rPr>
              <a:t></a:t>
            </a:r>
            <a:r>
              <a:rPr lang="en-US" sz="2400" dirty="0" smtClean="0"/>
              <a:t>) </a:t>
            </a:r>
            <a:endParaRPr lang="en-US" sz="2400" dirty="0"/>
          </a:p>
          <a:p>
            <a:r>
              <a:rPr lang="en-US" sz="2400" dirty="0"/>
              <a:t>S</a:t>
            </a:r>
            <a:r>
              <a:rPr lang="en-US" sz="2400" baseline="30000" dirty="0"/>
              <a:t>t+1</a:t>
            </a:r>
            <a:r>
              <a:rPr lang="en-US" sz="2400" dirty="0"/>
              <a:t>=</a:t>
            </a:r>
            <a:r>
              <a:rPr lang="en-US" sz="2400" dirty="0" err="1"/>
              <a:t>exp</a:t>
            </a:r>
            <a:r>
              <a:rPr lang="en-US" sz="2400" dirty="0"/>
              <a:t>(</a:t>
            </a:r>
            <a:r>
              <a:rPr lang="en-US" sz="2400" i="1" dirty="0">
                <a:sym typeface="Symbol"/>
              </a:rPr>
              <a:t></a:t>
            </a:r>
            <a:r>
              <a:rPr lang="en-US" sz="2400" dirty="0"/>
              <a:t>) (</a:t>
            </a:r>
            <a:r>
              <a:rPr lang="en-US" sz="2400" dirty="0" err="1"/>
              <a:t>s</a:t>
            </a:r>
            <a:r>
              <a:rPr lang="en-US" sz="2400" baseline="30000" dirty="0" err="1"/>
              <a:t>t</a:t>
            </a:r>
            <a:r>
              <a:rPr lang="en-US" sz="2400" dirty="0" smtClean="0"/>
              <a:t>) (to be proved in the next slide) </a:t>
            </a:r>
            <a:endParaRPr lang="en-US" sz="2400" i="1" dirty="0">
              <a:sym typeface="Symbol"/>
            </a:endParaRPr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err="1"/>
              <a:t>Weiszfeld</a:t>
            </a:r>
            <a:r>
              <a:rPr lang="en-US" altLang="en-US" dirty="0"/>
              <a:t> algorithm for mean rotation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13" name="Straight Arrow Connector 12"/>
          <p:cNvCxnSpPr>
            <a:endCxn id="10" idx="1"/>
          </p:cNvCxnSpPr>
          <p:nvPr/>
        </p:nvCxnSpPr>
        <p:spPr>
          <a:xfrm flipV="1">
            <a:off x="3059832" y="4436567"/>
            <a:ext cx="1719024" cy="216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33051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56" y="2564904"/>
            <a:ext cx="43243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Explanation </a:t>
            </a:r>
            <a:r>
              <a:rPr lang="en-US" dirty="0" smtClean="0"/>
              <a:t>3: to proof the update rule: </a:t>
            </a:r>
            <a:r>
              <a:rPr lang="en-US" dirty="0" smtClean="0">
                <a:sym typeface="Symbol"/>
              </a:rPr>
              <a:t>S</a:t>
            </a:r>
            <a:r>
              <a:rPr lang="en-US" baseline="-25000" dirty="0" smtClean="0">
                <a:sym typeface="Symbol"/>
              </a:rPr>
              <a:t>t+1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=</a:t>
            </a:r>
            <a:r>
              <a:rPr lang="en-US" dirty="0" err="1" smtClean="0">
                <a:sym typeface="Symbol"/>
              </a:rPr>
              <a:t>exp</a:t>
            </a:r>
            <a:r>
              <a:rPr lang="en-US" dirty="0" smtClean="0">
                <a:sym typeface="Symbol"/>
              </a:rPr>
              <a:t>(</a:t>
            </a:r>
            <a:r>
              <a:rPr lang="en-US" dirty="0">
                <a:sym typeface="Symbol"/>
              </a:rPr>
              <a:t>) *S</a:t>
            </a:r>
            <a:r>
              <a:rPr lang="en-US" baseline="-25000" dirty="0">
                <a:sym typeface="Symbol"/>
              </a:rPr>
              <a:t>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Starring from Tayler series expansion, by </a:t>
            </a:r>
            <a:r>
              <a:rPr lang="en-US" sz="2000" dirty="0"/>
              <a:t>definition</a:t>
            </a:r>
          </a:p>
          <a:p>
            <a:r>
              <a:rPr lang="en-US" sz="2000" dirty="0" smtClean="0"/>
              <a:t>f(x)=f(x0)+f’(x0)(x-x0) ---(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In (</a:t>
            </a:r>
            <a:r>
              <a:rPr lang="en-US" sz="2000" dirty="0" err="1" smtClean="0"/>
              <a:t>i</a:t>
            </a:r>
            <a:r>
              <a:rPr lang="en-US" sz="2000" dirty="0" smtClean="0"/>
              <a:t>) x0 is the guess, x is the next better guess, f()=cost,  f’=</a:t>
            </a:r>
            <a:r>
              <a:rPr lang="en-US" sz="2000" dirty="0" err="1" smtClean="0"/>
              <a:t>df</a:t>
            </a:r>
            <a:r>
              <a:rPr lang="en-US" sz="2000" dirty="0" smtClean="0"/>
              <a:t>()/dx</a:t>
            </a:r>
          </a:p>
          <a:p>
            <a:r>
              <a:rPr lang="en-US" sz="2000" dirty="0" smtClean="0"/>
              <a:t>If we set </a:t>
            </a:r>
            <a:r>
              <a:rPr lang="en-US" sz="2000" dirty="0"/>
              <a:t>f(x</a:t>
            </a:r>
            <a:r>
              <a:rPr lang="en-US" sz="2000" dirty="0" smtClean="0"/>
              <a:t>)=cost, and </a:t>
            </a:r>
            <a:r>
              <a:rPr lang="en-US" sz="2000" dirty="0" smtClean="0">
                <a:sym typeface="Symbol"/>
              </a:rPr>
              <a:t></a:t>
            </a:r>
            <a:r>
              <a:rPr lang="en-US" sz="2000" dirty="0">
                <a:sym typeface="Symbol"/>
              </a:rPr>
              <a:t>C 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smtClean="0"/>
              <a:t>f’(</a:t>
            </a:r>
            <a:r>
              <a:rPr lang="en-US" sz="2000" dirty="0"/>
              <a:t>x</a:t>
            </a:r>
            <a:r>
              <a:rPr lang="en-US" sz="2000" dirty="0" smtClean="0"/>
              <a:t>)(x-x0)=f</a:t>
            </a:r>
            <a:r>
              <a:rPr lang="en-US" sz="2000" dirty="0"/>
              <a:t>’(x</a:t>
            </a:r>
            <a:r>
              <a:rPr lang="en-US" sz="2000" dirty="0" smtClean="0"/>
              <a:t>)</a:t>
            </a:r>
            <a:r>
              <a:rPr lang="en-US" sz="2000" dirty="0">
                <a:sym typeface="Symbol"/>
              </a:rPr>
              <a:t>  </a:t>
            </a:r>
            <a:r>
              <a:rPr lang="en-US" sz="2000" dirty="0" smtClean="0"/>
              <a:t>=</a:t>
            </a:r>
            <a:r>
              <a:rPr lang="en-US" sz="2000" dirty="0" smtClean="0">
                <a:sym typeface="Symbol"/>
              </a:rPr>
              <a:t>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/>
              <a:t> where f</a:t>
            </a:r>
            <a:r>
              <a:rPr lang="en-US" sz="2000" dirty="0"/>
              <a:t>’(x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=gradient  of f(), and =step size (or learning rate) =(</a:t>
            </a:r>
            <a:r>
              <a:rPr lang="en-US" sz="2000" dirty="0"/>
              <a:t>x-x0</a:t>
            </a:r>
            <a:r>
              <a:rPr lang="en-US" sz="2000" dirty="0" smtClean="0"/>
              <a:t>), so</a:t>
            </a:r>
            <a:r>
              <a:rPr lang="en-US" sz="2000" dirty="0" smtClean="0">
                <a:sym typeface="Symbol"/>
              </a:rPr>
              <a:t> </a:t>
            </a:r>
          </a:p>
          <a:p>
            <a:r>
              <a:rPr lang="en-US" sz="2000" dirty="0" smtClean="0"/>
              <a:t>from (</a:t>
            </a:r>
            <a:r>
              <a:rPr lang="en-US" sz="2000" dirty="0" err="1" smtClean="0"/>
              <a:t>i</a:t>
            </a:r>
            <a:r>
              <a:rPr lang="en-US" sz="2000" dirty="0" smtClean="0"/>
              <a:t>) we get an iterative procedure cost </a:t>
            </a:r>
            <a:r>
              <a:rPr lang="en-US" sz="2000" dirty="0" err="1" smtClean="0"/>
              <a:t>C_new</a:t>
            </a:r>
            <a:r>
              <a:rPr lang="en-US" sz="2000" dirty="0" smtClean="0"/>
              <a:t>=</a:t>
            </a:r>
            <a:r>
              <a:rPr lang="en-US" sz="2000" dirty="0" err="1" smtClean="0"/>
              <a:t>C_old</a:t>
            </a:r>
            <a:r>
              <a:rPr lang="en-US" sz="2000" dirty="0" smtClean="0"/>
              <a:t>+</a:t>
            </a:r>
            <a:r>
              <a:rPr lang="en-US" sz="2000" dirty="0" smtClean="0">
                <a:sym typeface="Symbol"/>
              </a:rPr>
              <a:t>C---(ii)</a:t>
            </a:r>
          </a:p>
          <a:p>
            <a:r>
              <a:rPr lang="en-US" sz="2000" dirty="0" smtClean="0">
                <a:sym typeface="Symbol"/>
              </a:rPr>
              <a:t>Since cost is a log function log(S) here, where cost=log(S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), from (ii)</a:t>
            </a:r>
          </a:p>
          <a:p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>
                <a:sym typeface="Symbol"/>
              </a:rPr>
              <a:t>-</a:t>
            </a:r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 smtClean="0"/>
              <a:t>=</a:t>
            </a:r>
            <a:r>
              <a:rPr lang="en-US" sz="2000" dirty="0" smtClean="0">
                <a:sym typeface="Symbol"/>
              </a:rPr>
              <a:t>log(S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/S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)=--(iii)where 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err="1">
                <a:sym typeface="Symbol"/>
              </a:rPr>
              <a:t>q</a:t>
            </a:r>
            <a:r>
              <a:rPr lang="en-US" sz="2000" dirty="0" err="1" smtClean="0">
                <a:sym typeface="Symbol"/>
              </a:rPr>
              <a:t>uess</a:t>
            </a:r>
            <a:r>
              <a:rPr lang="en-US" sz="2000" dirty="0" smtClean="0">
                <a:sym typeface="Symbol"/>
              </a:rPr>
              <a:t> rotation at iteration t. </a:t>
            </a:r>
          </a:p>
          <a:p>
            <a:r>
              <a:rPr lang="en-US" sz="2000" dirty="0" smtClean="0">
                <a:sym typeface="Symbol"/>
              </a:rPr>
              <a:t>Take exponential on both sides</a:t>
            </a:r>
          </a:p>
          <a:p>
            <a:r>
              <a:rPr lang="en-US" sz="2000" dirty="0" smtClean="0">
                <a:sym typeface="Symbol"/>
              </a:rPr>
              <a:t>S</a:t>
            </a:r>
            <a:r>
              <a:rPr lang="en-US" sz="2000" baseline="-25000" dirty="0" smtClean="0">
                <a:sym typeface="Symbol"/>
              </a:rPr>
              <a:t>t+1</a:t>
            </a:r>
            <a:r>
              <a:rPr lang="en-US" sz="2000" dirty="0" smtClean="0">
                <a:sym typeface="Symbol"/>
              </a:rPr>
              <a:t> /S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=</a:t>
            </a:r>
            <a:r>
              <a:rPr lang="en-US" sz="2000" dirty="0" err="1" smtClean="0">
                <a:sym typeface="Symbol"/>
              </a:rPr>
              <a:t>expm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>
                <a:sym typeface="Symbol"/>
              </a:rPr>
              <a:t></a:t>
            </a:r>
            <a:r>
              <a:rPr lang="en-US" sz="2000" dirty="0" smtClean="0">
                <a:sym typeface="Symbol"/>
              </a:rPr>
              <a:t>) or </a:t>
            </a:r>
            <a:r>
              <a:rPr lang="en-US" sz="2000" dirty="0">
                <a:sym typeface="Symbol"/>
              </a:rPr>
              <a:t>S</a:t>
            </a:r>
            <a:r>
              <a:rPr lang="en-US" sz="2000" baseline="-25000" dirty="0">
                <a:sym typeface="Symbol"/>
              </a:rPr>
              <a:t>t+1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err="1" smtClean="0">
                <a:sym typeface="Symbol"/>
              </a:rPr>
              <a:t>exp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>
                <a:sym typeface="Symbol"/>
              </a:rPr>
              <a:t></a:t>
            </a:r>
            <a:r>
              <a:rPr lang="en-US" sz="2000" dirty="0" smtClean="0">
                <a:sym typeface="Symbol"/>
              </a:rPr>
              <a:t>)</a:t>
            </a:r>
            <a:r>
              <a:rPr lang="en-US" sz="2000" dirty="0">
                <a:sym typeface="Symbol"/>
              </a:rPr>
              <a:t> *</a:t>
            </a:r>
            <a:r>
              <a:rPr lang="en-US" sz="2000" dirty="0" smtClean="0">
                <a:sym typeface="Symbol"/>
              </a:rPr>
              <a:t>S</a:t>
            </a:r>
            <a:r>
              <a:rPr lang="en-US" sz="2000" baseline="-25000" dirty="0" smtClean="0">
                <a:sym typeface="Symbol"/>
              </a:rPr>
              <a:t>t </a:t>
            </a:r>
            <a:r>
              <a:rPr lang="en-US" sz="2000" dirty="0" smtClean="0">
                <a:sym typeface="Symbol"/>
              </a:rPr>
              <a:t>(proved) </a:t>
            </a:r>
          </a:p>
          <a:p>
            <a:r>
              <a:rPr lang="en-US" sz="2000" dirty="0" smtClean="0">
                <a:sym typeface="Symbol"/>
              </a:rPr>
              <a:t>Notes:</a:t>
            </a:r>
          </a:p>
          <a:p>
            <a:pPr lvl="1"/>
            <a:r>
              <a:rPr lang="en-US" sz="1800" dirty="0" smtClean="0">
                <a:sym typeface="Symbol"/>
              </a:rPr>
              <a:t>Since  is a matrix , note: we use </a:t>
            </a:r>
            <a:r>
              <a:rPr lang="en-US" sz="1800" dirty="0" err="1" smtClean="0">
                <a:sym typeface="Symbol"/>
              </a:rPr>
              <a:t>expm</a:t>
            </a:r>
            <a:r>
              <a:rPr lang="en-US" sz="1800" dirty="0" smtClean="0">
                <a:sym typeface="Symbol"/>
              </a:rPr>
              <a:t>( ) instead of </a:t>
            </a:r>
            <a:r>
              <a:rPr lang="en-US" sz="1800" dirty="0" err="1" smtClean="0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 in MATLAB </a:t>
            </a:r>
            <a:endParaRPr lang="en-US" sz="1800" dirty="0">
              <a:sym typeface="Symbol"/>
            </a:endParaRPr>
          </a:p>
          <a:p>
            <a:pPr lvl="1"/>
            <a:r>
              <a:rPr lang="en-US" sz="1800" dirty="0" smtClean="0">
                <a:sym typeface="Symbol"/>
              </a:rPr>
              <a:t>For  rotation </a:t>
            </a:r>
            <a:r>
              <a:rPr lang="en-US" sz="1800" dirty="0">
                <a:sym typeface="Symbol"/>
              </a:rPr>
              <a:t>S</a:t>
            </a:r>
            <a:r>
              <a:rPr lang="en-US" sz="1800" baseline="-25000" dirty="0">
                <a:sym typeface="Symbol"/>
              </a:rPr>
              <a:t>t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, the rotation axis is u, hence [u]</a:t>
            </a:r>
            <a:r>
              <a:rPr lang="en-US" sz="1800" baseline="-25000" dirty="0" smtClean="0">
                <a:sym typeface="Symbol"/>
              </a:rPr>
              <a:t>x</a:t>
            </a:r>
            <a:r>
              <a:rPr lang="en-US" sz="1800" dirty="0" smtClean="0">
                <a:sym typeface="Symbol"/>
              </a:rPr>
              <a:t>=N, 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is the angle of rotation such that   S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 =</a:t>
            </a:r>
            <a:r>
              <a:rPr lang="en-US" sz="1800" dirty="0" err="1" smtClean="0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(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*[u]</a:t>
            </a:r>
            <a:r>
              <a:rPr lang="en-US" sz="1800" baseline="-25000" dirty="0" smtClean="0">
                <a:sym typeface="Symbol"/>
              </a:rPr>
              <a:t>x</a:t>
            </a:r>
            <a:r>
              <a:rPr lang="en-US" sz="1800" dirty="0" smtClean="0">
                <a:sym typeface="Symbol"/>
              </a:rPr>
              <a:t>)=</a:t>
            </a:r>
            <a:r>
              <a:rPr lang="en-US" sz="1800" dirty="0" err="1">
                <a:sym typeface="Symbol"/>
              </a:rPr>
              <a:t>exp</a:t>
            </a:r>
            <a:r>
              <a:rPr lang="en-US" sz="1800" dirty="0" smtClean="0">
                <a:sym typeface="Symbol"/>
              </a:rPr>
              <a:t>(</a:t>
            </a:r>
            <a:r>
              <a:rPr lang="en-US" sz="1800" baseline="-25000" dirty="0" smtClean="0">
                <a:sym typeface="Symbol"/>
              </a:rPr>
              <a:t>t</a:t>
            </a:r>
            <a:r>
              <a:rPr lang="en-US" sz="1800" dirty="0" smtClean="0">
                <a:sym typeface="Symbol"/>
              </a:rPr>
              <a:t>*N)</a:t>
            </a:r>
            <a:r>
              <a:rPr lang="en-US" sz="1800" baseline="-25000" dirty="0" smtClean="0">
                <a:sym typeface="Symbol"/>
              </a:rPr>
              <a:t> </a:t>
            </a:r>
          </a:p>
          <a:p>
            <a:endParaRPr lang="en-US" sz="1800" dirty="0" smtClean="0">
              <a:sym typeface="Symbol"/>
            </a:endParaRPr>
          </a:p>
          <a:p>
            <a:endParaRPr lang="en-US" sz="1800" dirty="0" smtClean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743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Rotation avergaing v.6.1a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572CA-365F-49C3-8200-F78B5C7924E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73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3600" dirty="0" smtClean="0"/>
              <a:t>Ago.1:Rotation averaging for paper5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572000" cy="4800600"/>
          </a:xfrm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dirty="0"/>
              <a:t> while(err&gt;1*10^-3 &amp;&amp; </a:t>
            </a:r>
            <a:r>
              <a:rPr lang="en-US" sz="1600" dirty="0" err="1"/>
              <a:t>n_loop</a:t>
            </a:r>
            <a:r>
              <a:rPr lang="en-US" sz="1600" dirty="0"/>
              <a:t> &lt; </a:t>
            </a:r>
            <a:r>
              <a:rPr lang="en-US" sz="1600" dirty="0" err="1"/>
              <a:t>max_loop</a:t>
            </a:r>
            <a:r>
              <a:rPr lang="en-US" sz="1600" dirty="0"/>
              <a:t>)%repeat until err is small</a:t>
            </a:r>
          </a:p>
          <a:p>
            <a:r>
              <a:rPr lang="en-US" sz="1600" dirty="0"/>
              <a:t>            clear delta  temp1 temp2 temp3 temp4</a:t>
            </a:r>
          </a:p>
          <a:p>
            <a:r>
              <a:rPr lang="en-US" sz="1600" dirty="0"/>
              <a:t>            delta=zeros(3,3);</a:t>
            </a:r>
          </a:p>
          <a:p>
            <a:r>
              <a:rPr lang="en-US" sz="1600" dirty="0"/>
              <a:t>            temp3=zeros(3,3);</a:t>
            </a:r>
          </a:p>
          <a:p>
            <a:r>
              <a:rPr lang="en-US" sz="1600" dirty="0"/>
              <a:t>            temp4=0</a:t>
            </a:r>
          </a:p>
          <a:p>
            <a:r>
              <a:rPr lang="en-US" sz="1600" dirty="0"/>
              <a:t>            for </a:t>
            </a:r>
            <a:r>
              <a:rPr lang="en-US" sz="1600" dirty="0" err="1"/>
              <a:t>i</a:t>
            </a:r>
            <a:r>
              <a:rPr lang="en-US" sz="1600" dirty="0"/>
              <a:t>=1:n </a:t>
            </a:r>
            <a:r>
              <a:rPr lang="en-US" sz="1600" dirty="0" smtClean="0"/>
              <a:t>%</a:t>
            </a:r>
            <a:endParaRPr lang="en-US" sz="1600" dirty="0"/>
          </a:p>
          <a:p>
            <a:r>
              <a:rPr lang="en-US" sz="1600" dirty="0"/>
              <a:t>                temp1= </a:t>
            </a:r>
            <a:r>
              <a:rPr lang="en-US" sz="1600" dirty="0" err="1"/>
              <a:t>logm</a:t>
            </a:r>
            <a:r>
              <a:rPr lang="en-US" sz="1600" dirty="0"/>
              <a:t>(</a:t>
            </a:r>
            <a:r>
              <a:rPr lang="en-US" sz="1600" dirty="0" err="1"/>
              <a:t>Rjk</a:t>
            </a:r>
            <a:r>
              <a:rPr lang="en-US" sz="1600" dirty="0"/>
              <a:t>'*</a:t>
            </a:r>
            <a:r>
              <a:rPr lang="en-US" sz="1600" dirty="0" err="1"/>
              <a:t>Rj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)*</a:t>
            </a:r>
            <a:r>
              <a:rPr lang="en-US" sz="1600" dirty="0" err="1"/>
              <a:t>Rk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));</a:t>
            </a:r>
          </a:p>
          <a:p>
            <a:r>
              <a:rPr lang="en-US" sz="1600" dirty="0"/>
              <a:t>                temp2= norm(temp1);</a:t>
            </a:r>
          </a:p>
          <a:p>
            <a:r>
              <a:rPr lang="en-US" sz="1600" dirty="0"/>
              <a:t>                temp3= temp3 + (temp1/temp2);</a:t>
            </a:r>
          </a:p>
          <a:p>
            <a:r>
              <a:rPr lang="en-US" sz="1600" dirty="0"/>
              <a:t>                temp4= temp4 + (1/temp2);</a:t>
            </a:r>
          </a:p>
          <a:p>
            <a:r>
              <a:rPr lang="en-US" sz="1600" dirty="0" smtClean="0"/>
              <a:t>           end </a:t>
            </a:r>
            <a:r>
              <a:rPr lang="en-US" sz="1600" dirty="0"/>
              <a:t>%</a:t>
            </a:r>
            <a:r>
              <a:rPr lang="en-US" sz="1600" dirty="0" err="1"/>
              <a:t>end_for</a:t>
            </a:r>
            <a:endParaRPr lang="en-US" sz="1600" dirty="0"/>
          </a:p>
          <a:p>
            <a:r>
              <a:rPr lang="en-US" sz="1600" dirty="0"/>
              <a:t>            delta=temp3/temp4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267200" y="685800"/>
            <a:ext cx="4876800" cy="5638800"/>
          </a:xfrm>
        </p:spPr>
        <p:txBody>
          <a:bodyPr/>
          <a:lstStyle/>
          <a:p>
            <a:r>
              <a:rPr lang="en-US" sz="2000" dirty="0" smtClean="0"/>
              <a:t>    </a:t>
            </a:r>
            <a:r>
              <a:rPr lang="en-US" sz="2000" dirty="0" err="1" smtClean="0"/>
              <a:t>Rjk_old</a:t>
            </a:r>
            <a:r>
              <a:rPr lang="en-US" sz="2000" dirty="0" smtClean="0"/>
              <a:t>=</a:t>
            </a:r>
            <a:r>
              <a:rPr lang="en-US" sz="2000" dirty="0" err="1" smtClean="0"/>
              <a:t>Rjk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Rjk</a:t>
            </a:r>
            <a:r>
              <a:rPr lang="en-US" sz="2000" dirty="0" smtClean="0"/>
              <a:t>=</a:t>
            </a:r>
            <a:r>
              <a:rPr lang="en-US" sz="2000" dirty="0" err="1" smtClean="0"/>
              <a:t>Rjk</a:t>
            </a:r>
            <a:r>
              <a:rPr lang="en-US" sz="2000" dirty="0" smtClean="0"/>
              <a:t>*</a:t>
            </a:r>
            <a:r>
              <a:rPr lang="en-US" sz="2000" dirty="0" err="1" smtClean="0"/>
              <a:t>expm</a:t>
            </a:r>
            <a:r>
              <a:rPr lang="en-US" sz="2000" dirty="0" smtClean="0"/>
              <a:t>(delta</a:t>
            </a:r>
            <a:r>
              <a:rPr lang="en-US" sz="2000" dirty="0"/>
              <a:t>); %new guessed R</a:t>
            </a:r>
          </a:p>
          <a:p>
            <a:r>
              <a:rPr lang="en-US" sz="2000" dirty="0"/>
              <a:t>            err=norm(</a:t>
            </a:r>
            <a:r>
              <a:rPr lang="en-US" sz="2000" dirty="0" err="1"/>
              <a:t>Rjk</a:t>
            </a:r>
            <a:r>
              <a:rPr lang="en-US" sz="2000" dirty="0"/>
              <a:t>*</a:t>
            </a:r>
            <a:r>
              <a:rPr lang="en-US" sz="2000" dirty="0" err="1"/>
              <a:t>Rjk_old</a:t>
            </a:r>
            <a:r>
              <a:rPr lang="en-US" sz="2000" dirty="0"/>
              <a:t>' - eye(3)) </a:t>
            </a:r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dirty="0" err="1" smtClean="0"/>
              <a:t>n_loop</a:t>
            </a:r>
            <a:r>
              <a:rPr lang="en-US" sz="2000" dirty="0" smtClean="0"/>
              <a:t>=n_loop+1</a:t>
            </a:r>
            <a:endParaRPr lang="en-US" sz="2000" dirty="0"/>
          </a:p>
          <a:p>
            <a:r>
              <a:rPr lang="en-US" sz="2000" dirty="0"/>
              <a:t>            err</a:t>
            </a:r>
          </a:p>
          <a:p>
            <a:r>
              <a:rPr lang="en-US" sz="2000" dirty="0" smtClean="0"/>
              <a:t> end </a:t>
            </a:r>
            <a:r>
              <a:rPr lang="en-US" sz="2000" dirty="0"/>
              <a:t>%while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Rjk</a:t>
            </a:r>
            <a:endParaRPr lang="en-US" sz="2000" dirty="0"/>
          </a:p>
          <a:p>
            <a:r>
              <a:rPr lang="en-US" sz="2000" dirty="0" smtClean="0"/>
              <a:t>end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2249"/>
            <a:ext cx="7522758" cy="675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66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Introduction and Problem definition</a:t>
            </a:r>
          </a:p>
          <a:p>
            <a:r>
              <a:rPr lang="en-US" sz="2800" dirty="0" smtClean="0"/>
              <a:t>Theory</a:t>
            </a:r>
          </a:p>
          <a:p>
            <a:pPr lvl="1"/>
            <a:r>
              <a:rPr lang="en-US" sz="2400" dirty="0" smtClean="0"/>
              <a:t>3D </a:t>
            </a:r>
            <a:r>
              <a:rPr lang="en-US" sz="2400" dirty="0"/>
              <a:t>Rotation using axis-angle </a:t>
            </a:r>
            <a:r>
              <a:rPr lang="en-US" sz="2400" dirty="0" smtClean="0"/>
              <a:t>representation</a:t>
            </a:r>
          </a:p>
          <a:p>
            <a:pPr lvl="1"/>
            <a:r>
              <a:rPr lang="en-US" altLang="en-US" sz="2400" dirty="0"/>
              <a:t>Axis-angle representation</a:t>
            </a:r>
            <a:endParaRPr lang="en-US" sz="2400" dirty="0" smtClean="0"/>
          </a:p>
          <a:p>
            <a:pPr lvl="1"/>
            <a:r>
              <a:rPr lang="en-US" altLang="en-US" sz="2400" dirty="0"/>
              <a:t>The geometric median </a:t>
            </a:r>
            <a:r>
              <a:rPr lang="en-US" altLang="en-US" sz="2400" dirty="0" smtClean="0"/>
              <a:t>problem to be solved by the </a:t>
            </a:r>
            <a:r>
              <a:rPr lang="en-US" altLang="en-US" sz="2400" dirty="0" err="1" smtClean="0">
                <a:latin typeface="Cambria Math" pitchFamily="18" charset="0"/>
              </a:rPr>
              <a:t>Weiszfeld</a:t>
            </a:r>
            <a:r>
              <a:rPr lang="en-US" altLang="en-US" sz="2400" dirty="0" smtClean="0">
                <a:latin typeface="Cambria Math" pitchFamily="18" charset="0"/>
              </a:rPr>
              <a:t> </a:t>
            </a:r>
            <a:r>
              <a:rPr lang="en-US" altLang="en-US" sz="2400" dirty="0">
                <a:latin typeface="Cambria Math" pitchFamily="18" charset="0"/>
              </a:rPr>
              <a:t>algorithm </a:t>
            </a:r>
            <a:endParaRPr lang="en-US" altLang="en-US" sz="2400" dirty="0" smtClean="0">
              <a:latin typeface="Cambria Math" pitchFamily="18" charset="0"/>
            </a:endParaRPr>
          </a:p>
          <a:p>
            <a:pPr lvl="1"/>
            <a:r>
              <a:rPr lang="en-US" altLang="en-US" sz="2400" dirty="0"/>
              <a:t>Find the average </a:t>
            </a:r>
            <a:r>
              <a:rPr lang="en-US" altLang="en-US" sz="2400" dirty="0" smtClean="0"/>
              <a:t>rotation</a:t>
            </a:r>
          </a:p>
          <a:p>
            <a:pPr lvl="1"/>
            <a:r>
              <a:rPr lang="en-US" sz="2400" dirty="0"/>
              <a:t>Explanation of the </a:t>
            </a:r>
            <a:r>
              <a:rPr lang="en-US" sz="2400" dirty="0" smtClean="0"/>
              <a:t>algorithm</a:t>
            </a:r>
          </a:p>
          <a:p>
            <a:r>
              <a:rPr lang="en-US" sz="2800" dirty="0" smtClean="0"/>
              <a:t>Experiments</a:t>
            </a:r>
          </a:p>
          <a:p>
            <a:pPr lvl="1"/>
            <a:r>
              <a:rPr lang="en-US" sz="2400" dirty="0" smtClean="0"/>
              <a:t>Simulation</a:t>
            </a:r>
          </a:p>
          <a:p>
            <a:pPr lvl="1"/>
            <a:r>
              <a:rPr lang="en-US" sz="2400" dirty="0" smtClean="0"/>
              <a:t>Real data</a:t>
            </a:r>
          </a:p>
          <a:p>
            <a:r>
              <a:rPr lang="en-US" sz="2800" dirty="0" smtClean="0"/>
              <a:t>Conclusion and discussion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/>
              <a:t>Algo2: Rotation averaging with mirror (paper1)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038600" cy="4525963"/>
          </a:xfrm>
        </p:spPr>
        <p:txBody>
          <a:bodyPr/>
          <a:lstStyle/>
          <a:p>
            <a:r>
              <a:rPr lang="en-US" sz="1800" dirty="0" smtClean="0"/>
              <a:t>while(err&gt;1*10</a:t>
            </a:r>
            <a:r>
              <a:rPr lang="en-US" sz="1800" dirty="0"/>
              <a:t>^-4&amp;&amp; </a:t>
            </a:r>
            <a:r>
              <a:rPr lang="en-US" sz="1800" dirty="0" err="1"/>
              <a:t>n_loop</a:t>
            </a:r>
            <a:r>
              <a:rPr lang="en-US" sz="1800" dirty="0"/>
              <a:t> &lt; </a:t>
            </a:r>
            <a:r>
              <a:rPr lang="en-US" sz="1800" dirty="0" err="1"/>
              <a:t>max_loop</a:t>
            </a:r>
            <a:r>
              <a:rPr lang="en-US" sz="1800" dirty="0"/>
              <a:t>)%repeat until err is small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    </a:t>
            </a:r>
            <a:r>
              <a:rPr lang="en-US" sz="1800" dirty="0"/>
              <a:t>clear  </a:t>
            </a:r>
            <a:r>
              <a:rPr lang="en-US" sz="1800" dirty="0" err="1"/>
              <a:t>ni</a:t>
            </a:r>
            <a:r>
              <a:rPr lang="en-US" sz="1800" dirty="0"/>
              <a:t> </a:t>
            </a:r>
            <a:r>
              <a:rPr lang="en-US" sz="1800" dirty="0" err="1"/>
              <a:t>rr</a:t>
            </a:r>
            <a:r>
              <a:rPr lang="en-US" sz="1800" dirty="0"/>
              <a:t> cc</a:t>
            </a:r>
          </a:p>
          <a:p>
            <a:r>
              <a:rPr lang="en-US" sz="1800" dirty="0"/>
              <a:t>        for </a:t>
            </a:r>
            <a:r>
              <a:rPr lang="en-US" sz="1800" dirty="0" err="1"/>
              <a:t>i</a:t>
            </a:r>
            <a:r>
              <a:rPr lang="en-US" sz="1800" dirty="0"/>
              <a:t>=1:n %n measurements of mirror positions.</a:t>
            </a:r>
          </a:p>
          <a:p>
            <a:r>
              <a:rPr lang="en-US" sz="1800" dirty="0"/>
              <a:t>            %--inside </a:t>
            </a:r>
            <a:r>
              <a:rPr lang="en-US" sz="1800" dirty="0" err="1"/>
              <a:t>Algo</a:t>
            </a:r>
            <a:r>
              <a:rPr lang="en-US" sz="1800" dirty="0"/>
              <a:t> 1---------------------------</a:t>
            </a:r>
          </a:p>
          <a:p>
            <a:r>
              <a:rPr lang="en-US" sz="1800" dirty="0"/>
              <a:t>            [</a:t>
            </a:r>
            <a:r>
              <a:rPr lang="en-US" sz="1800" dirty="0" err="1"/>
              <a:t>eig_vec,eig_val</a:t>
            </a:r>
            <a:r>
              <a:rPr lang="en-US" sz="1800" dirty="0"/>
              <a:t>]=</a:t>
            </a:r>
            <a:r>
              <a:rPr lang="en-US" sz="1800" dirty="0" err="1"/>
              <a:t>eig</a:t>
            </a:r>
            <a:r>
              <a:rPr lang="en-US" sz="1800" dirty="0"/>
              <a:t>(R'*</a:t>
            </a:r>
            <a:r>
              <a:rPr lang="en-US" sz="1800" dirty="0" err="1"/>
              <a:t>Ri</a:t>
            </a:r>
            <a:r>
              <a:rPr lang="en-US" sz="1800" dirty="0"/>
              <a:t>(:,:,</a:t>
            </a:r>
            <a:r>
              <a:rPr lang="en-US" sz="1800" dirty="0" err="1"/>
              <a:t>i</a:t>
            </a:r>
            <a:r>
              <a:rPr lang="en-US" sz="1800" dirty="0"/>
              <a:t>));</a:t>
            </a:r>
          </a:p>
          <a:p>
            <a:r>
              <a:rPr lang="en-US" sz="1800" dirty="0"/>
              <a:t>            clear </a:t>
            </a:r>
            <a:r>
              <a:rPr lang="en-US" sz="1800" dirty="0" err="1"/>
              <a:t>rr</a:t>
            </a:r>
            <a:r>
              <a:rPr lang="en-US" sz="1800" dirty="0"/>
              <a:t> cc</a:t>
            </a:r>
          </a:p>
          <a:p>
            <a:r>
              <a:rPr lang="en-US" sz="1800" dirty="0"/>
              <a:t>            [</a:t>
            </a:r>
            <a:r>
              <a:rPr lang="en-US" sz="1800" dirty="0" err="1"/>
              <a:t>rr,cc</a:t>
            </a:r>
            <a:r>
              <a:rPr lang="en-US" sz="1800" dirty="0"/>
              <a:t>]=find(</a:t>
            </a:r>
            <a:r>
              <a:rPr lang="en-US" sz="1800" dirty="0" err="1"/>
              <a:t>eig_val</a:t>
            </a:r>
            <a:r>
              <a:rPr lang="en-US" sz="1800" dirty="0"/>
              <a:t> &lt; -0.5);</a:t>
            </a:r>
          </a:p>
          <a:p>
            <a:r>
              <a:rPr lang="en-US" sz="1800" dirty="0"/>
              <a:t>   </a:t>
            </a:r>
            <a:r>
              <a:rPr lang="en-US" sz="1800" dirty="0" smtClean="0"/>
              <a:t>        </a:t>
            </a:r>
            <a:r>
              <a:rPr lang="en-US" sz="1800" dirty="0" err="1"/>
              <a:t>ni</a:t>
            </a:r>
            <a:r>
              <a:rPr lang="en-US" sz="1800" dirty="0"/>
              <a:t>(:,</a:t>
            </a:r>
            <a:r>
              <a:rPr lang="en-US" sz="1800" dirty="0" err="1"/>
              <a:t>i</a:t>
            </a:r>
            <a:r>
              <a:rPr lang="en-US" sz="1800" dirty="0"/>
              <a:t>)=</a:t>
            </a:r>
            <a:r>
              <a:rPr lang="en-US" sz="1800" dirty="0" err="1"/>
              <a:t>eig_vec</a:t>
            </a:r>
            <a:r>
              <a:rPr lang="en-US" sz="1800" dirty="0"/>
              <a:t>(:,cc(1)); </a:t>
            </a:r>
            <a:r>
              <a:rPr lang="en-US" sz="1800" dirty="0" smtClean="0"/>
              <a:t>%</a:t>
            </a:r>
            <a:endParaRPr lang="en-US" sz="1800" dirty="0"/>
          </a:p>
          <a:p>
            <a:r>
              <a:rPr lang="en-US" sz="1800" dirty="0"/>
              <a:t>        end %</a:t>
            </a:r>
            <a:r>
              <a:rPr lang="en-US" sz="1800" dirty="0" err="1"/>
              <a:t>end_for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clear </a:t>
            </a:r>
            <a:r>
              <a:rPr lang="en-US" sz="1800" dirty="0"/>
              <a:t>delta  temp1 temp2 temp3 temp4</a:t>
            </a:r>
          </a:p>
          <a:p>
            <a:r>
              <a:rPr lang="en-US" sz="1800" dirty="0"/>
              <a:t>        delta=zeros(3,3);</a:t>
            </a:r>
          </a:p>
          <a:p>
            <a:r>
              <a:rPr lang="en-US" sz="1800" dirty="0"/>
              <a:t>        temp3=zeros(3,3);</a:t>
            </a:r>
          </a:p>
          <a:p>
            <a:r>
              <a:rPr lang="en-US" sz="1800" dirty="0"/>
              <a:t>        temp4=0;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762000"/>
            <a:ext cx="4800600" cy="4525963"/>
          </a:xfrm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dirty="0"/>
              <a:t> for </a:t>
            </a:r>
            <a:r>
              <a:rPr lang="en-US" sz="1600" dirty="0" err="1"/>
              <a:t>i</a:t>
            </a:r>
            <a:r>
              <a:rPr lang="en-US" sz="1600" dirty="0"/>
              <a:t>=1:n %n measurements of mirror positions.</a:t>
            </a:r>
          </a:p>
          <a:p>
            <a:r>
              <a:rPr lang="en-US" sz="1600" dirty="0" smtClean="0"/>
              <a:t>       </a:t>
            </a:r>
            <a:r>
              <a:rPr lang="en-US" sz="1600" dirty="0"/>
              <a:t>temp1= </a:t>
            </a:r>
            <a:r>
              <a:rPr lang="en-US" sz="1600" dirty="0" smtClean="0"/>
              <a:t>…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logm</a:t>
            </a:r>
            <a:r>
              <a:rPr lang="en-US" sz="1600" dirty="0" smtClean="0"/>
              <a:t>(R</a:t>
            </a:r>
            <a:r>
              <a:rPr lang="en-US" sz="1600" dirty="0"/>
              <a:t>'*</a:t>
            </a:r>
            <a:r>
              <a:rPr lang="en-US" sz="1600" dirty="0" err="1"/>
              <a:t>Ri</a:t>
            </a:r>
            <a:r>
              <a:rPr lang="en-US" sz="1600" dirty="0"/>
              <a:t>(:,:,</a:t>
            </a:r>
            <a:r>
              <a:rPr lang="en-US" sz="1600" dirty="0" err="1"/>
              <a:t>i</a:t>
            </a:r>
            <a:r>
              <a:rPr lang="en-US" sz="1600" dirty="0"/>
              <a:t>)*(eye(3</a:t>
            </a:r>
            <a:r>
              <a:rPr lang="en-US" sz="1600" dirty="0" smtClean="0"/>
              <a:t>)- 2*</a:t>
            </a:r>
            <a:r>
              <a:rPr lang="en-US" sz="1600" dirty="0" err="1" smtClean="0"/>
              <a:t>ni</a:t>
            </a:r>
            <a:r>
              <a:rPr lang="en-US" sz="1600" dirty="0"/>
              <a:t>(:,</a:t>
            </a:r>
            <a:r>
              <a:rPr lang="en-US" sz="1600" dirty="0" err="1"/>
              <a:t>i</a:t>
            </a:r>
            <a:r>
              <a:rPr lang="en-US" sz="1600" dirty="0"/>
              <a:t>)*</a:t>
            </a:r>
            <a:r>
              <a:rPr lang="en-US" sz="1600" dirty="0" err="1"/>
              <a:t>ni</a:t>
            </a:r>
            <a:r>
              <a:rPr lang="en-US" sz="1600" dirty="0"/>
              <a:t>(:,</a:t>
            </a:r>
            <a:r>
              <a:rPr lang="en-US" sz="1600" dirty="0" err="1"/>
              <a:t>i</a:t>
            </a:r>
            <a:r>
              <a:rPr lang="en-US" sz="1600" dirty="0"/>
              <a:t>)'));</a:t>
            </a:r>
          </a:p>
          <a:p>
            <a:r>
              <a:rPr lang="en-US" sz="1600" dirty="0"/>
              <a:t>            temp2= norm(temp1);</a:t>
            </a:r>
          </a:p>
          <a:p>
            <a:r>
              <a:rPr lang="en-US" sz="1600" dirty="0"/>
              <a:t>            temp3= temp3 + (temp1/temp2);</a:t>
            </a:r>
          </a:p>
          <a:p>
            <a:r>
              <a:rPr lang="en-US" sz="1600" dirty="0"/>
              <a:t>            temp4= temp4 + (1/temp2);</a:t>
            </a:r>
          </a:p>
          <a:p>
            <a:r>
              <a:rPr lang="en-US" sz="1600" dirty="0" smtClean="0"/>
              <a:t>     end </a:t>
            </a:r>
            <a:r>
              <a:rPr lang="en-US" sz="1600" dirty="0"/>
              <a:t>%</a:t>
            </a:r>
            <a:r>
              <a:rPr lang="en-US" sz="1600" dirty="0" err="1"/>
              <a:t>end_for</a:t>
            </a:r>
            <a:endParaRPr lang="en-US" sz="1600" dirty="0"/>
          </a:p>
          <a:p>
            <a:r>
              <a:rPr lang="en-US" sz="1600" dirty="0"/>
              <a:t>        delta=temp3/temp4;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R_old</a:t>
            </a:r>
            <a:r>
              <a:rPr lang="en-US" sz="1600" dirty="0" smtClean="0"/>
              <a:t>=R</a:t>
            </a:r>
            <a:r>
              <a:rPr lang="en-US" sz="1600" dirty="0"/>
              <a:t>;</a:t>
            </a:r>
          </a:p>
          <a:p>
            <a:r>
              <a:rPr lang="en-US" sz="1600" dirty="0" smtClean="0"/>
              <a:t>      R=R*</a:t>
            </a:r>
            <a:r>
              <a:rPr lang="en-US" sz="1600" dirty="0" err="1" smtClean="0"/>
              <a:t>expm</a:t>
            </a:r>
            <a:r>
              <a:rPr lang="en-US" sz="1600" dirty="0" smtClean="0"/>
              <a:t>(delta</a:t>
            </a:r>
            <a:r>
              <a:rPr lang="en-US" sz="1600" dirty="0"/>
              <a:t>); %new guessed R</a:t>
            </a:r>
          </a:p>
          <a:p>
            <a:r>
              <a:rPr lang="en-US" sz="1600" dirty="0"/>
              <a:t>        err=norm(R'*</a:t>
            </a:r>
            <a:r>
              <a:rPr lang="en-US" sz="1600" dirty="0" err="1"/>
              <a:t>R_old</a:t>
            </a:r>
            <a:r>
              <a:rPr lang="en-US" sz="1600" dirty="0"/>
              <a:t> - eye(3)) ;%error </a:t>
            </a:r>
            <a:r>
              <a:rPr lang="en-US" sz="1600" dirty="0" smtClean="0">
                <a:sym typeface="Symbol"/>
              </a:rPr>
              <a:t></a:t>
            </a:r>
            <a:r>
              <a:rPr lang="en-US" sz="1600" dirty="0" smtClean="0"/>
              <a:t>eye(3)</a:t>
            </a:r>
            <a:endParaRPr lang="en-US" sz="1600" dirty="0"/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n_loop</a:t>
            </a:r>
            <a:r>
              <a:rPr lang="en-US" sz="1600" dirty="0" smtClean="0"/>
              <a:t>=n_loop+1</a:t>
            </a:r>
            <a:endParaRPr lang="en-US" sz="1600" dirty="0"/>
          </a:p>
          <a:p>
            <a:r>
              <a:rPr lang="en-US" sz="1600" dirty="0" smtClean="0"/>
              <a:t>   end </a:t>
            </a:r>
            <a:r>
              <a:rPr lang="en-US" sz="1600" dirty="0"/>
              <a:t>%</a:t>
            </a:r>
            <a:r>
              <a:rPr lang="en-US" sz="1600" dirty="0" err="1"/>
              <a:t>nn_noise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13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48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Long, </a:t>
            </a:r>
            <a:r>
              <a:rPr lang="en-US" sz="2000" dirty="0" err="1" smtClean="0"/>
              <a:t>Gucan</a:t>
            </a:r>
            <a:r>
              <a:rPr lang="en-US" sz="2000" dirty="0" smtClean="0"/>
              <a:t>, et al. "Simplified Mirror-Based Camera Pose Computation via Rotation Averaging." </a:t>
            </a:r>
            <a:r>
              <a:rPr lang="en-US" sz="2000" i="1" dirty="0" smtClean="0"/>
              <a:t>Proceedings of the IEEE Conference on Computer Vision and Pattern Recognition</a:t>
            </a:r>
            <a:r>
              <a:rPr lang="en-US" sz="2000" dirty="0" smtClean="0"/>
              <a:t>. 2015.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Hartley, Richard, </a:t>
            </a:r>
            <a:r>
              <a:rPr lang="en-US" sz="2000" dirty="0" err="1" smtClean="0"/>
              <a:t>Khurrum</a:t>
            </a:r>
            <a:r>
              <a:rPr lang="en-US" sz="2000" dirty="0" smtClean="0"/>
              <a:t> </a:t>
            </a:r>
            <a:r>
              <a:rPr lang="en-US" sz="2000" dirty="0" err="1" smtClean="0"/>
              <a:t>Aftab</a:t>
            </a:r>
            <a:r>
              <a:rPr lang="en-US" sz="2000" dirty="0" smtClean="0"/>
              <a:t>, and </a:t>
            </a:r>
            <a:r>
              <a:rPr lang="en-US" sz="2000" dirty="0" err="1" smtClean="0"/>
              <a:t>Jochen</a:t>
            </a:r>
            <a:r>
              <a:rPr lang="en-US" sz="2000" dirty="0" smtClean="0"/>
              <a:t> </a:t>
            </a:r>
            <a:r>
              <a:rPr lang="en-US" sz="2000" dirty="0" err="1" smtClean="0"/>
              <a:t>Trumpf</a:t>
            </a:r>
            <a:r>
              <a:rPr lang="en-US" sz="2000" dirty="0" smtClean="0"/>
              <a:t>. "L1 rotation averaging using the </a:t>
            </a:r>
            <a:r>
              <a:rPr lang="en-US" sz="2000" dirty="0" err="1" smtClean="0"/>
              <a:t>Weiszfeld</a:t>
            </a:r>
            <a:r>
              <a:rPr lang="en-US" sz="2000" dirty="0" smtClean="0"/>
              <a:t> algorithm." </a:t>
            </a:r>
            <a:r>
              <a:rPr lang="en-US" sz="2000" i="1" dirty="0" smtClean="0"/>
              <a:t>Computer Vision and Pattern Recognition (CVPR), 2011 IEEE Conference on</a:t>
            </a:r>
            <a:r>
              <a:rPr lang="en-US" sz="2000" dirty="0" smtClean="0"/>
              <a:t>. IEEE, 2011.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/>
              <a:t>Hartley, Richard, et al. "Rotation averaging." International journal of computer vision 103.3 (2013): 267-305.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err="1" smtClean="0"/>
              <a:t>Aftab</a:t>
            </a:r>
            <a:r>
              <a:rPr lang="en-US" sz="2000" dirty="0" smtClean="0"/>
              <a:t>, </a:t>
            </a:r>
            <a:r>
              <a:rPr lang="en-US" sz="2000" dirty="0" err="1" smtClean="0"/>
              <a:t>Khurrum</a:t>
            </a:r>
            <a:r>
              <a:rPr lang="en-US" sz="2000" dirty="0" smtClean="0"/>
              <a:t>, Richard Hartley, and </a:t>
            </a:r>
            <a:r>
              <a:rPr lang="en-US" sz="2000" dirty="0" err="1" smtClean="0"/>
              <a:t>Jochen</a:t>
            </a:r>
            <a:r>
              <a:rPr lang="en-US" sz="2000" dirty="0" smtClean="0"/>
              <a:t> </a:t>
            </a:r>
            <a:r>
              <a:rPr lang="en-US" sz="2000" dirty="0" err="1" smtClean="0"/>
              <a:t>Trumpf</a:t>
            </a:r>
            <a:r>
              <a:rPr lang="en-US" sz="2000" dirty="0" smtClean="0"/>
              <a:t>. "Generalized </a:t>
            </a:r>
            <a:r>
              <a:rPr lang="en-US" sz="2000" dirty="0" err="1" smtClean="0"/>
              <a:t>Weiszfeld</a:t>
            </a:r>
            <a:r>
              <a:rPr lang="en-US" sz="2000" dirty="0" smtClean="0"/>
              <a:t> algorithms for </a:t>
            </a:r>
            <a:r>
              <a:rPr lang="en-US" sz="2000" dirty="0" err="1" smtClean="0"/>
              <a:t>Lq</a:t>
            </a:r>
            <a:r>
              <a:rPr lang="en-US" sz="2000" dirty="0" smtClean="0"/>
              <a:t> optimization." </a:t>
            </a:r>
            <a:r>
              <a:rPr lang="en-US" sz="2000" i="1" dirty="0" smtClean="0"/>
              <a:t>Pattern Analysis and Machine Intelligence, IEEE Transactions on</a:t>
            </a:r>
            <a:r>
              <a:rPr lang="en-US" sz="2000" dirty="0" smtClean="0"/>
              <a:t> 37.4 (2015): 728-745.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Huynh, Du Q. "Metrics for 3D rotations: Comparison and analysis." </a:t>
            </a:r>
            <a:r>
              <a:rPr lang="en-US" sz="2000" i="1" dirty="0"/>
              <a:t>Journal of Mathematical Imaging and Vision</a:t>
            </a:r>
            <a:r>
              <a:rPr lang="en-US" sz="2000" dirty="0"/>
              <a:t> 35.2 (2009): 155-164.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27ECA-7AD2-4630-B9FE-781EED27360D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6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Appendix 1: The </a:t>
            </a:r>
            <a:r>
              <a:rPr lang="en-US" sz="3200" dirty="0" smtClean="0"/>
              <a:t>derivative </a:t>
            </a:r>
            <a:r>
              <a:rPr lang="en-US" sz="3200" dirty="0" smtClean="0">
                <a:sym typeface="Symbol"/>
              </a:rPr>
              <a:t></a:t>
            </a:r>
            <a:r>
              <a:rPr lang="en-US" sz="3200" dirty="0" smtClean="0"/>
              <a:t>C(y)</a:t>
            </a:r>
            <a:r>
              <a:rPr lang="en-US" sz="3200" dirty="0" smtClean="0"/>
              <a:t> of the cost function C(y)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819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791200" cy="540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506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program in the attached </a:t>
            </a:r>
            <a:r>
              <a:rPr lang="en-US" dirty="0" err="1" smtClean="0"/>
              <a:t>ppt</a:t>
            </a:r>
            <a:r>
              <a:rPr lang="en-US" dirty="0" smtClean="0"/>
              <a:t> note</a:t>
            </a:r>
          </a:p>
          <a:p>
            <a:r>
              <a:rPr lang="en-US" dirty="0" smtClean="0"/>
              <a:t>need these functions( )</a:t>
            </a:r>
          </a:p>
          <a:p>
            <a:r>
              <a:rPr lang="en-US" dirty="0" err="1" smtClean="0"/>
              <a:t>rpyAng</a:t>
            </a:r>
            <a:r>
              <a:rPr lang="en-US" dirty="0" smtClean="0"/>
              <a:t>( )</a:t>
            </a:r>
          </a:p>
          <a:p>
            <a:r>
              <a:rPr lang="en-US" dirty="0" err="1"/>
              <a:t>rpymat</a:t>
            </a:r>
            <a:r>
              <a:rPr lang="en-US" dirty="0"/>
              <a:t> ( )</a:t>
            </a:r>
            <a:endParaRPr lang="en-US" dirty="0" smtClean="0"/>
          </a:p>
          <a:p>
            <a:r>
              <a:rPr lang="en-US" dirty="0"/>
              <a:t>axis_angle2R ( )</a:t>
            </a:r>
            <a:endParaRPr lang="en-US" dirty="0" smtClean="0"/>
          </a:p>
          <a:p>
            <a:r>
              <a:rPr lang="en-US" dirty="0" err="1"/>
              <a:t>unit_vector</a:t>
            </a:r>
            <a:r>
              <a:rPr lang="en-US" dirty="0"/>
              <a:t> ( )</a:t>
            </a:r>
            <a:endParaRPr lang="en-US" dirty="0" smtClean="0"/>
          </a:p>
          <a:p>
            <a:r>
              <a:rPr lang="en-US" dirty="0" smtClean="0"/>
              <a:t>All in the notes</a:t>
            </a:r>
          </a:p>
          <a:p>
            <a:r>
              <a:rPr lang="en-US" dirty="0" smtClean="0"/>
              <a:t>Open the notes: cut and paste to </a:t>
            </a:r>
            <a:r>
              <a:rPr lang="en-US" dirty="0" err="1" smtClean="0"/>
              <a:t>matlab</a:t>
            </a:r>
            <a:r>
              <a:rPr lang="en-US" dirty="0" smtClean="0"/>
              <a:t> and run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98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(require </a:t>
            </a:r>
            <a:r>
              <a:rPr lang="en-US" dirty="0" err="1" smtClean="0"/>
              <a:t>rpyMat.m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%This demos shows the angle of  </a:t>
            </a:r>
            <a:r>
              <a:rPr lang="en-US" dirty="0" err="1"/>
              <a:t>logm</a:t>
            </a:r>
            <a:r>
              <a:rPr lang="en-US" dirty="0"/>
              <a:t>(r1^T*r2), and the angle of </a:t>
            </a:r>
            <a:r>
              <a:rPr lang="en-US" dirty="0" err="1"/>
              <a:t>logm</a:t>
            </a:r>
            <a:r>
              <a:rPr lang="en-US" dirty="0"/>
              <a:t>(r2^T*r1) are same'</a:t>
            </a:r>
          </a:p>
          <a:p>
            <a:r>
              <a:rPr lang="en-US" dirty="0"/>
              <a:t>r1=</a:t>
            </a:r>
            <a:r>
              <a:rPr lang="en-US" dirty="0" err="1"/>
              <a:t>rpymat</a:t>
            </a:r>
            <a:r>
              <a:rPr lang="en-US" dirty="0"/>
              <a:t>([1.1 2.1 3.1])</a:t>
            </a:r>
          </a:p>
          <a:p>
            <a:r>
              <a:rPr lang="en-US" dirty="0"/>
              <a:t>r2=</a:t>
            </a:r>
            <a:r>
              <a:rPr lang="en-US" dirty="0" err="1"/>
              <a:t>rpymat</a:t>
            </a:r>
            <a:r>
              <a:rPr lang="en-US" dirty="0"/>
              <a:t>([3.2 2.2 1.3])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dr1=</a:t>
            </a:r>
            <a:r>
              <a:rPr lang="en-US" dirty="0" err="1"/>
              <a:t>logm</a:t>
            </a:r>
            <a:r>
              <a:rPr lang="en-US" dirty="0"/>
              <a:t>(r1'*r2)</a:t>
            </a:r>
          </a:p>
          <a:p>
            <a:r>
              <a:rPr lang="en-US" dirty="0"/>
              <a:t>vrrotmat2vec(dr1)</a:t>
            </a:r>
          </a:p>
          <a:p>
            <a:r>
              <a:rPr lang="en-US" dirty="0"/>
              <a:t>axis_angle1=vrrotmat2vec(dr1)</a:t>
            </a:r>
          </a:p>
          <a:p>
            <a:r>
              <a:rPr lang="en-US" dirty="0"/>
              <a:t>angle1=axis_angle1(4)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dr2=</a:t>
            </a:r>
            <a:r>
              <a:rPr lang="en-US" dirty="0" err="1"/>
              <a:t>logm</a:t>
            </a:r>
            <a:r>
              <a:rPr lang="en-US" dirty="0"/>
              <a:t>(r2*r1')</a:t>
            </a:r>
          </a:p>
          <a:p>
            <a:r>
              <a:rPr lang="en-US" dirty="0"/>
              <a:t>axis_angle2=vrrotmat2vec(dr2)</a:t>
            </a:r>
          </a:p>
          <a:p>
            <a:r>
              <a:rPr lang="en-US" dirty="0"/>
              <a:t>angle2=axis_angle2(4)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'show result, the axis may not the same'</a:t>
            </a:r>
          </a:p>
          <a:p>
            <a:r>
              <a:rPr lang="en-US" dirty="0"/>
              <a:t>axis_angle1</a:t>
            </a:r>
          </a:p>
          <a:p>
            <a:r>
              <a:rPr lang="en-US" dirty="0"/>
              <a:t>axis_angle2</a:t>
            </a:r>
          </a:p>
          <a:p>
            <a:r>
              <a:rPr lang="en-US" dirty="0" err="1"/>
              <a:t>disp</a:t>
            </a:r>
            <a:r>
              <a:rPr lang="en-US" dirty="0"/>
              <a:t>('its shows the angle of  </a:t>
            </a:r>
            <a:r>
              <a:rPr lang="en-US" dirty="0" err="1"/>
              <a:t>logm</a:t>
            </a:r>
            <a:r>
              <a:rPr lang="en-US" dirty="0"/>
              <a:t>(r1^T*r2), and the angle of </a:t>
            </a:r>
            <a:r>
              <a:rPr lang="en-US" dirty="0" err="1"/>
              <a:t>logm</a:t>
            </a:r>
            <a:r>
              <a:rPr lang="en-US" dirty="0"/>
              <a:t>(r2^T*r1) are same')</a:t>
            </a:r>
          </a:p>
          <a:p>
            <a:r>
              <a:rPr lang="en-US" dirty="0"/>
              <a:t>angle1</a:t>
            </a:r>
          </a:p>
          <a:p>
            <a:r>
              <a:rPr lang="en-US" dirty="0"/>
              <a:t>angle2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/>
              <a:t>% Author: Rodrigo </a:t>
            </a:r>
            <a:r>
              <a:rPr lang="en-US" dirty="0" err="1"/>
              <a:t>Carceroni</a:t>
            </a:r>
            <a:endParaRPr lang="en-US" dirty="0"/>
          </a:p>
          <a:p>
            <a:r>
              <a:rPr lang="en-US" dirty="0"/>
              <a:t>% Disclaimer: This code comes with no guarantee at all and its author</a:t>
            </a:r>
          </a:p>
          <a:p>
            <a:r>
              <a:rPr lang="en-US" dirty="0"/>
              <a:t>%   is not liable for any damage that its utilization may cause.</a:t>
            </a:r>
          </a:p>
          <a:p>
            <a:r>
              <a:rPr lang="en-US" dirty="0"/>
              <a:t>%</a:t>
            </a:r>
            <a:r>
              <a:rPr lang="en-US" dirty="0" err="1"/>
              <a:t>khw</a:t>
            </a:r>
            <a:r>
              <a:rPr lang="en-US" dirty="0"/>
              <a:t> added 3.3002 , input </a:t>
            </a:r>
            <a:r>
              <a:rPr lang="en-US" dirty="0" err="1"/>
              <a:t>angs</a:t>
            </a:r>
            <a:r>
              <a:rPr lang="en-US" dirty="0"/>
              <a:t> is a 1x3 matrix,</a:t>
            </a:r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(1) is yaw   angle about x-axis</a:t>
            </a:r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(2) is pitch angle about y-</a:t>
            </a:r>
            <a:r>
              <a:rPr lang="en-US" dirty="0" err="1"/>
              <a:t>aixs</a:t>
            </a:r>
            <a:endParaRPr lang="en-US" dirty="0"/>
          </a:p>
          <a:p>
            <a:r>
              <a:rPr lang="en-US" dirty="0"/>
              <a:t>%    </a:t>
            </a:r>
            <a:r>
              <a:rPr lang="en-US" dirty="0" err="1"/>
              <a:t>angs</a:t>
            </a:r>
            <a:r>
              <a:rPr lang="en-US" dirty="0"/>
              <a:t>(3) is roll  angle about z-axis</a:t>
            </a:r>
          </a:p>
          <a:p>
            <a:r>
              <a:rPr lang="en-US" dirty="0"/>
              <a:t>%then X'=RX+T; X,T are 3X1 matrixes for [X,Y,Z]' 3D </a:t>
            </a:r>
            <a:r>
              <a:rPr lang="en-US" dirty="0" err="1"/>
              <a:t>corrd</a:t>
            </a:r>
            <a:r>
              <a:rPr lang="en-US" dirty="0"/>
              <a:t>. and translations.</a:t>
            </a:r>
          </a:p>
          <a:p>
            <a:r>
              <a:rPr lang="en-US" dirty="0"/>
              <a:t>function R = </a:t>
            </a:r>
            <a:r>
              <a:rPr lang="en-US" dirty="0" err="1"/>
              <a:t>rpyMat</a:t>
            </a:r>
            <a:r>
              <a:rPr lang="en-US" dirty="0"/>
              <a:t> (</a:t>
            </a:r>
            <a:r>
              <a:rPr lang="en-US" dirty="0" err="1"/>
              <a:t>angs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% Return the 3x3 rotation matrix described by a set of Roll, Pitch and Yaw</a:t>
            </a:r>
          </a:p>
          <a:p>
            <a:r>
              <a:rPr lang="en-US" dirty="0"/>
              <a:t>% angles.</a:t>
            </a:r>
          </a:p>
          <a:p>
            <a:endParaRPr lang="en-US" dirty="0"/>
          </a:p>
          <a:p>
            <a:r>
              <a:rPr lang="en-US" dirty="0" err="1"/>
              <a:t>cosA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(3));</a:t>
            </a:r>
          </a:p>
          <a:p>
            <a:r>
              <a:rPr lang="en-US" dirty="0" err="1"/>
              <a:t>sinA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(3));</a:t>
            </a:r>
          </a:p>
          <a:p>
            <a:r>
              <a:rPr lang="en-US" dirty="0" err="1"/>
              <a:t>cosB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(2));</a:t>
            </a:r>
          </a:p>
          <a:p>
            <a:r>
              <a:rPr lang="en-US" dirty="0" err="1"/>
              <a:t>sinB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(2));</a:t>
            </a:r>
          </a:p>
          <a:p>
            <a:r>
              <a:rPr lang="en-US" dirty="0" err="1"/>
              <a:t>cosC</a:t>
            </a:r>
            <a:r>
              <a:rPr lang="en-US" dirty="0"/>
              <a:t> = cos (</a:t>
            </a:r>
            <a:r>
              <a:rPr lang="en-US" dirty="0" err="1"/>
              <a:t>angs</a:t>
            </a:r>
            <a:r>
              <a:rPr lang="en-US" dirty="0"/>
              <a:t>(1));</a:t>
            </a:r>
          </a:p>
          <a:p>
            <a:r>
              <a:rPr lang="en-US" dirty="0" err="1"/>
              <a:t>sinC</a:t>
            </a:r>
            <a:r>
              <a:rPr lang="en-US" dirty="0"/>
              <a:t> = sin (</a:t>
            </a:r>
            <a:r>
              <a:rPr lang="en-US" dirty="0" err="1"/>
              <a:t>angs</a:t>
            </a:r>
            <a:r>
              <a:rPr lang="en-US" dirty="0"/>
              <a:t>(1));</a:t>
            </a:r>
          </a:p>
          <a:p>
            <a:endParaRPr lang="en-US" dirty="0"/>
          </a:p>
          <a:p>
            <a:r>
              <a:rPr lang="en-US" dirty="0" err="1"/>
              <a:t>cosAsinB</a:t>
            </a:r>
            <a:r>
              <a:rPr lang="en-US" dirty="0"/>
              <a:t> = </a:t>
            </a:r>
            <a:r>
              <a:rPr lang="en-US" dirty="0" err="1"/>
              <a:t>cosA</a:t>
            </a:r>
            <a:r>
              <a:rPr lang="en-US" dirty="0"/>
              <a:t> .* </a:t>
            </a:r>
            <a:r>
              <a:rPr lang="en-US" dirty="0" err="1"/>
              <a:t>sinB</a:t>
            </a:r>
            <a:r>
              <a:rPr lang="en-US" dirty="0"/>
              <a:t>;</a:t>
            </a:r>
          </a:p>
          <a:p>
            <a:r>
              <a:rPr lang="en-US" dirty="0" err="1"/>
              <a:t>sinAsinB</a:t>
            </a:r>
            <a:r>
              <a:rPr lang="en-US" dirty="0"/>
              <a:t> = </a:t>
            </a:r>
            <a:r>
              <a:rPr lang="en-US" dirty="0" err="1"/>
              <a:t>sinA</a:t>
            </a:r>
            <a:r>
              <a:rPr lang="en-US" dirty="0"/>
              <a:t> .* </a:t>
            </a:r>
            <a:r>
              <a:rPr lang="en-US" dirty="0" err="1"/>
              <a:t>sinB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R = [ </a:t>
            </a:r>
            <a:r>
              <a:rPr lang="en-US" dirty="0" err="1"/>
              <a:t>cosA</a:t>
            </a:r>
            <a:r>
              <a:rPr lang="en-US" dirty="0"/>
              <a:t>.*</a:t>
            </a:r>
            <a:r>
              <a:rPr lang="en-US" dirty="0" err="1"/>
              <a:t>cosB</a:t>
            </a:r>
            <a:r>
              <a:rPr lang="en-US" dirty="0"/>
              <a:t>  </a:t>
            </a:r>
            <a:r>
              <a:rPr lang="en-US" dirty="0" err="1"/>
              <a:t>cosAsinB</a:t>
            </a:r>
            <a:r>
              <a:rPr lang="en-US" dirty="0"/>
              <a:t>.*</a:t>
            </a:r>
            <a:r>
              <a:rPr lang="en-US" dirty="0" err="1"/>
              <a:t>sinC-sinA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</a:t>
            </a:r>
            <a:r>
              <a:rPr lang="en-US" dirty="0" err="1"/>
              <a:t>cosAsinB</a:t>
            </a:r>
            <a:r>
              <a:rPr lang="en-US" dirty="0"/>
              <a:t>.*</a:t>
            </a:r>
            <a:r>
              <a:rPr lang="en-US" dirty="0" err="1"/>
              <a:t>cosC+sinA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;</a:t>
            </a:r>
          </a:p>
          <a:p>
            <a:r>
              <a:rPr lang="en-US" dirty="0"/>
              <a:t>      </a:t>
            </a:r>
            <a:r>
              <a:rPr lang="en-US" dirty="0" err="1"/>
              <a:t>sinA</a:t>
            </a:r>
            <a:r>
              <a:rPr lang="en-US" dirty="0"/>
              <a:t>.*</a:t>
            </a:r>
            <a:r>
              <a:rPr lang="en-US" dirty="0" err="1"/>
              <a:t>cosB</a:t>
            </a:r>
            <a:r>
              <a:rPr lang="en-US" dirty="0"/>
              <a:t>  </a:t>
            </a:r>
            <a:r>
              <a:rPr lang="en-US" dirty="0" err="1"/>
              <a:t>sinAsinB</a:t>
            </a:r>
            <a:r>
              <a:rPr lang="en-US" dirty="0"/>
              <a:t>.*</a:t>
            </a:r>
            <a:r>
              <a:rPr lang="en-US" dirty="0" err="1"/>
              <a:t>sinC+cosA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</a:t>
            </a:r>
            <a:r>
              <a:rPr lang="en-US" dirty="0" err="1"/>
              <a:t>sinAsinB</a:t>
            </a:r>
            <a:r>
              <a:rPr lang="en-US" dirty="0"/>
              <a:t>.*</a:t>
            </a:r>
            <a:r>
              <a:rPr lang="en-US" dirty="0" err="1"/>
              <a:t>cosC-cosA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;</a:t>
            </a:r>
          </a:p>
          <a:p>
            <a:r>
              <a:rPr lang="en-US" dirty="0"/>
              <a:t>        -</a:t>
            </a:r>
            <a:r>
              <a:rPr lang="en-US" dirty="0" err="1"/>
              <a:t>sinB</a:t>
            </a:r>
            <a:r>
              <a:rPr lang="en-US" dirty="0"/>
              <a:t>            </a:t>
            </a:r>
            <a:r>
              <a:rPr lang="en-US" dirty="0" err="1"/>
              <a:t>cosB</a:t>
            </a:r>
            <a:r>
              <a:rPr lang="en-US" dirty="0"/>
              <a:t>.*</a:t>
            </a:r>
            <a:r>
              <a:rPr lang="en-US" dirty="0" err="1"/>
              <a:t>sinC</a:t>
            </a:r>
            <a:r>
              <a:rPr lang="en-US" dirty="0"/>
              <a:t>                 </a:t>
            </a:r>
            <a:r>
              <a:rPr lang="en-US" dirty="0" err="1"/>
              <a:t>cosB</a:t>
            </a:r>
            <a:r>
              <a:rPr lang="en-US" dirty="0"/>
              <a:t>.*</a:t>
            </a:r>
            <a:r>
              <a:rPr lang="en-US" dirty="0" err="1"/>
              <a:t>cosC</a:t>
            </a:r>
            <a:r>
              <a:rPr lang="en-US" dirty="0"/>
              <a:t>         ];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HK" smtClean="0"/>
              <a:t>Rotation avergaing v.6.1a</a:t>
            </a: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D289-F7ED-4FC0-8B07-8F96990B5F75}" type="slidenum">
              <a:rPr lang="zh-HK" altLang="en-US" smtClean="0"/>
              <a:t>26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1026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Two cameras do not have overlapping view are difficult to find pose (R,T) between them.</a:t>
            </a:r>
          </a:p>
          <a:p>
            <a:r>
              <a:rPr lang="en-US" altLang="en-US" smtClean="0"/>
              <a:t>Using a mirror, the other camera sees the calibration object (checker board) for Pose calibration</a:t>
            </a:r>
          </a:p>
          <a:p>
            <a:r>
              <a:rPr lang="en-US" altLang="en-US" smtClean="0"/>
              <a:t>Need to work out the reflection formulations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4100" name="Picture 9" descr="C:\Users\User\AppData\Local\Microsoft\Windows\INetCache\IE\Z3RZP99Y\icone-camera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9011">
            <a:off x="2714625" y="4833938"/>
            <a:ext cx="172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C:\Users\User\AppData\Local\Microsoft\Windows\INetCache\IE\Z3RZP99Y\icone-camera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5729" flipH="1">
            <a:off x="5270500" y="4841875"/>
            <a:ext cx="1473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C:\Users\User\AppData\Local\Microsoft\Windows\INetCache\IE\K7PHEAPY\Mirro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4767263"/>
            <a:ext cx="21574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C:\Users\User\AppData\Local\Microsoft\Windows\INetCache\IE\Z3RZP99Y\checker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79329">
            <a:off x="1096168" y="5139532"/>
            <a:ext cx="10969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5" descr="C:\Users\User\AppData\Local\Microsoft\Windows\INetCache\IE\Z3RZP99Y\checker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55384">
            <a:off x="7652544" y="5309394"/>
            <a:ext cx="54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5F327-AA4B-4295-8F08-1A1DD1129A6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7" name="TextBox 6"/>
          <p:cNvSpPr txBox="1">
            <a:spLocks noChangeArrowheads="1"/>
          </p:cNvSpPr>
          <p:nvPr/>
        </p:nvSpPr>
        <p:spPr bwMode="auto">
          <a:xfrm>
            <a:off x="4198938" y="4845050"/>
            <a:ext cx="1100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dirty="0"/>
              <a:t>Pose (R,T)</a:t>
            </a:r>
          </a:p>
        </p:txBody>
      </p:sp>
      <p:sp>
        <p:nvSpPr>
          <p:cNvPr id="9" name="Freeform 8"/>
          <p:cNvSpPr/>
          <p:nvPr/>
        </p:nvSpPr>
        <p:spPr>
          <a:xfrm>
            <a:off x="4511675" y="5165725"/>
            <a:ext cx="547688" cy="198438"/>
          </a:xfrm>
          <a:custGeom>
            <a:avLst/>
            <a:gdLst>
              <a:gd name="connsiteX0" fmla="*/ 0 w 548640"/>
              <a:gd name="connsiteY0" fmla="*/ 152904 h 198624"/>
              <a:gd name="connsiteX1" fmla="*/ 228600 w 548640"/>
              <a:gd name="connsiteY1" fmla="*/ 504 h 198624"/>
              <a:gd name="connsiteX2" fmla="*/ 548640 w 548640"/>
              <a:gd name="connsiteY2" fmla="*/ 198624 h 19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98624">
                <a:moveTo>
                  <a:pt x="0" y="152904"/>
                </a:moveTo>
                <a:cubicBezTo>
                  <a:pt x="68580" y="72894"/>
                  <a:pt x="137160" y="-7116"/>
                  <a:pt x="228600" y="504"/>
                </a:cubicBezTo>
                <a:cubicBezTo>
                  <a:pt x="320040" y="8124"/>
                  <a:pt x="434340" y="103374"/>
                  <a:pt x="548640" y="198624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3"/>
            <a:ext cx="8229600" cy="1143000"/>
          </a:xfrm>
        </p:spPr>
        <p:txBody>
          <a:bodyPr/>
          <a:lstStyle/>
          <a:p>
            <a:r>
              <a:rPr lang="en-US" sz="2800" dirty="0"/>
              <a:t>Problem definition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Multiple camera calibration with overlapping views: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</a:p>
          <a:p>
            <a:pPr lvl="1"/>
            <a:r>
              <a:rPr lang="en-US" sz="1800" dirty="0" smtClean="0"/>
              <a:t>A camera is at </a:t>
            </a:r>
            <a:r>
              <a:rPr lang="en-US" sz="1800" i="1" dirty="0" smtClean="0">
                <a:sym typeface="Symbol"/>
              </a:rPr>
              <a:t>Fr </a:t>
            </a:r>
            <a:r>
              <a:rPr lang="en-US" sz="1800" dirty="0" smtClean="0">
                <a:sym typeface="Symbol"/>
              </a:rPr>
              <a:t>and another camera is at</a:t>
            </a:r>
            <a:r>
              <a:rPr lang="en-US" sz="1800" i="1" dirty="0" smtClean="0">
                <a:sym typeface="Symbol"/>
              </a:rPr>
              <a:t> Fc, both camera has no overlapping view. A calibration object P </a:t>
            </a:r>
            <a:r>
              <a:rPr lang="en-US" sz="1800" i="1" dirty="0">
                <a:sym typeface="Symbol"/>
              </a:rPr>
              <a:t>i</a:t>
            </a:r>
            <a:r>
              <a:rPr lang="en-US" sz="1800" i="1" dirty="0" smtClean="0">
                <a:sym typeface="Symbol"/>
              </a:rPr>
              <a:t>s used, then R,T between the calibration object and camera </a:t>
            </a:r>
            <a:r>
              <a:rPr lang="en-US" sz="1800" i="1" dirty="0" err="1" smtClean="0">
                <a:sym typeface="Symbol"/>
              </a:rPr>
              <a:t>fr</a:t>
            </a:r>
            <a:r>
              <a:rPr lang="en-US" sz="1800" i="1" dirty="0" smtClean="0">
                <a:sym typeface="Symbol"/>
              </a:rPr>
              <a:t> can be found by a pose estimation algorithm.</a:t>
            </a:r>
          </a:p>
          <a:p>
            <a:pPr lvl="1"/>
            <a:r>
              <a:rPr lang="en-US" sz="1800" i="1" dirty="0" smtClean="0">
                <a:sym typeface="Symbol"/>
              </a:rPr>
              <a:t>Use the same calibration object P, for each mirror, the </a:t>
            </a:r>
            <a:r>
              <a:rPr lang="en-US" sz="1800" i="1" dirty="0" err="1" smtClean="0">
                <a:sym typeface="Symbol"/>
              </a:rPr>
              <a:t>R</a:t>
            </a:r>
            <a:r>
              <a:rPr lang="en-US" sz="1800" i="1" baseline="30000" dirty="0" err="1" smtClean="0">
                <a:sym typeface="Symbol"/>
              </a:rPr>
              <a:t>~</a:t>
            </a:r>
            <a:r>
              <a:rPr lang="en-US" sz="1800" i="1" dirty="0" err="1" smtClean="0">
                <a:sym typeface="Symbol"/>
              </a:rPr>
              <a:t>i</a:t>
            </a:r>
            <a:r>
              <a:rPr lang="en-US" sz="1800" i="1" dirty="0" smtClean="0">
                <a:sym typeface="Symbol"/>
              </a:rPr>
              <a:t> between P and the camera Fc can be found. This will lead to the result of Rotation between P and Fc.</a:t>
            </a:r>
          </a:p>
          <a:p>
            <a:pPr lvl="1"/>
            <a:r>
              <a:rPr lang="en-US" sz="1800" i="1" dirty="0" smtClean="0">
                <a:sym typeface="Symbol"/>
              </a:rPr>
              <a:t>The Rotation between Fr and Fc can  be found.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526488"/>
            <a:ext cx="4132538" cy="310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90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200" dirty="0" smtClean="0"/>
              <a:t>Inputs and outputs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sz="2400" dirty="0" smtClean="0"/>
              <a:t>Setup</a:t>
            </a:r>
          </a:p>
          <a:p>
            <a:pPr lvl="1"/>
            <a:r>
              <a:rPr lang="en-US" sz="2000" dirty="0" smtClean="0"/>
              <a:t>Mirror planes at </a:t>
            </a:r>
            <a:r>
              <a:rPr lang="en-US" sz="2000" dirty="0">
                <a:sym typeface="Symbol"/>
              </a:rPr>
              <a:t>1</a:t>
            </a:r>
            <a:r>
              <a:rPr lang="en-US" sz="2000" dirty="0" smtClean="0">
                <a:sym typeface="Symbol"/>
              </a:rPr>
              <a:t>,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2, 3,.. </a:t>
            </a:r>
            <a:r>
              <a:rPr lang="en-US" sz="2000" dirty="0" err="1" smtClean="0">
                <a:sym typeface="Symbol"/>
              </a:rPr>
              <a:t>etc</a:t>
            </a:r>
            <a:r>
              <a:rPr lang="en-US" sz="2000" dirty="0" smtClean="0">
                <a:sym typeface="Symbol"/>
              </a:rPr>
              <a:t> </a:t>
            </a:r>
          </a:p>
          <a:p>
            <a:pPr lvl="1"/>
            <a:r>
              <a:rPr lang="en-US" sz="2000" dirty="0" smtClean="0">
                <a:sym typeface="Symbol"/>
              </a:rPr>
              <a:t>Pose estimation tools  such as sfm1 of </a:t>
            </a:r>
            <a:r>
              <a:rPr lang="en-US" sz="2000" dirty="0" err="1" smtClean="0">
                <a:sym typeface="Symbol"/>
              </a:rPr>
              <a:t>ba</a:t>
            </a:r>
            <a:r>
              <a:rPr lang="en-US" sz="2000" dirty="0" smtClean="0">
                <a:sym typeface="Symbol"/>
              </a:rPr>
              <a:t> (</a:t>
            </a:r>
            <a:r>
              <a:rPr lang="en-US" sz="2000" dirty="0" err="1" smtClean="0">
                <a:sym typeface="Symbol"/>
              </a:rPr>
              <a:t>ch</a:t>
            </a:r>
            <a:r>
              <a:rPr lang="en-US" sz="2000" dirty="0" smtClean="0">
                <a:sym typeface="Symbol"/>
              </a:rPr>
              <a:t> 11)or camera calibration tool boxes</a:t>
            </a:r>
          </a:p>
          <a:p>
            <a:pPr lvl="1"/>
            <a:r>
              <a:rPr lang="en-US" sz="2000" dirty="0" smtClean="0">
                <a:sym typeface="Symbol"/>
              </a:rPr>
              <a:t>Find R between P and </a:t>
            </a:r>
            <a:r>
              <a:rPr lang="en-US" sz="2000" i="1" dirty="0" smtClean="0">
                <a:sym typeface="Symbol"/>
              </a:rPr>
              <a:t>Fc</a:t>
            </a:r>
            <a:endParaRPr lang="en-US" sz="2000" dirty="0"/>
          </a:p>
          <a:p>
            <a:r>
              <a:rPr lang="en-US" sz="2400" dirty="0" smtClean="0"/>
              <a:t>Inputs: </a:t>
            </a:r>
          </a:p>
          <a:p>
            <a:pPr lvl="1"/>
            <a:r>
              <a:rPr lang="en-US" sz="1800" dirty="0" err="1" smtClean="0"/>
              <a:t>R</a:t>
            </a:r>
            <a:r>
              <a:rPr lang="en-US" sz="1800" baseline="30000" dirty="0" err="1" smtClean="0"/>
              <a:t>~</a:t>
            </a:r>
            <a:r>
              <a:rPr lang="en-US" sz="1800" dirty="0" err="1" smtClean="0"/>
              <a:t>i</a:t>
            </a:r>
            <a:r>
              <a:rPr lang="en-US" sz="1800" dirty="0" smtClean="0"/>
              <a:t>=1,2,3…n (found by pose estimation)</a:t>
            </a:r>
          </a:p>
          <a:p>
            <a:pPr lvl="1"/>
            <a:r>
              <a:rPr lang="en-US" sz="1800" dirty="0" smtClean="0"/>
              <a:t>Initialize R</a:t>
            </a:r>
          </a:p>
          <a:p>
            <a:r>
              <a:rPr lang="en-US" sz="2400" dirty="0" smtClean="0"/>
              <a:t>Output </a:t>
            </a:r>
          </a:p>
          <a:p>
            <a:pPr lvl="1"/>
            <a:r>
              <a:rPr lang="en-US" sz="1800" dirty="0" smtClean="0"/>
              <a:t>Optimal R </a:t>
            </a:r>
            <a:r>
              <a:rPr lang="en-US" sz="1800" dirty="0" smtClean="0">
                <a:sym typeface="Symbol"/>
              </a:rPr>
              <a:t>between </a:t>
            </a:r>
            <a:r>
              <a:rPr lang="en-US" sz="1800" dirty="0">
                <a:sym typeface="Symbol"/>
              </a:rPr>
              <a:t>P and </a:t>
            </a:r>
            <a:r>
              <a:rPr lang="en-US" sz="1800" i="1" dirty="0" smtClean="0">
                <a:sym typeface="Symbol"/>
              </a:rPr>
              <a:t>Fc</a:t>
            </a:r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526488"/>
            <a:ext cx="4132538" cy="310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96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5C7B9-0381-4826-B1A8-E126C0EF54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513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Theory: 3D Rotation using axis-angle representation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altLang="en-US" sz="2800" dirty="0" smtClean="0"/>
              <a:t>Definition: R is a 3x3 matrix that transforms a vector P1 to P2 such that P2=R*P1. </a:t>
            </a:r>
          </a:p>
          <a:p>
            <a:pPr lvl="1"/>
            <a:r>
              <a:rPr lang="en-US" altLang="en-US" sz="2400" dirty="0" smtClean="0"/>
              <a:t>axis=Rotation axis is a </a:t>
            </a:r>
            <a:r>
              <a:rPr lang="en-US" altLang="en-US" sz="2400" dirty="0"/>
              <a:t>unit vector (u) </a:t>
            </a:r>
            <a:r>
              <a:rPr lang="en-US" altLang="en-US" sz="2400" dirty="0" smtClean="0"/>
              <a:t> of vector n </a:t>
            </a:r>
          </a:p>
          <a:p>
            <a:pPr lvl="1"/>
            <a:r>
              <a:rPr lang="en-US" altLang="en-US" sz="2400" dirty="0" smtClean="0"/>
              <a:t>angle=Angle of rotation </a:t>
            </a:r>
            <a:r>
              <a:rPr lang="en-US" altLang="en-US" sz="2400" dirty="0" smtClean="0">
                <a:sym typeface="Symbol" pitchFamily="18" charset="2"/>
              </a:rPr>
              <a:t></a:t>
            </a:r>
            <a:r>
              <a:rPr lang="en-US" altLang="en-US" sz="2400" dirty="0" smtClean="0"/>
              <a:t> </a:t>
            </a:r>
          </a:p>
          <a:p>
            <a:pPr lvl="1"/>
            <a:endParaRPr lang="en-US" altLang="en-US" sz="2400" dirty="0" smtClean="0"/>
          </a:p>
          <a:p>
            <a:endParaRPr lang="en-US" alt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34EFA-FB41-40DD-847F-ED9FCFD6C8B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371475" y="5981700"/>
            <a:ext cx="8564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hlinkClick r:id="rId2"/>
              </a:rPr>
              <a:t>http://www.memphys.sdu.dk/~besold/INDEX/axis-angle.pdf</a:t>
            </a:r>
          </a:p>
          <a:p>
            <a:r>
              <a:rPr lang="en-US" altLang="en-US">
                <a:hlinkClick r:id="rId2"/>
              </a:rPr>
              <a:t>http://www.euclideanspace.com/maths/geometry/rotations/conversions/angleToMatrix/</a:t>
            </a:r>
            <a:endParaRPr lang="en-US" altLang="en-US"/>
          </a:p>
          <a:p>
            <a:r>
              <a:rPr lang="en-US" altLang="en-US">
                <a:hlinkClick r:id="rId3"/>
              </a:rPr>
              <a:t>https://en.wikipedia.org/wiki/Rotation_matrix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6151" name="Picture 4" descr="axis angle to matrix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3200400"/>
            <a:ext cx="335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angle to matri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304800"/>
            <a:ext cx="29813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7939088" y="350838"/>
            <a:ext cx="306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/>
              <a:t>n</a:t>
            </a:r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466724" y="4419600"/>
            <a:ext cx="5294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dirty="0"/>
              <a:t>Rn(</a:t>
            </a:r>
            <a:r>
              <a:rPr lang="en-US" altLang="en-US" sz="2400" dirty="0">
                <a:sym typeface="Symbol" pitchFamily="18" charset="2"/>
              </a:rPr>
              <a:t></a:t>
            </a:r>
            <a:r>
              <a:rPr lang="en-US" altLang="en-US" sz="2400" dirty="0" smtClean="0">
                <a:sym typeface="Symbol" pitchFamily="18" charset="2"/>
              </a:rPr>
              <a:t>)</a:t>
            </a:r>
            <a:r>
              <a:rPr lang="en-US" altLang="en-US" sz="2400" baseline="-25000" dirty="0" smtClean="0">
                <a:sym typeface="Symbol" pitchFamily="18" charset="2"/>
              </a:rPr>
              <a:t>(3x3)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</a:t>
            </a:r>
            <a:r>
              <a:rPr lang="en-US" altLang="en-US" sz="2400" dirty="0" err="1"/>
              <a:t>I+Nsin</a:t>
            </a:r>
            <a:r>
              <a:rPr lang="en-US" altLang="en-US" sz="2400" dirty="0">
                <a:sym typeface="Symbol" pitchFamily="18" charset="2"/>
              </a:rPr>
              <a:t>+N</a:t>
            </a:r>
            <a:r>
              <a:rPr lang="en-US" altLang="en-US" sz="2400" baseline="30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(1-cos)</a:t>
            </a:r>
            <a:r>
              <a:rPr lang="en-US" altLang="en-US" sz="2400" dirty="0"/>
              <a:t> , where </a:t>
            </a:r>
            <a:r>
              <a:rPr lang="en-US" altLang="en-US" sz="2400" dirty="0">
                <a:sym typeface="Symbol" pitchFamily="18" charset="2"/>
              </a:rPr>
              <a:t>N=[u]</a:t>
            </a:r>
            <a:r>
              <a:rPr lang="en-US" altLang="en-US" sz="2400" baseline="-25000" dirty="0">
                <a:sym typeface="Symbol" pitchFamily="18" charset="2"/>
              </a:rPr>
              <a:t>x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/>
              <a:t>[]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=skew symmetric </a:t>
            </a:r>
            <a:r>
              <a:rPr lang="en-US" altLang="en-US" sz="2400" dirty="0" smtClean="0"/>
              <a:t>matrix, u is the unit vector of n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Axis-angle representation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altLang="en-US" sz="2400" dirty="0" smtClean="0"/>
              <a:t>Rn(</a:t>
            </a:r>
            <a:r>
              <a:rPr lang="en-US" altLang="en-US" sz="2400" dirty="0" smtClean="0">
                <a:sym typeface="Symbol" pitchFamily="18" charset="2"/>
              </a:rPr>
              <a:t>)</a:t>
            </a:r>
            <a:r>
              <a:rPr lang="en-US" altLang="en-US" sz="2400" baseline="-25000" dirty="0" smtClean="0">
                <a:sym typeface="Symbol" pitchFamily="18" charset="2"/>
              </a:rPr>
              <a:t>(</a:t>
            </a:r>
            <a:r>
              <a:rPr lang="en-US" altLang="en-US" sz="2400" baseline="-25000" dirty="0">
                <a:sym typeface="Symbol" pitchFamily="18" charset="2"/>
              </a:rPr>
              <a:t>3x3)</a:t>
            </a:r>
            <a:r>
              <a:rPr lang="en-US" altLang="en-US" sz="2400" dirty="0" smtClean="0"/>
              <a:t> =I+N</a:t>
            </a:r>
            <a:r>
              <a:rPr lang="en-US" altLang="en-US" sz="2400" baseline="-25000" dirty="0">
                <a:sym typeface="Symbol" pitchFamily="18" charset="2"/>
              </a:rPr>
              <a:t>(3x3)</a:t>
            </a:r>
            <a:r>
              <a:rPr lang="en-US" altLang="en-US" sz="2400" dirty="0" smtClean="0"/>
              <a:t>sin</a:t>
            </a:r>
            <a:r>
              <a:rPr lang="en-US" altLang="en-US" sz="2400" dirty="0" smtClean="0">
                <a:sym typeface="Symbol" pitchFamily="18" charset="2"/>
              </a:rPr>
              <a:t>+N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(3x3) </a:t>
            </a:r>
            <a:r>
              <a:rPr lang="en-US" altLang="en-US" sz="2400" dirty="0" smtClean="0">
                <a:sym typeface="Symbol" pitchFamily="18" charset="2"/>
              </a:rPr>
              <a:t>(1-cos)</a:t>
            </a:r>
            <a:r>
              <a:rPr lang="en-US" altLang="en-US" sz="2400" dirty="0" smtClean="0"/>
              <a:t> , where </a:t>
            </a:r>
            <a:r>
              <a:rPr lang="en-US" altLang="en-US" sz="2400" dirty="0" smtClean="0">
                <a:sym typeface="Symbol" pitchFamily="18" charset="2"/>
              </a:rPr>
              <a:t>N=[u]</a:t>
            </a:r>
            <a:r>
              <a:rPr lang="en-US" altLang="en-US" sz="2400" baseline="-25000" dirty="0" smtClean="0">
                <a:sym typeface="Symbol" pitchFamily="18" charset="2"/>
              </a:rPr>
              <a:t>x</a:t>
            </a:r>
          </a:p>
          <a:p>
            <a:r>
              <a:rPr lang="en-US" altLang="en-US" sz="2400" dirty="0">
                <a:solidFill>
                  <a:srgbClr val="00B050"/>
                </a:solidFill>
                <a:sym typeface="Symbol" pitchFamily="18" charset="2"/>
              </a:rPr>
              <a:t> </a:t>
            </a:r>
            <a:r>
              <a:rPr lang="en-US" altLang="en-US" sz="2400" dirty="0" smtClean="0">
                <a:solidFill>
                  <a:srgbClr val="00B050"/>
                </a:solidFill>
                <a:sym typeface="Symbol" pitchFamily="18" charset="2"/>
              </a:rPr>
              <a:t>= an angle which is a scalar</a:t>
            </a:r>
            <a:r>
              <a:rPr lang="en-US" altLang="en-US" sz="2400" dirty="0" smtClean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  <a:sym typeface="Symbol" pitchFamily="18" charset="2"/>
              </a:rPr>
              <a:t>N is a 3x3 matrix </a:t>
            </a:r>
          </a:p>
          <a:p>
            <a:r>
              <a:rPr lang="en-US" altLang="en-US" sz="2400" dirty="0" smtClean="0">
                <a:sym typeface="Symbol" pitchFamily="18" charset="2"/>
              </a:rPr>
              <a:t>The above equation can be expressed as a power series described by an Exponential function EXP( ), hence</a:t>
            </a:r>
            <a:endParaRPr lang="en-US" altLang="en-US" sz="2400" dirty="0" smtClean="0"/>
          </a:p>
          <a:p>
            <a:r>
              <a:rPr lang="en-US" altLang="en-US" sz="2400" dirty="0" smtClean="0"/>
              <a:t>Rn(</a:t>
            </a:r>
            <a:r>
              <a:rPr lang="en-US" altLang="en-US" sz="2400" dirty="0" smtClean="0">
                <a:sym typeface="Symbol" pitchFamily="18" charset="2"/>
              </a:rPr>
              <a:t></a:t>
            </a:r>
            <a:r>
              <a:rPr lang="en-US" altLang="en-US" sz="2400" dirty="0" smtClean="0"/>
              <a:t>)</a:t>
            </a:r>
            <a:r>
              <a:rPr lang="en-US" altLang="en-US" sz="2400" baseline="-25000" dirty="0" smtClean="0">
                <a:sym typeface="Symbol" pitchFamily="18" charset="2"/>
              </a:rPr>
              <a:t>(</a:t>
            </a:r>
            <a:r>
              <a:rPr lang="en-US" altLang="en-US" sz="2400" baseline="-25000" dirty="0">
                <a:sym typeface="Symbol" pitchFamily="18" charset="2"/>
              </a:rPr>
              <a:t>3x3)</a:t>
            </a:r>
            <a:r>
              <a:rPr lang="en-US" altLang="en-US" sz="2400" dirty="0" smtClean="0"/>
              <a:t>=</a:t>
            </a:r>
            <a:r>
              <a:rPr lang="en-US" altLang="en-US" sz="2400" dirty="0" err="1" smtClean="0"/>
              <a:t>Exp</a:t>
            </a:r>
            <a:r>
              <a:rPr lang="en-US" altLang="en-US" sz="2400" dirty="0" smtClean="0"/>
              <a:t>(</a:t>
            </a:r>
            <a:r>
              <a:rPr lang="en-US" altLang="en-US" sz="2400" dirty="0" smtClean="0">
                <a:sym typeface="Symbol" pitchFamily="18" charset="2"/>
              </a:rPr>
              <a:t>N</a:t>
            </a:r>
            <a:r>
              <a:rPr lang="en-US" altLang="en-US" sz="2400" baseline="-25000" dirty="0" smtClean="0">
                <a:sym typeface="Symbol" pitchFamily="18" charset="2"/>
              </a:rPr>
              <a:t>(3x3)</a:t>
            </a:r>
            <a:r>
              <a:rPr lang="en-US" altLang="en-US" sz="2400" dirty="0" smtClean="0">
                <a:sym typeface="Symbol" pitchFamily="18" charset="2"/>
              </a:rPr>
              <a:t>)=</a:t>
            </a:r>
            <a:r>
              <a:rPr lang="en-US" altLang="en-US" sz="2400" dirty="0" err="1" smtClean="0">
                <a:sym typeface="Symbol" pitchFamily="18" charset="2"/>
              </a:rPr>
              <a:t>Exp</a:t>
            </a:r>
            <a:r>
              <a:rPr lang="en-US" altLang="en-US" sz="2400" dirty="0" smtClean="0">
                <a:sym typeface="Symbol" pitchFamily="18" charset="2"/>
              </a:rPr>
              <a:t>(</a:t>
            </a:r>
            <a:r>
              <a:rPr lang="en-US" altLang="en-US" sz="2400" dirty="0">
                <a:sym typeface="Symbol" pitchFamily="18" charset="2"/>
              </a:rPr>
              <a:t>[u]</a:t>
            </a:r>
            <a:r>
              <a:rPr lang="en-US" altLang="en-US" sz="2400" baseline="-25000" dirty="0">
                <a:sym typeface="Symbol" pitchFamily="18" charset="2"/>
              </a:rPr>
              <a:t>x</a:t>
            </a:r>
            <a:r>
              <a:rPr lang="en-US" altLang="en-US" sz="2400" dirty="0" smtClean="0">
                <a:sym typeface="Symbol" pitchFamily="18" charset="2"/>
              </a:rPr>
              <a:t>)=</a:t>
            </a:r>
            <a:r>
              <a:rPr lang="en-US" altLang="en-US" sz="2400" dirty="0" err="1" smtClean="0">
                <a:sym typeface="Symbol" pitchFamily="18" charset="2"/>
              </a:rPr>
              <a:t>I+Nsin</a:t>
            </a:r>
            <a:r>
              <a:rPr lang="en-US" altLang="en-US" sz="2400" dirty="0" smtClean="0">
                <a:sym typeface="Symbol" pitchFamily="18" charset="2"/>
              </a:rPr>
              <a:t> +N</a:t>
            </a:r>
            <a:r>
              <a:rPr lang="en-US" altLang="en-US" sz="2400" baseline="30000" dirty="0" smtClean="0">
                <a:sym typeface="Symbol" pitchFamily="18" charset="2"/>
              </a:rPr>
              <a:t>2</a:t>
            </a:r>
            <a:r>
              <a:rPr lang="en-US" altLang="en-US" sz="2400" dirty="0" smtClean="0">
                <a:sym typeface="Symbol" pitchFamily="18" charset="2"/>
              </a:rPr>
              <a:t>(1-cos) . </a:t>
            </a:r>
          </a:p>
          <a:p>
            <a:r>
              <a:rPr lang="en-US" altLang="en-US" sz="2400" dirty="0" smtClean="0"/>
              <a:t>Rn</a:t>
            </a:r>
            <a:r>
              <a:rPr lang="en-US" altLang="en-US" sz="2400" dirty="0"/>
              <a:t>(</a:t>
            </a:r>
            <a:r>
              <a:rPr lang="en-US" altLang="en-US" sz="2400" dirty="0">
                <a:sym typeface="Symbol" pitchFamily="18" charset="2"/>
              </a:rPr>
              <a:t>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ym typeface="Symbol" pitchFamily="18" charset="2"/>
              </a:rPr>
              <a:t> is the rotation matrix to rotate a vector P1 to P2, such that </a:t>
            </a:r>
            <a:r>
              <a:rPr lang="en-US" altLang="en-US" sz="2400" dirty="0">
                <a:sym typeface="Symbol" pitchFamily="18" charset="2"/>
              </a:rPr>
              <a:t>P2=Rn()*</a:t>
            </a:r>
            <a:r>
              <a:rPr lang="en-US" altLang="en-US" sz="2400" dirty="0" smtClean="0">
                <a:sym typeface="Symbol" pitchFamily="18" charset="2"/>
              </a:rPr>
              <a:t>P1. </a:t>
            </a:r>
            <a:r>
              <a:rPr lang="en-US" altLang="en-US" sz="2400" dirty="0">
                <a:sym typeface="Symbol" pitchFamily="18" charset="2"/>
              </a:rPr>
              <a:t>T</a:t>
            </a:r>
            <a:r>
              <a:rPr lang="en-US" altLang="en-US" sz="2400" dirty="0" smtClean="0">
                <a:sym typeface="Symbol" pitchFamily="18" charset="2"/>
              </a:rPr>
              <a:t>he rotational axis is the vector n (the unit vector of n is u), and the rotation is  around the circle perpendicular to u (see the picture in the previous slide). So 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Log[</a:t>
            </a:r>
            <a:r>
              <a:rPr lang="en-US" altLang="en-US" sz="2000" dirty="0" smtClean="0">
                <a:solidFill>
                  <a:srgbClr val="FF0000"/>
                </a:solidFill>
              </a:rPr>
              <a:t>Rn</a:t>
            </a:r>
            <a:r>
              <a:rPr lang="en-US" altLang="en-US" sz="2000" baseline="-25000" dirty="0" smtClean="0">
                <a:solidFill>
                  <a:srgbClr val="FF0000"/>
                </a:solidFill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 sz="2000" dirty="0" smtClean="0">
                <a:solidFill>
                  <a:srgbClr val="FF0000"/>
                </a:solidFill>
              </a:rPr>
              <a:t>)]=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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en-US" sz="2000" baseline="-25000" dirty="0">
                <a:solidFill>
                  <a:srgbClr val="FF0000"/>
                </a:solidFill>
                <a:sym typeface="Symbol" pitchFamily="18" charset="2"/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, (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 is a scalar) or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</a:rPr>
              <a:t>Rn</a:t>
            </a:r>
            <a:r>
              <a:rPr lang="en-US" altLang="en-US" sz="2000" baseline="-25000" dirty="0" smtClean="0">
                <a:solidFill>
                  <a:srgbClr val="FF0000"/>
                </a:solidFill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 sz="2000" dirty="0" smtClean="0">
                <a:solidFill>
                  <a:srgbClr val="FF0000"/>
                </a:solidFill>
              </a:rPr>
              <a:t>)=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exp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</a:t>
            </a:r>
            <a:r>
              <a:rPr lang="en-US" altLang="en-US" sz="2000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altLang="en-US" sz="2000" baseline="-25000" dirty="0" smtClean="0">
                <a:solidFill>
                  <a:srgbClr val="FF0000"/>
                </a:solidFill>
                <a:sym typeface="Symbol" pitchFamily="18" charset="2"/>
              </a:rPr>
              <a:t>3x3</a:t>
            </a:r>
            <a:r>
              <a:rPr lang="en-US" altLang="en-US" sz="2000" dirty="0" smtClean="0">
                <a:solidFill>
                  <a:srgbClr val="FF0000"/>
                </a:solidFill>
              </a:rPr>
              <a:t>)</a:t>
            </a:r>
            <a:endParaRPr lang="en-US" altLang="en-US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In </a:t>
            </a:r>
            <a:r>
              <a:rPr lang="en-US" altLang="en-US" sz="2400" dirty="0" err="1" smtClean="0">
                <a:sym typeface="Symbol" pitchFamily="18" charset="2"/>
              </a:rPr>
              <a:t>matlab</a:t>
            </a:r>
            <a:r>
              <a:rPr lang="en-US" altLang="en-US" sz="2400" dirty="0" smtClean="0">
                <a:sym typeface="Symbol" pitchFamily="18" charset="2"/>
              </a:rPr>
              <a:t> exponential of a matrix can be found by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(). Use &gt;&gt;help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  in </a:t>
            </a:r>
            <a:r>
              <a:rPr lang="en-US" altLang="en-US" sz="2400" dirty="0" err="1" smtClean="0">
                <a:sym typeface="Symbol" pitchFamily="18" charset="2"/>
              </a:rPr>
              <a:t>matlab</a:t>
            </a:r>
            <a:r>
              <a:rPr lang="en-US" altLang="en-US" sz="2400" dirty="0" smtClean="0">
                <a:sym typeface="Symbol" pitchFamily="18" charset="2"/>
              </a:rPr>
              <a:t> to find out more. E.g. </a:t>
            </a:r>
            <a:r>
              <a:rPr lang="en-US" altLang="en-US" sz="2400" dirty="0" err="1" smtClean="0">
                <a:sym typeface="Symbol" pitchFamily="18" charset="2"/>
              </a:rPr>
              <a:t>expm</a:t>
            </a:r>
            <a:r>
              <a:rPr lang="en-US" altLang="en-US" sz="2400" dirty="0" smtClean="0">
                <a:sym typeface="Symbol" pitchFamily="18" charset="2"/>
              </a:rPr>
              <a:t>(A</a:t>
            </a:r>
            <a:r>
              <a:rPr lang="en-US" altLang="en-US" sz="2400" baseline="-25000" dirty="0" smtClean="0">
                <a:sym typeface="Symbol" pitchFamily="18" charset="2"/>
              </a:rPr>
              <a:t>3x3</a:t>
            </a:r>
            <a:r>
              <a:rPr lang="en-US" altLang="en-US" sz="2400" dirty="0">
                <a:sym typeface="Symbol" pitchFamily="18" charset="2"/>
              </a:rPr>
              <a:t>)= </a:t>
            </a:r>
            <a:r>
              <a:rPr lang="en-US" altLang="en-US" sz="2400" dirty="0" smtClean="0">
                <a:sym typeface="Symbol" pitchFamily="18" charset="2"/>
              </a:rPr>
              <a:t>B</a:t>
            </a:r>
            <a:r>
              <a:rPr lang="en-US" altLang="en-US" sz="2400" baseline="-25000" dirty="0" smtClean="0">
                <a:sym typeface="Symbol" pitchFamily="18" charset="2"/>
              </a:rPr>
              <a:t>3x3</a:t>
            </a:r>
            <a:endParaRPr lang="en-US" alt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18A9-EC41-4BB0-A55C-F6C1D7B7F328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geometric median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Calibrate non-overlapping cameras using mirrors ver.6e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927AF-B561-40B0-AAFF-CBCEE3664283}" type="slidenum">
              <a:rPr lang="en-US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First suggested by </a:t>
                </a:r>
                <a:r>
                  <a:rPr lang="en-US" dirty="0"/>
                  <a:t>Pierre de </a:t>
                </a:r>
                <a:r>
                  <a:rPr lang="en-US" dirty="0" smtClean="0"/>
                  <a:t>Fermat</a:t>
                </a:r>
              </a:p>
              <a:p>
                <a:r>
                  <a:rPr lang="en-US" dirty="0" smtClean="0"/>
                  <a:t>Problem definition: Give a set of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in some metric space, find mean(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) that the sum of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()</m:t>
                    </m:r>
                  </m:oMath>
                </a14:m>
                <a:r>
                  <a:rPr lang="en-US" dirty="0" smtClean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is a minimum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argmin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lim>
                        </m:limLow>
                      </m:fName>
                      <m:e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</m:func>
                  </m:oMath>
                </a14:m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No simple direct solution , can be solved by </a:t>
                </a:r>
              </a:p>
              <a:p>
                <a:r>
                  <a:rPr lang="en-US" dirty="0" err="1" smtClean="0"/>
                  <a:t>Weiszfeld</a:t>
                </a:r>
                <a:r>
                  <a:rPr lang="en-US" dirty="0" smtClean="0"/>
                  <a:t> algorithm (To be discussed)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8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</TotalTime>
  <Words>4814</Words>
  <Application>Microsoft Office PowerPoint</Application>
  <PresentationFormat>On-screen Show (4:3)</PresentationFormat>
  <Paragraphs>699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 tutorial on using mirror to calibrate non-overlapping  view cameras</vt:lpstr>
      <vt:lpstr>Overview</vt:lpstr>
      <vt:lpstr>Introduction</vt:lpstr>
      <vt:lpstr>Problem definition  Multiple camera calibration with overlapping views: </vt:lpstr>
      <vt:lpstr>Inputs and outputs </vt:lpstr>
      <vt:lpstr>Theory</vt:lpstr>
      <vt:lpstr>Theory: 3D Rotation using axis-angle representation</vt:lpstr>
      <vt:lpstr>Axis-angle representation</vt:lpstr>
      <vt:lpstr>The geometric median problem</vt:lpstr>
      <vt:lpstr>The original Weiszfeld algorithm with explanation [2] </vt:lpstr>
      <vt:lpstr>Find the average rotation using the Weiszfeld algorithm (geometric median)</vt:lpstr>
      <vt:lpstr>Further explanation of the algo.</vt:lpstr>
      <vt:lpstr>Implementation: Demo program</vt:lpstr>
      <vt:lpstr>Explanation 1 </vt:lpstr>
      <vt:lpstr>PowerPoint Presentation</vt:lpstr>
      <vt:lpstr>Explanation 2 </vt:lpstr>
      <vt:lpstr>Explanation 3: to proof the update rule: St+1 =exp() *St</vt:lpstr>
      <vt:lpstr>Ago.1:Rotation averaging for paper5</vt:lpstr>
      <vt:lpstr>PowerPoint Presentation</vt:lpstr>
      <vt:lpstr>Algo2: Rotation averaging with mirror (paper1)</vt:lpstr>
      <vt:lpstr>Results</vt:lpstr>
      <vt:lpstr>References</vt:lpstr>
      <vt:lpstr>Appendices</vt:lpstr>
      <vt:lpstr>Appendix 1: The derivative C(y) of the cost function C(y)</vt:lpstr>
      <vt:lpstr>Demo program</vt:lpstr>
      <vt:lpstr>Demo (require rpyMat.m)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tutorial on using mirror to calibrate non-overlapping  view cameras</dc:title>
  <dc:creator>User</dc:creator>
  <cp:lastModifiedBy>khwong</cp:lastModifiedBy>
  <cp:revision>124</cp:revision>
  <cp:lastPrinted>2016-01-06T09:10:18Z</cp:lastPrinted>
  <dcterms:created xsi:type="dcterms:W3CDTF">2015-11-28T00:44:29Z</dcterms:created>
  <dcterms:modified xsi:type="dcterms:W3CDTF">2016-03-29T05:05:31Z</dcterms:modified>
</cp:coreProperties>
</file>