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9" r:id="rId4"/>
    <p:sldId id="258" r:id="rId5"/>
    <p:sldId id="260" r:id="rId6"/>
    <p:sldId id="261" r:id="rId7"/>
    <p:sldId id="274" r:id="rId8"/>
    <p:sldId id="262" r:id="rId9"/>
    <p:sldId id="263" r:id="rId10"/>
    <p:sldId id="264" r:id="rId11"/>
    <p:sldId id="265" r:id="rId12"/>
    <p:sldId id="285" r:id="rId13"/>
    <p:sldId id="283" r:id="rId14"/>
    <p:sldId id="284" r:id="rId15"/>
    <p:sldId id="272" r:id="rId16"/>
    <p:sldId id="278" r:id="rId17"/>
    <p:sldId id="276" r:id="rId18"/>
    <p:sldId id="277" r:id="rId19"/>
    <p:sldId id="282" r:id="rId20"/>
    <p:sldId id="279" r:id="rId21"/>
    <p:sldId id="280" r:id="rId22"/>
    <p:sldId id="281" r:id="rId23"/>
    <p:sldId id="275" r:id="rId24"/>
    <p:sldId id="273" r:id="rId25"/>
    <p:sldId id="266" r:id="rId26"/>
    <p:sldId id="268" r:id="rId27"/>
    <p:sldId id="269" r:id="rId28"/>
    <p:sldId id="267" r:id="rId29"/>
    <p:sldId id="270" r:id="rId30"/>
    <p:sldId id="271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794050-F8A4-4144-AD53-71B1471CE70B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7E83D0-E194-442B-A30E-7FCCAA0B4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71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FB827-8E30-4E8F-9F42-920D475421ED}" type="datetime1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mean transform v.5a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41C0-EBCE-45D0-810C-405AD7830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569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BBFF1-FFB7-4619-9249-A7BF2ABDD812}" type="datetime1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mean transform v.5a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41C0-EBCE-45D0-810C-405AD7830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39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18D79-F057-4E70-B936-8B5BCF58E8C4}" type="datetime1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mean transform v.5a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41C0-EBCE-45D0-810C-405AD7830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266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C23B-B0D8-48CF-8FEA-CE44F2411EFF}" type="datetime1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mean transform v.5a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41C0-EBCE-45D0-810C-405AD7830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291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D2A26-C001-4A4F-A91F-A8DC3151FBB9}" type="datetime1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mean transform v.5a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41C0-EBCE-45D0-810C-405AD7830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08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D2CB-7C17-4147-8459-8ADBC53FF87E}" type="datetime1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mean transform v.5a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41C0-EBCE-45D0-810C-405AD7830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507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15742-E279-4BB7-A1A1-DDC3EC6D8E63}" type="datetime1">
              <a:rPr lang="en-US" smtClean="0"/>
              <a:t>1/12/2016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mean transform v.5a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41C0-EBCE-45D0-810C-405AD7830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311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CF6BE-A3D1-49E9-B19B-79C4F4E52457}" type="datetime1">
              <a:rPr lang="en-US" smtClean="0"/>
              <a:t>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mean transform v.5a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41C0-EBCE-45D0-810C-405AD7830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48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D364-9BA2-4CE5-A455-ECE25EAF9FBC}" type="datetime1">
              <a:rPr lang="en-US" smtClean="0"/>
              <a:t>1/12/2016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mean transform v.5a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41C0-EBCE-45D0-810C-405AD7830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834C-6CFF-48A5-A917-D899ECC8B45C}" type="datetime1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mean transform v.5a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41C0-EBCE-45D0-810C-405AD7830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18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F2F6-A9B1-4730-8B04-CA5A0A27D8A5}" type="datetime1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mean transform v.5a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41C0-EBCE-45D0-810C-405AD7830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55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3748C-FC8C-45A2-B791-8E200EB247C1}" type="datetime1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mean transform v.5a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B41C0-EBCE-45D0-810C-405AD7830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318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lear.inrialpes.fr/people/mairal/resources/pdf/Grenoble2010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spams-devel.gforge.inria.fr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spams-devel.gforge.inria.fr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mitc.org/cvpr14/" TargetMode="External"/><Relationship Id="rId2" Type="http://schemas.openxmlformats.org/officeDocument/2006/relationships/hyperlink" Target="http://www.cse.cuhk.edu.hk/~khwong/c2014_cvpr14_Pyramid-based%20Visual%20Tracking%20Using%20Sparsity%20Represented%20Mean%20Transform2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ignal_(electronics)" TargetMode="External"/><Relationship Id="rId2" Type="http://schemas.openxmlformats.org/officeDocument/2006/relationships/hyperlink" Target="http://en.wikipedia.org/wiki/Signal_process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ear.inrialpes.fr/people/mairal/resources/pdf/Grenoble2010.pdf" TargetMode="External"/><Relationship Id="rId5" Type="http://schemas.openxmlformats.org/officeDocument/2006/relationships/hyperlink" Target="http://en.wikipedia.org/wiki/Principal_component_analysis" TargetMode="External"/><Relationship Id="rId4" Type="http://schemas.openxmlformats.org/officeDocument/2006/relationships/hyperlink" Target="http://en.wikipedia.org/wiki/Underdetermined_system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spams-devel.gforge.inria.f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Mean transform , a tutorial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KH Wong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mean transform v.5a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41C0-EBCE-45D0-810C-405AD78300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048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 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mean transform v.5a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41C0-EBCE-45D0-810C-405AD78300A5}" type="slidenum">
              <a:rPr lang="en-US" smtClean="0"/>
              <a:t>10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706" y="1219200"/>
            <a:ext cx="6561138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19200" y="6477000"/>
            <a:ext cx="68315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dirty="0" smtClean="0">
                <a:hlinkClick r:id="rId3"/>
              </a:rPr>
              <a:t>http://lear.inrialpes.fr/people/mairal/resources/pdf/Grenoble2010.pdf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974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Sparse coding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096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User select a window </a:t>
            </a:r>
          </a:p>
          <a:p>
            <a:r>
              <a:rPr lang="en-US" dirty="0" smtClean="0"/>
              <a:t>Resize X into 32x32 pixels</a:t>
            </a:r>
          </a:p>
          <a:p>
            <a:r>
              <a:rPr lang="en-US" dirty="0" smtClean="0"/>
              <a:t>Collect many patches of X, each patch is 16x16, by shifting the patch window</a:t>
            </a:r>
          </a:p>
          <a:p>
            <a:r>
              <a:rPr lang="en-US" dirty="0" smtClean="0"/>
              <a:t>Use sparse coding to learn the dictionary D</a:t>
            </a:r>
            <a:r>
              <a:rPr lang="en-US" baseline="-25000" dirty="0" smtClean="0"/>
              <a:t>(256*40)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You may treat D as a pool of features describing the image X</a:t>
            </a:r>
          </a:p>
          <a:p>
            <a:pPr lvl="1"/>
            <a:r>
              <a:rPr lang="en-US" dirty="0" smtClean="0"/>
              <a:t>Each patch is a feature.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mean transform v.5a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41C0-EBCE-45D0-810C-405AD78300A5}" type="slidenum">
              <a:rPr lang="en-US" smtClean="0"/>
              <a:t>11</a:t>
            </a:fld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133" y="1828800"/>
            <a:ext cx="2650081" cy="2005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6629400" y="1676400"/>
            <a:ext cx="457200" cy="0"/>
          </a:xfrm>
          <a:prstGeom prst="straightConnector1">
            <a:avLst/>
          </a:prstGeom>
          <a:ln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6457133" y="2057400"/>
            <a:ext cx="0" cy="1524000"/>
          </a:xfrm>
          <a:prstGeom prst="straightConnector1">
            <a:avLst/>
          </a:prstGeom>
          <a:ln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648648" y="13716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32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249160" y="299817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32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6" idx="0"/>
          </p:cNvCxnSpPr>
          <p:nvPr/>
        </p:nvCxnSpPr>
        <p:spPr>
          <a:xfrm flipH="1" flipV="1">
            <a:off x="7032929" y="3136666"/>
            <a:ext cx="53671" cy="82573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283526" y="3962400"/>
            <a:ext cx="160614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Each patch (red box) is 16x16 pixels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499079" y="4969792"/>
            <a:ext cx="160614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16x16 patches found for training D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8534400" y="3833813"/>
            <a:ext cx="152400" cy="11359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8000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Sparse coding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 A face has many features</a:t>
            </a:r>
          </a:p>
          <a:p>
            <a:r>
              <a:rPr lang="en-US" dirty="0" err="1" smtClean="0"/>
              <a:t>Left_eye</a:t>
            </a:r>
            <a:r>
              <a:rPr lang="en-US" dirty="0" smtClean="0"/>
              <a:t>, </a:t>
            </a:r>
            <a:r>
              <a:rPr lang="en-US" dirty="0" err="1" smtClean="0"/>
              <a:t>right_eye</a:t>
            </a:r>
            <a:r>
              <a:rPr lang="en-US" dirty="0" smtClean="0"/>
              <a:t>, noise, chin, nose, left ear, </a:t>
            </a:r>
            <a:r>
              <a:rPr lang="en-US" dirty="0" err="1" smtClean="0"/>
              <a:t>right_eye</a:t>
            </a:r>
            <a:r>
              <a:rPr lang="en-US" dirty="0" smtClean="0"/>
              <a:t>, hair….</a:t>
            </a:r>
          </a:p>
          <a:p>
            <a:r>
              <a:rPr lang="en-US" dirty="0" smtClean="0"/>
              <a:t>In theory p=256 because we have 16x16 =256 patches for training, but we drop the unimportant patches (features), and keep only 40 here. It is found by trail-and-error.</a:t>
            </a:r>
          </a:p>
          <a:p>
            <a:r>
              <a:rPr lang="en-US" dirty="0" smtClean="0"/>
              <a:t>Image X </a:t>
            </a:r>
            <a:r>
              <a:rPr lang="en-US" dirty="0" smtClean="0">
                <a:sym typeface="Wingdings" panose="05000000000000000000" pitchFamily="2" charset="2"/>
              </a:rPr>
              <a:t> dictionary D</a:t>
            </a:r>
            <a:r>
              <a:rPr lang="en-US" baseline="-25000" dirty="0" smtClean="0">
                <a:sym typeface="Wingdings" panose="05000000000000000000" pitchFamily="2" charset="2"/>
              </a:rPr>
              <a:t>(m*p)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If you are given  a new unknown picture Y, the sparse coding algorithm would calculate </a:t>
            </a:r>
            <a:r>
              <a:rPr lang="en-US" dirty="0" smtClean="0">
                <a:sym typeface="Symbol"/>
              </a:rPr>
              <a:t> for Y, so </a:t>
            </a:r>
            <a:r>
              <a:rPr lang="en-US" dirty="0" smtClean="0">
                <a:sym typeface="Wingdings" panose="05000000000000000000" pitchFamily="2" charset="2"/>
              </a:rPr>
              <a:t>Y=D</a:t>
            </a:r>
            <a:r>
              <a:rPr lang="en-US" baseline="-25000" dirty="0" smtClean="0">
                <a:sym typeface="Wingdings" panose="05000000000000000000" pitchFamily="2" charset="2"/>
              </a:rPr>
              <a:t>(m*p)</a:t>
            </a:r>
            <a:r>
              <a:rPr lang="en-US" dirty="0" smtClean="0">
                <a:sym typeface="Wingdings" panose="05000000000000000000" pitchFamily="2" charset="2"/>
              </a:rPr>
              <a:t>*</a:t>
            </a:r>
            <a:r>
              <a:rPr lang="en-US" dirty="0" smtClean="0">
                <a:sym typeface="Symbol"/>
              </a:rPr>
              <a:t></a:t>
            </a:r>
            <a:r>
              <a:rPr lang="en-US" baseline="-25000" dirty="0" smtClean="0">
                <a:sym typeface="Symbol"/>
              </a:rPr>
              <a:t>(p*1)</a:t>
            </a:r>
          </a:p>
          <a:p>
            <a:r>
              <a:rPr lang="en-US" dirty="0">
                <a:sym typeface="Symbol"/>
              </a:rPr>
              <a:t></a:t>
            </a:r>
            <a:r>
              <a:rPr lang="en-US" baseline="-25000" dirty="0">
                <a:sym typeface="Symbol"/>
              </a:rPr>
              <a:t>(p*1</a:t>
            </a:r>
            <a:r>
              <a:rPr lang="en-US" baseline="-25000" dirty="0" smtClean="0">
                <a:sym typeface="Symbol"/>
              </a:rPr>
              <a:t>) </a:t>
            </a:r>
            <a:r>
              <a:rPr lang="en-US" dirty="0" smtClean="0">
                <a:sym typeface="Symbol"/>
              </a:rPr>
              <a:t>is the sparse index vector describing the picture Y. It has many zeroes, just highlight the important features</a:t>
            </a:r>
          </a:p>
          <a:p>
            <a:r>
              <a:rPr lang="en-US" dirty="0" smtClean="0">
                <a:sym typeface="Symbol"/>
              </a:rPr>
              <a:t>E.g. Face measurement=</a:t>
            </a:r>
            <a:r>
              <a:rPr lang="en-US" dirty="0"/>
              <a:t> </a:t>
            </a:r>
            <a:r>
              <a:rPr lang="en-US" dirty="0" err="1" smtClean="0"/>
              <a:t>Left_eye</a:t>
            </a:r>
            <a:r>
              <a:rPr lang="en-US" dirty="0" smtClean="0"/>
              <a:t>*0.2+</a:t>
            </a:r>
            <a:r>
              <a:rPr lang="en-US" dirty="0"/>
              <a:t> </a:t>
            </a:r>
            <a:r>
              <a:rPr lang="en-US" dirty="0" err="1"/>
              <a:t>right_eye</a:t>
            </a:r>
            <a:r>
              <a:rPr lang="en-US" dirty="0" smtClean="0"/>
              <a:t>,*0.22+</a:t>
            </a:r>
            <a:r>
              <a:rPr lang="en-US" dirty="0"/>
              <a:t> </a:t>
            </a:r>
            <a:r>
              <a:rPr lang="en-US" dirty="0" smtClean="0"/>
              <a:t>nose*0.3+</a:t>
            </a:r>
            <a:r>
              <a:rPr lang="en-US" dirty="0"/>
              <a:t> , left </a:t>
            </a:r>
            <a:r>
              <a:rPr lang="en-US" dirty="0" smtClean="0"/>
              <a:t>ear*0.4+….</a:t>
            </a:r>
          </a:p>
          <a:p>
            <a:r>
              <a:rPr lang="en-US" dirty="0" smtClean="0">
                <a:sym typeface="Symbol"/>
              </a:rPr>
              <a:t>If |</a:t>
            </a:r>
            <a:r>
              <a:rPr lang="en-US" dirty="0">
                <a:sym typeface="Symbol"/>
              </a:rPr>
              <a:t>  </a:t>
            </a:r>
            <a:r>
              <a:rPr lang="en-US" dirty="0" smtClean="0">
                <a:sym typeface="Symbol"/>
              </a:rPr>
              <a:t>| is high it is a face , otherwise not.</a:t>
            </a:r>
          </a:p>
          <a:p>
            <a:r>
              <a:rPr lang="en-US" dirty="0">
                <a:sym typeface="Symbol"/>
              </a:rPr>
              <a:t></a:t>
            </a:r>
            <a:r>
              <a:rPr lang="en-US" baseline="-25000" dirty="0">
                <a:sym typeface="Symbol"/>
              </a:rPr>
              <a:t>(p*1</a:t>
            </a:r>
            <a:r>
              <a:rPr lang="en-US" baseline="-25000" dirty="0" smtClean="0">
                <a:sym typeface="Symbol"/>
              </a:rPr>
              <a:t>)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has many zeroes, only highlight important features</a:t>
            </a:r>
          </a:p>
          <a:p>
            <a:r>
              <a:rPr lang="en-US" dirty="0" smtClean="0">
                <a:sym typeface="Symbol"/>
              </a:rPr>
              <a:t>When using Sparse coding , we have two steps,</a:t>
            </a:r>
          </a:p>
          <a:p>
            <a:pPr lvl="1"/>
            <a:r>
              <a:rPr lang="en-US" dirty="0">
                <a:sym typeface="Symbol"/>
              </a:rPr>
              <a:t>Use an image X to </a:t>
            </a:r>
            <a:r>
              <a:rPr lang="en-US" dirty="0" smtClean="0">
                <a:sym typeface="Symbol"/>
              </a:rPr>
              <a:t>Obtain the dictionary  </a:t>
            </a:r>
            <a:r>
              <a:rPr lang="en-US" dirty="0">
                <a:sym typeface="Symbol"/>
              </a:rPr>
              <a:t>D (</a:t>
            </a:r>
            <a:r>
              <a:rPr lang="en-US" dirty="0" err="1">
                <a:sym typeface="Symbol"/>
              </a:rPr>
              <a:t>mexTrainDL</a:t>
            </a:r>
            <a:r>
              <a:rPr lang="en-US" dirty="0">
                <a:sym typeface="Symbol"/>
              </a:rPr>
              <a:t> in </a:t>
            </a:r>
            <a:r>
              <a:rPr lang="en-US" dirty="0" err="1" smtClean="0">
                <a:sym typeface="Symbol"/>
              </a:rPr>
              <a:t>tracker.m</a:t>
            </a:r>
            <a:r>
              <a:rPr lang="en-US" dirty="0">
                <a:sym typeface="Symbol"/>
              </a:rPr>
              <a:t>)</a:t>
            </a:r>
          </a:p>
          <a:p>
            <a:pPr lvl="1"/>
            <a:r>
              <a:rPr lang="en-US" dirty="0" smtClean="0">
                <a:sym typeface="Symbol"/>
              </a:rPr>
              <a:t>When a new Y image </a:t>
            </a:r>
            <a:r>
              <a:rPr lang="en-US" dirty="0" err="1" smtClean="0">
                <a:sym typeface="Symbol"/>
              </a:rPr>
              <a:t>arrraives</a:t>
            </a:r>
            <a:r>
              <a:rPr lang="en-US" dirty="0" smtClean="0">
                <a:sym typeface="Symbol"/>
              </a:rPr>
              <a:t>, </a:t>
            </a:r>
            <a:r>
              <a:rPr lang="en-US" dirty="0" err="1" smtClean="0">
                <a:sym typeface="Symbol"/>
              </a:rPr>
              <a:t>claute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coefeictnt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|  | </a:t>
            </a:r>
            <a:r>
              <a:rPr lang="en-US" dirty="0" smtClean="0">
                <a:sym typeface="Symbol"/>
              </a:rPr>
              <a:t> using </a:t>
            </a:r>
          </a:p>
          <a:p>
            <a:pPr lvl="1"/>
            <a:endParaRPr lang="en-US" dirty="0" smtClean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endParaRPr lang="en-US" dirty="0">
              <a:sym typeface="Symbol"/>
            </a:endParaRPr>
          </a:p>
          <a:p>
            <a:endParaRPr lang="en-US" baseline="-25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mean transform v.5a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41C0-EBCE-45D0-810C-405AD78300A5}" type="slidenum">
              <a:rPr lang="en-US" smtClean="0"/>
              <a:t>12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18386" y="424934"/>
            <a:ext cx="12954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5494586" y="424934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570786" y="424934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640360" y="424934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723186" y="424934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799386" y="99643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968681" y="100007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134667" y="100007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640360" y="627102"/>
            <a:ext cx="1247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en-US" baseline="-25000" dirty="0" smtClean="0"/>
              <a:t>(m=256*p=40)</a:t>
            </a:r>
            <a:endParaRPr lang="en-US" baseline="-25000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1905000" y="1447800"/>
            <a:ext cx="3535017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124200" y="1447800"/>
            <a:ext cx="2446586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4114800" y="1447800"/>
            <a:ext cx="152556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418386" y="1682234"/>
            <a:ext cx="1295400" cy="0"/>
          </a:xfrm>
          <a:prstGeom prst="straightConnector1">
            <a:avLst/>
          </a:prstGeom>
          <a:ln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856734" y="160603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6866186" y="424934"/>
            <a:ext cx="0" cy="1154668"/>
          </a:xfrm>
          <a:prstGeom prst="straightConnector1">
            <a:avLst/>
          </a:prstGeom>
          <a:ln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887816" y="389572"/>
            <a:ext cx="22561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256 because each patch has 256 pixels, hence 256 dimensions for each feature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1956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98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Our dictionary finding procedures</a:t>
            </a:r>
            <a:br>
              <a:rPr lang="en-US" dirty="0" smtClean="0"/>
            </a:br>
            <a:r>
              <a:rPr lang="en-US" dirty="0" smtClean="0"/>
              <a:t>around line 58 of </a:t>
            </a:r>
            <a:r>
              <a:rPr lang="en-US" dirty="0" err="1" smtClean="0"/>
              <a:t>tracker.m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1143000"/>
            <a:ext cx="6019801" cy="4648200"/>
          </a:xfrm>
        </p:spPr>
        <p:txBody>
          <a:bodyPr>
            <a:noAutofit/>
          </a:bodyPr>
          <a:lstStyle/>
          <a:p>
            <a:r>
              <a:rPr lang="en-US" sz="2000" dirty="0" smtClean="0"/>
              <a:t>For the object window X  (32x32), it is first selected by the user</a:t>
            </a:r>
          </a:p>
          <a:p>
            <a:r>
              <a:rPr lang="en-US" sz="2000" dirty="0" smtClean="0"/>
              <a:t>Want to track  location, scale, orientation of X in subsequent images= what to see if an unknown window contain X or not, check if its has the important features.</a:t>
            </a:r>
          </a:p>
          <a:p>
            <a:r>
              <a:rPr lang="en-US" sz="2000" dirty="0" smtClean="0"/>
              <a:t>From Image X (resize to 32x32), represent X based on the combination of patches (each patch =16x16, the red boxes in the diagram). It is achieved by  training, so (32-16)*(32-16)=256 patches available for training</a:t>
            </a:r>
          </a:p>
          <a:p>
            <a:r>
              <a:rPr lang="en-US" sz="2000" dirty="0"/>
              <a:t>U</a:t>
            </a:r>
            <a:r>
              <a:rPr lang="en-US" sz="2000" dirty="0" smtClean="0"/>
              <a:t>se </a:t>
            </a:r>
            <a:r>
              <a:rPr lang="en-US" sz="2000" dirty="0" err="1" smtClean="0"/>
              <a:t>mexTrainDL</a:t>
            </a:r>
            <a:r>
              <a:rPr lang="en-US" sz="2000" dirty="0" smtClean="0"/>
              <a:t>( ) of </a:t>
            </a:r>
            <a:r>
              <a:rPr lang="en-US" sz="2000" b="1" u="sng" dirty="0" smtClean="0"/>
              <a:t>Spams</a:t>
            </a:r>
            <a:r>
              <a:rPr lang="en-US" sz="2000" dirty="0" smtClean="0"/>
              <a:t> (the open source library </a:t>
            </a:r>
            <a:r>
              <a:rPr lang="en-US" sz="2000" dirty="0" smtClean="0">
                <a:hlinkClick r:id="rId2"/>
              </a:rPr>
              <a:t>http://spams-devel.gforge.inria.fr/</a:t>
            </a:r>
            <a:r>
              <a:rPr lang="en-US" sz="2000" dirty="0"/>
              <a:t> </a:t>
            </a:r>
            <a:r>
              <a:rPr lang="en-US" sz="2000" dirty="0" smtClean="0"/>
              <a:t>to obtain a dictionary (D) of size 256*40 sparse dictionary matrix. 40 is selected arbitrary , found by experiment. In theory you can choose 256 in max but longer than 40 does not increase accuracy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mean transform v.5a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41C0-EBCE-45D0-810C-405AD78300A5}" type="slidenum">
              <a:rPr lang="en-US" smtClean="0"/>
              <a:t>13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991677" y="6211669"/>
            <a:ext cx="4141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Spams: </a:t>
            </a:r>
            <a:r>
              <a:rPr lang="en-US" dirty="0" smtClean="0">
                <a:hlinkClick r:id="rId2"/>
              </a:rPr>
              <a:t>http://spams-devel.gforge.inria.fr/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133" y="1828800"/>
            <a:ext cx="2650081" cy="2005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457133" y="12954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X=object window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050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meaning of the Dictionary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Each column of D is a sparse sample of size linearized 16*16=256? Same size of a patch but linearized to become a vector of 256*1.</a:t>
            </a:r>
          </a:p>
          <a:p>
            <a:r>
              <a:rPr lang="en-US" dirty="0" smtClean="0"/>
              <a:t>We can consider Y as a parameter of X</a:t>
            </a:r>
          </a:p>
          <a:p>
            <a:r>
              <a:rPr lang="en-US" dirty="0" smtClean="0"/>
              <a:t>I.e. Y</a:t>
            </a:r>
            <a:r>
              <a:rPr lang="en-US" baseline="-25000" dirty="0" smtClean="0"/>
              <a:t>256*1</a:t>
            </a:r>
            <a:r>
              <a:rPr lang="en-US" dirty="0" smtClean="0"/>
              <a:t>=D</a:t>
            </a:r>
            <a:r>
              <a:rPr lang="en-US" baseline="-25000" dirty="0" smtClean="0"/>
              <a:t>256*40</a:t>
            </a:r>
            <a:r>
              <a:rPr lang="en-US" dirty="0" smtClean="0"/>
              <a:t>*</a:t>
            </a:r>
            <a:r>
              <a:rPr lang="en-US" dirty="0" smtClean="0">
                <a:sym typeface="Symbol"/>
              </a:rPr>
              <a:t></a:t>
            </a:r>
            <a:r>
              <a:rPr lang="en-US" baseline="-25000" dirty="0" smtClean="0"/>
              <a:t>40*1</a:t>
            </a:r>
          </a:p>
          <a:p>
            <a:r>
              <a:rPr lang="en-US" dirty="0" smtClean="0"/>
              <a:t>Y (size 256*1) is the reconstructed image </a:t>
            </a:r>
            <a:r>
              <a:rPr lang="en-US" dirty="0" err="1" smtClean="0"/>
              <a:t>ptach</a:t>
            </a:r>
            <a:r>
              <a:rPr lang="en-US" dirty="0" smtClean="0"/>
              <a:t> (linearized, can be reshaped back to a 16x16 image) that correspond to the selected </a:t>
            </a:r>
            <a:r>
              <a:rPr lang="en-US" dirty="0" smtClean="0">
                <a:sym typeface="Symbol"/>
              </a:rPr>
              <a:t></a:t>
            </a:r>
            <a:r>
              <a:rPr lang="en-US" dirty="0" smtClean="0"/>
              <a:t>??</a:t>
            </a:r>
          </a:p>
          <a:p>
            <a:r>
              <a:rPr lang="en-US" dirty="0" smtClean="0"/>
              <a:t>The dictionary D (size 256*40)and </a:t>
            </a:r>
          </a:p>
          <a:p>
            <a:r>
              <a:rPr lang="en-US" dirty="0" smtClean="0"/>
              <a:t>The sparse index </a:t>
            </a:r>
            <a:r>
              <a:rPr lang="en-US" dirty="0" smtClean="0">
                <a:sym typeface="Symbol"/>
              </a:rPr>
              <a:t></a:t>
            </a:r>
            <a:r>
              <a:rPr lang="en-US" dirty="0" smtClean="0"/>
              <a:t> vector (size 40*1), contains many zeroes, that’s why it is called sparse coding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mean transform v.5a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41C0-EBCE-45D0-810C-405AD78300A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3327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Mean shift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lecture note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mean transform v.5a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41C0-EBCE-45D0-810C-405AD78300A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101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mean transform v.5a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41C0-EBCE-45D0-810C-405AD78300A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1750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mean transform v.5a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41C0-EBCE-45D0-810C-405AD78300A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1597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mean transform v.5a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41C0-EBCE-45D0-810C-405AD78300A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7136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Histogram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mean transform v.5a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41C0-EBCE-45D0-810C-405AD78300A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931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object tracking</a:t>
            </a:r>
          </a:p>
          <a:p>
            <a:pPr lvl="1"/>
            <a:r>
              <a:rPr lang="en-US" dirty="0" smtClean="0"/>
              <a:t>Track  an object in a video, the user gives an initial bounding box</a:t>
            </a:r>
          </a:p>
          <a:p>
            <a:pPr lvl="1"/>
            <a:r>
              <a:rPr lang="en-US" dirty="0" smtClean="0"/>
              <a:t>Find the bounding box that cover the target pattern in every frame of the video</a:t>
            </a:r>
          </a:p>
          <a:p>
            <a:pPr lvl="1"/>
            <a:r>
              <a:rPr lang="en-US" dirty="0" smtClean="0"/>
              <a:t>It is difficult because :scale, orientation and location changes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mean transform v.5a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41C0-EBCE-45D0-810C-405AD78300A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4118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Trivial 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mean transform v.5a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41C0-EBCE-45D0-810C-405AD78300A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564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mean transform v.5a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41C0-EBCE-45D0-810C-405AD78300A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1632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Particle 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mean transform v.5a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41C0-EBCE-45D0-810C-405AD78300A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0774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 2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mean-transform tracking algorithm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mean transform v.5a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41C0-EBCE-45D0-810C-405AD78300A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9927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Mean – transform tracking algorithm</a:t>
            </a:r>
            <a:br>
              <a:rPr lang="en-US" dirty="0" smtClean="0"/>
            </a:br>
            <a:r>
              <a:rPr lang="en-US" dirty="0" smtClean="0"/>
              <a:t>see </a:t>
            </a:r>
            <a:r>
              <a:rPr lang="en-US" dirty="0" err="1" smtClean="0"/>
              <a:t>tracker.m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Dictionary formation</a:t>
            </a:r>
          </a:p>
          <a:p>
            <a:pPr lvl="1"/>
            <a:r>
              <a:rPr lang="en-US" dirty="0" smtClean="0"/>
              <a:t>Dictionary and Trivial template for handling lighting change</a:t>
            </a:r>
          </a:p>
          <a:p>
            <a:r>
              <a:rPr lang="en-US" dirty="0" smtClean="0"/>
              <a:t>For frame =1 until the last frame </a:t>
            </a:r>
          </a:p>
          <a:p>
            <a:pPr lvl="1"/>
            <a:r>
              <a:rPr lang="en-US" dirty="0" smtClean="0"/>
              <a:t>Iterate n time (n=5 typical) </a:t>
            </a:r>
          </a:p>
          <a:p>
            <a:pPr lvl="2"/>
            <a:r>
              <a:rPr lang="en-US" dirty="0" smtClean="0"/>
              <a:t>Form Pyramid</a:t>
            </a:r>
          </a:p>
          <a:p>
            <a:pPr lvl="2"/>
            <a:r>
              <a:rPr lang="en-US" dirty="0" smtClean="0"/>
              <a:t>Use Particle filter</a:t>
            </a:r>
          </a:p>
          <a:p>
            <a:pPr lvl="2"/>
            <a:r>
              <a:rPr lang="en-US" dirty="0" smtClean="0"/>
              <a:t>Mean shift for location, scale, orientation</a:t>
            </a:r>
          </a:p>
          <a:p>
            <a:pPr lvl="2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mean transform v.5a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41C0-EBCE-45D0-810C-405AD78300A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8533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98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Our dictionary finding procedures</a:t>
            </a:r>
            <a:br>
              <a:rPr lang="en-US" dirty="0" smtClean="0"/>
            </a:br>
            <a:r>
              <a:rPr lang="en-US" dirty="0" smtClean="0"/>
              <a:t>around line 58 of </a:t>
            </a:r>
            <a:r>
              <a:rPr lang="en-US" dirty="0" err="1" smtClean="0"/>
              <a:t>tracker.m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1143000"/>
            <a:ext cx="6414095" cy="4648200"/>
          </a:xfrm>
        </p:spPr>
        <p:txBody>
          <a:bodyPr>
            <a:noAutofit/>
          </a:bodyPr>
          <a:lstStyle/>
          <a:p>
            <a:r>
              <a:rPr lang="en-US" sz="2000" dirty="0" smtClean="0"/>
              <a:t>For the object window X  (32x32), it is first selected by the user</a:t>
            </a:r>
          </a:p>
          <a:p>
            <a:r>
              <a:rPr lang="en-US" sz="2000" dirty="0" smtClean="0"/>
              <a:t>Want to track  location, scale, orientation of X in subsequent images</a:t>
            </a:r>
          </a:p>
          <a:p>
            <a:r>
              <a:rPr lang="en-US" sz="2000" dirty="0" smtClean="0"/>
              <a:t>From Image X (resize to 32x32), represent X based on the combination of patches (each patch =16x16, the red boxes in the diagram). It is achieved by  training, so (32-16)*(32-16)=256 patches available for training</a:t>
            </a:r>
          </a:p>
          <a:p>
            <a:r>
              <a:rPr lang="en-US" sz="2000" dirty="0"/>
              <a:t>U</a:t>
            </a:r>
            <a:r>
              <a:rPr lang="en-US" sz="2000" dirty="0" smtClean="0"/>
              <a:t>se </a:t>
            </a:r>
            <a:r>
              <a:rPr lang="en-US" sz="2000" dirty="0" err="1" smtClean="0"/>
              <a:t>mexTrainDL</a:t>
            </a:r>
            <a:r>
              <a:rPr lang="en-US" sz="2000" dirty="0" smtClean="0"/>
              <a:t>( ) of </a:t>
            </a:r>
            <a:r>
              <a:rPr lang="en-US" sz="2000" b="1" u="sng" dirty="0" smtClean="0"/>
              <a:t>Spams</a:t>
            </a:r>
            <a:r>
              <a:rPr lang="en-US" sz="2000" dirty="0" smtClean="0"/>
              <a:t> (the open source </a:t>
            </a:r>
            <a:r>
              <a:rPr lang="en-US" sz="2000" dirty="0" err="1" smtClean="0"/>
              <a:t>libaray</a:t>
            </a:r>
            <a:r>
              <a:rPr lang="en-US" sz="2000" dirty="0" smtClean="0"/>
              <a:t> </a:t>
            </a:r>
            <a:r>
              <a:rPr lang="en-US" sz="2000" dirty="0" smtClean="0">
                <a:hlinkClick r:id="rId2"/>
              </a:rPr>
              <a:t>http://spams-devel.gforge.inria.fr/</a:t>
            </a:r>
            <a:r>
              <a:rPr lang="en-US" sz="2000" dirty="0"/>
              <a:t> </a:t>
            </a:r>
            <a:r>
              <a:rPr lang="en-US" sz="2000" dirty="0" smtClean="0"/>
              <a:t>to obtain a dictionary (D) of size 256*40 sparse dictionary matrix. 40 is selected arbitrary , found by experiment. In theory you can choose 256 in max but longer than 40 does not increase accuracy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mean transform v.5a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41C0-EBCE-45D0-810C-405AD78300A5}" type="slidenum">
              <a:rPr lang="en-US" smtClean="0"/>
              <a:t>25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5486400"/>
            <a:ext cx="4141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Spams: </a:t>
            </a:r>
            <a:r>
              <a:rPr lang="en-US" dirty="0" smtClean="0">
                <a:hlinkClick r:id="rId2"/>
              </a:rPr>
              <a:t>http://spams-devel.gforge.inria.fr/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133" y="1828800"/>
            <a:ext cx="2650081" cy="2005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457133" y="12954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X=object window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3872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meaning of the Dictionary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Each column of D is a sparse sample of size linearized 16*16=256? Same size of a patch but linearized to become a vector of 256*1.</a:t>
            </a:r>
          </a:p>
          <a:p>
            <a:r>
              <a:rPr lang="en-US" dirty="0" smtClean="0"/>
              <a:t>We can consider Y as a parameter of X</a:t>
            </a:r>
          </a:p>
          <a:p>
            <a:r>
              <a:rPr lang="en-US" dirty="0" smtClean="0"/>
              <a:t>I.e. Y</a:t>
            </a:r>
            <a:r>
              <a:rPr lang="en-US" baseline="-25000" dirty="0" smtClean="0"/>
              <a:t>256*1</a:t>
            </a:r>
            <a:r>
              <a:rPr lang="en-US" dirty="0" smtClean="0"/>
              <a:t>=D</a:t>
            </a:r>
            <a:r>
              <a:rPr lang="en-US" baseline="-25000" dirty="0" smtClean="0"/>
              <a:t>256*40</a:t>
            </a:r>
            <a:r>
              <a:rPr lang="en-US" dirty="0" smtClean="0"/>
              <a:t>*</a:t>
            </a:r>
            <a:r>
              <a:rPr lang="en-US" dirty="0" smtClean="0">
                <a:sym typeface="Symbol"/>
              </a:rPr>
              <a:t></a:t>
            </a:r>
            <a:r>
              <a:rPr lang="en-US" baseline="-25000" dirty="0" smtClean="0"/>
              <a:t>40*1</a:t>
            </a:r>
          </a:p>
          <a:p>
            <a:r>
              <a:rPr lang="en-US" dirty="0" smtClean="0"/>
              <a:t>Y (size 256*1) is the reconstructed image </a:t>
            </a:r>
            <a:r>
              <a:rPr lang="en-US" dirty="0" err="1" smtClean="0"/>
              <a:t>ptach</a:t>
            </a:r>
            <a:r>
              <a:rPr lang="en-US" dirty="0" smtClean="0"/>
              <a:t> (linearized, can be reshaped back to a 16x16 image) that correspond to the selected </a:t>
            </a:r>
            <a:r>
              <a:rPr lang="en-US" dirty="0" smtClean="0">
                <a:sym typeface="Symbol"/>
              </a:rPr>
              <a:t></a:t>
            </a:r>
            <a:r>
              <a:rPr lang="en-US" dirty="0" smtClean="0"/>
              <a:t>??</a:t>
            </a:r>
          </a:p>
          <a:p>
            <a:r>
              <a:rPr lang="en-US" dirty="0" smtClean="0"/>
              <a:t>The dictionary D (size 256*40)and </a:t>
            </a:r>
          </a:p>
          <a:p>
            <a:r>
              <a:rPr lang="en-US" dirty="0" smtClean="0"/>
              <a:t>The sparse index </a:t>
            </a:r>
            <a:r>
              <a:rPr lang="en-US" dirty="0" smtClean="0">
                <a:sym typeface="Symbol"/>
              </a:rPr>
              <a:t></a:t>
            </a:r>
            <a:r>
              <a:rPr lang="en-US" dirty="0" smtClean="0"/>
              <a:t> vector (size 40*1), contains many zeroes, that’s why it is called sparse coding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mean transform v.5a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41C0-EBCE-45D0-810C-405AD78300A5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1310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Trivial 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Trivial templates are added to overcome light over exploded images </a:t>
            </a:r>
          </a:p>
          <a:p>
            <a:r>
              <a:rPr lang="en-US" i="1" dirty="0" smtClean="0"/>
              <a:t>D</a:t>
            </a:r>
            <a:r>
              <a:rPr lang="en-US" dirty="0" smtClean="0"/>
              <a:t> is 256*40, </a:t>
            </a:r>
          </a:p>
          <a:p>
            <a:r>
              <a:rPr lang="en-US" i="1" dirty="0" smtClean="0"/>
              <a:t>T</a:t>
            </a:r>
            <a:r>
              <a:rPr lang="en-US" dirty="0" smtClean="0"/>
              <a:t> is 256*16 </a:t>
            </a:r>
          </a:p>
          <a:p>
            <a:r>
              <a:rPr lang="en-US" i="1" dirty="0" smtClean="0"/>
              <a:t>-T</a:t>
            </a:r>
            <a:r>
              <a:rPr lang="en-US" dirty="0" smtClean="0"/>
              <a:t> is 256*16 </a:t>
            </a:r>
          </a:p>
          <a:p>
            <a:r>
              <a:rPr lang="en-US" dirty="0" smtClean="0"/>
              <a:t>so the final dictionary </a:t>
            </a:r>
            <a:r>
              <a:rPr lang="en-US" i="1" dirty="0" smtClean="0"/>
              <a:t>D’</a:t>
            </a:r>
            <a:r>
              <a:rPr lang="en-US" dirty="0" smtClean="0"/>
              <a:t> is 256*72</a:t>
            </a:r>
          </a:p>
          <a:p>
            <a:r>
              <a:rPr lang="en-US" dirty="0" smtClean="0"/>
              <a:t>Explain why we use Trivial Templates??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mean transform v.5a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41C0-EBCE-45D0-810C-405AD78300A5}" type="slidenum">
              <a:rPr lang="en-US" smtClean="0"/>
              <a:t>27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524000"/>
            <a:ext cx="3684031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162800" y="4053059"/>
            <a:ext cx="1337805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-T=</a:t>
            </a:r>
            <a:r>
              <a:rPr lang="en-US" dirty="0" smtClean="0"/>
              <a:t>Mostly white with a small black square window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86400" y="4187926"/>
            <a:ext cx="1337805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T=</a:t>
            </a:r>
            <a:r>
              <a:rPr lang="en-US" dirty="0" smtClean="0"/>
              <a:t>Mostly black with a </a:t>
            </a:r>
            <a:r>
              <a:rPr lang="en-US" smtClean="0"/>
              <a:t>small white </a:t>
            </a:r>
            <a:r>
              <a:rPr lang="en-US" dirty="0" smtClean="0"/>
              <a:t>square window</a:t>
            </a:r>
          </a:p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943600" y="3657600"/>
            <a:ext cx="304800" cy="5303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7239000" y="3657600"/>
            <a:ext cx="152400" cy="3684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48388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ocation Mean transform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mean transform v.5a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41C0-EBCE-45D0-810C-405AD78300A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931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Orientation Mean transform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mean transform v.5a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41C0-EBCE-45D0-810C-405AD78300A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61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Target tracking is useful in surveillance, security and virtual reality applications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Car tracking</a:t>
            </a:r>
          </a:p>
          <a:p>
            <a:pPr lvl="1"/>
            <a:r>
              <a:rPr lang="en-US" dirty="0" smtClean="0"/>
              <a:t>Human tracking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mean transform v.5a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41C0-EBCE-45D0-810C-405AD78300A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9498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 Mean transform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mean transform v.5a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41C0-EBCE-45D0-810C-405AD78300A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61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use </a:t>
            </a:r>
          </a:p>
          <a:p>
            <a:pPr lvl="1"/>
            <a:r>
              <a:rPr lang="en-US" dirty="0" smtClean="0"/>
              <a:t>Sparse coding to </a:t>
            </a:r>
          </a:p>
          <a:p>
            <a:pPr lvl="1"/>
            <a:r>
              <a:rPr lang="en-US" dirty="0" smtClean="0"/>
              <a:t>Modify mean-shift that handle location, scale, orientation changes</a:t>
            </a:r>
          </a:p>
          <a:p>
            <a:pPr lvl="1"/>
            <a:r>
              <a:rPr lang="en-US" dirty="0" smtClean="0"/>
              <a:t>Each is a tracking space, combine them together.</a:t>
            </a:r>
          </a:p>
          <a:p>
            <a:r>
              <a:rPr lang="en-US" dirty="0" smtClean="0"/>
              <a:t>Ref: </a:t>
            </a:r>
            <a:r>
              <a:rPr lang="en-US" dirty="0" err="1" smtClean="0"/>
              <a:t>Zhe</a:t>
            </a:r>
            <a:r>
              <a:rPr lang="en-US" dirty="0" smtClean="0"/>
              <a:t> </a:t>
            </a:r>
            <a:r>
              <a:rPr lang="en-US" dirty="0"/>
              <a:t>Zhang, Kin Hong Wong, "</a:t>
            </a:r>
            <a:r>
              <a:rPr lang="en-US" dirty="0">
                <a:hlinkClick r:id="rId2"/>
              </a:rPr>
              <a:t>Pyramid-based Visual Tracking Using </a:t>
            </a:r>
            <a:r>
              <a:rPr lang="en-US" dirty="0" err="1">
                <a:hlinkClick r:id="rId2"/>
              </a:rPr>
              <a:t>Sparsity</a:t>
            </a:r>
            <a:r>
              <a:rPr lang="en-US" dirty="0">
                <a:hlinkClick r:id="rId2"/>
              </a:rPr>
              <a:t> Represented Mean Transform</a:t>
            </a:r>
            <a:r>
              <a:rPr lang="en-US" dirty="0"/>
              <a:t>", IEEE international conference on Computer vision and pattern recognition, </a:t>
            </a:r>
            <a:r>
              <a:rPr lang="en-US" dirty="0">
                <a:hlinkClick r:id="rId3"/>
              </a:rPr>
              <a:t>CVPR 14</a:t>
            </a:r>
            <a:r>
              <a:rPr lang="en-US" dirty="0"/>
              <a:t>, Columbus, Ohio, USA, June 24-27,2014.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mean transform v.5a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41C0-EBCE-45D0-810C-405AD78300A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86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have been achieved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Target tracking method that outperforms many other approaches</a:t>
            </a:r>
          </a:p>
          <a:p>
            <a:r>
              <a:rPr lang="en-US" dirty="0" smtClean="0"/>
              <a:t>Show testing result </a:t>
            </a:r>
          </a:p>
          <a:p>
            <a:r>
              <a:rPr lang="en-US" dirty="0" smtClean="0"/>
              <a:t>Demo videos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mean transform v.5a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41C0-EBCE-45D0-810C-405AD78300A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514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Overview of the method and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 1: Theory and methods</a:t>
            </a:r>
          </a:p>
          <a:p>
            <a:pPr lvl="1"/>
            <a:r>
              <a:rPr lang="en-US" dirty="0" smtClean="0"/>
              <a:t>Sparse coding, an introduction</a:t>
            </a:r>
          </a:p>
          <a:p>
            <a:pPr lvl="1"/>
            <a:r>
              <a:rPr lang="en-US" dirty="0" smtClean="0"/>
              <a:t>Mean-shift</a:t>
            </a:r>
          </a:p>
          <a:p>
            <a:pPr lvl="2"/>
            <a:r>
              <a:rPr lang="en-US" dirty="0" smtClean="0"/>
              <a:t>Location </a:t>
            </a:r>
          </a:p>
          <a:p>
            <a:pPr lvl="2"/>
            <a:r>
              <a:rPr lang="en-US" dirty="0" smtClean="0"/>
              <a:t>Orientation</a:t>
            </a:r>
          </a:p>
          <a:p>
            <a:pPr lvl="2"/>
            <a:r>
              <a:rPr lang="en-US" dirty="0" smtClean="0"/>
              <a:t>Scale</a:t>
            </a:r>
          </a:p>
          <a:p>
            <a:pPr lvl="2"/>
            <a:r>
              <a:rPr lang="en-US" dirty="0" smtClean="0"/>
              <a:t>Histogram calculation</a:t>
            </a:r>
          </a:p>
          <a:p>
            <a:pPr lvl="2"/>
            <a:r>
              <a:rPr lang="en-US" dirty="0" smtClean="0"/>
              <a:t>Probability calculation (Bhattacharyya coefficient.)</a:t>
            </a:r>
          </a:p>
          <a:p>
            <a:r>
              <a:rPr lang="en-US" dirty="0" smtClean="0"/>
              <a:t>Part 2: Mean transform tracking Algorithm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mean transform v.5a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41C0-EBCE-45D0-810C-405AD78300A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1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 1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Theory and methods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mean transform v.5a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41C0-EBCE-45D0-810C-405AD78300A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84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Sparse 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 method to extract parameters that represent a pattern. It belongs to the method of “L1 compressed sensing” ??</a:t>
            </a:r>
          </a:p>
          <a:p>
            <a:r>
              <a:rPr lang="en-US" b="1" i="1" dirty="0"/>
              <a:t>Compressed sensing</a:t>
            </a:r>
            <a:r>
              <a:rPr lang="en-US" i="1" dirty="0"/>
              <a:t> (also known as </a:t>
            </a:r>
            <a:r>
              <a:rPr lang="en-US" b="1" i="1" dirty="0"/>
              <a:t>compressive sensing</a:t>
            </a:r>
            <a:r>
              <a:rPr lang="en-US" i="1" dirty="0"/>
              <a:t>, </a:t>
            </a:r>
            <a:r>
              <a:rPr lang="en-US" b="1" i="1" dirty="0"/>
              <a:t>compressive sampling</a:t>
            </a:r>
            <a:r>
              <a:rPr lang="en-US" i="1" dirty="0"/>
              <a:t>, or </a:t>
            </a:r>
            <a:r>
              <a:rPr lang="en-US" b="1" i="1" dirty="0"/>
              <a:t>sparse sampling</a:t>
            </a:r>
            <a:r>
              <a:rPr lang="en-US" i="1" dirty="0"/>
              <a:t>) is a </a:t>
            </a:r>
            <a:r>
              <a:rPr lang="en-US" i="1" dirty="0">
                <a:hlinkClick r:id="rId2" tooltip="Signal processing"/>
              </a:rPr>
              <a:t>signal processing</a:t>
            </a:r>
            <a:r>
              <a:rPr lang="en-US" i="1" dirty="0"/>
              <a:t> technique for efficiently acquiring and reconstructing a </a:t>
            </a:r>
            <a:r>
              <a:rPr lang="en-US" i="1" dirty="0">
                <a:hlinkClick r:id="rId3" tooltip="Signal (electronics)"/>
              </a:rPr>
              <a:t>signal</a:t>
            </a:r>
            <a:r>
              <a:rPr lang="en-US" i="1" dirty="0"/>
              <a:t>, by finding solutions </a:t>
            </a:r>
            <a:r>
              <a:rPr lang="en-US" i="1" dirty="0" err="1"/>
              <a:t>to</a:t>
            </a:r>
            <a:r>
              <a:rPr lang="en-US" i="1" dirty="0" err="1">
                <a:hlinkClick r:id="rId4" tooltip="Underdetermined system"/>
              </a:rPr>
              <a:t>underdetermined</a:t>
            </a:r>
            <a:r>
              <a:rPr lang="en-US" i="1" dirty="0">
                <a:hlinkClick r:id="rId4" tooltip="Underdetermined system"/>
              </a:rPr>
              <a:t> linear systems</a:t>
            </a:r>
            <a:r>
              <a:rPr lang="en-US" i="1" dirty="0"/>
              <a:t>. </a:t>
            </a:r>
            <a:r>
              <a:rPr lang="en-US" i="1" dirty="0" smtClean="0"/>
              <a:t>(http://en.wikipedia.org/wiki/Compressed_sensing)</a:t>
            </a:r>
          </a:p>
          <a:p>
            <a:r>
              <a:rPr lang="en-US" dirty="0" smtClean="0"/>
              <a:t>An alternative </a:t>
            </a:r>
            <a:r>
              <a:rPr lang="en-US" dirty="0"/>
              <a:t>i</a:t>
            </a:r>
            <a:r>
              <a:rPr lang="en-US" dirty="0" smtClean="0"/>
              <a:t>s called PCA which uses L2 norm (</a:t>
            </a:r>
            <a:r>
              <a:rPr lang="en-US" dirty="0" smtClean="0">
                <a:hlinkClick r:id="rId5"/>
              </a:rPr>
              <a:t>http://en.wikipedia.org/wiki/Principal_component_analysis</a:t>
            </a:r>
            <a:r>
              <a:rPr lang="en-US" dirty="0" smtClean="0"/>
              <a:t>) ??</a:t>
            </a:r>
          </a:p>
          <a:p>
            <a:r>
              <a:rPr lang="en-US" dirty="0" smtClean="0"/>
              <a:t>Ref:</a:t>
            </a:r>
          </a:p>
          <a:p>
            <a:pPr lvl="1"/>
            <a:r>
              <a:rPr lang="en-US" dirty="0" smtClean="0">
                <a:hlinkClick r:id="rId6"/>
              </a:rPr>
              <a:t>http://lear.inrialpes.fr/people/mairal/resources/pdf/Grenoble2010.pdf</a:t>
            </a:r>
            <a:endParaRPr lang="en-US" dirty="0" smtClean="0"/>
          </a:p>
          <a:p>
            <a:pPr lvl="1"/>
            <a:r>
              <a:rPr lang="en-US" dirty="0" smtClean="0"/>
              <a:t>http://www.math.hkbu.edu.hk/~ttang/UsefulCollections/compressed-sensing1.pdf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mean transform v.5a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41C0-EBCE-45D0-810C-405AD78300A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639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Sparse coding programs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Spams: </a:t>
            </a:r>
            <a:r>
              <a:rPr lang="en-US" dirty="0" smtClean="0">
                <a:hlinkClick r:id="rId2"/>
              </a:rPr>
              <a:t>http://spams-devel.gforge.inria.fr/</a:t>
            </a:r>
            <a:endParaRPr lang="en-US" dirty="0" smtClean="0"/>
          </a:p>
          <a:p>
            <a:r>
              <a:rPr lang="en-US" dirty="0" smtClean="0"/>
              <a:t>We used the following commands in </a:t>
            </a:r>
            <a:r>
              <a:rPr lang="en-US" dirty="0" err="1" smtClean="0"/>
              <a:t>matlab</a:t>
            </a:r>
            <a:endParaRPr lang="en-US" dirty="0" smtClean="0"/>
          </a:p>
          <a:p>
            <a:pPr lvl="1"/>
            <a:r>
              <a:rPr lang="en-US" dirty="0" err="1" smtClean="0"/>
              <a:t>mexTrainDL</a:t>
            </a:r>
            <a:r>
              <a:rPr lang="en-US" dirty="0" smtClean="0"/>
              <a:t> (train dictionary)</a:t>
            </a:r>
          </a:p>
          <a:p>
            <a:pPr lvl="1"/>
            <a:r>
              <a:rPr lang="en-US" dirty="0" err="1" smtClean="0"/>
              <a:t>mexLasso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mean transform v.5a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41C0-EBCE-45D0-810C-405AD78300A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573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3438</TotalTime>
  <Words>1286</Words>
  <Application>Microsoft Office PowerPoint</Application>
  <PresentationFormat>On-screen Show (4:3)</PresentationFormat>
  <Paragraphs>202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Mean transform , a tutorial</vt:lpstr>
      <vt:lpstr>Introduction</vt:lpstr>
      <vt:lpstr>Motivation</vt:lpstr>
      <vt:lpstr>Our method</vt:lpstr>
      <vt:lpstr>What have been achieved</vt:lpstr>
      <vt:lpstr>Overview of the method and algorithm</vt:lpstr>
      <vt:lpstr>Part 1</vt:lpstr>
      <vt:lpstr>Sparse coding</vt:lpstr>
      <vt:lpstr>Sparse coding programs </vt:lpstr>
      <vt:lpstr>Dictionary ??</vt:lpstr>
      <vt:lpstr>Sparse coding operation</vt:lpstr>
      <vt:lpstr>Sparse coding idea</vt:lpstr>
      <vt:lpstr>Our dictionary finding procedures around line 58 of tracker.m</vt:lpstr>
      <vt:lpstr>The meaning of the Dictionary </vt:lpstr>
      <vt:lpstr>Theory Mean shift</vt:lpstr>
      <vt:lpstr>Location transformation</vt:lpstr>
      <vt:lpstr>Rotation transformation</vt:lpstr>
      <vt:lpstr>Scale transformation</vt:lpstr>
      <vt:lpstr>Histogram representation</vt:lpstr>
      <vt:lpstr>Trivial templates</vt:lpstr>
      <vt:lpstr>Pyramid</vt:lpstr>
      <vt:lpstr>Particle filter</vt:lpstr>
      <vt:lpstr>Part 2</vt:lpstr>
      <vt:lpstr>Mean – transform tracking algorithm see tracker.m</vt:lpstr>
      <vt:lpstr>Our dictionary finding procedures around line 58 of tracker.m</vt:lpstr>
      <vt:lpstr>The meaning of the Dictionary </vt:lpstr>
      <vt:lpstr>Trivial templates</vt:lpstr>
      <vt:lpstr>Location Mean transform </vt:lpstr>
      <vt:lpstr>Orientation Mean transform </vt:lpstr>
      <vt:lpstr>Scale Mean transform </vt:lpstr>
    </vt:vector>
  </TitlesOfParts>
  <Company>CUHK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Mean transform , a tutorial</dc:title>
  <dc:creator>khwong</dc:creator>
  <cp:lastModifiedBy>khwong</cp:lastModifiedBy>
  <cp:revision>32</cp:revision>
  <dcterms:created xsi:type="dcterms:W3CDTF">2015-02-09T04:35:20Z</dcterms:created>
  <dcterms:modified xsi:type="dcterms:W3CDTF">2016-01-12T03:46:25Z</dcterms:modified>
</cp:coreProperties>
</file>