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3"/>
  </p:notesMasterIdLst>
  <p:sldIdLst>
    <p:sldId id="257" r:id="rId2"/>
    <p:sldId id="258" r:id="rId3"/>
    <p:sldId id="259" r:id="rId4"/>
    <p:sldId id="260" r:id="rId5"/>
    <p:sldId id="261" r:id="rId6"/>
    <p:sldId id="4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426" r:id="rId20"/>
    <p:sldId id="275" r:id="rId21"/>
    <p:sldId id="276" r:id="rId22"/>
    <p:sldId id="281" r:id="rId23"/>
    <p:sldId id="282" r:id="rId24"/>
    <p:sldId id="283" r:id="rId25"/>
    <p:sldId id="483" r:id="rId26"/>
    <p:sldId id="484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466" r:id="rId40"/>
    <p:sldId id="474" r:id="rId41"/>
    <p:sldId id="299" r:id="rId42"/>
    <p:sldId id="300" r:id="rId43"/>
    <p:sldId id="301" r:id="rId44"/>
    <p:sldId id="302" r:id="rId45"/>
    <p:sldId id="303" r:id="rId46"/>
    <p:sldId id="304" r:id="rId47"/>
    <p:sldId id="475" r:id="rId48"/>
    <p:sldId id="471" r:id="rId49"/>
    <p:sldId id="476" r:id="rId50"/>
    <p:sldId id="307" r:id="rId51"/>
    <p:sldId id="308" r:id="rId52"/>
    <p:sldId id="371" r:id="rId53"/>
    <p:sldId id="310" r:id="rId54"/>
    <p:sldId id="311" r:id="rId55"/>
    <p:sldId id="312" r:id="rId56"/>
    <p:sldId id="313" r:id="rId57"/>
    <p:sldId id="314" r:id="rId58"/>
    <p:sldId id="477" r:id="rId59"/>
    <p:sldId id="315" r:id="rId60"/>
    <p:sldId id="478" r:id="rId61"/>
    <p:sldId id="316" r:id="rId62"/>
    <p:sldId id="317" r:id="rId63"/>
    <p:sldId id="318" r:id="rId64"/>
    <p:sldId id="372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479" r:id="rId91"/>
    <p:sldId id="480" r:id="rId92"/>
    <p:sldId id="346" r:id="rId93"/>
    <p:sldId id="347" r:id="rId94"/>
    <p:sldId id="348" r:id="rId95"/>
    <p:sldId id="370" r:id="rId96"/>
    <p:sldId id="349" r:id="rId97"/>
    <p:sldId id="350" r:id="rId98"/>
    <p:sldId id="351" r:id="rId99"/>
    <p:sldId id="352" r:id="rId100"/>
    <p:sldId id="353" r:id="rId101"/>
    <p:sldId id="485" r:id="rId102"/>
  </p:sldIdLst>
  <p:sldSz cx="9144000" cy="6858000" type="screen4x3"/>
  <p:notesSz cx="67722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093" autoAdjust="0"/>
  </p:normalViewPr>
  <p:slideViewPr>
    <p:cSldViewPr snapToGrid="0">
      <p:cViewPr varScale="1">
        <p:scale>
          <a:sx n="61" d="100"/>
          <a:sy n="61" d="100"/>
        </p:scale>
        <p:origin x="14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4653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6055" y="0"/>
            <a:ext cx="2934653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C0E201-C78C-40AB-89F4-4B3699DEB6DD}" type="datetimeFigureOut">
              <a:rPr lang="en-US" smtClean="0"/>
              <a:t>1/9/2024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2525" y="1241425"/>
            <a:ext cx="4467225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7228" y="4778722"/>
            <a:ext cx="541782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34653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6055" y="9431600"/>
            <a:ext cx="2934653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9A3FB1-1BD2-4678-BD65-FD856896B4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502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1344613"/>
            <a:ext cx="4838700" cy="3630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958" y="5176950"/>
            <a:ext cx="5372358" cy="42339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8634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 slide 54  %%%%%%%%%%%%%%%%%%%%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eq:filtering_01A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%%%</a:t>
            </a:r>
          </a:p>
          <a:p>
            <a:r>
              <a:rPr lang="en-US" dirty="0">
                <a:effectLst/>
              </a:rPr>
              <a:t>1st order (A) Gaussian 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\label{eq:filtering_01a}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G(x) 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{\</a:t>
            </a:r>
            <a:r>
              <a:rPr lang="en-US" dirty="0" err="1">
                <a:effectLst/>
              </a:rPr>
              <a:t>sqrt</a:t>
            </a:r>
            <a:r>
              <a:rPr lang="en-US" dirty="0">
                <a:effectLst/>
              </a:rPr>
              <a:t>{2\pi{\sigma^2 }}}</a:t>
            </a:r>
          </a:p>
          <a:p>
            <a:r>
              <a:rPr lang="en-US" dirty="0">
                <a:effectLst/>
              </a:rPr>
              <a:t>e^{-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{(x-\mu)^2}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eq:filtering_01B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1st order (B) Gaussian\\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\label{eq:filtering_01b}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G(x) 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{\</a:t>
            </a:r>
            <a:r>
              <a:rPr lang="en-US" dirty="0" err="1">
                <a:effectLst/>
              </a:rPr>
              <a:t>sqrt</a:t>
            </a:r>
            <a:r>
              <a:rPr lang="en-US" dirty="0">
                <a:effectLst/>
              </a:rPr>
              <a:t>{2\pi{\sigma^2 }}}</a:t>
            </a:r>
          </a:p>
          <a:p>
            <a:r>
              <a:rPr lang="en-US" dirty="0" err="1">
                <a:effectLst/>
              </a:rPr>
              <a:t>exp</a:t>
            </a:r>
            <a:r>
              <a:rPr lang="en-US" dirty="0">
                <a:effectLst/>
              </a:rPr>
              <a:t>\left({-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{(x-\mu)^2}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}\right)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%%%%%%%%%%%%%%%%%%%%%%%%%%%%%%%%%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eq:filtering_02A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%%%%%%%%%%%%%%%%%%%%%%%%%%%%%%%%%</a:t>
            </a:r>
          </a:p>
          <a:p>
            <a:r>
              <a:rPr lang="en-US" dirty="0">
                <a:effectLst/>
              </a:rPr>
              <a:t>2nd order (A) Gaussian\\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\label{eq:filtering_02A}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=G(x)G(y)=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{{2\pi{\sigma^2 }}}</a:t>
            </a:r>
          </a:p>
          <a:p>
            <a:r>
              <a:rPr lang="en-US" dirty="0">
                <a:effectLst/>
              </a:rPr>
              <a:t>e^{-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</a:t>
            </a:r>
            <a:r>
              <a:rPr lang="en-US" dirty="0" err="1">
                <a:effectLst/>
              </a:rPr>
              <a:t>mu_x</a:t>
            </a:r>
            <a:r>
              <a:rPr lang="en-US" dirty="0">
                <a:effectLst/>
              </a:rPr>
              <a:t>)^2+(y-\</a:t>
            </a:r>
            <a:r>
              <a:rPr lang="en-US" dirty="0" err="1">
                <a:effectLst/>
              </a:rPr>
              <a:t>mu_y</a:t>
            </a:r>
            <a:r>
              <a:rPr lang="en-US" dirty="0">
                <a:effectLst/>
              </a:rPr>
              <a:t>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%%%</a:t>
            </a:r>
          </a:p>
          <a:p>
            <a:r>
              <a:rPr lang="en-US" dirty="0">
                <a:effectLst/>
              </a:rPr>
              <a:t>2nd order (B) Gaussian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eq:filtering_02B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\label{eq:filtering_02B}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=G(x)G(y)=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{{2\pi{\sigma^2 }}}</a:t>
            </a:r>
          </a:p>
          <a:p>
            <a:r>
              <a:rPr lang="en-US" dirty="0" err="1">
                <a:effectLst/>
              </a:rPr>
              <a:t>exp</a:t>
            </a:r>
            <a:r>
              <a:rPr lang="en-US" dirty="0">
                <a:effectLst/>
              </a:rPr>
              <a:t>\left({-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</a:t>
            </a:r>
            <a:r>
              <a:rPr lang="en-US" dirty="0" err="1">
                <a:effectLst/>
              </a:rPr>
              <a:t>mu_x</a:t>
            </a:r>
            <a:r>
              <a:rPr lang="en-US" dirty="0">
                <a:effectLst/>
              </a:rPr>
              <a:t>)^2+(y-\</a:t>
            </a:r>
            <a:r>
              <a:rPr lang="en-US" dirty="0" err="1">
                <a:effectLst/>
              </a:rPr>
              <a:t>mu_y</a:t>
            </a:r>
            <a:r>
              <a:rPr lang="en-US" dirty="0">
                <a:effectLst/>
              </a:rPr>
              <a:t>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}\right)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7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Slide 62 \\</a:t>
            </a:r>
          </a:p>
          <a:p>
            <a:r>
              <a:rPr lang="en-US" dirty="0">
                <a:effectLst/>
              </a:rPr>
              <a:t>Laplacian method\\</a:t>
            </a:r>
          </a:p>
          <a:p>
            <a:r>
              <a:rPr lang="en-US" dirty="0">
                <a:effectLst/>
              </a:rPr>
              <a:t>edge, Slide 62\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\label{eq:laplacian_62}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|G(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)|&amp;= \</a:t>
            </a:r>
            <a:r>
              <a:rPr lang="en-US" dirty="0" err="1">
                <a:effectLst/>
              </a:rPr>
              <a:t>sqrt</a:t>
            </a:r>
            <a:r>
              <a:rPr lang="en-US" dirty="0">
                <a:effectLst/>
              </a:rPr>
              <a:t>{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)}{\partial x} +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)}{\partial x} }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geq</a:t>
            </a:r>
            <a:r>
              <a:rPr lang="en-US" dirty="0">
                <a:effectLst/>
              </a:rPr>
              <a:t> \text{Threshold}\\</a:t>
            </a:r>
          </a:p>
          <a:p>
            <a:r>
              <a:rPr lang="en-US" dirty="0">
                <a:effectLst/>
              </a:rPr>
              <a:t>\nabla^2I(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)&amp;=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)}{\partial x} +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)}{\partial x}=0\\</a:t>
            </a:r>
          </a:p>
          <a:p>
            <a:r>
              <a:rPr lang="en-US" dirty="0">
                <a:effectLst/>
              </a:rPr>
              <a:t>\nabla^2I(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)&amp;=0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670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r>
              <a:rPr lang="en-US" dirty="0">
                <a:effectLst/>
              </a:rPr>
              <a:t>%%%%% </a:t>
            </a:r>
            <a:r>
              <a:rPr lang="en-US" dirty="0" err="1">
                <a:effectLst/>
              </a:rPr>
              <a:t>eq</a:t>
            </a:r>
            <a:r>
              <a:rPr lang="en-US" dirty="0">
                <a:effectLst/>
              </a:rPr>
              <a:t> 65 </a:t>
            </a:r>
            <a:r>
              <a:rPr lang="en-US" dirty="0" err="1">
                <a:effectLst/>
              </a:rPr>
              <a:t>eeeeeeeeeeeeeeeeeeeeeeeeeeeeeeeeeeeeeee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edge, Slide 65\\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\label{eq:laplacian_65}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\nabla^2I(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)&amp;=\nabla^2*I(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)=\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)}{\partial x} +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 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)}{\partial y}=\left(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{\partial^2}{\partial x^2} \right)*I(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+\left(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{\partial^2}{\partial y^2} \right)*I(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)\\</a:t>
            </a:r>
          </a:p>
          <a:p>
            <a:r>
              <a:rPr lang="en-US" dirty="0">
                <a:effectLst/>
              </a:rPr>
              <a:t>&amp;=\begin{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0 &amp;0 &amp;0\\</a:t>
            </a:r>
          </a:p>
          <a:p>
            <a:r>
              <a:rPr lang="en-US" dirty="0">
                <a:effectLst/>
              </a:rPr>
              <a:t>1 &amp;-2 &amp;1\\</a:t>
            </a:r>
          </a:p>
          <a:p>
            <a:r>
              <a:rPr lang="en-US" dirty="0">
                <a:effectLst/>
              </a:rPr>
              <a:t>0 &amp;0 &amp;0\end{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}*I+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0 &amp;1 &amp;0\\</a:t>
            </a:r>
          </a:p>
          <a:p>
            <a:r>
              <a:rPr lang="en-US" dirty="0">
                <a:effectLst/>
              </a:rPr>
              <a:t>0 &amp;-2 &amp;0\\</a:t>
            </a:r>
          </a:p>
          <a:p>
            <a:r>
              <a:rPr lang="en-US" dirty="0">
                <a:effectLst/>
              </a:rPr>
              <a:t>0 &amp;1 &amp;0\end{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}*I\\</a:t>
            </a:r>
          </a:p>
          <a:p>
            <a:r>
              <a:rPr lang="en-US" dirty="0">
                <a:effectLst/>
              </a:rPr>
              <a:t>&amp;=\begin{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0 &amp;1 &amp;0\\</a:t>
            </a:r>
          </a:p>
          <a:p>
            <a:r>
              <a:rPr lang="en-US" dirty="0">
                <a:effectLst/>
              </a:rPr>
              <a:t>1 &amp;-4 &amp;1\\</a:t>
            </a:r>
          </a:p>
          <a:p>
            <a:r>
              <a:rPr lang="en-US" dirty="0">
                <a:effectLst/>
              </a:rPr>
              <a:t>0 &amp;1 &amp;0\end{</a:t>
            </a:r>
            <a:r>
              <a:rPr lang="en-US" dirty="0" err="1">
                <a:effectLst/>
              </a:rPr>
              <a:t>bmatrix</a:t>
            </a:r>
            <a:r>
              <a:rPr lang="en-US" dirty="0">
                <a:effectLst/>
              </a:rPr>
              <a:t>}\\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51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 slide 54/68  %%%%%%%%%%%%%%%%%%%%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eq:filtering_01A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%%%</a:t>
            </a:r>
          </a:p>
          <a:p>
            <a:r>
              <a:rPr lang="en-US" dirty="0">
                <a:effectLst/>
              </a:rPr>
              <a:t>1st order (A) Gaussian 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\label{eq:filtering_01a}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G(x) 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{\</a:t>
            </a:r>
            <a:r>
              <a:rPr lang="en-US" dirty="0" err="1">
                <a:effectLst/>
              </a:rPr>
              <a:t>sqrt</a:t>
            </a:r>
            <a:r>
              <a:rPr lang="en-US" dirty="0">
                <a:effectLst/>
              </a:rPr>
              <a:t>{2\pi{\sigma^2 }}}</a:t>
            </a:r>
          </a:p>
          <a:p>
            <a:r>
              <a:rPr lang="en-US" dirty="0">
                <a:effectLst/>
              </a:rPr>
              <a:t>e^{-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{(x-\mu)^2}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eq:filtering_01B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1st order (B) Gaussian\\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\label{eq:filtering_01b}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G(x) 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{\</a:t>
            </a:r>
            <a:r>
              <a:rPr lang="en-US" dirty="0" err="1">
                <a:effectLst/>
              </a:rPr>
              <a:t>sqrt</a:t>
            </a:r>
            <a:r>
              <a:rPr lang="en-US" dirty="0">
                <a:effectLst/>
              </a:rPr>
              <a:t>{2\pi{\sigma^2 }}}</a:t>
            </a:r>
          </a:p>
          <a:p>
            <a:r>
              <a:rPr lang="en-US" dirty="0" err="1">
                <a:effectLst/>
              </a:rPr>
              <a:t>exp</a:t>
            </a:r>
            <a:r>
              <a:rPr lang="en-US" dirty="0">
                <a:effectLst/>
              </a:rPr>
              <a:t>\left({-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{(x-\mu)^2}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}\right)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%%%%%%%%%%%%%%%%%%%%%%%%%%%%%%%%%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eq:filtering_02A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%%%%%%%%%%%%%%%%%%%%%%%%%%%%%%%%%</a:t>
            </a:r>
          </a:p>
          <a:p>
            <a:r>
              <a:rPr lang="en-US" dirty="0">
                <a:effectLst/>
              </a:rPr>
              <a:t>2nd order (A) Gaussian\\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\label{eq:filtering_02A}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=G(x)G(y)=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{{2\pi{\sigma^2 }}}</a:t>
            </a:r>
          </a:p>
          <a:p>
            <a:r>
              <a:rPr lang="en-US" dirty="0">
                <a:effectLst/>
              </a:rPr>
              <a:t>e^{-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</a:t>
            </a:r>
            <a:r>
              <a:rPr lang="en-US" dirty="0" err="1">
                <a:effectLst/>
              </a:rPr>
              <a:t>mu_x</a:t>
            </a:r>
            <a:r>
              <a:rPr lang="en-US" dirty="0">
                <a:effectLst/>
              </a:rPr>
              <a:t>)^2+(y-\</a:t>
            </a:r>
            <a:r>
              <a:rPr lang="en-US" dirty="0" err="1">
                <a:effectLst/>
              </a:rPr>
              <a:t>mu_y</a:t>
            </a:r>
            <a:r>
              <a:rPr lang="en-US" dirty="0">
                <a:effectLst/>
              </a:rPr>
              <a:t>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%%%</a:t>
            </a:r>
          </a:p>
          <a:p>
            <a:r>
              <a:rPr lang="en-US" dirty="0">
                <a:effectLst/>
              </a:rPr>
              <a:t>2nd order (B) Gaussian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eq:filtering_02B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\label{eq:filtering_02B}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=G(x)G(y)=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{{2\pi{\sigma^2 }}}</a:t>
            </a:r>
          </a:p>
          <a:p>
            <a:r>
              <a:rPr lang="en-US" dirty="0" err="1">
                <a:effectLst/>
              </a:rPr>
              <a:t>exp</a:t>
            </a:r>
            <a:r>
              <a:rPr lang="en-US" dirty="0">
                <a:effectLst/>
              </a:rPr>
              <a:t>\left({-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</a:t>
            </a:r>
            <a:r>
              <a:rPr lang="en-US" dirty="0" err="1">
                <a:effectLst/>
              </a:rPr>
              <a:t>mu_x</a:t>
            </a:r>
            <a:r>
              <a:rPr lang="en-US" dirty="0">
                <a:effectLst/>
              </a:rPr>
              <a:t>)^2+(y-\</a:t>
            </a:r>
            <a:r>
              <a:rPr lang="en-US" dirty="0" err="1">
                <a:effectLst/>
              </a:rPr>
              <a:t>mu_y</a:t>
            </a:r>
            <a:r>
              <a:rPr lang="en-US" dirty="0">
                <a:effectLst/>
              </a:rPr>
              <a:t>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}\right)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4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 slide 69 %%%%%%%%%%%%%%%%%%%%%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eq:filtering_02A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%%%%%%%%%%%%%%%%%%%%%%%%%%%%%%%%%</a:t>
            </a:r>
          </a:p>
          <a:p>
            <a:r>
              <a:rPr lang="en-US" dirty="0">
                <a:effectLst/>
              </a:rPr>
              <a:t>2nd order (A) Gaussian\\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\label{eq:filtering_02A}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=G(x)G(y)=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{{2\pi{\sigma^2 }}}</a:t>
            </a:r>
          </a:p>
          <a:p>
            <a:r>
              <a:rPr lang="en-US" dirty="0">
                <a:effectLst/>
              </a:rPr>
              <a:t>e^{-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</a:t>
            </a:r>
            <a:r>
              <a:rPr lang="en-US" dirty="0" err="1">
                <a:effectLst/>
              </a:rPr>
              <a:t>mu_x</a:t>
            </a:r>
            <a:r>
              <a:rPr lang="en-US" dirty="0">
                <a:effectLst/>
              </a:rPr>
              <a:t>)^2+(y-\</a:t>
            </a:r>
            <a:r>
              <a:rPr lang="en-US" dirty="0" err="1">
                <a:effectLst/>
              </a:rPr>
              <a:t>mu_y</a:t>
            </a:r>
            <a:r>
              <a:rPr lang="en-US" dirty="0">
                <a:effectLst/>
              </a:rPr>
              <a:t>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%%%</a:t>
            </a:r>
          </a:p>
          <a:p>
            <a:r>
              <a:rPr lang="en-US" dirty="0">
                <a:effectLst/>
              </a:rPr>
              <a:t>2nd order (B) Gaussian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eq:filtering_02B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\label{eq:filtering_02B}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=G(x)G(y)=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{{2\pi{\sigma^2 }}}</a:t>
            </a:r>
          </a:p>
          <a:p>
            <a:r>
              <a:rPr lang="en-US" dirty="0" err="1">
                <a:effectLst/>
              </a:rPr>
              <a:t>exp</a:t>
            </a:r>
            <a:r>
              <a:rPr lang="en-US" dirty="0">
                <a:effectLst/>
              </a:rPr>
              <a:t>\left({-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</a:t>
            </a:r>
            <a:r>
              <a:rPr lang="en-US" dirty="0" err="1">
                <a:effectLst/>
              </a:rPr>
              <a:t>mu_x</a:t>
            </a:r>
            <a:r>
              <a:rPr lang="en-US" dirty="0">
                <a:effectLst/>
              </a:rPr>
              <a:t>)^2+(y-\</a:t>
            </a:r>
            <a:r>
              <a:rPr lang="en-US" dirty="0" err="1">
                <a:effectLst/>
              </a:rPr>
              <a:t>mu_y</a:t>
            </a:r>
            <a:r>
              <a:rPr lang="en-US" dirty="0">
                <a:effectLst/>
              </a:rPr>
              <a:t>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}\right)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r>
              <a:rPr lang="en-US" dirty="0">
                <a:effectLst/>
              </a:rPr>
              <a:t>%%%%% </a:t>
            </a:r>
            <a:r>
              <a:rPr lang="en-US" dirty="0" err="1">
                <a:effectLst/>
              </a:rPr>
              <a:t>eq</a:t>
            </a:r>
            <a:r>
              <a:rPr lang="en-US" dirty="0">
                <a:effectLst/>
              </a:rPr>
              <a:t> 69 </a:t>
            </a:r>
            <a:r>
              <a:rPr lang="en-US" dirty="0" err="1">
                <a:effectLst/>
              </a:rPr>
              <a:t>eeeeeeeeeeeeeeeeeeeeeeeeeeeeeeeeeeeeeee</a:t>
            </a:r>
            <a:endParaRPr lang="en-US" dirty="0">
              <a:effectLst/>
            </a:endParaRPr>
          </a:p>
          <a:p>
            <a:br>
              <a:rPr lang="en-US" dirty="0">
                <a:effectLst/>
              </a:rPr>
            </a:br>
            <a:endParaRPr lang="en-US" dirty="0">
              <a:effectLst/>
            </a:endParaRP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eq:filtering_69A LOG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\label{eq:filtering_69A_LoG}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 err="1">
                <a:effectLst/>
              </a:rPr>
              <a:t>LoG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{\pi \sigma^4}</a:t>
            </a:r>
          </a:p>
          <a:p>
            <a:r>
              <a:rPr lang="en-US" dirty="0">
                <a:effectLst/>
              </a:rPr>
              <a:t>\left[1-\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{x^2+y^2}{2 \sigma^2} \right]</a:t>
            </a:r>
          </a:p>
          <a:p>
            <a:r>
              <a:rPr lang="en-US" dirty="0">
                <a:effectLst/>
              </a:rPr>
              <a:t>e^{\left({-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{(x)^2+(y)^2}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}\right)}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eq:filtering_69B LOG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\label{eq:filtering_69B_LoG}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 err="1">
                <a:effectLst/>
              </a:rPr>
              <a:t>LoG</a:t>
            </a:r>
            <a:r>
              <a:rPr lang="en-US" dirty="0">
                <a:effectLst/>
              </a:rPr>
              <a:t>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{\pi \sigma^4}</a:t>
            </a:r>
          </a:p>
          <a:p>
            <a:r>
              <a:rPr lang="en-US" dirty="0">
                <a:effectLst/>
              </a:rPr>
              <a:t>\left[1-\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{x^2+y^2}{2 \sigma^2} \right]</a:t>
            </a:r>
          </a:p>
          <a:p>
            <a:r>
              <a:rPr lang="en-US" dirty="0" err="1">
                <a:effectLst/>
              </a:rPr>
              <a:t>exp</a:t>
            </a:r>
            <a:r>
              <a:rPr lang="en-US" dirty="0">
                <a:effectLst/>
              </a:rPr>
              <a:t>\left({-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{(x)^2+(y)^2}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}\right)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0879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</a:t>
            </a:r>
            <a:r>
              <a:rPr lang="en-HK" dirty="0" err="1">
                <a:effectLst/>
              </a:rPr>
              <a:t>documentclass</a:t>
            </a:r>
            <a:r>
              <a:rPr lang="en-HK" dirty="0">
                <a:effectLst/>
              </a:rPr>
              <a:t>{article} 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</a:t>
            </a:r>
            <a:r>
              <a:rPr lang="en-HK" dirty="0" err="1">
                <a:effectLst/>
              </a:rPr>
              <a:t>usepackage</a:t>
            </a:r>
            <a:r>
              <a:rPr lang="en-HK" dirty="0">
                <a:effectLst/>
              </a:rPr>
              <a:t>{</a:t>
            </a:r>
            <a:r>
              <a:rPr lang="en-HK" dirty="0" err="1">
                <a:effectLst/>
              </a:rPr>
              <a:t>amsmath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\begin{document}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edge, Slide 78\\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</a:t>
            </a:r>
            <a:r>
              <a:rPr lang="en-HK" dirty="0" err="1">
                <a:effectLst/>
              </a:rPr>
              <a:t>flalign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\label{eq4}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\begin{aligned}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\frac{1}{159}\left[\begin{matrix}2&amp;4&amp;5&amp;4&amp;2\\4&amp;9&amp;12&amp;9&amp;4\\5&amp;12&amp;15&amp;12&amp;5\\4&amp;9&amp;12&amp;9&amp;4\\2&amp;4&amp;5&amp;4&amp;2\\\end{matrix}\right]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\end{aligned}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</a:t>
            </a:r>
            <a:r>
              <a:rPr lang="en-HK" dirty="0" err="1">
                <a:effectLst/>
              </a:rPr>
              <a:t>flalign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\end{document}</a:t>
            </a:r>
          </a:p>
          <a:p>
            <a:br>
              <a:rPr lang="en-HK" dirty="0">
                <a:effectLst/>
              </a:rPr>
            </a:b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0370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708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1344613"/>
            <a:ext cx="4838700" cy="3630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958" y="5176950"/>
            <a:ext cx="5372358" cy="42339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66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1344613"/>
            <a:ext cx="4838700" cy="3630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958" y="5176950"/>
            <a:ext cx="5372358" cy="42339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8755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1344613"/>
            <a:ext cx="4838700" cy="3630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958" y="5176950"/>
            <a:ext cx="5372358" cy="42339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56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1344613"/>
            <a:ext cx="4838700" cy="3630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958" y="5176950"/>
            <a:ext cx="5372358" cy="4233962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</a:t>
            </a:r>
            <a:r>
              <a:rPr lang="en-HK" dirty="0" err="1">
                <a:effectLst/>
              </a:rPr>
              <a:t>documentclass</a:t>
            </a:r>
            <a:r>
              <a:rPr lang="en-HK" dirty="0">
                <a:effectLst/>
              </a:rPr>
              <a:t>{article} 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</a:t>
            </a:r>
            <a:r>
              <a:rPr lang="en-HK" dirty="0" err="1">
                <a:effectLst/>
              </a:rPr>
              <a:t>usepackage</a:t>
            </a:r>
            <a:r>
              <a:rPr lang="en-HK" dirty="0">
                <a:effectLst/>
              </a:rPr>
              <a:t>{</a:t>
            </a:r>
            <a:r>
              <a:rPr lang="en-HK" dirty="0" err="1">
                <a:effectLst/>
              </a:rPr>
              <a:t>amsmath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\begin{document}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edge, Slide 8\\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</a:t>
            </a:r>
            <a:r>
              <a:rPr lang="en-HK" dirty="0" err="1">
                <a:effectLst/>
              </a:rPr>
              <a:t>flalign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\label{eq4}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\begin{aligned}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\sqrt{nm}\\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|G(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)|&amp;= \sqrt{ \frac{\partial 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)}{\partial x} + \frac{\partial 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)}{\partial x} 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</a:t>
            </a:r>
            <a:r>
              <a:rPr lang="en-HK" dirty="0" err="1">
                <a:effectLst/>
              </a:rPr>
              <a:t>geq</a:t>
            </a:r>
            <a:r>
              <a:rPr lang="en-HK" dirty="0">
                <a:effectLst/>
              </a:rPr>
              <a:t> \text{Threshold}\\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\nabla^2I(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)&amp;= \frac{\partial 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)}{\partial x} + \frac{\partial 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)}{\partial x}=0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%%%%%%%%%%%%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%|G(I(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)|=\sqrt(\left( \frac{\partial 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)}{\partial x} = \frac{\</a:t>
            </a:r>
            <a:r>
              <a:rPr lang="en-HK" dirty="0" err="1">
                <a:effectLst/>
              </a:rPr>
              <a:t>partia</a:t>
            </a:r>
            <a:r>
              <a:rPr lang="en-HK" dirty="0">
                <a:effectLst/>
              </a:rPr>
              <a:t> 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)}{\partial y} \right) ))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%|G(I(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)|=\sqrt(\left( \frac{\partial 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)}{\partial x} = \frac{\</a:t>
            </a:r>
            <a:r>
              <a:rPr lang="en-HK" dirty="0" err="1">
                <a:effectLst/>
              </a:rPr>
              <a:t>partia</a:t>
            </a:r>
            <a:r>
              <a:rPr lang="en-HK" dirty="0">
                <a:effectLst/>
              </a:rPr>
              <a:t> 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)}{\partial y} \right) ))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%G(I(</a:t>
            </a:r>
            <a:r>
              <a:rPr lang="en-HK" dirty="0" err="1">
                <a:effectLst/>
              </a:rPr>
              <a:t>x,y</a:t>
            </a:r>
            <a:r>
              <a:rPr lang="en-HK" dirty="0">
                <a:effectLst/>
              </a:rPr>
              <a:t>)=\sqrt((Z\right) )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\end{aligned}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</a:t>
            </a:r>
            <a:r>
              <a:rPr lang="en-HK" dirty="0" err="1">
                <a:effectLst/>
              </a:rPr>
              <a:t>flalign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br>
              <a:rPr lang="en-HK" dirty="0">
                <a:effectLst/>
              </a:rPr>
            </a:br>
            <a:endParaRPr lang="en-HK" dirty="0">
              <a:effectLst/>
            </a:endParaRP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\end{document}</a:t>
            </a:r>
          </a:p>
          <a:p>
            <a:br>
              <a:rPr lang="en-HK" dirty="0"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2219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8213" y="1344613"/>
            <a:ext cx="4838700" cy="3630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0958" y="5176950"/>
            <a:ext cx="5372358" cy="423396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974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\label{eq:convolution_01}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C(</a:t>
            </a:r>
            <a:r>
              <a:rPr lang="en-US" dirty="0" err="1">
                <a:effectLst/>
              </a:rPr>
              <a:t>m,n</a:t>
            </a:r>
            <a:r>
              <a:rPr lang="en-US" dirty="0">
                <a:effectLst/>
              </a:rPr>
              <a:t>)=</a:t>
            </a:r>
          </a:p>
          <a:p>
            <a:r>
              <a:rPr lang="en-US" dirty="0">
                <a:effectLst/>
              </a:rPr>
              <a:t>\sum_{j=-\</a:t>
            </a:r>
            <a:r>
              <a:rPr lang="en-US" dirty="0" err="1">
                <a:effectLst/>
              </a:rPr>
              <a:t>infty</a:t>
            </a:r>
            <a:r>
              <a:rPr lang="en-US" dirty="0">
                <a:effectLst/>
              </a:rPr>
              <a:t>}^{j=\</a:t>
            </a:r>
            <a:r>
              <a:rPr lang="en-US" dirty="0" err="1">
                <a:effectLst/>
              </a:rPr>
              <a:t>infty</a:t>
            </a:r>
            <a:r>
              <a:rPr lang="en-US" dirty="0">
                <a:effectLst/>
              </a:rPr>
              <a:t>} </a:t>
            </a:r>
          </a:p>
          <a:p>
            <a:r>
              <a:rPr lang="en-US" dirty="0">
                <a:effectLst/>
              </a:rPr>
              <a:t>\sum_{k=-\</a:t>
            </a:r>
            <a:r>
              <a:rPr lang="en-US" dirty="0" err="1">
                <a:effectLst/>
              </a:rPr>
              <a:t>infty</a:t>
            </a:r>
            <a:r>
              <a:rPr lang="en-US" dirty="0">
                <a:effectLst/>
              </a:rPr>
              <a:t>}^{j=\</a:t>
            </a:r>
            <a:r>
              <a:rPr lang="en-US" dirty="0" err="1">
                <a:effectLst/>
              </a:rPr>
              <a:t>infty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h(m-</a:t>
            </a:r>
            <a:r>
              <a:rPr lang="en-US" dirty="0" err="1">
                <a:effectLst/>
              </a:rPr>
              <a:t>j,n</a:t>
            </a:r>
            <a:r>
              <a:rPr lang="en-US" dirty="0">
                <a:effectLst/>
              </a:rPr>
              <a:t>-k) \times I(</a:t>
            </a:r>
            <a:r>
              <a:rPr lang="en-US" dirty="0" err="1">
                <a:effectLst/>
              </a:rPr>
              <a:t>j,k</a:t>
            </a:r>
            <a:r>
              <a:rPr lang="en-US" dirty="0">
                <a:effectLst/>
              </a:rPr>
              <a:t>)</a:t>
            </a:r>
          </a:p>
          <a:p>
            <a:r>
              <a:rPr lang="en-US" dirty="0">
                <a:effectLst/>
              </a:rPr>
              <a:t>%%%%%%%%%%%%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}\\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3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</a:t>
            </a:r>
            <a:r>
              <a:rPr lang="en-HK" dirty="0" err="1">
                <a:effectLst/>
              </a:rPr>
              <a:t>documentclass</a:t>
            </a:r>
            <a:r>
              <a:rPr lang="en-HK" dirty="0">
                <a:effectLst/>
              </a:rPr>
              <a:t>{article} 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</a:t>
            </a:r>
            <a:r>
              <a:rPr lang="en-HK" dirty="0" err="1">
                <a:effectLst/>
              </a:rPr>
              <a:t>usepackage</a:t>
            </a:r>
            <a:r>
              <a:rPr lang="en-HK" dirty="0">
                <a:effectLst/>
              </a:rPr>
              <a:t>{</a:t>
            </a:r>
            <a:r>
              <a:rPr lang="en-HK" dirty="0" err="1">
                <a:effectLst/>
              </a:rPr>
              <a:t>amsmath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\begin{document}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edge, Slide 20\\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</a:t>
            </a:r>
            <a:r>
              <a:rPr lang="en-HK" dirty="0" err="1">
                <a:effectLst/>
              </a:rPr>
              <a:t>flalign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\label{</a:t>
            </a:r>
            <a:r>
              <a:rPr lang="en-HK" dirty="0" err="1">
                <a:effectLst/>
              </a:rPr>
              <a:t>eqxx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\begin{aligned}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C(</a:t>
            </a:r>
            <a:r>
              <a:rPr lang="en-HK" dirty="0" err="1">
                <a:effectLst/>
              </a:rPr>
              <a:t>m,n</a:t>
            </a:r>
            <a:r>
              <a:rPr lang="en-HK" dirty="0">
                <a:effectLst/>
              </a:rPr>
              <a:t>)=\sum_{j=-\</a:t>
            </a:r>
            <a:r>
              <a:rPr lang="en-HK" dirty="0" err="1">
                <a:effectLst/>
              </a:rPr>
              <a:t>infty</a:t>
            </a:r>
            <a:r>
              <a:rPr lang="en-HK" dirty="0">
                <a:effectLst/>
              </a:rPr>
              <a:t>}^{j=\</a:t>
            </a:r>
            <a:r>
              <a:rPr lang="en-HK" dirty="0" err="1">
                <a:effectLst/>
              </a:rPr>
              <a:t>infty</a:t>
            </a:r>
            <a:r>
              <a:rPr lang="en-HK" dirty="0">
                <a:effectLst/>
              </a:rPr>
              <a:t>}\sum_{k=-\</a:t>
            </a:r>
            <a:r>
              <a:rPr lang="en-HK" dirty="0" err="1">
                <a:effectLst/>
              </a:rPr>
              <a:t>infty</a:t>
            </a:r>
            <a:r>
              <a:rPr lang="en-HK" dirty="0">
                <a:effectLst/>
              </a:rPr>
              <a:t>}^{k=\</a:t>
            </a:r>
            <a:r>
              <a:rPr lang="en-HK" dirty="0" err="1">
                <a:effectLst/>
              </a:rPr>
              <a:t>infty</a:t>
            </a:r>
            <a:r>
              <a:rPr lang="en-HK" dirty="0">
                <a:effectLst/>
              </a:rPr>
              <a:t>}{h(m-</a:t>
            </a:r>
            <a:r>
              <a:rPr lang="en-HK" dirty="0" err="1">
                <a:effectLst/>
              </a:rPr>
              <a:t>j,n</a:t>
            </a:r>
            <a:r>
              <a:rPr lang="en-HK" dirty="0">
                <a:effectLst/>
              </a:rPr>
              <a:t>-k)\times I(</a:t>
            </a:r>
            <a:r>
              <a:rPr lang="en-HK" dirty="0" err="1">
                <a:effectLst/>
              </a:rPr>
              <a:t>j,k</a:t>
            </a:r>
            <a:r>
              <a:rPr lang="en-HK" dirty="0">
                <a:effectLst/>
              </a:rPr>
              <a:t>)}\\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=\sum_{j=-\</a:t>
            </a:r>
            <a:r>
              <a:rPr lang="en-HK" dirty="0" err="1">
                <a:effectLst/>
              </a:rPr>
              <a:t>infty</a:t>
            </a:r>
            <a:r>
              <a:rPr lang="en-HK" dirty="0">
                <a:effectLst/>
              </a:rPr>
              <a:t>}^{j=\</a:t>
            </a:r>
            <a:r>
              <a:rPr lang="en-HK" dirty="0" err="1">
                <a:effectLst/>
              </a:rPr>
              <a:t>infty</a:t>
            </a:r>
            <a:r>
              <a:rPr lang="en-HK" dirty="0">
                <a:effectLst/>
              </a:rPr>
              <a:t>}\sum_{k=-\</a:t>
            </a:r>
            <a:r>
              <a:rPr lang="en-HK" dirty="0" err="1">
                <a:effectLst/>
              </a:rPr>
              <a:t>infty</a:t>
            </a:r>
            <a:r>
              <a:rPr lang="en-HK" dirty="0">
                <a:effectLst/>
              </a:rPr>
              <a:t>}^{k=\</a:t>
            </a:r>
            <a:r>
              <a:rPr lang="en-HK" dirty="0" err="1">
                <a:effectLst/>
              </a:rPr>
              <a:t>infty</a:t>
            </a:r>
            <a:r>
              <a:rPr lang="en-HK" dirty="0">
                <a:effectLst/>
              </a:rPr>
              <a:t>}{h^{(flip)}(-</a:t>
            </a:r>
            <a:r>
              <a:rPr lang="en-HK" dirty="0" err="1">
                <a:effectLst/>
              </a:rPr>
              <a:t>m+j</a:t>
            </a:r>
            <a:r>
              <a:rPr lang="en-HK" dirty="0">
                <a:effectLst/>
              </a:rPr>
              <a:t>,-</a:t>
            </a:r>
            <a:r>
              <a:rPr lang="en-HK" dirty="0" err="1">
                <a:effectLst/>
              </a:rPr>
              <a:t>n+k</a:t>
            </a:r>
            <a:r>
              <a:rPr lang="en-HK" dirty="0">
                <a:effectLst/>
              </a:rPr>
              <a:t>)\times I(</a:t>
            </a:r>
            <a:r>
              <a:rPr lang="en-HK" dirty="0" err="1">
                <a:effectLst/>
              </a:rPr>
              <a:t>j,k</a:t>
            </a:r>
            <a:r>
              <a:rPr lang="en-HK" dirty="0">
                <a:effectLst/>
              </a:rPr>
              <a:t>)}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\end{aligned}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</a:t>
            </a:r>
            <a:r>
              <a:rPr lang="en-HK" dirty="0" err="1">
                <a:effectLst/>
              </a:rPr>
              <a:t>flalign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\end{document}</a:t>
            </a:r>
          </a:p>
          <a:p>
            <a:br>
              <a:rPr lang="en-HK" dirty="0">
                <a:effectLst/>
              </a:rPr>
            </a:b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485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465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</a:t>
            </a:r>
            <a:r>
              <a:rPr lang="en-HK" dirty="0" err="1">
                <a:effectLst/>
              </a:rPr>
              <a:t>documentclass</a:t>
            </a:r>
            <a:r>
              <a:rPr lang="en-HK" dirty="0">
                <a:effectLst/>
              </a:rPr>
              <a:t>{article} 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</a:t>
            </a:r>
            <a:r>
              <a:rPr lang="en-HK" dirty="0" err="1">
                <a:effectLst/>
              </a:rPr>
              <a:t>usepackage</a:t>
            </a:r>
            <a:r>
              <a:rPr lang="en-HK" dirty="0">
                <a:effectLst/>
              </a:rPr>
              <a:t>{</a:t>
            </a:r>
            <a:r>
              <a:rPr lang="en-HK" dirty="0" err="1">
                <a:effectLst/>
              </a:rPr>
              <a:t>amsmath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\begin{document}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edge, Slide 42\\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</a:t>
            </a:r>
            <a:r>
              <a:rPr lang="en-HK" dirty="0" err="1">
                <a:effectLst/>
              </a:rPr>
              <a:t>flalign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\label{eq4}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\begin{aligned}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h_{low_{pass}}=\frac{1}{9}\left[\begin{matrix}1&amp;1&amp;1\\1&amp;1&amp;1\\1&amp;1&amp;1\\\end{matrix}\right],\\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or\ h_{</a:t>
            </a:r>
            <a:r>
              <a:rPr lang="en-HK" dirty="0" err="1">
                <a:effectLst/>
              </a:rPr>
              <a:t>low_pass</a:t>
            </a:r>
            <a:r>
              <a:rPr lang="en-HK" dirty="0">
                <a:effectLst/>
              </a:rPr>
              <a:t>}=\frac{1}{10}\left[\begin{matrix}1&amp;1&amp;1\\1&amp;2&amp;1\\1&amp;1&amp;1\\\end{matrix}\right],etc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\end{aligned}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</a:t>
            </a:r>
            <a:r>
              <a:rPr lang="en-HK" dirty="0" err="1">
                <a:effectLst/>
              </a:rPr>
              <a:t>flalign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\end{document}</a:t>
            </a:r>
          </a:p>
          <a:p>
            <a:br>
              <a:rPr lang="en-HK" dirty="0">
                <a:effectLst/>
              </a:rPr>
            </a:b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364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</a:t>
            </a:r>
            <a:r>
              <a:rPr lang="en-HK" dirty="0" err="1">
                <a:effectLst/>
              </a:rPr>
              <a:t>documentclass</a:t>
            </a:r>
            <a:r>
              <a:rPr lang="en-HK" dirty="0">
                <a:effectLst/>
              </a:rPr>
              <a:t>{article} 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</a:t>
            </a:r>
            <a:r>
              <a:rPr lang="en-HK" dirty="0" err="1">
                <a:effectLst/>
              </a:rPr>
              <a:t>usepackage</a:t>
            </a:r>
            <a:r>
              <a:rPr lang="en-HK" dirty="0">
                <a:effectLst/>
              </a:rPr>
              <a:t>{</a:t>
            </a:r>
            <a:r>
              <a:rPr lang="en-HK" dirty="0" err="1">
                <a:effectLst/>
              </a:rPr>
              <a:t>amsmath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\begin{document}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edge, Slide 46\\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</a:t>
            </a:r>
            <a:r>
              <a:rPr lang="en-HK" dirty="0" err="1">
                <a:effectLst/>
              </a:rPr>
              <a:t>flalign</a:t>
            </a:r>
            <a:r>
              <a:rPr lang="en-HK" dirty="0">
                <a:effectLst/>
              </a:rPr>
              <a:t>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\label{eq4}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\begin{aligned}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I=\left[\begin{matrix}0&amp;0&amp;100&amp;100\\0&amp;0&amp;120&amp;120\\0&amp;0&amp;200&amp;200\\0&amp;0&amp;255&amp;255\\\end{matrix}\right],h_{</a:t>
            </a:r>
            <a:r>
              <a:rPr lang="en-HK" dirty="0" err="1">
                <a:effectLst/>
              </a:rPr>
              <a:t>lp</a:t>
            </a:r>
            <a:r>
              <a:rPr lang="en-HK" dirty="0">
                <a:effectLst/>
              </a:rPr>
              <a:t>}=\left(\frac{1}{10}\right)\left[\begin{matrix}1&amp;1&amp;1\\1&amp;2&amp;1\\1&amp;1&amp;1\\\end{matrix}\right]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\end{aligned}</a:t>
            </a:r>
          </a:p>
          <a:p>
            <a:pPr>
              <a:lnSpc>
                <a:spcPct val="100000"/>
              </a:lnSpc>
            </a:pPr>
            <a:r>
              <a:rPr lang="en-HK" dirty="0">
                <a:effectLst/>
              </a:rPr>
              <a:t>\end{</a:t>
            </a:r>
            <a:r>
              <a:rPr lang="en-HK" dirty="0" err="1">
                <a:effectLst/>
              </a:rPr>
              <a:t>flalign</a:t>
            </a:r>
            <a:r>
              <a:rPr lang="en-HK" dirty="0">
                <a:effectLst/>
              </a:rPr>
              <a:t>}</a:t>
            </a:r>
          </a:p>
          <a:p>
            <a:r>
              <a:rPr lang="en-HK" dirty="0">
                <a:effectLst/>
              </a:rPr>
              <a:t>\end{document}</a:t>
            </a:r>
            <a:endParaRPr lang="en-H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646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F9D744-FF10-4324-8F9D-CD0A537145AD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9532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effectLst/>
              </a:rPr>
              <a:t>%%%%%%%%%%%% slide 54  %%%%%%%%%%%%%%%%%%%%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eq:filtering_01A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%%%</a:t>
            </a:r>
          </a:p>
          <a:p>
            <a:r>
              <a:rPr lang="en-US" dirty="0">
                <a:effectLst/>
              </a:rPr>
              <a:t>1st order (A) Gaussian 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\label{eq:filtering_01a}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G(x) 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{\</a:t>
            </a:r>
            <a:r>
              <a:rPr lang="en-US" dirty="0" err="1">
                <a:effectLst/>
              </a:rPr>
              <a:t>sqrt</a:t>
            </a:r>
            <a:r>
              <a:rPr lang="en-US" dirty="0">
                <a:effectLst/>
              </a:rPr>
              <a:t>{2\pi{\sigma^2 }}}</a:t>
            </a:r>
          </a:p>
          <a:p>
            <a:r>
              <a:rPr lang="en-US" dirty="0">
                <a:effectLst/>
              </a:rPr>
              <a:t>e^{-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{(x-\mu)^2}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eq:filtering_01B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1st order (B) Gaussian\\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\label{eq:filtering_01b}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G(x) 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{\</a:t>
            </a:r>
            <a:r>
              <a:rPr lang="en-US" dirty="0" err="1">
                <a:effectLst/>
              </a:rPr>
              <a:t>sqrt</a:t>
            </a:r>
            <a:r>
              <a:rPr lang="en-US" dirty="0">
                <a:effectLst/>
              </a:rPr>
              <a:t>{2\pi{\sigma^2 }}}</a:t>
            </a:r>
          </a:p>
          <a:p>
            <a:r>
              <a:rPr lang="en-US" dirty="0" err="1">
                <a:effectLst/>
              </a:rPr>
              <a:t>exp</a:t>
            </a:r>
            <a:r>
              <a:rPr lang="en-US" dirty="0">
                <a:effectLst/>
              </a:rPr>
              <a:t>\left({-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{(x-\mu)^2}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}\right)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%%%%%%%%%%%%%%%%%%%%%%%%%%%%%%%%%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eq:filtering_02A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%%%%%%%%%%%%%%%%%%%%%%%%%%%%%%%%%</a:t>
            </a:r>
          </a:p>
          <a:p>
            <a:r>
              <a:rPr lang="en-US" dirty="0">
                <a:effectLst/>
              </a:rPr>
              <a:t>2nd order (A) Gaussian\\</a:t>
            </a: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\label{eq:filtering_02A}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=G(x)G(y)=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{{2\pi{\sigma^2 }}}</a:t>
            </a:r>
          </a:p>
          <a:p>
            <a:r>
              <a:rPr lang="en-US" dirty="0">
                <a:effectLst/>
              </a:rPr>
              <a:t>e^{-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</a:t>
            </a:r>
            <a:r>
              <a:rPr lang="en-US" dirty="0" err="1">
                <a:effectLst/>
              </a:rPr>
              <a:t>mu_x</a:t>
            </a:r>
            <a:r>
              <a:rPr lang="en-US" dirty="0">
                <a:effectLst/>
              </a:rPr>
              <a:t>)^2+(y-\</a:t>
            </a:r>
            <a:r>
              <a:rPr lang="en-US" dirty="0" err="1">
                <a:effectLst/>
              </a:rPr>
              <a:t>mu_y</a:t>
            </a:r>
            <a:r>
              <a:rPr lang="en-US" dirty="0">
                <a:effectLst/>
              </a:rPr>
              <a:t>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%%%</a:t>
            </a:r>
          </a:p>
          <a:p>
            <a:r>
              <a:rPr lang="en-US" dirty="0">
                <a:effectLst/>
              </a:rPr>
              <a:t>2nd order (B) Gaussian</a:t>
            </a:r>
          </a:p>
          <a:p>
            <a:r>
              <a:rPr lang="en-US" dirty="0">
                <a:effectLst/>
              </a:rPr>
              <a:t>%%% </a:t>
            </a:r>
            <a:r>
              <a:rPr lang="en-US" dirty="0" err="1">
                <a:effectLst/>
              </a:rPr>
              <a:t>eeeeee</a:t>
            </a:r>
            <a:r>
              <a:rPr lang="en-US" dirty="0">
                <a:effectLst/>
              </a:rPr>
              <a:t> eq:filtering_02B </a:t>
            </a:r>
            <a:r>
              <a:rPr lang="en-US" dirty="0" err="1">
                <a:effectLst/>
              </a:rPr>
              <a:t>eeeeeeeeeeeeeeeeeeeeeeeeeeeeeeeeee</a:t>
            </a:r>
            <a:endParaRPr lang="en-US" dirty="0">
              <a:effectLst/>
            </a:endParaRPr>
          </a:p>
          <a:p>
            <a:r>
              <a:rPr lang="en-US" dirty="0">
                <a:effectLst/>
              </a:rPr>
              <a:t>\begin{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</a:p>
          <a:p>
            <a:r>
              <a:rPr lang="en-US" dirty="0">
                <a:effectLst/>
              </a:rPr>
              <a:t>\label{eq:filtering_02B}</a:t>
            </a:r>
          </a:p>
          <a:p>
            <a:r>
              <a:rPr lang="en-US" dirty="0">
                <a:effectLst/>
              </a:rPr>
              <a:t>\begin{aligned}</a:t>
            </a:r>
          </a:p>
          <a:p>
            <a:r>
              <a:rPr lang="en-US" dirty="0">
                <a:effectLst/>
              </a:rPr>
              <a:t>G(</a:t>
            </a:r>
            <a:r>
              <a:rPr lang="en-US" dirty="0" err="1">
                <a:effectLst/>
              </a:rPr>
              <a:t>x,y</a:t>
            </a:r>
            <a:r>
              <a:rPr lang="en-US" dirty="0">
                <a:effectLst/>
              </a:rPr>
              <a:t>) =G(x)G(y)= 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{1}</a:t>
            </a:r>
          </a:p>
          <a:p>
            <a:r>
              <a:rPr lang="en-US" dirty="0">
                <a:effectLst/>
              </a:rPr>
              <a:t>{{2\pi{\sigma^2 }}}</a:t>
            </a:r>
          </a:p>
          <a:p>
            <a:r>
              <a:rPr lang="en-US" dirty="0" err="1">
                <a:effectLst/>
              </a:rPr>
              <a:t>exp</a:t>
            </a:r>
            <a:r>
              <a:rPr lang="en-US" dirty="0">
                <a:effectLst/>
              </a:rPr>
              <a:t>\left({-</a:t>
            </a:r>
          </a:p>
          <a:p>
            <a:r>
              <a:rPr lang="en-US" dirty="0">
                <a:effectLst/>
              </a:rPr>
              <a:t>\</a:t>
            </a:r>
            <a:r>
              <a:rPr lang="en-US" dirty="0" err="1">
                <a:effectLst/>
              </a:rPr>
              <a:t>frac</a:t>
            </a:r>
            <a:r>
              <a:rPr lang="en-US" dirty="0">
                <a:effectLst/>
              </a:rPr>
              <a:t>{(x-\</a:t>
            </a:r>
            <a:r>
              <a:rPr lang="en-US" dirty="0" err="1">
                <a:effectLst/>
              </a:rPr>
              <a:t>mu_x</a:t>
            </a:r>
            <a:r>
              <a:rPr lang="en-US" dirty="0">
                <a:effectLst/>
              </a:rPr>
              <a:t>)^2+(y-\</a:t>
            </a:r>
            <a:r>
              <a:rPr lang="en-US" dirty="0" err="1">
                <a:effectLst/>
              </a:rPr>
              <a:t>mu_y</a:t>
            </a:r>
            <a:r>
              <a:rPr lang="en-US" dirty="0">
                <a:effectLst/>
              </a:rPr>
              <a:t>)^2}</a:t>
            </a:r>
          </a:p>
          <a:p>
            <a:r>
              <a:rPr lang="en-US" dirty="0">
                <a:effectLst/>
              </a:rPr>
              <a:t>{2\sigma^2}</a:t>
            </a:r>
          </a:p>
          <a:p>
            <a:r>
              <a:rPr lang="en-US" dirty="0">
                <a:effectLst/>
              </a:rPr>
              <a:t>}\right)</a:t>
            </a:r>
          </a:p>
          <a:p>
            <a:r>
              <a:rPr lang="en-US" dirty="0">
                <a:effectLst/>
              </a:rPr>
              <a:t>\end{aligned}</a:t>
            </a:r>
          </a:p>
          <a:p>
            <a:r>
              <a:rPr lang="en-US" dirty="0">
                <a:effectLst/>
              </a:rPr>
              <a:t>\end{</a:t>
            </a:r>
            <a:r>
              <a:rPr lang="en-US" dirty="0" err="1">
                <a:effectLst/>
              </a:rPr>
              <a:t>flalign</a:t>
            </a:r>
            <a:r>
              <a:rPr lang="en-US" dirty="0">
                <a:effectLst/>
              </a:rPr>
              <a:t>}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9A3FB1-1BD2-4678-BD65-FD856896B47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057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E84593-48FC-4A5F-B731-2FE1A2B92879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5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3A8-92B2-4D5D-8287-28DE61CA8896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77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AA77F-04D5-46FD-9092-541739CF5E33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6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122706D-3828-44D1-AA3B-2E90A3E7194B}" type="datetime1">
              <a:rPr lang="en-US" altLang="en-US" smtClean="0"/>
              <a:t>1/9/2024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F59500-E629-449D-8982-FD156F527B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3209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A68D9F-8081-4339-A8D9-8809F399C0A3}" type="datetime1">
              <a:rPr lang="en-US" altLang="en-US" smtClean="0"/>
              <a:t>1/9/2024</a:t>
            </a:fld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3BC9D6-A8DF-4B57-A35B-26A8A1B277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396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957B8F-01B1-4D2E-A4D7-39A0B34F5A7F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283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5D0C8-CF19-4677-801F-E2A9B5882537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74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1B218-CA7F-45CC-B820-AF3E4FB9F2A6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08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C8FF23-241C-4A67-9D98-5370E207D512}" type="datetime1">
              <a:rPr lang="en-US" smtClean="0"/>
              <a:t>1/9/2024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39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C2A8B-75C5-482C-85C5-0D8C7E82307F}" type="datetime1">
              <a:rPr lang="en-US" smtClean="0"/>
              <a:t>1/9/2024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300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4D34-BEF6-45A0-9BEC-2C1163C2D5E7}" type="datetime1">
              <a:rPr lang="en-US" smtClean="0"/>
              <a:t>1/9/2024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998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60CDF-D682-409A-8688-31320B409044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44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AB603-7BC7-4A5B-B6D3-BA4F15BC2919}" type="datetime1">
              <a:rPr lang="en-US" smtClean="0"/>
              <a:t>1/9/2024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663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A292A-79F7-4DE9-B7D8-60D3B793796B}" type="datetime1">
              <a:rPr lang="en-US" smtClean="0"/>
              <a:t>1/9/2024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t-BR"/>
              <a:t>Edge v240109a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34366-BC68-4344-AA9C-821C6A767A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239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khwong@cse.cuhk.edu.h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urier-series.com/fourierseries2/flash_programs/Convolution/index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jpeg"/><Relationship Id="rId4" Type="http://schemas.openxmlformats.org/officeDocument/2006/relationships/image" Target="../media/image4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UMsJNC3dCIA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1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6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5.png"/><Relationship Id="rId5" Type="http://schemas.openxmlformats.org/officeDocument/2006/relationships/image" Target="../media/image36.png"/><Relationship Id="rId4" Type="http://schemas.openxmlformats.org/officeDocument/2006/relationships/image" Target="../media/image5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4.png"/><Relationship Id="rId5" Type="http://schemas.openxmlformats.org/officeDocument/2006/relationships/image" Target="../media/image62.png"/><Relationship Id="rId4" Type="http://schemas.openxmlformats.org/officeDocument/2006/relationships/image" Target="../media/image6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4.png"/><Relationship Id="rId4" Type="http://schemas.openxmlformats.org/officeDocument/2006/relationships/image" Target="../media/image66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anny_edge_detector" TargetMode="Externa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ages.drexel.edu/~weg22/can_tut.html" TargetMode="External"/><Relationship Id="rId2" Type="http://schemas.openxmlformats.org/officeDocument/2006/relationships/hyperlink" Target="http://opencv.willowgarage.com/documentation/cpp/feature_detection.html?highlight=canny#Cann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rB01BCS-fS0" TargetMode="External"/><Relationship Id="rId4" Type="http://schemas.openxmlformats.org/officeDocument/2006/relationships/hyperlink" Target="https://www.youtube.com/watch?v=GIAa3ETmUpU" TargetMode="Externa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4438"/>
            <a:ext cx="7772400" cy="23876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900" dirty="0"/>
              <a:t>Chapter 3: Image processing </a:t>
            </a:r>
            <a:br>
              <a:rPr lang="en-US" altLang="zh-TW" sz="3900" dirty="0"/>
            </a:br>
            <a:r>
              <a:rPr lang="en-US" altLang="zh-TW" sz="3900" dirty="0"/>
              <a:t>and computer vision</a:t>
            </a:r>
            <a:br>
              <a:rPr lang="en-US" altLang="zh-TW" sz="3900" dirty="0"/>
            </a:br>
            <a:r>
              <a:rPr lang="en-US" altLang="zh-TW" sz="3600" dirty="0"/>
              <a:t>Edge detection and image filtering</a:t>
            </a:r>
            <a:endParaRPr lang="zh-TW" altLang="en-US" sz="3600" dirty="0"/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600" dirty="0"/>
              <a:t>by K.H. Wong,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600" dirty="0"/>
              <a:t>Computer Science and Engineering Dept. CUHK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sz="2600" dirty="0">
                <a:hlinkClick r:id="rId2"/>
              </a:rPr>
              <a:t>khwong@cse.cuhk.edu.hk</a:t>
            </a:r>
            <a:endParaRPr lang="en-US" altLang="zh-TW" sz="2600" dirty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sz="2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287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Edge detection using second order gradient </a:t>
            </a:r>
            <a:r>
              <a:rPr lang="en-US" altLang="zh-TW" dirty="0">
                <a:sym typeface="Symbol" pitchFamily="18" charset="2"/>
              </a:rPr>
              <a:t></a:t>
            </a:r>
            <a:r>
              <a:rPr lang="en-US" altLang="zh-TW" baseline="30000" dirty="0"/>
              <a:t>2</a:t>
            </a:r>
            <a:r>
              <a:rPr lang="en-US" altLang="zh-TW" dirty="0"/>
              <a:t>I=0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400"/>
              <a:t>Edges are at </a:t>
            </a:r>
            <a:r>
              <a:rPr lang="en-US" altLang="zh-TW" sz="2400">
                <a:sym typeface="Symbol" pitchFamily="18" charset="2"/>
              </a:rPr>
              <a:t></a:t>
            </a:r>
            <a:r>
              <a:rPr lang="en-US" altLang="zh-TW" sz="2400" baseline="30000"/>
              <a:t>2</a:t>
            </a:r>
            <a:r>
              <a:rPr lang="en-US" altLang="zh-TW" sz="2400"/>
              <a:t>I =0 </a:t>
            </a:r>
          </a:p>
          <a:p>
            <a:pPr eaLnBrk="1" hangingPunct="1"/>
            <a:r>
              <a:rPr lang="en-US" altLang="zh-TW" sz="2400"/>
              <a:t>If (intensity gradient </a:t>
            </a:r>
            <a:r>
              <a:rPr lang="en-US" altLang="zh-TW" sz="2400">
                <a:sym typeface="Symbol" pitchFamily="18" charset="2"/>
              </a:rPr>
              <a:t></a:t>
            </a:r>
            <a:r>
              <a:rPr lang="en-US" altLang="zh-TW" sz="2400" baseline="30000"/>
              <a:t>2</a:t>
            </a:r>
            <a:r>
              <a:rPr lang="en-US" altLang="zh-TW" sz="2400"/>
              <a:t>I =0)</a:t>
            </a:r>
          </a:p>
          <a:p>
            <a:pPr eaLnBrk="1" hangingPunct="1"/>
            <a:r>
              <a:rPr lang="en-US" altLang="zh-TW" sz="2400"/>
              <a:t>{</a:t>
            </a:r>
          </a:p>
          <a:p>
            <a:pPr eaLnBrk="1" hangingPunct="1"/>
            <a:r>
              <a:rPr lang="en-US" altLang="zh-TW" sz="2400"/>
              <a:t>       pixel(x,y) is an edge point;</a:t>
            </a:r>
          </a:p>
          <a:p>
            <a:pPr eaLnBrk="1" hangingPunct="1"/>
            <a:r>
              <a:rPr lang="en-US" altLang="zh-TW" sz="240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Object 11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5257800" y="1752600"/>
                <a:ext cx="3737610" cy="14565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292" name="Object 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5257800" y="1752600"/>
                <a:ext cx="3737610" cy="1456532"/>
              </a:xfrm>
              <a:prstGeom prst="rect">
                <a:avLst/>
              </a:prstGeom>
              <a:blipFill>
                <a:blip r:embed="rId2"/>
                <a:stretch>
                  <a:fillRect l="-32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5153024" y="3842545"/>
            <a:ext cx="4267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2400" dirty="0">
                <a:latin typeface="Times New Roman" pitchFamily="18" charset="0"/>
              </a:rPr>
              <a:t>I(</a:t>
            </a:r>
            <a:r>
              <a:rPr kumimoji="1" lang="en-US" altLang="zh-TW" sz="2400" dirty="0" err="1">
                <a:latin typeface="Times New Roman" pitchFamily="18" charset="0"/>
              </a:rPr>
              <a:t>x,y</a:t>
            </a:r>
            <a:r>
              <a:rPr kumimoji="1" lang="en-US" altLang="zh-TW" sz="2400" dirty="0">
                <a:latin typeface="Times New Roman" pitchFamily="18" charset="0"/>
              </a:rPr>
              <a:t>)</a:t>
            </a:r>
          </a:p>
          <a:p>
            <a:pPr eaLnBrk="1" hangingPunct="1"/>
            <a:endParaRPr kumimoji="1" lang="en-US" altLang="zh-TW" sz="2400" dirty="0">
              <a:latin typeface="Times New Roman" pitchFamily="18" charset="0"/>
            </a:endParaRPr>
          </a:p>
          <a:p>
            <a:pPr eaLnBrk="1" hangingPunct="1"/>
            <a:r>
              <a:rPr kumimoji="1" lang="en-US" altLang="zh-TW" sz="2400" dirty="0">
                <a:latin typeface="Times New Roman" pitchFamily="18" charset="0"/>
              </a:rPr>
              <a:t>G[I(</a:t>
            </a:r>
            <a:r>
              <a:rPr kumimoji="1" lang="en-US" altLang="zh-TW" sz="2400" dirty="0" err="1">
                <a:latin typeface="Times New Roman" pitchFamily="18" charset="0"/>
              </a:rPr>
              <a:t>x,y</a:t>
            </a:r>
            <a:r>
              <a:rPr kumimoji="1" lang="en-US" altLang="zh-TW" sz="2400" dirty="0">
                <a:latin typeface="Times New Roman" pitchFamily="18" charset="0"/>
              </a:rPr>
              <a:t>)]&gt; threshold is an edge</a:t>
            </a:r>
            <a:endParaRPr lang="en-US" altLang="zh-TW" sz="24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endParaRPr lang="en-US" altLang="zh-TW" sz="24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endParaRPr lang="en-US" altLang="zh-TW" sz="24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</a:t>
            </a:r>
            <a:r>
              <a:rPr lang="en-US" altLang="zh-TW" sz="2400" baseline="30000" dirty="0">
                <a:latin typeface="Times New Roman" pitchFamily="18" charset="0"/>
              </a:rPr>
              <a:t>2</a:t>
            </a:r>
            <a:r>
              <a:rPr lang="en-US" altLang="zh-TW" sz="2400" dirty="0">
                <a:latin typeface="Times New Roman" pitchFamily="18" charset="0"/>
              </a:rPr>
              <a:t>I(</a:t>
            </a:r>
            <a:r>
              <a:rPr lang="en-US" altLang="zh-TW" sz="2400" dirty="0" err="1">
                <a:latin typeface="Times New Roman" pitchFamily="18" charset="0"/>
              </a:rPr>
              <a:t>x,y</a:t>
            </a:r>
            <a:r>
              <a:rPr lang="en-US" altLang="zh-TW" sz="2400" dirty="0">
                <a:latin typeface="Times New Roman" pitchFamily="18" charset="0"/>
              </a:rPr>
              <a:t>)= 0 is an edge</a:t>
            </a:r>
            <a:endParaRPr kumimoji="1" lang="zh-TW" altLang="zh-TW" sz="2400" dirty="0">
              <a:latin typeface="Times New Roman" pitchFamily="18" charset="0"/>
            </a:endParaRP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95250" y="4475162"/>
            <a:ext cx="3200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/>
              <a:t>First order derivative</a:t>
            </a:r>
          </a:p>
          <a:p>
            <a:r>
              <a:rPr lang="en-US" altLang="en-US" dirty="0"/>
              <a:t>(gradient of I(</a:t>
            </a:r>
            <a:r>
              <a:rPr lang="en-US" altLang="en-US" dirty="0" err="1"/>
              <a:t>x,y</a:t>
            </a:r>
            <a:r>
              <a:rPr lang="en-US" altLang="en-US" dirty="0"/>
              <a:t>))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Second order derivative</a:t>
            </a:r>
          </a:p>
          <a:p>
            <a:r>
              <a:rPr lang="en-US" altLang="en-US" dirty="0"/>
              <a:t>(gradient of gradient of I(</a:t>
            </a:r>
            <a:r>
              <a:rPr lang="en-US" altLang="en-US" dirty="0" err="1"/>
              <a:t>x,y</a:t>
            </a:r>
            <a:r>
              <a:rPr lang="en-US" altLang="en-US" dirty="0"/>
              <a:t>))</a:t>
            </a:r>
          </a:p>
          <a:p>
            <a:endParaRPr lang="en-US" altLang="en-US" dirty="0"/>
          </a:p>
        </p:txBody>
      </p:sp>
      <p:sp>
        <p:nvSpPr>
          <p:cNvPr id="12302" name="Freeform 13"/>
          <p:cNvSpPr>
            <a:spLocks/>
          </p:cNvSpPr>
          <p:nvPr/>
        </p:nvSpPr>
        <p:spPr bwMode="auto">
          <a:xfrm>
            <a:off x="3581400" y="5372100"/>
            <a:ext cx="2641600" cy="495300"/>
          </a:xfrm>
          <a:custGeom>
            <a:avLst/>
            <a:gdLst>
              <a:gd name="T0" fmla="*/ 2147483647 w 1616"/>
              <a:gd name="T1" fmla="*/ 2147483647 h 264"/>
              <a:gd name="T2" fmla="*/ 2147483647 w 1616"/>
              <a:gd name="T3" fmla="*/ 2147483647 h 264"/>
              <a:gd name="T4" fmla="*/ 2147483647 w 1616"/>
              <a:gd name="T5" fmla="*/ 2147483647 h 264"/>
              <a:gd name="T6" fmla="*/ 0 w 1616"/>
              <a:gd name="T7" fmla="*/ 2147483647 h 2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16" h="264">
                <a:moveTo>
                  <a:pt x="1536" y="120"/>
                </a:moveTo>
                <a:cubicBezTo>
                  <a:pt x="1576" y="128"/>
                  <a:pt x="1616" y="136"/>
                  <a:pt x="1488" y="120"/>
                </a:cubicBezTo>
                <a:cubicBezTo>
                  <a:pt x="1360" y="104"/>
                  <a:pt x="1016" y="0"/>
                  <a:pt x="768" y="24"/>
                </a:cubicBezTo>
                <a:cubicBezTo>
                  <a:pt x="520" y="48"/>
                  <a:pt x="260" y="156"/>
                  <a:pt x="0" y="26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10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6B21A-71F1-4972-A8BE-7BE512A361B6}"/>
              </a:ext>
            </a:extLst>
          </p:cNvPr>
          <p:cNvGrpSpPr/>
          <p:nvPr/>
        </p:nvGrpSpPr>
        <p:grpSpPr>
          <a:xfrm>
            <a:off x="2413000" y="3327799"/>
            <a:ext cx="2662238" cy="3282156"/>
            <a:chOff x="2400300" y="3333750"/>
            <a:chExt cx="2662238" cy="3282156"/>
          </a:xfrm>
        </p:grpSpPr>
        <p:sp>
          <p:nvSpPr>
            <p:cNvPr id="12295" name="Freeform 4"/>
            <p:cNvSpPr>
              <a:spLocks/>
            </p:cNvSpPr>
            <p:nvPr/>
          </p:nvSpPr>
          <p:spPr bwMode="auto">
            <a:xfrm>
              <a:off x="2438400" y="3886200"/>
              <a:ext cx="2057400" cy="546100"/>
            </a:xfrm>
            <a:custGeom>
              <a:avLst/>
              <a:gdLst>
                <a:gd name="T0" fmla="*/ 0 w 1296"/>
                <a:gd name="T1" fmla="*/ 2147483647 h 720"/>
                <a:gd name="T2" fmla="*/ 2147483647 w 1296"/>
                <a:gd name="T3" fmla="*/ 2147483647 h 720"/>
                <a:gd name="T4" fmla="*/ 2147483647 w 1296"/>
                <a:gd name="T5" fmla="*/ 2147483647 h 720"/>
                <a:gd name="T6" fmla="*/ 2147483647 w 1296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720">
                  <a:moveTo>
                    <a:pt x="0" y="632"/>
                  </a:moveTo>
                  <a:cubicBezTo>
                    <a:pt x="200" y="676"/>
                    <a:pt x="400" y="720"/>
                    <a:pt x="528" y="632"/>
                  </a:cubicBezTo>
                  <a:cubicBezTo>
                    <a:pt x="656" y="544"/>
                    <a:pt x="640" y="208"/>
                    <a:pt x="768" y="104"/>
                  </a:cubicBezTo>
                  <a:cubicBezTo>
                    <a:pt x="896" y="0"/>
                    <a:pt x="1096" y="4"/>
                    <a:pt x="1296" y="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Freeform 6"/>
            <p:cNvSpPr>
              <a:spLocks/>
            </p:cNvSpPr>
            <p:nvPr/>
          </p:nvSpPr>
          <p:spPr bwMode="auto">
            <a:xfrm>
              <a:off x="2447925" y="5486400"/>
              <a:ext cx="1828800" cy="800100"/>
            </a:xfrm>
            <a:custGeom>
              <a:avLst/>
              <a:gdLst>
                <a:gd name="T0" fmla="*/ 0 w 1152"/>
                <a:gd name="T1" fmla="*/ 2147483647 h 504"/>
                <a:gd name="T2" fmla="*/ 2147483647 w 1152"/>
                <a:gd name="T3" fmla="*/ 2147483647 h 504"/>
                <a:gd name="T4" fmla="*/ 2147483647 w 1152"/>
                <a:gd name="T5" fmla="*/ 2147483647 h 504"/>
                <a:gd name="T6" fmla="*/ 2147483647 w 1152"/>
                <a:gd name="T7" fmla="*/ 2147483647 h 504"/>
                <a:gd name="T8" fmla="*/ 2147483647 w 1152"/>
                <a:gd name="T9" fmla="*/ 2147483647 h 504"/>
                <a:gd name="T10" fmla="*/ 2147483647 w 1152"/>
                <a:gd name="T11" fmla="*/ 2147483647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504">
                  <a:moveTo>
                    <a:pt x="0" y="272"/>
                  </a:moveTo>
                  <a:cubicBezTo>
                    <a:pt x="192" y="292"/>
                    <a:pt x="384" y="312"/>
                    <a:pt x="480" y="272"/>
                  </a:cubicBezTo>
                  <a:cubicBezTo>
                    <a:pt x="576" y="232"/>
                    <a:pt x="544" y="0"/>
                    <a:pt x="576" y="32"/>
                  </a:cubicBezTo>
                  <a:cubicBezTo>
                    <a:pt x="608" y="64"/>
                    <a:pt x="640" y="424"/>
                    <a:pt x="672" y="464"/>
                  </a:cubicBezTo>
                  <a:cubicBezTo>
                    <a:pt x="704" y="504"/>
                    <a:pt x="688" y="312"/>
                    <a:pt x="768" y="272"/>
                  </a:cubicBezTo>
                  <a:cubicBezTo>
                    <a:pt x="848" y="232"/>
                    <a:pt x="1000" y="228"/>
                    <a:pt x="1152" y="22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Freeform 7"/>
            <p:cNvSpPr>
              <a:spLocks/>
            </p:cNvSpPr>
            <p:nvPr/>
          </p:nvSpPr>
          <p:spPr bwMode="auto">
            <a:xfrm>
              <a:off x="2411414" y="4603750"/>
              <a:ext cx="1905000" cy="533400"/>
            </a:xfrm>
            <a:custGeom>
              <a:avLst/>
              <a:gdLst>
                <a:gd name="T0" fmla="*/ 0 w 1200"/>
                <a:gd name="T1" fmla="*/ 2147483647 h 336"/>
                <a:gd name="T2" fmla="*/ 2147483647 w 1200"/>
                <a:gd name="T3" fmla="*/ 2147483647 h 336"/>
                <a:gd name="T4" fmla="*/ 2147483647 w 1200"/>
                <a:gd name="T5" fmla="*/ 0 h 336"/>
                <a:gd name="T6" fmla="*/ 2147483647 w 1200"/>
                <a:gd name="T7" fmla="*/ 2147483647 h 336"/>
                <a:gd name="T8" fmla="*/ 2147483647 w 1200"/>
                <a:gd name="T9" fmla="*/ 2147483647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0" h="336">
                  <a:moveTo>
                    <a:pt x="0" y="288"/>
                  </a:moveTo>
                  <a:cubicBezTo>
                    <a:pt x="208" y="312"/>
                    <a:pt x="416" y="336"/>
                    <a:pt x="528" y="288"/>
                  </a:cubicBezTo>
                  <a:cubicBezTo>
                    <a:pt x="640" y="240"/>
                    <a:pt x="632" y="0"/>
                    <a:pt x="672" y="0"/>
                  </a:cubicBezTo>
                  <a:cubicBezTo>
                    <a:pt x="712" y="0"/>
                    <a:pt x="680" y="240"/>
                    <a:pt x="768" y="288"/>
                  </a:cubicBezTo>
                  <a:cubicBezTo>
                    <a:pt x="856" y="336"/>
                    <a:pt x="1028" y="312"/>
                    <a:pt x="1200" y="28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Line 8"/>
            <p:cNvSpPr>
              <a:spLocks noChangeShapeType="1"/>
            </p:cNvSpPr>
            <p:nvPr/>
          </p:nvSpPr>
          <p:spPr bwMode="auto">
            <a:xfrm>
              <a:off x="2476500" y="4810125"/>
              <a:ext cx="2057400" cy="0"/>
            </a:xfrm>
            <a:prstGeom prst="line">
              <a:avLst/>
            </a:prstGeom>
            <a:noFill/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9"/>
            <p:cNvSpPr>
              <a:spLocks noChangeShapeType="1"/>
            </p:cNvSpPr>
            <p:nvPr/>
          </p:nvSpPr>
          <p:spPr bwMode="auto">
            <a:xfrm>
              <a:off x="2514600" y="5867400"/>
              <a:ext cx="2057400" cy="0"/>
            </a:xfrm>
            <a:prstGeom prst="line">
              <a:avLst/>
            </a:prstGeom>
            <a:noFill/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03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2400300" y="3517900"/>
              <a:ext cx="0" cy="9144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4" name="Straight Arrow Connector 16"/>
            <p:cNvCxnSpPr>
              <a:cxnSpLocks noChangeShapeType="1"/>
            </p:cNvCxnSpPr>
            <p:nvPr/>
          </p:nvCxnSpPr>
          <p:spPr bwMode="auto">
            <a:xfrm>
              <a:off x="2400300" y="4432300"/>
              <a:ext cx="213360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05" name="TextBox 5"/>
            <p:cNvSpPr txBox="1">
              <a:spLocks noChangeArrowheads="1"/>
            </p:cNvSpPr>
            <p:nvPr/>
          </p:nvSpPr>
          <p:spPr bwMode="auto">
            <a:xfrm>
              <a:off x="4487863" y="4248150"/>
              <a:ext cx="3206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12306" name="TextBox 20"/>
            <p:cNvSpPr txBox="1">
              <a:spLocks noChangeArrowheads="1"/>
            </p:cNvSpPr>
            <p:nvPr/>
          </p:nvSpPr>
          <p:spPr bwMode="auto">
            <a:xfrm>
              <a:off x="2443163" y="3333750"/>
              <a:ext cx="8461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I(x,y)</a:t>
              </a:r>
            </a:p>
          </p:txBody>
        </p:sp>
        <p:cxnSp>
          <p:nvCxnSpPr>
            <p:cNvPr id="12307" name="Straight Arrow Connector 21"/>
            <p:cNvCxnSpPr>
              <a:cxnSpLocks noChangeShapeType="1"/>
            </p:cNvCxnSpPr>
            <p:nvPr/>
          </p:nvCxnSpPr>
          <p:spPr bwMode="auto">
            <a:xfrm>
              <a:off x="2514600" y="5257800"/>
              <a:ext cx="213360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08" name="TextBox 22"/>
            <p:cNvSpPr txBox="1">
              <a:spLocks noChangeArrowheads="1"/>
            </p:cNvSpPr>
            <p:nvPr/>
          </p:nvSpPr>
          <p:spPr bwMode="auto">
            <a:xfrm>
              <a:off x="4648200" y="5002213"/>
              <a:ext cx="3206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12309" name="TextBox 23"/>
            <p:cNvSpPr txBox="1">
              <a:spLocks noChangeArrowheads="1"/>
            </p:cNvSpPr>
            <p:nvPr/>
          </p:nvSpPr>
          <p:spPr bwMode="auto">
            <a:xfrm>
              <a:off x="4741863" y="5940425"/>
              <a:ext cx="3206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cxnSp>
          <p:nvCxnSpPr>
            <p:cNvPr id="12310" name="Straight Arrow Connector 24"/>
            <p:cNvCxnSpPr>
              <a:cxnSpLocks noChangeShapeType="1"/>
            </p:cNvCxnSpPr>
            <p:nvPr/>
          </p:nvCxnSpPr>
          <p:spPr bwMode="auto">
            <a:xfrm>
              <a:off x="2590800" y="6286500"/>
              <a:ext cx="213360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F35EBB-589A-4B81-B1F1-2EF88F520579}"/>
                </a:ext>
              </a:extLst>
            </p:cNvPr>
            <p:cNvCxnSpPr/>
            <p:nvPr/>
          </p:nvCxnSpPr>
          <p:spPr>
            <a:xfrm flipH="1">
              <a:off x="3425826" y="3758406"/>
              <a:ext cx="66675" cy="2857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6052276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1600200"/>
            <a:ext cx="4038600" cy="4530725"/>
          </a:xfrm>
        </p:spPr>
        <p:txBody>
          <a:bodyPr/>
          <a:lstStyle/>
          <a:p>
            <a:pPr eaLnBrk="1" hangingPunct="1"/>
            <a:r>
              <a:rPr lang="en-US" altLang="zh-CN" sz="2400"/>
              <a:t> </a:t>
            </a:r>
            <a:endParaRPr lang="en-US" altLang="en-US" sz="2400"/>
          </a:p>
        </p:txBody>
      </p:sp>
      <p:graphicFrame>
        <p:nvGraphicFramePr>
          <p:cNvPr id="99333" name="Object 4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1524000" y="1600200"/>
          <a:ext cx="7620000" cy="436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22972" imgH="4198468" progId="Excel.Sheet.8">
                  <p:embed/>
                </p:oleObj>
              </mc:Choice>
              <mc:Fallback>
                <p:oleObj name="Worksheet" r:id="rId2" imgW="7322972" imgH="4198468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0200"/>
                        <a:ext cx="7620000" cy="436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11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7813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/>
              <a:t>Use excel to plot a Gaussian distribution</a:t>
            </a:r>
            <a:br>
              <a:rPr lang="en-US" altLang="zh-CN" sz="3200"/>
            </a:br>
            <a:r>
              <a:rPr lang="en-US" altLang="zh-CN" sz="3200"/>
              <a:t> </a:t>
            </a:r>
            <a:r>
              <a:rPr lang="en-US" altLang="zh-CN" sz="2600"/>
              <a:t>(cut and paste to excel to view plot)</a:t>
            </a:r>
            <a:endParaRPr lang="en-US" altLang="en-US" sz="26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100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929691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A238E-CDC1-A654-8259-D18BC9449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315911"/>
          </a:xfrm>
        </p:spPr>
        <p:txBody>
          <a:bodyPr>
            <a:noAutofit/>
          </a:bodyPr>
          <a:lstStyle/>
          <a:p>
            <a:pPr algn="ctr"/>
            <a:r>
              <a:rPr lang="en-US" sz="2800" dirty="0"/>
              <a:t>Edge detection: essential Formulas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71C598-53D7-E5E8-32DB-8F9D9C78BF67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28650" y="1256097"/>
                <a:ext cx="8185150" cy="4930775"/>
              </a:xfrm>
            </p:spPr>
            <p:txBody>
              <a:bodyPr>
                <a:normAutofit/>
              </a:bodyPr>
              <a:lstStyle/>
              <a:p>
                <a:pPr>
                  <a:buNone/>
                </a:pPr>
                <a:r>
                  <a:rPr lang="en-US" sz="1200" dirty="0">
                    <a:solidFill>
                      <a:srgbClr val="000000"/>
                    </a:solidFill>
                  </a:rPr>
                  <a:t>	</a:t>
                </a:r>
                <a:r>
                  <a:rPr lang="en-US" sz="2000" dirty="0">
                    <a:solidFill>
                      <a:srgbClr val="000000"/>
                    </a:solidFill>
                  </a:rPr>
                  <a:t>1st order edge gradient 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))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rad>
                      <m:radPr>
                        <m:degHide m:val="on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𝐼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e>
                                    </m:d>
                                  </m:num>
                                  <m:den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𝜕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𝑇h𝑟𝑒𝑠h𝑜𝑙𝑑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</a:rPr>
                  <a:t>. </a:t>
                </a:r>
              </a:p>
              <a:p>
                <a:pPr>
                  <a:buNone/>
                </a:pPr>
                <a:endParaRPr lang="en-US" altLang="zh-TW" sz="2000" dirty="0">
                  <a:solidFill>
                    <a:srgbClr val="000000"/>
                  </a:solidFill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altLang="zh-TW" sz="2000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m:rPr>
                          <m:nor/>
                        </m:rPr>
                        <a:rPr lang="en-US" altLang="zh-TW" sz="2000" b="0" i="0" dirty="0" smtClean="0">
                          <a:latin typeface="Cambria Math" panose="02040503050406030204" pitchFamily="18" charset="0"/>
                        </a:rPr>
                        <m:t>nd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 </m:t>
                      </m:r>
                      <m:r>
                        <m:rPr>
                          <m:nor/>
                        </m:rPr>
                        <a:rPr lang="en-US" altLang="zh-TW" sz="2000" b="0" i="0" dirty="0" smtClean="0"/>
                        <m:t>order</m:t>
                      </m:r>
                      <m:r>
                        <m:rPr>
                          <m:nor/>
                        </m:rPr>
                        <a:rPr lang="en-US" altLang="zh-TW" sz="2000" b="0" i="0" dirty="0" smtClean="0"/>
                        <m:t> </m:t>
                      </m:r>
                      <m:r>
                        <m:rPr>
                          <m:nor/>
                        </m:rPr>
                        <a:rPr lang="en-US" altLang="zh-TW" sz="2000" b="0" i="0" dirty="0" smtClean="0"/>
                        <m:t>edge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 (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Laplacian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 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operator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), </m:t>
                      </m:r>
                      <m:r>
                        <m:rPr>
                          <m:nor/>
                        </m:rPr>
                        <a:rPr lang="en-US" altLang="zh-TW" sz="2000" i="1" dirty="0" smtClean="0"/>
                        <m:t>I</m:t>
                      </m:r>
                      <m:r>
                        <m:rPr>
                          <m:nor/>
                        </m:rPr>
                        <a:rPr lang="en-US" altLang="zh-TW" sz="2000" i="1" dirty="0" smtClean="0"/>
                        <m:t>(</m:t>
                      </m:r>
                      <m:r>
                        <m:rPr>
                          <m:nor/>
                        </m:rPr>
                        <a:rPr lang="en-US" altLang="zh-TW" sz="2000" i="1" dirty="0" smtClean="0"/>
                        <m:t>x</m:t>
                      </m:r>
                      <m:r>
                        <m:rPr>
                          <m:nor/>
                        </m:rPr>
                        <a:rPr lang="en-US" altLang="zh-TW" sz="2000" i="1" dirty="0" smtClean="0"/>
                        <m:t>,</m:t>
                      </m:r>
                      <m:r>
                        <m:rPr>
                          <m:nor/>
                        </m:rPr>
                        <a:rPr lang="en-US" altLang="zh-TW" sz="2000" i="1" dirty="0" smtClean="0"/>
                        <m:t>y</m:t>
                      </m:r>
                      <m:r>
                        <m:rPr>
                          <m:nor/>
                        </m:rPr>
                        <a:rPr lang="en-US" altLang="zh-TW" sz="2000" i="1" dirty="0" smtClean="0"/>
                        <m:t>)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 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is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 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an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 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edge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 </m:t>
                      </m:r>
                      <m:r>
                        <m:rPr>
                          <m:nor/>
                        </m:rPr>
                        <a:rPr lang="en-US" altLang="zh-TW" sz="2000" dirty="0" smtClean="0"/>
                        <m:t>if</m:t>
                      </m:r>
                    </m:oMath>
                  </m:oMathPara>
                </a14:m>
                <a:endParaRPr lang="en-US" altLang="zh-TW" sz="2000" dirty="0"/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d>
                            <m:d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I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y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)=</m:t>
                      </m:r>
                      <m:r>
                        <m:rPr>
                          <m:nor/>
                        </m:rPr>
                        <a:rPr lang="en-US" sz="2000" dirty="0">
                          <a:solidFill>
                            <a:srgbClr val="000000"/>
                          </a:solidFill>
                        </a:rPr>
                        <m:t>image</m:t>
                      </m:r>
                    </m:oMath>
                  </m:oMathPara>
                </a14:m>
                <a:endParaRPr lang="en-US" sz="2000" dirty="0"/>
              </a:p>
              <a:p>
                <a:pPr>
                  <a:buNone/>
                </a:pPr>
                <a:endParaRPr lang="en-US" sz="2000" dirty="0"/>
              </a:p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sz="200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D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Gaussian</m:t>
                    </m:r>
                  </m:oMath>
                </a14:m>
                <a:r>
                  <a:rPr lang="en-US" sz="20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: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x</m:t>
                        </m:r>
                      </m:e>
                    </m:d>
                    <m:r>
                      <m:rPr>
                        <m:sty m:val="p"/>
                      </m:rPr>
                      <a:rPr lang="en-US" sz="200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G</m:t>
                    </m:r>
                    <m:d>
                      <m:d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e>
                    </m:d>
                    <m:r>
                      <a:rPr lang="en-US" sz="200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i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  <m:sSup>
                          <m:sSup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p>
                      <m:sSupPr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  <m:r>
                                      <a:rPr lang="en-US" sz="2000" i="1">
                                        <a:solidFill>
                                          <a:srgbClr val="0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𝑚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solidFill>
                                              <a:srgbClr val="0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p>
                              <m:sSupPr>
                                <m:ctrlP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sup>
                    </m:sSup>
                  </m:oMath>
                </a14:m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771C598-53D7-E5E8-32DB-8F9D9C78BF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28650" y="1256097"/>
                <a:ext cx="8185150" cy="493077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bject 22">
            <a:extLst>
              <a:ext uri="{FF2B5EF4-FFF2-40B4-BE49-F238E27FC236}">
                <a16:creationId xmlns:a16="http://schemas.microsoft.com/office/drawing/2014/main" id="{796539B0-981F-32CF-5CB6-4F03A95955E2}"/>
              </a:ext>
            </a:extLst>
          </p:cNvPr>
          <p:cNvSpPr txBox="1">
            <a:spLocks/>
          </p:cNvSpPr>
          <p:nvPr/>
        </p:nvSpPr>
        <p:spPr bwMode="auto">
          <a:xfrm>
            <a:off x="628650" y="2911475"/>
            <a:ext cx="4653280" cy="10350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C5B0AC-790E-88E9-2D22-CCF26EB9A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B870C2-D966-6406-B9C8-A1E5BFCF1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101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64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sz="3200"/>
              <a:t>Practical computational methods (discrete method for finding </a:t>
            </a:r>
            <a:r>
              <a:rPr lang="en-US" altLang="zh-TW" sz="3200" u="sng"/>
              <a:t>first order gradient</a:t>
            </a:r>
            <a:r>
              <a:rPr lang="en-US" altLang="zh-TW" sz="3200"/>
              <a:t>)</a:t>
            </a:r>
            <a:endParaRPr lang="en-US" altLang="zh-TW" sz="400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zh-TW"/>
          </a:p>
          <a:p>
            <a:pPr eaLnBrk="1" hangingPunct="1"/>
            <a:r>
              <a:rPr lang="en-US" altLang="zh-TW"/>
              <a:t>First order gradient operators</a:t>
            </a:r>
          </a:p>
          <a:p>
            <a:pPr lvl="1" eaLnBrk="1" hangingPunct="1"/>
            <a:r>
              <a:rPr lang="en-US" altLang="zh-TW"/>
              <a:t>Roberts operator</a:t>
            </a:r>
          </a:p>
          <a:p>
            <a:pPr lvl="1" eaLnBrk="1" hangingPunct="1"/>
            <a:r>
              <a:rPr lang="en-US" altLang="zh-TW"/>
              <a:t>Prewiit operator</a:t>
            </a:r>
          </a:p>
          <a:p>
            <a:pPr lvl="1" eaLnBrk="1" hangingPunct="1"/>
            <a:r>
              <a:rPr lang="en-US" altLang="zh-TW"/>
              <a:t>Sobel operator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8986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Convolution</a:t>
            </a:r>
            <a:r>
              <a:rPr lang="en-US" altLang="en-US"/>
              <a:t> method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Convolution is an important and popular technique in signal processing</a:t>
            </a:r>
          </a:p>
          <a:p>
            <a:pPr eaLnBrk="1" hangingPunct="1"/>
            <a:r>
              <a:rPr lang="en-US" altLang="en-US" dirty="0"/>
              <a:t>Edges can be found by convoluting an image with a mask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131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Gradient calculation by convolution*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9342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400"/>
              <a:t>Differentiate an image I w.r.t x</a:t>
            </a:r>
          </a:p>
          <a:p>
            <a:pPr eaLnBrk="1" hangingPunct="1"/>
            <a:r>
              <a:rPr lang="en-US" altLang="en-US" sz="2400"/>
              <a:t>G(I)=gradient of I= dI/dx</a:t>
            </a:r>
          </a:p>
          <a:p>
            <a:pPr eaLnBrk="1" hangingPunct="1"/>
            <a:r>
              <a:rPr lang="en-US" altLang="en-US" sz="2400"/>
              <a:t>It is the same as </a:t>
            </a:r>
          </a:p>
          <a:p>
            <a:pPr eaLnBrk="1" hangingPunct="1"/>
            <a:r>
              <a:rPr lang="en-US" altLang="en-US" sz="2400"/>
              <a:t>dI/dx    </a:t>
            </a:r>
            <a:r>
              <a:rPr lang="en-US" altLang="en-US" sz="2400">
                <a:sym typeface="Symbol" pitchFamily="18" charset="2"/>
              </a:rPr>
              <a:t>       </a:t>
            </a:r>
            <a:r>
              <a:rPr lang="en-US" altLang="en-US" sz="2400"/>
              <a:t>(d/dx)*I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64" name="Object 9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1781175" y="4648200"/>
                <a:ext cx="4238625" cy="13509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Graident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mask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Example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−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horizontal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direction</m:t>
                      </m:r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364" name="Object 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1781175" y="4648200"/>
                <a:ext cx="4238625" cy="135096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367" name="Text Box 4"/>
          <p:cNvSpPr txBox="1">
            <a:spLocks noChangeArrowheads="1"/>
          </p:cNvSpPr>
          <p:nvPr/>
        </p:nvSpPr>
        <p:spPr bwMode="auto">
          <a:xfrm>
            <a:off x="3657600" y="3733800"/>
            <a:ext cx="2947988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*=Convolution operator</a:t>
            </a:r>
          </a:p>
        </p:txBody>
      </p:sp>
      <p:sp>
        <p:nvSpPr>
          <p:cNvPr id="15368" name="Line 5"/>
          <p:cNvSpPr>
            <a:spLocks noChangeShapeType="1"/>
          </p:cNvSpPr>
          <p:nvPr/>
        </p:nvSpPr>
        <p:spPr bwMode="auto">
          <a:xfrm flipH="1" flipV="1">
            <a:off x="3276600" y="3352800"/>
            <a:ext cx="3810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Text Box 6"/>
          <p:cNvSpPr txBox="1">
            <a:spLocks noChangeArrowheads="1"/>
          </p:cNvSpPr>
          <p:nvPr/>
        </p:nvSpPr>
        <p:spPr bwMode="auto">
          <a:xfrm>
            <a:off x="1447800" y="3733800"/>
            <a:ext cx="1879600" cy="6540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Gradient mask</a:t>
            </a:r>
          </a:p>
          <a:p>
            <a:r>
              <a:rPr lang="en-US" altLang="en-US"/>
              <a:t>Or filter mask</a:t>
            </a:r>
          </a:p>
        </p:txBody>
      </p:sp>
      <p:sp>
        <p:nvSpPr>
          <p:cNvPr id="15370" name="Line 7"/>
          <p:cNvSpPr>
            <a:spLocks noChangeShapeType="1"/>
          </p:cNvSpPr>
          <p:nvPr/>
        </p:nvSpPr>
        <p:spPr bwMode="auto">
          <a:xfrm flipV="1">
            <a:off x="2438400" y="3505200"/>
            <a:ext cx="228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AutoShape 8"/>
          <p:cNvSpPr>
            <a:spLocks/>
          </p:cNvSpPr>
          <p:nvPr/>
        </p:nvSpPr>
        <p:spPr bwMode="auto">
          <a:xfrm rot="5400000">
            <a:off x="2667000" y="3048000"/>
            <a:ext cx="76200" cy="838200"/>
          </a:xfrm>
          <a:prstGeom prst="rightBrace">
            <a:avLst>
              <a:gd name="adj1" fmla="val 91667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12168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7038" y="5334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TW" sz="3200"/>
              <a:t>Assume Gx,Gy are separable, the total gradient Gm becomes</a:t>
            </a:r>
            <a:endParaRPr lang="en-US" altLang="zh-TW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400" i="1" dirty="0"/>
              <a:t>Horizontal gradient =G</a:t>
            </a:r>
            <a:r>
              <a:rPr lang="en-US" altLang="zh-TW" sz="2400" i="1" baseline="-25000" dirty="0"/>
              <a:t>x</a:t>
            </a:r>
            <a:r>
              <a:rPr lang="en-US" altLang="zh-TW" sz="2400" i="1" dirty="0"/>
              <a:t>(</a:t>
            </a:r>
            <a:r>
              <a:rPr lang="en-US" altLang="zh-TW" sz="2400" i="1" dirty="0" err="1"/>
              <a:t>i,j</a:t>
            </a:r>
            <a:r>
              <a:rPr lang="en-US" altLang="zh-TW" sz="2400" i="1" dirty="0"/>
              <a:t>)= </a:t>
            </a:r>
            <a:r>
              <a:rPr lang="en-US" altLang="zh-TW" sz="2400" i="1" dirty="0" err="1"/>
              <a:t>h_x</a:t>
            </a:r>
            <a:r>
              <a:rPr lang="en-US" altLang="zh-TW" sz="2400" i="1" dirty="0"/>
              <a:t> * I(</a:t>
            </a:r>
            <a:r>
              <a:rPr lang="en-US" altLang="zh-TW" sz="2400" i="1" dirty="0" err="1"/>
              <a:t>i,j</a:t>
            </a:r>
            <a:r>
              <a:rPr lang="en-US" altLang="zh-TW" sz="2400" i="1" dirty="0"/>
              <a:t>)</a:t>
            </a:r>
          </a:p>
          <a:p>
            <a:pPr eaLnBrk="1" hangingPunct="1"/>
            <a:r>
              <a:rPr lang="en-US" altLang="zh-TW" sz="2400" i="1" dirty="0"/>
              <a:t>vertical gradient= </a:t>
            </a:r>
            <a:r>
              <a:rPr lang="en-US" altLang="zh-TW" sz="2400" i="1" dirty="0" err="1"/>
              <a:t>G</a:t>
            </a:r>
            <a:r>
              <a:rPr lang="en-US" altLang="zh-TW" sz="2400" i="1" baseline="-25000" dirty="0" err="1"/>
              <a:t>y</a:t>
            </a:r>
            <a:r>
              <a:rPr lang="en-US" altLang="zh-TW" sz="2400" i="1" dirty="0"/>
              <a:t>(</a:t>
            </a:r>
            <a:r>
              <a:rPr lang="en-US" altLang="zh-TW" sz="2400" i="1" dirty="0" err="1"/>
              <a:t>i,j</a:t>
            </a:r>
            <a:r>
              <a:rPr lang="en-US" altLang="zh-TW" sz="2400" i="1" dirty="0"/>
              <a:t>)= </a:t>
            </a:r>
            <a:r>
              <a:rPr lang="en-US" altLang="zh-TW" sz="2400" i="1" dirty="0" err="1"/>
              <a:t>h_y</a:t>
            </a:r>
            <a:r>
              <a:rPr lang="en-US" altLang="zh-TW" sz="2400" i="1" dirty="0"/>
              <a:t> * I(</a:t>
            </a:r>
            <a:r>
              <a:rPr lang="en-US" altLang="zh-TW" sz="2400" i="1" dirty="0" err="1"/>
              <a:t>i,j</a:t>
            </a:r>
            <a:r>
              <a:rPr lang="en-US" altLang="zh-TW" sz="2400" i="1" dirty="0"/>
              <a:t>),</a:t>
            </a:r>
            <a:endParaRPr lang="en-US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388" name="Object 8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677863" y="2425700"/>
                <a:ext cx="4462463" cy="37496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Horizontal</m:t>
                      </m:r>
                      <m:r>
                        <m:rPr>
                          <m:nor/>
                        </m:rPr>
                        <a:rPr lang="en-US" sz="16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sz="16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edge</m:t>
                      </m:r>
                      <m:r>
                        <m:rPr>
                          <m:nor/>
                        </m:rPr>
                        <a:rPr lang="en-US" sz="16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sz="16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m:rPr>
                          <m:nor/>
                        </m:rPr>
                        <a:rPr lang="en-US" sz="16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sz="16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mask</m:t>
                      </m:r>
                      <m:r>
                        <m:rPr>
                          <m:nor/>
                        </m:rPr>
                        <a:rPr lang="en-US" sz="1600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 </m:t>
                      </m:r>
                    </m:oMath>
                  </m:oMathPara>
                </a14:m>
                <a:endParaRPr lang="en-US" sz="16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nor/>
                                  </m:rP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b="0" i="0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br>
                  <a:rPr lang="en-US" sz="16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Vertical</m:t>
                      </m:r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edge</m:t>
                      </m:r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filter</m:t>
                      </m:r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mask</m:t>
                      </m:r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16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m:rPr>
                          <m:nor/>
                        </m:rP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6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m:rPr>
                                    <m:nor/>
                                  </m:rP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1600" i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16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br>
                  <a:rPr lang="en-US" sz="16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</m:e>
                            <m:sub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br>
                  <a:rPr lang="en-US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_</m:t>
                                  </m:r>
                                  <m:r>
                                    <a:rPr lang="en-US" sz="16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6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br>
                  <a:rPr lang="en-US" sz="16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𝑒𝑑𝑔𝑒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𝑑𝑖𝑟𝑒𝑐𝑡𝑖𝑜𝑛</m:t>
                      </m:r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16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unc>
                        <m:funcPr>
                          <m:ctrlPr>
                            <a:rPr lang="en-US" sz="16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16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tan</m:t>
                              </m:r>
                            </m:e>
                            <m:sup>
                              <m: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p>
                          </m:sSup>
                        </m:fName>
                        <m:e>
                          <m:d>
                            <m:dPr>
                              <m:ctrlPr>
                                <a:rPr lang="en-US" sz="16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6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</m:func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in</m:t>
                      </m:r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16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degrees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16388" name="Object 8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677863" y="2425700"/>
                <a:ext cx="4462463" cy="3749675"/>
              </a:xfrm>
              <a:prstGeom prst="rect">
                <a:avLst/>
              </a:prstGeom>
              <a:blipFill>
                <a:blip r:embed="rId2"/>
                <a:stretch>
                  <a:fillRect b="-13821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91" name="Line 4"/>
          <p:cNvSpPr>
            <a:spLocks noChangeShapeType="1"/>
          </p:cNvSpPr>
          <p:nvPr/>
        </p:nvSpPr>
        <p:spPr bwMode="auto">
          <a:xfrm>
            <a:off x="6167438" y="1743075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2" name="Line 5"/>
          <p:cNvSpPr>
            <a:spLocks noChangeShapeType="1"/>
          </p:cNvSpPr>
          <p:nvPr/>
        </p:nvSpPr>
        <p:spPr bwMode="auto">
          <a:xfrm flipV="1">
            <a:off x="6396038" y="2197100"/>
            <a:ext cx="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6248400" y="2743200"/>
            <a:ext cx="256063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br>
              <a:rPr lang="en-US" altLang="zh-TW">
                <a:solidFill>
                  <a:schemeClr val="tx2"/>
                </a:solidFill>
              </a:rPr>
            </a:br>
            <a:r>
              <a:rPr lang="en-US" altLang="zh-TW">
                <a:solidFill>
                  <a:schemeClr val="tx2"/>
                </a:solidFill>
              </a:rPr>
              <a:t> </a:t>
            </a:r>
            <a:r>
              <a:rPr lang="en-US" altLang="zh-TW" u="sng">
                <a:solidFill>
                  <a:schemeClr val="tx2"/>
                </a:solidFill>
              </a:rPr>
              <a:t>* is the </a:t>
            </a:r>
          </a:p>
          <a:p>
            <a:r>
              <a:rPr lang="en-US" altLang="zh-TW" u="sng">
                <a:solidFill>
                  <a:schemeClr val="tx2"/>
                </a:solidFill>
              </a:rPr>
              <a:t>convolution operator</a:t>
            </a:r>
            <a:endParaRPr lang="en-US" altLang="en-US" u="sng">
              <a:solidFill>
                <a:schemeClr val="tx2"/>
              </a:solidFill>
            </a:endParaRPr>
          </a:p>
        </p:txBody>
      </p:sp>
      <p:sp>
        <p:nvSpPr>
          <p:cNvPr id="16396" name="Text Box 10"/>
          <p:cNvSpPr txBox="1">
            <a:spLocks noChangeArrowheads="1"/>
          </p:cNvSpPr>
          <p:nvPr/>
        </p:nvSpPr>
        <p:spPr bwMode="auto">
          <a:xfrm>
            <a:off x="6712744" y="1469232"/>
            <a:ext cx="13477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/>
              <a:t>Horizontal</a:t>
            </a:r>
          </a:p>
          <a:p>
            <a:r>
              <a:rPr lang="en-US" altLang="en-US" dirty="0"/>
              <a:t>direction</a:t>
            </a:r>
          </a:p>
        </p:txBody>
      </p:sp>
      <p:sp>
        <p:nvSpPr>
          <p:cNvPr id="16397" name="Text Box 11"/>
          <p:cNvSpPr txBox="1">
            <a:spLocks noChangeArrowheads="1"/>
          </p:cNvSpPr>
          <p:nvPr/>
        </p:nvSpPr>
        <p:spPr bwMode="auto">
          <a:xfrm>
            <a:off x="6751638" y="2165351"/>
            <a:ext cx="1179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/>
              <a:t>vertical</a:t>
            </a:r>
          </a:p>
          <a:p>
            <a:r>
              <a:rPr lang="en-US" altLang="en-US" dirty="0"/>
              <a:t>direction</a:t>
            </a:r>
          </a:p>
        </p:txBody>
      </p:sp>
      <p:pic>
        <p:nvPicPr>
          <p:cNvPr id="16398" name="Picture 21" descr="m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0" t="27600" b="37199"/>
          <a:stretch>
            <a:fillRect/>
          </a:stretch>
        </p:blipFill>
        <p:spPr bwMode="auto">
          <a:xfrm>
            <a:off x="6396038" y="3930650"/>
            <a:ext cx="1985962" cy="1439863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9" name="Line 22"/>
          <p:cNvSpPr>
            <a:spLocks noChangeShapeType="1"/>
          </p:cNvSpPr>
          <p:nvPr/>
        </p:nvSpPr>
        <p:spPr bwMode="auto">
          <a:xfrm flipH="1" flipV="1">
            <a:off x="6624638" y="4845050"/>
            <a:ext cx="304800" cy="914400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Oval 23"/>
          <p:cNvSpPr>
            <a:spLocks noChangeArrowheads="1"/>
          </p:cNvSpPr>
          <p:nvPr/>
        </p:nvSpPr>
        <p:spPr bwMode="auto">
          <a:xfrm>
            <a:off x="7005638" y="4464050"/>
            <a:ext cx="152400" cy="152400"/>
          </a:xfrm>
          <a:prstGeom prst="ellips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16401" name="Line 24"/>
          <p:cNvSpPr>
            <a:spLocks noChangeShapeType="1"/>
          </p:cNvSpPr>
          <p:nvPr/>
        </p:nvSpPr>
        <p:spPr bwMode="auto">
          <a:xfrm flipV="1">
            <a:off x="6959600" y="4692649"/>
            <a:ext cx="122238" cy="954087"/>
          </a:xfrm>
          <a:prstGeom prst="line">
            <a:avLst/>
          </a:prstGeom>
          <a:noFill/>
          <a:ln w="38100">
            <a:solidFill>
              <a:schemeClr val="accent1"/>
            </a:solidFill>
            <a:prstDash val="sysDot"/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2" name="Text Box 25"/>
          <p:cNvSpPr txBox="1">
            <a:spLocks noChangeArrowheads="1"/>
          </p:cNvSpPr>
          <p:nvPr/>
        </p:nvSpPr>
        <p:spPr bwMode="auto">
          <a:xfrm>
            <a:off x="6019800" y="5816600"/>
            <a:ext cx="2411413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An edge is found  </a:t>
            </a:r>
          </a:p>
          <a:p>
            <a:r>
              <a:rPr lang="en-US" altLang="en-US"/>
              <a:t>and direction is tan</a:t>
            </a:r>
            <a:r>
              <a:rPr lang="en-US" altLang="en-US" baseline="30000"/>
              <a:t>-1</a:t>
            </a:r>
            <a:r>
              <a:rPr lang="en-US" altLang="en-US"/>
              <a:t>(Gy/Gx)=</a:t>
            </a:r>
            <a:r>
              <a:rPr lang="en-US" altLang="en-US">
                <a:sym typeface="Symbol" pitchFamily="18" charset="2"/>
              </a:rPr>
              <a:t></a:t>
            </a:r>
            <a:r>
              <a:rPr lang="en-US" altLang="en-US" baseline="-25000">
                <a:sym typeface="Symbol" pitchFamily="18" charset="2"/>
              </a:rPr>
              <a:t>e</a:t>
            </a:r>
            <a:r>
              <a:rPr lang="en-US" altLang="en-US"/>
              <a:t> </a:t>
            </a:r>
          </a:p>
        </p:txBody>
      </p:sp>
      <p:sp>
        <p:nvSpPr>
          <p:cNvPr id="16403" name="Line 26"/>
          <p:cNvSpPr>
            <a:spLocks noChangeShapeType="1"/>
          </p:cNvSpPr>
          <p:nvPr/>
        </p:nvSpPr>
        <p:spPr bwMode="auto">
          <a:xfrm>
            <a:off x="6929438" y="575945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4" name="Freeform 27"/>
          <p:cNvSpPr>
            <a:spLocks/>
          </p:cNvSpPr>
          <p:nvPr/>
        </p:nvSpPr>
        <p:spPr bwMode="auto">
          <a:xfrm>
            <a:off x="6904038" y="5530850"/>
            <a:ext cx="254000" cy="228600"/>
          </a:xfrm>
          <a:custGeom>
            <a:avLst/>
            <a:gdLst>
              <a:gd name="T0" fmla="*/ 0 w 56"/>
              <a:gd name="T1" fmla="*/ 2147483647 h 112"/>
              <a:gd name="T2" fmla="*/ 2147483647 w 56"/>
              <a:gd name="T3" fmla="*/ 2147483647 h 112"/>
              <a:gd name="T4" fmla="*/ 2147483647 w 56"/>
              <a:gd name="T5" fmla="*/ 2147483647 h 11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56" h="112">
                <a:moveTo>
                  <a:pt x="0" y="16"/>
                </a:moveTo>
                <a:cubicBezTo>
                  <a:pt x="20" y="8"/>
                  <a:pt x="40" y="0"/>
                  <a:pt x="48" y="16"/>
                </a:cubicBezTo>
                <a:cubicBezTo>
                  <a:pt x="56" y="32"/>
                  <a:pt x="52" y="72"/>
                  <a:pt x="48" y="11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5" name="Text Box 28"/>
          <p:cNvSpPr txBox="1">
            <a:spLocks noChangeArrowheads="1"/>
          </p:cNvSpPr>
          <p:nvPr/>
        </p:nvSpPr>
        <p:spPr bwMode="auto">
          <a:xfrm>
            <a:off x="7189788" y="5411788"/>
            <a:ext cx="3937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>
                <a:sym typeface="Symbol" pitchFamily="18" charset="2"/>
              </a:rPr>
              <a:t></a:t>
            </a:r>
            <a:r>
              <a:rPr lang="en-US" altLang="en-US" baseline="-25000">
                <a:sym typeface="Symbol" pitchFamily="18" charset="2"/>
              </a:rPr>
              <a:t>e</a:t>
            </a:r>
          </a:p>
        </p:txBody>
      </p:sp>
      <p:sp>
        <p:nvSpPr>
          <p:cNvPr id="16406" name="Line 22"/>
          <p:cNvSpPr>
            <a:spLocks noChangeShapeType="1"/>
          </p:cNvSpPr>
          <p:nvPr/>
        </p:nvSpPr>
        <p:spPr bwMode="auto">
          <a:xfrm flipH="1" flipV="1">
            <a:off x="6751638" y="3627438"/>
            <a:ext cx="304800" cy="914400"/>
          </a:xfrm>
          <a:prstGeom prst="line">
            <a:avLst/>
          </a:prstGeom>
          <a:noFill/>
          <a:ln w="57150">
            <a:solidFill>
              <a:srgbClr val="00B0F0"/>
            </a:solidFill>
            <a:prstDash val="sysDot"/>
            <a:round/>
            <a:headEnd type="none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5570538" y="1131094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14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6343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9588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3200"/>
              <a:t>What is convolution ?</a:t>
            </a:r>
            <a:br>
              <a:rPr lang="en-US" altLang="zh-TW" sz="3200"/>
            </a:br>
            <a:r>
              <a:rPr lang="en-US" altLang="zh-TW" sz="3200"/>
              <a:t>Discrete convolution C=</a:t>
            </a:r>
            <a:r>
              <a:rPr lang="en-US" altLang="zh-TW" sz="3200" i="1"/>
              <a:t>I*</a:t>
            </a:r>
            <a:r>
              <a:rPr lang="en-US" altLang="zh-TW" sz="3200" i="1">
                <a:sym typeface="Symbol" pitchFamily="18" charset="2"/>
              </a:rPr>
              <a:t>h</a:t>
            </a:r>
            <a:endParaRPr lang="en-US" altLang="zh-TW" sz="320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6400800" cy="4530725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By definition </a:t>
            </a:r>
            <a:r>
              <a:rPr lang="en-US" altLang="zh-TW" sz="1600" dirty="0"/>
              <a:t>(</a:t>
            </a:r>
            <a:r>
              <a:rPr lang="zh-TW" altLang="zh-TW" sz="1600" dirty="0"/>
              <a:t>http://en.wikipedia.org/wiki/Convolution</a:t>
            </a:r>
            <a:r>
              <a:rPr lang="zh-TW" altLang="en-US" sz="1600" dirty="0"/>
              <a:t>)</a:t>
            </a:r>
            <a:r>
              <a:rPr lang="zh-TW" altLang="zh-TW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412" name="Object 5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688975" y="2590800"/>
                <a:ext cx="7916863" cy="14541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7412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688975" y="2590800"/>
                <a:ext cx="7916863" cy="14541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415" name="Text Box 9"/>
          <p:cNvSpPr txBox="1">
            <a:spLocks noChangeArrowheads="1"/>
          </p:cNvSpPr>
          <p:nvPr/>
        </p:nvSpPr>
        <p:spPr bwMode="auto">
          <a:xfrm>
            <a:off x="5851525" y="4603750"/>
            <a:ext cx="20748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X=multiplication</a:t>
            </a:r>
          </a:p>
          <a:p>
            <a:r>
              <a:rPr lang="en-US" altLang="en-US"/>
              <a:t>*=convolution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94344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Convolution is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TW" dirty="0"/>
              <a:t>Commutative : g(n)*h(n)=h(n)*g(n)</a:t>
            </a:r>
          </a:p>
          <a:p>
            <a:pPr eaLnBrk="1" hangingPunct="1"/>
            <a:r>
              <a:rPr lang="en-US" altLang="zh-TW" dirty="0"/>
              <a:t>associative: {x(n)*g(n)}*h(n)=x(n)*{h(n)*g(n)}</a:t>
            </a:r>
          </a:p>
          <a:p>
            <a:pPr eaLnBrk="1" hangingPunct="1"/>
            <a:r>
              <a:rPr lang="en-US" altLang="zh-TW" dirty="0"/>
              <a:t>Distributive</a:t>
            </a:r>
          </a:p>
          <a:p>
            <a:pPr eaLnBrk="1" hangingPunct="1"/>
            <a:r>
              <a:rPr lang="en-US" altLang="zh-TW" dirty="0"/>
              <a:t>x(n)*{g(n)+h(n)}=x(n)*g(n)+x(n)*h(n)</a:t>
            </a:r>
          </a:p>
          <a:p>
            <a:pPr eaLnBrk="1" hangingPunct="1"/>
            <a:r>
              <a:rPr lang="en-US" altLang="zh-TW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Application: edge finding</a:t>
            </a:r>
          </a:p>
          <a:p>
            <a:pPr eaLnBrk="1" hangingPunct="1"/>
            <a:r>
              <a:rPr lang="en-US" altLang="zh-TW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In practice : only accept convoluted values obtained when edge mask and image are fully overlapped.</a:t>
            </a:r>
            <a:endParaRPr lang="zh-TW" altLang="zh-TW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7361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1911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CN"/>
              <a:t>1-D convolution examples</a:t>
            </a:r>
            <a:endParaRPr lang="en-US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Example 1</a:t>
            </a:r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Example 2 </a:t>
            </a:r>
          </a:p>
        </p:txBody>
      </p:sp>
      <p:pic>
        <p:nvPicPr>
          <p:cNvPr id="19462" name="Picture 7" descr="Convolution_of_box_signal_with_itself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70104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8"/>
          <p:cNvSpPr txBox="1">
            <a:spLocks noChangeArrowheads="1"/>
          </p:cNvSpPr>
          <p:nvPr/>
        </p:nvSpPr>
        <p:spPr bwMode="auto">
          <a:xfrm>
            <a:off x="2895600" y="523875"/>
            <a:ext cx="4873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http://en.wikipedia.org/wiki/Convolution</a:t>
            </a:r>
          </a:p>
        </p:txBody>
      </p:sp>
      <p:pic>
        <p:nvPicPr>
          <p:cNvPr id="19464" name="Picture 10" descr="Convolution_of_spiky_function_with_box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648200"/>
            <a:ext cx="7162800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335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demo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204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7308850" cy="480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09600" y="6103938"/>
            <a:ext cx="6877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</a:pPr>
            <a:r>
              <a:rPr lang="en-US" altLang="en-US" sz="1200" dirty="0">
                <a:hlinkClick r:id="rId3"/>
              </a:rPr>
              <a:t>http://www.fourier-series.com/fourierseries2/flash_programs/Convolution/index.html</a:t>
            </a:r>
            <a:endParaRPr lang="en-US" altLang="en-US" sz="1200" dirty="0"/>
          </a:p>
          <a:p>
            <a:endParaRPr lang="en-US" altLang="en-US" sz="12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830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3600" dirty="0"/>
              <a:t>We first learn </a:t>
            </a:r>
            <a:r>
              <a:rPr lang="en-US" altLang="zh-TW" sz="3600" u="sng" dirty="0"/>
              <a:t>discrete (cross) correlation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h</a:t>
            </a:r>
            <a:r>
              <a:rPr lang="en-US" dirty="0">
                <a:solidFill>
                  <a:srgbClr val="C00000"/>
                </a:solidFill>
              </a:rPr>
              <a:t>=[1 3 4</a:t>
            </a:r>
          </a:p>
          <a:p>
            <a:r>
              <a:rPr lang="en-US" dirty="0">
                <a:solidFill>
                  <a:srgbClr val="C00000"/>
                </a:solidFill>
              </a:rPr>
              <a:t>        2 7 1</a:t>
            </a:r>
          </a:p>
          <a:p>
            <a:r>
              <a:rPr lang="en-US" dirty="0">
                <a:solidFill>
                  <a:srgbClr val="C00000"/>
                </a:solidFill>
              </a:rPr>
              <a:t>        0  5 2]</a:t>
            </a:r>
          </a:p>
          <a:p>
            <a:r>
              <a:rPr lang="en-US" i="1" dirty="0"/>
              <a:t>F</a:t>
            </a:r>
            <a:r>
              <a:rPr lang="en-US" dirty="0"/>
              <a:t>=[4 1</a:t>
            </a:r>
          </a:p>
          <a:p>
            <a:r>
              <a:rPr lang="en-US" dirty="0"/>
              <a:t>      2 7]</a:t>
            </a:r>
          </a:p>
          <a:p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06413" y="2061830"/>
            <a:ext cx="4038600" cy="4525963"/>
          </a:xfrm>
        </p:spPr>
        <p:txBody>
          <a:bodyPr>
            <a:normAutofit/>
          </a:bodyPr>
          <a:lstStyle/>
          <a:p>
            <a:r>
              <a:rPr lang="nn-NO" dirty="0"/>
              <a:t>G =</a:t>
            </a:r>
          </a:p>
          <a:p>
            <a:endParaRPr lang="nn-NO" dirty="0"/>
          </a:p>
          <a:p>
            <a:r>
              <a:rPr lang="nn-NO" dirty="0"/>
              <a:t>convulve(h*F)</a:t>
            </a:r>
          </a:p>
          <a:p>
            <a:r>
              <a:rPr lang="nn-NO" dirty="0"/>
              <a:t>    7    23    34     8</a:t>
            </a:r>
          </a:p>
          <a:p>
            <a:r>
              <a:rPr lang="nn-NO" dirty="0"/>
              <a:t>    15   60   37    18</a:t>
            </a:r>
          </a:p>
          <a:p>
            <a:r>
              <a:rPr lang="nn-NO" dirty="0"/>
              <a:t>     2    50   53     8</a:t>
            </a:r>
          </a:p>
          <a:p>
            <a:r>
              <a:rPr lang="nn-NO" dirty="0"/>
              <a:t>     0     5    22     8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Edge v240109a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5C3E90-4FE7-4819-A653-72C8A991D393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667000" y="5867400"/>
            <a:ext cx="227818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1*4+2*2+3*1+7*7=60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800600" y="4495800"/>
            <a:ext cx="121920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5863777" y="4141372"/>
            <a:ext cx="575187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434999" y="6001719"/>
            <a:ext cx="76655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0*1=0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5472770" y="5449720"/>
            <a:ext cx="89830" cy="521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501322" y="5993265"/>
            <a:ext cx="1231427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4*0+5*1=5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6151371" y="5496839"/>
            <a:ext cx="349951" cy="5048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219170" y="5583403"/>
            <a:ext cx="134844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B050"/>
                </a:solidFill>
              </a:rPr>
              <a:t>4*5+2*1=22</a:t>
            </a:r>
          </a:p>
        </p:txBody>
      </p:sp>
      <p:cxnSp>
        <p:nvCxnSpPr>
          <p:cNvPr id="22" name="Straight Arrow Connector 21"/>
          <p:cNvCxnSpPr>
            <a:stCxn id="20" idx="1"/>
          </p:cNvCxnSpPr>
          <p:nvPr/>
        </p:nvCxnSpPr>
        <p:spPr>
          <a:xfrm flipH="1" flipV="1">
            <a:off x="6882322" y="5407088"/>
            <a:ext cx="336848" cy="360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7200" y="6538912"/>
            <a:ext cx="62482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https://www.youtube.com/watch?app=desktop&amp;v=C3EEy8adxvc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5181600" y="5583403"/>
            <a:ext cx="35814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278582" y="2699266"/>
            <a:ext cx="0" cy="3068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34EA4696-40D9-4CB1-BAAB-CD459372D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1014" y="1330325"/>
            <a:ext cx="5295900" cy="1152525"/>
          </a:xfrm>
          <a:prstGeom prst="rect">
            <a:avLst/>
          </a:prstGeom>
        </p:spPr>
      </p:pic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451BF668-55D2-23D8-4804-7281B465B423}"/>
              </a:ext>
            </a:extLst>
          </p:cNvPr>
          <p:cNvGraphicFramePr>
            <a:graphicFrameLocks noGrp="1"/>
          </p:cNvGraphicFramePr>
          <p:nvPr/>
        </p:nvGraphicFramePr>
        <p:xfrm>
          <a:off x="2693556" y="3658910"/>
          <a:ext cx="2143125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375">
                  <a:extLst>
                    <a:ext uri="{9D8B030D-6E8A-4147-A177-3AD203B41FA5}">
                      <a16:colId xmlns:a16="http://schemas.microsoft.com/office/drawing/2014/main" val="2920183884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3688326916"/>
                    </a:ext>
                  </a:extLst>
                </a:gridCol>
                <a:gridCol w="714375">
                  <a:extLst>
                    <a:ext uri="{9D8B030D-6E8A-4147-A177-3AD203B41FA5}">
                      <a16:colId xmlns:a16="http://schemas.microsoft.com/office/drawing/2014/main" val="26186442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915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0173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rgbClr val="C00000"/>
                          </a:solidFill>
                        </a:rPr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949799"/>
                  </a:ext>
                </a:extLst>
              </a:tr>
            </a:tbl>
          </a:graphicData>
        </a:graphic>
      </p:graphicFrame>
      <p:graphicFrame>
        <p:nvGraphicFramePr>
          <p:cNvPr id="9" name="Table 13">
            <a:extLst>
              <a:ext uri="{FF2B5EF4-FFF2-40B4-BE49-F238E27FC236}">
                <a16:creationId xmlns:a16="http://schemas.microsoft.com/office/drawing/2014/main" id="{61273F1C-F325-13F6-A6E3-44EF771BFFDF}"/>
              </a:ext>
            </a:extLst>
          </p:cNvPr>
          <p:cNvGraphicFramePr>
            <a:graphicFrameLocks noGrp="1"/>
          </p:cNvGraphicFramePr>
          <p:nvPr/>
        </p:nvGraphicFramePr>
        <p:xfrm>
          <a:off x="2163737" y="4755159"/>
          <a:ext cx="842476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9292">
                  <a:extLst>
                    <a:ext uri="{9D8B030D-6E8A-4147-A177-3AD203B41FA5}">
                      <a16:colId xmlns:a16="http://schemas.microsoft.com/office/drawing/2014/main" val="1433726574"/>
                    </a:ext>
                  </a:extLst>
                </a:gridCol>
                <a:gridCol w="413184">
                  <a:extLst>
                    <a:ext uri="{9D8B030D-6E8A-4147-A177-3AD203B41FA5}">
                      <a16:colId xmlns:a16="http://schemas.microsoft.com/office/drawing/2014/main" val="979934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309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C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27097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E348B360-3271-8805-4C87-746BE68E83A0}"/>
              </a:ext>
            </a:extLst>
          </p:cNvPr>
          <p:cNvGraphicFramePr>
            <a:graphicFrameLocks noGrp="1"/>
          </p:cNvGraphicFramePr>
          <p:nvPr/>
        </p:nvGraphicFramePr>
        <p:xfrm>
          <a:off x="3124200" y="4762760"/>
          <a:ext cx="756438" cy="742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8219">
                  <a:extLst>
                    <a:ext uri="{9D8B030D-6E8A-4147-A177-3AD203B41FA5}">
                      <a16:colId xmlns:a16="http://schemas.microsoft.com/office/drawing/2014/main" val="1433726574"/>
                    </a:ext>
                  </a:extLst>
                </a:gridCol>
                <a:gridCol w="378219">
                  <a:extLst>
                    <a:ext uri="{9D8B030D-6E8A-4147-A177-3AD203B41FA5}">
                      <a16:colId xmlns:a16="http://schemas.microsoft.com/office/drawing/2014/main" val="979934394"/>
                    </a:ext>
                  </a:extLst>
                </a:gridCol>
              </a:tblGrid>
              <a:tr h="376248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30976"/>
                  </a:ext>
                </a:extLst>
              </a:tr>
              <a:tr h="337442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27097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B9E0C2E-F6CF-7167-C3D2-CD795315A6AA}"/>
              </a:ext>
            </a:extLst>
          </p:cNvPr>
          <p:cNvGraphicFramePr>
            <a:graphicFrameLocks noGrp="1"/>
          </p:cNvGraphicFramePr>
          <p:nvPr/>
        </p:nvGraphicFramePr>
        <p:xfrm>
          <a:off x="3901876" y="4651854"/>
          <a:ext cx="670124" cy="731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8174">
                  <a:extLst>
                    <a:ext uri="{9D8B030D-6E8A-4147-A177-3AD203B41FA5}">
                      <a16:colId xmlns:a16="http://schemas.microsoft.com/office/drawing/2014/main" val="1433726574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979934394"/>
                    </a:ext>
                  </a:extLst>
                </a:gridCol>
              </a:tblGrid>
              <a:tr h="30111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30976"/>
                  </a:ext>
                </a:extLst>
              </a:tr>
              <a:tr h="30111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00B05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27097"/>
                  </a:ext>
                </a:extLst>
              </a:tr>
            </a:tbl>
          </a:graphicData>
        </a:graphic>
      </p:graphicFrame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FEC18AAC-7739-77E2-CDB4-B6FCACFB89E0}"/>
              </a:ext>
            </a:extLst>
          </p:cNvPr>
          <p:cNvGraphicFramePr>
            <a:graphicFrameLocks noGrp="1"/>
          </p:cNvGraphicFramePr>
          <p:nvPr/>
        </p:nvGraphicFramePr>
        <p:xfrm>
          <a:off x="2922642" y="3577654"/>
          <a:ext cx="842476" cy="7723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1238">
                  <a:extLst>
                    <a:ext uri="{9D8B030D-6E8A-4147-A177-3AD203B41FA5}">
                      <a16:colId xmlns:a16="http://schemas.microsoft.com/office/drawing/2014/main" val="1433726574"/>
                    </a:ext>
                  </a:extLst>
                </a:gridCol>
                <a:gridCol w="421238">
                  <a:extLst>
                    <a:ext uri="{9D8B030D-6E8A-4147-A177-3AD203B41FA5}">
                      <a16:colId xmlns:a16="http://schemas.microsoft.com/office/drawing/2014/main" val="979934394"/>
                    </a:ext>
                  </a:extLst>
                </a:gridCol>
              </a:tblGrid>
              <a:tr h="391637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4730976"/>
                  </a:ext>
                </a:extLst>
              </a:tr>
              <a:tr h="3807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7030A0"/>
                          </a:solidFill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52270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1906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36524"/>
            <a:ext cx="7886700" cy="1325563"/>
          </a:xfrm>
        </p:spPr>
        <p:txBody>
          <a:bodyPr/>
          <a:lstStyle/>
          <a:p>
            <a:r>
              <a:rPr lang="en-US" altLang="en-US" dirty="0"/>
              <a:t>Introduction: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en-US" dirty="0"/>
              <a:t>You will learn </a:t>
            </a:r>
          </a:p>
          <a:p>
            <a:r>
              <a:rPr lang="en-US" altLang="en-US" sz="2800" dirty="0"/>
              <a:t>Edge detection by differentiation and threshold</a:t>
            </a:r>
          </a:p>
          <a:p>
            <a:r>
              <a:rPr lang="en-US" altLang="en-US" sz="2800" dirty="0"/>
              <a:t>The Convolution math tool </a:t>
            </a:r>
          </a:p>
          <a:p>
            <a:r>
              <a:rPr lang="en-US" altLang="en-US" sz="2800" dirty="0"/>
              <a:t>Edge mask : edge detection by convolution</a:t>
            </a:r>
          </a:p>
          <a:p>
            <a:r>
              <a:rPr lang="en-US" altLang="en-US" sz="2800" dirty="0"/>
              <a:t>Image Filtering: smoothing, high pass etc.</a:t>
            </a:r>
          </a:p>
          <a:p>
            <a:r>
              <a:rPr lang="en-US" altLang="en-US" sz="2800" dirty="0"/>
              <a:t>Laplacian method : 2</a:t>
            </a:r>
            <a:r>
              <a:rPr lang="en-US" altLang="en-US" sz="2800" baseline="30000" dirty="0"/>
              <a:t>nd</a:t>
            </a:r>
            <a:r>
              <a:rPr lang="en-US" altLang="en-US" sz="2800" dirty="0"/>
              <a:t> order derivative method. </a:t>
            </a:r>
          </a:p>
          <a:p>
            <a:pPr lvl="1"/>
            <a:r>
              <a:rPr lang="en-US" altLang="en-US" sz="2400" dirty="0"/>
              <a:t>Laplacian of Gaussian :LOG smoothing and edge detection together</a:t>
            </a:r>
          </a:p>
          <a:p>
            <a:r>
              <a:rPr lang="en-US" altLang="en-US" sz="2800" dirty="0"/>
              <a:t>Canny Edge Detection: Most popular method</a:t>
            </a:r>
          </a:p>
          <a:p>
            <a:pPr lvl="1"/>
            <a:endParaRPr lang="en-US" altLang="en-US" sz="2400" dirty="0"/>
          </a:p>
          <a:p>
            <a:pPr lvl="1"/>
            <a:endParaRPr lang="en-US" altLang="en-US" sz="2400" dirty="0"/>
          </a:p>
          <a:p>
            <a:endParaRPr lang="en-US" altLang="en-US" sz="2800" dirty="0"/>
          </a:p>
          <a:p>
            <a:pPr lvl="1"/>
            <a:endParaRPr lang="en-US" altLang="en-US" sz="2400" dirty="0"/>
          </a:p>
          <a:p>
            <a:endParaRPr lang="en-US" altLang="en-US" sz="2800" dirty="0"/>
          </a:p>
          <a:p>
            <a:endParaRPr lang="en-US" altLang="en-US" sz="2800" dirty="0"/>
          </a:p>
          <a:p>
            <a:endParaRPr lang="en-US" altLang="en-US" sz="2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4965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09588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TW" sz="3200"/>
              <a:t>Discrete convolution: Correlation is more intuitive</a:t>
            </a:r>
            <a:r>
              <a:rPr lang="en-US" altLang="zh-TW" sz="2400"/>
              <a:t> </a:t>
            </a:r>
            <a:endParaRPr lang="en-US" altLang="zh-TW" sz="400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000"/>
              <a:t>so we use correlation of the flipped version of h to implement convolution[1]</a:t>
            </a:r>
            <a:r>
              <a:rPr lang="zh-TW" altLang="zh-TW" sz="36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508" name="Object 10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2387600" y="3998913"/>
                <a:ext cx="5815013" cy="21145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=∞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=−∞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=∞</m:t>
                              </m:r>
                            </m:sup>
                            <m:e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𝑓𝑙𝑖𝑝</m:t>
                                  </m:r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,−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1508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2387600" y="3998913"/>
                <a:ext cx="5815013" cy="2114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511" name="Object 4"/>
              <p:cNvSpPr txBox="1"/>
              <p:nvPr/>
            </p:nvSpPr>
            <p:spPr bwMode="auto">
              <a:xfrm>
                <a:off x="1066800" y="2438400"/>
                <a:ext cx="5634038" cy="16081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find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2151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800" y="2438400"/>
                <a:ext cx="5634038" cy="16081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512" name="Text Box 6"/>
          <p:cNvSpPr txBox="1">
            <a:spLocks noChangeArrowheads="1"/>
          </p:cNvSpPr>
          <p:nvPr/>
        </p:nvSpPr>
        <p:spPr bwMode="auto">
          <a:xfrm>
            <a:off x="5867400" y="6172200"/>
            <a:ext cx="1420813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correlation</a:t>
            </a:r>
          </a:p>
        </p:txBody>
      </p:sp>
      <p:sp>
        <p:nvSpPr>
          <p:cNvPr id="21513" name="AutoShape 7"/>
          <p:cNvSpPr>
            <a:spLocks/>
          </p:cNvSpPr>
          <p:nvPr/>
        </p:nvSpPr>
        <p:spPr bwMode="auto">
          <a:xfrm rot="5400000">
            <a:off x="5638800" y="4191000"/>
            <a:ext cx="457200" cy="35052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21514" name="Text Box 8"/>
          <p:cNvSpPr txBox="1">
            <a:spLocks noChangeArrowheads="1"/>
          </p:cNvSpPr>
          <p:nvPr/>
        </p:nvSpPr>
        <p:spPr bwMode="auto">
          <a:xfrm>
            <a:off x="5791200" y="3352800"/>
            <a:ext cx="1516063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convolution</a:t>
            </a:r>
          </a:p>
        </p:txBody>
      </p:sp>
      <p:sp>
        <p:nvSpPr>
          <p:cNvPr id="21515" name="AutoShape 9"/>
          <p:cNvSpPr>
            <a:spLocks/>
          </p:cNvSpPr>
          <p:nvPr/>
        </p:nvSpPr>
        <p:spPr bwMode="auto">
          <a:xfrm rot="-5400000">
            <a:off x="6400800" y="2209800"/>
            <a:ext cx="457200" cy="3505200"/>
          </a:xfrm>
          <a:prstGeom prst="rightBrace">
            <a:avLst>
              <a:gd name="adj1" fmla="val 63889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21516" name="Text Box 12"/>
          <p:cNvSpPr txBox="1">
            <a:spLocks noChangeArrowheads="1"/>
          </p:cNvSpPr>
          <p:nvPr/>
        </p:nvSpPr>
        <p:spPr bwMode="auto">
          <a:xfrm>
            <a:off x="5394325" y="4832350"/>
            <a:ext cx="1246188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Flipped h</a:t>
            </a:r>
          </a:p>
        </p:txBody>
      </p:sp>
      <p:sp>
        <p:nvSpPr>
          <p:cNvPr id="21517" name="Line 13"/>
          <p:cNvSpPr>
            <a:spLocks noChangeShapeType="1"/>
          </p:cNvSpPr>
          <p:nvPr/>
        </p:nvSpPr>
        <p:spPr bwMode="auto">
          <a:xfrm flipH="1">
            <a:off x="5062538" y="5029200"/>
            <a:ext cx="347662" cy="1825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14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1026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/>
              <a:t>Matlab (octave) code for convolution</a:t>
            </a:r>
          </a:p>
        </p:txBody>
      </p:sp>
      <p:sp>
        <p:nvSpPr>
          <p:cNvPr id="22531" name="Rectangle 1027"/>
          <p:cNvSpPr>
            <a:spLocks noGrp="1" noChangeArrowheads="1"/>
          </p:cNvSpPr>
          <p:nvPr>
            <p:ph idx="1"/>
          </p:nvPr>
        </p:nvSpPr>
        <p:spPr>
          <a:xfrm>
            <a:off x="685800" y="1676400"/>
            <a:ext cx="8001000" cy="4572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zh-TW" altLang="en-US" sz="2400" dirty="0">
                <a:cs typeface="Courier New" pitchFamily="49" charset="0"/>
              </a:rPr>
              <a:t> </a:t>
            </a:r>
            <a:r>
              <a:rPr lang="en-US" altLang="zh-TW" sz="2400" dirty="0">
                <a:cs typeface="Courier New" pitchFamily="49" charset="0"/>
              </a:rPr>
              <a:t>I=[1 4 1;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     2 5 3]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h=[1 3 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     2 -4]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conv2(</a:t>
            </a:r>
            <a:r>
              <a:rPr lang="en-US" altLang="zh-TW" sz="2400" dirty="0" err="1">
                <a:cs typeface="Courier New" pitchFamily="49" charset="0"/>
              </a:rPr>
              <a:t>I,h</a:t>
            </a:r>
            <a:r>
              <a:rPr lang="en-US" altLang="zh-TW" sz="2400" dirty="0"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pause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err="1">
                <a:cs typeface="Courier New" pitchFamily="49" charset="0"/>
              </a:rPr>
              <a:t>disp</a:t>
            </a:r>
            <a:r>
              <a:rPr lang="en-US" altLang="zh-TW" sz="2400" dirty="0">
                <a:cs typeface="Courier New" pitchFamily="49" charset="0"/>
              </a:rPr>
              <a:t>(</a:t>
            </a:r>
            <a:r>
              <a:rPr lang="en-US" altLang="zh-TW" sz="2400" dirty="0">
                <a:solidFill>
                  <a:srgbClr val="B22222"/>
                </a:solidFill>
                <a:cs typeface="Courier New" pitchFamily="49" charset="0"/>
              </a:rPr>
              <a:t>'It is the same as the following'</a:t>
            </a:r>
            <a:r>
              <a:rPr lang="en-US" altLang="zh-TW" sz="2400" dirty="0">
                <a:cs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conv2(</a:t>
            </a:r>
            <a:r>
              <a:rPr lang="en-US" altLang="zh-TW" sz="2400" dirty="0" err="1">
                <a:cs typeface="Courier New" pitchFamily="49" charset="0"/>
              </a:rPr>
              <a:t>h,I</a:t>
            </a:r>
            <a:r>
              <a:rPr lang="en-US" altLang="zh-TW" sz="2400" dirty="0">
                <a:cs typeface="Courier New" pitchFamily="49" charset="0"/>
              </a:rPr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pause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 err="1">
                <a:cs typeface="Courier New" pitchFamily="49" charset="0"/>
              </a:rPr>
              <a:t>disp</a:t>
            </a:r>
            <a:r>
              <a:rPr lang="en-US" altLang="zh-TW" sz="2400" dirty="0">
                <a:cs typeface="Courier New" pitchFamily="49" charset="0"/>
              </a:rPr>
              <a:t>(</a:t>
            </a:r>
            <a:r>
              <a:rPr lang="en-US" altLang="zh-TW" sz="2400" dirty="0">
                <a:solidFill>
                  <a:srgbClr val="B22222"/>
                </a:solidFill>
                <a:cs typeface="Courier New" pitchFamily="49" charset="0"/>
              </a:rPr>
              <a:t>'It is the same as the following'</a:t>
            </a:r>
            <a:r>
              <a:rPr lang="en-US" altLang="zh-TW" sz="2400" dirty="0">
                <a:cs typeface="Courier New" pitchFamily="49" charset="0"/>
              </a:rPr>
              <a:t>);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400" dirty="0">
                <a:cs typeface="Courier New" pitchFamily="49" charset="0"/>
              </a:rPr>
              <a:t>xcorr2(</a:t>
            </a:r>
            <a:r>
              <a:rPr lang="en-US" altLang="zh-TW" sz="2400" dirty="0" err="1">
                <a:cs typeface="Courier New" pitchFamily="49" charset="0"/>
              </a:rPr>
              <a:t>I,fliplr</a:t>
            </a:r>
            <a:r>
              <a:rPr lang="en-US" altLang="zh-TW" sz="2400" dirty="0">
                <a:cs typeface="Courier New" pitchFamily="49" charset="0"/>
              </a:rPr>
              <a:t>(</a:t>
            </a:r>
            <a:r>
              <a:rPr lang="en-US" altLang="zh-TW" sz="2400" dirty="0" err="1">
                <a:cs typeface="Courier New" pitchFamily="49" charset="0"/>
              </a:rPr>
              <a:t>flipud</a:t>
            </a:r>
            <a:r>
              <a:rPr lang="en-US" altLang="zh-TW" sz="2400" dirty="0">
                <a:cs typeface="Courier New" pitchFamily="49" charset="0"/>
              </a:rPr>
              <a:t>(h)))</a:t>
            </a:r>
            <a:endParaRPr lang="zh-TW" altLang="en-US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ACE875F-EF52-45BB-ACFE-785FE0885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0598538"/>
              </p:ext>
            </p:extLst>
          </p:nvPr>
        </p:nvGraphicFramePr>
        <p:xfrm>
          <a:off x="5659424" y="1952625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8DA8FDC-56E6-4518-86CC-DDB79A49A605}"/>
              </a:ext>
            </a:extLst>
          </p:cNvPr>
          <p:cNvSpPr txBox="1"/>
          <p:nvPr/>
        </p:nvSpPr>
        <p:spPr>
          <a:xfrm>
            <a:off x="3670335" y="2029340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Flipped h=h(flip)=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1976582" y="2321957"/>
            <a:ext cx="3537527" cy="3842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4735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334962"/>
          </a:xfrm>
        </p:spPr>
        <p:txBody>
          <a:bodyPr>
            <a:noAutofit/>
          </a:bodyPr>
          <a:lstStyle/>
          <a:p>
            <a:r>
              <a:rPr lang="en-US" sz="2400" dirty="0"/>
              <a:t>Steps to find C(</a:t>
            </a:r>
            <a:r>
              <a:rPr lang="en-US" sz="2400" dirty="0" err="1"/>
              <a:t>m,n</a:t>
            </a:r>
            <a:r>
              <a:rPr lang="en-US" sz="2400" dirty="0"/>
              <a:t>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6874" y="685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Step1:</a:t>
            </a:r>
          </a:p>
          <a:p>
            <a:r>
              <a:rPr lang="en-US" dirty="0"/>
              <a:t>C(0,0)</a:t>
            </a:r>
          </a:p>
          <a:p>
            <a:r>
              <a:rPr lang="en-US" dirty="0"/>
              <a:t>=2x2=4</a:t>
            </a:r>
          </a:p>
          <a:p>
            <a:endParaRPr lang="en-US" dirty="0"/>
          </a:p>
          <a:p>
            <a:r>
              <a:rPr lang="en-US" dirty="0"/>
              <a:t>Step 2: </a:t>
            </a:r>
          </a:p>
          <a:p>
            <a:r>
              <a:rPr lang="en-US" dirty="0"/>
              <a:t>C(1,0)</a:t>
            </a:r>
          </a:p>
          <a:p>
            <a:r>
              <a:rPr lang="en-US" dirty="0"/>
              <a:t>= -4*2+2*5=2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87874" y="6858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Step 3: </a:t>
            </a:r>
          </a:p>
          <a:p>
            <a:r>
              <a:rPr lang="en-US" dirty="0"/>
              <a:t>C(2,0)</a:t>
            </a:r>
          </a:p>
          <a:p>
            <a:r>
              <a:rPr lang="en-US" dirty="0"/>
              <a:t>= -4*5+2*3</a:t>
            </a:r>
          </a:p>
          <a:p>
            <a:r>
              <a:rPr lang="en-US" dirty="0"/>
              <a:t>=-14</a:t>
            </a:r>
          </a:p>
          <a:p>
            <a:endParaRPr lang="en-US" dirty="0"/>
          </a:p>
          <a:p>
            <a:r>
              <a:rPr lang="en-US" dirty="0"/>
              <a:t>Step 4: </a:t>
            </a:r>
          </a:p>
          <a:p>
            <a:r>
              <a:rPr lang="en-US" dirty="0"/>
              <a:t>C(3,0)</a:t>
            </a:r>
          </a:p>
          <a:p>
            <a:r>
              <a:rPr lang="en-US" dirty="0"/>
              <a:t>= -4*3</a:t>
            </a:r>
          </a:p>
          <a:p>
            <a:r>
              <a:rPr lang="en-US" dirty="0"/>
              <a:t>=-12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63874" y="787400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87674" y="3200400"/>
          <a:ext cx="12954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2910297"/>
              </p:ext>
            </p:extLst>
          </p:nvPr>
        </p:nvGraphicFramePr>
        <p:xfrm>
          <a:off x="3087674" y="3810000"/>
          <a:ext cx="9144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086600" y="838200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10400" y="3251200"/>
          <a:ext cx="12954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152569"/>
              </p:ext>
            </p:extLst>
          </p:nvPr>
        </p:nvGraphicFramePr>
        <p:xfrm>
          <a:off x="7848600" y="3810000"/>
          <a:ext cx="9144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838200" y="49530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057400" y="5334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C(</a:t>
            </a:r>
            <a:r>
              <a:rPr lang="en-US" dirty="0" err="1"/>
              <a:t>m,n</a:t>
            </a:r>
            <a:r>
              <a:rPr lang="en-US" dirty="0"/>
              <a:t>)=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8794264"/>
              </p:ext>
            </p:extLst>
          </p:nvPr>
        </p:nvGraphicFramePr>
        <p:xfrm>
          <a:off x="3276600" y="5105400"/>
          <a:ext cx="4800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r>
                        <a:rPr lang="en-US" dirty="0"/>
                        <a:t>C(0,0)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C(0,0)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/>
                        <a:t>C(0,0)=4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C(1,0)=2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C(2,0)=-14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C(3,0)=-12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22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5B9557-B28C-499C-A2B2-3C40C5213724}"/>
              </a:ext>
            </a:extLst>
          </p:cNvPr>
          <p:cNvSpPr txBox="1"/>
          <p:nvPr/>
        </p:nvSpPr>
        <p:spPr>
          <a:xfrm>
            <a:off x="1428750" y="2114550"/>
            <a:ext cx="1051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Flipped h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DACE875F-EF52-45BB-ACFE-785FE0885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2323139"/>
              </p:ext>
            </p:extLst>
          </p:nvPr>
        </p:nvGraphicFramePr>
        <p:xfrm>
          <a:off x="2584869" y="1607271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DACE875F-EF52-45BB-ACFE-785FE0885A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6174320"/>
              </p:ext>
            </p:extLst>
          </p:nvPr>
        </p:nvGraphicFramePr>
        <p:xfrm>
          <a:off x="7658100" y="1652876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935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457200"/>
            <a:ext cx="8229600" cy="334962"/>
          </a:xfrm>
        </p:spPr>
        <p:txBody>
          <a:bodyPr>
            <a:noAutofit/>
          </a:bodyPr>
          <a:lstStyle/>
          <a:p>
            <a:r>
              <a:rPr lang="en-US" sz="2000" dirty="0"/>
              <a:t>Steps continue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96874" y="685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5:</a:t>
            </a:r>
          </a:p>
          <a:p>
            <a:r>
              <a:rPr lang="en-US" dirty="0"/>
              <a:t>C(0,1)</a:t>
            </a:r>
          </a:p>
          <a:p>
            <a:r>
              <a:rPr lang="en-US" dirty="0"/>
              <a:t>=1*2+2*1</a:t>
            </a:r>
          </a:p>
          <a:p>
            <a:r>
              <a:rPr lang="en-US" dirty="0"/>
              <a:t>=4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Step 6: </a:t>
            </a:r>
          </a:p>
          <a:p>
            <a:r>
              <a:rPr lang="en-US" dirty="0"/>
              <a:t>C(1,1)</a:t>
            </a:r>
          </a:p>
          <a:p>
            <a:r>
              <a:rPr lang="en-US" dirty="0"/>
              <a:t>= 1*-4+2*3+4*2+5*1</a:t>
            </a:r>
          </a:p>
          <a:p>
            <a:r>
              <a:rPr lang="en-US" dirty="0"/>
              <a:t>=15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687874" y="6858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Step 7: </a:t>
            </a:r>
          </a:p>
          <a:p>
            <a:r>
              <a:rPr lang="en-US" dirty="0"/>
              <a:t>C(2,1)</a:t>
            </a:r>
          </a:p>
          <a:p>
            <a:r>
              <a:rPr lang="en-US" dirty="0"/>
              <a:t>= -4*4+5*3+1*2+3*1</a:t>
            </a:r>
          </a:p>
          <a:p>
            <a:r>
              <a:rPr lang="en-US" dirty="0"/>
              <a:t>=4</a:t>
            </a:r>
          </a:p>
          <a:p>
            <a:endParaRPr lang="en-US" dirty="0"/>
          </a:p>
          <a:p>
            <a:r>
              <a:rPr lang="en-US" dirty="0"/>
              <a:t>Step 8: </a:t>
            </a:r>
          </a:p>
          <a:p>
            <a:r>
              <a:rPr lang="en-US" dirty="0"/>
              <a:t>C(3,1)</a:t>
            </a:r>
          </a:p>
          <a:p>
            <a:r>
              <a:rPr lang="en-US" dirty="0"/>
              <a:t>= -4*1+3*3</a:t>
            </a:r>
          </a:p>
          <a:p>
            <a:r>
              <a:rPr lang="en-US" dirty="0"/>
              <a:t>=5</a:t>
            </a:r>
          </a:p>
          <a:p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3163874" y="787400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483250"/>
              </p:ext>
            </p:extLst>
          </p:nvPr>
        </p:nvGraphicFramePr>
        <p:xfrm>
          <a:off x="2590800" y="1066800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124200" y="2895600"/>
          <a:ext cx="12954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2131786"/>
              </p:ext>
            </p:extLst>
          </p:nvPr>
        </p:nvGraphicFramePr>
        <p:xfrm>
          <a:off x="3048000" y="3048000"/>
          <a:ext cx="9144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7239000" y="457200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6727295"/>
              </p:ext>
            </p:extLst>
          </p:nvPr>
        </p:nvGraphicFramePr>
        <p:xfrm>
          <a:off x="7924800" y="685800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7010400" y="3251200"/>
          <a:ext cx="1295400" cy="889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3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889760"/>
              </p:ext>
            </p:extLst>
          </p:nvPr>
        </p:nvGraphicFramePr>
        <p:xfrm>
          <a:off x="7924800" y="3352800"/>
          <a:ext cx="9144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9" name="Straight Connector 18"/>
          <p:cNvCxnSpPr/>
          <p:nvPr/>
        </p:nvCxnSpPr>
        <p:spPr>
          <a:xfrm>
            <a:off x="838200" y="4953000"/>
            <a:ext cx="7391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209800" y="5334000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C(</a:t>
            </a:r>
            <a:r>
              <a:rPr lang="en-US" dirty="0" err="1"/>
              <a:t>m,n</a:t>
            </a:r>
            <a:r>
              <a:rPr lang="en-US" dirty="0"/>
              <a:t>)=</a:t>
            </a:r>
          </a:p>
        </p:txBody>
      </p:sp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4942787"/>
              </p:ext>
            </p:extLst>
          </p:nvPr>
        </p:nvGraphicFramePr>
        <p:xfrm>
          <a:off x="3304309" y="5105400"/>
          <a:ext cx="4800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0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19314">
                <a:tc>
                  <a:txBody>
                    <a:bodyPr/>
                    <a:lstStyle/>
                    <a:p>
                      <a:r>
                        <a:rPr lang="en-US" dirty="0"/>
                        <a:t>C(0,2)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C(0,1)=4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C(1,1)=15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C(2,1)=4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C(3,1)=5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040">
                <a:tc>
                  <a:txBody>
                    <a:bodyPr/>
                    <a:lstStyle/>
                    <a:p>
                      <a:r>
                        <a:rPr lang="en-US" dirty="0"/>
                        <a:t>C(0,0)=4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C(1,0)=2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C(2,0)=-14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C(3,0)=-1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0321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8863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Find all elements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651" name="Object 3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2138663" y="3255641"/>
                <a:ext cx="4429125" cy="38004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>
                  <a:buNone/>
                </a:pP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7651" name="Object 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2138663" y="3255641"/>
                <a:ext cx="4429125" cy="38004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654" name="Line 4"/>
          <p:cNvSpPr>
            <a:spLocks noChangeShapeType="1"/>
          </p:cNvSpPr>
          <p:nvPr/>
        </p:nvSpPr>
        <p:spPr bwMode="auto">
          <a:xfrm flipV="1">
            <a:off x="2482849" y="5434014"/>
            <a:ext cx="2854324" cy="4761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5" name="Text Box 5"/>
          <p:cNvSpPr txBox="1">
            <a:spLocks noChangeArrowheads="1"/>
          </p:cNvSpPr>
          <p:nvPr/>
        </p:nvSpPr>
        <p:spPr bwMode="auto">
          <a:xfrm>
            <a:off x="5057774" y="5346700"/>
            <a:ext cx="4206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TW" sz="2400" dirty="0">
                <a:latin typeface="Times New Roman" pitchFamily="18" charset="0"/>
              </a:rPr>
              <a:t>m</a:t>
            </a:r>
          </a:p>
        </p:txBody>
      </p:sp>
      <p:sp>
        <p:nvSpPr>
          <p:cNvPr id="27656" name="Line 6"/>
          <p:cNvSpPr>
            <a:spLocks noChangeShapeType="1"/>
          </p:cNvSpPr>
          <p:nvPr/>
        </p:nvSpPr>
        <p:spPr bwMode="auto">
          <a:xfrm flipV="1">
            <a:off x="2482849" y="4143375"/>
            <a:ext cx="3176" cy="12382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7" name="Text Box 7"/>
          <p:cNvSpPr txBox="1">
            <a:spLocks noChangeArrowheads="1"/>
          </p:cNvSpPr>
          <p:nvPr/>
        </p:nvSpPr>
        <p:spPr bwMode="auto">
          <a:xfrm>
            <a:off x="2225674" y="399415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TW" sz="2400" dirty="0">
                <a:latin typeface="Times New Roman" pitchFamily="18" charset="0"/>
              </a:rPr>
              <a:t>n</a:t>
            </a:r>
          </a:p>
        </p:txBody>
      </p:sp>
      <p:grpSp>
        <p:nvGrpSpPr>
          <p:cNvPr id="27658" name="Group 2"/>
          <p:cNvGrpSpPr>
            <a:grpSpLocks/>
          </p:cNvGrpSpPr>
          <p:nvPr/>
        </p:nvGrpSpPr>
        <p:grpSpPr bwMode="auto">
          <a:xfrm>
            <a:off x="7527925" y="2927350"/>
            <a:ext cx="1397000" cy="1662113"/>
            <a:chOff x="4742" y="1844"/>
            <a:chExt cx="880" cy="1047"/>
          </a:xfrm>
        </p:grpSpPr>
        <p:sp>
          <p:nvSpPr>
            <p:cNvPr id="27660" name="Line 3"/>
            <p:cNvSpPr>
              <a:spLocks noChangeShapeType="1"/>
            </p:cNvSpPr>
            <p:nvPr/>
          </p:nvSpPr>
          <p:spPr bwMode="auto">
            <a:xfrm>
              <a:off x="4896" y="2688"/>
              <a:ext cx="57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1" name="Line 4"/>
            <p:cNvSpPr>
              <a:spLocks noChangeShapeType="1"/>
            </p:cNvSpPr>
            <p:nvPr/>
          </p:nvSpPr>
          <p:spPr bwMode="auto">
            <a:xfrm flipV="1">
              <a:off x="4896" y="2160"/>
              <a:ext cx="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Text Box 5"/>
            <p:cNvSpPr txBox="1">
              <a:spLocks noChangeArrowheads="1"/>
            </p:cNvSpPr>
            <p:nvPr/>
          </p:nvSpPr>
          <p:spPr bwMode="auto">
            <a:xfrm>
              <a:off x="5366" y="2660"/>
              <a:ext cx="2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m</a:t>
              </a:r>
            </a:p>
          </p:txBody>
        </p:sp>
        <p:sp>
          <p:nvSpPr>
            <p:cNvPr id="27663" name="Text Box 6"/>
            <p:cNvSpPr txBox="1">
              <a:spLocks noChangeArrowheads="1"/>
            </p:cNvSpPr>
            <p:nvPr/>
          </p:nvSpPr>
          <p:spPr bwMode="auto">
            <a:xfrm>
              <a:off x="4742" y="1844"/>
              <a:ext cx="20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n</a:t>
              </a:r>
            </a:p>
          </p:txBody>
        </p:sp>
        <p:sp>
          <p:nvSpPr>
            <p:cNvPr id="27664" name="Text Box 7"/>
            <p:cNvSpPr txBox="1">
              <a:spLocks noChangeArrowheads="1"/>
            </p:cNvSpPr>
            <p:nvPr/>
          </p:nvSpPr>
          <p:spPr bwMode="auto">
            <a:xfrm>
              <a:off x="4982" y="2324"/>
              <a:ext cx="63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C(m,n)</a:t>
              </a: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40049" y="6157914"/>
            <a:ext cx="3086100" cy="365125"/>
          </a:xfrm>
        </p:spPr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499225" y="6340476"/>
            <a:ext cx="2057400" cy="365125"/>
          </a:xfrm>
        </p:spPr>
        <p:txBody>
          <a:bodyPr/>
          <a:lstStyle/>
          <a:p>
            <a:fld id="{42434366-BC68-4344-AA9C-821C6A767A5D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8356682"/>
              </p:ext>
            </p:extLst>
          </p:nvPr>
        </p:nvGraphicFramePr>
        <p:xfrm>
          <a:off x="1114424" y="1740232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5944722"/>
              </p:ext>
            </p:extLst>
          </p:nvPr>
        </p:nvGraphicFramePr>
        <p:xfrm>
          <a:off x="462478" y="1161527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525353"/>
              </p:ext>
            </p:extLst>
          </p:nvPr>
        </p:nvGraphicFramePr>
        <p:xfrm>
          <a:off x="3051681" y="1642615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898458"/>
              </p:ext>
            </p:extLst>
          </p:nvPr>
        </p:nvGraphicFramePr>
        <p:xfrm>
          <a:off x="2932171" y="995769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8252055"/>
              </p:ext>
            </p:extLst>
          </p:nvPr>
        </p:nvGraphicFramePr>
        <p:xfrm>
          <a:off x="5064572" y="1642615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120524"/>
              </p:ext>
            </p:extLst>
          </p:nvPr>
        </p:nvGraphicFramePr>
        <p:xfrm>
          <a:off x="5445572" y="1004177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0335512"/>
              </p:ext>
            </p:extLst>
          </p:nvPr>
        </p:nvGraphicFramePr>
        <p:xfrm>
          <a:off x="7048500" y="1542360"/>
          <a:ext cx="1447800" cy="111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2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8800"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015201"/>
              </p:ext>
            </p:extLst>
          </p:nvPr>
        </p:nvGraphicFramePr>
        <p:xfrm>
          <a:off x="8109457" y="864938"/>
          <a:ext cx="1066800" cy="1143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-4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1500">
                <a:tc>
                  <a:txBody>
                    <a:bodyPr/>
                    <a:lstStyle/>
                    <a:p>
                      <a:r>
                        <a:rPr lang="en-US" dirty="0"/>
                        <a:t>3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</a:t>
                      </a:r>
                    </a:p>
                  </a:txBody>
                  <a:tcPr>
                    <a:solidFill>
                      <a:schemeClr val="accent1">
                        <a:tint val="40000"/>
                        <a:alpha val="49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5" name="Straight Arrow Connector 4"/>
          <p:cNvCxnSpPr/>
          <p:nvPr/>
        </p:nvCxnSpPr>
        <p:spPr>
          <a:xfrm>
            <a:off x="1925726" y="2892080"/>
            <a:ext cx="1014323" cy="1163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9" idx="2"/>
          </p:cNvCxnSpPr>
          <p:nvPr/>
        </p:nvCxnSpPr>
        <p:spPr>
          <a:xfrm flipH="1">
            <a:off x="3690637" y="2760215"/>
            <a:ext cx="84944" cy="1222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>
            <a:off x="4735718" y="2812604"/>
            <a:ext cx="601455" cy="12712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5539386" y="2756053"/>
            <a:ext cx="1864025" cy="13000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767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Cmsc5711, Worksheet 3.1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275" y="1421604"/>
            <a:ext cx="2962275" cy="4719638"/>
          </a:xfrm>
        </p:spPr>
        <p:txBody>
          <a:bodyPr>
            <a:normAutofit fontScale="70000" lnSpcReduction="20000"/>
          </a:bodyPr>
          <a:lstStyle/>
          <a:p>
            <a:r>
              <a:rPr lang="en-US" sz="2800" dirty="0"/>
              <a:t>x=[2 6 7; </a:t>
            </a:r>
          </a:p>
          <a:p>
            <a:r>
              <a:rPr lang="en-US" sz="2800" dirty="0"/>
              <a:t>     4 6 9</a:t>
            </a:r>
          </a:p>
          <a:p>
            <a:r>
              <a:rPr lang="en-US" sz="2800" dirty="0"/>
              <a:t>     1 3 2]</a:t>
            </a:r>
          </a:p>
          <a:p>
            <a:r>
              <a:rPr lang="en-US" sz="2800" dirty="0"/>
              <a:t>h=[1 -2</a:t>
            </a:r>
          </a:p>
          <a:p>
            <a:r>
              <a:rPr lang="en-US" sz="2800" dirty="0"/>
              <a:t>     -3 4]</a:t>
            </a:r>
          </a:p>
          <a:p>
            <a:r>
              <a:rPr lang="en-US" dirty="0">
                <a:ea typeface="SimSun" pitchFamily="2" charset="-122"/>
                <a:cs typeface="Courier New" pitchFamily="49" charset="0"/>
              </a:rPr>
              <a:t>Z=x*h     ; % * is the convolution operator</a:t>
            </a:r>
          </a:p>
          <a:p>
            <a:r>
              <a:rPr lang="en-US" dirty="0">
                <a:ea typeface="SimSun" pitchFamily="2" charset="-122"/>
                <a:cs typeface="Courier New" pitchFamily="49" charset="0"/>
              </a:rPr>
              <a:t>Find z. (Fully overlapping and half overlapping of x and h are considered, this is the formal definition of convolution)</a:t>
            </a:r>
          </a:p>
          <a:p>
            <a:r>
              <a:rPr lang="en-US" dirty="0">
                <a:ea typeface="SimSun" pitchFamily="2" charset="-122"/>
                <a:cs typeface="Courier New" pitchFamily="49" charset="0"/>
              </a:rPr>
              <a:t>What is the size of Z?</a:t>
            </a:r>
          </a:p>
          <a:p>
            <a:r>
              <a:rPr lang="en-US" dirty="0">
                <a:ea typeface="SimSun" pitchFamily="2" charset="-122"/>
                <a:cs typeface="Courier New" pitchFamily="49" charset="0"/>
              </a:rPr>
              <a:t>What is the value of h*x?</a:t>
            </a:r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25</a:t>
            </a:fld>
            <a:endParaRPr lang="en-US"/>
          </a:p>
        </p:txBody>
      </p:sp>
      <p:pic>
        <p:nvPicPr>
          <p:cNvPr id="4" name="Picture 3" descr="Qr code&#10;&#10;Description automatically generated">
            <a:extLst>
              <a:ext uri="{FF2B5EF4-FFF2-40B4-BE49-F238E27FC236}">
                <a16:creationId xmlns:a16="http://schemas.microsoft.com/office/drawing/2014/main" id="{53072C3A-24BA-FDA0-0014-23EEA38186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7977" y="1085127"/>
            <a:ext cx="2486023" cy="24860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1A9D9F-3E23-EDF8-5B0C-A6189CA05AF0}"/>
              </a:ext>
            </a:extLst>
          </p:cNvPr>
          <p:cNvSpPr txBox="1"/>
          <p:nvPr/>
        </p:nvSpPr>
        <p:spPr>
          <a:xfrm>
            <a:off x="3648077" y="1504949"/>
            <a:ext cx="2686050" cy="1747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Multiple choice question </a:t>
            </a:r>
          </a:p>
          <a:p>
            <a:r>
              <a:rPr lang="en-US" dirty="0"/>
              <a:t>Answer 1: Z=</a:t>
            </a:r>
          </a:p>
          <a:p>
            <a:r>
              <a:rPr lang="fr-FR" sz="1800" dirty="0"/>
              <a:t>     1     2    -5   -14</a:t>
            </a:r>
          </a:p>
          <a:p>
            <a:r>
              <a:rPr lang="fr-FR" sz="1800" dirty="0"/>
              <a:t>    -2   -12     0    10</a:t>
            </a:r>
          </a:p>
          <a:p>
            <a:r>
              <a:rPr lang="fr-FR" sz="1800" dirty="0"/>
              <a:t>   -11    -1    -7    32</a:t>
            </a:r>
          </a:p>
          <a:p>
            <a:r>
              <a:rPr lang="fr-FR" sz="1800" dirty="0"/>
              <a:t>    -3    -5     6     8</a:t>
            </a: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39250-E1CC-79E5-4DB8-0000E3280CDD}"/>
              </a:ext>
            </a:extLst>
          </p:cNvPr>
          <p:cNvSpPr txBox="1"/>
          <p:nvPr/>
        </p:nvSpPr>
        <p:spPr>
          <a:xfrm>
            <a:off x="3648077" y="3284856"/>
            <a:ext cx="26860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Answer 2: Z=</a:t>
            </a:r>
          </a:p>
          <a:p>
            <a:r>
              <a:rPr lang="fr-FR" sz="1800" dirty="0"/>
              <a:t>     2     2    -5   -14</a:t>
            </a:r>
          </a:p>
          <a:p>
            <a:r>
              <a:rPr lang="fr-FR" sz="1800" dirty="0"/>
              <a:t>    -2   -12     0    10</a:t>
            </a:r>
          </a:p>
          <a:p>
            <a:r>
              <a:rPr lang="fr-FR" sz="1800" dirty="0"/>
              <a:t>   -11    -1    -7    32</a:t>
            </a:r>
          </a:p>
          <a:p>
            <a:r>
              <a:rPr lang="fr-FR" sz="1800" dirty="0"/>
              <a:t>    -3    -5     6     8</a:t>
            </a: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A45066-BB24-DDDB-4BE2-D663AC0E998E}"/>
              </a:ext>
            </a:extLst>
          </p:cNvPr>
          <p:cNvSpPr txBox="1"/>
          <p:nvPr/>
        </p:nvSpPr>
        <p:spPr>
          <a:xfrm>
            <a:off x="3648077" y="4794116"/>
            <a:ext cx="268605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Answer 3: Z=</a:t>
            </a:r>
          </a:p>
          <a:p>
            <a:r>
              <a:rPr lang="fr-FR" sz="1800" dirty="0"/>
              <a:t>     3     5    -5   -14</a:t>
            </a:r>
          </a:p>
          <a:p>
            <a:r>
              <a:rPr lang="fr-FR" sz="1800" dirty="0"/>
              <a:t>    -2   -12     0    10</a:t>
            </a:r>
          </a:p>
          <a:p>
            <a:r>
              <a:rPr lang="fr-FR" sz="1800" dirty="0"/>
              <a:t>   -11    -1    -7    32</a:t>
            </a:r>
          </a:p>
          <a:p>
            <a:r>
              <a:rPr lang="fr-FR" sz="1800" dirty="0"/>
              <a:t>    -3    -5     6     8</a:t>
            </a:r>
            <a:r>
              <a:rPr lang="en-US" dirty="0"/>
              <a:t> </a:t>
            </a:r>
            <a:endParaRPr lang="en-US" sz="1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3D2E16D-B271-92B3-BFE8-0CD27F6A656C}"/>
              </a:ext>
            </a:extLst>
          </p:cNvPr>
          <p:cNvSpPr txBox="1"/>
          <p:nvPr/>
        </p:nvSpPr>
        <p:spPr>
          <a:xfrm flipH="1">
            <a:off x="7105649" y="3914775"/>
            <a:ext cx="174307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Hints:</a:t>
            </a:r>
          </a:p>
          <a:p>
            <a:r>
              <a:rPr lang="en-US" dirty="0"/>
              <a:t>h after 2D flip is </a:t>
            </a:r>
          </a:p>
          <a:p>
            <a:r>
              <a:rPr lang="en-US" dirty="0" err="1"/>
              <a:t>flipud</a:t>
            </a:r>
            <a:r>
              <a:rPr lang="en-US" dirty="0"/>
              <a:t>(</a:t>
            </a:r>
            <a:r>
              <a:rPr lang="en-US" dirty="0" err="1"/>
              <a:t>fliplr</a:t>
            </a:r>
            <a:r>
              <a:rPr lang="en-US" dirty="0"/>
              <a:t>(h))=</a:t>
            </a:r>
          </a:p>
          <a:p>
            <a:r>
              <a:rPr lang="en-US" dirty="0"/>
              <a:t>     4    -3</a:t>
            </a:r>
          </a:p>
          <a:p>
            <a:r>
              <a:rPr lang="en-US" dirty="0"/>
              <a:t>    -2     1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92CB8F-34BE-CB1F-E1A0-89821EA81D21}"/>
              </a:ext>
            </a:extLst>
          </p:cNvPr>
          <p:cNvSpPr txBox="1"/>
          <p:nvPr/>
        </p:nvSpPr>
        <p:spPr>
          <a:xfrm>
            <a:off x="3581400" y="1133212"/>
            <a:ext cx="2537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Which answer is correct?</a:t>
            </a:r>
          </a:p>
        </p:txBody>
      </p:sp>
    </p:spTree>
    <p:extLst>
      <p:ext uri="{BB962C8B-B14F-4D97-AF65-F5344CB8AC3E}">
        <p14:creationId xmlns:p14="http://schemas.microsoft.com/office/powerpoint/2010/main" val="11767705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Answer</a:t>
            </a:r>
            <a:r>
              <a:rPr lang="en-US" dirty="0"/>
              <a:t> 3.1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150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Z=x*h </a:t>
            </a:r>
          </a:p>
          <a:p>
            <a:r>
              <a:rPr lang="en-US" dirty="0">
                <a:ea typeface="SimSun" pitchFamily="2" charset="-122"/>
                <a:cs typeface="Courier New" pitchFamily="49" charset="0"/>
              </a:rPr>
              <a:t>Find z. (Fully overlapping and half overlapping of x and h are considered, this is the formal definition of convolution): </a:t>
            </a:r>
          </a:p>
          <a:p>
            <a:r>
              <a:rPr lang="en-US" dirty="0">
                <a:solidFill>
                  <a:srgbClr val="FF0000"/>
                </a:solidFill>
                <a:ea typeface="SimSun" pitchFamily="2" charset="-122"/>
                <a:cs typeface="Courier New" pitchFamily="49" charset="0"/>
              </a:rPr>
              <a:t>ANSWER (2) is correct: Z=</a:t>
            </a:r>
          </a:p>
          <a:p>
            <a:r>
              <a:rPr lang="fr-FR" sz="2800" dirty="0">
                <a:solidFill>
                  <a:srgbClr val="FF0000"/>
                </a:solidFill>
              </a:rPr>
              <a:t>     2     2    -5   -14</a:t>
            </a:r>
          </a:p>
          <a:p>
            <a:r>
              <a:rPr lang="fr-FR" sz="2800" dirty="0">
                <a:solidFill>
                  <a:srgbClr val="FF0000"/>
                </a:solidFill>
              </a:rPr>
              <a:t>    -2   -12     0    10</a:t>
            </a:r>
          </a:p>
          <a:p>
            <a:r>
              <a:rPr lang="fr-FR" sz="2800" dirty="0">
                <a:solidFill>
                  <a:srgbClr val="FF0000"/>
                </a:solidFill>
              </a:rPr>
              <a:t>   -11    -1    -7    32</a:t>
            </a:r>
          </a:p>
          <a:p>
            <a:r>
              <a:rPr lang="fr-FR" sz="2800" dirty="0">
                <a:solidFill>
                  <a:srgbClr val="FF0000"/>
                </a:solidFill>
              </a:rPr>
              <a:t>    -3    -5     6     8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ea typeface="SimSun" pitchFamily="2" charset="-122"/>
                <a:cs typeface="Courier New" pitchFamily="49" charset="0"/>
              </a:rPr>
              <a:t>What is the size of Z? : </a:t>
            </a:r>
            <a:r>
              <a:rPr lang="en-US" dirty="0">
                <a:solidFill>
                  <a:srgbClr val="FF0000"/>
                </a:solidFill>
                <a:ea typeface="SimSun" pitchFamily="2" charset="-122"/>
                <a:cs typeface="Courier New" pitchFamily="49" charset="0"/>
              </a:rPr>
              <a:t>answer: 4x4</a:t>
            </a:r>
          </a:p>
          <a:p>
            <a:r>
              <a:rPr lang="en-US" dirty="0">
                <a:ea typeface="SimSun" pitchFamily="2" charset="-122"/>
                <a:cs typeface="Courier New" pitchFamily="49" charset="0"/>
              </a:rPr>
              <a:t>What is the value of h*x (reversed order of </a:t>
            </a:r>
            <a:r>
              <a:rPr lang="en-US" dirty="0" err="1">
                <a:ea typeface="SimSun" pitchFamily="2" charset="-122"/>
                <a:cs typeface="Courier New" pitchFamily="49" charset="0"/>
              </a:rPr>
              <a:t>h,x</a:t>
            </a:r>
            <a:r>
              <a:rPr lang="en-US" dirty="0">
                <a:ea typeface="SimSun" pitchFamily="2" charset="-122"/>
                <a:cs typeface="Courier New" pitchFamily="49" charset="0"/>
              </a:rPr>
              <a:t>)?</a:t>
            </a:r>
          </a:p>
          <a:p>
            <a:r>
              <a:rPr lang="en-US" dirty="0">
                <a:solidFill>
                  <a:srgbClr val="FF0000"/>
                </a:solidFill>
                <a:ea typeface="SimSun" pitchFamily="2" charset="-122"/>
                <a:cs typeface="Courier New" pitchFamily="49" charset="0"/>
              </a:rPr>
              <a:t>Same as z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543650" y="1617502"/>
            <a:ext cx="2335119" cy="50167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%</a:t>
            </a:r>
            <a:r>
              <a:rPr lang="en-US" sz="2000" dirty="0" err="1">
                <a:solidFill>
                  <a:srgbClr val="FF0000"/>
                </a:solidFill>
              </a:rPr>
              <a:t>Matlab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x=[2 6 7;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4 6 9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1 3 2]</a:t>
            </a:r>
          </a:p>
          <a:p>
            <a:r>
              <a:rPr lang="en-US" sz="2000" dirty="0">
                <a:solidFill>
                  <a:srgbClr val="FF0000"/>
                </a:solidFill>
              </a:rPr>
              <a:t>h=[1 -2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-3 4]</a:t>
            </a:r>
          </a:p>
          <a:p>
            <a:r>
              <a:rPr lang="en-US" sz="2000" dirty="0" err="1">
                <a:solidFill>
                  <a:srgbClr val="FF0000"/>
                </a:solidFill>
              </a:rPr>
              <a:t>flipud</a:t>
            </a:r>
            <a:r>
              <a:rPr lang="en-US" sz="2000" dirty="0">
                <a:solidFill>
                  <a:srgbClr val="FF0000"/>
                </a:solidFill>
              </a:rPr>
              <a:t>(</a:t>
            </a:r>
            <a:r>
              <a:rPr lang="en-US" sz="2000" dirty="0" err="1">
                <a:solidFill>
                  <a:srgbClr val="FF0000"/>
                </a:solidFill>
              </a:rPr>
              <a:t>fliplr</a:t>
            </a:r>
            <a:r>
              <a:rPr lang="en-US" sz="2000" dirty="0">
                <a:solidFill>
                  <a:srgbClr val="FF0000"/>
                </a:solidFill>
              </a:rPr>
              <a:t>(h))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conv2(</a:t>
            </a:r>
            <a:r>
              <a:rPr lang="en-US" sz="2000" dirty="0" err="1">
                <a:solidFill>
                  <a:srgbClr val="FF0000"/>
                </a:solidFill>
              </a:rPr>
              <a:t>x,h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conv2(</a:t>
            </a:r>
            <a:r>
              <a:rPr lang="en-US" sz="2000" dirty="0" err="1">
                <a:solidFill>
                  <a:srgbClr val="FF0000"/>
                </a:solidFill>
              </a:rPr>
              <a:t>h,x</a:t>
            </a:r>
            <a:r>
              <a:rPr lang="en-US" sz="2000" dirty="0">
                <a:solidFill>
                  <a:srgbClr val="FF0000"/>
                </a:solidFill>
              </a:rPr>
              <a:t>)</a:t>
            </a:r>
          </a:p>
          <a:p>
            <a:r>
              <a:rPr lang="en-US" sz="2000" dirty="0">
                <a:solidFill>
                  <a:srgbClr val="FF0000"/>
                </a:solidFill>
              </a:rPr>
              <a:t>Answer 2 is correct: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</a:t>
            </a:r>
            <a:r>
              <a:rPr lang="fr-FR" sz="2000" dirty="0">
                <a:solidFill>
                  <a:srgbClr val="FF0000"/>
                </a:solidFill>
              </a:rPr>
              <a:t>ans =</a:t>
            </a:r>
          </a:p>
          <a:p>
            <a:endParaRPr lang="fr-FR" sz="2000" dirty="0">
              <a:solidFill>
                <a:srgbClr val="FF0000"/>
              </a:solidFill>
            </a:endParaRPr>
          </a:p>
          <a:p>
            <a:r>
              <a:rPr lang="fr-FR" sz="2000" dirty="0">
                <a:solidFill>
                  <a:srgbClr val="FF0000"/>
                </a:solidFill>
              </a:rPr>
              <a:t>     2     2    -5   -14</a:t>
            </a:r>
          </a:p>
          <a:p>
            <a:r>
              <a:rPr lang="fr-FR" sz="2000" dirty="0">
                <a:solidFill>
                  <a:srgbClr val="FF0000"/>
                </a:solidFill>
              </a:rPr>
              <a:t>    -2   -12     0    10</a:t>
            </a:r>
          </a:p>
          <a:p>
            <a:r>
              <a:rPr lang="fr-FR" sz="2000" dirty="0">
                <a:solidFill>
                  <a:srgbClr val="FF0000"/>
                </a:solidFill>
              </a:rPr>
              <a:t>   -11    -1    -7    32</a:t>
            </a:r>
          </a:p>
          <a:p>
            <a:r>
              <a:rPr lang="fr-FR" sz="2000" dirty="0">
                <a:solidFill>
                  <a:srgbClr val="FF0000"/>
                </a:solidFill>
              </a:rPr>
              <a:t>    -3    -5     6     8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26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322702-0E96-8BAB-3C4A-E27EEF672A9E}"/>
              </a:ext>
            </a:extLst>
          </p:cNvPr>
          <p:cNvSpPr txBox="1"/>
          <p:nvPr/>
        </p:nvSpPr>
        <p:spPr>
          <a:xfrm flipH="1">
            <a:off x="6656480" y="136524"/>
            <a:ext cx="1743075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Hints:</a:t>
            </a:r>
          </a:p>
          <a:p>
            <a:r>
              <a:rPr lang="en-US" dirty="0"/>
              <a:t>h after 2D flip is </a:t>
            </a:r>
          </a:p>
          <a:p>
            <a:r>
              <a:rPr lang="en-US" dirty="0" err="1"/>
              <a:t>flipud</a:t>
            </a:r>
            <a:r>
              <a:rPr lang="en-US" dirty="0"/>
              <a:t>(</a:t>
            </a:r>
            <a:r>
              <a:rPr lang="en-US" dirty="0" err="1"/>
              <a:t>fliplr</a:t>
            </a:r>
            <a:r>
              <a:rPr lang="en-US" dirty="0"/>
              <a:t>(h))=</a:t>
            </a:r>
          </a:p>
          <a:p>
            <a:r>
              <a:rPr lang="en-US" dirty="0"/>
              <a:t>     4    -3</a:t>
            </a:r>
          </a:p>
          <a:p>
            <a:r>
              <a:rPr lang="en-US" dirty="0"/>
              <a:t>    -2     1</a:t>
            </a:r>
          </a:p>
        </p:txBody>
      </p:sp>
    </p:spTree>
    <p:extLst>
      <p:ext uri="{BB962C8B-B14F-4D97-AF65-F5344CB8AC3E}">
        <p14:creationId xmlns:p14="http://schemas.microsoft.com/office/powerpoint/2010/main" val="1182054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" y="136524"/>
            <a:ext cx="6638930" cy="1211263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Worksheet</a:t>
            </a:r>
            <a:r>
              <a:rPr lang="en-US" altLang="zh-TW" sz="2000" dirty="0"/>
              <a:t> 3.2: Find edge image Gx, </a:t>
            </a:r>
            <a:r>
              <a:rPr lang="en-US" altLang="zh-TW" sz="2000" dirty="0" err="1"/>
              <a:t>Gy</a:t>
            </a:r>
            <a:r>
              <a:rPr lang="en-US" altLang="zh-TW" sz="2000" dirty="0"/>
              <a:t> using filter masks </a:t>
            </a:r>
            <a:br>
              <a:rPr lang="en-US" altLang="zh-TW" sz="2000" dirty="0"/>
            </a:br>
            <a:r>
              <a:rPr lang="en-US" altLang="zh-TW" sz="2000" dirty="0" err="1"/>
              <a:t>h_x</a:t>
            </a:r>
            <a:r>
              <a:rPr lang="en-US" altLang="zh-TW" sz="2000" dirty="0"/>
              <a:t> </a:t>
            </a:r>
            <a:r>
              <a:rPr lang="en-US" altLang="en-US" sz="2000" dirty="0"/>
              <a:t>Horizontal edge mask, </a:t>
            </a:r>
            <a:r>
              <a:rPr lang="en-US" altLang="zh-TW" sz="2000" dirty="0"/>
              <a:t> </a:t>
            </a:r>
            <a:r>
              <a:rPr lang="en-US" altLang="zh-TW" sz="2000" dirty="0" err="1"/>
              <a:t>h_y</a:t>
            </a:r>
            <a:r>
              <a:rPr lang="en-US" altLang="zh-TW" sz="2000" dirty="0"/>
              <a:t> </a:t>
            </a:r>
            <a:r>
              <a:rPr lang="en-US" altLang="en-US" sz="2000" dirty="0"/>
              <a:t>Vertical edge mask</a:t>
            </a:r>
            <a:br>
              <a:rPr lang="en-US" altLang="en-US" sz="2000" dirty="0"/>
            </a:br>
            <a:r>
              <a:rPr lang="en-US" altLang="en-US" sz="2000" dirty="0"/>
              <a:t>MC question</a:t>
            </a:r>
            <a:br>
              <a:rPr lang="en-US" altLang="en-US" sz="900" dirty="0"/>
            </a:br>
            <a:endParaRPr lang="en-US" altLang="zh-TW" sz="2000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8848725" y="5773737"/>
            <a:ext cx="85724" cy="365126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zh-TW" altLang="zh-TW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ject 1"/>
              <p:cNvSpPr txBox="1"/>
              <p:nvPr/>
            </p:nvSpPr>
            <p:spPr bwMode="auto">
              <a:xfrm>
                <a:off x="342900" y="1660526"/>
                <a:ext cx="2514600" cy="482123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b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h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_</m:t>
                    </m:r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 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Object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" y="1660526"/>
                <a:ext cx="2514600" cy="4821237"/>
              </a:xfrm>
              <a:prstGeom prst="rect">
                <a:avLst/>
              </a:prstGeom>
              <a:blipFill>
                <a:blip r:embed="rId2"/>
                <a:stretch>
                  <a:fillRect l="-19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47D84E64-DEF9-9D4C-99CB-55241B10C1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7" y="4832351"/>
            <a:ext cx="1479547" cy="1479547"/>
          </a:xfrm>
          <a:prstGeom prst="rect">
            <a:avLst/>
          </a:prstGeom>
        </p:spPr>
      </p:pic>
      <p:sp>
        <p:nvSpPr>
          <p:cNvPr id="10" name="Content Placeholder 1">
            <a:extLst>
              <a:ext uri="{FF2B5EF4-FFF2-40B4-BE49-F238E27FC236}">
                <a16:creationId xmlns:a16="http://schemas.microsoft.com/office/drawing/2014/main" id="{F4020086-E03D-DB09-8D5C-23016C8D126C}"/>
              </a:ext>
            </a:extLst>
          </p:cNvPr>
          <p:cNvSpPr txBox="1">
            <a:spLocks/>
          </p:cNvSpPr>
          <p:nvPr/>
        </p:nvSpPr>
        <p:spPr>
          <a:xfrm>
            <a:off x="2457456" y="866773"/>
            <a:ext cx="3209925" cy="585470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000" dirty="0"/>
              <a:t>Answer (1) </a:t>
            </a:r>
          </a:p>
          <a:p>
            <a:pPr>
              <a:lnSpc>
                <a:spcPct val="70000"/>
              </a:lnSpc>
            </a:pPr>
            <a:r>
              <a:rPr lang="en-US" altLang="en-US" sz="1800" dirty="0"/>
              <a:t>Gx=</a:t>
            </a:r>
            <a:r>
              <a:rPr lang="pt-BR" altLang="zh-TW" sz="1800" dirty="0"/>
              <a:t>conv2(J,h_x) 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%horizonatal edge image 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=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     0     0    -1    -1     1     1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     0     0    -1    -1     1     1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Gy=conv2(J,h_y) 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%vertical edge image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ans =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0     0     0     1     1     0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0     0     0     1     1     0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-1    -1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-1    -1     0</a:t>
            </a:r>
            <a:endParaRPr lang="pt-BR" altLang="zh-TW" sz="1800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02A3D1BF-E6AD-B1C4-8BE8-FDF1FEABD65B}"/>
              </a:ext>
            </a:extLst>
          </p:cNvPr>
          <p:cNvSpPr txBox="1">
            <a:spLocks/>
          </p:cNvSpPr>
          <p:nvPr/>
        </p:nvSpPr>
        <p:spPr>
          <a:xfrm>
            <a:off x="5781685" y="866773"/>
            <a:ext cx="3209925" cy="585470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000" dirty="0"/>
              <a:t>Answer (2) </a:t>
            </a:r>
          </a:p>
          <a:p>
            <a:pPr>
              <a:lnSpc>
                <a:spcPct val="70000"/>
              </a:lnSpc>
            </a:pPr>
            <a:r>
              <a:rPr lang="en-US" altLang="en-US" sz="1800" dirty="0"/>
              <a:t>Gx=</a:t>
            </a:r>
            <a:r>
              <a:rPr lang="pt-BR" altLang="zh-TW" sz="1800" dirty="0"/>
              <a:t>conv2(J,h_x) 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%horizonatal edge image 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=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     0     0     1    -1     1     1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     0     0    -1    -1     1     1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Gy=conv2(J,h_y) </a:t>
            </a:r>
          </a:p>
          <a:p>
            <a:pPr>
              <a:lnSpc>
                <a:spcPct val="70000"/>
              </a:lnSpc>
            </a:pPr>
            <a:r>
              <a:rPr lang="pt-BR" altLang="zh-TW" sz="1800" dirty="0"/>
              <a:t>%vertical edge image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ans =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 -1     1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0     0     0     1     1     0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-1    -1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/>
              <a:t>     0     0     0    -1    -1     0</a:t>
            </a:r>
            <a:endParaRPr lang="pt-BR" altLang="zh-TW" sz="1800" dirty="0"/>
          </a:p>
        </p:txBody>
      </p:sp>
    </p:spTree>
    <p:extLst>
      <p:ext uri="{BB962C8B-B14F-4D97-AF65-F5344CB8AC3E}">
        <p14:creationId xmlns:p14="http://schemas.microsoft.com/office/powerpoint/2010/main" val="3472795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solidFill>
                  <a:srgbClr val="FF0000"/>
                </a:solidFill>
              </a:rPr>
              <a:t>Answer5711,  3.2</a:t>
            </a:r>
            <a:br>
              <a:rPr lang="en-US" altLang="en-US" sz="3200" dirty="0"/>
            </a:br>
            <a:endParaRPr lang="en-US" altLang="en-US" sz="3200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447800"/>
            <a:ext cx="4038600" cy="4530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J=[0 0 0 0</a:t>
            </a:r>
          </a:p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     0 0 0 0</a:t>
            </a:r>
          </a:p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     0 0 1 1</a:t>
            </a:r>
          </a:p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     0 0 1 1]</a:t>
            </a:r>
          </a:p>
          <a:p>
            <a:pPr eaLnBrk="1" hangingPunct="1">
              <a:lnSpc>
                <a:spcPct val="70000"/>
              </a:lnSpc>
            </a:pPr>
            <a:endParaRPr lang="pt-BR" altLang="zh-TW" sz="2000" dirty="0"/>
          </a:p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h_x=[0 0 0</a:t>
            </a:r>
          </a:p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        -1 0 1</a:t>
            </a:r>
          </a:p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         0 0 0]</a:t>
            </a:r>
          </a:p>
          <a:p>
            <a:pPr eaLnBrk="1" hangingPunct="1">
              <a:lnSpc>
                <a:spcPct val="70000"/>
              </a:lnSpc>
            </a:pPr>
            <a:endParaRPr lang="pt-BR" altLang="zh-TW" sz="2000" dirty="0"/>
          </a:p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h_y=[0 1 0</a:t>
            </a:r>
          </a:p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         0 0 0</a:t>
            </a:r>
          </a:p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        0 -1 0]</a:t>
            </a:r>
          </a:p>
          <a:p>
            <a:pPr eaLnBrk="1" hangingPunct="1">
              <a:lnSpc>
                <a:spcPct val="70000"/>
              </a:lnSpc>
            </a:pPr>
            <a:endParaRPr lang="pt-BR" altLang="zh-TW" sz="2000" dirty="0"/>
          </a:p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conv2(J,h_x)</a:t>
            </a:r>
          </a:p>
          <a:p>
            <a:pPr eaLnBrk="1" hangingPunct="1">
              <a:lnSpc>
                <a:spcPct val="70000"/>
              </a:lnSpc>
            </a:pPr>
            <a:r>
              <a:rPr lang="pt-BR" altLang="zh-TW" sz="2000" dirty="0"/>
              <a:t>conv2(J,h_y)</a:t>
            </a:r>
          </a:p>
          <a:p>
            <a:pPr eaLnBrk="1" hangingPunct="1">
              <a:lnSpc>
                <a:spcPct val="70000"/>
              </a:lnSpc>
            </a:pPr>
            <a:endParaRPr lang="pt-BR" altLang="zh-TW" sz="10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B8D8ADE-82EA-E897-972A-E59F2CCAF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10524" y="5743575"/>
            <a:ext cx="504825" cy="4333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196AF99A-2C2B-6AB8-4AB3-B83B517A42E1}"/>
              </a:ext>
            </a:extLst>
          </p:cNvPr>
          <p:cNvSpPr txBox="1">
            <a:spLocks/>
          </p:cNvSpPr>
          <p:nvPr/>
        </p:nvSpPr>
        <p:spPr>
          <a:xfrm>
            <a:off x="4352931" y="684212"/>
            <a:ext cx="3209925" cy="585470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US" altLang="en-US" sz="2000" dirty="0">
                <a:solidFill>
                  <a:srgbClr val="FF0000"/>
                </a:solidFill>
              </a:rPr>
              <a:t>Answer (1) is correct</a:t>
            </a:r>
          </a:p>
          <a:p>
            <a:pPr>
              <a:lnSpc>
                <a:spcPct val="70000"/>
              </a:lnSpc>
            </a:pPr>
            <a:r>
              <a:rPr lang="en-US" altLang="en-US" sz="1800" dirty="0">
                <a:solidFill>
                  <a:srgbClr val="FF0000"/>
                </a:solidFill>
              </a:rPr>
              <a:t>Gx=</a:t>
            </a:r>
            <a:r>
              <a:rPr lang="pt-BR" altLang="zh-TW" sz="1800" dirty="0">
                <a:solidFill>
                  <a:srgbClr val="FF0000"/>
                </a:solidFill>
              </a:rPr>
              <a:t>conv2(J,h_x) </a:t>
            </a:r>
          </a:p>
          <a:p>
            <a:pPr>
              <a:lnSpc>
                <a:spcPct val="70000"/>
              </a:lnSpc>
            </a:pPr>
            <a:r>
              <a:rPr lang="pt-BR" altLang="zh-TW" sz="1800" dirty="0">
                <a:solidFill>
                  <a:srgbClr val="FF0000"/>
                </a:solidFill>
              </a:rPr>
              <a:t>%horizonatal edge image </a:t>
            </a:r>
          </a:p>
          <a:p>
            <a:pPr>
              <a:lnSpc>
                <a:spcPct val="70000"/>
              </a:lnSpc>
            </a:pPr>
            <a:r>
              <a:rPr lang="pt-BR" altLang="zh-TW" sz="1800" dirty="0">
                <a:solidFill>
                  <a:srgbClr val="FF0000"/>
                </a:solidFill>
              </a:rPr>
              <a:t>=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>
                <a:solidFill>
                  <a:srgbClr val="FF0000"/>
                </a:solidFill>
              </a:rPr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>
                <a:solidFill>
                  <a:srgbClr val="FF0000"/>
                </a:solidFill>
              </a:rPr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>
                <a:solidFill>
                  <a:srgbClr val="FF0000"/>
                </a:solidFill>
              </a:rPr>
              <a:t>     0     0    -1    -1     1     1</a:t>
            </a:r>
          </a:p>
          <a:p>
            <a:pPr>
              <a:lnSpc>
                <a:spcPct val="70000"/>
              </a:lnSpc>
            </a:pPr>
            <a:r>
              <a:rPr lang="pt-BR" altLang="zh-TW" sz="1800" dirty="0">
                <a:solidFill>
                  <a:srgbClr val="FF0000"/>
                </a:solidFill>
              </a:rPr>
              <a:t>     0     0    -1    -1     1     1</a:t>
            </a:r>
          </a:p>
          <a:p>
            <a:pPr>
              <a:lnSpc>
                <a:spcPct val="70000"/>
              </a:lnSpc>
            </a:pPr>
            <a:r>
              <a:rPr lang="pt-BR" altLang="zh-TW" sz="1800" dirty="0">
                <a:solidFill>
                  <a:srgbClr val="FF0000"/>
                </a:solidFill>
              </a:rPr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pt-BR" altLang="zh-TW" sz="1800" dirty="0">
                <a:solidFill>
                  <a:srgbClr val="FF0000"/>
                </a:solidFill>
              </a:rPr>
              <a:t>Gy=conv2(J,h_y) </a:t>
            </a:r>
          </a:p>
          <a:p>
            <a:pPr>
              <a:lnSpc>
                <a:spcPct val="70000"/>
              </a:lnSpc>
            </a:pPr>
            <a:r>
              <a:rPr lang="pt-BR" altLang="zh-TW" sz="1800" dirty="0">
                <a:solidFill>
                  <a:srgbClr val="FF0000"/>
                </a:solidFill>
              </a:rPr>
              <a:t>%vertical edge image</a:t>
            </a:r>
          </a:p>
          <a:p>
            <a:pPr>
              <a:lnSpc>
                <a:spcPct val="70000"/>
              </a:lnSpc>
            </a:pPr>
            <a:r>
              <a:rPr lang="fr-FR" altLang="zh-TW" sz="1800" dirty="0">
                <a:solidFill>
                  <a:srgbClr val="FF0000"/>
                </a:solidFill>
              </a:rPr>
              <a:t>ans =</a:t>
            </a:r>
          </a:p>
          <a:p>
            <a:pPr>
              <a:lnSpc>
                <a:spcPct val="70000"/>
              </a:lnSpc>
            </a:pPr>
            <a:r>
              <a:rPr lang="fr-FR" altLang="zh-TW" sz="1800" dirty="0">
                <a:solidFill>
                  <a:srgbClr val="FF0000"/>
                </a:solidFill>
              </a:rPr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>
                <a:solidFill>
                  <a:srgbClr val="FF0000"/>
                </a:solidFill>
              </a:rPr>
              <a:t>     0     0     0     0     0     0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>
                <a:solidFill>
                  <a:srgbClr val="FF0000"/>
                </a:solidFill>
              </a:rPr>
              <a:t>     0     0     0     1     1     0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>
                <a:solidFill>
                  <a:srgbClr val="FF0000"/>
                </a:solidFill>
              </a:rPr>
              <a:t>     0     0     0     1     1     0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>
                <a:solidFill>
                  <a:srgbClr val="FF0000"/>
                </a:solidFill>
              </a:rPr>
              <a:t>     0     0     0    -1    -1     0</a:t>
            </a:r>
          </a:p>
          <a:p>
            <a:pPr>
              <a:lnSpc>
                <a:spcPct val="70000"/>
              </a:lnSpc>
            </a:pPr>
            <a:r>
              <a:rPr lang="fr-FR" altLang="zh-TW" sz="1800" dirty="0">
                <a:solidFill>
                  <a:srgbClr val="FF0000"/>
                </a:solidFill>
              </a:rPr>
              <a:t>     0     0     0    -1    -1     0</a:t>
            </a:r>
            <a:endParaRPr lang="pt-BR" altLang="zh-TW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87150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Edge direction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altLang="en-US" dirty="0"/>
              <a:t>Θ</a:t>
            </a:r>
            <a:r>
              <a:rPr lang="en-US" altLang="en-US" dirty="0"/>
              <a:t>(</a:t>
            </a:r>
            <a:r>
              <a:rPr lang="en-US" altLang="en-US" dirty="0" err="1"/>
              <a:t>x,y</a:t>
            </a:r>
            <a:r>
              <a:rPr lang="en-US" altLang="en-US" dirty="0"/>
              <a:t>) = tan</a:t>
            </a:r>
            <a:r>
              <a:rPr lang="en-US" altLang="en-US" baseline="30000" dirty="0"/>
              <a:t>-1</a:t>
            </a:r>
            <a:r>
              <a:rPr lang="en-US" altLang="en-US" dirty="0"/>
              <a:t>(</a:t>
            </a:r>
            <a:r>
              <a:rPr lang="en-US" altLang="en-US" dirty="0" err="1"/>
              <a:t>Gy</a:t>
            </a:r>
            <a:r>
              <a:rPr lang="en-US" altLang="en-US" dirty="0"/>
              <a:t>(</a:t>
            </a:r>
            <a:r>
              <a:rPr lang="en-US" altLang="en-US" dirty="0" err="1"/>
              <a:t>x,y</a:t>
            </a:r>
            <a:r>
              <a:rPr lang="en-US" altLang="en-US" dirty="0"/>
              <a:t>) / </a:t>
            </a:r>
            <a:r>
              <a:rPr lang="en-US" altLang="en-US" dirty="0" err="1"/>
              <a:t>Gx</a:t>
            </a:r>
            <a:r>
              <a:rPr lang="en-US" altLang="en-US" dirty="0"/>
              <a:t>(</a:t>
            </a:r>
            <a:r>
              <a:rPr lang="en-US" altLang="en-US" dirty="0" err="1"/>
              <a:t>x,y</a:t>
            </a:r>
            <a:r>
              <a:rPr lang="en-US" altLang="en-US" dirty="0"/>
              <a:t>))</a:t>
            </a:r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0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Topics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530725"/>
          </a:xfrm>
        </p:spPr>
        <p:txBody>
          <a:bodyPr/>
          <a:lstStyle/>
          <a:p>
            <a:pPr eaLnBrk="1" hangingPunct="1"/>
            <a:r>
              <a:rPr lang="en-US" altLang="en-US" dirty="0"/>
              <a:t>Edge detection</a:t>
            </a:r>
          </a:p>
          <a:p>
            <a:pPr lvl="1" eaLnBrk="1" hangingPunct="1"/>
            <a:r>
              <a:rPr lang="en-US" altLang="en-US" dirty="0"/>
              <a:t>First order derivative </a:t>
            </a:r>
            <a:r>
              <a:rPr lang="en-US" altLang="zh-TW" dirty="0"/>
              <a:t>G(I)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Second order derivative </a:t>
            </a:r>
            <a:r>
              <a:rPr lang="en-US" altLang="zh-TW" dirty="0">
                <a:sym typeface="Symbol" pitchFamily="18" charset="2"/>
              </a:rPr>
              <a:t></a:t>
            </a:r>
            <a:r>
              <a:rPr lang="en-US" altLang="zh-TW" baseline="30000" dirty="0"/>
              <a:t>2</a:t>
            </a:r>
            <a:r>
              <a:rPr lang="en-US" altLang="zh-TW" dirty="0"/>
              <a:t>I</a:t>
            </a:r>
          </a:p>
          <a:p>
            <a:pPr lvl="1" eaLnBrk="1" hangingPunct="1"/>
            <a:endParaRPr lang="en-US" altLang="zh-TW" sz="2000" dirty="0"/>
          </a:p>
          <a:p>
            <a:pPr lvl="1" eaLnBrk="1" hangingPunct="1"/>
            <a:endParaRPr lang="en-US" altLang="zh-TW" sz="2000" dirty="0"/>
          </a:p>
          <a:p>
            <a:pPr lvl="1" eaLnBrk="1" hangingPunct="1"/>
            <a:endParaRPr lang="en-US" altLang="zh-TW" sz="2000" dirty="0"/>
          </a:p>
          <a:p>
            <a:pPr lvl="1" eaLnBrk="1" hangingPunct="1"/>
            <a:endParaRPr lang="en-US" altLang="zh-TW" sz="2000" dirty="0"/>
          </a:p>
          <a:p>
            <a:pPr lvl="1" eaLnBrk="1" hangingPunct="1"/>
            <a:endParaRPr lang="en-US" altLang="zh-TW" sz="2000" dirty="0"/>
          </a:p>
          <a:p>
            <a:pPr lvl="1" eaLnBrk="1" hangingPunct="1"/>
            <a:endParaRPr lang="en-US" altLang="en-US" sz="2000" dirty="0">
              <a:ea typeface="新細明體" charset="-120"/>
            </a:endParaRPr>
          </a:p>
        </p:txBody>
      </p:sp>
      <p:graphicFrame>
        <p:nvGraphicFramePr>
          <p:cNvPr id="512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819400" y="3429000"/>
          <a:ext cx="2781300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Photo" r:id="rId3" imgW="2781541" imgH="1927619" progId="MSPhotoEd.3">
                  <p:embed/>
                </p:oleObj>
              </mc:Choice>
              <mc:Fallback>
                <p:oleObj name="Photo Editor Photo" r:id="rId3" imgW="2781541" imgH="1927619" progId="MSPhotoEd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3429000"/>
                        <a:ext cx="2781300" cy="1927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5943600" y="3733800"/>
            <a:ext cx="284956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TW" sz="2400">
                <a:latin typeface="Times New Roman" pitchFamily="18" charset="0"/>
              </a:rPr>
              <a:t>A gray level image I </a:t>
            </a:r>
          </a:p>
          <a:p>
            <a:r>
              <a:rPr lang="en-US" altLang="zh-TW" sz="2400">
                <a:latin typeface="Times New Roman" pitchFamily="18" charset="0"/>
              </a:rPr>
              <a:t>has many sharp edges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61940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6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altLang="en-US"/>
              <a:t>Edge mask</a:t>
            </a:r>
          </a:p>
        </p:txBody>
      </p:sp>
      <p:sp>
        <p:nvSpPr>
          <p:cNvPr id="32771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/>
              <a:t>Convolution is useful in many image processing applications</a:t>
            </a:r>
          </a:p>
          <a:p>
            <a:r>
              <a:rPr lang="en-US" altLang="en-US"/>
              <a:t>For each application what you need is to design a mask for that task</a:t>
            </a:r>
          </a:p>
          <a:p>
            <a:r>
              <a:rPr lang="en-US" altLang="en-US"/>
              <a:t>You can use different masks for various applications</a:t>
            </a:r>
          </a:p>
          <a:p>
            <a:pPr lvl="1"/>
            <a:r>
              <a:rPr lang="en-US" altLang="en-US"/>
              <a:t>E.g. Edge detection masks</a:t>
            </a:r>
          </a:p>
          <a:p>
            <a:pPr lvl="2"/>
            <a:r>
              <a:rPr lang="en-US" altLang="en-US"/>
              <a:t>Prewitt, Sobel etc.</a:t>
            </a:r>
          </a:p>
          <a:p>
            <a:pPr lvl="1"/>
            <a:r>
              <a:rPr lang="en-US" altLang="en-US"/>
              <a:t>Image smoothing</a:t>
            </a:r>
          </a:p>
          <a:p>
            <a:pPr lvl="1"/>
            <a:r>
              <a:rPr lang="en-US" altLang="en-US"/>
              <a:t>High pass: Edge highlighting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827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523875"/>
            <a:ext cx="77724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zh-TW" sz="2400" dirty="0"/>
              <a:t>Other simple 3x3 gradient operators</a:t>
            </a:r>
            <a:br>
              <a:rPr lang="en-US" altLang="zh-TW" sz="2400" dirty="0"/>
            </a:br>
            <a:r>
              <a:rPr lang="en-US" altLang="zh-TW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(In practice : only accept convoluted values obtained when edge mask and image are fully overlapped. The size of the image is usually much bigger than the masks)</a:t>
            </a:r>
            <a:endParaRPr lang="en-US" altLang="zh-TW" sz="2400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ea typeface="新細明體" charset="-120"/>
              </a:rPr>
              <a:t>Two popular </a:t>
            </a:r>
            <a:r>
              <a:rPr lang="en-US" altLang="zh-TW" dirty="0"/>
              <a:t>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798" name="Object 4"/>
              <p:cNvSpPr txBox="1"/>
              <p:nvPr/>
            </p:nvSpPr>
            <p:spPr bwMode="auto">
              <a:xfrm>
                <a:off x="457200" y="2205037"/>
                <a:ext cx="7847013" cy="24479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Pr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</m:func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𝑤𝑖𝑡𝑡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𝑜𝑝𝑒𝑟𝑎𝑡𝑜𝑟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𝑤𝑖𝑛𝑑𝑜𝑤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𝑤𝑖𝑛𝑑𝑜𝑤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𝑆𝑜𝑏𝑒𝑙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𝑜𝑝𝑒𝑟𝑎𝑡𝑜𝑟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</m:oMath>
                  </m:oMathPara>
                </a14:m>
                <a:endParaRPr lang="en-US" sz="24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:br>
                  <a:rPr lang="en-US" sz="24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𝑤𝑖𝑛𝑑𝑜𝑤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𝑤𝑖𝑛𝑑𝑜𝑤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798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2205037"/>
                <a:ext cx="7847013" cy="2447925"/>
              </a:xfrm>
              <a:prstGeom prst="rect">
                <a:avLst/>
              </a:prstGeom>
              <a:blipFill>
                <a:blip r:embed="rId2"/>
                <a:stretch>
                  <a:fillRect l="-233" b="-55860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9" name="Line 5"/>
          <p:cNvSpPr>
            <a:spLocks noChangeShapeType="1"/>
          </p:cNvSpPr>
          <p:nvPr/>
        </p:nvSpPr>
        <p:spPr bwMode="auto">
          <a:xfrm>
            <a:off x="303213" y="6356351"/>
            <a:ext cx="8001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31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FBF7851-8A93-4402-8D40-BF48971EC24A}"/>
              </a:ext>
            </a:extLst>
          </p:cNvPr>
          <p:cNvCxnSpPr/>
          <p:nvPr/>
        </p:nvCxnSpPr>
        <p:spPr>
          <a:xfrm>
            <a:off x="457200" y="4171950"/>
            <a:ext cx="8143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93319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Convolution of a mask to a picture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36563" y="1420813"/>
            <a:ext cx="4572000" cy="4525962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/>
              <a:t>In theory all overlapped and non-overlapped areas are considered.</a:t>
            </a:r>
          </a:p>
          <a:p>
            <a:pPr eaLnBrk="1" hangingPunct="1"/>
            <a:r>
              <a:rPr lang="en-US" altLang="en-US" sz="2800"/>
              <a:t>But in practice: Non-fully-overlapped areas are usually ignored. Only fully overlapped mask and Image I is considered.</a:t>
            </a:r>
          </a:p>
          <a:p>
            <a:pPr lvl="1" eaLnBrk="1" hangingPunct="1"/>
            <a:r>
              <a:rPr lang="en-US" altLang="en-US" sz="2400"/>
              <a:t>The effect of this is small </a:t>
            </a:r>
          </a:p>
          <a:p>
            <a:pPr lvl="1" eaLnBrk="1" hangingPunct="1"/>
            <a:r>
              <a:rPr lang="en-US" altLang="en-US" sz="2400"/>
              <a:t>Size of the convolution result of a 3x3 mask and I</a:t>
            </a:r>
            <a:r>
              <a:rPr lang="en-US" altLang="en-US" sz="2400" baseline="-25000"/>
              <a:t>1024x768</a:t>
            </a:r>
            <a:r>
              <a:rPr lang="en-US" altLang="en-US" sz="2400"/>
              <a:t> is (1024-2)x(768-2)</a:t>
            </a:r>
          </a:p>
        </p:txBody>
      </p:sp>
      <p:grpSp>
        <p:nvGrpSpPr>
          <p:cNvPr id="34822" name="Group 1"/>
          <p:cNvGrpSpPr>
            <a:grpSpLocks/>
          </p:cNvGrpSpPr>
          <p:nvPr/>
        </p:nvGrpSpPr>
        <p:grpSpPr bwMode="auto">
          <a:xfrm>
            <a:off x="6096000" y="2001838"/>
            <a:ext cx="457200" cy="468312"/>
            <a:chOff x="2214563" y="3371850"/>
            <a:chExt cx="457200" cy="468313"/>
          </a:xfrm>
        </p:grpSpPr>
        <p:sp>
          <p:nvSpPr>
            <p:cNvPr id="34828" name="Rectangle 4"/>
            <p:cNvSpPr>
              <a:spLocks noChangeArrowheads="1"/>
            </p:cNvSpPr>
            <p:nvPr/>
          </p:nvSpPr>
          <p:spPr bwMode="auto">
            <a:xfrm>
              <a:off x="2214563" y="3382963"/>
              <a:ext cx="457200" cy="4572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34829" name="Line 5"/>
            <p:cNvSpPr>
              <a:spLocks noChangeShapeType="1"/>
            </p:cNvSpPr>
            <p:nvPr/>
          </p:nvSpPr>
          <p:spPr bwMode="auto">
            <a:xfrm>
              <a:off x="2214563" y="3535363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0" name="Line 6"/>
            <p:cNvSpPr>
              <a:spLocks noChangeShapeType="1"/>
            </p:cNvSpPr>
            <p:nvPr/>
          </p:nvSpPr>
          <p:spPr bwMode="auto">
            <a:xfrm>
              <a:off x="2214563" y="3687763"/>
              <a:ext cx="457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1" name="Line 7"/>
            <p:cNvSpPr>
              <a:spLocks noChangeShapeType="1"/>
            </p:cNvSpPr>
            <p:nvPr/>
          </p:nvSpPr>
          <p:spPr bwMode="auto">
            <a:xfrm>
              <a:off x="2366963" y="3382963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832" name="Line 8"/>
            <p:cNvSpPr>
              <a:spLocks noChangeShapeType="1"/>
            </p:cNvSpPr>
            <p:nvPr/>
          </p:nvSpPr>
          <p:spPr bwMode="auto">
            <a:xfrm>
              <a:off x="2519363" y="3371850"/>
              <a:ext cx="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823" name="Text Box 10"/>
          <p:cNvSpPr txBox="1">
            <a:spLocks noChangeArrowheads="1"/>
          </p:cNvSpPr>
          <p:nvPr/>
        </p:nvSpPr>
        <p:spPr bwMode="auto">
          <a:xfrm>
            <a:off x="5032375" y="5753100"/>
            <a:ext cx="3481388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I</a:t>
            </a:r>
            <a:r>
              <a:rPr lang="en-US" altLang="en-US" baseline="-25000"/>
              <a:t>1024x768 </a:t>
            </a:r>
            <a:r>
              <a:rPr lang="en-US" altLang="en-US"/>
              <a:t>=a 1024x768 image</a:t>
            </a:r>
          </a:p>
        </p:txBody>
      </p:sp>
      <p:sp>
        <p:nvSpPr>
          <p:cNvPr id="34824" name="Text Box 11"/>
          <p:cNvSpPr txBox="1">
            <a:spLocks noChangeArrowheads="1"/>
          </p:cNvSpPr>
          <p:nvPr/>
        </p:nvSpPr>
        <p:spPr bwMode="auto">
          <a:xfrm>
            <a:off x="5762625" y="1595438"/>
            <a:ext cx="1381125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Mask=3x3</a:t>
            </a:r>
          </a:p>
        </p:txBody>
      </p:sp>
      <p:pic>
        <p:nvPicPr>
          <p:cNvPr id="34825" name="Picture 13" descr="gra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819400"/>
            <a:ext cx="39116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Text Box 12"/>
          <p:cNvSpPr txBox="1">
            <a:spLocks noChangeArrowheads="1"/>
          </p:cNvSpPr>
          <p:nvPr/>
        </p:nvSpPr>
        <p:spPr bwMode="auto">
          <a:xfrm>
            <a:off x="7037388" y="1457325"/>
            <a:ext cx="12827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4000"/>
              <a:t> * I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96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Edge detection procedure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zh-TW" sz="2000" i="1" dirty="0"/>
              <a:t>Input: Image I() , </a:t>
            </a:r>
            <a:r>
              <a:rPr lang="en-US" altLang="zh-TW" sz="2000" i="1" dirty="0" err="1"/>
              <a:t>h_A</a:t>
            </a:r>
            <a:r>
              <a:rPr lang="en-US" altLang="zh-TW" sz="2000" i="1" dirty="0"/>
              <a:t>, </a:t>
            </a:r>
            <a:r>
              <a:rPr lang="en-US" altLang="zh-TW" sz="2000" i="1" dirty="0" err="1"/>
              <a:t>h_B</a:t>
            </a:r>
            <a:endParaRPr lang="en-US" altLang="zh-TW" sz="2000" i="1" dirty="0"/>
          </a:p>
          <a:p>
            <a:pPr eaLnBrk="1" hangingPunct="1">
              <a:lnSpc>
                <a:spcPct val="90000"/>
              </a:lnSpc>
            </a:pPr>
            <a:r>
              <a:rPr lang="en-US" altLang="zh-TW" sz="2000" i="1" dirty="0"/>
              <a:t>Output: </a:t>
            </a:r>
            <a:r>
              <a:rPr lang="en-US" altLang="zh-TW" sz="2000" i="1" dirty="0" err="1"/>
              <a:t>edge_image</a:t>
            </a:r>
            <a:r>
              <a:rPr lang="en-US" altLang="zh-TW" sz="2000" i="1" dirty="0"/>
              <a:t> edge()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i="1" dirty="0"/>
              <a:t>For m=1,..,M</a:t>
            </a:r>
          </a:p>
          <a:p>
            <a:pPr eaLnBrk="1" hangingPunct="1">
              <a:lnSpc>
                <a:spcPct val="90000"/>
              </a:lnSpc>
            </a:pPr>
            <a:r>
              <a:rPr lang="en-US" altLang="zh-TW" sz="2000" i="1" dirty="0"/>
              <a:t> For n=1,…,N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i="1" dirty="0"/>
              <a:t>Find Horizontal gradient =</a:t>
            </a:r>
            <a:r>
              <a:rPr lang="en-US" altLang="zh-TW" sz="1800" i="1" dirty="0" err="1"/>
              <a:t>G</a:t>
            </a:r>
            <a:r>
              <a:rPr lang="en-US" altLang="zh-TW" sz="1800" i="1" baseline="-25000" dirty="0" err="1"/>
              <a:t>x</a:t>
            </a:r>
            <a:r>
              <a:rPr lang="en-US" altLang="zh-TW" sz="1800" i="1" dirty="0"/>
              <a:t>(</a:t>
            </a:r>
            <a:r>
              <a:rPr lang="en-US" altLang="zh-TW" sz="1800" i="1" dirty="0" err="1"/>
              <a:t>m,n</a:t>
            </a:r>
            <a:r>
              <a:rPr lang="en-US" altLang="zh-TW" sz="1800" i="1" dirty="0"/>
              <a:t>)= </a:t>
            </a:r>
            <a:r>
              <a:rPr lang="en-US" altLang="zh-TW" sz="1800" i="1" dirty="0" err="1"/>
              <a:t>h_A</a:t>
            </a:r>
            <a:r>
              <a:rPr lang="en-US" altLang="zh-TW" sz="1800" i="1" dirty="0"/>
              <a:t> * I(</a:t>
            </a:r>
            <a:r>
              <a:rPr lang="en-US" altLang="zh-TW" sz="1800" i="1" dirty="0" err="1"/>
              <a:t>m,n</a:t>
            </a:r>
            <a:r>
              <a:rPr lang="en-US" altLang="zh-TW" sz="1800" i="1" dirty="0"/>
              <a:t>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zh-TW" sz="1800" i="1" dirty="0"/>
              <a:t>Find vertical gradient =</a:t>
            </a:r>
            <a:r>
              <a:rPr lang="en-US" altLang="zh-TW" sz="1800" i="1" dirty="0" err="1"/>
              <a:t>G</a:t>
            </a:r>
            <a:r>
              <a:rPr lang="en-US" altLang="zh-TW" sz="1800" i="1" baseline="-25000" dirty="0" err="1"/>
              <a:t>y</a:t>
            </a:r>
            <a:r>
              <a:rPr lang="en-US" altLang="zh-TW" sz="1800" i="1" dirty="0"/>
              <a:t>(</a:t>
            </a:r>
            <a:r>
              <a:rPr lang="en-US" altLang="zh-TW" sz="1800" i="1" dirty="0" err="1"/>
              <a:t>m,n</a:t>
            </a:r>
            <a:r>
              <a:rPr lang="en-US" altLang="zh-TW" sz="1800" i="1" dirty="0"/>
              <a:t>)= </a:t>
            </a:r>
            <a:r>
              <a:rPr lang="en-US" altLang="zh-TW" sz="1800" i="1" dirty="0" err="1"/>
              <a:t>h_B</a:t>
            </a:r>
            <a:r>
              <a:rPr lang="en-US" altLang="zh-TW" sz="1800" i="1" dirty="0"/>
              <a:t> * I(</a:t>
            </a:r>
            <a:r>
              <a:rPr lang="en-US" altLang="zh-TW" sz="1800" i="1" dirty="0" err="1"/>
              <a:t>m,n</a:t>
            </a:r>
            <a:r>
              <a:rPr lang="en-US" altLang="zh-TW" sz="1800" i="1" dirty="0"/>
              <a:t>)</a:t>
            </a:r>
            <a:r>
              <a:rPr lang="en-US" altLang="en-US" sz="2000" dirty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Find </a:t>
            </a:r>
            <a:r>
              <a:rPr lang="en-US" altLang="en-US" sz="1800" dirty="0" err="1"/>
              <a:t>overall_edge</a:t>
            </a:r>
            <a:r>
              <a:rPr lang="en-US" altLang="en-US" sz="1800" dirty="0"/>
              <a:t>(</a:t>
            </a:r>
            <a:r>
              <a:rPr lang="en-US" altLang="en-US" sz="1800" dirty="0" err="1"/>
              <a:t>m,n</a:t>
            </a:r>
            <a:r>
              <a:rPr lang="en-US" altLang="en-US" sz="1800" dirty="0"/>
              <a:t>)=Gt(</a:t>
            </a:r>
            <a:r>
              <a:rPr lang="en-US" altLang="en-US" sz="1800" dirty="0" err="1"/>
              <a:t>m,n</a:t>
            </a:r>
            <a:r>
              <a:rPr lang="en-US" altLang="en-US" sz="1800" dirty="0"/>
              <a:t>)=</a:t>
            </a:r>
            <a:r>
              <a:rPr lang="en-US" altLang="en-US" sz="1800" dirty="0" err="1"/>
              <a:t>sqrt</a:t>
            </a:r>
            <a:r>
              <a:rPr lang="en-US" altLang="en-US" sz="1800" dirty="0"/>
              <a:t>{</a:t>
            </a:r>
            <a:r>
              <a:rPr lang="en-US" altLang="zh-TW" sz="1600" i="1" dirty="0" err="1"/>
              <a:t>G</a:t>
            </a:r>
            <a:r>
              <a:rPr lang="en-US" altLang="zh-TW" sz="1600" i="1" baseline="-25000" dirty="0" err="1"/>
              <a:t>x</a:t>
            </a:r>
            <a:r>
              <a:rPr lang="en-US" altLang="en-US" sz="1800" dirty="0"/>
              <a:t>(</a:t>
            </a:r>
            <a:r>
              <a:rPr lang="en-US" altLang="zh-TW" sz="1800" i="1" dirty="0" err="1"/>
              <a:t>m,n</a:t>
            </a:r>
            <a:r>
              <a:rPr lang="en-US" altLang="en-US" sz="1800" dirty="0"/>
              <a:t>)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+</a:t>
            </a:r>
            <a:r>
              <a:rPr lang="en-US" altLang="zh-TW" sz="1600" i="1" dirty="0"/>
              <a:t>G</a:t>
            </a:r>
            <a:r>
              <a:rPr lang="en-US" altLang="zh-TW" sz="1600" i="1" baseline="-25000" dirty="0"/>
              <a:t>y</a:t>
            </a:r>
            <a:r>
              <a:rPr lang="en-US" altLang="en-US" sz="1800" dirty="0"/>
              <a:t> (</a:t>
            </a:r>
            <a:r>
              <a:rPr lang="en-US" altLang="zh-TW" sz="1800" i="1" dirty="0" err="1"/>
              <a:t>m,n</a:t>
            </a:r>
            <a:r>
              <a:rPr lang="en-US" altLang="en-US" sz="1800" dirty="0"/>
              <a:t>)</a:t>
            </a:r>
            <a:r>
              <a:rPr lang="en-US" altLang="en-US" sz="1800" baseline="30000" dirty="0"/>
              <a:t>2</a:t>
            </a:r>
            <a:r>
              <a:rPr lang="en-US" altLang="en-US" sz="1800" dirty="0"/>
              <a:t>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If ( </a:t>
            </a:r>
            <a:r>
              <a:rPr lang="en-US" altLang="en-US" sz="1800" dirty="0" err="1"/>
              <a:t>overall_edge</a:t>
            </a:r>
            <a:r>
              <a:rPr lang="en-US" altLang="en-US" sz="1800" dirty="0"/>
              <a:t>(</a:t>
            </a:r>
            <a:r>
              <a:rPr lang="en-US" altLang="en-US" sz="1800" dirty="0" err="1"/>
              <a:t>m,n</a:t>
            </a:r>
            <a:r>
              <a:rPr lang="en-US" altLang="en-US" sz="1800" dirty="0"/>
              <a:t>)&gt;threshold 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   	edge(</a:t>
            </a:r>
            <a:r>
              <a:rPr lang="en-US" altLang="en-US" sz="2000" dirty="0" err="1"/>
              <a:t>m,n</a:t>
            </a:r>
            <a:r>
              <a:rPr lang="en-US" altLang="en-US" sz="2000" dirty="0"/>
              <a:t>) is an edge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1800" dirty="0"/>
              <a:t>Else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1600" dirty="0"/>
              <a:t>edge(</a:t>
            </a:r>
            <a:r>
              <a:rPr lang="en-US" altLang="en-US" sz="1600" dirty="0" err="1"/>
              <a:t>m,n</a:t>
            </a:r>
            <a:r>
              <a:rPr lang="en-US" altLang="en-US" sz="1600" dirty="0"/>
              <a:t>) is not an edge.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 End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End </a:t>
            </a:r>
          </a:p>
          <a:p>
            <a:pPr eaLnBrk="1" hangingPunct="1">
              <a:lnSpc>
                <a:spcPct val="90000"/>
              </a:lnSpc>
            </a:pPr>
            <a:endParaRPr lang="en-US" altLang="en-US" sz="2000" dirty="0"/>
          </a:p>
          <a:p>
            <a:pPr eaLnBrk="1" hangingPunct="1">
              <a:lnSpc>
                <a:spcPct val="90000"/>
              </a:lnSpc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4816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76250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Example to find edges, e.g. use Prewitt edge filter on image I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" y="1631950"/>
            <a:ext cx="8686800" cy="4530725"/>
          </a:xfrm>
        </p:spPr>
        <p:txBody>
          <a:bodyPr/>
          <a:lstStyle/>
          <a:p>
            <a:pPr eaLnBrk="1" hangingPunct="1"/>
            <a:r>
              <a:rPr lang="en-US" altLang="en-US" sz="1600" dirty="0"/>
              <a:t>In practice outside or at m=1 and m=M-1 are not considered, because it is where image/mask are not fully overlapped. Same for n.</a:t>
            </a:r>
          </a:p>
          <a:p>
            <a:pPr eaLnBrk="1" hangingPunct="1"/>
            <a:r>
              <a:rPr lang="en-US" altLang="en-US" sz="2400" dirty="0"/>
              <a:t>For m=2..,M-2</a:t>
            </a:r>
          </a:p>
          <a:p>
            <a:pPr eaLnBrk="1" hangingPunct="1"/>
            <a:r>
              <a:rPr lang="en-US" altLang="en-US" sz="2400" dirty="0"/>
              <a:t> For n=2..,N-2</a:t>
            </a:r>
          </a:p>
          <a:p>
            <a:pPr lvl="1" eaLnBrk="1" hangingPunct="1"/>
            <a:r>
              <a:rPr lang="en-US" altLang="en-US" sz="1600" dirty="0"/>
              <a:t>Gx(</a:t>
            </a:r>
            <a:r>
              <a:rPr lang="en-US" altLang="en-US" sz="1600" dirty="0" err="1"/>
              <a:t>m,n</a:t>
            </a:r>
            <a:r>
              <a:rPr lang="en-US" altLang="en-US" sz="1600" dirty="0"/>
              <a:t>)=</a:t>
            </a:r>
            <a:r>
              <a:rPr lang="en-US" altLang="en-US" sz="1600" dirty="0" err="1"/>
              <a:t>h_A</a:t>
            </a:r>
            <a:r>
              <a:rPr lang="en-US" altLang="en-US" sz="1600" dirty="0"/>
              <a:t>*I(</a:t>
            </a:r>
            <a:r>
              <a:rPr lang="en-US" altLang="en-US" sz="1600" dirty="0" err="1"/>
              <a:t>m,n</a:t>
            </a:r>
            <a:r>
              <a:rPr lang="en-US" altLang="en-US" sz="1600" dirty="0"/>
              <a:t>)</a:t>
            </a:r>
          </a:p>
          <a:p>
            <a:pPr lvl="1" eaLnBrk="1" hangingPunct="1"/>
            <a:r>
              <a:rPr lang="en-US" altLang="en-US" sz="1600" dirty="0" err="1"/>
              <a:t>Gy</a:t>
            </a:r>
            <a:r>
              <a:rPr lang="en-US" altLang="en-US" sz="1600" dirty="0"/>
              <a:t>(</a:t>
            </a:r>
            <a:r>
              <a:rPr lang="en-US" altLang="en-US" sz="1600" dirty="0" err="1"/>
              <a:t>m,n</a:t>
            </a:r>
            <a:r>
              <a:rPr lang="en-US" altLang="en-US" sz="1600" dirty="0"/>
              <a:t>)=</a:t>
            </a:r>
            <a:r>
              <a:rPr lang="en-US" altLang="en-US" sz="1600" dirty="0" err="1"/>
              <a:t>h_B</a:t>
            </a:r>
            <a:r>
              <a:rPr lang="en-US" altLang="en-US" sz="1600" dirty="0"/>
              <a:t>*I(</a:t>
            </a:r>
            <a:r>
              <a:rPr lang="en-US" altLang="en-US" sz="1600" dirty="0" err="1"/>
              <a:t>m,n</a:t>
            </a:r>
            <a:r>
              <a:rPr lang="en-US" altLang="en-US" sz="1600" dirty="0"/>
              <a:t>)</a:t>
            </a:r>
          </a:p>
          <a:p>
            <a:pPr lvl="1" eaLnBrk="1" hangingPunct="1"/>
            <a:r>
              <a:rPr lang="en-US" altLang="en-US" sz="1600" dirty="0"/>
              <a:t>Gt(</a:t>
            </a:r>
            <a:r>
              <a:rPr lang="en-US" altLang="en-US" sz="1600" dirty="0" err="1"/>
              <a:t>m,n</a:t>
            </a:r>
            <a:r>
              <a:rPr lang="en-US" altLang="en-US" sz="1600" dirty="0"/>
              <a:t>)=sqrt{Gx(</a:t>
            </a:r>
            <a:r>
              <a:rPr lang="en-US" altLang="en-US" sz="1600" dirty="0" err="1"/>
              <a:t>m,n</a:t>
            </a:r>
            <a:r>
              <a:rPr lang="en-US" altLang="en-US" sz="1600" dirty="0"/>
              <a:t>)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+Gy(</a:t>
            </a:r>
            <a:r>
              <a:rPr lang="en-US" altLang="en-US" sz="1600" dirty="0" err="1"/>
              <a:t>m,n</a:t>
            </a:r>
            <a:r>
              <a:rPr lang="en-US" altLang="en-US" sz="1600" dirty="0"/>
              <a:t>)</a:t>
            </a:r>
            <a:r>
              <a:rPr lang="en-US" altLang="en-US" sz="1600" baseline="30000" dirty="0"/>
              <a:t>2</a:t>
            </a:r>
            <a:r>
              <a:rPr lang="en-US" altLang="en-US" sz="1600" dirty="0"/>
              <a:t>}</a:t>
            </a:r>
          </a:p>
          <a:p>
            <a:pPr lvl="1" eaLnBrk="1" hangingPunct="1"/>
            <a:r>
              <a:rPr lang="en-US" altLang="en-US" sz="1600" dirty="0"/>
              <a:t>If Gt(</a:t>
            </a:r>
            <a:r>
              <a:rPr lang="en-US" altLang="en-US" sz="1600" dirty="0" err="1"/>
              <a:t>m,n</a:t>
            </a:r>
            <a:r>
              <a:rPr lang="en-US" altLang="en-US" sz="1600" dirty="0"/>
              <a:t>)&gt;Threshold</a:t>
            </a:r>
          </a:p>
          <a:p>
            <a:pPr lvl="1" eaLnBrk="1" hangingPunct="1"/>
            <a:r>
              <a:rPr lang="en-US" altLang="en-US" sz="1600" dirty="0"/>
              <a:t>   Edge(</a:t>
            </a:r>
            <a:r>
              <a:rPr lang="en-US" altLang="en-US" sz="1600" dirty="0" err="1"/>
              <a:t>m,n</a:t>
            </a:r>
            <a:r>
              <a:rPr lang="en-US" altLang="en-US" sz="1600" dirty="0"/>
              <a:t>)=1, else =0</a:t>
            </a:r>
          </a:p>
          <a:p>
            <a:pPr eaLnBrk="1" hangingPunct="1"/>
            <a:r>
              <a:rPr lang="en-US" altLang="en-US" sz="2400" dirty="0"/>
              <a:t> End</a:t>
            </a:r>
          </a:p>
          <a:p>
            <a:pPr eaLnBrk="1" hangingPunct="1"/>
            <a:r>
              <a:rPr lang="en-US" altLang="en-US" sz="2400" dirty="0"/>
              <a:t>End</a:t>
            </a:r>
          </a:p>
          <a:p>
            <a:pPr eaLnBrk="1" hangingPunct="1"/>
            <a:r>
              <a:rPr lang="en-US" altLang="en-US" sz="2400" dirty="0"/>
              <a:t>done</a:t>
            </a:r>
          </a:p>
          <a:p>
            <a:pPr eaLnBrk="1" hangingPunct="1"/>
            <a:endParaRPr lang="en-US" alt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Object 6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3543300" y="3121025"/>
                <a:ext cx="5400675" cy="18367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𝐺𝑡</m:t>
                      </m:r>
                      <m:r>
                        <a:rPr lang="en-US" sz="20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 )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𝐺𝑡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(0,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𝐺𝑡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𝐺𝑡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𝐺𝑡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(0,0)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𝐺𝑡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(1,0)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𝐺𝑡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,0)</m:t>
                                </m:r>
                              </m:e>
                            </m:mr>
                          </m:m>
                        </m:e>
                      </m: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where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total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gradient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ad>
                        <m:radPr>
                          <m:degHide m:val="on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)+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rad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Also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if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𝐺𝑡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)&gt;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𝑡h𝑟𝑒𝑠h𝑜𝑙𝑑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then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𝑒𝑑𝑔𝑒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)=1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else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𝑒𝑑𝑔𝑒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36868" name="Object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3543300" y="3121025"/>
                <a:ext cx="5400675" cy="1836738"/>
              </a:xfrm>
              <a:prstGeom prst="rect">
                <a:avLst/>
              </a:prstGeom>
              <a:blipFill>
                <a:blip r:embed="rId3"/>
                <a:stretch>
                  <a:fillRect r="-1129" b="-7342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871" name="Object 8"/>
              <p:cNvSpPr txBox="1"/>
              <p:nvPr/>
            </p:nvSpPr>
            <p:spPr bwMode="auto">
              <a:xfrm>
                <a:off x="3905250" y="1873250"/>
                <a:ext cx="4743451" cy="13335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0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en-US" sz="2000" dirty="0">
                    <a:solidFill>
                      <a:srgbClr val="000000"/>
                    </a:solidFill>
                  </a:rPr>
                </a:br>
                <a:endParaRPr lang="en-US" sz="2000" dirty="0"/>
              </a:p>
            </p:txBody>
          </p:sp>
        </mc:Choice>
        <mc:Fallback xmlns="">
          <p:sp>
            <p:nvSpPr>
              <p:cNvPr id="36871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05250" y="1873250"/>
                <a:ext cx="4743451" cy="13335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C9D6-A8DF-4B57-A35B-26A8A1B277A5}" type="slidenum">
              <a:rPr lang="en-US" altLang="en-US" smtClean="0"/>
              <a:pPr/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9054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Sobel masks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2" name="Object 15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074738" y="1380331"/>
                <a:ext cx="5410200" cy="2268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𝑠𝑜𝑏𝑒𝑙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𝑚𝑎𝑠𝑘𝑠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br>
                  <a:rPr lang="en-US" dirty="0">
                    <a:solidFill>
                      <a:srgbClr val="000000"/>
                    </a:solidFill>
                  </a:rPr>
                </a:br>
                <a:endParaRPr lang="en-US" dirty="0"/>
              </a:p>
            </p:txBody>
          </p:sp>
        </mc:Choice>
        <mc:Fallback xmlns="">
          <p:sp>
            <p:nvSpPr>
              <p:cNvPr id="37892" name="Object 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074738" y="1380331"/>
                <a:ext cx="5410200" cy="22685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5" name="Freeform 8"/>
          <p:cNvSpPr>
            <a:spLocks/>
          </p:cNvSpPr>
          <p:nvPr/>
        </p:nvSpPr>
        <p:spPr bwMode="auto">
          <a:xfrm>
            <a:off x="1828800" y="5562600"/>
            <a:ext cx="2057400" cy="546100"/>
          </a:xfrm>
          <a:custGeom>
            <a:avLst/>
            <a:gdLst>
              <a:gd name="T0" fmla="*/ 0 w 1296"/>
              <a:gd name="T1" fmla="*/ 2147483647 h 720"/>
              <a:gd name="T2" fmla="*/ 2147483647 w 1296"/>
              <a:gd name="T3" fmla="*/ 2147483647 h 720"/>
              <a:gd name="T4" fmla="*/ 2147483647 w 1296"/>
              <a:gd name="T5" fmla="*/ 2147483647 h 720"/>
              <a:gd name="T6" fmla="*/ 2147483647 w 1296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720">
                <a:moveTo>
                  <a:pt x="0" y="632"/>
                </a:moveTo>
                <a:cubicBezTo>
                  <a:pt x="200" y="676"/>
                  <a:pt x="400" y="720"/>
                  <a:pt x="528" y="632"/>
                </a:cubicBezTo>
                <a:cubicBezTo>
                  <a:pt x="656" y="544"/>
                  <a:pt x="640" y="208"/>
                  <a:pt x="768" y="104"/>
                </a:cubicBezTo>
                <a:cubicBezTo>
                  <a:pt x="896" y="0"/>
                  <a:pt x="1096" y="4"/>
                  <a:pt x="1296" y="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6" name="Freeform 9"/>
          <p:cNvSpPr>
            <a:spLocks/>
          </p:cNvSpPr>
          <p:nvPr/>
        </p:nvSpPr>
        <p:spPr bwMode="auto">
          <a:xfrm rot="5119173">
            <a:off x="6227282" y="4823618"/>
            <a:ext cx="2057400" cy="546100"/>
          </a:xfrm>
          <a:custGeom>
            <a:avLst/>
            <a:gdLst>
              <a:gd name="T0" fmla="*/ 0 w 1296"/>
              <a:gd name="T1" fmla="*/ 2147483647 h 720"/>
              <a:gd name="T2" fmla="*/ 2147483647 w 1296"/>
              <a:gd name="T3" fmla="*/ 2147483647 h 720"/>
              <a:gd name="T4" fmla="*/ 2147483647 w 1296"/>
              <a:gd name="T5" fmla="*/ 2147483647 h 720"/>
              <a:gd name="T6" fmla="*/ 2147483647 w 1296"/>
              <a:gd name="T7" fmla="*/ 2147483647 h 72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296" h="720">
                <a:moveTo>
                  <a:pt x="0" y="632"/>
                </a:moveTo>
                <a:cubicBezTo>
                  <a:pt x="200" y="676"/>
                  <a:pt x="400" y="720"/>
                  <a:pt x="528" y="632"/>
                </a:cubicBezTo>
                <a:cubicBezTo>
                  <a:pt x="656" y="544"/>
                  <a:pt x="640" y="208"/>
                  <a:pt x="768" y="104"/>
                </a:cubicBezTo>
                <a:cubicBezTo>
                  <a:pt x="896" y="0"/>
                  <a:pt x="1096" y="4"/>
                  <a:pt x="1296" y="8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Line 10"/>
          <p:cNvSpPr>
            <a:spLocks noChangeShapeType="1"/>
          </p:cNvSpPr>
          <p:nvPr/>
        </p:nvSpPr>
        <p:spPr bwMode="auto">
          <a:xfrm flipH="1">
            <a:off x="3048000" y="3810000"/>
            <a:ext cx="334962" cy="1676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7898" name="Text Box 11"/>
          <p:cNvSpPr txBox="1">
            <a:spLocks noChangeArrowheads="1"/>
          </p:cNvSpPr>
          <p:nvPr/>
        </p:nvSpPr>
        <p:spPr bwMode="auto">
          <a:xfrm>
            <a:off x="533400" y="3831431"/>
            <a:ext cx="221663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Sobel mask approximation</a:t>
            </a:r>
          </a:p>
          <a:p>
            <a:r>
              <a:rPr lang="en-US" altLang="en-US"/>
              <a:t>of a horizontal edge</a:t>
            </a:r>
          </a:p>
        </p:txBody>
      </p:sp>
      <p:sp>
        <p:nvSpPr>
          <p:cNvPr id="37899" name="Text Box 12"/>
          <p:cNvSpPr txBox="1">
            <a:spLocks noChangeArrowheads="1"/>
          </p:cNvSpPr>
          <p:nvPr/>
        </p:nvSpPr>
        <p:spPr bwMode="auto">
          <a:xfrm>
            <a:off x="4240212" y="3728443"/>
            <a:ext cx="32464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/>
              <a:t>Sobel mask approximation</a:t>
            </a:r>
          </a:p>
          <a:p>
            <a:r>
              <a:rPr lang="en-US" altLang="en-US" dirty="0"/>
              <a:t>of a vertical edge</a:t>
            </a:r>
          </a:p>
        </p:txBody>
      </p:sp>
      <p:sp>
        <p:nvSpPr>
          <p:cNvPr id="37900" name="Line 18"/>
          <p:cNvSpPr>
            <a:spLocks noChangeShapeType="1"/>
          </p:cNvSpPr>
          <p:nvPr/>
        </p:nvSpPr>
        <p:spPr bwMode="auto">
          <a:xfrm>
            <a:off x="3680932" y="2028825"/>
            <a:ext cx="1948343" cy="1781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C9D6-A8DF-4B57-A35B-26A8A1B277A5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2715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Using Sobel edge masks</a:t>
            </a:r>
          </a:p>
        </p:txBody>
      </p:sp>
      <p:sp>
        <p:nvSpPr>
          <p:cNvPr id="38915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Example</a:t>
            </a:r>
          </a:p>
        </p:txBody>
      </p:sp>
      <p:pic>
        <p:nvPicPr>
          <p:cNvPr id="38918" name="Picture 2" descr="imag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752600"/>
            <a:ext cx="5562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9" name="Oval 3"/>
          <p:cNvSpPr>
            <a:spLocks noChangeArrowheads="1"/>
          </p:cNvSpPr>
          <p:nvPr/>
        </p:nvSpPr>
        <p:spPr bwMode="auto">
          <a:xfrm>
            <a:off x="2362200" y="5715000"/>
            <a:ext cx="1600200" cy="914400"/>
          </a:xfrm>
          <a:prstGeom prst="ellipse">
            <a:avLst/>
          </a:prstGeom>
          <a:noFill/>
          <a:ln w="38100">
            <a:solidFill>
              <a:srgbClr val="FF505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7126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Another example</a:t>
            </a:r>
          </a:p>
        </p:txBody>
      </p:sp>
      <p:sp>
        <p:nvSpPr>
          <p:cNvPr id="39939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39942" name="Picture 2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524000"/>
            <a:ext cx="5562600" cy="466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2175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en-US" altLang="en-US" sz="2000" dirty="0"/>
              <a:t>Find edge of real images</a:t>
            </a:r>
            <a:br>
              <a:rPr lang="en-US" altLang="en-US" sz="2000" dirty="0"/>
            </a:br>
            <a:r>
              <a:rPr lang="en-US" altLang="en-US" sz="2000" dirty="0"/>
              <a:t>(tested on octave too)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sz="half" idx="1"/>
          </p:nvPr>
        </p:nvSpPr>
        <p:spPr>
          <a:xfrm>
            <a:off x="342900" y="685800"/>
            <a:ext cx="4038600" cy="57912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en-US" altLang="en-US" sz="1400" dirty="0"/>
              <a:t>%ws3_3b.m find edge image of a real image, (2022.1.19)</a:t>
            </a:r>
          </a:p>
          <a:p>
            <a:pPr eaLnBrk="1" hangingPunct="1"/>
            <a:r>
              <a:rPr lang="en-US" altLang="en-US" sz="1400" dirty="0"/>
              <a:t>%put test.jpg in c:\images\  ,tested ok on octave</a:t>
            </a:r>
          </a:p>
          <a:p>
            <a:pPr eaLnBrk="1" hangingPunct="1"/>
            <a:r>
              <a:rPr lang="en-US" altLang="en-US" sz="1400" dirty="0"/>
              <a:t>clear</a:t>
            </a:r>
          </a:p>
          <a:p>
            <a:pPr eaLnBrk="1" hangingPunct="1"/>
            <a:r>
              <a:rPr lang="en-US" altLang="en-US" sz="1400" dirty="0"/>
              <a:t>ii=</a:t>
            </a:r>
            <a:r>
              <a:rPr lang="en-US" altLang="en-US" sz="1400" dirty="0" err="1"/>
              <a:t>imread</a:t>
            </a:r>
            <a:r>
              <a:rPr lang="en-US" altLang="en-US" sz="1400" dirty="0"/>
              <a:t>('c:\\images\\test.jpg');</a:t>
            </a:r>
          </a:p>
          <a:p>
            <a:pPr eaLnBrk="1" hangingPunct="1"/>
            <a:r>
              <a:rPr lang="en-US" altLang="en-US" sz="1400" dirty="0" err="1"/>
              <a:t>prew_x</a:t>
            </a:r>
            <a:r>
              <a:rPr lang="en-US" altLang="en-US" sz="1400" dirty="0"/>
              <a:t>=[1 1 1; 0 0 0; -1 -1 -1]</a:t>
            </a:r>
          </a:p>
          <a:p>
            <a:pPr eaLnBrk="1" hangingPunct="1"/>
            <a:r>
              <a:rPr lang="en-US" altLang="en-US" sz="1400" dirty="0"/>
              <a:t>ex=conv2(ii, </a:t>
            </a:r>
            <a:r>
              <a:rPr lang="en-US" altLang="en-US" sz="1400" dirty="0" err="1"/>
              <a:t>prew_x</a:t>
            </a:r>
            <a:r>
              <a:rPr lang="en-US" altLang="en-US" sz="1400" dirty="0"/>
              <a:t>);</a:t>
            </a:r>
          </a:p>
          <a:p>
            <a:pPr eaLnBrk="1" hangingPunct="1"/>
            <a:r>
              <a:rPr lang="es-ES" altLang="en-US" sz="1400" dirty="0" err="1"/>
              <a:t>prew_y</a:t>
            </a:r>
            <a:r>
              <a:rPr lang="es-ES" altLang="en-US" sz="1400" dirty="0"/>
              <a:t>=[1 1 1; 0 0 0; -1 -1 -1]</a:t>
            </a:r>
          </a:p>
          <a:p>
            <a:pPr eaLnBrk="1" hangingPunct="1"/>
            <a:r>
              <a:rPr lang="en-US" altLang="en-US" sz="1400" dirty="0" err="1"/>
              <a:t>ey</a:t>
            </a:r>
            <a:r>
              <a:rPr lang="en-US" altLang="en-US" sz="1400" dirty="0"/>
              <a:t>=conv2(ii, </a:t>
            </a:r>
            <a:r>
              <a:rPr lang="en-US" altLang="en-US" sz="1400" dirty="0" err="1"/>
              <a:t>prew_y</a:t>
            </a:r>
            <a:r>
              <a:rPr lang="en-US" altLang="en-US" sz="1400" dirty="0"/>
              <a:t>);</a:t>
            </a:r>
          </a:p>
          <a:p>
            <a:pPr eaLnBrk="1" hangingPunct="1"/>
            <a:r>
              <a:rPr lang="en-US" altLang="en-US" sz="1400" dirty="0"/>
              <a:t>%If edge image is required: </a:t>
            </a:r>
          </a:p>
          <a:p>
            <a:pPr eaLnBrk="1" hangingPunct="1"/>
            <a:r>
              <a:rPr lang="en-US" altLang="en-US" sz="1400" dirty="0" err="1"/>
              <a:t>etemp</a:t>
            </a:r>
            <a:r>
              <a:rPr lang="en-US" altLang="en-US" sz="1400" dirty="0"/>
              <a:t>=</a:t>
            </a:r>
            <a:r>
              <a:rPr lang="en-US" altLang="en-US" sz="1400" dirty="0" err="1"/>
              <a:t>sqrt</a:t>
            </a:r>
            <a:r>
              <a:rPr lang="en-US" altLang="en-US" sz="1400" dirty="0"/>
              <a:t>(ex.*</a:t>
            </a:r>
            <a:r>
              <a:rPr lang="en-US" altLang="en-US" sz="1400" dirty="0" err="1"/>
              <a:t>ex+ey</a:t>
            </a:r>
            <a:r>
              <a:rPr lang="en-US" altLang="en-US" sz="1400" dirty="0"/>
              <a:t>.*</a:t>
            </a:r>
            <a:r>
              <a:rPr lang="en-US" altLang="en-US" sz="1400" dirty="0" err="1"/>
              <a:t>ey</a:t>
            </a:r>
            <a:r>
              <a:rPr lang="en-US" altLang="en-US" sz="1400" dirty="0"/>
              <a:t>);</a:t>
            </a:r>
          </a:p>
          <a:p>
            <a:pPr eaLnBrk="1" hangingPunct="1"/>
            <a:r>
              <a:rPr lang="en-US" altLang="en-US" sz="1400" dirty="0"/>
              <a:t>e=</a:t>
            </a:r>
            <a:r>
              <a:rPr lang="en-US" altLang="en-US" sz="1400" dirty="0" err="1"/>
              <a:t>etemp</a:t>
            </a:r>
            <a:r>
              <a:rPr lang="en-US" altLang="en-US" sz="1400" dirty="0"/>
              <a:t>;</a:t>
            </a:r>
          </a:p>
          <a:p>
            <a:pPr eaLnBrk="1" hangingPunct="1"/>
            <a:r>
              <a:rPr lang="en-US" altLang="en-US" sz="1400" dirty="0"/>
              <a:t>threshold=mean(mean(</a:t>
            </a:r>
            <a:r>
              <a:rPr lang="en-US" altLang="en-US" sz="1400" dirty="0" err="1"/>
              <a:t>etemp</a:t>
            </a:r>
            <a:r>
              <a:rPr lang="en-US" altLang="en-US" sz="1400" dirty="0"/>
              <a:t>))% set threshold</a:t>
            </a:r>
          </a:p>
          <a:p>
            <a:pPr eaLnBrk="1" hangingPunct="1"/>
            <a:r>
              <a:rPr lang="en-US" altLang="en-US" sz="1400" dirty="0"/>
              <a:t>e(e&lt;=threshold)=0; %&lt; threshold, set to 0</a:t>
            </a:r>
          </a:p>
          <a:p>
            <a:pPr eaLnBrk="1" hangingPunct="1"/>
            <a:r>
              <a:rPr lang="en-US" altLang="en-US" sz="1400" dirty="0"/>
              <a:t>e(e&gt;threshold)=255;%&gt; threshold, set to 255</a:t>
            </a:r>
          </a:p>
          <a:p>
            <a:pPr eaLnBrk="1" hangingPunct="1"/>
            <a:r>
              <a:rPr lang="en-US" altLang="en-US" sz="1400" dirty="0"/>
              <a:t>figure(1),</a:t>
            </a:r>
            <a:r>
              <a:rPr lang="en-US" altLang="en-US" sz="1400" dirty="0" err="1"/>
              <a:t>clf</a:t>
            </a:r>
            <a:endParaRPr lang="en-US" altLang="en-US" sz="1400" dirty="0"/>
          </a:p>
          <a:p>
            <a:pPr eaLnBrk="1" hangingPunct="1"/>
            <a:r>
              <a:rPr lang="en-US" altLang="en-US" sz="1400" dirty="0"/>
              <a:t>subplot(2,2,1)</a:t>
            </a:r>
          </a:p>
          <a:p>
            <a:pPr eaLnBrk="1" hangingPunct="1"/>
            <a:r>
              <a:rPr lang="en-US" altLang="en-US" sz="1400" dirty="0" err="1"/>
              <a:t>colormap</a:t>
            </a:r>
            <a:r>
              <a:rPr lang="en-US" altLang="en-US" sz="1400" dirty="0"/>
              <a:t>(gray(256))</a:t>
            </a:r>
          </a:p>
          <a:p>
            <a:pPr eaLnBrk="1" hangingPunct="1"/>
            <a:r>
              <a:rPr lang="en-US" altLang="en-US" sz="1400" dirty="0"/>
              <a:t>image(ii)</a:t>
            </a:r>
          </a:p>
          <a:p>
            <a:pPr eaLnBrk="1" hangingPunct="1"/>
            <a:r>
              <a:rPr lang="en-US" altLang="en-US" sz="1400" dirty="0" err="1"/>
              <a:t>ylabel</a:t>
            </a:r>
            <a:r>
              <a:rPr lang="en-US" altLang="en-US" sz="1400" dirty="0"/>
              <a:t>('real image')</a:t>
            </a:r>
          </a:p>
          <a:p>
            <a:pPr eaLnBrk="1" hangingPunct="1"/>
            <a:r>
              <a:rPr lang="en-US" altLang="en-US" sz="1400" dirty="0"/>
              <a:t> subplot(2,2,3)</a:t>
            </a:r>
          </a:p>
          <a:p>
            <a:pPr eaLnBrk="1" hangingPunct="1"/>
            <a:r>
              <a:rPr lang="en-US" altLang="en-US" sz="1400" dirty="0" err="1"/>
              <a:t>colormap</a:t>
            </a:r>
            <a:r>
              <a:rPr lang="en-US" altLang="en-US" sz="1400" dirty="0"/>
              <a:t>(gray(256))</a:t>
            </a:r>
          </a:p>
          <a:p>
            <a:pPr eaLnBrk="1" hangingPunct="1"/>
            <a:r>
              <a:rPr lang="en-US" altLang="en-US" sz="1400" dirty="0"/>
              <a:t>image(e)</a:t>
            </a:r>
          </a:p>
          <a:p>
            <a:pPr eaLnBrk="1" hangingPunct="1"/>
            <a:r>
              <a:rPr lang="en-US" altLang="en-US" sz="1400" dirty="0" err="1"/>
              <a:t>ylabel</a:t>
            </a:r>
            <a:r>
              <a:rPr lang="en-US" altLang="en-US" sz="1400" dirty="0"/>
              <a:t>('edge image')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43012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38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DFDE48-09DE-468F-AA99-84F20CDA5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9150" y="1870077"/>
            <a:ext cx="2759792" cy="4440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932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18794" y="453271"/>
            <a:ext cx="1989381" cy="674794"/>
          </a:xfrm>
        </p:spPr>
        <p:txBody>
          <a:bodyPr>
            <a:noAutofit/>
          </a:bodyPr>
          <a:lstStyle/>
          <a:p>
            <a:r>
              <a:rPr lang="en-US" sz="2800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128246" y="4840941"/>
            <a:ext cx="377897" cy="233702"/>
          </a:xfrm>
        </p:spPr>
        <p:txBody>
          <a:bodyPr>
            <a:normAutofit fontScale="400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35061" y="115094"/>
            <a:ext cx="5040687" cy="6509474"/>
          </a:xfrm>
        </p:spPr>
        <p:txBody>
          <a:bodyPr>
            <a:normAutofit fontScale="40000" lnSpcReduction="20000"/>
          </a:bodyPr>
          <a:lstStyle/>
          <a:p>
            <a:r>
              <a:rPr lang="en-US" sz="8000" dirty="0"/>
              <a:t>G(</a:t>
            </a:r>
            <a:r>
              <a:rPr lang="en-US" sz="8000" dirty="0" err="1"/>
              <a:t>x,y</a:t>
            </a:r>
            <a:r>
              <a:rPr lang="en-US" sz="8000" dirty="0"/>
              <a:t>)</a:t>
            </a:r>
          </a:p>
          <a:p>
            <a:r>
              <a:rPr lang="en-US" sz="4000" dirty="0"/>
              <a:t>GI(</a:t>
            </a:r>
            <a:r>
              <a:rPr lang="en-US" sz="4000" dirty="0" err="1"/>
              <a:t>x,y</a:t>
            </a:r>
            <a:r>
              <a:rPr lang="en-US" sz="4000" dirty="0"/>
              <a:t>) =</a:t>
            </a:r>
          </a:p>
          <a:p>
            <a:r>
              <a:rPr lang="en-US" sz="3500" dirty="0"/>
              <a:t>        0         0   70.7107   60.8276   78.1025   14.1421</a:t>
            </a:r>
          </a:p>
          <a:p>
            <a:r>
              <a:rPr lang="en-US" sz="3500" dirty="0"/>
              <a:t>         0         0  219.2442  465.7403  422.3423  367.7635</a:t>
            </a:r>
          </a:p>
          <a:p>
            <a:r>
              <a:rPr lang="en-US" sz="3500" dirty="0"/>
              <a:t>         0         0  315.7847  612.1511  444.9326  574.8261</a:t>
            </a:r>
          </a:p>
          <a:p>
            <a:r>
              <a:rPr lang="en-US" sz="3500" dirty="0"/>
              <a:t>         0         0  384.0000  765.0000  384.0000  765.0000</a:t>
            </a:r>
          </a:p>
          <a:p>
            <a:r>
              <a:rPr lang="en-US" sz="3500" dirty="0"/>
              <a:t>         0         0  286.2167  637.8001  460.6788  570.1973</a:t>
            </a:r>
          </a:p>
          <a:p>
            <a:r>
              <a:rPr lang="en-US" sz="3500" dirty="0"/>
              <a:t>         0         0  181.0193  460.1239  403.8230  </a:t>
            </a:r>
            <a:r>
              <a:rPr lang="en-US" sz="4000" dirty="0"/>
              <a:t>360.6245 </a:t>
            </a:r>
            <a:r>
              <a:rPr lang="en-US" sz="4500" dirty="0"/>
              <a:t>Find a formula to relate G(</a:t>
            </a:r>
            <a:r>
              <a:rPr lang="en-US" sz="4500" dirty="0" err="1"/>
              <a:t>x,y</a:t>
            </a:r>
            <a:r>
              <a:rPr lang="en-US" sz="4500" dirty="0"/>
              <a:t>) and ex and </a:t>
            </a:r>
            <a:r>
              <a:rPr lang="en-US" sz="4500" dirty="0" err="1"/>
              <a:t>ey</a:t>
            </a:r>
            <a:r>
              <a:rPr lang="en-US" sz="4500" dirty="0"/>
              <a:t> using the results as shown above</a:t>
            </a:r>
          </a:p>
          <a:p>
            <a:r>
              <a:rPr lang="en-US" sz="4500" dirty="0"/>
              <a:t>Answer:__________________________?</a:t>
            </a:r>
          </a:p>
          <a:p>
            <a:r>
              <a:rPr lang="fr-FR" sz="4800" b="0" i="0" u="none" strike="noStrike" baseline="0" dirty="0">
                <a:latin typeface="Courier New" panose="02070309020205020404" pitchFamily="49" charset="0"/>
              </a:rPr>
              <a:t>Question 3.3a)MC question</a:t>
            </a:r>
          </a:p>
          <a:p>
            <a:pPr marL="914400" indent="-914400">
              <a:buFont typeface="+mj-lt"/>
              <a:buAutoNum type="arabicPeriod"/>
            </a:pPr>
            <a:r>
              <a:rPr lang="fr-FR" sz="4800" dirty="0">
                <a:latin typeface="Courier New" panose="02070309020205020404" pitchFamily="49" charset="0"/>
              </a:rPr>
              <a:t>G(</a:t>
            </a:r>
            <a:r>
              <a:rPr lang="fr-FR" sz="4800" dirty="0" err="1">
                <a:latin typeface="Courier New" panose="02070309020205020404" pitchFamily="49" charset="0"/>
              </a:rPr>
              <a:t>x,y</a:t>
            </a:r>
            <a:r>
              <a:rPr lang="fr-FR" sz="4800" dirty="0">
                <a:latin typeface="Courier New" panose="02070309020205020404" pitchFamily="49" charset="0"/>
              </a:rPr>
              <a:t>)=</a:t>
            </a:r>
            <a:r>
              <a:rPr lang="fr-FR" sz="4800" b="0" i="0" u="none" strike="noStrike" baseline="0" dirty="0" err="1">
                <a:latin typeface="Courier New" panose="02070309020205020404" pitchFamily="49" charset="0"/>
              </a:rPr>
              <a:t>sqrt</a:t>
            </a:r>
            <a:r>
              <a:rPr lang="fr-FR" sz="4800" b="0" i="0" u="none" strike="noStrike" baseline="0" dirty="0">
                <a:latin typeface="Courier New" panose="02070309020205020404" pitchFamily="49" charset="0"/>
              </a:rPr>
              <a:t>(|ex|+|</a:t>
            </a:r>
            <a:r>
              <a:rPr lang="fr-FR" sz="4800" b="0" i="0" u="none" strike="noStrike" baseline="0" dirty="0" err="1">
                <a:latin typeface="Courier New" panose="02070309020205020404" pitchFamily="49" charset="0"/>
              </a:rPr>
              <a:t>ey</a:t>
            </a:r>
            <a:r>
              <a:rPr lang="fr-FR" sz="4800" b="0" i="0" u="none" strike="noStrike" baseline="0" dirty="0">
                <a:latin typeface="Courier New" panose="02070309020205020404" pitchFamily="49" charset="0"/>
              </a:rPr>
              <a:t>|)</a:t>
            </a:r>
          </a:p>
          <a:p>
            <a:pPr marL="914400" indent="-914400">
              <a:buFont typeface="+mj-lt"/>
              <a:buAutoNum type="arabicPeriod"/>
            </a:pPr>
            <a:r>
              <a:rPr lang="fr-FR" sz="4800" dirty="0">
                <a:latin typeface="Courier New" panose="02070309020205020404" pitchFamily="49" charset="0"/>
              </a:rPr>
              <a:t>G(</a:t>
            </a:r>
            <a:r>
              <a:rPr lang="fr-FR" sz="4800" dirty="0" err="1">
                <a:latin typeface="Courier New" panose="02070309020205020404" pitchFamily="49" charset="0"/>
              </a:rPr>
              <a:t>x,y</a:t>
            </a:r>
            <a:r>
              <a:rPr lang="fr-FR" sz="4800" dirty="0">
                <a:latin typeface="Courier New" panose="02070309020205020404" pitchFamily="49" charset="0"/>
              </a:rPr>
              <a:t>)=</a:t>
            </a:r>
            <a:r>
              <a:rPr lang="fr-FR" sz="4800" b="0" i="0" u="none" strike="noStrike" baseline="0" dirty="0" err="1">
                <a:latin typeface="Courier New" panose="02070309020205020404" pitchFamily="49" charset="0"/>
              </a:rPr>
              <a:t>sqrt</a:t>
            </a:r>
            <a:r>
              <a:rPr lang="fr-FR" sz="4800" b="0" i="0" u="none" strike="noStrike" baseline="0" dirty="0">
                <a:latin typeface="Courier New" panose="02070309020205020404" pitchFamily="49" charset="0"/>
              </a:rPr>
              <a:t>(ex^2+ey^2)</a:t>
            </a:r>
          </a:p>
          <a:p>
            <a:pPr marL="914400" indent="-914400">
              <a:buFont typeface="+mj-lt"/>
              <a:buAutoNum type="arabicPeriod"/>
            </a:pPr>
            <a:r>
              <a:rPr lang="fr-FR" sz="4800" dirty="0">
                <a:latin typeface="Courier New" panose="02070309020205020404" pitchFamily="49" charset="0"/>
              </a:rPr>
              <a:t>G(</a:t>
            </a:r>
            <a:r>
              <a:rPr lang="fr-FR" sz="4800" dirty="0" err="1">
                <a:latin typeface="Courier New" panose="02070309020205020404" pitchFamily="49" charset="0"/>
              </a:rPr>
              <a:t>x,y</a:t>
            </a:r>
            <a:r>
              <a:rPr lang="fr-FR" sz="4800" dirty="0">
                <a:latin typeface="Courier New" panose="02070309020205020404" pitchFamily="49" charset="0"/>
              </a:rPr>
              <a:t>)=</a:t>
            </a:r>
            <a:r>
              <a:rPr lang="fr-FR" sz="4800" b="0" i="0" u="none" strike="noStrike" baseline="0" dirty="0" err="1">
                <a:latin typeface="Courier New" panose="02070309020205020404" pitchFamily="49" charset="0"/>
              </a:rPr>
              <a:t>sqrt</a:t>
            </a:r>
            <a:r>
              <a:rPr lang="fr-FR" sz="4800" b="0" i="0" u="none" strike="noStrike" baseline="0" dirty="0">
                <a:latin typeface="Courier New" panose="02070309020205020404" pitchFamily="49" charset="0"/>
              </a:rPr>
              <a:t>(ex^0.5+ey^0.5)</a:t>
            </a:r>
          </a:p>
          <a:p>
            <a:pPr marL="0" indent="0">
              <a:buNone/>
            </a:pPr>
            <a:r>
              <a:rPr lang="fr-FR" sz="4400" b="0" i="0" u="none" strike="noStrike" baseline="0" dirty="0">
                <a:latin typeface="Courier New" panose="02070309020205020404" pitchFamily="49" charset="0"/>
              </a:rPr>
              <a:t>Question 3.3a)MC question</a:t>
            </a:r>
            <a:endParaRPr lang="en-US" sz="4500" dirty="0"/>
          </a:p>
          <a:p>
            <a:r>
              <a:rPr lang="en-US" sz="4800" dirty="0"/>
              <a:t>Write the edge image (255= edge, 0=no edge) if the threshold is 500.</a:t>
            </a:r>
          </a:p>
          <a:p>
            <a:r>
              <a:rPr lang="en-US" sz="18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endParaRPr lang="en-US" sz="4500" dirty="0"/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761" y="0"/>
            <a:ext cx="4501112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urier New" panose="02070309020205020404" pitchFamily="49" charset="0"/>
              </a:rPr>
              <a:t>%</a:t>
            </a:r>
            <a:r>
              <a:rPr lang="en-US" altLang="zh-CN" sz="1800" dirty="0"/>
              <a:t>Worksheet </a:t>
            </a:r>
            <a:r>
              <a:rPr lang="en-US" altLang="zh-TW" sz="1800" u="sng" dirty="0"/>
              <a:t> 3.3</a:t>
            </a:r>
            <a:r>
              <a:rPr lang="en-US" altLang="zh-TW" sz="1800" dirty="0"/>
              <a:t>: Intensity gradient of an image</a:t>
            </a:r>
            <a:r>
              <a:rPr lang="en-US" sz="1800" b="0" i="0" u="none" strike="noStrike" baseline="0" dirty="0"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ii=[ 0 0 50 10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0 0 128 255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0 0 128 255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0 0 128 255]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prewitt_x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=[1 1 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0 0 0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-1 -1 -1]</a:t>
            </a:r>
          </a:p>
          <a:p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prewitt_y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=[1 0 -1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1 0 -1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1 0 -1]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ex=conv2(ii,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prewitt_x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)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=conv2(ii,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prewitt_y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ex =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 0     0    50    60    60    10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0     0   128   383   383   255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0     0    78   323   323   245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0     0     0     0     0     0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-128  -383  -383  -255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-128  -383  -383  -255</a:t>
            </a:r>
          </a:p>
          <a:p>
            <a:r>
              <a:rPr lang="en-US" sz="11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ey</a:t>
            </a:r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=</a:t>
            </a:r>
          </a:p>
          <a:p>
            <a:endParaRPr lang="en-US" sz="1100" b="0" i="0" u="none" strike="noStrike" baseline="0" dirty="0">
              <a:solidFill>
                <a:srgbClr val="3C763D"/>
              </a:solidFill>
              <a:latin typeface="Courier New" panose="02070309020205020404" pitchFamily="49" charset="0"/>
            </a:endParaRP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 0     0    50    10   -50   -10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178   265  -178  -265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306   520  -306  -520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384   765  -384  -765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256   510  -256  -510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128   255  -128  -255</a:t>
            </a:r>
            <a:endParaRPr lang="en-US" sz="1100" b="0" i="0" u="none" strike="noStrike" baseline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39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5959F68-68F2-8527-1D71-2BFE704E7FFC}"/>
              </a:ext>
            </a:extLst>
          </p:cNvPr>
          <p:cNvSpPr txBox="1"/>
          <p:nvPr/>
        </p:nvSpPr>
        <p:spPr>
          <a:xfrm>
            <a:off x="4754024" y="5336481"/>
            <a:ext cx="1887055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Answer  (1) e=     </a:t>
            </a:r>
          </a:p>
          <a:p>
            <a:r>
              <a:rPr lang="en-US" sz="1200" dirty="0"/>
              <a:t>    0     0     0     0     0     0</a:t>
            </a:r>
          </a:p>
          <a:p>
            <a:r>
              <a:rPr lang="en-US" sz="1200" dirty="0"/>
              <a:t>     0     0     0     0     0     0</a:t>
            </a:r>
          </a:p>
          <a:p>
            <a:r>
              <a:rPr lang="en-US" sz="1200" dirty="0"/>
              <a:t>     0     0     0   255     0   255</a:t>
            </a:r>
          </a:p>
          <a:p>
            <a:r>
              <a:rPr lang="en-US" sz="1200" dirty="0"/>
              <a:t>     0     0     0   255     0   255</a:t>
            </a:r>
          </a:p>
          <a:p>
            <a:r>
              <a:rPr lang="en-US" sz="1200" dirty="0"/>
              <a:t>     0     0     0   255     0   255</a:t>
            </a:r>
          </a:p>
          <a:p>
            <a:r>
              <a:rPr lang="en-US" sz="1200" dirty="0"/>
              <a:t>     0     0     0     0     0     0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0D89A-4FAE-8B12-93D3-86D94F17150B}"/>
              </a:ext>
            </a:extLst>
          </p:cNvPr>
          <p:cNvSpPr txBox="1"/>
          <p:nvPr/>
        </p:nvSpPr>
        <p:spPr>
          <a:xfrm>
            <a:off x="6852727" y="5354667"/>
            <a:ext cx="2122697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/>
              <a:t>Answer  (2) e=     </a:t>
            </a:r>
          </a:p>
          <a:p>
            <a:r>
              <a:rPr lang="en-US" sz="1200" dirty="0"/>
              <a:t>    0     0     0     0     0     0</a:t>
            </a:r>
          </a:p>
          <a:p>
            <a:r>
              <a:rPr lang="en-US" sz="1200" dirty="0"/>
              <a:t>     0     0     0     0     0     0</a:t>
            </a:r>
          </a:p>
          <a:p>
            <a:r>
              <a:rPr lang="en-US" sz="1200" dirty="0"/>
              <a:t>     0     0     0   255     255   255</a:t>
            </a:r>
          </a:p>
          <a:p>
            <a:r>
              <a:rPr lang="en-US" sz="1200" dirty="0"/>
              <a:t>     0     0     0   255     255   255</a:t>
            </a:r>
          </a:p>
          <a:p>
            <a:r>
              <a:rPr lang="en-US" sz="1200" dirty="0"/>
              <a:t>     0     0     0   255     255   255</a:t>
            </a:r>
          </a:p>
          <a:p>
            <a:r>
              <a:rPr lang="en-US" sz="1200" dirty="0"/>
              <a:t>     0     0     0     0     0     0</a:t>
            </a:r>
          </a:p>
        </p:txBody>
      </p:sp>
      <p:pic>
        <p:nvPicPr>
          <p:cNvPr id="10" name="Picture 9" descr="Qr code&#10;&#10;Description automatically generated">
            <a:extLst>
              <a:ext uri="{FF2B5EF4-FFF2-40B4-BE49-F238E27FC236}">
                <a16:creationId xmlns:a16="http://schemas.microsoft.com/office/drawing/2014/main" id="{8D734E0B-4DBB-5EE7-9007-427F6A0096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514" y="494293"/>
            <a:ext cx="1479547" cy="14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173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/>
              <a:t>What are edges and why we need them?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Features have many applications: recognition, tracking etc.</a:t>
            </a:r>
          </a:p>
          <a:p>
            <a:pPr eaLnBrk="1" hangingPunct="1"/>
            <a:r>
              <a:rPr lang="en-US" altLang="en-US"/>
              <a:t>The most common are</a:t>
            </a:r>
          </a:p>
          <a:p>
            <a:pPr lvl="1" eaLnBrk="1" hangingPunct="1"/>
            <a:r>
              <a:rPr lang="en-US" altLang="en-US"/>
              <a:t>Point edges	</a:t>
            </a:r>
          </a:p>
          <a:p>
            <a:pPr lvl="2" eaLnBrk="1" hangingPunct="1"/>
            <a:r>
              <a:rPr lang="en-US" altLang="en-US"/>
              <a:t>Shape intensity change positions</a:t>
            </a:r>
          </a:p>
          <a:p>
            <a:pPr lvl="1" eaLnBrk="1" hangingPunct="1"/>
            <a:r>
              <a:rPr lang="en-US" altLang="en-US"/>
              <a:t>Boundary edges</a:t>
            </a:r>
          </a:p>
          <a:p>
            <a:pPr lvl="2" eaLnBrk="1" hangingPunct="1"/>
            <a:r>
              <a:rPr lang="en-US" altLang="en-US"/>
              <a:t>Shape intensity changing lines </a:t>
            </a:r>
          </a:p>
          <a:p>
            <a:pPr lvl="1"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6150" name="Picture 4" descr="imag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514600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5" descr="image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0"/>
            <a:ext cx="2438400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742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618794" y="453271"/>
            <a:ext cx="1989381" cy="674794"/>
          </a:xfrm>
        </p:spPr>
        <p:txBody>
          <a:bodyPr>
            <a:noAutofit/>
          </a:bodyPr>
          <a:lstStyle/>
          <a:p>
            <a:r>
              <a:rPr lang="en-US" sz="2800" dirty="0"/>
              <a:t>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128246" y="4840941"/>
            <a:ext cx="377897" cy="233702"/>
          </a:xfrm>
        </p:spPr>
        <p:txBody>
          <a:bodyPr>
            <a:normAutofit fontScale="32500" lnSpcReduction="20000"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451212" y="115094"/>
            <a:ext cx="4824536" cy="6509474"/>
          </a:xfrm>
        </p:spPr>
        <p:txBody>
          <a:bodyPr>
            <a:normAutofit fontScale="32500" lnSpcReduction="20000"/>
          </a:bodyPr>
          <a:lstStyle/>
          <a:p>
            <a:r>
              <a:rPr lang="en-US" sz="8000" dirty="0"/>
              <a:t>G(</a:t>
            </a:r>
            <a:r>
              <a:rPr lang="en-US" sz="8000" dirty="0" err="1"/>
              <a:t>x,y</a:t>
            </a:r>
            <a:r>
              <a:rPr lang="en-US" sz="8000" dirty="0"/>
              <a:t>)</a:t>
            </a:r>
          </a:p>
          <a:p>
            <a:r>
              <a:rPr lang="en-US" sz="4000" dirty="0"/>
              <a:t>GI(</a:t>
            </a:r>
            <a:r>
              <a:rPr lang="en-US" sz="4000" dirty="0" err="1"/>
              <a:t>x,y</a:t>
            </a:r>
            <a:r>
              <a:rPr lang="en-US" sz="4000" dirty="0"/>
              <a:t>) =</a:t>
            </a:r>
          </a:p>
          <a:p>
            <a:r>
              <a:rPr lang="en-US" sz="4000" dirty="0"/>
              <a:t>         0         0   70.7107   84.8528   84.8528   14.1421</a:t>
            </a:r>
          </a:p>
          <a:p>
            <a:r>
              <a:rPr lang="en-US" sz="4000" dirty="0"/>
              <a:t>         0         0  181.0193  541.6438  541.6438  360.6245</a:t>
            </a:r>
          </a:p>
          <a:p>
            <a:r>
              <a:rPr lang="en-US" sz="4000" dirty="0"/>
              <a:t>         0         0  110.3087  456.7910  456.7910  346.4823</a:t>
            </a:r>
          </a:p>
          <a:p>
            <a:r>
              <a:rPr lang="en-US" sz="4000" dirty="0"/>
              <a:t>         0         0         0         0         0         0</a:t>
            </a:r>
          </a:p>
          <a:p>
            <a:r>
              <a:rPr lang="en-US" sz="4000" dirty="0"/>
              <a:t>         0         0  181.0193  541.6438  541.6438  360.6245</a:t>
            </a:r>
          </a:p>
          <a:p>
            <a:r>
              <a:rPr lang="en-US" sz="4000" dirty="0"/>
              <a:t>         0         0  181.0193  541.6438  541.6438  360.6245</a:t>
            </a:r>
          </a:p>
          <a:p>
            <a:r>
              <a:rPr lang="en-US" sz="4500" dirty="0"/>
              <a:t>Find a formula to relate G(</a:t>
            </a:r>
            <a:r>
              <a:rPr lang="en-US" sz="4500" dirty="0" err="1"/>
              <a:t>x,y</a:t>
            </a:r>
            <a:r>
              <a:rPr lang="en-US" sz="4500" dirty="0"/>
              <a:t>) and ex and </a:t>
            </a:r>
            <a:r>
              <a:rPr lang="en-US" sz="4500" dirty="0" err="1"/>
              <a:t>ey</a:t>
            </a:r>
            <a:r>
              <a:rPr lang="en-US" sz="4500" dirty="0"/>
              <a:t> using the results as shown above</a:t>
            </a:r>
          </a:p>
          <a:p>
            <a:r>
              <a:rPr lang="en-US" sz="4500" dirty="0"/>
              <a:t>Q3.3a ,anwer2 is correct:_</a:t>
            </a:r>
            <a:r>
              <a:rPr lang="fr-FR" sz="4400" dirty="0">
                <a:solidFill>
                  <a:srgbClr val="FF0000"/>
                </a:solidFill>
                <a:latin typeface="Courier New" panose="02070309020205020404" pitchFamily="49" charset="0"/>
              </a:rPr>
              <a:t>G(</a:t>
            </a:r>
            <a:r>
              <a:rPr lang="fr-FR" sz="4400" dirty="0" err="1">
                <a:solidFill>
                  <a:srgbClr val="FF0000"/>
                </a:solidFill>
                <a:latin typeface="Courier New" panose="02070309020205020404" pitchFamily="49" charset="0"/>
              </a:rPr>
              <a:t>x,y</a:t>
            </a:r>
            <a:r>
              <a:rPr lang="fr-FR" sz="4400" dirty="0">
                <a:solidFill>
                  <a:srgbClr val="FF0000"/>
                </a:solidFill>
                <a:latin typeface="Courier New" panose="02070309020205020404" pitchFamily="49" charset="0"/>
              </a:rPr>
              <a:t>)=</a:t>
            </a:r>
            <a:r>
              <a:rPr lang="fr-FR" sz="4400" b="0" i="0" u="none" strike="noStrike" baseline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sqrt</a:t>
            </a:r>
            <a:r>
              <a:rPr lang="fr-FR" sz="44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(ex^2+ey^2)</a:t>
            </a:r>
            <a:endParaRPr lang="en-US" sz="4500" dirty="0"/>
          </a:p>
          <a:p>
            <a:r>
              <a:rPr lang="en-US" sz="4800" dirty="0"/>
              <a:t>Write the edge image (255 =edge, 0= no edge) if the threshold is 500.</a:t>
            </a:r>
          </a:p>
          <a:p>
            <a:r>
              <a:rPr lang="en-US" sz="4500" dirty="0"/>
              <a:t>Answer:? __</a:t>
            </a:r>
          </a:p>
          <a:p>
            <a:r>
              <a:rPr lang="en-US" sz="3700" dirty="0">
                <a:solidFill>
                  <a:srgbClr val="FF0000"/>
                </a:solidFill>
              </a:rPr>
              <a:t>Answer:? __</a:t>
            </a:r>
          </a:p>
          <a:p>
            <a:r>
              <a:rPr lang="en-US" sz="25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r>
              <a:rPr lang="fr-FR" sz="3700" b="0" i="0" u="none" strike="noStrike" baseline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etemp</a:t>
            </a:r>
            <a:r>
              <a:rPr lang="fr-FR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=</a:t>
            </a:r>
            <a:r>
              <a:rPr lang="fr-FR" sz="3700" b="0" i="0" u="none" strike="noStrike" baseline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sqrt</a:t>
            </a:r>
            <a:r>
              <a:rPr lang="fr-FR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(ex.*</a:t>
            </a:r>
            <a:r>
              <a:rPr lang="fr-FR" sz="3700" b="0" i="0" u="none" strike="noStrike" baseline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ex+ey</a:t>
            </a:r>
            <a:r>
              <a:rPr lang="fr-FR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.*</a:t>
            </a:r>
            <a:r>
              <a:rPr lang="fr-FR" sz="3700" b="0" i="0" u="none" strike="noStrike" baseline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ey</a:t>
            </a:r>
            <a:r>
              <a:rPr lang="fr-FR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);</a:t>
            </a:r>
          </a:p>
          <a:p>
            <a:r>
              <a:rPr lang="en-US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e=</a:t>
            </a:r>
            <a:r>
              <a:rPr lang="en-US" sz="3700" b="0" i="0" u="none" strike="noStrike" baseline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etemp</a:t>
            </a:r>
            <a:r>
              <a:rPr lang="en-US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US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threshold=500</a:t>
            </a:r>
          </a:p>
          <a:p>
            <a:r>
              <a:rPr lang="en-US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e</a:t>
            </a:r>
          </a:p>
          <a:p>
            <a:r>
              <a:rPr lang="en-US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%threshold=mean(mean(</a:t>
            </a:r>
            <a:r>
              <a:rPr lang="en-US" sz="3700" b="0" i="0" u="none" strike="noStrike" baseline="0" dirty="0" err="1">
                <a:solidFill>
                  <a:srgbClr val="FF0000"/>
                </a:solidFill>
                <a:latin typeface="Courier New" panose="02070309020205020404" pitchFamily="49" charset="0"/>
              </a:rPr>
              <a:t>etemp</a:t>
            </a:r>
            <a:r>
              <a:rPr lang="en-US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))% set threshold</a:t>
            </a:r>
          </a:p>
          <a:p>
            <a:r>
              <a:rPr lang="en-US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e(e&lt;=threshold)=0; %&lt; threshold, set to 0</a:t>
            </a:r>
          </a:p>
          <a:p>
            <a:r>
              <a:rPr lang="en-US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e(e&gt;threshold)=255;%&gt; threshold, set to 255</a:t>
            </a:r>
          </a:p>
          <a:p>
            <a:r>
              <a:rPr lang="en-US" sz="3700" dirty="0">
                <a:solidFill>
                  <a:srgbClr val="FF0000"/>
                </a:solidFill>
                <a:latin typeface="Courier New" panose="02070309020205020404" pitchFamily="49" charset="0"/>
              </a:rPr>
              <a:t>e</a:t>
            </a:r>
            <a:r>
              <a:rPr lang="en-US" sz="37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=</a:t>
            </a:r>
          </a:p>
          <a:p>
            <a:r>
              <a:rPr lang="en-US" sz="18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  <a:endParaRPr lang="en-US" sz="4500" dirty="0"/>
          </a:p>
          <a:p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6761" y="0"/>
            <a:ext cx="4501112" cy="65094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Courier New" panose="02070309020205020404" pitchFamily="49" charset="0"/>
              </a:rPr>
              <a:t>%Answer: </a:t>
            </a:r>
            <a:r>
              <a:rPr lang="en-US" altLang="zh-CN" sz="1800" dirty="0">
                <a:solidFill>
                  <a:srgbClr val="FF0000"/>
                </a:solidFill>
              </a:rPr>
              <a:t>Worksheet </a:t>
            </a:r>
            <a:r>
              <a:rPr lang="en-US" altLang="zh-TW" sz="1800" u="sng" dirty="0">
                <a:solidFill>
                  <a:srgbClr val="FF0000"/>
                </a:solidFill>
              </a:rPr>
              <a:t> 3.3</a:t>
            </a:r>
            <a:r>
              <a:rPr lang="en-US" altLang="zh-TW" sz="1800" dirty="0">
                <a:solidFill>
                  <a:srgbClr val="FF0000"/>
                </a:solidFill>
              </a:rPr>
              <a:t>: Intensity gradient of an image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Courier New" panose="02070309020205020404" pitchFamily="49" charset="0"/>
              </a:rPr>
              <a:t>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ii=[ 0 0 50 10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0 0 128 255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0 0 128 255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0 0 128 255]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prewitt_x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=[1 1 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0 0 0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-1 -1 -1]</a:t>
            </a:r>
          </a:p>
          <a:p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prewitt_y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=[1 1 -1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1 0 -1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           1 0 -1]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ex=conv2(ii,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prewitt_x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)</a:t>
            </a:r>
          </a:p>
          <a:p>
            <a:r>
              <a:rPr lang="en-U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ey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=conv2(ii, </a:t>
            </a:r>
            <a:r>
              <a:rPr lang="es-ES" sz="1800" b="0" i="0" u="none" strike="noStrike" baseline="0" dirty="0" err="1">
                <a:solidFill>
                  <a:srgbClr val="000000"/>
                </a:solidFill>
                <a:latin typeface="Courier New" panose="02070309020205020404" pitchFamily="49" charset="0"/>
              </a:rPr>
              <a:t>prewitt_y</a:t>
            </a:r>
            <a:r>
              <a:rPr lang="es-E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ex =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0     0    50    60    60    10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0     0   128   383   383   255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0     0    78   323   323   245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0     0     0     0     0     0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-128  -383  -383  -255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-128  -383  -383  -255</a:t>
            </a:r>
          </a:p>
          <a:p>
            <a:r>
              <a:rPr lang="en-US" sz="1100" b="0" i="0" u="none" strike="noStrike" baseline="0" dirty="0" err="1">
                <a:solidFill>
                  <a:srgbClr val="3C763D"/>
                </a:solidFill>
                <a:latin typeface="Courier New" panose="02070309020205020404" pitchFamily="49" charset="0"/>
              </a:rPr>
              <a:t>ey</a:t>
            </a:r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=</a:t>
            </a:r>
          </a:p>
          <a:p>
            <a:endParaRPr lang="en-US" sz="1100" b="0" i="0" u="none" strike="noStrike" baseline="0" dirty="0">
              <a:solidFill>
                <a:srgbClr val="3C763D"/>
              </a:solidFill>
              <a:latin typeface="Courier New" panose="02070309020205020404" pitchFamily="49" charset="0"/>
            </a:endParaRP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0     0    50    10   -50   -10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178   265  -178  -265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306   520  -306  -520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384   765  -384  -765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256   510  -256  -510</a:t>
            </a:r>
          </a:p>
          <a:p>
            <a:r>
              <a:rPr lang="en-US" sz="1100" b="0" i="0" u="none" strike="noStrike" baseline="0" dirty="0">
                <a:solidFill>
                  <a:srgbClr val="3C763D"/>
                </a:solidFill>
                <a:latin typeface="Courier New" panose="02070309020205020404" pitchFamily="49" charset="0"/>
              </a:rPr>
              <a:t>     0     0   128   255  -128  -255</a:t>
            </a:r>
            <a:endParaRPr lang="en-US" sz="1100" b="0" i="0" u="none" strike="noStrike" baseline="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40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5D7E465-F5A6-424D-A6BA-1973C59FCE7E}"/>
              </a:ext>
            </a:extLst>
          </p:cNvPr>
          <p:cNvSpPr txBox="1"/>
          <p:nvPr/>
        </p:nvSpPr>
        <p:spPr>
          <a:xfrm>
            <a:off x="7220184" y="3388132"/>
            <a:ext cx="1887055" cy="15696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Q3.3a ,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Answer1 is correct, e=     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0     0     0     0     0     0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0     0     0     0     0     0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0     0     0   255     0   255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0     0     0   255     0   255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0     0     0   255     0   255</a:t>
            </a:r>
          </a:p>
          <a:p>
            <a:r>
              <a:rPr lang="en-US" sz="1200" dirty="0">
                <a:solidFill>
                  <a:srgbClr val="FF0000"/>
                </a:solidFill>
              </a:rPr>
              <a:t>     0     0     0     0     0     0</a:t>
            </a:r>
          </a:p>
        </p:txBody>
      </p:sp>
    </p:spTree>
    <p:extLst>
      <p:ext uri="{BB962C8B-B14F-4D97-AF65-F5344CB8AC3E}">
        <p14:creationId xmlns:p14="http://schemas.microsoft.com/office/powerpoint/2010/main" val="2355518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zh-CN" b="1" u="sng"/>
              <a:t>Image filtering</a:t>
            </a:r>
            <a:br>
              <a:rPr lang="en-US" altLang="zh-CN"/>
            </a:br>
            <a:r>
              <a:rPr lang="en-US" altLang="zh-CN"/>
              <a:t>You may design a mask for Low pass filtering (smoothing filter) </a:t>
            </a:r>
            <a:endParaRPr lang="en-US" altLang="en-US">
              <a:ea typeface="SimSun" pitchFamily="2" charset="-122"/>
            </a:endParaRP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zh-CN">
              <a:solidFill>
                <a:srgbClr val="898989"/>
              </a:solidFill>
            </a:endParaRPr>
          </a:p>
          <a:p>
            <a:pPr eaLnBrk="1" hangingPunct="1"/>
            <a:r>
              <a:rPr lang="en-US" altLang="zh-CN">
                <a:solidFill>
                  <a:srgbClr val="898989"/>
                </a:solidFill>
              </a:rPr>
              <a:t>Low pass</a:t>
            </a:r>
          </a:p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6748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zh-TW"/>
              <a:t>Other image processing operators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Low pass (</a:t>
            </a:r>
            <a:r>
              <a:rPr lang="en-US" altLang="zh-CN">
                <a:ea typeface="新細明體" charset="-120"/>
              </a:rPr>
              <a:t>or called </a:t>
            </a:r>
            <a:r>
              <a:rPr lang="en-US" altLang="zh-TW"/>
              <a:t>smoothing filter</a:t>
            </a:r>
            <a:r>
              <a:rPr lang="en-US" altLang="zh-CN">
                <a:ea typeface="新細明體" charset="-120"/>
              </a:rPr>
              <a:t>, blurring filter pixel or averaging filter</a:t>
            </a:r>
            <a:r>
              <a:rPr lang="en-US" altLang="zh-TW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062" name="Object 4"/>
              <p:cNvSpPr txBox="1"/>
              <p:nvPr/>
            </p:nvSpPr>
            <p:spPr bwMode="auto">
              <a:xfrm>
                <a:off x="1619250" y="2924175"/>
                <a:ext cx="4222750" cy="21050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𝑝𝑎𝑠𝑠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</m:oMath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𝑙𝑜𝑤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_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𝑝𝑎𝑠𝑠</m:t>
                          </m:r>
                        </m:sub>
                      </m:sSub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𝑒𝑡𝑐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062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19250" y="2924175"/>
                <a:ext cx="4222750" cy="2105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063" name="TextBox 1"/>
          <p:cNvSpPr txBox="1">
            <a:spLocks noChangeArrowheads="1"/>
          </p:cNvSpPr>
          <p:nvPr/>
        </p:nvSpPr>
        <p:spPr bwMode="auto">
          <a:xfrm>
            <a:off x="1162050" y="5448697"/>
            <a:ext cx="7126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/>
              <a:t>This term is to normalize the pixel value after the operation</a:t>
            </a:r>
          </a:p>
        </p:txBody>
      </p:sp>
      <p:cxnSp>
        <p:nvCxnSpPr>
          <p:cNvPr id="4" name="Straight Arrow Connector 3"/>
          <p:cNvCxnSpPr>
            <a:cxnSpLocks/>
          </p:cNvCxnSpPr>
          <p:nvPr/>
        </p:nvCxnSpPr>
        <p:spPr>
          <a:xfrm flipV="1">
            <a:off x="2057400" y="4788694"/>
            <a:ext cx="1171575" cy="66000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9040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2" descr="lowpass_flow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534988"/>
            <a:ext cx="7086600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Oval 3"/>
          <p:cNvSpPr>
            <a:spLocks noChangeArrowheads="1"/>
          </p:cNvSpPr>
          <p:nvPr/>
        </p:nvSpPr>
        <p:spPr bwMode="auto">
          <a:xfrm>
            <a:off x="3048000" y="1143000"/>
            <a:ext cx="2362200" cy="27432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46086" name="Text Box 4"/>
          <p:cNvSpPr txBox="1">
            <a:spLocks noChangeArrowheads="1"/>
          </p:cNvSpPr>
          <p:nvPr/>
        </p:nvSpPr>
        <p:spPr bwMode="auto">
          <a:xfrm>
            <a:off x="4114800" y="752475"/>
            <a:ext cx="4414838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2400" b="1"/>
              <a:t>Low pass filtering result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7989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2" descr="lowpass_s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04888"/>
            <a:ext cx="6324600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Text Box 3"/>
          <p:cNvSpPr txBox="1">
            <a:spLocks noChangeArrowheads="1"/>
          </p:cNvSpPr>
          <p:nvPr/>
        </p:nvSpPr>
        <p:spPr bwMode="auto">
          <a:xfrm>
            <a:off x="4114800" y="533400"/>
            <a:ext cx="4414838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2400" b="1"/>
              <a:t>Low pass filtering result</a:t>
            </a:r>
          </a:p>
        </p:txBody>
      </p:sp>
      <p:sp>
        <p:nvSpPr>
          <p:cNvPr id="47110" name="Oval 4"/>
          <p:cNvSpPr>
            <a:spLocks noChangeArrowheads="1"/>
          </p:cNvSpPr>
          <p:nvPr/>
        </p:nvSpPr>
        <p:spPr bwMode="auto">
          <a:xfrm>
            <a:off x="3429000" y="1447800"/>
            <a:ext cx="2590800" cy="2819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6512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39825"/>
          </a:xfrm>
        </p:spPr>
        <p:txBody>
          <a:bodyPr>
            <a:normAutofit fontScale="90000"/>
          </a:bodyPr>
          <a:lstStyle/>
          <a:p>
            <a:pPr algn="r" eaLnBrk="1" hangingPunct="1"/>
            <a:r>
              <a:rPr lang="en-US" altLang="en-US" dirty="0"/>
              <a:t>  </a:t>
            </a:r>
            <a:br>
              <a:rPr lang="en-US" altLang="en-US" sz="1800" dirty="0"/>
            </a:br>
            <a:r>
              <a:rPr lang="en-US" altLang="en-US" sz="1800" dirty="0"/>
              <a:t>Smooth an image</a:t>
            </a:r>
            <a:br>
              <a:rPr lang="en-US" altLang="en-US" sz="1800" dirty="0"/>
            </a:br>
            <a:r>
              <a:rPr lang="en-US" altLang="en-US" sz="1800" dirty="0" err="1"/>
              <a:t>kernal</a:t>
            </a:r>
            <a:r>
              <a:rPr lang="en-US" altLang="en-US" sz="1800" dirty="0"/>
              <a:t> size is 11x11</a:t>
            </a:r>
            <a:endParaRPr lang="en-US" altLang="en-US" dirty="0"/>
          </a:p>
        </p:txBody>
      </p:sp>
      <p:sp>
        <p:nvSpPr>
          <p:cNvPr id="50179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511175"/>
            <a:ext cx="4800600" cy="62071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altLang="en-US" sz="1400"/>
              <a:t>%smooth an image ws3_5.m, </a:t>
            </a:r>
          </a:p>
          <a:p>
            <a:pPr eaLnBrk="1" hangingPunct="1"/>
            <a:r>
              <a:rPr lang="en-US" altLang="en-US" sz="1400"/>
              <a:t>%put test.jpg in c:\images\  </a:t>
            </a:r>
          </a:p>
          <a:p>
            <a:pPr eaLnBrk="1" hangingPunct="1"/>
            <a:r>
              <a:rPr lang="en-US" altLang="en-US" sz="1400"/>
              <a:t>clear</a:t>
            </a:r>
          </a:p>
          <a:p>
            <a:pPr eaLnBrk="1" hangingPunct="1"/>
            <a:r>
              <a:rPr lang="en-US" altLang="en-US" sz="1400"/>
              <a:t>ii=imread('c:\\images\\test.jpg');</a:t>
            </a:r>
          </a:p>
          <a:p>
            <a:pPr eaLnBrk="1" hangingPunct="1"/>
            <a:r>
              <a:rPr lang="en-US" altLang="en-US" sz="1400"/>
              <a:t>%smooth_kernal=[1 1 1 ; 1 2 1; 1 1 1];</a:t>
            </a:r>
          </a:p>
          <a:p>
            <a:pPr eaLnBrk="1" hangingPunct="1"/>
            <a:r>
              <a:rPr lang="en-US" altLang="en-US" sz="1400"/>
              <a:t>%smooth_kernal=[0.1 0.1 0.1 ; 0.1 0.1 0.1; 0.1 0.1 0.1 ]</a:t>
            </a:r>
          </a:p>
          <a:p>
            <a:pPr eaLnBrk="1" hangingPunct="1"/>
            <a:r>
              <a:rPr lang="en-US" altLang="en-US" sz="1400"/>
              <a:t>smooth_kernal=ones(11,11)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 sz="1400"/>
              <a:t>%optional:trust middle element more</a:t>
            </a:r>
          </a:p>
          <a:p>
            <a:pPr eaLnBrk="1" hangingPunct="1"/>
            <a:r>
              <a:rPr lang="en-US" altLang="en-US" sz="1400"/>
              <a:t>%smooth_kernal(5,5)=11*11;</a:t>
            </a:r>
          </a:p>
          <a:p>
            <a:pPr eaLnBrk="1" hangingPunct="1"/>
            <a:endParaRPr lang="en-US" altLang="en-US" sz="1400"/>
          </a:p>
          <a:p>
            <a:pPr eaLnBrk="1" hangingPunct="1"/>
            <a:r>
              <a:rPr lang="en-US" altLang="en-US" sz="1400"/>
              <a:t>%this is to normalize the pixels</a:t>
            </a:r>
          </a:p>
          <a:p>
            <a:pPr eaLnBrk="1" hangingPunct="1"/>
            <a:r>
              <a:rPr lang="en-US" altLang="en-US" sz="1400"/>
              <a:t>smooth_kernal=smooth_kernal/sum(sum(smooth_kernal))</a:t>
            </a:r>
          </a:p>
          <a:p>
            <a:pPr eaLnBrk="1" hangingPunct="1"/>
            <a:r>
              <a:rPr lang="en-US" altLang="en-US" sz="1400"/>
              <a:t>smooth_ii=conv2(ii, smooth_kernal);</a:t>
            </a:r>
          </a:p>
          <a:p>
            <a:pPr eaLnBrk="1" hangingPunct="1"/>
            <a:r>
              <a:rPr lang="en-US" altLang="en-US" sz="1400"/>
              <a:t> </a:t>
            </a:r>
          </a:p>
          <a:p>
            <a:pPr eaLnBrk="1" hangingPunct="1"/>
            <a:r>
              <a:rPr lang="en-US" altLang="en-US" sz="1400"/>
              <a:t>figure(1),clf</a:t>
            </a:r>
          </a:p>
          <a:p>
            <a:pPr eaLnBrk="1" hangingPunct="1"/>
            <a:r>
              <a:rPr lang="en-US" altLang="en-US" sz="1400"/>
              <a:t>colormap(gray(256))</a:t>
            </a:r>
          </a:p>
          <a:p>
            <a:pPr eaLnBrk="1" hangingPunct="1"/>
            <a:r>
              <a:rPr lang="en-US" altLang="en-US" sz="1400"/>
              <a:t>subplot(2,2,1)%----------------------</a:t>
            </a:r>
          </a:p>
          <a:p>
            <a:pPr eaLnBrk="1" hangingPunct="1"/>
            <a:r>
              <a:rPr lang="en-US" altLang="en-US" sz="1400"/>
              <a:t>image(ii)</a:t>
            </a:r>
          </a:p>
          <a:p>
            <a:pPr eaLnBrk="1" hangingPunct="1"/>
            <a:r>
              <a:rPr lang="en-US" altLang="en-US" sz="1400"/>
              <a:t>ylabel('real image')</a:t>
            </a:r>
          </a:p>
          <a:p>
            <a:pPr eaLnBrk="1" hangingPunct="1"/>
            <a:r>
              <a:rPr lang="en-US" altLang="en-US" sz="1400"/>
              <a:t>  subplot(2,2,3)%--------------------</a:t>
            </a:r>
          </a:p>
          <a:p>
            <a:pPr eaLnBrk="1" hangingPunct="1"/>
            <a:r>
              <a:rPr lang="en-US" altLang="en-US" sz="1400"/>
              <a:t>image(smooth_ii)</a:t>
            </a:r>
          </a:p>
          <a:p>
            <a:pPr eaLnBrk="1" hangingPunct="1"/>
            <a:r>
              <a:rPr lang="en-US" altLang="en-US" sz="1400"/>
              <a:t>ylabel('smoothed image')</a:t>
            </a:r>
          </a:p>
          <a:p>
            <a:pPr eaLnBrk="1" hangingPunct="1"/>
            <a:endParaRPr lang="en-US" altLang="en-US"/>
          </a:p>
        </p:txBody>
      </p:sp>
      <p:pic>
        <p:nvPicPr>
          <p:cNvPr id="5018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447800"/>
            <a:ext cx="3200400" cy="5045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858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CN" sz="2800" dirty="0"/>
              <a:t>Worksheet</a:t>
            </a:r>
            <a:r>
              <a:rPr lang="en-US" sz="2800" dirty="0"/>
              <a:t> 3.4:Can you comment on what is the function of this convolution?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sz="1800" i="1" dirty="0"/>
              <a:t>I*</a:t>
            </a:r>
            <a:r>
              <a:rPr lang="fr-FR" sz="1800" i="1" dirty="0" err="1"/>
              <a:t>h</a:t>
            </a:r>
            <a:r>
              <a:rPr lang="fr-FR" sz="1800" i="1" baseline="-25000" dirty="0" err="1"/>
              <a:t>lp</a:t>
            </a:r>
            <a:r>
              <a:rPr lang="fr-FR" sz="1800" i="1" dirty="0"/>
              <a:t>=</a:t>
            </a:r>
          </a:p>
          <a:p>
            <a:r>
              <a:rPr lang="fr-FR" sz="1800" dirty="0"/>
              <a:t>         0         0   10.0000   20.0000   20.0000   10.0000</a:t>
            </a:r>
          </a:p>
          <a:p>
            <a:r>
              <a:rPr lang="fr-FR" sz="1800" dirty="0"/>
              <a:t>         0         0   22.0000   54.0000   54.0000   22.0000</a:t>
            </a:r>
          </a:p>
          <a:p>
            <a:r>
              <a:rPr lang="fr-FR" sz="1800" dirty="0"/>
              <a:t>         0         0   42.0000   96.0000   96.0000   42.0000</a:t>
            </a:r>
          </a:p>
          <a:p>
            <a:r>
              <a:rPr lang="fr-FR" sz="1800" dirty="0"/>
              <a:t>         0         0   57.5000  135.0000  135.0000   57.5000</a:t>
            </a:r>
          </a:p>
          <a:p>
            <a:r>
              <a:rPr lang="fr-FR" sz="1800" dirty="0"/>
              <a:t>         0         0   45.5000  116.5000  116.5000   45.5000</a:t>
            </a:r>
          </a:p>
          <a:p>
            <a:r>
              <a:rPr lang="fr-FR" sz="1800" dirty="0"/>
              <a:t>         0         0   25.5000   51.0000   51.0000   25.5000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745654" y="1471067"/>
                <a:ext cx="4776787" cy="16129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255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255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45654" y="1471067"/>
                <a:ext cx="4776787" cy="16129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46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E54C88-E400-C586-CB83-589550648FDC}"/>
              </a:ext>
            </a:extLst>
          </p:cNvPr>
          <p:cNvSpPr txBox="1"/>
          <p:nvPr/>
        </p:nvSpPr>
        <p:spPr>
          <a:xfrm>
            <a:off x="5872559" y="2048869"/>
            <a:ext cx="2820644" cy="184665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MC question:</a:t>
            </a:r>
          </a:p>
          <a:p>
            <a:pPr marL="342900" indent="-342900">
              <a:buAutoNum type="arabicParenR"/>
            </a:pPr>
            <a:r>
              <a:rPr lang="en-US" sz="2400" dirty="0"/>
              <a:t>Find the edge</a:t>
            </a:r>
          </a:p>
          <a:p>
            <a:pPr marL="342900" indent="-342900">
              <a:buAutoNum type="arabicParenR"/>
            </a:pPr>
            <a:r>
              <a:rPr lang="en-US" sz="2400" dirty="0"/>
              <a:t>Smooth the image</a:t>
            </a:r>
          </a:p>
          <a:p>
            <a:pPr marL="342900" indent="-342900">
              <a:buAutoNum type="arabicParenR"/>
            </a:pPr>
            <a:r>
              <a:rPr lang="en-US" sz="2400" dirty="0"/>
              <a:t>Extract features</a:t>
            </a:r>
          </a:p>
          <a:p>
            <a:pPr marL="342900" indent="-342900">
              <a:buAutoNum type="arabicParenR"/>
            </a:pPr>
            <a:endParaRPr lang="en-US" dirty="0"/>
          </a:p>
        </p:txBody>
      </p:sp>
      <p:pic>
        <p:nvPicPr>
          <p:cNvPr id="6" name="Picture 5" descr="Qr code&#10;&#10;Description automatically generated">
            <a:extLst>
              <a:ext uri="{FF2B5EF4-FFF2-40B4-BE49-F238E27FC236}">
                <a16:creationId xmlns:a16="http://schemas.microsoft.com/office/drawing/2014/main" id="{361270C5-741D-D2E7-2363-D95BF03882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107" y="4072241"/>
            <a:ext cx="1479547" cy="14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322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 3.4</a:t>
            </a:r>
            <a:r>
              <a:rPr lang="en-US" dirty="0"/>
              <a:t>:Can you comment on what is the function of this convolution?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4525963"/>
          </a:xfrm>
        </p:spPr>
        <p:txBody>
          <a:bodyPr>
            <a:normAutofit/>
          </a:bodyPr>
          <a:lstStyle/>
          <a:p>
            <a:endParaRPr lang="fr-FR" i="1" dirty="0"/>
          </a:p>
          <a:p>
            <a:endParaRPr lang="fr-FR" i="1" dirty="0"/>
          </a:p>
          <a:p>
            <a:r>
              <a:rPr lang="fr-FR" sz="2200" i="1" dirty="0"/>
              <a:t>I*</a:t>
            </a:r>
            <a:r>
              <a:rPr lang="fr-FR" sz="2200" i="1" dirty="0" err="1"/>
              <a:t>h</a:t>
            </a:r>
            <a:r>
              <a:rPr lang="fr-FR" sz="2200" i="1" baseline="-25000" dirty="0" err="1"/>
              <a:t>lp</a:t>
            </a:r>
            <a:r>
              <a:rPr lang="fr-FR" sz="2200" i="1" dirty="0"/>
              <a:t>=</a:t>
            </a:r>
          </a:p>
          <a:p>
            <a:r>
              <a:rPr lang="fr-FR" sz="2200" dirty="0"/>
              <a:t>         0         0   10.0000   20.0000   20.0000   10.0000</a:t>
            </a:r>
          </a:p>
          <a:p>
            <a:r>
              <a:rPr lang="fr-FR" sz="2200" dirty="0"/>
              <a:t>         0         0   22.0000   54.0000   54.0000   22.0000</a:t>
            </a:r>
          </a:p>
          <a:p>
            <a:r>
              <a:rPr lang="fr-FR" sz="2200" dirty="0"/>
              <a:t>         0         0   42.0000   96.0000   96.0000   42.0000</a:t>
            </a:r>
          </a:p>
          <a:p>
            <a:r>
              <a:rPr lang="fr-FR" sz="2200" dirty="0"/>
              <a:t>         0         0   57.5000  135.0000  135.0000   57.5000</a:t>
            </a:r>
          </a:p>
          <a:p>
            <a:r>
              <a:rPr lang="fr-FR" sz="2200" dirty="0"/>
              <a:t>         0         0   45.5000  116.5000  116.5000   45.5000</a:t>
            </a:r>
          </a:p>
          <a:p>
            <a:r>
              <a:rPr lang="fr-FR" sz="2200" dirty="0"/>
              <a:t>         0         0   25.5000   51.0000   51.0000   25.5000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590872" y="2099455"/>
                <a:ext cx="4776787" cy="12152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4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200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255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255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𝑙𝑝</m:t>
                          </m:r>
                        </m:sub>
                      </m:sSub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den>
                          </m:f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0872" y="2099455"/>
                <a:ext cx="4776787" cy="121524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70100" y="6123542"/>
            <a:ext cx="8483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ANSWER2 s correct : It is low pass filtering; the function is to smooth (or blur) the image.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050" y="1210468"/>
            <a:ext cx="3021599" cy="23391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nn-NO" sz="1600" dirty="0"/>
              <a:t>%Matlab</a:t>
            </a:r>
          </a:p>
          <a:p>
            <a:r>
              <a:rPr lang="nn-NO" sz="1600" dirty="0"/>
              <a:t>I=[ 0 0 100 100</a:t>
            </a:r>
          </a:p>
          <a:p>
            <a:r>
              <a:rPr lang="en-US" sz="1600" dirty="0"/>
              <a:t>    0 0 120 120</a:t>
            </a:r>
          </a:p>
          <a:p>
            <a:r>
              <a:rPr lang="en-US" sz="1600" dirty="0"/>
              <a:t>    0 0 200 200</a:t>
            </a:r>
          </a:p>
          <a:p>
            <a:r>
              <a:rPr lang="en-US" sz="1600" dirty="0"/>
              <a:t>    0 0 255 255]</a:t>
            </a:r>
          </a:p>
          <a:p>
            <a:r>
              <a:rPr lang="en-US" sz="1600" dirty="0" err="1"/>
              <a:t>h_low_pass</a:t>
            </a:r>
            <a:r>
              <a:rPr lang="en-US" sz="1600" dirty="0"/>
              <a:t>=0.1*[1 1 1</a:t>
            </a:r>
          </a:p>
          <a:p>
            <a:r>
              <a:rPr lang="en-US" sz="1600" dirty="0"/>
              <a:t>                           1 2 1</a:t>
            </a:r>
          </a:p>
          <a:p>
            <a:r>
              <a:rPr lang="en-US" sz="1600" dirty="0"/>
              <a:t>                           1 1 1]</a:t>
            </a:r>
          </a:p>
          <a:p>
            <a:r>
              <a:rPr lang="en-US" sz="1600" dirty="0"/>
              <a:t>conv2(</a:t>
            </a:r>
            <a:r>
              <a:rPr lang="en-US" sz="1600" dirty="0" err="1"/>
              <a:t>I,h_low_pass</a:t>
            </a:r>
            <a:r>
              <a:rPr lang="en-US" sz="16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724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1344" y="120816"/>
            <a:ext cx="8229600" cy="490066"/>
          </a:xfrm>
        </p:spPr>
        <p:txBody>
          <a:bodyPr>
            <a:noAutofit/>
          </a:bodyPr>
          <a:lstStyle/>
          <a:p>
            <a:r>
              <a:rPr lang="en-US" altLang="zh-CN" sz="2000" dirty="0"/>
              <a:t>Worksheet</a:t>
            </a:r>
            <a:r>
              <a:rPr lang="en-US" altLang="zh-TW" sz="2000" u="sng" dirty="0"/>
              <a:t> 3.5</a:t>
            </a:r>
            <a:r>
              <a:rPr lang="en-US" altLang="zh-TW" sz="2000" dirty="0"/>
              <a:t>: Example for intensity gradient calculation</a:t>
            </a:r>
            <a:endParaRPr lang="en-US" sz="2000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57896" y="4010249"/>
            <a:ext cx="648247" cy="106439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11960" y="836712"/>
            <a:ext cx="4824536" cy="5697438"/>
          </a:xfrm>
        </p:spPr>
        <p:txBody>
          <a:bodyPr>
            <a:normAutofit/>
          </a:bodyPr>
          <a:lstStyle/>
          <a:p>
            <a:r>
              <a:rPr lang="en-US" sz="1800" dirty="0"/>
              <a:t>Q3.5a: Write a formula to find the direction of the edge image at pixel (</a:t>
            </a:r>
            <a:r>
              <a:rPr lang="en-US" sz="1800" dirty="0" err="1"/>
              <a:t>x,y</a:t>
            </a:r>
            <a:r>
              <a:rPr lang="en-US" sz="1800" dirty="0"/>
              <a:t>).</a:t>
            </a:r>
          </a:p>
          <a:p>
            <a:r>
              <a:rPr lang="en-US" sz="1800" dirty="0"/>
              <a:t>////// Question 3.5a , MC question /////</a:t>
            </a:r>
          </a:p>
          <a:p>
            <a:r>
              <a:rPr lang="en-US" sz="1800" dirty="0"/>
              <a:t>Answer1:</a:t>
            </a:r>
            <a:r>
              <a:rPr lang="el-GR" altLang="en-US" sz="1800" dirty="0"/>
              <a:t>Θ</a:t>
            </a:r>
            <a:r>
              <a:rPr lang="en-US" altLang="en-US" sz="1800" dirty="0"/>
              <a:t>(</a:t>
            </a:r>
            <a:r>
              <a:rPr lang="en-US" altLang="en-US" sz="1800" dirty="0" err="1"/>
              <a:t>x,y</a:t>
            </a:r>
            <a:r>
              <a:rPr lang="en-US" altLang="en-US" sz="1800" dirty="0"/>
              <a:t>) = tan</a:t>
            </a:r>
            <a:r>
              <a:rPr lang="en-US" altLang="en-US" sz="1800" baseline="30000" dirty="0"/>
              <a:t>-1</a:t>
            </a:r>
            <a:r>
              <a:rPr lang="en-US" altLang="en-US" sz="1800" dirty="0"/>
              <a:t>(ex(</a:t>
            </a:r>
            <a:r>
              <a:rPr lang="en-US" altLang="en-US" sz="1800" dirty="0" err="1"/>
              <a:t>x,y</a:t>
            </a:r>
            <a:r>
              <a:rPr lang="en-US" altLang="en-US" sz="1800" dirty="0"/>
              <a:t>) / </a:t>
            </a:r>
            <a:r>
              <a:rPr lang="en-US" altLang="en-US" sz="1800" dirty="0" err="1"/>
              <a:t>ey</a:t>
            </a:r>
            <a:r>
              <a:rPr lang="en-US" altLang="en-US" sz="1800" dirty="0"/>
              <a:t>(</a:t>
            </a:r>
            <a:r>
              <a:rPr lang="en-US" altLang="en-US" sz="1800" dirty="0" err="1"/>
              <a:t>x,y</a:t>
            </a:r>
            <a:r>
              <a:rPr lang="en-US" altLang="en-US" sz="1800" dirty="0"/>
              <a:t>))</a:t>
            </a:r>
          </a:p>
          <a:p>
            <a:r>
              <a:rPr lang="en-US" sz="1800" dirty="0"/>
              <a:t>Answer2 :</a:t>
            </a:r>
            <a:r>
              <a:rPr lang="el-GR" altLang="en-US" sz="1800" dirty="0"/>
              <a:t>Θ</a:t>
            </a:r>
            <a:r>
              <a:rPr lang="en-US" altLang="en-US" sz="1800" dirty="0"/>
              <a:t>(</a:t>
            </a:r>
            <a:r>
              <a:rPr lang="en-US" altLang="en-US" sz="1800" dirty="0" err="1"/>
              <a:t>x,y</a:t>
            </a:r>
            <a:r>
              <a:rPr lang="en-US" altLang="en-US" sz="1800" dirty="0"/>
              <a:t>) = tan</a:t>
            </a:r>
            <a:r>
              <a:rPr lang="en-US" altLang="en-US" sz="1800" baseline="30000" dirty="0"/>
              <a:t>-1</a:t>
            </a:r>
            <a:r>
              <a:rPr lang="en-US" altLang="en-US" sz="1800" dirty="0"/>
              <a:t>(</a:t>
            </a:r>
            <a:r>
              <a:rPr lang="en-US" altLang="en-US" sz="1800" dirty="0" err="1"/>
              <a:t>ey</a:t>
            </a:r>
            <a:r>
              <a:rPr lang="en-US" altLang="en-US" sz="1800" dirty="0"/>
              <a:t>(</a:t>
            </a:r>
            <a:r>
              <a:rPr lang="en-US" altLang="en-US" sz="1800" dirty="0" err="1"/>
              <a:t>x,y</a:t>
            </a:r>
            <a:r>
              <a:rPr lang="en-US" altLang="en-US" sz="1800" dirty="0"/>
              <a:t>) / ex(</a:t>
            </a:r>
            <a:r>
              <a:rPr lang="en-US" altLang="en-US" sz="1800" dirty="0" err="1"/>
              <a:t>x,y</a:t>
            </a:r>
            <a:r>
              <a:rPr lang="en-US" altLang="en-US" sz="1800" dirty="0"/>
              <a:t>))</a:t>
            </a:r>
          </a:p>
          <a:p>
            <a:endParaRPr lang="en-US" altLang="en-US" sz="1800" dirty="0"/>
          </a:p>
          <a:p>
            <a:endParaRPr lang="en-US" altLang="en-US" sz="1800" dirty="0"/>
          </a:p>
          <a:p>
            <a:r>
              <a:rPr lang="en-US" sz="1800" dirty="0"/>
              <a:t>Q3.5b: Find the edge direction at (x1,y1)</a:t>
            </a:r>
          </a:p>
          <a:p>
            <a:r>
              <a:rPr lang="en-US" sz="1800" dirty="0"/>
              <a:t>/////// Question 3.5b , MC question ////</a:t>
            </a:r>
          </a:p>
          <a:p>
            <a:r>
              <a:rPr lang="en-US" sz="1800" dirty="0"/>
              <a:t>Answer1 :</a:t>
            </a:r>
            <a:r>
              <a:rPr lang="el-GR" altLang="en-US" sz="1800" dirty="0"/>
              <a:t>Θ</a:t>
            </a:r>
            <a:r>
              <a:rPr lang="en-US" altLang="en-US" sz="1800" dirty="0"/>
              <a:t>(</a:t>
            </a:r>
            <a:r>
              <a:rPr lang="en-US" altLang="en-US" sz="1800" dirty="0" err="1"/>
              <a:t>x,y</a:t>
            </a:r>
            <a:r>
              <a:rPr lang="en-US" altLang="en-US" sz="1800" dirty="0"/>
              <a:t>) = </a:t>
            </a:r>
            <a:r>
              <a:rPr lang="en-US" sz="1800" dirty="0" err="1"/>
              <a:t>atan</a:t>
            </a:r>
            <a:r>
              <a:rPr lang="en-US" sz="1800" dirty="0"/>
              <a:t>(265/383) </a:t>
            </a:r>
          </a:p>
          <a:p>
            <a:r>
              <a:rPr lang="en-US" sz="1800" dirty="0"/>
              <a:t>Answer2 :</a:t>
            </a:r>
            <a:r>
              <a:rPr lang="el-GR" altLang="en-US" sz="1800" dirty="0"/>
              <a:t>Θ</a:t>
            </a:r>
            <a:r>
              <a:rPr lang="en-US" altLang="en-US" sz="1800" dirty="0"/>
              <a:t>(</a:t>
            </a:r>
            <a:r>
              <a:rPr lang="en-US" altLang="en-US" sz="1800" dirty="0" err="1"/>
              <a:t>x,y</a:t>
            </a:r>
            <a:r>
              <a:rPr lang="en-US" altLang="en-US" sz="1800" dirty="0"/>
              <a:t>) = </a:t>
            </a:r>
            <a:r>
              <a:rPr lang="en-US" altLang="en-US" sz="1800" dirty="0" err="1"/>
              <a:t>acos</a:t>
            </a:r>
            <a:r>
              <a:rPr lang="en-US" sz="1800" dirty="0"/>
              <a:t>(265/383)</a:t>
            </a:r>
          </a:p>
          <a:p>
            <a:endParaRPr lang="en-US" sz="1400" dirty="0"/>
          </a:p>
        </p:txBody>
      </p:sp>
      <p:sp>
        <p:nvSpPr>
          <p:cNvPr id="10" name="Object 9"/>
          <p:cNvSpPr txBox="1"/>
          <p:nvPr/>
        </p:nvSpPr>
        <p:spPr bwMode="auto">
          <a:xfrm>
            <a:off x="611561" y="463693"/>
            <a:ext cx="3673056" cy="2758477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1400" dirty="0"/>
              <a:t>%Given  </a:t>
            </a:r>
          </a:p>
          <a:p>
            <a:r>
              <a:rPr lang="en-US" sz="1400" dirty="0"/>
              <a:t>ii=[ 0 0 50 10</a:t>
            </a:r>
          </a:p>
          <a:p>
            <a:r>
              <a:rPr lang="en-US" sz="1400" dirty="0"/>
              <a:t>     0 0 128 255</a:t>
            </a:r>
          </a:p>
          <a:p>
            <a:r>
              <a:rPr lang="en-US" sz="1400" dirty="0"/>
              <a:t>     0 0 128 255</a:t>
            </a:r>
          </a:p>
          <a:p>
            <a:r>
              <a:rPr lang="en-US" sz="1400" dirty="0"/>
              <a:t>     0 0 128 255]</a:t>
            </a:r>
          </a:p>
          <a:p>
            <a:r>
              <a:rPr lang="en-US" sz="1400" dirty="0" err="1"/>
              <a:t>prewitt_x</a:t>
            </a:r>
            <a:r>
              <a:rPr lang="en-US" sz="1400" dirty="0"/>
              <a:t> =[1 1 1</a:t>
            </a:r>
          </a:p>
          <a:p>
            <a:r>
              <a:rPr lang="en-US" sz="1400" dirty="0"/>
              <a:t>                    0 0 0</a:t>
            </a:r>
          </a:p>
          <a:p>
            <a:r>
              <a:rPr lang="en-US" sz="1400" dirty="0"/>
              <a:t>                  -1 -1 -1]</a:t>
            </a:r>
          </a:p>
          <a:p>
            <a:r>
              <a:rPr lang="es-ES" sz="1400" dirty="0" err="1"/>
              <a:t>prewitt_y</a:t>
            </a:r>
            <a:r>
              <a:rPr lang="es-ES" sz="1400" dirty="0"/>
              <a:t> =[1 0 -1</a:t>
            </a:r>
          </a:p>
          <a:p>
            <a:r>
              <a:rPr lang="en-US" sz="1400" dirty="0"/>
              <a:t>                    1 0 -1</a:t>
            </a:r>
          </a:p>
          <a:p>
            <a:r>
              <a:rPr lang="en-US" sz="1400" dirty="0"/>
              <a:t>                    1 0 -1]</a:t>
            </a:r>
          </a:p>
          <a:p>
            <a:r>
              <a:rPr lang="en-US" sz="1400" dirty="0"/>
              <a:t>ex=conv2(ii, </a:t>
            </a:r>
            <a:r>
              <a:rPr lang="en-US" sz="1400" dirty="0" err="1"/>
              <a:t>prew_x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ey</a:t>
            </a:r>
            <a:r>
              <a:rPr lang="en-US" sz="1400" dirty="0"/>
              <a:t>=conv2(ii, </a:t>
            </a:r>
            <a:r>
              <a:rPr lang="en-US" sz="1400" dirty="0" err="1"/>
              <a:t>prew_y</a:t>
            </a:r>
            <a:r>
              <a:rPr lang="en-US" sz="1400" dirty="0"/>
              <a:t>)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82241" y="3072348"/>
            <a:ext cx="27302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ex=ii*</a:t>
            </a:r>
            <a:r>
              <a:rPr lang="en-US" sz="1600" dirty="0" err="1"/>
              <a:t>prewitt_x</a:t>
            </a:r>
            <a:r>
              <a:rPr lang="en-US" sz="1600" dirty="0"/>
              <a:t>=</a:t>
            </a:r>
          </a:p>
          <a:p>
            <a:r>
              <a:rPr lang="en-US" sz="1600" dirty="0"/>
              <a:t>     0     0    50    60    60    10</a:t>
            </a:r>
          </a:p>
          <a:p>
            <a:r>
              <a:rPr lang="en-US" sz="1600" dirty="0"/>
              <a:t>     0     0   128   </a:t>
            </a:r>
            <a:r>
              <a:rPr lang="en-US" sz="1600" u="sng" dirty="0"/>
              <a:t>383 </a:t>
            </a:r>
            <a:r>
              <a:rPr lang="en-US" sz="1600" dirty="0"/>
              <a:t>  383   255</a:t>
            </a:r>
          </a:p>
          <a:p>
            <a:r>
              <a:rPr lang="en-US" sz="1600" dirty="0"/>
              <a:t>     0     0    78   323   323   245</a:t>
            </a:r>
          </a:p>
          <a:p>
            <a:r>
              <a:rPr lang="en-US" sz="1600" dirty="0"/>
              <a:t>     0     0     0     0     0     0</a:t>
            </a:r>
          </a:p>
          <a:p>
            <a:r>
              <a:rPr lang="en-US" sz="1600" dirty="0"/>
              <a:t>     0     0  -128  -383  -383  -255</a:t>
            </a:r>
          </a:p>
          <a:p>
            <a:r>
              <a:rPr lang="en-US" sz="1600" dirty="0"/>
              <a:t>     0     0  -128  -383  -383  -255</a:t>
            </a:r>
          </a:p>
          <a:p>
            <a:endParaRPr lang="en-US" sz="1600" dirty="0"/>
          </a:p>
          <a:p>
            <a:r>
              <a:rPr lang="en-US" sz="1600" dirty="0" err="1"/>
              <a:t>ey</a:t>
            </a:r>
            <a:r>
              <a:rPr lang="en-US" sz="1600" dirty="0"/>
              <a:t>=ii*</a:t>
            </a:r>
            <a:r>
              <a:rPr lang="en-US" sz="1600" dirty="0" err="1"/>
              <a:t>prewitt_y</a:t>
            </a:r>
            <a:r>
              <a:rPr lang="es-ES" sz="1600" dirty="0"/>
              <a:t> =</a:t>
            </a:r>
          </a:p>
          <a:p>
            <a:r>
              <a:rPr lang="es-ES" sz="1600" dirty="0"/>
              <a:t>      0     0    50    10   -50   -10</a:t>
            </a:r>
          </a:p>
          <a:p>
            <a:r>
              <a:rPr lang="es-ES" sz="1600" dirty="0"/>
              <a:t>     0     0   178   </a:t>
            </a:r>
            <a:r>
              <a:rPr lang="es-ES" sz="1600" u="sng" dirty="0"/>
              <a:t>265 </a:t>
            </a:r>
            <a:r>
              <a:rPr lang="es-ES" sz="1600" dirty="0"/>
              <a:t> -178  -265</a:t>
            </a:r>
          </a:p>
          <a:p>
            <a:r>
              <a:rPr lang="es-ES" sz="1600" dirty="0"/>
              <a:t>     0     0   306   520  -306  -520</a:t>
            </a:r>
          </a:p>
          <a:p>
            <a:r>
              <a:rPr lang="es-ES" sz="1600" dirty="0"/>
              <a:t>     0     0   384   765  -384  -765</a:t>
            </a:r>
          </a:p>
          <a:p>
            <a:r>
              <a:rPr lang="es-ES" sz="1600" dirty="0"/>
              <a:t>     0     0   256   510  -256  -510</a:t>
            </a:r>
          </a:p>
          <a:p>
            <a:r>
              <a:rPr lang="es-ES" sz="1600" dirty="0"/>
              <a:t>     0     0   128   255  -128  -255</a:t>
            </a:r>
            <a:endParaRPr lang="en-US" sz="16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48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D09227-77E4-BE43-740B-1166F03168D0}"/>
              </a:ext>
            </a:extLst>
          </p:cNvPr>
          <p:cNvSpPr txBox="1"/>
          <p:nvPr/>
        </p:nvSpPr>
        <p:spPr>
          <a:xfrm>
            <a:off x="2757908" y="1713803"/>
            <a:ext cx="1236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(x1,y1)</a:t>
            </a:r>
          </a:p>
          <a:p>
            <a:r>
              <a:rPr lang="en-US" dirty="0"/>
              <a:t>Underlined</a:t>
            </a:r>
          </a:p>
          <a:p>
            <a:r>
              <a:rPr lang="en-US" dirty="0"/>
              <a:t>cell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C2233AA-9C01-4A4E-D4D1-84133C332F0F}"/>
              </a:ext>
            </a:extLst>
          </p:cNvPr>
          <p:cNvCxnSpPr>
            <a:cxnSpLocks/>
          </p:cNvCxnSpPr>
          <p:nvPr/>
        </p:nvCxnSpPr>
        <p:spPr>
          <a:xfrm flipH="1">
            <a:off x="1975400" y="2534774"/>
            <a:ext cx="1016784" cy="3132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98B37B5-AAAF-BF27-3A01-95DF5903CC7E}"/>
              </a:ext>
            </a:extLst>
          </p:cNvPr>
          <p:cNvCxnSpPr>
            <a:cxnSpLocks/>
          </p:cNvCxnSpPr>
          <p:nvPr/>
        </p:nvCxnSpPr>
        <p:spPr>
          <a:xfrm flipH="1">
            <a:off x="2072289" y="2534774"/>
            <a:ext cx="919895" cy="1147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Qr code&#10;&#10;Description automatically generated">
            <a:extLst>
              <a:ext uri="{FF2B5EF4-FFF2-40B4-BE49-F238E27FC236}">
                <a16:creationId xmlns:a16="http://schemas.microsoft.com/office/drawing/2014/main" id="{C45D8924-74B1-4EC9-BF23-CDA5D1CFE38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140" y="4876804"/>
            <a:ext cx="1479547" cy="1479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6617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1344" y="120816"/>
            <a:ext cx="8229600" cy="490066"/>
          </a:xfrm>
        </p:spPr>
        <p:txBody>
          <a:bodyPr>
            <a:no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Answer :Worksheet</a:t>
            </a:r>
            <a:r>
              <a:rPr lang="en-US" altLang="zh-TW" sz="2000" u="sng" dirty="0">
                <a:solidFill>
                  <a:srgbClr val="FF0000"/>
                </a:solidFill>
              </a:rPr>
              <a:t> 3.5</a:t>
            </a:r>
            <a:r>
              <a:rPr lang="en-US" altLang="zh-TW" sz="2000" dirty="0">
                <a:solidFill>
                  <a:srgbClr val="FF0000"/>
                </a:solidFill>
              </a:rPr>
              <a:t>: Example for intensity gradient calculation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3857896" y="4010249"/>
            <a:ext cx="648247" cy="1064394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211960" y="836712"/>
            <a:ext cx="4824536" cy="452596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Q3.5a: Write a formula to find the direction of the edge image at pixel (</a:t>
            </a:r>
            <a:r>
              <a:rPr lang="en-US" sz="1800" dirty="0" err="1">
                <a:solidFill>
                  <a:srgbClr val="FF0000"/>
                </a:solidFill>
              </a:rPr>
              <a:t>x,y</a:t>
            </a:r>
            <a:r>
              <a:rPr lang="en-US" sz="1800" dirty="0">
                <a:solidFill>
                  <a:srgbClr val="FF0000"/>
                </a:solidFill>
              </a:rPr>
              <a:t>).</a:t>
            </a:r>
          </a:p>
          <a:p>
            <a:r>
              <a:rPr lang="en-US" sz="1800" dirty="0">
                <a:solidFill>
                  <a:srgbClr val="FF0000"/>
                </a:solidFill>
              </a:rPr>
              <a:t>////// Question 3.5a , MC question /////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Answer2 :</a:t>
            </a:r>
            <a:r>
              <a:rPr lang="el-GR" altLang="en-US" sz="1800" dirty="0">
                <a:solidFill>
                  <a:srgbClr val="FF0000"/>
                </a:solidFill>
              </a:rPr>
              <a:t>Θ</a:t>
            </a:r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>
                <a:solidFill>
                  <a:srgbClr val="FF0000"/>
                </a:solidFill>
              </a:rPr>
              <a:t>x,y</a:t>
            </a:r>
            <a:r>
              <a:rPr lang="en-US" altLang="en-US" sz="1800" dirty="0">
                <a:solidFill>
                  <a:srgbClr val="FF0000"/>
                </a:solidFill>
              </a:rPr>
              <a:t>) = tan</a:t>
            </a:r>
            <a:r>
              <a:rPr lang="en-US" altLang="en-US" sz="1800" baseline="30000" dirty="0">
                <a:solidFill>
                  <a:srgbClr val="FF0000"/>
                </a:solidFill>
              </a:rPr>
              <a:t>-1</a:t>
            </a:r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>
                <a:solidFill>
                  <a:srgbClr val="FF0000"/>
                </a:solidFill>
              </a:rPr>
              <a:t>ey</a:t>
            </a:r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>
                <a:solidFill>
                  <a:srgbClr val="FF0000"/>
                </a:solidFill>
              </a:rPr>
              <a:t>x,y</a:t>
            </a:r>
            <a:r>
              <a:rPr lang="en-US" altLang="en-US" sz="1800" dirty="0">
                <a:solidFill>
                  <a:srgbClr val="FF0000"/>
                </a:solidFill>
              </a:rPr>
              <a:t>) / ex(</a:t>
            </a:r>
            <a:r>
              <a:rPr lang="en-US" altLang="en-US" sz="1800" dirty="0" err="1">
                <a:solidFill>
                  <a:srgbClr val="FF0000"/>
                </a:solidFill>
              </a:rPr>
              <a:t>x,y</a:t>
            </a:r>
            <a:r>
              <a:rPr lang="en-US" altLang="en-US" sz="1800" dirty="0">
                <a:solidFill>
                  <a:srgbClr val="FF0000"/>
                </a:solidFill>
              </a:rPr>
              <a:t>))</a:t>
            </a:r>
          </a:p>
          <a:p>
            <a:r>
              <a:rPr lang="en-US" altLang="en-US" sz="1800" dirty="0">
                <a:solidFill>
                  <a:srgbClr val="FF0000"/>
                </a:solidFill>
              </a:rPr>
              <a:t>Is correct </a:t>
            </a:r>
          </a:p>
          <a:p>
            <a:endParaRPr lang="en-US" altLang="en-US" sz="1800" dirty="0">
              <a:solidFill>
                <a:srgbClr val="FF0000"/>
              </a:solidFill>
            </a:endParaRPr>
          </a:p>
          <a:p>
            <a:endParaRPr lang="en-US" altLang="en-US" sz="18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Q3.5b: Find the edge direction at (x1,y1)</a:t>
            </a:r>
          </a:p>
          <a:p>
            <a:r>
              <a:rPr lang="en-US" sz="1800" dirty="0">
                <a:solidFill>
                  <a:srgbClr val="FF0000"/>
                </a:solidFill>
              </a:rPr>
              <a:t>/////// Question 3.5b , MC //////////////</a:t>
            </a:r>
          </a:p>
          <a:p>
            <a:r>
              <a:rPr lang="en-US" sz="1800" dirty="0">
                <a:solidFill>
                  <a:srgbClr val="FF0000"/>
                </a:solidFill>
              </a:rPr>
              <a:t>Answer1 :</a:t>
            </a:r>
            <a:r>
              <a:rPr lang="el-GR" altLang="en-US" sz="1800" dirty="0">
                <a:solidFill>
                  <a:srgbClr val="FF0000"/>
                </a:solidFill>
              </a:rPr>
              <a:t>Θ</a:t>
            </a:r>
            <a:r>
              <a:rPr lang="en-US" altLang="en-US" sz="1800" dirty="0">
                <a:solidFill>
                  <a:srgbClr val="FF0000"/>
                </a:solidFill>
              </a:rPr>
              <a:t>(</a:t>
            </a:r>
            <a:r>
              <a:rPr lang="en-US" altLang="en-US" sz="1800" dirty="0" err="1">
                <a:solidFill>
                  <a:srgbClr val="FF0000"/>
                </a:solidFill>
              </a:rPr>
              <a:t>x,y</a:t>
            </a:r>
            <a:r>
              <a:rPr lang="en-US" altLang="en-US" sz="1800" dirty="0">
                <a:solidFill>
                  <a:srgbClr val="FF0000"/>
                </a:solidFill>
              </a:rPr>
              <a:t>) = </a:t>
            </a:r>
            <a:r>
              <a:rPr lang="en-US" sz="1800" dirty="0" err="1">
                <a:solidFill>
                  <a:srgbClr val="FF0000"/>
                </a:solidFill>
              </a:rPr>
              <a:t>atan</a:t>
            </a:r>
            <a:r>
              <a:rPr lang="en-US" sz="1800" dirty="0">
                <a:solidFill>
                  <a:srgbClr val="FF0000"/>
                </a:solidFill>
              </a:rPr>
              <a:t>(265/383)=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0.605 rad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1800" dirty="0">
                <a:solidFill>
                  <a:srgbClr val="FF0000"/>
                </a:solidFill>
              </a:rPr>
              <a:t>Is correct</a:t>
            </a:r>
          </a:p>
        </p:txBody>
      </p:sp>
      <p:sp>
        <p:nvSpPr>
          <p:cNvPr id="10" name="Object 9"/>
          <p:cNvSpPr txBox="1"/>
          <p:nvPr/>
        </p:nvSpPr>
        <p:spPr bwMode="auto">
          <a:xfrm>
            <a:off x="683367" y="365849"/>
            <a:ext cx="3673056" cy="2758477"/>
          </a:xfrm>
          <a:prstGeom prst="rect">
            <a:avLst/>
          </a:prstGeom>
          <a:noFill/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sz="1400" dirty="0"/>
              <a:t>%Given  </a:t>
            </a:r>
          </a:p>
          <a:p>
            <a:r>
              <a:rPr lang="en-US" sz="1400" dirty="0"/>
              <a:t>ii=[ 0 0 50 10</a:t>
            </a:r>
          </a:p>
          <a:p>
            <a:r>
              <a:rPr lang="en-US" sz="1400" dirty="0"/>
              <a:t>     0 0 128 255</a:t>
            </a:r>
          </a:p>
          <a:p>
            <a:r>
              <a:rPr lang="en-US" sz="1400" dirty="0"/>
              <a:t>     0 0 128 255</a:t>
            </a:r>
          </a:p>
          <a:p>
            <a:r>
              <a:rPr lang="en-US" sz="1400" dirty="0"/>
              <a:t>     0 0 128 255]</a:t>
            </a:r>
          </a:p>
          <a:p>
            <a:r>
              <a:rPr lang="en-US" sz="1400" dirty="0" err="1"/>
              <a:t>prewitt_x</a:t>
            </a:r>
            <a:r>
              <a:rPr lang="en-US" sz="1400" dirty="0"/>
              <a:t> =[1 1 1</a:t>
            </a:r>
          </a:p>
          <a:p>
            <a:r>
              <a:rPr lang="en-US" sz="1400" dirty="0"/>
              <a:t>                    0 0 0</a:t>
            </a:r>
          </a:p>
          <a:p>
            <a:r>
              <a:rPr lang="en-US" sz="1400" dirty="0"/>
              <a:t>                  -1 -1 -1]</a:t>
            </a:r>
          </a:p>
          <a:p>
            <a:r>
              <a:rPr lang="es-ES" sz="1400" dirty="0" err="1"/>
              <a:t>prewitt_y</a:t>
            </a:r>
            <a:r>
              <a:rPr lang="es-ES" sz="1400" dirty="0"/>
              <a:t> =[1 0 -1</a:t>
            </a:r>
          </a:p>
          <a:p>
            <a:r>
              <a:rPr lang="en-US" sz="1400" dirty="0"/>
              <a:t>                    1 0 -1</a:t>
            </a:r>
          </a:p>
          <a:p>
            <a:r>
              <a:rPr lang="en-US" sz="1400" dirty="0"/>
              <a:t>                    1 0 -1]</a:t>
            </a:r>
          </a:p>
          <a:p>
            <a:r>
              <a:rPr lang="en-US" sz="1400" dirty="0"/>
              <a:t>ex=conv2(ii, </a:t>
            </a:r>
            <a:r>
              <a:rPr lang="en-US" sz="1400" dirty="0" err="1"/>
              <a:t>prewitt_x</a:t>
            </a:r>
            <a:r>
              <a:rPr lang="en-US" sz="1400" dirty="0"/>
              <a:t>)</a:t>
            </a:r>
          </a:p>
          <a:p>
            <a:r>
              <a:rPr lang="en-US" sz="1400" dirty="0" err="1"/>
              <a:t>ey</a:t>
            </a:r>
            <a:r>
              <a:rPr lang="en-US" sz="1400" dirty="0"/>
              <a:t>=conv2(ii, </a:t>
            </a:r>
            <a:r>
              <a:rPr lang="es-ES" sz="1400" dirty="0" err="1"/>
              <a:t>prewitt_y</a:t>
            </a:r>
            <a:r>
              <a:rPr lang="es-ES" sz="1400" dirty="0"/>
              <a:t> </a:t>
            </a:r>
            <a:r>
              <a:rPr lang="en-US" sz="1400" dirty="0"/>
              <a:t>)</a:t>
            </a:r>
            <a:endParaRPr lang="en-US" sz="1000" dirty="0"/>
          </a:p>
        </p:txBody>
      </p:sp>
      <p:sp>
        <p:nvSpPr>
          <p:cNvPr id="11" name="TextBox 10"/>
          <p:cNvSpPr txBox="1"/>
          <p:nvPr/>
        </p:nvSpPr>
        <p:spPr>
          <a:xfrm>
            <a:off x="538156" y="3058706"/>
            <a:ext cx="273023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ex=ii*</a:t>
            </a:r>
            <a:r>
              <a:rPr lang="en-US" sz="1600" dirty="0" err="1"/>
              <a:t>prewitt_x</a:t>
            </a:r>
            <a:r>
              <a:rPr lang="en-US" sz="1600" dirty="0"/>
              <a:t>=</a:t>
            </a:r>
          </a:p>
          <a:p>
            <a:r>
              <a:rPr lang="en-US" sz="1600" dirty="0"/>
              <a:t>     0     0    50    60    60    10</a:t>
            </a:r>
          </a:p>
          <a:p>
            <a:r>
              <a:rPr lang="en-US" sz="1600" dirty="0"/>
              <a:t>     0     0   128   </a:t>
            </a:r>
            <a:r>
              <a:rPr lang="en-US" sz="1600" u="sng" dirty="0"/>
              <a:t>383</a:t>
            </a:r>
            <a:r>
              <a:rPr lang="en-US" sz="1600" dirty="0"/>
              <a:t>   383   255</a:t>
            </a:r>
          </a:p>
          <a:p>
            <a:r>
              <a:rPr lang="en-US" sz="1600" dirty="0"/>
              <a:t>     0     0    78   323   323   245</a:t>
            </a:r>
          </a:p>
          <a:p>
            <a:r>
              <a:rPr lang="en-US" sz="1600" dirty="0"/>
              <a:t>     0     0     0     0     0     0</a:t>
            </a:r>
          </a:p>
          <a:p>
            <a:r>
              <a:rPr lang="en-US" sz="1600" dirty="0"/>
              <a:t>     0     0  -128  -383  -383  -255</a:t>
            </a:r>
          </a:p>
          <a:p>
            <a:r>
              <a:rPr lang="en-US" sz="1600" dirty="0"/>
              <a:t>     0     0  -128  -383  -383  -255</a:t>
            </a:r>
          </a:p>
          <a:p>
            <a:r>
              <a:rPr lang="en-US" sz="1600" dirty="0" err="1"/>
              <a:t>ey</a:t>
            </a:r>
            <a:r>
              <a:rPr lang="en-US" sz="1600" dirty="0"/>
              <a:t>=ii*</a:t>
            </a:r>
            <a:r>
              <a:rPr lang="en-US" sz="1600" dirty="0" err="1"/>
              <a:t>prewitt_y</a:t>
            </a:r>
            <a:r>
              <a:rPr lang="es-ES" sz="1600" dirty="0"/>
              <a:t> =</a:t>
            </a:r>
          </a:p>
          <a:p>
            <a:endParaRPr lang="es-ES" sz="1600" dirty="0"/>
          </a:p>
          <a:p>
            <a:r>
              <a:rPr lang="es-ES" sz="1600" dirty="0"/>
              <a:t>     0     0    50    10   -50   -10</a:t>
            </a:r>
          </a:p>
          <a:p>
            <a:r>
              <a:rPr lang="es-ES" sz="1600" dirty="0"/>
              <a:t>     0     0   178   </a:t>
            </a:r>
            <a:r>
              <a:rPr lang="es-ES" sz="1600" u="sng" dirty="0"/>
              <a:t>265</a:t>
            </a:r>
            <a:r>
              <a:rPr lang="es-ES" sz="1600" dirty="0"/>
              <a:t>  -178  -265</a:t>
            </a:r>
          </a:p>
          <a:p>
            <a:r>
              <a:rPr lang="es-ES" sz="1600" dirty="0"/>
              <a:t>     0     0   306   520  -306  -520</a:t>
            </a:r>
          </a:p>
          <a:p>
            <a:r>
              <a:rPr lang="es-ES" sz="1600" dirty="0"/>
              <a:t>     0     0   384   765  -384  -765</a:t>
            </a:r>
          </a:p>
          <a:p>
            <a:r>
              <a:rPr lang="es-ES" sz="1600" dirty="0"/>
              <a:t>     0     0   256   510  -256  -510</a:t>
            </a:r>
          </a:p>
          <a:p>
            <a:r>
              <a:rPr lang="es-ES" sz="1600" dirty="0"/>
              <a:t>     0     0   128   255  -128  -255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2757908" y="1713803"/>
            <a:ext cx="12362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At (x1,y1)</a:t>
            </a:r>
          </a:p>
          <a:p>
            <a:r>
              <a:rPr lang="en-US" dirty="0"/>
              <a:t>Underlined</a:t>
            </a:r>
          </a:p>
          <a:p>
            <a:r>
              <a:rPr lang="en-US" dirty="0"/>
              <a:t>cell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49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058FC13-28E8-BE9C-2611-CA9A9B203DAA}"/>
              </a:ext>
            </a:extLst>
          </p:cNvPr>
          <p:cNvCxnSpPr>
            <a:cxnSpLocks/>
          </p:cNvCxnSpPr>
          <p:nvPr/>
        </p:nvCxnSpPr>
        <p:spPr>
          <a:xfrm flipH="1">
            <a:off x="2072289" y="2534774"/>
            <a:ext cx="919895" cy="1147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96CA2AA-D6EA-0B8B-8D9B-774692A60783}"/>
              </a:ext>
            </a:extLst>
          </p:cNvPr>
          <p:cNvCxnSpPr>
            <a:cxnSpLocks/>
          </p:cNvCxnSpPr>
          <p:nvPr/>
        </p:nvCxnSpPr>
        <p:spPr>
          <a:xfrm flipH="1">
            <a:off x="1975400" y="2534774"/>
            <a:ext cx="1016784" cy="31326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613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Sobel Demo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sp>
        <p:nvSpPr>
          <p:cNvPr id="7174" name="Text Box 4"/>
          <p:cNvSpPr txBox="1">
            <a:spLocks noChangeArrowheads="1"/>
          </p:cNvSpPr>
          <p:nvPr/>
        </p:nvSpPr>
        <p:spPr bwMode="auto">
          <a:xfrm>
            <a:off x="381000" y="6019800"/>
            <a:ext cx="591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http://www.youtube.com/watch?v=z_a6e30aOXo</a:t>
            </a:r>
          </a:p>
        </p:txBody>
      </p:sp>
      <p:pic>
        <p:nvPicPr>
          <p:cNvPr id="717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76600"/>
            <a:ext cx="4191000" cy="279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5052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3529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 small summary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you convolve an image I with an </a:t>
            </a:r>
            <a:r>
              <a:rPr lang="en-US" altLang="en-US" u="sng" dirty="0"/>
              <a:t>edge mask</a:t>
            </a:r>
            <a:r>
              <a:rPr lang="en-US" altLang="en-US" dirty="0"/>
              <a:t>, you get an edge image.</a:t>
            </a:r>
          </a:p>
          <a:p>
            <a:pPr eaLnBrk="1" hangingPunct="1"/>
            <a:r>
              <a:rPr lang="en-US" altLang="en-US" dirty="0"/>
              <a:t>If you convolve an image I with a </a:t>
            </a:r>
            <a:r>
              <a:rPr lang="en-US" altLang="en-US" u="sng" dirty="0"/>
              <a:t>smoothing mask</a:t>
            </a:r>
            <a:r>
              <a:rPr lang="en-US" altLang="en-US" dirty="0"/>
              <a:t>, you get a smoothed image.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0256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zh-CN" sz="3200"/>
              <a:t>A more formal smoothing  filter is the Gaussian filter</a:t>
            </a:r>
            <a:endParaRPr lang="en-US" altLang="en-US" sz="320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Smoothing_image(I)= Gaussian (I)</a:t>
            </a:r>
          </a:p>
          <a:p>
            <a:pPr eaLnBrk="1" hangingPunct="1"/>
            <a:r>
              <a:rPr lang="en-US" altLang="zh-CN"/>
              <a:t>= Gaussain_mask*I</a:t>
            </a:r>
          </a:p>
          <a:p>
            <a:pPr eaLnBrk="1" hangingPunct="1"/>
            <a:r>
              <a:rPr lang="en-US" altLang="zh-CN"/>
              <a:t>How to get the Gaussian mask?</a:t>
            </a:r>
          </a:p>
          <a:p>
            <a:pPr lvl="1" eaLnBrk="1" hangingPunct="1"/>
            <a:r>
              <a:rPr lang="en-US" altLang="zh-CN"/>
              <a:t>See following slides</a:t>
            </a:r>
            <a:endParaRPr lang="en-US" altLang="en-US"/>
          </a:p>
        </p:txBody>
      </p:sp>
      <p:pic>
        <p:nvPicPr>
          <p:cNvPr id="532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703638"/>
            <a:ext cx="4643438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255" name="TextBox 1"/>
          <p:cNvSpPr txBox="1">
            <a:spLocks noChangeArrowheads="1"/>
          </p:cNvSpPr>
          <p:nvPr/>
        </p:nvSpPr>
        <p:spPr bwMode="auto">
          <a:xfrm>
            <a:off x="762000" y="5992813"/>
            <a:ext cx="3644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1100"/>
              <a:t>http://en.wikipedia.org/wiki/Normal_distribution</a:t>
            </a:r>
          </a:p>
        </p:txBody>
      </p:sp>
      <p:sp>
        <p:nvSpPr>
          <p:cNvPr id="53256" name="TextBox 2"/>
          <p:cNvSpPr txBox="1">
            <a:spLocks noChangeArrowheads="1"/>
          </p:cNvSpPr>
          <p:nvPr/>
        </p:nvSpPr>
        <p:spPr bwMode="auto">
          <a:xfrm>
            <a:off x="990600" y="4054475"/>
            <a:ext cx="3048000" cy="1477963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b="1" u="sng"/>
              <a:t>Standard</a:t>
            </a:r>
            <a:r>
              <a:rPr lang="en-US" altLang="en-US" u="sng"/>
              <a:t> Normal distribution</a:t>
            </a:r>
            <a:r>
              <a:rPr lang="en-US" altLang="en-US"/>
              <a:t>:</a:t>
            </a:r>
          </a:p>
          <a:p>
            <a:r>
              <a:rPr lang="en-US" altLang="en-US"/>
              <a:t>Red line, when mean(</a:t>
            </a:r>
            <a:r>
              <a:rPr lang="en-US" altLang="en-US">
                <a:sym typeface="Symbol" pitchFamily="18" charset="2"/>
              </a:rPr>
              <a:t></a:t>
            </a:r>
            <a:r>
              <a:rPr lang="en-US" altLang="en-US"/>
              <a:t>)=0, Sigma (</a:t>
            </a:r>
            <a:r>
              <a:rPr lang="en-US" altLang="en-US">
                <a:sym typeface="Symbol" pitchFamily="18" charset="2"/>
              </a:rPr>
              <a:t>)</a:t>
            </a:r>
            <a:r>
              <a:rPr lang="en-US" altLang="en-US"/>
              <a:t>=1)</a:t>
            </a:r>
          </a:p>
        </p:txBody>
      </p:sp>
      <p:sp>
        <p:nvSpPr>
          <p:cNvPr id="53257" name="TextBox 4"/>
          <p:cNvSpPr txBox="1">
            <a:spLocks noChangeArrowheads="1"/>
          </p:cNvSpPr>
          <p:nvPr/>
        </p:nvSpPr>
        <p:spPr bwMode="auto">
          <a:xfrm>
            <a:off x="5029200" y="3429000"/>
            <a:ext cx="33432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Probability density function</a:t>
            </a:r>
          </a:p>
          <a:p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84450" y="4572000"/>
            <a:ext cx="3740150" cy="960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863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en-US" sz="2800"/>
              <a:t>Properties of Gaussian (Normal) distribution</a:t>
            </a:r>
            <a:br>
              <a:rPr lang="en-US" altLang="en-US" sz="2800"/>
            </a:br>
            <a:endParaRPr lang="en-US" altLang="en-US" sz="2800"/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04875"/>
            <a:ext cx="3886200" cy="5572125"/>
          </a:xfrm>
        </p:spPr>
        <p:txBody>
          <a:bodyPr/>
          <a:lstStyle/>
          <a:p>
            <a:r>
              <a:rPr lang="en-US" altLang="en-US" sz="2400" b="1" u="sng" dirty="0"/>
              <a:t>Standard</a:t>
            </a:r>
            <a:r>
              <a:rPr lang="en-US" altLang="en-US" sz="2400" u="sng" dirty="0"/>
              <a:t> Normal distribution (1-dimension)</a:t>
            </a:r>
            <a:r>
              <a:rPr lang="en-US" altLang="en-US" sz="2400" dirty="0"/>
              <a:t>:</a:t>
            </a:r>
          </a:p>
          <a:p>
            <a:r>
              <a:rPr lang="en-US" altLang="en-US" sz="2400" dirty="0"/>
              <a:t>Red line, when mean(</a:t>
            </a:r>
            <a:r>
              <a:rPr lang="en-US" altLang="en-US" sz="2400" dirty="0">
                <a:sym typeface="Symbol" pitchFamily="18" charset="2"/>
              </a:rPr>
              <a:t></a:t>
            </a:r>
            <a:r>
              <a:rPr lang="en-US" altLang="en-US" sz="2400" dirty="0"/>
              <a:t>)=0, Sigma (</a:t>
            </a:r>
            <a:r>
              <a:rPr lang="en-US" altLang="en-US" sz="2400" dirty="0">
                <a:sym typeface="Symbol" pitchFamily="18" charset="2"/>
              </a:rPr>
              <a:t>)</a:t>
            </a:r>
            <a:r>
              <a:rPr lang="en-US" altLang="en-US" sz="2400" dirty="0"/>
              <a:t>=1</a:t>
            </a:r>
          </a:p>
          <a:p>
            <a:pPr lvl="1" eaLnBrk="1" hangingPunct="1"/>
            <a:r>
              <a:rPr lang="en-US" altLang="en-US" sz="1800" dirty="0"/>
              <a:t>At</a:t>
            </a:r>
            <a:r>
              <a:rPr lang="en-US" altLang="en-US" sz="1800" dirty="0">
                <a:sym typeface="Symbol" pitchFamily="18" charset="2"/>
              </a:rPr>
              <a:t> (x-)=0,  =1 </a:t>
            </a:r>
          </a:p>
          <a:p>
            <a:pPr lvl="1" eaLnBrk="1" hangingPunct="1"/>
            <a:r>
              <a:rPr lang="en-US" altLang="en-US" sz="1800" dirty="0">
                <a:sym typeface="Symbol" pitchFamily="18" charset="2"/>
              </a:rPr>
              <a:t>G(x)</a:t>
            </a:r>
            <a:r>
              <a:rPr lang="en-US" altLang="en-US" sz="1800" dirty="0"/>
              <a:t>  =1/</a:t>
            </a:r>
            <a:r>
              <a:rPr lang="en-US" altLang="en-US" sz="1800" dirty="0" err="1"/>
              <a:t>sqrt</a:t>
            </a:r>
            <a:r>
              <a:rPr lang="en-US" altLang="en-US" sz="1800" dirty="0"/>
              <a:t>(2*pi</a:t>
            </a:r>
            <a:r>
              <a:rPr lang="en-US" altLang="en-US" sz="1800" dirty="0">
                <a:sym typeface="Symbol" pitchFamily="18" charset="2"/>
              </a:rPr>
              <a:t>)=0.3989</a:t>
            </a:r>
          </a:p>
          <a:p>
            <a:pPr eaLnBrk="1" hangingPunct="1"/>
            <a:r>
              <a:rPr lang="en-US" altLang="en-US" sz="2000" dirty="0">
                <a:sym typeface="Symbol" pitchFamily="18" charset="2"/>
              </a:rPr>
              <a:t>At x=1*, drops off to </a:t>
            </a:r>
          </a:p>
          <a:p>
            <a:pPr lvl="1" eaLnBrk="1" hangingPunct="1"/>
            <a:r>
              <a:rPr lang="en-US" altLang="en-US" sz="1600" dirty="0"/>
              <a:t>(1/</a:t>
            </a:r>
            <a:r>
              <a:rPr lang="en-US" altLang="en-US" sz="1600" dirty="0" err="1"/>
              <a:t>sqrt</a:t>
            </a:r>
            <a:r>
              <a:rPr lang="en-US" altLang="en-US" sz="1600" dirty="0"/>
              <a:t>(2*pi))*</a:t>
            </a:r>
            <a:r>
              <a:rPr lang="en-US" altLang="en-US" sz="1600" dirty="0" err="1"/>
              <a:t>exp</a:t>
            </a:r>
            <a:r>
              <a:rPr lang="en-US" altLang="en-US" sz="1600" dirty="0"/>
              <a:t>(-1^1/2)=0.2420</a:t>
            </a:r>
          </a:p>
          <a:p>
            <a:pPr lvl="1" eaLnBrk="1" hangingPunct="1"/>
            <a:r>
              <a:rPr lang="en-US" altLang="en-US" sz="1600" dirty="0"/>
              <a:t>Area covered 68.2%</a:t>
            </a:r>
          </a:p>
          <a:p>
            <a:pPr eaLnBrk="1" hangingPunct="1"/>
            <a:r>
              <a:rPr lang="en-US" altLang="en-US" sz="2000" dirty="0">
                <a:sym typeface="Symbol" pitchFamily="18" charset="2"/>
              </a:rPr>
              <a:t>At x=2*, drops off to </a:t>
            </a:r>
          </a:p>
          <a:p>
            <a:pPr lvl="1" eaLnBrk="1" hangingPunct="1"/>
            <a:r>
              <a:rPr lang="en-US" altLang="en-US" sz="1600" dirty="0"/>
              <a:t>(1/</a:t>
            </a:r>
            <a:r>
              <a:rPr lang="en-US" altLang="en-US" sz="1600" dirty="0" err="1"/>
              <a:t>sqrt</a:t>
            </a:r>
            <a:r>
              <a:rPr lang="en-US" altLang="en-US" sz="1600" dirty="0"/>
              <a:t>(2*pi))*</a:t>
            </a:r>
            <a:r>
              <a:rPr lang="en-US" altLang="en-US" sz="1600" dirty="0" err="1"/>
              <a:t>exp</a:t>
            </a:r>
            <a:r>
              <a:rPr lang="en-US" altLang="en-US" sz="1600" dirty="0"/>
              <a:t>(-2^2/2)= 0.0540 </a:t>
            </a:r>
          </a:p>
          <a:p>
            <a:pPr lvl="1" eaLnBrk="1" hangingPunct="1"/>
            <a:r>
              <a:rPr lang="en-US" altLang="en-US" sz="1600" dirty="0"/>
              <a:t>Area covered 95.44%</a:t>
            </a:r>
          </a:p>
          <a:p>
            <a:pPr eaLnBrk="1" hangingPunct="1"/>
            <a:r>
              <a:rPr lang="en-US" altLang="en-US" sz="2000" dirty="0">
                <a:sym typeface="Symbol" pitchFamily="18" charset="2"/>
              </a:rPr>
              <a:t>At x=3*, drops off to </a:t>
            </a:r>
          </a:p>
          <a:p>
            <a:pPr lvl="1" eaLnBrk="1" hangingPunct="1"/>
            <a:r>
              <a:rPr lang="en-US" altLang="en-US" sz="1600" dirty="0"/>
              <a:t>(1/</a:t>
            </a:r>
            <a:r>
              <a:rPr lang="en-US" altLang="en-US" sz="1600" dirty="0" err="1"/>
              <a:t>sqrt</a:t>
            </a:r>
            <a:r>
              <a:rPr lang="en-US" altLang="en-US" sz="1600" dirty="0"/>
              <a:t>(2*pi))*</a:t>
            </a:r>
            <a:r>
              <a:rPr lang="en-US" altLang="en-US" sz="1600" dirty="0" err="1"/>
              <a:t>exp</a:t>
            </a:r>
            <a:r>
              <a:rPr lang="en-US" altLang="en-US" sz="1600" dirty="0"/>
              <a:t>(-2^2/2)= ?? (exercise)</a:t>
            </a:r>
          </a:p>
          <a:p>
            <a:pPr lvl="1" eaLnBrk="1" hangingPunct="1"/>
            <a:r>
              <a:rPr lang="en-US" altLang="en-US" sz="1600" dirty="0"/>
              <a:t>Area covered 99.73%</a:t>
            </a:r>
          </a:p>
          <a:p>
            <a:pPr lvl="1" eaLnBrk="1" hangingPunct="1"/>
            <a:endParaRPr lang="en-US" altLang="en-US" sz="1600" dirty="0"/>
          </a:p>
          <a:p>
            <a:pPr eaLnBrk="1" hangingPunct="1">
              <a:buFont typeface="Arial" charset="0"/>
              <a:buNone/>
            </a:pPr>
            <a:endParaRPr lang="en-US" altLang="en-US" sz="2000" dirty="0">
              <a:sym typeface="Symbol" pitchFamily="18" charset="2"/>
            </a:endParaRPr>
          </a:p>
          <a:p>
            <a:pPr eaLnBrk="1" hangingPunct="1"/>
            <a:endParaRPr lang="en-US" altLang="en-US" sz="2000" dirty="0">
              <a:sym typeface="Symbol" pitchFamily="18" charset="2"/>
            </a:endParaRPr>
          </a:p>
          <a:p>
            <a:pPr eaLnBrk="1" hangingPunct="1"/>
            <a:endParaRPr lang="en-US" altLang="en-US" sz="2000" dirty="0"/>
          </a:p>
        </p:txBody>
      </p:sp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2111375"/>
            <a:ext cx="33528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279" name="TextBox 1"/>
          <p:cNvSpPr txBox="1">
            <a:spLocks noChangeArrowheads="1"/>
          </p:cNvSpPr>
          <p:nvPr/>
        </p:nvSpPr>
        <p:spPr bwMode="auto">
          <a:xfrm>
            <a:off x="4610100" y="6262688"/>
            <a:ext cx="364490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1100" dirty="0"/>
              <a:t>http://en.wikipedia.org/wiki/Normal_distribution</a:t>
            </a:r>
          </a:p>
        </p:txBody>
      </p:sp>
      <p:sp>
        <p:nvSpPr>
          <p:cNvPr id="54280" name="TextBox 4"/>
          <p:cNvSpPr txBox="1">
            <a:spLocks noChangeArrowheads="1"/>
          </p:cNvSpPr>
          <p:nvPr/>
        </p:nvSpPr>
        <p:spPr bwMode="auto">
          <a:xfrm>
            <a:off x="4591050" y="1317625"/>
            <a:ext cx="23431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Probability density function</a:t>
            </a:r>
          </a:p>
          <a:p>
            <a:endParaRPr lang="en-US" altLang="en-US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276600" y="2133600"/>
            <a:ext cx="2743200" cy="1257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282" name="Object 3"/>
              <p:cNvSpPr txBox="1"/>
              <p:nvPr/>
            </p:nvSpPr>
            <p:spPr bwMode="auto">
              <a:xfrm>
                <a:off x="7566025" y="194469"/>
                <a:ext cx="1558925" cy="228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Gaussian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deviation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variance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mean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m:rPr>
                                  <m:sty m:val="p"/>
                                </m:r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π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σ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nary>
                        <m:nary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4282" name="Object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66025" y="194469"/>
                <a:ext cx="1558925" cy="2286000"/>
              </a:xfrm>
              <a:prstGeom prst="rect">
                <a:avLst/>
              </a:prstGeom>
              <a:blipFill>
                <a:blip r:embed="rId4"/>
                <a:stretch>
                  <a:fillRect l="-38760" b="-44297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/>
          <p:cNvCxnSpPr/>
          <p:nvPr/>
        </p:nvCxnSpPr>
        <p:spPr>
          <a:xfrm>
            <a:off x="3581400" y="3048000"/>
            <a:ext cx="2819400" cy="15017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284" name="Picture 5" descr="File:Standard deviation diagram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4371975"/>
            <a:ext cx="3810000" cy="1905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5" name="TextBox 20"/>
          <p:cNvSpPr txBox="1">
            <a:spLocks noChangeArrowheads="1"/>
          </p:cNvSpPr>
          <p:nvPr/>
        </p:nvSpPr>
        <p:spPr bwMode="auto">
          <a:xfrm>
            <a:off x="6838950" y="4164013"/>
            <a:ext cx="16764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b="1" u="sng"/>
              <a:t>Standard</a:t>
            </a:r>
            <a:r>
              <a:rPr lang="en-US" altLang="en-US" u="sng"/>
              <a:t> Normal distribution</a:t>
            </a:r>
            <a:endParaRPr lang="en-US" altLang="en-US"/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4457700" y="5127625"/>
            <a:ext cx="2514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962400" y="3810000"/>
            <a:ext cx="677863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4419600" y="5737225"/>
            <a:ext cx="2514600" cy="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962400" y="4767263"/>
            <a:ext cx="647700" cy="947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0" name="TextBox 29"/>
          <p:cNvSpPr txBox="1">
            <a:spLocks noChangeArrowheads="1"/>
          </p:cNvSpPr>
          <p:nvPr/>
        </p:nvSpPr>
        <p:spPr bwMode="auto">
          <a:xfrm>
            <a:off x="4822825" y="4465638"/>
            <a:ext cx="14636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1600"/>
              <a:t>Area covered</a:t>
            </a:r>
          </a:p>
          <a:p>
            <a:r>
              <a:rPr lang="en-US" altLang="en-US" sz="1600"/>
              <a:t>(total=</a:t>
            </a:r>
          </a:p>
          <a:p>
            <a:r>
              <a:rPr lang="en-US" altLang="en-US" sz="1600"/>
              <a:t>100%)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762625" y="4975225"/>
            <a:ext cx="142875" cy="152400"/>
          </a:xfrm>
          <a:prstGeom prst="straightConnector1">
            <a:avLst/>
          </a:prstGeom>
          <a:ln w="38100" cmpd="thinThick">
            <a:solidFill>
              <a:srgbClr val="FF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92" name="TextBox 1"/>
          <p:cNvSpPr txBox="1">
            <a:spLocks noChangeArrowheads="1"/>
          </p:cNvSpPr>
          <p:nvPr/>
        </p:nvSpPr>
        <p:spPr bwMode="auto">
          <a:xfrm>
            <a:off x="4152900" y="1865313"/>
            <a:ext cx="3635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</a:t>
            </a:r>
          </a:p>
        </p:txBody>
      </p:sp>
      <p:sp>
        <p:nvSpPr>
          <p:cNvPr id="54293" name="TextBox 21"/>
          <p:cNvSpPr txBox="1">
            <a:spLocks noChangeArrowheads="1"/>
          </p:cNvSpPr>
          <p:nvPr/>
        </p:nvSpPr>
        <p:spPr bwMode="auto">
          <a:xfrm>
            <a:off x="4457700" y="4295775"/>
            <a:ext cx="365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52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532159" y="2574131"/>
            <a:ext cx="1642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anose="05050102010706020507" pitchFamily="18" charset="2"/>
              <a:buChar char="m"/>
            </a:pPr>
            <a:r>
              <a:rPr lang="en-US" altLang="en-US" dirty="0">
                <a:sym typeface="Symbol" pitchFamily="18" charset="2"/>
              </a:rPr>
              <a:t>sets the horizontal shift</a:t>
            </a:r>
          </a:p>
          <a:p>
            <a:pPr marL="285750" indent="-285750">
              <a:buFont typeface="Symbol" panose="05050102010706020507" pitchFamily="18" charset="2"/>
              <a:buChar char="s"/>
            </a:pPr>
            <a:r>
              <a:rPr lang="en-US" altLang="en-US" dirty="0">
                <a:sym typeface="Symbol" pitchFamily="18" charset="2"/>
              </a:rPr>
              <a:t>Controls the shape</a:t>
            </a:r>
          </a:p>
          <a:p>
            <a:pPr marL="285750" indent="-285750">
              <a:buFont typeface="Symbol" panose="05050102010706020507" pitchFamily="18" charset="2"/>
              <a:buChar char="s"/>
            </a:pPr>
            <a:endParaRPr lang="en-US" dirty="0"/>
          </a:p>
        </p:txBody>
      </p:sp>
      <p:sp>
        <p:nvSpPr>
          <p:cNvPr id="5" name="Right Brace 4"/>
          <p:cNvSpPr/>
          <p:nvPr/>
        </p:nvSpPr>
        <p:spPr>
          <a:xfrm rot="5400000">
            <a:off x="6264178" y="5419824"/>
            <a:ext cx="249236" cy="1652392"/>
          </a:xfrm>
          <a:prstGeom prst="rightBrac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717241" y="6491566"/>
            <a:ext cx="3937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 called 95% confident value µ(+/-)2</a:t>
            </a:r>
            <a:r>
              <a:rPr lang="en-US" dirty="0">
                <a:solidFill>
                  <a:srgbClr val="FF0000"/>
                </a:solidFill>
                <a:sym typeface="Symbol" panose="05050102010706020507" pitchFamily="18" charset="2"/>
              </a:rPr>
              <a:t>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15217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CN"/>
              <a:t>Gaussian (Normal) functions 1D,2D</a:t>
            </a:r>
            <a:endParaRPr lang="en-US" alt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00" name="Object 11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6718300" y="1962150"/>
                <a:ext cx="2057399" cy="50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55300" name="Object 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6718300" y="1962150"/>
                <a:ext cx="2057399" cy="504825"/>
              </a:xfrm>
              <a:prstGeom prst="rect">
                <a:avLst/>
              </a:prstGeom>
              <a:blipFill>
                <a:blip r:embed="rId3"/>
                <a:stretch>
                  <a:fillRect l="-888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301" name="Object 4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990600" y="4006850"/>
                <a:ext cx="2830513" cy="19129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Gaussian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5301" name="Object 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990600" y="4006850"/>
                <a:ext cx="2830513" cy="191293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304" name="Object 5"/>
              <p:cNvSpPr txBox="1"/>
              <p:nvPr/>
            </p:nvSpPr>
            <p:spPr bwMode="auto">
              <a:xfrm>
                <a:off x="1003300" y="1600200"/>
                <a:ext cx="2870200" cy="23145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Gaussian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deviation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mean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5304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03300" y="1600200"/>
                <a:ext cx="2870200" cy="23145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305" name="Freeform 6"/>
          <p:cNvSpPr>
            <a:spLocks/>
          </p:cNvSpPr>
          <p:nvPr/>
        </p:nvSpPr>
        <p:spPr bwMode="auto">
          <a:xfrm>
            <a:off x="5181600" y="2438400"/>
            <a:ext cx="1981200" cy="1016000"/>
          </a:xfrm>
          <a:custGeom>
            <a:avLst/>
            <a:gdLst>
              <a:gd name="T0" fmla="*/ 0 w 1248"/>
              <a:gd name="T1" fmla="*/ 2147483647 h 640"/>
              <a:gd name="T2" fmla="*/ 2147483647 w 1248"/>
              <a:gd name="T3" fmla="*/ 2147483647 h 640"/>
              <a:gd name="T4" fmla="*/ 2147483647 w 1248"/>
              <a:gd name="T5" fmla="*/ 2147483647 h 640"/>
              <a:gd name="T6" fmla="*/ 2147483647 w 1248"/>
              <a:gd name="T7" fmla="*/ 2147483647 h 640"/>
              <a:gd name="T8" fmla="*/ 2147483647 w 1248"/>
              <a:gd name="T9" fmla="*/ 0 h 640"/>
              <a:gd name="T10" fmla="*/ 2147483647 w 1248"/>
              <a:gd name="T11" fmla="*/ 2147483647 h 640"/>
              <a:gd name="T12" fmla="*/ 2147483647 w 1248"/>
              <a:gd name="T13" fmla="*/ 2147483647 h 640"/>
              <a:gd name="T14" fmla="*/ 2147483647 w 1248"/>
              <a:gd name="T15" fmla="*/ 2147483647 h 640"/>
              <a:gd name="T16" fmla="*/ 2147483647 w 1248"/>
              <a:gd name="T17" fmla="*/ 2147483647 h 640"/>
              <a:gd name="T18" fmla="*/ 2147483647 w 1248"/>
              <a:gd name="T19" fmla="*/ 2147483647 h 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8" h="640">
                <a:moveTo>
                  <a:pt x="0" y="624"/>
                </a:moveTo>
                <a:cubicBezTo>
                  <a:pt x="88" y="604"/>
                  <a:pt x="176" y="584"/>
                  <a:pt x="240" y="528"/>
                </a:cubicBezTo>
                <a:cubicBezTo>
                  <a:pt x="304" y="472"/>
                  <a:pt x="344" y="360"/>
                  <a:pt x="384" y="288"/>
                </a:cubicBezTo>
                <a:cubicBezTo>
                  <a:pt x="424" y="216"/>
                  <a:pt x="440" y="144"/>
                  <a:pt x="480" y="96"/>
                </a:cubicBezTo>
                <a:cubicBezTo>
                  <a:pt x="520" y="48"/>
                  <a:pt x="576" y="0"/>
                  <a:pt x="624" y="0"/>
                </a:cubicBezTo>
                <a:cubicBezTo>
                  <a:pt x="672" y="0"/>
                  <a:pt x="720" y="32"/>
                  <a:pt x="768" y="96"/>
                </a:cubicBezTo>
                <a:cubicBezTo>
                  <a:pt x="816" y="160"/>
                  <a:pt x="872" y="312"/>
                  <a:pt x="912" y="384"/>
                </a:cubicBezTo>
                <a:cubicBezTo>
                  <a:pt x="952" y="456"/>
                  <a:pt x="968" y="488"/>
                  <a:pt x="1008" y="528"/>
                </a:cubicBezTo>
                <a:cubicBezTo>
                  <a:pt x="1048" y="568"/>
                  <a:pt x="1112" y="608"/>
                  <a:pt x="1152" y="624"/>
                </a:cubicBezTo>
                <a:cubicBezTo>
                  <a:pt x="1192" y="640"/>
                  <a:pt x="1220" y="632"/>
                  <a:pt x="1248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6" name="Line 7"/>
          <p:cNvSpPr>
            <a:spLocks noChangeShapeType="1"/>
          </p:cNvSpPr>
          <p:nvPr/>
        </p:nvSpPr>
        <p:spPr bwMode="auto">
          <a:xfrm flipH="1">
            <a:off x="7162800" y="3429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7" name="Line 8"/>
          <p:cNvSpPr>
            <a:spLocks noChangeShapeType="1"/>
          </p:cNvSpPr>
          <p:nvPr/>
        </p:nvSpPr>
        <p:spPr bwMode="auto">
          <a:xfrm>
            <a:off x="6172200" y="20574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8" name="Line 9"/>
          <p:cNvSpPr>
            <a:spLocks noChangeShapeType="1"/>
          </p:cNvSpPr>
          <p:nvPr/>
        </p:nvSpPr>
        <p:spPr bwMode="auto">
          <a:xfrm>
            <a:off x="4572000" y="34290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9" name="Text Box 10"/>
          <p:cNvSpPr txBox="1">
            <a:spLocks noChangeArrowheads="1"/>
          </p:cNvSpPr>
          <p:nvPr/>
        </p:nvSpPr>
        <p:spPr bwMode="auto">
          <a:xfrm>
            <a:off x="6003925" y="1631950"/>
            <a:ext cx="703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G(x)</a:t>
            </a:r>
          </a:p>
        </p:txBody>
      </p:sp>
      <p:pic>
        <p:nvPicPr>
          <p:cNvPr id="55310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18859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11" name="Line 13"/>
          <p:cNvSpPr>
            <a:spLocks noChangeShapeType="1"/>
          </p:cNvSpPr>
          <p:nvPr/>
        </p:nvSpPr>
        <p:spPr bwMode="auto">
          <a:xfrm flipV="1">
            <a:off x="5943600" y="5715000"/>
            <a:ext cx="1676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2" name="Line 14"/>
          <p:cNvSpPr>
            <a:spLocks noChangeShapeType="1"/>
          </p:cNvSpPr>
          <p:nvPr/>
        </p:nvSpPr>
        <p:spPr bwMode="auto">
          <a:xfrm flipH="1" flipV="1">
            <a:off x="4953000" y="5486400"/>
            <a:ext cx="990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3" name="Text Box 15"/>
          <p:cNvSpPr txBox="1">
            <a:spLocks noChangeArrowheads="1"/>
          </p:cNvSpPr>
          <p:nvPr/>
        </p:nvSpPr>
        <p:spPr bwMode="auto">
          <a:xfrm>
            <a:off x="7604125" y="55181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14" name="Text Box 16"/>
          <p:cNvSpPr txBox="1">
            <a:spLocks noChangeArrowheads="1"/>
          </p:cNvSpPr>
          <p:nvPr/>
        </p:nvSpPr>
        <p:spPr bwMode="auto">
          <a:xfrm>
            <a:off x="4632325" y="53657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55315" name="Text Box 17"/>
          <p:cNvSpPr txBox="1">
            <a:spLocks noChangeArrowheads="1"/>
          </p:cNvSpPr>
          <p:nvPr/>
        </p:nvSpPr>
        <p:spPr bwMode="auto">
          <a:xfrm>
            <a:off x="8061325" y="33083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55316" name="Text Box 18"/>
          <p:cNvSpPr txBox="1">
            <a:spLocks noChangeArrowheads="1"/>
          </p:cNvSpPr>
          <p:nvPr/>
        </p:nvSpPr>
        <p:spPr bwMode="auto">
          <a:xfrm>
            <a:off x="6003925" y="3536950"/>
            <a:ext cx="317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>
                <a:sym typeface="Symbol" pitchFamily="18" charset="2"/>
              </a:rPr>
              <a:t></a:t>
            </a:r>
            <a:endParaRPr lang="en-US" altLang="en-US"/>
          </a:p>
        </p:txBody>
      </p:sp>
      <p:sp>
        <p:nvSpPr>
          <p:cNvPr id="55317" name="Line 19"/>
          <p:cNvSpPr>
            <a:spLocks noChangeShapeType="1"/>
          </p:cNvSpPr>
          <p:nvPr/>
        </p:nvSpPr>
        <p:spPr bwMode="auto">
          <a:xfrm>
            <a:off x="5943600" y="2438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8" name="Line 20"/>
          <p:cNvSpPr>
            <a:spLocks noChangeShapeType="1"/>
          </p:cNvSpPr>
          <p:nvPr/>
        </p:nvSpPr>
        <p:spPr bwMode="auto">
          <a:xfrm>
            <a:off x="6553200" y="57150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Text Box 21"/>
          <p:cNvSpPr txBox="1">
            <a:spLocks noChangeArrowheads="1"/>
          </p:cNvSpPr>
          <p:nvPr/>
        </p:nvSpPr>
        <p:spPr bwMode="auto">
          <a:xfrm>
            <a:off x="6918325" y="5746750"/>
            <a:ext cx="409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>
                <a:sym typeface="Symbol" pitchFamily="18" charset="2"/>
              </a:rPr>
              <a:t></a:t>
            </a:r>
            <a:r>
              <a:rPr lang="en-US" altLang="en-US" baseline="-25000"/>
              <a:t>x</a:t>
            </a:r>
          </a:p>
        </p:txBody>
      </p:sp>
      <p:sp>
        <p:nvSpPr>
          <p:cNvPr id="55320" name="Line 22"/>
          <p:cNvSpPr>
            <a:spLocks noChangeShapeType="1"/>
          </p:cNvSpPr>
          <p:nvPr/>
        </p:nvSpPr>
        <p:spPr bwMode="auto">
          <a:xfrm flipH="1">
            <a:off x="5105400" y="5638800"/>
            <a:ext cx="762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21" name="Text Box 23"/>
          <p:cNvSpPr txBox="1">
            <a:spLocks noChangeArrowheads="1"/>
          </p:cNvSpPr>
          <p:nvPr/>
        </p:nvSpPr>
        <p:spPr bwMode="auto">
          <a:xfrm>
            <a:off x="4648200" y="5715000"/>
            <a:ext cx="409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>
                <a:sym typeface="Symbol" pitchFamily="18" charset="2"/>
              </a:rPr>
              <a:t></a:t>
            </a:r>
            <a:r>
              <a:rPr lang="en-US" altLang="en-US" baseline="-25000"/>
              <a:t>y</a:t>
            </a:r>
          </a:p>
        </p:txBody>
      </p:sp>
      <p:sp>
        <p:nvSpPr>
          <p:cNvPr id="55322" name="Text Box 25"/>
          <p:cNvSpPr txBox="1">
            <a:spLocks noChangeArrowheads="1"/>
          </p:cNvSpPr>
          <p:nvPr/>
        </p:nvSpPr>
        <p:spPr bwMode="auto">
          <a:xfrm>
            <a:off x="4308475" y="1820863"/>
            <a:ext cx="1744663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1-D Gaussian</a:t>
            </a:r>
          </a:p>
        </p:txBody>
      </p:sp>
      <p:sp>
        <p:nvSpPr>
          <p:cNvPr id="55323" name="Text Box 26"/>
          <p:cNvSpPr txBox="1">
            <a:spLocks noChangeArrowheads="1"/>
          </p:cNvSpPr>
          <p:nvPr/>
        </p:nvSpPr>
        <p:spPr bwMode="auto">
          <a:xfrm>
            <a:off x="4308475" y="4495800"/>
            <a:ext cx="1744663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2-D Gaussian</a:t>
            </a:r>
          </a:p>
        </p:txBody>
      </p:sp>
      <p:sp>
        <p:nvSpPr>
          <p:cNvPr id="55324" name="Line 19"/>
          <p:cNvSpPr>
            <a:spLocks noChangeShapeType="1"/>
          </p:cNvSpPr>
          <p:nvPr/>
        </p:nvSpPr>
        <p:spPr bwMode="auto">
          <a:xfrm>
            <a:off x="6092825" y="4800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325" name="Object 2"/>
              <p:cNvSpPr txBox="1"/>
              <p:nvPr/>
            </p:nvSpPr>
            <p:spPr bwMode="auto">
              <a:xfrm>
                <a:off x="7056438" y="4343400"/>
                <a:ext cx="1208087" cy="4841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𝑃𝑒𝑎𝑘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5325" name="Object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438" y="4343400"/>
                <a:ext cx="1208087" cy="484188"/>
              </a:xfrm>
              <a:prstGeom prst="rect">
                <a:avLst/>
              </a:prstGeom>
              <a:blipFill>
                <a:blip r:embed="rId7"/>
                <a:stretch>
                  <a:fillRect b="-41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C9D6-A8DF-4B57-A35B-26A8A1B277A5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13338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5181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/>
              <a:t>Intuition of Gaussian (Normal) distribution?</a:t>
            </a:r>
            <a:endParaRPr lang="en-US" altLang="en-US" sz="3200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105400" cy="4530725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zh-CN" sz="3000" dirty="0"/>
              <a:t>Like you play dart many times (</a:t>
            </a:r>
            <a:r>
              <a:rPr lang="en-US" altLang="zh-CN" sz="3000" dirty="0" err="1"/>
              <a:t>e,g</a:t>
            </a:r>
            <a:r>
              <a:rPr lang="en-US" altLang="zh-CN" sz="3000" dirty="0"/>
              <a:t>, 1000)</a:t>
            </a:r>
          </a:p>
          <a:p>
            <a:pPr lvl="1" eaLnBrk="1" hangingPunct="1"/>
            <a:r>
              <a:rPr lang="en-US" altLang="zh-CN" sz="2600" dirty="0"/>
              <a:t>Aim at (</a:t>
            </a:r>
            <a:r>
              <a:rPr lang="en-US" altLang="zh-CN" sz="2600" dirty="0" err="1"/>
              <a:t>mean_x,mean_y</a:t>
            </a:r>
            <a:r>
              <a:rPr lang="en-US" altLang="zh-CN" sz="2600" dirty="0"/>
              <a:t>)</a:t>
            </a:r>
          </a:p>
          <a:p>
            <a:pPr lvl="1" eaLnBrk="1" hangingPunct="1"/>
            <a:r>
              <a:rPr lang="en-US" altLang="zh-CN" sz="2600" dirty="0"/>
              <a:t>If you are good player , standard deviation </a:t>
            </a:r>
            <a:r>
              <a:rPr lang="en-US" altLang="zh-CN" sz="2600" dirty="0">
                <a:sym typeface="Symbol" pitchFamily="18" charset="2"/>
              </a:rPr>
              <a:t>()</a:t>
            </a:r>
            <a:r>
              <a:rPr lang="en-US" altLang="zh-CN" sz="2600" dirty="0"/>
              <a:t> is small. If you are bad, deviation </a:t>
            </a:r>
            <a:r>
              <a:rPr lang="en-US" altLang="zh-CN" sz="2600" dirty="0">
                <a:sym typeface="Symbol" pitchFamily="18" charset="2"/>
              </a:rPr>
              <a:t>()</a:t>
            </a:r>
            <a:r>
              <a:rPr lang="en-US" altLang="zh-CN" sz="2600" dirty="0"/>
              <a:t> is large.</a:t>
            </a:r>
            <a:endParaRPr lang="en-US" altLang="zh-CN" sz="2600" dirty="0">
              <a:sym typeface="Symbol" pitchFamily="18" charset="2"/>
            </a:endParaRPr>
          </a:p>
          <a:p>
            <a:pPr lvl="1" eaLnBrk="1" hangingPunct="1"/>
            <a:r>
              <a:rPr lang="en-US" altLang="zh-CN" sz="2600" dirty="0">
                <a:sym typeface="Symbol" pitchFamily="18" charset="2"/>
              </a:rPr>
              <a:t>The distribution is the counts of your dart landed at (</a:t>
            </a:r>
            <a:r>
              <a:rPr lang="en-US" altLang="zh-CN" sz="2600" dirty="0" err="1">
                <a:sym typeface="Symbol" pitchFamily="18" charset="2"/>
              </a:rPr>
              <a:t>x,y</a:t>
            </a:r>
            <a:r>
              <a:rPr lang="en-US" altLang="zh-CN" sz="2600" dirty="0">
                <a:sym typeface="Symbol" pitchFamily="18" charset="2"/>
              </a:rPr>
              <a:t>)</a:t>
            </a:r>
          </a:p>
          <a:p>
            <a:pPr lvl="1" eaLnBrk="1" hangingPunct="1"/>
            <a:r>
              <a:rPr lang="en-US" altLang="zh-CN" sz="2600" dirty="0">
                <a:sym typeface="Symbol" pitchFamily="18" charset="2"/>
              </a:rPr>
              <a:t>The distribution is Gaussian </a:t>
            </a:r>
            <a:r>
              <a:rPr lang="en-US" altLang="zh-CN" dirty="0">
                <a:sym typeface="Symbol" pitchFamily="18" charset="2"/>
              </a:rPr>
              <a:t>--It is governed by mean and </a:t>
            </a:r>
            <a:r>
              <a:rPr lang="en-US" altLang="zh-CN" dirty="0">
                <a:ea typeface="SimSun" pitchFamily="2" charset="-122"/>
              </a:rPr>
              <a:t>Standard Deviation (SD) </a:t>
            </a:r>
            <a:endParaRPr lang="en-US" altLang="en-US" dirty="0">
              <a:sym typeface="Symbol" pitchFamily="18" charset="2"/>
            </a:endParaRPr>
          </a:p>
          <a:p>
            <a:pPr lvl="2"/>
            <a:endParaRPr lang="en-US" altLang="zh-CN" sz="2200" dirty="0"/>
          </a:p>
          <a:p>
            <a:pPr lvl="1" eaLnBrk="1" hangingPunct="1"/>
            <a:endParaRPr lang="en-US" altLang="en-US" sz="2600" dirty="0"/>
          </a:p>
        </p:txBody>
      </p:sp>
      <p:pic>
        <p:nvPicPr>
          <p:cNvPr id="563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371600"/>
            <a:ext cx="2590800" cy="220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3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114800"/>
            <a:ext cx="2133600" cy="168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6328" name="Text Box 6"/>
          <p:cNvSpPr txBox="1">
            <a:spLocks noChangeArrowheads="1"/>
          </p:cNvSpPr>
          <p:nvPr/>
        </p:nvSpPr>
        <p:spPr bwMode="auto">
          <a:xfrm>
            <a:off x="5032375" y="6019800"/>
            <a:ext cx="381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1200"/>
              <a:t>http://www.youtube.com/watch?v=2-EPvfFK1zw</a:t>
            </a:r>
          </a:p>
        </p:txBody>
      </p:sp>
      <p:sp>
        <p:nvSpPr>
          <p:cNvPr id="56329" name="Line 7"/>
          <p:cNvSpPr>
            <a:spLocks noChangeShapeType="1"/>
          </p:cNvSpPr>
          <p:nvPr/>
        </p:nvSpPr>
        <p:spPr bwMode="auto">
          <a:xfrm flipH="1">
            <a:off x="5943600" y="2743200"/>
            <a:ext cx="9144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0" name="Line 8"/>
          <p:cNvSpPr>
            <a:spLocks noChangeShapeType="1"/>
          </p:cNvSpPr>
          <p:nvPr/>
        </p:nvSpPr>
        <p:spPr bwMode="auto">
          <a:xfrm>
            <a:off x="6858000" y="2743200"/>
            <a:ext cx="175260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1" name="Text Box 9"/>
          <p:cNvSpPr txBox="1">
            <a:spLocks noChangeArrowheads="1"/>
          </p:cNvSpPr>
          <p:nvPr/>
        </p:nvSpPr>
        <p:spPr bwMode="auto">
          <a:xfrm>
            <a:off x="8518525" y="28511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CN">
                <a:ea typeface="SimSun" pitchFamily="2" charset="-122"/>
              </a:rPr>
              <a:t>x</a:t>
            </a:r>
            <a:endParaRPr lang="en-US" altLang="en-US"/>
          </a:p>
        </p:txBody>
      </p:sp>
      <p:sp>
        <p:nvSpPr>
          <p:cNvPr id="56332" name="Text Box 10"/>
          <p:cNvSpPr txBox="1">
            <a:spLocks noChangeArrowheads="1"/>
          </p:cNvSpPr>
          <p:nvPr/>
        </p:nvSpPr>
        <p:spPr bwMode="auto">
          <a:xfrm>
            <a:off x="5775325" y="33083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CN">
                <a:ea typeface="SimSun" pitchFamily="2" charset="-122"/>
              </a:rPr>
              <a:t>y</a:t>
            </a:r>
            <a:endParaRPr lang="en-US" altLang="en-US"/>
          </a:p>
        </p:txBody>
      </p:sp>
      <p:sp>
        <p:nvSpPr>
          <p:cNvPr id="56333" name="Text Box 11"/>
          <p:cNvSpPr txBox="1">
            <a:spLocks noChangeArrowheads="1"/>
          </p:cNvSpPr>
          <p:nvPr/>
        </p:nvSpPr>
        <p:spPr bwMode="auto">
          <a:xfrm>
            <a:off x="8069263" y="3200400"/>
            <a:ext cx="10747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CN">
                <a:ea typeface="SimSun" pitchFamily="2" charset="-122"/>
              </a:rPr>
              <a:t>Mean_x</a:t>
            </a:r>
            <a:endParaRPr lang="en-US" altLang="en-US"/>
          </a:p>
        </p:txBody>
      </p:sp>
      <p:sp>
        <p:nvSpPr>
          <p:cNvPr id="56334" name="Line 12"/>
          <p:cNvSpPr>
            <a:spLocks noChangeShapeType="1"/>
          </p:cNvSpPr>
          <p:nvPr/>
        </p:nvSpPr>
        <p:spPr bwMode="auto">
          <a:xfrm>
            <a:off x="7772400" y="3124200"/>
            <a:ext cx="7620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5" name="Text Box 13"/>
          <p:cNvSpPr txBox="1">
            <a:spLocks noChangeArrowheads="1"/>
          </p:cNvSpPr>
          <p:nvPr/>
        </p:nvSpPr>
        <p:spPr bwMode="auto">
          <a:xfrm>
            <a:off x="6384925" y="3460750"/>
            <a:ext cx="110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CN">
                <a:ea typeface="SimSun" pitchFamily="2" charset="-122"/>
              </a:rPr>
              <a:t>mean_y</a:t>
            </a:r>
            <a:endParaRPr lang="en-US" altLang="en-US"/>
          </a:p>
          <a:p>
            <a:endParaRPr lang="en-US" altLang="en-US"/>
          </a:p>
        </p:txBody>
      </p:sp>
      <p:sp>
        <p:nvSpPr>
          <p:cNvPr id="56336" name="Line 14"/>
          <p:cNvSpPr>
            <a:spLocks noChangeShapeType="1"/>
          </p:cNvSpPr>
          <p:nvPr/>
        </p:nvSpPr>
        <p:spPr bwMode="auto">
          <a:xfrm flipH="1">
            <a:off x="6705600" y="3200400"/>
            <a:ext cx="3048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7" name="Line 15"/>
          <p:cNvSpPr>
            <a:spLocks noChangeShapeType="1"/>
          </p:cNvSpPr>
          <p:nvPr/>
        </p:nvSpPr>
        <p:spPr bwMode="auto">
          <a:xfrm flipH="1">
            <a:off x="7162800" y="533400"/>
            <a:ext cx="0" cy="1066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8" name="Line 16"/>
          <p:cNvSpPr>
            <a:spLocks noChangeShapeType="1"/>
          </p:cNvSpPr>
          <p:nvPr/>
        </p:nvSpPr>
        <p:spPr bwMode="auto">
          <a:xfrm flipH="1">
            <a:off x="7467600" y="1143000"/>
            <a:ext cx="0" cy="990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39" name="Line 17"/>
          <p:cNvSpPr>
            <a:spLocks noChangeShapeType="1"/>
          </p:cNvSpPr>
          <p:nvPr/>
        </p:nvSpPr>
        <p:spPr bwMode="auto">
          <a:xfrm>
            <a:off x="7162800" y="1219200"/>
            <a:ext cx="304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40" name="Text Box 18"/>
          <p:cNvSpPr txBox="1">
            <a:spLocks noChangeArrowheads="1"/>
          </p:cNvSpPr>
          <p:nvPr/>
        </p:nvSpPr>
        <p:spPr bwMode="auto">
          <a:xfrm>
            <a:off x="7315200" y="533400"/>
            <a:ext cx="168592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CN" dirty="0">
                <a:ea typeface="SimSun" pitchFamily="2" charset="-122"/>
              </a:rPr>
              <a:t>Standard </a:t>
            </a:r>
          </a:p>
          <a:p>
            <a:r>
              <a:rPr lang="en-US" altLang="zh-CN" dirty="0">
                <a:ea typeface="SimSun" pitchFamily="2" charset="-122"/>
              </a:rPr>
              <a:t>Deviation (SD) </a:t>
            </a:r>
            <a:r>
              <a:rPr lang="en-US" altLang="zh-CN" dirty="0">
                <a:ea typeface="SimSun" pitchFamily="2" charset="-122"/>
                <a:sym typeface="Symbol" pitchFamily="18" charset="2"/>
              </a:rPr>
              <a:t>()</a:t>
            </a:r>
            <a:endParaRPr lang="en-US" altLang="en-US" dirty="0">
              <a:sym typeface="Symbol" pitchFamily="18" charset="2"/>
            </a:endParaRPr>
          </a:p>
        </p:txBody>
      </p:sp>
      <p:sp>
        <p:nvSpPr>
          <p:cNvPr id="56341" name="Text Box 19"/>
          <p:cNvSpPr txBox="1">
            <a:spLocks noChangeArrowheads="1"/>
          </p:cNvSpPr>
          <p:nvPr/>
        </p:nvSpPr>
        <p:spPr bwMode="auto">
          <a:xfrm>
            <a:off x="6994525" y="184150"/>
            <a:ext cx="2314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CN">
                <a:ea typeface="SimSun" pitchFamily="2" charset="-122"/>
              </a:rPr>
              <a:t>(mean_x,mean_y)</a:t>
            </a:r>
            <a:endParaRPr lang="en-US" altLang="en-US"/>
          </a:p>
        </p:txBody>
      </p:sp>
      <p:sp>
        <p:nvSpPr>
          <p:cNvPr id="56343" name="TextBox 1"/>
          <p:cNvSpPr txBox="1">
            <a:spLocks noChangeArrowheads="1"/>
          </p:cNvSpPr>
          <p:nvPr/>
        </p:nvSpPr>
        <p:spPr bwMode="auto">
          <a:xfrm>
            <a:off x="396875" y="1260475"/>
            <a:ext cx="9604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>
                <a:solidFill>
                  <a:srgbClr val="FF0000"/>
                </a:solidFill>
              </a:rPr>
              <a:t>Week3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9269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Content Placeholder 2"/>
          <p:cNvSpPr>
            <a:spLocks noGrp="1"/>
          </p:cNvSpPr>
          <p:nvPr>
            <p:ph idx="1"/>
          </p:nvPr>
        </p:nvSpPr>
        <p:spPr>
          <a:xfrm>
            <a:off x="26988" y="1166018"/>
            <a:ext cx="4906962" cy="4525963"/>
          </a:xfrm>
        </p:spPr>
        <p:txBody>
          <a:bodyPr/>
          <a:lstStyle/>
          <a:p>
            <a:r>
              <a:rPr lang="en-US" altLang="en-US" sz="2000" dirty="0"/>
              <a:t>Knowing that at +/-3 </a:t>
            </a:r>
            <a:r>
              <a:rPr lang="en-US" altLang="zh-CN" sz="2000" dirty="0">
                <a:sym typeface="Symbol" pitchFamily="18" charset="2"/>
              </a:rPr>
              <a:t> </a:t>
            </a:r>
            <a:r>
              <a:rPr lang="en-US" altLang="en-US" sz="2000" dirty="0"/>
              <a:t>it drops off to 0.1%</a:t>
            </a:r>
          </a:p>
          <a:p>
            <a:r>
              <a:rPr lang="en-US" altLang="en-US" sz="2000" dirty="0"/>
              <a:t>Set Sigma=SD=</a:t>
            </a:r>
            <a:r>
              <a:rPr lang="en-US" altLang="zh-CN" sz="2000" dirty="0">
                <a:sym typeface="Symbol" pitchFamily="18" charset="2"/>
              </a:rPr>
              <a:t></a:t>
            </a:r>
            <a:r>
              <a:rPr lang="en-US" altLang="en-US" sz="2000" dirty="0"/>
              <a:t> =N/4 will give  a useful Gaussian Mask (it drops off to 0 at borders)</a:t>
            </a:r>
          </a:p>
          <a:p>
            <a:r>
              <a:rPr lang="en-US" altLang="en-US" sz="2000" dirty="0"/>
              <a:t> Example: N=10, mask size= (2N+1)x(2N+1) =21x21</a:t>
            </a:r>
          </a:p>
          <a:p>
            <a:r>
              <a:rPr lang="en-US" altLang="en-US" sz="2000" dirty="0">
                <a:sym typeface="Symbol" pitchFamily="18" charset="2"/>
              </a:rPr>
              <a:t></a:t>
            </a:r>
            <a:r>
              <a:rPr lang="en-US" altLang="en-US" sz="2000" dirty="0"/>
              <a:t>=10/4=2.5; Peak2D is at 1/(2*pi*2.5^2)=0.0255</a:t>
            </a:r>
          </a:p>
          <a:p>
            <a:r>
              <a:rPr lang="en-US" altLang="en-US" sz="2000" dirty="0" err="1"/>
              <a:t>Sum_all_elements</a:t>
            </a:r>
            <a:r>
              <a:rPr lang="en-US" altLang="en-US" sz="2000" dirty="0"/>
              <a:t>=1</a:t>
            </a:r>
          </a:p>
          <a:p>
            <a:endParaRPr lang="en-US" altLang="en-US" sz="2000" dirty="0"/>
          </a:p>
          <a:p>
            <a:endParaRPr lang="en-US" altLang="en-US" dirty="0"/>
          </a:p>
        </p:txBody>
      </p:sp>
      <p:sp>
        <p:nvSpPr>
          <p:cNvPr id="57350" name="TextBox 5"/>
          <p:cNvSpPr txBox="1">
            <a:spLocks noChangeArrowheads="1"/>
          </p:cNvSpPr>
          <p:nvPr/>
        </p:nvSpPr>
        <p:spPr bwMode="auto">
          <a:xfrm>
            <a:off x="863600" y="3886200"/>
            <a:ext cx="6815138" cy="2862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function demo_gauss_mask1 %matlab code</a:t>
            </a:r>
          </a:p>
          <a:p>
            <a:r>
              <a:rPr lang="en-US" altLang="en-US"/>
              <a:t>clear, N=10</a:t>
            </a:r>
          </a:p>
          <a:p>
            <a:r>
              <a:rPr lang="pt-BR" altLang="en-US"/>
              <a:t>[X,Y]=meshgrid(-N:N,-N:N);sigma =N/4;</a:t>
            </a:r>
          </a:p>
          <a:p>
            <a:r>
              <a:rPr lang="en-US" altLang="en-US"/>
              <a:t>G=1/(2*pi*sigma^2)*exp(-(X.^2+Y.^2)/(2*sigma^2));</a:t>
            </a:r>
          </a:p>
          <a:p>
            <a:r>
              <a:rPr lang="en-US" altLang="en-US"/>
              <a:t>G=G./sum(G(:)) %normalise it</a:t>
            </a:r>
          </a:p>
          <a:p>
            <a:r>
              <a:rPr lang="en-US" altLang="en-US"/>
              <a:t>'sigma is ', sigma</a:t>
            </a:r>
          </a:p>
          <a:p>
            <a:r>
              <a:rPr lang="en-US" altLang="en-US"/>
              <a:t>'sum(G(:)) is ',sum(G(:))</a:t>
            </a:r>
          </a:p>
          <a:p>
            <a:r>
              <a:rPr lang="en-US" altLang="en-US"/>
              <a:t>'max(max(G(:))) is',max(max(G(:)))</a:t>
            </a:r>
          </a:p>
          <a:p>
            <a:r>
              <a:rPr lang="en-US" altLang="en-US"/>
              <a:t>figure(1), clf</a:t>
            </a:r>
          </a:p>
          <a:p>
            <a:r>
              <a:rPr lang="en-US" altLang="en-US"/>
              <a:t>surfc(G)</a:t>
            </a:r>
          </a:p>
        </p:txBody>
      </p:sp>
      <p:pic>
        <p:nvPicPr>
          <p:cNvPr id="57351" name="Picture 2" descr="Z:\khwong\www2\cmsc5711\_matlab_octave\ch3_edge\gaussian21x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8509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en-US" altLang="en-US" sz="2400" dirty="0"/>
              <a:t>To generate a discrete (2N+1)x(2N+1) Gaussian mask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55</a:t>
            </a:fld>
            <a:endParaRPr lang="en-US"/>
          </a:p>
        </p:txBody>
      </p:sp>
      <p:sp>
        <p:nvSpPr>
          <p:cNvPr id="10" name="Object 11">
            <a:extLst>
              <a:ext uri="{FF2B5EF4-FFF2-40B4-BE49-F238E27FC236}">
                <a16:creationId xmlns:a16="http://schemas.microsoft.com/office/drawing/2014/main" id="{B6D5F773-E8C9-4E82-A950-371F1007C04D}"/>
              </a:ext>
            </a:extLst>
          </p:cNvPr>
          <p:cNvSpPr txBox="1">
            <a:spLocks/>
          </p:cNvSpPr>
          <p:nvPr/>
        </p:nvSpPr>
        <p:spPr bwMode="auto">
          <a:xfrm>
            <a:off x="7253287" y="1993900"/>
            <a:ext cx="1262063" cy="504825"/>
          </a:xfrm>
          <a:prstGeom prst="rect">
            <a:avLst/>
          </a:prstGeom>
          <a:noFill/>
          <a:ln>
            <a:noFill/>
          </a:ln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Object 2">
                <a:extLst>
                  <a:ext uri="{FF2B5EF4-FFF2-40B4-BE49-F238E27FC236}">
                    <a16:creationId xmlns:a16="http://schemas.microsoft.com/office/drawing/2014/main" id="{EBDB0BBD-10F3-4A84-8C16-329A813DF257}"/>
                  </a:ext>
                </a:extLst>
              </p:cNvPr>
              <p:cNvSpPr txBox="1"/>
              <p:nvPr/>
            </p:nvSpPr>
            <p:spPr bwMode="auto">
              <a:xfrm>
                <a:off x="7307263" y="1803557"/>
                <a:ext cx="1208087" cy="4841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𝑃𝑒𝑎𝑘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𝑖𝑠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𝑎𝑡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1/2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Object 2">
                <a:extLst>
                  <a:ext uri="{FF2B5EF4-FFF2-40B4-BE49-F238E27FC236}">
                    <a16:creationId xmlns:a16="http://schemas.microsoft.com/office/drawing/2014/main" id="{EBDB0BBD-10F3-4A84-8C16-329A813DF2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307263" y="1803557"/>
                <a:ext cx="1208087" cy="484188"/>
              </a:xfrm>
              <a:prstGeom prst="rect">
                <a:avLst/>
              </a:prstGeom>
              <a:blipFill>
                <a:blip r:embed="rId3"/>
                <a:stretch>
                  <a:fillRect r="-21717" b="-4303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Line 19">
            <a:extLst>
              <a:ext uri="{FF2B5EF4-FFF2-40B4-BE49-F238E27FC236}">
                <a16:creationId xmlns:a16="http://schemas.microsoft.com/office/drawing/2014/main" id="{81BC6394-DD75-4B8C-91DF-B8EB689F1631}"/>
              </a:ext>
            </a:extLst>
          </p:cNvPr>
          <p:cNvSpPr>
            <a:spLocks noChangeShapeType="1"/>
          </p:cNvSpPr>
          <p:nvPr/>
        </p:nvSpPr>
        <p:spPr bwMode="auto">
          <a:xfrm>
            <a:off x="6710045" y="19939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3974E3A-0D89-4FCF-AF53-9527D0D84E7D}"/>
              </a:ext>
            </a:extLst>
          </p:cNvPr>
          <p:cNvCxnSpPr/>
          <p:nvPr/>
        </p:nvCxnSpPr>
        <p:spPr>
          <a:xfrm>
            <a:off x="4775200" y="1993900"/>
            <a:ext cx="1236980" cy="977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18345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4" descr="Z:\khwong\www2\cmsc5711\_matlab_octave\ch3_edge\g_mask7x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4559300"/>
            <a:ext cx="2671763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1" name="Picture 12" descr="Z:\khwong\www2\cmsc5711\_matlab_octave\ch3_edge\g_mas5x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7250" y="1219200"/>
            <a:ext cx="3090863" cy="2312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450849" y="490538"/>
            <a:ext cx="8577263" cy="11398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CN" sz="3200" dirty="0"/>
              <a:t>Example: Gaussian Masks calculated by </a:t>
            </a:r>
            <a:r>
              <a:rPr lang="en-US" altLang="zh-CN" sz="3200" dirty="0" err="1"/>
              <a:t>Matlab</a:t>
            </a:r>
            <a:br>
              <a:rPr lang="en-US" altLang="zh-CN" sz="3200" dirty="0"/>
            </a:br>
            <a:endParaRPr lang="en-US" altLang="en-US" sz="2600" dirty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30363"/>
            <a:ext cx="6019800" cy="488315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</a:pPr>
            <a:r>
              <a:rPr lang="en-US" altLang="en-US" sz="1300"/>
              <a:t>function demo_gauss_mask1b %matlab code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clear, N=2</a:t>
            </a:r>
          </a:p>
          <a:p>
            <a:pPr>
              <a:lnSpc>
                <a:spcPct val="80000"/>
              </a:lnSpc>
            </a:pPr>
            <a:r>
              <a:rPr lang="pt-BR" altLang="en-US" sz="1300"/>
              <a:t>[X,Y]=meshgrid(-N:N,-N:N);sigma =N/4;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G=1/(2*pi*sigma^2)*exp(-(X.^2+Y.^2)/(2*sigma^2));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G=G./sum(G(:)) %normalise it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'sigma is ', sigma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'sum(G(:)) is ',sum(G(:))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'max(max(G(:))) is',max(max(G(:)))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figure(2), clf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surfc(G)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title ('mask size is 5x5')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%%%%%%%%%%%%%%%%%%%%%%%%%%%%%%%%%%%%%%%%%%%%%%%%%%%%%%%%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clear, N=3</a:t>
            </a:r>
          </a:p>
          <a:p>
            <a:pPr>
              <a:lnSpc>
                <a:spcPct val="80000"/>
              </a:lnSpc>
            </a:pPr>
            <a:r>
              <a:rPr lang="pt-BR" altLang="en-US" sz="1300"/>
              <a:t>[X,Y]=meshgrid(-N:N,-N:N);sigma =N/4;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G=1/(2*pi*sigma^2)*exp(-(X.^2+Y.^2)/(2*sigma^2));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G=G./sum(G(:)) %normalise it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'sigma is ', sigma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'sum(G(:)) is ',sum(G(:))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'max(max(G(:))) is',max(max(G(:)))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figure(3), clf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surfc(G)</a:t>
            </a:r>
          </a:p>
          <a:p>
            <a:pPr>
              <a:lnSpc>
                <a:spcPct val="80000"/>
              </a:lnSpc>
            </a:pPr>
            <a:r>
              <a:rPr lang="en-US" altLang="en-US" sz="1300"/>
              <a:t>title ('mask size is 7x7')</a:t>
            </a:r>
          </a:p>
          <a:p>
            <a:pPr>
              <a:lnSpc>
                <a:spcPct val="80000"/>
              </a:lnSpc>
            </a:pPr>
            <a:endParaRPr lang="en-US" altLang="en-US" sz="1300"/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endParaRPr lang="en-US" altLang="en-US" sz="2200"/>
          </a:p>
        </p:txBody>
      </p:sp>
      <p:sp>
        <p:nvSpPr>
          <p:cNvPr id="58376" name="TextBox 4"/>
          <p:cNvSpPr txBox="1">
            <a:spLocks noChangeArrowheads="1"/>
          </p:cNvSpPr>
          <p:nvPr/>
        </p:nvSpPr>
        <p:spPr bwMode="auto">
          <a:xfrm>
            <a:off x="4662488" y="1630363"/>
            <a:ext cx="45021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s-ES" altLang="en-US" sz="1600"/>
              <a:t>[X,Y]=meshgrid(-2:2,-2:2);sigma =0.5;</a:t>
            </a:r>
          </a:p>
          <a:p>
            <a:r>
              <a:rPr lang="es-ES" altLang="en-US" sz="1600"/>
              <a:t>5x5 Gussian Mask</a:t>
            </a:r>
          </a:p>
          <a:p>
            <a:endParaRPr lang="es-ES" altLang="en-US" sz="1600"/>
          </a:p>
          <a:p>
            <a:endParaRPr lang="en-US" altLang="en-US"/>
          </a:p>
        </p:txBody>
      </p:sp>
      <p:sp>
        <p:nvSpPr>
          <p:cNvPr id="58377" name="TextBox 5"/>
          <p:cNvSpPr txBox="1">
            <a:spLocks noChangeArrowheads="1"/>
          </p:cNvSpPr>
          <p:nvPr/>
        </p:nvSpPr>
        <p:spPr bwMode="auto">
          <a:xfrm>
            <a:off x="4648200" y="3962400"/>
            <a:ext cx="46307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s-ES" altLang="en-US" sz="1600"/>
              <a:t>[X,Y]=meshgrid(-3:3,-3:3);sigma =0.75;</a:t>
            </a:r>
          </a:p>
          <a:p>
            <a:r>
              <a:rPr lang="es-ES" altLang="en-US" sz="1600"/>
              <a:t>7x7 Gussian Mask</a:t>
            </a:r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91290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altLang="zh-CN" dirty="0"/>
              <a:t>Worksheet</a:t>
            </a:r>
            <a:r>
              <a:rPr lang="en-US" dirty="0"/>
              <a:t> 3.6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sz="half" idx="1"/>
          </p:nvPr>
        </p:nvSpPr>
        <p:spPr>
          <a:xfrm>
            <a:off x="314741" y="1203023"/>
            <a:ext cx="2193101" cy="4451954"/>
          </a:xfrm>
        </p:spPr>
        <p:txBody>
          <a:bodyPr>
            <a:normAutofit/>
          </a:bodyPr>
          <a:lstStyle/>
          <a:p>
            <a:r>
              <a:rPr lang="en-US" dirty="0"/>
              <a:t>For the 5x5 2-D, Gaussian mask ,</a:t>
            </a:r>
          </a:p>
          <a:p>
            <a:r>
              <a:rPr lang="en-US" dirty="0"/>
              <a:t> </a:t>
            </a:r>
            <a:r>
              <a:rPr lang="en-US" dirty="0">
                <a:sym typeface="Symbol"/>
              </a:rPr>
              <a:t> </a:t>
            </a:r>
            <a:r>
              <a:rPr lang="en-US" dirty="0"/>
              <a:t> =0.5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7" name="Object 6"/>
              <p:cNvSpPr txBox="1"/>
              <p:nvPr/>
            </p:nvSpPr>
            <p:spPr bwMode="auto">
              <a:xfrm>
                <a:off x="833437" y="3356992"/>
                <a:ext cx="2868613" cy="19383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Gaussian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32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3437" y="3356992"/>
                <a:ext cx="2868613" cy="19383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4495800" y="16480"/>
            <a:ext cx="4343400" cy="6324600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/>
              <a:t>Calculate  the value of G(</a:t>
            </a:r>
            <a:r>
              <a:rPr lang="en-US" sz="2400" dirty="0" err="1"/>
              <a:t>x,y</a:t>
            </a:r>
            <a:r>
              <a:rPr lang="en-US" sz="2400" dirty="0"/>
              <a:t>) when </a:t>
            </a:r>
            <a:r>
              <a:rPr lang="en-US" sz="2400" dirty="0">
                <a:sym typeface="Symbol"/>
              </a:rPr>
              <a:t></a:t>
            </a:r>
            <a:r>
              <a:rPr lang="en-US" sz="2400" baseline="-25000" dirty="0">
                <a:sym typeface="Symbol"/>
              </a:rPr>
              <a:t>x</a:t>
            </a:r>
            <a:r>
              <a:rPr lang="en-US" sz="2400" dirty="0">
                <a:sym typeface="Symbol"/>
              </a:rPr>
              <a:t>= </a:t>
            </a:r>
            <a:r>
              <a:rPr lang="en-US" sz="2400" baseline="-25000" dirty="0">
                <a:sym typeface="Symbol"/>
              </a:rPr>
              <a:t>y</a:t>
            </a:r>
            <a:r>
              <a:rPr lang="en-US" sz="2400" dirty="0">
                <a:sym typeface="Symbol"/>
              </a:rPr>
              <a:t>=0 and</a:t>
            </a:r>
          </a:p>
          <a:p>
            <a:pPr marL="742950" lvl="2" indent="-342900"/>
            <a:r>
              <a:rPr lang="en-US" dirty="0"/>
              <a:t>X=-3*</a:t>
            </a:r>
            <a:r>
              <a:rPr lang="en-US" dirty="0">
                <a:sym typeface="Symbol"/>
              </a:rPr>
              <a:t></a:t>
            </a:r>
            <a:r>
              <a:rPr lang="en-US" dirty="0"/>
              <a:t>,y=0,G(</a:t>
            </a:r>
            <a:r>
              <a:rPr lang="en-US" dirty="0" err="1"/>
              <a:t>x,y</a:t>
            </a:r>
            <a:r>
              <a:rPr lang="en-US" dirty="0"/>
              <a:t>)=_____?</a:t>
            </a:r>
          </a:p>
          <a:p>
            <a:pPr marL="742950" lvl="2" indent="-342900"/>
            <a:r>
              <a:rPr lang="en-US" dirty="0"/>
              <a:t>MC question3.6</a:t>
            </a:r>
          </a:p>
          <a:p>
            <a:pPr marL="742950" lvl="2" indent="-342900"/>
            <a:r>
              <a:rPr lang="en-US" dirty="0"/>
              <a:t>Answer 1: G(</a:t>
            </a:r>
            <a:r>
              <a:rPr lang="en-US" dirty="0" err="1"/>
              <a:t>x,y</a:t>
            </a:r>
            <a:r>
              <a:rPr lang="en-US" dirty="0"/>
              <a:t>)=</a:t>
            </a:r>
            <a:r>
              <a:rPr lang="nn-NO" sz="2000" dirty="0"/>
              <a:t>0.0071    </a:t>
            </a:r>
          </a:p>
          <a:p>
            <a:pPr marL="742950" lvl="2" indent="-342900"/>
            <a:r>
              <a:rPr lang="en-US" dirty="0"/>
              <a:t>Answer 2: G(</a:t>
            </a:r>
            <a:r>
              <a:rPr lang="en-US" dirty="0" err="1"/>
              <a:t>x,y</a:t>
            </a:r>
            <a:r>
              <a:rPr lang="en-US" dirty="0"/>
              <a:t>)=</a:t>
            </a:r>
            <a:r>
              <a:rPr lang="nn-NO" sz="2000" dirty="0"/>
              <a:t>0.0862    </a:t>
            </a:r>
          </a:p>
          <a:p>
            <a:pPr marL="742950" lvl="2" indent="-342900"/>
            <a:r>
              <a:rPr lang="en-US" dirty="0"/>
              <a:t>Answer 3: G(</a:t>
            </a:r>
            <a:r>
              <a:rPr lang="en-US" dirty="0" err="1"/>
              <a:t>x,y</a:t>
            </a:r>
            <a:r>
              <a:rPr lang="en-US" dirty="0"/>
              <a:t>)=</a:t>
            </a:r>
            <a:r>
              <a:rPr lang="nn-NO" sz="2000" dirty="0"/>
              <a:t>0.3861    </a:t>
            </a:r>
          </a:p>
          <a:p>
            <a:pPr marL="742950" lvl="2" indent="-342900"/>
            <a:r>
              <a:rPr lang="en-US" dirty="0"/>
              <a:t>X=-2*</a:t>
            </a:r>
            <a:r>
              <a:rPr lang="en-US" dirty="0">
                <a:sym typeface="Symbol"/>
              </a:rPr>
              <a:t></a:t>
            </a:r>
            <a:r>
              <a:rPr lang="en-US" dirty="0"/>
              <a:t>,y=0,G(</a:t>
            </a:r>
            <a:r>
              <a:rPr lang="en-US" dirty="0" err="1"/>
              <a:t>x,y</a:t>
            </a:r>
            <a:r>
              <a:rPr lang="en-US" dirty="0"/>
              <a:t>)=_____?</a:t>
            </a:r>
          </a:p>
          <a:p>
            <a:pPr marL="742950" lvl="2" indent="-342900"/>
            <a:r>
              <a:rPr lang="en-US" dirty="0"/>
              <a:t>X=-1*</a:t>
            </a:r>
            <a:r>
              <a:rPr lang="en-US" dirty="0">
                <a:sym typeface="Symbol"/>
              </a:rPr>
              <a:t>,</a:t>
            </a:r>
            <a:r>
              <a:rPr lang="en-US" dirty="0"/>
              <a:t>y=0,G(</a:t>
            </a:r>
            <a:r>
              <a:rPr lang="en-US" dirty="0" err="1"/>
              <a:t>x,y</a:t>
            </a:r>
            <a:r>
              <a:rPr lang="en-US" dirty="0"/>
              <a:t>)=_____?</a:t>
            </a:r>
          </a:p>
          <a:p>
            <a:pPr marL="742950" lvl="2" indent="-342900"/>
            <a:r>
              <a:rPr lang="en-US" dirty="0"/>
              <a:t>X=0*</a:t>
            </a:r>
            <a:r>
              <a:rPr lang="en-US" dirty="0">
                <a:sym typeface="Symbol"/>
              </a:rPr>
              <a:t>,</a:t>
            </a:r>
            <a:r>
              <a:rPr lang="en-US" dirty="0"/>
              <a:t>y=0,G(</a:t>
            </a:r>
            <a:r>
              <a:rPr lang="en-US" dirty="0" err="1"/>
              <a:t>x,y</a:t>
            </a:r>
            <a:r>
              <a:rPr lang="en-US" dirty="0"/>
              <a:t>)=_____?</a:t>
            </a:r>
          </a:p>
          <a:p>
            <a:pPr marL="742950" lvl="2" indent="-342900"/>
            <a:r>
              <a:rPr lang="en-US" dirty="0"/>
              <a:t>X=1*</a:t>
            </a:r>
            <a:r>
              <a:rPr lang="en-US" dirty="0">
                <a:sym typeface="Symbol"/>
              </a:rPr>
              <a:t></a:t>
            </a:r>
            <a:r>
              <a:rPr lang="en-US" dirty="0"/>
              <a:t>,y=0,G(</a:t>
            </a:r>
            <a:r>
              <a:rPr lang="en-US" dirty="0" err="1"/>
              <a:t>x,y</a:t>
            </a:r>
            <a:r>
              <a:rPr lang="en-US" dirty="0"/>
              <a:t>)=____?</a:t>
            </a:r>
          </a:p>
          <a:p>
            <a:pPr marL="742950" lvl="2" indent="-342900"/>
            <a:r>
              <a:rPr lang="en-US" dirty="0"/>
              <a:t>X=2*</a:t>
            </a:r>
            <a:r>
              <a:rPr lang="en-US" dirty="0">
                <a:sym typeface="Symbol"/>
              </a:rPr>
              <a:t>,</a:t>
            </a:r>
            <a:r>
              <a:rPr lang="en-US" dirty="0"/>
              <a:t>y=0,G(</a:t>
            </a:r>
            <a:r>
              <a:rPr lang="en-US" dirty="0" err="1"/>
              <a:t>x,y</a:t>
            </a:r>
            <a:r>
              <a:rPr lang="en-US" dirty="0"/>
              <a:t>)=____?</a:t>
            </a:r>
          </a:p>
          <a:p>
            <a:pPr marL="742950" lvl="2" indent="-342900"/>
            <a:r>
              <a:rPr lang="en-US" dirty="0"/>
              <a:t>X=3*</a:t>
            </a:r>
            <a:r>
              <a:rPr lang="en-US" dirty="0">
                <a:sym typeface="Symbol"/>
              </a:rPr>
              <a:t>,</a:t>
            </a:r>
            <a:r>
              <a:rPr lang="en-US" dirty="0"/>
              <a:t>y=0,G(</a:t>
            </a:r>
            <a:r>
              <a:rPr lang="en-US" dirty="0" err="1"/>
              <a:t>x,y</a:t>
            </a:r>
            <a:r>
              <a:rPr lang="en-US" dirty="0"/>
              <a:t>)=____?</a:t>
            </a:r>
          </a:p>
          <a:p>
            <a:pPr marL="342900" lvl="1" indent="-342900"/>
            <a:r>
              <a:rPr lang="en-US" sz="2000" dirty="0"/>
              <a:t>Sketch G(</a:t>
            </a:r>
            <a:r>
              <a:rPr lang="en-US" sz="2000" dirty="0" err="1"/>
              <a:t>x,y</a:t>
            </a:r>
            <a:r>
              <a:rPr lang="en-US" sz="2000" dirty="0"/>
              <a:t>=0), assume y=0</a:t>
            </a:r>
            <a:endParaRPr lang="en-US" sz="1400" dirty="0"/>
          </a:p>
        </p:txBody>
      </p:sp>
      <p:pic>
        <p:nvPicPr>
          <p:cNvPr id="9" name="Picture 12" descr="Z:\khwong\www2\cmsc5711\_matlab_octave\ch3_edge\g_mas5x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257800"/>
            <a:ext cx="1735902" cy="1299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>
            <a:off x="5105400" y="6351663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6705600" y="4971393"/>
            <a:ext cx="0" cy="14809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619006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467600" y="618475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48600" y="618025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324600" y="616349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7400" y="616349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410200" y="616349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05400" y="634661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</a:t>
            </a:r>
            <a:r>
              <a:rPr lang="en-US" dirty="0">
                <a:sym typeface="Symbol"/>
              </a:rPr>
              <a:t>  -2 -1 0 1 2 3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8056179" y="6207433"/>
            <a:ext cx="320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149255" y="4707780"/>
            <a:ext cx="12650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</a:t>
            </a:r>
            <a:r>
              <a:rPr lang="en-US" dirty="0" err="1"/>
              <a:t>x,y</a:t>
            </a:r>
            <a:r>
              <a:rPr lang="en-US" dirty="0"/>
              <a:t>=0)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57</a:t>
            </a:fld>
            <a:endParaRPr lang="en-US" altLang="en-US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24EE713E-095F-88DE-BBCE-B608EAD3AA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818" y="1203023"/>
            <a:ext cx="2010182" cy="201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89586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Answer: </a:t>
            </a:r>
            <a:r>
              <a:rPr lang="en-US" dirty="0"/>
              <a:t>3.6</a:t>
            </a:r>
          </a:p>
        </p:txBody>
      </p:sp>
      <p:sp>
        <p:nvSpPr>
          <p:cNvPr id="5632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1219200"/>
            <a:ext cx="4038600" cy="4530725"/>
          </a:xfrm>
        </p:spPr>
        <p:txBody>
          <a:bodyPr>
            <a:normAutofit/>
          </a:bodyPr>
          <a:lstStyle/>
          <a:p>
            <a:r>
              <a:rPr lang="en-US" dirty="0"/>
              <a:t>For the 5x5 </a:t>
            </a:r>
          </a:p>
          <a:p>
            <a:r>
              <a:rPr lang="en-US" dirty="0"/>
              <a:t>2-D Gaussian mask ,</a:t>
            </a:r>
          </a:p>
          <a:p>
            <a:r>
              <a:rPr lang="en-US" dirty="0"/>
              <a:t> </a:t>
            </a:r>
            <a:r>
              <a:rPr lang="en-US" dirty="0">
                <a:sym typeface="Symbol"/>
              </a:rPr>
              <a:t> </a:t>
            </a:r>
            <a:r>
              <a:rPr lang="en-US" dirty="0"/>
              <a:t> =0.5</a:t>
            </a:r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327" name="Object 6"/>
              <p:cNvSpPr txBox="1"/>
              <p:nvPr/>
            </p:nvSpPr>
            <p:spPr bwMode="auto">
              <a:xfrm>
                <a:off x="685800" y="2809785"/>
                <a:ext cx="2160769" cy="146004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Gaussian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6327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800" y="2809785"/>
                <a:ext cx="2160769" cy="1460044"/>
              </a:xfrm>
              <a:prstGeom prst="rect">
                <a:avLst/>
              </a:prstGeom>
              <a:blipFill>
                <a:blip r:embed="rId2"/>
                <a:stretch>
                  <a:fillRect r="-562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>
          <a:xfrm>
            <a:off x="3733800" y="62729"/>
            <a:ext cx="5392452" cy="4890271"/>
          </a:xfrm>
        </p:spPr>
        <p:txBody>
          <a:bodyPr>
            <a:normAutofit fontScale="85000" lnSpcReduction="10000"/>
          </a:bodyPr>
          <a:lstStyle/>
          <a:p>
            <a:pPr marL="0" lvl="1" indent="0">
              <a:buNone/>
            </a:pPr>
            <a:r>
              <a:rPr lang="en-US" dirty="0"/>
              <a:t>%Calculate  the value of G(</a:t>
            </a:r>
            <a:r>
              <a:rPr lang="en-US" dirty="0" err="1"/>
              <a:t>x,y</a:t>
            </a:r>
            <a:r>
              <a:rPr lang="en-US" dirty="0"/>
              <a:t>) when </a:t>
            </a:r>
            <a:r>
              <a:rPr lang="en-US" dirty="0">
                <a:sym typeface="Symbol"/>
              </a:rPr>
              <a:t>x= y=0,</a:t>
            </a:r>
          </a:p>
          <a:p>
            <a:pPr marL="0" indent="0">
              <a:buNone/>
            </a:pPr>
            <a:r>
              <a:rPr lang="en-US" sz="2400" dirty="0"/>
              <a:t>%</a:t>
            </a:r>
            <a:r>
              <a:rPr lang="en-US" sz="2400" dirty="0" err="1"/>
              <a:t>matlab</a:t>
            </a:r>
            <a:r>
              <a:rPr lang="en-US" sz="2400" dirty="0"/>
              <a:t>, assume y is always at 0 (becomes 2D)</a:t>
            </a:r>
          </a:p>
          <a:p>
            <a:r>
              <a:rPr lang="en-US" sz="2400" dirty="0"/>
              <a:t>Clear, sigma=0.5 , </a:t>
            </a:r>
            <a:r>
              <a:rPr lang="en-US" sz="2400" dirty="0" err="1"/>
              <a:t>mean_x</a:t>
            </a:r>
            <a:r>
              <a:rPr lang="en-US" sz="2400" dirty="0"/>
              <a:t>=0 , </a:t>
            </a:r>
            <a:r>
              <a:rPr lang="en-US" sz="2400" dirty="0" err="1"/>
              <a:t>mean_y</a:t>
            </a:r>
            <a:r>
              <a:rPr lang="en-US" sz="2400" dirty="0"/>
              <a:t>=0</a:t>
            </a:r>
          </a:p>
          <a:p>
            <a:r>
              <a:rPr lang="en-US" sz="2400" dirty="0"/>
              <a:t>for (</a:t>
            </a:r>
            <a:r>
              <a:rPr lang="en-US" sz="2400" dirty="0" err="1"/>
              <a:t>i</a:t>
            </a:r>
            <a:r>
              <a:rPr lang="en-US" sz="2400" dirty="0"/>
              <a:t>=1:7)</a:t>
            </a:r>
          </a:p>
          <a:p>
            <a:r>
              <a:rPr lang="en-US" sz="2400" dirty="0"/>
              <a:t>       x=(i-4)*sigma </a:t>
            </a:r>
          </a:p>
          <a:p>
            <a:r>
              <a:rPr lang="en-US" sz="2400" dirty="0"/>
              <a:t>        %will make x=-3,-2,-1,0, 1 ,2 ,2, 3</a:t>
            </a:r>
          </a:p>
          <a:p>
            <a:r>
              <a:rPr lang="sv-SE" sz="2400" dirty="0"/>
              <a:t>        g(i)=(1/(2*pi*sigma^2))*...</a:t>
            </a:r>
          </a:p>
          <a:p>
            <a:r>
              <a:rPr lang="sv-SE" sz="2400" dirty="0"/>
              <a:t>             exp(-(x-  mean_x)^2/(2*sigma^2))</a:t>
            </a:r>
          </a:p>
          <a:p>
            <a:r>
              <a:rPr lang="en-US" sz="2400" dirty="0"/>
              <a:t>end</a:t>
            </a:r>
          </a:p>
          <a:p>
            <a:r>
              <a:rPr lang="en-US" sz="2400" dirty="0"/>
              <a:t>image (1),</a:t>
            </a:r>
            <a:r>
              <a:rPr lang="en-US" sz="2400" dirty="0" err="1"/>
              <a:t>clf</a:t>
            </a:r>
            <a:r>
              <a:rPr lang="en-US" sz="2400" dirty="0"/>
              <a:t>, plot(g)</a:t>
            </a:r>
          </a:p>
          <a:p>
            <a:pPr marL="742950" lvl="2" indent="-342900"/>
            <a:r>
              <a:rPr lang="nn-NO" sz="2000" dirty="0">
                <a:solidFill>
                  <a:srgbClr val="FF0000"/>
                </a:solidFill>
              </a:rPr>
              <a:t>Asnwer g(x=-3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)</a:t>
            </a:r>
            <a:r>
              <a:rPr lang="nn-NO" sz="2000" dirty="0">
                <a:solidFill>
                  <a:srgbClr val="FF0000"/>
                </a:solidFill>
              </a:rPr>
              <a:t>, g(x=-2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</a:t>
            </a:r>
            <a:r>
              <a:rPr lang="nn-NO" sz="2000" dirty="0">
                <a:solidFill>
                  <a:srgbClr val="FF0000"/>
                </a:solidFill>
              </a:rPr>
              <a:t>), g(x=-1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</a:t>
            </a:r>
            <a:r>
              <a:rPr lang="nn-NO" sz="2000" dirty="0">
                <a:solidFill>
                  <a:srgbClr val="FF0000"/>
                </a:solidFill>
              </a:rPr>
              <a:t>), g(x=0), g(x=1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 </a:t>
            </a:r>
            <a:r>
              <a:rPr lang="nn-NO" sz="2000" dirty="0">
                <a:solidFill>
                  <a:srgbClr val="FF0000"/>
                </a:solidFill>
              </a:rPr>
              <a:t>), g(x=2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</a:t>
            </a:r>
            <a:r>
              <a:rPr lang="nn-NO" sz="2000" dirty="0">
                <a:solidFill>
                  <a:srgbClr val="FF0000"/>
                </a:solidFill>
              </a:rPr>
              <a:t>), g(x=3</a:t>
            </a:r>
            <a:r>
              <a:rPr lang="en-US" sz="2000" dirty="0">
                <a:solidFill>
                  <a:srgbClr val="FF0000"/>
                </a:solidFill>
                <a:sym typeface="Symbol"/>
              </a:rPr>
              <a:t></a:t>
            </a:r>
            <a:r>
              <a:rPr lang="nn-NO" sz="2000" dirty="0">
                <a:solidFill>
                  <a:srgbClr val="FF0000"/>
                </a:solidFill>
              </a:rPr>
              <a:t>), =</a:t>
            </a:r>
          </a:p>
          <a:p>
            <a:pPr marL="742950" lvl="2" indent="-342900"/>
            <a:r>
              <a:rPr lang="nn-NO" sz="2000" dirty="0"/>
              <a:t>g =    0.0071    0.0862    0.3861    0.6366    0.3861    0.0862    0.0071 (left / right mirror image)</a:t>
            </a:r>
          </a:p>
        </p:txBody>
      </p:sp>
      <p:pic>
        <p:nvPicPr>
          <p:cNvPr id="9" name="Picture 12" descr="Z:\khwong\www2\cmsc5711\_matlab_octave\ch3_edge\g_mas5x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16767"/>
            <a:ext cx="2255152" cy="16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Verdana" pitchFamily="34" charset="0"/>
                <a:ea typeface="新細明體" charset="-120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itchFamily="34" charset="0"/>
                <a:ea typeface="新細明體" charset="-120"/>
                <a:cs typeface="+mn-cs"/>
              </a:defRPr>
            </a:lvl9pPr>
          </a:lstStyle>
          <a:p>
            <a:pPr>
              <a:defRPr/>
            </a:pPr>
            <a:fld id="{6FA6F66F-3A0F-480C-A750-5B89E70D7CA5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105400" y="6351663"/>
            <a:ext cx="2895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6705600" y="5661630"/>
            <a:ext cx="0" cy="7906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86600" y="6190067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467600" y="618475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848600" y="6180256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24600" y="616349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867400" y="616349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10200" y="6163499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105400" y="6346612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-3</a:t>
            </a:r>
            <a:r>
              <a:rPr lang="en-US" dirty="0">
                <a:sym typeface="Symbol"/>
              </a:rPr>
              <a:t>  -2 -1 0 1 2 3</a:t>
            </a:r>
            <a:endParaRPr lang="en-US" dirty="0"/>
          </a:p>
        </p:txBody>
      </p:sp>
      <p:pic>
        <p:nvPicPr>
          <p:cNvPr id="1085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805" y="4624128"/>
            <a:ext cx="2490687" cy="17114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4265828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G(</a:t>
            </a:r>
            <a:r>
              <a:rPr lang="en-US" dirty="0" err="1"/>
              <a:t>x,y</a:t>
            </a:r>
            <a:r>
              <a:rPr lang="en-US" dirty="0"/>
              <a:t>) in 2D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58</a:t>
            </a:fld>
            <a:endParaRPr lang="en-US" alt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3EEC46-DB71-B4D0-59E5-AA14F2D43A38}"/>
              </a:ext>
            </a:extLst>
          </p:cNvPr>
          <p:cNvSpPr txBox="1"/>
          <p:nvPr/>
        </p:nvSpPr>
        <p:spPr>
          <a:xfrm>
            <a:off x="2626836" y="4674793"/>
            <a:ext cx="2478564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MC 3.6</a:t>
            </a:r>
          </a:p>
          <a:p>
            <a:r>
              <a:rPr lang="en-US" dirty="0">
                <a:solidFill>
                  <a:srgbClr val="FF0000"/>
                </a:solidFill>
              </a:rPr>
              <a:t>Answer 1: G(</a:t>
            </a:r>
            <a:r>
              <a:rPr lang="en-US" dirty="0" err="1">
                <a:solidFill>
                  <a:srgbClr val="FF0000"/>
                </a:solidFill>
              </a:rPr>
              <a:t>x,y</a:t>
            </a:r>
            <a:r>
              <a:rPr lang="en-US" dirty="0">
                <a:solidFill>
                  <a:srgbClr val="FF0000"/>
                </a:solidFill>
              </a:rPr>
              <a:t>)=</a:t>
            </a:r>
            <a:r>
              <a:rPr lang="nn-NO" dirty="0">
                <a:solidFill>
                  <a:srgbClr val="FF0000"/>
                </a:solidFill>
              </a:rPr>
              <a:t>0.0071</a:t>
            </a:r>
          </a:p>
          <a:p>
            <a:r>
              <a:rPr lang="nn-NO" dirty="0">
                <a:solidFill>
                  <a:srgbClr val="FF0000"/>
                </a:solidFill>
              </a:rPr>
              <a:t>Is correct 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9942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Worksheet</a:t>
            </a:r>
            <a:r>
              <a:rPr lang="en-US" dirty="0"/>
              <a:t> 3.7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1268760"/>
            <a:ext cx="2520280" cy="453072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Fill in the blanks of this  Gaussian mask of size 9x9 , sigma (</a:t>
            </a:r>
            <a:r>
              <a:rPr lang="en-US" dirty="0">
                <a:sym typeface="Symbol"/>
              </a:rPr>
              <a:t></a:t>
            </a:r>
            <a:r>
              <a:rPr lang="en-US" dirty="0"/>
              <a:t>)=2 </a:t>
            </a:r>
          </a:p>
          <a:p>
            <a:r>
              <a:rPr lang="en-US" sz="1800" dirty="0"/>
              <a:t>MC question 3.7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G(</a:t>
            </a:r>
            <a:r>
              <a:rPr lang="en-US" sz="1800" i="1" dirty="0"/>
              <a:t>m</a:t>
            </a:r>
            <a:r>
              <a:rPr lang="en-US" sz="1800" i="1" baseline="-25000" dirty="0"/>
              <a:t>x</a:t>
            </a:r>
            <a:r>
              <a:rPr lang="en-US" sz="1800" i="1" dirty="0"/>
              <a:t> ,m</a:t>
            </a:r>
            <a:r>
              <a:rPr lang="en-US" sz="1800" i="1" baseline="-25000" dirty="0"/>
              <a:t>y</a:t>
            </a:r>
            <a:r>
              <a:rPr lang="en-US" sz="1800" dirty="0"/>
              <a:t>)= 0.0351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G(</a:t>
            </a:r>
            <a:r>
              <a:rPr lang="en-US" sz="1800" i="1" dirty="0"/>
              <a:t>m</a:t>
            </a:r>
            <a:r>
              <a:rPr lang="en-US" sz="1800" i="1" baseline="-25000" dirty="0"/>
              <a:t>x</a:t>
            </a:r>
            <a:r>
              <a:rPr lang="en-US" sz="1800" i="1" dirty="0"/>
              <a:t> ,m</a:t>
            </a:r>
            <a:r>
              <a:rPr lang="en-US" sz="1800" i="1" baseline="-25000" dirty="0"/>
              <a:t>y</a:t>
            </a:r>
            <a:r>
              <a:rPr lang="en-US" sz="1800" dirty="0"/>
              <a:t>)= 0.0398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/>
              <a:t>G(</a:t>
            </a:r>
            <a:r>
              <a:rPr lang="en-US" sz="1800" i="1" dirty="0"/>
              <a:t>m</a:t>
            </a:r>
            <a:r>
              <a:rPr lang="en-US" sz="1800" i="1" baseline="-25000" dirty="0"/>
              <a:t>x</a:t>
            </a:r>
            <a:r>
              <a:rPr lang="en-US" sz="1800" i="1" dirty="0"/>
              <a:t> ,m</a:t>
            </a:r>
            <a:r>
              <a:rPr lang="en-US" sz="1800" i="1" baseline="-25000" dirty="0"/>
              <a:t>y</a:t>
            </a:r>
            <a:r>
              <a:rPr lang="en-US" sz="1800" dirty="0"/>
              <a:t>)= 0.0213 </a:t>
            </a:r>
          </a:p>
          <a:p>
            <a:r>
              <a:rPr lang="en-US" dirty="0"/>
              <a:t>Sketch the function</a:t>
            </a:r>
          </a:p>
        </p:txBody>
      </p:sp>
      <p:sp>
        <p:nvSpPr>
          <p:cNvPr id="57348" name="Content Placeholder 3"/>
          <p:cNvSpPr>
            <a:spLocks noGrp="1"/>
          </p:cNvSpPr>
          <p:nvPr>
            <p:ph sz="half" idx="2"/>
          </p:nvPr>
        </p:nvSpPr>
        <p:spPr>
          <a:xfrm>
            <a:off x="3059832" y="1340768"/>
            <a:ext cx="6084168" cy="4530725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2200" dirty="0"/>
              <a:t>    G(</a:t>
            </a:r>
            <a:r>
              <a:rPr lang="en-US" sz="2200" dirty="0" err="1"/>
              <a:t>x,y</a:t>
            </a:r>
            <a:r>
              <a:rPr lang="en-US" sz="2200" dirty="0"/>
              <a:t>)=</a:t>
            </a:r>
          </a:p>
          <a:p>
            <a:r>
              <a:rPr lang="en-US" sz="1300" dirty="0"/>
              <a:t>    0.0007    0.0017    0.0033    0.0048    0.0054    0.0048    0.0033    0.0017    0.0007</a:t>
            </a:r>
          </a:p>
          <a:p>
            <a:r>
              <a:rPr lang="en-US" sz="1300" dirty="0"/>
              <a:t>    0.0017    0.0042    0.0078    0.0114    0.0129    0.0114    0.0078    0.0042    0.0017</a:t>
            </a:r>
          </a:p>
          <a:p>
            <a:r>
              <a:rPr lang="en-US" sz="1300" dirty="0"/>
              <a:t>    0.0033    0.0078    0.0146    0.0213    0.0241    0.0213    0.0146    0.0078    0.0033</a:t>
            </a:r>
          </a:p>
          <a:p>
            <a:r>
              <a:rPr lang="en-US" sz="1300" dirty="0"/>
              <a:t>    0.0048    0.0114    0.0213    0.0310    0.0351    0.0310    0.0213    0.0114    0.0048</a:t>
            </a:r>
          </a:p>
          <a:p>
            <a:r>
              <a:rPr lang="en-US" sz="1300" dirty="0"/>
              <a:t>    0.0054    0.0129    0.0241    0.0351    ____?    ____?    0.0241    0.0129    0.0054</a:t>
            </a:r>
          </a:p>
          <a:p>
            <a:r>
              <a:rPr lang="en-US" sz="1300" dirty="0"/>
              <a:t>    0.0048    0.0114    0.0213    0.0310    0.0351    ____?    0.0213    0.0114    0.0048</a:t>
            </a:r>
          </a:p>
          <a:p>
            <a:r>
              <a:rPr lang="en-US" sz="1300" dirty="0"/>
              <a:t>    0.0033    0.0078    0.0146    0.0213    0.0241    0.0213    0.0146    0.0078    0.0033</a:t>
            </a:r>
          </a:p>
          <a:p>
            <a:r>
              <a:rPr lang="en-US" sz="1300" dirty="0"/>
              <a:t>    0.0017    0.0042    0.0078    0.0114    0.0129    0.0114    0.0078    0.0042    0.0017</a:t>
            </a:r>
          </a:p>
          <a:p>
            <a:r>
              <a:rPr lang="en-US" sz="1300" dirty="0"/>
              <a:t>    0.0007    0.0017    0.0033    0.0048    0.0054    0.0048    0.0033    0.0017    0.0007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51" name="Object 6"/>
              <p:cNvSpPr txBox="1"/>
              <p:nvPr/>
            </p:nvSpPr>
            <p:spPr bwMode="auto">
              <a:xfrm>
                <a:off x="3315050" y="4808540"/>
                <a:ext cx="3417220" cy="161982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Gaussian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7351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5050" y="4808540"/>
                <a:ext cx="3417220" cy="16198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/>
          <p:cNvCxnSpPr>
            <a:cxnSpLocks/>
          </p:cNvCxnSpPr>
          <p:nvPr/>
        </p:nvCxnSpPr>
        <p:spPr>
          <a:xfrm flipH="1">
            <a:off x="6210650" y="1524000"/>
            <a:ext cx="266350" cy="190500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77000" y="896034"/>
            <a:ext cx="704232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1" dirty="0"/>
              <a:t>x=m</a:t>
            </a:r>
            <a:r>
              <a:rPr lang="en-US" sz="2000" i="1" baseline="-25000" dirty="0"/>
              <a:t>x</a:t>
            </a:r>
          </a:p>
          <a:p>
            <a:r>
              <a:rPr lang="en-US" sz="2000" i="1" dirty="0"/>
              <a:t>y=m</a:t>
            </a:r>
            <a:r>
              <a:rPr lang="en-US" sz="2000" i="1" baseline="-25000" dirty="0"/>
              <a:t>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543800" y="1048434"/>
            <a:ext cx="955774" cy="70788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i="1" dirty="0"/>
              <a:t>x=1+m</a:t>
            </a:r>
            <a:r>
              <a:rPr lang="en-US" sz="2000" i="1" baseline="-25000" dirty="0"/>
              <a:t>x</a:t>
            </a:r>
          </a:p>
          <a:p>
            <a:r>
              <a:rPr lang="en-US" sz="2000" i="1" dirty="0"/>
              <a:t>y=m</a:t>
            </a:r>
            <a:r>
              <a:rPr lang="en-US" sz="2000" i="1" baseline="-25000" dirty="0"/>
              <a:t>y</a:t>
            </a:r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>
            <a:off x="6732270" y="1694765"/>
            <a:ext cx="811530" cy="1619935"/>
          </a:xfrm>
          <a:prstGeom prst="straightConnector1">
            <a:avLst/>
          </a:prstGeom>
          <a:ln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70120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000">
                <a:ea typeface="新細明體" pitchFamily="18" charset="-120"/>
              </a:rPr>
              <a:t>Edge v240109a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585DA59-D33A-4A3C-9EDD-A1003DF3BF3E}" type="slidenum">
              <a:rPr lang="en-US" altLang="en-US" sz="1000"/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00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Edge detection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Demo </a:t>
            </a:r>
          </a:p>
        </p:txBody>
      </p:sp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1736725" y="5365750"/>
            <a:ext cx="619015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p"/>
              <a:defRPr sz="2800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p"/>
              <a:defRPr sz="20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dirty="0">
                <a:hlinkClick r:id="rId2"/>
              </a:rPr>
              <a:t>https://www.youtube.com/watch?v=UMsJNC3dCIA</a:t>
            </a:r>
            <a:r>
              <a:rPr lang="en-US" altLang="en-US" sz="1800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1625009"/>
            <a:ext cx="3328988" cy="3827946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>
          <a:xfrm>
            <a:off x="10750" y="1"/>
            <a:ext cx="8229600" cy="7620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Answer: </a:t>
            </a:r>
            <a:r>
              <a:rPr lang="en-US" altLang="zh-CN" sz="2800" dirty="0">
                <a:solidFill>
                  <a:srgbClr val="FF0000"/>
                </a:solidFill>
              </a:rPr>
              <a:t>Worksheet</a:t>
            </a:r>
            <a:r>
              <a:rPr lang="en-US" sz="2800" dirty="0">
                <a:solidFill>
                  <a:srgbClr val="FF0000"/>
                </a:solidFill>
              </a:rPr>
              <a:t> 3.7</a:t>
            </a:r>
            <a:br>
              <a:rPr lang="en-US" sz="2800" dirty="0">
                <a:solidFill>
                  <a:srgbClr val="FF0000"/>
                </a:solidFill>
              </a:rPr>
            </a:br>
            <a:r>
              <a:rPr lang="en-US" sz="2800" dirty="0">
                <a:solidFill>
                  <a:srgbClr val="FF0000"/>
                </a:solidFill>
              </a:rPr>
              <a:t>M.C. 3.7: answer 2: G(</a:t>
            </a:r>
            <a:r>
              <a:rPr lang="en-US" sz="2800" i="1" dirty="0">
                <a:solidFill>
                  <a:srgbClr val="FF0000"/>
                </a:solidFill>
              </a:rPr>
              <a:t>m</a:t>
            </a:r>
            <a:r>
              <a:rPr lang="en-US" sz="2800" i="1" baseline="-25000" dirty="0">
                <a:solidFill>
                  <a:srgbClr val="FF0000"/>
                </a:solidFill>
              </a:rPr>
              <a:t>x</a:t>
            </a:r>
            <a:r>
              <a:rPr lang="en-US" sz="2800" i="1" dirty="0">
                <a:solidFill>
                  <a:srgbClr val="FF0000"/>
                </a:solidFill>
              </a:rPr>
              <a:t> ,m</a:t>
            </a:r>
            <a:r>
              <a:rPr lang="en-US" sz="2800" i="1" baseline="-25000" dirty="0">
                <a:solidFill>
                  <a:srgbClr val="FF0000"/>
                </a:solidFill>
              </a:rPr>
              <a:t>y</a:t>
            </a:r>
            <a:r>
              <a:rPr lang="en-US" sz="2800" dirty="0">
                <a:solidFill>
                  <a:srgbClr val="FF0000"/>
                </a:solidFill>
              </a:rPr>
              <a:t>)= 0.0398  is correct</a:t>
            </a:r>
          </a:p>
        </p:txBody>
      </p:sp>
      <p:sp>
        <p:nvSpPr>
          <p:cNvPr id="57347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552" y="1268760"/>
            <a:ext cx="2520280" cy="4530725"/>
          </a:xfrm>
        </p:spPr>
        <p:txBody>
          <a:bodyPr>
            <a:normAutofit/>
          </a:bodyPr>
          <a:lstStyle/>
          <a:p>
            <a:r>
              <a:rPr lang="en-US" sz="2400" dirty="0"/>
              <a:t>Fill in the blanks  Gaussian mask of size the 9x9 , sigma (</a:t>
            </a:r>
            <a:r>
              <a:rPr lang="en-US" sz="2400" dirty="0">
                <a:sym typeface="Symbol"/>
              </a:rPr>
              <a:t></a:t>
            </a:r>
            <a:r>
              <a:rPr lang="en-US" sz="2400" dirty="0"/>
              <a:t>)=2</a:t>
            </a:r>
          </a:p>
        </p:txBody>
      </p:sp>
      <p:sp>
        <p:nvSpPr>
          <p:cNvPr id="57348" name="Content Placeholder 3"/>
          <p:cNvSpPr>
            <a:spLocks noGrp="1"/>
          </p:cNvSpPr>
          <p:nvPr>
            <p:ph sz="half" idx="2"/>
          </p:nvPr>
        </p:nvSpPr>
        <p:spPr>
          <a:xfrm>
            <a:off x="3059832" y="1340768"/>
            <a:ext cx="6084168" cy="4530725"/>
          </a:xfrm>
        </p:spPr>
        <p:txBody>
          <a:bodyPr>
            <a:normAutofit/>
          </a:bodyPr>
          <a:lstStyle/>
          <a:p>
            <a:endParaRPr lang="en-US" sz="1600" dirty="0"/>
          </a:p>
          <a:p>
            <a:r>
              <a:rPr lang="en-US" sz="1300" dirty="0"/>
              <a:t>    0.0007    0.0017    0.0033    0.0048    0.0054    0.0048    0.0033    0.0017    0.0007</a:t>
            </a:r>
          </a:p>
          <a:p>
            <a:r>
              <a:rPr lang="en-US" sz="1300" dirty="0"/>
              <a:t>    0.0017    0.0042    0.0078    0.0114    0.0129    0.0114    0.0078    0.0042    0.0017</a:t>
            </a:r>
          </a:p>
          <a:p>
            <a:r>
              <a:rPr lang="en-US" sz="1300" dirty="0"/>
              <a:t>    0.0033    0.0078    0.0146    0.0213    0.0241    0.0213    0.0146    0.0078    0.0033</a:t>
            </a:r>
          </a:p>
          <a:p>
            <a:r>
              <a:rPr lang="en-US" sz="1300" dirty="0"/>
              <a:t>    0.0048    0.0114    0.0213    0.0310    0.0351    0.0310    0.0213    0.0114    0.0048</a:t>
            </a:r>
          </a:p>
          <a:p>
            <a:r>
              <a:rPr lang="en-US" sz="1300" dirty="0"/>
              <a:t>    0.0054    0.0129    0.0241    0.0351    </a:t>
            </a:r>
            <a:r>
              <a:rPr lang="en-US" sz="1300" u="sng" dirty="0">
                <a:solidFill>
                  <a:srgbClr val="FF0000"/>
                </a:solidFill>
              </a:rPr>
              <a:t>0.0398</a:t>
            </a:r>
            <a:r>
              <a:rPr lang="en-US" sz="1300" dirty="0"/>
              <a:t>    </a:t>
            </a:r>
            <a:r>
              <a:rPr lang="en-US" sz="1300" u="sng" dirty="0">
                <a:solidFill>
                  <a:srgbClr val="FF0000"/>
                </a:solidFill>
              </a:rPr>
              <a:t>0.0351</a:t>
            </a:r>
            <a:r>
              <a:rPr lang="en-US" sz="1300" dirty="0"/>
              <a:t>    0.0241    0.0129    0.0054</a:t>
            </a:r>
          </a:p>
          <a:p>
            <a:r>
              <a:rPr lang="en-US" sz="1300" dirty="0"/>
              <a:t>    0.0048    0.0114    0.0213    0.0310    0.0351    </a:t>
            </a:r>
            <a:r>
              <a:rPr lang="en-US" sz="1300" u="sng" dirty="0">
                <a:solidFill>
                  <a:srgbClr val="FF0000"/>
                </a:solidFill>
              </a:rPr>
              <a:t>0.0310</a:t>
            </a:r>
            <a:r>
              <a:rPr lang="en-US" sz="1300" dirty="0"/>
              <a:t>    0.0213    0.0114    0.0048</a:t>
            </a:r>
          </a:p>
          <a:p>
            <a:r>
              <a:rPr lang="en-US" sz="1300" dirty="0"/>
              <a:t>    0.0033    0.0078    0.0146    0.0213    0.0241    0.0213    0.0146    0.0078    0.0033</a:t>
            </a:r>
          </a:p>
          <a:p>
            <a:r>
              <a:rPr lang="en-US" sz="1300" dirty="0"/>
              <a:t>    0.0017    0.0042    0.0078    0.0114    0.0129    0.0114    0.0078    0.0042    0.0017</a:t>
            </a:r>
          </a:p>
          <a:p>
            <a:r>
              <a:rPr lang="en-US" sz="1300" dirty="0"/>
              <a:t>    0.0007    0.0017    0.0033    0.0048    0.0054    0.0048    0.0033    0.0017    0.0007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351" name="Object 6"/>
              <p:cNvSpPr txBox="1"/>
              <p:nvPr/>
            </p:nvSpPr>
            <p:spPr bwMode="auto">
              <a:xfrm>
                <a:off x="3200400" y="4502918"/>
                <a:ext cx="2504298" cy="16544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Gaussian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57351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4502918"/>
                <a:ext cx="2504298" cy="16544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38" name="Picture 1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05064"/>
            <a:ext cx="2731429" cy="240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5" y="2924944"/>
            <a:ext cx="2880320" cy="338554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/>
              <a:t>clear %</a:t>
            </a:r>
            <a:r>
              <a:rPr lang="en-US" sz="1400" dirty="0" err="1"/>
              <a:t>matlab</a:t>
            </a:r>
            <a:endParaRPr lang="en-US" sz="1400" dirty="0"/>
          </a:p>
          <a:p>
            <a:r>
              <a:rPr lang="en-US" sz="1400" dirty="0"/>
              <a:t>sigma=2 % in </a:t>
            </a:r>
            <a:r>
              <a:rPr lang="en-US" sz="1400" dirty="0" err="1"/>
              <a:t>matlab</a:t>
            </a:r>
            <a:r>
              <a:rPr lang="en-US" sz="1400" dirty="0"/>
              <a:t> , no -</a:t>
            </a:r>
            <a:r>
              <a:rPr lang="en-US" sz="1400" dirty="0" err="1"/>
              <a:t>ve</a:t>
            </a:r>
            <a:r>
              <a:rPr lang="en-US" sz="1400" dirty="0"/>
              <a:t> index for looping, so shift center to (5,5)</a:t>
            </a:r>
          </a:p>
          <a:p>
            <a:r>
              <a:rPr lang="en-US" sz="1400" dirty="0" err="1"/>
              <a:t>mean_x</a:t>
            </a:r>
            <a:r>
              <a:rPr lang="en-US" sz="1400" dirty="0"/>
              <a:t>=5 , </a:t>
            </a:r>
            <a:r>
              <a:rPr lang="en-US" sz="1400" dirty="0" err="1"/>
              <a:t>mean_y</a:t>
            </a:r>
            <a:r>
              <a:rPr lang="en-US" sz="1400" dirty="0"/>
              <a:t>=5 </a:t>
            </a:r>
          </a:p>
          <a:p>
            <a:r>
              <a:rPr lang="en-US" sz="1400" dirty="0"/>
              <a:t>for y=1:9</a:t>
            </a:r>
          </a:p>
          <a:p>
            <a:r>
              <a:rPr lang="en-US" sz="1400" dirty="0"/>
              <a:t>for x=1:9</a:t>
            </a:r>
          </a:p>
          <a:p>
            <a:r>
              <a:rPr lang="es-ES" sz="1400" dirty="0"/>
              <a:t>g(</a:t>
            </a:r>
            <a:r>
              <a:rPr lang="es-ES" sz="1400" dirty="0" err="1"/>
              <a:t>x,y</a:t>
            </a:r>
            <a:r>
              <a:rPr lang="es-ES" sz="1400" dirty="0"/>
              <a:t>)=(1/(2*pi*sigma^2))*</a:t>
            </a:r>
            <a:r>
              <a:rPr lang="es-ES" sz="1400" dirty="0" err="1"/>
              <a:t>exp</a:t>
            </a:r>
            <a:r>
              <a:rPr lang="es-ES" sz="1400" dirty="0"/>
              <a:t>(-((x-</a:t>
            </a:r>
            <a:r>
              <a:rPr lang="es-ES" sz="1400" dirty="0" err="1"/>
              <a:t>mean_x</a:t>
            </a:r>
            <a:r>
              <a:rPr lang="es-ES" sz="1400" dirty="0"/>
              <a:t>)^2+(y-</a:t>
            </a:r>
            <a:r>
              <a:rPr lang="es-ES" sz="1400" dirty="0" err="1"/>
              <a:t>mean_y</a:t>
            </a:r>
            <a:r>
              <a:rPr lang="es-ES" sz="1400" dirty="0"/>
              <a:t>)^2) /(2*sigma^2))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end</a:t>
            </a:r>
          </a:p>
          <a:p>
            <a:r>
              <a:rPr lang="en-US" sz="1400" dirty="0"/>
              <a:t>mesh(g)</a:t>
            </a:r>
          </a:p>
          <a:p>
            <a:r>
              <a:rPr lang="en-US" sz="1400" dirty="0"/>
              <a:t>title('2D Gaussian function')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892254"/>
            <a:ext cx="1779654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1/(2*</a:t>
            </a:r>
            <a:r>
              <a:rPr lang="en-US" dirty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</p:txBody>
      </p:sp>
      <p:cxnSp>
        <p:nvCxnSpPr>
          <p:cNvPr id="7" name="Straight Arrow Connector 6"/>
          <p:cNvCxnSpPr>
            <a:cxnSpLocks/>
            <a:stCxn id="3" idx="2"/>
          </p:cNvCxnSpPr>
          <p:nvPr/>
        </p:nvCxnSpPr>
        <p:spPr>
          <a:xfrm>
            <a:off x="3633027" y="1261586"/>
            <a:ext cx="2482023" cy="166335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315199" y="523495"/>
            <a:ext cx="154550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1/(2*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sz="1600" dirty="0">
                <a:solidFill>
                  <a:srgbClr val="FF0000"/>
                </a:solidFill>
              </a:rPr>
              <a:t>)*</a:t>
            </a:r>
            <a:r>
              <a:rPr lang="en-US" sz="1600" dirty="0" err="1">
                <a:solidFill>
                  <a:srgbClr val="FF0000"/>
                </a:solidFill>
              </a:rPr>
              <a:t>exp</a:t>
            </a:r>
            <a:r>
              <a:rPr lang="en-US" sz="1600" dirty="0">
                <a:solidFill>
                  <a:srgbClr val="FF0000"/>
                </a:solidFill>
              </a:rPr>
              <a:t>(-1/8)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6867196" y="1108270"/>
            <a:ext cx="448003" cy="15703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7467599" y="1107699"/>
            <a:ext cx="1545502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1/(2*</a:t>
            </a:r>
            <a:r>
              <a:rPr lang="en-US" sz="1600" dirty="0">
                <a:solidFill>
                  <a:srgbClr val="FF0000"/>
                </a:solidFill>
                <a:sym typeface="Symbol"/>
              </a:rPr>
              <a:t>pi*2^2</a:t>
            </a:r>
            <a:r>
              <a:rPr lang="en-US" sz="1600" dirty="0">
                <a:solidFill>
                  <a:srgbClr val="FF0000"/>
                </a:solidFill>
              </a:rPr>
              <a:t>)*</a:t>
            </a:r>
            <a:r>
              <a:rPr lang="en-US" sz="1600" dirty="0" err="1">
                <a:solidFill>
                  <a:srgbClr val="FF0000"/>
                </a:solidFill>
              </a:rPr>
              <a:t>exp</a:t>
            </a:r>
            <a:r>
              <a:rPr lang="en-US" sz="1600" dirty="0">
                <a:solidFill>
                  <a:srgbClr val="FF0000"/>
                </a:solidFill>
              </a:rPr>
              <a:t>(-2/8)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010400" y="1692474"/>
            <a:ext cx="457199" cy="12324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48200" y="815882"/>
            <a:ext cx="830035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x=m</a:t>
            </a:r>
            <a:r>
              <a:rPr lang="en-US" i="1" baseline="-25000" dirty="0"/>
              <a:t>x</a:t>
            </a:r>
          </a:p>
          <a:p>
            <a:r>
              <a:rPr lang="en-US" i="1" dirty="0"/>
              <a:t>y=m</a:t>
            </a:r>
            <a:r>
              <a:rPr lang="en-US" i="1" baseline="-25000" dirty="0"/>
              <a:t>y</a:t>
            </a:r>
          </a:p>
        </p:txBody>
      </p:sp>
      <p:cxnSp>
        <p:nvCxnSpPr>
          <p:cNvPr id="17" name="Straight Arrow Connector 16"/>
          <p:cNvCxnSpPr>
            <a:cxnSpLocks/>
          </p:cNvCxnSpPr>
          <p:nvPr/>
        </p:nvCxnSpPr>
        <p:spPr>
          <a:xfrm>
            <a:off x="5478235" y="1462213"/>
            <a:ext cx="636815" cy="14627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704698" y="753755"/>
            <a:ext cx="116249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i="1" dirty="0"/>
              <a:t>x=1+m</a:t>
            </a:r>
            <a:r>
              <a:rPr lang="en-US" i="1" baseline="-25000" dirty="0"/>
              <a:t>x</a:t>
            </a:r>
          </a:p>
          <a:p>
            <a:r>
              <a:rPr lang="en-US" i="1" dirty="0"/>
              <a:t>y=m</a:t>
            </a:r>
            <a:r>
              <a:rPr lang="en-US" i="1" baseline="-25000" dirty="0"/>
              <a:t>y</a:t>
            </a:r>
          </a:p>
        </p:txBody>
      </p:sp>
      <p:cxnSp>
        <p:nvCxnSpPr>
          <p:cNvPr id="28" name="Straight Arrow Connector 27"/>
          <p:cNvCxnSpPr>
            <a:stCxn id="26" idx="2"/>
          </p:cNvCxnSpPr>
          <p:nvPr/>
        </p:nvCxnSpPr>
        <p:spPr>
          <a:xfrm>
            <a:off x="6285947" y="1400086"/>
            <a:ext cx="581249" cy="12785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60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4012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52863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/>
              <a:t>Result of smoothing an image by a Gaussian filter</a:t>
            </a:r>
            <a:endParaRPr lang="en-US" altLang="en-US" sz="3200"/>
          </a:p>
        </p:txBody>
      </p:sp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CN" dirty="0" err="1"/>
              <a:t>Gaussain_filter</a:t>
            </a:r>
            <a:r>
              <a:rPr lang="en-US" altLang="zh-CN" dirty="0"/>
              <a:t> * I = </a:t>
            </a:r>
            <a:r>
              <a:rPr lang="en-US" altLang="zh-CN" dirty="0" err="1"/>
              <a:t>Guassian_filter</a:t>
            </a:r>
            <a:r>
              <a:rPr lang="en-US" altLang="zh-CN" dirty="0"/>
              <a:t> (I)</a:t>
            </a:r>
            <a:endParaRPr lang="en-US" altLang="en-US" dirty="0"/>
          </a:p>
        </p:txBody>
      </p:sp>
      <p:sp>
        <p:nvSpPr>
          <p:cNvPr id="61446" name="Text Box 5"/>
          <p:cNvSpPr txBox="1">
            <a:spLocks noChangeArrowheads="1"/>
          </p:cNvSpPr>
          <p:nvPr/>
        </p:nvSpPr>
        <p:spPr bwMode="auto">
          <a:xfrm>
            <a:off x="3130644" y="2270680"/>
            <a:ext cx="110639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CN" dirty="0">
                <a:ea typeface="SimSun" pitchFamily="2" charset="-122"/>
              </a:rPr>
              <a:t>Image I</a:t>
            </a:r>
            <a:endParaRPr lang="en-US" altLang="en-US" dirty="0"/>
          </a:p>
        </p:txBody>
      </p:sp>
      <p:sp>
        <p:nvSpPr>
          <p:cNvPr id="61447" name="Line 7"/>
          <p:cNvSpPr>
            <a:spLocks noChangeShapeType="1"/>
          </p:cNvSpPr>
          <p:nvPr/>
        </p:nvSpPr>
        <p:spPr bwMode="auto">
          <a:xfrm>
            <a:off x="4343400" y="25146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144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19400"/>
            <a:ext cx="80010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9" name="Text Box 9"/>
          <p:cNvSpPr txBox="1">
            <a:spLocks noChangeArrowheads="1"/>
          </p:cNvSpPr>
          <p:nvPr/>
        </p:nvSpPr>
        <p:spPr bwMode="auto">
          <a:xfrm>
            <a:off x="5089525" y="2241550"/>
            <a:ext cx="23086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CN" dirty="0" err="1">
                <a:ea typeface="SimSun" pitchFamily="2" charset="-122"/>
              </a:rPr>
              <a:t>Guassian_filter</a:t>
            </a:r>
            <a:r>
              <a:rPr lang="en-US" altLang="zh-CN" dirty="0">
                <a:ea typeface="SimSun" pitchFamily="2" charset="-122"/>
              </a:rPr>
              <a:t> (I)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7111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Laplacian filter </a:t>
            </a:r>
            <a:br>
              <a:rPr lang="en-US" altLang="en-US" dirty="0"/>
            </a:br>
            <a:endParaRPr lang="en-US" altLang="en-US" dirty="0"/>
          </a:p>
        </p:txBody>
      </p:sp>
      <p:sp>
        <p:nvSpPr>
          <p:cNvPr id="54277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>
                <a:solidFill>
                  <a:srgbClr val="898989"/>
                </a:solidFill>
              </a:rPr>
              <a:t>Second order derivative method</a:t>
            </a:r>
            <a:br>
              <a:rPr lang="en-US" altLang="en-US">
                <a:solidFill>
                  <a:srgbClr val="898989"/>
                </a:solidFill>
              </a:rPr>
            </a:br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7734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609600"/>
            <a:ext cx="8229600" cy="1139825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Second order edge </a:t>
            </a:r>
            <a:br>
              <a:rPr lang="en-US" altLang="zh-TW" dirty="0"/>
            </a:br>
            <a:r>
              <a:rPr lang="en-US" altLang="zh-TW" dirty="0"/>
              <a:t>detection method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43600" cy="4530725"/>
          </a:xfrm>
        </p:spPr>
        <p:txBody>
          <a:bodyPr/>
          <a:lstStyle/>
          <a:p>
            <a:pPr eaLnBrk="1" hangingPunct="1"/>
            <a:r>
              <a:rPr lang="en-US" altLang="zh-TW" sz="2400" dirty="0"/>
              <a:t>We use gradient G of intensity </a:t>
            </a:r>
            <a:r>
              <a:rPr lang="en-US" altLang="zh-TW" sz="2400" i="1" dirty="0"/>
              <a:t>[I(</a:t>
            </a:r>
            <a:r>
              <a:rPr lang="en-US" altLang="zh-TW" sz="2400" i="1" dirty="0" err="1"/>
              <a:t>x,y</a:t>
            </a:r>
            <a:r>
              <a:rPr lang="en-US" altLang="zh-TW" sz="2400" i="1" dirty="0"/>
              <a:t>)]</a:t>
            </a:r>
            <a:r>
              <a:rPr lang="en-US" altLang="zh-TW" sz="2400" dirty="0"/>
              <a:t> change</a:t>
            </a:r>
          </a:p>
          <a:p>
            <a:pPr eaLnBrk="1" hangingPunct="1"/>
            <a:r>
              <a:rPr lang="en-US" altLang="zh-TW" sz="2400" u="sng" dirty="0"/>
              <a:t>First order gradient</a:t>
            </a:r>
          </a:p>
          <a:p>
            <a:pPr eaLnBrk="1" hangingPunct="1"/>
            <a:r>
              <a:rPr lang="en-US" altLang="zh-TW" sz="2400" i="1" dirty="0"/>
              <a:t>I(</a:t>
            </a:r>
            <a:r>
              <a:rPr lang="en-US" altLang="zh-TW" sz="2400" i="1" dirty="0" err="1"/>
              <a:t>x,y</a:t>
            </a:r>
            <a:r>
              <a:rPr lang="en-US" altLang="zh-TW" sz="2400" i="1" dirty="0"/>
              <a:t>)</a:t>
            </a:r>
            <a:r>
              <a:rPr lang="en-US" altLang="zh-TW" sz="2400" dirty="0"/>
              <a:t> is an edge if</a:t>
            </a:r>
            <a:r>
              <a:rPr lang="en-US" altLang="zh-TW" sz="2400" u="sng" dirty="0"/>
              <a:t> </a:t>
            </a:r>
          </a:p>
          <a:p>
            <a:pPr lvl="1" eaLnBrk="1" hangingPunct="1"/>
            <a:endParaRPr lang="en-US" altLang="zh-TW" sz="2000" dirty="0"/>
          </a:p>
          <a:p>
            <a:pPr eaLnBrk="1" hangingPunct="1"/>
            <a:endParaRPr lang="en-US" altLang="zh-TW" sz="2400" dirty="0"/>
          </a:p>
          <a:p>
            <a:pPr eaLnBrk="1" hangingPunct="1"/>
            <a:endParaRPr lang="en-US" altLang="zh-TW" sz="2400" u="sng" dirty="0"/>
          </a:p>
          <a:p>
            <a:pPr eaLnBrk="1" hangingPunct="1"/>
            <a:r>
              <a:rPr lang="en-US" altLang="zh-TW" sz="2400" u="sng" dirty="0"/>
              <a:t>Second order gradient</a:t>
            </a:r>
            <a:r>
              <a:rPr lang="en-US" altLang="zh-TW" sz="2400" dirty="0"/>
              <a:t> (Laplacian operator), </a:t>
            </a:r>
            <a:r>
              <a:rPr lang="en-US" altLang="zh-TW" sz="2400" i="1" dirty="0"/>
              <a:t>I(</a:t>
            </a:r>
            <a:r>
              <a:rPr lang="en-US" altLang="zh-TW" sz="2400" i="1" dirty="0" err="1"/>
              <a:t>x,y</a:t>
            </a:r>
            <a:r>
              <a:rPr lang="en-US" altLang="zh-TW" sz="2400" i="1" dirty="0"/>
              <a:t>)</a:t>
            </a:r>
            <a:r>
              <a:rPr lang="en-US" altLang="zh-TW" sz="2400" dirty="0"/>
              <a:t> is an edge if</a:t>
            </a:r>
            <a:endParaRPr lang="zh-TW" altLang="zh-TW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3492" name="Object 4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108710" y="3200400"/>
                <a:ext cx="5257165" cy="10906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𝑇h𝑟𝑒𝑠h𝑜𝑙𝑑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492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108710" y="3200400"/>
                <a:ext cx="5257165" cy="10906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493" name="Object 22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1245871" y="5372100"/>
                <a:ext cx="4653280" cy="10350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3493" name="Object 22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1245871" y="5372100"/>
                <a:ext cx="4653280" cy="10350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3496" name="Rectangle 5"/>
          <p:cNvSpPr>
            <a:spLocks noChangeArrowheads="1"/>
          </p:cNvSpPr>
          <p:nvPr/>
        </p:nvSpPr>
        <p:spPr bwMode="auto">
          <a:xfrm>
            <a:off x="7086600" y="2590800"/>
            <a:ext cx="18288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63497" name="Line 6"/>
          <p:cNvSpPr>
            <a:spLocks noChangeShapeType="1"/>
          </p:cNvSpPr>
          <p:nvPr/>
        </p:nvSpPr>
        <p:spPr bwMode="auto">
          <a:xfrm>
            <a:off x="7010400" y="44958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8" name="Line 7"/>
          <p:cNvSpPr>
            <a:spLocks noChangeShapeType="1"/>
          </p:cNvSpPr>
          <p:nvPr/>
        </p:nvSpPr>
        <p:spPr bwMode="auto">
          <a:xfrm>
            <a:off x="8458200" y="32766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499" name="Line 8"/>
          <p:cNvSpPr>
            <a:spLocks noChangeShapeType="1"/>
          </p:cNvSpPr>
          <p:nvPr/>
        </p:nvSpPr>
        <p:spPr bwMode="auto">
          <a:xfrm flipV="1">
            <a:off x="7010400" y="31242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0" name="Line 9"/>
          <p:cNvSpPr>
            <a:spLocks noChangeShapeType="1"/>
          </p:cNvSpPr>
          <p:nvPr/>
        </p:nvSpPr>
        <p:spPr bwMode="auto">
          <a:xfrm flipH="1">
            <a:off x="6858000" y="31242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1" name="Text Box 10"/>
          <p:cNvSpPr txBox="1">
            <a:spLocks noChangeArrowheads="1"/>
          </p:cNvSpPr>
          <p:nvPr/>
        </p:nvSpPr>
        <p:spPr bwMode="auto">
          <a:xfrm>
            <a:off x="6689725" y="4384675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2400">
                <a:latin typeface="Times New Roman" pitchFamily="18" charset="0"/>
              </a:rPr>
              <a:t>x</a:t>
            </a:r>
          </a:p>
        </p:txBody>
      </p:sp>
      <p:sp>
        <p:nvSpPr>
          <p:cNvPr id="63502" name="Text Box 11"/>
          <p:cNvSpPr txBox="1">
            <a:spLocks noChangeArrowheads="1"/>
          </p:cNvSpPr>
          <p:nvPr/>
        </p:nvSpPr>
        <p:spPr bwMode="auto">
          <a:xfrm>
            <a:off x="6629400" y="3886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2400">
                <a:latin typeface="Times New Roman" pitchFamily="18" charset="0"/>
              </a:rPr>
              <a:t>y</a:t>
            </a:r>
          </a:p>
        </p:txBody>
      </p:sp>
      <p:sp>
        <p:nvSpPr>
          <p:cNvPr id="63503" name="Text Box 12"/>
          <p:cNvSpPr txBox="1">
            <a:spLocks noChangeArrowheads="1"/>
          </p:cNvSpPr>
          <p:nvPr/>
        </p:nvSpPr>
        <p:spPr bwMode="auto">
          <a:xfrm>
            <a:off x="8366125" y="2632075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2400">
                <a:latin typeface="Times New Roman" pitchFamily="18" charset="0"/>
              </a:rPr>
              <a:t>I(x,y)</a:t>
            </a:r>
          </a:p>
        </p:txBody>
      </p:sp>
      <p:sp>
        <p:nvSpPr>
          <p:cNvPr id="63504" name="Line 13"/>
          <p:cNvSpPr>
            <a:spLocks noChangeShapeType="1"/>
          </p:cNvSpPr>
          <p:nvPr/>
        </p:nvSpPr>
        <p:spPr bwMode="auto">
          <a:xfrm>
            <a:off x="7543800" y="1949450"/>
            <a:ext cx="838200" cy="1327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3505" name="Group 14"/>
          <p:cNvGrpSpPr>
            <a:grpSpLocks/>
          </p:cNvGrpSpPr>
          <p:nvPr/>
        </p:nvGrpSpPr>
        <p:grpSpPr bwMode="auto">
          <a:xfrm>
            <a:off x="5972175" y="762000"/>
            <a:ext cx="2755900" cy="1219200"/>
            <a:chOff x="4072" y="624"/>
            <a:chExt cx="1736" cy="768"/>
          </a:xfrm>
        </p:grpSpPr>
        <p:sp>
          <p:nvSpPr>
            <p:cNvPr id="63511" name="Rectangle 15"/>
            <p:cNvSpPr>
              <a:spLocks noChangeArrowheads="1"/>
            </p:cNvSpPr>
            <p:nvPr/>
          </p:nvSpPr>
          <p:spPr bwMode="auto">
            <a:xfrm>
              <a:off x="4080" y="624"/>
              <a:ext cx="1680" cy="7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3512" name="Text Box 16"/>
            <p:cNvSpPr txBox="1">
              <a:spLocks noChangeArrowheads="1"/>
            </p:cNvSpPr>
            <p:nvPr/>
          </p:nvSpPr>
          <p:spPr bwMode="auto">
            <a:xfrm>
              <a:off x="4072" y="624"/>
              <a:ext cx="173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1" lang="en-US" altLang="zh-TW" sz="2400">
                  <a:latin typeface="Times New Roman" pitchFamily="18" charset="0"/>
                </a:rPr>
                <a:t>I(x,y+1)   I(x+1,y+1)</a:t>
              </a:r>
            </a:p>
            <a:p>
              <a:pPr eaLnBrk="1" hangingPunct="1"/>
              <a:endParaRPr kumimoji="1" lang="en-US" altLang="zh-TW" sz="2400">
                <a:latin typeface="Times New Roman" pitchFamily="18" charset="0"/>
              </a:endParaRPr>
            </a:p>
            <a:p>
              <a:pPr eaLnBrk="1" hangingPunct="1"/>
              <a:r>
                <a:rPr kumimoji="1" lang="en-US" altLang="zh-TW" sz="2400">
                  <a:latin typeface="Times New Roman" pitchFamily="18" charset="0"/>
                </a:rPr>
                <a:t>I(x,y)        I(x+1,y)</a:t>
              </a:r>
            </a:p>
          </p:txBody>
        </p:sp>
        <p:sp>
          <p:nvSpPr>
            <p:cNvPr id="63513" name="Line 17"/>
            <p:cNvSpPr>
              <a:spLocks noChangeShapeType="1"/>
            </p:cNvSpPr>
            <p:nvPr/>
          </p:nvSpPr>
          <p:spPr bwMode="auto">
            <a:xfrm>
              <a:off x="4080" y="1008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514" name="Line 18"/>
            <p:cNvSpPr>
              <a:spLocks noChangeShapeType="1"/>
            </p:cNvSpPr>
            <p:nvPr/>
          </p:nvSpPr>
          <p:spPr bwMode="auto">
            <a:xfrm>
              <a:off x="4848" y="624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3506" name="Rectangle 19"/>
          <p:cNvSpPr>
            <a:spLocks noChangeArrowheads="1"/>
          </p:cNvSpPr>
          <p:nvPr/>
        </p:nvSpPr>
        <p:spPr bwMode="auto">
          <a:xfrm>
            <a:off x="8382000" y="3124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63507" name="Line 20"/>
          <p:cNvSpPr>
            <a:spLocks noChangeShapeType="1"/>
          </p:cNvSpPr>
          <p:nvPr/>
        </p:nvSpPr>
        <p:spPr bwMode="auto">
          <a:xfrm>
            <a:off x="8382000" y="3200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8" name="Line 21"/>
          <p:cNvSpPr>
            <a:spLocks noChangeShapeType="1"/>
          </p:cNvSpPr>
          <p:nvPr/>
        </p:nvSpPr>
        <p:spPr bwMode="auto">
          <a:xfrm>
            <a:off x="8458200" y="3124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509" name="Rectangle 23"/>
          <p:cNvSpPr>
            <a:spLocks noChangeArrowheads="1"/>
          </p:cNvSpPr>
          <p:nvPr/>
        </p:nvSpPr>
        <p:spPr bwMode="auto">
          <a:xfrm>
            <a:off x="381000" y="4572000"/>
            <a:ext cx="6019800" cy="20574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C9D6-A8DF-4B57-A35B-26A8A1B277A5}" type="slidenum">
              <a:rPr lang="en-US" altLang="en-US" smtClean="0"/>
              <a:pPr/>
              <a:t>63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087700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60388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dirty="0"/>
              <a:t>Edge detection using second order gradient </a:t>
            </a:r>
            <a:r>
              <a:rPr lang="en-US" altLang="zh-TW" dirty="0">
                <a:sym typeface="Symbol" pitchFamily="18" charset="2"/>
              </a:rPr>
              <a:t></a:t>
            </a:r>
            <a:r>
              <a:rPr lang="en-US" altLang="zh-TW" baseline="30000" dirty="0"/>
              <a:t>2</a:t>
            </a:r>
            <a:r>
              <a:rPr lang="en-US" altLang="zh-TW" dirty="0"/>
              <a:t>I=0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3058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400"/>
              <a:t>Edges are at </a:t>
            </a:r>
            <a:r>
              <a:rPr lang="en-US" altLang="zh-TW" sz="2400">
                <a:sym typeface="Symbol" pitchFamily="18" charset="2"/>
              </a:rPr>
              <a:t></a:t>
            </a:r>
            <a:r>
              <a:rPr lang="en-US" altLang="zh-TW" sz="2400" baseline="30000"/>
              <a:t>2</a:t>
            </a:r>
            <a:r>
              <a:rPr lang="en-US" altLang="zh-TW" sz="2400"/>
              <a:t>I =0 </a:t>
            </a:r>
          </a:p>
          <a:p>
            <a:pPr eaLnBrk="1" hangingPunct="1"/>
            <a:r>
              <a:rPr lang="en-US" altLang="zh-TW" sz="2400"/>
              <a:t>If (intensity gradient </a:t>
            </a:r>
            <a:r>
              <a:rPr lang="en-US" altLang="zh-TW" sz="2400">
                <a:sym typeface="Symbol" pitchFamily="18" charset="2"/>
              </a:rPr>
              <a:t></a:t>
            </a:r>
            <a:r>
              <a:rPr lang="en-US" altLang="zh-TW" sz="2400" baseline="30000"/>
              <a:t>2</a:t>
            </a:r>
            <a:r>
              <a:rPr lang="en-US" altLang="zh-TW" sz="2400"/>
              <a:t>I =0)</a:t>
            </a:r>
          </a:p>
          <a:p>
            <a:pPr eaLnBrk="1" hangingPunct="1"/>
            <a:r>
              <a:rPr lang="en-US" altLang="zh-TW" sz="2400"/>
              <a:t>{</a:t>
            </a:r>
          </a:p>
          <a:p>
            <a:pPr eaLnBrk="1" hangingPunct="1"/>
            <a:r>
              <a:rPr lang="en-US" altLang="zh-TW" sz="2400"/>
              <a:t>       pixel(x,y) is an edge point;</a:t>
            </a:r>
          </a:p>
          <a:p>
            <a:pPr eaLnBrk="1" hangingPunct="1"/>
            <a:r>
              <a:rPr lang="en-US" altLang="zh-TW" sz="240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92" name="Object 11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5257800" y="1752600"/>
                <a:ext cx="3737610" cy="145653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12292" name="Object 11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5257800" y="1752600"/>
                <a:ext cx="3737610" cy="1456532"/>
              </a:xfrm>
              <a:prstGeom prst="rect">
                <a:avLst/>
              </a:prstGeom>
              <a:blipFill>
                <a:blip r:embed="rId2"/>
                <a:stretch>
                  <a:fillRect l="-325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5111750" y="3842544"/>
            <a:ext cx="42672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2400" dirty="0">
                <a:latin typeface="Times New Roman" pitchFamily="18" charset="0"/>
              </a:rPr>
              <a:t>I(</a:t>
            </a:r>
            <a:r>
              <a:rPr kumimoji="1" lang="en-US" altLang="zh-TW" sz="2400" dirty="0" err="1">
                <a:latin typeface="Times New Roman" pitchFamily="18" charset="0"/>
              </a:rPr>
              <a:t>x,y</a:t>
            </a:r>
            <a:r>
              <a:rPr kumimoji="1" lang="en-US" altLang="zh-TW" sz="2400" dirty="0">
                <a:latin typeface="Times New Roman" pitchFamily="18" charset="0"/>
              </a:rPr>
              <a:t>)</a:t>
            </a:r>
          </a:p>
          <a:p>
            <a:pPr eaLnBrk="1" hangingPunct="1"/>
            <a:endParaRPr kumimoji="1" lang="en-US" altLang="zh-TW" sz="2400" dirty="0">
              <a:latin typeface="Times New Roman" pitchFamily="18" charset="0"/>
            </a:endParaRPr>
          </a:p>
          <a:p>
            <a:pPr eaLnBrk="1" hangingPunct="1"/>
            <a:r>
              <a:rPr kumimoji="1" lang="en-US" altLang="zh-TW" sz="2400" dirty="0">
                <a:latin typeface="Times New Roman" pitchFamily="18" charset="0"/>
              </a:rPr>
              <a:t>G[I(</a:t>
            </a:r>
            <a:r>
              <a:rPr kumimoji="1" lang="en-US" altLang="zh-TW" sz="2400" dirty="0" err="1">
                <a:latin typeface="Times New Roman" pitchFamily="18" charset="0"/>
              </a:rPr>
              <a:t>x,y</a:t>
            </a:r>
            <a:r>
              <a:rPr kumimoji="1" lang="en-US" altLang="zh-TW" sz="2400" dirty="0">
                <a:latin typeface="Times New Roman" pitchFamily="18" charset="0"/>
              </a:rPr>
              <a:t>)]&gt; threshold is an edge</a:t>
            </a:r>
            <a:endParaRPr lang="en-US" altLang="zh-TW" sz="24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endParaRPr lang="en-US" altLang="zh-TW" sz="24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endParaRPr lang="en-US" altLang="zh-TW" sz="24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r>
              <a:rPr lang="en-US" altLang="zh-TW" sz="2400" dirty="0">
                <a:latin typeface="Times New Roman" pitchFamily="18" charset="0"/>
                <a:sym typeface="Symbol" pitchFamily="18" charset="2"/>
              </a:rPr>
              <a:t></a:t>
            </a:r>
            <a:r>
              <a:rPr lang="en-US" altLang="zh-TW" sz="2400" baseline="30000" dirty="0">
                <a:latin typeface="Times New Roman" pitchFamily="18" charset="0"/>
              </a:rPr>
              <a:t>2</a:t>
            </a:r>
            <a:r>
              <a:rPr lang="en-US" altLang="zh-TW" sz="2400" dirty="0">
                <a:latin typeface="Times New Roman" pitchFamily="18" charset="0"/>
              </a:rPr>
              <a:t>I(</a:t>
            </a:r>
            <a:r>
              <a:rPr lang="en-US" altLang="zh-TW" sz="2400" dirty="0" err="1">
                <a:latin typeface="Times New Roman" pitchFamily="18" charset="0"/>
              </a:rPr>
              <a:t>x,y</a:t>
            </a:r>
            <a:r>
              <a:rPr lang="en-US" altLang="zh-TW" sz="2400" dirty="0">
                <a:latin typeface="Times New Roman" pitchFamily="18" charset="0"/>
              </a:rPr>
              <a:t>)= 0 is an edge</a:t>
            </a:r>
            <a:endParaRPr kumimoji="1" lang="zh-TW" altLang="zh-TW" sz="2400" dirty="0">
              <a:latin typeface="Times New Roman" pitchFamily="18" charset="0"/>
            </a:endParaRPr>
          </a:p>
        </p:txBody>
      </p:sp>
      <p:sp>
        <p:nvSpPr>
          <p:cNvPr id="12301" name="Text Box 10"/>
          <p:cNvSpPr txBox="1">
            <a:spLocks noChangeArrowheads="1"/>
          </p:cNvSpPr>
          <p:nvPr/>
        </p:nvSpPr>
        <p:spPr bwMode="auto">
          <a:xfrm>
            <a:off x="95250" y="4475162"/>
            <a:ext cx="3200400" cy="228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/>
              <a:t>First order derivative</a:t>
            </a:r>
          </a:p>
          <a:p>
            <a:r>
              <a:rPr lang="en-US" altLang="en-US" dirty="0"/>
              <a:t>(gradient of I(</a:t>
            </a:r>
            <a:r>
              <a:rPr lang="en-US" altLang="en-US" dirty="0" err="1"/>
              <a:t>x,y</a:t>
            </a:r>
            <a:r>
              <a:rPr lang="en-US" altLang="en-US" dirty="0"/>
              <a:t>))</a:t>
            </a:r>
          </a:p>
          <a:p>
            <a:endParaRPr lang="en-US" altLang="en-US" dirty="0"/>
          </a:p>
          <a:p>
            <a:endParaRPr lang="en-US" altLang="en-US" dirty="0"/>
          </a:p>
          <a:p>
            <a:r>
              <a:rPr lang="en-US" altLang="en-US" dirty="0"/>
              <a:t>Second order derivative</a:t>
            </a:r>
          </a:p>
          <a:p>
            <a:r>
              <a:rPr lang="en-US" altLang="en-US" dirty="0"/>
              <a:t>(gradient of gradient of I(</a:t>
            </a:r>
            <a:r>
              <a:rPr lang="en-US" altLang="en-US" dirty="0" err="1"/>
              <a:t>x,y</a:t>
            </a:r>
            <a:r>
              <a:rPr lang="en-US" altLang="en-US" dirty="0"/>
              <a:t>))</a:t>
            </a:r>
          </a:p>
          <a:p>
            <a:endParaRPr lang="en-US" altLang="en-US" dirty="0"/>
          </a:p>
        </p:txBody>
      </p:sp>
      <p:sp>
        <p:nvSpPr>
          <p:cNvPr id="12302" name="Freeform 13"/>
          <p:cNvSpPr>
            <a:spLocks/>
          </p:cNvSpPr>
          <p:nvPr/>
        </p:nvSpPr>
        <p:spPr bwMode="auto">
          <a:xfrm>
            <a:off x="3581400" y="5372100"/>
            <a:ext cx="2641600" cy="495300"/>
          </a:xfrm>
          <a:custGeom>
            <a:avLst/>
            <a:gdLst>
              <a:gd name="T0" fmla="*/ 2147483647 w 1616"/>
              <a:gd name="T1" fmla="*/ 2147483647 h 264"/>
              <a:gd name="T2" fmla="*/ 2147483647 w 1616"/>
              <a:gd name="T3" fmla="*/ 2147483647 h 264"/>
              <a:gd name="T4" fmla="*/ 2147483647 w 1616"/>
              <a:gd name="T5" fmla="*/ 2147483647 h 264"/>
              <a:gd name="T6" fmla="*/ 0 w 1616"/>
              <a:gd name="T7" fmla="*/ 2147483647 h 2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16" h="264">
                <a:moveTo>
                  <a:pt x="1536" y="120"/>
                </a:moveTo>
                <a:cubicBezTo>
                  <a:pt x="1576" y="128"/>
                  <a:pt x="1616" y="136"/>
                  <a:pt x="1488" y="120"/>
                </a:cubicBezTo>
                <a:cubicBezTo>
                  <a:pt x="1360" y="104"/>
                  <a:pt x="1016" y="0"/>
                  <a:pt x="768" y="24"/>
                </a:cubicBezTo>
                <a:cubicBezTo>
                  <a:pt x="520" y="48"/>
                  <a:pt x="260" y="156"/>
                  <a:pt x="0" y="26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64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4A6B21A-71F1-4972-A8BE-7BE512A361B6}"/>
              </a:ext>
            </a:extLst>
          </p:cNvPr>
          <p:cNvGrpSpPr/>
          <p:nvPr/>
        </p:nvGrpSpPr>
        <p:grpSpPr>
          <a:xfrm>
            <a:off x="2413000" y="3327799"/>
            <a:ext cx="2662238" cy="3282156"/>
            <a:chOff x="2400300" y="3333750"/>
            <a:chExt cx="2662238" cy="3282156"/>
          </a:xfrm>
        </p:grpSpPr>
        <p:sp>
          <p:nvSpPr>
            <p:cNvPr id="12295" name="Freeform 4"/>
            <p:cNvSpPr>
              <a:spLocks/>
            </p:cNvSpPr>
            <p:nvPr/>
          </p:nvSpPr>
          <p:spPr bwMode="auto">
            <a:xfrm>
              <a:off x="2438400" y="3886200"/>
              <a:ext cx="2057400" cy="546100"/>
            </a:xfrm>
            <a:custGeom>
              <a:avLst/>
              <a:gdLst>
                <a:gd name="T0" fmla="*/ 0 w 1296"/>
                <a:gd name="T1" fmla="*/ 2147483647 h 720"/>
                <a:gd name="T2" fmla="*/ 2147483647 w 1296"/>
                <a:gd name="T3" fmla="*/ 2147483647 h 720"/>
                <a:gd name="T4" fmla="*/ 2147483647 w 1296"/>
                <a:gd name="T5" fmla="*/ 2147483647 h 720"/>
                <a:gd name="T6" fmla="*/ 2147483647 w 1296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720">
                  <a:moveTo>
                    <a:pt x="0" y="632"/>
                  </a:moveTo>
                  <a:cubicBezTo>
                    <a:pt x="200" y="676"/>
                    <a:pt x="400" y="720"/>
                    <a:pt x="528" y="632"/>
                  </a:cubicBezTo>
                  <a:cubicBezTo>
                    <a:pt x="656" y="544"/>
                    <a:pt x="640" y="208"/>
                    <a:pt x="768" y="104"/>
                  </a:cubicBezTo>
                  <a:cubicBezTo>
                    <a:pt x="896" y="0"/>
                    <a:pt x="1096" y="4"/>
                    <a:pt x="1296" y="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7" name="Freeform 6"/>
            <p:cNvSpPr>
              <a:spLocks/>
            </p:cNvSpPr>
            <p:nvPr/>
          </p:nvSpPr>
          <p:spPr bwMode="auto">
            <a:xfrm>
              <a:off x="2447925" y="5486400"/>
              <a:ext cx="1828800" cy="800100"/>
            </a:xfrm>
            <a:custGeom>
              <a:avLst/>
              <a:gdLst>
                <a:gd name="T0" fmla="*/ 0 w 1152"/>
                <a:gd name="T1" fmla="*/ 2147483647 h 504"/>
                <a:gd name="T2" fmla="*/ 2147483647 w 1152"/>
                <a:gd name="T3" fmla="*/ 2147483647 h 504"/>
                <a:gd name="T4" fmla="*/ 2147483647 w 1152"/>
                <a:gd name="T5" fmla="*/ 2147483647 h 504"/>
                <a:gd name="T6" fmla="*/ 2147483647 w 1152"/>
                <a:gd name="T7" fmla="*/ 2147483647 h 504"/>
                <a:gd name="T8" fmla="*/ 2147483647 w 1152"/>
                <a:gd name="T9" fmla="*/ 2147483647 h 504"/>
                <a:gd name="T10" fmla="*/ 2147483647 w 1152"/>
                <a:gd name="T11" fmla="*/ 2147483647 h 5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2" h="504">
                  <a:moveTo>
                    <a:pt x="0" y="272"/>
                  </a:moveTo>
                  <a:cubicBezTo>
                    <a:pt x="192" y="292"/>
                    <a:pt x="384" y="312"/>
                    <a:pt x="480" y="272"/>
                  </a:cubicBezTo>
                  <a:cubicBezTo>
                    <a:pt x="576" y="232"/>
                    <a:pt x="544" y="0"/>
                    <a:pt x="576" y="32"/>
                  </a:cubicBezTo>
                  <a:cubicBezTo>
                    <a:pt x="608" y="64"/>
                    <a:pt x="640" y="424"/>
                    <a:pt x="672" y="464"/>
                  </a:cubicBezTo>
                  <a:cubicBezTo>
                    <a:pt x="704" y="504"/>
                    <a:pt x="688" y="312"/>
                    <a:pt x="768" y="272"/>
                  </a:cubicBezTo>
                  <a:cubicBezTo>
                    <a:pt x="848" y="232"/>
                    <a:pt x="1000" y="228"/>
                    <a:pt x="1152" y="224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8" name="Freeform 7"/>
            <p:cNvSpPr>
              <a:spLocks/>
            </p:cNvSpPr>
            <p:nvPr/>
          </p:nvSpPr>
          <p:spPr bwMode="auto">
            <a:xfrm>
              <a:off x="2411414" y="4603750"/>
              <a:ext cx="1905000" cy="533400"/>
            </a:xfrm>
            <a:custGeom>
              <a:avLst/>
              <a:gdLst>
                <a:gd name="T0" fmla="*/ 0 w 1200"/>
                <a:gd name="T1" fmla="*/ 2147483647 h 336"/>
                <a:gd name="T2" fmla="*/ 2147483647 w 1200"/>
                <a:gd name="T3" fmla="*/ 2147483647 h 336"/>
                <a:gd name="T4" fmla="*/ 2147483647 w 1200"/>
                <a:gd name="T5" fmla="*/ 0 h 336"/>
                <a:gd name="T6" fmla="*/ 2147483647 w 1200"/>
                <a:gd name="T7" fmla="*/ 2147483647 h 336"/>
                <a:gd name="T8" fmla="*/ 2147483647 w 1200"/>
                <a:gd name="T9" fmla="*/ 2147483647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0" h="336">
                  <a:moveTo>
                    <a:pt x="0" y="288"/>
                  </a:moveTo>
                  <a:cubicBezTo>
                    <a:pt x="208" y="312"/>
                    <a:pt x="416" y="336"/>
                    <a:pt x="528" y="288"/>
                  </a:cubicBezTo>
                  <a:cubicBezTo>
                    <a:pt x="640" y="240"/>
                    <a:pt x="632" y="0"/>
                    <a:pt x="672" y="0"/>
                  </a:cubicBezTo>
                  <a:cubicBezTo>
                    <a:pt x="712" y="0"/>
                    <a:pt x="680" y="240"/>
                    <a:pt x="768" y="288"/>
                  </a:cubicBezTo>
                  <a:cubicBezTo>
                    <a:pt x="856" y="336"/>
                    <a:pt x="1028" y="312"/>
                    <a:pt x="1200" y="28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299" name="Line 8"/>
            <p:cNvSpPr>
              <a:spLocks noChangeShapeType="1"/>
            </p:cNvSpPr>
            <p:nvPr/>
          </p:nvSpPr>
          <p:spPr bwMode="auto">
            <a:xfrm>
              <a:off x="2476500" y="4810125"/>
              <a:ext cx="2057400" cy="0"/>
            </a:xfrm>
            <a:prstGeom prst="line">
              <a:avLst/>
            </a:prstGeom>
            <a:noFill/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Line 9"/>
            <p:cNvSpPr>
              <a:spLocks noChangeShapeType="1"/>
            </p:cNvSpPr>
            <p:nvPr/>
          </p:nvSpPr>
          <p:spPr bwMode="auto">
            <a:xfrm>
              <a:off x="2514600" y="5867400"/>
              <a:ext cx="2057400" cy="0"/>
            </a:xfrm>
            <a:prstGeom prst="line">
              <a:avLst/>
            </a:prstGeom>
            <a:noFill/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12303" name="Straight Arrow Connector 2"/>
            <p:cNvCxnSpPr>
              <a:cxnSpLocks noChangeShapeType="1"/>
            </p:cNvCxnSpPr>
            <p:nvPr/>
          </p:nvCxnSpPr>
          <p:spPr bwMode="auto">
            <a:xfrm flipV="1">
              <a:off x="2400300" y="3517900"/>
              <a:ext cx="0" cy="91440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304" name="Straight Arrow Connector 16"/>
            <p:cNvCxnSpPr>
              <a:cxnSpLocks noChangeShapeType="1"/>
            </p:cNvCxnSpPr>
            <p:nvPr/>
          </p:nvCxnSpPr>
          <p:spPr bwMode="auto">
            <a:xfrm>
              <a:off x="2400300" y="4432300"/>
              <a:ext cx="213360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05" name="TextBox 5"/>
            <p:cNvSpPr txBox="1">
              <a:spLocks noChangeArrowheads="1"/>
            </p:cNvSpPr>
            <p:nvPr/>
          </p:nvSpPr>
          <p:spPr bwMode="auto">
            <a:xfrm>
              <a:off x="4487863" y="4248150"/>
              <a:ext cx="3206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12306" name="TextBox 20"/>
            <p:cNvSpPr txBox="1">
              <a:spLocks noChangeArrowheads="1"/>
            </p:cNvSpPr>
            <p:nvPr/>
          </p:nvSpPr>
          <p:spPr bwMode="auto">
            <a:xfrm>
              <a:off x="2443163" y="3333750"/>
              <a:ext cx="846137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I(x,y)</a:t>
              </a:r>
            </a:p>
          </p:txBody>
        </p:sp>
        <p:cxnSp>
          <p:nvCxnSpPr>
            <p:cNvPr id="12307" name="Straight Arrow Connector 21"/>
            <p:cNvCxnSpPr>
              <a:cxnSpLocks noChangeShapeType="1"/>
            </p:cNvCxnSpPr>
            <p:nvPr/>
          </p:nvCxnSpPr>
          <p:spPr bwMode="auto">
            <a:xfrm>
              <a:off x="2514600" y="5257800"/>
              <a:ext cx="213360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08" name="TextBox 22"/>
            <p:cNvSpPr txBox="1">
              <a:spLocks noChangeArrowheads="1"/>
            </p:cNvSpPr>
            <p:nvPr/>
          </p:nvSpPr>
          <p:spPr bwMode="auto">
            <a:xfrm>
              <a:off x="4648200" y="5002213"/>
              <a:ext cx="3206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sp>
          <p:nvSpPr>
            <p:cNvPr id="12309" name="TextBox 23"/>
            <p:cNvSpPr txBox="1">
              <a:spLocks noChangeArrowheads="1"/>
            </p:cNvSpPr>
            <p:nvPr/>
          </p:nvSpPr>
          <p:spPr bwMode="auto">
            <a:xfrm>
              <a:off x="4741863" y="5940425"/>
              <a:ext cx="32067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r>
                <a:rPr lang="en-US" altLang="en-US"/>
                <a:t>x</a:t>
              </a:r>
            </a:p>
          </p:txBody>
        </p:sp>
        <p:cxnSp>
          <p:nvCxnSpPr>
            <p:cNvPr id="12310" name="Straight Arrow Connector 24"/>
            <p:cNvCxnSpPr>
              <a:cxnSpLocks noChangeShapeType="1"/>
            </p:cNvCxnSpPr>
            <p:nvPr/>
          </p:nvCxnSpPr>
          <p:spPr bwMode="auto">
            <a:xfrm>
              <a:off x="2590800" y="6286500"/>
              <a:ext cx="2133600" cy="0"/>
            </a:xfrm>
            <a:prstGeom prst="straightConnector1">
              <a:avLst/>
            </a:prstGeom>
            <a:noFill/>
            <a:ln w="12700" algn="ctr">
              <a:solidFill>
                <a:schemeClr val="tx1"/>
              </a:solidFill>
              <a:prstDash val="dash"/>
              <a:round/>
              <a:headEnd type="none" w="sm" len="sm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C0F35EBB-589A-4B81-B1F1-2EF88F520579}"/>
                </a:ext>
              </a:extLst>
            </p:cNvPr>
            <p:cNvCxnSpPr/>
            <p:nvPr/>
          </p:nvCxnSpPr>
          <p:spPr>
            <a:xfrm flipH="1">
              <a:off x="3425826" y="3758406"/>
              <a:ext cx="66675" cy="2857500"/>
            </a:xfrm>
            <a:prstGeom prst="line">
              <a:avLst/>
            </a:prstGeom>
            <a:ln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0263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457200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Result of applying second order filter (Laplacian filter)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 </a:t>
            </a:r>
          </a:p>
        </p:txBody>
      </p:sp>
      <p:pic>
        <p:nvPicPr>
          <p:cNvPr id="65542" name="Picture 4" descr="laplacian_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76400"/>
            <a:ext cx="4572000" cy="342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3" name="Text Box 5"/>
          <p:cNvSpPr txBox="1">
            <a:spLocks noChangeArrowheads="1"/>
          </p:cNvSpPr>
          <p:nvPr/>
        </p:nvSpPr>
        <p:spPr bwMode="auto">
          <a:xfrm>
            <a:off x="1905000" y="5334000"/>
            <a:ext cx="679767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Top left: Orginal image. Top right: After Gaussian blur filter. Bottom Left: Apply Laplacian filter on the blurred image. Bottom right: Edge after zero crossing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71336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dirty="0">
                <a:sym typeface="Symbol" pitchFamily="18" charset="2"/>
              </a:rPr>
              <a:t></a:t>
            </a:r>
            <a:r>
              <a:rPr lang="en-US" altLang="zh-TW" baseline="30000" dirty="0"/>
              <a:t>2</a:t>
            </a:r>
            <a:r>
              <a:rPr lang="en-US" altLang="zh-TW" dirty="0"/>
              <a:t>I</a:t>
            </a:r>
            <a:r>
              <a:rPr lang="en-US" altLang="en-US" dirty="0"/>
              <a:t> calculation by convolution*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3519" y="1417638"/>
            <a:ext cx="7696200" cy="4530725"/>
          </a:xfrm>
        </p:spPr>
        <p:txBody>
          <a:bodyPr/>
          <a:lstStyle/>
          <a:p>
            <a:pPr eaLnBrk="1" hangingPunct="1"/>
            <a:r>
              <a:rPr lang="en-US" altLang="en-US" sz="2000" dirty="0"/>
              <a:t>Second order derivative of an image I w.r.t x and y</a:t>
            </a:r>
          </a:p>
          <a:p>
            <a:pPr eaLnBrk="1" hangingPunct="1"/>
            <a:r>
              <a:rPr lang="en-US" altLang="en-US" sz="2000" dirty="0"/>
              <a:t>Similar to using a 2nd-order-derivative filter to I</a:t>
            </a:r>
          </a:p>
          <a:p>
            <a:pPr eaLnBrk="1" hangingPunct="1"/>
            <a:r>
              <a:rPr lang="en-US" altLang="en-US" sz="2000" dirty="0"/>
              <a:t>Or convolves a 2nd-order-derivative filter mask with I </a:t>
            </a:r>
          </a:p>
          <a:p>
            <a:pPr lvl="1" eaLnBrk="1" hangingPunct="1"/>
            <a:r>
              <a:rPr lang="en-US" altLang="zh-TW" sz="2000" dirty="0">
                <a:sym typeface="Symbol" pitchFamily="18" charset="2"/>
              </a:rPr>
              <a:t>That means: </a:t>
            </a:r>
            <a:r>
              <a:rPr lang="en-US" altLang="zh-TW" sz="2000" baseline="30000" dirty="0"/>
              <a:t>2</a:t>
            </a:r>
            <a:r>
              <a:rPr lang="en-US" altLang="zh-TW" sz="2000" dirty="0"/>
              <a:t>I</a:t>
            </a:r>
            <a:r>
              <a:rPr lang="en-US" altLang="en-US" sz="2000" dirty="0"/>
              <a:t> =</a:t>
            </a:r>
            <a:r>
              <a:rPr lang="en-US" altLang="zh-TW" sz="2000" dirty="0">
                <a:sym typeface="Symbol" pitchFamily="18" charset="2"/>
              </a:rPr>
              <a:t></a:t>
            </a:r>
            <a:r>
              <a:rPr lang="en-US" altLang="zh-TW" sz="2000" baseline="30000" dirty="0"/>
              <a:t>2</a:t>
            </a:r>
            <a:r>
              <a:rPr lang="en-US" altLang="zh-TW" sz="2000" dirty="0"/>
              <a:t>*I</a:t>
            </a:r>
            <a:endParaRPr lang="en-US" altLang="en-US" sz="2000" dirty="0">
              <a:ea typeface="新細明體" charset="-120"/>
            </a:endParaRPr>
          </a:p>
          <a:p>
            <a:pPr eaLnBrk="1" hangingPunct="1"/>
            <a:r>
              <a:rPr lang="en-US" altLang="zh-TW" sz="2000" dirty="0">
                <a:sym typeface="Symbol" pitchFamily="18" charset="2"/>
              </a:rPr>
              <a:t>When </a:t>
            </a:r>
            <a:r>
              <a:rPr lang="en-US" altLang="zh-TW" sz="2000" baseline="30000" dirty="0"/>
              <a:t>2</a:t>
            </a:r>
            <a:r>
              <a:rPr lang="en-US" altLang="zh-TW" sz="2000" dirty="0"/>
              <a:t>I(</a:t>
            </a:r>
            <a:r>
              <a:rPr lang="en-US" altLang="zh-TW" sz="2000" dirty="0" err="1"/>
              <a:t>x,y</a:t>
            </a:r>
            <a:r>
              <a:rPr lang="en-US" altLang="zh-TW" sz="2000" dirty="0"/>
              <a:t>) =0, it is an edge</a:t>
            </a:r>
            <a:endParaRPr lang="en-US" altLang="en-US" sz="20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en-US" sz="2400" dirty="0"/>
          </a:p>
          <a:p>
            <a:pPr eaLnBrk="1" hangingPunct="1"/>
            <a:endParaRPr lang="en-US" altLang="en-US" sz="1800" dirty="0"/>
          </a:p>
          <a:p>
            <a:pPr eaLnBrk="1" hangingPunct="1"/>
            <a:endParaRPr lang="en-US" altLang="zh-TW" sz="2400" dirty="0">
              <a:sym typeface="Symbol" pitchFamily="18" charset="2"/>
            </a:endParaRPr>
          </a:p>
          <a:p>
            <a:pPr eaLnBrk="1" hangingPunct="1"/>
            <a:endParaRPr lang="en-US" altLang="zh-TW" sz="2400" dirty="0">
              <a:sym typeface="Symbol" pitchFamily="18" charset="2"/>
            </a:endParaRPr>
          </a:p>
          <a:p>
            <a:pPr eaLnBrk="1" hangingPunct="1"/>
            <a:endParaRPr lang="en-US" altLang="zh-TW" sz="2400" dirty="0">
              <a:sym typeface="Symbol" pitchFamily="18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6564" name="Object 9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066800" y="3268345"/>
                <a:ext cx="4495800" cy="23336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</m:oMathPara>
                </a14:m>
                <a:b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0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−4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564" name="Object 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066800" y="3268345"/>
                <a:ext cx="4495800" cy="2333625"/>
              </a:xfrm>
              <a:prstGeom prst="rect">
                <a:avLst/>
              </a:prstGeom>
              <a:blipFill>
                <a:blip r:embed="rId3"/>
                <a:stretch>
                  <a:fillRect l="-1355" b="-344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565" name="Object 17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6172200" y="1600199"/>
                <a:ext cx="2754630" cy="32004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Second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order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edge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Lapalcian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masks</m:t>
                      </m:r>
                    </m:oMath>
                  </m:oMathPara>
                </a14:m>
                <a:br>
                  <a:rPr lang="en-US" sz="2000" i="0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000" i="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sz="2000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b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000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6565" name="Object 1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6172200" y="1600199"/>
                <a:ext cx="2754630" cy="32004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568" name="Text Box 12"/>
          <p:cNvSpPr txBox="1">
            <a:spLocks noChangeArrowheads="1"/>
          </p:cNvSpPr>
          <p:nvPr/>
        </p:nvSpPr>
        <p:spPr bwMode="auto">
          <a:xfrm>
            <a:off x="457200" y="6356351"/>
            <a:ext cx="720883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 sz="1400" dirty="0"/>
          </a:p>
          <a:p>
            <a:r>
              <a:rPr lang="en-US" altLang="en-US" sz="1400" dirty="0"/>
              <a:t>2nd-order-derivative filter : http://homepages.inf.ed.ac.uk/rbf/HIPR2/log.htm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C9D6-A8DF-4B57-A35B-26A8A1B277A5}" type="slidenum">
              <a:rPr lang="en-US" altLang="en-US" smtClean="0"/>
              <a:pPr/>
              <a:t>66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138284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Noise removal using Gaussian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 </a:t>
            </a:r>
            <a:r>
              <a:rPr lang="en-US" altLang="zh-TW" dirty="0">
                <a:sym typeface="Symbol" pitchFamily="18" charset="2"/>
              </a:rPr>
              <a:t></a:t>
            </a:r>
            <a:r>
              <a:rPr lang="en-US" altLang="zh-TW" baseline="30000" dirty="0"/>
              <a:t>2</a:t>
            </a:r>
            <a:r>
              <a:rPr lang="en-US" altLang="zh-TW" dirty="0"/>
              <a:t>I(</a:t>
            </a:r>
            <a:r>
              <a:rPr lang="en-US" altLang="zh-TW" dirty="0" err="1"/>
              <a:t>x,y</a:t>
            </a:r>
            <a:r>
              <a:rPr lang="en-US" altLang="zh-TW" dirty="0"/>
              <a:t>) =0 is sensitive to noise (is a problem), so we use </a:t>
            </a:r>
            <a:r>
              <a:rPr lang="en-US" altLang="zh-TW" dirty="0">
                <a:sym typeface="Symbol" pitchFamily="18" charset="2"/>
              </a:rPr>
              <a:t></a:t>
            </a:r>
            <a:r>
              <a:rPr lang="en-US" altLang="zh-TW" baseline="30000" dirty="0"/>
              <a:t>2</a:t>
            </a:r>
            <a:r>
              <a:rPr lang="en-US" altLang="zh-TW" dirty="0"/>
              <a:t>G(I(</a:t>
            </a:r>
            <a:r>
              <a:rPr lang="en-US" altLang="zh-TW" dirty="0" err="1"/>
              <a:t>x,y</a:t>
            </a:r>
            <a:r>
              <a:rPr lang="en-US" altLang="zh-TW" dirty="0"/>
              <a:t>)) =0 , smooth first then find edge</a:t>
            </a:r>
          </a:p>
          <a:p>
            <a:pPr eaLnBrk="1" hangingPunct="1"/>
            <a:r>
              <a:rPr lang="en-US" altLang="zh-TW" dirty="0"/>
              <a:t>In convolution you can</a:t>
            </a:r>
          </a:p>
          <a:p>
            <a:pPr lvl="1" eaLnBrk="1" hangingPunct="1"/>
            <a:r>
              <a:rPr lang="en-US" altLang="zh-TW" dirty="0">
                <a:sym typeface="Symbol" pitchFamily="18" charset="2"/>
              </a:rPr>
              <a:t></a:t>
            </a:r>
            <a:r>
              <a:rPr lang="en-US" altLang="zh-TW" baseline="30000" dirty="0"/>
              <a:t>2</a:t>
            </a:r>
            <a:r>
              <a:rPr lang="en-US" altLang="zh-TW" dirty="0"/>
              <a:t>G(I(</a:t>
            </a:r>
            <a:r>
              <a:rPr lang="en-US" altLang="zh-TW" dirty="0" err="1"/>
              <a:t>x,y</a:t>
            </a:r>
            <a:r>
              <a:rPr lang="en-US" altLang="zh-TW" dirty="0"/>
              <a:t>)) =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</a:t>
            </a:r>
            <a:r>
              <a:rPr lang="en-US" altLang="zh-TW" baseline="30000" dirty="0">
                <a:solidFill>
                  <a:srgbClr val="FF0000"/>
                </a:solidFill>
              </a:rPr>
              <a:t>2</a:t>
            </a:r>
            <a:r>
              <a:rPr lang="en-US" altLang="zh-TW" dirty="0">
                <a:solidFill>
                  <a:srgbClr val="FF0000"/>
                </a:solidFill>
              </a:rPr>
              <a:t>G)*</a:t>
            </a:r>
            <a:r>
              <a:rPr lang="en-US" altLang="zh-TW" dirty="0"/>
              <a:t>I(</a:t>
            </a:r>
            <a:r>
              <a:rPr lang="en-US" altLang="zh-TW" dirty="0" err="1"/>
              <a:t>x,y</a:t>
            </a:r>
            <a:r>
              <a:rPr lang="en-US" altLang="zh-TW" dirty="0"/>
              <a:t>) =0</a:t>
            </a:r>
          </a:p>
          <a:p>
            <a:pPr lvl="1" eaLnBrk="1" hangingPunct="1"/>
            <a:r>
              <a:rPr lang="en-US" altLang="zh-TW" dirty="0"/>
              <a:t>Convolve a Laplacian operator </a:t>
            </a:r>
            <a:r>
              <a:rPr lang="en-US" altLang="zh-TW" dirty="0">
                <a:solidFill>
                  <a:srgbClr val="FF0000"/>
                </a:solidFill>
              </a:rPr>
              <a:t>(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</a:t>
            </a:r>
            <a:r>
              <a:rPr lang="en-US" altLang="zh-TW" baseline="30000" dirty="0">
                <a:solidFill>
                  <a:srgbClr val="FF0000"/>
                </a:solidFill>
              </a:rPr>
              <a:t>2</a:t>
            </a:r>
            <a:r>
              <a:rPr lang="en-US" altLang="zh-TW" dirty="0">
                <a:solidFill>
                  <a:srgbClr val="FF0000"/>
                </a:solidFill>
              </a:rPr>
              <a:t>G) </a:t>
            </a:r>
            <a:r>
              <a:rPr lang="en-US" altLang="zh-TW" dirty="0"/>
              <a:t>with I</a:t>
            </a:r>
          </a:p>
          <a:p>
            <a:pPr eaLnBrk="1" hangingPunct="1"/>
            <a:r>
              <a:rPr lang="en-US" altLang="en-US" dirty="0"/>
              <a:t>Idea: Second order differentiation of Gaussian distribution. Combine </a:t>
            </a:r>
            <a:r>
              <a:rPr lang="en-US" altLang="zh-TW" dirty="0">
                <a:solidFill>
                  <a:srgbClr val="FF0000"/>
                </a:solidFill>
                <a:sym typeface="Symbol" pitchFamily="18" charset="2"/>
              </a:rPr>
              <a:t></a:t>
            </a:r>
            <a:r>
              <a:rPr lang="en-US" altLang="zh-TW" baseline="30000" dirty="0">
                <a:solidFill>
                  <a:srgbClr val="FF0000"/>
                </a:solidFill>
              </a:rPr>
              <a:t>2</a:t>
            </a:r>
            <a:r>
              <a:rPr lang="en-US" altLang="zh-TW" baseline="30000" dirty="0"/>
              <a:t> </a:t>
            </a:r>
            <a:r>
              <a:rPr lang="en-US" altLang="zh-TW" dirty="0"/>
              <a:t>and</a:t>
            </a:r>
            <a:r>
              <a:rPr lang="en-US" altLang="zh-TW" baseline="30000" dirty="0"/>
              <a:t> </a:t>
            </a:r>
            <a:r>
              <a:rPr lang="en-US" altLang="zh-TW" dirty="0">
                <a:solidFill>
                  <a:srgbClr val="FF0000"/>
                </a:solidFill>
              </a:rPr>
              <a:t>G</a:t>
            </a:r>
            <a:r>
              <a:rPr lang="en-US" altLang="zh-TW" dirty="0"/>
              <a:t> together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Application: smoothing and edge finding at one go</a:t>
            </a:r>
            <a:endParaRPr lang="en-US" altLang="en-US" dirty="0">
              <a:ea typeface="新細明體" charset="-12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67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970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473075" y="685800"/>
            <a:ext cx="8229600" cy="114300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en-US" altLang="en-US" sz="2400" dirty="0" err="1"/>
              <a:t>LoG</a:t>
            </a:r>
            <a:r>
              <a:rPr lang="en-US" altLang="en-US" sz="2400" dirty="0"/>
              <a:t> (</a:t>
            </a:r>
            <a:r>
              <a:rPr lang="en-US" altLang="en-US" sz="2400" u="sng" dirty="0"/>
              <a:t>L</a:t>
            </a:r>
            <a:r>
              <a:rPr lang="en-US" altLang="en-US" sz="2400" dirty="0"/>
              <a:t>aplacian </a:t>
            </a:r>
            <a:r>
              <a:rPr lang="en-US" altLang="en-US" sz="2400" u="sng" dirty="0"/>
              <a:t>o</a:t>
            </a:r>
            <a:r>
              <a:rPr lang="en-US" altLang="en-US" sz="2400" dirty="0"/>
              <a:t>f </a:t>
            </a:r>
            <a:r>
              <a:rPr lang="en-US" altLang="en-US" sz="2400" u="sng" dirty="0"/>
              <a:t>G</a:t>
            </a:r>
            <a:r>
              <a:rPr lang="en-US" altLang="en-US" sz="2400" dirty="0"/>
              <a:t>aussian)</a:t>
            </a:r>
            <a:br>
              <a:rPr lang="en-US" altLang="en-US" sz="2400" dirty="0"/>
            </a:br>
            <a:r>
              <a:rPr lang="en-US" altLang="en-US" sz="2400" dirty="0"/>
              <a:t>Put smoothing and edge detection together for better performance. Second order differentiation of Gaussian</a:t>
            </a:r>
            <a:br>
              <a:rPr lang="en-US" altLang="en-US" sz="2400" dirty="0"/>
            </a:br>
            <a:r>
              <a:rPr lang="en-US" altLang="en-US" sz="2400" dirty="0"/>
              <a:t>Application: smoothing and edge finding at one go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0850" y="2201863"/>
            <a:ext cx="4038600" cy="4527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Gaussian G</a:t>
            </a:r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First order differentiation of G (Divergence of G) </a:t>
            </a:r>
            <a:r>
              <a:rPr lang="en-US" altLang="zh-TW" sz="2400">
                <a:sym typeface="Symbol" pitchFamily="18" charset="2"/>
              </a:rPr>
              <a:t>G</a:t>
            </a: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endParaRPr lang="en-US" altLang="en-US" sz="2400"/>
          </a:p>
          <a:p>
            <a:pPr eaLnBrk="1" hangingPunct="1">
              <a:lnSpc>
                <a:spcPct val="90000"/>
              </a:lnSpc>
            </a:pPr>
            <a:r>
              <a:rPr lang="en-US" altLang="en-US" sz="2400"/>
              <a:t>Second order differentiation of G (Laplacian of G LOG) </a:t>
            </a:r>
            <a:r>
              <a:rPr lang="en-US" altLang="zh-TW" sz="2400">
                <a:sym typeface="Symbol" pitchFamily="18" charset="2"/>
              </a:rPr>
              <a:t></a:t>
            </a:r>
            <a:r>
              <a:rPr lang="en-US" altLang="zh-TW" sz="2400" baseline="30000">
                <a:sym typeface="Symbol" pitchFamily="18" charset="2"/>
              </a:rPr>
              <a:t>2</a:t>
            </a:r>
            <a:r>
              <a:rPr lang="en-US" altLang="zh-TW" sz="2400">
                <a:sym typeface="Symbol" pitchFamily="18" charset="2"/>
              </a:rPr>
              <a:t>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z="2400">
              <a:ea typeface="新細明體" charset="-120"/>
              <a:sym typeface="Symbol" pitchFamily="18" charset="2"/>
            </a:endParaRPr>
          </a:p>
        </p:txBody>
      </p:sp>
      <p:sp>
        <p:nvSpPr>
          <p:cNvPr id="68612" name="Rectangle 13"/>
          <p:cNvSpPr>
            <a:spLocks noGrp="1" noChangeArrowheads="1"/>
          </p:cNvSpPr>
          <p:nvPr>
            <p:ph sz="half" idx="2"/>
          </p:nvPr>
        </p:nvSpPr>
        <p:spPr>
          <a:xfrm>
            <a:off x="4603750" y="1703388"/>
            <a:ext cx="4038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/>
              <a:t> </a:t>
            </a:r>
          </a:p>
        </p:txBody>
      </p:sp>
      <p:sp>
        <p:nvSpPr>
          <p:cNvPr id="68615" name="Freeform 4"/>
          <p:cNvSpPr>
            <a:spLocks/>
          </p:cNvSpPr>
          <p:nvPr/>
        </p:nvSpPr>
        <p:spPr bwMode="auto">
          <a:xfrm>
            <a:off x="5137150" y="2541588"/>
            <a:ext cx="1981200" cy="1016000"/>
          </a:xfrm>
          <a:custGeom>
            <a:avLst/>
            <a:gdLst>
              <a:gd name="T0" fmla="*/ 0 w 1248"/>
              <a:gd name="T1" fmla="*/ 2147483647 h 640"/>
              <a:gd name="T2" fmla="*/ 2147483647 w 1248"/>
              <a:gd name="T3" fmla="*/ 2147483647 h 640"/>
              <a:gd name="T4" fmla="*/ 2147483647 w 1248"/>
              <a:gd name="T5" fmla="*/ 2147483647 h 640"/>
              <a:gd name="T6" fmla="*/ 2147483647 w 1248"/>
              <a:gd name="T7" fmla="*/ 2147483647 h 640"/>
              <a:gd name="T8" fmla="*/ 2147483647 w 1248"/>
              <a:gd name="T9" fmla="*/ 0 h 640"/>
              <a:gd name="T10" fmla="*/ 2147483647 w 1248"/>
              <a:gd name="T11" fmla="*/ 2147483647 h 640"/>
              <a:gd name="T12" fmla="*/ 2147483647 w 1248"/>
              <a:gd name="T13" fmla="*/ 2147483647 h 640"/>
              <a:gd name="T14" fmla="*/ 2147483647 w 1248"/>
              <a:gd name="T15" fmla="*/ 2147483647 h 640"/>
              <a:gd name="T16" fmla="*/ 2147483647 w 1248"/>
              <a:gd name="T17" fmla="*/ 2147483647 h 640"/>
              <a:gd name="T18" fmla="*/ 2147483647 w 1248"/>
              <a:gd name="T19" fmla="*/ 2147483647 h 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8" h="640">
                <a:moveTo>
                  <a:pt x="0" y="624"/>
                </a:moveTo>
                <a:cubicBezTo>
                  <a:pt x="88" y="604"/>
                  <a:pt x="176" y="584"/>
                  <a:pt x="240" y="528"/>
                </a:cubicBezTo>
                <a:cubicBezTo>
                  <a:pt x="304" y="472"/>
                  <a:pt x="344" y="360"/>
                  <a:pt x="384" y="288"/>
                </a:cubicBezTo>
                <a:cubicBezTo>
                  <a:pt x="424" y="216"/>
                  <a:pt x="440" y="144"/>
                  <a:pt x="480" y="96"/>
                </a:cubicBezTo>
                <a:cubicBezTo>
                  <a:pt x="520" y="48"/>
                  <a:pt x="576" y="0"/>
                  <a:pt x="624" y="0"/>
                </a:cubicBezTo>
                <a:cubicBezTo>
                  <a:pt x="672" y="0"/>
                  <a:pt x="720" y="32"/>
                  <a:pt x="768" y="96"/>
                </a:cubicBezTo>
                <a:cubicBezTo>
                  <a:pt x="816" y="160"/>
                  <a:pt x="872" y="312"/>
                  <a:pt x="912" y="384"/>
                </a:cubicBezTo>
                <a:cubicBezTo>
                  <a:pt x="952" y="456"/>
                  <a:pt x="968" y="488"/>
                  <a:pt x="1008" y="528"/>
                </a:cubicBezTo>
                <a:cubicBezTo>
                  <a:pt x="1048" y="568"/>
                  <a:pt x="1112" y="608"/>
                  <a:pt x="1152" y="624"/>
                </a:cubicBezTo>
                <a:cubicBezTo>
                  <a:pt x="1192" y="640"/>
                  <a:pt x="1220" y="632"/>
                  <a:pt x="1248" y="624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6" name="Line 5"/>
          <p:cNvSpPr>
            <a:spLocks noChangeShapeType="1"/>
          </p:cNvSpPr>
          <p:nvPr/>
        </p:nvSpPr>
        <p:spPr bwMode="auto">
          <a:xfrm flipH="1">
            <a:off x="7118350" y="3532188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7" name="Line 6"/>
          <p:cNvSpPr>
            <a:spLocks noChangeShapeType="1"/>
          </p:cNvSpPr>
          <p:nvPr/>
        </p:nvSpPr>
        <p:spPr bwMode="auto">
          <a:xfrm>
            <a:off x="6127750" y="2160588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8" name="Line 7"/>
          <p:cNvSpPr>
            <a:spLocks noChangeShapeType="1"/>
          </p:cNvSpPr>
          <p:nvPr/>
        </p:nvSpPr>
        <p:spPr bwMode="auto">
          <a:xfrm>
            <a:off x="4527550" y="3532188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19" name="Text Box 8"/>
          <p:cNvSpPr txBox="1">
            <a:spLocks noChangeArrowheads="1"/>
          </p:cNvSpPr>
          <p:nvPr/>
        </p:nvSpPr>
        <p:spPr bwMode="auto">
          <a:xfrm>
            <a:off x="5459413" y="2057400"/>
            <a:ext cx="7032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G(x)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620" name="Object 9"/>
              <p:cNvSpPr txBox="1"/>
              <p:nvPr/>
            </p:nvSpPr>
            <p:spPr bwMode="auto">
              <a:xfrm>
                <a:off x="6432550" y="2160588"/>
                <a:ext cx="1219200" cy="487362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1/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6862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432550" y="2160588"/>
                <a:ext cx="1219200" cy="4873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621" name="Text Box 10"/>
          <p:cNvSpPr txBox="1">
            <a:spLocks noChangeArrowheads="1"/>
          </p:cNvSpPr>
          <p:nvPr/>
        </p:nvSpPr>
        <p:spPr bwMode="auto">
          <a:xfrm>
            <a:off x="8016875" y="3411538"/>
            <a:ext cx="319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68622" name="Text Box 11"/>
          <p:cNvSpPr txBox="1">
            <a:spLocks noChangeArrowheads="1"/>
          </p:cNvSpPr>
          <p:nvPr/>
        </p:nvSpPr>
        <p:spPr bwMode="auto">
          <a:xfrm>
            <a:off x="5959475" y="3640138"/>
            <a:ext cx="406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68623" name="Line 12"/>
          <p:cNvSpPr>
            <a:spLocks noChangeShapeType="1"/>
          </p:cNvSpPr>
          <p:nvPr/>
        </p:nvSpPr>
        <p:spPr bwMode="auto">
          <a:xfrm>
            <a:off x="5899150" y="2541588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4" name="Line 14"/>
          <p:cNvSpPr>
            <a:spLocks noChangeShapeType="1"/>
          </p:cNvSpPr>
          <p:nvPr/>
        </p:nvSpPr>
        <p:spPr bwMode="auto">
          <a:xfrm>
            <a:off x="4527550" y="4827588"/>
            <a:ext cx="3657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5" name="Line 15"/>
          <p:cNvSpPr>
            <a:spLocks noChangeShapeType="1"/>
          </p:cNvSpPr>
          <p:nvPr/>
        </p:nvSpPr>
        <p:spPr bwMode="auto">
          <a:xfrm flipV="1">
            <a:off x="6127750" y="4141788"/>
            <a:ext cx="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6" name="Text Box 16"/>
          <p:cNvSpPr txBox="1">
            <a:spLocks noChangeArrowheads="1"/>
          </p:cNvSpPr>
          <p:nvPr/>
        </p:nvSpPr>
        <p:spPr bwMode="auto">
          <a:xfrm>
            <a:off x="7880350" y="4827588"/>
            <a:ext cx="319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68627" name="Freeform 17"/>
          <p:cNvSpPr>
            <a:spLocks/>
          </p:cNvSpPr>
          <p:nvPr/>
        </p:nvSpPr>
        <p:spPr bwMode="auto">
          <a:xfrm>
            <a:off x="4984750" y="4294188"/>
            <a:ext cx="2057400" cy="1092200"/>
          </a:xfrm>
          <a:custGeom>
            <a:avLst/>
            <a:gdLst>
              <a:gd name="T0" fmla="*/ 0 w 1344"/>
              <a:gd name="T1" fmla="*/ 2147483647 h 736"/>
              <a:gd name="T2" fmla="*/ 2147483647 w 1344"/>
              <a:gd name="T3" fmla="*/ 2147483647 h 736"/>
              <a:gd name="T4" fmla="*/ 2147483647 w 1344"/>
              <a:gd name="T5" fmla="*/ 2147483647 h 736"/>
              <a:gd name="T6" fmla="*/ 2147483647 w 1344"/>
              <a:gd name="T7" fmla="*/ 2147483647 h 736"/>
              <a:gd name="T8" fmla="*/ 2147483647 w 1344"/>
              <a:gd name="T9" fmla="*/ 2147483647 h 736"/>
              <a:gd name="T10" fmla="*/ 2147483647 w 1344"/>
              <a:gd name="T11" fmla="*/ 2147483647 h 736"/>
              <a:gd name="T12" fmla="*/ 2147483647 w 1344"/>
              <a:gd name="T13" fmla="*/ 2147483647 h 736"/>
              <a:gd name="T14" fmla="*/ 2147483647 w 1344"/>
              <a:gd name="T15" fmla="*/ 2147483647 h 7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344" h="736">
                <a:moveTo>
                  <a:pt x="0" y="352"/>
                </a:moveTo>
                <a:cubicBezTo>
                  <a:pt x="104" y="332"/>
                  <a:pt x="208" y="312"/>
                  <a:pt x="288" y="256"/>
                </a:cubicBezTo>
                <a:cubicBezTo>
                  <a:pt x="368" y="200"/>
                  <a:pt x="424" y="32"/>
                  <a:pt x="480" y="16"/>
                </a:cubicBezTo>
                <a:cubicBezTo>
                  <a:pt x="536" y="0"/>
                  <a:pt x="576" y="96"/>
                  <a:pt x="624" y="160"/>
                </a:cubicBezTo>
                <a:cubicBezTo>
                  <a:pt x="672" y="224"/>
                  <a:pt x="712" y="304"/>
                  <a:pt x="768" y="400"/>
                </a:cubicBezTo>
                <a:cubicBezTo>
                  <a:pt x="824" y="496"/>
                  <a:pt x="896" y="736"/>
                  <a:pt x="960" y="736"/>
                </a:cubicBezTo>
                <a:cubicBezTo>
                  <a:pt x="1024" y="736"/>
                  <a:pt x="1088" y="464"/>
                  <a:pt x="1152" y="400"/>
                </a:cubicBezTo>
                <a:cubicBezTo>
                  <a:pt x="1216" y="336"/>
                  <a:pt x="1280" y="344"/>
                  <a:pt x="1344" y="352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8" name="Line 18"/>
          <p:cNvSpPr>
            <a:spLocks noChangeShapeType="1"/>
          </p:cNvSpPr>
          <p:nvPr/>
        </p:nvSpPr>
        <p:spPr bwMode="auto">
          <a:xfrm>
            <a:off x="4679950" y="6199188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29" name="Line 19"/>
          <p:cNvSpPr>
            <a:spLocks noChangeShapeType="1"/>
          </p:cNvSpPr>
          <p:nvPr/>
        </p:nvSpPr>
        <p:spPr bwMode="auto">
          <a:xfrm flipV="1">
            <a:off x="6127750" y="5360988"/>
            <a:ext cx="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0" name="Line 21"/>
          <p:cNvSpPr>
            <a:spLocks noChangeShapeType="1"/>
          </p:cNvSpPr>
          <p:nvPr/>
        </p:nvSpPr>
        <p:spPr bwMode="auto">
          <a:xfrm>
            <a:off x="5746750" y="2846388"/>
            <a:ext cx="0" cy="33528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1" name="Line 22"/>
          <p:cNvSpPr>
            <a:spLocks noChangeShapeType="1"/>
          </p:cNvSpPr>
          <p:nvPr/>
        </p:nvSpPr>
        <p:spPr bwMode="auto">
          <a:xfrm>
            <a:off x="6432550" y="2770188"/>
            <a:ext cx="0" cy="34290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2" name="Freeform 25"/>
          <p:cNvSpPr>
            <a:spLocks/>
          </p:cNvSpPr>
          <p:nvPr/>
        </p:nvSpPr>
        <p:spPr bwMode="auto">
          <a:xfrm>
            <a:off x="5060950" y="5868988"/>
            <a:ext cx="2057400" cy="863600"/>
          </a:xfrm>
          <a:custGeom>
            <a:avLst/>
            <a:gdLst>
              <a:gd name="T0" fmla="*/ 0 w 1296"/>
              <a:gd name="T1" fmla="*/ 2147483647 h 544"/>
              <a:gd name="T2" fmla="*/ 2147483647 w 1296"/>
              <a:gd name="T3" fmla="*/ 2147483647 h 544"/>
              <a:gd name="T4" fmla="*/ 2147483647 w 1296"/>
              <a:gd name="T5" fmla="*/ 2147483647 h 544"/>
              <a:gd name="T6" fmla="*/ 2147483647 w 1296"/>
              <a:gd name="T7" fmla="*/ 2147483647 h 544"/>
              <a:gd name="T8" fmla="*/ 2147483647 w 1296"/>
              <a:gd name="T9" fmla="*/ 2147483647 h 544"/>
              <a:gd name="T10" fmla="*/ 2147483647 w 1296"/>
              <a:gd name="T11" fmla="*/ 2147483647 h 544"/>
              <a:gd name="T12" fmla="*/ 2147483647 w 1296"/>
              <a:gd name="T13" fmla="*/ 2147483647 h 544"/>
              <a:gd name="T14" fmla="*/ 2147483647 w 1296"/>
              <a:gd name="T15" fmla="*/ 2147483647 h 544"/>
              <a:gd name="T16" fmla="*/ 2147483647 w 1296"/>
              <a:gd name="T17" fmla="*/ 2147483647 h 544"/>
              <a:gd name="T18" fmla="*/ 2147483647 w 1296"/>
              <a:gd name="T19" fmla="*/ 2147483647 h 544"/>
              <a:gd name="T20" fmla="*/ 2147483647 w 1296"/>
              <a:gd name="T21" fmla="*/ 2147483647 h 544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296" h="544">
                <a:moveTo>
                  <a:pt x="0" y="208"/>
                </a:moveTo>
                <a:cubicBezTo>
                  <a:pt x="72" y="176"/>
                  <a:pt x="144" y="144"/>
                  <a:pt x="192" y="112"/>
                </a:cubicBezTo>
                <a:cubicBezTo>
                  <a:pt x="240" y="80"/>
                  <a:pt x="248" y="0"/>
                  <a:pt x="288" y="16"/>
                </a:cubicBezTo>
                <a:cubicBezTo>
                  <a:pt x="328" y="32"/>
                  <a:pt x="384" y="144"/>
                  <a:pt x="432" y="208"/>
                </a:cubicBezTo>
                <a:cubicBezTo>
                  <a:pt x="480" y="272"/>
                  <a:pt x="536" y="344"/>
                  <a:pt x="576" y="400"/>
                </a:cubicBezTo>
                <a:cubicBezTo>
                  <a:pt x="616" y="456"/>
                  <a:pt x="640" y="544"/>
                  <a:pt x="672" y="544"/>
                </a:cubicBezTo>
                <a:cubicBezTo>
                  <a:pt x="704" y="544"/>
                  <a:pt x="728" y="472"/>
                  <a:pt x="768" y="400"/>
                </a:cubicBezTo>
                <a:cubicBezTo>
                  <a:pt x="808" y="328"/>
                  <a:pt x="880" y="176"/>
                  <a:pt x="912" y="112"/>
                </a:cubicBezTo>
                <a:cubicBezTo>
                  <a:pt x="944" y="48"/>
                  <a:pt x="928" y="8"/>
                  <a:pt x="960" y="16"/>
                </a:cubicBezTo>
                <a:cubicBezTo>
                  <a:pt x="992" y="24"/>
                  <a:pt x="1048" y="128"/>
                  <a:pt x="1104" y="160"/>
                </a:cubicBezTo>
                <a:cubicBezTo>
                  <a:pt x="1160" y="192"/>
                  <a:pt x="1228" y="200"/>
                  <a:pt x="1296" y="208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633" name="Text Box 26"/>
          <p:cNvSpPr txBox="1">
            <a:spLocks noChangeArrowheads="1"/>
          </p:cNvSpPr>
          <p:nvPr/>
        </p:nvSpPr>
        <p:spPr bwMode="auto">
          <a:xfrm>
            <a:off x="4511675" y="2344738"/>
            <a:ext cx="7032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G(x)</a:t>
            </a:r>
          </a:p>
        </p:txBody>
      </p:sp>
      <p:sp>
        <p:nvSpPr>
          <p:cNvPr id="68634" name="Text Box 27"/>
          <p:cNvSpPr txBox="1">
            <a:spLocks noChangeArrowheads="1"/>
          </p:cNvSpPr>
          <p:nvPr/>
        </p:nvSpPr>
        <p:spPr bwMode="auto">
          <a:xfrm>
            <a:off x="4435475" y="4098925"/>
            <a:ext cx="866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TW">
                <a:sym typeface="Symbol" pitchFamily="18" charset="2"/>
              </a:rPr>
              <a:t>G</a:t>
            </a:r>
            <a:r>
              <a:rPr lang="en-US" altLang="en-US"/>
              <a:t>(x)</a:t>
            </a:r>
          </a:p>
        </p:txBody>
      </p:sp>
      <p:sp>
        <p:nvSpPr>
          <p:cNvPr id="68635" name="Text Box 28"/>
          <p:cNvSpPr txBox="1">
            <a:spLocks noChangeArrowheads="1"/>
          </p:cNvSpPr>
          <p:nvPr/>
        </p:nvSpPr>
        <p:spPr bwMode="auto">
          <a:xfrm>
            <a:off x="4587875" y="5622925"/>
            <a:ext cx="9636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zh-TW">
                <a:sym typeface="Symbol" pitchFamily="18" charset="2"/>
              </a:rPr>
              <a:t></a:t>
            </a:r>
            <a:r>
              <a:rPr lang="en-US" altLang="zh-TW" baseline="30000">
                <a:sym typeface="Symbol" pitchFamily="18" charset="2"/>
              </a:rPr>
              <a:t>2</a:t>
            </a:r>
            <a:r>
              <a:rPr lang="en-US" altLang="zh-TW">
                <a:sym typeface="Symbol" pitchFamily="18" charset="2"/>
              </a:rPr>
              <a:t>G(x)</a:t>
            </a:r>
            <a:endParaRPr lang="en-US" altLang="en-US">
              <a:sym typeface="Symbol" pitchFamily="18" charset="2"/>
            </a:endParaRPr>
          </a:p>
        </p:txBody>
      </p:sp>
      <p:sp>
        <p:nvSpPr>
          <p:cNvPr id="68636" name="Text Box 29"/>
          <p:cNvSpPr txBox="1">
            <a:spLocks noChangeArrowheads="1"/>
          </p:cNvSpPr>
          <p:nvPr/>
        </p:nvSpPr>
        <p:spPr bwMode="auto">
          <a:xfrm>
            <a:off x="7956550" y="6199188"/>
            <a:ext cx="319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1658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49263" y="485775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How to get the LOG (Laplacian of Gaussian) mask?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9637" name="Object 4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990600" y="4189413"/>
                <a:ext cx="3113087" cy="22860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Gaussian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637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990600" y="4189413"/>
                <a:ext cx="3113087" cy="22860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640" name="Object 5"/>
              <p:cNvSpPr txBox="1"/>
              <p:nvPr/>
            </p:nvSpPr>
            <p:spPr bwMode="auto">
              <a:xfrm>
                <a:off x="990600" y="1600200"/>
                <a:ext cx="2895600" cy="231457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Gaussian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deviation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mean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2000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9640" name="Object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1600200"/>
                <a:ext cx="2895600" cy="23145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C9D6-A8DF-4B57-A35B-26A8A1B277A5}" type="slidenum">
              <a:rPr lang="en-US" altLang="en-US" smtClean="0"/>
              <a:pPr/>
              <a:t>69</a:t>
            </a:fld>
            <a:endParaRPr lang="en-US" alt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D493D3-3F98-4027-A62A-5EC12395D464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 flipV="1">
            <a:off x="8515350" y="3789363"/>
            <a:ext cx="171450" cy="2295525"/>
          </a:xfrm>
        </p:spPr>
        <p:txBody>
          <a:bodyPr/>
          <a:lstStyle/>
          <a:p>
            <a:r>
              <a:rPr lang="en-US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B23B00F8-AF2A-4A74-8B31-8CA71B0ED7E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18300" y="1962150"/>
                <a:ext cx="2057399" cy="5048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𝑝𝑒𝑎𝑘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18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=1/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30" name="Object 11">
                <a:extLst>
                  <a:ext uri="{FF2B5EF4-FFF2-40B4-BE49-F238E27FC236}">
                    <a16:creationId xmlns:a16="http://schemas.microsoft.com/office/drawing/2014/main" id="{B23B00F8-AF2A-4A74-8B31-8CA71B0ED7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18300" y="1962150"/>
                <a:ext cx="2057399" cy="504825"/>
              </a:xfrm>
              <a:prstGeom prst="rect">
                <a:avLst/>
              </a:prstGeom>
              <a:blipFill>
                <a:blip r:embed="rId5"/>
                <a:stretch>
                  <a:fillRect l="-888" b="-3614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Freeform 6">
            <a:extLst>
              <a:ext uri="{FF2B5EF4-FFF2-40B4-BE49-F238E27FC236}">
                <a16:creationId xmlns:a16="http://schemas.microsoft.com/office/drawing/2014/main" id="{E64156B0-8ECF-4358-8D39-FD60CAF4FDF0}"/>
              </a:ext>
            </a:extLst>
          </p:cNvPr>
          <p:cNvSpPr>
            <a:spLocks/>
          </p:cNvSpPr>
          <p:nvPr/>
        </p:nvSpPr>
        <p:spPr bwMode="auto">
          <a:xfrm>
            <a:off x="5181600" y="2438400"/>
            <a:ext cx="1981200" cy="1016000"/>
          </a:xfrm>
          <a:custGeom>
            <a:avLst/>
            <a:gdLst>
              <a:gd name="T0" fmla="*/ 0 w 1248"/>
              <a:gd name="T1" fmla="*/ 2147483647 h 640"/>
              <a:gd name="T2" fmla="*/ 2147483647 w 1248"/>
              <a:gd name="T3" fmla="*/ 2147483647 h 640"/>
              <a:gd name="T4" fmla="*/ 2147483647 w 1248"/>
              <a:gd name="T5" fmla="*/ 2147483647 h 640"/>
              <a:gd name="T6" fmla="*/ 2147483647 w 1248"/>
              <a:gd name="T7" fmla="*/ 2147483647 h 640"/>
              <a:gd name="T8" fmla="*/ 2147483647 w 1248"/>
              <a:gd name="T9" fmla="*/ 0 h 640"/>
              <a:gd name="T10" fmla="*/ 2147483647 w 1248"/>
              <a:gd name="T11" fmla="*/ 2147483647 h 640"/>
              <a:gd name="T12" fmla="*/ 2147483647 w 1248"/>
              <a:gd name="T13" fmla="*/ 2147483647 h 640"/>
              <a:gd name="T14" fmla="*/ 2147483647 w 1248"/>
              <a:gd name="T15" fmla="*/ 2147483647 h 640"/>
              <a:gd name="T16" fmla="*/ 2147483647 w 1248"/>
              <a:gd name="T17" fmla="*/ 2147483647 h 640"/>
              <a:gd name="T18" fmla="*/ 2147483647 w 1248"/>
              <a:gd name="T19" fmla="*/ 2147483647 h 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8" h="640">
                <a:moveTo>
                  <a:pt x="0" y="624"/>
                </a:moveTo>
                <a:cubicBezTo>
                  <a:pt x="88" y="604"/>
                  <a:pt x="176" y="584"/>
                  <a:pt x="240" y="528"/>
                </a:cubicBezTo>
                <a:cubicBezTo>
                  <a:pt x="304" y="472"/>
                  <a:pt x="344" y="360"/>
                  <a:pt x="384" y="288"/>
                </a:cubicBezTo>
                <a:cubicBezTo>
                  <a:pt x="424" y="216"/>
                  <a:pt x="440" y="144"/>
                  <a:pt x="480" y="96"/>
                </a:cubicBezTo>
                <a:cubicBezTo>
                  <a:pt x="520" y="48"/>
                  <a:pt x="576" y="0"/>
                  <a:pt x="624" y="0"/>
                </a:cubicBezTo>
                <a:cubicBezTo>
                  <a:pt x="672" y="0"/>
                  <a:pt x="720" y="32"/>
                  <a:pt x="768" y="96"/>
                </a:cubicBezTo>
                <a:cubicBezTo>
                  <a:pt x="816" y="160"/>
                  <a:pt x="872" y="312"/>
                  <a:pt x="912" y="384"/>
                </a:cubicBezTo>
                <a:cubicBezTo>
                  <a:pt x="952" y="456"/>
                  <a:pt x="968" y="488"/>
                  <a:pt x="1008" y="528"/>
                </a:cubicBezTo>
                <a:cubicBezTo>
                  <a:pt x="1048" y="568"/>
                  <a:pt x="1112" y="608"/>
                  <a:pt x="1152" y="624"/>
                </a:cubicBezTo>
                <a:cubicBezTo>
                  <a:pt x="1192" y="640"/>
                  <a:pt x="1220" y="632"/>
                  <a:pt x="1248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Line 7">
            <a:extLst>
              <a:ext uri="{FF2B5EF4-FFF2-40B4-BE49-F238E27FC236}">
                <a16:creationId xmlns:a16="http://schemas.microsoft.com/office/drawing/2014/main" id="{FC8DAFD6-6920-45F8-BF12-A3D45846CE8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62800" y="3429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" name="Line 8">
            <a:extLst>
              <a:ext uri="{FF2B5EF4-FFF2-40B4-BE49-F238E27FC236}">
                <a16:creationId xmlns:a16="http://schemas.microsoft.com/office/drawing/2014/main" id="{DA08BD85-73B8-4294-81B5-BD2F5D368084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2057400"/>
            <a:ext cx="0" cy="1524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" name="Line 9">
            <a:extLst>
              <a:ext uri="{FF2B5EF4-FFF2-40B4-BE49-F238E27FC236}">
                <a16:creationId xmlns:a16="http://schemas.microsoft.com/office/drawing/2014/main" id="{6695C61A-B1BA-4D9C-BFD2-2910C8616C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0" y="34290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" name="Text Box 10">
            <a:extLst>
              <a:ext uri="{FF2B5EF4-FFF2-40B4-BE49-F238E27FC236}">
                <a16:creationId xmlns:a16="http://schemas.microsoft.com/office/drawing/2014/main" id="{969DDA73-4533-4D53-9EEE-1464087EB2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1631950"/>
            <a:ext cx="703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G(x)</a:t>
            </a:r>
          </a:p>
        </p:txBody>
      </p:sp>
      <p:pic>
        <p:nvPicPr>
          <p:cNvPr id="36" name="Picture 12">
            <a:extLst>
              <a:ext uri="{FF2B5EF4-FFF2-40B4-BE49-F238E27FC236}">
                <a16:creationId xmlns:a16="http://schemas.microsoft.com/office/drawing/2014/main" id="{00F50817-F738-4335-98DB-3DDDD905B8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495800"/>
            <a:ext cx="1885950" cy="149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Line 13">
            <a:extLst>
              <a:ext uri="{FF2B5EF4-FFF2-40B4-BE49-F238E27FC236}">
                <a16:creationId xmlns:a16="http://schemas.microsoft.com/office/drawing/2014/main" id="{3AC54BE2-AC75-4267-AC3D-0B2DA86B6FC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943600" y="5715000"/>
            <a:ext cx="1676400" cy="304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" name="Line 14">
            <a:extLst>
              <a:ext uri="{FF2B5EF4-FFF2-40B4-BE49-F238E27FC236}">
                <a16:creationId xmlns:a16="http://schemas.microsoft.com/office/drawing/2014/main" id="{8ED14C6D-CD33-41BD-8E10-6E7E2EDBF52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5486400"/>
            <a:ext cx="9906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" name="Text Box 15">
            <a:extLst>
              <a:ext uri="{FF2B5EF4-FFF2-40B4-BE49-F238E27FC236}">
                <a16:creationId xmlns:a16="http://schemas.microsoft.com/office/drawing/2014/main" id="{717724A7-369A-4BBD-BCFF-E8BCB86E57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04125" y="55181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0" name="Text Box 16">
            <a:extLst>
              <a:ext uri="{FF2B5EF4-FFF2-40B4-BE49-F238E27FC236}">
                <a16:creationId xmlns:a16="http://schemas.microsoft.com/office/drawing/2014/main" id="{6FA9A3CE-EA1E-4840-AC2D-3C976A1A3C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32325" y="53657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y</a:t>
            </a:r>
          </a:p>
        </p:txBody>
      </p:sp>
      <p:sp>
        <p:nvSpPr>
          <p:cNvPr id="41" name="Text Box 17">
            <a:extLst>
              <a:ext uri="{FF2B5EF4-FFF2-40B4-BE49-F238E27FC236}">
                <a16:creationId xmlns:a16="http://schemas.microsoft.com/office/drawing/2014/main" id="{15E51971-DD0C-4333-82C8-F4E90EF307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61325" y="33083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42" name="Text Box 18">
            <a:extLst>
              <a:ext uri="{FF2B5EF4-FFF2-40B4-BE49-F238E27FC236}">
                <a16:creationId xmlns:a16="http://schemas.microsoft.com/office/drawing/2014/main" id="{0566BF8C-9AC6-4570-9C92-CC5EF6B62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925" y="3536950"/>
            <a:ext cx="317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>
                <a:sym typeface="Symbol" pitchFamily="18" charset="2"/>
              </a:rPr>
              <a:t></a:t>
            </a:r>
            <a:endParaRPr lang="en-US" altLang="en-US"/>
          </a:p>
        </p:txBody>
      </p:sp>
      <p:sp>
        <p:nvSpPr>
          <p:cNvPr id="43" name="Line 19">
            <a:extLst>
              <a:ext uri="{FF2B5EF4-FFF2-40B4-BE49-F238E27FC236}">
                <a16:creationId xmlns:a16="http://schemas.microsoft.com/office/drawing/2014/main" id="{A57A298A-E680-459E-BA8F-5EC21FB1461B}"/>
              </a:ext>
            </a:extLst>
          </p:cNvPr>
          <p:cNvSpPr>
            <a:spLocks noChangeShapeType="1"/>
          </p:cNvSpPr>
          <p:nvPr/>
        </p:nvSpPr>
        <p:spPr bwMode="auto">
          <a:xfrm>
            <a:off x="5943600" y="24384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Line 20">
            <a:extLst>
              <a:ext uri="{FF2B5EF4-FFF2-40B4-BE49-F238E27FC236}">
                <a16:creationId xmlns:a16="http://schemas.microsoft.com/office/drawing/2014/main" id="{F4398C45-F758-4922-B586-34C1CFEAC01F}"/>
              </a:ext>
            </a:extLst>
          </p:cNvPr>
          <p:cNvSpPr>
            <a:spLocks noChangeShapeType="1"/>
          </p:cNvSpPr>
          <p:nvPr/>
        </p:nvSpPr>
        <p:spPr bwMode="auto">
          <a:xfrm>
            <a:off x="6553200" y="5715000"/>
            <a:ext cx="457200" cy="2286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10A976EC-4F35-406F-8C1C-5EACE0B772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8325" y="5746750"/>
            <a:ext cx="409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>
                <a:sym typeface="Symbol" pitchFamily="18" charset="2"/>
              </a:rPr>
              <a:t></a:t>
            </a:r>
            <a:r>
              <a:rPr lang="en-US" altLang="en-US" baseline="-25000"/>
              <a:t>x</a:t>
            </a:r>
          </a:p>
        </p:txBody>
      </p:sp>
      <p:sp>
        <p:nvSpPr>
          <p:cNvPr id="46" name="Line 22">
            <a:extLst>
              <a:ext uri="{FF2B5EF4-FFF2-40B4-BE49-F238E27FC236}">
                <a16:creationId xmlns:a16="http://schemas.microsoft.com/office/drawing/2014/main" id="{F1A2CA45-934B-4638-B489-46F7FFCAF19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5638800"/>
            <a:ext cx="762000" cy="7620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 Box 23">
            <a:extLst>
              <a:ext uri="{FF2B5EF4-FFF2-40B4-BE49-F238E27FC236}">
                <a16:creationId xmlns:a16="http://schemas.microsoft.com/office/drawing/2014/main" id="{35B41CC2-58C7-4C6B-A1D9-1DC16C5A24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8200" y="5715000"/>
            <a:ext cx="4095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>
                <a:sym typeface="Symbol" pitchFamily="18" charset="2"/>
              </a:rPr>
              <a:t></a:t>
            </a:r>
            <a:r>
              <a:rPr lang="en-US" altLang="en-US" baseline="-25000"/>
              <a:t>y</a:t>
            </a:r>
          </a:p>
        </p:txBody>
      </p:sp>
      <p:sp>
        <p:nvSpPr>
          <p:cNvPr id="48" name="Text Box 25">
            <a:extLst>
              <a:ext uri="{FF2B5EF4-FFF2-40B4-BE49-F238E27FC236}">
                <a16:creationId xmlns:a16="http://schemas.microsoft.com/office/drawing/2014/main" id="{80F1EFD6-C689-4790-9C71-4EBE3BDEC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1820863"/>
            <a:ext cx="1744663" cy="3810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1-D Gaussian</a:t>
            </a:r>
          </a:p>
        </p:txBody>
      </p:sp>
      <p:sp>
        <p:nvSpPr>
          <p:cNvPr id="49" name="Text Box 26">
            <a:extLst>
              <a:ext uri="{FF2B5EF4-FFF2-40B4-BE49-F238E27FC236}">
                <a16:creationId xmlns:a16="http://schemas.microsoft.com/office/drawing/2014/main" id="{2B6B16F0-7760-4AA6-A860-8E693F09CB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08475" y="4495800"/>
            <a:ext cx="1744663" cy="3794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2-D Gaussian</a:t>
            </a:r>
          </a:p>
        </p:txBody>
      </p:sp>
      <p:sp>
        <p:nvSpPr>
          <p:cNvPr id="50" name="Line 19">
            <a:extLst>
              <a:ext uri="{FF2B5EF4-FFF2-40B4-BE49-F238E27FC236}">
                <a16:creationId xmlns:a16="http://schemas.microsoft.com/office/drawing/2014/main" id="{082E6300-7777-4A93-ADEF-F06053C20A1E}"/>
              </a:ext>
            </a:extLst>
          </p:cNvPr>
          <p:cNvSpPr>
            <a:spLocks noChangeShapeType="1"/>
          </p:cNvSpPr>
          <p:nvPr/>
        </p:nvSpPr>
        <p:spPr bwMode="auto">
          <a:xfrm>
            <a:off x="6092825" y="4800600"/>
            <a:ext cx="4572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lgDash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C9C5469C-6403-499D-B553-E8A55F45E451}"/>
                  </a:ext>
                </a:extLst>
              </p:cNvPr>
              <p:cNvSpPr txBox="1"/>
              <p:nvPr/>
            </p:nvSpPr>
            <p:spPr bwMode="auto">
              <a:xfrm>
                <a:off x="7056438" y="4343400"/>
                <a:ext cx="1208087" cy="4841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𝑃𝑒𝑎𝑘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=1/2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Object 2">
                <a:extLst>
                  <a:ext uri="{FF2B5EF4-FFF2-40B4-BE49-F238E27FC236}">
                    <a16:creationId xmlns:a16="http://schemas.microsoft.com/office/drawing/2014/main" id="{C9C5469C-6403-499D-B553-E8A55F45E4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056438" y="4343400"/>
                <a:ext cx="1208087" cy="484188"/>
              </a:xfrm>
              <a:prstGeom prst="rect">
                <a:avLst/>
              </a:prstGeom>
              <a:blipFill>
                <a:blip r:embed="rId7"/>
                <a:stretch>
                  <a:fillRect b="-4177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0912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Application of edges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649414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dirty="0"/>
              <a:t>Lane detection </a:t>
            </a:r>
          </a:p>
        </p:txBody>
      </p:sp>
      <p:pic>
        <p:nvPicPr>
          <p:cNvPr id="92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3643313" cy="276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3" name="Text Box 5"/>
          <p:cNvSpPr txBox="1">
            <a:spLocks noChangeArrowheads="1"/>
          </p:cNvSpPr>
          <p:nvPr/>
        </p:nvSpPr>
        <p:spPr bwMode="auto">
          <a:xfrm>
            <a:off x="1050925" y="5060950"/>
            <a:ext cx="79168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http://www.youtube.com/watch?v=Al4DnNkZUeA&amp;feature=related</a:t>
            </a:r>
          </a:p>
        </p:txBody>
      </p:sp>
      <p:pic>
        <p:nvPicPr>
          <p:cNvPr id="922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33600"/>
            <a:ext cx="4160838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5" name="Text Box 7"/>
          <p:cNvSpPr txBox="1">
            <a:spLocks noChangeArrowheads="1"/>
          </p:cNvSpPr>
          <p:nvPr/>
        </p:nvSpPr>
        <p:spPr bwMode="auto">
          <a:xfrm>
            <a:off x="1279525" y="5594350"/>
            <a:ext cx="7862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http://www.youtube.com/watch?v=9F3_6xL8hEY&amp;feature=related</a:t>
            </a:r>
          </a:p>
          <a:p>
            <a:endParaRPr lang="en-US" alt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1529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CN" sz="3200" dirty="0"/>
              <a:t>2</a:t>
            </a:r>
            <a:r>
              <a:rPr lang="en-US" altLang="zh-CN" sz="3200" baseline="30000" dirty="0"/>
              <a:t>nd</a:t>
            </a:r>
            <a:r>
              <a:rPr lang="en-US" altLang="zh-CN" sz="3200" dirty="0"/>
              <a:t> derivative of G (</a:t>
            </a:r>
            <a:r>
              <a:rPr lang="en-US" altLang="zh-CN" sz="3200" dirty="0" err="1"/>
              <a:t>x,y</a:t>
            </a:r>
            <a:r>
              <a:rPr lang="en-US" altLang="zh-CN" sz="3200" dirty="0"/>
              <a:t>)=</a:t>
            </a:r>
            <a:r>
              <a:rPr lang="en-US" altLang="zh-CN" sz="3200" dirty="0">
                <a:sym typeface="Symbol" pitchFamily="18" charset="2"/>
              </a:rPr>
              <a:t></a:t>
            </a:r>
            <a:r>
              <a:rPr lang="en-US" altLang="zh-CN" sz="3200" baseline="30000" dirty="0">
                <a:sym typeface="Symbol" pitchFamily="18" charset="2"/>
              </a:rPr>
              <a:t>2</a:t>
            </a:r>
            <a:r>
              <a:rPr lang="en-US" altLang="zh-CN" sz="3200" dirty="0">
                <a:sym typeface="Symbol" pitchFamily="18" charset="2"/>
              </a:rPr>
              <a:t>G(</a:t>
            </a:r>
            <a:r>
              <a:rPr lang="en-US" altLang="zh-CN" sz="3200" dirty="0" err="1">
                <a:sym typeface="Symbol" pitchFamily="18" charset="2"/>
              </a:rPr>
              <a:t>x,y</a:t>
            </a:r>
            <a:r>
              <a:rPr lang="en-US" altLang="zh-CN" sz="3200" dirty="0">
                <a:sym typeface="Symbol" pitchFamily="18" charset="2"/>
              </a:rPr>
              <a:t>)</a:t>
            </a:r>
            <a:br>
              <a:rPr lang="en-US" altLang="zh-CN" sz="3200" dirty="0">
                <a:sym typeface="Symbol" pitchFamily="18" charset="2"/>
              </a:rPr>
            </a:br>
            <a:r>
              <a:rPr lang="en-US" altLang="zh-CN" sz="3200" dirty="0">
                <a:sym typeface="Symbol" pitchFamily="18" charset="2"/>
              </a:rPr>
              <a:t>=</a:t>
            </a:r>
            <a:r>
              <a:rPr lang="en-US" altLang="zh-CN" sz="3200" u="sng" dirty="0">
                <a:sym typeface="Symbol" pitchFamily="18" charset="2"/>
              </a:rPr>
              <a:t>L</a:t>
            </a:r>
            <a:r>
              <a:rPr lang="en-US" altLang="zh-CN" sz="3200" dirty="0">
                <a:sym typeface="Symbol" pitchFamily="18" charset="2"/>
              </a:rPr>
              <a:t>aplacian </a:t>
            </a:r>
            <a:r>
              <a:rPr lang="en-US" altLang="zh-CN" sz="3200" u="sng" dirty="0">
                <a:sym typeface="Symbol" pitchFamily="18" charset="2"/>
              </a:rPr>
              <a:t>o</a:t>
            </a:r>
            <a:r>
              <a:rPr lang="en-US" altLang="zh-CN" sz="3200" dirty="0">
                <a:sym typeface="Symbol" pitchFamily="18" charset="2"/>
              </a:rPr>
              <a:t>f </a:t>
            </a:r>
            <a:r>
              <a:rPr lang="en-US" altLang="zh-CN" sz="3200" u="sng" dirty="0">
                <a:sym typeface="Symbol" pitchFamily="18" charset="2"/>
              </a:rPr>
              <a:t>G</a:t>
            </a:r>
            <a:r>
              <a:rPr lang="en-US" altLang="zh-CN" sz="3200" dirty="0">
                <a:sym typeface="Symbol" pitchFamily="18" charset="2"/>
              </a:rPr>
              <a:t>aussian (</a:t>
            </a:r>
            <a:r>
              <a:rPr lang="en-US" altLang="zh-CN" sz="3200" dirty="0" err="1">
                <a:sym typeface="Symbol" pitchFamily="18" charset="2"/>
              </a:rPr>
              <a:t>LoG</a:t>
            </a:r>
            <a:r>
              <a:rPr lang="en-US" altLang="zh-CN" sz="3200" dirty="0">
                <a:sym typeface="Symbol" pitchFamily="18" charset="2"/>
              </a:rPr>
              <a:t>)</a:t>
            </a:r>
            <a:endParaRPr lang="en-US" altLang="en-US" sz="3200" dirty="0">
              <a:sym typeface="Symbol" pitchFamily="18" charset="2"/>
            </a:endParaRP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CN" sz="2400"/>
              <a:t> </a:t>
            </a:r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0" name="Object 4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5282158" y="2322346"/>
                <a:ext cx="3668138" cy="163432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CN" sz="2000" dirty="0">
                        <a:sym typeface="Symbol" pitchFamily="18" charset="2"/>
                      </a:rPr>
                      <m:t></m:t>
                    </m:r>
                    <m:r>
                      <m:rPr>
                        <m:nor/>
                      </m:rPr>
                      <a:rPr lang="en-US" altLang="zh-CN" sz="2000" baseline="30000" dirty="0">
                        <a:sym typeface="Symbol" pitchFamily="18" charset="2"/>
                      </a:rPr>
                      <m:t>2</m:t>
                    </m:r>
                    <m:r>
                      <m:rPr>
                        <m:nor/>
                      </m:rPr>
                      <a:rPr lang="en-US" altLang="zh-CN" sz="2000" dirty="0">
                        <a:sym typeface="Symbol" pitchFamily="18" charset="2"/>
                      </a:rPr>
                      <m:t>G</m:t>
                    </m:r>
                    <m:r>
                      <m:rPr>
                        <m:nor/>
                      </m:rPr>
                      <a:rPr lang="en-US" altLang="zh-CN" sz="2000" dirty="0">
                        <a:sym typeface="Symbol" pitchFamily="18" charset="2"/>
                      </a:rPr>
                      <m:t>(</m:t>
                    </m:r>
                    <m:r>
                      <m:rPr>
                        <m:nor/>
                      </m:rPr>
                      <a:rPr lang="en-US" altLang="zh-CN" sz="2000" dirty="0">
                        <a:sym typeface="Symbol" pitchFamily="18" charset="2"/>
                      </a:rPr>
                      <m:t>x</m:t>
                    </m:r>
                    <m:r>
                      <m:rPr>
                        <m:nor/>
                      </m:rPr>
                      <a:rPr lang="en-US" altLang="zh-CN" sz="2000" dirty="0">
                        <a:sym typeface="Symbol" pitchFamily="18" charset="2"/>
                      </a:rPr>
                      <m:t>,</m:t>
                    </m:r>
                    <m:r>
                      <m:rPr>
                        <m:nor/>
                      </m:rPr>
                      <a:rPr lang="en-US" altLang="zh-CN" sz="2000" dirty="0">
                        <a:sym typeface="Symbol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zh-CN" sz="2000" dirty="0">
                        <a:sym typeface="Symbol" pitchFamily="18" charset="2"/>
                      </a:rPr>
                      <m:t>)</m:t>
                    </m:r>
                  </m:oMath>
                </a14:m>
                <a:r>
                  <a:rPr lang="en-US" altLang="zh-CN" sz="2000" dirty="0">
                    <a:sym typeface="Symbol" pitchFamily="18" charset="2"/>
                  </a:rPr>
                  <a:t>=</a:t>
                </a: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br>
                  <a:rPr lang="en-US" sz="2000" i="1" dirty="0">
                    <a:solidFill>
                      <a:srgbClr val="000000"/>
                    </a:solidFill>
                    <a:latin typeface="Cambria Math" panose="02040503050406030204" pitchFamily="18" charset="0"/>
                  </a:rPr>
                </a:br>
                <a:endParaRPr lang="en-US" sz="2000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deviation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660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5282158" y="2322346"/>
                <a:ext cx="3668138" cy="1634329"/>
              </a:xfrm>
              <a:prstGeom prst="rect">
                <a:avLst/>
              </a:prstGeom>
              <a:blipFill>
                <a:blip r:embed="rId3"/>
                <a:stretch>
                  <a:fillRect t="-3704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661" name="Object 7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982481" y="2451098"/>
                <a:ext cx="3429000" cy="1371601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Gaussian</m:t>
                      </m:r>
                    </m:oMath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sz="2000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sz="20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0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70661" name="Object 7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982481" y="2451098"/>
                <a:ext cx="3429000" cy="13716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664" name="Line 10"/>
          <p:cNvSpPr>
            <a:spLocks noChangeShapeType="1"/>
          </p:cNvSpPr>
          <p:nvPr/>
        </p:nvSpPr>
        <p:spPr bwMode="auto">
          <a:xfrm>
            <a:off x="4495800" y="3191327"/>
            <a:ext cx="702039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665" name="Object 11"/>
              <p:cNvSpPr txBox="1"/>
              <p:nvPr/>
            </p:nvSpPr>
            <p:spPr bwMode="auto">
              <a:xfrm>
                <a:off x="364761" y="2225673"/>
                <a:ext cx="1066800" cy="1066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32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0665" name="Object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4761" y="2225673"/>
                <a:ext cx="1066800" cy="10668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066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579938"/>
            <a:ext cx="2819400" cy="2278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66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652963"/>
            <a:ext cx="2590800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C9D6-A8DF-4B57-A35B-26A8A1B277A5}" type="slidenum">
              <a:rPr lang="en-US" altLang="en-US" smtClean="0"/>
              <a:pPr/>
              <a:t>70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72612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u="sng" dirty="0"/>
              <a:t>L</a:t>
            </a:r>
            <a:r>
              <a:rPr lang="en-US" sz="3600" dirty="0"/>
              <a:t>aplacian </a:t>
            </a:r>
            <a:r>
              <a:rPr lang="en-US" sz="3600" u="sng" dirty="0"/>
              <a:t>o</a:t>
            </a:r>
            <a:r>
              <a:rPr lang="en-US" sz="3600" dirty="0"/>
              <a:t>f </a:t>
            </a:r>
            <a:r>
              <a:rPr lang="en-US" sz="3600" u="sng" dirty="0"/>
              <a:t>G</a:t>
            </a:r>
            <a:r>
              <a:rPr lang="en-US" sz="3600" dirty="0"/>
              <a:t>aussian (</a:t>
            </a:r>
            <a:r>
              <a:rPr lang="en-US" sz="3600" dirty="0" err="1"/>
              <a:t>LoG</a:t>
            </a:r>
            <a:r>
              <a:rPr lang="en-US" sz="3600" dirty="0"/>
              <a:t>) method</a:t>
            </a:r>
            <a:br>
              <a:rPr lang="en-US" sz="3600" dirty="0"/>
            </a:br>
            <a:r>
              <a:rPr lang="en-US" sz="3600" dirty="0"/>
              <a:t>-- </a:t>
            </a:r>
            <a:r>
              <a:rPr lang="en-US" sz="3600" dirty="0" err="1"/>
              <a:t>LoG</a:t>
            </a:r>
            <a:r>
              <a:rPr lang="en-US" sz="3600" dirty="0"/>
              <a:t> = 2nd order differentiation mask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2-D Mask</a:t>
            </a:r>
          </a:p>
          <a:p>
            <a:pPr eaLnBrk="1" hangingPunct="1"/>
            <a:endParaRPr lang="en-US" altLang="en-US" sz="2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684" name="Object 13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4212771" y="4362450"/>
                <a:ext cx="4419600" cy="2176463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𝑤h𝑒𝑟𝑒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deviation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1684" name="Object 13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4212771" y="4362450"/>
                <a:ext cx="4419600" cy="2176463"/>
              </a:xfrm>
              <a:prstGeom prst="rect">
                <a:avLst/>
              </a:prstGeom>
              <a:blipFill>
                <a:blip r:embed="rId2"/>
                <a:stretch>
                  <a:fillRect l="-138"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685" name="Object 14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4027714" y="1503533"/>
                <a:ext cx="4659086" cy="306053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>
                  <a:lnSpc>
                    <a:spcPct val="145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𝐺𝑎𝑢𝑠𝑠𝑖𝑎𝑛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))=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𝐺𝑎𝑢𝑠𝑠𝑖𝑎𝑛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𝐺𝑎𝑢𝑠𝑠𝑖𝑎𝑛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𝐺𝑎𝑢𝑠𝑠𝑖𝑎𝑛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𝐺𝑎𝑢𝑠𝑠𝑖𝑎𝑛</m:t>
                              </m:r>
                            </m:num>
                            <m:den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𝐿𝑜𝐺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𝑚𝑎𝑠𝑘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71685" name="Object 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4027714" y="1503533"/>
                <a:ext cx="4659086" cy="30605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688" name="Text Box 9"/>
          <p:cNvSpPr txBox="1">
            <a:spLocks noChangeArrowheads="1"/>
          </p:cNvSpPr>
          <p:nvPr/>
        </p:nvSpPr>
        <p:spPr bwMode="auto">
          <a:xfrm>
            <a:off x="647700" y="5195094"/>
            <a:ext cx="3429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1400" dirty="0"/>
              <a:t>Laplacian of Gaussian</a:t>
            </a:r>
            <a:r>
              <a:rPr lang="en-US" altLang="zh-CN" sz="1400" dirty="0">
                <a:ea typeface="SimSun" pitchFamily="2" charset="-122"/>
              </a:rPr>
              <a:t> (</a:t>
            </a:r>
            <a:r>
              <a:rPr lang="en-US" altLang="zh-CN" sz="1400" dirty="0" err="1">
                <a:ea typeface="SimSun" pitchFamily="2" charset="-122"/>
              </a:rPr>
              <a:t>LoG</a:t>
            </a:r>
            <a:r>
              <a:rPr lang="en-US" altLang="zh-CN" sz="1400" dirty="0">
                <a:ea typeface="SimSun" pitchFamily="2" charset="-122"/>
              </a:rPr>
              <a:t>)  mask</a:t>
            </a:r>
            <a:endParaRPr lang="en-US" altLang="en-US" sz="1400" dirty="0"/>
          </a:p>
        </p:txBody>
      </p:sp>
      <p:pic>
        <p:nvPicPr>
          <p:cNvPr id="71691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2554417"/>
            <a:ext cx="2819400" cy="227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0723" y="5829431"/>
            <a:ext cx="3049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Looks like a Mexican Hat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C9D6-A8DF-4B57-A35B-26A8A1B277A5}" type="slidenum">
              <a:rPr lang="en-US" altLang="en-US" smtClean="0"/>
              <a:pPr/>
              <a:t>71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85692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3200"/>
              <a:t>Laplacian of Gaussian</a:t>
            </a:r>
            <a:r>
              <a:rPr lang="en-US" altLang="zh-CN" sz="3200"/>
              <a:t> (LOG)</a:t>
            </a:r>
            <a:br>
              <a:rPr lang="en-US" altLang="en-US" sz="3200"/>
            </a:br>
            <a:r>
              <a:rPr lang="en-US" altLang="zh-CN" sz="3200"/>
              <a:t>by excel (cut and paste to excel to view plot)</a:t>
            </a:r>
            <a:endParaRPr lang="en-US" altLang="en-US" sz="320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zh-CN" sz="2400"/>
              <a:t> </a:t>
            </a:r>
            <a:endParaRPr lang="en-US" altLang="en-US" sz="2400"/>
          </a:p>
        </p:txBody>
      </p:sp>
      <p:graphicFrame>
        <p:nvGraphicFramePr>
          <p:cNvPr id="7270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43000" y="1600200"/>
          <a:ext cx="7696200" cy="441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322766" imgH="4198692" progId="Excel.Sheet.8">
                  <p:embed/>
                </p:oleObj>
              </mc:Choice>
              <mc:Fallback>
                <p:oleObj name="Worksheet" r:id="rId2" imgW="7322766" imgH="4198692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7696200" cy="441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72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76556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11398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Method to reduce noise: </a:t>
            </a:r>
            <a:br>
              <a:rPr lang="en-US" sz="4000" dirty="0"/>
            </a:br>
            <a:r>
              <a:rPr lang="en-US" sz="4000" u="sng" dirty="0"/>
              <a:t>L</a:t>
            </a:r>
            <a:r>
              <a:rPr lang="en-US" sz="4000" dirty="0"/>
              <a:t>aplacian </a:t>
            </a:r>
            <a:r>
              <a:rPr lang="en-US" sz="4000" u="sng" dirty="0"/>
              <a:t>o</a:t>
            </a:r>
            <a:r>
              <a:rPr lang="en-US" sz="4000" dirty="0"/>
              <a:t>f </a:t>
            </a:r>
            <a:r>
              <a:rPr lang="en-US" sz="4000" u="sng" dirty="0"/>
              <a:t>G</a:t>
            </a:r>
            <a:r>
              <a:rPr lang="en-US" sz="4000" dirty="0"/>
              <a:t>aussian (LOG) method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altLang="en-US" sz="2400"/>
              <a:t>Second derivative is sensitive to noise , so smooth it with a Gaussian smoothing filter first</a:t>
            </a:r>
          </a:p>
          <a:p>
            <a:pPr eaLnBrk="1" hangingPunct="1"/>
            <a:endParaRPr lang="en-US" altLang="en-US" sz="2400"/>
          </a:p>
          <a:p>
            <a:pPr eaLnBrk="1" hangingPunct="1"/>
            <a:r>
              <a:rPr lang="en-US" altLang="en-US" sz="2400"/>
              <a:t>It is like first blurring the image to remove noise then extract edges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732" name="Object 6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4572000" y="3581400"/>
                <a:ext cx="4114800" cy="11239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40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𝐺𝑎𝑢𝑠𝑠𝑖𝑎𝑛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𝐺𝑎𝑢𝑠𝑠𝑖𝑎𝑛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𝐺𝑎𝑢𝑠𝑠𝑖𝑎𝑛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𝐺𝑎𝑢𝑠𝑠𝑖𝑎𝑛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𝐺𝑎𝑢𝑠𝑠𝑖𝑎𝑛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𝐿𝑂𝐺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𝑚𝑎𝑠𝑘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/>
              </a:p>
            </p:txBody>
          </p:sp>
        </mc:Choice>
        <mc:Fallback xmlns="">
          <p:sp>
            <p:nvSpPr>
              <p:cNvPr id="73732" name="Object 6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4572000" y="3581400"/>
                <a:ext cx="4114800" cy="11239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733" name="Object 19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6204857" y="1857375"/>
                <a:ext cx="2907393" cy="14462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y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  <m:oMath xmlns:m="http://schemas.openxmlformats.org/officeDocument/2006/math">
                      <m: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standard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deviation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3733" name="Object 19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6204857" y="1857375"/>
                <a:ext cx="2907393" cy="144621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3736" name="Picture 9" descr="logdis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724400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7" name="Text Box 10"/>
          <p:cNvSpPr txBox="1">
            <a:spLocks noChangeArrowheads="1"/>
          </p:cNvSpPr>
          <p:nvPr/>
        </p:nvSpPr>
        <p:spPr bwMode="auto">
          <a:xfrm>
            <a:off x="7467600" y="5410200"/>
            <a:ext cx="1362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LOG mask</a:t>
            </a:r>
          </a:p>
        </p:txBody>
      </p:sp>
      <p:sp>
        <p:nvSpPr>
          <p:cNvPr id="73738" name="Text Box 12"/>
          <p:cNvSpPr txBox="1">
            <a:spLocks noChangeArrowheads="1"/>
          </p:cNvSpPr>
          <p:nvPr/>
        </p:nvSpPr>
        <p:spPr bwMode="auto">
          <a:xfrm>
            <a:off x="381000" y="5638800"/>
            <a:ext cx="3825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1000"/>
              <a:t>http://homepages.inf.ed.ac.uk/rbf/CVonline/LOCAL_COPIES/OWENS/LECT6/node2.html</a:t>
            </a:r>
          </a:p>
        </p:txBody>
      </p:sp>
      <p:sp>
        <p:nvSpPr>
          <p:cNvPr id="73739" name="AutoShape 21"/>
          <p:cNvSpPr>
            <a:spLocks/>
          </p:cNvSpPr>
          <p:nvPr/>
        </p:nvSpPr>
        <p:spPr bwMode="auto">
          <a:xfrm rot="-5527266">
            <a:off x="7429500" y="4305300"/>
            <a:ext cx="304800" cy="685800"/>
          </a:xfrm>
          <a:prstGeom prst="leftBrace">
            <a:avLst>
              <a:gd name="adj1" fmla="val 187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pic>
        <p:nvPicPr>
          <p:cNvPr id="73740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415" y="1930399"/>
            <a:ext cx="2010683" cy="162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C9D6-A8DF-4B57-A35B-26A8A1B277A5}" type="slidenum">
              <a:rPr lang="en-US" altLang="en-US" smtClean="0"/>
              <a:pPr/>
              <a:t>73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49581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b="1" u="sng"/>
              <a:t>Canny Edge Detector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l" eaLnBrk="1" hangingPunct="1">
              <a:buFont typeface="Wingdings" pitchFamily="2" charset="2"/>
              <a:buChar char="p"/>
            </a:pPr>
            <a:r>
              <a:rPr lang="en-US" altLang="zh-CN">
                <a:solidFill>
                  <a:srgbClr val="898989"/>
                </a:solidFill>
              </a:rPr>
              <a:t>A practical non-linear filtering method</a:t>
            </a:r>
          </a:p>
          <a:p>
            <a:pPr algn="l" eaLnBrk="1" hangingPunct="1">
              <a:buFont typeface="Wingdings" pitchFamily="2" charset="2"/>
              <a:buChar char="p"/>
            </a:pPr>
            <a:r>
              <a:rPr lang="en-US" altLang="zh-CN">
                <a:solidFill>
                  <a:srgbClr val="898989"/>
                </a:solidFill>
              </a:rPr>
              <a:t>Very popular</a:t>
            </a:r>
          </a:p>
          <a:p>
            <a:pPr eaLnBrk="1" hangingPunct="1"/>
            <a:endParaRPr lang="en-US" altLang="en-US">
              <a:solidFill>
                <a:srgbClr val="898989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949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Motivation 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Using 1</a:t>
            </a:r>
            <a:r>
              <a:rPr lang="en-US" altLang="en-US" baseline="30000" dirty="0"/>
              <a:t>st</a:t>
            </a:r>
            <a:r>
              <a:rPr lang="en-US" altLang="en-US" dirty="0"/>
              <a:t> derivative and 2</a:t>
            </a:r>
            <a:r>
              <a:rPr lang="en-US" altLang="en-US" baseline="30000" dirty="0"/>
              <a:t>nd</a:t>
            </a:r>
            <a:r>
              <a:rPr lang="en-US" altLang="en-US" dirty="0"/>
              <a:t> derivative alone are not good enough to locate edges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1</a:t>
            </a:r>
            <a:r>
              <a:rPr lang="en-US" altLang="en-US" baseline="30000" dirty="0"/>
              <a:t>st</a:t>
            </a:r>
            <a:r>
              <a:rPr lang="en-US" altLang="en-US" dirty="0"/>
              <a:t> derivate method gives “thick” edges.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2</a:t>
            </a:r>
            <a:r>
              <a:rPr lang="en-US" altLang="en-US" baseline="30000" dirty="0"/>
              <a:t>nd</a:t>
            </a:r>
            <a:r>
              <a:rPr lang="en-US" altLang="en-US" dirty="0"/>
              <a:t> derivate method gives too much noise--“rings”.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dirty="0"/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First order method with thresholding is good but too simple. It cannot handle a wide range of images.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A threshold works for one image usually won’t work for another image.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7329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Goal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Mark as many real edges as possible.</a:t>
            </a:r>
          </a:p>
          <a:p>
            <a:pPr eaLnBrk="1" hangingPunct="1"/>
            <a:r>
              <a:rPr lang="en-US" altLang="en-US"/>
              <a:t>The detected edges should be as close as the real edges.</a:t>
            </a:r>
          </a:p>
          <a:p>
            <a:pPr eaLnBrk="1" hangingPunct="1"/>
            <a:r>
              <a:rPr lang="en-US" altLang="en-US"/>
              <a:t>All edges are of one pixel width.</a:t>
            </a:r>
          </a:p>
        </p:txBody>
      </p:sp>
      <p:pic>
        <p:nvPicPr>
          <p:cNvPr id="76807" name="Picture 5" descr="or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4001294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Text Box 6"/>
          <p:cNvSpPr txBox="1">
            <a:spLocks noChangeArrowheads="1"/>
          </p:cNvSpPr>
          <p:nvPr/>
        </p:nvSpPr>
        <p:spPr bwMode="auto">
          <a:xfrm>
            <a:off x="7162800" y="4191000"/>
            <a:ext cx="167640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1400"/>
              <a:t>Ref: </a:t>
            </a:r>
            <a:r>
              <a:rPr lang="en-US" altLang="en-US" sz="1400">
                <a:hlinkClick r:id="rId3"/>
              </a:rPr>
              <a:t>http://en.wikipedia.org/wiki/Canny_edge_detector</a:t>
            </a:r>
            <a:r>
              <a:rPr lang="en-US" altLang="en-US" sz="1000"/>
              <a:t>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76</a:t>
            </a:fld>
            <a:endParaRPr lang="en-US"/>
          </a:p>
        </p:txBody>
      </p:sp>
      <p:pic>
        <p:nvPicPr>
          <p:cNvPr id="9" name="Picture 4" descr="my_edge">
            <a:extLst>
              <a:ext uri="{FF2B5EF4-FFF2-40B4-BE49-F238E27FC236}">
                <a16:creationId xmlns:a16="http://schemas.microsoft.com/office/drawing/2014/main" id="{20F8426E-E033-4259-A3C3-6D4DE09C8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950" y="3956844"/>
            <a:ext cx="2921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5762F0-456A-46DE-8A1B-5F2BB76E8104}"/>
              </a:ext>
            </a:extLst>
          </p:cNvPr>
          <p:cNvSpPr txBox="1"/>
          <p:nvPr/>
        </p:nvSpPr>
        <p:spPr>
          <a:xfrm>
            <a:off x="3810000" y="6134657"/>
            <a:ext cx="4824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Good result obtained by the canny-edge-detector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118DB9-2E43-4B5D-8DDC-2CB201CA7838}"/>
              </a:ext>
            </a:extLst>
          </p:cNvPr>
          <p:cNvSpPr txBox="1"/>
          <p:nvPr/>
        </p:nvSpPr>
        <p:spPr>
          <a:xfrm>
            <a:off x="400050" y="612723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Source image</a:t>
            </a:r>
          </a:p>
        </p:txBody>
      </p:sp>
    </p:spTree>
    <p:extLst>
      <p:ext uri="{BB962C8B-B14F-4D97-AF65-F5344CB8AC3E}">
        <p14:creationId xmlns:p14="http://schemas.microsoft.com/office/powerpoint/2010/main" val="316574325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Canny Edge Detector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It is first proposed by John F. Canny in 1986.</a:t>
            </a:r>
          </a:p>
          <a:p>
            <a:pPr eaLnBrk="1" hangingPunct="1"/>
            <a:r>
              <a:rPr lang="en-US" altLang="en-US"/>
              <a:t>Use multiple stages to detect a wide range of edges.</a:t>
            </a:r>
          </a:p>
          <a:p>
            <a:pPr eaLnBrk="1" hangingPunct="1"/>
            <a:r>
              <a:rPr lang="en-US" altLang="en-US"/>
              <a:t>It uses the 1</a:t>
            </a:r>
            <a:r>
              <a:rPr lang="en-US" altLang="en-US" baseline="30000"/>
              <a:t>st</a:t>
            </a:r>
            <a:r>
              <a:rPr lang="en-US" altLang="en-US"/>
              <a:t> derivative of an image.</a:t>
            </a:r>
          </a:p>
          <a:p>
            <a:pPr eaLnBrk="1" hangingPunct="1"/>
            <a:r>
              <a:rPr lang="en-US" altLang="en-US"/>
              <a:t>It takes a gray-level image as input.</a:t>
            </a:r>
          </a:p>
          <a:p>
            <a:pPr eaLnBrk="1" hangingPunct="1"/>
            <a:r>
              <a:rPr lang="en-US" altLang="en-US"/>
              <a:t>Still one of the most used edge detectors in the world.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6344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1</a:t>
            </a:r>
            <a:r>
              <a:rPr lang="en-US" altLang="en-US" baseline="30000"/>
              <a:t>st</a:t>
            </a:r>
            <a:r>
              <a:rPr lang="en-US" altLang="en-US"/>
              <a:t> stage: Noise Reduction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851" name="Object 6"/>
              <p:cNvSpPr txBox="1">
                <a:spLocks noGrp="1"/>
              </p:cNvSpPr>
              <p:nvPr>
                <p:ph idx="1"/>
              </p:nvPr>
            </p:nvSpPr>
            <p:spPr bwMode="auto">
              <a:xfrm>
                <a:off x="14968" y="4405085"/>
                <a:ext cx="2332264" cy="1335769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159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plcHide m:val="on"/>
                              <m:mcs>
                                <m:mc>
                                  <m:mcPr>
                                    <m:count m:val="5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00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8851" name="Object 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 bwMode="auto">
              <a:xfrm>
                <a:off x="14968" y="4405085"/>
                <a:ext cx="2332264" cy="1335769"/>
              </a:xfrm>
              <a:prstGeom prst="rect">
                <a:avLst/>
              </a:prstGeom>
              <a:blipFill>
                <a:blip r:embed="rId3"/>
                <a:stretch>
                  <a:fillRect t="-457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85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30725"/>
          </a:xfrm>
        </p:spPr>
        <p:txBody>
          <a:bodyPr/>
          <a:lstStyle/>
          <a:p>
            <a:pPr eaLnBrk="1" hangingPunct="1"/>
            <a:r>
              <a:rPr lang="en-US" altLang="en-US"/>
              <a:t>Since it uses the 1</a:t>
            </a:r>
            <a:r>
              <a:rPr lang="en-US" altLang="en-US" baseline="30000"/>
              <a:t>st</a:t>
            </a:r>
            <a:r>
              <a:rPr lang="en-US" altLang="en-US"/>
              <a:t> derivative of an image, it would be better to smooth the image first.</a:t>
            </a:r>
          </a:p>
          <a:p>
            <a:pPr eaLnBrk="1" hangingPunct="1"/>
            <a:r>
              <a:rPr lang="en-US" altLang="en-US"/>
              <a:t>Usually, we convolve the image with a Gaussian filter to smooth the image.</a:t>
            </a:r>
          </a:p>
        </p:txBody>
      </p:sp>
      <p:pic>
        <p:nvPicPr>
          <p:cNvPr id="78855" name="Picture 4" descr="blurr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98145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856" name="Picture 5" descr="gra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9624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7" name="Text Box 7"/>
          <p:cNvSpPr txBox="1">
            <a:spLocks noChangeArrowheads="1"/>
          </p:cNvSpPr>
          <p:nvPr/>
        </p:nvSpPr>
        <p:spPr bwMode="auto">
          <a:xfrm>
            <a:off x="2362200" y="4833938"/>
            <a:ext cx="330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*</a:t>
            </a:r>
          </a:p>
        </p:txBody>
      </p:sp>
      <p:sp>
        <p:nvSpPr>
          <p:cNvPr id="78858" name="Text Box 8"/>
          <p:cNvSpPr txBox="1">
            <a:spLocks noChangeArrowheads="1"/>
          </p:cNvSpPr>
          <p:nvPr/>
        </p:nvSpPr>
        <p:spPr bwMode="auto">
          <a:xfrm>
            <a:off x="5318125" y="4819650"/>
            <a:ext cx="37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=</a:t>
            </a:r>
          </a:p>
        </p:txBody>
      </p:sp>
      <p:sp>
        <p:nvSpPr>
          <p:cNvPr id="78859" name="AutoShape 9"/>
          <p:cNvSpPr>
            <a:spLocks/>
          </p:cNvSpPr>
          <p:nvPr/>
        </p:nvSpPr>
        <p:spPr bwMode="auto">
          <a:xfrm rot="5400000">
            <a:off x="1028700" y="5018542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78860" name="Text Box 10"/>
          <p:cNvSpPr txBox="1">
            <a:spLocks noChangeArrowheads="1"/>
          </p:cNvSpPr>
          <p:nvPr/>
        </p:nvSpPr>
        <p:spPr bwMode="auto">
          <a:xfrm>
            <a:off x="359229" y="6044407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/>
              <a:t>Gaussian filter</a:t>
            </a:r>
          </a:p>
        </p:txBody>
      </p:sp>
      <p:sp>
        <p:nvSpPr>
          <p:cNvPr id="78861" name="AutoShape 11"/>
          <p:cNvSpPr>
            <a:spLocks/>
          </p:cNvSpPr>
          <p:nvPr/>
        </p:nvSpPr>
        <p:spPr bwMode="auto">
          <a:xfrm rot="5400000">
            <a:off x="3695700" y="5334000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78862" name="Text Box 12"/>
          <p:cNvSpPr txBox="1">
            <a:spLocks noChangeArrowheads="1"/>
          </p:cNvSpPr>
          <p:nvPr/>
        </p:nvSpPr>
        <p:spPr bwMode="auto">
          <a:xfrm>
            <a:off x="3086100" y="6153944"/>
            <a:ext cx="24384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/>
              <a:t>Original Image</a:t>
            </a:r>
          </a:p>
        </p:txBody>
      </p:sp>
      <p:sp>
        <p:nvSpPr>
          <p:cNvPr id="78863" name="AutoShape 13"/>
          <p:cNvSpPr>
            <a:spLocks/>
          </p:cNvSpPr>
          <p:nvPr/>
        </p:nvSpPr>
        <p:spPr bwMode="auto">
          <a:xfrm rot="5400000">
            <a:off x="6896100" y="5434013"/>
            <a:ext cx="304800" cy="1600200"/>
          </a:xfrm>
          <a:prstGeom prst="rightBrace">
            <a:avLst>
              <a:gd name="adj1" fmla="val 43750"/>
              <a:gd name="adj2" fmla="val 50000"/>
            </a:avLst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78864" name="Text Box 14"/>
          <p:cNvSpPr txBox="1">
            <a:spLocks noChangeArrowheads="1"/>
          </p:cNvSpPr>
          <p:nvPr/>
        </p:nvSpPr>
        <p:spPr bwMode="auto">
          <a:xfrm>
            <a:off x="6172200" y="6324600"/>
            <a:ext cx="2438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Smoothed Image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78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82453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stage: Find intensity gradient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53729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Use some gradient operators (e.g. Prewitt, </a:t>
            </a:r>
            <a:r>
              <a:rPr lang="en-US" altLang="en-US" sz="2800" dirty="0" err="1"/>
              <a:t>Sobel</a:t>
            </a:r>
            <a:r>
              <a:rPr lang="en-US" altLang="en-US" sz="2800" dirty="0"/>
              <a:t>) to find </a:t>
            </a:r>
            <a:r>
              <a:rPr lang="en-US" altLang="en-US" sz="2800" dirty="0" err="1"/>
              <a:t>Gx</a:t>
            </a:r>
            <a:r>
              <a:rPr lang="en-US" altLang="en-US" sz="2800" dirty="0"/>
              <a:t> and </a:t>
            </a:r>
            <a:r>
              <a:rPr lang="en-US" altLang="en-US" sz="2800" dirty="0" err="1"/>
              <a:t>Gy</a:t>
            </a:r>
            <a:r>
              <a:rPr lang="en-US" altLang="en-US" sz="2800" dirty="0"/>
              <a:t> using the </a:t>
            </a:r>
            <a:r>
              <a:rPr lang="en-US" altLang="en-US" sz="2800" dirty="0">
                <a:solidFill>
                  <a:srgbClr val="FF0000"/>
                </a:solidFill>
              </a:rPr>
              <a:t>first order method</a:t>
            </a:r>
            <a:r>
              <a:rPr lang="en-US" altLang="en-US" sz="2800" dirty="0"/>
              <a:t>, which requires a </a:t>
            </a:r>
            <a:r>
              <a:rPr lang="en-US" altLang="en-US" sz="2800" i="1" dirty="0">
                <a:solidFill>
                  <a:srgbClr val="FF0000"/>
                </a:solidFill>
              </a:rPr>
              <a:t>threshold</a:t>
            </a:r>
            <a:r>
              <a:rPr lang="en-US" altLang="en-US" sz="2800" dirty="0"/>
              <a:t> set by the user.</a:t>
            </a:r>
          </a:p>
        </p:txBody>
      </p:sp>
      <p:pic>
        <p:nvPicPr>
          <p:cNvPr id="79878" name="Picture 4" descr="g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79" name="Picture 5" descr="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90800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80" name="Text Box 6"/>
          <p:cNvSpPr txBox="1">
            <a:spLocks noChangeArrowheads="1"/>
          </p:cNvSpPr>
          <p:nvPr/>
        </p:nvSpPr>
        <p:spPr bwMode="auto">
          <a:xfrm>
            <a:off x="669925" y="5713413"/>
            <a:ext cx="8397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/>
              <a:t>*The image are scaled to show negative value for display purposes. You should notice that </a:t>
            </a:r>
            <a:r>
              <a:rPr lang="en-US" altLang="en-US" dirty="0" err="1"/>
              <a:t>Gx</a:t>
            </a:r>
            <a:r>
              <a:rPr lang="en-US" altLang="en-US" dirty="0"/>
              <a:t> responses to the vertical edges while </a:t>
            </a:r>
            <a:r>
              <a:rPr lang="en-US" altLang="en-US" dirty="0" err="1"/>
              <a:t>Gy</a:t>
            </a:r>
            <a:r>
              <a:rPr lang="en-US" altLang="en-US" dirty="0"/>
              <a:t> for horizontal edges.</a:t>
            </a:r>
          </a:p>
        </p:txBody>
      </p:sp>
      <p:sp>
        <p:nvSpPr>
          <p:cNvPr id="79881" name="Text Box 7"/>
          <p:cNvSpPr txBox="1">
            <a:spLocks noChangeArrowheads="1"/>
          </p:cNvSpPr>
          <p:nvPr/>
        </p:nvSpPr>
        <p:spPr bwMode="auto">
          <a:xfrm>
            <a:off x="2246313" y="5348288"/>
            <a:ext cx="496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Gx</a:t>
            </a:r>
          </a:p>
        </p:txBody>
      </p:sp>
      <p:sp>
        <p:nvSpPr>
          <p:cNvPr id="79882" name="Text Box 8"/>
          <p:cNvSpPr txBox="1">
            <a:spLocks noChangeArrowheads="1"/>
          </p:cNvSpPr>
          <p:nvPr/>
        </p:nvSpPr>
        <p:spPr bwMode="auto">
          <a:xfrm>
            <a:off x="6248400" y="5334000"/>
            <a:ext cx="496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Gy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87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469900" y="533400"/>
            <a:ext cx="8229600" cy="1139825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zh-TW" sz="3600"/>
              <a:t>How to obtained edges?</a:t>
            </a:r>
            <a:br>
              <a:rPr lang="en-US" altLang="zh-TW" sz="3600"/>
            </a:br>
            <a:endParaRPr lang="en-US" altLang="zh-TW" sz="360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5943600" cy="4530725"/>
          </a:xfrm>
        </p:spPr>
        <p:txBody>
          <a:bodyPr/>
          <a:lstStyle/>
          <a:p>
            <a:pPr eaLnBrk="1" hangingPunct="1"/>
            <a:r>
              <a:rPr lang="en-US" altLang="zh-TW" sz="2400"/>
              <a:t>Use gradient G of intensity </a:t>
            </a:r>
            <a:r>
              <a:rPr lang="en-US" altLang="zh-TW" sz="2400" i="1"/>
              <a:t>[I(x,y)]</a:t>
            </a:r>
            <a:r>
              <a:rPr lang="en-US" altLang="zh-TW" sz="2400"/>
              <a:t> change, two methods</a:t>
            </a:r>
          </a:p>
          <a:p>
            <a:pPr eaLnBrk="1" hangingPunct="1"/>
            <a:r>
              <a:rPr lang="en-US" altLang="zh-TW" sz="2400" u="sng">
                <a:solidFill>
                  <a:srgbClr val="FF5050"/>
                </a:solidFill>
              </a:rPr>
              <a:t>First order gradient</a:t>
            </a:r>
          </a:p>
          <a:p>
            <a:pPr lvl="1" eaLnBrk="1" hangingPunct="1"/>
            <a:r>
              <a:rPr lang="en-US" altLang="zh-TW" sz="2000" i="1"/>
              <a:t>I(x,y)</a:t>
            </a:r>
            <a:r>
              <a:rPr lang="en-US" altLang="zh-TW" sz="2000"/>
              <a:t> is an edge if</a:t>
            </a:r>
            <a:r>
              <a:rPr lang="en-US" altLang="zh-TW" sz="2000" u="sng"/>
              <a:t> </a:t>
            </a:r>
          </a:p>
          <a:p>
            <a:pPr lvl="1" eaLnBrk="1" hangingPunct="1"/>
            <a:endParaRPr lang="en-US" altLang="zh-TW" sz="2000"/>
          </a:p>
          <a:p>
            <a:pPr eaLnBrk="1" hangingPunct="1"/>
            <a:endParaRPr lang="en-US" altLang="zh-TW" sz="2400"/>
          </a:p>
          <a:p>
            <a:pPr eaLnBrk="1" hangingPunct="1"/>
            <a:endParaRPr lang="en-US" altLang="zh-TW" sz="2400" u="sng"/>
          </a:p>
          <a:p>
            <a:pPr eaLnBrk="1" hangingPunct="1"/>
            <a:r>
              <a:rPr lang="en-US" altLang="zh-TW" sz="2400" u="sng">
                <a:solidFill>
                  <a:srgbClr val="FF5050"/>
                </a:solidFill>
              </a:rPr>
              <a:t>Second order gradient</a:t>
            </a:r>
            <a:r>
              <a:rPr lang="en-US" altLang="zh-TW" sz="2400"/>
              <a:t> (Laplacian operator)</a:t>
            </a:r>
          </a:p>
          <a:p>
            <a:pPr lvl="1" eaLnBrk="1" hangingPunct="1"/>
            <a:r>
              <a:rPr lang="en-US" altLang="zh-TW" sz="2000" i="1"/>
              <a:t>I(x,y)</a:t>
            </a:r>
            <a:r>
              <a:rPr lang="en-US" altLang="zh-TW" sz="2000"/>
              <a:t> is an edge if</a:t>
            </a:r>
            <a:endParaRPr lang="zh-TW" altLang="zh-TW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44" name="Object 24"/>
              <p:cNvSpPr txBox="1">
                <a:spLocks noGrp="1"/>
              </p:cNvSpPr>
              <p:nvPr>
                <p:ph sz="quarter" idx="2"/>
              </p:nvPr>
            </p:nvSpPr>
            <p:spPr bwMode="auto">
              <a:xfrm>
                <a:off x="1346200" y="3276600"/>
                <a:ext cx="5187950" cy="838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550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num>
                                    <m:den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𝑇h𝑟𝑒𝑠h𝑜𝑙𝑑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44" name="Object 24"/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ph sz="quarter" idx="2"/>
              </p:nvPr>
            </p:nvSpPr>
            <p:spPr bwMode="auto">
              <a:xfrm>
                <a:off x="1346200" y="3276600"/>
                <a:ext cx="5187950" cy="8382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45" name="Object 26"/>
              <p:cNvSpPr txBox="1">
                <a:spLocks noGrp="1"/>
              </p:cNvSpPr>
              <p:nvPr>
                <p:ph sz="quarter" idx="3"/>
              </p:nvPr>
            </p:nvSpPr>
            <p:spPr bwMode="auto">
              <a:xfrm>
                <a:off x="1338263" y="5638800"/>
                <a:ext cx="3951287" cy="76835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62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245" name="Object 26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3"/>
              </p:nvPr>
            </p:nvSpPr>
            <p:spPr bwMode="auto">
              <a:xfrm>
                <a:off x="1338263" y="5638800"/>
                <a:ext cx="3951287" cy="768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48" name="Rectangle 4"/>
          <p:cNvSpPr>
            <a:spLocks noChangeArrowheads="1"/>
          </p:cNvSpPr>
          <p:nvPr/>
        </p:nvSpPr>
        <p:spPr bwMode="auto">
          <a:xfrm>
            <a:off x="7086600" y="2590800"/>
            <a:ext cx="1828800" cy="18288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10249" name="Line 6"/>
          <p:cNvSpPr>
            <a:spLocks noChangeShapeType="1"/>
          </p:cNvSpPr>
          <p:nvPr/>
        </p:nvSpPr>
        <p:spPr bwMode="auto">
          <a:xfrm>
            <a:off x="7010400" y="4495800"/>
            <a:ext cx="1447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7"/>
          <p:cNvSpPr>
            <a:spLocks noChangeShapeType="1"/>
          </p:cNvSpPr>
          <p:nvPr/>
        </p:nvSpPr>
        <p:spPr bwMode="auto">
          <a:xfrm>
            <a:off x="8458200" y="32766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8"/>
          <p:cNvSpPr>
            <a:spLocks noChangeShapeType="1"/>
          </p:cNvSpPr>
          <p:nvPr/>
        </p:nvSpPr>
        <p:spPr bwMode="auto">
          <a:xfrm flipV="1">
            <a:off x="7010400" y="3124200"/>
            <a:ext cx="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9"/>
          <p:cNvSpPr>
            <a:spLocks noChangeShapeType="1"/>
          </p:cNvSpPr>
          <p:nvPr/>
        </p:nvSpPr>
        <p:spPr bwMode="auto">
          <a:xfrm flipH="1">
            <a:off x="6858000" y="3124200"/>
            <a:ext cx="1524000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0"/>
          <p:cNvSpPr txBox="1">
            <a:spLocks noChangeArrowheads="1"/>
          </p:cNvSpPr>
          <p:nvPr/>
        </p:nvSpPr>
        <p:spPr bwMode="auto">
          <a:xfrm>
            <a:off x="8077200" y="44958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2400">
                <a:latin typeface="Times New Roman" pitchFamily="18" charset="0"/>
              </a:rPr>
              <a:t>x</a:t>
            </a:r>
          </a:p>
        </p:txBody>
      </p:sp>
      <p:sp>
        <p:nvSpPr>
          <p:cNvPr id="10254" name="Text Box 11"/>
          <p:cNvSpPr txBox="1">
            <a:spLocks noChangeArrowheads="1"/>
          </p:cNvSpPr>
          <p:nvPr/>
        </p:nvSpPr>
        <p:spPr bwMode="auto">
          <a:xfrm>
            <a:off x="6629400" y="3505200"/>
            <a:ext cx="336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2400">
                <a:latin typeface="Times New Roman" pitchFamily="18" charset="0"/>
              </a:rPr>
              <a:t>y</a:t>
            </a:r>
          </a:p>
        </p:txBody>
      </p:sp>
      <p:sp>
        <p:nvSpPr>
          <p:cNvPr id="10255" name="Text Box 12"/>
          <p:cNvSpPr txBox="1">
            <a:spLocks noChangeArrowheads="1"/>
          </p:cNvSpPr>
          <p:nvPr/>
        </p:nvSpPr>
        <p:spPr bwMode="auto">
          <a:xfrm>
            <a:off x="8366125" y="2632075"/>
            <a:ext cx="869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2400">
                <a:latin typeface="Times New Roman" pitchFamily="18" charset="0"/>
              </a:rPr>
              <a:t>I(x,y)</a:t>
            </a:r>
          </a:p>
        </p:txBody>
      </p:sp>
      <p:sp>
        <p:nvSpPr>
          <p:cNvPr id="10256" name="Line 15"/>
          <p:cNvSpPr>
            <a:spLocks noChangeShapeType="1"/>
          </p:cNvSpPr>
          <p:nvPr/>
        </p:nvSpPr>
        <p:spPr bwMode="auto">
          <a:xfrm>
            <a:off x="7543800" y="1828800"/>
            <a:ext cx="752475" cy="121602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0257" name="Group 22"/>
          <p:cNvGrpSpPr>
            <a:grpSpLocks/>
          </p:cNvGrpSpPr>
          <p:nvPr/>
        </p:nvGrpSpPr>
        <p:grpSpPr bwMode="auto">
          <a:xfrm>
            <a:off x="5956300" y="609600"/>
            <a:ext cx="2755900" cy="1219200"/>
            <a:chOff x="4072" y="624"/>
            <a:chExt cx="1736" cy="768"/>
          </a:xfrm>
        </p:grpSpPr>
        <p:sp>
          <p:nvSpPr>
            <p:cNvPr id="10262" name="Rectangle 13"/>
            <p:cNvSpPr>
              <a:spLocks noChangeArrowheads="1"/>
            </p:cNvSpPr>
            <p:nvPr/>
          </p:nvSpPr>
          <p:spPr bwMode="auto">
            <a:xfrm>
              <a:off x="4080" y="624"/>
              <a:ext cx="1680" cy="76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263" name="Text Box 14"/>
            <p:cNvSpPr txBox="1">
              <a:spLocks noChangeArrowheads="1"/>
            </p:cNvSpPr>
            <p:nvPr/>
          </p:nvSpPr>
          <p:spPr bwMode="auto">
            <a:xfrm>
              <a:off x="4072" y="624"/>
              <a:ext cx="1736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itchFamily="34" charset="0"/>
                  <a:ea typeface="新細明體" charset="-120"/>
                </a:defRPr>
              </a:lvl9pPr>
            </a:lstStyle>
            <a:p>
              <a:pPr eaLnBrk="1" hangingPunct="1"/>
              <a:r>
                <a:rPr kumimoji="1" lang="en-US" altLang="zh-TW" sz="2400">
                  <a:latin typeface="Times New Roman" pitchFamily="18" charset="0"/>
                </a:rPr>
                <a:t>I(x,y+1)   I(x+1,y+1)</a:t>
              </a:r>
            </a:p>
            <a:p>
              <a:pPr eaLnBrk="1" hangingPunct="1"/>
              <a:endParaRPr kumimoji="1" lang="en-US" altLang="zh-TW" sz="2400">
                <a:latin typeface="Times New Roman" pitchFamily="18" charset="0"/>
              </a:endParaRPr>
            </a:p>
            <a:p>
              <a:pPr eaLnBrk="1" hangingPunct="1"/>
              <a:r>
                <a:rPr kumimoji="1" lang="en-US" altLang="zh-TW" sz="2400">
                  <a:latin typeface="Times New Roman" pitchFamily="18" charset="0"/>
                </a:rPr>
                <a:t>I(x,y)        I(x+1,y)</a:t>
              </a:r>
            </a:p>
          </p:txBody>
        </p:sp>
        <p:sp>
          <p:nvSpPr>
            <p:cNvPr id="10264" name="Line 16"/>
            <p:cNvSpPr>
              <a:spLocks noChangeShapeType="1"/>
            </p:cNvSpPr>
            <p:nvPr/>
          </p:nvSpPr>
          <p:spPr bwMode="auto">
            <a:xfrm>
              <a:off x="4080" y="1008"/>
              <a:ext cx="1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Line 17"/>
            <p:cNvSpPr>
              <a:spLocks noChangeShapeType="1"/>
            </p:cNvSpPr>
            <p:nvPr/>
          </p:nvSpPr>
          <p:spPr bwMode="auto">
            <a:xfrm>
              <a:off x="4848" y="624"/>
              <a:ext cx="0" cy="7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58" name="Rectangle 18"/>
          <p:cNvSpPr>
            <a:spLocks noChangeArrowheads="1"/>
          </p:cNvSpPr>
          <p:nvPr/>
        </p:nvSpPr>
        <p:spPr bwMode="auto">
          <a:xfrm>
            <a:off x="8382000" y="3124200"/>
            <a:ext cx="152400" cy="152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>
            <a:off x="8382000" y="3200400"/>
            <a:ext cx="15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>
            <a:off x="8458200" y="3124200"/>
            <a:ext cx="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3BC9D6-A8DF-4B57-A35B-26A8A1B277A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62162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2</a:t>
            </a:r>
            <a:r>
              <a:rPr lang="en-US" altLang="en-US" baseline="30000"/>
              <a:t>nd</a:t>
            </a:r>
            <a:r>
              <a:rPr lang="en-US" altLang="en-US"/>
              <a:t> stage: Find intensity gradient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589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Find the magnitude G and direction </a:t>
            </a:r>
            <a:r>
              <a:rPr lang="el-GR" altLang="en-US" dirty="0"/>
              <a:t>Θ</a:t>
            </a:r>
            <a:r>
              <a:rPr lang="en-US" altLang="en-US" dirty="0"/>
              <a:t> of the gradient by:</a:t>
            </a:r>
          </a:p>
          <a:p>
            <a:pPr eaLnBrk="1" hangingPunct="1"/>
            <a:r>
              <a:rPr lang="en-US" altLang="en-US" dirty="0"/>
              <a:t>That is: G = |</a:t>
            </a:r>
            <a:r>
              <a:rPr lang="en-US" altLang="en-US" dirty="0" err="1"/>
              <a:t>Gx</a:t>
            </a:r>
            <a:r>
              <a:rPr lang="en-US" altLang="en-US" dirty="0"/>
              <a:t>| + |</a:t>
            </a:r>
            <a:r>
              <a:rPr lang="en-US" altLang="en-US" dirty="0" err="1"/>
              <a:t>Gy</a:t>
            </a:r>
            <a:r>
              <a:rPr lang="en-US" altLang="en-US" dirty="0"/>
              <a:t>|         </a:t>
            </a:r>
            <a:r>
              <a:rPr lang="el-GR" altLang="en-US" dirty="0"/>
              <a:t>Θ</a:t>
            </a:r>
            <a:r>
              <a:rPr lang="en-US" altLang="en-US" dirty="0"/>
              <a:t> = tan</a:t>
            </a:r>
            <a:r>
              <a:rPr lang="en-US" altLang="en-US" baseline="30000" dirty="0"/>
              <a:t>-1</a:t>
            </a:r>
            <a:r>
              <a:rPr lang="en-US" altLang="en-US" dirty="0"/>
              <a:t>(</a:t>
            </a:r>
            <a:r>
              <a:rPr lang="en-US" altLang="en-US" dirty="0" err="1"/>
              <a:t>Gy</a:t>
            </a:r>
            <a:r>
              <a:rPr lang="en-US" altLang="en-US" dirty="0"/>
              <a:t> / </a:t>
            </a:r>
            <a:r>
              <a:rPr lang="en-US" altLang="en-US" dirty="0" err="1"/>
              <a:t>Gx</a:t>
            </a:r>
            <a:r>
              <a:rPr lang="en-US" altLang="en-US" dirty="0"/>
              <a:t>)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80902" name="Picture 4" descr="color_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06705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3" name="Text Box 5"/>
          <p:cNvSpPr txBox="1">
            <a:spLocks noChangeArrowheads="1"/>
          </p:cNvSpPr>
          <p:nvPr/>
        </p:nvSpPr>
        <p:spPr bwMode="auto">
          <a:xfrm>
            <a:off x="1143000" y="5181600"/>
            <a:ext cx="361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</a:t>
            </a:r>
          </a:p>
        </p:txBody>
      </p:sp>
      <p:sp>
        <p:nvSpPr>
          <p:cNvPr id="80904" name="Text Box 6"/>
          <p:cNvSpPr txBox="1">
            <a:spLocks noChangeArrowheads="1"/>
          </p:cNvSpPr>
          <p:nvPr/>
        </p:nvSpPr>
        <p:spPr bwMode="auto">
          <a:xfrm>
            <a:off x="5181600" y="5181600"/>
            <a:ext cx="26558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l-GR" altLang="en-US"/>
              <a:t>Θ</a:t>
            </a:r>
            <a:r>
              <a:rPr lang="en-US" altLang="en-US"/>
              <a:t> (4 different colors)</a:t>
            </a:r>
          </a:p>
        </p:txBody>
      </p:sp>
      <p:sp>
        <p:nvSpPr>
          <p:cNvPr id="80905" name="Text Box 7"/>
          <p:cNvSpPr txBox="1">
            <a:spLocks noChangeArrowheads="1"/>
          </p:cNvSpPr>
          <p:nvPr/>
        </p:nvSpPr>
        <p:spPr bwMode="auto">
          <a:xfrm>
            <a:off x="4953000" y="5791200"/>
            <a:ext cx="3616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l-GR" altLang="en-US"/>
              <a:t>Θ</a:t>
            </a:r>
            <a:r>
              <a:rPr lang="en-US" altLang="en-US"/>
              <a:t> is rounded to 4 directions!!</a:t>
            </a:r>
          </a:p>
          <a:p>
            <a:r>
              <a:rPr lang="en-US" altLang="en-US"/>
              <a:t>0°, 45°, 90° and 135°!!!</a:t>
            </a:r>
          </a:p>
        </p:txBody>
      </p:sp>
      <p:pic>
        <p:nvPicPr>
          <p:cNvPr id="80906" name="Picture 8" descr="m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0480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7" name="Oval 22"/>
          <p:cNvSpPr>
            <a:spLocks noChangeArrowheads="1"/>
          </p:cNvSpPr>
          <p:nvPr/>
        </p:nvSpPr>
        <p:spPr bwMode="auto">
          <a:xfrm>
            <a:off x="2819400" y="5486400"/>
            <a:ext cx="990600" cy="10668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80908" name="Line 24"/>
          <p:cNvSpPr>
            <a:spLocks noChangeShapeType="1"/>
          </p:cNvSpPr>
          <p:nvPr/>
        </p:nvSpPr>
        <p:spPr bwMode="auto">
          <a:xfrm flipV="1">
            <a:off x="3048000" y="5334000"/>
            <a:ext cx="609600" cy="1371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09" name="Line 25"/>
          <p:cNvSpPr>
            <a:spLocks noChangeShapeType="1"/>
          </p:cNvSpPr>
          <p:nvPr/>
        </p:nvSpPr>
        <p:spPr bwMode="auto">
          <a:xfrm>
            <a:off x="2971800" y="5257800"/>
            <a:ext cx="685800" cy="1447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0" name="Line 26"/>
          <p:cNvSpPr>
            <a:spLocks noChangeShapeType="1"/>
          </p:cNvSpPr>
          <p:nvPr/>
        </p:nvSpPr>
        <p:spPr bwMode="auto">
          <a:xfrm flipV="1">
            <a:off x="2514600" y="5715000"/>
            <a:ext cx="1600200" cy="685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1" name="Line 27"/>
          <p:cNvSpPr>
            <a:spLocks noChangeShapeType="1"/>
          </p:cNvSpPr>
          <p:nvPr/>
        </p:nvSpPr>
        <p:spPr bwMode="auto">
          <a:xfrm flipH="1" flipV="1">
            <a:off x="2590800" y="5791200"/>
            <a:ext cx="1447800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912" name="Text Box 28"/>
          <p:cNvSpPr txBox="1">
            <a:spLocks noChangeArrowheads="1"/>
          </p:cNvSpPr>
          <p:nvPr/>
        </p:nvSpPr>
        <p:spPr bwMode="auto">
          <a:xfrm>
            <a:off x="3733800" y="5791200"/>
            <a:ext cx="33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80913" name="Text Box 29"/>
          <p:cNvSpPr txBox="1">
            <a:spLocks noChangeArrowheads="1"/>
          </p:cNvSpPr>
          <p:nvPr/>
        </p:nvSpPr>
        <p:spPr bwMode="auto">
          <a:xfrm>
            <a:off x="2514600" y="5867400"/>
            <a:ext cx="33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0</a:t>
            </a:r>
          </a:p>
        </p:txBody>
      </p:sp>
      <p:sp>
        <p:nvSpPr>
          <p:cNvPr id="80914" name="Text Box 30"/>
          <p:cNvSpPr txBox="1">
            <a:spLocks noChangeArrowheads="1"/>
          </p:cNvSpPr>
          <p:nvPr/>
        </p:nvSpPr>
        <p:spPr bwMode="auto">
          <a:xfrm>
            <a:off x="3108325" y="506095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80915" name="Text Box 33"/>
          <p:cNvSpPr txBox="1">
            <a:spLocks noChangeArrowheads="1"/>
          </p:cNvSpPr>
          <p:nvPr/>
        </p:nvSpPr>
        <p:spPr bwMode="auto">
          <a:xfrm>
            <a:off x="3657600" y="52578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45</a:t>
            </a:r>
          </a:p>
        </p:txBody>
      </p:sp>
      <p:sp>
        <p:nvSpPr>
          <p:cNvPr id="80916" name="Text Box 35"/>
          <p:cNvSpPr txBox="1">
            <a:spLocks noChangeArrowheads="1"/>
          </p:cNvSpPr>
          <p:nvPr/>
        </p:nvSpPr>
        <p:spPr bwMode="auto">
          <a:xfrm>
            <a:off x="3565525" y="6280150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135</a:t>
            </a:r>
          </a:p>
        </p:txBody>
      </p:sp>
      <p:sp>
        <p:nvSpPr>
          <p:cNvPr id="80917" name="Text Box 36"/>
          <p:cNvSpPr txBox="1">
            <a:spLocks noChangeArrowheads="1"/>
          </p:cNvSpPr>
          <p:nvPr/>
        </p:nvSpPr>
        <p:spPr bwMode="auto">
          <a:xfrm>
            <a:off x="2362200" y="5334000"/>
            <a:ext cx="622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135</a:t>
            </a:r>
          </a:p>
        </p:txBody>
      </p:sp>
      <p:sp>
        <p:nvSpPr>
          <p:cNvPr id="80918" name="Text Box 37"/>
          <p:cNvSpPr txBox="1">
            <a:spLocks noChangeArrowheads="1"/>
          </p:cNvSpPr>
          <p:nvPr/>
        </p:nvSpPr>
        <p:spPr bwMode="auto">
          <a:xfrm>
            <a:off x="3048000" y="6491288"/>
            <a:ext cx="4762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90</a:t>
            </a:r>
          </a:p>
        </p:txBody>
      </p:sp>
      <p:sp>
        <p:nvSpPr>
          <p:cNvPr id="80919" name="Text Box 38"/>
          <p:cNvSpPr txBox="1">
            <a:spLocks noChangeArrowheads="1"/>
          </p:cNvSpPr>
          <p:nvPr/>
        </p:nvSpPr>
        <p:spPr bwMode="auto">
          <a:xfrm>
            <a:off x="2514600" y="6324600"/>
            <a:ext cx="476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45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80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42207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3</a:t>
            </a:r>
            <a:r>
              <a:rPr lang="en-US" altLang="en-US" sz="4000" baseline="30000"/>
              <a:t>rd</a:t>
            </a:r>
            <a:r>
              <a:rPr lang="en-US" altLang="en-US" sz="4000"/>
              <a:t> stage: Non-maximum suppression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The gradient magnitude G gives us the edges of the image. But they are thick.</a:t>
            </a:r>
          </a:p>
          <a:p>
            <a:pPr eaLnBrk="1" hangingPunct="1"/>
            <a:r>
              <a:rPr lang="en-US" altLang="en-US" dirty="0"/>
              <a:t>Let’s thin the lines in G.</a:t>
            </a:r>
          </a:p>
        </p:txBody>
      </p:sp>
      <p:pic>
        <p:nvPicPr>
          <p:cNvPr id="81926" name="Picture 4" descr="m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52900"/>
            <a:ext cx="14478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7" name="Rectangle 5"/>
          <p:cNvSpPr>
            <a:spLocks noChangeArrowheads="1"/>
          </p:cNvSpPr>
          <p:nvPr/>
        </p:nvSpPr>
        <p:spPr bwMode="auto">
          <a:xfrm>
            <a:off x="1295400" y="4419600"/>
            <a:ext cx="533400" cy="4572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81928" name="Line 6"/>
          <p:cNvSpPr>
            <a:spLocks noChangeShapeType="1"/>
          </p:cNvSpPr>
          <p:nvPr/>
        </p:nvSpPr>
        <p:spPr bwMode="auto">
          <a:xfrm flipV="1">
            <a:off x="1295400" y="3200400"/>
            <a:ext cx="914400" cy="1219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29" name="Line 7"/>
          <p:cNvSpPr>
            <a:spLocks noChangeShapeType="1"/>
          </p:cNvSpPr>
          <p:nvPr/>
        </p:nvSpPr>
        <p:spPr bwMode="auto">
          <a:xfrm>
            <a:off x="1295400" y="4876800"/>
            <a:ext cx="892175" cy="1273175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0" name="Line 8"/>
          <p:cNvSpPr>
            <a:spLocks noChangeShapeType="1"/>
          </p:cNvSpPr>
          <p:nvPr/>
        </p:nvSpPr>
        <p:spPr bwMode="auto">
          <a:xfrm flipV="1">
            <a:off x="1828800" y="3200400"/>
            <a:ext cx="4419600" cy="1219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931" name="Line 9"/>
          <p:cNvSpPr>
            <a:spLocks noChangeShapeType="1"/>
          </p:cNvSpPr>
          <p:nvPr/>
        </p:nvSpPr>
        <p:spPr bwMode="auto">
          <a:xfrm>
            <a:off x="1828800" y="4876800"/>
            <a:ext cx="4427538" cy="12573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32" name="Picture 10" descr="m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00" t="27600" b="37199"/>
          <a:stretch>
            <a:fillRect/>
          </a:stretch>
        </p:blipFill>
        <p:spPr bwMode="auto">
          <a:xfrm>
            <a:off x="2205038" y="3201988"/>
            <a:ext cx="4043362" cy="2932112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81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19117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3</a:t>
            </a:r>
            <a:r>
              <a:rPr lang="en-US" altLang="en-US" sz="4000" baseline="30000"/>
              <a:t>rd</a:t>
            </a:r>
            <a:r>
              <a:rPr lang="en-US" altLang="en-US" sz="4000"/>
              <a:t> stage: Non-maximum suppression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335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Real edges are located at the maximum of the lines in G. </a:t>
            </a:r>
          </a:p>
          <a:p>
            <a:pPr eaLnBrk="1" hangingPunct="1"/>
            <a:r>
              <a:rPr lang="en-US" altLang="en-US" sz="2800" dirty="0"/>
              <a:t>For each point 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), we compare the G(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 with its two neighbors along the </a:t>
            </a:r>
            <a:r>
              <a:rPr lang="en-US" altLang="en-US" sz="2800" dirty="0">
                <a:solidFill>
                  <a:srgbClr val="FF0000"/>
                </a:solidFill>
              </a:rPr>
              <a:t> Gradient Vector direction</a:t>
            </a:r>
            <a:r>
              <a:rPr lang="en-US" altLang="en-US" sz="2800" dirty="0"/>
              <a:t>.</a:t>
            </a:r>
          </a:p>
          <a:p>
            <a:pPr lvl="1" eaLnBrk="1" hangingPunct="1"/>
            <a:r>
              <a:rPr lang="en-US" altLang="en-US" sz="2400" dirty="0"/>
              <a:t>E.g. 25, 50, 17 in this example</a:t>
            </a:r>
          </a:p>
          <a:p>
            <a:pPr eaLnBrk="1" hangingPunct="1"/>
            <a:r>
              <a:rPr lang="en-US" altLang="en-US" sz="2800" dirty="0"/>
              <a:t>The </a:t>
            </a:r>
            <a:r>
              <a:rPr lang="en-US" altLang="en-US" sz="2800" dirty="0">
                <a:solidFill>
                  <a:srgbClr val="00B050"/>
                </a:solidFill>
              </a:rPr>
              <a:t>gradient vector direction </a:t>
            </a:r>
            <a:r>
              <a:rPr lang="en-US" altLang="en-US" sz="2800" dirty="0"/>
              <a:t>is perpendicular to the edge direction.</a:t>
            </a:r>
          </a:p>
          <a:p>
            <a:pPr eaLnBrk="1" hangingPunct="1"/>
            <a:endParaRPr lang="en-US" altLang="en-US" dirty="0"/>
          </a:p>
        </p:txBody>
      </p:sp>
      <p:grpSp>
        <p:nvGrpSpPr>
          <p:cNvPr id="82950" name="Group 4"/>
          <p:cNvGrpSpPr>
            <a:grpSpLocks/>
          </p:cNvGrpSpPr>
          <p:nvPr/>
        </p:nvGrpSpPr>
        <p:grpSpPr bwMode="auto">
          <a:xfrm>
            <a:off x="2514600" y="4519613"/>
            <a:ext cx="4114800" cy="2146300"/>
            <a:chOff x="2640" y="2832"/>
            <a:chExt cx="2592" cy="1352"/>
          </a:xfrm>
        </p:grpSpPr>
        <p:pic>
          <p:nvPicPr>
            <p:cNvPr id="82955" name="Picture 5" descr="ma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0" t="32655" r="14368" b="52019"/>
            <a:stretch>
              <a:fillRect/>
            </a:stretch>
          </p:blipFill>
          <p:spPr bwMode="auto">
            <a:xfrm>
              <a:off x="2640" y="2832"/>
              <a:ext cx="2592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D19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956" name="Group 6"/>
            <p:cNvGrpSpPr>
              <a:grpSpLocks/>
            </p:cNvGrpSpPr>
            <p:nvPr/>
          </p:nvGrpSpPr>
          <p:grpSpPr bwMode="auto">
            <a:xfrm rot="-1149119">
              <a:off x="2988" y="2838"/>
              <a:ext cx="2015" cy="943"/>
              <a:chOff x="1008" y="3168"/>
              <a:chExt cx="2015" cy="943"/>
            </a:xfrm>
          </p:grpSpPr>
          <p:sp>
            <p:nvSpPr>
              <p:cNvPr id="82957" name="Line 7"/>
              <p:cNvSpPr>
                <a:spLocks noChangeShapeType="1"/>
              </p:cNvSpPr>
              <p:nvPr/>
            </p:nvSpPr>
            <p:spPr bwMode="auto">
              <a:xfrm flipV="1">
                <a:off x="1008" y="3840"/>
                <a:ext cx="1200" cy="0"/>
              </a:xfrm>
              <a:prstGeom prst="line">
                <a:avLst/>
              </a:prstGeom>
              <a:noFill/>
              <a:ln w="38100">
                <a:solidFill>
                  <a:srgbClr val="AD19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8" name="Line 8"/>
              <p:cNvSpPr>
                <a:spLocks noChangeShapeType="1"/>
              </p:cNvSpPr>
              <p:nvPr/>
            </p:nvSpPr>
            <p:spPr bwMode="auto">
              <a:xfrm flipV="1">
                <a:off x="1200" y="3168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59" name="Text Box 9"/>
              <p:cNvSpPr txBox="1">
                <a:spLocks noChangeArrowheads="1"/>
              </p:cNvSpPr>
              <p:nvPr/>
            </p:nvSpPr>
            <p:spPr bwMode="auto">
              <a:xfrm>
                <a:off x="2187" y="3707"/>
                <a:ext cx="8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19FF5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9pPr>
              </a:lstStyle>
              <a:p>
                <a:r>
                  <a:rPr lang="en-US" altLang="en-US" b="1">
                    <a:solidFill>
                      <a:srgbClr val="FFFFFF"/>
                    </a:solidFill>
                  </a:rPr>
                  <a:t>Edge </a:t>
                </a:r>
              </a:p>
              <a:p>
                <a:r>
                  <a:rPr lang="en-US" altLang="en-US" b="1">
                    <a:solidFill>
                      <a:srgbClr val="FFFFFF"/>
                    </a:solidFill>
                  </a:rPr>
                  <a:t>direction</a:t>
                </a:r>
              </a:p>
            </p:txBody>
          </p:sp>
          <p:sp>
            <p:nvSpPr>
              <p:cNvPr id="82960" name="Text Box 10"/>
              <p:cNvSpPr txBox="1">
                <a:spLocks noChangeArrowheads="1"/>
              </p:cNvSpPr>
              <p:nvPr/>
            </p:nvSpPr>
            <p:spPr bwMode="auto">
              <a:xfrm>
                <a:off x="1233" y="3278"/>
                <a:ext cx="144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9pPr>
              </a:lstStyle>
              <a:p>
                <a:r>
                  <a:rPr lang="en-US" altLang="en-US" b="1">
                    <a:solidFill>
                      <a:srgbClr val="92D050"/>
                    </a:solidFill>
                  </a:rPr>
                  <a:t>Gradient Vector </a:t>
                </a:r>
              </a:p>
              <a:p>
                <a:r>
                  <a:rPr lang="en-US" altLang="en-US" b="1">
                    <a:solidFill>
                      <a:srgbClr val="92D050"/>
                    </a:solidFill>
                  </a:rPr>
                  <a:t>direction</a:t>
                </a:r>
              </a:p>
            </p:txBody>
          </p:sp>
          <p:sp>
            <p:nvSpPr>
              <p:cNvPr id="82961" name="Line 11"/>
              <p:cNvSpPr>
                <a:spLocks noChangeShapeType="1"/>
              </p:cNvSpPr>
              <p:nvPr/>
            </p:nvSpPr>
            <p:spPr bwMode="auto">
              <a:xfrm>
                <a:off x="1200" y="3744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962" name="Line 12"/>
              <p:cNvSpPr>
                <a:spLocks noChangeShapeType="1"/>
              </p:cNvSpPr>
              <p:nvPr/>
            </p:nvSpPr>
            <p:spPr bwMode="auto">
              <a:xfrm flipV="1">
                <a:off x="1296" y="37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82951" name="TextBox 2"/>
          <p:cNvSpPr txBox="1">
            <a:spLocks noChangeArrowheads="1"/>
          </p:cNvSpPr>
          <p:nvPr/>
        </p:nvSpPr>
        <p:spPr bwMode="auto">
          <a:xfrm rot="-1257773">
            <a:off x="2325688" y="5170488"/>
            <a:ext cx="849312" cy="163036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1600"/>
              <a:t>G(x,y)</a:t>
            </a:r>
          </a:p>
          <a:p>
            <a:r>
              <a:rPr lang="en-US" altLang="en-US" sz="1600"/>
              <a:t>25</a:t>
            </a:r>
          </a:p>
          <a:p>
            <a:r>
              <a:rPr lang="en-US" altLang="en-US" sz="1600"/>
              <a:t>----- </a:t>
            </a:r>
          </a:p>
          <a:p>
            <a:r>
              <a:rPr lang="en-US" altLang="en-US" sz="1600"/>
              <a:t>50 </a:t>
            </a:r>
          </a:p>
          <a:p>
            <a:r>
              <a:rPr lang="en-US" altLang="en-US" sz="1600"/>
              <a:t>-----</a:t>
            </a:r>
          </a:p>
          <a:p>
            <a:r>
              <a:rPr lang="en-US" altLang="en-US" sz="1600"/>
              <a:t>17</a:t>
            </a:r>
          </a:p>
        </p:txBody>
      </p:sp>
      <p:sp>
        <p:nvSpPr>
          <p:cNvPr id="82952" name="Text Box 11"/>
          <p:cNvSpPr txBox="1">
            <a:spLocks noChangeArrowheads="1"/>
          </p:cNvSpPr>
          <p:nvPr/>
        </p:nvSpPr>
        <p:spPr bwMode="auto">
          <a:xfrm rot="-1215511">
            <a:off x="917575" y="4598988"/>
            <a:ext cx="17065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Along gradient vector</a:t>
            </a:r>
          </a:p>
          <a:p>
            <a:r>
              <a:rPr lang="en-US" altLang="en-US"/>
              <a:t>direction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905000" y="5672138"/>
            <a:ext cx="381000" cy="993775"/>
          </a:xfrm>
          <a:prstGeom prst="straightConnector1">
            <a:avLst/>
          </a:prstGeom>
          <a:ln w="412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82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49186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64977"/>
            <a:ext cx="7886700" cy="1325563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3</a:t>
            </a:r>
            <a:r>
              <a:rPr lang="en-US" altLang="en-US" sz="4000" baseline="30000" dirty="0"/>
              <a:t>rd</a:t>
            </a:r>
            <a:r>
              <a:rPr lang="en-US" altLang="en-US" sz="4000" dirty="0"/>
              <a:t> stage: Non-maximum suppression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idx="1"/>
          </p:nvPr>
        </p:nvSpPr>
        <p:spPr>
          <a:xfrm>
            <a:off x="381579" y="10953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b="1"/>
              <a:t>If G(x,y) is greater than its two neighbors along the gradient direction, then (x,y) is set to remain. Non-maximum points are removed (suppressed ) in this process.</a:t>
            </a:r>
          </a:p>
        </p:txBody>
      </p:sp>
      <p:sp>
        <p:nvSpPr>
          <p:cNvPr id="83974" name="Text Box 4"/>
          <p:cNvSpPr txBox="1">
            <a:spLocks noChangeArrowheads="1"/>
          </p:cNvSpPr>
          <p:nvPr/>
        </p:nvSpPr>
        <p:spPr bwMode="auto">
          <a:xfrm>
            <a:off x="2398134" y="2579170"/>
            <a:ext cx="64770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 err="1"/>
              <a:t>E.g</a:t>
            </a:r>
            <a:r>
              <a:rPr lang="en-US" altLang="en-US" dirty="0"/>
              <a:t> </a:t>
            </a:r>
            <a:r>
              <a:rPr lang="en-US" altLang="en-US" dirty="0">
                <a:latin typeface="Arial" charset="0"/>
              </a:rPr>
              <a:t>we know G(</a:t>
            </a:r>
            <a:r>
              <a:rPr lang="en-US" altLang="en-US" dirty="0" err="1">
                <a:latin typeface="Arial" charset="0"/>
              </a:rPr>
              <a:t>x,y</a:t>
            </a:r>
            <a:r>
              <a:rPr lang="en-US" altLang="en-US" dirty="0">
                <a:latin typeface="Arial" charset="0"/>
              </a:rPr>
              <a:t>)’s direction (gradient vector direction) </a:t>
            </a:r>
            <a:r>
              <a:rPr lang="en-US" altLang="en-US" dirty="0"/>
              <a:t>from </a:t>
            </a:r>
            <a:r>
              <a:rPr lang="el-GR" altLang="en-US" dirty="0"/>
              <a:t>Θ</a:t>
            </a:r>
            <a:r>
              <a:rPr lang="en-US" altLang="en-US" dirty="0"/>
              <a:t>(</a:t>
            </a:r>
            <a:r>
              <a:rPr lang="en-US" altLang="en-US" dirty="0" err="1"/>
              <a:t>x,y</a:t>
            </a:r>
            <a:r>
              <a:rPr lang="en-US" altLang="en-US" dirty="0"/>
              <a:t>) </a:t>
            </a:r>
            <a:r>
              <a:rPr lang="en-US" altLang="en-US" dirty="0">
                <a:latin typeface="Arial" charset="0"/>
              </a:rPr>
              <a:t>and it is 90</a:t>
            </a:r>
            <a:r>
              <a:rPr lang="en-US" altLang="en-US" dirty="0"/>
              <a:t>° because </a:t>
            </a:r>
            <a:r>
              <a:rPr lang="en-US" altLang="en-US" dirty="0" err="1"/>
              <a:t>Gy</a:t>
            </a:r>
            <a:r>
              <a:rPr lang="en-US" altLang="en-US" dirty="0"/>
              <a:t> is much bigger than Gx, </a:t>
            </a:r>
            <a:r>
              <a:rPr lang="el-GR" altLang="en-US" dirty="0"/>
              <a:t>Θ</a:t>
            </a:r>
            <a:r>
              <a:rPr lang="en-US" altLang="en-US" dirty="0"/>
              <a:t>=tan</a:t>
            </a:r>
            <a:r>
              <a:rPr lang="en-US" altLang="en-US" baseline="30000" dirty="0"/>
              <a:t>-1</a:t>
            </a:r>
            <a:r>
              <a:rPr lang="en-US" altLang="en-US" dirty="0"/>
              <a:t>(</a:t>
            </a:r>
            <a:r>
              <a:rPr lang="en-US" altLang="en-US" dirty="0" err="1"/>
              <a:t>Gy</a:t>
            </a:r>
            <a:r>
              <a:rPr lang="en-US" altLang="en-US" dirty="0"/>
              <a:t>/Gx)</a:t>
            </a:r>
            <a:r>
              <a:rPr lang="en-US" altLang="en-US" dirty="0">
                <a:sym typeface="Symbol" pitchFamily="18" charset="2"/>
              </a:rPr>
              <a:t>90</a:t>
            </a:r>
            <a:r>
              <a:rPr lang="en-US" altLang="en-US" dirty="0"/>
              <a:t> °. Note:</a:t>
            </a:r>
            <a:r>
              <a:rPr lang="el-GR" altLang="en-US" dirty="0"/>
              <a:t>Θ</a:t>
            </a:r>
            <a:r>
              <a:rPr lang="en-US" altLang="en-US" dirty="0"/>
              <a:t> is rounded to 4 directions!! : 0°, 45°, 90° and 135°</a:t>
            </a:r>
          </a:p>
          <a:p>
            <a:endParaRPr lang="en-US" altLang="en-US" dirty="0"/>
          </a:p>
          <a:p>
            <a:r>
              <a:rPr lang="en-US" altLang="en-US" dirty="0"/>
              <a:t>Then, we have to compare G(</a:t>
            </a:r>
            <a:r>
              <a:rPr lang="en-US" altLang="en-US" dirty="0" err="1"/>
              <a:t>x,y</a:t>
            </a:r>
            <a:r>
              <a:rPr lang="en-US" altLang="en-US" dirty="0"/>
              <a:t>) values along </a:t>
            </a:r>
            <a:r>
              <a:rPr lang="en-US" altLang="en-US" dirty="0">
                <a:latin typeface="Arial" charset="0"/>
              </a:rPr>
              <a:t>(the gradient vector direction) 25,50,17. </a:t>
            </a:r>
            <a:r>
              <a:rPr lang="en-US" altLang="en-US" dirty="0"/>
              <a:t>G(</a:t>
            </a:r>
            <a:r>
              <a:rPr lang="en-US" altLang="en-US" dirty="0" err="1"/>
              <a:t>x,y</a:t>
            </a:r>
            <a:r>
              <a:rPr lang="en-US" altLang="en-US" dirty="0"/>
              <a:t>) =</a:t>
            </a:r>
            <a:r>
              <a:rPr lang="en-US" altLang="en-US" dirty="0">
                <a:latin typeface="Arial" charset="0"/>
              </a:rPr>
              <a:t>50 is found because </a:t>
            </a:r>
            <a:r>
              <a:rPr lang="en-US" altLang="en-US" dirty="0"/>
              <a:t>50 &gt; 25 and 50 &gt; 17.</a:t>
            </a:r>
          </a:p>
          <a:p>
            <a:endParaRPr lang="en-US" altLang="en-US" dirty="0"/>
          </a:p>
          <a:p>
            <a:r>
              <a:rPr lang="en-US" altLang="en-US" dirty="0"/>
              <a:t>Set the edge for position (</a:t>
            </a:r>
            <a:r>
              <a:rPr lang="en-US" altLang="en-US" dirty="0" err="1"/>
              <a:t>x,y</a:t>
            </a:r>
            <a:r>
              <a:rPr lang="en-US" altLang="en-US" dirty="0"/>
              <a:t>) as ‘1’.  The others are ‘0’, so this edge is thin (one pixel wide) .</a:t>
            </a:r>
          </a:p>
        </p:txBody>
      </p:sp>
      <p:sp>
        <p:nvSpPr>
          <p:cNvPr id="83975" name="TextBox 15"/>
          <p:cNvSpPr txBox="1">
            <a:spLocks noChangeArrowheads="1"/>
          </p:cNvSpPr>
          <p:nvPr/>
        </p:nvSpPr>
        <p:spPr bwMode="auto">
          <a:xfrm rot="-1257773">
            <a:off x="1455738" y="4864100"/>
            <a:ext cx="928687" cy="1754188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G(x,y)</a:t>
            </a:r>
          </a:p>
          <a:p>
            <a:r>
              <a:rPr lang="en-US" altLang="en-US"/>
              <a:t>25 </a:t>
            </a:r>
          </a:p>
          <a:p>
            <a:r>
              <a:rPr lang="en-US" altLang="en-US"/>
              <a:t>-----</a:t>
            </a:r>
          </a:p>
          <a:p>
            <a:r>
              <a:rPr lang="en-US" altLang="en-US"/>
              <a:t>50 </a:t>
            </a:r>
          </a:p>
          <a:p>
            <a:r>
              <a:rPr lang="en-US" altLang="en-US"/>
              <a:t>------</a:t>
            </a:r>
          </a:p>
          <a:p>
            <a:r>
              <a:rPr lang="en-US" altLang="en-US"/>
              <a:t>17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 flipH="1" flipV="1">
            <a:off x="1174750" y="5486400"/>
            <a:ext cx="381000" cy="993775"/>
          </a:xfrm>
          <a:prstGeom prst="straightConnector1">
            <a:avLst/>
          </a:prstGeom>
          <a:ln w="41275"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977" name="Text Box 11"/>
          <p:cNvSpPr txBox="1">
            <a:spLocks noChangeArrowheads="1"/>
          </p:cNvSpPr>
          <p:nvPr/>
        </p:nvSpPr>
        <p:spPr bwMode="auto">
          <a:xfrm rot="-1215511">
            <a:off x="536575" y="3740150"/>
            <a:ext cx="1706563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Along gradient vector</a:t>
            </a:r>
          </a:p>
          <a:p>
            <a:r>
              <a:rPr lang="en-US" altLang="en-US"/>
              <a:t>direction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83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1336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3</a:t>
            </a:r>
            <a:r>
              <a:rPr lang="en-US" altLang="en-US" sz="4000" baseline="30000"/>
              <a:t>rd</a:t>
            </a:r>
            <a:r>
              <a:rPr lang="en-US" altLang="en-US" sz="4000"/>
              <a:t> stage: Non-maximum suppression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444625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dirty="0"/>
              <a:t>The lines are thinned into 1 pixel. </a:t>
            </a:r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Before                             after non-maximum</a:t>
            </a:r>
          </a:p>
        </p:txBody>
      </p:sp>
      <p:pic>
        <p:nvPicPr>
          <p:cNvPr id="84998" name="Picture 4" descr="n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068" y="3133674"/>
            <a:ext cx="4030203" cy="3022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999" name="Picture 5" descr="ma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01" y="3133674"/>
            <a:ext cx="3983567" cy="298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84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20403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</a:t>
            </a:r>
            <a:r>
              <a:rPr lang="en-US" altLang="en-US" baseline="30000"/>
              <a:t>th</a:t>
            </a:r>
            <a:r>
              <a:rPr lang="en-US" altLang="en-US"/>
              <a:t> stage: Hysteresis Thresholding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477962"/>
            <a:ext cx="7886700" cy="4351338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We do </a:t>
            </a:r>
            <a:r>
              <a:rPr lang="en-US" altLang="en-US" sz="2800" dirty="0" err="1"/>
              <a:t>thresholding</a:t>
            </a:r>
            <a:r>
              <a:rPr lang="en-US" altLang="en-US" sz="2800" dirty="0"/>
              <a:t> (set in stage1) on the image twice with two different thresholds, </a:t>
            </a:r>
            <a:r>
              <a:rPr lang="en-US" altLang="en-US" sz="2800" dirty="0" err="1"/>
              <a:t>t</a:t>
            </a:r>
            <a:r>
              <a:rPr lang="en-US" altLang="en-US" sz="2800" baseline="-25000" dirty="0" err="1"/>
              <a:t>High</a:t>
            </a:r>
            <a:r>
              <a:rPr lang="en-US" altLang="en-US" sz="2800" dirty="0"/>
              <a:t> and </a:t>
            </a:r>
            <a:r>
              <a:rPr lang="en-US" altLang="en-US" sz="2800" dirty="0" err="1"/>
              <a:t>t</a:t>
            </a:r>
            <a:r>
              <a:rPr lang="en-US" altLang="en-US" sz="2800" baseline="-25000" dirty="0" err="1"/>
              <a:t>Low</a:t>
            </a:r>
            <a:r>
              <a:rPr lang="en-US" altLang="en-US" sz="2800" dirty="0"/>
              <a:t>.</a:t>
            </a:r>
          </a:p>
          <a:p>
            <a:pPr eaLnBrk="1" hangingPunct="1"/>
            <a:r>
              <a:rPr lang="en-US" altLang="en-US" sz="2800" dirty="0" err="1"/>
              <a:t>t</a:t>
            </a:r>
            <a:r>
              <a:rPr lang="en-US" altLang="en-US" sz="2800" baseline="-25000" dirty="0" err="1"/>
              <a:t>High</a:t>
            </a:r>
            <a:r>
              <a:rPr lang="en-US" altLang="en-US" sz="2800" dirty="0"/>
              <a:t> is applied first to remove edges that produced by noise (G(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)&gt;</a:t>
            </a:r>
            <a:r>
              <a:rPr lang="en-US" altLang="en-US" sz="2800" dirty="0" err="1"/>
              <a:t>T</a:t>
            </a:r>
            <a:r>
              <a:rPr lang="en-US" altLang="en-US" sz="2800" baseline="-25000" dirty="0" err="1"/>
              <a:t>High</a:t>
            </a:r>
            <a:r>
              <a:rPr lang="en-US" altLang="en-US" sz="2800" dirty="0"/>
              <a:t>). Only edges  with high gradient magnitude can survive. So many long edges are broken</a:t>
            </a:r>
          </a:p>
          <a:p>
            <a:pPr eaLnBrk="1" hangingPunct="1"/>
            <a:endParaRPr lang="en-US" altLang="en-US" sz="2800" dirty="0"/>
          </a:p>
        </p:txBody>
      </p:sp>
      <p:pic>
        <p:nvPicPr>
          <p:cNvPr id="86022" name="Picture 4" descr="n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092574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3" name="Line 5"/>
          <p:cNvSpPr>
            <a:spLocks noChangeShapeType="1"/>
          </p:cNvSpPr>
          <p:nvPr/>
        </p:nvSpPr>
        <p:spPr bwMode="auto">
          <a:xfrm>
            <a:off x="3962400" y="5410200"/>
            <a:ext cx="91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024" name="Text Box 6"/>
          <p:cNvSpPr txBox="1">
            <a:spLocks noChangeArrowheads="1"/>
          </p:cNvSpPr>
          <p:nvPr/>
        </p:nvSpPr>
        <p:spPr bwMode="auto">
          <a:xfrm>
            <a:off x="3810000" y="4692650"/>
            <a:ext cx="1311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dirty="0"/>
              <a:t>Threshold</a:t>
            </a:r>
          </a:p>
          <a:p>
            <a:r>
              <a:rPr lang="en-US" altLang="en-US" dirty="0"/>
              <a:t>with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High</a:t>
            </a:r>
            <a:endParaRPr lang="en-US" altLang="en-US" baseline="-25000" dirty="0"/>
          </a:p>
        </p:txBody>
      </p:sp>
      <p:pic>
        <p:nvPicPr>
          <p:cNvPr id="86025" name="Picture 7" descr="th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1109"/>
            <a:ext cx="32004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29600" y="4692650"/>
            <a:ext cx="91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Many broken edges</a:t>
            </a:r>
          </a:p>
          <a:p>
            <a:r>
              <a:rPr lang="en-US" sz="1600" dirty="0"/>
              <a:t>here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305800" y="5943600"/>
            <a:ext cx="304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610600" y="571500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85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142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</a:t>
            </a:r>
            <a:r>
              <a:rPr lang="en-US" altLang="en-US" baseline="30000"/>
              <a:t>th</a:t>
            </a:r>
            <a:r>
              <a:rPr lang="en-US" altLang="en-US"/>
              <a:t> stage: Hysteresis Thresholding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5748573" cy="4449763"/>
          </a:xfrm>
        </p:spPr>
        <p:txBody>
          <a:bodyPr/>
          <a:lstStyle/>
          <a:p>
            <a:r>
              <a:rPr lang="en-US" altLang="en-US" sz="2800" dirty="0"/>
              <a:t>For each remaining edges after threshold with </a:t>
            </a:r>
            <a:r>
              <a:rPr lang="en-US" altLang="en-US" sz="2800" dirty="0" err="1"/>
              <a:t>t</a:t>
            </a:r>
            <a:r>
              <a:rPr lang="en-US" altLang="en-US" sz="2800" baseline="-25000" dirty="0" err="1"/>
              <a:t>High</a:t>
            </a:r>
            <a:r>
              <a:rPr lang="en-US" altLang="en-US" sz="2800" dirty="0"/>
              <a:t>, we trace along the </a:t>
            </a:r>
            <a:r>
              <a:rPr lang="en-US" altLang="en-US" sz="2800" b="1" dirty="0">
                <a:solidFill>
                  <a:srgbClr val="FF0000"/>
                </a:solidFill>
              </a:rPr>
              <a:t>EDGE</a:t>
            </a:r>
            <a:r>
              <a:rPr lang="en-US" altLang="en-US" sz="2800" dirty="0"/>
              <a:t> direction (</a:t>
            </a:r>
            <a:r>
              <a:rPr lang="en-US" altLang="en-US" sz="2800" u="sng" dirty="0"/>
              <a:t>perpendicular to gradient vector  direction</a:t>
            </a:r>
            <a:r>
              <a:rPr lang="en-US" altLang="en-US" sz="2800" dirty="0"/>
              <a:t>) and check whether its two neighbors are above </a:t>
            </a:r>
            <a:r>
              <a:rPr lang="en-US" altLang="en-US" sz="2800" dirty="0" err="1"/>
              <a:t>t</a:t>
            </a:r>
            <a:r>
              <a:rPr lang="en-US" altLang="en-US" sz="2800" baseline="-25000" dirty="0" err="1"/>
              <a:t>Low</a:t>
            </a:r>
            <a:r>
              <a:rPr lang="en-US" altLang="en-US" sz="2800" dirty="0"/>
              <a:t>, (G(</a:t>
            </a:r>
            <a:r>
              <a:rPr lang="en-US" altLang="en-US" sz="2800" dirty="0" err="1"/>
              <a:t>x,y</a:t>
            </a:r>
            <a:r>
              <a:rPr lang="en-US" altLang="en-US" sz="2800" dirty="0"/>
              <a:t>)&gt;</a:t>
            </a:r>
            <a:r>
              <a:rPr lang="en-US" altLang="en-US" sz="2800" dirty="0" err="1"/>
              <a:t>T</a:t>
            </a:r>
            <a:r>
              <a:rPr lang="en-US" altLang="en-US" sz="2800" baseline="-25000" dirty="0" err="1"/>
              <a:t>low</a:t>
            </a:r>
            <a:r>
              <a:rPr lang="en-US" altLang="en-US" sz="2800" dirty="0"/>
              <a:t>).</a:t>
            </a:r>
          </a:p>
          <a:p>
            <a:pPr eaLnBrk="1" hangingPunct="1"/>
            <a:r>
              <a:rPr lang="en-US" altLang="en-US" sz="2800" dirty="0"/>
              <a:t>If any of the neighbors is above </a:t>
            </a:r>
            <a:r>
              <a:rPr lang="en-US" altLang="en-US" sz="2800" dirty="0" err="1"/>
              <a:t>t</a:t>
            </a:r>
            <a:r>
              <a:rPr lang="en-US" altLang="en-US" sz="2800" baseline="-25000" dirty="0" err="1"/>
              <a:t>Low</a:t>
            </a:r>
            <a:r>
              <a:rPr lang="en-US" altLang="en-US" sz="2800" dirty="0"/>
              <a:t>, we mark this neighbor as an edge point and recursively check its neighbor using the same logic.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6286500" y="1829593"/>
            <a:ext cx="2667000" cy="1560513"/>
            <a:chOff x="2640" y="2832"/>
            <a:chExt cx="2592" cy="1352"/>
          </a:xfrm>
        </p:grpSpPr>
        <p:pic>
          <p:nvPicPr>
            <p:cNvPr id="9" name="Picture 5" descr="ma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00" t="32655" r="14368" b="52019"/>
            <a:stretch>
              <a:fillRect/>
            </a:stretch>
          </p:blipFill>
          <p:spPr bwMode="auto">
            <a:xfrm>
              <a:off x="2640" y="2832"/>
              <a:ext cx="2592" cy="13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AD19FF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0" name="Group 6"/>
            <p:cNvGrpSpPr>
              <a:grpSpLocks/>
            </p:cNvGrpSpPr>
            <p:nvPr/>
          </p:nvGrpSpPr>
          <p:grpSpPr bwMode="auto">
            <a:xfrm rot="-1149119">
              <a:off x="2988" y="2838"/>
              <a:ext cx="2015" cy="943"/>
              <a:chOff x="1008" y="3168"/>
              <a:chExt cx="2015" cy="943"/>
            </a:xfrm>
          </p:grpSpPr>
          <p:sp>
            <p:nvSpPr>
              <p:cNvPr id="11" name="Line 7"/>
              <p:cNvSpPr>
                <a:spLocks noChangeShapeType="1"/>
              </p:cNvSpPr>
              <p:nvPr/>
            </p:nvSpPr>
            <p:spPr bwMode="auto">
              <a:xfrm flipV="1">
                <a:off x="1008" y="3840"/>
                <a:ext cx="1200" cy="0"/>
              </a:xfrm>
              <a:prstGeom prst="line">
                <a:avLst/>
              </a:prstGeom>
              <a:noFill/>
              <a:ln w="38100">
                <a:solidFill>
                  <a:srgbClr val="AD19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Line 8"/>
              <p:cNvSpPr>
                <a:spLocks noChangeShapeType="1"/>
              </p:cNvSpPr>
              <p:nvPr/>
            </p:nvSpPr>
            <p:spPr bwMode="auto">
              <a:xfrm flipV="1">
                <a:off x="1200" y="3168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 type="none" w="sm" len="sm"/>
                <a:tailEnd type="triangl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Text Box 9"/>
              <p:cNvSpPr txBox="1">
                <a:spLocks noChangeArrowheads="1"/>
              </p:cNvSpPr>
              <p:nvPr/>
            </p:nvSpPr>
            <p:spPr bwMode="auto">
              <a:xfrm>
                <a:off x="2187" y="3707"/>
                <a:ext cx="83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19FF5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9pPr>
              </a:lstStyle>
              <a:p>
                <a:r>
                  <a:rPr lang="en-US" altLang="en-US" b="1" dirty="0">
                    <a:solidFill>
                      <a:srgbClr val="FFFFFF"/>
                    </a:solidFill>
                  </a:rPr>
                  <a:t>Edge </a:t>
                </a:r>
              </a:p>
              <a:p>
                <a:r>
                  <a:rPr lang="en-US" altLang="en-US" b="1" dirty="0">
                    <a:solidFill>
                      <a:srgbClr val="FFFFFF"/>
                    </a:solidFill>
                  </a:rPr>
                  <a:t>direction</a:t>
                </a:r>
              </a:p>
            </p:txBody>
          </p:sp>
          <p:sp>
            <p:nvSpPr>
              <p:cNvPr id="14" name="Text Box 10"/>
              <p:cNvSpPr txBox="1">
                <a:spLocks noChangeArrowheads="1"/>
              </p:cNvSpPr>
              <p:nvPr/>
            </p:nvSpPr>
            <p:spPr bwMode="auto">
              <a:xfrm>
                <a:off x="1233" y="3278"/>
                <a:ext cx="1442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Verdana" pitchFamily="34" charset="0"/>
                    <a:ea typeface="新細明體" charset="-120"/>
                  </a:defRPr>
                </a:lvl9pPr>
              </a:lstStyle>
              <a:p>
                <a:r>
                  <a:rPr lang="en-US" altLang="en-US" b="1" dirty="0">
                    <a:solidFill>
                      <a:srgbClr val="92D050"/>
                    </a:solidFill>
                  </a:rPr>
                  <a:t>Gradient Vector </a:t>
                </a:r>
              </a:p>
              <a:p>
                <a:r>
                  <a:rPr lang="en-US" altLang="en-US" b="1" dirty="0">
                    <a:solidFill>
                      <a:srgbClr val="92D050"/>
                    </a:solidFill>
                  </a:rPr>
                  <a:t>direction</a:t>
                </a:r>
              </a:p>
            </p:txBody>
          </p:sp>
          <p:sp>
            <p:nvSpPr>
              <p:cNvPr id="15" name="Line 11"/>
              <p:cNvSpPr>
                <a:spLocks noChangeShapeType="1"/>
              </p:cNvSpPr>
              <p:nvPr/>
            </p:nvSpPr>
            <p:spPr bwMode="auto">
              <a:xfrm>
                <a:off x="1200" y="3744"/>
                <a:ext cx="96" cy="0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 flipV="1">
                <a:off x="1296" y="3744"/>
                <a:ext cx="0" cy="96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86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191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4</a:t>
            </a:r>
            <a:r>
              <a:rPr lang="en-US" altLang="en-US" baseline="30000"/>
              <a:t>th</a:t>
            </a:r>
            <a:r>
              <a:rPr lang="en-US" altLang="en-US"/>
              <a:t> stage: Hysteresis Thresholding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Tracing along the edge with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Low</a:t>
            </a:r>
            <a:r>
              <a:rPr lang="en-US" altLang="en-US" dirty="0"/>
              <a:t> will connect the broken edges or restore segments removed by </a:t>
            </a:r>
            <a:r>
              <a:rPr lang="en-US" altLang="en-US" dirty="0" err="1"/>
              <a:t>t</a:t>
            </a:r>
            <a:r>
              <a:rPr lang="en-US" altLang="en-US" baseline="-25000" dirty="0" err="1"/>
              <a:t>High</a:t>
            </a:r>
            <a:r>
              <a:rPr lang="en-US" altLang="en-US" dirty="0"/>
              <a:t>.</a:t>
            </a:r>
          </a:p>
        </p:txBody>
      </p:sp>
      <p:pic>
        <p:nvPicPr>
          <p:cNvPr id="88070" name="Picture 4" descr="my_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8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71" name="Picture 5" descr="th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3446" y="2512771"/>
            <a:ext cx="4310061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Final result of Canny edge detection: one-pixel edges and few broken edges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90600" y="3051785"/>
            <a:ext cx="2855269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After high </a:t>
            </a:r>
            <a:r>
              <a:rPr lang="en-US" dirty="0" err="1"/>
              <a:t>thresholding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87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521047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OpenCV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Since Canny edge detector is so popular, Intel’s Computer Vision library, namely OpenCV, has included this detector.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You can just call the build-in function </a:t>
            </a:r>
            <a:r>
              <a:rPr lang="en-US" altLang="en-US" sz="2000" i="1" dirty="0"/>
              <a:t>Canny()</a:t>
            </a:r>
            <a:r>
              <a:rPr lang="en-US" altLang="en-US" sz="2000" dirty="0"/>
              <a:t> and put corresponding parameters (e.g. the two thresholds) in it.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It is highly optimized and can be run in real time with a normal PC and Webcam.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/>
              <a:t>More information:</a:t>
            </a:r>
            <a:br>
              <a:rPr lang="en-US" altLang="en-US" sz="2000" dirty="0"/>
            </a:br>
            <a:r>
              <a:rPr lang="en-US" altLang="en-US" sz="2000" dirty="0">
                <a:hlinkClick r:id="rId2"/>
              </a:rPr>
              <a:t>http://opencv.willowgarage.com/documentation/cpp/feature_detection.html?highlight=canny#Canny</a:t>
            </a:r>
            <a:r>
              <a:rPr lang="en-US" altLang="en-US" sz="2000" dirty="0"/>
              <a:t> 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>
                <a:hlinkClick r:id="rId3"/>
              </a:rPr>
              <a:t>http://www.pages.drexel.edu/~weg22/can_tut.html</a:t>
            </a:r>
            <a:endParaRPr lang="en-US" altLang="en-US" sz="2400" dirty="0"/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/>
              <a:t>Demos: </a:t>
            </a:r>
          </a:p>
          <a:p>
            <a:pPr lvl="1"/>
            <a:r>
              <a:rPr lang="en-US" altLang="en-US" sz="2000" dirty="0">
                <a:hlinkClick r:id="rId4"/>
              </a:rPr>
              <a:t>https://www.youtube.com/watch?v=GIAa3ETmUpU</a:t>
            </a:r>
            <a:endParaRPr lang="en-US" altLang="en-US" sz="2000" dirty="0"/>
          </a:p>
          <a:p>
            <a:pPr lvl="1"/>
            <a:r>
              <a:rPr lang="en-US" sz="1600" dirty="0">
                <a:hlinkClick r:id="rId5"/>
              </a:rPr>
              <a:t>Real-time Canny edge detection using OpenCV and CUDA – YouTube</a:t>
            </a:r>
            <a:r>
              <a:rPr lang="en-US" sz="1600" dirty="0"/>
              <a:t> </a:t>
            </a:r>
            <a:endParaRPr lang="en-US" altLang="en-US" sz="24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88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2129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dirty="0"/>
              <a:t>Writing your own Canny edge detector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If you want to implement it yourself, you can still use </a:t>
            </a:r>
            <a:r>
              <a:rPr lang="en-US" altLang="en-US" dirty="0" err="1"/>
              <a:t>OpenCV</a:t>
            </a:r>
            <a:r>
              <a:rPr lang="en-US" altLang="en-US" dirty="0"/>
              <a:t> since it provides a lot of useful functions like </a:t>
            </a:r>
            <a:r>
              <a:rPr lang="en-US" altLang="en-US" i="1" dirty="0"/>
              <a:t>Sobel()</a:t>
            </a:r>
            <a:r>
              <a:rPr lang="en-US" altLang="en-US" dirty="0"/>
              <a:t> and </a:t>
            </a:r>
            <a:r>
              <a:rPr lang="en-US" altLang="en-US" i="1" dirty="0" err="1"/>
              <a:t>gaussianBlur</a:t>
            </a:r>
            <a:r>
              <a:rPr lang="en-US" altLang="en-US" i="1" dirty="0"/>
              <a:t>().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710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5300"/>
            <a:ext cx="8229600" cy="11398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3600" dirty="0"/>
              <a:t>Edge detection using First order gradient G &gt; threshold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zh-TW" sz="2400" dirty="0"/>
              <a:t>Edges are at positions of rapid change of intensity levels</a:t>
            </a:r>
          </a:p>
          <a:p>
            <a:pPr eaLnBrk="1" hangingPunct="1"/>
            <a:r>
              <a:rPr lang="en-US" altLang="zh-TW" sz="2400" dirty="0"/>
              <a:t>If (intensity gradient G(I(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))&gt; threshold)</a:t>
            </a:r>
          </a:p>
          <a:p>
            <a:pPr eaLnBrk="1" hangingPunct="1"/>
            <a:r>
              <a:rPr lang="en-US" altLang="zh-TW" sz="2400" dirty="0"/>
              <a:t>{</a:t>
            </a:r>
          </a:p>
          <a:p>
            <a:pPr eaLnBrk="1" hangingPunct="1"/>
            <a:r>
              <a:rPr lang="en-US" altLang="zh-TW" sz="2400" dirty="0"/>
              <a:t>       pixel(</a:t>
            </a:r>
            <a:r>
              <a:rPr lang="en-US" altLang="zh-TW" sz="2400" dirty="0" err="1"/>
              <a:t>x,y</a:t>
            </a:r>
            <a:r>
              <a:rPr lang="en-US" altLang="zh-TW" sz="2400" dirty="0"/>
              <a:t>) is an edge point;</a:t>
            </a:r>
          </a:p>
          <a:p>
            <a:pPr eaLnBrk="1" hangingPunct="1"/>
            <a:r>
              <a:rPr lang="en-US" altLang="zh-TW" sz="2400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68" name="Object 14"/>
              <p:cNvSpPr txBox="1">
                <a:spLocks noGrp="1"/>
              </p:cNvSpPr>
              <p:nvPr>
                <p:ph sz="half" idx="2"/>
              </p:nvPr>
            </p:nvSpPr>
            <p:spPr bwMode="auto">
              <a:xfrm>
                <a:off x="4764088" y="2411870"/>
                <a:ext cx="4151312" cy="12954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>
                <a:normAutofit fontScale="925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18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))</m:t>
                          </m:r>
                        </m:e>
                      </m:d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18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𝐼</m:t>
                                      </m:r>
                                      <m:d>
                                        <m:dPr>
                                          <m:ctrlP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1800" i="1">
                                              <a:solidFill>
                                                <a:srgbClr val="00000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  <m:r>
                                        <a:rPr lang="en-US" sz="18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n-US" sz="1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18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&gt; 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𝑇h𝑟𝑒𝑠h𝑜𝑙𝑑</m:t>
                      </m:r>
                    </m:oMath>
                  </m:oMathPara>
                </a14:m>
                <a:endParaRPr lang="en-US" sz="1800" dirty="0"/>
              </a:p>
            </p:txBody>
          </p:sp>
        </mc:Choice>
        <mc:Fallback xmlns="">
          <p:sp>
            <p:nvSpPr>
              <p:cNvPr id="11268" name="Object 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 bwMode="auto">
              <a:xfrm>
                <a:off x="4764088" y="2411870"/>
                <a:ext cx="4151312" cy="12954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72" name="Text Box 5"/>
          <p:cNvSpPr txBox="1">
            <a:spLocks noChangeArrowheads="1"/>
          </p:cNvSpPr>
          <p:nvPr/>
        </p:nvSpPr>
        <p:spPr bwMode="auto">
          <a:xfrm>
            <a:off x="4648200" y="3657600"/>
            <a:ext cx="38100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endParaRPr lang="en-US" altLang="zh-TW" sz="240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endParaRPr kumimoji="1" lang="en-US" altLang="zh-TW" sz="2400">
              <a:latin typeface="Times New Roman" pitchFamily="18" charset="0"/>
            </a:endParaRPr>
          </a:p>
          <a:p>
            <a:pPr eaLnBrk="1" hangingPunct="1"/>
            <a:endParaRPr kumimoji="1" lang="zh-TW" altLang="zh-TW" sz="2400">
              <a:latin typeface="Times New Roman" pitchFamily="18" charset="0"/>
            </a:endParaRPr>
          </a:p>
        </p:txBody>
      </p:sp>
      <p:sp>
        <p:nvSpPr>
          <p:cNvPr id="11275" name="Text Box 10"/>
          <p:cNvSpPr txBox="1">
            <a:spLocks noChangeArrowheads="1"/>
          </p:cNvSpPr>
          <p:nvPr/>
        </p:nvSpPr>
        <p:spPr bwMode="auto">
          <a:xfrm>
            <a:off x="266700" y="4751387"/>
            <a:ext cx="32004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First order derivative</a:t>
            </a:r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sp>
        <p:nvSpPr>
          <p:cNvPr id="11276" name="Text Box 12"/>
          <p:cNvSpPr txBox="1">
            <a:spLocks noChangeArrowheads="1"/>
          </p:cNvSpPr>
          <p:nvPr/>
        </p:nvSpPr>
        <p:spPr bwMode="auto">
          <a:xfrm>
            <a:off x="4648200" y="3678695"/>
            <a:ext cx="4267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pPr eaLnBrk="1" hangingPunct="1"/>
            <a:r>
              <a:rPr kumimoji="1" lang="en-US" altLang="zh-TW" sz="2400" dirty="0">
                <a:latin typeface="Times New Roman" pitchFamily="18" charset="0"/>
              </a:rPr>
              <a:t>I(</a:t>
            </a:r>
            <a:r>
              <a:rPr kumimoji="1" lang="en-US" altLang="zh-TW" sz="2400" dirty="0" err="1">
                <a:latin typeface="Times New Roman" pitchFamily="18" charset="0"/>
              </a:rPr>
              <a:t>x,y</a:t>
            </a:r>
            <a:r>
              <a:rPr kumimoji="1" lang="en-US" altLang="zh-TW" sz="2400" dirty="0">
                <a:latin typeface="Times New Roman" pitchFamily="18" charset="0"/>
              </a:rPr>
              <a:t>)</a:t>
            </a:r>
          </a:p>
          <a:p>
            <a:pPr eaLnBrk="1" hangingPunct="1"/>
            <a:endParaRPr kumimoji="1" lang="en-US" altLang="zh-TW" sz="2400" dirty="0">
              <a:latin typeface="Times New Roman" pitchFamily="18" charset="0"/>
            </a:endParaRPr>
          </a:p>
          <a:p>
            <a:pPr eaLnBrk="1" hangingPunct="1"/>
            <a:endParaRPr kumimoji="1" lang="en-US" altLang="zh-TW" sz="2400" dirty="0">
              <a:latin typeface="Times New Roman" pitchFamily="18" charset="0"/>
            </a:endParaRPr>
          </a:p>
          <a:p>
            <a:pPr eaLnBrk="1" hangingPunct="1"/>
            <a:r>
              <a:rPr kumimoji="1" lang="en-US" altLang="zh-TW" sz="2400" dirty="0">
                <a:latin typeface="Times New Roman" pitchFamily="18" charset="0"/>
              </a:rPr>
              <a:t>G[I(</a:t>
            </a:r>
            <a:r>
              <a:rPr kumimoji="1" lang="en-US" altLang="zh-TW" sz="2400" dirty="0" err="1">
                <a:latin typeface="Times New Roman" pitchFamily="18" charset="0"/>
              </a:rPr>
              <a:t>x,y</a:t>
            </a:r>
            <a:r>
              <a:rPr kumimoji="1" lang="en-US" altLang="zh-TW" sz="2400" dirty="0">
                <a:latin typeface="Times New Roman" pitchFamily="18" charset="0"/>
              </a:rPr>
              <a:t>)] &gt; threshold, Pixel position (</a:t>
            </a:r>
            <a:r>
              <a:rPr kumimoji="1" lang="en-US" altLang="zh-TW" sz="2400" dirty="0" err="1">
                <a:latin typeface="Times New Roman" pitchFamily="18" charset="0"/>
              </a:rPr>
              <a:t>x,y</a:t>
            </a:r>
            <a:r>
              <a:rPr kumimoji="1" lang="en-US" altLang="zh-TW" sz="2400" dirty="0">
                <a:latin typeface="Times New Roman" pitchFamily="18" charset="0"/>
              </a:rPr>
              <a:t>) has an edge</a:t>
            </a:r>
            <a:endParaRPr lang="en-US" altLang="zh-TW" sz="24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endParaRPr lang="en-US" altLang="zh-TW" sz="2400" dirty="0">
              <a:latin typeface="Times New Roman" pitchFamily="18" charset="0"/>
              <a:sym typeface="Symbol" pitchFamily="18" charset="2"/>
            </a:endParaRPr>
          </a:p>
          <a:p>
            <a:pPr eaLnBrk="1" hangingPunct="1"/>
            <a:endParaRPr lang="en-US" altLang="zh-TW" sz="2400" dirty="0">
              <a:latin typeface="Times New Roman" pitchFamily="18" charset="0"/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altLang="zh-CN"/>
              <a:t>Edge v240109a</a:t>
            </a:r>
            <a:endParaRPr lang="en-US" altLang="zh-CN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59500-E629-449D-8982-FD156F527BAF}" type="slidenum">
              <a:rPr lang="en-US" altLang="en-US" smtClean="0"/>
              <a:pPr/>
              <a:t>9</a:t>
            </a:fld>
            <a:endParaRPr lang="en-US" alt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8B58E4E-7C85-4DA1-811E-64510551D08A}"/>
              </a:ext>
            </a:extLst>
          </p:cNvPr>
          <p:cNvGrpSpPr/>
          <p:nvPr/>
        </p:nvGrpSpPr>
        <p:grpSpPr>
          <a:xfrm>
            <a:off x="2362200" y="3539218"/>
            <a:ext cx="2095500" cy="1600200"/>
            <a:chOff x="2400300" y="3571875"/>
            <a:chExt cx="2095500" cy="1600200"/>
          </a:xfrm>
        </p:grpSpPr>
        <p:sp>
          <p:nvSpPr>
            <p:cNvPr id="11271" name="Freeform 4"/>
            <p:cNvSpPr>
              <a:spLocks/>
            </p:cNvSpPr>
            <p:nvPr/>
          </p:nvSpPr>
          <p:spPr bwMode="auto">
            <a:xfrm>
              <a:off x="2438400" y="3886200"/>
              <a:ext cx="2057400" cy="546100"/>
            </a:xfrm>
            <a:custGeom>
              <a:avLst/>
              <a:gdLst>
                <a:gd name="T0" fmla="*/ 0 w 1296"/>
                <a:gd name="T1" fmla="*/ 2147483647 h 720"/>
                <a:gd name="T2" fmla="*/ 2147483647 w 1296"/>
                <a:gd name="T3" fmla="*/ 2147483647 h 720"/>
                <a:gd name="T4" fmla="*/ 2147483647 w 1296"/>
                <a:gd name="T5" fmla="*/ 2147483647 h 720"/>
                <a:gd name="T6" fmla="*/ 2147483647 w 1296"/>
                <a:gd name="T7" fmla="*/ 2147483647 h 7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96" h="720">
                  <a:moveTo>
                    <a:pt x="0" y="632"/>
                  </a:moveTo>
                  <a:cubicBezTo>
                    <a:pt x="200" y="676"/>
                    <a:pt x="400" y="720"/>
                    <a:pt x="528" y="632"/>
                  </a:cubicBezTo>
                  <a:cubicBezTo>
                    <a:pt x="656" y="544"/>
                    <a:pt x="640" y="208"/>
                    <a:pt x="768" y="104"/>
                  </a:cubicBezTo>
                  <a:cubicBezTo>
                    <a:pt x="896" y="0"/>
                    <a:pt x="1096" y="4"/>
                    <a:pt x="1296" y="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3" name="Freeform 7"/>
            <p:cNvSpPr>
              <a:spLocks/>
            </p:cNvSpPr>
            <p:nvPr/>
          </p:nvSpPr>
          <p:spPr bwMode="auto">
            <a:xfrm>
              <a:off x="2400300" y="4514850"/>
              <a:ext cx="1905000" cy="533400"/>
            </a:xfrm>
            <a:custGeom>
              <a:avLst/>
              <a:gdLst>
                <a:gd name="T0" fmla="*/ 0 w 1200"/>
                <a:gd name="T1" fmla="*/ 2147483647 h 336"/>
                <a:gd name="T2" fmla="*/ 2147483647 w 1200"/>
                <a:gd name="T3" fmla="*/ 2147483647 h 336"/>
                <a:gd name="T4" fmla="*/ 2147483647 w 1200"/>
                <a:gd name="T5" fmla="*/ 0 h 336"/>
                <a:gd name="T6" fmla="*/ 2147483647 w 1200"/>
                <a:gd name="T7" fmla="*/ 2147483647 h 336"/>
                <a:gd name="T8" fmla="*/ 2147483647 w 1200"/>
                <a:gd name="T9" fmla="*/ 2147483647 h 3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0" h="336">
                  <a:moveTo>
                    <a:pt x="0" y="288"/>
                  </a:moveTo>
                  <a:cubicBezTo>
                    <a:pt x="208" y="312"/>
                    <a:pt x="416" y="336"/>
                    <a:pt x="528" y="288"/>
                  </a:cubicBezTo>
                  <a:cubicBezTo>
                    <a:pt x="640" y="240"/>
                    <a:pt x="632" y="0"/>
                    <a:pt x="672" y="0"/>
                  </a:cubicBezTo>
                  <a:cubicBezTo>
                    <a:pt x="712" y="0"/>
                    <a:pt x="680" y="240"/>
                    <a:pt x="768" y="288"/>
                  </a:cubicBezTo>
                  <a:cubicBezTo>
                    <a:pt x="856" y="336"/>
                    <a:pt x="1028" y="312"/>
                    <a:pt x="1200" y="288"/>
                  </a:cubicBezTo>
                </a:path>
              </a:pathLst>
            </a:custGeom>
            <a:noFill/>
            <a:ln w="12700" cap="flat" cmpd="sng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4" name="Line 8"/>
            <p:cNvSpPr>
              <a:spLocks noChangeShapeType="1"/>
            </p:cNvSpPr>
            <p:nvPr/>
          </p:nvSpPr>
          <p:spPr bwMode="auto">
            <a:xfrm>
              <a:off x="2438400" y="4114800"/>
              <a:ext cx="2057400" cy="0"/>
            </a:xfrm>
            <a:prstGeom prst="line">
              <a:avLst/>
            </a:prstGeom>
            <a:noFill/>
            <a:ln w="12700">
              <a:solidFill>
                <a:srgbClr val="FF505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277" name="Line 13"/>
            <p:cNvSpPr>
              <a:spLocks noChangeShapeType="1"/>
            </p:cNvSpPr>
            <p:nvPr/>
          </p:nvSpPr>
          <p:spPr bwMode="auto">
            <a:xfrm flipV="1">
              <a:off x="3124200" y="3810000"/>
              <a:ext cx="6096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64C5EE44-12A0-4F74-8502-A74B1EEA986C}"/>
                </a:ext>
              </a:extLst>
            </p:cNvPr>
            <p:cNvCxnSpPr/>
            <p:nvPr/>
          </p:nvCxnSpPr>
          <p:spPr>
            <a:xfrm>
              <a:off x="3467100" y="3571875"/>
              <a:ext cx="0" cy="1600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48995333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Worksheet</a:t>
            </a:r>
            <a:r>
              <a:rPr lang="en-US" dirty="0"/>
              <a:t> 3.8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675"/>
            <a:ext cx="7886700" cy="4351338"/>
          </a:xfrm>
        </p:spPr>
        <p:txBody>
          <a:bodyPr>
            <a:normAutofit fontScale="70000" lnSpcReduction="20000"/>
          </a:bodyPr>
          <a:lstStyle/>
          <a:p>
            <a:endParaRPr lang="en-US" dirty="0"/>
          </a:p>
          <a:p>
            <a:r>
              <a:rPr lang="en-US" dirty="0"/>
              <a:t>What are the features of the Canny edge detector?</a:t>
            </a:r>
          </a:p>
          <a:p>
            <a:r>
              <a:rPr lang="en-US" dirty="0"/>
              <a:t>MC question.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Output one-pixel wide edges, easy to implement, cannot run in real time by a common personal computer.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Output one-pixel wide edges, easy to implement, can run in real time by a common personal computer.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Output one-pixel wide edges, difficult to implement, can run in real time by a common personal computer.</a:t>
            </a:r>
          </a:p>
          <a:p>
            <a:r>
              <a:rPr lang="en-US" altLang="en-US" dirty="0"/>
              <a:t> Can you describe what is a Gaussian distribution?</a:t>
            </a:r>
          </a:p>
          <a:p>
            <a:r>
              <a:rPr lang="en-US" dirty="0"/>
              <a:t>Answer:_____________________</a:t>
            </a:r>
          </a:p>
          <a:p>
            <a:endParaRPr lang="en-US" dirty="0"/>
          </a:p>
          <a:p>
            <a:r>
              <a:rPr lang="en-US" dirty="0"/>
              <a:t>Write the algorithm for the Canny edge detector.</a:t>
            </a:r>
          </a:p>
          <a:p>
            <a:r>
              <a:rPr lang="en-US" dirty="0"/>
              <a:t>Answer:___________________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78956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Answer</a:t>
            </a:r>
            <a:r>
              <a:rPr lang="en-US" dirty="0"/>
              <a:t>: </a:t>
            </a:r>
            <a:r>
              <a:rPr lang="en-US" altLang="zh-CN" dirty="0"/>
              <a:t>Worksheet</a:t>
            </a:r>
            <a:r>
              <a:rPr lang="en-US" dirty="0"/>
              <a:t> 3.8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463675"/>
            <a:ext cx="7886700" cy="4351338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/>
              <a:t>Why the Canny edge detector is so popular in image processing? MC question.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FF0000"/>
                </a:solidFill>
              </a:rPr>
              <a:t>Answer 2 is correct: Output one-pixel wide edges, easy to implement, can run in real time by a common personal computer.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en-US" dirty="0"/>
              <a:t>Can you describe what is a Gaussian distribution?</a:t>
            </a:r>
          </a:p>
          <a:p>
            <a:r>
              <a:rPr lang="en-US" dirty="0" err="1">
                <a:solidFill>
                  <a:srgbClr val="FF0000"/>
                </a:solidFill>
              </a:rPr>
              <a:t>Answer:_in</a:t>
            </a:r>
            <a:r>
              <a:rPr lang="en-US" dirty="0">
                <a:solidFill>
                  <a:srgbClr val="FF0000"/>
                </a:solidFill>
              </a:rPr>
              <a:t> lecture notes</a:t>
            </a:r>
          </a:p>
          <a:p>
            <a:endParaRPr lang="en-US" dirty="0"/>
          </a:p>
          <a:p>
            <a:r>
              <a:rPr lang="en-US" dirty="0"/>
              <a:t>Write the algorithm for the Canny edge detector.</a:t>
            </a:r>
          </a:p>
          <a:p>
            <a:r>
              <a:rPr lang="en-US" dirty="0" err="1">
                <a:solidFill>
                  <a:srgbClr val="FF0000"/>
                </a:solidFill>
              </a:rPr>
              <a:t>Answer:_in</a:t>
            </a:r>
            <a:r>
              <a:rPr lang="en-US" dirty="0">
                <a:solidFill>
                  <a:srgbClr val="FF0000"/>
                </a:solidFill>
              </a:rPr>
              <a:t> lecture notes</a:t>
            </a:r>
          </a:p>
          <a:p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91994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/>
              <a:t>Conclusion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zh-TW" dirty="0"/>
              <a:t>Studied first order and second order edge detection techniques</a:t>
            </a:r>
          </a:p>
          <a:p>
            <a:pPr eaLnBrk="1" hangingPunct="1"/>
            <a:r>
              <a:rPr lang="en-US" altLang="zh-TW" dirty="0"/>
              <a:t>Studied the Gaussian operator</a:t>
            </a:r>
          </a:p>
          <a:p>
            <a:pPr eaLnBrk="1" hangingPunct="1"/>
            <a:r>
              <a:rPr lang="en-US" altLang="zh-TW" dirty="0"/>
              <a:t>Studied the Canny edge detection algorithm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62385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Appendix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93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71109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509712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 </a:t>
            </a:r>
          </a:p>
        </p:txBody>
      </p:sp>
      <p:sp>
        <p:nvSpPr>
          <p:cNvPr id="942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1d and 2d</a:t>
            </a:r>
          </a:p>
        </p:txBody>
      </p:sp>
      <p:pic>
        <p:nvPicPr>
          <p:cNvPr id="9421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676400"/>
            <a:ext cx="54864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94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160403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Latex </a:t>
            </a:r>
            <a:r>
              <a:rPr lang="en-US"/>
              <a:t>5711 ch03 </a:t>
            </a:r>
            <a:r>
              <a:rPr lang="en-US" dirty="0"/>
              <a:t>edge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dirty="0"/>
              <a:t>\</a:t>
            </a:r>
            <a:r>
              <a:rPr lang="en-US" dirty="0" err="1"/>
              <a:t>documentclass</a:t>
            </a:r>
            <a:r>
              <a:rPr lang="en-US" dirty="0"/>
              <a:t>{article} %for testing formulas </a:t>
            </a:r>
            <a:r>
              <a:rPr lang="en-US" dirty="0" err="1"/>
              <a:t>ppt</a:t>
            </a:r>
            <a:r>
              <a:rPr lang="en-US" dirty="0"/>
              <a:t> cam, dec8, 2019</a:t>
            </a:r>
          </a:p>
          <a:p>
            <a:r>
              <a:rPr lang="en-US" dirty="0"/>
              <a:t>\</a:t>
            </a:r>
            <a:r>
              <a:rPr lang="en-US" dirty="0" err="1"/>
              <a:t>usepackage</a:t>
            </a:r>
            <a:r>
              <a:rPr lang="en-US" dirty="0"/>
              <a:t>{</a:t>
            </a:r>
            <a:r>
              <a:rPr lang="en-US" dirty="0" err="1"/>
              <a:t>amsmath</a:t>
            </a:r>
            <a:r>
              <a:rPr lang="en-US" dirty="0"/>
              <a:t>}</a:t>
            </a:r>
          </a:p>
          <a:p>
            <a:r>
              <a:rPr lang="en-US" dirty="0"/>
              <a:t>\begin{document}</a:t>
            </a:r>
          </a:p>
          <a:p>
            <a:r>
              <a:rPr lang="en-US" dirty="0"/>
              <a:t>5711 03 edge\\</a:t>
            </a:r>
          </a:p>
          <a:p>
            <a:r>
              <a:rPr lang="en-US" dirty="0"/>
              <a:t>Convolution method\\</a:t>
            </a:r>
          </a:p>
          <a:p>
            <a:r>
              <a:rPr lang="en-US" dirty="0"/>
              <a:t>\begin{</a:t>
            </a:r>
            <a:r>
              <a:rPr lang="en-US" dirty="0" err="1"/>
              <a:t>flalign</a:t>
            </a:r>
            <a:r>
              <a:rPr lang="en-US" dirty="0"/>
              <a:t>}</a:t>
            </a:r>
          </a:p>
          <a:p>
            <a:r>
              <a:rPr lang="en-US" dirty="0"/>
              <a:t>\label{eq:convolution_01}</a:t>
            </a:r>
          </a:p>
          <a:p>
            <a:r>
              <a:rPr lang="en-US" dirty="0"/>
              <a:t>\begin{aligned}</a:t>
            </a:r>
          </a:p>
          <a:p>
            <a:r>
              <a:rPr lang="en-US" dirty="0"/>
              <a:t>C(</a:t>
            </a:r>
            <a:r>
              <a:rPr lang="en-US" dirty="0" err="1"/>
              <a:t>m,n</a:t>
            </a:r>
            <a:r>
              <a:rPr lang="en-US" dirty="0"/>
              <a:t>)=</a:t>
            </a:r>
          </a:p>
          <a:p>
            <a:r>
              <a:rPr lang="en-US" dirty="0"/>
              <a:t>\sum_{j=-\</a:t>
            </a:r>
            <a:r>
              <a:rPr lang="en-US" dirty="0" err="1"/>
              <a:t>infty</a:t>
            </a:r>
            <a:r>
              <a:rPr lang="en-US" dirty="0"/>
              <a:t>}^{j=\</a:t>
            </a:r>
            <a:r>
              <a:rPr lang="en-US" dirty="0" err="1"/>
              <a:t>infty</a:t>
            </a:r>
            <a:r>
              <a:rPr lang="en-US" dirty="0"/>
              <a:t>} </a:t>
            </a:r>
          </a:p>
          <a:p>
            <a:r>
              <a:rPr lang="en-US" dirty="0"/>
              <a:t>\sum_{k=-\</a:t>
            </a:r>
            <a:r>
              <a:rPr lang="en-US" dirty="0" err="1"/>
              <a:t>infty</a:t>
            </a:r>
            <a:r>
              <a:rPr lang="en-US" dirty="0"/>
              <a:t>}^{j=\</a:t>
            </a:r>
            <a:r>
              <a:rPr lang="en-US" dirty="0" err="1"/>
              <a:t>infty</a:t>
            </a:r>
            <a:r>
              <a:rPr lang="en-US" dirty="0"/>
              <a:t>}</a:t>
            </a:r>
          </a:p>
          <a:p>
            <a:r>
              <a:rPr lang="en-US" dirty="0"/>
              <a:t>h(m-</a:t>
            </a:r>
            <a:r>
              <a:rPr lang="en-US" dirty="0" err="1"/>
              <a:t>j,n</a:t>
            </a:r>
            <a:r>
              <a:rPr lang="en-US" dirty="0"/>
              <a:t>-k) \times I(</a:t>
            </a:r>
            <a:r>
              <a:rPr lang="en-US" dirty="0" err="1"/>
              <a:t>j,k</a:t>
            </a:r>
            <a:r>
              <a:rPr lang="en-US" dirty="0"/>
              <a:t>)</a:t>
            </a:r>
          </a:p>
          <a:p>
            <a:r>
              <a:rPr lang="en-US" dirty="0"/>
              <a:t>%%%%%%%%%%%%</a:t>
            </a:r>
          </a:p>
          <a:p>
            <a:r>
              <a:rPr lang="en-US" dirty="0"/>
              <a:t>\end{aligned}</a:t>
            </a:r>
          </a:p>
          <a:p>
            <a:r>
              <a:rPr lang="en-US" dirty="0"/>
              <a:t>\end{</a:t>
            </a:r>
            <a:r>
              <a:rPr lang="en-US" dirty="0" err="1"/>
              <a:t>flalign</a:t>
            </a:r>
            <a:r>
              <a:rPr lang="en-US" dirty="0"/>
              <a:t>}\\</a:t>
            </a:r>
          </a:p>
          <a:p>
            <a:r>
              <a:rPr lang="en-US" dirty="0"/>
              <a:t>%%% </a:t>
            </a:r>
            <a:r>
              <a:rPr lang="en-US" dirty="0" err="1"/>
              <a:t>eeeeee</a:t>
            </a:r>
            <a:r>
              <a:rPr lang="en-US" dirty="0"/>
              <a:t> eq:filtering_01A </a:t>
            </a:r>
            <a:r>
              <a:rPr lang="en-US" dirty="0" err="1"/>
              <a:t>eeeeeeeeeeeeeeeeeeeeeeeeeeeeeeeeee</a:t>
            </a:r>
            <a:endParaRPr lang="en-US" dirty="0"/>
          </a:p>
          <a:p>
            <a:r>
              <a:rPr lang="en-US" dirty="0"/>
              <a:t>%%%</a:t>
            </a:r>
          </a:p>
          <a:p>
            <a:r>
              <a:rPr lang="en-US" dirty="0"/>
              <a:t>1st order (A) Gaussian </a:t>
            </a:r>
          </a:p>
          <a:p>
            <a:r>
              <a:rPr lang="en-US" dirty="0"/>
              <a:t>\begin{</a:t>
            </a:r>
            <a:r>
              <a:rPr lang="en-US" dirty="0" err="1"/>
              <a:t>flalign</a:t>
            </a:r>
            <a:r>
              <a:rPr lang="en-US" dirty="0"/>
              <a:t>}</a:t>
            </a:r>
          </a:p>
          <a:p>
            <a:r>
              <a:rPr lang="en-US" dirty="0"/>
              <a:t>\label{eq:filtering_01a}</a:t>
            </a:r>
          </a:p>
          <a:p>
            <a:r>
              <a:rPr lang="en-US" dirty="0"/>
              <a:t>\begin{aligned}</a:t>
            </a:r>
          </a:p>
          <a:p>
            <a:r>
              <a:rPr lang="en-US" dirty="0"/>
              <a:t>G(x) = \</a:t>
            </a:r>
            <a:r>
              <a:rPr lang="en-US" dirty="0" err="1"/>
              <a:t>frac</a:t>
            </a:r>
            <a:r>
              <a:rPr lang="en-US" dirty="0"/>
              <a:t>{1}</a:t>
            </a:r>
          </a:p>
          <a:p>
            <a:r>
              <a:rPr lang="en-US" dirty="0"/>
              <a:t>{\</a:t>
            </a:r>
            <a:r>
              <a:rPr lang="en-US" dirty="0" err="1"/>
              <a:t>sqrt</a:t>
            </a:r>
            <a:r>
              <a:rPr lang="en-US" dirty="0"/>
              <a:t>{2\pi{\sigma^2 }}}</a:t>
            </a:r>
          </a:p>
          <a:p>
            <a:r>
              <a:rPr lang="en-US" dirty="0"/>
              <a:t>e^{-</a:t>
            </a:r>
          </a:p>
          <a:p>
            <a:r>
              <a:rPr lang="en-US" dirty="0"/>
              <a:t>\</a:t>
            </a:r>
            <a:r>
              <a:rPr lang="en-US" dirty="0" err="1"/>
              <a:t>frac</a:t>
            </a:r>
            <a:r>
              <a:rPr lang="en-US" dirty="0"/>
              <a:t>{(x-\mu)^2}</a:t>
            </a:r>
          </a:p>
          <a:p>
            <a:r>
              <a:rPr lang="en-US" dirty="0"/>
              <a:t>{2\sigma^2}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\end{aligned}</a:t>
            </a:r>
          </a:p>
          <a:p>
            <a:r>
              <a:rPr lang="en-US" dirty="0"/>
              <a:t>\end{</a:t>
            </a:r>
            <a:r>
              <a:rPr lang="en-US" dirty="0" err="1"/>
              <a:t>flalign</a:t>
            </a:r>
            <a:r>
              <a:rPr lang="en-US" dirty="0"/>
              <a:t>}</a:t>
            </a:r>
          </a:p>
          <a:p>
            <a:r>
              <a:rPr lang="en-US" dirty="0"/>
              <a:t>%%% </a:t>
            </a:r>
            <a:r>
              <a:rPr lang="en-US" dirty="0" err="1"/>
              <a:t>eeeeee</a:t>
            </a:r>
            <a:r>
              <a:rPr lang="en-US" dirty="0"/>
              <a:t> eq:filtering_01B </a:t>
            </a:r>
            <a:r>
              <a:rPr lang="en-US" dirty="0" err="1"/>
              <a:t>eeeeeeeeeeeeeeeeeeeeeeeeeeeeeeeeee</a:t>
            </a:r>
            <a:endParaRPr lang="en-US" dirty="0"/>
          </a:p>
          <a:p>
            <a:r>
              <a:rPr lang="en-US" dirty="0"/>
              <a:t>1st order (B) Gaussian\\</a:t>
            </a:r>
          </a:p>
          <a:p>
            <a:r>
              <a:rPr lang="en-US" dirty="0"/>
              <a:t>\begin{</a:t>
            </a:r>
            <a:r>
              <a:rPr lang="en-US" dirty="0" err="1"/>
              <a:t>flalign</a:t>
            </a:r>
            <a:r>
              <a:rPr lang="en-US" dirty="0"/>
              <a:t>}</a:t>
            </a:r>
          </a:p>
          <a:p>
            <a:r>
              <a:rPr lang="en-US" dirty="0"/>
              <a:t>\label{eq:filtering_01b}</a:t>
            </a:r>
          </a:p>
          <a:p>
            <a:r>
              <a:rPr lang="en-US" dirty="0"/>
              <a:t>\begin{aligned}</a:t>
            </a:r>
          </a:p>
          <a:p>
            <a:r>
              <a:rPr lang="en-US" dirty="0"/>
              <a:t>G(x) = \</a:t>
            </a:r>
            <a:r>
              <a:rPr lang="en-US" dirty="0" err="1"/>
              <a:t>frac</a:t>
            </a:r>
            <a:r>
              <a:rPr lang="en-US" dirty="0"/>
              <a:t>{1}</a:t>
            </a:r>
          </a:p>
          <a:p>
            <a:r>
              <a:rPr lang="en-US" dirty="0"/>
              <a:t>{\</a:t>
            </a:r>
            <a:r>
              <a:rPr lang="en-US" dirty="0" err="1"/>
              <a:t>sqrt</a:t>
            </a:r>
            <a:r>
              <a:rPr lang="en-US" dirty="0"/>
              <a:t>{2\pi{\sigma^2 }}}</a:t>
            </a:r>
          </a:p>
          <a:p>
            <a:r>
              <a:rPr lang="en-US" dirty="0" err="1"/>
              <a:t>exp</a:t>
            </a:r>
            <a:r>
              <a:rPr lang="en-US" dirty="0"/>
              <a:t>\left({-</a:t>
            </a:r>
          </a:p>
          <a:p>
            <a:r>
              <a:rPr lang="en-US" dirty="0"/>
              <a:t>\</a:t>
            </a:r>
            <a:r>
              <a:rPr lang="en-US" dirty="0" err="1"/>
              <a:t>frac</a:t>
            </a:r>
            <a:r>
              <a:rPr lang="en-US" dirty="0"/>
              <a:t>{(x-\mu)^2}</a:t>
            </a:r>
          </a:p>
          <a:p>
            <a:r>
              <a:rPr lang="en-US" dirty="0"/>
              <a:t>{2\sigma^2}</a:t>
            </a:r>
          </a:p>
          <a:p>
            <a:r>
              <a:rPr lang="en-US" dirty="0"/>
              <a:t>}\right)</a:t>
            </a:r>
          </a:p>
          <a:p>
            <a:r>
              <a:rPr lang="en-US" dirty="0"/>
              <a:t>\end{aligned}</a:t>
            </a:r>
          </a:p>
          <a:p>
            <a:r>
              <a:rPr lang="en-US" dirty="0"/>
              <a:t>\end{</a:t>
            </a:r>
            <a:r>
              <a:rPr lang="en-US" dirty="0" err="1"/>
              <a:t>flalign</a:t>
            </a:r>
            <a:r>
              <a:rPr lang="en-US" dirty="0"/>
              <a:t>}</a:t>
            </a:r>
          </a:p>
          <a:p>
            <a:r>
              <a:rPr lang="en-US" dirty="0"/>
              <a:t>%%%%%%%%%%%%%%%%%%%%%%%%%%%%%%%%%</a:t>
            </a:r>
          </a:p>
          <a:p>
            <a:r>
              <a:rPr lang="en-US" dirty="0"/>
              <a:t>%%% </a:t>
            </a:r>
            <a:r>
              <a:rPr lang="en-US" dirty="0" err="1"/>
              <a:t>eeeeee</a:t>
            </a:r>
            <a:r>
              <a:rPr lang="en-US" dirty="0"/>
              <a:t> eq:filtering_02A </a:t>
            </a:r>
            <a:r>
              <a:rPr lang="en-US" dirty="0" err="1"/>
              <a:t>eeeeeeeeeeeeeeeeeeeeeeeeeeeeeeeeee</a:t>
            </a:r>
            <a:endParaRPr lang="en-US" dirty="0"/>
          </a:p>
          <a:p>
            <a:r>
              <a:rPr lang="en-US" dirty="0"/>
              <a:t>%%%%%%%%%%%%%%%%%%%%%%%%%%%%%%%%%</a:t>
            </a:r>
          </a:p>
          <a:p>
            <a:r>
              <a:rPr lang="en-US" dirty="0"/>
              <a:t>2nd order (A) Gaussian\\</a:t>
            </a:r>
          </a:p>
          <a:p>
            <a:r>
              <a:rPr lang="en-US" dirty="0"/>
              <a:t>\begin{</a:t>
            </a:r>
            <a:r>
              <a:rPr lang="en-US" dirty="0" err="1"/>
              <a:t>flalign</a:t>
            </a:r>
            <a:r>
              <a:rPr lang="en-US" dirty="0"/>
              <a:t>}</a:t>
            </a:r>
          </a:p>
          <a:p>
            <a:r>
              <a:rPr lang="en-US" dirty="0"/>
              <a:t>\label{eq:filtering_02A}</a:t>
            </a:r>
          </a:p>
          <a:p>
            <a:r>
              <a:rPr lang="en-US" dirty="0"/>
              <a:t>\begin{aligned}</a:t>
            </a:r>
          </a:p>
          <a:p>
            <a:r>
              <a:rPr lang="en-US" dirty="0"/>
              <a:t>G(</a:t>
            </a:r>
            <a:r>
              <a:rPr lang="en-US" dirty="0" err="1"/>
              <a:t>x,y</a:t>
            </a:r>
            <a:r>
              <a:rPr lang="en-US" dirty="0"/>
              <a:t>) =G(x)G(y)= \</a:t>
            </a:r>
            <a:r>
              <a:rPr lang="en-US" dirty="0" err="1"/>
              <a:t>frac</a:t>
            </a:r>
            <a:r>
              <a:rPr lang="en-US" dirty="0"/>
              <a:t>{1}</a:t>
            </a:r>
          </a:p>
          <a:p>
            <a:r>
              <a:rPr lang="en-US" dirty="0"/>
              <a:t>{{2\pi{\sigma^2 }}}</a:t>
            </a:r>
          </a:p>
          <a:p>
            <a:r>
              <a:rPr lang="en-US" dirty="0"/>
              <a:t>e^{-</a:t>
            </a:r>
          </a:p>
          <a:p>
            <a:r>
              <a:rPr lang="en-US" dirty="0"/>
              <a:t>\</a:t>
            </a:r>
            <a:r>
              <a:rPr lang="en-US" dirty="0" err="1"/>
              <a:t>frac</a:t>
            </a:r>
            <a:r>
              <a:rPr lang="en-US" dirty="0"/>
              <a:t>{(x-\</a:t>
            </a:r>
            <a:r>
              <a:rPr lang="en-US" dirty="0" err="1"/>
              <a:t>mu_x</a:t>
            </a:r>
            <a:r>
              <a:rPr lang="en-US" dirty="0"/>
              <a:t>)^2+(y-\</a:t>
            </a:r>
            <a:r>
              <a:rPr lang="en-US" dirty="0" err="1"/>
              <a:t>mu_y</a:t>
            </a:r>
            <a:r>
              <a:rPr lang="en-US" dirty="0"/>
              <a:t>)^2}</a:t>
            </a:r>
          </a:p>
          <a:p>
            <a:r>
              <a:rPr lang="en-US" dirty="0"/>
              <a:t>{2\sigma^2}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\end{aligned}</a:t>
            </a:r>
          </a:p>
          <a:p>
            <a:r>
              <a:rPr lang="en-US" dirty="0"/>
              <a:t>\end{</a:t>
            </a:r>
            <a:r>
              <a:rPr lang="en-US" dirty="0" err="1"/>
              <a:t>flalign</a:t>
            </a:r>
            <a:r>
              <a:rPr lang="en-US" dirty="0"/>
              <a:t>}</a:t>
            </a:r>
          </a:p>
          <a:p>
            <a:r>
              <a:rPr lang="en-US" dirty="0"/>
              <a:t>%%%</a:t>
            </a:r>
          </a:p>
          <a:p>
            <a:r>
              <a:rPr lang="en-US" dirty="0"/>
              <a:t>2nd order (B) Gaussian</a:t>
            </a:r>
          </a:p>
          <a:p>
            <a:r>
              <a:rPr lang="en-US" dirty="0"/>
              <a:t>%%% </a:t>
            </a:r>
            <a:r>
              <a:rPr lang="en-US" dirty="0" err="1"/>
              <a:t>eeeeee</a:t>
            </a:r>
            <a:r>
              <a:rPr lang="en-US" dirty="0"/>
              <a:t> eq:filtering_02B </a:t>
            </a:r>
            <a:r>
              <a:rPr lang="en-US" dirty="0" err="1"/>
              <a:t>eeeeeeeeeeeeeeeeeeeeeeeeeeeeeeeeee</a:t>
            </a:r>
            <a:endParaRPr lang="en-US" dirty="0"/>
          </a:p>
          <a:p>
            <a:r>
              <a:rPr lang="en-US" dirty="0"/>
              <a:t>\begin{</a:t>
            </a:r>
            <a:r>
              <a:rPr lang="en-US" dirty="0" err="1"/>
              <a:t>flalign</a:t>
            </a:r>
            <a:r>
              <a:rPr lang="en-US" dirty="0"/>
              <a:t>}</a:t>
            </a:r>
          </a:p>
          <a:p>
            <a:r>
              <a:rPr lang="en-US" dirty="0"/>
              <a:t>\label{eq:filtering_02B}</a:t>
            </a:r>
          </a:p>
          <a:p>
            <a:r>
              <a:rPr lang="en-US" dirty="0"/>
              <a:t>\begin{aligned}</a:t>
            </a:r>
          </a:p>
          <a:p>
            <a:r>
              <a:rPr lang="en-US" dirty="0"/>
              <a:t>G(</a:t>
            </a:r>
            <a:r>
              <a:rPr lang="en-US" dirty="0" err="1"/>
              <a:t>x,y</a:t>
            </a:r>
            <a:r>
              <a:rPr lang="en-US" dirty="0"/>
              <a:t>) =G(x)G(y)= \</a:t>
            </a:r>
            <a:r>
              <a:rPr lang="en-US" dirty="0" err="1"/>
              <a:t>frac</a:t>
            </a:r>
            <a:r>
              <a:rPr lang="en-US" dirty="0"/>
              <a:t>{1}</a:t>
            </a:r>
          </a:p>
          <a:p>
            <a:r>
              <a:rPr lang="en-US" dirty="0"/>
              <a:t>{{2\pi{\sigma^2 }}}</a:t>
            </a:r>
          </a:p>
          <a:p>
            <a:r>
              <a:rPr lang="en-US" dirty="0" err="1"/>
              <a:t>exp</a:t>
            </a:r>
            <a:r>
              <a:rPr lang="en-US" dirty="0"/>
              <a:t>\left({-</a:t>
            </a:r>
          </a:p>
          <a:p>
            <a:r>
              <a:rPr lang="en-US" dirty="0"/>
              <a:t>\</a:t>
            </a:r>
            <a:r>
              <a:rPr lang="en-US" dirty="0" err="1"/>
              <a:t>frac</a:t>
            </a:r>
            <a:r>
              <a:rPr lang="en-US" dirty="0"/>
              <a:t>{(x-\</a:t>
            </a:r>
            <a:r>
              <a:rPr lang="en-US" dirty="0" err="1"/>
              <a:t>mu_x</a:t>
            </a:r>
            <a:r>
              <a:rPr lang="en-US" dirty="0"/>
              <a:t>)^2+(y-\</a:t>
            </a:r>
            <a:r>
              <a:rPr lang="en-US" dirty="0" err="1"/>
              <a:t>mu_y</a:t>
            </a:r>
            <a:r>
              <a:rPr lang="en-US" dirty="0"/>
              <a:t>)^2}</a:t>
            </a:r>
          </a:p>
          <a:p>
            <a:r>
              <a:rPr lang="en-US" dirty="0"/>
              <a:t>{2\sigma^2}</a:t>
            </a:r>
          </a:p>
          <a:p>
            <a:r>
              <a:rPr lang="en-US" dirty="0"/>
              <a:t>}\right)</a:t>
            </a:r>
          </a:p>
          <a:p>
            <a:r>
              <a:rPr lang="en-US" dirty="0"/>
              <a:t>\end{aligned}</a:t>
            </a:r>
          </a:p>
          <a:p>
            <a:r>
              <a:rPr lang="en-US" dirty="0"/>
              <a:t>\end{</a:t>
            </a:r>
            <a:r>
              <a:rPr lang="en-US" dirty="0" err="1"/>
              <a:t>flalign</a:t>
            </a:r>
            <a:r>
              <a:rPr lang="en-US" dirty="0"/>
              <a:t>}</a:t>
            </a:r>
          </a:p>
          <a:p>
            <a:r>
              <a:rPr lang="en-US" dirty="0"/>
              <a:t>\end{document}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95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58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" y="1624013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/>
              <a:t>Want to remove noise with low frequency (low fluctuation) and high frequency (high fluctuation).</a:t>
            </a:r>
          </a:p>
          <a:p>
            <a:pPr eaLnBrk="1" hangingPunct="1"/>
            <a:r>
              <a:rPr lang="en-US" altLang="en-US" dirty="0"/>
              <a:t>That means band pass filtering</a:t>
            </a:r>
          </a:p>
          <a:p>
            <a:pPr eaLnBrk="1" hangingPunct="1"/>
            <a:r>
              <a:rPr lang="en-US" altLang="en-US" dirty="0"/>
              <a:t>Solution</a:t>
            </a:r>
          </a:p>
          <a:p>
            <a:pPr lvl="1" eaLnBrk="1" hangingPunct="1"/>
            <a:r>
              <a:rPr lang="en-US" altLang="en-US" dirty="0"/>
              <a:t>Difference of Gaussians </a:t>
            </a:r>
            <a:r>
              <a:rPr lang="en-US" altLang="en-US" dirty="0" err="1"/>
              <a:t>DoG</a:t>
            </a:r>
            <a:r>
              <a:rPr lang="en-US" altLang="en-US" dirty="0"/>
              <a:t>= </a:t>
            </a:r>
          </a:p>
          <a:p>
            <a:pPr lvl="1" eaLnBrk="1" hangingPunct="1"/>
            <a:r>
              <a:rPr lang="en-US" altLang="en-US" dirty="0"/>
              <a:t>(Blurred version of I) – (Less blurred version of I)</a:t>
            </a:r>
          </a:p>
          <a:p>
            <a:pPr lvl="1" eaLnBrk="1" hangingPunct="1"/>
            <a:r>
              <a:rPr lang="en-US" altLang="en-US" dirty="0" err="1"/>
              <a:t>DoG</a:t>
            </a:r>
            <a:r>
              <a:rPr lang="en-US" altLang="en-US" dirty="0"/>
              <a:t>=G(k</a:t>
            </a:r>
            <a:r>
              <a:rPr lang="en-US" altLang="en-US" dirty="0">
                <a:sym typeface="Symbol" pitchFamily="18" charset="2"/>
              </a:rPr>
              <a:t>)- </a:t>
            </a:r>
            <a:r>
              <a:rPr lang="en-US" altLang="en-US" dirty="0"/>
              <a:t>G(</a:t>
            </a:r>
            <a:r>
              <a:rPr lang="en-US" altLang="en-US" dirty="0">
                <a:sym typeface="Symbol" pitchFamily="18" charset="2"/>
              </a:rPr>
              <a:t>)</a:t>
            </a:r>
            <a:endParaRPr lang="en-US" altLang="en-US" dirty="0"/>
          </a:p>
          <a:p>
            <a:pPr lvl="1" eaLnBrk="1" hangingPunct="1"/>
            <a:endParaRPr lang="en-US" altLang="en-US" dirty="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99089" y="274638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/>
              <a:t>Obtain a LOG mask by </a:t>
            </a:r>
            <a:r>
              <a:rPr lang="en-US" sz="4000" dirty="0" err="1"/>
              <a:t>DoF</a:t>
            </a:r>
            <a:r>
              <a:rPr lang="en-US" sz="4000" dirty="0"/>
              <a:t> Difference of Gaussian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96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821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565150" y="1537137"/>
            <a:ext cx="41148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Using difference of 2 Gaussians to approx. 2nd derivative of 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Consider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G(</a:t>
            </a:r>
            <a:r>
              <a:rPr lang="en-US" altLang="en-US" dirty="0">
                <a:sym typeface="Symbol" pitchFamily="18" charset="2"/>
              </a:rPr>
              <a:t></a:t>
            </a:r>
            <a:r>
              <a:rPr lang="en-US" altLang="en-US" dirty="0"/>
              <a:t>) </a:t>
            </a:r>
            <a:r>
              <a:rPr lang="en-US" altLang="en-US" dirty="0">
                <a:sym typeface="Symbol" pitchFamily="18" charset="2"/>
              </a:rPr>
              <a:t> </a:t>
            </a:r>
            <a:r>
              <a:rPr lang="en-US" altLang="zh-TW" dirty="0">
                <a:sym typeface="Symbol" pitchFamily="18" charset="2"/>
              </a:rPr>
              <a:t>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G(k</a:t>
            </a:r>
            <a:r>
              <a:rPr lang="en-US" altLang="en-US" dirty="0">
                <a:sym typeface="Symbol" pitchFamily="18" charset="2"/>
              </a:rPr>
              <a:t>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 err="1"/>
              <a:t>DoG</a:t>
            </a:r>
            <a:r>
              <a:rPr lang="en-US" altLang="en-US" dirty="0"/>
              <a:t>=G(k</a:t>
            </a:r>
            <a:r>
              <a:rPr lang="en-US" altLang="en-US" dirty="0">
                <a:sym typeface="Symbol" pitchFamily="18" charset="2"/>
              </a:rPr>
              <a:t>)</a:t>
            </a:r>
            <a:r>
              <a:rPr lang="en-US" altLang="en-US" dirty="0"/>
              <a:t> - G(</a:t>
            </a:r>
            <a:r>
              <a:rPr lang="en-US" altLang="en-US" dirty="0">
                <a:sym typeface="Symbol" pitchFamily="18" charset="2"/>
              </a:rPr>
              <a:t>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 </a:t>
            </a:r>
            <a:r>
              <a:rPr lang="en-US" altLang="en-US" dirty="0"/>
              <a:t>G(k</a:t>
            </a:r>
            <a:r>
              <a:rPr lang="en-US" altLang="en-US" dirty="0">
                <a:sym typeface="Symbol" pitchFamily="18" charset="2"/>
              </a:rPr>
              <a:t>)- </a:t>
            </a:r>
            <a:r>
              <a:rPr lang="en-US" altLang="zh-TW" dirty="0">
                <a:sym typeface="Symbol" pitchFamily="18" charset="2"/>
              </a:rPr>
              <a:t></a:t>
            </a:r>
            <a:r>
              <a:rPr lang="en-US" altLang="en-US" dirty="0">
                <a:sym typeface="Symbol" pitchFamily="18" charset="2"/>
              </a:rPr>
              <a:t> </a:t>
            </a:r>
            <a:r>
              <a:rPr lang="en-US" altLang="en-US" dirty="0"/>
              <a:t>G(k</a:t>
            </a:r>
            <a:r>
              <a:rPr lang="en-US" altLang="en-US" dirty="0">
                <a:sym typeface="Symbol" pitchFamily="18" charset="2"/>
              </a:rPr>
              <a:t></a:t>
            </a:r>
            <a:r>
              <a:rPr lang="en-US" altLang="en-US" dirty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</a:t>
            </a:r>
            <a:r>
              <a:rPr lang="en-US" altLang="en-US" dirty="0"/>
              <a:t> </a:t>
            </a:r>
            <a:r>
              <a:rPr lang="en-US" altLang="zh-TW" dirty="0">
                <a:sym typeface="Symbol" pitchFamily="18" charset="2"/>
              </a:rPr>
              <a:t></a:t>
            </a:r>
            <a:r>
              <a:rPr lang="en-US" altLang="zh-TW" baseline="30000" dirty="0">
                <a:sym typeface="Symbol" pitchFamily="18" charset="2"/>
              </a:rPr>
              <a:t>2 </a:t>
            </a:r>
            <a:r>
              <a:rPr lang="en-US" altLang="en-US" dirty="0"/>
              <a:t>G(k</a:t>
            </a:r>
            <a:r>
              <a:rPr lang="en-US" altLang="en-US" dirty="0">
                <a:sym typeface="Symbol" pitchFamily="18" charset="2"/>
              </a:rPr>
              <a:t></a:t>
            </a:r>
            <a:r>
              <a:rPr lang="en-US" altLang="en-US" dirty="0"/>
              <a:t>)</a:t>
            </a:r>
            <a:r>
              <a:rPr lang="en-US" altLang="zh-TW" dirty="0">
                <a:sym typeface="Symbol" pitchFamily="18" charset="2"/>
              </a:rPr>
              <a:t> (2</a:t>
            </a:r>
            <a:r>
              <a:rPr lang="en-US" altLang="zh-TW" baseline="30000" dirty="0">
                <a:sym typeface="Symbol" pitchFamily="18" charset="2"/>
              </a:rPr>
              <a:t>nd</a:t>
            </a:r>
            <a:r>
              <a:rPr lang="en-US" altLang="zh-TW" dirty="0">
                <a:sym typeface="Symbol" pitchFamily="18" charset="2"/>
              </a:rPr>
              <a:t> derivative)</a:t>
            </a:r>
            <a:endParaRPr lang="en-US" altLang="en-US" dirty="0">
              <a:ea typeface="新細明體" charset="-120"/>
              <a:sym typeface="Symbol" pitchFamily="18" charset="2"/>
            </a:endParaRPr>
          </a:p>
        </p:txBody>
      </p:sp>
      <p:sp>
        <p:nvSpPr>
          <p:cNvPr id="962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algn="ctr" eaLnBrk="1" hangingPunct="1"/>
            <a:r>
              <a:rPr lang="en-US" altLang="en-US" sz="3200" dirty="0"/>
              <a:t>Intuition </a:t>
            </a:r>
            <a:r>
              <a:rPr lang="en-US" altLang="en-US" sz="3200" dirty="0" err="1"/>
              <a:t>DoG</a:t>
            </a:r>
            <a:r>
              <a:rPr lang="en-US" altLang="en-US" sz="3200" dirty="0"/>
              <a:t> (Difference of Gaussian) and </a:t>
            </a:r>
            <a:br>
              <a:rPr lang="en-US" altLang="en-US" sz="3200" dirty="0"/>
            </a:br>
            <a:r>
              <a:rPr lang="en-US" altLang="en-US" sz="3200" dirty="0" err="1"/>
              <a:t>LoG</a:t>
            </a:r>
            <a:r>
              <a:rPr lang="en-US" altLang="en-US" sz="3200" dirty="0"/>
              <a:t> (Laplacian of Gaussian)</a:t>
            </a:r>
          </a:p>
        </p:txBody>
      </p:sp>
      <p:sp>
        <p:nvSpPr>
          <p:cNvPr id="96262" name="Freeform 4"/>
          <p:cNvSpPr>
            <a:spLocks/>
          </p:cNvSpPr>
          <p:nvPr/>
        </p:nvSpPr>
        <p:spPr bwMode="auto">
          <a:xfrm>
            <a:off x="5181600" y="2438400"/>
            <a:ext cx="1981200" cy="1016000"/>
          </a:xfrm>
          <a:custGeom>
            <a:avLst/>
            <a:gdLst>
              <a:gd name="T0" fmla="*/ 0 w 1248"/>
              <a:gd name="T1" fmla="*/ 2147483647 h 640"/>
              <a:gd name="T2" fmla="*/ 2147483647 w 1248"/>
              <a:gd name="T3" fmla="*/ 2147483647 h 640"/>
              <a:gd name="T4" fmla="*/ 2147483647 w 1248"/>
              <a:gd name="T5" fmla="*/ 2147483647 h 640"/>
              <a:gd name="T6" fmla="*/ 2147483647 w 1248"/>
              <a:gd name="T7" fmla="*/ 2147483647 h 640"/>
              <a:gd name="T8" fmla="*/ 2147483647 w 1248"/>
              <a:gd name="T9" fmla="*/ 0 h 640"/>
              <a:gd name="T10" fmla="*/ 2147483647 w 1248"/>
              <a:gd name="T11" fmla="*/ 2147483647 h 640"/>
              <a:gd name="T12" fmla="*/ 2147483647 w 1248"/>
              <a:gd name="T13" fmla="*/ 2147483647 h 640"/>
              <a:gd name="T14" fmla="*/ 2147483647 w 1248"/>
              <a:gd name="T15" fmla="*/ 2147483647 h 640"/>
              <a:gd name="T16" fmla="*/ 2147483647 w 1248"/>
              <a:gd name="T17" fmla="*/ 2147483647 h 640"/>
              <a:gd name="T18" fmla="*/ 2147483647 w 1248"/>
              <a:gd name="T19" fmla="*/ 2147483647 h 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8" h="640">
                <a:moveTo>
                  <a:pt x="0" y="624"/>
                </a:moveTo>
                <a:cubicBezTo>
                  <a:pt x="88" y="604"/>
                  <a:pt x="176" y="584"/>
                  <a:pt x="240" y="528"/>
                </a:cubicBezTo>
                <a:cubicBezTo>
                  <a:pt x="304" y="472"/>
                  <a:pt x="344" y="360"/>
                  <a:pt x="384" y="288"/>
                </a:cubicBezTo>
                <a:cubicBezTo>
                  <a:pt x="424" y="216"/>
                  <a:pt x="440" y="144"/>
                  <a:pt x="480" y="96"/>
                </a:cubicBezTo>
                <a:cubicBezTo>
                  <a:pt x="520" y="48"/>
                  <a:pt x="576" y="0"/>
                  <a:pt x="624" y="0"/>
                </a:cubicBezTo>
                <a:cubicBezTo>
                  <a:pt x="672" y="0"/>
                  <a:pt x="720" y="32"/>
                  <a:pt x="768" y="96"/>
                </a:cubicBezTo>
                <a:cubicBezTo>
                  <a:pt x="816" y="160"/>
                  <a:pt x="872" y="312"/>
                  <a:pt x="912" y="384"/>
                </a:cubicBezTo>
                <a:cubicBezTo>
                  <a:pt x="952" y="456"/>
                  <a:pt x="968" y="488"/>
                  <a:pt x="1008" y="528"/>
                </a:cubicBezTo>
                <a:cubicBezTo>
                  <a:pt x="1048" y="568"/>
                  <a:pt x="1112" y="608"/>
                  <a:pt x="1152" y="624"/>
                </a:cubicBezTo>
                <a:cubicBezTo>
                  <a:pt x="1192" y="640"/>
                  <a:pt x="1220" y="632"/>
                  <a:pt x="1248" y="624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3" name="Line 5"/>
          <p:cNvSpPr>
            <a:spLocks noChangeShapeType="1"/>
          </p:cNvSpPr>
          <p:nvPr/>
        </p:nvSpPr>
        <p:spPr bwMode="auto">
          <a:xfrm flipH="1">
            <a:off x="7162800" y="3429000"/>
            <a:ext cx="533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4" name="Line 6"/>
          <p:cNvSpPr>
            <a:spLocks noChangeShapeType="1"/>
          </p:cNvSpPr>
          <p:nvPr/>
        </p:nvSpPr>
        <p:spPr bwMode="auto">
          <a:xfrm>
            <a:off x="6172200" y="16002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5" name="Line 7"/>
          <p:cNvSpPr>
            <a:spLocks noChangeShapeType="1"/>
          </p:cNvSpPr>
          <p:nvPr/>
        </p:nvSpPr>
        <p:spPr bwMode="auto">
          <a:xfrm>
            <a:off x="4572000" y="3429000"/>
            <a:ext cx="3581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66" name="Text Box 8"/>
          <p:cNvSpPr txBox="1">
            <a:spLocks noChangeArrowheads="1"/>
          </p:cNvSpPr>
          <p:nvPr/>
        </p:nvSpPr>
        <p:spPr bwMode="auto">
          <a:xfrm>
            <a:off x="6096000" y="1524000"/>
            <a:ext cx="703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G(x)</a:t>
            </a:r>
          </a:p>
        </p:txBody>
      </p:sp>
      <p:sp>
        <p:nvSpPr>
          <p:cNvPr id="96267" name="Text Box 9"/>
          <p:cNvSpPr txBox="1">
            <a:spLocks noChangeArrowheads="1"/>
          </p:cNvSpPr>
          <p:nvPr/>
        </p:nvSpPr>
        <p:spPr bwMode="auto">
          <a:xfrm>
            <a:off x="8061325" y="3308350"/>
            <a:ext cx="319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x</a:t>
            </a:r>
          </a:p>
        </p:txBody>
      </p:sp>
      <p:sp>
        <p:nvSpPr>
          <p:cNvPr id="96268" name="Text Box 10"/>
          <p:cNvSpPr txBox="1">
            <a:spLocks noChangeArrowheads="1"/>
          </p:cNvSpPr>
          <p:nvPr/>
        </p:nvSpPr>
        <p:spPr bwMode="auto">
          <a:xfrm>
            <a:off x="6003925" y="3536950"/>
            <a:ext cx="40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m</a:t>
            </a:r>
          </a:p>
        </p:txBody>
      </p:sp>
      <p:sp>
        <p:nvSpPr>
          <p:cNvPr id="96269" name="Freeform 11"/>
          <p:cNvSpPr>
            <a:spLocks/>
          </p:cNvSpPr>
          <p:nvPr/>
        </p:nvSpPr>
        <p:spPr bwMode="auto">
          <a:xfrm>
            <a:off x="5486400" y="1905000"/>
            <a:ext cx="1371600" cy="1549400"/>
          </a:xfrm>
          <a:custGeom>
            <a:avLst/>
            <a:gdLst>
              <a:gd name="T0" fmla="*/ 0 w 1248"/>
              <a:gd name="T1" fmla="*/ 2147483647 h 640"/>
              <a:gd name="T2" fmla="*/ 2147483647 w 1248"/>
              <a:gd name="T3" fmla="*/ 2147483647 h 640"/>
              <a:gd name="T4" fmla="*/ 2147483647 w 1248"/>
              <a:gd name="T5" fmla="*/ 2147483647 h 640"/>
              <a:gd name="T6" fmla="*/ 2147483647 w 1248"/>
              <a:gd name="T7" fmla="*/ 2147483647 h 640"/>
              <a:gd name="T8" fmla="*/ 2147483647 w 1248"/>
              <a:gd name="T9" fmla="*/ 0 h 640"/>
              <a:gd name="T10" fmla="*/ 2147483647 w 1248"/>
              <a:gd name="T11" fmla="*/ 2147483647 h 640"/>
              <a:gd name="T12" fmla="*/ 2147483647 w 1248"/>
              <a:gd name="T13" fmla="*/ 2147483647 h 640"/>
              <a:gd name="T14" fmla="*/ 2147483647 w 1248"/>
              <a:gd name="T15" fmla="*/ 2147483647 h 640"/>
              <a:gd name="T16" fmla="*/ 2147483647 w 1248"/>
              <a:gd name="T17" fmla="*/ 2147483647 h 640"/>
              <a:gd name="T18" fmla="*/ 2147483647 w 1248"/>
              <a:gd name="T19" fmla="*/ 2147483647 h 64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1248" h="640">
                <a:moveTo>
                  <a:pt x="0" y="624"/>
                </a:moveTo>
                <a:cubicBezTo>
                  <a:pt x="88" y="604"/>
                  <a:pt x="176" y="584"/>
                  <a:pt x="240" y="528"/>
                </a:cubicBezTo>
                <a:cubicBezTo>
                  <a:pt x="304" y="472"/>
                  <a:pt x="344" y="360"/>
                  <a:pt x="384" y="288"/>
                </a:cubicBezTo>
                <a:cubicBezTo>
                  <a:pt x="424" y="216"/>
                  <a:pt x="440" y="144"/>
                  <a:pt x="480" y="96"/>
                </a:cubicBezTo>
                <a:cubicBezTo>
                  <a:pt x="520" y="48"/>
                  <a:pt x="576" y="0"/>
                  <a:pt x="624" y="0"/>
                </a:cubicBezTo>
                <a:cubicBezTo>
                  <a:pt x="672" y="0"/>
                  <a:pt x="720" y="32"/>
                  <a:pt x="768" y="96"/>
                </a:cubicBezTo>
                <a:cubicBezTo>
                  <a:pt x="816" y="160"/>
                  <a:pt x="872" y="312"/>
                  <a:pt x="912" y="384"/>
                </a:cubicBezTo>
                <a:cubicBezTo>
                  <a:pt x="952" y="456"/>
                  <a:pt x="968" y="488"/>
                  <a:pt x="1008" y="528"/>
                </a:cubicBezTo>
                <a:cubicBezTo>
                  <a:pt x="1048" y="568"/>
                  <a:pt x="1112" y="608"/>
                  <a:pt x="1152" y="624"/>
                </a:cubicBezTo>
                <a:cubicBezTo>
                  <a:pt x="1192" y="640"/>
                  <a:pt x="1220" y="632"/>
                  <a:pt x="1248" y="624"/>
                </a:cubicBezTo>
              </a:path>
            </a:pathLst>
          </a:custGeom>
          <a:noFill/>
          <a:ln w="5715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0" name="Text Box 12"/>
          <p:cNvSpPr txBox="1">
            <a:spLocks noChangeArrowheads="1"/>
          </p:cNvSpPr>
          <p:nvPr/>
        </p:nvSpPr>
        <p:spPr bwMode="auto">
          <a:xfrm>
            <a:off x="7070725" y="18684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96271" name="Text Box 13"/>
          <p:cNvSpPr txBox="1">
            <a:spLocks noChangeArrowheads="1"/>
          </p:cNvSpPr>
          <p:nvPr/>
        </p:nvSpPr>
        <p:spPr bwMode="auto">
          <a:xfrm>
            <a:off x="7315200" y="1752600"/>
            <a:ext cx="1952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>
                <a:sym typeface="Symbol" pitchFamily="18" charset="2"/>
              </a:rPr>
              <a:t> (less blurred)</a:t>
            </a:r>
          </a:p>
        </p:txBody>
      </p:sp>
      <p:sp>
        <p:nvSpPr>
          <p:cNvPr id="96272" name="Text Box 14"/>
          <p:cNvSpPr txBox="1">
            <a:spLocks noChangeArrowheads="1"/>
          </p:cNvSpPr>
          <p:nvPr/>
        </p:nvSpPr>
        <p:spPr bwMode="auto">
          <a:xfrm>
            <a:off x="7239000" y="2209800"/>
            <a:ext cx="1568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>
                <a:sym typeface="Symbol" pitchFamily="18" charset="2"/>
              </a:rPr>
              <a:t>k (blurred)</a:t>
            </a:r>
          </a:p>
        </p:txBody>
      </p:sp>
      <p:sp>
        <p:nvSpPr>
          <p:cNvPr id="96273" name="Line 15"/>
          <p:cNvSpPr>
            <a:spLocks noChangeShapeType="1"/>
          </p:cNvSpPr>
          <p:nvPr/>
        </p:nvSpPr>
        <p:spPr bwMode="auto">
          <a:xfrm flipH="1">
            <a:off x="6400800" y="2057400"/>
            <a:ext cx="9144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4" name="Line 16"/>
          <p:cNvSpPr>
            <a:spLocks noChangeShapeType="1"/>
          </p:cNvSpPr>
          <p:nvPr/>
        </p:nvSpPr>
        <p:spPr bwMode="auto">
          <a:xfrm flipH="1">
            <a:off x="6781800" y="2438400"/>
            <a:ext cx="5334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5" name="Line 17"/>
          <p:cNvSpPr>
            <a:spLocks noChangeShapeType="1"/>
          </p:cNvSpPr>
          <p:nvPr/>
        </p:nvSpPr>
        <p:spPr bwMode="auto">
          <a:xfrm>
            <a:off x="4648200" y="4876800"/>
            <a:ext cx="35052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6" name="Line 18"/>
          <p:cNvSpPr>
            <a:spLocks noChangeShapeType="1"/>
          </p:cNvSpPr>
          <p:nvPr/>
        </p:nvSpPr>
        <p:spPr bwMode="auto">
          <a:xfrm>
            <a:off x="6172200" y="4038600"/>
            <a:ext cx="0" cy="2057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7" name="Freeform 19"/>
          <p:cNvSpPr>
            <a:spLocks/>
          </p:cNvSpPr>
          <p:nvPr/>
        </p:nvSpPr>
        <p:spPr bwMode="auto">
          <a:xfrm>
            <a:off x="5105400" y="4648200"/>
            <a:ext cx="2133600" cy="1524000"/>
          </a:xfrm>
          <a:custGeom>
            <a:avLst/>
            <a:gdLst>
              <a:gd name="T0" fmla="*/ 0 w 1296"/>
              <a:gd name="T1" fmla="*/ 2147483647 h 824"/>
              <a:gd name="T2" fmla="*/ 2147483647 w 1296"/>
              <a:gd name="T3" fmla="*/ 2147483647 h 824"/>
              <a:gd name="T4" fmla="*/ 2147483647 w 1296"/>
              <a:gd name="T5" fmla="*/ 2147483647 h 824"/>
              <a:gd name="T6" fmla="*/ 2147483647 w 1296"/>
              <a:gd name="T7" fmla="*/ 2147483647 h 824"/>
              <a:gd name="T8" fmla="*/ 2147483647 w 1296"/>
              <a:gd name="T9" fmla="*/ 2147483647 h 824"/>
              <a:gd name="T10" fmla="*/ 2147483647 w 1296"/>
              <a:gd name="T11" fmla="*/ 2147483647 h 824"/>
              <a:gd name="T12" fmla="*/ 2147483647 w 1296"/>
              <a:gd name="T13" fmla="*/ 2147483647 h 824"/>
              <a:gd name="T14" fmla="*/ 2147483647 w 1296"/>
              <a:gd name="T15" fmla="*/ 2147483647 h 824"/>
              <a:gd name="T16" fmla="*/ 2147483647 w 1296"/>
              <a:gd name="T17" fmla="*/ 2147483647 h 824"/>
              <a:gd name="T18" fmla="*/ 2147483647 w 1296"/>
              <a:gd name="T19" fmla="*/ 2147483647 h 824"/>
              <a:gd name="T20" fmla="*/ 2147483647 w 1296"/>
              <a:gd name="T21" fmla="*/ 2147483647 h 824"/>
              <a:gd name="T22" fmla="*/ 2147483647 w 1296"/>
              <a:gd name="T23" fmla="*/ 2147483647 h 824"/>
              <a:gd name="T24" fmla="*/ 2147483647 w 1296"/>
              <a:gd name="T25" fmla="*/ 2147483647 h 824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296" h="824">
                <a:moveTo>
                  <a:pt x="0" y="112"/>
                </a:moveTo>
                <a:cubicBezTo>
                  <a:pt x="52" y="96"/>
                  <a:pt x="104" y="80"/>
                  <a:pt x="144" y="64"/>
                </a:cubicBezTo>
                <a:cubicBezTo>
                  <a:pt x="184" y="48"/>
                  <a:pt x="208" y="16"/>
                  <a:pt x="240" y="16"/>
                </a:cubicBezTo>
                <a:cubicBezTo>
                  <a:pt x="272" y="16"/>
                  <a:pt x="288" y="0"/>
                  <a:pt x="336" y="64"/>
                </a:cubicBezTo>
                <a:cubicBezTo>
                  <a:pt x="384" y="128"/>
                  <a:pt x="480" y="288"/>
                  <a:pt x="528" y="400"/>
                </a:cubicBezTo>
                <a:cubicBezTo>
                  <a:pt x="576" y="512"/>
                  <a:pt x="600" y="672"/>
                  <a:pt x="624" y="736"/>
                </a:cubicBezTo>
                <a:cubicBezTo>
                  <a:pt x="648" y="800"/>
                  <a:pt x="648" y="824"/>
                  <a:pt x="672" y="784"/>
                </a:cubicBezTo>
                <a:cubicBezTo>
                  <a:pt x="696" y="744"/>
                  <a:pt x="744" y="576"/>
                  <a:pt x="768" y="496"/>
                </a:cubicBezTo>
                <a:cubicBezTo>
                  <a:pt x="792" y="416"/>
                  <a:pt x="784" y="376"/>
                  <a:pt x="816" y="304"/>
                </a:cubicBezTo>
                <a:cubicBezTo>
                  <a:pt x="848" y="232"/>
                  <a:pt x="920" y="112"/>
                  <a:pt x="960" y="64"/>
                </a:cubicBezTo>
                <a:cubicBezTo>
                  <a:pt x="1000" y="16"/>
                  <a:pt x="1016" y="16"/>
                  <a:pt x="1056" y="16"/>
                </a:cubicBezTo>
                <a:cubicBezTo>
                  <a:pt x="1096" y="16"/>
                  <a:pt x="1160" y="48"/>
                  <a:pt x="1200" y="64"/>
                </a:cubicBezTo>
                <a:cubicBezTo>
                  <a:pt x="1240" y="80"/>
                  <a:pt x="1268" y="96"/>
                  <a:pt x="1296" y="11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6278" name="Text Box 20"/>
          <p:cNvSpPr txBox="1">
            <a:spLocks noChangeArrowheads="1"/>
          </p:cNvSpPr>
          <p:nvPr/>
        </p:nvSpPr>
        <p:spPr bwMode="auto">
          <a:xfrm>
            <a:off x="7527925" y="4070350"/>
            <a:ext cx="1182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1-D DoG</a:t>
            </a:r>
          </a:p>
        </p:txBody>
      </p:sp>
      <p:sp>
        <p:nvSpPr>
          <p:cNvPr id="96279" name="Rectangle 21"/>
          <p:cNvSpPr>
            <a:spLocks noChangeArrowheads="1"/>
          </p:cNvSpPr>
          <p:nvPr/>
        </p:nvSpPr>
        <p:spPr bwMode="auto">
          <a:xfrm>
            <a:off x="381000" y="6096000"/>
            <a:ext cx="8410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/>
              <a:t>See http://www.cse.yorku.ca/~kosta/CompVis_Notes/DoG_vs_LoG.pdf</a:t>
            </a:r>
          </a:p>
        </p:txBody>
      </p:sp>
      <p:sp>
        <p:nvSpPr>
          <p:cNvPr id="96280" name="Line 22"/>
          <p:cNvSpPr>
            <a:spLocks noChangeShapeType="1"/>
          </p:cNvSpPr>
          <p:nvPr/>
        </p:nvSpPr>
        <p:spPr bwMode="auto">
          <a:xfrm flipV="1">
            <a:off x="3886200" y="5257800"/>
            <a:ext cx="182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97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2242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893379" y="1621632"/>
            <a:ext cx="7162800" cy="4530725"/>
          </a:xfrm>
        </p:spPr>
        <p:txBody>
          <a:bodyPr/>
          <a:lstStyle/>
          <a:p>
            <a:pPr eaLnBrk="1" hangingPunct="1"/>
            <a:r>
              <a:rPr lang="en-US" altLang="en-US" sz="2400" dirty="0"/>
              <a:t>Example </a:t>
            </a:r>
          </a:p>
          <a:p>
            <a:pPr eaLnBrk="1" hangingPunct="1"/>
            <a:r>
              <a:rPr lang="en-US" altLang="en-US" sz="2400" dirty="0"/>
              <a:t>Using 2 Gaussian masks of standard deviations (</a:t>
            </a:r>
            <a:r>
              <a:rPr lang="en-US" altLang="en-US" sz="2400" dirty="0">
                <a:sym typeface="Symbol" pitchFamily="18" charset="2"/>
              </a:rPr>
              <a:t>=</a:t>
            </a:r>
            <a:r>
              <a:rPr lang="en-US" altLang="en-US" sz="2400" dirty="0"/>
              <a:t>1 and </a:t>
            </a:r>
            <a:r>
              <a:rPr lang="en-US" altLang="zh-CN" sz="2400" dirty="0"/>
              <a:t>k</a:t>
            </a:r>
            <a:r>
              <a:rPr lang="en-US" altLang="en-US" sz="2400" dirty="0">
                <a:sym typeface="Symbol" pitchFamily="18" charset="2"/>
              </a:rPr>
              <a:t>=</a:t>
            </a:r>
            <a:r>
              <a:rPr lang="en-US" altLang="en-US" sz="2400" dirty="0"/>
              <a:t> 1.6) for the two blurred versions</a:t>
            </a:r>
          </a:p>
          <a:p>
            <a:pPr eaLnBrk="1" hangingPunct="1"/>
            <a:r>
              <a:rPr lang="en-US" altLang="en-US" sz="2400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285" name="Object 4"/>
              <p:cNvSpPr txBox="1">
                <a:spLocks noGrp="1"/>
              </p:cNvSpPr>
              <p:nvPr>
                <p:ph sz="half" idx="4294967295"/>
              </p:nvPr>
            </p:nvSpPr>
            <p:spPr bwMode="auto">
              <a:xfrm>
                <a:off x="893379" y="3276600"/>
                <a:ext cx="6172200" cy="27035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𝐺𝑎𝑢𝑠𝑠𝑖𝑎𝑛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𝐺𝑎𝑢𝑠𝑠𝑖𝑎𝑛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𝐺𝑎𝑢𝑠𝑠𝑖𝑎𝑛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𝐺𝑎𝑢𝑠𝑠𝑖𝑎𝑛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𝐺𝑎𝑢𝑠𝑠𝑖𝑎𝑛</m:t>
                              </m:r>
                            </m:num>
                            <m:den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𝐺𝑎𝑢𝑠𝑠𝑖𝑎𝑛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𝐿𝑂𝐺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𝑚𝑎𝑠𝑘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  <m:oMath xmlns:m="http://schemas.openxmlformats.org/officeDocument/2006/math"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𝛻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𝐺𝑎𝑢𝑠𝑠𝑖𝑎𝑛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𝑑𝑖𝑓𝑓𝑒𝑟𝑛𝑐𝑒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𝑏𝑒𝑡𝑤𝑒𝑒𝑛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𝑡𝑤𝑜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_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𝐺𝑎𝑢𝑠𝑠𝑖𝑎𝑛𝑠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𝐷𝑂𝐺</m:t>
                      </m:r>
                      <m:r>
                        <a:rPr lang="en-US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7285" name="Object 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sz="half" idx="4294967295"/>
              </p:nvPr>
            </p:nvSpPr>
            <p:spPr bwMode="auto">
              <a:xfrm>
                <a:off x="893379" y="3276600"/>
                <a:ext cx="6172200" cy="2703513"/>
              </a:xfrm>
              <a:prstGeom prst="rect">
                <a:avLst/>
              </a:prstGeom>
              <a:blipFill>
                <a:blip r:embed="rId2"/>
                <a:stretch>
                  <a:fillRect l="-99" b="-226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HK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2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09563"/>
            <a:ext cx="8229600" cy="113982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Applying DOG Difference of Gaussian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98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57062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2" descr="h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3152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9" name="Oval 3"/>
          <p:cNvSpPr>
            <a:spLocks noChangeArrowheads="1"/>
          </p:cNvSpPr>
          <p:nvPr/>
        </p:nvSpPr>
        <p:spPr bwMode="auto">
          <a:xfrm>
            <a:off x="3429000" y="914400"/>
            <a:ext cx="2590800" cy="2819400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endParaRPr lang="en-US" altLang="en-US"/>
          </a:p>
        </p:txBody>
      </p:sp>
      <p:sp>
        <p:nvSpPr>
          <p:cNvPr id="98310" name="Text Box 4"/>
          <p:cNvSpPr txBox="1">
            <a:spLocks noChangeArrowheads="1"/>
          </p:cNvSpPr>
          <p:nvPr/>
        </p:nvSpPr>
        <p:spPr bwMode="auto">
          <a:xfrm>
            <a:off x="3733800" y="457200"/>
            <a:ext cx="4503738" cy="5334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ea typeface="新細明體" charset="-120"/>
              </a:defRPr>
            </a:lvl9pPr>
          </a:lstStyle>
          <a:p>
            <a:r>
              <a:rPr lang="en-US" altLang="en-US" sz="2400" b="1"/>
              <a:t>High pass filtering result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/>
              <a:t>Edge v240109a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34366-BC68-4344-AA9C-821C6A767A5D}" type="slidenum">
              <a:rPr lang="en-US" smtClean="0"/>
              <a:t>99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9307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3489</TotalTime>
  <Words>13436</Words>
  <Application>Microsoft Office PowerPoint</Application>
  <PresentationFormat>On-screen Show (4:3)</PresentationFormat>
  <Paragraphs>2091</Paragraphs>
  <Slides>101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101</vt:i4>
      </vt:variant>
    </vt:vector>
  </HeadingPairs>
  <TitlesOfParts>
    <vt:vector size="114" baseType="lpstr">
      <vt:lpstr>Arial</vt:lpstr>
      <vt:lpstr>Arial</vt:lpstr>
      <vt:lpstr>Calibri</vt:lpstr>
      <vt:lpstr>Calibri Light</vt:lpstr>
      <vt:lpstr>Cambria Math</vt:lpstr>
      <vt:lpstr>Courier New</vt:lpstr>
      <vt:lpstr>Symbol</vt:lpstr>
      <vt:lpstr>Times New Roman</vt:lpstr>
      <vt:lpstr>Verdana</vt:lpstr>
      <vt:lpstr>Wingdings</vt:lpstr>
      <vt:lpstr>Office Theme</vt:lpstr>
      <vt:lpstr>Photo Editor Photo</vt:lpstr>
      <vt:lpstr>Worksheet</vt:lpstr>
      <vt:lpstr>Chapter 3: Image processing  and computer vision Edge detection and image filtering</vt:lpstr>
      <vt:lpstr>Introduction:</vt:lpstr>
      <vt:lpstr>Topics</vt:lpstr>
      <vt:lpstr>What are edges and why we need them?</vt:lpstr>
      <vt:lpstr>Sobel Demo</vt:lpstr>
      <vt:lpstr>Edge detection</vt:lpstr>
      <vt:lpstr>Application of edges</vt:lpstr>
      <vt:lpstr>How to obtained edges? </vt:lpstr>
      <vt:lpstr>Edge detection using First order gradient G &gt; threshold</vt:lpstr>
      <vt:lpstr>Edge detection using second order gradient 2I=0</vt:lpstr>
      <vt:lpstr>Practical computational methods (discrete method for finding first order gradient)</vt:lpstr>
      <vt:lpstr>Convolution method</vt:lpstr>
      <vt:lpstr>Gradient calculation by convolution*</vt:lpstr>
      <vt:lpstr>Assume Gx,Gy are separable, the total gradient Gm becomes</vt:lpstr>
      <vt:lpstr>What is convolution ? Discrete convolution C=I*h</vt:lpstr>
      <vt:lpstr>Convolution is</vt:lpstr>
      <vt:lpstr>1-D convolution examples</vt:lpstr>
      <vt:lpstr>Another demo</vt:lpstr>
      <vt:lpstr>We first learn discrete (cross) correlation </vt:lpstr>
      <vt:lpstr>Discrete convolution: Correlation is more intuitive </vt:lpstr>
      <vt:lpstr>Matlab (octave) code for convolution</vt:lpstr>
      <vt:lpstr>Steps to find C(m,n)</vt:lpstr>
      <vt:lpstr>Steps continue</vt:lpstr>
      <vt:lpstr>Find all elements</vt:lpstr>
      <vt:lpstr>Cmsc5711, Worksheet 3.1</vt:lpstr>
      <vt:lpstr>Answer 3.1</vt:lpstr>
      <vt:lpstr>Worksheet 3.2: Find edge image Gx, Gy using filter masks  h_x Horizontal edge mask,  h_y Vertical edge mask MC question </vt:lpstr>
      <vt:lpstr>Answer5711,  3.2 </vt:lpstr>
      <vt:lpstr>Edge direction</vt:lpstr>
      <vt:lpstr>Edge mask</vt:lpstr>
      <vt:lpstr>Other simple 3x3 gradient operators (In practice : only accept convoluted values obtained when edge mask and image are fully overlapped. The size of the image is usually much bigger than the masks)</vt:lpstr>
      <vt:lpstr>Convolution of a mask to a picture</vt:lpstr>
      <vt:lpstr>Edge detection procedure</vt:lpstr>
      <vt:lpstr>Example to find edges, e.g. use Prewitt edge filter on image I</vt:lpstr>
      <vt:lpstr>Sobel masks</vt:lpstr>
      <vt:lpstr>Using Sobel edge masks</vt:lpstr>
      <vt:lpstr>Another example</vt:lpstr>
      <vt:lpstr>Find edge of real images (tested on octave too)</vt:lpstr>
      <vt:lpstr> </vt:lpstr>
      <vt:lpstr> </vt:lpstr>
      <vt:lpstr>Image filtering You may design a mask for Low pass filtering (smoothing filter) </vt:lpstr>
      <vt:lpstr>Other image processing operators</vt:lpstr>
      <vt:lpstr>PowerPoint Presentation</vt:lpstr>
      <vt:lpstr>PowerPoint Presentation</vt:lpstr>
      <vt:lpstr>   Smooth an image kernal size is 11x11</vt:lpstr>
      <vt:lpstr>Worksheet 3.4:Can you comment on what is the function of this convolution?</vt:lpstr>
      <vt:lpstr>Answer 3.4:Can you comment on what is the function of this convolution?</vt:lpstr>
      <vt:lpstr>Worksheet 3.5: Example for intensity gradient calculation</vt:lpstr>
      <vt:lpstr>Answer :Worksheet 3.5: Example for intensity gradient calculation</vt:lpstr>
      <vt:lpstr>A small summary</vt:lpstr>
      <vt:lpstr>A more formal smoothing  filter is the Gaussian filter</vt:lpstr>
      <vt:lpstr>Properties of Gaussian (Normal) distribution </vt:lpstr>
      <vt:lpstr>Gaussian (Normal) functions 1D,2D</vt:lpstr>
      <vt:lpstr>Intuition of Gaussian (Normal) distribution?</vt:lpstr>
      <vt:lpstr>To generate a discrete (2N+1)x(2N+1) Gaussian mask</vt:lpstr>
      <vt:lpstr>Example: Gaussian Masks calculated by Matlab </vt:lpstr>
      <vt:lpstr>Worksheet 3.6</vt:lpstr>
      <vt:lpstr>Answer: 3.6</vt:lpstr>
      <vt:lpstr>Worksheet 3.7</vt:lpstr>
      <vt:lpstr>Answer: Worksheet 3.7 M.C. 3.7: answer 2: G(mx ,my)= 0.0398  is correct</vt:lpstr>
      <vt:lpstr>Result of smoothing an image by a Gaussian filter</vt:lpstr>
      <vt:lpstr>Laplacian filter  </vt:lpstr>
      <vt:lpstr>Second order edge  detection method</vt:lpstr>
      <vt:lpstr>Edge detection using second order gradient 2I=0</vt:lpstr>
      <vt:lpstr>Result of applying second order filter (Laplacian filter)</vt:lpstr>
      <vt:lpstr>2I calculation by convolution*</vt:lpstr>
      <vt:lpstr>Noise removal using Gaussian</vt:lpstr>
      <vt:lpstr>LoG (Laplacian of Gaussian) Put smoothing and edge detection together for better performance. Second order differentiation of Gaussian Application: smoothing and edge finding at one go</vt:lpstr>
      <vt:lpstr>How to get the LOG (Laplacian of Gaussian) mask?</vt:lpstr>
      <vt:lpstr>2nd derivative of G (x,y)=2G(x,y) =Laplacian of Gaussian (LoG)</vt:lpstr>
      <vt:lpstr>Laplacian of Gaussian (LoG) method -- LoG = 2nd order differentiation mask</vt:lpstr>
      <vt:lpstr>Laplacian of Gaussian (LOG) by excel (cut and paste to excel to view plot)</vt:lpstr>
      <vt:lpstr>Method to reduce noise:  Laplacian of Gaussian (LOG) method</vt:lpstr>
      <vt:lpstr>Canny Edge Detector</vt:lpstr>
      <vt:lpstr>Motivation </vt:lpstr>
      <vt:lpstr>Goal</vt:lpstr>
      <vt:lpstr>Canny Edge Detector</vt:lpstr>
      <vt:lpstr>1st stage: Noise Reduction</vt:lpstr>
      <vt:lpstr>2nd stage: Find intensity gradient</vt:lpstr>
      <vt:lpstr>2nd stage: Find intensity gradient</vt:lpstr>
      <vt:lpstr>3rd stage: Non-maximum suppression</vt:lpstr>
      <vt:lpstr>3rd stage: Non-maximum suppression</vt:lpstr>
      <vt:lpstr>3rd stage: Non-maximum suppression</vt:lpstr>
      <vt:lpstr>3rd stage: Non-maximum suppression</vt:lpstr>
      <vt:lpstr>4th stage: Hysteresis Thresholding</vt:lpstr>
      <vt:lpstr>4th stage: Hysteresis Thresholding</vt:lpstr>
      <vt:lpstr>4th stage: Hysteresis Thresholding</vt:lpstr>
      <vt:lpstr>OpenCV</vt:lpstr>
      <vt:lpstr>Writing your own Canny edge detector</vt:lpstr>
      <vt:lpstr>Worksheet 3.8</vt:lpstr>
      <vt:lpstr>Answer: Worksheet 3.8</vt:lpstr>
      <vt:lpstr>Conclusion</vt:lpstr>
      <vt:lpstr>Appendix</vt:lpstr>
      <vt:lpstr>1d and 2d</vt:lpstr>
      <vt:lpstr>Latex 5711 ch03 edge</vt:lpstr>
      <vt:lpstr>Obtain a LOG mask by DoF Difference of Gaussian </vt:lpstr>
      <vt:lpstr>Intuition DoG (Difference of Gaussian) and  LoG (Laplacian of Gaussian)</vt:lpstr>
      <vt:lpstr>Applying DOG Difference of Gaussian</vt:lpstr>
      <vt:lpstr>PowerPoint Presentation</vt:lpstr>
      <vt:lpstr>Use excel to plot a Gaussian distribution  (cut and paste to excel to view plot)</vt:lpstr>
      <vt:lpstr>Edge detection: essential Formulas </vt:lpstr>
    </vt:vector>
  </TitlesOfParts>
  <Company>CUHK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khwong</dc:creator>
  <cp:lastModifiedBy>Kin Hong Wong (CCO)</cp:lastModifiedBy>
  <cp:revision>114</cp:revision>
  <cp:lastPrinted>2022-01-19T08:08:25Z</cp:lastPrinted>
  <dcterms:created xsi:type="dcterms:W3CDTF">2019-12-19T03:43:05Z</dcterms:created>
  <dcterms:modified xsi:type="dcterms:W3CDTF">2024-01-08T22:05:06Z</dcterms:modified>
</cp:coreProperties>
</file>