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88" r:id="rId2"/>
    <p:sldMasterId id="2147483761" r:id="rId3"/>
  </p:sldMasterIdLst>
  <p:notesMasterIdLst>
    <p:notesMasterId r:id="rId139"/>
  </p:notesMasterIdLst>
  <p:handoutMasterIdLst>
    <p:handoutMasterId r:id="rId140"/>
  </p:handoutMasterIdLst>
  <p:sldIdLst>
    <p:sldId id="256" r:id="rId4"/>
    <p:sldId id="421" r:id="rId5"/>
    <p:sldId id="278" r:id="rId6"/>
    <p:sldId id="363" r:id="rId7"/>
    <p:sldId id="573" r:id="rId8"/>
    <p:sldId id="258" r:id="rId9"/>
    <p:sldId id="339" r:id="rId10"/>
    <p:sldId id="577" r:id="rId11"/>
    <p:sldId id="336" r:id="rId12"/>
    <p:sldId id="552" r:id="rId13"/>
    <p:sldId id="441" r:id="rId14"/>
    <p:sldId id="548" r:id="rId15"/>
    <p:sldId id="549" r:id="rId16"/>
    <p:sldId id="259" r:id="rId17"/>
    <p:sldId id="550" r:id="rId18"/>
    <p:sldId id="365" r:id="rId19"/>
    <p:sldId id="297" r:id="rId20"/>
    <p:sldId id="426" r:id="rId21"/>
    <p:sldId id="337" r:id="rId22"/>
    <p:sldId id="260" r:id="rId23"/>
    <p:sldId id="910" r:id="rId24"/>
    <p:sldId id="911" r:id="rId25"/>
    <p:sldId id="318" r:id="rId26"/>
    <p:sldId id="912" r:id="rId27"/>
    <p:sldId id="913" r:id="rId28"/>
    <p:sldId id="338" r:id="rId29"/>
    <p:sldId id="331" r:id="rId30"/>
    <p:sldId id="320" r:id="rId31"/>
    <p:sldId id="340" r:id="rId32"/>
    <p:sldId id="261" r:id="rId33"/>
    <p:sldId id="287" r:id="rId34"/>
    <p:sldId id="267" r:id="rId35"/>
    <p:sldId id="262" r:id="rId36"/>
    <p:sldId id="282" r:id="rId37"/>
    <p:sldId id="280" r:id="rId38"/>
    <p:sldId id="588" r:id="rId39"/>
    <p:sldId id="587" r:id="rId40"/>
    <p:sldId id="351" r:id="rId41"/>
    <p:sldId id="346" r:id="rId42"/>
    <p:sldId id="915" r:id="rId43"/>
    <p:sldId id="332" r:id="rId44"/>
    <p:sldId id="916" r:id="rId45"/>
    <p:sldId id="349" r:id="rId46"/>
    <p:sldId id="917" r:id="rId47"/>
    <p:sldId id="286" r:id="rId48"/>
    <p:sldId id="269" r:id="rId49"/>
    <p:sldId id="289" r:id="rId50"/>
    <p:sldId id="528" r:id="rId51"/>
    <p:sldId id="504" r:id="rId52"/>
    <p:sldId id="551" r:id="rId53"/>
    <p:sldId id="507" r:id="rId54"/>
    <p:sldId id="503" r:id="rId55"/>
    <p:sldId id="919" r:id="rId56"/>
    <p:sldId id="439" r:id="rId57"/>
    <p:sldId id="290" r:id="rId58"/>
    <p:sldId id="413" r:id="rId59"/>
    <p:sldId id="401" r:id="rId60"/>
    <p:sldId id="402" r:id="rId61"/>
    <p:sldId id="404" r:id="rId62"/>
    <p:sldId id="291" r:id="rId63"/>
    <p:sldId id="918" r:id="rId64"/>
    <p:sldId id="293" r:id="rId65"/>
    <p:sldId id="324" r:id="rId66"/>
    <p:sldId id="292" r:id="rId67"/>
    <p:sldId id="558" r:id="rId68"/>
    <p:sldId id="556" r:id="rId69"/>
    <p:sldId id="274" r:id="rId70"/>
    <p:sldId id="557" r:id="rId71"/>
    <p:sldId id="559" r:id="rId72"/>
    <p:sldId id="560" r:id="rId73"/>
    <p:sldId id="561" r:id="rId74"/>
    <p:sldId id="562" r:id="rId75"/>
    <p:sldId id="563" r:id="rId76"/>
    <p:sldId id="564" r:id="rId77"/>
    <p:sldId id="565" r:id="rId78"/>
    <p:sldId id="566" r:id="rId79"/>
    <p:sldId id="567" r:id="rId80"/>
    <p:sldId id="576" r:id="rId81"/>
    <p:sldId id="572" r:id="rId82"/>
    <p:sldId id="571" r:id="rId83"/>
    <p:sldId id="574" r:id="rId84"/>
    <p:sldId id="575" r:id="rId85"/>
    <p:sldId id="569" r:id="rId86"/>
    <p:sldId id="570" r:id="rId87"/>
    <p:sldId id="395" r:id="rId88"/>
    <p:sldId id="396" r:id="rId89"/>
    <p:sldId id="546" r:id="rId90"/>
    <p:sldId id="508" r:id="rId91"/>
    <p:sldId id="430" r:id="rId92"/>
    <p:sldId id="440" r:id="rId93"/>
    <p:sldId id="428" r:id="rId94"/>
    <p:sldId id="429" r:id="rId95"/>
    <p:sldId id="424" r:id="rId96"/>
    <p:sldId id="434" r:id="rId97"/>
    <p:sldId id="422" r:id="rId98"/>
    <p:sldId id="417" r:id="rId99"/>
    <p:sldId id="397" r:id="rId100"/>
    <p:sldId id="432" r:id="rId101"/>
    <p:sldId id="435" r:id="rId102"/>
    <p:sldId id="436" r:id="rId103"/>
    <p:sldId id="437" r:id="rId104"/>
    <p:sldId id="438" r:id="rId105"/>
    <p:sldId id="496" r:id="rId106"/>
    <p:sldId id="498" r:id="rId107"/>
    <p:sldId id="499" r:id="rId108"/>
    <p:sldId id="553" r:id="rId109"/>
    <p:sldId id="554" r:id="rId110"/>
    <p:sldId id="463" r:id="rId111"/>
    <p:sldId id="466" r:id="rId112"/>
    <p:sldId id="467" r:id="rId113"/>
    <p:sldId id="468" r:id="rId114"/>
    <p:sldId id="469" r:id="rId115"/>
    <p:sldId id="470" r:id="rId116"/>
    <p:sldId id="471" r:id="rId117"/>
    <p:sldId id="472" r:id="rId118"/>
    <p:sldId id="473" r:id="rId119"/>
    <p:sldId id="474" r:id="rId120"/>
    <p:sldId id="475" r:id="rId121"/>
    <p:sldId id="476" r:id="rId122"/>
    <p:sldId id="477" r:id="rId123"/>
    <p:sldId id="480" r:id="rId124"/>
    <p:sldId id="481" r:id="rId125"/>
    <p:sldId id="482" r:id="rId126"/>
    <p:sldId id="478" r:id="rId127"/>
    <p:sldId id="479" r:id="rId128"/>
    <p:sldId id="483" r:id="rId129"/>
    <p:sldId id="484" r:id="rId130"/>
    <p:sldId id="485" r:id="rId131"/>
    <p:sldId id="488" r:id="rId132"/>
    <p:sldId id="492" r:id="rId133"/>
    <p:sldId id="495" r:id="rId134"/>
    <p:sldId id="491" r:id="rId135"/>
    <p:sldId id="493" r:id="rId136"/>
    <p:sldId id="914" r:id="rId137"/>
    <p:sldId id="505" r:id="rId138"/>
  </p:sldIdLst>
  <p:sldSz cx="9144000" cy="6858000" type="screen4x3"/>
  <p:notesSz cx="6799263" cy="9904413"/>
  <p:defaultTextStyle>
    <a:defPPr>
      <a:defRPr lang="zh-TW"/>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A19"/>
    <a:srgbClr val="FCC2A2"/>
    <a:srgbClr val="F2CAAC"/>
    <a:srgbClr val="ECE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792" autoAdjust="0"/>
  </p:normalViewPr>
  <p:slideViewPr>
    <p:cSldViewPr>
      <p:cViewPr varScale="1">
        <p:scale>
          <a:sx n="67" d="100"/>
          <a:sy n="67" d="100"/>
        </p:scale>
        <p:origin x="720" y="44"/>
      </p:cViewPr>
      <p:guideLst>
        <p:guide orient="horz" pos="2160"/>
        <p:guide pos="2880"/>
      </p:guideLst>
    </p:cSldViewPr>
  </p:slideViewPr>
  <p:outlineViewPr>
    <p:cViewPr>
      <p:scale>
        <a:sx n="33" d="100"/>
        <a:sy n="33" d="100"/>
      </p:scale>
      <p:origin x="0" y="217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2946985" cy="4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Arial" charset="0"/>
              </a:defRPr>
            </a:lvl1pPr>
          </a:lstStyle>
          <a:p>
            <a:pPr>
              <a:defRPr/>
            </a:pPr>
            <a:endParaRPr lang="en-US" altLang="zh-TW"/>
          </a:p>
        </p:txBody>
      </p:sp>
      <p:sp>
        <p:nvSpPr>
          <p:cNvPr id="116739" name="Rectangle 3"/>
          <p:cNvSpPr>
            <a:spLocks noGrp="1" noChangeArrowheads="1"/>
          </p:cNvSpPr>
          <p:nvPr>
            <p:ph type="dt" sz="quarter" idx="1"/>
          </p:nvPr>
        </p:nvSpPr>
        <p:spPr bwMode="auto">
          <a:xfrm>
            <a:off x="3850685" y="0"/>
            <a:ext cx="2946985" cy="4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Arial" charset="0"/>
              </a:defRPr>
            </a:lvl1pPr>
          </a:lstStyle>
          <a:p>
            <a:pPr>
              <a:defRPr/>
            </a:pPr>
            <a:endParaRPr lang="en-US" altLang="zh-TW"/>
          </a:p>
        </p:txBody>
      </p:sp>
      <p:sp>
        <p:nvSpPr>
          <p:cNvPr id="116740" name="Rectangle 4"/>
          <p:cNvSpPr>
            <a:spLocks noGrp="1" noChangeArrowheads="1"/>
          </p:cNvSpPr>
          <p:nvPr>
            <p:ph type="ftr" sz="quarter" idx="2"/>
          </p:nvPr>
        </p:nvSpPr>
        <p:spPr bwMode="auto">
          <a:xfrm>
            <a:off x="1" y="9407214"/>
            <a:ext cx="2946985" cy="49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Arial" charset="0"/>
              </a:defRPr>
            </a:lvl1pPr>
          </a:lstStyle>
          <a:p>
            <a:pPr>
              <a:defRPr/>
            </a:pPr>
            <a:endParaRPr lang="en-US" altLang="zh-TW"/>
          </a:p>
        </p:txBody>
      </p:sp>
      <p:sp>
        <p:nvSpPr>
          <p:cNvPr id="116741" name="Rectangle 5"/>
          <p:cNvSpPr>
            <a:spLocks noGrp="1" noChangeArrowheads="1"/>
          </p:cNvSpPr>
          <p:nvPr>
            <p:ph type="sldNum" sz="quarter" idx="3"/>
          </p:nvPr>
        </p:nvSpPr>
        <p:spPr bwMode="auto">
          <a:xfrm>
            <a:off x="3850685" y="9407214"/>
            <a:ext cx="2946985" cy="49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Arial" charset="0"/>
              </a:defRPr>
            </a:lvl1pPr>
          </a:lstStyle>
          <a:p>
            <a:pPr>
              <a:defRPr/>
            </a:pPr>
            <a:fld id="{968E3ECA-C485-4EAE-AD8B-E869A7A188B0}" type="slidenum">
              <a:rPr lang="en-US" altLang="zh-TW"/>
              <a:pPr>
                <a:defRPr/>
              </a:pPr>
              <a:t>‹#›</a:t>
            </a:fld>
            <a:endParaRPr lang="en-US" altLang="zh-TW"/>
          </a:p>
        </p:txBody>
      </p:sp>
    </p:spTree>
    <p:extLst>
      <p:ext uri="{BB962C8B-B14F-4D97-AF65-F5344CB8AC3E}">
        <p14:creationId xmlns:p14="http://schemas.microsoft.com/office/powerpoint/2010/main" val="385391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46985" cy="4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Arial" charset="0"/>
              </a:defRPr>
            </a:lvl1pPr>
          </a:lstStyle>
          <a:p>
            <a:pPr>
              <a:defRPr/>
            </a:pPr>
            <a:endParaRPr lang="en-US" altLang="en-US"/>
          </a:p>
        </p:txBody>
      </p:sp>
      <p:sp>
        <p:nvSpPr>
          <p:cNvPr id="56323" name="Rectangle 3"/>
          <p:cNvSpPr>
            <a:spLocks noGrp="1" noChangeArrowheads="1"/>
          </p:cNvSpPr>
          <p:nvPr>
            <p:ph type="dt" idx="1"/>
          </p:nvPr>
        </p:nvSpPr>
        <p:spPr bwMode="auto">
          <a:xfrm>
            <a:off x="3850685" y="0"/>
            <a:ext cx="2946985" cy="4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Arial" charset="0"/>
              </a:defRPr>
            </a:lvl1pPr>
          </a:lstStyle>
          <a:p>
            <a:pPr>
              <a:defRPr/>
            </a:pPr>
            <a:endParaRPr lang="en-US" altLang="en-US"/>
          </a:p>
        </p:txBody>
      </p:sp>
      <p:sp>
        <p:nvSpPr>
          <p:cNvPr id="79876" name="Rectangle 4"/>
          <p:cNvSpPr>
            <a:spLocks noGrp="1" noRot="1" noChangeAspect="1" noChangeArrowheads="1" noTextEdit="1"/>
          </p:cNvSpPr>
          <p:nvPr>
            <p:ph type="sldImg" idx="2"/>
          </p:nvPr>
        </p:nvSpPr>
        <p:spPr bwMode="auto">
          <a:xfrm>
            <a:off x="922338" y="742950"/>
            <a:ext cx="4954587"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78971" y="4705982"/>
            <a:ext cx="5441323" cy="445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9407214"/>
            <a:ext cx="2946985" cy="49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Arial" charset="0"/>
              </a:defRPr>
            </a:lvl1pPr>
          </a:lstStyle>
          <a:p>
            <a:pPr>
              <a:defRPr/>
            </a:pPr>
            <a:endParaRPr lang="en-US" altLang="en-US"/>
          </a:p>
        </p:txBody>
      </p:sp>
      <p:sp>
        <p:nvSpPr>
          <p:cNvPr id="56327" name="Rectangle 7"/>
          <p:cNvSpPr>
            <a:spLocks noGrp="1" noChangeArrowheads="1"/>
          </p:cNvSpPr>
          <p:nvPr>
            <p:ph type="sldNum" sz="quarter" idx="5"/>
          </p:nvPr>
        </p:nvSpPr>
        <p:spPr bwMode="auto">
          <a:xfrm>
            <a:off x="3850685" y="9407214"/>
            <a:ext cx="2946985" cy="49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Arial" charset="0"/>
              </a:defRPr>
            </a:lvl1pPr>
          </a:lstStyle>
          <a:p>
            <a:pPr>
              <a:defRPr/>
            </a:pPr>
            <a:fld id="{446F8366-03FB-496F-9870-B3EFE644CD93}" type="slidenum">
              <a:rPr lang="en-US" altLang="en-US"/>
              <a:pPr>
                <a:defRPr/>
              </a:pPr>
              <a:t>‹#›</a:t>
            </a:fld>
            <a:endParaRPr lang="en-US" altLang="en-US"/>
          </a:p>
        </p:txBody>
      </p:sp>
    </p:spTree>
    <p:extLst>
      <p:ext uri="{BB962C8B-B14F-4D97-AF65-F5344CB8AC3E}">
        <p14:creationId xmlns:p14="http://schemas.microsoft.com/office/powerpoint/2010/main" val="2607984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dirty="0"/>
              <a:t>In this chapter we will learn the mathematical model of a computer and how to use the parameters involved.</a:t>
            </a:r>
          </a:p>
        </p:txBody>
      </p:sp>
      <p:sp>
        <p:nvSpPr>
          <p:cNvPr id="8090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0F89C42B-0AD9-47F3-B8A2-0DE426313FF0}" type="slidenum">
              <a:rPr lang="en-US" altLang="en-US" smtClean="0">
                <a:latin typeface="Arial" charset="0"/>
              </a:rPr>
              <a:pPr/>
              <a:t>1</a:t>
            </a:fld>
            <a:endParaRPr lang="en-US" altLang="en-US">
              <a:latin typeface="Arial" charset="0"/>
            </a:endParaRPr>
          </a:p>
        </p:txBody>
      </p:sp>
    </p:spTree>
    <p:extLst>
      <p:ext uri="{BB962C8B-B14F-4D97-AF65-F5344CB8AC3E}">
        <p14:creationId xmlns:p14="http://schemas.microsoft.com/office/powerpoint/2010/main" val="19947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a:defRPr/>
            </a:pPr>
            <a:fld id="{446F8366-03FB-496F-9870-B3EFE644CD93}" type="slidenum">
              <a:rPr lang="en-US" altLang="en-US" smtClean="0"/>
              <a:pPr>
                <a:defRPr/>
              </a:pPr>
              <a:t>11</a:t>
            </a:fld>
            <a:endParaRPr lang="en-US" altLang="en-US"/>
          </a:p>
        </p:txBody>
      </p:sp>
    </p:spTree>
    <p:extLst>
      <p:ext uri="{BB962C8B-B14F-4D97-AF65-F5344CB8AC3E}">
        <p14:creationId xmlns:p14="http://schemas.microsoft.com/office/powerpoint/2010/main" val="344290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pPr>
              <a:defRPr/>
            </a:pPr>
            <a:fld id="{446F8366-03FB-496F-9870-B3EFE644CD93}" type="slidenum">
              <a:rPr lang="en-US" altLang="en-US" smtClean="0"/>
              <a:pPr>
                <a:defRPr/>
              </a:pPr>
              <a:t>14</a:t>
            </a:fld>
            <a:endParaRPr lang="en-US" altLang="en-US"/>
          </a:p>
        </p:txBody>
      </p:sp>
    </p:spTree>
    <p:extLst>
      <p:ext uri="{BB962C8B-B14F-4D97-AF65-F5344CB8AC3E}">
        <p14:creationId xmlns:p14="http://schemas.microsoft.com/office/powerpoint/2010/main" val="94255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slide 11 #############</a:t>
            </a:r>
          </a:p>
          <a:p>
            <a:r>
              <a:rPr lang="en-US" dirty="0">
                <a:effectLst/>
              </a:rPr>
              <a:t>slide 11\\</a:t>
            </a:r>
          </a:p>
          <a:p>
            <a:r>
              <a:rPr lang="en-US" dirty="0">
                <a:effectLst/>
              </a:rPr>
              <a:t>$</a:t>
            </a:r>
            <a:r>
              <a:rPr lang="en-US" dirty="0" err="1">
                <a:effectLst/>
              </a:rPr>
              <a:t>P_w</a:t>
            </a:r>
            <a:r>
              <a:rPr lang="en-US" dirty="0">
                <a:effectLst/>
              </a:rPr>
              <a:t>$=World 3D coordinates=$[</a:t>
            </a:r>
            <a:r>
              <a:rPr lang="en-US" dirty="0" err="1">
                <a:effectLst/>
              </a:rPr>
              <a:t>X_w,Y_w,Z_w</a:t>
            </a:r>
            <a:r>
              <a:rPr lang="en-US" dirty="0">
                <a:effectLst/>
              </a:rPr>
              <a:t>]^T$.\\</a:t>
            </a:r>
          </a:p>
          <a:p>
            <a:r>
              <a:rPr lang="en-US" dirty="0">
                <a:effectLst/>
              </a:rPr>
              <a:t>$</a:t>
            </a:r>
            <a:r>
              <a:rPr lang="en-US" dirty="0" err="1">
                <a:effectLst/>
              </a:rPr>
              <a:t>P_c</a:t>
            </a:r>
            <a:r>
              <a:rPr lang="en-US" dirty="0">
                <a:effectLst/>
              </a:rPr>
              <a:t>$= Camera 3D coordinates =$[X_c,Y_c,_</a:t>
            </a:r>
            <a:r>
              <a:rPr lang="en-US" dirty="0" err="1">
                <a:effectLst/>
              </a:rPr>
              <a:t>Zc</a:t>
            </a:r>
            <a:r>
              <a:rPr lang="en-US" dirty="0">
                <a:effectLst/>
              </a:rPr>
              <a:t>]^ T$.\\</a:t>
            </a:r>
          </a:p>
          <a:p>
            <a:r>
              <a:rPr lang="en-US" dirty="0">
                <a:effectLst/>
              </a:rPr>
              <a:t>$R_{cam}$=Rotate of the camera in world </a:t>
            </a:r>
            <a:r>
              <a:rPr lang="en-US" dirty="0" err="1">
                <a:effectLst/>
              </a:rPr>
              <a:t>coord</a:t>
            </a:r>
            <a:r>
              <a:rPr lang="en-US" dirty="0">
                <a:effectLst/>
              </a:rPr>
              <a:t>. \\</a:t>
            </a:r>
          </a:p>
          <a:p>
            <a:r>
              <a:rPr lang="en-US" dirty="0">
                <a:effectLst/>
              </a:rPr>
              <a:t>$T_{cam}$=$</a:t>
            </a:r>
            <a:r>
              <a:rPr lang="en-US" dirty="0" err="1">
                <a:effectLst/>
              </a:rPr>
              <a:t>T_c</a:t>
            </a:r>
            <a:r>
              <a:rPr lang="en-US" dirty="0">
                <a:effectLst/>
              </a:rPr>
              <a:t>$=Translation of the camera in world </a:t>
            </a:r>
            <a:r>
              <a:rPr lang="en-US" dirty="0" err="1">
                <a:effectLst/>
              </a:rPr>
              <a:t>coord</a:t>
            </a:r>
            <a:r>
              <a:rPr lang="en-US" dirty="0">
                <a:effectLst/>
              </a:rPr>
              <a:t>. </a:t>
            </a:r>
          </a:p>
          <a:p>
            <a:r>
              <a:rPr lang="en-US" dirty="0">
                <a:effectLst/>
              </a:rPr>
              <a:t>%------------------------------</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R_{cam} &amp;= </a:t>
            </a:r>
            <a:r>
              <a:rPr lang="en-US" dirty="0" err="1">
                <a:effectLst/>
              </a:rPr>
              <a:t>R_c</a:t>
            </a:r>
            <a:r>
              <a:rPr lang="en-US" dirty="0">
                <a:effectLst/>
              </a:rPr>
              <a:t>^{-1}, T_{cam}\\</a:t>
            </a:r>
          </a:p>
          <a:p>
            <a:r>
              <a:rPr lang="en-US" dirty="0" err="1">
                <a:effectLst/>
              </a:rPr>
              <a:t>P_c</a:t>
            </a:r>
            <a:r>
              <a:rPr lang="en-US" dirty="0">
                <a:effectLst/>
              </a:rPr>
              <a:t>&amp;=(R_{cam})^{-1}(</a:t>
            </a:r>
            <a:r>
              <a:rPr lang="en-US" dirty="0" err="1">
                <a:effectLst/>
              </a:rPr>
              <a:t>P_w</a:t>
            </a:r>
            <a:r>
              <a:rPr lang="en-US" dirty="0">
                <a:effectLst/>
              </a:rPr>
              <a:t>-T_{cam})=</a:t>
            </a:r>
            <a:r>
              <a:rPr lang="en-US" dirty="0" err="1">
                <a:effectLst/>
              </a:rPr>
              <a:t>R_c</a:t>
            </a:r>
            <a:r>
              <a:rPr lang="en-US" dirty="0">
                <a:effectLst/>
              </a:rPr>
              <a:t>(</a:t>
            </a:r>
            <a:r>
              <a:rPr lang="en-US" dirty="0" err="1">
                <a:effectLst/>
              </a:rPr>
              <a:t>P_w-T_c</a:t>
            </a:r>
            <a:r>
              <a:rPr lang="en-US" dirty="0">
                <a:effectLst/>
              </a:rPr>
              <a:t>)\\</a:t>
            </a:r>
          </a:p>
          <a:p>
            <a:r>
              <a:rPr lang="en-US" dirty="0" err="1">
                <a:effectLst/>
              </a:rPr>
              <a:t>R_c</a:t>
            </a:r>
            <a:r>
              <a:rPr lang="en-US" dirty="0">
                <a:effectLst/>
              </a:rPr>
              <a:t>&amp;=</a:t>
            </a:r>
          </a:p>
          <a:p>
            <a:r>
              <a:rPr lang="en-US" dirty="0">
                <a:effectLst/>
              </a:rPr>
              <a:t>\begin{</a:t>
            </a:r>
            <a:r>
              <a:rPr lang="en-US" dirty="0" err="1">
                <a:effectLst/>
              </a:rPr>
              <a:t>bmatrix</a:t>
            </a:r>
            <a:r>
              <a:rPr lang="en-US" dirty="0">
                <a:effectLst/>
              </a:rPr>
              <a:t>}</a:t>
            </a:r>
          </a:p>
          <a:p>
            <a:r>
              <a:rPr lang="en-US" dirty="0">
                <a:effectLst/>
              </a:rPr>
              <a:t>r_{11} &amp; r_{12} &amp; r_{13}\\</a:t>
            </a:r>
          </a:p>
          <a:p>
            <a:r>
              <a:rPr lang="en-US" dirty="0">
                <a:effectLst/>
              </a:rPr>
              <a:t>r_{21} &amp; r_{22} &amp; r_{33}\\</a:t>
            </a:r>
          </a:p>
          <a:p>
            <a:r>
              <a:rPr lang="en-US" dirty="0">
                <a:effectLst/>
              </a:rPr>
              <a:t>r_{31} &amp; r_{32} &amp; r_{33}</a:t>
            </a:r>
          </a:p>
          <a:p>
            <a:r>
              <a:rPr lang="en-US" dirty="0">
                <a:effectLst/>
              </a:rPr>
              <a:t>\end{</a:t>
            </a:r>
            <a:r>
              <a:rPr lang="en-US" dirty="0" err="1">
                <a:effectLst/>
              </a:rPr>
              <a:t>bmatrix</a:t>
            </a:r>
            <a:r>
              <a:rPr lang="en-US" dirty="0">
                <a:effectLst/>
              </a:rPr>
              <a:t>}, T_{cam}=</a:t>
            </a:r>
          </a:p>
          <a:p>
            <a:r>
              <a:rPr lang="en-US" dirty="0">
                <a:effectLst/>
              </a:rPr>
              <a:t>\begin{</a:t>
            </a:r>
            <a:r>
              <a:rPr lang="en-US" dirty="0" err="1">
                <a:effectLst/>
              </a:rPr>
              <a:t>bmatrix</a:t>
            </a:r>
            <a:r>
              <a:rPr lang="en-US" dirty="0">
                <a:effectLst/>
              </a:rPr>
              <a:t>}</a:t>
            </a:r>
          </a:p>
          <a:p>
            <a:r>
              <a:rPr lang="en-US" dirty="0">
                <a:effectLst/>
              </a:rPr>
              <a:t>t_{1}\\</a:t>
            </a:r>
          </a:p>
          <a:p>
            <a:r>
              <a:rPr lang="en-US" dirty="0">
                <a:effectLst/>
              </a:rPr>
              <a:t>t_{2}\\</a:t>
            </a:r>
          </a:p>
          <a:p>
            <a:r>
              <a:rPr lang="en-US" dirty="0">
                <a:effectLst/>
              </a:rPr>
              <a:t>t_{3}</a:t>
            </a:r>
          </a:p>
          <a:p>
            <a:r>
              <a:rPr lang="en-US" dirty="0">
                <a:effectLst/>
              </a:rPr>
              <a:t>\end{</a:t>
            </a:r>
            <a:r>
              <a:rPr lang="en-US" dirty="0" err="1">
                <a:effectLst/>
              </a:rPr>
              <a:t>bmatrix</a:t>
            </a:r>
            <a:r>
              <a:rPr lang="en-US" dirty="0">
                <a:effectLst/>
              </a:rPr>
              <a:t>}=</a:t>
            </a:r>
            <a:r>
              <a:rPr lang="en-US" dirty="0" err="1">
                <a:effectLst/>
              </a:rPr>
              <a:t>T_c</a:t>
            </a:r>
            <a:endParaRPr lang="en-US" dirty="0">
              <a:effectLst/>
            </a:endParaRP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16</a:t>
            </a:fld>
            <a:endParaRPr lang="en-US" altLang="en-US"/>
          </a:p>
        </p:txBody>
      </p:sp>
    </p:spTree>
    <p:extLst>
      <p:ext uri="{BB962C8B-B14F-4D97-AF65-F5344CB8AC3E}">
        <p14:creationId xmlns:p14="http://schemas.microsoft.com/office/powerpoint/2010/main" val="299072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dirty="0">
                <a:effectLst/>
              </a:rPr>
              <a:t>%%%%% p 12 %%%%%%%%%%%%%%%%%%</a:t>
            </a:r>
          </a:p>
          <a:p>
            <a:r>
              <a:rPr lang="en-US" dirty="0">
                <a:effectLst/>
              </a:rPr>
              <a:t>\[</a:t>
            </a:r>
          </a:p>
          <a:p>
            <a:r>
              <a:rPr lang="en-US" dirty="0" err="1">
                <a:effectLst/>
              </a:rPr>
              <a:t>R_c</a:t>
            </a:r>
            <a:r>
              <a:rPr lang="en-US" dirty="0">
                <a:effectLst/>
              </a:rPr>
              <a:t>=</a:t>
            </a:r>
          </a:p>
          <a:p>
            <a:r>
              <a:rPr lang="en-US" dirty="0">
                <a:effectLst/>
              </a:rPr>
              <a:t>\begin{</a:t>
            </a:r>
            <a:r>
              <a:rPr lang="en-US" dirty="0" err="1">
                <a:effectLst/>
              </a:rPr>
              <a:t>bmatrix</a:t>
            </a:r>
            <a:r>
              <a:rPr lang="en-US" dirty="0">
                <a:effectLst/>
              </a:rPr>
              <a:t>}</a:t>
            </a:r>
          </a:p>
          <a:p>
            <a:r>
              <a:rPr lang="en-US" dirty="0">
                <a:effectLst/>
              </a:rPr>
              <a:t>r_{11} &amp; r_{12} &amp; r_{13}\\</a:t>
            </a:r>
          </a:p>
          <a:p>
            <a:r>
              <a:rPr lang="en-US" dirty="0">
                <a:effectLst/>
              </a:rPr>
              <a:t>r_{21} &amp; </a:t>
            </a:r>
            <a:r>
              <a:rPr lang="en-US">
                <a:effectLst/>
              </a:rPr>
              <a:t>r_{22</a:t>
            </a:r>
            <a:r>
              <a:rPr lang="en-US" dirty="0">
                <a:effectLst/>
              </a:rPr>
              <a:t>} &amp; r_{33}\\</a:t>
            </a:r>
          </a:p>
          <a:p>
            <a:r>
              <a:rPr lang="en-US" dirty="0">
                <a:effectLst/>
              </a:rPr>
              <a:t>r_{31} &amp; r_{32} &amp; r_{33}</a:t>
            </a:r>
          </a:p>
          <a:p>
            <a:r>
              <a:rPr lang="en-US" dirty="0">
                <a:effectLst/>
              </a:rPr>
              <a:t>\end{</a:t>
            </a:r>
            <a:r>
              <a:rPr lang="en-US" dirty="0" err="1">
                <a:effectLst/>
              </a:rPr>
              <a:t>bmatrix</a:t>
            </a:r>
            <a:r>
              <a:rPr lang="en-US" dirty="0">
                <a:effectLst/>
              </a:rPr>
              <a:t>}, T_{c}=</a:t>
            </a:r>
          </a:p>
          <a:p>
            <a:r>
              <a:rPr lang="en-US" dirty="0">
                <a:effectLst/>
              </a:rPr>
              <a:t>\begin{</a:t>
            </a:r>
            <a:r>
              <a:rPr lang="en-US" dirty="0" err="1">
                <a:effectLst/>
              </a:rPr>
              <a:t>bmatrix</a:t>
            </a:r>
            <a:r>
              <a:rPr lang="en-US" dirty="0">
                <a:effectLst/>
              </a:rPr>
              <a:t>}</a:t>
            </a:r>
          </a:p>
          <a:p>
            <a:r>
              <a:rPr lang="en-US" dirty="0">
                <a:effectLst/>
              </a:rPr>
              <a:t>t_{1}\\</a:t>
            </a:r>
          </a:p>
          <a:p>
            <a:r>
              <a:rPr lang="en-US" dirty="0">
                <a:effectLst/>
              </a:rPr>
              <a:t>t_{2}\\</a:t>
            </a:r>
          </a:p>
          <a:p>
            <a:r>
              <a:rPr lang="en-US" dirty="0">
                <a:effectLst/>
              </a:rPr>
              <a:t>t_{3}</a:t>
            </a:r>
          </a:p>
          <a:p>
            <a:r>
              <a:rPr lang="en-US" dirty="0">
                <a:effectLst/>
              </a:rPr>
              <a:t>\end{</a:t>
            </a:r>
            <a:r>
              <a:rPr lang="en-US" dirty="0" err="1">
                <a:effectLst/>
              </a:rPr>
              <a:t>bmatrix</a:t>
            </a:r>
            <a:r>
              <a:rPr lang="en-US" dirty="0">
                <a:effectLst/>
              </a:rPr>
              <a:t>}</a:t>
            </a:r>
          </a:p>
          <a:p>
            <a:r>
              <a:rPr lang="en-US" dirty="0">
                <a:effectLst/>
              </a:rPr>
              <a:t>\]</a:t>
            </a:r>
            <a:endParaRPr lang="en-US" altLang="en-US" dirty="0"/>
          </a:p>
        </p:txBody>
      </p:sp>
      <p:sp>
        <p:nvSpPr>
          <p:cNvPr id="8909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4F8498F-D968-4663-B2AE-FCAE83C5117E}" type="slidenum">
              <a:rPr lang="en-US" altLang="en-US" smtClean="0">
                <a:latin typeface="Arial" charset="0"/>
              </a:rPr>
              <a:pPr/>
              <a:t>17</a:t>
            </a:fld>
            <a:endParaRPr lang="en-US" altLang="en-US">
              <a:latin typeface="Arial" charset="0"/>
            </a:endParaRPr>
          </a:p>
        </p:txBody>
      </p:sp>
    </p:spTree>
    <p:extLst>
      <p:ext uri="{BB962C8B-B14F-4D97-AF65-F5344CB8AC3E}">
        <p14:creationId xmlns:p14="http://schemas.microsoft.com/office/powerpoint/2010/main" val="36684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p 13 %%%%%%%%%%%%%%</a:t>
            </a:r>
          </a:p>
          <a:p>
            <a:r>
              <a:rPr lang="en-US" dirty="0">
                <a:effectLst/>
              </a:rPr>
              <a:t>slide 13</a:t>
            </a:r>
          </a:p>
          <a:p>
            <a:r>
              <a:rPr lang="en-US" dirty="0">
                <a:effectLst/>
              </a:rPr>
              <a:t>%--1 -----------------------------</a:t>
            </a:r>
          </a:p>
          <a:p>
            <a:r>
              <a:rPr lang="en-US" dirty="0">
                <a:effectLst/>
              </a:rPr>
              <a:t>\[</a:t>
            </a:r>
          </a:p>
          <a:p>
            <a:r>
              <a:rPr lang="en-US" dirty="0">
                <a:effectLst/>
              </a:rPr>
              <a:t>\begin{</a:t>
            </a:r>
            <a:r>
              <a:rPr lang="en-US" dirty="0" err="1">
                <a:effectLst/>
              </a:rPr>
              <a:t>bmatrix</a:t>
            </a:r>
            <a:r>
              <a:rPr lang="en-US" dirty="0">
                <a:effectLst/>
              </a:rPr>
              <a:t>}</a:t>
            </a:r>
          </a:p>
          <a:p>
            <a:r>
              <a:rPr lang="en-US" dirty="0">
                <a:effectLst/>
              </a:rPr>
              <a:t>X_{c}\\</a:t>
            </a:r>
          </a:p>
          <a:p>
            <a:r>
              <a:rPr lang="en-US" dirty="0">
                <a:effectLst/>
              </a:rPr>
              <a:t>Y_{c}\\</a:t>
            </a:r>
          </a:p>
          <a:p>
            <a:r>
              <a:rPr lang="en-US" dirty="0">
                <a:effectLst/>
              </a:rPr>
              <a:t>Z_{c}\end{</a:t>
            </a:r>
            <a:r>
              <a:rPr lang="en-US" dirty="0" err="1">
                <a:effectLst/>
              </a:rPr>
              <a:t>bmatrix</a:t>
            </a:r>
            <a:r>
              <a:rPr lang="en-US" dirty="0">
                <a:effectLst/>
              </a:rPr>
              <a:t>}_{(3\times1)}=</a:t>
            </a:r>
            <a:r>
              <a:rPr lang="en-US" dirty="0" err="1">
                <a:effectLst/>
              </a:rPr>
              <a:t>R_c</a:t>
            </a:r>
            <a:r>
              <a:rPr lang="en-US" dirty="0">
                <a:effectLst/>
              </a:rPr>
              <a:t> \left(</a:t>
            </a:r>
          </a:p>
          <a:p>
            <a:r>
              <a:rPr lang="en-US" dirty="0">
                <a:effectLst/>
              </a:rPr>
              <a:t>\begin{</a:t>
            </a:r>
            <a:r>
              <a:rPr lang="en-US" dirty="0" err="1">
                <a:effectLst/>
              </a:rPr>
              <a:t>bmatrix</a:t>
            </a:r>
            <a:r>
              <a:rPr lang="en-US" dirty="0">
                <a:effectLst/>
              </a:rPr>
              <a:t>}</a:t>
            </a:r>
          </a:p>
          <a:p>
            <a:r>
              <a:rPr lang="en-US" dirty="0">
                <a:effectLst/>
              </a:rPr>
              <a:t>X_{w}\\</a:t>
            </a:r>
          </a:p>
          <a:p>
            <a:r>
              <a:rPr lang="en-US" dirty="0">
                <a:effectLst/>
              </a:rPr>
              <a:t>Y_{w}\\</a:t>
            </a:r>
          </a:p>
          <a:p>
            <a:r>
              <a:rPr lang="en-US" dirty="0">
                <a:effectLst/>
              </a:rPr>
              <a:t>Z_{w}</a:t>
            </a:r>
          </a:p>
          <a:p>
            <a:r>
              <a:rPr lang="en-US" dirty="0">
                <a:effectLst/>
              </a:rPr>
              <a:t>\end{</a:t>
            </a:r>
            <a:r>
              <a:rPr lang="en-US" dirty="0" err="1">
                <a:effectLst/>
              </a:rPr>
              <a:t>bmatrix</a:t>
            </a:r>
            <a:r>
              <a:rPr lang="en-US" dirty="0">
                <a:effectLst/>
              </a:rPr>
              <a:t>}_{(3\times1)}-T_{c(3\times1)}</a:t>
            </a:r>
          </a:p>
          <a:p>
            <a:r>
              <a:rPr lang="en-US" dirty="0">
                <a:effectLst/>
              </a:rPr>
              <a:t>%\begin{</a:t>
            </a:r>
            <a:r>
              <a:rPr lang="en-US" dirty="0" err="1">
                <a:effectLst/>
              </a:rPr>
              <a:t>bmatrix</a:t>
            </a:r>
            <a:r>
              <a:rPr lang="en-US" dirty="0">
                <a:effectLst/>
              </a:rPr>
              <a:t>}</a:t>
            </a:r>
          </a:p>
          <a:p>
            <a:r>
              <a:rPr lang="en-US" dirty="0">
                <a:effectLst/>
              </a:rPr>
              <a:t>%t_{1}\\</a:t>
            </a:r>
          </a:p>
          <a:p>
            <a:r>
              <a:rPr lang="en-US" dirty="0">
                <a:effectLst/>
              </a:rPr>
              <a:t>%t_{2}\\</a:t>
            </a:r>
          </a:p>
          <a:p>
            <a:r>
              <a:rPr lang="en-US" dirty="0">
                <a:effectLst/>
              </a:rPr>
              <a:t>%t_{3}</a:t>
            </a:r>
          </a:p>
          <a:p>
            <a:r>
              <a:rPr lang="en-US" dirty="0">
                <a:effectLst/>
              </a:rPr>
              <a:t>%\end{</a:t>
            </a:r>
            <a:r>
              <a:rPr lang="en-US" dirty="0" err="1">
                <a:effectLst/>
              </a:rPr>
              <a:t>bmatrix</a:t>
            </a:r>
            <a:r>
              <a:rPr lang="en-US" dirty="0">
                <a:effectLst/>
              </a:rPr>
              <a:t>}</a:t>
            </a:r>
          </a:p>
          <a:p>
            <a:r>
              <a:rPr lang="en-US" dirty="0">
                <a:effectLst/>
              </a:rPr>
              <a:t>\right)_{3\times1}</a:t>
            </a:r>
          </a:p>
          <a:p>
            <a:r>
              <a:rPr lang="en-US" dirty="0">
                <a:effectLst/>
              </a:rPr>
              <a:t>\]</a:t>
            </a:r>
          </a:p>
          <a:p>
            <a:r>
              <a:rPr lang="en-US" dirty="0">
                <a:effectLst/>
              </a:rPr>
              <a:t>%--2 -----------------------------</a:t>
            </a:r>
          </a:p>
          <a:p>
            <a:r>
              <a:rPr lang="en-US" dirty="0">
                <a:effectLst/>
              </a:rPr>
              <a:t>where \[</a:t>
            </a:r>
          </a:p>
          <a:p>
            <a:r>
              <a:rPr lang="en-US" dirty="0" err="1">
                <a:effectLst/>
              </a:rPr>
              <a:t>R_c</a:t>
            </a:r>
            <a:r>
              <a:rPr lang="en-US" dirty="0">
                <a:effectLst/>
              </a:rPr>
              <a:t>=</a:t>
            </a:r>
          </a:p>
          <a:p>
            <a:r>
              <a:rPr lang="en-US" dirty="0">
                <a:effectLst/>
              </a:rPr>
              <a:t>\begin{</a:t>
            </a:r>
            <a:r>
              <a:rPr lang="en-US" dirty="0" err="1">
                <a:effectLst/>
              </a:rPr>
              <a:t>bmatrix</a:t>
            </a:r>
            <a:r>
              <a:rPr lang="en-US" dirty="0">
                <a:effectLst/>
              </a:rPr>
              <a:t>}</a:t>
            </a:r>
          </a:p>
          <a:p>
            <a:r>
              <a:rPr lang="en-US" dirty="0">
                <a:effectLst/>
              </a:rPr>
              <a:t>r_{11} &amp; r_{12} &amp; r_{13}\\</a:t>
            </a:r>
          </a:p>
          <a:p>
            <a:r>
              <a:rPr lang="en-US" dirty="0">
                <a:effectLst/>
              </a:rPr>
              <a:t>r_{21} &amp; r_{32} &amp; r_{33}\\</a:t>
            </a:r>
          </a:p>
          <a:p>
            <a:r>
              <a:rPr lang="en-US" dirty="0">
                <a:effectLst/>
              </a:rPr>
              <a:t>r_{31} &amp; r_{32} &amp; r_{33}</a:t>
            </a:r>
          </a:p>
          <a:p>
            <a:r>
              <a:rPr lang="en-US" dirty="0">
                <a:effectLst/>
              </a:rPr>
              <a:t>\end{</a:t>
            </a:r>
            <a:r>
              <a:rPr lang="en-US" dirty="0" err="1">
                <a:effectLst/>
              </a:rPr>
              <a:t>bmatrix</a:t>
            </a:r>
            <a:r>
              <a:rPr lang="en-US" dirty="0">
                <a:effectLst/>
              </a:rPr>
              <a:t>}, T_{c}=</a:t>
            </a:r>
          </a:p>
          <a:p>
            <a:r>
              <a:rPr lang="en-US" dirty="0">
                <a:effectLst/>
              </a:rPr>
              <a:t>\begin{</a:t>
            </a:r>
            <a:r>
              <a:rPr lang="en-US" dirty="0" err="1">
                <a:effectLst/>
              </a:rPr>
              <a:t>bmatrix</a:t>
            </a:r>
            <a:r>
              <a:rPr lang="en-US" dirty="0">
                <a:effectLst/>
              </a:rPr>
              <a:t>}</a:t>
            </a:r>
          </a:p>
          <a:p>
            <a:r>
              <a:rPr lang="en-US" dirty="0">
                <a:effectLst/>
              </a:rPr>
              <a:t>t_{1}\\</a:t>
            </a:r>
          </a:p>
          <a:p>
            <a:r>
              <a:rPr lang="en-US" dirty="0">
                <a:effectLst/>
              </a:rPr>
              <a:t>t_{2}\\</a:t>
            </a:r>
          </a:p>
          <a:p>
            <a:r>
              <a:rPr lang="en-US" dirty="0">
                <a:effectLst/>
              </a:rPr>
              <a:t>t_{3}</a:t>
            </a:r>
          </a:p>
          <a:p>
            <a:r>
              <a:rPr lang="en-US" dirty="0">
                <a:effectLst/>
              </a:rPr>
              <a:t>\end{</a:t>
            </a:r>
            <a:r>
              <a:rPr lang="en-US" dirty="0" err="1">
                <a:effectLst/>
              </a:rPr>
              <a:t>bmatrix</a:t>
            </a:r>
            <a:r>
              <a:rPr lang="en-US" dirty="0">
                <a:effectLst/>
              </a:rPr>
              <a:t>}</a:t>
            </a:r>
          </a:p>
          <a:p>
            <a:r>
              <a:rPr lang="en-US" dirty="0">
                <a:effectLst/>
              </a:rPr>
              <a:t>\]</a:t>
            </a:r>
          </a:p>
          <a:p>
            <a:r>
              <a:rPr lang="en-US" dirty="0">
                <a:effectLst/>
              </a:rPr>
              <a:t>%--3 -----------------------------</a:t>
            </a:r>
          </a:p>
          <a:p>
            <a:r>
              <a:rPr lang="en-US" dirty="0">
                <a:effectLst/>
              </a:rPr>
              <a:t>\[</a:t>
            </a:r>
          </a:p>
          <a:p>
            <a:r>
              <a:rPr lang="en-US" dirty="0">
                <a:effectLst/>
              </a:rPr>
              <a:t>\begin{</a:t>
            </a:r>
            <a:r>
              <a:rPr lang="en-US" dirty="0" err="1">
                <a:effectLst/>
              </a:rPr>
              <a:t>bmatrix</a:t>
            </a:r>
            <a:r>
              <a:rPr lang="en-US" dirty="0">
                <a:effectLst/>
              </a:rPr>
              <a:t>}</a:t>
            </a:r>
          </a:p>
          <a:p>
            <a:r>
              <a:rPr lang="en-US" dirty="0">
                <a:effectLst/>
              </a:rPr>
              <a:t>X_{c}\\</a:t>
            </a:r>
          </a:p>
          <a:p>
            <a:r>
              <a:rPr lang="en-US" dirty="0">
                <a:effectLst/>
              </a:rPr>
              <a:t>Y_{c}\\</a:t>
            </a:r>
          </a:p>
          <a:p>
            <a:r>
              <a:rPr lang="en-US" dirty="0">
                <a:effectLst/>
              </a:rPr>
              <a:t>Z_{c}\end{</a:t>
            </a:r>
            <a:r>
              <a:rPr lang="en-US" dirty="0" err="1">
                <a:effectLst/>
              </a:rPr>
              <a:t>bmatrix</a:t>
            </a:r>
            <a:r>
              <a:rPr lang="en-US" dirty="0">
                <a:effectLst/>
              </a:rPr>
              <a:t>}=</a:t>
            </a:r>
            <a:r>
              <a:rPr lang="en-US" dirty="0" err="1">
                <a:effectLst/>
              </a:rPr>
              <a:t>R_c</a:t>
            </a:r>
            <a:r>
              <a:rPr lang="en-US" dirty="0">
                <a:effectLst/>
              </a:rPr>
              <a:t> \left(</a:t>
            </a:r>
          </a:p>
          <a:p>
            <a:r>
              <a:rPr lang="en-US" dirty="0">
                <a:effectLst/>
              </a:rPr>
              <a:t>\begin{</a:t>
            </a:r>
            <a:r>
              <a:rPr lang="en-US" dirty="0" err="1">
                <a:effectLst/>
              </a:rPr>
              <a:t>bmatrix</a:t>
            </a:r>
            <a:r>
              <a:rPr lang="en-US" dirty="0">
                <a:effectLst/>
              </a:rPr>
              <a:t>} </a:t>
            </a:r>
          </a:p>
          <a:p>
            <a:r>
              <a:rPr lang="en-US" dirty="0">
                <a:effectLst/>
              </a:rPr>
              <a:t>X_{w}\\</a:t>
            </a:r>
          </a:p>
          <a:p>
            <a:r>
              <a:rPr lang="en-US" dirty="0">
                <a:effectLst/>
              </a:rPr>
              <a:t>Y_{w}\\</a:t>
            </a:r>
          </a:p>
          <a:p>
            <a:r>
              <a:rPr lang="en-US" dirty="0">
                <a:effectLst/>
              </a:rPr>
              <a:t>Z_{w}</a:t>
            </a:r>
          </a:p>
          <a:p>
            <a:r>
              <a:rPr lang="en-US" dirty="0">
                <a:effectLst/>
              </a:rPr>
              <a:t>\end{</a:t>
            </a:r>
            <a:r>
              <a:rPr lang="en-US" dirty="0" err="1">
                <a:effectLst/>
              </a:rPr>
              <a:t>bmatrix</a:t>
            </a:r>
            <a:r>
              <a:rPr lang="en-US" dirty="0">
                <a:effectLst/>
              </a:rPr>
              <a:t>}-</a:t>
            </a:r>
            <a:r>
              <a:rPr lang="en-US" dirty="0" err="1">
                <a:effectLst/>
              </a:rPr>
              <a:t>T_c</a:t>
            </a:r>
            <a:endParaRPr lang="en-US" dirty="0">
              <a:effectLst/>
            </a:endParaRPr>
          </a:p>
          <a:p>
            <a:r>
              <a:rPr lang="en-US" dirty="0">
                <a:effectLst/>
              </a:rPr>
              <a:t>\right)=</a:t>
            </a:r>
            <a:r>
              <a:rPr lang="en-US" dirty="0" err="1">
                <a:effectLst/>
              </a:rPr>
              <a:t>R_c</a:t>
            </a:r>
            <a:endParaRPr lang="en-US" dirty="0">
              <a:effectLst/>
            </a:endParaRPr>
          </a:p>
          <a:p>
            <a:r>
              <a:rPr lang="en-US" dirty="0">
                <a:effectLst/>
              </a:rPr>
              <a:t>\begin{</a:t>
            </a:r>
            <a:r>
              <a:rPr lang="en-US" dirty="0" err="1">
                <a:effectLst/>
              </a:rPr>
              <a:t>bmatrix</a:t>
            </a:r>
            <a:r>
              <a:rPr lang="en-US" dirty="0">
                <a:effectLst/>
              </a:rPr>
              <a:t>}</a:t>
            </a:r>
          </a:p>
          <a:p>
            <a:r>
              <a:rPr lang="en-US" dirty="0">
                <a:effectLst/>
              </a:rPr>
              <a:t>t_{1}\\</a:t>
            </a:r>
          </a:p>
          <a:p>
            <a:r>
              <a:rPr lang="en-US" dirty="0">
                <a:effectLst/>
              </a:rPr>
              <a:t>t_{2}\\</a:t>
            </a:r>
          </a:p>
          <a:p>
            <a:r>
              <a:rPr lang="en-US" dirty="0">
                <a:effectLst/>
              </a:rPr>
              <a:t>t_{3}</a:t>
            </a:r>
          </a:p>
          <a:p>
            <a:r>
              <a:rPr lang="en-US" dirty="0">
                <a:effectLst/>
              </a:rPr>
              <a:t>\end{</a:t>
            </a:r>
            <a:r>
              <a:rPr lang="en-US" dirty="0" err="1">
                <a:effectLst/>
              </a:rPr>
              <a:t>bmatrix</a:t>
            </a:r>
            <a:r>
              <a:rPr lang="en-US" dirty="0">
                <a:effectLst/>
              </a:rPr>
              <a:t>}-</a:t>
            </a:r>
            <a:r>
              <a:rPr lang="en-US" dirty="0" err="1">
                <a:effectLst/>
              </a:rPr>
              <a:t>R_c</a:t>
            </a:r>
            <a:r>
              <a:rPr lang="en-US" dirty="0">
                <a:effectLst/>
              </a:rPr>
              <a:t> </a:t>
            </a:r>
            <a:r>
              <a:rPr lang="en-US" dirty="0" err="1">
                <a:effectLst/>
              </a:rPr>
              <a:t>T_c</a:t>
            </a:r>
            <a:r>
              <a:rPr lang="en-US" dirty="0">
                <a:effectLst/>
              </a:rPr>
              <a:t> </a:t>
            </a:r>
          </a:p>
          <a:p>
            <a:r>
              <a:rPr lang="en-US" dirty="0">
                <a:effectLst/>
              </a:rPr>
              <a:t>%\right)</a:t>
            </a:r>
          </a:p>
          <a:p>
            <a:r>
              <a:rPr lang="en-US" dirty="0">
                <a:effectLst/>
              </a:rPr>
              <a:t>%\]=</a:t>
            </a:r>
            <a:r>
              <a:rPr lang="en-US" dirty="0" err="1">
                <a:effectLst/>
              </a:rPr>
              <a:t>R_c</a:t>
            </a:r>
            <a:r>
              <a:rPr lang="en-US" dirty="0">
                <a:effectLst/>
              </a:rPr>
              <a:t>\begin{</a:t>
            </a:r>
            <a:r>
              <a:rPr lang="en-US" dirty="0" err="1">
                <a:effectLst/>
              </a:rPr>
              <a:t>bmatrix</a:t>
            </a:r>
            <a:r>
              <a:rPr lang="en-US" dirty="0">
                <a:effectLst/>
              </a:rPr>
              <a:t>}</a:t>
            </a:r>
          </a:p>
          <a:p>
            <a:r>
              <a:rPr lang="en-US" dirty="0">
                <a:effectLst/>
              </a:rPr>
              <a:t>%X_{w}\\</a:t>
            </a:r>
          </a:p>
          <a:p>
            <a:r>
              <a:rPr lang="en-US" dirty="0">
                <a:effectLst/>
              </a:rPr>
              <a:t>%Y_{w}\\</a:t>
            </a:r>
          </a:p>
          <a:p>
            <a:r>
              <a:rPr lang="en-US" dirty="0">
                <a:effectLst/>
              </a:rPr>
              <a:t>%Z_{w}</a:t>
            </a:r>
          </a:p>
          <a:p>
            <a:r>
              <a:rPr lang="en-US" dirty="0">
                <a:effectLst/>
              </a:rPr>
              <a:t>%\end{</a:t>
            </a:r>
            <a:r>
              <a:rPr lang="en-US" dirty="0" err="1">
                <a:effectLst/>
              </a:rPr>
              <a:t>bmatrix</a:t>
            </a:r>
            <a:r>
              <a:rPr lang="en-US" dirty="0">
                <a:effectLst/>
              </a:rPr>
              <a:t>}-</a:t>
            </a:r>
            <a:r>
              <a:rPr lang="en-US" dirty="0" err="1">
                <a:effectLst/>
              </a:rPr>
              <a:t>R_c</a:t>
            </a:r>
            <a:r>
              <a:rPr lang="en-US" dirty="0">
                <a:effectLst/>
              </a:rPr>
              <a:t> * </a:t>
            </a:r>
            <a:r>
              <a:rPr lang="en-US" dirty="0" err="1">
                <a:effectLst/>
              </a:rPr>
              <a:t>T_c</a:t>
            </a:r>
            <a:r>
              <a:rPr lang="en-US" dirty="0">
                <a:effectLst/>
              </a:rPr>
              <a:t>, add 1 to the bottom for both sides</a:t>
            </a:r>
          </a:p>
          <a:p>
            <a:r>
              <a:rPr lang="en-US" dirty="0">
                <a:effectLst/>
              </a:rPr>
              <a:t>\] add 1 to the bottom for both sides</a:t>
            </a:r>
          </a:p>
          <a:p>
            <a:r>
              <a:rPr lang="en-US" dirty="0">
                <a:effectLst/>
              </a:rPr>
              <a:t>%--4 -----------------------------</a:t>
            </a:r>
          </a:p>
          <a:p>
            <a:r>
              <a:rPr lang="en-US" dirty="0">
                <a:effectLst/>
              </a:rPr>
              <a:t>\[</a:t>
            </a:r>
          </a:p>
          <a:p>
            <a:r>
              <a:rPr lang="en-US" dirty="0">
                <a:effectLst/>
              </a:rPr>
              <a:t>\begin{</a:t>
            </a:r>
            <a:r>
              <a:rPr lang="en-US" dirty="0" err="1">
                <a:effectLst/>
              </a:rPr>
              <a:t>bmatrix</a:t>
            </a:r>
            <a:r>
              <a:rPr lang="en-US" dirty="0">
                <a:effectLst/>
              </a:rPr>
              <a:t>}</a:t>
            </a:r>
          </a:p>
          <a:p>
            <a:r>
              <a:rPr lang="en-US" dirty="0">
                <a:effectLst/>
              </a:rPr>
              <a:t>X_{c}\\</a:t>
            </a:r>
          </a:p>
          <a:p>
            <a:r>
              <a:rPr lang="en-US" dirty="0">
                <a:effectLst/>
              </a:rPr>
              <a:t>Y_{c}\\</a:t>
            </a:r>
          </a:p>
          <a:p>
            <a:r>
              <a:rPr lang="en-US" dirty="0">
                <a:effectLst/>
              </a:rPr>
              <a:t>Z_{c}\\</a:t>
            </a:r>
          </a:p>
          <a:p>
            <a:r>
              <a:rPr lang="en-US" dirty="0">
                <a:effectLst/>
              </a:rPr>
              <a:t>1 \end{</a:t>
            </a:r>
            <a:r>
              <a:rPr lang="en-US" dirty="0" err="1">
                <a:effectLst/>
              </a:rPr>
              <a:t>bmatrix</a:t>
            </a:r>
            <a:r>
              <a:rPr lang="en-US" dirty="0">
                <a:effectLst/>
              </a:rPr>
              <a:t>}_{(4 \times 1)}= \left(</a:t>
            </a:r>
          </a:p>
          <a:p>
            <a:r>
              <a:rPr lang="en-US" dirty="0">
                <a:effectLst/>
              </a:rPr>
              <a:t>\begin{</a:t>
            </a:r>
            <a:r>
              <a:rPr lang="en-US" dirty="0" err="1">
                <a:effectLst/>
              </a:rPr>
              <a:t>bmatrix</a:t>
            </a:r>
            <a:r>
              <a:rPr lang="en-US" dirty="0">
                <a:effectLst/>
              </a:rPr>
              <a:t>} </a:t>
            </a:r>
          </a:p>
          <a:p>
            <a:r>
              <a:rPr lang="en-US" dirty="0">
                <a:effectLst/>
              </a:rPr>
              <a:t>R_{c(3 \times 3)} &amp; -(</a:t>
            </a:r>
            <a:r>
              <a:rPr lang="en-US" dirty="0" err="1">
                <a:effectLst/>
              </a:rPr>
              <a:t>R_c</a:t>
            </a:r>
            <a:r>
              <a:rPr lang="en-US" dirty="0">
                <a:effectLst/>
              </a:rPr>
              <a:t>*</a:t>
            </a:r>
            <a:r>
              <a:rPr lang="en-US" dirty="0" err="1">
                <a:effectLst/>
              </a:rPr>
              <a:t>T_c</a:t>
            </a:r>
            <a:r>
              <a:rPr lang="en-US" dirty="0">
                <a:effectLst/>
              </a:rPr>
              <a:t>)_{(3 \times 1)}\\</a:t>
            </a:r>
          </a:p>
          <a:p>
            <a:r>
              <a:rPr lang="en-US" dirty="0">
                <a:effectLst/>
              </a:rPr>
              <a:t>0_{(1 \times 3)} &amp; 1_{(1 \times 1)}</a:t>
            </a:r>
          </a:p>
          <a:p>
            <a:r>
              <a:rPr lang="en-US" dirty="0">
                <a:effectLst/>
              </a:rPr>
              <a:t>\end{</a:t>
            </a:r>
            <a:r>
              <a:rPr lang="en-US" dirty="0" err="1">
                <a:effectLst/>
              </a:rPr>
              <a:t>bmatrix</a:t>
            </a:r>
            <a:r>
              <a:rPr lang="en-US" dirty="0">
                <a:effectLst/>
              </a:rPr>
              <a:t>}</a:t>
            </a:r>
          </a:p>
          <a:p>
            <a:r>
              <a:rPr lang="en-US" dirty="0">
                <a:effectLst/>
              </a:rPr>
              <a:t>\right)_{(4 \times 4)}</a:t>
            </a:r>
          </a:p>
          <a:p>
            <a:r>
              <a:rPr lang="en-US" dirty="0">
                <a:effectLst/>
              </a:rPr>
              <a:t>\begin{</a:t>
            </a:r>
            <a:r>
              <a:rPr lang="en-US" dirty="0" err="1">
                <a:effectLst/>
              </a:rPr>
              <a:t>bmatrix</a:t>
            </a:r>
            <a:r>
              <a:rPr lang="en-US" dirty="0">
                <a:effectLst/>
              </a:rPr>
              <a:t>}</a:t>
            </a:r>
          </a:p>
          <a:p>
            <a:r>
              <a:rPr lang="en-US" dirty="0">
                <a:effectLst/>
              </a:rPr>
              <a:t>X_{w}\\</a:t>
            </a:r>
          </a:p>
          <a:p>
            <a:r>
              <a:rPr lang="en-US" dirty="0">
                <a:effectLst/>
              </a:rPr>
              <a:t>Y_{w}\\</a:t>
            </a:r>
          </a:p>
          <a:p>
            <a:r>
              <a:rPr lang="en-US" dirty="0">
                <a:effectLst/>
              </a:rPr>
              <a:t>Z_{w}\\</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\]This the same as (</a:t>
            </a:r>
            <a:r>
              <a:rPr lang="en-US" dirty="0" err="1">
                <a:effectLst/>
              </a:rPr>
              <a:t>i</a:t>
            </a:r>
            <a:r>
              <a:rPr lang="en-US" dirty="0">
                <a:effectLst/>
              </a:rPr>
              <a:t>) </a:t>
            </a:r>
          </a:p>
          <a:p>
            <a:r>
              <a:rPr lang="en-US" dirty="0">
                <a:effectLst/>
              </a:rPr>
              <a:t>The 4x1 vector $[X, Y, Z, 1]^T$ is in 3-D homogeneous coordinates</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18</a:t>
            </a:fld>
            <a:endParaRPr lang="en-US" altLang="en-US"/>
          </a:p>
        </p:txBody>
      </p:sp>
    </p:spTree>
    <p:extLst>
      <p:ext uri="{BB962C8B-B14F-4D97-AF65-F5344CB8AC3E}">
        <p14:creationId xmlns:p14="http://schemas.microsoft.com/office/powerpoint/2010/main" val="3112808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dirty="0"/>
              <a:t>Step2 is about projection.</a:t>
            </a:r>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406DC47C-E8EE-4326-8AD7-783050E102FF}" type="slidenum">
              <a:rPr lang="en-US" altLang="en-US" smtClean="0">
                <a:latin typeface="Arial" charset="0"/>
              </a:rPr>
              <a:pPr/>
              <a:t>20</a:t>
            </a:fld>
            <a:endParaRPr lang="en-US" altLang="en-US">
              <a:latin typeface="Arial" charset="0"/>
            </a:endParaRPr>
          </a:p>
        </p:txBody>
      </p:sp>
    </p:spTree>
    <p:extLst>
      <p:ext uri="{BB962C8B-B14F-4D97-AF65-F5344CB8AC3E}">
        <p14:creationId xmlns:p14="http://schemas.microsoft.com/office/powerpoint/2010/main" val="9778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dirty="0"/>
              <a:t>Of course we can measure everything in meters, but it would be easier if we measure them in picture elements  (pixels), because pictures are turned into pixels in picture files.</a:t>
            </a:r>
          </a:p>
          <a:p>
            <a:r>
              <a:rPr lang="en-US" altLang="en-US" dirty="0"/>
              <a:t>I.e. a picture file is 1024x768 , meaning 1024 pixels horizontally and 768 pixels vertically.</a:t>
            </a:r>
          </a:p>
          <a:p>
            <a:r>
              <a:rPr lang="en-US" altLang="en-US" dirty="0"/>
              <a:t>Each pixel is a point on the image CCD sensor, it responses to the light received at that picture element pixel  position.</a:t>
            </a:r>
          </a:p>
        </p:txBody>
      </p:sp>
      <p:sp>
        <p:nvSpPr>
          <p:cNvPr id="9114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99B70E37-12C2-4A41-94C1-6CEAED179F62}" type="slidenum">
              <a:rPr lang="en-US" altLang="en-US" smtClean="0">
                <a:latin typeface="Arial" charset="0"/>
              </a:rPr>
              <a:pPr/>
              <a:t>23</a:t>
            </a:fld>
            <a:endParaRPr lang="en-US" altLang="en-US">
              <a:latin typeface="Arial" charset="0"/>
            </a:endParaRPr>
          </a:p>
        </p:txBody>
      </p:sp>
    </p:spTree>
    <p:extLst>
      <p:ext uri="{BB962C8B-B14F-4D97-AF65-F5344CB8AC3E}">
        <p14:creationId xmlns:p14="http://schemas.microsoft.com/office/powerpoint/2010/main" val="390980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a:t>You can check with www.ovt.com</a:t>
            </a:r>
          </a:p>
          <a:p>
            <a:r>
              <a:rPr lang="en-US" altLang="en-US"/>
              <a:t>To see the specifications of various cameras.</a:t>
            </a:r>
          </a:p>
        </p:txBody>
      </p:sp>
      <p:sp>
        <p:nvSpPr>
          <p:cNvPr id="9216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7F21D24-5717-4B78-99C4-CC6D4701B73D}" type="slidenum">
              <a:rPr lang="en-US" altLang="en-US" smtClean="0">
                <a:latin typeface="Arial" charset="0"/>
              </a:rPr>
              <a:pPr/>
              <a:t>24</a:t>
            </a:fld>
            <a:endParaRPr lang="en-US" altLang="en-US">
              <a:latin typeface="Arial" charset="0"/>
            </a:endParaRPr>
          </a:p>
        </p:txBody>
      </p:sp>
    </p:spTree>
    <p:extLst>
      <p:ext uri="{BB962C8B-B14F-4D97-AF65-F5344CB8AC3E}">
        <p14:creationId xmlns:p14="http://schemas.microsoft.com/office/powerpoint/2010/main" val="420729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altLang="en-US" dirty="0"/>
              <a:t>The image center is at the mid-point of the CCD, so if the CCD is 1024x768, image center is (1024/2,768/2)=(512,384)</a:t>
            </a:r>
          </a:p>
          <a:p>
            <a:r>
              <a:rPr lang="en-US" altLang="en-US" dirty="0"/>
              <a:t>But it is not always true because, placing the center of the CCD at the center of the projected image precisely is difficult if the cameras are mass produced. We will deal with this problem later in this chapter.</a:t>
            </a:r>
          </a:p>
        </p:txBody>
      </p:sp>
      <p:sp>
        <p:nvSpPr>
          <p:cNvPr id="9318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00569B80-064C-4065-9C9B-86180BF993DE}" type="slidenum">
              <a:rPr lang="en-US" altLang="en-US" smtClean="0">
                <a:latin typeface="Arial" charset="0"/>
              </a:rPr>
              <a:pPr/>
              <a:t>26</a:t>
            </a:fld>
            <a:endParaRPr lang="en-US" altLang="en-US">
              <a:latin typeface="Arial" charset="0"/>
            </a:endParaRPr>
          </a:p>
        </p:txBody>
      </p:sp>
    </p:spTree>
    <p:extLst>
      <p:ext uri="{BB962C8B-B14F-4D97-AF65-F5344CB8AC3E}">
        <p14:creationId xmlns:p14="http://schemas.microsoft.com/office/powerpoint/2010/main" val="417043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CFC9C9FB-3467-4180-A33E-4C374C9BDF48}" type="slidenum">
              <a:rPr lang="en-US" altLang="en-US" smtClean="0">
                <a:latin typeface="Arial" charset="0"/>
              </a:rPr>
              <a:pPr/>
              <a:t>27</a:t>
            </a:fld>
            <a:endParaRPr lang="en-US" alt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dirty="0">
                <a:effectLst/>
              </a:rPr>
              <a:t>%%%%%%% p20 %%%%%%%%%%%%%%%%%%%%%%%%%%</a:t>
            </a:r>
          </a:p>
          <a:p>
            <a:r>
              <a:rPr lang="en-US" dirty="0">
                <a:effectLst/>
              </a:rPr>
              <a:t>Recall that</a:t>
            </a:r>
          </a:p>
          <a:p>
            <a:r>
              <a:rPr lang="en-US" dirty="0">
                <a:effectLst/>
              </a:rPr>
              <a:t>\begin{equation}</a:t>
            </a:r>
          </a:p>
          <a:p>
            <a:r>
              <a:rPr lang="en-US" dirty="0">
                <a:effectLst/>
              </a:rPr>
              <a:t>\label{</a:t>
            </a:r>
            <a:r>
              <a:rPr lang="en-US" dirty="0" err="1">
                <a:effectLst/>
              </a:rPr>
              <a:t>eq:t</a:t>
            </a:r>
            <a:r>
              <a:rPr lang="en-US" dirty="0">
                <a:effectLst/>
              </a:rPr>
              <a:t>}</a:t>
            </a:r>
          </a:p>
          <a:p>
            <a:r>
              <a:rPr lang="en-US" dirty="0">
                <a:effectLst/>
              </a:rPr>
              <a:t>\begin{aligned}</a:t>
            </a:r>
          </a:p>
          <a:p>
            <a:r>
              <a:rPr lang="en-US" dirty="0">
                <a:effectLst/>
              </a:rPr>
              <a:t>x &amp; =F*</a:t>
            </a:r>
            <a:r>
              <a:rPr lang="en-US" dirty="0" err="1">
                <a:effectLst/>
              </a:rPr>
              <a:t>X_c</a:t>
            </a:r>
            <a:r>
              <a:rPr lang="en-US" dirty="0">
                <a:effectLst/>
              </a:rPr>
              <a:t>/</a:t>
            </a:r>
            <a:r>
              <a:rPr lang="en-US" dirty="0" err="1">
                <a:effectLst/>
              </a:rPr>
              <a:t>Z_c</a:t>
            </a:r>
            <a:r>
              <a:rPr lang="en-US" dirty="0">
                <a:effectLst/>
              </a:rPr>
              <a:t> \\</a:t>
            </a:r>
          </a:p>
          <a:p>
            <a:r>
              <a:rPr lang="en-US" dirty="0">
                <a:effectLst/>
              </a:rPr>
              <a:t>y &amp; =F*</a:t>
            </a:r>
            <a:r>
              <a:rPr lang="en-US" dirty="0" err="1">
                <a:effectLst/>
              </a:rPr>
              <a:t>Y_c</a:t>
            </a:r>
            <a:r>
              <a:rPr lang="en-US" dirty="0">
                <a:effectLst/>
              </a:rPr>
              <a:t>/</a:t>
            </a:r>
            <a:r>
              <a:rPr lang="en-US" dirty="0" err="1">
                <a:effectLst/>
              </a:rPr>
              <a:t>Z_c</a:t>
            </a:r>
            <a:r>
              <a:rPr lang="en-US" dirty="0">
                <a:effectLst/>
              </a:rPr>
              <a:t>\\</a:t>
            </a:r>
          </a:p>
          <a:p>
            <a:r>
              <a:rPr lang="en-US" dirty="0">
                <a:effectLst/>
              </a:rPr>
              <a:t>\text{therefore}\\</a:t>
            </a:r>
          </a:p>
          <a:p>
            <a:r>
              <a:rPr lang="en-US" dirty="0">
                <a:effectLst/>
              </a:rPr>
              <a:t>u &amp; =(F/</a:t>
            </a:r>
            <a:r>
              <a:rPr lang="en-US" dirty="0" err="1">
                <a:effectLst/>
              </a:rPr>
              <a:t>s_x</a:t>
            </a:r>
            <a:r>
              <a:rPr lang="en-US" dirty="0">
                <a:effectLst/>
              </a:rPr>
              <a:t>)(</a:t>
            </a:r>
            <a:r>
              <a:rPr lang="en-US" dirty="0" err="1">
                <a:effectLst/>
              </a:rPr>
              <a:t>X_c</a:t>
            </a:r>
            <a:r>
              <a:rPr lang="en-US" dirty="0">
                <a:effectLst/>
              </a:rPr>
              <a:t>/</a:t>
            </a:r>
            <a:r>
              <a:rPr lang="en-US" dirty="0" err="1">
                <a:effectLst/>
              </a:rPr>
              <a:t>Z_c</a:t>
            </a:r>
            <a:r>
              <a:rPr lang="en-US" dirty="0">
                <a:effectLst/>
              </a:rPr>
              <a:t>) + </a:t>
            </a:r>
            <a:r>
              <a:rPr lang="en-US" dirty="0" err="1">
                <a:effectLst/>
              </a:rPr>
              <a:t>o_x</a:t>
            </a:r>
            <a:r>
              <a:rPr lang="en-US" dirty="0">
                <a:effectLst/>
              </a:rPr>
              <a:t>\\</a:t>
            </a:r>
          </a:p>
          <a:p>
            <a:r>
              <a:rPr lang="en-US" dirty="0">
                <a:effectLst/>
              </a:rPr>
              <a:t>v &amp; =(F/</a:t>
            </a:r>
            <a:r>
              <a:rPr lang="en-US" dirty="0" err="1">
                <a:effectLst/>
              </a:rPr>
              <a:t>s_y</a:t>
            </a:r>
            <a:r>
              <a:rPr lang="en-US" dirty="0">
                <a:effectLst/>
              </a:rPr>
              <a:t>)(</a:t>
            </a:r>
            <a:r>
              <a:rPr lang="en-US" dirty="0" err="1">
                <a:effectLst/>
              </a:rPr>
              <a:t>Y_c</a:t>
            </a:r>
            <a:r>
              <a:rPr lang="en-US" dirty="0">
                <a:effectLst/>
              </a:rPr>
              <a:t>/</a:t>
            </a:r>
            <a:r>
              <a:rPr lang="en-US" dirty="0" err="1">
                <a:effectLst/>
              </a:rPr>
              <a:t>Z_c</a:t>
            </a:r>
            <a:r>
              <a:rPr lang="en-US" dirty="0">
                <a:effectLst/>
              </a:rPr>
              <a:t>) + </a:t>
            </a:r>
            <a:r>
              <a:rPr lang="en-US" dirty="0" err="1">
                <a:effectLst/>
              </a:rPr>
              <a:t>o_y</a:t>
            </a:r>
            <a:r>
              <a:rPr lang="en-US" dirty="0">
                <a:effectLst/>
              </a:rPr>
              <a:t>\\</a:t>
            </a:r>
          </a:p>
          <a:p>
            <a:r>
              <a:rPr lang="en-US" dirty="0">
                <a:effectLst/>
              </a:rPr>
              <a:t>\text{hence}\\</a:t>
            </a:r>
          </a:p>
          <a:p>
            <a:r>
              <a:rPr lang="en-US" dirty="0">
                <a:effectLst/>
              </a:rPr>
              <a:t>u &amp; =x/</a:t>
            </a:r>
            <a:r>
              <a:rPr lang="en-US" dirty="0" err="1">
                <a:effectLst/>
              </a:rPr>
              <a:t>s_x</a:t>
            </a:r>
            <a:r>
              <a:rPr lang="en-US" dirty="0">
                <a:effectLst/>
              </a:rPr>
              <a:t>*(</a:t>
            </a:r>
            <a:r>
              <a:rPr lang="en-US" dirty="0" err="1">
                <a:effectLst/>
              </a:rPr>
              <a:t>X_c</a:t>
            </a:r>
            <a:r>
              <a:rPr lang="en-US" dirty="0">
                <a:effectLst/>
              </a:rPr>
              <a:t>/</a:t>
            </a:r>
            <a:r>
              <a:rPr lang="en-US" dirty="0" err="1">
                <a:effectLst/>
              </a:rPr>
              <a:t>Z_c</a:t>
            </a:r>
            <a:r>
              <a:rPr lang="en-US" dirty="0">
                <a:effectLst/>
              </a:rPr>
              <a:t>) + </a:t>
            </a:r>
            <a:r>
              <a:rPr lang="en-US" dirty="0" err="1">
                <a:effectLst/>
              </a:rPr>
              <a:t>o_x</a:t>
            </a:r>
            <a:r>
              <a:rPr lang="en-US" dirty="0">
                <a:effectLst/>
              </a:rPr>
              <a:t>\\</a:t>
            </a:r>
          </a:p>
          <a:p>
            <a:r>
              <a:rPr lang="en-US" dirty="0">
                <a:effectLst/>
              </a:rPr>
              <a:t>v &amp; =y/</a:t>
            </a:r>
            <a:r>
              <a:rPr lang="en-US" dirty="0" err="1">
                <a:effectLst/>
              </a:rPr>
              <a:t>s_y</a:t>
            </a:r>
            <a:r>
              <a:rPr lang="en-US" dirty="0">
                <a:effectLst/>
              </a:rPr>
              <a:t>*(</a:t>
            </a:r>
            <a:r>
              <a:rPr lang="en-US" dirty="0" err="1">
                <a:effectLst/>
              </a:rPr>
              <a:t>Y_c</a:t>
            </a:r>
            <a:r>
              <a:rPr lang="en-US" dirty="0">
                <a:effectLst/>
              </a:rPr>
              <a:t>/</a:t>
            </a:r>
            <a:r>
              <a:rPr lang="en-US" dirty="0" err="1">
                <a:effectLst/>
              </a:rPr>
              <a:t>Z_c</a:t>
            </a:r>
            <a:r>
              <a:rPr lang="en-US" dirty="0">
                <a:effectLst/>
              </a:rPr>
              <a:t>) + </a:t>
            </a:r>
            <a:r>
              <a:rPr lang="en-US" dirty="0" err="1">
                <a:effectLst/>
              </a:rPr>
              <a:t>o_y</a:t>
            </a:r>
            <a:endParaRPr lang="en-US" dirty="0">
              <a:effectLst/>
            </a:endParaRPr>
          </a:p>
          <a:p>
            <a:r>
              <a:rPr lang="en-US" dirty="0">
                <a:effectLst/>
              </a:rPr>
              <a:t>\end{aligned}</a:t>
            </a:r>
          </a:p>
          <a:p>
            <a:r>
              <a:rPr lang="en-US" dirty="0">
                <a:effectLst/>
              </a:rPr>
              <a:t>\end{equation}</a:t>
            </a:r>
            <a:endParaRPr lang="en-US" altLang="en-US" dirty="0"/>
          </a:p>
        </p:txBody>
      </p:sp>
    </p:spTree>
    <p:extLst>
      <p:ext uri="{BB962C8B-B14F-4D97-AF65-F5344CB8AC3E}">
        <p14:creationId xmlns:p14="http://schemas.microsoft.com/office/powerpoint/2010/main" val="3674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2</a:t>
            </a:fld>
            <a:endParaRPr lang="en-US" altLang="en-US"/>
          </a:p>
        </p:txBody>
      </p:sp>
    </p:spTree>
    <p:extLst>
      <p:ext uri="{BB962C8B-B14F-4D97-AF65-F5344CB8AC3E}">
        <p14:creationId xmlns:p14="http://schemas.microsoft.com/office/powerpoint/2010/main" val="41825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altLang="en-US"/>
              <a:t>We now summarize all parameters that concerns the static part of the camera and call them intrinsic parameters.</a:t>
            </a:r>
          </a:p>
          <a:p>
            <a:r>
              <a:rPr lang="en-US" altLang="en-US"/>
              <a:t>They are called intrinsic parameters because they describe the internal parts of the camera after it is produced, they are fixed if the camera is a fixed focal length camera. </a:t>
            </a:r>
          </a:p>
          <a:p>
            <a:r>
              <a:rPr lang="en-US" altLang="en-US"/>
              <a:t>But for a zoomed camera (not fixed focal length camera) the focal length may change dynamically by the user during operations.</a:t>
            </a:r>
          </a:p>
          <a:p>
            <a:endParaRPr lang="en-US" altLang="en-US"/>
          </a:p>
        </p:txBody>
      </p:sp>
      <p:sp>
        <p:nvSpPr>
          <p:cNvPr id="9523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2F279577-8B69-401D-A0C6-08B866D55189}" type="slidenum">
              <a:rPr lang="en-US" altLang="en-US" smtClean="0">
                <a:latin typeface="Arial" charset="0"/>
              </a:rPr>
              <a:pPr/>
              <a:t>31</a:t>
            </a:fld>
            <a:endParaRPr lang="en-US" altLang="en-US">
              <a:latin typeface="Arial" charset="0"/>
            </a:endParaRPr>
          </a:p>
        </p:txBody>
      </p:sp>
    </p:spTree>
    <p:extLst>
      <p:ext uri="{BB962C8B-B14F-4D97-AF65-F5344CB8AC3E}">
        <p14:creationId xmlns:p14="http://schemas.microsoft.com/office/powerpoint/2010/main" val="825004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zh-TW"/>
              <a:t>lens-distortion is not considered for this course, assume your camera is close to a pin hole camera and lens are of very good quality.</a:t>
            </a:r>
          </a:p>
          <a:p>
            <a:endParaRPr lang="en-US" altLang="zh-TW"/>
          </a:p>
          <a:p>
            <a:endParaRPr lang="en-US" altLang="en-US"/>
          </a:p>
        </p:txBody>
      </p:sp>
      <p:sp>
        <p:nvSpPr>
          <p:cNvPr id="9626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8AA174B0-29DE-4FFB-8F40-F48A812E624A}" type="slidenum">
              <a:rPr lang="en-US" altLang="en-US" smtClean="0">
                <a:latin typeface="Arial" charset="0"/>
              </a:rPr>
              <a:pPr/>
              <a:t>32</a:t>
            </a:fld>
            <a:endParaRPr lang="en-US" altLang="en-US">
              <a:latin typeface="Arial" charset="0"/>
            </a:endParaRPr>
          </a:p>
        </p:txBody>
      </p:sp>
    </p:spTree>
    <p:extLst>
      <p:ext uri="{BB962C8B-B14F-4D97-AF65-F5344CB8AC3E}">
        <p14:creationId xmlns:p14="http://schemas.microsoft.com/office/powerpoint/2010/main" val="120919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dirty="0"/>
              <a:t>Equation 3 and 4  have been shown before, we can convert them into a matrix form in equation 5, you may try to show the conversion as an exercise.</a:t>
            </a:r>
          </a:p>
          <a:p>
            <a:r>
              <a:rPr lang="en-US" altLang="en-US" dirty="0"/>
              <a:t>Equation 5 has an advantage over formula 3 and 4, equation 5 is a linear system, in computer science we love linear systems because you can find a lot of math tools to solve linear problems.</a:t>
            </a:r>
          </a:p>
          <a:p>
            <a:r>
              <a:rPr lang="en-US" altLang="en-US" dirty="0"/>
              <a:t>Equation 3,4 are non-linear, because they involve division terms (1/Z) and make them difficult to solve.</a:t>
            </a:r>
          </a:p>
          <a:p>
            <a:r>
              <a:rPr lang="en-US" altLang="en-US" dirty="0"/>
              <a:t>But there is a hitch, (</a:t>
            </a:r>
            <a:r>
              <a:rPr lang="en-US" altLang="en-US" dirty="0" err="1"/>
              <a:t>u,v</a:t>
            </a:r>
            <a:r>
              <a:rPr lang="en-US" altLang="en-US" dirty="0"/>
              <a:t>) are what we want to find but the left hand side of the equation is a 3x1 vector [s*</a:t>
            </a:r>
            <a:r>
              <a:rPr lang="en-US" altLang="en-US" dirty="0" err="1"/>
              <a:t>u,s</a:t>
            </a:r>
            <a:r>
              <a:rPr lang="en-US" altLang="en-US" dirty="0"/>
              <a:t>*</a:t>
            </a:r>
            <a:r>
              <a:rPr lang="en-US" altLang="en-US" dirty="0" err="1"/>
              <a:t>v,s</a:t>
            </a:r>
            <a:r>
              <a:rPr lang="en-US" altLang="en-US" dirty="0"/>
              <a:t>]’ =[</a:t>
            </a:r>
            <a:r>
              <a:rPr lang="en-US" altLang="en-US" dirty="0" err="1"/>
              <a:t>su,sv,s</a:t>
            </a:r>
            <a:r>
              <a:rPr lang="en-US" altLang="en-US" dirty="0"/>
              <a:t>]’ , when you want to get </a:t>
            </a:r>
            <a:r>
              <a:rPr lang="en-US" altLang="en-US" dirty="0" err="1"/>
              <a:t>u,v</a:t>
            </a:r>
            <a:r>
              <a:rPr lang="en-US" altLang="en-US" dirty="0"/>
              <a:t> you need to do </a:t>
            </a:r>
          </a:p>
          <a:p>
            <a:r>
              <a:rPr lang="en-US" altLang="en-US" dirty="0"/>
              <a:t>u=</a:t>
            </a:r>
            <a:r>
              <a:rPr lang="en-US" altLang="en-US" dirty="0" err="1"/>
              <a:t>su</a:t>
            </a:r>
            <a:r>
              <a:rPr lang="en-US" altLang="en-US" dirty="0"/>
              <a:t>/s=first element of [</a:t>
            </a:r>
            <a:r>
              <a:rPr lang="en-US" altLang="en-US" dirty="0" err="1"/>
              <a:t>su,sv,s</a:t>
            </a:r>
            <a:r>
              <a:rPr lang="en-US" altLang="en-US" dirty="0"/>
              <a:t>]’ / last  element of [</a:t>
            </a:r>
            <a:r>
              <a:rPr lang="en-US" altLang="en-US" dirty="0" err="1"/>
              <a:t>su,sv,s</a:t>
            </a:r>
            <a:r>
              <a:rPr lang="en-US" altLang="en-US" dirty="0"/>
              <a:t>]’ </a:t>
            </a:r>
          </a:p>
          <a:p>
            <a:r>
              <a:rPr lang="en-US" altLang="en-US" dirty="0"/>
              <a:t>v=</a:t>
            </a:r>
            <a:r>
              <a:rPr lang="en-US" altLang="en-US" dirty="0" err="1"/>
              <a:t>sv</a:t>
            </a:r>
            <a:r>
              <a:rPr lang="en-US" altLang="en-US" dirty="0"/>
              <a:t>/s=second element of [</a:t>
            </a:r>
            <a:r>
              <a:rPr lang="en-US" altLang="en-US" dirty="0" err="1"/>
              <a:t>su,sv,s</a:t>
            </a:r>
            <a:r>
              <a:rPr lang="en-US" altLang="en-US" dirty="0"/>
              <a:t>]’ / last  element of [</a:t>
            </a:r>
            <a:r>
              <a:rPr lang="en-US" altLang="en-US" dirty="0" err="1"/>
              <a:t>su,sv,s</a:t>
            </a:r>
            <a:r>
              <a:rPr lang="en-US" altLang="en-US" dirty="0"/>
              <a:t>]’ </a:t>
            </a:r>
          </a:p>
          <a:p>
            <a:endParaRPr lang="en-US" altLang="en-US" dirty="0"/>
          </a:p>
          <a:p>
            <a:r>
              <a:rPr lang="en-US" altLang="en-US" dirty="0"/>
              <a:t>In fact we just delay the non-linear operation (the division operation) at the end. But we can use linear system math-tools to handle the more difficult stages and find </a:t>
            </a:r>
            <a:r>
              <a:rPr lang="en-US" altLang="en-US" dirty="0" err="1"/>
              <a:t>u,v</a:t>
            </a:r>
            <a:r>
              <a:rPr lang="en-US" altLang="en-US" dirty="0"/>
              <a:t> at the final step.</a:t>
            </a:r>
          </a:p>
          <a:p>
            <a:r>
              <a:rPr lang="en-US" altLang="en-US" dirty="0"/>
              <a:t>We call (</a:t>
            </a:r>
            <a:r>
              <a:rPr lang="en-US" altLang="en-US" dirty="0" err="1"/>
              <a:t>u,v</a:t>
            </a:r>
            <a:r>
              <a:rPr lang="en-US" altLang="en-US" dirty="0"/>
              <a:t>) as homogenous coordinates, remember that the actual pixel coordinates is (</a:t>
            </a:r>
            <a:r>
              <a:rPr lang="en-US" altLang="en-US" dirty="0" err="1"/>
              <a:t>u,v</a:t>
            </a:r>
            <a:r>
              <a:rPr lang="en-US" altLang="en-US" dirty="0"/>
              <a:t>) not </a:t>
            </a:r>
            <a:r>
              <a:rPr lang="en-US" altLang="en-US" dirty="0" err="1"/>
              <a:t>su</a:t>
            </a:r>
            <a:r>
              <a:rPr lang="en-US" altLang="en-US" dirty="0"/>
              <a:t> and </a:t>
            </a:r>
            <a:r>
              <a:rPr lang="en-US" altLang="en-US" dirty="0" err="1"/>
              <a:t>sv</a:t>
            </a:r>
            <a:r>
              <a:rPr lang="en-US" altLang="en-US" dirty="0"/>
              <a:t>.</a:t>
            </a:r>
          </a:p>
          <a:p>
            <a:endParaRPr lang="en-US" altLang="en-US" dirty="0"/>
          </a:p>
          <a:p>
            <a:r>
              <a:rPr lang="en-US" dirty="0">
                <a:effectLst/>
              </a:rPr>
              <a:t>%%% p26 %%%%%%%%%%%%%%%%%%</a:t>
            </a:r>
          </a:p>
          <a:p>
            <a:r>
              <a:rPr lang="en-US" dirty="0">
                <a:effectLst/>
              </a:rPr>
              <a:t>%---------- 1------------</a:t>
            </a:r>
          </a:p>
          <a:p>
            <a:r>
              <a:rPr lang="en-US" dirty="0">
                <a:effectLst/>
              </a:rPr>
              <a:t>slide 26 </a:t>
            </a:r>
          </a:p>
          <a:p>
            <a:r>
              <a:rPr lang="en-US" dirty="0">
                <a:effectLst/>
              </a:rPr>
              <a:t>%\[</a:t>
            </a:r>
          </a:p>
          <a:p>
            <a:r>
              <a:rPr lang="en-US" dirty="0">
                <a:effectLst/>
              </a:rPr>
              <a:t>\begin{equation}</a:t>
            </a:r>
          </a:p>
          <a:p>
            <a:r>
              <a:rPr lang="en-US" dirty="0">
                <a:effectLst/>
              </a:rPr>
              <a:t>\begin{</a:t>
            </a:r>
            <a:r>
              <a:rPr lang="en-US" dirty="0" err="1">
                <a:effectLst/>
              </a:rPr>
              <a:t>bmatrix</a:t>
            </a:r>
            <a:r>
              <a:rPr lang="en-US" dirty="0">
                <a:effectLst/>
              </a:rPr>
              <a:t>}</a:t>
            </a:r>
          </a:p>
          <a:p>
            <a:r>
              <a:rPr lang="en-US" dirty="0">
                <a:effectLst/>
              </a:rPr>
              <a:t>s*u\\</a:t>
            </a:r>
          </a:p>
          <a:p>
            <a:r>
              <a:rPr lang="en-US" dirty="0">
                <a:effectLst/>
              </a:rPr>
              <a:t>s*v\\</a:t>
            </a:r>
          </a:p>
          <a:p>
            <a:r>
              <a:rPr lang="en-US" dirty="0">
                <a:effectLst/>
              </a:rPr>
              <a:t>s</a:t>
            </a:r>
          </a:p>
          <a:p>
            <a:r>
              <a:rPr lang="en-US" dirty="0">
                <a:effectLst/>
              </a:rPr>
              <a:t>\end{</a:t>
            </a:r>
            <a:r>
              <a:rPr lang="en-US" dirty="0" err="1">
                <a:effectLst/>
              </a:rPr>
              <a:t>bmatrix</a:t>
            </a:r>
            <a:r>
              <a:rPr lang="en-US" dirty="0">
                <a:effectLst/>
              </a:rPr>
              <a:t>}</a:t>
            </a:r>
          </a:p>
          <a:p>
            <a:r>
              <a:rPr lang="en-US" dirty="0">
                <a:effectLst/>
              </a:rPr>
              <a:t>=M_{</a:t>
            </a:r>
            <a:r>
              <a:rPr lang="en-US" dirty="0" err="1">
                <a:effectLst/>
              </a:rPr>
              <a:t>int</a:t>
            </a:r>
            <a:r>
              <a:rPr lang="en-US" dirty="0">
                <a:effectLst/>
              </a:rPr>
              <a:t>}</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a:t>
            </a:r>
          </a:p>
          <a:p>
            <a:r>
              <a:rPr lang="en-US" dirty="0">
                <a:effectLst/>
              </a:rPr>
              <a:t>\end{equation}</a:t>
            </a:r>
          </a:p>
          <a:p>
            <a:r>
              <a:rPr lang="en-US" dirty="0">
                <a:effectLst/>
              </a:rPr>
              <a:t>\begin{equation}</a:t>
            </a:r>
          </a:p>
          <a:p>
            <a:r>
              <a:rPr lang="en-US" dirty="0">
                <a:effectLst/>
              </a:rPr>
              <a:t>%- 2 --------------------------------</a:t>
            </a:r>
          </a:p>
          <a:p>
            <a:r>
              <a:rPr lang="en-US" dirty="0">
                <a:effectLst/>
              </a:rPr>
              <a:t>%</a:t>
            </a:r>
          </a:p>
          <a:p>
            <a:r>
              <a:rPr lang="en-US" dirty="0">
                <a:effectLst/>
              </a:rPr>
              <a:t>M_{</a:t>
            </a:r>
            <a:r>
              <a:rPr lang="en-US" dirty="0" err="1">
                <a:effectLst/>
              </a:rPr>
              <a:t>int</a:t>
            </a:r>
            <a:r>
              <a:rPr lang="en-US" dirty="0">
                <a:effectLst/>
              </a:rPr>
              <a:t>} =</a:t>
            </a:r>
          </a:p>
          <a:p>
            <a:r>
              <a:rPr lang="en-US" dirty="0">
                <a:effectLst/>
              </a:rPr>
              <a:t>\begin{</a:t>
            </a:r>
            <a:r>
              <a:rPr lang="en-US" dirty="0" err="1">
                <a:effectLst/>
              </a:rPr>
              <a:t>bmatrix</a:t>
            </a:r>
            <a:r>
              <a:rPr lang="en-US" dirty="0">
                <a:effectLst/>
              </a:rPr>
              <a:t>}</a:t>
            </a:r>
          </a:p>
          <a:p>
            <a:r>
              <a:rPr lang="en-US" dirty="0">
                <a:effectLst/>
              </a:rPr>
              <a:t>F/</a:t>
            </a:r>
            <a:r>
              <a:rPr lang="en-US" dirty="0" err="1">
                <a:effectLst/>
              </a:rPr>
              <a:t>s_x</a:t>
            </a:r>
            <a:r>
              <a:rPr lang="en-US" dirty="0">
                <a:effectLst/>
              </a:rPr>
              <a:t> &amp; 0 &amp; </a:t>
            </a:r>
            <a:r>
              <a:rPr lang="en-US" dirty="0" err="1">
                <a:effectLst/>
              </a:rPr>
              <a:t>o_x</a:t>
            </a:r>
            <a:r>
              <a:rPr lang="en-US" dirty="0">
                <a:effectLst/>
              </a:rPr>
              <a:t>\\</a:t>
            </a:r>
          </a:p>
          <a:p>
            <a:r>
              <a:rPr lang="en-US" dirty="0">
                <a:effectLst/>
              </a:rPr>
              <a:t>0 &amp; F/</a:t>
            </a:r>
            <a:r>
              <a:rPr lang="en-US" dirty="0" err="1">
                <a:effectLst/>
              </a:rPr>
              <a:t>s_y</a:t>
            </a:r>
            <a:r>
              <a:rPr lang="en-US" dirty="0">
                <a:effectLst/>
              </a:rPr>
              <a:t> &amp; </a:t>
            </a:r>
            <a:r>
              <a:rPr lang="en-US" dirty="0" err="1">
                <a:effectLst/>
              </a:rPr>
              <a:t>o_y</a:t>
            </a:r>
            <a:r>
              <a:rPr lang="en-US" dirty="0">
                <a:effectLst/>
              </a:rPr>
              <a:t>\\</a:t>
            </a:r>
          </a:p>
          <a:p>
            <a:r>
              <a:rPr lang="en-US" dirty="0">
                <a:effectLst/>
              </a:rPr>
              <a:t>0 &amp; 0 &amp; 1</a:t>
            </a:r>
          </a:p>
          <a:p>
            <a:r>
              <a:rPr lang="en-US" dirty="0">
                <a:effectLst/>
              </a:rPr>
              <a:t>\end{</a:t>
            </a:r>
            <a:r>
              <a:rPr lang="en-US" dirty="0" err="1">
                <a:effectLst/>
              </a:rPr>
              <a:t>bmatrix</a:t>
            </a:r>
            <a:r>
              <a:rPr lang="en-US" dirty="0">
                <a:effectLst/>
              </a:rPr>
              <a:t>}</a:t>
            </a:r>
          </a:p>
          <a:p>
            <a:r>
              <a:rPr lang="en-US" dirty="0">
                <a:effectLst/>
              </a:rPr>
              <a:t>\end{equation}</a:t>
            </a:r>
          </a:p>
          <a:p>
            <a:r>
              <a:rPr lang="en-US" dirty="0">
                <a:effectLst/>
              </a:rPr>
              <a:t>Image center =$(</a:t>
            </a:r>
            <a:r>
              <a:rPr lang="en-US" dirty="0" err="1">
                <a:effectLst/>
              </a:rPr>
              <a:t>o_x,o_y</a:t>
            </a:r>
            <a:r>
              <a:rPr lang="en-US" dirty="0">
                <a:effectLst/>
              </a:rPr>
              <a:t>)$ in pixels\\</a:t>
            </a:r>
          </a:p>
          <a:p>
            <a:r>
              <a:rPr lang="en-US" dirty="0">
                <a:effectLst/>
              </a:rPr>
              <a:t>$F$=Focal length in meters\\</a:t>
            </a:r>
          </a:p>
          <a:p>
            <a:r>
              <a:rPr lang="en-US" dirty="0">
                <a:effectLst/>
              </a:rPr>
              <a:t>$f$=Focal length in pixels\\</a:t>
            </a:r>
          </a:p>
          <a:p>
            <a:r>
              <a:rPr lang="en-US" dirty="0">
                <a:effectLst/>
              </a:rPr>
              <a:t>$</a:t>
            </a:r>
            <a:r>
              <a:rPr lang="en-US" dirty="0" err="1">
                <a:effectLst/>
              </a:rPr>
              <a:t>s_x,s_y</a:t>
            </a:r>
            <a:r>
              <a:rPr lang="en-US" dirty="0">
                <a:effectLst/>
              </a:rPr>
              <a:t>$=horizontal and vertical pixel size in meters, resp.</a:t>
            </a:r>
            <a:endParaRPr lang="en-US" altLang="en-US" dirty="0"/>
          </a:p>
          <a:p>
            <a:endParaRPr lang="en-US" altLang="en-US" dirty="0"/>
          </a:p>
          <a:p>
            <a:endParaRPr lang="en-US" altLang="en-US" dirty="0"/>
          </a:p>
        </p:txBody>
      </p:sp>
      <p:sp>
        <p:nvSpPr>
          <p:cNvPr id="9728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6A42B95-F42B-4B33-9130-2D901908836B}" type="slidenum">
              <a:rPr lang="en-US" altLang="en-US" smtClean="0">
                <a:latin typeface="Arial" charset="0"/>
              </a:rPr>
              <a:pPr/>
              <a:t>33</a:t>
            </a:fld>
            <a:endParaRPr lang="en-US" altLang="en-US">
              <a:latin typeface="Arial" charset="0"/>
            </a:endParaRPr>
          </a:p>
        </p:txBody>
      </p:sp>
    </p:spTree>
    <p:extLst>
      <p:ext uri="{BB962C8B-B14F-4D97-AF65-F5344CB8AC3E}">
        <p14:creationId xmlns:p14="http://schemas.microsoft.com/office/powerpoint/2010/main" val="9194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Latex Formulas see previous</a:t>
            </a:r>
            <a:r>
              <a:rPr lang="en-US" baseline="0" dirty="0"/>
              <a:t> slide</a:t>
            </a:r>
            <a:r>
              <a:rPr lang="en-US" dirty="0"/>
              <a:t> </a:t>
            </a:r>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34</a:t>
            </a:fld>
            <a:endParaRPr lang="en-US" altLang="en-US"/>
          </a:p>
        </p:txBody>
      </p:sp>
    </p:spTree>
    <p:extLst>
      <p:ext uri="{BB962C8B-B14F-4D97-AF65-F5344CB8AC3E}">
        <p14:creationId xmlns:p14="http://schemas.microsoft.com/office/powerpoint/2010/main" val="105255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t>We mentioned this problem before, now here is the solution.</a:t>
            </a:r>
          </a:p>
        </p:txBody>
      </p:sp>
      <p:sp>
        <p:nvSpPr>
          <p:cNvPr id="9933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987F19C9-F790-470E-AD64-3A8179414E27}" type="slidenum">
              <a:rPr lang="en-US" altLang="en-US" smtClean="0">
                <a:latin typeface="Arial" charset="0"/>
              </a:rPr>
              <a:pPr/>
              <a:t>38</a:t>
            </a:fld>
            <a:endParaRPr lang="en-US" altLang="en-US">
              <a:latin typeface="Arial" charset="0"/>
            </a:endParaRPr>
          </a:p>
        </p:txBody>
      </p:sp>
    </p:spTree>
    <p:extLst>
      <p:ext uri="{BB962C8B-B14F-4D97-AF65-F5344CB8AC3E}">
        <p14:creationId xmlns:p14="http://schemas.microsoft.com/office/powerpoint/2010/main" val="104546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0F694E18-5C65-4AD6-BAE2-611E28F2C734}" type="slidenum">
              <a:rPr lang="en-US" altLang="en-US" smtClean="0">
                <a:latin typeface="Arial" charset="0"/>
              </a:rPr>
              <a:pPr/>
              <a:t>39</a:t>
            </a:fld>
            <a:endParaRPr lang="en-US" alt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7755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0A56F1C7-412C-43E6-9151-731C96380D08}" type="slidenum">
              <a:rPr lang="en-US" altLang="en-US" smtClean="0">
                <a:latin typeface="Arial" charset="0"/>
              </a:rPr>
              <a:pPr/>
              <a:t>40</a:t>
            </a:fld>
            <a:endParaRPr lang="en-US" alt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2136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396C1DFB-4027-4595-BCA7-65A2EC2057AC}" type="slidenum">
              <a:rPr lang="en-US" altLang="en-US" smtClean="0">
                <a:latin typeface="Arial" charset="0"/>
              </a:rPr>
              <a:pPr/>
              <a:t>41</a:t>
            </a:fld>
            <a:endParaRPr lang="en-US" altLang="en-US">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3071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A9E96612-FDB7-46A7-9B2B-62E41CAB8E71}" type="slidenum">
              <a:rPr lang="en-US" altLang="en-US" smtClean="0">
                <a:latin typeface="Arial" charset="0"/>
              </a:rPr>
              <a:pPr/>
              <a:t>42</a:t>
            </a:fld>
            <a:endParaRPr lang="en-US" alt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2579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dirty="0"/>
              <a:t>The world coordinate system is always the reference. The camera is first placed at the world center and then translated to Tc (Tc is actual a vector in the world coordinate system).</a:t>
            </a:r>
          </a:p>
          <a:p>
            <a:r>
              <a:rPr lang="en-US" altLang="en-US" dirty="0"/>
              <a:t>Then it is rotated using a transformation </a:t>
            </a:r>
            <a:r>
              <a:rPr lang="en-US" altLang="en-US" dirty="0" err="1"/>
              <a:t>Rc</a:t>
            </a:r>
            <a:r>
              <a:rPr lang="en-US" altLang="en-US" dirty="0"/>
              <a:t> which can rotate a vector in the world coordinate system to the camera coordinate system.</a:t>
            </a:r>
          </a:p>
          <a:p>
            <a:r>
              <a:rPr lang="en-US" altLang="en-US" dirty="0"/>
              <a:t>What we want to know is what is a point Pw (in the world coordinate system) should be described (as Pc) in the camera coordinate system.</a:t>
            </a:r>
          </a:p>
          <a:p>
            <a:r>
              <a:rPr lang="en-US" altLang="en-US" dirty="0"/>
              <a:t>The answer is  Pc=</a:t>
            </a:r>
            <a:r>
              <a:rPr lang="en-US" altLang="en-US" dirty="0" err="1"/>
              <a:t>Rc</a:t>
            </a:r>
            <a:r>
              <a:rPr lang="en-US" altLang="en-US" dirty="0"/>
              <a:t>(Pw-Tc), we are about to show it</a:t>
            </a:r>
          </a:p>
          <a:p>
            <a:endParaRPr lang="en-US" altLang="en-US" dirty="0"/>
          </a:p>
        </p:txBody>
      </p:sp>
      <p:sp>
        <p:nvSpPr>
          <p:cNvPr id="10138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95064107-E236-4CFA-825D-A5D58AE89E7F}" type="slidenum">
              <a:rPr lang="en-US" altLang="en-US" smtClean="0">
                <a:latin typeface="Arial" charset="0"/>
              </a:rPr>
              <a:pPr/>
              <a:t>47</a:t>
            </a:fld>
            <a:endParaRPr lang="en-US" altLang="en-US">
              <a:latin typeface="Arial" charset="0"/>
            </a:endParaRPr>
          </a:p>
        </p:txBody>
      </p:sp>
    </p:spTree>
    <p:extLst>
      <p:ext uri="{BB962C8B-B14F-4D97-AF65-F5344CB8AC3E}">
        <p14:creationId xmlns:p14="http://schemas.microsoft.com/office/powerpoint/2010/main" val="344742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a:t>Before we learn how to use a camera for various applications we need to know the parameters and their characteristics.</a:t>
            </a:r>
          </a:p>
          <a:p>
            <a:endParaRPr lang="en-US" altLang="en-US"/>
          </a:p>
        </p:txBody>
      </p:sp>
      <p:sp>
        <p:nvSpPr>
          <p:cNvPr id="8192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5EA54F7-B50E-46C3-9BD6-9A087884C725}" type="slidenum">
              <a:rPr lang="en-US" altLang="en-US" smtClean="0">
                <a:latin typeface="Arial" charset="0"/>
              </a:rPr>
              <a:pPr/>
              <a:t>3</a:t>
            </a:fld>
            <a:endParaRPr lang="en-US" altLang="en-US">
              <a:latin typeface="Arial" charset="0"/>
            </a:endParaRPr>
          </a:p>
        </p:txBody>
      </p:sp>
    </p:spTree>
    <p:extLst>
      <p:ext uri="{BB962C8B-B14F-4D97-AF65-F5344CB8AC3E}">
        <p14:creationId xmlns:p14="http://schemas.microsoft.com/office/powerpoint/2010/main" val="2683815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a:sym typeface="Symbol" pitchFamily="18" charset="2"/>
            </a:endParaRPr>
          </a:p>
          <a:p>
            <a:endParaRPr lang="en-US" altLang="en-US">
              <a:sym typeface="Symbol" pitchFamily="18" charset="2"/>
            </a:endParaRPr>
          </a:p>
          <a:p>
            <a:endParaRPr lang="en-US" altLang="en-US">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p>
          <a:p>
            <a:endParaRPr lang="en-US" altLang="en-US"/>
          </a:p>
          <a:p>
            <a:endParaRPr lang="en-US" altLang="en-US"/>
          </a:p>
          <a:p>
            <a:endParaRPr lang="en-US" altLang="en-US"/>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49</a:t>
            </a:fld>
            <a:endParaRPr lang="en-US" altLang="en-US">
              <a:latin typeface="Arial" charset="0"/>
            </a:endParaRPr>
          </a:p>
        </p:txBody>
      </p:sp>
    </p:spTree>
    <p:extLst>
      <p:ext uri="{BB962C8B-B14F-4D97-AF65-F5344CB8AC3E}">
        <p14:creationId xmlns:p14="http://schemas.microsoft.com/office/powerpoint/2010/main" val="150482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a:sym typeface="Symbol" pitchFamily="18" charset="2"/>
            </a:endParaRPr>
          </a:p>
          <a:p>
            <a:endParaRPr lang="en-US" altLang="en-US" dirty="0">
              <a:sym typeface="Symbol" pitchFamily="18" charset="2"/>
            </a:endParaRPr>
          </a:p>
          <a:p>
            <a:endParaRPr lang="en-US" altLang="en-US" dirty="0">
              <a:sym typeface="Symbol" pitchFamily="18" charset="2"/>
            </a:endParaRPr>
          </a:p>
          <a:p>
            <a:endParaRPr lang="en-US" altLang="en-US" i="1" u="sng" dirty="0">
              <a:sym typeface="Symbol" pitchFamily="18" charset="2"/>
            </a:endParaRPr>
          </a:p>
          <a:p>
            <a:endParaRPr lang="en-US" altLang="en-US" i="1" u="sng" dirty="0">
              <a:sym typeface="Symbol" pitchFamily="18" charset="2"/>
            </a:endParaRPr>
          </a:p>
          <a:p>
            <a:endParaRPr lang="en-US" altLang="en-US" i="1" u="sng" dirty="0">
              <a:sym typeface="Symbol" pitchFamily="18" charset="2"/>
            </a:endParaRPr>
          </a:p>
          <a:p>
            <a:endParaRPr lang="en-US" altLang="en-US" i="1" u="sng" dirty="0"/>
          </a:p>
          <a:p>
            <a:endParaRPr lang="en-US" altLang="en-US" dirty="0"/>
          </a:p>
          <a:p>
            <a:endParaRPr lang="en-US" altLang="en-US" dirty="0"/>
          </a:p>
          <a:p>
            <a:endParaRPr lang="en-US" altLang="en-US" dirty="0"/>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50</a:t>
            </a:fld>
            <a:endParaRPr lang="en-US" altLang="en-US">
              <a:latin typeface="Arial" charset="0"/>
            </a:endParaRPr>
          </a:p>
        </p:txBody>
      </p:sp>
    </p:spTree>
    <p:extLst>
      <p:ext uri="{BB962C8B-B14F-4D97-AF65-F5344CB8AC3E}">
        <p14:creationId xmlns:p14="http://schemas.microsoft.com/office/powerpoint/2010/main" val="1828935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a:sym typeface="Symbol" pitchFamily="18" charset="2"/>
            </a:endParaRPr>
          </a:p>
          <a:p>
            <a:endParaRPr lang="en-US" altLang="en-US" dirty="0">
              <a:sym typeface="Symbol" pitchFamily="18" charset="2"/>
            </a:endParaRPr>
          </a:p>
          <a:p>
            <a:endParaRPr lang="en-US" altLang="en-US" dirty="0">
              <a:sym typeface="Symbol" pitchFamily="18" charset="2"/>
            </a:endParaRPr>
          </a:p>
          <a:p>
            <a:endParaRPr lang="en-US" altLang="en-US" i="1" u="sng" dirty="0">
              <a:sym typeface="Symbol" pitchFamily="18" charset="2"/>
            </a:endParaRPr>
          </a:p>
          <a:p>
            <a:endParaRPr lang="en-US" altLang="en-US" i="1" u="sng" dirty="0">
              <a:sym typeface="Symbol" pitchFamily="18" charset="2"/>
            </a:endParaRPr>
          </a:p>
          <a:p>
            <a:endParaRPr lang="en-US" altLang="en-US" i="1" u="sng" dirty="0">
              <a:sym typeface="Symbol" pitchFamily="18" charset="2"/>
            </a:endParaRPr>
          </a:p>
          <a:p>
            <a:endParaRPr lang="en-US" altLang="en-US" i="1" u="sng" dirty="0"/>
          </a:p>
          <a:p>
            <a:endParaRPr lang="en-US" altLang="en-US" dirty="0"/>
          </a:p>
          <a:p>
            <a:endParaRPr lang="en-US" altLang="en-US" dirty="0"/>
          </a:p>
          <a:p>
            <a:endParaRPr lang="en-US" altLang="en-US" dirty="0"/>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51</a:t>
            </a:fld>
            <a:endParaRPr lang="en-US" altLang="en-US">
              <a:latin typeface="Arial" charset="0"/>
            </a:endParaRPr>
          </a:p>
        </p:txBody>
      </p:sp>
    </p:spTree>
    <p:extLst>
      <p:ext uri="{BB962C8B-B14F-4D97-AF65-F5344CB8AC3E}">
        <p14:creationId xmlns:p14="http://schemas.microsoft.com/office/powerpoint/2010/main" val="2267137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p 37 %%%%%%%%%%</a:t>
            </a:r>
          </a:p>
          <a:p>
            <a:r>
              <a:rPr lang="en-US" dirty="0">
                <a:effectLst/>
              </a:rPr>
              <a:t>slide 37</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X'&amp;=r \cos(\</a:t>
            </a:r>
            <a:r>
              <a:rPr lang="en-US" dirty="0" err="1">
                <a:effectLst/>
              </a:rPr>
              <a:t>theta_z</a:t>
            </a:r>
            <a:r>
              <a:rPr lang="en-US" dirty="0">
                <a:effectLst/>
              </a:rPr>
              <a:t>+\alpha)=r\cos(\</a:t>
            </a:r>
            <a:r>
              <a:rPr lang="en-US" dirty="0" err="1">
                <a:effectLst/>
              </a:rPr>
              <a:t>theta_z</a:t>
            </a:r>
            <a:r>
              <a:rPr lang="en-US" dirty="0">
                <a:effectLst/>
              </a:rPr>
              <a:t>)\cos(\alpha)-r\sin(\</a:t>
            </a:r>
            <a:r>
              <a:rPr lang="en-US" dirty="0" err="1">
                <a:effectLst/>
              </a:rPr>
              <a:t>theta_z</a:t>
            </a:r>
            <a:r>
              <a:rPr lang="en-US" dirty="0">
                <a:effectLst/>
              </a:rPr>
              <a:t>)\sin(\alpha),\text{by definition}\\</a:t>
            </a:r>
          </a:p>
          <a:p>
            <a:r>
              <a:rPr lang="en-US" dirty="0">
                <a:effectLst/>
              </a:rPr>
              <a:t>Y'&amp;=r \sin(\</a:t>
            </a:r>
            <a:r>
              <a:rPr lang="en-US" dirty="0" err="1">
                <a:effectLst/>
              </a:rPr>
              <a:t>theta_z</a:t>
            </a:r>
            <a:r>
              <a:rPr lang="en-US" dirty="0">
                <a:effectLst/>
              </a:rPr>
              <a:t>+\alpha)=r\sin(\</a:t>
            </a:r>
            <a:r>
              <a:rPr lang="en-US" dirty="0" err="1">
                <a:effectLst/>
              </a:rPr>
              <a:t>theta_z</a:t>
            </a:r>
            <a:r>
              <a:rPr lang="en-US" dirty="0">
                <a:effectLst/>
              </a:rPr>
              <a:t>)\cos(\alpha)-r\cos(\</a:t>
            </a:r>
            <a:r>
              <a:rPr lang="en-US" dirty="0" err="1">
                <a:effectLst/>
              </a:rPr>
              <a:t>theta_z</a:t>
            </a:r>
            <a:r>
              <a:rPr lang="en-US" dirty="0">
                <a:effectLst/>
              </a:rPr>
              <a:t>)\sin(\alpha),\text{by definition}\\</a:t>
            </a:r>
          </a:p>
          <a:p>
            <a:r>
              <a:rPr lang="en-US" dirty="0">
                <a:effectLst/>
              </a:rPr>
              <a:t>\text{since } X&amp;=r\cos(\alpha), Y=r\sin(alpha), \text{hence}\\</a:t>
            </a:r>
          </a:p>
          <a:p>
            <a:r>
              <a:rPr lang="en-US" dirty="0">
                <a:effectLst/>
              </a:rPr>
              <a:t>X'&amp;=X\cos(\</a:t>
            </a:r>
            <a:r>
              <a:rPr lang="en-US" dirty="0" err="1">
                <a:effectLst/>
              </a:rPr>
              <a:t>theta_z</a:t>
            </a:r>
            <a:r>
              <a:rPr lang="en-US" dirty="0">
                <a:effectLst/>
              </a:rPr>
              <a:t>)-Y\cos(\</a:t>
            </a:r>
            <a:r>
              <a:rPr lang="en-US" dirty="0" err="1">
                <a:effectLst/>
              </a:rPr>
              <a:t>theta_z</a:t>
            </a:r>
            <a:r>
              <a:rPr lang="en-US" dirty="0">
                <a:effectLst/>
              </a:rPr>
              <a:t>)\\</a:t>
            </a:r>
          </a:p>
          <a:p>
            <a:r>
              <a:rPr lang="en-US" dirty="0">
                <a:effectLst/>
              </a:rPr>
              <a:t>Y'&amp;=Y\cos(\</a:t>
            </a:r>
            <a:r>
              <a:rPr lang="en-US" dirty="0" err="1">
                <a:effectLst/>
              </a:rPr>
              <a:t>theta_z</a:t>
            </a:r>
            <a:r>
              <a:rPr lang="en-US" dirty="0">
                <a:effectLst/>
              </a:rPr>
              <a:t>)-X\sin(\</a:t>
            </a:r>
            <a:r>
              <a:rPr lang="en-US" dirty="0" err="1">
                <a:effectLst/>
              </a:rPr>
              <a:t>theta_z</a:t>
            </a:r>
            <a:r>
              <a:rPr lang="en-US" dirty="0">
                <a:effectLst/>
              </a:rPr>
              <a:t>)\\</a:t>
            </a:r>
          </a:p>
          <a:p>
            <a:r>
              <a:rPr lang="en-US" dirty="0">
                <a:effectLst/>
              </a:rPr>
              <a:t>%----------------------------------</a:t>
            </a:r>
          </a:p>
          <a:p>
            <a:r>
              <a:rPr lang="en-US" dirty="0">
                <a:effectLst/>
              </a:rPr>
              <a:t>\begin{</a:t>
            </a:r>
            <a:r>
              <a:rPr lang="en-US" dirty="0" err="1">
                <a:effectLst/>
              </a:rPr>
              <a:t>bmatrix</a:t>
            </a:r>
            <a:r>
              <a:rPr lang="en-US" dirty="0">
                <a:effectLst/>
              </a:rPr>
              <a:t>}</a:t>
            </a:r>
          </a:p>
          <a:p>
            <a:r>
              <a:rPr lang="en-US" dirty="0">
                <a:effectLst/>
              </a:rPr>
              <a:t>X'\\</a:t>
            </a:r>
          </a:p>
          <a:p>
            <a:r>
              <a:rPr lang="en-US" dirty="0">
                <a:effectLst/>
              </a:rPr>
              <a:t>Y'\\</a:t>
            </a:r>
          </a:p>
          <a:p>
            <a:r>
              <a:rPr lang="en-US" dirty="0">
                <a:effectLst/>
              </a:rPr>
              <a:t>Z'</a:t>
            </a:r>
          </a:p>
          <a:p>
            <a:r>
              <a:rPr lang="en-US" dirty="0">
                <a:effectLst/>
              </a:rPr>
              <a:t>\end{</a:t>
            </a:r>
            <a:r>
              <a:rPr lang="en-US" dirty="0" err="1">
                <a:effectLst/>
              </a:rPr>
              <a:t>bmatrix</a:t>
            </a:r>
            <a:r>
              <a:rPr lang="en-US" dirty="0">
                <a:effectLst/>
              </a:rPr>
              <a:t>}&amp;=</a:t>
            </a:r>
          </a:p>
          <a:p>
            <a:r>
              <a:rPr lang="en-US" dirty="0">
                <a:effectLst/>
              </a:rPr>
              <a:t>\begin{</a:t>
            </a:r>
            <a:r>
              <a:rPr lang="en-US" dirty="0" err="1">
                <a:effectLst/>
              </a:rPr>
              <a:t>bmatrix</a:t>
            </a:r>
            <a:r>
              <a:rPr lang="en-US" dirty="0">
                <a:effectLst/>
              </a:rPr>
              <a:t>}</a:t>
            </a:r>
          </a:p>
          <a:p>
            <a:r>
              <a:rPr lang="en-US" dirty="0">
                <a:effectLst/>
              </a:rPr>
              <a:t>\cos(\</a:t>
            </a:r>
            <a:r>
              <a:rPr lang="en-US" dirty="0" err="1">
                <a:effectLst/>
              </a:rPr>
              <a:t>theta_z</a:t>
            </a:r>
            <a:r>
              <a:rPr lang="en-US" dirty="0">
                <a:effectLst/>
              </a:rPr>
              <a:t>) &amp;-\sin(\</a:t>
            </a:r>
            <a:r>
              <a:rPr lang="en-US" dirty="0" err="1">
                <a:effectLst/>
              </a:rPr>
              <a:t>theta_z</a:t>
            </a:r>
            <a:r>
              <a:rPr lang="en-US" dirty="0">
                <a:effectLst/>
              </a:rPr>
              <a:t>) &amp;0 \\</a:t>
            </a:r>
          </a:p>
          <a:p>
            <a:r>
              <a:rPr lang="en-US" dirty="0">
                <a:effectLst/>
              </a:rPr>
              <a:t>\sin(\</a:t>
            </a:r>
            <a:r>
              <a:rPr lang="en-US" dirty="0" err="1">
                <a:effectLst/>
              </a:rPr>
              <a:t>theta_z</a:t>
            </a:r>
            <a:r>
              <a:rPr lang="en-US" dirty="0">
                <a:effectLst/>
              </a:rPr>
              <a:t>) &amp;\cos(\</a:t>
            </a:r>
            <a:r>
              <a:rPr lang="en-US" dirty="0" err="1">
                <a:effectLst/>
              </a:rPr>
              <a:t>theta_z</a:t>
            </a:r>
            <a:r>
              <a:rPr lang="en-US" dirty="0">
                <a:effectLst/>
              </a:rPr>
              <a:t>) &amp;0 \\</a:t>
            </a:r>
          </a:p>
          <a:p>
            <a:r>
              <a:rPr lang="en-US" dirty="0">
                <a:effectLst/>
              </a:rPr>
              <a:t>0 &amp;0 &amp;1</a:t>
            </a: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a:effectLst/>
              </a:rPr>
              <a:t>X\\</a:t>
            </a:r>
          </a:p>
          <a:p>
            <a:r>
              <a:rPr lang="en-US" dirty="0">
                <a:effectLst/>
              </a:rPr>
              <a:t>Y\\</a:t>
            </a:r>
          </a:p>
          <a:p>
            <a:r>
              <a:rPr lang="en-US" dirty="0">
                <a:effectLst/>
              </a:rPr>
              <a:t>Z</a:t>
            </a:r>
          </a:p>
          <a:p>
            <a:r>
              <a:rPr lang="en-US" dirty="0">
                <a:effectLst/>
              </a:rPr>
              <a:t>\end{</a:t>
            </a:r>
            <a:r>
              <a:rPr lang="en-US" dirty="0" err="1">
                <a:effectLst/>
              </a:rPr>
              <a:t>bmatrix</a:t>
            </a:r>
            <a:r>
              <a:rPr lang="en-US" dirty="0">
                <a:effectLst/>
              </a:rPr>
              <a:t>}, or \\</a:t>
            </a:r>
          </a:p>
          <a:p>
            <a:r>
              <a:rPr lang="en-US" dirty="0">
                <a:effectLst/>
              </a:rPr>
              <a:t>\begin{</a:t>
            </a:r>
            <a:r>
              <a:rPr lang="en-US" dirty="0" err="1">
                <a:effectLst/>
              </a:rPr>
              <a:t>bmatrix</a:t>
            </a:r>
            <a:r>
              <a:rPr lang="en-US" dirty="0">
                <a:effectLst/>
              </a:rPr>
              <a:t>}</a:t>
            </a:r>
          </a:p>
          <a:p>
            <a:r>
              <a:rPr lang="en-US" dirty="0">
                <a:effectLst/>
              </a:rPr>
              <a:t>X\\</a:t>
            </a:r>
          </a:p>
          <a:p>
            <a:r>
              <a:rPr lang="en-US" dirty="0">
                <a:effectLst/>
              </a:rPr>
              <a:t>Y\\</a:t>
            </a:r>
          </a:p>
          <a:p>
            <a:r>
              <a:rPr lang="en-US" dirty="0">
                <a:effectLst/>
              </a:rPr>
              <a:t>Z</a:t>
            </a:r>
          </a:p>
          <a:p>
            <a:r>
              <a:rPr lang="en-US" dirty="0">
                <a:effectLst/>
              </a:rPr>
              <a:t>\end{</a:t>
            </a:r>
            <a:r>
              <a:rPr lang="en-US" dirty="0" err="1">
                <a:effectLst/>
              </a:rPr>
              <a:t>bmatrix</a:t>
            </a:r>
            <a:r>
              <a:rPr lang="en-US" dirty="0">
                <a:effectLst/>
              </a:rPr>
              <a:t>}&amp;=R_{cam}</a:t>
            </a:r>
          </a:p>
          <a:p>
            <a:r>
              <a:rPr lang="en-US" dirty="0">
                <a:effectLst/>
              </a:rPr>
              <a:t>\begin{</a:t>
            </a:r>
            <a:r>
              <a:rPr lang="en-US" dirty="0" err="1">
                <a:effectLst/>
              </a:rPr>
              <a:t>bmatrix</a:t>
            </a:r>
            <a:r>
              <a:rPr lang="en-US" dirty="0">
                <a:effectLst/>
              </a:rPr>
              <a:t>}</a:t>
            </a:r>
          </a:p>
          <a:p>
            <a:r>
              <a:rPr lang="en-US" dirty="0">
                <a:effectLst/>
              </a:rPr>
              <a:t>X\\</a:t>
            </a:r>
          </a:p>
          <a:p>
            <a:r>
              <a:rPr lang="en-US" dirty="0">
                <a:effectLst/>
              </a:rPr>
              <a:t>Y\\</a:t>
            </a:r>
          </a:p>
          <a:p>
            <a:r>
              <a:rPr lang="en-US" dirty="0">
                <a:effectLst/>
              </a:rPr>
              <a:t>Z</a:t>
            </a:r>
          </a:p>
          <a:p>
            <a:r>
              <a:rPr lang="en-US" dirty="0">
                <a:effectLst/>
              </a:rPr>
              <a:t>\end{</a:t>
            </a:r>
            <a:r>
              <a:rPr lang="en-US" dirty="0" err="1">
                <a:effectLst/>
              </a:rPr>
              <a:t>bmatrix</a:t>
            </a:r>
            <a:r>
              <a:rPr lang="en-US" dirty="0">
                <a:effectLst/>
              </a:rPr>
              <a:t>}, \text{or } </a:t>
            </a:r>
            <a:r>
              <a:rPr lang="en-US" dirty="0" err="1">
                <a:effectLst/>
              </a:rPr>
              <a:t>V_z</a:t>
            </a:r>
            <a:r>
              <a:rPr lang="en-US" dirty="0">
                <a:effectLst/>
              </a:rPr>
              <a:t>^{`}=R_{cam}</a:t>
            </a:r>
            <a:r>
              <a:rPr lang="en-US" dirty="0" err="1">
                <a:effectLst/>
              </a:rPr>
              <a:t>V_z</a:t>
            </a:r>
            <a:r>
              <a:rPr lang="en-US" dirty="0">
                <a:effectLst/>
              </a:rPr>
              <a:t> </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52</a:t>
            </a:fld>
            <a:endParaRPr lang="en-US" altLang="en-US"/>
          </a:p>
        </p:txBody>
      </p:sp>
    </p:spTree>
    <p:extLst>
      <p:ext uri="{BB962C8B-B14F-4D97-AF65-F5344CB8AC3E}">
        <p14:creationId xmlns:p14="http://schemas.microsoft.com/office/powerpoint/2010/main" val="557192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a:t>We learned that a vector P in the world coordinates is described as Pc= Rc*P=Rx*Ry*Rz*P  </a:t>
            </a:r>
          </a:p>
          <a:p>
            <a:r>
              <a:rPr lang="en-US" altLang="en-US"/>
              <a:t>if the coordinate system is rotated Rz in the z-axis, Ry in the y-axis and Rx-in the x-axis.</a:t>
            </a:r>
          </a:p>
          <a:p>
            <a:endParaRPr lang="en-US" altLang="en-US"/>
          </a:p>
          <a:p>
            <a:endParaRPr lang="en-US" altLang="en-US"/>
          </a:p>
          <a:p>
            <a:endParaRPr lang="en-US" altLang="en-US"/>
          </a:p>
        </p:txBody>
      </p:sp>
      <p:sp>
        <p:nvSpPr>
          <p:cNvPr id="10240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A074CB76-23B5-4C12-A32F-91395C8679C2}" type="slidenum">
              <a:rPr lang="en-US" altLang="en-US" smtClean="0">
                <a:latin typeface="Arial" charset="0"/>
              </a:rPr>
              <a:pPr/>
              <a:t>54</a:t>
            </a:fld>
            <a:endParaRPr lang="en-US" altLang="en-US">
              <a:latin typeface="Arial" charset="0"/>
            </a:endParaRPr>
          </a:p>
        </p:txBody>
      </p:sp>
    </p:spTree>
    <p:extLst>
      <p:ext uri="{BB962C8B-B14F-4D97-AF65-F5344CB8AC3E}">
        <p14:creationId xmlns:p14="http://schemas.microsoft.com/office/powerpoint/2010/main" val="2476959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a:p>
        </p:txBody>
      </p:sp>
      <p:sp>
        <p:nvSpPr>
          <p:cNvPr id="10342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40B4D29-CB14-42F7-B291-B06C2F462E50}" type="slidenum">
              <a:rPr lang="en-US" altLang="en-US" smtClean="0">
                <a:latin typeface="Arial" charset="0"/>
              </a:rPr>
              <a:pPr/>
              <a:t>55</a:t>
            </a:fld>
            <a:endParaRPr lang="en-US" altLang="en-US">
              <a:latin typeface="Arial" charset="0"/>
            </a:endParaRPr>
          </a:p>
        </p:txBody>
      </p:sp>
    </p:spTree>
    <p:extLst>
      <p:ext uri="{BB962C8B-B14F-4D97-AF65-F5344CB8AC3E}">
        <p14:creationId xmlns:p14="http://schemas.microsoft.com/office/powerpoint/2010/main" val="2977023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 p 45 %%%%%%%%%%</a:t>
            </a:r>
          </a:p>
          <a:p>
            <a:r>
              <a:rPr lang="en-US" dirty="0">
                <a:effectLst/>
              </a:rPr>
              <a:t>slide 45</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%-------1 ---------------------------</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}&amp;=R_{c\_z}</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a:effectLst/>
              </a:rPr>
              <a:t>\cos(\</a:t>
            </a:r>
            <a:r>
              <a:rPr lang="en-US" dirty="0" err="1">
                <a:effectLst/>
              </a:rPr>
              <a:t>theta_z</a:t>
            </a:r>
            <a:r>
              <a:rPr lang="en-US" dirty="0">
                <a:effectLst/>
              </a:rPr>
              <a:t>) &amp;\sin(\</a:t>
            </a:r>
            <a:r>
              <a:rPr lang="en-US" dirty="0" err="1">
                <a:effectLst/>
              </a:rPr>
              <a:t>theta_z</a:t>
            </a:r>
            <a:r>
              <a:rPr lang="en-US" dirty="0">
                <a:effectLst/>
              </a:rPr>
              <a:t>) &amp;0 \\</a:t>
            </a:r>
          </a:p>
          <a:p>
            <a:r>
              <a:rPr lang="en-US" dirty="0">
                <a:effectLst/>
              </a:rPr>
              <a:t>-\sin(\</a:t>
            </a:r>
            <a:r>
              <a:rPr lang="en-US" dirty="0" err="1">
                <a:effectLst/>
              </a:rPr>
              <a:t>theta_z</a:t>
            </a:r>
            <a:r>
              <a:rPr lang="en-US" dirty="0">
                <a:effectLst/>
              </a:rPr>
              <a:t>) &amp;\cos(\</a:t>
            </a:r>
            <a:r>
              <a:rPr lang="en-US" dirty="0" err="1">
                <a:effectLst/>
              </a:rPr>
              <a:t>theta_z</a:t>
            </a:r>
            <a:r>
              <a:rPr lang="en-US" dirty="0">
                <a:effectLst/>
              </a:rPr>
              <a:t>) &amp;0 \\</a:t>
            </a:r>
          </a:p>
          <a:p>
            <a:r>
              <a:rPr lang="en-US" dirty="0">
                <a:effectLst/>
              </a:rPr>
              <a:t>0 &amp;0 &amp;1</a:t>
            </a: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%------2-----------------------------</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}&amp;=R_{c\_y}\begin{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a:effectLst/>
              </a:rPr>
              <a:t>\cos(\</a:t>
            </a:r>
            <a:r>
              <a:rPr lang="en-US" dirty="0" err="1">
                <a:effectLst/>
              </a:rPr>
              <a:t>theta_y</a:t>
            </a:r>
            <a:r>
              <a:rPr lang="en-US" dirty="0">
                <a:effectLst/>
              </a:rPr>
              <a:t>) &amp;0 &amp;-\sin(\</a:t>
            </a:r>
            <a:r>
              <a:rPr lang="en-US" dirty="0" err="1">
                <a:effectLst/>
              </a:rPr>
              <a:t>theta_y</a:t>
            </a:r>
            <a:r>
              <a:rPr lang="en-US" dirty="0">
                <a:effectLst/>
              </a:rPr>
              <a:t>)\\</a:t>
            </a:r>
          </a:p>
          <a:p>
            <a:r>
              <a:rPr lang="en-US" dirty="0">
                <a:effectLst/>
              </a:rPr>
              <a:t>0 &amp;1 &amp;0\\</a:t>
            </a:r>
          </a:p>
          <a:p>
            <a:r>
              <a:rPr lang="en-US" dirty="0">
                <a:effectLst/>
              </a:rPr>
              <a:t>\sin(\</a:t>
            </a:r>
            <a:r>
              <a:rPr lang="en-US" dirty="0" err="1">
                <a:effectLst/>
              </a:rPr>
              <a:t>theta_y</a:t>
            </a:r>
            <a:r>
              <a:rPr lang="en-US" dirty="0">
                <a:effectLst/>
              </a:rPr>
              <a:t>) &amp;0 &amp;\cos(\</a:t>
            </a:r>
            <a:r>
              <a:rPr lang="en-US" dirty="0" err="1">
                <a:effectLst/>
              </a:rPr>
              <a:t>theta_y</a:t>
            </a:r>
            <a:r>
              <a:rPr lang="en-US" dirty="0">
                <a:effectLst/>
              </a:rPr>
              <a:t>) </a:t>
            </a: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%------3-----------------------------</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}&amp;=R_{c\_x}\begin{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a:effectLst/>
              </a:rPr>
              <a:t>1 &amp;0 &amp;0\\</a:t>
            </a:r>
          </a:p>
          <a:p>
            <a:r>
              <a:rPr lang="en-US" dirty="0">
                <a:effectLst/>
              </a:rPr>
              <a:t>0 &amp;\cos(\</a:t>
            </a:r>
            <a:r>
              <a:rPr lang="en-US" dirty="0" err="1">
                <a:effectLst/>
              </a:rPr>
              <a:t>theta_x</a:t>
            </a:r>
            <a:r>
              <a:rPr lang="en-US" dirty="0">
                <a:effectLst/>
              </a:rPr>
              <a:t>) &amp;\sin(\</a:t>
            </a:r>
            <a:r>
              <a:rPr lang="en-US" dirty="0" err="1">
                <a:effectLst/>
              </a:rPr>
              <a:t>theta_x</a:t>
            </a:r>
            <a:r>
              <a:rPr lang="en-US" dirty="0">
                <a:effectLst/>
              </a:rPr>
              <a:t>)\\</a:t>
            </a:r>
          </a:p>
          <a:p>
            <a:r>
              <a:rPr lang="en-US" dirty="0">
                <a:effectLst/>
              </a:rPr>
              <a:t>0 &amp;-\sin(\</a:t>
            </a:r>
            <a:r>
              <a:rPr lang="en-US" dirty="0" err="1">
                <a:effectLst/>
              </a:rPr>
              <a:t>theta_x</a:t>
            </a:r>
            <a:r>
              <a:rPr lang="en-US" dirty="0">
                <a:effectLst/>
              </a:rPr>
              <a:t>) &amp;\cos(\</a:t>
            </a:r>
            <a:r>
              <a:rPr lang="en-US" dirty="0" err="1">
                <a:effectLst/>
              </a:rPr>
              <a:t>theta_x</a:t>
            </a:r>
            <a:r>
              <a:rPr lang="en-US" dirty="0">
                <a:effectLst/>
              </a:rPr>
              <a:t>) </a:t>
            </a:r>
          </a:p>
          <a:p>
            <a:r>
              <a:rPr lang="en-US" dirty="0">
                <a:effectLst/>
              </a:rPr>
              <a:t>\end{</a:t>
            </a:r>
            <a:r>
              <a:rPr lang="en-US" dirty="0" err="1">
                <a:effectLst/>
              </a:rPr>
              <a:t>bmatrix</a:t>
            </a:r>
            <a:r>
              <a:rPr lang="en-US" dirty="0">
                <a:effectLst/>
              </a:rPr>
              <a:t>}</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endParaRPr lang="en-US" dirty="0">
              <a:effectLst/>
            </a:endParaRPr>
          </a:p>
          <a:p>
            <a:r>
              <a:rPr lang="en-US" dirty="0">
                <a:effectLst/>
              </a:rPr>
              <a:t>\end{</a:t>
            </a:r>
            <a:r>
              <a:rPr lang="en-US" dirty="0" err="1">
                <a:effectLst/>
              </a:rPr>
              <a:t>bmatrix</a:t>
            </a:r>
            <a:r>
              <a:rPr lang="en-US" dirty="0">
                <a:effectLst/>
              </a:rPr>
              <a: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57</a:t>
            </a:fld>
            <a:endParaRPr lang="en-US" altLang="en-US"/>
          </a:p>
        </p:txBody>
      </p:sp>
    </p:spTree>
    <p:extLst>
      <p:ext uri="{BB962C8B-B14F-4D97-AF65-F5344CB8AC3E}">
        <p14:creationId xmlns:p14="http://schemas.microsoft.com/office/powerpoint/2010/main" val="3095893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altLang="en-US" dirty="0"/>
              <a:t>According the formula </a:t>
            </a:r>
            <a:r>
              <a:rPr lang="en-US" altLang="en-US" dirty="0" err="1"/>
              <a:t>Rcam</a:t>
            </a:r>
            <a:r>
              <a:rPr lang="en-US" altLang="en-US" dirty="0"/>
              <a:t>=</a:t>
            </a:r>
            <a:r>
              <a:rPr lang="en-US" altLang="en-US" dirty="0" err="1"/>
              <a:t>Rcam_x</a:t>
            </a:r>
            <a:r>
              <a:rPr lang="en-US" altLang="en-US" dirty="0"/>
              <a:t>*</a:t>
            </a:r>
            <a:r>
              <a:rPr lang="en-US" altLang="en-US" dirty="0" err="1"/>
              <a:t>Rcam_y</a:t>
            </a:r>
            <a:r>
              <a:rPr lang="en-US" altLang="en-US" dirty="0"/>
              <a:t>*</a:t>
            </a:r>
            <a:r>
              <a:rPr lang="en-US" altLang="en-US" dirty="0" err="1"/>
              <a:t>Rcam_z</a:t>
            </a:r>
            <a:r>
              <a:rPr lang="en-US" altLang="en-US" dirty="0"/>
              <a:t>, the camera rotations must be in this order: first rotate in z-axis , then y-axis , finally x-axis. See that </a:t>
            </a:r>
            <a:r>
              <a:rPr lang="en-US" altLang="en-US" dirty="0" err="1"/>
              <a:t>Rcam_z</a:t>
            </a:r>
            <a:r>
              <a:rPr lang="en-US" altLang="en-US" dirty="0"/>
              <a:t> is closest to [</a:t>
            </a:r>
            <a:r>
              <a:rPr lang="en-US" altLang="en-US" dirty="0" err="1"/>
              <a:t>Xw,Yw,Zw</a:t>
            </a:r>
            <a:r>
              <a:rPr lang="en-US" altLang="en-US" dirty="0"/>
              <a:t>]’ , hence it is rotated first.</a:t>
            </a:r>
          </a:p>
          <a:p>
            <a:r>
              <a:rPr lang="en-US" altLang="en-US" dirty="0"/>
              <a:t>Make sure your camera is rotated in this way, then you can use the above formula. </a:t>
            </a:r>
          </a:p>
          <a:p>
            <a:r>
              <a:rPr lang="en-US" altLang="en-US" dirty="0"/>
              <a:t>You may use another camera rotation sequence but you must change the formula .</a:t>
            </a:r>
          </a:p>
          <a:p>
            <a:r>
              <a:rPr lang="en-US" altLang="en-US" dirty="0"/>
              <a:t> E.g. If first rotate in x-axis , then y-axis , finally z-axis you should use the formula </a:t>
            </a:r>
            <a:r>
              <a:rPr lang="en-US" altLang="en-US" dirty="0" err="1"/>
              <a:t>Rcam</a:t>
            </a:r>
            <a:r>
              <a:rPr lang="en-US" altLang="en-US" dirty="0"/>
              <a:t>=</a:t>
            </a:r>
            <a:r>
              <a:rPr lang="en-US" altLang="en-US" dirty="0" err="1"/>
              <a:t>Rcam_z</a:t>
            </a:r>
            <a:r>
              <a:rPr lang="en-US" altLang="en-US" dirty="0"/>
              <a:t>*</a:t>
            </a:r>
            <a:r>
              <a:rPr lang="en-US" altLang="en-US" dirty="0" err="1"/>
              <a:t>Rcam_y</a:t>
            </a:r>
            <a:r>
              <a:rPr lang="en-US" altLang="en-US" dirty="0"/>
              <a:t>*</a:t>
            </a:r>
            <a:r>
              <a:rPr lang="en-US" altLang="en-US" dirty="0" err="1"/>
              <a:t>Rcam_x</a:t>
            </a:r>
            <a:endParaRPr lang="en-US" altLang="en-US" dirty="0"/>
          </a:p>
          <a:p>
            <a:endParaRPr lang="en-US" altLang="en-US" dirty="0"/>
          </a:p>
        </p:txBody>
      </p:sp>
      <p:sp>
        <p:nvSpPr>
          <p:cNvPr id="10547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EE7CD52F-6B5D-470B-A206-4109CCCE5168}" type="slidenum">
              <a:rPr lang="en-US" altLang="en-US" smtClean="0">
                <a:latin typeface="Arial" charset="0"/>
              </a:rPr>
              <a:pPr/>
              <a:t>58</a:t>
            </a:fld>
            <a:endParaRPr lang="en-US" altLang="en-US">
              <a:latin typeface="Arial" charset="0"/>
            </a:endParaRPr>
          </a:p>
        </p:txBody>
      </p:sp>
    </p:spTree>
    <p:extLst>
      <p:ext uri="{BB962C8B-B14F-4D97-AF65-F5344CB8AC3E}">
        <p14:creationId xmlns:p14="http://schemas.microsoft.com/office/powerpoint/2010/main" val="961790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47 %%%%%%%%%%%%%%%%%%%%%%%</a:t>
            </a:r>
          </a:p>
          <a:p>
            <a:r>
              <a:rPr lang="en-US" dirty="0">
                <a:effectLst/>
              </a:rPr>
              <a:t>%slide47</a:t>
            </a:r>
          </a:p>
          <a:p>
            <a:r>
              <a:rPr lang="en-US" dirty="0">
                <a:effectLst/>
              </a:rPr>
              <a:t>$</a:t>
            </a:r>
            <a:r>
              <a:rPr lang="en-US" dirty="0" err="1">
                <a:effectLst/>
              </a:rPr>
              <a:t>R_c</a:t>
            </a:r>
            <a:r>
              <a:rPr lang="en-US" dirty="0">
                <a:effectLst/>
              </a:rPr>
              <a:t>$ =</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\begin{</a:t>
            </a:r>
            <a:r>
              <a:rPr lang="en-US" dirty="0" err="1">
                <a:effectLst/>
              </a:rPr>
              <a:t>bmatrix</a:t>
            </a:r>
            <a:r>
              <a:rPr lang="en-US" dirty="0">
                <a:effectLst/>
              </a:rPr>
              <a:t>}</a:t>
            </a:r>
          </a:p>
          <a:p>
            <a:r>
              <a:rPr lang="en-US" dirty="0">
                <a:effectLst/>
              </a:rPr>
              <a:t>\cos(\</a:t>
            </a:r>
            <a:r>
              <a:rPr lang="en-US" dirty="0" err="1">
                <a:effectLst/>
              </a:rPr>
              <a:t>alpha_y</a:t>
            </a:r>
            <a:r>
              <a:rPr lang="en-US" dirty="0">
                <a:effectLst/>
              </a:rPr>
              <a:t>)\cos(\</a:t>
            </a:r>
            <a:r>
              <a:rPr lang="en-US" dirty="0" err="1">
                <a:effectLst/>
              </a:rPr>
              <a:t>alpha_y</a:t>
            </a:r>
            <a:r>
              <a:rPr lang="en-US" dirty="0">
                <a:effectLst/>
              </a:rPr>
              <a:t>) &amp;\cos(\</a:t>
            </a:r>
            <a:r>
              <a:rPr lang="en-US" dirty="0" err="1">
                <a:effectLst/>
              </a:rPr>
              <a:t>alpha_y</a:t>
            </a:r>
            <a:r>
              <a:rPr lang="en-US" dirty="0">
                <a:effectLst/>
              </a:rPr>
              <a:t>)\sin(\</a:t>
            </a:r>
            <a:r>
              <a:rPr lang="en-US" dirty="0" err="1">
                <a:effectLst/>
              </a:rPr>
              <a:t>alpha_z</a:t>
            </a:r>
            <a:r>
              <a:rPr lang="en-US" dirty="0">
                <a:effectLst/>
              </a:rPr>
              <a:t>) &amp;-\sin(\</a:t>
            </a:r>
            <a:r>
              <a:rPr lang="en-US" dirty="0" err="1">
                <a:effectLst/>
              </a:rPr>
              <a:t>alpha_y</a:t>
            </a:r>
            <a:r>
              <a:rPr lang="en-US" dirty="0">
                <a:effectLst/>
              </a:rPr>
              <a:t>)\\</a:t>
            </a:r>
          </a:p>
          <a:p>
            <a:r>
              <a:rPr lang="en-US" dirty="0">
                <a:effectLst/>
              </a:rPr>
              <a:t>%</a:t>
            </a:r>
          </a:p>
          <a:p>
            <a:r>
              <a:rPr lang="en-US" dirty="0">
                <a:effectLst/>
              </a:rPr>
              <a:t>\cos(\</a:t>
            </a:r>
            <a:r>
              <a:rPr lang="en-US" dirty="0" err="1">
                <a:effectLst/>
              </a:rPr>
              <a:t>alpha_z</a:t>
            </a:r>
            <a:r>
              <a:rPr lang="en-US" dirty="0">
                <a:effectLst/>
              </a:rPr>
              <a:t>)\sin(\</a:t>
            </a:r>
            <a:r>
              <a:rPr lang="en-US" dirty="0" err="1">
                <a:effectLst/>
              </a:rPr>
              <a:t>alpha_z</a:t>
            </a:r>
            <a:r>
              <a:rPr lang="en-US" dirty="0">
                <a:effectLst/>
              </a:rPr>
              <a:t>)\sin(\</a:t>
            </a:r>
            <a:r>
              <a:rPr lang="en-US" dirty="0" err="1">
                <a:effectLst/>
              </a:rPr>
              <a:t>alpha_y</a:t>
            </a:r>
            <a:r>
              <a:rPr lang="en-US" dirty="0">
                <a:effectLst/>
              </a:rPr>
              <a:t>) -\cos(\</a:t>
            </a:r>
            <a:r>
              <a:rPr lang="en-US" dirty="0" err="1">
                <a:effectLst/>
              </a:rPr>
              <a:t>alpha_x</a:t>
            </a:r>
            <a:r>
              <a:rPr lang="en-US" dirty="0">
                <a:effectLst/>
              </a:rPr>
              <a:t>)\sin(\</a:t>
            </a:r>
            <a:r>
              <a:rPr lang="en-US" dirty="0" err="1">
                <a:effectLst/>
              </a:rPr>
              <a:t>alpha_z</a:t>
            </a:r>
            <a:r>
              <a:rPr lang="en-US" dirty="0">
                <a:effectLst/>
              </a:rPr>
              <a:t>) &amp;\cos(\</a:t>
            </a:r>
            <a:r>
              <a:rPr lang="en-US" dirty="0" err="1">
                <a:effectLst/>
              </a:rPr>
              <a:t>alpha_x</a:t>
            </a:r>
            <a:r>
              <a:rPr lang="en-US" dirty="0">
                <a:effectLst/>
              </a:rPr>
              <a:t>)\cos(\</a:t>
            </a:r>
            <a:r>
              <a:rPr lang="en-US" dirty="0" err="1">
                <a:effectLst/>
              </a:rPr>
              <a:t>alpha_z</a:t>
            </a:r>
            <a:r>
              <a:rPr lang="en-US" dirty="0">
                <a:effectLst/>
              </a:rPr>
              <a:t>) + \sin(\</a:t>
            </a:r>
            <a:r>
              <a:rPr lang="en-US" dirty="0" err="1">
                <a:effectLst/>
              </a:rPr>
              <a:t>alpha_x</a:t>
            </a:r>
            <a:r>
              <a:rPr lang="en-US" dirty="0">
                <a:effectLst/>
              </a:rPr>
              <a:t>)\sin(\</a:t>
            </a:r>
            <a:r>
              <a:rPr lang="en-US" dirty="0" err="1">
                <a:effectLst/>
              </a:rPr>
              <a:t>alpha_y</a:t>
            </a:r>
            <a:r>
              <a:rPr lang="en-US" dirty="0">
                <a:effectLst/>
              </a:rPr>
              <a:t>)\sin(\</a:t>
            </a:r>
            <a:r>
              <a:rPr lang="en-US" dirty="0" err="1">
                <a:effectLst/>
              </a:rPr>
              <a:t>alpha_z</a:t>
            </a:r>
            <a:r>
              <a:rPr lang="en-US" dirty="0">
                <a:effectLst/>
              </a:rPr>
              <a:t>) &amp;\cos(\</a:t>
            </a:r>
            <a:r>
              <a:rPr lang="en-US" dirty="0" err="1">
                <a:effectLst/>
              </a:rPr>
              <a:t>alpha_y</a:t>
            </a:r>
            <a:r>
              <a:rPr lang="en-US" dirty="0">
                <a:effectLst/>
              </a:rPr>
              <a:t>)\sin(\</a:t>
            </a:r>
            <a:r>
              <a:rPr lang="en-US" dirty="0" err="1">
                <a:effectLst/>
              </a:rPr>
              <a:t>alpha_x</a:t>
            </a:r>
            <a:r>
              <a:rPr lang="en-US" dirty="0">
                <a:effectLst/>
              </a:rPr>
              <a:t>)\\</a:t>
            </a:r>
          </a:p>
          <a:p>
            <a:r>
              <a:rPr lang="en-US" dirty="0">
                <a:effectLst/>
              </a:rPr>
              <a:t>%</a:t>
            </a:r>
          </a:p>
          <a:p>
            <a:r>
              <a:rPr lang="en-US" dirty="0">
                <a:effectLst/>
              </a:rPr>
              <a:t>\sin(\</a:t>
            </a:r>
            <a:r>
              <a:rPr lang="en-US" dirty="0" err="1">
                <a:effectLst/>
              </a:rPr>
              <a:t>alpha_x</a:t>
            </a:r>
            <a:r>
              <a:rPr lang="en-US" dirty="0">
                <a:effectLst/>
              </a:rPr>
              <a:t>)\sin(\</a:t>
            </a:r>
            <a:r>
              <a:rPr lang="en-US" dirty="0" err="1">
                <a:effectLst/>
              </a:rPr>
              <a:t>alpha_z</a:t>
            </a:r>
            <a:r>
              <a:rPr lang="en-US" dirty="0">
                <a:effectLst/>
              </a:rPr>
              <a:t>) + \cos(\</a:t>
            </a:r>
            <a:r>
              <a:rPr lang="en-US" dirty="0" err="1">
                <a:effectLst/>
              </a:rPr>
              <a:t>alpha_x</a:t>
            </a:r>
            <a:r>
              <a:rPr lang="en-US" dirty="0">
                <a:effectLst/>
              </a:rPr>
              <a:t>)\cos(\</a:t>
            </a:r>
            <a:r>
              <a:rPr lang="en-US" dirty="0" err="1">
                <a:effectLst/>
              </a:rPr>
              <a:t>alpha_z</a:t>
            </a:r>
            <a:r>
              <a:rPr lang="en-US" dirty="0">
                <a:effectLst/>
              </a:rPr>
              <a:t>)\sin(\</a:t>
            </a:r>
            <a:r>
              <a:rPr lang="en-US" dirty="0" err="1">
                <a:effectLst/>
              </a:rPr>
              <a:t>alpha_y</a:t>
            </a:r>
            <a:r>
              <a:rPr lang="en-US" dirty="0">
                <a:effectLst/>
              </a:rPr>
              <a:t>) &amp;\cos(\</a:t>
            </a:r>
            <a:r>
              <a:rPr lang="en-US" dirty="0" err="1">
                <a:effectLst/>
              </a:rPr>
              <a:t>alpha_x</a:t>
            </a:r>
            <a:r>
              <a:rPr lang="en-US" dirty="0">
                <a:effectLst/>
              </a:rPr>
              <a:t>)\sin(\</a:t>
            </a:r>
            <a:r>
              <a:rPr lang="en-US" dirty="0" err="1">
                <a:effectLst/>
              </a:rPr>
              <a:t>alpha_y</a:t>
            </a:r>
            <a:r>
              <a:rPr lang="en-US" dirty="0">
                <a:effectLst/>
              </a:rPr>
              <a:t>)\sin(\</a:t>
            </a:r>
            <a:r>
              <a:rPr lang="en-US" dirty="0" err="1">
                <a:effectLst/>
              </a:rPr>
              <a:t>alpha_z</a:t>
            </a:r>
            <a:r>
              <a:rPr lang="en-US" dirty="0">
                <a:effectLst/>
              </a:rPr>
              <a:t>) - \cos(\</a:t>
            </a:r>
            <a:r>
              <a:rPr lang="en-US" dirty="0" err="1">
                <a:effectLst/>
              </a:rPr>
              <a:t>alpha_z</a:t>
            </a:r>
            <a:r>
              <a:rPr lang="en-US" dirty="0">
                <a:effectLst/>
              </a:rPr>
              <a:t>)\sin(\</a:t>
            </a:r>
            <a:r>
              <a:rPr lang="en-US" dirty="0" err="1">
                <a:effectLst/>
              </a:rPr>
              <a:t>alpha_x</a:t>
            </a:r>
            <a:r>
              <a:rPr lang="en-US" dirty="0">
                <a:effectLst/>
              </a:rPr>
              <a:t>) &amp;cos(\</a:t>
            </a:r>
            <a:r>
              <a:rPr lang="en-US" dirty="0" err="1">
                <a:effectLst/>
              </a:rPr>
              <a:t>alpha_x</a:t>
            </a:r>
            <a:r>
              <a:rPr lang="en-US" dirty="0">
                <a:effectLst/>
              </a:rPr>
              <a:t>)\cos(\</a:t>
            </a:r>
            <a:r>
              <a:rPr lang="en-US" dirty="0" err="1">
                <a:effectLst/>
              </a:rPr>
              <a:t>alpha_y</a:t>
            </a:r>
            <a:r>
              <a:rPr lang="en-US" dirty="0">
                <a:effectLst/>
              </a:rPr>
              <a:t>)</a:t>
            </a:r>
          </a:p>
          <a:p>
            <a:r>
              <a:rPr lang="en-US" dirty="0">
                <a:effectLst/>
              </a:rPr>
              <a:t>\end{</a:t>
            </a:r>
            <a:r>
              <a:rPr lang="en-US" dirty="0" err="1">
                <a:effectLst/>
              </a:rPr>
              <a:t>bmatrix</a:t>
            </a:r>
            <a:r>
              <a:rPr lang="en-US" dirty="0">
                <a:effectLst/>
              </a:rPr>
              <a:t>}</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59</a:t>
            </a:fld>
            <a:endParaRPr lang="en-US" altLang="en-US"/>
          </a:p>
        </p:txBody>
      </p:sp>
    </p:spTree>
    <p:extLst>
      <p:ext uri="{BB962C8B-B14F-4D97-AF65-F5344CB8AC3E}">
        <p14:creationId xmlns:p14="http://schemas.microsoft.com/office/powerpoint/2010/main" val="587344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dirty="0"/>
              <a:t>After studying the effect of pure camera rotation where Tc=0, we now study the problem when the camera has translation Tc.</a:t>
            </a:r>
          </a:p>
          <a:p>
            <a:r>
              <a:rPr lang="en-US" altLang="en-US" dirty="0"/>
              <a:t>From the diagram you should observe that , the vector from the camera (camera center) to the top of the Christmas tree is equal to Pw-Tc.</a:t>
            </a:r>
          </a:p>
          <a:p>
            <a:r>
              <a:rPr lang="en-US" altLang="en-US" dirty="0"/>
              <a:t>So now we have a vector (Pw-Tc, from the camera center to the Christmas tree top) in the world coordinates, </a:t>
            </a:r>
          </a:p>
          <a:p>
            <a:r>
              <a:rPr lang="en-US" altLang="en-US" dirty="0"/>
              <a:t>we want to know how the vector is described in the camera coordinate system, so </a:t>
            </a:r>
            <a:r>
              <a:rPr lang="en-US" altLang="en-US" dirty="0" err="1"/>
              <a:t>Rc</a:t>
            </a:r>
            <a:r>
              <a:rPr lang="en-US" altLang="en-US" dirty="0"/>
              <a:t> is no used.</a:t>
            </a:r>
          </a:p>
          <a:p>
            <a:r>
              <a:rPr lang="en-US" altLang="en-US" dirty="0"/>
              <a:t>We learned that a vector P in the world coordinates is described as Pc= </a:t>
            </a:r>
            <a:r>
              <a:rPr lang="en-US" altLang="en-US" dirty="0" err="1"/>
              <a:t>Rc</a:t>
            </a:r>
            <a:r>
              <a:rPr lang="en-US" altLang="en-US" dirty="0"/>
              <a:t>*P=Rx*Ry*</a:t>
            </a:r>
            <a:r>
              <a:rPr lang="en-US" altLang="en-US" dirty="0" err="1"/>
              <a:t>Rz</a:t>
            </a:r>
            <a:r>
              <a:rPr lang="en-US" altLang="en-US" dirty="0"/>
              <a:t>*P </a:t>
            </a:r>
          </a:p>
          <a:p>
            <a:r>
              <a:rPr lang="en-US" altLang="en-US" dirty="0"/>
              <a:t>if the coordinate system is rotated </a:t>
            </a:r>
            <a:r>
              <a:rPr lang="en-US" altLang="en-US" dirty="0" err="1"/>
              <a:t>Rz</a:t>
            </a:r>
            <a:r>
              <a:rPr lang="en-US" altLang="en-US" dirty="0"/>
              <a:t> in the z-axis, Ry in the y-axis and Rx-in the x-axis.</a:t>
            </a:r>
          </a:p>
          <a:p>
            <a:r>
              <a:rPr lang="en-US" altLang="en-US" dirty="0"/>
              <a:t>Hence the total transformation (combining translation and rotation) becomes Pc=</a:t>
            </a:r>
            <a:r>
              <a:rPr lang="en-US" altLang="en-US" dirty="0" err="1"/>
              <a:t>Rc</a:t>
            </a:r>
            <a:r>
              <a:rPr lang="en-US" altLang="en-US" dirty="0"/>
              <a:t>(Pw-Tc)</a:t>
            </a:r>
          </a:p>
          <a:p>
            <a:r>
              <a:rPr lang="en-US" altLang="en-US" dirty="0"/>
              <a:t>That means a point Pw in the world coordinates is the same point Pc in the camera coordinates if the camera is translated and rotated.</a:t>
            </a:r>
          </a:p>
          <a:p>
            <a:endParaRPr lang="en-US" altLang="en-US" dirty="0"/>
          </a:p>
          <a:p>
            <a:r>
              <a:rPr lang="en-US" altLang="en-US" dirty="0"/>
              <a:t>%%% </a:t>
            </a:r>
            <a:r>
              <a:rPr lang="en-US" altLang="en-US" dirty="0" err="1"/>
              <a:t>latext</a:t>
            </a:r>
            <a:r>
              <a:rPr lang="en-US" altLang="en-US" dirty="0"/>
              <a:t> formula</a:t>
            </a:r>
          </a:p>
          <a:p>
            <a:r>
              <a:rPr lang="en-US" dirty="0">
                <a:effectLst/>
              </a:rPr>
              <a:t>%%%% %%% p 45 %%%%%%%%%%</a:t>
            </a:r>
          </a:p>
          <a:p>
            <a:r>
              <a:rPr lang="en-US" dirty="0">
                <a:effectLst/>
              </a:rPr>
              <a:t>slide 45</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a:t>
            </a:r>
          </a:p>
          <a:p>
            <a:r>
              <a:rPr lang="en-US" dirty="0">
                <a:effectLst/>
              </a:rPr>
              <a:t>%...... 1 ......................................</a:t>
            </a:r>
          </a:p>
          <a:p>
            <a:r>
              <a:rPr lang="en-US" dirty="0" err="1">
                <a:effectLst/>
              </a:rPr>
              <a:t>P_x</a:t>
            </a:r>
            <a:r>
              <a:rPr lang="en-US" dirty="0">
                <a:effectLst/>
              </a:rPr>
              <a:t>&amp;=</a:t>
            </a:r>
            <a:r>
              <a:rPr lang="en-US" dirty="0" err="1">
                <a:effectLst/>
              </a:rPr>
              <a:t>R_c</a:t>
            </a:r>
            <a:r>
              <a:rPr lang="en-US" dirty="0">
                <a:effectLst/>
              </a:rPr>
              <a:t>(</a:t>
            </a:r>
            <a:r>
              <a:rPr lang="en-US" dirty="0" err="1">
                <a:effectLst/>
              </a:rPr>
              <a:t>P_w-T_c</a:t>
            </a:r>
            <a:r>
              <a:rPr lang="en-US" dirty="0">
                <a:effectLst/>
              </a:rPr>
              <a:t>)\\</a:t>
            </a:r>
          </a:p>
          <a:p>
            <a:r>
              <a:rPr lang="en-US" dirty="0">
                <a:effectLst/>
              </a:rPr>
              <a:t>%...... 2 ......................................</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r>
              <a:rPr lang="en-US" dirty="0">
                <a:effectLst/>
              </a:rPr>
              <a:t>\\</a:t>
            </a:r>
          </a:p>
          <a:p>
            <a:r>
              <a:rPr lang="en-US" dirty="0">
                <a:effectLst/>
              </a:rPr>
              <a:t>1</a:t>
            </a:r>
          </a:p>
          <a:p>
            <a:r>
              <a:rPr lang="en-US" dirty="0">
                <a:effectLst/>
              </a:rPr>
              <a:t>\end{</a:t>
            </a:r>
            <a:r>
              <a:rPr lang="en-US" dirty="0" err="1">
                <a:effectLst/>
              </a:rPr>
              <a:t>bmatrix</a:t>
            </a:r>
            <a:r>
              <a:rPr lang="en-US" dirty="0">
                <a:effectLst/>
              </a:rPr>
              <a:t>}_{(4 \times 1)}&amp;=</a:t>
            </a:r>
          </a:p>
          <a:p>
            <a:r>
              <a:rPr lang="en-US" dirty="0">
                <a:effectLst/>
              </a:rPr>
              <a:t>\begin{</a:t>
            </a:r>
            <a:r>
              <a:rPr lang="en-US" dirty="0" err="1">
                <a:effectLst/>
              </a:rPr>
              <a:t>bmatrix</a:t>
            </a:r>
            <a:r>
              <a:rPr lang="en-US" dirty="0">
                <a:effectLst/>
              </a:rPr>
              <a:t>}</a:t>
            </a:r>
          </a:p>
          <a:p>
            <a:r>
              <a:rPr lang="en-US" dirty="0" err="1">
                <a:effectLst/>
              </a:rPr>
              <a:t>R_c</a:t>
            </a:r>
            <a:r>
              <a:rPr lang="en-US" dirty="0">
                <a:effectLst/>
              </a:rPr>
              <a:t> &amp;-</a:t>
            </a:r>
            <a:r>
              <a:rPr lang="en-US" dirty="0" err="1">
                <a:effectLst/>
              </a:rPr>
              <a:t>R_c</a:t>
            </a:r>
            <a:r>
              <a:rPr lang="en-US" dirty="0">
                <a:effectLst/>
              </a:rPr>
              <a:t>*</a:t>
            </a:r>
            <a:r>
              <a:rPr lang="en-US" dirty="0" err="1">
                <a:effectLst/>
              </a:rPr>
              <a:t>T_c</a:t>
            </a:r>
            <a:r>
              <a:rPr lang="en-US" dirty="0">
                <a:effectLst/>
              </a:rPr>
              <a:t>\\</a:t>
            </a:r>
          </a:p>
          <a:p>
            <a:r>
              <a:rPr lang="en-US" dirty="0">
                <a:effectLst/>
              </a:rPr>
              <a:t>0 &amp;1</a:t>
            </a:r>
          </a:p>
          <a:p>
            <a:r>
              <a:rPr lang="en-US" dirty="0">
                <a:effectLst/>
              </a:rPr>
              <a:t>\end{</a:t>
            </a:r>
            <a:r>
              <a:rPr lang="en-US" dirty="0" err="1">
                <a:effectLst/>
              </a:rPr>
              <a:t>bmatrix</a:t>
            </a:r>
            <a:r>
              <a:rPr lang="en-US" dirty="0">
                <a:effectLst/>
              </a:rPr>
              <a:t>}_{(4 \times 4)}</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 3 ......................................</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}_{(3 \times 1)}&amp;=R_{c(3 \times 3)}</a:t>
            </a:r>
          </a:p>
          <a:p>
            <a:r>
              <a:rPr lang="en-US" dirty="0">
                <a:effectLst/>
              </a:rPr>
              <a:t>[I_3 | -</a:t>
            </a:r>
            <a:r>
              <a:rPr lang="en-US" dirty="0" err="1">
                <a:effectLst/>
              </a:rPr>
              <a:t>T_c</a:t>
            </a:r>
            <a:r>
              <a:rPr lang="en-US" dirty="0">
                <a:effectLst/>
              </a:rPr>
              <a:t>]_{(3 \times 4)}</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M_{</a:t>
            </a:r>
            <a:r>
              <a:rPr lang="en-US" dirty="0" err="1">
                <a:effectLst/>
              </a:rPr>
              <a:t>ext</a:t>
            </a:r>
            <a:r>
              <a:rPr lang="en-US" dirty="0">
                <a:effectLst/>
              </a:rPr>
              <a:t>(3x4))}\begin{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endParaRPr lang="en-US" altLang="en-US" dirty="0"/>
          </a:p>
          <a:p>
            <a:endParaRPr lang="en-US" altLang="en-US" dirty="0"/>
          </a:p>
        </p:txBody>
      </p:sp>
      <p:sp>
        <p:nvSpPr>
          <p:cNvPr id="10752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EAF15EB5-5890-46BF-8F86-B95A36A6F8E1}" type="slidenum">
              <a:rPr lang="en-US" altLang="en-US" smtClean="0">
                <a:latin typeface="Arial" charset="0"/>
              </a:rPr>
              <a:pPr/>
              <a:t>60</a:t>
            </a:fld>
            <a:endParaRPr lang="en-US" altLang="en-US">
              <a:latin typeface="Arial" charset="0"/>
            </a:endParaRPr>
          </a:p>
        </p:txBody>
      </p:sp>
    </p:spTree>
    <p:extLst>
      <p:ext uri="{BB962C8B-B14F-4D97-AF65-F5344CB8AC3E}">
        <p14:creationId xmlns:p14="http://schemas.microsoft.com/office/powerpoint/2010/main" val="318631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a:t>From your secondary school physics, you probably have learn this mode, if you place a lens in front of a screen you get the inverted image. A pin hoe camera and a thin lens camera are similar. The image is a 2D projection of the 3D world.</a:t>
            </a:r>
          </a:p>
        </p:txBody>
      </p:sp>
      <p:sp>
        <p:nvSpPr>
          <p:cNvPr id="8294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B7D6C47-7809-484E-9B01-9ABCF68DC232}" type="slidenum">
              <a:rPr lang="en-US" altLang="en-US" smtClean="0">
                <a:latin typeface="Arial" charset="0"/>
              </a:rPr>
              <a:pPr/>
              <a:t>4</a:t>
            </a:fld>
            <a:endParaRPr lang="en-US" altLang="en-US">
              <a:latin typeface="Arial" charset="0"/>
            </a:endParaRPr>
          </a:p>
        </p:txBody>
      </p:sp>
    </p:spTree>
    <p:extLst>
      <p:ext uri="{BB962C8B-B14F-4D97-AF65-F5344CB8AC3E}">
        <p14:creationId xmlns:p14="http://schemas.microsoft.com/office/powerpoint/2010/main" val="2961804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dirty="0">
                <a:effectLst/>
              </a:rPr>
              <a:t>\</a:t>
            </a:r>
            <a:r>
              <a:rPr lang="en-US" dirty="0" err="1">
                <a:effectLst/>
              </a:rPr>
              <a:t>documentclass</a:t>
            </a:r>
            <a:r>
              <a:rPr lang="en-US" dirty="0">
                <a:effectLst/>
              </a:rPr>
              <a:t>{article} %for testing formulas ppt cam, </a:t>
            </a:r>
          </a:p>
          <a:p>
            <a:r>
              <a:rPr lang="en-US" dirty="0">
                <a:effectLst/>
              </a:rPr>
              <a:t>\</a:t>
            </a:r>
            <a:r>
              <a:rPr lang="en-US" dirty="0" err="1">
                <a:effectLst/>
              </a:rPr>
              <a:t>usepackage</a:t>
            </a:r>
            <a:r>
              <a:rPr lang="en-US" dirty="0">
                <a:effectLst/>
              </a:rPr>
              <a:t>{</a:t>
            </a:r>
            <a:r>
              <a:rPr lang="en-US" dirty="0" err="1">
                <a:effectLst/>
              </a:rPr>
              <a:t>amsmath</a:t>
            </a:r>
            <a:r>
              <a:rPr lang="en-US" dirty="0">
                <a:effectLst/>
              </a:rPr>
              <a:t>}</a:t>
            </a:r>
          </a:p>
          <a:p>
            <a:r>
              <a:rPr lang="en-US" dirty="0">
                <a:effectLst/>
              </a:rPr>
              <a:t>\begin{document}</a:t>
            </a:r>
          </a:p>
          <a:p>
            <a:r>
              <a:rPr lang="en-US" dirty="0">
                <a:effectLst/>
              </a:rPr>
              <a:t>%%%######  slide 7 ################</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R_{cam} = </a:t>
            </a:r>
            <a:r>
              <a:rPr lang="en-US" dirty="0" err="1">
                <a:effectLst/>
              </a:rPr>
              <a:t>R_c</a:t>
            </a:r>
            <a:r>
              <a:rPr lang="en-US" dirty="0">
                <a:effectLst/>
              </a:rPr>
              <a:t>^{-1}, T_{cam} </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\end{document}</a:t>
            </a:r>
            <a:endParaRPr lang="en-US" altLang="en-US" dirty="0"/>
          </a:p>
        </p:txBody>
      </p:sp>
      <p:sp>
        <p:nvSpPr>
          <p:cNvPr id="8602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83133FD5-6287-4053-9493-F243DAF1A9BF}" type="slidenum">
              <a:rPr lang="en-US" altLang="en-US" smtClean="0">
                <a:latin typeface="Arial" charset="0"/>
              </a:rPr>
              <a:pPr/>
              <a:t>61</a:t>
            </a:fld>
            <a:endParaRPr lang="en-US" altLang="en-US">
              <a:latin typeface="Arial" charset="0"/>
            </a:endParaRPr>
          </a:p>
        </p:txBody>
      </p:sp>
    </p:spTree>
    <p:extLst>
      <p:ext uri="{BB962C8B-B14F-4D97-AF65-F5344CB8AC3E}">
        <p14:creationId xmlns:p14="http://schemas.microsoft.com/office/powerpoint/2010/main" val="1882288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51 %%%%%%%%%%%%%%%%%%%</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\begin{</a:t>
            </a:r>
            <a:r>
              <a:rPr lang="en-US" dirty="0" err="1">
                <a:effectLst/>
              </a:rPr>
              <a:t>bmatrix</a:t>
            </a:r>
            <a:r>
              <a:rPr lang="en-US" dirty="0">
                <a:effectLst/>
              </a:rPr>
              <a:t>}</a:t>
            </a:r>
          </a:p>
          <a:p>
            <a:r>
              <a:rPr lang="en-US" dirty="0">
                <a:effectLst/>
              </a:rPr>
              <a:t>s*u\\</a:t>
            </a:r>
          </a:p>
          <a:p>
            <a:r>
              <a:rPr lang="en-US" dirty="0">
                <a:effectLst/>
              </a:rPr>
              <a:t>s*v\\</a:t>
            </a:r>
          </a:p>
          <a:p>
            <a:r>
              <a:rPr lang="en-US" dirty="0">
                <a:effectLst/>
              </a:rPr>
              <a:t>s</a:t>
            </a:r>
          </a:p>
          <a:p>
            <a:r>
              <a:rPr lang="en-US" dirty="0">
                <a:effectLst/>
              </a:rPr>
              <a:t>\end{</a:t>
            </a:r>
            <a:r>
              <a:rPr lang="en-US" dirty="0" err="1">
                <a:effectLst/>
              </a:rPr>
              <a:t>bmatrix</a:t>
            </a:r>
            <a:r>
              <a:rPr lang="en-US" dirty="0">
                <a:effectLst/>
              </a:rPr>
              <a:t>}_{(3 \times 1)}&amp;=M_{</a:t>
            </a:r>
            <a:r>
              <a:rPr lang="en-US" dirty="0" err="1">
                <a:effectLst/>
              </a:rPr>
              <a:t>int</a:t>
            </a:r>
            <a:r>
              <a:rPr lang="en-US" dirty="0">
                <a:effectLst/>
              </a:rPr>
              <a:t>(3 \times 3)}*M_{</a:t>
            </a:r>
            <a:r>
              <a:rPr lang="en-US" dirty="0" err="1">
                <a:effectLst/>
              </a:rPr>
              <a:t>ext</a:t>
            </a:r>
            <a:r>
              <a:rPr lang="en-US" dirty="0">
                <a:effectLst/>
              </a:rPr>
              <a:t>(3 \times 4)}\begin{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a:t>
            </a:r>
          </a:p>
          <a:p>
            <a:r>
              <a:rPr lang="en-US" dirty="0">
                <a:effectLst/>
              </a:rPr>
              <a:t>\begin{</a:t>
            </a:r>
            <a:r>
              <a:rPr lang="en-US" dirty="0" err="1">
                <a:effectLst/>
              </a:rPr>
              <a:t>bmatrix</a:t>
            </a:r>
            <a:r>
              <a:rPr lang="en-US" dirty="0">
                <a:effectLst/>
              </a:rPr>
              <a:t>}</a:t>
            </a:r>
          </a:p>
          <a:p>
            <a:r>
              <a:rPr lang="en-US" dirty="0">
                <a:effectLst/>
              </a:rPr>
              <a:t>s*u\\</a:t>
            </a:r>
          </a:p>
          <a:p>
            <a:r>
              <a:rPr lang="en-US" dirty="0">
                <a:effectLst/>
              </a:rPr>
              <a:t>s*v\\</a:t>
            </a:r>
          </a:p>
          <a:p>
            <a:r>
              <a:rPr lang="en-US" dirty="0">
                <a:effectLst/>
              </a:rPr>
              <a:t>s</a:t>
            </a:r>
          </a:p>
          <a:p>
            <a:r>
              <a:rPr lang="en-US" dirty="0">
                <a:effectLst/>
              </a:rPr>
              <a:t>\end{</a:t>
            </a:r>
            <a:r>
              <a:rPr lang="en-US" dirty="0" err="1">
                <a:effectLst/>
              </a:rPr>
              <a:t>bmatrix</a:t>
            </a:r>
            <a:r>
              <a:rPr lang="en-US" dirty="0">
                <a:effectLst/>
              </a:rPr>
              <a:t>}_{(3 \times 1)}&amp;=P_{(3 \times 4)}*\begin{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64</a:t>
            </a:fld>
            <a:endParaRPr lang="en-US" altLang="en-US"/>
          </a:p>
        </p:txBody>
      </p:sp>
    </p:spTree>
    <p:extLst>
      <p:ext uri="{BB962C8B-B14F-4D97-AF65-F5344CB8AC3E}">
        <p14:creationId xmlns:p14="http://schemas.microsoft.com/office/powerpoint/2010/main" val="38791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E80D9-5A8A-4264-8BC2-222B0461B6BF}" type="slidenum">
              <a:rPr lang="en-US" smtClean="0"/>
              <a:t>75</a:t>
            </a:fld>
            <a:endParaRPr lang="en-US"/>
          </a:p>
        </p:txBody>
      </p:sp>
    </p:spTree>
    <p:extLst>
      <p:ext uri="{BB962C8B-B14F-4D97-AF65-F5344CB8AC3E}">
        <p14:creationId xmlns:p14="http://schemas.microsoft.com/office/powerpoint/2010/main" val="72271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a:defRPr/>
            </a:pPr>
            <a:fld id="{446F8366-03FB-496F-9870-B3EFE644CD93}" type="slidenum">
              <a:rPr lang="en-US" altLang="en-US" smtClean="0"/>
              <a:pPr>
                <a:defRPr/>
              </a:pPr>
              <a:t>76</a:t>
            </a:fld>
            <a:endParaRPr lang="en-US" altLang="en-US"/>
          </a:p>
        </p:txBody>
      </p:sp>
    </p:spTree>
    <p:extLst>
      <p:ext uri="{BB962C8B-B14F-4D97-AF65-F5344CB8AC3E}">
        <p14:creationId xmlns:p14="http://schemas.microsoft.com/office/powerpoint/2010/main" val="1053198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6F8366-03FB-496F-9870-B3EFE644CD93}" type="slidenum">
              <a:rPr lang="en-US" altLang="en-US" smtClean="0"/>
              <a:pPr>
                <a:defRPr/>
              </a:pPr>
              <a:t>80</a:t>
            </a:fld>
            <a:endParaRPr lang="en-US" altLang="en-US"/>
          </a:p>
        </p:txBody>
      </p:sp>
    </p:spTree>
    <p:extLst>
      <p:ext uri="{BB962C8B-B14F-4D97-AF65-F5344CB8AC3E}">
        <p14:creationId xmlns:p14="http://schemas.microsoft.com/office/powerpoint/2010/main" val="765186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a:t>We learned that a vector P in the world coordinates is described as Pc= Rc*P=Rx*Ry*Rz*P  </a:t>
            </a:r>
          </a:p>
          <a:p>
            <a:r>
              <a:rPr lang="en-US" altLang="en-US"/>
              <a:t>if the coordinate system is rotated Rz in the z-axis, Ry in the y-axis and Rx-in the x-axis.</a:t>
            </a:r>
          </a:p>
          <a:p>
            <a:endParaRPr lang="en-US" altLang="en-US"/>
          </a:p>
          <a:p>
            <a:endParaRPr lang="en-US" altLang="en-US"/>
          </a:p>
          <a:p>
            <a:endParaRPr lang="en-US" altLang="en-US"/>
          </a:p>
        </p:txBody>
      </p:sp>
      <p:sp>
        <p:nvSpPr>
          <p:cNvPr id="10854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43FCEFC1-9897-4353-B0CD-66D7DBCF92FC}" type="slidenum">
              <a:rPr lang="en-US" altLang="en-US" smtClean="0">
                <a:latin typeface="Arial" charset="0"/>
              </a:rPr>
              <a:pPr/>
              <a:t>90</a:t>
            </a:fld>
            <a:endParaRPr lang="en-US" altLang="en-US">
              <a:latin typeface="Arial" charset="0"/>
            </a:endParaRPr>
          </a:p>
        </p:txBody>
      </p:sp>
    </p:spTree>
    <p:extLst>
      <p:ext uri="{BB962C8B-B14F-4D97-AF65-F5344CB8AC3E}">
        <p14:creationId xmlns:p14="http://schemas.microsoft.com/office/powerpoint/2010/main" val="3158683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a:p>
        </p:txBody>
      </p:sp>
      <p:sp>
        <p:nvSpPr>
          <p:cNvPr id="10957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B8DD548-3EC2-4726-A6F4-C92D2B3CA183}" type="slidenum">
              <a:rPr lang="en-US" altLang="en-US" smtClean="0">
                <a:latin typeface="Arial" charset="0"/>
              </a:rPr>
              <a:pPr/>
              <a:t>92</a:t>
            </a:fld>
            <a:endParaRPr lang="en-US" altLang="en-US">
              <a:latin typeface="Arial" charset="0"/>
            </a:endParaRPr>
          </a:p>
        </p:txBody>
      </p:sp>
    </p:spTree>
    <p:extLst>
      <p:ext uri="{BB962C8B-B14F-4D97-AF65-F5344CB8AC3E}">
        <p14:creationId xmlns:p14="http://schemas.microsoft.com/office/powerpoint/2010/main" val="264025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altLang="en-US"/>
              <a:t>According the formula Rc=Rx*Ry*Rz, the camera rotations must be in this order: first rotate in z-axis , then y-axis , finally x-axis. See that Rz is closest to [Xw,Yw,Zw]’ , hence it is rotated first.</a:t>
            </a:r>
          </a:p>
          <a:p>
            <a:r>
              <a:rPr lang="en-US" altLang="en-US"/>
              <a:t>Make sure your camera is rotated in this way, then you can use the above formula. </a:t>
            </a:r>
          </a:p>
          <a:p>
            <a:r>
              <a:rPr lang="en-US" altLang="en-US"/>
              <a:t>You may use another camera rotation sequence but you must change the formula .</a:t>
            </a:r>
          </a:p>
          <a:p>
            <a:r>
              <a:rPr lang="en-US" altLang="en-US"/>
              <a:t> E.g. If first rotate in x-axis , then y-axis , finally z-axis you should use the formula Rc=Rz*Ry*Rx</a:t>
            </a:r>
          </a:p>
          <a:p>
            <a:endParaRPr lang="en-US" altLang="en-US"/>
          </a:p>
          <a:p>
            <a:endParaRPr lang="en-US" altLang="en-US"/>
          </a:p>
        </p:txBody>
      </p:sp>
      <p:sp>
        <p:nvSpPr>
          <p:cNvPr id="11059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5D6129F6-D703-4FAE-BD1A-863C5C466E74}" type="slidenum">
              <a:rPr lang="en-US" altLang="en-US" smtClean="0">
                <a:latin typeface="Arial" charset="0"/>
              </a:rPr>
              <a:pPr/>
              <a:t>93</a:t>
            </a:fld>
            <a:endParaRPr lang="en-US" altLang="en-US">
              <a:latin typeface="Arial" charset="0"/>
            </a:endParaRPr>
          </a:p>
        </p:txBody>
      </p:sp>
    </p:spTree>
    <p:extLst>
      <p:ext uri="{BB962C8B-B14F-4D97-AF65-F5344CB8AC3E}">
        <p14:creationId xmlns:p14="http://schemas.microsoft.com/office/powerpoint/2010/main" val="1796235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altLang="en-US"/>
              <a:t>According the formula Rc=Rx*Ry*Rz, the camera rotations must be in this order: first rotate in z-axis , then y-axis , finally x-axis. See that Rz is closest to [Xw,Yw,Zw]’ , hence it is rotated first.</a:t>
            </a:r>
          </a:p>
          <a:p>
            <a:r>
              <a:rPr lang="en-US" altLang="en-US"/>
              <a:t>Make sure your camera is rotated in this way, then you can use the above formula. </a:t>
            </a:r>
          </a:p>
          <a:p>
            <a:r>
              <a:rPr lang="en-US" altLang="en-US"/>
              <a:t>You may use another camera rotation sequence but you must change the formula .</a:t>
            </a:r>
          </a:p>
          <a:p>
            <a:r>
              <a:rPr lang="en-US" altLang="en-US"/>
              <a:t> E.g. If first rotate in x-axis , then y-axis , finally z-axis you should use the formula Rc=Rz*Ry*Rx</a:t>
            </a:r>
          </a:p>
          <a:p>
            <a:endParaRPr lang="en-US" altLang="en-US"/>
          </a:p>
          <a:p>
            <a:endParaRPr lang="en-US" altLang="en-US"/>
          </a:p>
        </p:txBody>
      </p:sp>
      <p:sp>
        <p:nvSpPr>
          <p:cNvPr id="11162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50302E4E-927D-4415-8537-130F40AA8976}" type="slidenum">
              <a:rPr lang="en-US" altLang="en-US" smtClean="0">
                <a:latin typeface="Arial" charset="0"/>
              </a:rPr>
              <a:pPr/>
              <a:t>94</a:t>
            </a:fld>
            <a:endParaRPr lang="en-US" altLang="en-US">
              <a:latin typeface="Arial" charset="0"/>
            </a:endParaRPr>
          </a:p>
        </p:txBody>
      </p:sp>
    </p:spTree>
    <p:extLst>
      <p:ext uri="{BB962C8B-B14F-4D97-AF65-F5344CB8AC3E}">
        <p14:creationId xmlns:p14="http://schemas.microsoft.com/office/powerpoint/2010/main" val="568943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103</a:t>
            </a:fld>
            <a:endParaRPr lang="en-US" altLang="en-US"/>
          </a:p>
        </p:txBody>
      </p:sp>
    </p:spTree>
    <p:extLst>
      <p:ext uri="{BB962C8B-B14F-4D97-AF65-F5344CB8AC3E}">
        <p14:creationId xmlns:p14="http://schemas.microsoft.com/office/powerpoint/2010/main" val="16569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a:t>There are many useful parameters that you need to know.</a:t>
            </a:r>
          </a:p>
          <a:p>
            <a:r>
              <a:rPr lang="en-US" altLang="en-US"/>
              <a:t>The most important parameters are: </a:t>
            </a:r>
          </a:p>
          <a:p>
            <a:pPr>
              <a:buFontTx/>
              <a:buChar char="•"/>
            </a:pPr>
            <a:r>
              <a:rPr lang="en-US" altLang="en-US"/>
              <a:t>Focal length</a:t>
            </a:r>
          </a:p>
          <a:p>
            <a:pPr>
              <a:buFontTx/>
              <a:buChar char="•"/>
            </a:pPr>
            <a:r>
              <a:rPr lang="en-US" altLang="en-US"/>
              <a:t>Camera center</a:t>
            </a:r>
          </a:p>
          <a:p>
            <a:r>
              <a:rPr lang="en-US" altLang="en-US"/>
              <a:t>Other useful parameters are:</a:t>
            </a:r>
          </a:p>
          <a:p>
            <a:pPr>
              <a:buFontTx/>
              <a:buChar char="•"/>
            </a:pPr>
            <a:r>
              <a:rPr lang="en-US" altLang="en-US"/>
              <a:t>Principal axis </a:t>
            </a:r>
          </a:p>
          <a:p>
            <a:pPr>
              <a:buFontTx/>
              <a:buChar char="•"/>
            </a:pPr>
            <a:r>
              <a:rPr lang="en-US" altLang="en-US"/>
              <a:t>Image center</a:t>
            </a:r>
          </a:p>
          <a:p>
            <a:pPr>
              <a:buFontTx/>
              <a:buChar char="•"/>
            </a:pPr>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8397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50A26C6E-62B8-431F-8422-E03FF9F94E21}" type="slidenum">
              <a:rPr lang="en-US" altLang="en-US" smtClean="0">
                <a:latin typeface="Arial" charset="0"/>
              </a:rPr>
              <a:pPr/>
              <a:t>6</a:t>
            </a:fld>
            <a:endParaRPr lang="en-US" altLang="en-US">
              <a:latin typeface="Arial" charset="0"/>
            </a:endParaRPr>
          </a:p>
        </p:txBody>
      </p:sp>
    </p:spTree>
    <p:extLst>
      <p:ext uri="{BB962C8B-B14F-4D97-AF65-F5344CB8AC3E}">
        <p14:creationId xmlns:p14="http://schemas.microsoft.com/office/powerpoint/2010/main" val="11137882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a:sym typeface="Symbol" pitchFamily="18" charset="2"/>
            </a:endParaRPr>
          </a:p>
          <a:p>
            <a:endParaRPr lang="en-US" altLang="en-US">
              <a:sym typeface="Symbol" pitchFamily="18" charset="2"/>
            </a:endParaRPr>
          </a:p>
          <a:p>
            <a:endParaRPr lang="en-US" altLang="en-US">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p>
          <a:p>
            <a:endParaRPr lang="en-US" altLang="en-US"/>
          </a:p>
          <a:p>
            <a:endParaRPr lang="en-US" altLang="en-US"/>
          </a:p>
          <a:p>
            <a:endParaRPr lang="en-US" altLang="en-US"/>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104</a:t>
            </a:fld>
            <a:endParaRPr lang="en-US" altLang="en-US">
              <a:latin typeface="Arial" charset="0"/>
            </a:endParaRPr>
          </a:p>
        </p:txBody>
      </p:sp>
    </p:spTree>
    <p:extLst>
      <p:ext uri="{BB962C8B-B14F-4D97-AF65-F5344CB8AC3E}">
        <p14:creationId xmlns:p14="http://schemas.microsoft.com/office/powerpoint/2010/main" val="1342684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a:t>Equation 3 and 4  have been shown before, we can convert them into a matrix form in equation 5, you may try to show the conversion as an exercise.</a:t>
            </a:r>
          </a:p>
          <a:p>
            <a:r>
              <a:rPr lang="en-US" altLang="en-US"/>
              <a:t>Equation 5 has an advantage over formula 3 and 4, equation 5 is a linear system, in computer science we love linear systems because you can find a lot of math tools to solve linear problems.</a:t>
            </a:r>
          </a:p>
          <a:p>
            <a:r>
              <a:rPr lang="en-US" altLang="en-US"/>
              <a:t>Equation 3,4 are non-linear, because they involve division terms (1/Z) and make them difficult to solve.</a:t>
            </a:r>
          </a:p>
          <a:p>
            <a:r>
              <a:rPr lang="en-US" altLang="en-US"/>
              <a:t>But there is a hitch, (u,v) are what we want to find but the left hand side of the equation is a 3x1 vector [s*u,s*v,s]’ =[su,sv,s]’ , when you want to get u,v you need to do </a:t>
            </a:r>
          </a:p>
          <a:p>
            <a:r>
              <a:rPr lang="en-US" altLang="en-US"/>
              <a:t>u=su/s=first element of [su,sv,s]’ / last  element of [su,sv,s]’ </a:t>
            </a:r>
          </a:p>
          <a:p>
            <a:r>
              <a:rPr lang="en-US" altLang="en-US"/>
              <a:t>v=sv/s=second element of [su,sv,s]’ / last  element of [su,sv,s]’ </a:t>
            </a:r>
          </a:p>
          <a:p>
            <a:endParaRPr lang="en-US" altLang="en-US"/>
          </a:p>
          <a:p>
            <a:r>
              <a:rPr lang="en-US" altLang="en-US"/>
              <a:t>In fact we just delay the non-linear operation (the division operation) at the end. But we can use linear system math-tools to handle the more difficult stages and find u,v at the final step.</a:t>
            </a:r>
          </a:p>
          <a:p>
            <a:r>
              <a:rPr lang="en-US" altLang="en-US"/>
              <a:t>We call (u,v) as homogenous coordinates, remember that the actual pixel coordinates is (u,v) not su and sv.</a:t>
            </a:r>
          </a:p>
          <a:p>
            <a:endParaRPr lang="en-US" altLang="en-US"/>
          </a:p>
          <a:p>
            <a:endParaRPr lang="en-US" altLang="en-US"/>
          </a:p>
        </p:txBody>
      </p:sp>
      <p:sp>
        <p:nvSpPr>
          <p:cNvPr id="9728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6A42B95-F42B-4B33-9130-2D901908836B}" type="slidenum">
              <a:rPr lang="en-US" altLang="en-US" smtClean="0">
                <a:latin typeface="Arial" charset="0"/>
              </a:rPr>
              <a:pPr/>
              <a:t>109</a:t>
            </a:fld>
            <a:endParaRPr lang="en-US" altLang="en-US">
              <a:latin typeface="Arial" charset="0"/>
            </a:endParaRPr>
          </a:p>
        </p:txBody>
      </p:sp>
    </p:spTree>
    <p:extLst>
      <p:ext uri="{BB962C8B-B14F-4D97-AF65-F5344CB8AC3E}">
        <p14:creationId xmlns:p14="http://schemas.microsoft.com/office/powerpoint/2010/main" val="3780148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a:t>Equation 3 and 4  have been shown before, we can convert them into a matrix form in equation 5, you may try to show the conversion as an exercise.</a:t>
            </a:r>
          </a:p>
          <a:p>
            <a:r>
              <a:rPr lang="en-US" altLang="en-US"/>
              <a:t>Equation 5 has an advantage over formula 3 and 4, equation 5 is a linear system, in computer science we love linear systems because you can find a lot of math tools to solve linear problems.</a:t>
            </a:r>
          </a:p>
          <a:p>
            <a:r>
              <a:rPr lang="en-US" altLang="en-US"/>
              <a:t>Equation 3,4 are non-linear, because they involve division terms (1/Z) and make them difficult to solve.</a:t>
            </a:r>
          </a:p>
          <a:p>
            <a:r>
              <a:rPr lang="en-US" altLang="en-US"/>
              <a:t>But there is a hitch, (u,v) are what we want to find but the left hand side of the equation is a 3x1 vector [s*u,s*v,s]’ =[su,sv,s]’ , when you want to get u,v you need to do </a:t>
            </a:r>
          </a:p>
          <a:p>
            <a:r>
              <a:rPr lang="en-US" altLang="en-US"/>
              <a:t>u=su/s=first element of [su,sv,s]’ / last  element of [su,sv,s]’ </a:t>
            </a:r>
          </a:p>
          <a:p>
            <a:r>
              <a:rPr lang="en-US" altLang="en-US"/>
              <a:t>v=sv/s=second element of [su,sv,s]’ / last  element of [su,sv,s]’ </a:t>
            </a:r>
          </a:p>
          <a:p>
            <a:endParaRPr lang="en-US" altLang="en-US"/>
          </a:p>
          <a:p>
            <a:r>
              <a:rPr lang="en-US" altLang="en-US"/>
              <a:t>In fact we just delay the non-linear operation (the division operation) at the end. But we can use linear system math-tools to handle the more difficult stages and find u,v at the final step.</a:t>
            </a:r>
          </a:p>
          <a:p>
            <a:r>
              <a:rPr lang="en-US" altLang="en-US"/>
              <a:t>We call (u,v) as homogenous coordinates, remember that the actual pixel coordinates is (u,v) not su and sv.</a:t>
            </a:r>
          </a:p>
          <a:p>
            <a:endParaRPr lang="en-US" altLang="en-US"/>
          </a:p>
          <a:p>
            <a:endParaRPr lang="en-US" altLang="en-US"/>
          </a:p>
        </p:txBody>
      </p:sp>
      <p:sp>
        <p:nvSpPr>
          <p:cNvPr id="9728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6A42B95-F42B-4B33-9130-2D901908836B}" type="slidenum">
              <a:rPr lang="en-US" altLang="en-US" smtClean="0">
                <a:latin typeface="Arial" charset="0"/>
              </a:rPr>
              <a:pPr/>
              <a:t>110</a:t>
            </a:fld>
            <a:endParaRPr lang="en-US" altLang="en-US">
              <a:latin typeface="Arial" charset="0"/>
            </a:endParaRPr>
          </a:p>
        </p:txBody>
      </p:sp>
    </p:spTree>
    <p:extLst>
      <p:ext uri="{BB962C8B-B14F-4D97-AF65-F5344CB8AC3E}">
        <p14:creationId xmlns:p14="http://schemas.microsoft.com/office/powerpoint/2010/main" val="824264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396C1DFB-4027-4595-BCA7-65A2EC2057AC}" type="slidenum">
              <a:rPr lang="en-US" altLang="en-US" smtClean="0">
                <a:latin typeface="Arial" charset="0"/>
              </a:rPr>
              <a:pPr/>
              <a:t>111</a:t>
            </a:fld>
            <a:endParaRPr lang="en-US" altLang="en-US">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03773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396C1DFB-4027-4595-BCA7-65A2EC2057AC}" type="slidenum">
              <a:rPr lang="en-US" altLang="en-US" smtClean="0">
                <a:latin typeface="Arial" charset="0"/>
              </a:rPr>
              <a:pPr/>
              <a:t>112</a:t>
            </a:fld>
            <a:endParaRPr lang="en-US" altLang="en-US">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240390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a:sym typeface="Symbol" pitchFamily="18" charset="2"/>
            </a:endParaRPr>
          </a:p>
          <a:p>
            <a:endParaRPr lang="en-US" altLang="en-US">
              <a:sym typeface="Symbol" pitchFamily="18" charset="2"/>
            </a:endParaRPr>
          </a:p>
          <a:p>
            <a:endParaRPr lang="en-US" altLang="en-US">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p>
          <a:p>
            <a:endParaRPr lang="en-US" altLang="en-US"/>
          </a:p>
          <a:p>
            <a:endParaRPr lang="en-US" altLang="en-US"/>
          </a:p>
          <a:p>
            <a:endParaRPr lang="en-US" altLang="en-US"/>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113</a:t>
            </a:fld>
            <a:endParaRPr lang="en-US" altLang="en-US">
              <a:latin typeface="Arial" charset="0"/>
            </a:endParaRPr>
          </a:p>
        </p:txBody>
      </p:sp>
    </p:spTree>
    <p:extLst>
      <p:ext uri="{BB962C8B-B14F-4D97-AF65-F5344CB8AC3E}">
        <p14:creationId xmlns:p14="http://schemas.microsoft.com/office/powerpoint/2010/main" val="772669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a:sym typeface="Symbol" pitchFamily="18" charset="2"/>
            </a:endParaRPr>
          </a:p>
          <a:p>
            <a:endParaRPr lang="en-US" altLang="en-US">
              <a:sym typeface="Symbol" pitchFamily="18" charset="2"/>
            </a:endParaRPr>
          </a:p>
          <a:p>
            <a:endParaRPr lang="en-US" altLang="en-US">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sym typeface="Symbol" pitchFamily="18" charset="2"/>
            </a:endParaRPr>
          </a:p>
          <a:p>
            <a:endParaRPr lang="en-US" altLang="en-US" i="1" u="sng"/>
          </a:p>
          <a:p>
            <a:endParaRPr lang="en-US" altLang="en-US"/>
          </a:p>
          <a:p>
            <a:endParaRPr lang="en-US" altLang="en-US"/>
          </a:p>
          <a:p>
            <a:endParaRPr lang="en-US" altLang="en-US"/>
          </a:p>
        </p:txBody>
      </p:sp>
      <p:sp>
        <p:nvSpPr>
          <p:cNvPr id="10445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200CE0E-6083-4DF8-BEB9-86ADEACBFB2B}" type="slidenum">
              <a:rPr lang="en-US" altLang="en-US" smtClean="0">
                <a:latin typeface="Arial" charset="0"/>
              </a:rPr>
              <a:pPr/>
              <a:t>114</a:t>
            </a:fld>
            <a:endParaRPr lang="en-US" altLang="en-US">
              <a:latin typeface="Arial" charset="0"/>
            </a:endParaRPr>
          </a:p>
        </p:txBody>
      </p:sp>
    </p:spTree>
    <p:extLst>
      <p:ext uri="{BB962C8B-B14F-4D97-AF65-F5344CB8AC3E}">
        <p14:creationId xmlns:p14="http://schemas.microsoft.com/office/powerpoint/2010/main" val="2715341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a:t>After studying the effect of pure camera rotation where Tc=0, we now study the problem when the camera has translation Tc.</a:t>
            </a:r>
          </a:p>
          <a:p>
            <a:r>
              <a:rPr lang="en-US" altLang="en-US"/>
              <a:t>From the diagram you should observe that , the vector from the camera (camera center) to the top of the Christmas tree is equal to Pw-Tc.</a:t>
            </a:r>
          </a:p>
          <a:p>
            <a:r>
              <a:rPr lang="en-US" altLang="en-US"/>
              <a:t>So now we have a vector (Pw-Tc, from the camera center to the Christmas tree top) in the world coordinates, </a:t>
            </a:r>
          </a:p>
          <a:p>
            <a:r>
              <a:rPr lang="en-US" altLang="en-US"/>
              <a:t>we want to know how the vector is described in the camera coordinate system, so Rc is no used.</a:t>
            </a:r>
          </a:p>
          <a:p>
            <a:r>
              <a:rPr lang="en-US" altLang="en-US"/>
              <a:t>We learned that a vector P in the world coordinates is described as Pc= Rc*P=Rx*Ry*Rz*P </a:t>
            </a:r>
          </a:p>
          <a:p>
            <a:r>
              <a:rPr lang="en-US" altLang="en-US"/>
              <a:t>if the coordinate system is rotated Rz in the z-axis, Ry in the y-axis and Rx-in the x-axis.</a:t>
            </a:r>
          </a:p>
          <a:p>
            <a:r>
              <a:rPr lang="en-US" altLang="en-US"/>
              <a:t>Hence the total transformation (combining translation and rotation) becomes Pc=Rc(Pw-Tc)</a:t>
            </a:r>
          </a:p>
          <a:p>
            <a:r>
              <a:rPr lang="en-US" altLang="en-US"/>
              <a:t>That means a point Pw in the world coordinates is the same point Pc in the camera coordinates if the camera is translated and rotated.</a:t>
            </a:r>
          </a:p>
          <a:p>
            <a:endParaRPr lang="en-US" altLang="en-US"/>
          </a:p>
        </p:txBody>
      </p:sp>
      <p:sp>
        <p:nvSpPr>
          <p:cNvPr id="10752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EAF15EB5-5890-46BF-8F86-B95A36A6F8E1}" type="slidenum">
              <a:rPr lang="en-US" altLang="en-US" smtClean="0">
                <a:latin typeface="Arial" charset="0"/>
              </a:rPr>
              <a:pPr/>
              <a:t>115</a:t>
            </a:fld>
            <a:endParaRPr lang="en-US" altLang="en-US">
              <a:latin typeface="Arial" charset="0"/>
            </a:endParaRPr>
          </a:p>
        </p:txBody>
      </p:sp>
    </p:spTree>
    <p:extLst>
      <p:ext uri="{BB962C8B-B14F-4D97-AF65-F5344CB8AC3E}">
        <p14:creationId xmlns:p14="http://schemas.microsoft.com/office/powerpoint/2010/main" val="1636457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a:t>After studying the effect of pure camera rotation where Tc=0, we now study the problem when the camera has translation Tc.</a:t>
            </a:r>
          </a:p>
          <a:p>
            <a:r>
              <a:rPr lang="en-US" altLang="en-US"/>
              <a:t>From the diagram you should observe that , the vector from the camera (camera center) to the top of the Christmas tree is equal to Pw-Tc.</a:t>
            </a:r>
          </a:p>
          <a:p>
            <a:r>
              <a:rPr lang="en-US" altLang="en-US"/>
              <a:t>So now we have a vector (Pw-Tc, from the camera center to the Christmas tree top) in the world coordinates, </a:t>
            </a:r>
          </a:p>
          <a:p>
            <a:r>
              <a:rPr lang="en-US" altLang="en-US"/>
              <a:t>we want to know how the vector is described in the camera coordinate system, so Rc is no used.</a:t>
            </a:r>
          </a:p>
          <a:p>
            <a:r>
              <a:rPr lang="en-US" altLang="en-US"/>
              <a:t>We learned that a vector P in the world coordinates is described as Pc= Rc*P=Rx*Ry*Rz*P </a:t>
            </a:r>
          </a:p>
          <a:p>
            <a:r>
              <a:rPr lang="en-US" altLang="en-US"/>
              <a:t>if the coordinate system is rotated Rz in the z-axis, Ry in the y-axis and Rx-in the x-axis.</a:t>
            </a:r>
          </a:p>
          <a:p>
            <a:r>
              <a:rPr lang="en-US" altLang="en-US"/>
              <a:t>Hence the total transformation (combining translation and rotation) becomes Pc=Rc(Pw-Tc)</a:t>
            </a:r>
          </a:p>
          <a:p>
            <a:r>
              <a:rPr lang="en-US" altLang="en-US"/>
              <a:t>That means a point Pw in the world coordinates is the same point Pc in the camera coordinates if the camera is translated and rotated.</a:t>
            </a:r>
          </a:p>
          <a:p>
            <a:endParaRPr lang="en-US" altLang="en-US"/>
          </a:p>
        </p:txBody>
      </p:sp>
      <p:sp>
        <p:nvSpPr>
          <p:cNvPr id="10752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EAF15EB5-5890-46BF-8F86-B95A36A6F8E1}" type="slidenum">
              <a:rPr lang="en-US" altLang="en-US" smtClean="0">
                <a:latin typeface="Arial" charset="0"/>
              </a:rPr>
              <a:pPr/>
              <a:t>116</a:t>
            </a:fld>
            <a:endParaRPr lang="en-US" altLang="en-US">
              <a:latin typeface="Arial" charset="0"/>
            </a:endParaRPr>
          </a:p>
        </p:txBody>
      </p:sp>
    </p:spTree>
    <p:extLst>
      <p:ext uri="{BB962C8B-B14F-4D97-AF65-F5344CB8AC3E}">
        <p14:creationId xmlns:p14="http://schemas.microsoft.com/office/powerpoint/2010/main" val="25232646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132</a:t>
            </a:fld>
            <a:endParaRPr lang="en-US" altLang="en-US"/>
          </a:p>
        </p:txBody>
      </p:sp>
    </p:spTree>
    <p:extLst>
      <p:ext uri="{BB962C8B-B14F-4D97-AF65-F5344CB8AC3E}">
        <p14:creationId xmlns:p14="http://schemas.microsoft.com/office/powerpoint/2010/main" val="277049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a:p>
          <a:p>
            <a:endParaRPr lang="en-US" altLang="en-US"/>
          </a:p>
        </p:txBody>
      </p:sp>
      <p:sp>
        <p:nvSpPr>
          <p:cNvPr id="8499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B70F74B-4739-44ED-9018-0F0C4AC4C241}" type="slidenum">
              <a:rPr lang="en-US" altLang="en-US" smtClean="0">
                <a:latin typeface="Arial" charset="0"/>
              </a:rPr>
              <a:pPr/>
              <a:t>7</a:t>
            </a:fld>
            <a:endParaRPr lang="en-US" altLang="en-US">
              <a:latin typeface="Arial" charset="0"/>
            </a:endParaRPr>
          </a:p>
        </p:txBody>
      </p:sp>
    </p:spTree>
    <p:extLst>
      <p:ext uri="{BB962C8B-B14F-4D97-AF65-F5344CB8AC3E}">
        <p14:creationId xmlns:p14="http://schemas.microsoft.com/office/powerpoint/2010/main" val="3375592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6F8366-03FB-496F-9870-B3EFE644CD93}" type="slidenum">
              <a:rPr lang="en-US" altLang="en-US" smtClean="0"/>
              <a:pPr>
                <a:defRPr/>
              </a:pPr>
              <a:t>135</a:t>
            </a:fld>
            <a:endParaRPr lang="en-US" altLang="en-US"/>
          </a:p>
        </p:txBody>
      </p:sp>
    </p:spTree>
    <p:extLst>
      <p:ext uri="{BB962C8B-B14F-4D97-AF65-F5344CB8AC3E}">
        <p14:creationId xmlns:p14="http://schemas.microsoft.com/office/powerpoint/2010/main" val="218231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dirty="0">
                <a:effectLst/>
              </a:rPr>
              <a:t>\</a:t>
            </a:r>
            <a:r>
              <a:rPr lang="en-US" dirty="0" err="1">
                <a:effectLst/>
              </a:rPr>
              <a:t>documentclass</a:t>
            </a:r>
            <a:r>
              <a:rPr lang="en-US" dirty="0">
                <a:effectLst/>
              </a:rPr>
              <a:t>{article} %for testing formulas ppt cam, </a:t>
            </a:r>
          </a:p>
          <a:p>
            <a:r>
              <a:rPr lang="en-US" dirty="0">
                <a:effectLst/>
              </a:rPr>
              <a:t>\</a:t>
            </a:r>
            <a:r>
              <a:rPr lang="en-US" dirty="0" err="1">
                <a:effectLst/>
              </a:rPr>
              <a:t>usepackage</a:t>
            </a:r>
            <a:r>
              <a:rPr lang="en-US" dirty="0">
                <a:effectLst/>
              </a:rPr>
              <a:t>{</a:t>
            </a:r>
            <a:r>
              <a:rPr lang="en-US" dirty="0" err="1">
                <a:effectLst/>
              </a:rPr>
              <a:t>amsmath</a:t>
            </a:r>
            <a:r>
              <a:rPr lang="en-US" dirty="0">
                <a:effectLst/>
              </a:rPr>
              <a:t>}</a:t>
            </a:r>
          </a:p>
          <a:p>
            <a:r>
              <a:rPr lang="en-US" dirty="0">
                <a:effectLst/>
              </a:rPr>
              <a:t>\begin{document}</a:t>
            </a:r>
          </a:p>
          <a:p>
            <a:r>
              <a:rPr lang="en-US" dirty="0">
                <a:effectLst/>
              </a:rPr>
              <a:t>%%%######  slide 7 ################</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R_{cam} = </a:t>
            </a:r>
            <a:r>
              <a:rPr lang="en-US" dirty="0" err="1">
                <a:effectLst/>
              </a:rPr>
              <a:t>R_c</a:t>
            </a:r>
            <a:r>
              <a:rPr lang="en-US" dirty="0">
                <a:effectLst/>
              </a:rPr>
              <a:t>^{-1}, T_{cam} </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\end{document}</a:t>
            </a:r>
            <a:endParaRPr lang="en-US" altLang="en-US" dirty="0"/>
          </a:p>
        </p:txBody>
      </p:sp>
      <p:sp>
        <p:nvSpPr>
          <p:cNvPr id="8602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83133FD5-6287-4053-9493-F243DAF1A9BF}" type="slidenum">
              <a:rPr lang="en-US" altLang="en-US" smtClean="0">
                <a:latin typeface="Arial" charset="0"/>
              </a:rPr>
              <a:pPr/>
              <a:t>8</a:t>
            </a:fld>
            <a:endParaRPr lang="en-US" altLang="en-US">
              <a:latin typeface="Arial" charset="0"/>
            </a:endParaRPr>
          </a:p>
        </p:txBody>
      </p:sp>
    </p:spTree>
    <p:extLst>
      <p:ext uri="{BB962C8B-B14F-4D97-AF65-F5344CB8AC3E}">
        <p14:creationId xmlns:p14="http://schemas.microsoft.com/office/powerpoint/2010/main" val="348346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a:t>We have two coordinate systems, </a:t>
            </a:r>
          </a:p>
          <a:p>
            <a:r>
              <a:rPr lang="en-US" altLang="en-US"/>
              <a:t>(i) Camera coordinate system and (ii) world coordinate system.</a:t>
            </a:r>
          </a:p>
          <a:p>
            <a:r>
              <a:rPr lang="en-US" altLang="en-US"/>
              <a:t>The realtion between these two systems is Rc and Tc as shown </a:t>
            </a:r>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C58A8B7-B30F-4DF1-B8D5-80551F5C4985}" type="slidenum">
              <a:rPr lang="en-US" altLang="en-US" smtClean="0">
                <a:latin typeface="Arial" charset="0"/>
              </a:rPr>
              <a:pPr/>
              <a:t>9</a:t>
            </a:fld>
            <a:endParaRPr lang="en-US" altLang="en-US">
              <a:latin typeface="Arial" charset="0"/>
            </a:endParaRPr>
          </a:p>
        </p:txBody>
      </p:sp>
    </p:spTree>
    <p:extLst>
      <p:ext uri="{BB962C8B-B14F-4D97-AF65-F5344CB8AC3E}">
        <p14:creationId xmlns:p14="http://schemas.microsoft.com/office/powerpoint/2010/main" val="15229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a:p>
        </p:txBody>
      </p:sp>
      <p:sp>
        <p:nvSpPr>
          <p:cNvPr id="8806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3E0CED6-0D76-4635-9E2D-AE3A8F13D4C0}" type="slidenum">
              <a:rPr lang="en-US" altLang="en-US" smtClean="0">
                <a:latin typeface="Arial" charset="0"/>
              </a:rPr>
              <a:pPr/>
              <a:t>10</a:t>
            </a:fld>
            <a:endParaRPr lang="en-US" altLang="en-US">
              <a:latin typeface="Arial" charset="0"/>
            </a:endParaRPr>
          </a:p>
        </p:txBody>
      </p:sp>
    </p:spTree>
    <p:extLst>
      <p:ext uri="{BB962C8B-B14F-4D97-AF65-F5344CB8AC3E}">
        <p14:creationId xmlns:p14="http://schemas.microsoft.com/office/powerpoint/2010/main" val="312534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21E15A-31A8-4DBF-A758-E953B63FDD44}"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84F3D48D-76EF-4AFE-9287-FDD54E6342A3}" type="slidenum">
              <a:rPr lang="en-US" altLang="en-US"/>
              <a:pPr>
                <a:defRPr/>
              </a:pPr>
              <a:t>‹#›</a:t>
            </a:fld>
            <a:endParaRPr lang="en-US" altLang="en-US"/>
          </a:p>
        </p:txBody>
      </p:sp>
    </p:spTree>
    <p:extLst>
      <p:ext uri="{BB962C8B-B14F-4D97-AF65-F5344CB8AC3E}">
        <p14:creationId xmlns:p14="http://schemas.microsoft.com/office/powerpoint/2010/main" val="312525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61C6E-27B8-4014-ACD2-BF088D17D528}"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9B83C994-A370-4C3A-AFE8-38940282882B}" type="slidenum">
              <a:rPr lang="en-US" altLang="en-US"/>
              <a:pPr>
                <a:defRPr/>
              </a:pPr>
              <a:t>‹#›</a:t>
            </a:fld>
            <a:endParaRPr lang="en-US" altLang="en-US"/>
          </a:p>
        </p:txBody>
      </p:sp>
    </p:spTree>
    <p:extLst>
      <p:ext uri="{BB962C8B-B14F-4D97-AF65-F5344CB8AC3E}">
        <p14:creationId xmlns:p14="http://schemas.microsoft.com/office/powerpoint/2010/main" val="352822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521F59-94A1-4BB4-8A4B-557D6EB6E3AF}"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B1FC6B7A-9536-48E1-82EC-86AECF97B9D6}" type="slidenum">
              <a:rPr lang="en-US" altLang="en-US"/>
              <a:pPr>
                <a:defRPr/>
              </a:pPr>
              <a:t>‹#›</a:t>
            </a:fld>
            <a:endParaRPr lang="en-US" altLang="en-US"/>
          </a:p>
        </p:txBody>
      </p:sp>
    </p:spTree>
    <p:extLst>
      <p:ext uri="{BB962C8B-B14F-4D97-AF65-F5344CB8AC3E}">
        <p14:creationId xmlns:p14="http://schemas.microsoft.com/office/powerpoint/2010/main" val="279713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19F47C-D3DB-4D32-A202-B4F2AAF7A044}"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E4FFBAF8-9DE9-4118-BF91-893FBA4CEDE5}" type="slidenum">
              <a:rPr lang="en-US" altLang="en-US"/>
              <a:pPr>
                <a:defRPr/>
              </a:pPr>
              <a:t>‹#›</a:t>
            </a:fld>
            <a:endParaRPr lang="en-US" altLang="en-US"/>
          </a:p>
        </p:txBody>
      </p:sp>
    </p:spTree>
    <p:extLst>
      <p:ext uri="{BB962C8B-B14F-4D97-AF65-F5344CB8AC3E}">
        <p14:creationId xmlns:p14="http://schemas.microsoft.com/office/powerpoint/2010/main" val="76984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EFBE53D0-41C1-4A66-8B21-6F5DC80880A4}" type="datetime1">
              <a:rPr lang="en-US" altLang="en-US" smtClean="0"/>
              <a:t>1/22/2024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Cameras v240117a</a:t>
            </a:r>
          </a:p>
        </p:txBody>
      </p:sp>
      <p:sp>
        <p:nvSpPr>
          <p:cNvPr id="8" name="Slide Number Placeholder 5"/>
          <p:cNvSpPr>
            <a:spLocks noGrp="1"/>
          </p:cNvSpPr>
          <p:nvPr>
            <p:ph type="sldNum" sz="quarter" idx="12"/>
          </p:nvPr>
        </p:nvSpPr>
        <p:spPr/>
        <p:txBody>
          <a:bodyPr/>
          <a:lstStyle>
            <a:lvl1pPr>
              <a:defRPr/>
            </a:lvl1pPr>
          </a:lstStyle>
          <a:p>
            <a:pPr>
              <a:defRPr/>
            </a:pPr>
            <a:fld id="{2C7BCE42-29F6-48AE-BD38-FE5F02E0B777}" type="slidenum">
              <a:rPr lang="en-US" altLang="en-US"/>
              <a:pPr>
                <a:defRPr/>
              </a:pPr>
              <a:t>‹#›</a:t>
            </a:fld>
            <a:endParaRPr lang="en-US" altLang="en-US"/>
          </a:p>
        </p:txBody>
      </p:sp>
    </p:spTree>
    <p:extLst>
      <p:ext uri="{BB962C8B-B14F-4D97-AF65-F5344CB8AC3E}">
        <p14:creationId xmlns:p14="http://schemas.microsoft.com/office/powerpoint/2010/main" val="851988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AE133B-905E-4F38-90D8-78B30D541C62}"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D9406055-A792-4810-96E3-D6C99BF97503}" type="slidenum">
              <a:rPr lang="en-US" altLang="en-US"/>
              <a:pPr>
                <a:defRPr/>
              </a:pPr>
              <a:t>‹#›</a:t>
            </a:fld>
            <a:endParaRPr lang="en-US" altLang="en-US"/>
          </a:p>
        </p:txBody>
      </p:sp>
    </p:spTree>
    <p:extLst>
      <p:ext uri="{BB962C8B-B14F-4D97-AF65-F5344CB8AC3E}">
        <p14:creationId xmlns:p14="http://schemas.microsoft.com/office/powerpoint/2010/main" val="209931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BEC7-1FE5-B0D7-831F-AD05CCAA264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CA85EB46-19A8-2DFA-02E3-429259DB84B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CEA5788F-AB7E-099E-7A90-863F266E3E4F}"/>
              </a:ext>
            </a:extLst>
          </p:cNvPr>
          <p:cNvSpPr>
            <a:spLocks noGrp="1"/>
          </p:cNvSpPr>
          <p:nvPr>
            <p:ph type="dt" sz="half" idx="10"/>
          </p:nvPr>
        </p:nvSpPr>
        <p:spPr/>
        <p:txBody>
          <a:bodyPr/>
          <a:lstStyle/>
          <a:p>
            <a:fld id="{0BE079FC-E54A-4DCB-93A4-B2A86F7F9532}" type="datetime1">
              <a:rPr lang="en-US" smtClean="0"/>
              <a:t>1/22/2024</a:t>
            </a:fld>
            <a:endParaRPr lang="en-HK"/>
          </a:p>
        </p:txBody>
      </p:sp>
      <p:sp>
        <p:nvSpPr>
          <p:cNvPr id="5" name="Footer Placeholder 4">
            <a:extLst>
              <a:ext uri="{FF2B5EF4-FFF2-40B4-BE49-F238E27FC236}">
                <a16:creationId xmlns:a16="http://schemas.microsoft.com/office/drawing/2014/main" id="{32ABEA20-5D49-684D-12FD-14321E21906E}"/>
              </a:ext>
            </a:extLst>
          </p:cNvPr>
          <p:cNvSpPr>
            <a:spLocks noGrp="1"/>
          </p:cNvSpPr>
          <p:nvPr>
            <p:ph type="ftr" sz="quarter" idx="11"/>
          </p:nvPr>
        </p:nvSpPr>
        <p:spPr/>
        <p:txBody>
          <a:bodyPr/>
          <a:lstStyle/>
          <a:p>
            <a:r>
              <a:rPr lang="en-HK"/>
              <a:t>Cameras v240117a</a:t>
            </a:r>
          </a:p>
        </p:txBody>
      </p:sp>
      <p:sp>
        <p:nvSpPr>
          <p:cNvPr id="6" name="Slide Number Placeholder 5">
            <a:extLst>
              <a:ext uri="{FF2B5EF4-FFF2-40B4-BE49-F238E27FC236}">
                <a16:creationId xmlns:a16="http://schemas.microsoft.com/office/drawing/2014/main" id="{A5AB0043-2215-70C4-A8C2-3A838D454B01}"/>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3863686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7991-2F01-EB20-B2C6-0FBC622459F9}"/>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B1FF23B2-F3BE-48B0-A2EF-C1B5ACD25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BB2B4224-B03E-48D5-82D4-4298CE17FBDE}"/>
              </a:ext>
            </a:extLst>
          </p:cNvPr>
          <p:cNvSpPr>
            <a:spLocks noGrp="1"/>
          </p:cNvSpPr>
          <p:nvPr>
            <p:ph type="dt" sz="half" idx="10"/>
          </p:nvPr>
        </p:nvSpPr>
        <p:spPr/>
        <p:txBody>
          <a:bodyPr/>
          <a:lstStyle/>
          <a:p>
            <a:fld id="{E96AFD9E-263E-447C-B679-D88CC1CA4E3B}" type="datetime1">
              <a:rPr lang="en-US" smtClean="0"/>
              <a:t>1/22/2024</a:t>
            </a:fld>
            <a:endParaRPr lang="en-HK"/>
          </a:p>
        </p:txBody>
      </p:sp>
      <p:sp>
        <p:nvSpPr>
          <p:cNvPr id="5" name="Footer Placeholder 4">
            <a:extLst>
              <a:ext uri="{FF2B5EF4-FFF2-40B4-BE49-F238E27FC236}">
                <a16:creationId xmlns:a16="http://schemas.microsoft.com/office/drawing/2014/main" id="{C787A549-EBA3-58A0-45C6-AAAFCFD1AF62}"/>
              </a:ext>
            </a:extLst>
          </p:cNvPr>
          <p:cNvSpPr>
            <a:spLocks noGrp="1"/>
          </p:cNvSpPr>
          <p:nvPr>
            <p:ph type="ftr" sz="quarter" idx="11"/>
          </p:nvPr>
        </p:nvSpPr>
        <p:spPr/>
        <p:txBody>
          <a:bodyPr/>
          <a:lstStyle/>
          <a:p>
            <a:r>
              <a:rPr lang="en-HK"/>
              <a:t>Cameras v240117a</a:t>
            </a:r>
          </a:p>
        </p:txBody>
      </p:sp>
      <p:sp>
        <p:nvSpPr>
          <p:cNvPr id="6" name="Slide Number Placeholder 5">
            <a:extLst>
              <a:ext uri="{FF2B5EF4-FFF2-40B4-BE49-F238E27FC236}">
                <a16:creationId xmlns:a16="http://schemas.microsoft.com/office/drawing/2014/main" id="{BB620219-5FEF-6383-0746-A642D5E027CD}"/>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100332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DFE2-5E24-998D-3FD2-93D268CDF07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A6B7C007-E4DC-1048-A8AC-6D0C35BFB09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603CF-A6CC-00AF-7A5E-100F3B40B235}"/>
              </a:ext>
            </a:extLst>
          </p:cNvPr>
          <p:cNvSpPr>
            <a:spLocks noGrp="1"/>
          </p:cNvSpPr>
          <p:nvPr>
            <p:ph type="dt" sz="half" idx="10"/>
          </p:nvPr>
        </p:nvSpPr>
        <p:spPr/>
        <p:txBody>
          <a:bodyPr/>
          <a:lstStyle/>
          <a:p>
            <a:fld id="{692C26A3-5EFE-4C36-9B50-A7BBEF600954}" type="datetime1">
              <a:rPr lang="en-US" smtClean="0"/>
              <a:t>1/22/2024</a:t>
            </a:fld>
            <a:endParaRPr lang="en-HK"/>
          </a:p>
        </p:txBody>
      </p:sp>
      <p:sp>
        <p:nvSpPr>
          <p:cNvPr id="5" name="Footer Placeholder 4">
            <a:extLst>
              <a:ext uri="{FF2B5EF4-FFF2-40B4-BE49-F238E27FC236}">
                <a16:creationId xmlns:a16="http://schemas.microsoft.com/office/drawing/2014/main" id="{ABA57651-6577-98B3-437E-577F8FA6621C}"/>
              </a:ext>
            </a:extLst>
          </p:cNvPr>
          <p:cNvSpPr>
            <a:spLocks noGrp="1"/>
          </p:cNvSpPr>
          <p:nvPr>
            <p:ph type="ftr" sz="quarter" idx="11"/>
          </p:nvPr>
        </p:nvSpPr>
        <p:spPr/>
        <p:txBody>
          <a:bodyPr/>
          <a:lstStyle/>
          <a:p>
            <a:r>
              <a:rPr lang="en-HK"/>
              <a:t>Cameras v240117a</a:t>
            </a:r>
          </a:p>
        </p:txBody>
      </p:sp>
      <p:sp>
        <p:nvSpPr>
          <p:cNvPr id="6" name="Slide Number Placeholder 5">
            <a:extLst>
              <a:ext uri="{FF2B5EF4-FFF2-40B4-BE49-F238E27FC236}">
                <a16:creationId xmlns:a16="http://schemas.microsoft.com/office/drawing/2014/main" id="{C3F8E459-5ED0-8FE4-6174-79E26B635BFF}"/>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20208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194C-C8A0-1028-1FDB-395E59FD596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E7525BAC-9D6A-32D6-AD84-A6B27B54F0C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5FC59558-0D1E-083D-700F-FB75F6232A2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E50A27EE-DEC7-3315-D1FC-8A866C3755D5}"/>
              </a:ext>
            </a:extLst>
          </p:cNvPr>
          <p:cNvSpPr>
            <a:spLocks noGrp="1"/>
          </p:cNvSpPr>
          <p:nvPr>
            <p:ph type="dt" sz="half" idx="10"/>
          </p:nvPr>
        </p:nvSpPr>
        <p:spPr/>
        <p:txBody>
          <a:bodyPr/>
          <a:lstStyle/>
          <a:p>
            <a:fld id="{EE2BE7FB-DF35-4517-9BAA-A8FF6060E2A3}" type="datetime1">
              <a:rPr lang="en-US" smtClean="0"/>
              <a:t>1/22/2024</a:t>
            </a:fld>
            <a:endParaRPr lang="en-HK"/>
          </a:p>
        </p:txBody>
      </p:sp>
      <p:sp>
        <p:nvSpPr>
          <p:cNvPr id="6" name="Footer Placeholder 5">
            <a:extLst>
              <a:ext uri="{FF2B5EF4-FFF2-40B4-BE49-F238E27FC236}">
                <a16:creationId xmlns:a16="http://schemas.microsoft.com/office/drawing/2014/main" id="{993F622F-B979-2EEB-CAF0-0C815B4BF349}"/>
              </a:ext>
            </a:extLst>
          </p:cNvPr>
          <p:cNvSpPr>
            <a:spLocks noGrp="1"/>
          </p:cNvSpPr>
          <p:nvPr>
            <p:ph type="ftr" sz="quarter" idx="11"/>
          </p:nvPr>
        </p:nvSpPr>
        <p:spPr/>
        <p:txBody>
          <a:bodyPr/>
          <a:lstStyle/>
          <a:p>
            <a:r>
              <a:rPr lang="en-HK"/>
              <a:t>Cameras v240117a</a:t>
            </a:r>
          </a:p>
        </p:txBody>
      </p:sp>
      <p:sp>
        <p:nvSpPr>
          <p:cNvPr id="7" name="Slide Number Placeholder 6">
            <a:extLst>
              <a:ext uri="{FF2B5EF4-FFF2-40B4-BE49-F238E27FC236}">
                <a16:creationId xmlns:a16="http://schemas.microsoft.com/office/drawing/2014/main" id="{33D0F4EB-2DED-779F-38EC-9BB8198A9AFF}"/>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373823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1BDD-840D-722E-C4B0-7CA10BFA4834}"/>
              </a:ext>
            </a:extLst>
          </p:cNvPr>
          <p:cNvSpPr>
            <a:spLocks noGrp="1"/>
          </p:cNvSpPr>
          <p:nvPr>
            <p:ph type="title"/>
          </p:nvPr>
        </p:nvSpPr>
        <p:spPr>
          <a:xfrm>
            <a:off x="630238" y="365125"/>
            <a:ext cx="78867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628F57BA-0AED-824A-308C-4DF0F13B791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57385-A400-E6F2-BD50-759DD15F303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D929C212-7D91-9AB3-D5C4-78A9F1E4AF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D6A90-1FB1-9145-C977-027B386DC12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CC481B09-1C41-CC7C-3E07-E7D0E62D89C9}"/>
              </a:ext>
            </a:extLst>
          </p:cNvPr>
          <p:cNvSpPr>
            <a:spLocks noGrp="1"/>
          </p:cNvSpPr>
          <p:nvPr>
            <p:ph type="dt" sz="half" idx="10"/>
          </p:nvPr>
        </p:nvSpPr>
        <p:spPr/>
        <p:txBody>
          <a:bodyPr/>
          <a:lstStyle/>
          <a:p>
            <a:fld id="{4BA7BBA1-9EBB-4D5D-BF3B-50EE2EAFA2CA}" type="datetime1">
              <a:rPr lang="en-US" smtClean="0"/>
              <a:t>1/22/2024</a:t>
            </a:fld>
            <a:endParaRPr lang="en-HK"/>
          </a:p>
        </p:txBody>
      </p:sp>
      <p:sp>
        <p:nvSpPr>
          <p:cNvPr id="8" name="Footer Placeholder 7">
            <a:extLst>
              <a:ext uri="{FF2B5EF4-FFF2-40B4-BE49-F238E27FC236}">
                <a16:creationId xmlns:a16="http://schemas.microsoft.com/office/drawing/2014/main" id="{E07FDB07-CDDA-4A87-FF83-A4300EEAB62D}"/>
              </a:ext>
            </a:extLst>
          </p:cNvPr>
          <p:cNvSpPr>
            <a:spLocks noGrp="1"/>
          </p:cNvSpPr>
          <p:nvPr>
            <p:ph type="ftr" sz="quarter" idx="11"/>
          </p:nvPr>
        </p:nvSpPr>
        <p:spPr/>
        <p:txBody>
          <a:bodyPr/>
          <a:lstStyle/>
          <a:p>
            <a:r>
              <a:rPr lang="en-HK"/>
              <a:t>Cameras v240117a</a:t>
            </a:r>
          </a:p>
        </p:txBody>
      </p:sp>
      <p:sp>
        <p:nvSpPr>
          <p:cNvPr id="9" name="Slide Number Placeholder 8">
            <a:extLst>
              <a:ext uri="{FF2B5EF4-FFF2-40B4-BE49-F238E27FC236}">
                <a16:creationId xmlns:a16="http://schemas.microsoft.com/office/drawing/2014/main" id="{6DEBCBFA-08B3-9661-A5E6-108A358975CD}"/>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419771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531117D-E3BF-4C5C-B31F-764F6587CCB0}"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F6B5AEFD-0438-4757-9AC0-06361A4FF341}" type="slidenum">
              <a:rPr lang="en-US" altLang="en-US"/>
              <a:pPr>
                <a:defRPr/>
              </a:pPr>
              <a:t>‹#›</a:t>
            </a:fld>
            <a:endParaRPr lang="en-US" altLang="en-US"/>
          </a:p>
        </p:txBody>
      </p:sp>
    </p:spTree>
    <p:extLst>
      <p:ext uri="{BB962C8B-B14F-4D97-AF65-F5344CB8AC3E}">
        <p14:creationId xmlns:p14="http://schemas.microsoft.com/office/powerpoint/2010/main" val="54934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7F92-F644-B1BD-91B4-54138DEC76E9}"/>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DD12759E-D9EE-E571-9652-D6348BACD91D}"/>
              </a:ext>
            </a:extLst>
          </p:cNvPr>
          <p:cNvSpPr>
            <a:spLocks noGrp="1"/>
          </p:cNvSpPr>
          <p:nvPr>
            <p:ph type="dt" sz="half" idx="10"/>
          </p:nvPr>
        </p:nvSpPr>
        <p:spPr/>
        <p:txBody>
          <a:bodyPr/>
          <a:lstStyle/>
          <a:p>
            <a:fld id="{3CAF59C6-D785-42F3-9147-8E9FF4674B64}" type="datetime1">
              <a:rPr lang="en-US" smtClean="0"/>
              <a:t>1/22/2024</a:t>
            </a:fld>
            <a:endParaRPr lang="en-HK"/>
          </a:p>
        </p:txBody>
      </p:sp>
      <p:sp>
        <p:nvSpPr>
          <p:cNvPr id="4" name="Footer Placeholder 3">
            <a:extLst>
              <a:ext uri="{FF2B5EF4-FFF2-40B4-BE49-F238E27FC236}">
                <a16:creationId xmlns:a16="http://schemas.microsoft.com/office/drawing/2014/main" id="{C1FFF8E9-9202-C873-187A-8EB1004F989D}"/>
              </a:ext>
            </a:extLst>
          </p:cNvPr>
          <p:cNvSpPr>
            <a:spLocks noGrp="1"/>
          </p:cNvSpPr>
          <p:nvPr>
            <p:ph type="ftr" sz="quarter" idx="11"/>
          </p:nvPr>
        </p:nvSpPr>
        <p:spPr/>
        <p:txBody>
          <a:bodyPr/>
          <a:lstStyle/>
          <a:p>
            <a:r>
              <a:rPr lang="en-HK"/>
              <a:t>Cameras v240117a</a:t>
            </a:r>
          </a:p>
        </p:txBody>
      </p:sp>
      <p:sp>
        <p:nvSpPr>
          <p:cNvPr id="5" name="Slide Number Placeholder 4">
            <a:extLst>
              <a:ext uri="{FF2B5EF4-FFF2-40B4-BE49-F238E27FC236}">
                <a16:creationId xmlns:a16="http://schemas.microsoft.com/office/drawing/2014/main" id="{9D76F6F4-0820-48B2-065F-AE6943CB4BC7}"/>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2311124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C866B-412C-1DB6-125D-FD411E8EF2FE}"/>
              </a:ext>
            </a:extLst>
          </p:cNvPr>
          <p:cNvSpPr>
            <a:spLocks noGrp="1"/>
          </p:cNvSpPr>
          <p:nvPr>
            <p:ph type="dt" sz="half" idx="10"/>
          </p:nvPr>
        </p:nvSpPr>
        <p:spPr/>
        <p:txBody>
          <a:bodyPr/>
          <a:lstStyle/>
          <a:p>
            <a:fld id="{AF9DC029-A1B6-493C-B206-A65DB38CB80B}" type="datetime1">
              <a:rPr lang="en-US" smtClean="0"/>
              <a:t>1/22/2024</a:t>
            </a:fld>
            <a:endParaRPr lang="en-HK"/>
          </a:p>
        </p:txBody>
      </p:sp>
      <p:sp>
        <p:nvSpPr>
          <p:cNvPr id="3" name="Footer Placeholder 2">
            <a:extLst>
              <a:ext uri="{FF2B5EF4-FFF2-40B4-BE49-F238E27FC236}">
                <a16:creationId xmlns:a16="http://schemas.microsoft.com/office/drawing/2014/main" id="{778F3562-EB22-6487-7DA9-A090895A4617}"/>
              </a:ext>
            </a:extLst>
          </p:cNvPr>
          <p:cNvSpPr>
            <a:spLocks noGrp="1"/>
          </p:cNvSpPr>
          <p:nvPr>
            <p:ph type="ftr" sz="quarter" idx="11"/>
          </p:nvPr>
        </p:nvSpPr>
        <p:spPr/>
        <p:txBody>
          <a:bodyPr/>
          <a:lstStyle/>
          <a:p>
            <a:r>
              <a:rPr lang="en-HK"/>
              <a:t>Cameras v240117a</a:t>
            </a:r>
          </a:p>
        </p:txBody>
      </p:sp>
      <p:sp>
        <p:nvSpPr>
          <p:cNvPr id="4" name="Slide Number Placeholder 3">
            <a:extLst>
              <a:ext uri="{FF2B5EF4-FFF2-40B4-BE49-F238E27FC236}">
                <a16:creationId xmlns:a16="http://schemas.microsoft.com/office/drawing/2014/main" id="{C773D7B2-B6B9-24CB-611E-7118AA96EA59}"/>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70092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B4EC-FA29-D6A7-D30B-7529D898CA7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67CB67D4-F6C8-59DB-4A00-A07D4D12D6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E6CAA408-30A7-47D8-6B05-5A60213B96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20D40-365E-0F70-A1BB-1D0D4EE1FDD4}"/>
              </a:ext>
            </a:extLst>
          </p:cNvPr>
          <p:cNvSpPr>
            <a:spLocks noGrp="1"/>
          </p:cNvSpPr>
          <p:nvPr>
            <p:ph type="dt" sz="half" idx="10"/>
          </p:nvPr>
        </p:nvSpPr>
        <p:spPr/>
        <p:txBody>
          <a:bodyPr/>
          <a:lstStyle/>
          <a:p>
            <a:fld id="{D5AF70C2-7F77-4D92-9F4B-398F12037C48}" type="datetime1">
              <a:rPr lang="en-US" smtClean="0"/>
              <a:t>1/22/2024</a:t>
            </a:fld>
            <a:endParaRPr lang="en-HK"/>
          </a:p>
        </p:txBody>
      </p:sp>
      <p:sp>
        <p:nvSpPr>
          <p:cNvPr id="6" name="Footer Placeholder 5">
            <a:extLst>
              <a:ext uri="{FF2B5EF4-FFF2-40B4-BE49-F238E27FC236}">
                <a16:creationId xmlns:a16="http://schemas.microsoft.com/office/drawing/2014/main" id="{8D8E09E7-6700-6A1A-8F8C-2AEFE2F261BC}"/>
              </a:ext>
            </a:extLst>
          </p:cNvPr>
          <p:cNvSpPr>
            <a:spLocks noGrp="1"/>
          </p:cNvSpPr>
          <p:nvPr>
            <p:ph type="ftr" sz="quarter" idx="11"/>
          </p:nvPr>
        </p:nvSpPr>
        <p:spPr/>
        <p:txBody>
          <a:bodyPr/>
          <a:lstStyle/>
          <a:p>
            <a:r>
              <a:rPr lang="en-HK"/>
              <a:t>Cameras v240117a</a:t>
            </a:r>
          </a:p>
        </p:txBody>
      </p:sp>
      <p:sp>
        <p:nvSpPr>
          <p:cNvPr id="7" name="Slide Number Placeholder 6">
            <a:extLst>
              <a:ext uri="{FF2B5EF4-FFF2-40B4-BE49-F238E27FC236}">
                <a16:creationId xmlns:a16="http://schemas.microsoft.com/office/drawing/2014/main" id="{6E437C34-556B-9674-F1BC-BA4BCB16B660}"/>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277461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D227-0459-2B1D-9525-C2D4E484B9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BA5693D-ED27-98DC-2036-F68D723850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C37C2875-52B1-E354-50B7-8F99BC2805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92D87-A2A7-2768-2C36-23C15D1DC691}"/>
              </a:ext>
            </a:extLst>
          </p:cNvPr>
          <p:cNvSpPr>
            <a:spLocks noGrp="1"/>
          </p:cNvSpPr>
          <p:nvPr>
            <p:ph type="dt" sz="half" idx="10"/>
          </p:nvPr>
        </p:nvSpPr>
        <p:spPr/>
        <p:txBody>
          <a:bodyPr/>
          <a:lstStyle/>
          <a:p>
            <a:fld id="{2A04693B-E5A2-4207-986B-71664EA47E59}" type="datetime1">
              <a:rPr lang="en-US" smtClean="0"/>
              <a:t>1/22/2024</a:t>
            </a:fld>
            <a:endParaRPr lang="en-HK"/>
          </a:p>
        </p:txBody>
      </p:sp>
      <p:sp>
        <p:nvSpPr>
          <p:cNvPr id="6" name="Footer Placeholder 5">
            <a:extLst>
              <a:ext uri="{FF2B5EF4-FFF2-40B4-BE49-F238E27FC236}">
                <a16:creationId xmlns:a16="http://schemas.microsoft.com/office/drawing/2014/main" id="{8DF9E0A0-C169-BD12-036E-EE841480C4A5}"/>
              </a:ext>
            </a:extLst>
          </p:cNvPr>
          <p:cNvSpPr>
            <a:spLocks noGrp="1"/>
          </p:cNvSpPr>
          <p:nvPr>
            <p:ph type="ftr" sz="quarter" idx="11"/>
          </p:nvPr>
        </p:nvSpPr>
        <p:spPr/>
        <p:txBody>
          <a:bodyPr/>
          <a:lstStyle/>
          <a:p>
            <a:r>
              <a:rPr lang="en-HK"/>
              <a:t>Cameras v240117a</a:t>
            </a:r>
          </a:p>
        </p:txBody>
      </p:sp>
      <p:sp>
        <p:nvSpPr>
          <p:cNvPr id="7" name="Slide Number Placeholder 6">
            <a:extLst>
              <a:ext uri="{FF2B5EF4-FFF2-40B4-BE49-F238E27FC236}">
                <a16:creationId xmlns:a16="http://schemas.microsoft.com/office/drawing/2014/main" id="{8B01B1EE-E1E9-DB47-8A41-62C1F5CE0638}"/>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3926021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AEC1-880C-32A0-C0AA-D8C1CC2A51F2}"/>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D512BB8-D97C-C7E6-0223-2D6565376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CA3040D-BE03-7706-D8A8-52AB4D9238E9}"/>
              </a:ext>
            </a:extLst>
          </p:cNvPr>
          <p:cNvSpPr>
            <a:spLocks noGrp="1"/>
          </p:cNvSpPr>
          <p:nvPr>
            <p:ph type="dt" sz="half" idx="10"/>
          </p:nvPr>
        </p:nvSpPr>
        <p:spPr/>
        <p:txBody>
          <a:bodyPr/>
          <a:lstStyle/>
          <a:p>
            <a:fld id="{4A77BD77-1EAD-459A-974E-E7CC55E21733}" type="datetime1">
              <a:rPr lang="en-US" smtClean="0"/>
              <a:t>1/22/2024</a:t>
            </a:fld>
            <a:endParaRPr lang="en-HK"/>
          </a:p>
        </p:txBody>
      </p:sp>
      <p:sp>
        <p:nvSpPr>
          <p:cNvPr id="5" name="Footer Placeholder 4">
            <a:extLst>
              <a:ext uri="{FF2B5EF4-FFF2-40B4-BE49-F238E27FC236}">
                <a16:creationId xmlns:a16="http://schemas.microsoft.com/office/drawing/2014/main" id="{4B9EB9A9-BBF4-0574-C537-6298FB81006F}"/>
              </a:ext>
            </a:extLst>
          </p:cNvPr>
          <p:cNvSpPr>
            <a:spLocks noGrp="1"/>
          </p:cNvSpPr>
          <p:nvPr>
            <p:ph type="ftr" sz="quarter" idx="11"/>
          </p:nvPr>
        </p:nvSpPr>
        <p:spPr/>
        <p:txBody>
          <a:bodyPr/>
          <a:lstStyle/>
          <a:p>
            <a:r>
              <a:rPr lang="en-HK"/>
              <a:t>Cameras v240117a</a:t>
            </a:r>
          </a:p>
        </p:txBody>
      </p:sp>
      <p:sp>
        <p:nvSpPr>
          <p:cNvPr id="6" name="Slide Number Placeholder 5">
            <a:extLst>
              <a:ext uri="{FF2B5EF4-FFF2-40B4-BE49-F238E27FC236}">
                <a16:creationId xmlns:a16="http://schemas.microsoft.com/office/drawing/2014/main" id="{20A46BBA-C734-9859-3986-6464176A2602}"/>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376203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5A401E-1165-BA4B-84E0-424C27BDBB8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5C30932-B61E-ACA8-00BF-5430418960F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0961F54-241F-3B76-7A54-F6491F8B2CF7}"/>
              </a:ext>
            </a:extLst>
          </p:cNvPr>
          <p:cNvSpPr>
            <a:spLocks noGrp="1"/>
          </p:cNvSpPr>
          <p:nvPr>
            <p:ph type="dt" sz="half" idx="10"/>
          </p:nvPr>
        </p:nvSpPr>
        <p:spPr/>
        <p:txBody>
          <a:bodyPr/>
          <a:lstStyle/>
          <a:p>
            <a:fld id="{5DF19FDD-141E-4049-A6B5-F6FE35B18615}" type="datetime1">
              <a:rPr lang="en-US" smtClean="0"/>
              <a:t>1/22/2024</a:t>
            </a:fld>
            <a:endParaRPr lang="en-HK"/>
          </a:p>
        </p:txBody>
      </p:sp>
      <p:sp>
        <p:nvSpPr>
          <p:cNvPr id="5" name="Footer Placeholder 4">
            <a:extLst>
              <a:ext uri="{FF2B5EF4-FFF2-40B4-BE49-F238E27FC236}">
                <a16:creationId xmlns:a16="http://schemas.microsoft.com/office/drawing/2014/main" id="{246D677C-011B-3E18-3CFD-A3BE1F2B14E9}"/>
              </a:ext>
            </a:extLst>
          </p:cNvPr>
          <p:cNvSpPr>
            <a:spLocks noGrp="1"/>
          </p:cNvSpPr>
          <p:nvPr>
            <p:ph type="ftr" sz="quarter" idx="11"/>
          </p:nvPr>
        </p:nvSpPr>
        <p:spPr/>
        <p:txBody>
          <a:bodyPr/>
          <a:lstStyle/>
          <a:p>
            <a:r>
              <a:rPr lang="en-HK"/>
              <a:t>Cameras v240117a</a:t>
            </a:r>
          </a:p>
        </p:txBody>
      </p:sp>
      <p:sp>
        <p:nvSpPr>
          <p:cNvPr id="6" name="Slide Number Placeholder 5">
            <a:extLst>
              <a:ext uri="{FF2B5EF4-FFF2-40B4-BE49-F238E27FC236}">
                <a16:creationId xmlns:a16="http://schemas.microsoft.com/office/drawing/2014/main" id="{C1E269DF-1B6B-E701-1517-426D74FD46C9}"/>
              </a:ext>
            </a:extLst>
          </p:cNvPr>
          <p:cNvSpPr>
            <a:spLocks noGrp="1"/>
          </p:cNvSpPr>
          <p:nvPr>
            <p:ph type="sldNum" sz="quarter" idx="12"/>
          </p:nvPr>
        </p:nvSpPr>
        <p:spPr/>
        <p:txBody>
          <a:bodyPr/>
          <a:lstStyle/>
          <a:p>
            <a:fld id="{AFBF3C3D-28FA-435F-BA67-788A70747B8C}" type="slidenum">
              <a:rPr lang="en-HK" smtClean="0"/>
              <a:t>‹#›</a:t>
            </a:fld>
            <a:endParaRPr lang="en-HK"/>
          </a:p>
        </p:txBody>
      </p:sp>
    </p:spTree>
    <p:extLst>
      <p:ext uri="{BB962C8B-B14F-4D97-AF65-F5344CB8AC3E}">
        <p14:creationId xmlns:p14="http://schemas.microsoft.com/office/powerpoint/2010/main" val="3369666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AA9E02-9328-40E4-913B-572863011BCA}"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AE746090-185E-4DA4-B6F2-61A9DE4F71A9}" type="slidenum">
              <a:rPr lang="en-US" altLang="en-US"/>
              <a:pPr>
                <a:defRPr/>
              </a:pPr>
              <a:t>‹#›</a:t>
            </a:fld>
            <a:endParaRPr lang="en-US" altLang="en-US"/>
          </a:p>
        </p:txBody>
      </p:sp>
    </p:spTree>
    <p:extLst>
      <p:ext uri="{BB962C8B-B14F-4D97-AF65-F5344CB8AC3E}">
        <p14:creationId xmlns:p14="http://schemas.microsoft.com/office/powerpoint/2010/main" val="219404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08866-10F6-4B76-A6D7-D8B90153F712}"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D9406055-A792-4810-96E3-D6C99BF97503}" type="slidenum">
              <a:rPr lang="en-US" altLang="en-US"/>
              <a:pPr>
                <a:defRPr/>
              </a:pPr>
              <a:t>‹#›</a:t>
            </a:fld>
            <a:endParaRPr lang="en-US" altLang="en-US"/>
          </a:p>
        </p:txBody>
      </p:sp>
    </p:spTree>
    <p:extLst>
      <p:ext uri="{BB962C8B-B14F-4D97-AF65-F5344CB8AC3E}">
        <p14:creationId xmlns:p14="http://schemas.microsoft.com/office/powerpoint/2010/main" val="666832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6BA78C-F2BE-4431-8A16-4291B4313DA0}"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FFC916D2-8A09-4691-88EA-483E833305CA}" type="slidenum">
              <a:rPr lang="en-US" altLang="en-US"/>
              <a:pPr>
                <a:defRPr/>
              </a:pPr>
              <a:t>‹#›</a:t>
            </a:fld>
            <a:endParaRPr lang="en-US" altLang="en-US"/>
          </a:p>
        </p:txBody>
      </p:sp>
    </p:spTree>
    <p:extLst>
      <p:ext uri="{BB962C8B-B14F-4D97-AF65-F5344CB8AC3E}">
        <p14:creationId xmlns:p14="http://schemas.microsoft.com/office/powerpoint/2010/main" val="4289281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11C2E9F-EF90-4465-8B6E-EF43601C8227}"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DB2D4955-CAE4-47A7-891F-54C234F61286}" type="slidenum">
              <a:rPr lang="en-US" altLang="en-US"/>
              <a:pPr>
                <a:defRPr/>
              </a:pPr>
              <a:t>‹#›</a:t>
            </a:fld>
            <a:endParaRPr lang="en-US" altLang="en-US"/>
          </a:p>
        </p:txBody>
      </p:sp>
    </p:spTree>
    <p:extLst>
      <p:ext uri="{BB962C8B-B14F-4D97-AF65-F5344CB8AC3E}">
        <p14:creationId xmlns:p14="http://schemas.microsoft.com/office/powerpoint/2010/main" val="105097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DA238D-4BA4-495E-805D-859E0B446BF3}"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35ACE225-4367-4B41-A3F6-3449288B545D}" type="slidenum">
              <a:rPr lang="en-US" altLang="en-US"/>
              <a:pPr>
                <a:defRPr/>
              </a:pPr>
              <a:t>‹#›</a:t>
            </a:fld>
            <a:endParaRPr lang="en-US" altLang="en-US"/>
          </a:p>
        </p:txBody>
      </p:sp>
    </p:spTree>
    <p:extLst>
      <p:ext uri="{BB962C8B-B14F-4D97-AF65-F5344CB8AC3E}">
        <p14:creationId xmlns:p14="http://schemas.microsoft.com/office/powerpoint/2010/main" val="1999409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83ECC3-52FA-40EE-874F-794F42C913A4}" type="datetime1">
              <a:rPr lang="en-US" altLang="en-US" smtClean="0"/>
              <a:t>1/22/2024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Cameras v240117a</a:t>
            </a:r>
          </a:p>
        </p:txBody>
      </p:sp>
      <p:sp>
        <p:nvSpPr>
          <p:cNvPr id="9" name="Slide Number Placeholder 5"/>
          <p:cNvSpPr>
            <a:spLocks noGrp="1"/>
          </p:cNvSpPr>
          <p:nvPr>
            <p:ph type="sldNum" sz="quarter" idx="12"/>
          </p:nvPr>
        </p:nvSpPr>
        <p:spPr/>
        <p:txBody>
          <a:bodyPr/>
          <a:lstStyle>
            <a:lvl1pPr>
              <a:defRPr/>
            </a:lvl1pPr>
          </a:lstStyle>
          <a:p>
            <a:pPr>
              <a:defRPr/>
            </a:pPr>
            <a:fld id="{DD993305-EA84-4035-9DDF-F77821C58334}" type="slidenum">
              <a:rPr lang="en-US" altLang="en-US"/>
              <a:pPr>
                <a:defRPr/>
              </a:pPr>
              <a:t>‹#›</a:t>
            </a:fld>
            <a:endParaRPr lang="en-US" altLang="en-US"/>
          </a:p>
        </p:txBody>
      </p:sp>
    </p:spTree>
    <p:extLst>
      <p:ext uri="{BB962C8B-B14F-4D97-AF65-F5344CB8AC3E}">
        <p14:creationId xmlns:p14="http://schemas.microsoft.com/office/powerpoint/2010/main" val="3511369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2B3DC0-5FB7-43E1-99DB-710F449869F8}" type="datetime1">
              <a:rPr lang="en-US" altLang="en-US" smtClean="0"/>
              <a:t>1/22/2024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Cameras v240117a</a:t>
            </a:r>
          </a:p>
        </p:txBody>
      </p:sp>
      <p:sp>
        <p:nvSpPr>
          <p:cNvPr id="5" name="Slide Number Placeholder 5"/>
          <p:cNvSpPr>
            <a:spLocks noGrp="1"/>
          </p:cNvSpPr>
          <p:nvPr>
            <p:ph type="sldNum" sz="quarter" idx="12"/>
          </p:nvPr>
        </p:nvSpPr>
        <p:spPr/>
        <p:txBody>
          <a:bodyPr/>
          <a:lstStyle>
            <a:lvl1pPr>
              <a:defRPr/>
            </a:lvl1pPr>
          </a:lstStyle>
          <a:p>
            <a:pPr>
              <a:defRPr/>
            </a:pPr>
            <a:fld id="{C5E542F4-B3A0-458F-ABD3-500B81C5C10B}" type="slidenum">
              <a:rPr lang="en-US" altLang="en-US"/>
              <a:pPr>
                <a:defRPr/>
              </a:pPr>
              <a:t>‹#›</a:t>
            </a:fld>
            <a:endParaRPr lang="en-US" altLang="en-US"/>
          </a:p>
        </p:txBody>
      </p:sp>
    </p:spTree>
    <p:extLst>
      <p:ext uri="{BB962C8B-B14F-4D97-AF65-F5344CB8AC3E}">
        <p14:creationId xmlns:p14="http://schemas.microsoft.com/office/powerpoint/2010/main" val="22254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AF46DE-4D8C-4748-AD53-AB9A7B0C6BDD}" type="datetime1">
              <a:rPr lang="en-US" altLang="en-US" smtClean="0"/>
              <a:t>1/22/2024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Cameras v240117a</a:t>
            </a:r>
          </a:p>
        </p:txBody>
      </p:sp>
      <p:sp>
        <p:nvSpPr>
          <p:cNvPr id="4" name="Slide Number Placeholder 5"/>
          <p:cNvSpPr>
            <a:spLocks noGrp="1"/>
          </p:cNvSpPr>
          <p:nvPr>
            <p:ph type="sldNum" sz="quarter" idx="12"/>
          </p:nvPr>
        </p:nvSpPr>
        <p:spPr/>
        <p:txBody>
          <a:bodyPr/>
          <a:lstStyle>
            <a:lvl1pPr>
              <a:defRPr/>
            </a:lvl1pPr>
          </a:lstStyle>
          <a:p>
            <a:pPr>
              <a:defRPr/>
            </a:pPr>
            <a:fld id="{0C1DCB11-9D42-49FA-AE3C-0A0354F50206}" type="slidenum">
              <a:rPr lang="en-US" altLang="en-US"/>
              <a:pPr>
                <a:defRPr/>
              </a:pPr>
              <a:t>‹#›</a:t>
            </a:fld>
            <a:endParaRPr lang="en-US" altLang="en-US"/>
          </a:p>
        </p:txBody>
      </p:sp>
    </p:spTree>
    <p:extLst>
      <p:ext uri="{BB962C8B-B14F-4D97-AF65-F5344CB8AC3E}">
        <p14:creationId xmlns:p14="http://schemas.microsoft.com/office/powerpoint/2010/main" val="4094023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20EC21-4C96-459F-9213-9F22A7E18872}"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255E356D-F8BD-4D8A-8EE3-2765BF049708}" type="slidenum">
              <a:rPr lang="en-US" altLang="en-US"/>
              <a:pPr>
                <a:defRPr/>
              </a:pPr>
              <a:t>‹#›</a:t>
            </a:fld>
            <a:endParaRPr lang="en-US" altLang="en-US"/>
          </a:p>
        </p:txBody>
      </p:sp>
    </p:spTree>
    <p:extLst>
      <p:ext uri="{BB962C8B-B14F-4D97-AF65-F5344CB8AC3E}">
        <p14:creationId xmlns:p14="http://schemas.microsoft.com/office/powerpoint/2010/main" val="2818209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C735C4-9556-430C-BC0F-3E9BFA74389A}"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97486AB6-B316-40F1-892A-76E901DDCF25}" type="slidenum">
              <a:rPr lang="en-US" altLang="en-US"/>
              <a:pPr>
                <a:defRPr/>
              </a:pPr>
              <a:t>‹#›</a:t>
            </a:fld>
            <a:endParaRPr lang="en-US" altLang="en-US"/>
          </a:p>
        </p:txBody>
      </p:sp>
    </p:spTree>
    <p:extLst>
      <p:ext uri="{BB962C8B-B14F-4D97-AF65-F5344CB8AC3E}">
        <p14:creationId xmlns:p14="http://schemas.microsoft.com/office/powerpoint/2010/main" val="218591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DDCD72-5C8B-4699-A214-1EEDFBD4BD3A}"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EF5D34F1-2C90-436F-89DC-CABE758827E2}" type="slidenum">
              <a:rPr lang="en-US" altLang="en-US"/>
              <a:pPr>
                <a:defRPr/>
              </a:pPr>
              <a:t>‹#›</a:t>
            </a:fld>
            <a:endParaRPr lang="en-US" altLang="en-US"/>
          </a:p>
        </p:txBody>
      </p:sp>
    </p:spTree>
    <p:extLst>
      <p:ext uri="{BB962C8B-B14F-4D97-AF65-F5344CB8AC3E}">
        <p14:creationId xmlns:p14="http://schemas.microsoft.com/office/powerpoint/2010/main" val="2880649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F7397C-56E2-442D-B6CD-8DC62C8D931A}"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9E70A5E4-CB48-41E5-9120-03C8F35E7200}" type="slidenum">
              <a:rPr lang="en-US" altLang="en-US"/>
              <a:pPr>
                <a:defRPr/>
              </a:pPr>
              <a:t>‹#›</a:t>
            </a:fld>
            <a:endParaRPr lang="en-US" altLang="en-US"/>
          </a:p>
        </p:txBody>
      </p:sp>
    </p:spTree>
    <p:extLst>
      <p:ext uri="{BB962C8B-B14F-4D97-AF65-F5344CB8AC3E}">
        <p14:creationId xmlns:p14="http://schemas.microsoft.com/office/powerpoint/2010/main" val="2059489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3DB6106D-425F-4A08-A963-C1ED2984FF8A}" type="datetime1">
              <a:rPr lang="en-US" smtClean="0"/>
              <a:t>1/22/2024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Cameras v240117a</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F04A3150-5F97-43A8-987F-447E099743C6}" type="slidenum">
              <a:rPr lang="en-US"/>
              <a:pPr>
                <a:defRPr/>
              </a:pPr>
              <a:t>‹#›</a:t>
            </a:fld>
            <a:endParaRPr lang="en-US"/>
          </a:p>
        </p:txBody>
      </p:sp>
    </p:spTree>
    <p:extLst>
      <p:ext uri="{BB962C8B-B14F-4D97-AF65-F5344CB8AC3E}">
        <p14:creationId xmlns:p14="http://schemas.microsoft.com/office/powerpoint/2010/main" val="2766462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D2F0493-9B92-4162-9E31-9E85A405BC80}" type="datetime1">
              <a:rPr lang="en-US" altLang="en-US" smtClean="0"/>
              <a:t>1/22/2024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Cameras v240117a</a:t>
            </a:r>
          </a:p>
        </p:txBody>
      </p:sp>
      <p:sp>
        <p:nvSpPr>
          <p:cNvPr id="8" name="Slide Number Placeholder 5"/>
          <p:cNvSpPr>
            <a:spLocks noGrp="1"/>
          </p:cNvSpPr>
          <p:nvPr>
            <p:ph type="sldNum" sz="quarter" idx="12"/>
          </p:nvPr>
        </p:nvSpPr>
        <p:spPr/>
        <p:txBody>
          <a:bodyPr/>
          <a:lstStyle>
            <a:lvl1pPr>
              <a:defRPr/>
            </a:lvl1pPr>
          </a:lstStyle>
          <a:p>
            <a:pPr>
              <a:defRPr/>
            </a:pPr>
            <a:fld id="{2C7BCE42-29F6-48AE-BD38-FE5F02E0B777}" type="slidenum">
              <a:rPr lang="en-US" altLang="en-US"/>
              <a:pPr>
                <a:defRPr/>
              </a:pPr>
              <a:t>‹#›</a:t>
            </a:fld>
            <a:endParaRPr lang="en-US" altLang="en-US"/>
          </a:p>
        </p:txBody>
      </p:sp>
    </p:spTree>
    <p:extLst>
      <p:ext uri="{BB962C8B-B14F-4D97-AF65-F5344CB8AC3E}">
        <p14:creationId xmlns:p14="http://schemas.microsoft.com/office/powerpoint/2010/main" val="2570261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7851E38D-AD10-4ECC-B1E3-04CC43475659}" type="datetime1">
              <a:rPr lang="en-US" altLang="en-US" smtClean="0"/>
              <a:t>1/22/2024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Cameras v240117a</a:t>
            </a:r>
          </a:p>
        </p:txBody>
      </p:sp>
      <p:sp>
        <p:nvSpPr>
          <p:cNvPr id="6" name="Slide Number Placeholder 5"/>
          <p:cNvSpPr>
            <a:spLocks noGrp="1"/>
          </p:cNvSpPr>
          <p:nvPr>
            <p:ph type="sldNum" sz="quarter" idx="12"/>
          </p:nvPr>
        </p:nvSpPr>
        <p:spPr/>
        <p:txBody>
          <a:bodyPr/>
          <a:lstStyle>
            <a:lvl1pPr>
              <a:defRPr/>
            </a:lvl1pPr>
          </a:lstStyle>
          <a:p>
            <a:pPr>
              <a:defRPr/>
            </a:pPr>
            <a:fld id="{F6B5AEFD-0438-4757-9AC0-06361A4FF341}" type="slidenum">
              <a:rPr lang="en-US" altLang="en-US"/>
              <a:pPr>
                <a:defRPr/>
              </a:pPr>
              <a:t>‹#›</a:t>
            </a:fld>
            <a:endParaRPr lang="en-US" altLang="en-US"/>
          </a:p>
        </p:txBody>
      </p:sp>
    </p:spTree>
    <p:extLst>
      <p:ext uri="{BB962C8B-B14F-4D97-AF65-F5344CB8AC3E}">
        <p14:creationId xmlns:p14="http://schemas.microsoft.com/office/powerpoint/2010/main" val="178290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0235A10-8E2C-493D-ACFB-CC6ECD73445A}"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641E6E7F-E35B-48F8-A2F2-A81175892D80}" type="slidenum">
              <a:rPr lang="en-US" altLang="en-US"/>
              <a:pPr>
                <a:defRPr/>
              </a:pPr>
              <a:t>‹#›</a:t>
            </a:fld>
            <a:endParaRPr lang="en-US" altLang="en-US"/>
          </a:p>
        </p:txBody>
      </p:sp>
    </p:spTree>
    <p:extLst>
      <p:ext uri="{BB962C8B-B14F-4D97-AF65-F5344CB8AC3E}">
        <p14:creationId xmlns:p14="http://schemas.microsoft.com/office/powerpoint/2010/main" val="274967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38A1413-9713-431F-9F1B-E595B7981727}" type="datetime1">
              <a:rPr lang="en-US" altLang="en-US" smtClean="0"/>
              <a:t>1/22/2024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Cameras v240117a</a:t>
            </a:r>
          </a:p>
        </p:txBody>
      </p:sp>
      <p:sp>
        <p:nvSpPr>
          <p:cNvPr id="9" name="Slide Number Placeholder 5"/>
          <p:cNvSpPr>
            <a:spLocks noGrp="1"/>
          </p:cNvSpPr>
          <p:nvPr>
            <p:ph type="sldNum" sz="quarter" idx="12"/>
          </p:nvPr>
        </p:nvSpPr>
        <p:spPr/>
        <p:txBody>
          <a:bodyPr/>
          <a:lstStyle>
            <a:lvl1pPr>
              <a:defRPr/>
            </a:lvl1pPr>
          </a:lstStyle>
          <a:p>
            <a:pPr>
              <a:defRPr/>
            </a:pPr>
            <a:fld id="{24D53FE2-43D5-46EF-AF16-6F6A06EE1F7C}" type="slidenum">
              <a:rPr lang="en-US" altLang="en-US"/>
              <a:pPr>
                <a:defRPr/>
              </a:pPr>
              <a:t>‹#›</a:t>
            </a:fld>
            <a:endParaRPr lang="en-US" altLang="en-US"/>
          </a:p>
        </p:txBody>
      </p:sp>
    </p:spTree>
    <p:extLst>
      <p:ext uri="{BB962C8B-B14F-4D97-AF65-F5344CB8AC3E}">
        <p14:creationId xmlns:p14="http://schemas.microsoft.com/office/powerpoint/2010/main" val="141581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E0BDD09-2F46-4960-BFE8-C3EC41751D4F}" type="datetime1">
              <a:rPr lang="en-US" altLang="en-US" smtClean="0"/>
              <a:t>1/22/2024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Cameras v240117a</a:t>
            </a:r>
          </a:p>
        </p:txBody>
      </p:sp>
      <p:sp>
        <p:nvSpPr>
          <p:cNvPr id="5" name="Slide Number Placeholder 5"/>
          <p:cNvSpPr>
            <a:spLocks noGrp="1"/>
          </p:cNvSpPr>
          <p:nvPr>
            <p:ph type="sldNum" sz="quarter" idx="12"/>
          </p:nvPr>
        </p:nvSpPr>
        <p:spPr/>
        <p:txBody>
          <a:bodyPr/>
          <a:lstStyle>
            <a:lvl1pPr>
              <a:defRPr/>
            </a:lvl1pPr>
          </a:lstStyle>
          <a:p>
            <a:pPr>
              <a:defRPr/>
            </a:pPr>
            <a:fld id="{76192F5B-83EA-4557-A494-9D1AFBD50C9A}" type="slidenum">
              <a:rPr lang="en-US" altLang="en-US"/>
              <a:pPr>
                <a:defRPr/>
              </a:pPr>
              <a:t>‹#›</a:t>
            </a:fld>
            <a:endParaRPr lang="en-US" altLang="en-US"/>
          </a:p>
        </p:txBody>
      </p:sp>
    </p:spTree>
    <p:extLst>
      <p:ext uri="{BB962C8B-B14F-4D97-AF65-F5344CB8AC3E}">
        <p14:creationId xmlns:p14="http://schemas.microsoft.com/office/powerpoint/2010/main" val="90140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35640-9B69-4A51-92EE-F2E7E281299C}" type="datetime1">
              <a:rPr lang="en-US" altLang="en-US" smtClean="0"/>
              <a:t>1/22/2024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Cameras v240117a</a:t>
            </a:r>
          </a:p>
        </p:txBody>
      </p:sp>
      <p:sp>
        <p:nvSpPr>
          <p:cNvPr id="4" name="Slide Number Placeholder 5"/>
          <p:cNvSpPr>
            <a:spLocks noGrp="1"/>
          </p:cNvSpPr>
          <p:nvPr>
            <p:ph type="sldNum" sz="quarter" idx="12"/>
          </p:nvPr>
        </p:nvSpPr>
        <p:spPr/>
        <p:txBody>
          <a:bodyPr/>
          <a:lstStyle>
            <a:lvl1pPr>
              <a:defRPr/>
            </a:lvl1pPr>
          </a:lstStyle>
          <a:p>
            <a:pPr>
              <a:defRPr/>
            </a:pPr>
            <a:fld id="{79B4CF04-FC6D-4142-9EBA-FB0971A7E8BA}" type="slidenum">
              <a:rPr lang="en-US" altLang="en-US"/>
              <a:pPr>
                <a:defRPr/>
              </a:pPr>
              <a:t>‹#›</a:t>
            </a:fld>
            <a:endParaRPr lang="en-US" altLang="en-US"/>
          </a:p>
        </p:txBody>
      </p:sp>
    </p:spTree>
    <p:extLst>
      <p:ext uri="{BB962C8B-B14F-4D97-AF65-F5344CB8AC3E}">
        <p14:creationId xmlns:p14="http://schemas.microsoft.com/office/powerpoint/2010/main" val="65570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01E83A-FE21-4B75-ADAE-98A91D7801A9}"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BB82A911-87BB-470D-B42A-8F0E1BE4025F}" type="slidenum">
              <a:rPr lang="en-US" altLang="en-US"/>
              <a:pPr>
                <a:defRPr/>
              </a:pPr>
              <a:t>‹#›</a:t>
            </a:fld>
            <a:endParaRPr lang="en-US" altLang="en-US"/>
          </a:p>
        </p:txBody>
      </p:sp>
    </p:spTree>
    <p:extLst>
      <p:ext uri="{BB962C8B-B14F-4D97-AF65-F5344CB8AC3E}">
        <p14:creationId xmlns:p14="http://schemas.microsoft.com/office/powerpoint/2010/main" val="2330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ABEBC-AD25-447C-A7FF-AB71F113842F}" type="datetime1">
              <a:rPr lang="en-US" altLang="en-US" smtClean="0"/>
              <a:t>1/22/2024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Cameras v240117a</a:t>
            </a:r>
          </a:p>
        </p:txBody>
      </p:sp>
      <p:sp>
        <p:nvSpPr>
          <p:cNvPr id="7" name="Slide Number Placeholder 5"/>
          <p:cNvSpPr>
            <a:spLocks noGrp="1"/>
          </p:cNvSpPr>
          <p:nvPr>
            <p:ph type="sldNum" sz="quarter" idx="12"/>
          </p:nvPr>
        </p:nvSpPr>
        <p:spPr/>
        <p:txBody>
          <a:bodyPr/>
          <a:lstStyle>
            <a:lvl1pPr>
              <a:defRPr/>
            </a:lvl1pPr>
          </a:lstStyle>
          <a:p>
            <a:pPr>
              <a:defRPr/>
            </a:pPr>
            <a:fld id="{A4AE6FD1-B18F-4BA5-8C1E-E52FD9ADA08A}" type="slidenum">
              <a:rPr lang="en-US" altLang="en-US"/>
              <a:pPr>
                <a:defRPr/>
              </a:pPr>
              <a:t>‹#›</a:t>
            </a:fld>
            <a:endParaRPr lang="en-US" altLang="en-US"/>
          </a:p>
        </p:txBody>
      </p:sp>
    </p:spTree>
    <p:extLst>
      <p:ext uri="{BB962C8B-B14F-4D97-AF65-F5344CB8AC3E}">
        <p14:creationId xmlns:p14="http://schemas.microsoft.com/office/powerpoint/2010/main" val="425843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EF8A3F9A-8147-414E-A3BA-B87C692909C9}" type="datetime1">
              <a:rPr lang="en-US" altLang="en-US" smtClean="0"/>
              <a:t>1/22/2024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Cameras v240117a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CBB1205-DE3F-4909-8B75-422E2A5EF5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800"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2B92E-6D91-8791-8E51-5B2B32A1EB6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A06FE8DE-9B99-8313-B859-DFC86FEE86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3D647DAD-32B8-1FF0-2B4F-9DFCFFB41B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18967-D7F7-4CCD-8EA1-20E5563BCBCF}" type="datetime1">
              <a:rPr lang="en-US" smtClean="0"/>
              <a:t>1/22/2024</a:t>
            </a:fld>
            <a:endParaRPr lang="en-HK"/>
          </a:p>
        </p:txBody>
      </p:sp>
      <p:sp>
        <p:nvSpPr>
          <p:cNvPr id="5" name="Footer Placeholder 4">
            <a:extLst>
              <a:ext uri="{FF2B5EF4-FFF2-40B4-BE49-F238E27FC236}">
                <a16:creationId xmlns:a16="http://schemas.microsoft.com/office/drawing/2014/main" id="{D7C63AA2-A92F-E3A2-91F4-319D13A44C8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HK"/>
              <a:t>Cameras v240117a</a:t>
            </a:r>
          </a:p>
        </p:txBody>
      </p:sp>
      <p:sp>
        <p:nvSpPr>
          <p:cNvPr id="6" name="Slide Number Placeholder 5">
            <a:extLst>
              <a:ext uri="{FF2B5EF4-FFF2-40B4-BE49-F238E27FC236}">
                <a16:creationId xmlns:a16="http://schemas.microsoft.com/office/drawing/2014/main" id="{62B0E5F0-5391-ECCE-7E24-598E6E53181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F3C3D-28FA-435F-BA67-788A70747B8C}" type="slidenum">
              <a:rPr lang="en-HK" smtClean="0"/>
              <a:t>‹#›</a:t>
            </a:fld>
            <a:endParaRPr lang="en-HK"/>
          </a:p>
        </p:txBody>
      </p:sp>
    </p:spTree>
    <p:extLst>
      <p:ext uri="{BB962C8B-B14F-4D97-AF65-F5344CB8AC3E}">
        <p14:creationId xmlns:p14="http://schemas.microsoft.com/office/powerpoint/2010/main" val="274916738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E91474C1-6DF2-4B35-914A-7053DDB40331}" type="datetime1">
              <a:rPr lang="en-US" altLang="en-US" smtClean="0"/>
              <a:t>1/22/2024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Cameras v240117a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43B6A46-238E-4F6E-9483-0A5563B587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80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planning.cs.uiuc.edu/node102.html" TargetMode="External"/><Relationship Id="rId4" Type="http://schemas.openxmlformats.org/officeDocument/2006/relationships/hyperlink" Target="http://www.grc.nasa.gov/WWW/k-12/airplane/rotations.html"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8.xml"/><Relationship Id="rId1" Type="http://schemas.openxmlformats.org/officeDocument/2006/relationships/slideLayout" Target="../slideLayouts/slideLayout38.xml"/><Relationship Id="rId5" Type="http://schemas.openxmlformats.org/officeDocument/2006/relationships/image" Target="../media/image1.png"/><Relationship Id="rId4" Type="http://schemas.openxmlformats.org/officeDocument/2006/relationships/image" Target="../media/image44.wmf"/></Relationships>
</file>

<file path=ppt/slides/_rels/slide117.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40.png"/><Relationship Id="rId1" Type="http://schemas.openxmlformats.org/officeDocument/2006/relationships/slideLayout" Target="../slideLayouts/slideLayout27.xml"/><Relationship Id="rId4" Type="http://schemas.openxmlformats.org/officeDocument/2006/relationships/image" Target="../media/image58.png"/></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5.jpeg"/><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chinsights.com/blog/apple-iphone-14-image-sensor-preliminary-analysi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easybasicphotography.com/35mm-equivalent.html" TargetMode="External"/><Relationship Id="rId4" Type="http://schemas.openxmlformats.org/officeDocument/2006/relationships/hyperlink" Target="https://www.adorama.com/alc/understanding-focal-length-and-how-to-use-i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en.wikipedia.org/wiki/Charge-coupled_devi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51.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hyperlink" Target="https://www.researchgate.net/publication/303233579_Zhang's_Camera_Calibration_Algorithm_In-Depth_Tutorial_and_Implementation" TargetMode="Externa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67.xml.rels><?xml version="1.0" encoding="UTF-8" standalone="yes"?>
<Relationships xmlns="http://schemas.openxmlformats.org/package/2006/relationships"><Relationship Id="rId3" Type="http://schemas.openxmlformats.org/officeDocument/2006/relationships/hyperlink" Target="http://www.vision.caltech.edu/bouguetj/calib_doc/htmls/example.html" TargetMode="External"/><Relationship Id="rId7" Type="http://schemas.openxmlformats.org/officeDocument/2006/relationships/hyperlink" Target="https://www.youtube.com/watch?v=ViPN810E0SU&amp;t=6s" TargetMode="External"/><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3.svg"/><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hyperlink" Target="https://docs.opencv.org/4.x/dc/dbb/tutorial_py_calibration.html" TargetMode="External"/><Relationship Id="rId2" Type="http://schemas.openxmlformats.org/officeDocument/2006/relationships/hyperlink" Target="https://www.youtube.com/watch?v=ViPN810E0SU&amp;t=6s" TargetMode="External"/><Relationship Id="rId1" Type="http://schemas.openxmlformats.org/officeDocument/2006/relationships/slideLayout" Target="../slideLayouts/slideLayout2.xml"/><Relationship Id="rId5" Type="http://schemas.openxmlformats.org/officeDocument/2006/relationships/hyperlink" Target="https://github.com/ObeidaElJundi/Camera-Calibration" TargetMode="External"/><Relationship Id="rId4" Type="http://schemas.openxmlformats.org/officeDocument/2006/relationships/hyperlink" Target="https://github.com/ChihaoZhang/camera-calibration-and-image-undistortion"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s.opencv.org/2.4/modules/calib3d/doc/camera_calibration_and_3d_reconstruction.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athworks.com/help/vision/ug/camera-calibration.html"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researchgate.net/figure/Effect-of-tangential-distortion_fig14_224369547"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Distortion_(optics)#cite_note-devilliers-3" TargetMode="External"/><Relationship Id="rId7" Type="http://schemas.openxmlformats.org/officeDocument/2006/relationships/image" Target="../media/image39.png"/><Relationship Id="rId2" Type="http://schemas.openxmlformats.org/officeDocument/2006/relationships/hyperlink" Target="https://en.wikipedia.org/wiki/Distortion_(optics)" TargetMode="External"/><Relationship Id="rId1" Type="http://schemas.openxmlformats.org/officeDocument/2006/relationships/slideLayout" Target="../slideLayouts/slideLayout2.xml"/><Relationship Id="rId6" Type="http://schemas.openxmlformats.org/officeDocument/2006/relationships/hyperlink" Target="https://en.wikipedia.org/wiki/Distortion_(optics)#cite_note-zhang-6" TargetMode="External"/><Relationship Id="rId5" Type="http://schemas.openxmlformats.org/officeDocument/2006/relationships/hyperlink" Target="https://en.wikipedia.org/wiki/Distortion_(optics)#cite_note-5" TargetMode="External"/><Relationship Id="rId4" Type="http://schemas.openxmlformats.org/officeDocument/2006/relationships/hyperlink" Target="https://en.wikipedia.org/wiki/Distortion_(optics)#cite_note-brown-4"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docs.opencv.org/2.4/doc/tutorials/calib3d/camera_calibration/camera_calibration.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ocs.opencv.org/2.4/modules/calib3d/doc/camera_calibration_and_3d_reconstruction.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github.com/opencv/opencv"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hyperlink" Target="https://github.com/ChihaoZhang/camera-calibration-and-image-undistortion" TargetMode="External"/><Relationship Id="rId4" Type="http://schemas.openxmlformats.org/officeDocument/2006/relationships/hyperlink" Target="https://docs.opencv.org/4.x/d4/d94/tutorial_camera_calibration.html"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docs.opencv.org/4.5.5/dc/dbb/tutorial_py_calibration.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en.wikipedia.org/wiki/Three-dimensional_space" TargetMode="External"/><Relationship Id="rId7" Type="http://schemas.openxmlformats.org/officeDocument/2006/relationships/hyperlink" Target="https://en.wikipedia.org/wiki/Axis%E2%80%93angle_representation" TargetMode="External"/><Relationship Id="rId2" Type="http://schemas.openxmlformats.org/officeDocument/2006/relationships/hyperlink" Target="https://en.wikipedia.org/wiki/Rotation_(mathematics)" TargetMode="External"/><Relationship Id="rId1" Type="http://schemas.openxmlformats.org/officeDocument/2006/relationships/slideLayout" Target="../slideLayouts/slideLayout2.xml"/><Relationship Id="rId6" Type="http://schemas.openxmlformats.org/officeDocument/2006/relationships/hyperlink" Target="https://en.wikipedia.org/wiki/Angle" TargetMode="External"/><Relationship Id="rId5" Type="http://schemas.openxmlformats.org/officeDocument/2006/relationships/hyperlink" Target="https://en.wikipedia.org/wiki/Unit_vector" TargetMode="External"/><Relationship Id="rId10" Type="http://schemas.openxmlformats.org/officeDocument/2006/relationships/hyperlink" Target="https://www.vectorjunky.com/vector/delicious-red-apple-arrow/" TargetMode="External"/><Relationship Id="rId4" Type="http://schemas.openxmlformats.org/officeDocument/2006/relationships/hyperlink" Target="https://en.wikipedia.org/wiki/Euclidean_space" TargetMode="External"/><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en.wikipedia.org/wiki/Axis%E2%80%93angle_representat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programcreek.com/python/example/89450/cv2.Rodrigues" TargetMode="External"/><Relationship Id="rId5" Type="http://schemas.openxmlformats.org/officeDocument/2006/relationships/hyperlink" Target="https://docs.opencv.org/2.4/modules/calib3d/doc/camera_calibration_and_3d_reconstruction.html?highlight=camera%20calibration#rodrigues" TargetMode="Externa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hyperlink" Target="https://stackoverflow.com/questions/62345076/how-to-convert-a-rodrigues-vector-to-a-rotation-matrix-without-opencv-using-pyth" TargetMode="External"/><Relationship Id="rId2" Type="http://schemas.openxmlformats.org/officeDocument/2006/relationships/image" Target="../media/image4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hal-amu.archives-ouvertes.fr/hal-01458821/document" TargetMode="External"/><Relationship Id="rId2" Type="http://schemas.openxmlformats.org/officeDocument/2006/relationships/hyperlink" Target="http://photomech.ustc.edu.cn/File/170818050712-1-s2.0-S0143816617302403-main.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3" Type="http://schemas.openxmlformats.org/officeDocument/2006/relationships/hyperlink" Target="http://www.vision.caltech.edu/bouguetj/calib_doc/index.html#examples" TargetMode="External"/><Relationship Id="rId2" Type="http://schemas.openxmlformats.org/officeDocument/2006/relationships/hyperlink" Target="http://wwwcsif.cs.ucdavis.edu/~wangjj/gsvd/codes/rq5.m" TargetMode="External"/><Relationship Id="rId1" Type="http://schemas.openxmlformats.org/officeDocument/2006/relationships/slideLayout" Target="../slideLayouts/slideLayout32.xml"/><Relationship Id="rId5" Type="http://schemas.openxmlformats.org/officeDocument/2006/relationships/hyperlink" Target="http://www.colorado.edu/ASEN/asen3200/handouts/" TargetMode="External"/><Relationship Id="rId4" Type="http://schemas.openxmlformats.org/officeDocument/2006/relationships/hyperlink" Target="http://www.songho.ca/opengl/gl_anglestoaxes.htm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3" Type="http://schemas.openxmlformats.org/officeDocument/2006/relationships/hyperlink" Target="http://reedbeta.wordpress.com/2011/09/18/rotations-and-infinitesimal-generators/" TargetMode="External"/><Relationship Id="rId2" Type="http://schemas.openxmlformats.org/officeDocument/2006/relationships/image" Target="../media/image350.png"/><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7.xml"/><Relationship Id="rId4" Type="http://schemas.openxmlformats.org/officeDocument/2006/relationships/image" Target="../media/image370.png"/></Relationships>
</file>

<file path=ppt/slides/_rels/slide9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altLang="zh-TW" sz="4300" dirty="0"/>
              <a:t>Chapter 2: Image processing and computer vision</a:t>
            </a:r>
            <a:br>
              <a:rPr lang="en-US" altLang="zh-TW" sz="4300" dirty="0"/>
            </a:br>
            <a:endParaRPr lang="en-US" altLang="zh-TW" sz="4300" dirty="0"/>
          </a:p>
        </p:txBody>
      </p:sp>
      <p:sp>
        <p:nvSpPr>
          <p:cNvPr id="2051" name="Rectangle 3"/>
          <p:cNvSpPr>
            <a:spLocks noGrp="1" noChangeArrowheads="1"/>
          </p:cNvSpPr>
          <p:nvPr>
            <p:ph type="subTitle" idx="1"/>
          </p:nvPr>
        </p:nvSpPr>
        <p:spPr>
          <a:xfrm>
            <a:off x="1600200" y="3886200"/>
            <a:ext cx="6400800" cy="1752600"/>
          </a:xfrm>
        </p:spPr>
        <p:txBody>
          <a:bodyPr rtlCol="0">
            <a:normAutofit/>
          </a:bodyPr>
          <a:lstStyle/>
          <a:p>
            <a:pPr eaLnBrk="1" fontAlgn="auto" hangingPunct="1">
              <a:spcAft>
                <a:spcPts val="0"/>
              </a:spcAft>
              <a:buFont typeface="Arial" pitchFamily="34" charset="0"/>
              <a:buNone/>
              <a:defRPr/>
            </a:pPr>
            <a:r>
              <a:rPr lang="en-US" altLang="zh-TW" dirty="0"/>
              <a:t>Camera models and parameters</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AE746090-185E-4DA4-B6F2-61A9DE4F71A9}"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0850" y="731838"/>
            <a:ext cx="8229600" cy="1143000"/>
          </a:xfrm>
        </p:spPr>
        <p:txBody>
          <a:bodyPr/>
          <a:lstStyle/>
          <a:p>
            <a:pPr algn="l"/>
            <a:r>
              <a:rPr lang="en-US" altLang="en-US" sz="2400" dirty="0">
                <a:ea typeface="新細明體" pitchFamily="18" charset="-120"/>
              </a:rPr>
              <a:t>Rotation</a:t>
            </a:r>
            <a:r>
              <a:rPr lang="en-US" altLang="en-US" sz="2400" dirty="0">
                <a:solidFill>
                  <a:srgbClr val="FF0000"/>
                </a:solidFill>
                <a:ea typeface="新細明體" pitchFamily="18" charset="-120"/>
              </a:rPr>
              <a:t> notations</a:t>
            </a:r>
            <a:r>
              <a:rPr lang="en-US" altLang="en-US" sz="2400" dirty="0">
                <a:ea typeface="新細明體" pitchFamily="18" charset="-120"/>
              </a:rPr>
              <a:t>: Roll pitch yaw in aviation  systems</a:t>
            </a:r>
            <a:br>
              <a:rPr lang="en-US" altLang="en-US" sz="2400" dirty="0">
                <a:ea typeface="新細明體" pitchFamily="18" charset="-120"/>
              </a:rPr>
            </a:br>
            <a:r>
              <a:rPr lang="en-US" altLang="en-US" sz="2400" dirty="0">
                <a:ea typeface="新細明體" pitchFamily="18" charset="-120"/>
              </a:rPr>
              <a:t>They are the same systems– </a:t>
            </a:r>
            <a:r>
              <a:rPr lang="en-US" altLang="zh-HK" sz="2400" dirty="0"/>
              <a:t>(</a:t>
            </a:r>
            <a:r>
              <a:rPr lang="en-US" altLang="en-US" sz="2400" dirty="0">
                <a:ea typeface="新細明體" pitchFamily="18" charset="-120"/>
              </a:rPr>
              <a:t>you will see it if you turn the plane up side down)</a:t>
            </a:r>
            <a:r>
              <a:rPr lang="en-US" altLang="zh-HK" sz="2400" dirty="0"/>
              <a:t>.</a:t>
            </a:r>
            <a:r>
              <a:rPr lang="en-US" altLang="en-US" sz="2400" dirty="0">
                <a:ea typeface="新細明體" pitchFamily="18" charset="-120"/>
              </a:rPr>
              <a:t> </a:t>
            </a:r>
            <a:r>
              <a:rPr lang="en-US" altLang="zh-HK" sz="2400" dirty="0"/>
              <a:t>It is called the </a:t>
            </a:r>
            <a:r>
              <a:rPr lang="en-US" altLang="en-US" sz="2400" dirty="0">
                <a:ea typeface="新細明體" pitchFamily="18" charset="-120"/>
              </a:rPr>
              <a:t>Right hand coordinate system</a:t>
            </a:r>
            <a:r>
              <a:rPr lang="en-US" altLang="zh-HK" sz="2400" dirty="0"/>
              <a:t>.</a:t>
            </a:r>
            <a:br>
              <a:rPr lang="en-US" altLang="en-US" sz="2400" dirty="0">
                <a:ea typeface="新細明體" pitchFamily="18" charset="-120"/>
              </a:rPr>
            </a:br>
            <a:endParaRPr lang="en-US" altLang="en-US" sz="2400" dirty="0">
              <a:ea typeface="新細明體" pitchFamily="18" charset="-120"/>
            </a:endParaRPr>
          </a:p>
        </p:txBody>
      </p:sp>
      <p:sp>
        <p:nvSpPr>
          <p:cNvPr id="11267" name="Content Placeholder 2"/>
          <p:cNvSpPr>
            <a:spLocks noGrp="1"/>
          </p:cNvSpPr>
          <p:nvPr>
            <p:ph idx="1"/>
          </p:nvPr>
        </p:nvSpPr>
        <p:spPr>
          <a:xfrm>
            <a:off x="390525" y="1584325"/>
            <a:ext cx="8229600" cy="4525963"/>
          </a:xfrm>
        </p:spPr>
        <p:txBody>
          <a:bodyPr/>
          <a:lstStyle/>
          <a:p>
            <a:r>
              <a:rPr lang="en-US" altLang="en-US" dirty="0">
                <a:ea typeface="新細明體" pitchFamily="18" charset="-120"/>
              </a:rPr>
              <a:t> </a:t>
            </a:r>
          </a:p>
        </p:txBody>
      </p:sp>
      <p:sp>
        <p:nvSpPr>
          <p:cNvPr id="11270" name="Text Box 16"/>
          <p:cNvSpPr txBox="1">
            <a:spLocks noChangeArrowheads="1"/>
          </p:cNvSpPr>
          <p:nvPr/>
        </p:nvSpPr>
        <p:spPr bwMode="auto">
          <a:xfrm>
            <a:off x="4000500" y="6243638"/>
            <a:ext cx="62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w</a:t>
            </a:r>
          </a:p>
        </p:txBody>
      </p:sp>
      <p:sp>
        <p:nvSpPr>
          <p:cNvPr id="11271" name="TextBox 14"/>
          <p:cNvSpPr txBox="1">
            <a:spLocks noChangeArrowheads="1"/>
          </p:cNvSpPr>
          <p:nvPr/>
        </p:nvSpPr>
        <p:spPr bwMode="auto">
          <a:xfrm>
            <a:off x="6491288" y="5207000"/>
            <a:ext cx="173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Right-hand coordinates</a:t>
            </a:r>
          </a:p>
        </p:txBody>
      </p:sp>
      <p:pic>
        <p:nvPicPr>
          <p:cNvPr id="112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81213"/>
            <a:ext cx="4811712"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H="1" flipV="1">
            <a:off x="428625" y="2560638"/>
            <a:ext cx="45243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03200" y="5205413"/>
            <a:ext cx="309563"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479675" y="5360988"/>
            <a:ext cx="0" cy="349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6" name="TextBox 31"/>
          <p:cNvSpPr txBox="1">
            <a:spLocks noChangeArrowheads="1"/>
          </p:cNvSpPr>
          <p:nvPr/>
        </p:nvSpPr>
        <p:spPr bwMode="auto">
          <a:xfrm>
            <a:off x="1849438" y="5834063"/>
            <a:ext cx="1982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Zw</a:t>
            </a:r>
            <a:r>
              <a:rPr lang="en-US" altLang="en-US" sz="1800" dirty="0">
                <a:latin typeface="Verdana" pitchFamily="34" charset="0"/>
              </a:rPr>
              <a:t> (Yaw angle)</a:t>
            </a:r>
          </a:p>
        </p:txBody>
      </p:sp>
      <p:sp>
        <p:nvSpPr>
          <p:cNvPr id="11277" name="TextBox 34"/>
          <p:cNvSpPr txBox="1">
            <a:spLocks noChangeArrowheads="1"/>
          </p:cNvSpPr>
          <p:nvPr/>
        </p:nvSpPr>
        <p:spPr bwMode="auto">
          <a:xfrm>
            <a:off x="250825" y="5325099"/>
            <a:ext cx="1956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Xw</a:t>
            </a:r>
            <a:r>
              <a:rPr lang="en-US" altLang="en-US" sz="1800" dirty="0">
                <a:latin typeface="Verdana" pitchFamily="34" charset="0"/>
              </a:rPr>
              <a:t> (Roll angle)</a:t>
            </a:r>
          </a:p>
        </p:txBody>
      </p:sp>
      <p:sp>
        <p:nvSpPr>
          <p:cNvPr id="11278" name="TextBox 35"/>
          <p:cNvSpPr txBox="1">
            <a:spLocks noChangeArrowheads="1"/>
          </p:cNvSpPr>
          <p:nvPr/>
        </p:nvSpPr>
        <p:spPr bwMode="auto">
          <a:xfrm>
            <a:off x="171450" y="2106613"/>
            <a:ext cx="2079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Yw</a:t>
            </a:r>
            <a:r>
              <a:rPr lang="en-US" altLang="en-US" sz="1800" dirty="0">
                <a:latin typeface="Verdana" pitchFamily="34" charset="0"/>
              </a:rPr>
              <a:t> (Pitch angle)</a:t>
            </a:r>
          </a:p>
        </p:txBody>
      </p:sp>
      <p:sp>
        <p:nvSpPr>
          <p:cNvPr id="33" name="Rectangle 32"/>
          <p:cNvSpPr/>
          <p:nvPr/>
        </p:nvSpPr>
        <p:spPr>
          <a:xfrm>
            <a:off x="3854450" y="4051300"/>
            <a:ext cx="5137150" cy="280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1280" name="TextBox 33"/>
          <p:cNvSpPr txBox="1">
            <a:spLocks noChangeArrowheads="1"/>
          </p:cNvSpPr>
          <p:nvPr/>
        </p:nvSpPr>
        <p:spPr bwMode="auto">
          <a:xfrm>
            <a:off x="1331913" y="1712913"/>
            <a:ext cx="572599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400" dirty="0">
                <a:latin typeface="Verdana" pitchFamily="34" charset="0"/>
                <a:hlinkClick r:id="rId4"/>
              </a:rPr>
              <a:t>http://www.grc.nasa.gov/WWW/k-12/airplane/rotations.html</a:t>
            </a:r>
            <a:endParaRPr lang="en-US" altLang="en-US" sz="1400" dirty="0">
              <a:latin typeface="Verdana" pitchFamily="34" charset="0"/>
            </a:endParaRPr>
          </a:p>
          <a:p>
            <a:pPr>
              <a:spcBef>
                <a:spcPct val="0"/>
              </a:spcBef>
              <a:buNone/>
            </a:pPr>
            <a:r>
              <a:rPr lang="en-US" sz="1400" dirty="0">
                <a:hlinkClick r:id="rId5"/>
              </a:rPr>
              <a:t>http://planning.cs.uiuc.edu/node102.html</a:t>
            </a:r>
            <a:r>
              <a:rPr lang="en-US" sz="1400" dirty="0"/>
              <a:t> </a:t>
            </a:r>
          </a:p>
          <a:p>
            <a:pPr>
              <a:spcBef>
                <a:spcPct val="0"/>
              </a:spcBef>
              <a:buFontTx/>
              <a:buNone/>
            </a:pPr>
            <a:endParaRPr lang="en-US" altLang="en-US" sz="1800" dirty="0">
              <a:latin typeface="Verdana" pitchFamily="34" charset="0"/>
            </a:endParaRPr>
          </a:p>
        </p:txBody>
      </p:sp>
      <p:pic>
        <p:nvPicPr>
          <p:cNvPr id="11282" name="Picture 21" descr="D:\12temp\right_h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875" y="5065713"/>
            <a:ext cx="122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Line 6"/>
          <p:cNvSpPr>
            <a:spLocks noChangeShapeType="1"/>
          </p:cNvSpPr>
          <p:nvPr/>
        </p:nvSpPr>
        <p:spPr bwMode="auto">
          <a:xfrm flipH="1" flipV="1">
            <a:off x="5786438" y="4808538"/>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7"/>
          <p:cNvSpPr>
            <a:spLocks noChangeShapeType="1"/>
          </p:cNvSpPr>
          <p:nvPr/>
        </p:nvSpPr>
        <p:spPr bwMode="auto">
          <a:xfrm flipH="1" flipV="1">
            <a:off x="4778375" y="5002213"/>
            <a:ext cx="1008063"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8"/>
          <p:cNvSpPr>
            <a:spLocks noChangeShapeType="1"/>
          </p:cNvSpPr>
          <p:nvPr/>
        </p:nvSpPr>
        <p:spPr bwMode="auto">
          <a:xfrm flipH="1">
            <a:off x="4613275" y="5849938"/>
            <a:ext cx="1173163"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17"/>
          <p:cNvSpPr txBox="1">
            <a:spLocks noChangeArrowheads="1"/>
          </p:cNvSpPr>
          <p:nvPr/>
        </p:nvSpPr>
        <p:spPr bwMode="auto">
          <a:xfrm>
            <a:off x="4159250" y="4478338"/>
            <a:ext cx="61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w</a:t>
            </a:r>
          </a:p>
        </p:txBody>
      </p:sp>
      <p:sp>
        <p:nvSpPr>
          <p:cNvPr id="11287" name="Text Box 18"/>
          <p:cNvSpPr txBox="1">
            <a:spLocks noChangeArrowheads="1"/>
          </p:cNvSpPr>
          <p:nvPr/>
        </p:nvSpPr>
        <p:spPr bwMode="auto">
          <a:xfrm>
            <a:off x="5834063" y="40513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w</a:t>
            </a:r>
          </a:p>
        </p:txBody>
      </p:sp>
      <p:sp>
        <p:nvSpPr>
          <p:cNvPr id="44" name="Freeform 43"/>
          <p:cNvSpPr/>
          <p:nvPr/>
        </p:nvSpPr>
        <p:spPr>
          <a:xfrm>
            <a:off x="4768850" y="5970588"/>
            <a:ext cx="373063"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a:xfrm>
            <a:off x="5353050" y="4702175"/>
            <a:ext cx="776288" cy="306388"/>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45"/>
          <p:cNvSpPr/>
          <p:nvPr/>
        </p:nvSpPr>
        <p:spPr>
          <a:xfrm>
            <a:off x="5005388" y="5254625"/>
            <a:ext cx="481012"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1" name="TextBox 34"/>
          <p:cNvSpPr txBox="1">
            <a:spLocks noChangeArrowheads="1"/>
          </p:cNvSpPr>
          <p:nvPr/>
        </p:nvSpPr>
        <p:spPr bwMode="auto">
          <a:xfrm>
            <a:off x="5935663" y="495935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baseline="-25000">
                <a:latin typeface="Verdana" pitchFamily="34" charset="0"/>
              </a:rPr>
              <a:t>y</a:t>
            </a:r>
          </a:p>
        </p:txBody>
      </p:sp>
      <p:sp>
        <p:nvSpPr>
          <p:cNvPr id="11292" name="TextBox 64"/>
          <p:cNvSpPr txBox="1">
            <a:spLocks noChangeArrowheads="1"/>
          </p:cNvSpPr>
          <p:nvPr/>
        </p:nvSpPr>
        <p:spPr bwMode="auto">
          <a:xfrm>
            <a:off x="4592638" y="6373813"/>
            <a:ext cx="725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 typeface="Arial" charset="0"/>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x</a:t>
            </a:r>
            <a:endParaRPr lang="en-US" altLang="en-US" sz="2400" baseline="-25000">
              <a:latin typeface="Verdana" pitchFamily="34" charset="0"/>
            </a:endParaRPr>
          </a:p>
        </p:txBody>
      </p:sp>
      <p:sp>
        <p:nvSpPr>
          <p:cNvPr id="11293" name="TextBox 34"/>
          <p:cNvSpPr txBox="1">
            <a:spLocks noChangeArrowheads="1"/>
          </p:cNvSpPr>
          <p:nvPr/>
        </p:nvSpPr>
        <p:spPr bwMode="auto">
          <a:xfrm>
            <a:off x="4487863" y="5254625"/>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z</a:t>
            </a:r>
            <a:endParaRPr lang="en-US" altLang="en-US" sz="2400" baseline="-250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10</a:t>
            </a:fld>
            <a:endParaRPr lang="en-US"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6"/>
          <p:cNvSpPr>
            <a:spLocks noGrp="1"/>
          </p:cNvSpPr>
          <p:nvPr>
            <p:ph type="title"/>
          </p:nvPr>
        </p:nvSpPr>
        <p:spPr>
          <a:xfrm>
            <a:off x="457200" y="76200"/>
            <a:ext cx="8229600" cy="563563"/>
          </a:xfrm>
        </p:spPr>
        <p:txBody>
          <a:bodyPr/>
          <a:lstStyle/>
          <a:p>
            <a:r>
              <a:rPr lang="en-US" altLang="en-US">
                <a:ea typeface="新細明體" pitchFamily="18" charset="-120"/>
              </a:rPr>
              <a:t>Output of rot_syms.m (page1)</a:t>
            </a:r>
          </a:p>
        </p:txBody>
      </p:sp>
      <p:sp>
        <p:nvSpPr>
          <p:cNvPr id="70659" name="Content Placeholder 7"/>
          <p:cNvSpPr>
            <a:spLocks noGrp="1"/>
          </p:cNvSpPr>
          <p:nvPr>
            <p:ph idx="1"/>
          </p:nvPr>
        </p:nvSpPr>
        <p:spPr>
          <a:xfrm>
            <a:off x="457200" y="685800"/>
            <a:ext cx="8229600" cy="4525963"/>
          </a:xfrm>
        </p:spPr>
        <p:txBody>
          <a:bodyPr/>
          <a:lstStyle/>
          <a:p>
            <a:r>
              <a:rPr lang="en-US" altLang="en-US" sz="1100">
                <a:ea typeface="新細明體" pitchFamily="18" charset="-120"/>
              </a:rPr>
              <a:t>&gt;&gt; rot_syms</a:t>
            </a:r>
          </a:p>
          <a:p>
            <a:r>
              <a:rPr lang="en-US" altLang="en-US" sz="1100">
                <a:ea typeface="新細明體" pitchFamily="18" charset="-120"/>
              </a:rPr>
              <a:t> Rxyz =</a:t>
            </a:r>
          </a:p>
          <a:p>
            <a:r>
              <a:rPr lang="en-US" altLang="en-US" sz="1100">
                <a:ea typeface="新細明體" pitchFamily="18" charset="-120"/>
              </a:rPr>
              <a:t> [  cos(an_y)*cos(an_z), cos(an_x)*sin(an_z) + cos(an_z)*sin(an_x)*sin(an_y), sin(an_x)*sin(an_z) - cos(an_x)*cos(an_z)*sin(an_y)]</a:t>
            </a:r>
          </a:p>
          <a:p>
            <a:r>
              <a:rPr lang="en-US" altLang="en-US" sz="1100">
                <a:ea typeface="新細明體" pitchFamily="18" charset="-120"/>
              </a:rPr>
              <a:t>[ -cos(an_y)*sin(an_z), cos(an_x)*cos(an_z) - sin(an_x)*sin(an_y)*sin(an_z), cos(an_z)*sin(an_x) + cos(an_x)*sin(an_y)*sin(an_z)]</a:t>
            </a:r>
          </a:p>
          <a:p>
            <a:r>
              <a:rPr lang="en-US" altLang="en-US" sz="1100">
                <a:ea typeface="新細明體" pitchFamily="18" charset="-120"/>
              </a:rPr>
              <a:t>[            sin(an_y),                                -cos(an_y)*sin(an_x),                                 cos(an_x)*cos(an_y)]</a:t>
            </a:r>
          </a:p>
          <a:p>
            <a:r>
              <a:rPr lang="en-US" altLang="en-US" sz="1100">
                <a:ea typeface="新細明體" pitchFamily="18" charset="-120"/>
              </a:rPr>
              <a:t> </a:t>
            </a:r>
          </a:p>
          <a:p>
            <a:r>
              <a:rPr lang="en-US" altLang="en-US" sz="1100">
                <a:ea typeface="新細明體" pitchFamily="18" charset="-120"/>
              </a:rPr>
              <a:t>transpose_Rxyz =</a:t>
            </a:r>
          </a:p>
          <a:p>
            <a:r>
              <a:rPr lang="en-US" altLang="en-US" sz="1100">
                <a:ea typeface="新細明體" pitchFamily="18" charset="-120"/>
              </a:rPr>
              <a:t> [                                 cos(an_y)*cos(an_z),                                -cos(an_y)*sin(an_z),            sin(an_y)]</a:t>
            </a:r>
          </a:p>
          <a:p>
            <a:r>
              <a:rPr lang="en-US" altLang="en-US" sz="1100">
                <a:ea typeface="新細明體" pitchFamily="18" charset="-120"/>
              </a:rPr>
              <a:t>[ cos(an_x)*sin(an_z) + cos(an_z)*sin(an_x)*sin(an_y), cos(an_x)*cos(an_z) - sin(an_x)*sin(an_y)*sin(an_z), -cos(an_y)*sin(an_x)]</a:t>
            </a:r>
          </a:p>
          <a:p>
            <a:r>
              <a:rPr lang="en-US" altLang="en-US" sz="1100">
                <a:ea typeface="新細明體" pitchFamily="18" charset="-120"/>
              </a:rPr>
              <a:t>[ sin(an_x)*sin(an_z) - cos(an_x)*cos(an_z)*sin(an_y), cos(an_z)*sin(an_x) + cos(an_x)*sin(an_y)*sin(an_z),  cos(an_x)*cos(an_y)]</a:t>
            </a:r>
          </a:p>
          <a:p>
            <a:endParaRPr lang="en-US" altLang="en-US" sz="1100">
              <a:ea typeface="新細明體" pitchFamily="18" charset="-120"/>
            </a:endParaRPr>
          </a:p>
          <a:p>
            <a:r>
              <a:rPr lang="en-US" altLang="en-US" sz="1100">
                <a:ea typeface="新細明體" pitchFamily="18" charset="-120"/>
              </a:rPr>
              <a:t> inverse_Rxyz =</a:t>
            </a:r>
          </a:p>
          <a:p>
            <a:r>
              <a:rPr lang="en-US" altLang="en-US" sz="1100">
                <a:ea typeface="新細明體" pitchFamily="18" charset="-120"/>
              </a:rPr>
              <a:t> [                                 cos(an_y)*cos(an_z),                                -cos(an_y)*sin(an_z),            sin(an_y)]</a:t>
            </a:r>
          </a:p>
          <a:p>
            <a:r>
              <a:rPr lang="en-US" altLang="en-US" sz="1100">
                <a:ea typeface="新細明體" pitchFamily="18" charset="-120"/>
              </a:rPr>
              <a:t>[ cos(an_x)*sin(an_z) + cos(an_z)*sin(an_x)*sin(an_y), cos(an_x)*cos(an_z) - sin(an_x)*sin(an_y)*sin(an_z), -cos(an_y)*sin(an_x)]</a:t>
            </a:r>
          </a:p>
          <a:p>
            <a:r>
              <a:rPr lang="en-US" altLang="en-US" sz="1100">
                <a:ea typeface="新細明體" pitchFamily="18" charset="-120"/>
              </a:rPr>
              <a:t>[ sin(an_x)*sin(an_z) - cos(an_x)*cos(an_z)*sin(an_y), cos(an_z)*sin(an_x) + cos(an_x)*sin(an_y)*sin(an_z),  cos(an_x)*cos(an_y)]</a:t>
            </a:r>
          </a:p>
          <a:p>
            <a:endParaRPr lang="en-US" altLang="en-US" sz="1100">
              <a:ea typeface="新細明體" pitchFamily="18" charset="-120"/>
            </a:endParaRPr>
          </a:p>
          <a:p>
            <a:r>
              <a:rPr lang="en-US" altLang="en-US" sz="1100">
                <a:ea typeface="新細明體" pitchFamily="18" charset="-120"/>
              </a:rPr>
              <a:t> Rzyx =</a:t>
            </a:r>
          </a:p>
          <a:p>
            <a:r>
              <a:rPr lang="en-US" altLang="en-US" sz="1100">
                <a:ea typeface="新細明體" pitchFamily="18" charset="-120"/>
              </a:rPr>
              <a:t> [                                 cos(an_y)*cos(an_z),                                 cos(an_y)*sin(an_z),          -sin(an_y)]</a:t>
            </a:r>
          </a:p>
          <a:p>
            <a:r>
              <a:rPr lang="en-US" altLang="en-US" sz="1100">
                <a:ea typeface="新細明體" pitchFamily="18" charset="-120"/>
              </a:rPr>
              <a:t>[ cos(an_z)*sin(an_x)*sin(an_y) - cos(an_x)*sin(an_z), cos(an_x)*cos(an_z) + sin(an_x)*sin(an_y)*sin(an_z), cos(an_y)*sin(an_x)]</a:t>
            </a:r>
          </a:p>
          <a:p>
            <a:r>
              <a:rPr lang="en-US" altLang="en-US" sz="1100">
                <a:ea typeface="新細明體" pitchFamily="18" charset="-120"/>
              </a:rPr>
              <a:t>[ sin(an_x)*sin(an_z) + cos(an_x)*cos(an_z)*sin(an_y), cos(an_x)*sin(an_y)*sin(an_z) - cos(an_z)*sin(an_x), cos(an_x)*cos(an_y)]</a:t>
            </a:r>
          </a:p>
          <a:p>
            <a:endParaRPr lang="en-US" altLang="en-US" sz="1100">
              <a:ea typeface="新細明體" pitchFamily="18" charset="-120"/>
            </a:endParaRPr>
          </a:p>
          <a:p>
            <a:r>
              <a:rPr lang="en-US" altLang="en-US" sz="1100">
                <a:ea typeface="新細明體" pitchFamily="18" charset="-120"/>
              </a:rPr>
              <a:t> transpose_Rzyx =</a:t>
            </a:r>
          </a:p>
          <a:p>
            <a:r>
              <a:rPr lang="en-US" altLang="en-US" sz="1100">
                <a:ea typeface="新細明體" pitchFamily="18" charset="-120"/>
              </a:rPr>
              <a:t> [ cos(an_y)*cos(an_z), cos(an_z)*sin(an_x)*sin(an_y) - cos(an_x)*sin(an_z), sin(an_x)*sin(an_z) + cos(an_x)*cos(an_z)*sin(an_y)]</a:t>
            </a:r>
          </a:p>
          <a:p>
            <a:r>
              <a:rPr lang="en-US" altLang="en-US" sz="1100">
                <a:ea typeface="新細明體" pitchFamily="18" charset="-120"/>
              </a:rPr>
              <a:t>[ cos(an_y)*sin(an_z), cos(an_x)*cos(an_z) + sin(an_x)*sin(an_y)*sin(an_z), cos(an_x)*sin(an_y)*sin(an_z) - cos(an_z)*sin(an_x)]</a:t>
            </a:r>
          </a:p>
          <a:p>
            <a:r>
              <a:rPr lang="en-US" altLang="en-US" sz="1100">
                <a:ea typeface="新細明體" pitchFamily="18" charset="-120"/>
              </a:rPr>
              <a:t>[          -sin(an_y),                                 cos(an_y)*sin(an_x),                                 cos(an_x)*cos(an_y)]</a:t>
            </a:r>
          </a:p>
          <a:p>
            <a:endParaRPr lang="en-US" altLang="en-US" sz="1100">
              <a:ea typeface="新細明體" pitchFamily="18" charset="-120"/>
            </a:endParaRPr>
          </a:p>
          <a:p>
            <a:r>
              <a:rPr lang="en-US" altLang="en-US" sz="1100">
                <a:ea typeface="新細明體" pitchFamily="18" charset="-120"/>
              </a:rPr>
              <a:t> inverse_Rzyx =</a:t>
            </a:r>
          </a:p>
          <a:p>
            <a:r>
              <a:rPr lang="en-US" altLang="en-US" sz="1100">
                <a:ea typeface="新細明體" pitchFamily="18" charset="-120"/>
              </a:rPr>
              <a:t> [ cos(an_y)*cos(an_z), cos(an_z)*sin(an_x)*sin(an_y) - cos(an_x)*sin(an_z), sin(an_x)*sin(an_z) + cos(an_x)*cos(an_z)*sin(an_y)]</a:t>
            </a:r>
          </a:p>
          <a:p>
            <a:r>
              <a:rPr lang="en-US" altLang="en-US" sz="1100">
                <a:ea typeface="新細明體" pitchFamily="18" charset="-120"/>
              </a:rPr>
              <a:t>[ cos(an_y)*sin(an_z), cos(an_x)*cos(an_z) + sin(an_x)*sin(an_y)*sin(an_z), cos(an_x)*sin(an_y)*sin(an_z) - cos(an_z)*sin(an_x)]</a:t>
            </a:r>
          </a:p>
          <a:p>
            <a:r>
              <a:rPr lang="en-US" altLang="en-US" sz="1100">
                <a:ea typeface="新細明體" pitchFamily="18" charset="-120"/>
              </a:rPr>
              <a:t>[          -sin(an_y),                                 cos(an_y)*sin(an_x),                                 cos(an_x)*cos(an_y)]</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100</a:t>
            </a:fld>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81000"/>
            <a:ext cx="8229600" cy="411163"/>
          </a:xfrm>
        </p:spPr>
        <p:txBody>
          <a:bodyPr/>
          <a:lstStyle/>
          <a:p>
            <a:r>
              <a:rPr lang="en-US" altLang="en-US">
                <a:ea typeface="新細明體" pitchFamily="18" charset="-120"/>
              </a:rPr>
              <a:t>Output of rot_syms.m (page2)</a:t>
            </a:r>
            <a:br>
              <a:rPr lang="en-US" altLang="en-US">
                <a:ea typeface="新細明體" pitchFamily="18" charset="-120"/>
              </a:rPr>
            </a:br>
            <a:r>
              <a:rPr lang="en-US" altLang="en-US">
                <a:ea typeface="新細明體" pitchFamily="18" charset="-120"/>
              </a:rPr>
              <a:t> </a:t>
            </a:r>
          </a:p>
        </p:txBody>
      </p:sp>
      <p:sp>
        <p:nvSpPr>
          <p:cNvPr id="71683" name="Content Placeholder 2"/>
          <p:cNvSpPr>
            <a:spLocks noGrp="1"/>
          </p:cNvSpPr>
          <p:nvPr>
            <p:ph idx="1"/>
          </p:nvPr>
        </p:nvSpPr>
        <p:spPr>
          <a:xfrm>
            <a:off x="457200" y="609600"/>
            <a:ext cx="8229600" cy="4525963"/>
          </a:xfrm>
        </p:spPr>
        <p:txBody>
          <a:bodyPr/>
          <a:lstStyle/>
          <a:p>
            <a:r>
              <a:rPr lang="en-US" altLang="en-US" sz="1100">
                <a:ea typeface="新細明體" pitchFamily="18" charset="-120"/>
              </a:rPr>
              <a:t> rxyz =</a:t>
            </a:r>
          </a:p>
          <a:p>
            <a:r>
              <a:rPr lang="en-US" altLang="en-US" sz="1100">
                <a:ea typeface="新細明體" pitchFamily="18" charset="-120"/>
              </a:rPr>
              <a:t> [ cos(an_y)*cos(an_z), cos(an_z)*sin(an_x)*sin(an_y) - cos(an_x)*sin(an_z), sin(an_x)*sin(an_z) + cos(an_x)*cos(an_z)*sin(an_y)]</a:t>
            </a:r>
          </a:p>
          <a:p>
            <a:r>
              <a:rPr lang="en-US" altLang="en-US" sz="1100">
                <a:ea typeface="新細明體" pitchFamily="18" charset="-120"/>
              </a:rPr>
              <a:t>[ cos(an_y)*sin(an_z), cos(an_x)*cos(an_z) + sin(an_x)*sin(an_y)*sin(an_z), cos(an_x)*sin(an_y)*sin(an_z) - cos(an_z)*sin(an_x)]</a:t>
            </a:r>
          </a:p>
          <a:p>
            <a:r>
              <a:rPr lang="en-US" altLang="en-US" sz="1100">
                <a:ea typeface="新細明體" pitchFamily="18" charset="-120"/>
              </a:rPr>
              <a:t>[          -sin(an_y),                                 cos(an_y)*sin(an_x),                                 cos(an_x)*cos(an_y)]</a:t>
            </a:r>
          </a:p>
          <a:p>
            <a:r>
              <a:rPr lang="en-US" altLang="en-US" sz="1100">
                <a:ea typeface="新細明體" pitchFamily="18" charset="-120"/>
              </a:rPr>
              <a:t> </a:t>
            </a:r>
          </a:p>
          <a:p>
            <a:r>
              <a:rPr lang="en-US" altLang="en-US" sz="1100">
                <a:ea typeface="新細明體" pitchFamily="18" charset="-120"/>
              </a:rPr>
              <a:t>transpose_rxyz =</a:t>
            </a:r>
          </a:p>
          <a:p>
            <a:r>
              <a:rPr lang="en-US" altLang="en-US" sz="1100">
                <a:ea typeface="新細明體" pitchFamily="18" charset="-120"/>
              </a:rPr>
              <a:t> [                                 cos(an_y)*cos(an_z),                                 cos(an_y)*sin(an_z),          -sin(an_y)]</a:t>
            </a:r>
          </a:p>
          <a:p>
            <a:r>
              <a:rPr lang="en-US" altLang="en-US" sz="1100">
                <a:ea typeface="新細明體" pitchFamily="18" charset="-120"/>
              </a:rPr>
              <a:t>[ cos(an_z)*sin(an_x)*sin(an_y) - cos(an_x)*sin(an_z), cos(an_x)*cos(an_z) + sin(an_x)*sin(an_y)*sin(an_z), cos(an_y)*sin(an_x)]</a:t>
            </a:r>
          </a:p>
          <a:p>
            <a:r>
              <a:rPr lang="en-US" altLang="en-US" sz="1100">
                <a:ea typeface="新細明體" pitchFamily="18" charset="-120"/>
              </a:rPr>
              <a:t>[ sin(an_x)*sin(an_z) + cos(an_x)*cos(an_z)*sin(an_y), cos(an_x)*sin(an_y)*sin(an_z) - cos(an_z)*sin(an_x), cos(an_x)*cos(an_y)]</a:t>
            </a:r>
          </a:p>
          <a:p>
            <a:endParaRPr lang="en-US" altLang="en-US" sz="1100">
              <a:ea typeface="新細明體" pitchFamily="18" charset="-120"/>
            </a:endParaRPr>
          </a:p>
          <a:p>
            <a:r>
              <a:rPr lang="en-US" altLang="en-US" sz="1100">
                <a:ea typeface="新細明體" pitchFamily="18" charset="-120"/>
              </a:rPr>
              <a:t> inverse_rxyz =</a:t>
            </a:r>
          </a:p>
          <a:p>
            <a:r>
              <a:rPr lang="en-US" altLang="en-US" sz="1100">
                <a:ea typeface="新細明體" pitchFamily="18" charset="-120"/>
              </a:rPr>
              <a:t> [                                 cos(an_y)*cos(an_z),                                 cos(an_y)*sin(an_z),          -sin(an_y)]</a:t>
            </a:r>
          </a:p>
          <a:p>
            <a:r>
              <a:rPr lang="en-US" altLang="en-US" sz="1100">
                <a:ea typeface="新細明體" pitchFamily="18" charset="-120"/>
              </a:rPr>
              <a:t>[ cos(an_z)*sin(an_x)*sin(an_y) - cos(an_x)*sin(an_z), cos(an_x)*cos(an_z) + sin(an_x)*sin(an_y)*sin(an_z), cos(an_y)*sin(an_x)]</a:t>
            </a:r>
          </a:p>
          <a:p>
            <a:r>
              <a:rPr lang="en-US" altLang="en-US" sz="1100">
                <a:ea typeface="新細明體" pitchFamily="18" charset="-120"/>
              </a:rPr>
              <a:t>[ sin(an_x)*sin(an_z) + cos(an_x)*cos(an_z)*sin(an_y), cos(an_x)*sin(an_y)*sin(an_z) - cos(an_z)*sin(an_x), cos(an_x)*cos(an_y)]</a:t>
            </a:r>
          </a:p>
          <a:p>
            <a:endParaRPr lang="en-US" altLang="en-US" sz="1100">
              <a:ea typeface="新細明體" pitchFamily="18" charset="-120"/>
            </a:endParaRPr>
          </a:p>
          <a:p>
            <a:r>
              <a:rPr lang="en-US" altLang="en-US" sz="1100">
                <a:ea typeface="新細明體" pitchFamily="18" charset="-120"/>
              </a:rPr>
              <a:t> rzyx =</a:t>
            </a:r>
          </a:p>
          <a:p>
            <a:r>
              <a:rPr lang="en-US" altLang="en-US" sz="1100">
                <a:ea typeface="新細明體" pitchFamily="18" charset="-120"/>
              </a:rPr>
              <a:t> [                                 cos(an_y)*cos(an_z),                                -cos(an_y)*sin(an_z),            sin(an_y)]</a:t>
            </a:r>
          </a:p>
          <a:p>
            <a:r>
              <a:rPr lang="en-US" altLang="en-US" sz="1100">
                <a:ea typeface="新細明體" pitchFamily="18" charset="-120"/>
              </a:rPr>
              <a:t>[ cos(an_x)*sin(an_z) + cos(an_z)*sin(an_x)*sin(an_y), cos(an_x)*cos(an_z) - sin(an_x)*sin(an_y)*sin(an_z), -cos(an_y)*sin(an_x)]</a:t>
            </a:r>
          </a:p>
          <a:p>
            <a:r>
              <a:rPr lang="en-US" altLang="en-US" sz="1100">
                <a:ea typeface="新細明體" pitchFamily="18" charset="-120"/>
              </a:rPr>
              <a:t>[ sin(an_x)*sin(an_z) - cos(an_x)*cos(an_z)*sin(an_y), cos(an_z)*sin(an_x) + cos(an_x)*sin(an_y)*sin(an_z),  cos(an_x)*cos(an_y)]</a:t>
            </a:r>
          </a:p>
          <a:p>
            <a:endParaRPr lang="en-US" altLang="en-US" sz="1100">
              <a:ea typeface="新細明體" pitchFamily="18" charset="-120"/>
            </a:endParaRPr>
          </a:p>
          <a:p>
            <a:r>
              <a:rPr lang="en-US" altLang="en-US" sz="1100">
                <a:ea typeface="新細明體" pitchFamily="18" charset="-120"/>
              </a:rPr>
              <a:t> transpose_rzyx =</a:t>
            </a:r>
          </a:p>
          <a:p>
            <a:r>
              <a:rPr lang="en-US" altLang="en-US" sz="1100">
                <a:ea typeface="新細明體" pitchFamily="18" charset="-120"/>
              </a:rPr>
              <a:t> [  cos(an_y)*cos(an_z), cos(an_x)*sin(an_z) + cos(an_z)*sin(an_x)*sin(an_y), sin(an_x)*sin(an_z) - cos(an_x)*cos(an_z)*sin(an_y)]</a:t>
            </a:r>
          </a:p>
          <a:p>
            <a:r>
              <a:rPr lang="en-US" altLang="en-US" sz="1100">
                <a:ea typeface="新細明體" pitchFamily="18" charset="-120"/>
              </a:rPr>
              <a:t>[ -cos(an_y)*sin(an_z), cos(an_x)*cos(an_z) - sin(an_x)*sin(an_y)*sin(an_z), cos(an_z)*sin(an_x) + cos(an_x)*sin(an_y)*sin(an_z)]</a:t>
            </a:r>
          </a:p>
          <a:p>
            <a:r>
              <a:rPr lang="en-US" altLang="en-US" sz="1100">
                <a:ea typeface="新細明體" pitchFamily="18" charset="-120"/>
              </a:rPr>
              <a:t>[            sin(an_y),                                -cos(an_y)*sin(an_x),                                 cos(an_x)*cos(an_y)]</a:t>
            </a:r>
          </a:p>
          <a:p>
            <a:endParaRPr lang="en-US" altLang="en-US" sz="1100">
              <a:ea typeface="新細明體" pitchFamily="18" charset="-120"/>
            </a:endParaRPr>
          </a:p>
          <a:p>
            <a:r>
              <a:rPr lang="en-US" altLang="en-US" sz="1100">
                <a:ea typeface="新細明體" pitchFamily="18" charset="-120"/>
              </a:rPr>
              <a:t> inverse_Rzyx =</a:t>
            </a:r>
          </a:p>
          <a:p>
            <a:r>
              <a:rPr lang="en-US" altLang="en-US" sz="1100">
                <a:ea typeface="新細明體" pitchFamily="18" charset="-120"/>
              </a:rPr>
              <a:t> [  cos(an_y)*cos(an_z), cos(an_x)*sin(an_z) + cos(an_z)*sin(an_x)*sin(an_y), sin(an_x)*sin(an_z) - cos(an_x)*cos(an_z)*sin(an_y)]</a:t>
            </a:r>
          </a:p>
          <a:p>
            <a:r>
              <a:rPr lang="en-US" altLang="en-US" sz="1100">
                <a:ea typeface="新細明體" pitchFamily="18" charset="-120"/>
              </a:rPr>
              <a:t>[ -cos(an_y)*sin(an_z), cos(an_x)*cos(an_z) - sin(an_x)*sin(an_y)*sin(an_z), cos(an_z)*sin(an_x) + cos(an_x)*sin(an_y)*sin(an_z)]</a:t>
            </a:r>
          </a:p>
          <a:p>
            <a:r>
              <a:rPr lang="en-US" altLang="en-US" sz="1100">
                <a:ea typeface="新細明體" pitchFamily="18" charset="-120"/>
              </a:rPr>
              <a:t>[            sin(an_y),                                -cos(an_y)*sin(an_x),                                 cos(an_x)*cos(an_y)]</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101</a:t>
            </a:fld>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ea typeface="新細明體" pitchFamily="18" charset="-120"/>
              </a:rPr>
              <a:t>Rotation matrix</a:t>
            </a:r>
          </a:p>
        </p:txBody>
      </p:sp>
      <p:sp>
        <p:nvSpPr>
          <p:cNvPr id="72707" name="Content Placeholder 2"/>
          <p:cNvSpPr>
            <a:spLocks noGrp="1"/>
          </p:cNvSpPr>
          <p:nvPr>
            <p:ph idx="1"/>
          </p:nvPr>
        </p:nvSpPr>
        <p:spPr/>
        <p:txBody>
          <a:bodyPr/>
          <a:lstStyle/>
          <a:p>
            <a:r>
              <a:rPr lang="en-US" altLang="en-US">
                <a:ea typeface="新細明體" pitchFamily="18" charset="-120"/>
              </a:rPr>
              <a:t> </a:t>
            </a:r>
          </a:p>
        </p:txBody>
      </p:sp>
      <mc:AlternateContent xmlns:mc="http://schemas.openxmlformats.org/markup-compatibility/2006" xmlns:a14="http://schemas.microsoft.com/office/drawing/2010/main">
        <mc:Choice Requires="a14">
          <p:sp>
            <p:nvSpPr>
              <p:cNvPr id="72710" name="Object 5"/>
              <p:cNvSpPr txBox="1"/>
              <p:nvPr/>
            </p:nvSpPr>
            <p:spPr bwMode="auto">
              <a:xfrm>
                <a:off x="1108075" y="1466850"/>
                <a:ext cx="7559675" cy="4359275"/>
              </a:xfrm>
              <a:prstGeom prst="rect">
                <a:avLst/>
              </a:prstGeom>
              <a:noFill/>
              <a:ln>
                <a:noFill/>
              </a:ln>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
                        </m:e>
                      </m:d>
                    </m:oMath>
                    <m:oMath xmlns:m="http://schemas.openxmlformats.org/officeDocument/2006/math">
                      <m:r>
                        <a:rPr lang="en-US" i="1">
                          <a:solidFill>
                            <a:srgbClr val="000000"/>
                          </a:solidFill>
                          <a:latin typeface="Cambria Math" panose="02040503050406030204" pitchFamily="18" charset="0"/>
                        </a:rPr>
                        <m:t>𝐴𝑛𝑑</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𝑅</m:t>
                          </m:r>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𝑅</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𝑅</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det</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)=1</m:t>
                      </m:r>
                    </m:oMath>
                    <m:oMath xmlns:m="http://schemas.openxmlformats.org/officeDocument/2006/math">
                      <m:r>
                        <m:rPr>
                          <m:nor/>
                        </m:rPr>
                        <a:rPr lang="en-US" i="0">
                          <a:solidFill>
                            <a:srgbClr val="000000"/>
                          </a:solidFill>
                          <a:latin typeface="Cambria Math" panose="02040503050406030204" pitchFamily="18" charset="0"/>
                        </a:rPr>
                        <m:t>Also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𝑧</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small</m:t>
                      </m:r>
                    </m:oMath>
                    <m:oMath xmlns:m="http://schemas.openxmlformats.org/officeDocument/2006/math">
                      <m:r>
                        <m:rPr>
                          <m:sty m:val="p"/>
                        </m:rPr>
                        <a:rPr lang="en-US" i="0">
                          <a:solidFill>
                            <a:srgbClr val="000000"/>
                          </a:solidFill>
                          <a:latin typeface="Cambria Math" panose="02040503050406030204" pitchFamily="18" charset="0"/>
                        </a:rPr>
                        <m:t>R</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𝑧</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𝑧</m:t>
                                    </m:r>
                                  </m:sub>
                                </m:sSub>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𝑥</m:t>
                                    </m:r>
                                  </m:sub>
                                </m:sSub>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𝜑</m:t>
                          </m:r>
                        </m:e>
                        <m:sub>
                          <m:r>
                            <a:rPr lang="en-US" i="1">
                              <a:solidFill>
                                <a:srgbClr val="000000"/>
                              </a:solidFill>
                              <a:latin typeface="Cambria Math" panose="02040503050406030204" pitchFamily="18" charset="0"/>
                            </a:rPr>
                            <m:t>𝑧</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small</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oMath>
                  </m:oMathPara>
                </a14:m>
                <a:br>
                  <a:rPr lang="en-US">
                    <a:solidFill>
                      <a:srgbClr val="000000"/>
                    </a:solidFill>
                  </a:rPr>
                </a:br>
                <a:br>
                  <a:rPr lang="en-US">
                    <a:solidFill>
                      <a:srgbClr val="000000"/>
                    </a:solidFill>
                  </a:rPr>
                </a:br>
                <a:endParaRPr lang="en-US"/>
              </a:p>
            </p:txBody>
          </p:sp>
        </mc:Choice>
        <mc:Fallback xmlns="">
          <p:sp>
            <p:nvSpPr>
              <p:cNvPr id="72710" name="Object 5"/>
              <p:cNvSpPr txBox="1">
                <a:spLocks noRot="1" noChangeAspect="1" noMove="1" noResize="1" noEditPoints="1" noAdjustHandles="1" noChangeArrowheads="1" noChangeShapeType="1" noTextEdit="1"/>
              </p:cNvSpPr>
              <p:nvPr/>
            </p:nvSpPr>
            <p:spPr bwMode="auto">
              <a:xfrm>
                <a:off x="1108075" y="1466850"/>
                <a:ext cx="7559675" cy="4359275"/>
              </a:xfrm>
              <a:prstGeom prst="rect">
                <a:avLst/>
              </a:prstGeom>
              <a:blipFill>
                <a:blip r:embed="rId2"/>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102</a:t>
            </a:fld>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of a point in 3D</a:t>
            </a:r>
            <a:br>
              <a:rPr lang="en-US" dirty="0"/>
            </a:br>
            <a:r>
              <a:rPr lang="en-US" dirty="0"/>
              <a:t>You may take this as </a:t>
            </a:r>
            <a:r>
              <a:rPr lang="en-US" dirty="0" err="1"/>
              <a:t>R</a:t>
            </a:r>
            <a:r>
              <a:rPr lang="en-US" baseline="-25000" dirty="0" err="1"/>
              <a:t>cam</a:t>
            </a:r>
            <a:endParaRPr lang="en-US" baseline="-25000" dirty="0"/>
          </a:p>
        </p:txBody>
      </p:sp>
      <p:sp>
        <p:nvSpPr>
          <p:cNvPr id="3" name="Content Placeholder 2"/>
          <p:cNvSpPr>
            <a:spLocks noGrp="1"/>
          </p:cNvSpPr>
          <p:nvPr>
            <p:ph idx="1"/>
          </p:nvPr>
        </p:nvSpPr>
        <p:spPr/>
        <p:txBody>
          <a:bodyPr/>
          <a:lstStyle/>
          <a:p>
            <a:r>
              <a:rPr lang="en-US" sz="2400" dirty="0"/>
              <a:t>Assume a point [X,Y,Z] of length r in the world coordinate is being rotated (</a:t>
            </a:r>
            <a:r>
              <a:rPr lang="en-US" sz="2400" dirty="0" err="1"/>
              <a:t>R</a:t>
            </a:r>
            <a:r>
              <a:rPr lang="en-US" sz="2400" baseline="-25000" dirty="0" err="1"/>
              <a:t>cam</a:t>
            </a:r>
            <a:r>
              <a:rPr lang="en-US" sz="2400" dirty="0"/>
              <a:t>) around the Z-axis only by </a:t>
            </a:r>
            <a:r>
              <a:rPr lang="en-US" sz="2400" dirty="0">
                <a:sym typeface="Symbol" panose="05050102010706020507" pitchFamily="18" charset="2"/>
              </a:rPr>
              <a:t></a:t>
            </a:r>
            <a:r>
              <a:rPr lang="en-US" sz="2400" baseline="-25000" dirty="0">
                <a:sym typeface="Symbol" panose="05050102010706020507" pitchFamily="18" charset="2"/>
              </a:rPr>
              <a:t>z</a:t>
            </a:r>
          </a:p>
          <a:p>
            <a:endParaRPr lang="en-US" baseline="-25000" dirty="0"/>
          </a:p>
          <a:p>
            <a:endParaRPr lang="en-US" dirty="0"/>
          </a:p>
        </p:txBody>
      </p:sp>
      <p:cxnSp>
        <p:nvCxnSpPr>
          <p:cNvPr id="7" name="Straight Arrow Connector 6"/>
          <p:cNvCxnSpPr/>
          <p:nvPr/>
        </p:nvCxnSpPr>
        <p:spPr>
          <a:xfrm>
            <a:off x="6309304" y="5682956"/>
            <a:ext cx="2362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309303" y="3898090"/>
            <a:ext cx="1" cy="17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09304" y="4516937"/>
            <a:ext cx="1828800" cy="116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09303" y="4082757"/>
            <a:ext cx="1447802" cy="1600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757104" y="4082757"/>
            <a:ext cx="381000" cy="417786"/>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90122" y="5762846"/>
            <a:ext cx="894732" cy="369332"/>
          </a:xfrm>
          <a:prstGeom prst="rect">
            <a:avLst/>
          </a:prstGeom>
          <a:noFill/>
        </p:spPr>
        <p:txBody>
          <a:bodyPr wrap="none" rtlCol="0">
            <a:spAutoFit/>
          </a:bodyPr>
          <a:lstStyle/>
          <a:p>
            <a:r>
              <a:rPr lang="en-US" dirty="0"/>
              <a:t>X-axis</a:t>
            </a:r>
          </a:p>
        </p:txBody>
      </p:sp>
      <p:sp>
        <p:nvSpPr>
          <p:cNvPr id="21" name="Freeform 20"/>
          <p:cNvSpPr/>
          <p:nvPr/>
        </p:nvSpPr>
        <p:spPr>
          <a:xfrm>
            <a:off x="6842704" y="5322347"/>
            <a:ext cx="114300" cy="377003"/>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880805" y="5035838"/>
            <a:ext cx="152399" cy="212409"/>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965498" y="4820685"/>
            <a:ext cx="385042"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z</a:t>
            </a:r>
            <a:endParaRPr lang="en-US" baseline="-25000" dirty="0"/>
          </a:p>
        </p:txBody>
      </p:sp>
      <p:sp>
        <p:nvSpPr>
          <p:cNvPr id="24" name="TextBox 23"/>
          <p:cNvSpPr txBox="1"/>
          <p:nvPr/>
        </p:nvSpPr>
        <p:spPr>
          <a:xfrm>
            <a:off x="6995720" y="5293768"/>
            <a:ext cx="330540"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27" name="Straight Connector 26"/>
          <p:cNvCxnSpPr/>
          <p:nvPr/>
        </p:nvCxnSpPr>
        <p:spPr>
          <a:xfrm>
            <a:off x="8138104" y="4550896"/>
            <a:ext cx="0" cy="1904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57104" y="4120601"/>
            <a:ext cx="0" cy="1757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0"/>
          </p:cNvCxnSpPr>
          <p:nvPr/>
        </p:nvCxnSpPr>
        <p:spPr>
          <a:xfrm>
            <a:off x="5515972" y="4072456"/>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04504" y="4546064"/>
            <a:ext cx="2133600" cy="143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19625" y="4515886"/>
            <a:ext cx="282450" cy="369332"/>
          </a:xfrm>
          <a:prstGeom prst="rect">
            <a:avLst/>
          </a:prstGeom>
          <a:noFill/>
        </p:spPr>
        <p:txBody>
          <a:bodyPr wrap="none" rtlCol="0">
            <a:spAutoFit/>
          </a:bodyPr>
          <a:lstStyle/>
          <a:p>
            <a:r>
              <a:rPr lang="en-US" dirty="0"/>
              <a:t>r</a:t>
            </a:r>
          </a:p>
        </p:txBody>
      </p:sp>
      <p:sp>
        <p:nvSpPr>
          <p:cNvPr id="39" name="TextBox 38"/>
          <p:cNvSpPr txBox="1"/>
          <p:nvPr/>
        </p:nvSpPr>
        <p:spPr>
          <a:xfrm>
            <a:off x="7420450" y="4950584"/>
            <a:ext cx="282450" cy="369332"/>
          </a:xfrm>
          <a:prstGeom prst="rect">
            <a:avLst/>
          </a:prstGeom>
          <a:noFill/>
        </p:spPr>
        <p:txBody>
          <a:bodyPr wrap="none" rtlCol="0">
            <a:spAutoFit/>
          </a:bodyPr>
          <a:lstStyle/>
          <a:p>
            <a:r>
              <a:rPr lang="en-US" dirty="0"/>
              <a:t>r</a:t>
            </a:r>
          </a:p>
        </p:txBody>
      </p:sp>
      <p:sp>
        <p:nvSpPr>
          <p:cNvPr id="40" name="TextBox 39"/>
          <p:cNvSpPr txBox="1"/>
          <p:nvPr/>
        </p:nvSpPr>
        <p:spPr>
          <a:xfrm>
            <a:off x="7030393" y="5877615"/>
            <a:ext cx="405880" cy="369332"/>
          </a:xfrm>
          <a:prstGeom prst="rect">
            <a:avLst/>
          </a:prstGeom>
          <a:noFill/>
        </p:spPr>
        <p:txBody>
          <a:bodyPr wrap="none" rtlCol="0">
            <a:spAutoFit/>
          </a:bodyPr>
          <a:lstStyle/>
          <a:p>
            <a:r>
              <a:rPr lang="en-US" i="1" dirty="0"/>
              <a:t>X’</a:t>
            </a:r>
          </a:p>
        </p:txBody>
      </p:sp>
      <p:cxnSp>
        <p:nvCxnSpPr>
          <p:cNvPr id="42" name="Straight Arrow Connector 41"/>
          <p:cNvCxnSpPr/>
          <p:nvPr/>
        </p:nvCxnSpPr>
        <p:spPr>
          <a:xfrm>
            <a:off x="6296871" y="6247143"/>
            <a:ext cx="1810408" cy="3785"/>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01419" y="5835356"/>
            <a:ext cx="1455685" cy="0"/>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47040" y="6329152"/>
            <a:ext cx="343364" cy="369332"/>
          </a:xfrm>
          <a:prstGeom prst="rect">
            <a:avLst/>
          </a:prstGeom>
          <a:noFill/>
        </p:spPr>
        <p:txBody>
          <a:bodyPr wrap="none" rtlCol="0">
            <a:spAutoFit/>
          </a:bodyPr>
          <a:lstStyle/>
          <a:p>
            <a:r>
              <a:rPr lang="en-US" i="1" dirty="0"/>
              <a:t>X</a:t>
            </a:r>
          </a:p>
        </p:txBody>
      </p:sp>
      <p:cxnSp>
        <p:nvCxnSpPr>
          <p:cNvPr id="51" name="Straight Arrow Connector 50"/>
          <p:cNvCxnSpPr/>
          <p:nvPr/>
        </p:nvCxnSpPr>
        <p:spPr>
          <a:xfrm flipH="1" flipV="1">
            <a:off x="5802180" y="4074873"/>
            <a:ext cx="3941" cy="1608083"/>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038663" y="4570391"/>
            <a:ext cx="17078" cy="1092709"/>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94904" y="5644580"/>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49371" y="4886169"/>
            <a:ext cx="389850" cy="369332"/>
          </a:xfrm>
          <a:prstGeom prst="rect">
            <a:avLst/>
          </a:prstGeom>
          <a:noFill/>
        </p:spPr>
        <p:txBody>
          <a:bodyPr wrap="none" rtlCol="0">
            <a:spAutoFit/>
          </a:bodyPr>
          <a:lstStyle/>
          <a:p>
            <a:r>
              <a:rPr lang="en-US" i="1" dirty="0"/>
              <a:t>Y’</a:t>
            </a:r>
          </a:p>
        </p:txBody>
      </p:sp>
      <p:sp>
        <p:nvSpPr>
          <p:cNvPr id="60" name="TextBox 59"/>
          <p:cNvSpPr txBox="1"/>
          <p:nvPr/>
        </p:nvSpPr>
        <p:spPr>
          <a:xfrm>
            <a:off x="5791200" y="4958992"/>
            <a:ext cx="327334" cy="369332"/>
          </a:xfrm>
          <a:prstGeom prst="rect">
            <a:avLst/>
          </a:prstGeom>
          <a:noFill/>
        </p:spPr>
        <p:txBody>
          <a:bodyPr wrap="none" rtlCol="0">
            <a:spAutoFit/>
          </a:bodyPr>
          <a:lstStyle/>
          <a:p>
            <a:r>
              <a:rPr lang="en-US" i="1" dirty="0"/>
              <a:t>Y</a:t>
            </a:r>
          </a:p>
        </p:txBody>
      </p:sp>
      <p:sp>
        <p:nvSpPr>
          <p:cNvPr id="61" name="TextBox 60"/>
          <p:cNvSpPr txBox="1"/>
          <p:nvPr/>
        </p:nvSpPr>
        <p:spPr>
          <a:xfrm>
            <a:off x="6217806" y="3641753"/>
            <a:ext cx="871970" cy="369332"/>
          </a:xfrm>
          <a:prstGeom prst="rect">
            <a:avLst/>
          </a:prstGeom>
          <a:noFill/>
        </p:spPr>
        <p:txBody>
          <a:bodyPr wrap="none" rtlCol="0">
            <a:spAutoFit/>
          </a:bodyPr>
          <a:lstStyle/>
          <a:p>
            <a:r>
              <a:rPr lang="en-US" dirty="0"/>
              <a:t>Y-axis</a:t>
            </a:r>
          </a:p>
        </p:txBody>
      </p:sp>
      <mc:AlternateContent xmlns:mc="http://schemas.openxmlformats.org/markup-compatibility/2006" xmlns:a14="http://schemas.microsoft.com/office/drawing/2010/main">
        <mc:Choice Requires="a14">
          <p:sp>
            <p:nvSpPr>
              <p:cNvPr id="62" name="Object 61"/>
              <p:cNvSpPr txBox="1"/>
              <p:nvPr/>
            </p:nvSpPr>
            <p:spPr>
              <a:xfrm>
                <a:off x="872117" y="2535926"/>
                <a:ext cx="6942137" cy="38068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defn</m:t>
                      </m:r>
                      <m:r>
                        <m:rPr>
                          <m:nor/>
                        </m:rPr>
                        <a:rPr lang="en-US" i="0">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defn</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since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oMath>
                    <m:oMath xmlns:m="http://schemas.openxmlformats.org/officeDocument/2006/math">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h𝑒𝑛𝑐𝑒</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1</m:t>
                                </m:r>
                              </m:e>
                            </m:mr>
                          </m:m>
                        </m:e>
                      </m:d>
                    </m:oMath>
                  </m:oMathPara>
                </a14:m>
                <a:endParaRPr lang="en-US" dirty="0"/>
              </a:p>
            </p:txBody>
          </p:sp>
        </mc:Choice>
        <mc:Fallback xmlns="">
          <p:sp>
            <p:nvSpPr>
              <p:cNvPr id="62" name="Object 61"/>
              <p:cNvSpPr txBox="1">
                <a:spLocks noRot="1" noChangeAspect="1" noMove="1" noResize="1" noEditPoints="1" noAdjustHandles="1" noChangeArrowheads="1" noChangeShapeType="1" noTextEdit="1"/>
              </p:cNvSpPr>
              <p:nvPr/>
            </p:nvSpPr>
            <p:spPr>
              <a:xfrm>
                <a:off x="872117" y="2535926"/>
                <a:ext cx="6942137" cy="3806825"/>
              </a:xfrm>
              <a:prstGeom prst="rect">
                <a:avLst/>
              </a:prstGeom>
              <a:blipFill>
                <a:blip r:embed="rId3"/>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en-US"/>
              <a:t>Cameras v240117a</a:t>
            </a:r>
          </a:p>
        </p:txBody>
      </p:sp>
      <p:sp>
        <p:nvSpPr>
          <p:cNvPr id="9" name="Slide Number Placeholder 8"/>
          <p:cNvSpPr>
            <a:spLocks noGrp="1"/>
          </p:cNvSpPr>
          <p:nvPr>
            <p:ph type="sldNum" sz="quarter" idx="12"/>
          </p:nvPr>
        </p:nvSpPr>
        <p:spPr/>
        <p:txBody>
          <a:bodyPr/>
          <a:lstStyle/>
          <a:p>
            <a:pPr>
              <a:defRPr/>
            </a:pPr>
            <a:fld id="{D9406055-A792-4810-96E3-D6C99BF97503}" type="slidenum">
              <a:rPr lang="en-US" altLang="en-US" smtClean="0"/>
              <a:pPr>
                <a:defRPr/>
              </a:pPr>
              <a:t>103</a:t>
            </a:fld>
            <a:endParaRPr lang="en-US" altLang="en-US"/>
          </a:p>
        </p:txBody>
      </p:sp>
    </p:spTree>
    <p:extLst>
      <p:ext uri="{BB962C8B-B14F-4D97-AF65-F5344CB8AC3E}">
        <p14:creationId xmlns:p14="http://schemas.microsoft.com/office/powerpoint/2010/main" val="16486524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627063" y="531813"/>
            <a:ext cx="4371975" cy="3983037"/>
          </a:xfrm>
        </p:spPr>
        <p:txBody>
          <a:bodyPr/>
          <a:lstStyle/>
          <a:p>
            <a:r>
              <a:rPr lang="en-US" altLang="en-US" sz="1800" dirty="0">
                <a:ea typeface="新細明體" pitchFamily="18" charset="-120"/>
              </a:rPr>
              <a:t>Camera coordinates rotated </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 </a:t>
            </a:r>
            <a:r>
              <a:rPr lang="en-US" altLang="en-US" sz="1800" dirty="0">
                <a:ea typeface="新細明體" pitchFamily="18" charset="-120"/>
                <a:sym typeface="Symbol" pitchFamily="18" charset="2"/>
              </a:rPr>
              <a:t>about Z-axis relative to the world coordinates</a:t>
            </a:r>
            <a:endParaRPr lang="en-US" altLang="en-US" sz="1800" dirty="0">
              <a:ea typeface="新細明體" pitchFamily="18" charset="-120"/>
            </a:endParaRPr>
          </a:p>
          <a:p>
            <a:r>
              <a:rPr lang="en-US" altLang="en-US" sz="1800" dirty="0">
                <a:ea typeface="新細明體" pitchFamily="18" charset="-120"/>
              </a:rPr>
              <a:t>A vector Pw=[</a:t>
            </a:r>
            <a:r>
              <a:rPr lang="en-US" altLang="en-US" sz="1800" dirty="0" err="1">
                <a:ea typeface="新細明體" pitchFamily="18" charset="-120"/>
              </a:rPr>
              <a:t>Xw,Yw,Zw</a:t>
            </a:r>
            <a:r>
              <a:rPr lang="en-US" altLang="en-US" sz="1800" dirty="0">
                <a:ea typeface="新細明體" pitchFamily="18" charset="-120"/>
              </a:rPr>
              <a:t>]’ is in the world coordinates (blue/</a:t>
            </a:r>
            <a:r>
              <a:rPr lang="en-US" altLang="en-US" sz="1800" dirty="0" err="1">
                <a:ea typeface="新細明體" pitchFamily="18" charset="-120"/>
              </a:rPr>
              <a:t>solid_axes</a:t>
            </a:r>
            <a:r>
              <a:rPr lang="en-US" altLang="en-US" sz="1800" dirty="0">
                <a:ea typeface="新細明體" pitchFamily="18" charset="-120"/>
              </a:rPr>
              <a:t>) is the same vector [</a:t>
            </a:r>
            <a:r>
              <a:rPr lang="en-US" altLang="en-US" sz="1800" dirty="0" err="1">
                <a:ea typeface="新細明體" pitchFamily="18" charset="-120"/>
              </a:rPr>
              <a:t>Xc,Yc,Zc</a:t>
            </a:r>
            <a:r>
              <a:rPr lang="en-US" altLang="en-US" sz="1800" dirty="0">
                <a:ea typeface="新細明體" pitchFamily="18" charset="-120"/>
              </a:rPr>
              <a:t>]’ in the camera coordinates (red/</a:t>
            </a:r>
            <a:r>
              <a:rPr lang="en-US" altLang="en-US" sz="1800" dirty="0" err="1">
                <a:ea typeface="新細明體" pitchFamily="18" charset="-120"/>
              </a:rPr>
              <a:t>dash_axes</a:t>
            </a:r>
            <a:r>
              <a:rPr lang="en-US" altLang="en-US" sz="1800" dirty="0">
                <a:ea typeface="新細明體" pitchFamily="18" charset="-120"/>
              </a:rPr>
              <a:t>)</a:t>
            </a:r>
          </a:p>
          <a:p>
            <a:r>
              <a:rPr lang="en-US" altLang="en-US" sz="1800" dirty="0">
                <a:ea typeface="新細明體" pitchFamily="18" charset="-120"/>
              </a:rPr>
              <a:t>Z-axis is facing you</a:t>
            </a:r>
          </a:p>
        </p:txBody>
      </p:sp>
      <p:cxnSp>
        <p:nvCxnSpPr>
          <p:cNvPr id="7" name="Straight Arrow Connector 6"/>
          <p:cNvCxnSpPr/>
          <p:nvPr/>
        </p:nvCxnSpPr>
        <p:spPr>
          <a:xfrm>
            <a:off x="817563" y="3348038"/>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7563" y="3354388"/>
            <a:ext cx="1587" cy="187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7563" y="3348038"/>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263" y="2786063"/>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19150" y="3659188"/>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74713" y="3671888"/>
            <a:ext cx="384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40971" name="TextBox 30"/>
          <p:cNvSpPr txBox="1">
            <a:spLocks noChangeArrowheads="1"/>
          </p:cNvSpPr>
          <p:nvPr/>
        </p:nvSpPr>
        <p:spPr bwMode="auto">
          <a:xfrm>
            <a:off x="376238" y="48974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2" name="TextBox 31"/>
          <p:cNvSpPr txBox="1">
            <a:spLocks noChangeArrowheads="1"/>
          </p:cNvSpPr>
          <p:nvPr/>
        </p:nvSpPr>
        <p:spPr bwMode="auto">
          <a:xfrm>
            <a:off x="3316288" y="2919413"/>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3" name="TextBox 32"/>
          <p:cNvSpPr txBox="1">
            <a:spLocks noChangeArrowheads="1"/>
          </p:cNvSpPr>
          <p:nvPr/>
        </p:nvSpPr>
        <p:spPr bwMode="auto">
          <a:xfrm>
            <a:off x="747423" y="2539897"/>
            <a:ext cx="40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c</a:t>
            </a:r>
            <a:endParaRPr lang="en-US" altLang="en-US" sz="1800" i="1" baseline="-25000" dirty="0">
              <a:latin typeface="Verdana" pitchFamily="34" charset="0"/>
            </a:endParaRPr>
          </a:p>
        </p:txBody>
      </p:sp>
      <p:sp>
        <p:nvSpPr>
          <p:cNvPr id="16" name="Freeform 15"/>
          <p:cNvSpPr/>
          <p:nvPr/>
        </p:nvSpPr>
        <p:spPr>
          <a:xfrm>
            <a:off x="1069975" y="3160713"/>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60475" y="3001963"/>
            <a:ext cx="385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24" name="Straight Arrow Connector 23"/>
          <p:cNvCxnSpPr/>
          <p:nvPr/>
        </p:nvCxnSpPr>
        <p:spPr>
          <a:xfrm>
            <a:off x="819150" y="3348038"/>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463675" y="2728913"/>
            <a:ext cx="2154238" cy="248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616325" y="5218113"/>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5045075" y="685800"/>
                <a:ext cx="3546475" cy="142240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Case</m:t>
                      </m:r>
                      <m:r>
                        <m:rPr>
                          <m:nor/>
                        </m:rPr>
                        <a:rPr lang="en-US"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=0,</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br>
                  <a:rPr lang="en-US" dirty="0">
                    <a:solidFill>
                      <a:srgbClr val="000000"/>
                    </a:solidFill>
                  </a:rPr>
                </a:br>
                <a:endParaRPr lang="en-US"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5045075" y="685800"/>
                <a:ext cx="3546475" cy="1422400"/>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63725" y="5224463"/>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0984" name="TextBox 33"/>
          <p:cNvSpPr txBox="1">
            <a:spLocks noChangeArrowheads="1"/>
          </p:cNvSpPr>
          <p:nvPr/>
        </p:nvSpPr>
        <p:spPr bwMode="auto">
          <a:xfrm>
            <a:off x="2735263" y="5707063"/>
            <a:ext cx="162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i="1" u="sng">
                <a:solidFill>
                  <a:srgbClr val="00B050"/>
                </a:solidFill>
                <a:latin typeface="Verdana" pitchFamily="34" charset="0"/>
                <a:sym typeface="Symbol" pitchFamily="18" charset="2"/>
              </a:rPr>
              <a:t>X</a:t>
            </a:r>
            <a:r>
              <a:rPr lang="en-US" altLang="en-US" sz="1600" i="1" u="sng" baseline="-25000">
                <a:solidFill>
                  <a:srgbClr val="00B050"/>
                </a:solidFill>
                <a:latin typeface="Verdana" pitchFamily="34" charset="0"/>
                <a:sym typeface="Symbol" pitchFamily="18" charset="2"/>
              </a:rPr>
              <a:t>c</a:t>
            </a:r>
            <a:r>
              <a:rPr lang="en-US" altLang="en-US" sz="1600" i="1" u="sng">
                <a:solidFill>
                  <a:srgbClr val="00B050"/>
                </a:solidFill>
                <a:latin typeface="Verdana" pitchFamily="34" charset="0"/>
                <a:sym typeface="Symbol" pitchFamily="18" charset="2"/>
              </a:rPr>
              <a:t>=X</a:t>
            </a:r>
            <a:r>
              <a:rPr lang="en-US" altLang="en-US" sz="1600" i="1" u="sng" baseline="-25000">
                <a:solidFill>
                  <a:srgbClr val="00B050"/>
                </a:solidFill>
                <a:latin typeface="Verdana" pitchFamily="34" charset="0"/>
                <a:sym typeface="Symbol" pitchFamily="18" charset="2"/>
              </a:rPr>
              <a:t>w</a:t>
            </a:r>
            <a:r>
              <a:rPr lang="en-US" altLang="en-US" sz="1600" i="1" u="sng">
                <a:solidFill>
                  <a:srgbClr val="00B050"/>
                </a:solidFill>
                <a:latin typeface="Verdana" pitchFamily="34" charset="0"/>
                <a:sym typeface="Symbol" pitchFamily="18" charset="2"/>
              </a:rPr>
              <a:t>cos(</a:t>
            </a:r>
            <a:r>
              <a:rPr lang="en-US" altLang="en-US" sz="1600" u="sng">
                <a:solidFill>
                  <a:srgbClr val="00B050"/>
                </a:solidFill>
                <a:latin typeface="Verdana" pitchFamily="34" charset="0"/>
                <a:sym typeface="Symbol" pitchFamily="18" charset="2"/>
              </a:rPr>
              <a:t></a:t>
            </a:r>
            <a:r>
              <a:rPr lang="en-US" altLang="en-US" sz="1600" u="sng" baseline="-25000">
                <a:solidFill>
                  <a:srgbClr val="00B050"/>
                </a:solidFill>
                <a:latin typeface="Verdana" pitchFamily="34" charset="0"/>
                <a:sym typeface="Symbol" pitchFamily="18" charset="2"/>
              </a:rPr>
              <a:t>z</a:t>
            </a:r>
            <a:r>
              <a:rPr lang="en-US" altLang="en-US" sz="1600" i="1" u="sng">
                <a:solidFill>
                  <a:srgbClr val="00B050"/>
                </a:solidFill>
                <a:latin typeface="Verdana" pitchFamily="34" charset="0"/>
                <a:sym typeface="Symbol" pitchFamily="18" charset="2"/>
              </a:rPr>
              <a:t>)+Y</a:t>
            </a:r>
            <a:r>
              <a:rPr lang="en-US" altLang="en-US" sz="1600" i="1" u="sng" baseline="-25000">
                <a:solidFill>
                  <a:srgbClr val="00B050"/>
                </a:solidFill>
                <a:latin typeface="Verdana" pitchFamily="34" charset="0"/>
                <a:sym typeface="Symbol" pitchFamily="18" charset="2"/>
              </a:rPr>
              <a:t>w</a:t>
            </a:r>
            <a:r>
              <a:rPr lang="en-US" altLang="en-US" sz="1600" i="1" u="sng">
                <a:solidFill>
                  <a:srgbClr val="00B050"/>
                </a:solidFill>
                <a:latin typeface="Verdana" pitchFamily="34" charset="0"/>
                <a:sym typeface="Symbol" pitchFamily="18" charset="2"/>
              </a:rPr>
              <a:t>sin(</a:t>
            </a:r>
            <a:r>
              <a:rPr lang="en-US" altLang="en-US" sz="1600" u="sng">
                <a:solidFill>
                  <a:srgbClr val="00B050"/>
                </a:solidFill>
                <a:latin typeface="Verdana" pitchFamily="34" charset="0"/>
                <a:sym typeface="Symbol" pitchFamily="18" charset="2"/>
              </a:rPr>
              <a:t></a:t>
            </a:r>
            <a:r>
              <a:rPr lang="en-US" altLang="en-US" sz="1600" u="sng" baseline="-25000">
                <a:solidFill>
                  <a:srgbClr val="00B050"/>
                </a:solidFill>
                <a:latin typeface="Verdana" pitchFamily="34" charset="0"/>
                <a:sym typeface="Symbol" pitchFamily="18" charset="2"/>
              </a:rPr>
              <a:t>z</a:t>
            </a:r>
            <a:r>
              <a:rPr lang="en-US" altLang="en-US" sz="1600" i="1" u="sng">
                <a:solidFill>
                  <a:srgbClr val="00B050"/>
                </a:solidFill>
                <a:latin typeface="Verdana" pitchFamily="34" charset="0"/>
                <a:sym typeface="Symbol" pitchFamily="18" charset="2"/>
              </a:rPr>
              <a:t>)</a:t>
            </a:r>
            <a:endParaRPr lang="en-US" altLang="en-US" sz="1600" i="1" u="sng">
              <a:solidFill>
                <a:srgbClr val="00B050"/>
              </a:solidFill>
              <a:latin typeface="Verdana" pitchFamily="34" charset="0"/>
            </a:endParaRPr>
          </a:p>
        </p:txBody>
      </p:sp>
      <p:sp>
        <p:nvSpPr>
          <p:cNvPr id="40985" name="TextBox 28"/>
          <p:cNvSpPr txBox="1">
            <a:spLocks noChangeArrowheads="1"/>
          </p:cNvSpPr>
          <p:nvPr/>
        </p:nvSpPr>
        <p:spPr bwMode="auto">
          <a:xfrm>
            <a:off x="2987675" y="5148263"/>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30263" y="5272088"/>
            <a:ext cx="1166812" cy="1323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9072937" flipH="1">
            <a:off x="885825" y="3373438"/>
            <a:ext cx="309563" cy="142240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89" name="Rectangle 88"/>
          <p:cNvSpPr>
            <a:spLocks noChangeArrowheads="1"/>
          </p:cNvSpPr>
          <p:nvPr/>
        </p:nvSpPr>
        <p:spPr bwMode="auto">
          <a:xfrm>
            <a:off x="369888" y="4103688"/>
            <a:ext cx="12588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cos(</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a:latin typeface="Verdana" pitchFamily="34" charset="0"/>
            </a:endParaRPr>
          </a:p>
        </p:txBody>
      </p:sp>
      <p:sp>
        <p:nvSpPr>
          <p:cNvPr id="90" name="Right Brace 89"/>
          <p:cNvSpPr/>
          <p:nvPr/>
        </p:nvSpPr>
        <p:spPr>
          <a:xfrm rot="19140401" flipH="1">
            <a:off x="1128713" y="5262563"/>
            <a:ext cx="204787" cy="172085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91" name="Rectangle 90"/>
          <p:cNvSpPr>
            <a:spLocks noChangeArrowheads="1"/>
          </p:cNvSpPr>
          <p:nvPr/>
        </p:nvSpPr>
        <p:spPr bwMode="auto">
          <a:xfrm>
            <a:off x="269875" y="6091238"/>
            <a:ext cx="1192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sin(</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i="1">
              <a:latin typeface="Verdana" pitchFamily="34" charset="0"/>
            </a:endParaRPr>
          </a:p>
        </p:txBody>
      </p:sp>
      <p:sp>
        <p:nvSpPr>
          <p:cNvPr id="149" name="Freeform 148"/>
          <p:cNvSpPr/>
          <p:nvPr/>
        </p:nvSpPr>
        <p:spPr>
          <a:xfrm>
            <a:off x="2973388" y="5284788"/>
            <a:ext cx="176212" cy="234950"/>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3" name="Footer Placeholder 4"/>
          <p:cNvSpPr txBox="1">
            <a:spLocks/>
          </p:cNvSpPr>
          <p:nvPr/>
        </p:nvSpPr>
        <p:spPr bwMode="auto">
          <a:xfrm>
            <a:off x="5448300" y="6040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200">
              <a:solidFill>
                <a:srgbClr val="898989"/>
              </a:solidFill>
              <a:latin typeface="Verdana" pitchFamily="34" charset="0"/>
            </a:endParaRPr>
          </a:p>
        </p:txBody>
      </p:sp>
      <p:cxnSp>
        <p:nvCxnSpPr>
          <p:cNvPr id="151" name="Straight Arrow Connector 150"/>
          <p:cNvCxnSpPr/>
          <p:nvPr/>
        </p:nvCxnSpPr>
        <p:spPr>
          <a:xfrm>
            <a:off x="5487988" y="314166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38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41000" name="TextBox 30"/>
          <p:cNvSpPr txBox="1">
            <a:spLocks noChangeArrowheads="1"/>
          </p:cNvSpPr>
          <p:nvPr/>
        </p:nvSpPr>
        <p:spPr bwMode="auto">
          <a:xfrm>
            <a:off x="5045075" y="47577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1001" name="TextBox 31"/>
          <p:cNvSpPr txBox="1">
            <a:spLocks noChangeArrowheads="1"/>
          </p:cNvSpPr>
          <p:nvPr/>
        </p:nvSpPr>
        <p:spPr bwMode="auto">
          <a:xfrm>
            <a:off x="7986713" y="2713038"/>
            <a:ext cx="454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160" name="Freeform 159"/>
          <p:cNvSpPr/>
          <p:nvPr/>
        </p:nvSpPr>
        <p:spPr>
          <a:xfrm>
            <a:off x="5740400" y="2957513"/>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930900" y="2798763"/>
            <a:ext cx="38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34100" y="2522538"/>
            <a:ext cx="2154238" cy="249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534150" y="5018088"/>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10" name="TextBox 30"/>
          <p:cNvSpPr txBox="1">
            <a:spLocks noChangeArrowheads="1"/>
          </p:cNvSpPr>
          <p:nvPr/>
        </p:nvSpPr>
        <p:spPr bwMode="auto">
          <a:xfrm>
            <a:off x="7162800" y="5256213"/>
            <a:ext cx="423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c</a:t>
            </a:r>
            <a:endParaRPr lang="en-US" altLang="en-US" sz="1800" i="1" baseline="-25000">
              <a:latin typeface="Verdana" pitchFamily="34" charset="0"/>
            </a:endParaRPr>
          </a:p>
        </p:txBody>
      </p:sp>
      <p:sp>
        <p:nvSpPr>
          <p:cNvPr id="169" name="Oval 168"/>
          <p:cNvSpPr/>
          <p:nvPr/>
        </p:nvSpPr>
        <p:spPr>
          <a:xfrm>
            <a:off x="5392738" y="3062288"/>
            <a:ext cx="1555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1012" name="TextBox 28"/>
          <p:cNvSpPr txBox="1">
            <a:spLocks noChangeArrowheads="1"/>
          </p:cNvSpPr>
          <p:nvPr/>
        </p:nvSpPr>
        <p:spPr bwMode="auto">
          <a:xfrm>
            <a:off x="7658100" y="4941888"/>
            <a:ext cx="385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171" name="Straight Connector 170"/>
          <p:cNvCxnSpPr/>
          <p:nvPr/>
        </p:nvCxnSpPr>
        <p:spPr>
          <a:xfrm flipV="1">
            <a:off x="5500688" y="4256088"/>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49775" y="3944938"/>
            <a:ext cx="2155825" cy="2441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3" name="Right Brace 172"/>
          <p:cNvSpPr/>
          <p:nvPr/>
        </p:nvSpPr>
        <p:spPr>
          <a:xfrm rot="3071975">
            <a:off x="6013450" y="4383088"/>
            <a:ext cx="320675" cy="981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1016" name="Rectangle 173"/>
          <p:cNvSpPr>
            <a:spLocks noChangeArrowheads="1"/>
          </p:cNvSpPr>
          <p:nvPr/>
        </p:nvSpPr>
        <p:spPr bwMode="auto">
          <a:xfrm>
            <a:off x="5930900" y="4948238"/>
            <a:ext cx="1209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sin(</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a:latin typeface="Verdana" pitchFamily="34" charset="0"/>
            </a:endParaRPr>
          </a:p>
        </p:txBody>
      </p:sp>
      <p:sp>
        <p:nvSpPr>
          <p:cNvPr id="175" name="Right Brace 174"/>
          <p:cNvSpPr/>
          <p:nvPr/>
        </p:nvSpPr>
        <p:spPr>
          <a:xfrm rot="2958717">
            <a:off x="7403306" y="4901407"/>
            <a:ext cx="441325" cy="199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177" name="Freeform 176"/>
          <p:cNvSpPr/>
          <p:nvPr/>
        </p:nvSpPr>
        <p:spPr>
          <a:xfrm>
            <a:off x="7643813" y="5081588"/>
            <a:ext cx="176212" cy="231775"/>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9" name="Rectangle 177"/>
          <p:cNvSpPr>
            <a:spLocks noChangeArrowheads="1"/>
          </p:cNvSpPr>
          <p:nvPr/>
        </p:nvSpPr>
        <p:spPr bwMode="auto">
          <a:xfrm>
            <a:off x="5759450" y="2154238"/>
            <a:ext cx="338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a:solidFill>
                  <a:srgbClr val="00B050"/>
                </a:solidFill>
                <a:latin typeface="Verdana" pitchFamily="34" charset="0"/>
                <a:sym typeface="Symbol" pitchFamily="18" charset="2"/>
              </a:rPr>
              <a:t>Y</a:t>
            </a:r>
            <a:r>
              <a:rPr lang="en-US" altLang="en-US" sz="1800" i="1" u="sng" baseline="-25000">
                <a:solidFill>
                  <a:srgbClr val="00B050"/>
                </a:solidFill>
                <a:latin typeface="Verdana" pitchFamily="34" charset="0"/>
                <a:sym typeface="Symbol" pitchFamily="18" charset="2"/>
              </a:rPr>
              <a:t>c</a:t>
            </a:r>
            <a:r>
              <a:rPr lang="en-US" altLang="en-US" sz="1800" i="1" u="sng">
                <a:solidFill>
                  <a:srgbClr val="00B050"/>
                </a:solidFill>
                <a:latin typeface="Verdana" pitchFamily="34" charset="0"/>
                <a:sym typeface="Symbol" pitchFamily="18" charset="2"/>
              </a:rPr>
              <a:t>= -X</a:t>
            </a:r>
            <a:r>
              <a:rPr lang="en-US" altLang="en-US" sz="1800" i="1" u="sng" baseline="-25000">
                <a:solidFill>
                  <a:srgbClr val="00B050"/>
                </a:solidFill>
                <a:latin typeface="Verdana" pitchFamily="34" charset="0"/>
                <a:sym typeface="Symbol" pitchFamily="18" charset="2"/>
              </a:rPr>
              <a:t>w</a:t>
            </a:r>
            <a:r>
              <a:rPr lang="en-US" altLang="en-US" sz="1800" i="1" u="sng">
                <a:solidFill>
                  <a:srgbClr val="00B050"/>
                </a:solidFill>
                <a:latin typeface="Verdana" pitchFamily="34" charset="0"/>
                <a:sym typeface="Symbol" pitchFamily="18" charset="2"/>
              </a:rPr>
              <a:t>sin(</a:t>
            </a:r>
            <a:r>
              <a:rPr lang="en-US" altLang="en-US" sz="1800" u="sng">
                <a:solidFill>
                  <a:srgbClr val="00B050"/>
                </a:solidFill>
                <a:latin typeface="Verdana" pitchFamily="34" charset="0"/>
                <a:sym typeface="Symbol" pitchFamily="18" charset="2"/>
              </a:rPr>
              <a:t></a:t>
            </a:r>
            <a:r>
              <a:rPr lang="en-US" altLang="en-US" sz="1800" u="sng" baseline="-25000">
                <a:solidFill>
                  <a:srgbClr val="00B050"/>
                </a:solidFill>
                <a:latin typeface="Verdana" pitchFamily="34" charset="0"/>
                <a:sym typeface="Symbol" pitchFamily="18" charset="2"/>
              </a:rPr>
              <a:t>z</a:t>
            </a:r>
            <a:r>
              <a:rPr lang="en-US" altLang="en-US" sz="1800" i="1" u="sng">
                <a:solidFill>
                  <a:srgbClr val="00B050"/>
                </a:solidFill>
                <a:latin typeface="Verdana" pitchFamily="34" charset="0"/>
                <a:sym typeface="Symbol" pitchFamily="18" charset="2"/>
              </a:rPr>
              <a:t>)+Y</a:t>
            </a:r>
            <a:r>
              <a:rPr lang="en-US" altLang="en-US" sz="1800" i="1" u="sng" baseline="-25000">
                <a:solidFill>
                  <a:srgbClr val="00B050"/>
                </a:solidFill>
                <a:latin typeface="Verdana" pitchFamily="34" charset="0"/>
                <a:sym typeface="Symbol" pitchFamily="18" charset="2"/>
              </a:rPr>
              <a:t>w</a:t>
            </a:r>
            <a:r>
              <a:rPr lang="en-US" altLang="en-US" sz="1800" i="1" u="sng">
                <a:solidFill>
                  <a:srgbClr val="00B050"/>
                </a:solidFill>
                <a:latin typeface="Verdana" pitchFamily="34" charset="0"/>
                <a:sym typeface="Symbol" pitchFamily="18" charset="2"/>
              </a:rPr>
              <a:t>cos(</a:t>
            </a:r>
            <a:r>
              <a:rPr lang="en-US" altLang="en-US" sz="1800" u="sng">
                <a:solidFill>
                  <a:srgbClr val="00B050"/>
                </a:solidFill>
                <a:latin typeface="Verdana" pitchFamily="34" charset="0"/>
                <a:sym typeface="Symbol" pitchFamily="18" charset="2"/>
              </a:rPr>
              <a:t></a:t>
            </a:r>
            <a:r>
              <a:rPr lang="en-US" altLang="en-US" sz="1800" u="sng" baseline="-25000">
                <a:solidFill>
                  <a:srgbClr val="00B050"/>
                </a:solidFill>
                <a:latin typeface="Verdana" pitchFamily="34" charset="0"/>
                <a:sym typeface="Symbol" pitchFamily="18" charset="2"/>
              </a:rPr>
              <a:t>z</a:t>
            </a:r>
            <a:r>
              <a:rPr lang="en-US" altLang="en-US" sz="1800" i="1" u="sng">
                <a:solidFill>
                  <a:srgbClr val="00B050"/>
                </a:solidFill>
                <a:latin typeface="Verdana" pitchFamily="34" charset="0"/>
                <a:sym typeface="Symbol" pitchFamily="18" charset="2"/>
              </a:rPr>
              <a:t>)</a:t>
            </a:r>
            <a:endParaRPr lang="en-US" altLang="en-US" sz="1800" i="1" u="sng">
              <a:solidFill>
                <a:srgbClr val="00B050"/>
              </a:solidFill>
              <a:latin typeface="Verdana" pitchFamily="34" charset="0"/>
            </a:endParaRPr>
          </a:p>
        </p:txBody>
      </p:sp>
      <p:sp>
        <p:nvSpPr>
          <p:cNvPr id="41020" name="Rectangle 179"/>
          <p:cNvSpPr>
            <a:spLocks noChangeArrowheads="1"/>
          </p:cNvSpPr>
          <p:nvPr/>
        </p:nvSpPr>
        <p:spPr bwMode="auto">
          <a:xfrm>
            <a:off x="7480300" y="6046788"/>
            <a:ext cx="12430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cos(</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i="1">
              <a:latin typeface="Verdana" pitchFamily="34" charset="0"/>
            </a:endParaRPr>
          </a:p>
        </p:txBody>
      </p:sp>
      <p:sp>
        <p:nvSpPr>
          <p:cNvPr id="41021" name="TextBox 180"/>
          <p:cNvSpPr txBox="1">
            <a:spLocks noChangeArrowheads="1"/>
          </p:cNvSpPr>
          <p:nvPr/>
        </p:nvSpPr>
        <p:spPr bwMode="auto">
          <a:xfrm>
            <a:off x="4452938" y="1939925"/>
            <a:ext cx="2298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a:latin typeface="Verdana" pitchFamily="34" charset="0"/>
              </a:rPr>
              <a:t>Concentrate on Yc</a:t>
            </a:r>
          </a:p>
          <a:p>
            <a:pPr>
              <a:spcBef>
                <a:spcPct val="0"/>
              </a:spcBef>
              <a:buFontTx/>
              <a:buNone/>
            </a:pPr>
            <a:endParaRPr lang="en-US" altLang="en-US" sz="1800">
              <a:latin typeface="Verdana" pitchFamily="34" charset="0"/>
            </a:endParaRPr>
          </a:p>
        </p:txBody>
      </p:sp>
      <p:sp>
        <p:nvSpPr>
          <p:cNvPr id="41022" name="Rectangle 181"/>
          <p:cNvSpPr>
            <a:spLocks noChangeArrowheads="1"/>
          </p:cNvSpPr>
          <p:nvPr/>
        </p:nvSpPr>
        <p:spPr bwMode="auto">
          <a:xfrm>
            <a:off x="1681163" y="2570163"/>
            <a:ext cx="2316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a:latin typeface="Verdana" pitchFamily="34" charset="0"/>
              </a:rPr>
              <a:t>Concentrate on Xc</a:t>
            </a:r>
          </a:p>
        </p:txBody>
      </p:sp>
      <p:sp>
        <p:nvSpPr>
          <p:cNvPr id="183" name="Rectangle 182"/>
          <p:cNvSpPr/>
          <p:nvPr/>
        </p:nvSpPr>
        <p:spPr>
          <a:xfrm>
            <a:off x="230188" y="2338388"/>
            <a:ext cx="4038600" cy="4378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27538" y="1922463"/>
            <a:ext cx="4489450" cy="4543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85" name="Straight Connector 184"/>
          <p:cNvCxnSpPr/>
          <p:nvPr/>
        </p:nvCxnSpPr>
        <p:spPr>
          <a:xfrm flipV="1">
            <a:off x="4549775" y="3167063"/>
            <a:ext cx="938213"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ight Brace 68"/>
          <p:cNvSpPr/>
          <p:nvPr/>
        </p:nvSpPr>
        <p:spPr>
          <a:xfrm rot="13845655">
            <a:off x="1073263" y="2624569"/>
            <a:ext cx="129543" cy="605957"/>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63080" y="175181"/>
            <a:ext cx="6548139" cy="369332"/>
          </a:xfrm>
          <a:prstGeom prst="rect">
            <a:avLst/>
          </a:prstGeom>
          <a:noFill/>
        </p:spPr>
        <p:txBody>
          <a:bodyPr wrap="none" rtlCol="0">
            <a:spAutoFit/>
          </a:bodyPr>
          <a:lstStyle/>
          <a:p>
            <a:r>
              <a:rPr lang="en-US" dirty="0">
                <a:solidFill>
                  <a:srgbClr val="FF0000"/>
                </a:solidFill>
              </a:rPr>
              <a:t>You may compare with an earlier slide as shown below</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F04A3150-5F97-43A8-987F-447E099743C6}" type="slidenum">
              <a:rPr lang="en-US" smtClean="0"/>
              <a:pPr>
                <a:defRPr/>
              </a:pPr>
              <a:t>104</a:t>
            </a:fld>
            <a:endParaRPr lang="en-US"/>
          </a:p>
        </p:txBody>
      </p:sp>
    </p:spTree>
    <p:extLst>
      <p:ext uri="{BB962C8B-B14F-4D97-AF65-F5344CB8AC3E}">
        <p14:creationId xmlns:p14="http://schemas.microsoft.com/office/powerpoint/2010/main" val="11097197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Relating </a:t>
            </a:r>
            <a:r>
              <a:rPr lang="en-US" i="1" dirty="0" err="1"/>
              <a:t>R</a:t>
            </a:r>
            <a:r>
              <a:rPr lang="en-US" i="1" baseline="-25000" dirty="0" err="1"/>
              <a:t>cam</a:t>
            </a:r>
            <a:r>
              <a:rPr lang="en-US" dirty="0"/>
              <a:t> and </a:t>
            </a:r>
            <a:r>
              <a:rPr lang="en-US" i="1" dirty="0" err="1"/>
              <a:t>R</a:t>
            </a:r>
            <a:r>
              <a:rPr lang="en-US" i="1" baseline="-25000" dirty="0" err="1"/>
              <a:t>c</a:t>
            </a:r>
            <a:endParaRPr lang="en-US" i="1" baseline="-25000" dirty="0"/>
          </a:p>
        </p:txBody>
      </p:sp>
      <p:sp>
        <p:nvSpPr>
          <p:cNvPr id="8" name="Content Placeholder 7"/>
          <p:cNvSpPr>
            <a:spLocks noGrp="1"/>
          </p:cNvSpPr>
          <p:nvPr>
            <p:ph idx="1"/>
          </p:nvPr>
        </p:nvSpPr>
        <p:spPr>
          <a:xfrm>
            <a:off x="457200" y="1600200"/>
            <a:ext cx="3810000" cy="4525963"/>
          </a:xfrm>
        </p:spPr>
        <p:txBody>
          <a:bodyPr/>
          <a:lstStyle/>
          <a:p>
            <a:r>
              <a:rPr lang="en-US" dirty="0"/>
              <a:t>Exercise:  Think clearly what is the meaning of </a:t>
            </a:r>
            <a:r>
              <a:rPr lang="en-US" i="1" dirty="0" err="1"/>
              <a:t>R</a:t>
            </a:r>
            <a:r>
              <a:rPr lang="en-US" i="1" baseline="-25000" dirty="0" err="1"/>
              <a:t>cam</a:t>
            </a:r>
            <a:r>
              <a:rPr lang="en-US" dirty="0"/>
              <a:t> and </a:t>
            </a:r>
            <a:r>
              <a:rPr lang="en-US" i="1" dirty="0" err="1"/>
              <a:t>R</a:t>
            </a:r>
            <a:r>
              <a:rPr lang="en-US" i="1" baseline="-25000" dirty="0" err="1"/>
              <a:t>c</a:t>
            </a:r>
            <a:r>
              <a:rPr lang="en-US" i="1" dirty="0"/>
              <a:t>?</a:t>
            </a:r>
            <a:endParaRPr lang="en-US" dirty="0"/>
          </a:p>
        </p:txBody>
      </p:sp>
      <mc:AlternateContent xmlns:mc="http://schemas.openxmlformats.org/markup-compatibility/2006" xmlns:a14="http://schemas.microsoft.com/office/drawing/2010/main">
        <mc:Choice Requires="a14">
          <p:sp>
            <p:nvSpPr>
              <p:cNvPr id="9" name="Object 27"/>
              <p:cNvSpPr txBox="1"/>
              <p:nvPr/>
            </p:nvSpPr>
            <p:spPr bwMode="auto">
              <a:xfrm>
                <a:off x="3854450" y="1417638"/>
                <a:ext cx="4876800" cy="5106987"/>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have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shown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world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camera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coordinates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related</m:t>
                      </m:r>
                      <m:r>
                        <m:rPr>
                          <m:nor/>
                        </m:rPr>
                        <a:rPr lang="en-US" i="0">
                          <a:solidFill>
                            <a:srgbClr val="000000"/>
                          </a:solidFill>
                          <a:latin typeface="Cambria Math" panose="02040503050406030204" pitchFamily="18" charset="0"/>
                        </a:rPr>
                        <m:t> </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 xmlns:m="http://schemas.openxmlformats.org/officeDocument/2006/math">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have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also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shown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3</m:t>
                      </m:r>
                      <m:r>
                        <m:rPr>
                          <m:nor/>
                        </m:rPr>
                        <a:rPr lang="en-US" i="0">
                          <a:solidFill>
                            <a:srgbClr val="000000"/>
                          </a:solidFill>
                          <a:latin typeface="Cambria Math" panose="02040503050406030204" pitchFamily="18" charset="0"/>
                        </a:rPr>
                        <m:t>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point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described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as</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1</m:t>
                                </m:r>
                              </m:e>
                            </m:mr>
                          </m:m>
                        </m:e>
                      </m:d>
                    </m:oMath>
                    <m:oMath xmlns:m="http://schemas.openxmlformats.org/officeDocument/2006/math">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oMath>
                    <m:oMath xmlns:m="http://schemas.openxmlformats.org/officeDocument/2006/math">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interesting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see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that</m:t>
                      </m:r>
                    </m:oMath>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oMath>
                  </m:oMathPara>
                </a14:m>
                <a:endParaRPr lang="en-US"/>
              </a:p>
            </p:txBody>
          </p:sp>
        </mc:Choice>
        <mc:Fallback xmlns="">
          <p:sp>
            <p:nvSpPr>
              <p:cNvPr id="9" name="Object 27"/>
              <p:cNvSpPr txBox="1">
                <a:spLocks noRot="1" noChangeAspect="1" noMove="1" noResize="1" noEditPoints="1" noAdjustHandles="1" noChangeArrowheads="1" noChangeShapeType="1" noTextEdit="1"/>
              </p:cNvSpPr>
              <p:nvPr/>
            </p:nvSpPr>
            <p:spPr bwMode="auto">
              <a:xfrm>
                <a:off x="3854450" y="1417638"/>
                <a:ext cx="4876800" cy="5106987"/>
              </a:xfrm>
              <a:prstGeom prst="rect">
                <a:avLst/>
              </a:prstGeom>
              <a:blipFill>
                <a:blip r:embed="rId2"/>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105</a:t>
            </a:fld>
            <a:endParaRPr lang="en-US" altLang="en-US"/>
          </a:p>
        </p:txBody>
      </p:sp>
    </p:spTree>
    <p:extLst>
      <p:ext uri="{BB962C8B-B14F-4D97-AF65-F5344CB8AC3E}">
        <p14:creationId xmlns:p14="http://schemas.microsoft.com/office/powerpoint/2010/main" val="3326802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4271CC-EB18-4831-AB1D-FD6A82A2EAAC}"/>
              </a:ext>
            </a:extLst>
          </p:cNvPr>
          <p:cNvSpPr>
            <a:spLocks noGrp="1"/>
          </p:cNvSpPr>
          <p:nvPr>
            <p:ph type="title"/>
          </p:nvPr>
        </p:nvSpPr>
        <p:spPr/>
        <p:txBody>
          <a:bodyPr/>
          <a:lstStyle/>
          <a:p>
            <a:pPr algn="l"/>
            <a:r>
              <a:rPr lang="en-US" sz="1600" b="0" i="0" u="none" strike="noStrike" baseline="0" dirty="0">
                <a:latin typeface="Courier New" panose="02070309020205020404" pitchFamily="49" charset="0"/>
              </a:rPr>
              <a:t>Test </a:t>
            </a:r>
            <a:r>
              <a:rPr lang="en-US" sz="1600" b="0" i="0" u="none" strike="noStrike" baseline="0" dirty="0" err="1">
                <a:latin typeface="Courier New" panose="02070309020205020404" pitchFamily="49" charset="0"/>
              </a:rPr>
              <a:t>rpymat</a:t>
            </a:r>
            <a:r>
              <a:rPr lang="en-US" sz="1600" dirty="0">
                <a:latin typeface="Courier New" panose="02070309020205020404" pitchFamily="49" charset="0"/>
              </a:rPr>
              <a:t>(</a:t>
            </a:r>
            <a:r>
              <a:rPr lang="en-US" sz="1600" dirty="0" err="1">
                <a:latin typeface="Courier New" panose="02070309020205020404" pitchFamily="49" charset="0"/>
              </a:rPr>
              <a:t>angs</a:t>
            </a:r>
            <a:r>
              <a:rPr lang="en-US" sz="1600" dirty="0">
                <a:latin typeface="Courier New" panose="02070309020205020404" pitchFamily="49" charset="0"/>
              </a:rPr>
              <a:t>)</a:t>
            </a:r>
            <a:r>
              <a:rPr lang="en-US" sz="1600" b="0" i="0" u="none" strike="noStrike" baseline="0" dirty="0">
                <a:latin typeface="Courier New" panose="02070309020205020404" pitchFamily="49" charset="0"/>
              </a:rPr>
              <a:t> and rool_pitch_yaw_mat2(</a:t>
            </a:r>
            <a:r>
              <a:rPr lang="en-US" sz="1600" b="0" i="0" u="none" strike="noStrike" baseline="0" dirty="0" err="1">
                <a:latin typeface="Courier New" panose="02070309020205020404" pitchFamily="49" charset="0"/>
              </a:rPr>
              <a:t>angs</a:t>
            </a:r>
            <a:r>
              <a:rPr lang="en-US" sz="1600" b="0" i="0" u="none" strike="noStrike" baseline="0" dirty="0">
                <a:latin typeface="Courier New" panose="02070309020205020404" pitchFamily="49" charset="0"/>
              </a:rPr>
              <a:t>),</a:t>
            </a:r>
            <a:br>
              <a:rPr lang="en-US" sz="1600" b="0" i="0" u="none" strike="noStrike" baseline="0" dirty="0">
                <a:latin typeface="Courier New" panose="02070309020205020404" pitchFamily="49" charset="0"/>
              </a:rPr>
            </a:br>
            <a:r>
              <a:rPr lang="en-US" sz="1600" dirty="0" err="1">
                <a:latin typeface="Courier New" panose="02070309020205020404" pitchFamily="49" charset="0"/>
              </a:rPr>
              <a:t>angs</a:t>
            </a:r>
            <a:r>
              <a:rPr lang="en-US" sz="1600" dirty="0">
                <a:latin typeface="Courier New" panose="02070309020205020404" pitchFamily="49" charset="0"/>
              </a:rPr>
              <a:t>=[</a:t>
            </a:r>
            <a:r>
              <a:rPr lang="en-US" sz="1600" dirty="0" err="1">
                <a:latin typeface="Courier New" panose="02070309020205020404" pitchFamily="49" charset="0"/>
              </a:rPr>
              <a:t>roll,pitch,yaw</a:t>
            </a:r>
            <a:r>
              <a:rPr lang="en-US" sz="1600" dirty="0">
                <a:latin typeface="Courier New" panose="02070309020205020404" pitchFamily="49" charset="0"/>
              </a:rPr>
              <a:t>]</a:t>
            </a:r>
            <a:br>
              <a:rPr lang="en-US" sz="1600" dirty="0">
                <a:latin typeface="Courier New" panose="02070309020205020404" pitchFamily="49" charset="0"/>
              </a:rPr>
            </a:br>
            <a:r>
              <a:rPr lang="en-US" sz="1600" dirty="0">
                <a:latin typeface="Courier New" panose="02070309020205020404" pitchFamily="49" charset="0"/>
              </a:rPr>
              <a:t>[roll(around x first),then pitch(around y),finally yaw(around z)]</a:t>
            </a:r>
            <a:br>
              <a:rPr lang="en-US" sz="2000" b="0" i="0" u="none" strike="noStrike" baseline="0" dirty="0">
                <a:solidFill>
                  <a:srgbClr val="228B22"/>
                </a:solidFill>
                <a:latin typeface="Courier New" panose="02070309020205020404" pitchFamily="49" charset="0"/>
              </a:rPr>
            </a:br>
            <a:r>
              <a:rPr lang="en-US" sz="1200" b="0" i="0" u="none" strike="noStrike" baseline="0" dirty="0">
                <a:solidFill>
                  <a:srgbClr val="228B22"/>
                </a:solidFill>
                <a:latin typeface="Courier New" panose="02070309020205020404" pitchFamily="49" charset="0"/>
              </a:rPr>
              <a:t>%http://www.grc.nasa.gov/WWW/k12/airplane/rotations.html</a:t>
            </a:r>
            <a:br>
              <a:rPr lang="en-US" sz="1200" b="0" i="0" u="none" strike="noStrike" baseline="0" dirty="0">
                <a:solidFill>
                  <a:srgbClr val="228B22"/>
                </a:solidFill>
                <a:latin typeface="Courier New" panose="02070309020205020404" pitchFamily="49" charset="0"/>
              </a:rPr>
            </a:br>
            <a:r>
              <a:rPr lang="en-US" sz="1200" b="0" i="0" u="none" strike="noStrike" baseline="0" dirty="0">
                <a:solidFill>
                  <a:srgbClr val="228B22"/>
                </a:solidFill>
                <a:latin typeface="Courier New" panose="02070309020205020404" pitchFamily="49" charset="0"/>
              </a:rPr>
              <a:t>%http://planning.cs.uiuc.edu/node102.html </a:t>
            </a:r>
            <a:br>
              <a:rPr lang="en-US" sz="1200" b="0" i="0" u="none" strike="noStrike" baseline="0" dirty="0">
                <a:solidFill>
                  <a:srgbClr val="228B22"/>
                </a:solidFill>
                <a:latin typeface="Courier New" panose="02070309020205020404" pitchFamily="49" charset="0"/>
              </a:rPr>
            </a:br>
            <a:endParaRPr lang="en-US" sz="1200" dirty="0"/>
          </a:p>
        </p:txBody>
      </p:sp>
      <p:sp>
        <p:nvSpPr>
          <p:cNvPr id="7" name="Content Placeholder 6">
            <a:extLst>
              <a:ext uri="{FF2B5EF4-FFF2-40B4-BE49-F238E27FC236}">
                <a16:creationId xmlns:a16="http://schemas.microsoft.com/office/drawing/2014/main" id="{F4992EEE-4C8B-4FEC-8409-8ACA9B0BAB76}"/>
              </a:ext>
            </a:extLst>
          </p:cNvPr>
          <p:cNvSpPr>
            <a:spLocks noGrp="1"/>
          </p:cNvSpPr>
          <p:nvPr>
            <p:ph sz="half" idx="1"/>
          </p:nvPr>
        </p:nvSpPr>
        <p:spPr>
          <a:xfrm>
            <a:off x="-152400" y="1295400"/>
            <a:ext cx="4038600" cy="4525963"/>
          </a:xfrm>
        </p:spPr>
        <p:txBody>
          <a:bodyPr/>
          <a:lstStyle/>
          <a:p>
            <a:r>
              <a:rPr lang="en-US" sz="900" b="0" i="0" u="none" strike="noStrike" baseline="0" dirty="0">
                <a:solidFill>
                  <a:srgbClr val="228B22"/>
                </a:solidFill>
                <a:latin typeface="Courier New" panose="02070309020205020404" pitchFamily="49" charset="0"/>
              </a:rPr>
              <a:t>%</a:t>
            </a:r>
            <a:r>
              <a:rPr lang="en-US" sz="900" b="0" i="0" u="none" strike="noStrike" baseline="0" dirty="0" err="1">
                <a:solidFill>
                  <a:srgbClr val="228B22"/>
                </a:solidFill>
                <a:latin typeface="Courier New" panose="02070309020205020404" pitchFamily="49" charset="0"/>
              </a:rPr>
              <a:t>demo_roll_pitch_yaw</a:t>
            </a:r>
            <a:endParaRPr lang="en-US" sz="900" b="0" i="0" u="none" strike="noStrike" baseline="0" dirty="0">
              <a:solidFill>
                <a:srgbClr val="228B22"/>
              </a:solidFill>
              <a:latin typeface="Courier New" panose="02070309020205020404" pitchFamily="49" charset="0"/>
            </a:endParaRPr>
          </a:p>
          <a:p>
            <a:r>
              <a:rPr lang="en-US" sz="900" b="0" i="0" u="none" strike="noStrike" baseline="0" dirty="0">
                <a:solidFill>
                  <a:srgbClr val="0000FF"/>
                </a:solidFill>
                <a:latin typeface="Courier New" panose="02070309020205020404" pitchFamily="49" charset="0"/>
              </a:rPr>
              <a:t>function</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demo_roll_pitch_yaw</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00"/>
                </a:solidFill>
                <a:latin typeface="Courier New" panose="02070309020205020404" pitchFamily="49" charset="0"/>
              </a:rPr>
              <a:t>clear</a:t>
            </a:r>
          </a:p>
          <a:p>
            <a:r>
              <a:rPr lang="en-US" sz="900" b="0" i="0" u="none" strike="noStrike" baseline="0" dirty="0" err="1">
                <a:solidFill>
                  <a:srgbClr val="000000"/>
                </a:solidFill>
                <a:latin typeface="Courier New" panose="02070309020205020404" pitchFamily="49" charset="0"/>
              </a:rPr>
              <a:t>clc</a:t>
            </a:r>
            <a:endParaRPr lang="en-US" sz="900" b="0" i="0" u="none" strike="noStrike" baseline="0" dirty="0">
              <a:solidFill>
                <a:srgbClr val="000000"/>
              </a:solidFill>
              <a:latin typeface="Courier New" panose="02070309020205020404" pitchFamily="49" charset="0"/>
            </a:endParaRPr>
          </a:p>
          <a:p>
            <a:r>
              <a:rPr lang="en-US" sz="900" b="0" i="0" u="none" strike="noStrike" baseline="0" dirty="0">
                <a:solidFill>
                  <a:srgbClr val="228B22"/>
                </a:solidFill>
                <a:latin typeface="Courier New" panose="02070309020205020404" pitchFamily="49" charset="0"/>
              </a:rPr>
              <a:t>%They are the same</a:t>
            </a:r>
          </a:p>
          <a:p>
            <a:r>
              <a:rPr lang="en-US" sz="800" dirty="0"/>
              <a:t>%They are the same</a:t>
            </a:r>
          </a:p>
          <a:p>
            <a:r>
              <a:rPr lang="en-US" sz="800" dirty="0"/>
              <a:t>R=</a:t>
            </a:r>
            <a:r>
              <a:rPr lang="en-US" sz="800" dirty="0" err="1"/>
              <a:t>rpymat</a:t>
            </a:r>
            <a:r>
              <a:rPr lang="en-US" sz="800" dirty="0"/>
              <a:t>([10,20,30]*pi/180);</a:t>
            </a:r>
          </a:p>
          <a:p>
            <a:r>
              <a:rPr lang="en-US" sz="800" dirty="0"/>
              <a:t>R2=roll_pitch_yaw_mat2([10,20,30]*pi/180);</a:t>
            </a:r>
          </a:p>
          <a:p>
            <a:r>
              <a:rPr lang="en-US" sz="800" dirty="0"/>
              <a:t>R-R2</a:t>
            </a:r>
          </a:p>
          <a:p>
            <a:r>
              <a:rPr lang="en-US" sz="800" dirty="0" err="1"/>
              <a:t>rpyAng</a:t>
            </a:r>
            <a:r>
              <a:rPr lang="en-US" sz="800" dirty="0"/>
              <a:t>(R)*180/pi</a:t>
            </a:r>
          </a:p>
          <a:p>
            <a:r>
              <a:rPr lang="en-US" sz="800" dirty="0" err="1"/>
              <a:t>rpyAng</a:t>
            </a:r>
            <a:r>
              <a:rPr lang="en-US" sz="800" dirty="0"/>
              <a:t>(R)*180/pi</a:t>
            </a:r>
          </a:p>
          <a:p>
            <a:r>
              <a:rPr lang="en-US" sz="800" b="0" i="0" u="none" strike="noStrike" baseline="0" dirty="0">
                <a:solidFill>
                  <a:srgbClr val="228B22"/>
                </a:solidFill>
                <a:latin typeface="Courier New" panose="02070309020205020404" pitchFamily="49" charset="0"/>
              </a:rPr>
              <a:t>% result </a:t>
            </a:r>
            <a:r>
              <a:rPr lang="en-US" sz="800" b="0" i="0" u="none" strike="noStrike" baseline="0" dirty="0" err="1">
                <a:solidFill>
                  <a:srgbClr val="228B22"/>
                </a:solidFill>
                <a:latin typeface="Courier New" panose="02070309020205020404" pitchFamily="49" charset="0"/>
              </a:rPr>
              <a:t>ans</a:t>
            </a:r>
            <a:r>
              <a:rPr lang="en-US" sz="800" b="0" i="0" u="none" strike="noStrike" baseline="0" dirty="0">
                <a:solidFill>
                  <a:srgbClr val="228B22"/>
                </a:solidFill>
                <a:latin typeface="Courier New" panose="02070309020205020404" pitchFamily="49" charset="0"/>
              </a:rPr>
              <a:t> =</a:t>
            </a:r>
          </a:p>
          <a:p>
            <a:r>
              <a:rPr lang="en-US" sz="800" b="0" i="0" u="none" strike="noStrike" baseline="0" dirty="0">
                <a:solidFill>
                  <a:srgbClr val="228B22"/>
                </a:solidFill>
                <a:latin typeface="Courier New" panose="02070309020205020404" pitchFamily="49" charset="0"/>
              </a:rPr>
              <a:t>%    1.0e-15 *</a:t>
            </a:r>
          </a:p>
          <a:p>
            <a:r>
              <a:rPr lang="en-US" sz="900" b="0" i="0" u="none" strike="noStrike" baseline="0" dirty="0">
                <a:solidFill>
                  <a:srgbClr val="228B22"/>
                </a:solidFill>
                <a:latin typeface="Courier New" panose="02070309020205020404" pitchFamily="49" charset="0"/>
              </a:rPr>
              <a:t>%          0   -0.1110         0</a:t>
            </a:r>
          </a:p>
          <a:p>
            <a:r>
              <a:rPr lang="en-US" sz="900" b="0" i="0" u="none" strike="noStrike" baseline="0" dirty="0">
                <a:solidFill>
                  <a:srgbClr val="228B22"/>
                </a:solidFill>
                <a:latin typeface="Courier New" panose="02070309020205020404" pitchFamily="49" charset="0"/>
              </a:rPr>
              <a:t>%          0         0         0</a:t>
            </a:r>
          </a:p>
          <a:p>
            <a:r>
              <a:rPr lang="en-US" sz="900" b="0" i="0" u="none" strike="noStrike" baseline="0" dirty="0">
                <a:solidFill>
                  <a:srgbClr val="228B22"/>
                </a:solidFill>
                <a:latin typeface="Courier New" panose="02070309020205020404" pitchFamily="49" charset="0"/>
              </a:rPr>
              <a:t>%          0         0         0</a:t>
            </a:r>
          </a:p>
          <a:p>
            <a:r>
              <a:rPr lang="en-US" sz="900" b="0" i="0" u="none" strike="noStrike" baseline="0" dirty="0">
                <a:solidFill>
                  <a:srgbClr val="228B22"/>
                </a:solidFill>
                <a:latin typeface="Courier New" panose="02070309020205020404" pitchFamily="49" charset="0"/>
              </a:rPr>
              <a:t>%%%%%%%%%%%%%%%%%%%%%%%%%%%%%%%%%%%%%%%%%%%%%%%%%%%%%%%%%%%%</a:t>
            </a:r>
          </a:p>
          <a:p>
            <a:r>
              <a:rPr lang="en-US" sz="900" b="0" i="0" u="none" strike="noStrike" baseline="0" dirty="0">
                <a:solidFill>
                  <a:srgbClr val="228B22"/>
                </a:solidFill>
                <a:latin typeface="Courier New" panose="02070309020205020404" pitchFamily="49" charset="0"/>
              </a:rPr>
              <a:t>% Author: Rodrigo </a:t>
            </a:r>
            <a:r>
              <a:rPr lang="en-US" sz="900" b="0" i="0" u="none" strike="noStrike" baseline="0" dirty="0" err="1">
                <a:solidFill>
                  <a:srgbClr val="228B22"/>
                </a:solidFill>
                <a:latin typeface="Courier New" panose="02070309020205020404" pitchFamily="49" charset="0"/>
              </a:rPr>
              <a:t>Carceroni</a:t>
            </a:r>
            <a:endParaRPr lang="en-US" sz="900" b="0" i="0" u="none" strike="noStrike" baseline="0" dirty="0">
              <a:solidFill>
                <a:srgbClr val="228B22"/>
              </a:solidFill>
              <a:latin typeface="Courier New" panose="02070309020205020404" pitchFamily="49" charset="0"/>
            </a:endParaRPr>
          </a:p>
          <a:p>
            <a:r>
              <a:rPr lang="en-US" sz="900" b="0" i="0" u="none" strike="noStrike" baseline="0" dirty="0" err="1">
                <a:solidFill>
                  <a:srgbClr val="000000"/>
                </a:solidFill>
                <a:latin typeface="Courier New" panose="02070309020205020404" pitchFamily="49" charset="0"/>
              </a:rPr>
              <a:t>cosA</a:t>
            </a:r>
            <a:r>
              <a:rPr lang="en-US" sz="900" b="0" i="0" u="none" strike="noStrike" baseline="0" dirty="0">
                <a:solidFill>
                  <a:srgbClr val="000000"/>
                </a:solidFill>
                <a:latin typeface="Courier New" panose="02070309020205020404" pitchFamily="49" charset="0"/>
              </a:rPr>
              <a:t> = cos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(3));</a:t>
            </a:r>
          </a:p>
          <a:p>
            <a:r>
              <a:rPr lang="en-US" sz="900" b="0" i="0" u="none" strike="noStrike" baseline="0" dirty="0" err="1">
                <a:solidFill>
                  <a:srgbClr val="000000"/>
                </a:solidFill>
                <a:latin typeface="Courier New" panose="02070309020205020404" pitchFamily="49" charset="0"/>
              </a:rPr>
              <a:t>sinA</a:t>
            </a:r>
            <a:r>
              <a:rPr lang="en-US" sz="900" b="0" i="0" u="none" strike="noStrike" baseline="0" dirty="0">
                <a:solidFill>
                  <a:srgbClr val="000000"/>
                </a:solidFill>
                <a:latin typeface="Courier New" panose="02070309020205020404" pitchFamily="49" charset="0"/>
              </a:rPr>
              <a:t> = sin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(3));</a:t>
            </a:r>
          </a:p>
          <a:p>
            <a:r>
              <a:rPr lang="en-US" sz="900" b="0" i="0" u="none" strike="noStrike" baseline="0" dirty="0" err="1">
                <a:solidFill>
                  <a:srgbClr val="000000"/>
                </a:solidFill>
                <a:latin typeface="Courier New" panose="02070309020205020404" pitchFamily="49" charset="0"/>
              </a:rPr>
              <a:t>cosB</a:t>
            </a:r>
            <a:r>
              <a:rPr lang="en-US" sz="900" b="0" i="0" u="none" strike="noStrike" baseline="0" dirty="0">
                <a:solidFill>
                  <a:srgbClr val="000000"/>
                </a:solidFill>
                <a:latin typeface="Courier New" panose="02070309020205020404" pitchFamily="49" charset="0"/>
              </a:rPr>
              <a:t> = cos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(2));</a:t>
            </a:r>
          </a:p>
          <a:p>
            <a:r>
              <a:rPr lang="en-US" sz="900" b="0" i="0" u="none" strike="noStrike" baseline="0" dirty="0" err="1">
                <a:solidFill>
                  <a:srgbClr val="000000"/>
                </a:solidFill>
                <a:latin typeface="Courier New" panose="02070309020205020404" pitchFamily="49" charset="0"/>
              </a:rPr>
              <a:t>sinB</a:t>
            </a:r>
            <a:r>
              <a:rPr lang="en-US" sz="900" b="0" i="0" u="none" strike="noStrike" baseline="0" dirty="0">
                <a:solidFill>
                  <a:srgbClr val="000000"/>
                </a:solidFill>
                <a:latin typeface="Courier New" panose="02070309020205020404" pitchFamily="49" charset="0"/>
              </a:rPr>
              <a:t> = sin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(2));</a:t>
            </a:r>
          </a:p>
          <a:p>
            <a:r>
              <a:rPr lang="en-US" sz="900" b="0" i="0" u="none" strike="noStrike" baseline="0" dirty="0" err="1">
                <a:solidFill>
                  <a:srgbClr val="000000"/>
                </a:solidFill>
                <a:latin typeface="Courier New" panose="02070309020205020404" pitchFamily="49" charset="0"/>
              </a:rPr>
              <a:t>cosC</a:t>
            </a:r>
            <a:r>
              <a:rPr lang="en-US" sz="900" b="0" i="0" u="none" strike="noStrike" baseline="0" dirty="0">
                <a:solidFill>
                  <a:srgbClr val="000000"/>
                </a:solidFill>
                <a:latin typeface="Courier New" panose="02070309020205020404" pitchFamily="49" charset="0"/>
              </a:rPr>
              <a:t> = cos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(1));</a:t>
            </a:r>
          </a:p>
          <a:p>
            <a:r>
              <a:rPr lang="en-US" sz="900" b="0" i="0" u="none" strike="noStrike" baseline="0" dirty="0" err="1">
                <a:solidFill>
                  <a:srgbClr val="000000"/>
                </a:solidFill>
                <a:latin typeface="Courier New" panose="02070309020205020404" pitchFamily="49" charset="0"/>
              </a:rPr>
              <a:t>sinC</a:t>
            </a:r>
            <a:r>
              <a:rPr lang="en-US" sz="900" b="0" i="0" u="none" strike="noStrike" baseline="0" dirty="0">
                <a:solidFill>
                  <a:srgbClr val="000000"/>
                </a:solidFill>
                <a:latin typeface="Courier New" panose="02070309020205020404" pitchFamily="49" charset="0"/>
              </a:rPr>
              <a:t> = sin (</a:t>
            </a:r>
            <a:r>
              <a:rPr lang="en-US" sz="900" b="0" i="0" u="none" strike="noStrike" baseline="0" dirty="0" err="1">
                <a:solidFill>
                  <a:srgbClr val="000000"/>
                </a:solidFill>
                <a:latin typeface="Courier New" panose="02070309020205020404" pitchFamily="49" charset="0"/>
              </a:rPr>
              <a:t>angs</a:t>
            </a:r>
            <a:r>
              <a:rPr lang="en-US" sz="900" b="0" i="0" u="none" strike="noStrike" baseline="0" dirty="0">
                <a:solidFill>
                  <a:srgbClr val="000000"/>
                </a:solidFill>
                <a:latin typeface="Courier New" panose="02070309020205020404" pitchFamily="49" charset="0"/>
              </a:rPr>
              <a:t>(1));</a:t>
            </a:r>
          </a:p>
          <a:p>
            <a:r>
              <a:rPr lang="en-US" sz="900" b="0" i="0" u="none" strike="noStrike" baseline="0" dirty="0">
                <a:solidFill>
                  <a:srgbClr val="000000"/>
                </a:solidFill>
                <a:latin typeface="Courier New" panose="02070309020205020404" pitchFamily="49" charset="0"/>
              </a:rPr>
              <a:t> </a:t>
            </a:r>
          </a:p>
          <a:p>
            <a:r>
              <a:rPr lang="en-US" sz="900" b="0" i="0" u="none" strike="noStrike" baseline="0" dirty="0" err="1">
                <a:solidFill>
                  <a:srgbClr val="000000"/>
                </a:solidFill>
                <a:latin typeface="Courier New" panose="02070309020205020404" pitchFamily="49" charset="0"/>
              </a:rPr>
              <a:t>cosAsinB</a:t>
            </a:r>
            <a:r>
              <a:rPr lang="en-US" sz="900" b="0" i="0" u="none" strike="noStrike" baseline="0" dirty="0">
                <a:solidFill>
                  <a:srgbClr val="000000"/>
                </a:solidFill>
                <a:latin typeface="Courier New" panose="02070309020205020404" pitchFamily="49" charset="0"/>
              </a:rPr>
              <a:t> = </a:t>
            </a:r>
            <a:r>
              <a:rPr lang="en-US" sz="900" b="0" i="0" u="none" strike="noStrike" baseline="0" dirty="0" err="1">
                <a:solidFill>
                  <a:srgbClr val="000000"/>
                </a:solidFill>
                <a:latin typeface="Courier New" panose="02070309020205020404" pitchFamily="49" charset="0"/>
              </a:rPr>
              <a:t>cosA</a:t>
            </a:r>
            <a:r>
              <a:rPr lang="en-US" sz="900" b="0" i="0" u="none" strike="noStrike" baseline="0" dirty="0">
                <a:solidFill>
                  <a:srgbClr val="000000"/>
                </a:solidFill>
                <a:latin typeface="Courier New" panose="02070309020205020404" pitchFamily="49" charset="0"/>
              </a:rPr>
              <a:t> .* </a:t>
            </a:r>
            <a:r>
              <a:rPr lang="en-US" sz="900" b="0" i="0" u="none" strike="noStrike" baseline="0" dirty="0" err="1">
                <a:solidFill>
                  <a:srgbClr val="000000"/>
                </a:solidFill>
                <a:latin typeface="Courier New" panose="02070309020205020404" pitchFamily="49" charset="0"/>
              </a:rPr>
              <a:t>sinB</a:t>
            </a:r>
            <a:r>
              <a:rPr lang="en-US" sz="900" b="0" i="0" u="none" strike="noStrike" baseline="0" dirty="0">
                <a:solidFill>
                  <a:srgbClr val="000000"/>
                </a:solidFill>
                <a:latin typeface="Courier New" panose="02070309020205020404" pitchFamily="49" charset="0"/>
              </a:rPr>
              <a:t>;</a:t>
            </a:r>
          </a:p>
          <a:p>
            <a:r>
              <a:rPr lang="en-US" sz="900" b="0" i="0" u="none" strike="noStrike" baseline="0" dirty="0" err="1">
                <a:solidFill>
                  <a:srgbClr val="000000"/>
                </a:solidFill>
                <a:latin typeface="Courier New" panose="02070309020205020404" pitchFamily="49" charset="0"/>
              </a:rPr>
              <a:t>sinAsinB</a:t>
            </a:r>
            <a:r>
              <a:rPr lang="en-US" sz="900" b="0" i="0" u="none" strike="noStrike" baseline="0" dirty="0">
                <a:solidFill>
                  <a:srgbClr val="000000"/>
                </a:solidFill>
                <a:latin typeface="Courier New" panose="02070309020205020404" pitchFamily="49" charset="0"/>
              </a:rPr>
              <a:t> = </a:t>
            </a:r>
            <a:r>
              <a:rPr lang="en-US" sz="900" b="0" i="0" u="none" strike="noStrike" baseline="0" dirty="0" err="1">
                <a:solidFill>
                  <a:srgbClr val="000000"/>
                </a:solidFill>
                <a:latin typeface="Courier New" panose="02070309020205020404" pitchFamily="49" charset="0"/>
              </a:rPr>
              <a:t>sinA</a:t>
            </a:r>
            <a:r>
              <a:rPr lang="en-US" sz="900" b="0" i="0" u="none" strike="noStrike" baseline="0" dirty="0">
                <a:solidFill>
                  <a:srgbClr val="000000"/>
                </a:solidFill>
                <a:latin typeface="Courier New" panose="02070309020205020404" pitchFamily="49" charset="0"/>
              </a:rPr>
              <a:t> .* </a:t>
            </a:r>
            <a:r>
              <a:rPr lang="en-US" sz="900" b="0" i="0" u="none" strike="noStrike" baseline="0" dirty="0" err="1">
                <a:solidFill>
                  <a:srgbClr val="000000"/>
                </a:solidFill>
                <a:latin typeface="Courier New" panose="02070309020205020404" pitchFamily="49" charset="0"/>
              </a:rPr>
              <a:t>sinB</a:t>
            </a:r>
            <a:r>
              <a:rPr lang="en-US" sz="900" b="0" i="0" u="none" strike="noStrike" baseline="0" dirty="0">
                <a:solidFill>
                  <a:srgbClr val="000000"/>
                </a:solidFill>
                <a:latin typeface="Courier New" panose="02070309020205020404" pitchFamily="49" charset="0"/>
              </a:rPr>
              <a:t>;</a:t>
            </a:r>
          </a:p>
          <a:p>
            <a:r>
              <a:rPr lang="en-US" sz="900" b="0" i="0" u="none" strike="noStrike" baseline="0" dirty="0">
                <a:solidFill>
                  <a:srgbClr val="000000"/>
                </a:solidFill>
                <a:latin typeface="Courier New" panose="02070309020205020404" pitchFamily="49" charset="0"/>
              </a:rPr>
              <a:t> </a:t>
            </a:r>
          </a:p>
          <a:p>
            <a:r>
              <a:rPr lang="en-US" sz="900" b="0" i="0" u="none" strike="noStrike" baseline="0" dirty="0">
                <a:solidFill>
                  <a:srgbClr val="000000"/>
                </a:solidFill>
                <a:latin typeface="Courier New" panose="02070309020205020404" pitchFamily="49" charset="0"/>
              </a:rPr>
              <a:t>R = [ </a:t>
            </a:r>
            <a:r>
              <a:rPr lang="en-US" sz="900" b="0" i="0" u="none" strike="noStrike" baseline="0" dirty="0" err="1">
                <a:solidFill>
                  <a:srgbClr val="000000"/>
                </a:solidFill>
                <a:latin typeface="Courier New" panose="02070309020205020404" pitchFamily="49" charset="0"/>
              </a:rPr>
              <a:t>cosA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cosB</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cosAsinB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sinC-sinA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cosC</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cosAsinB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cosC+sinA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sinC</a:t>
            </a:r>
            <a:r>
              <a:rPr lang="en-US" sz="900" b="0" i="0" u="none" strike="noStrike" baseline="0" dirty="0">
                <a:solidFill>
                  <a:srgbClr val="000000"/>
                </a:solidFill>
                <a:latin typeface="Courier New" panose="02070309020205020404" pitchFamily="49" charset="0"/>
              </a:rPr>
              <a:t> ;</a:t>
            </a:r>
          </a:p>
          <a:p>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sinA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cosB</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sinAsinB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sinC+cosA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cosC</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sinAsinB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cosC-cosA</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sinC</a:t>
            </a:r>
            <a:r>
              <a:rPr lang="en-US" sz="900" b="0" i="0" u="none" strike="noStrike" baseline="0" dirty="0">
                <a:solidFill>
                  <a:srgbClr val="000000"/>
                </a:solidFill>
                <a:latin typeface="Courier New" panose="02070309020205020404" pitchFamily="49" charset="0"/>
              </a:rPr>
              <a:t> ;</a:t>
            </a:r>
          </a:p>
          <a:p>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sinB</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cosB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sinC</a:t>
            </a:r>
            <a:r>
              <a:rPr lang="en-US" sz="900" b="0" i="0" u="none" strike="noStrike" baseline="0" dirty="0">
                <a:solidFill>
                  <a:srgbClr val="000000"/>
                </a:solidFill>
                <a:latin typeface="Courier New" panose="02070309020205020404" pitchFamily="49" charset="0"/>
              </a:rPr>
              <a:t>                 </a:t>
            </a:r>
            <a:r>
              <a:rPr lang="en-US" sz="900" b="0" i="0" u="none" strike="noStrike" baseline="0" dirty="0" err="1">
                <a:solidFill>
                  <a:srgbClr val="000000"/>
                </a:solidFill>
                <a:latin typeface="Courier New" panose="02070309020205020404" pitchFamily="49" charset="0"/>
              </a:rPr>
              <a:t>cosB</a:t>
            </a:r>
            <a:r>
              <a:rPr lang="en-US" sz="900" b="0" i="0" u="none" strike="noStrike" baseline="0" dirty="0">
                <a:solidFill>
                  <a:srgbClr val="000000"/>
                </a:solidFill>
                <a:latin typeface="Courier New" panose="02070309020205020404" pitchFamily="49" charset="0"/>
              </a:rPr>
              <a:t>.*</a:t>
            </a:r>
            <a:r>
              <a:rPr lang="en-US" sz="900" b="0" i="0" u="none" strike="noStrike" baseline="0" dirty="0" err="1">
                <a:solidFill>
                  <a:srgbClr val="000000"/>
                </a:solidFill>
                <a:latin typeface="Courier New" panose="02070309020205020404" pitchFamily="49" charset="0"/>
              </a:rPr>
              <a:t>cosC</a:t>
            </a:r>
            <a:r>
              <a:rPr lang="en-US" sz="900" b="0" i="0" u="none" strike="noStrike" baseline="0" dirty="0">
                <a:solidFill>
                  <a:srgbClr val="000000"/>
                </a:solidFill>
                <a:latin typeface="Courier New" panose="02070309020205020404" pitchFamily="49" charset="0"/>
              </a:rPr>
              <a:t>         ];</a:t>
            </a:r>
          </a:p>
          <a:p>
            <a:r>
              <a:rPr lang="en-US" sz="900" b="0" i="0" u="none" strike="noStrike" baseline="0" dirty="0">
                <a:solidFill>
                  <a:srgbClr val="000000"/>
                </a:solidFill>
                <a:latin typeface="Courier New" panose="02070309020205020404" pitchFamily="49" charset="0"/>
              </a:rPr>
              <a:t> </a:t>
            </a:r>
          </a:p>
          <a:p>
            <a:r>
              <a:rPr lang="en-US" sz="900" b="0" i="0" u="none" strike="noStrike" baseline="0" dirty="0">
                <a:solidFill>
                  <a:srgbClr val="000000"/>
                </a:solidFill>
                <a:latin typeface="Courier New" panose="02070309020205020404" pitchFamily="49" charset="0"/>
              </a:rPr>
              <a:t> </a:t>
            </a:r>
          </a:p>
          <a:p>
            <a:endParaRPr lang="en-US" sz="1100" b="0" i="0" u="none" strike="noStrike" baseline="0" dirty="0"/>
          </a:p>
          <a:p>
            <a:endParaRPr lang="en-US" sz="1100" dirty="0"/>
          </a:p>
        </p:txBody>
      </p:sp>
      <p:sp>
        <p:nvSpPr>
          <p:cNvPr id="8" name="Content Placeholder 7">
            <a:extLst>
              <a:ext uri="{FF2B5EF4-FFF2-40B4-BE49-F238E27FC236}">
                <a16:creationId xmlns:a16="http://schemas.microsoft.com/office/drawing/2014/main" id="{7100CD1E-5142-4198-BEA4-F934C57B182E}"/>
              </a:ext>
            </a:extLst>
          </p:cNvPr>
          <p:cNvSpPr>
            <a:spLocks noGrp="1"/>
          </p:cNvSpPr>
          <p:nvPr>
            <p:ph sz="half" idx="2"/>
          </p:nvPr>
        </p:nvSpPr>
        <p:spPr>
          <a:xfrm>
            <a:off x="3352800" y="1635793"/>
            <a:ext cx="3324726" cy="4502149"/>
          </a:xfrm>
        </p:spPr>
        <p:txBody>
          <a:bodyPr/>
          <a:lstStyle/>
          <a:p>
            <a:r>
              <a:rPr lang="en-US" sz="1100" b="0" i="0" u="none" strike="noStrike" baseline="0" dirty="0">
                <a:solidFill>
                  <a:srgbClr val="228B22"/>
                </a:solidFill>
                <a:latin typeface="Courier New" panose="02070309020205020404" pitchFamily="49" charset="0"/>
              </a:rPr>
              <a:t>%%%%%%%%%%%%%%%%%%%%%%%%%%%%%%%%%%%%%%%%%%%%%%%%%%%%%%%</a:t>
            </a:r>
          </a:p>
          <a:p>
            <a:r>
              <a:rPr lang="en-US" sz="1100" b="0" i="0" u="none" strike="noStrike" baseline="0" dirty="0">
                <a:solidFill>
                  <a:srgbClr val="0000FF"/>
                </a:solidFill>
                <a:latin typeface="Courier New" panose="02070309020205020404" pitchFamily="49" charset="0"/>
              </a:rPr>
              <a:t>function</a:t>
            </a:r>
            <a:r>
              <a:rPr lang="en-US" sz="1100" b="0" i="0" u="none" strike="noStrike" baseline="0" dirty="0">
                <a:solidFill>
                  <a:srgbClr val="000000"/>
                </a:solidFill>
                <a:latin typeface="Courier New" panose="02070309020205020404" pitchFamily="49" charset="0"/>
              </a:rPr>
              <a:t> R=roll_pitch_yaw_mat2(</a:t>
            </a:r>
            <a:r>
              <a:rPr lang="en-US" sz="1100" b="0" i="0" u="none" strike="noStrike" baseline="0" dirty="0" err="1">
                <a:solidFill>
                  <a:srgbClr val="000000"/>
                </a:solidFill>
                <a:latin typeface="Courier New" panose="02070309020205020404" pitchFamily="49" charset="0"/>
              </a:rPr>
              <a:t>angs</a:t>
            </a:r>
            <a:r>
              <a:rPr lang="en-U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228B22"/>
                </a:solidFill>
                <a:latin typeface="Courier New" panose="02070309020205020404" pitchFamily="49" charset="0"/>
              </a:rPr>
              <a:t>% % same as </a:t>
            </a:r>
            <a:r>
              <a:rPr lang="en-US" sz="1100" b="0" i="0" u="none" strike="noStrike" baseline="0" dirty="0" err="1">
                <a:solidFill>
                  <a:srgbClr val="228B22"/>
                </a:solidFill>
                <a:latin typeface="Courier New" panose="02070309020205020404" pitchFamily="49" charset="0"/>
              </a:rPr>
              <a:t>berlow</a:t>
            </a:r>
            <a:endParaRPr lang="en-US" sz="1100" b="0" i="0" u="none" strike="noStrike" baseline="0" dirty="0">
              <a:solidFill>
                <a:srgbClr val="228B22"/>
              </a:solidFill>
              <a:latin typeface="Courier New" panose="02070309020205020404" pitchFamily="49" charset="0"/>
            </a:endParaRPr>
          </a:p>
          <a:p>
            <a:r>
              <a:rPr lang="en-US" sz="1100" b="0" i="0" u="none" strike="noStrike" baseline="0" dirty="0" err="1">
                <a:solidFill>
                  <a:srgbClr val="000000"/>
                </a:solidFill>
                <a:latin typeface="Courier New" panose="02070309020205020404" pitchFamily="49" charset="0"/>
              </a:rPr>
              <a:t>an_x</a:t>
            </a:r>
            <a:r>
              <a:rPr lang="en-US" sz="1100" b="0" i="0" u="none" strike="noStrike" baseline="0" dirty="0">
                <a:solidFill>
                  <a:srgbClr val="000000"/>
                </a:solidFill>
                <a:latin typeface="Courier New" panose="02070309020205020404" pitchFamily="49" charset="0"/>
              </a:rPr>
              <a:t>=</a:t>
            </a:r>
            <a:r>
              <a:rPr lang="en-US" sz="1100" b="0" i="0" u="none" strike="noStrike" baseline="0" dirty="0" err="1">
                <a:solidFill>
                  <a:srgbClr val="000000"/>
                </a:solidFill>
                <a:latin typeface="Courier New" panose="02070309020205020404" pitchFamily="49" charset="0"/>
              </a:rPr>
              <a:t>angs</a:t>
            </a:r>
            <a:r>
              <a:rPr lang="en-US" sz="1100" b="0" i="0" u="none" strike="noStrike" baseline="0" dirty="0">
                <a:solidFill>
                  <a:srgbClr val="000000"/>
                </a:solidFill>
                <a:latin typeface="Courier New" panose="02070309020205020404" pitchFamily="49" charset="0"/>
              </a:rPr>
              <a:t>(1);</a:t>
            </a:r>
          </a:p>
          <a:p>
            <a:r>
              <a:rPr lang="en-US" sz="1100" b="0" i="0" u="none" strike="noStrike" baseline="0" dirty="0" err="1">
                <a:solidFill>
                  <a:srgbClr val="000000"/>
                </a:solidFill>
                <a:latin typeface="Courier New" panose="02070309020205020404" pitchFamily="49" charset="0"/>
              </a:rPr>
              <a:t>an_y</a:t>
            </a:r>
            <a:r>
              <a:rPr lang="en-US" sz="1100" b="0" i="0" u="none" strike="noStrike" baseline="0" dirty="0">
                <a:solidFill>
                  <a:srgbClr val="000000"/>
                </a:solidFill>
                <a:latin typeface="Courier New" panose="02070309020205020404" pitchFamily="49" charset="0"/>
              </a:rPr>
              <a:t>=</a:t>
            </a:r>
            <a:r>
              <a:rPr lang="en-US" sz="1100" b="0" i="0" u="none" strike="noStrike" baseline="0" dirty="0" err="1">
                <a:solidFill>
                  <a:srgbClr val="000000"/>
                </a:solidFill>
                <a:latin typeface="Courier New" panose="02070309020205020404" pitchFamily="49" charset="0"/>
              </a:rPr>
              <a:t>angs</a:t>
            </a:r>
            <a:r>
              <a:rPr lang="en-US" sz="1100" b="0" i="0" u="none" strike="noStrike" baseline="0" dirty="0">
                <a:solidFill>
                  <a:srgbClr val="000000"/>
                </a:solidFill>
                <a:latin typeface="Courier New" panose="02070309020205020404" pitchFamily="49" charset="0"/>
              </a:rPr>
              <a:t>(2);</a:t>
            </a:r>
          </a:p>
          <a:p>
            <a:r>
              <a:rPr lang="en-US" sz="1100" b="0" i="0" u="none" strike="noStrike" baseline="0" dirty="0" err="1">
                <a:solidFill>
                  <a:srgbClr val="000000"/>
                </a:solidFill>
                <a:latin typeface="Courier New" panose="02070309020205020404" pitchFamily="49" charset="0"/>
              </a:rPr>
              <a:t>an_z</a:t>
            </a:r>
            <a:r>
              <a:rPr lang="en-US" sz="1100" b="0" i="0" u="none" strike="noStrike" baseline="0" dirty="0">
                <a:solidFill>
                  <a:srgbClr val="000000"/>
                </a:solidFill>
                <a:latin typeface="Courier New" panose="02070309020205020404" pitchFamily="49" charset="0"/>
              </a:rPr>
              <a:t>=</a:t>
            </a:r>
            <a:r>
              <a:rPr lang="en-US" sz="1100" b="0" i="0" u="none" strike="noStrike" baseline="0" dirty="0" err="1">
                <a:solidFill>
                  <a:srgbClr val="000000"/>
                </a:solidFill>
                <a:latin typeface="Courier New" panose="02070309020205020404" pitchFamily="49" charset="0"/>
              </a:rPr>
              <a:t>angs</a:t>
            </a:r>
            <a:r>
              <a:rPr lang="en-US" sz="1100" b="0" i="0" u="none" strike="noStrike" baseline="0" dirty="0">
                <a:solidFill>
                  <a:srgbClr val="000000"/>
                </a:solidFill>
                <a:latin typeface="Courier New" panose="02070309020205020404" pitchFamily="49" charset="0"/>
              </a:rPr>
              <a:t>(3);</a:t>
            </a:r>
          </a:p>
          <a:p>
            <a:r>
              <a:rPr lang="en-US" sz="1100" b="0" i="0" u="none" strike="noStrike" baseline="0" dirty="0">
                <a:solidFill>
                  <a:srgbClr val="228B22"/>
                </a:solidFill>
                <a:latin typeface="Courier New" panose="02070309020205020404" pitchFamily="49" charset="0"/>
              </a:rPr>
              <a:t>%below are </a:t>
            </a:r>
            <a:r>
              <a:rPr lang="en-US" sz="1100" b="0" i="0" u="none" strike="noStrike" baseline="0" dirty="0" err="1">
                <a:solidFill>
                  <a:srgbClr val="228B22"/>
                </a:solidFill>
                <a:latin typeface="Courier New" panose="02070309020205020404" pitchFamily="49" charset="0"/>
              </a:rPr>
              <a:t>Rcam</a:t>
            </a:r>
            <a:endParaRPr lang="en-US" sz="1100" b="0" i="0" u="none" strike="noStrike" baseline="0" dirty="0">
              <a:solidFill>
                <a:srgbClr val="228B22"/>
              </a:solidFill>
              <a:latin typeface="Courier New" panose="02070309020205020404" pitchFamily="49" charset="0"/>
            </a:endParaRPr>
          </a:p>
          <a:p>
            <a:r>
              <a:rPr lang="de-DE" sz="1100" b="0" i="0" u="none" strike="noStrike" baseline="0" dirty="0">
                <a:solidFill>
                  <a:srgbClr val="000000"/>
                </a:solidFill>
                <a:latin typeface="Courier New" panose="02070309020205020404" pitchFamily="49" charset="0"/>
              </a:rPr>
              <a:t>Rz=[cos(an_z)   -sin(an_z)   0</a:t>
            </a:r>
          </a:p>
          <a:p>
            <a:r>
              <a:rPr lang="en-US" sz="1100" b="0" i="0" u="none" strike="noStrike" baseline="0" dirty="0">
                <a:solidFill>
                  <a:srgbClr val="000000"/>
                </a:solidFill>
                <a:latin typeface="Courier New" panose="02070309020205020404" pitchFamily="49" charset="0"/>
              </a:rPr>
              <a:t>   sin(</a:t>
            </a:r>
            <a:r>
              <a:rPr lang="en-US" sz="1100" b="0" i="0" u="none" strike="noStrike" baseline="0" dirty="0" err="1">
                <a:solidFill>
                  <a:srgbClr val="000000"/>
                </a:solidFill>
                <a:latin typeface="Courier New" panose="02070309020205020404" pitchFamily="49" charset="0"/>
              </a:rPr>
              <a:t>an_z</a:t>
            </a:r>
            <a:r>
              <a:rPr lang="en-US" sz="1100" b="0" i="0" u="none" strike="noStrike" baseline="0" dirty="0">
                <a:solidFill>
                  <a:srgbClr val="000000"/>
                </a:solidFill>
                <a:latin typeface="Courier New" panose="02070309020205020404" pitchFamily="49" charset="0"/>
              </a:rPr>
              <a:t>)   cos(</a:t>
            </a:r>
            <a:r>
              <a:rPr lang="en-US" sz="1100" b="0" i="0" u="none" strike="noStrike" baseline="0" dirty="0" err="1">
                <a:solidFill>
                  <a:srgbClr val="000000"/>
                </a:solidFill>
                <a:latin typeface="Courier New" panose="02070309020205020404" pitchFamily="49" charset="0"/>
              </a:rPr>
              <a:t>an_z</a:t>
            </a:r>
            <a:r>
              <a:rPr lang="en-US" sz="1100" b="0" i="0" u="none" strike="noStrike" baseline="0" dirty="0">
                <a:solidFill>
                  <a:srgbClr val="000000"/>
                </a:solidFill>
                <a:latin typeface="Courier New" panose="02070309020205020404" pitchFamily="49" charset="0"/>
              </a:rPr>
              <a:t>)   0</a:t>
            </a:r>
          </a:p>
          <a:p>
            <a:r>
              <a:rPr lang="en-US" sz="1100" b="0" i="0" u="none" strike="noStrike" baseline="0" dirty="0">
                <a:solidFill>
                  <a:srgbClr val="000000"/>
                </a:solidFill>
                <a:latin typeface="Courier New" panose="02070309020205020404" pitchFamily="49" charset="0"/>
              </a:rPr>
              <a:t>    0           0           1];</a:t>
            </a:r>
          </a:p>
          <a:p>
            <a:r>
              <a:rPr lang="es-ES" sz="1100" b="0" i="0" u="none" strike="noStrike" baseline="0" dirty="0" err="1">
                <a:solidFill>
                  <a:srgbClr val="000000"/>
                </a:solidFill>
                <a:latin typeface="Courier New" panose="02070309020205020404" pitchFamily="49" charset="0"/>
              </a:rPr>
              <a:t>Ry</a:t>
            </a:r>
            <a:r>
              <a:rPr lang="es-ES" sz="1100" b="0" i="0" u="none" strike="noStrike" baseline="0" dirty="0">
                <a:solidFill>
                  <a:srgbClr val="000000"/>
                </a:solidFill>
                <a:latin typeface="Courier New" panose="02070309020205020404" pitchFamily="49" charset="0"/>
              </a:rPr>
              <a:t>=[cos(</a:t>
            </a:r>
            <a:r>
              <a:rPr lang="es-ES" sz="1100" b="0" i="0" u="none" strike="noStrike" baseline="0" dirty="0" err="1">
                <a:solidFill>
                  <a:srgbClr val="000000"/>
                </a:solidFill>
                <a:latin typeface="Courier New" panose="02070309020205020404" pitchFamily="49" charset="0"/>
              </a:rPr>
              <a:t>an_y</a:t>
            </a:r>
            <a:r>
              <a:rPr lang="es-ES" sz="1100" b="0" i="0" u="none" strike="noStrike" baseline="0" dirty="0">
                <a:solidFill>
                  <a:srgbClr val="000000"/>
                </a:solidFill>
                <a:latin typeface="Courier New" panose="02070309020205020404" pitchFamily="49" charset="0"/>
              </a:rPr>
              <a:t>)   0           sin(</a:t>
            </a:r>
            <a:r>
              <a:rPr lang="es-ES" sz="1100" b="0" i="0" u="none" strike="noStrike" baseline="0" dirty="0" err="1">
                <a:solidFill>
                  <a:srgbClr val="000000"/>
                </a:solidFill>
                <a:latin typeface="Courier New" panose="02070309020205020404" pitchFamily="49" charset="0"/>
              </a:rPr>
              <a:t>an_y</a:t>
            </a:r>
            <a:r>
              <a:rPr lang="es-E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0           1           0 </a:t>
            </a:r>
          </a:p>
          <a:p>
            <a:r>
              <a:rPr lang="es-ES" sz="1100" b="0" i="0" u="none" strike="noStrike" baseline="0" dirty="0">
                <a:solidFill>
                  <a:srgbClr val="000000"/>
                </a:solidFill>
                <a:latin typeface="Courier New" panose="02070309020205020404" pitchFamily="49" charset="0"/>
              </a:rPr>
              <a:t>   -sin(</a:t>
            </a:r>
            <a:r>
              <a:rPr lang="es-ES" sz="1100" b="0" i="0" u="none" strike="noStrike" baseline="0" dirty="0" err="1">
                <a:solidFill>
                  <a:srgbClr val="000000"/>
                </a:solidFill>
                <a:latin typeface="Courier New" panose="02070309020205020404" pitchFamily="49" charset="0"/>
              </a:rPr>
              <a:t>an_y</a:t>
            </a:r>
            <a:r>
              <a:rPr lang="es-ES" sz="1100" b="0" i="0" u="none" strike="noStrike" baseline="0" dirty="0">
                <a:solidFill>
                  <a:srgbClr val="000000"/>
                </a:solidFill>
                <a:latin typeface="Courier New" panose="02070309020205020404" pitchFamily="49" charset="0"/>
              </a:rPr>
              <a:t>)    0           cos(</a:t>
            </a:r>
            <a:r>
              <a:rPr lang="es-ES" sz="1100" b="0" i="0" u="none" strike="noStrike" baseline="0" dirty="0" err="1">
                <a:solidFill>
                  <a:srgbClr val="000000"/>
                </a:solidFill>
                <a:latin typeface="Courier New" panose="02070309020205020404" pitchFamily="49" charset="0"/>
              </a:rPr>
              <a:t>an_y</a:t>
            </a:r>
            <a:r>
              <a:rPr lang="es-E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Rx=[1           0           0</a:t>
            </a:r>
          </a:p>
          <a:p>
            <a:r>
              <a:rPr lang="de-DE" sz="1100" b="0" i="0" u="none" strike="noStrike" baseline="0" dirty="0">
                <a:solidFill>
                  <a:srgbClr val="000000"/>
                </a:solidFill>
                <a:latin typeface="Courier New" panose="02070309020205020404" pitchFamily="49" charset="0"/>
              </a:rPr>
              <a:t>    0           cos(an_x)   -sin(an_x)</a:t>
            </a:r>
          </a:p>
          <a:p>
            <a:r>
              <a:rPr lang="en-US" sz="1100" b="0" i="0" u="none" strike="noStrike" baseline="0" dirty="0">
                <a:solidFill>
                  <a:srgbClr val="000000"/>
                </a:solidFill>
                <a:latin typeface="Courier New" panose="02070309020205020404" pitchFamily="49" charset="0"/>
              </a:rPr>
              <a:t>    0           sin(</a:t>
            </a:r>
            <a:r>
              <a:rPr lang="en-US" sz="1100" b="0" i="0" u="none" strike="noStrike" baseline="0" dirty="0" err="1">
                <a:solidFill>
                  <a:srgbClr val="000000"/>
                </a:solidFill>
                <a:latin typeface="Courier New" panose="02070309020205020404" pitchFamily="49" charset="0"/>
              </a:rPr>
              <a:t>an_x</a:t>
            </a:r>
            <a:r>
              <a:rPr lang="en-US" sz="1100" b="0" i="0" u="none" strike="noStrike" baseline="0" dirty="0">
                <a:solidFill>
                  <a:srgbClr val="000000"/>
                </a:solidFill>
                <a:latin typeface="Courier New" panose="02070309020205020404" pitchFamily="49" charset="0"/>
              </a:rPr>
              <a:t>)  cos(</a:t>
            </a:r>
            <a:r>
              <a:rPr lang="en-US" sz="1100" b="0" i="0" u="none" strike="noStrike" baseline="0" dirty="0" err="1">
                <a:solidFill>
                  <a:srgbClr val="000000"/>
                </a:solidFill>
                <a:latin typeface="Courier New" panose="02070309020205020404" pitchFamily="49" charset="0"/>
              </a:rPr>
              <a:t>an_x</a:t>
            </a:r>
            <a:r>
              <a:rPr lang="en-U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R= Rz*Ry*Rx ;</a:t>
            </a:r>
            <a:r>
              <a:rPr lang="en-US" sz="1100" b="0" i="0" u="none" strike="noStrike" baseline="0" dirty="0">
                <a:solidFill>
                  <a:srgbClr val="228B22"/>
                </a:solidFill>
                <a:latin typeface="Courier New" panose="02070309020205020404" pitchFamily="49" charset="0"/>
              </a:rPr>
              <a:t>%rotate x first, then y, final z</a:t>
            </a:r>
          </a:p>
          <a:p>
            <a:endParaRPr lang="en-US" sz="1100" dirty="0"/>
          </a:p>
        </p:txBody>
      </p:sp>
      <p:sp>
        <p:nvSpPr>
          <p:cNvPr id="4" name="Footer Placeholder 3">
            <a:extLst>
              <a:ext uri="{FF2B5EF4-FFF2-40B4-BE49-F238E27FC236}">
                <a16:creationId xmlns:a16="http://schemas.microsoft.com/office/drawing/2014/main" id="{DEFB98C9-81A3-4460-BE83-05893DDE6BFA}"/>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87E90767-C8DA-4E51-91F9-9FDD71F07AD6}"/>
              </a:ext>
            </a:extLst>
          </p:cNvPr>
          <p:cNvSpPr>
            <a:spLocks noGrp="1"/>
          </p:cNvSpPr>
          <p:nvPr>
            <p:ph type="sldNum" sz="quarter" idx="12"/>
          </p:nvPr>
        </p:nvSpPr>
        <p:spPr/>
        <p:txBody>
          <a:bodyPr/>
          <a:lstStyle/>
          <a:p>
            <a:pPr>
              <a:defRPr/>
            </a:pPr>
            <a:fld id="{D9406055-A792-4810-96E3-D6C99BF97503}" type="slidenum">
              <a:rPr lang="en-US" altLang="en-US" smtClean="0"/>
              <a:pPr>
                <a:defRPr/>
              </a:pPr>
              <a:t>106</a:t>
            </a:fld>
            <a:endParaRPr lang="en-US" altLang="en-US"/>
          </a:p>
        </p:txBody>
      </p:sp>
      <p:sp>
        <p:nvSpPr>
          <p:cNvPr id="9" name="Content Placeholder 7">
            <a:extLst>
              <a:ext uri="{FF2B5EF4-FFF2-40B4-BE49-F238E27FC236}">
                <a16:creationId xmlns:a16="http://schemas.microsoft.com/office/drawing/2014/main" id="{7100CD1E-5142-4198-BEA4-F934C57B182E}"/>
              </a:ext>
            </a:extLst>
          </p:cNvPr>
          <p:cNvSpPr txBox="1">
            <a:spLocks/>
          </p:cNvSpPr>
          <p:nvPr/>
        </p:nvSpPr>
        <p:spPr bwMode="auto">
          <a:xfrm>
            <a:off x="6553200" y="1295400"/>
            <a:ext cx="2438400" cy="4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000" dirty="0"/>
              <a:t>%%%%%%%%%%%%%%%%%%</a:t>
            </a:r>
          </a:p>
          <a:p>
            <a:r>
              <a:rPr lang="en-US" sz="1000" dirty="0"/>
              <a:t>function </a:t>
            </a:r>
            <a:r>
              <a:rPr lang="en-US" sz="1000" dirty="0" err="1"/>
              <a:t>angs</a:t>
            </a:r>
            <a:r>
              <a:rPr lang="en-US" sz="1000" dirty="0"/>
              <a:t> = </a:t>
            </a:r>
            <a:r>
              <a:rPr lang="en-US" sz="1000" dirty="0" err="1"/>
              <a:t>rpyAng</a:t>
            </a:r>
            <a:r>
              <a:rPr lang="en-US" sz="1000" dirty="0"/>
              <a:t> (R)</a:t>
            </a:r>
          </a:p>
          <a:p>
            <a:r>
              <a:rPr lang="en-US" sz="1000" dirty="0"/>
              <a:t>%https://stackoverflow.com/questions/15022630/how-to-calculate-the-angle-from-rotation-matrix</a:t>
            </a:r>
          </a:p>
          <a:p>
            <a:r>
              <a:rPr lang="en-US" sz="1000" dirty="0"/>
              <a:t>% Returns a set of Roll, Pitch and Yaw angles that describe a certain 3x3</a:t>
            </a:r>
          </a:p>
          <a:p>
            <a:r>
              <a:rPr lang="en-US" sz="1000" dirty="0"/>
              <a:t>% transformation matrix. The magnitude of the Pitch angle is constrained</a:t>
            </a:r>
          </a:p>
          <a:p>
            <a:r>
              <a:rPr lang="en-US" sz="1000" dirty="0"/>
              <a:t>% to be not bigger than pi/2.</a:t>
            </a:r>
          </a:p>
          <a:p>
            <a:r>
              <a:rPr lang="en-US" sz="1000" dirty="0"/>
              <a:t> </a:t>
            </a:r>
          </a:p>
          <a:p>
            <a:r>
              <a:rPr lang="en-US" sz="1000" dirty="0" err="1"/>
              <a:t>sinB</a:t>
            </a:r>
            <a:r>
              <a:rPr lang="en-US" sz="1000" dirty="0"/>
              <a:t> = -R(3,1);</a:t>
            </a:r>
          </a:p>
          <a:p>
            <a:r>
              <a:rPr lang="pt-BR" sz="1000" dirty="0"/>
              <a:t>cosB = sqrt (R(1,1) .* R(1,1) + R(2,1) .* R(2,1));</a:t>
            </a:r>
          </a:p>
          <a:p>
            <a:r>
              <a:rPr lang="en-US" sz="1000" dirty="0"/>
              <a:t>if abs (</a:t>
            </a:r>
            <a:r>
              <a:rPr lang="en-US" sz="1000" dirty="0" err="1"/>
              <a:t>cosB</a:t>
            </a:r>
            <a:r>
              <a:rPr lang="en-US" sz="1000" dirty="0"/>
              <a:t>) &gt; 1e-15</a:t>
            </a:r>
          </a:p>
          <a:p>
            <a:r>
              <a:rPr lang="en-US" sz="1000" dirty="0"/>
              <a:t>  </a:t>
            </a:r>
            <a:r>
              <a:rPr lang="en-US" sz="1000" dirty="0" err="1"/>
              <a:t>sinA</a:t>
            </a:r>
            <a:r>
              <a:rPr lang="en-US" sz="1000" dirty="0"/>
              <a:t> = R(2,1) ./ </a:t>
            </a:r>
            <a:r>
              <a:rPr lang="en-US" sz="1000" dirty="0" err="1"/>
              <a:t>cosB</a:t>
            </a:r>
            <a:r>
              <a:rPr lang="en-US" sz="1000" dirty="0"/>
              <a:t>;</a:t>
            </a:r>
          </a:p>
          <a:p>
            <a:r>
              <a:rPr lang="en-US" sz="1000" dirty="0"/>
              <a:t>  </a:t>
            </a:r>
            <a:r>
              <a:rPr lang="en-US" sz="1000" dirty="0" err="1"/>
              <a:t>cosA</a:t>
            </a:r>
            <a:r>
              <a:rPr lang="en-US" sz="1000" dirty="0"/>
              <a:t> = R(1,1) ./ </a:t>
            </a:r>
            <a:r>
              <a:rPr lang="en-US" sz="1000" dirty="0" err="1"/>
              <a:t>cosB</a:t>
            </a:r>
            <a:r>
              <a:rPr lang="en-US" sz="1000" dirty="0"/>
              <a:t>;</a:t>
            </a:r>
          </a:p>
          <a:p>
            <a:r>
              <a:rPr lang="en-US" sz="1000" dirty="0"/>
              <a:t>  </a:t>
            </a:r>
            <a:r>
              <a:rPr lang="en-US" sz="1000" dirty="0" err="1"/>
              <a:t>sinC</a:t>
            </a:r>
            <a:r>
              <a:rPr lang="en-US" sz="1000" dirty="0"/>
              <a:t> = R(3,2) ./ </a:t>
            </a:r>
            <a:r>
              <a:rPr lang="en-US" sz="1000" dirty="0" err="1"/>
              <a:t>cosB</a:t>
            </a:r>
            <a:r>
              <a:rPr lang="en-US" sz="1000" dirty="0"/>
              <a:t>;</a:t>
            </a:r>
          </a:p>
          <a:p>
            <a:r>
              <a:rPr lang="en-US" sz="1000" dirty="0"/>
              <a:t>  </a:t>
            </a:r>
            <a:r>
              <a:rPr lang="en-US" sz="1000" dirty="0" err="1"/>
              <a:t>cosC</a:t>
            </a:r>
            <a:r>
              <a:rPr lang="en-US" sz="1000" dirty="0"/>
              <a:t> = R(3,3) ./ </a:t>
            </a:r>
            <a:r>
              <a:rPr lang="en-US" sz="1000" dirty="0" err="1"/>
              <a:t>cosB</a:t>
            </a:r>
            <a:r>
              <a:rPr lang="en-US" sz="1000" dirty="0"/>
              <a:t>;</a:t>
            </a:r>
          </a:p>
          <a:p>
            <a:r>
              <a:rPr lang="en-US" sz="1000" dirty="0"/>
              <a:t>  </a:t>
            </a:r>
            <a:r>
              <a:rPr lang="en-US" sz="1000" dirty="0" err="1"/>
              <a:t>angs</a:t>
            </a:r>
            <a:r>
              <a:rPr lang="en-US" sz="1000" dirty="0"/>
              <a:t> = [atan2(</a:t>
            </a:r>
            <a:r>
              <a:rPr lang="en-US" sz="1000" dirty="0" err="1"/>
              <a:t>sinC,cosC</a:t>
            </a:r>
            <a:r>
              <a:rPr lang="en-US" sz="1000" dirty="0"/>
              <a:t>); atan2(</a:t>
            </a:r>
            <a:r>
              <a:rPr lang="en-US" sz="1000" dirty="0" err="1"/>
              <a:t>sinB,cosB</a:t>
            </a:r>
            <a:r>
              <a:rPr lang="en-US" sz="1000" dirty="0"/>
              <a:t>); atan2(</a:t>
            </a:r>
            <a:r>
              <a:rPr lang="en-US" sz="1000" dirty="0" err="1"/>
              <a:t>sinA,cosA</a:t>
            </a:r>
            <a:r>
              <a:rPr lang="en-US" sz="1000" dirty="0"/>
              <a:t>)];</a:t>
            </a:r>
          </a:p>
          <a:p>
            <a:r>
              <a:rPr lang="en-US" sz="1000" dirty="0"/>
              <a:t>else</a:t>
            </a:r>
          </a:p>
          <a:p>
            <a:r>
              <a:rPr lang="en-US" sz="1000" dirty="0"/>
              <a:t>  </a:t>
            </a:r>
            <a:r>
              <a:rPr lang="en-US" sz="1000" dirty="0" err="1"/>
              <a:t>sinC</a:t>
            </a:r>
            <a:r>
              <a:rPr lang="en-US" sz="1000" dirty="0"/>
              <a:t> = (R(1,2) - R(2,3)) ./ 2;</a:t>
            </a:r>
          </a:p>
          <a:p>
            <a:r>
              <a:rPr lang="en-US" sz="1000" dirty="0"/>
              <a:t>  </a:t>
            </a:r>
            <a:r>
              <a:rPr lang="en-US" sz="1000" dirty="0" err="1"/>
              <a:t>cosC</a:t>
            </a:r>
            <a:r>
              <a:rPr lang="en-US" sz="1000" dirty="0"/>
              <a:t> = (R(2,2) + R(1,3)) ./ 2;</a:t>
            </a:r>
          </a:p>
          <a:p>
            <a:r>
              <a:rPr lang="en-US" sz="1000" dirty="0"/>
              <a:t>  </a:t>
            </a:r>
            <a:r>
              <a:rPr lang="en-US" sz="1000" dirty="0" err="1"/>
              <a:t>angs</a:t>
            </a:r>
            <a:r>
              <a:rPr lang="en-US" sz="1000" dirty="0"/>
              <a:t> = [atan2(</a:t>
            </a:r>
            <a:r>
              <a:rPr lang="en-US" sz="1000" dirty="0" err="1"/>
              <a:t>sinC,cosC</a:t>
            </a:r>
            <a:r>
              <a:rPr lang="en-US" sz="1000" dirty="0"/>
              <a:t>); pi./2; 0];</a:t>
            </a:r>
          </a:p>
          <a:p>
            <a:r>
              <a:rPr lang="en-US" sz="1000" dirty="0"/>
              <a:t>  if </a:t>
            </a:r>
            <a:r>
              <a:rPr lang="en-US" sz="1000" dirty="0" err="1"/>
              <a:t>sinB</a:t>
            </a:r>
            <a:r>
              <a:rPr lang="en-US" sz="1000" dirty="0"/>
              <a:t> &lt; 0</a:t>
            </a:r>
          </a:p>
          <a:p>
            <a:r>
              <a:rPr lang="en-US" sz="1000" dirty="0"/>
              <a:t>    </a:t>
            </a:r>
            <a:r>
              <a:rPr lang="en-US" sz="1000" dirty="0" err="1"/>
              <a:t>angs</a:t>
            </a:r>
            <a:r>
              <a:rPr lang="en-US" sz="1000" dirty="0"/>
              <a:t> = -</a:t>
            </a:r>
            <a:r>
              <a:rPr lang="en-US" sz="1000" dirty="0" err="1"/>
              <a:t>angs</a:t>
            </a:r>
            <a:r>
              <a:rPr lang="en-US" sz="1000" dirty="0"/>
              <a:t>;</a:t>
            </a:r>
          </a:p>
          <a:p>
            <a:r>
              <a:rPr lang="en-US" sz="1000" dirty="0"/>
              <a:t>  end;</a:t>
            </a:r>
          </a:p>
          <a:p>
            <a:r>
              <a:rPr lang="en-US" sz="1000" dirty="0"/>
              <a:t>end;</a:t>
            </a:r>
          </a:p>
          <a:p>
            <a:endParaRPr lang="en-US" sz="400" dirty="0"/>
          </a:p>
          <a:p>
            <a:endParaRPr lang="en-US" sz="400" dirty="0"/>
          </a:p>
        </p:txBody>
      </p:sp>
    </p:spTree>
    <p:extLst>
      <p:ext uri="{BB962C8B-B14F-4D97-AF65-F5344CB8AC3E}">
        <p14:creationId xmlns:p14="http://schemas.microsoft.com/office/powerpoint/2010/main" val="32379567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demo_roll_pitch_yaw.m</a:t>
            </a:r>
            <a:endParaRPr lang="en-US" dirty="0"/>
          </a:p>
        </p:txBody>
      </p:sp>
      <p:sp>
        <p:nvSpPr>
          <p:cNvPr id="8" name="Content Placeholder 7"/>
          <p:cNvSpPr>
            <a:spLocks noGrp="1"/>
          </p:cNvSpPr>
          <p:nvPr>
            <p:ph sz="half" idx="1"/>
          </p:nvPr>
        </p:nvSpPr>
        <p:spPr/>
        <p:txBody>
          <a:bodyPr/>
          <a:lstStyle/>
          <a:p>
            <a:r>
              <a:rPr lang="en-US" sz="300" dirty="0"/>
              <a:t>%Test </a:t>
            </a:r>
            <a:r>
              <a:rPr lang="en-US" sz="300" dirty="0" err="1"/>
              <a:t>rpymat</a:t>
            </a:r>
            <a:r>
              <a:rPr lang="en-US" sz="300" dirty="0"/>
              <a:t>(</a:t>
            </a:r>
            <a:r>
              <a:rPr lang="en-US" sz="300" dirty="0" err="1"/>
              <a:t>angs</a:t>
            </a:r>
            <a:r>
              <a:rPr lang="en-US" sz="300" dirty="0"/>
              <a:t>) and rool_pitch_yaw_mat2(</a:t>
            </a:r>
            <a:r>
              <a:rPr lang="en-US" sz="300" dirty="0" err="1"/>
              <a:t>angs</a:t>
            </a:r>
            <a:r>
              <a:rPr lang="en-US" sz="300" dirty="0"/>
              <a:t>),</a:t>
            </a:r>
          </a:p>
          <a:p>
            <a:r>
              <a:rPr lang="en-US" sz="300" dirty="0"/>
              <a:t>%</a:t>
            </a:r>
            <a:r>
              <a:rPr lang="en-US" sz="300" dirty="0" err="1"/>
              <a:t>angs</a:t>
            </a:r>
            <a:r>
              <a:rPr lang="en-US" sz="300" dirty="0"/>
              <a:t>=[</a:t>
            </a:r>
            <a:r>
              <a:rPr lang="en-US" sz="300" dirty="0" err="1"/>
              <a:t>roll,pitch,yaw</a:t>
            </a:r>
            <a:r>
              <a:rPr lang="en-US" sz="300" dirty="0"/>
              <a:t>]</a:t>
            </a:r>
          </a:p>
          <a:p>
            <a:r>
              <a:rPr lang="en-US" sz="300" dirty="0"/>
              <a:t>%[roll(around x first),then pitch(around y),finally yaw(around z)]</a:t>
            </a:r>
          </a:p>
          <a:p>
            <a:r>
              <a:rPr lang="en-US" sz="300" dirty="0"/>
              <a:t>%http://www.grc.nasa.gov/WWW/k12/airplane/rotations.html</a:t>
            </a:r>
          </a:p>
          <a:p>
            <a:r>
              <a:rPr lang="en-US" sz="300" dirty="0"/>
              <a:t>%http://planning.cs.uiuc.edu/node102.html </a:t>
            </a:r>
          </a:p>
          <a:p>
            <a:r>
              <a:rPr lang="en-US" sz="300" dirty="0"/>
              <a:t> </a:t>
            </a:r>
          </a:p>
          <a:p>
            <a:r>
              <a:rPr lang="en-US" sz="300" dirty="0"/>
              <a:t>%</a:t>
            </a:r>
            <a:r>
              <a:rPr lang="en-US" sz="300" dirty="0" err="1"/>
              <a:t>demo_roll_pitch_yaw</a:t>
            </a:r>
            <a:endParaRPr lang="en-US" sz="300" dirty="0"/>
          </a:p>
          <a:p>
            <a:r>
              <a:rPr lang="en-US" sz="300" dirty="0"/>
              <a:t>function </a:t>
            </a:r>
            <a:r>
              <a:rPr lang="en-US" sz="300" dirty="0" err="1"/>
              <a:t>demo_roll_pitch_yaw</a:t>
            </a:r>
            <a:r>
              <a:rPr lang="en-US" sz="300" dirty="0"/>
              <a:t>()</a:t>
            </a:r>
          </a:p>
          <a:p>
            <a:r>
              <a:rPr lang="en-US" sz="300" dirty="0"/>
              <a:t>clear</a:t>
            </a:r>
          </a:p>
          <a:p>
            <a:r>
              <a:rPr lang="en-US" sz="300" dirty="0" err="1"/>
              <a:t>clc</a:t>
            </a:r>
            <a:endParaRPr lang="en-US" sz="300" dirty="0"/>
          </a:p>
          <a:p>
            <a:r>
              <a:rPr lang="en-US" sz="300" dirty="0"/>
              <a:t>%They are the same</a:t>
            </a:r>
          </a:p>
          <a:p>
            <a:r>
              <a:rPr lang="en-US" sz="300" dirty="0"/>
              <a:t>R=</a:t>
            </a:r>
            <a:r>
              <a:rPr lang="en-US" sz="300" dirty="0" err="1"/>
              <a:t>rpymat</a:t>
            </a:r>
            <a:r>
              <a:rPr lang="en-US" sz="300" dirty="0"/>
              <a:t>([10,20,30]*pi/180);</a:t>
            </a:r>
          </a:p>
          <a:p>
            <a:r>
              <a:rPr lang="en-US" sz="300" dirty="0"/>
              <a:t>R2=roll_pitch_yaw_mat2([10,20,30]*pi/180);</a:t>
            </a:r>
          </a:p>
          <a:p>
            <a:r>
              <a:rPr lang="en-US" sz="300" dirty="0"/>
              <a:t>R-R2</a:t>
            </a:r>
          </a:p>
          <a:p>
            <a:r>
              <a:rPr lang="en-US" sz="300" dirty="0" err="1"/>
              <a:t>rpyAng</a:t>
            </a:r>
            <a:r>
              <a:rPr lang="en-US" sz="300" dirty="0"/>
              <a:t>(R)*180/pi</a:t>
            </a:r>
          </a:p>
          <a:p>
            <a:r>
              <a:rPr lang="en-US" sz="300" dirty="0" err="1"/>
              <a:t>rpyAng</a:t>
            </a:r>
            <a:r>
              <a:rPr lang="en-US" sz="300" dirty="0"/>
              <a:t>(R)*180/pi</a:t>
            </a:r>
          </a:p>
          <a:p>
            <a:r>
              <a:rPr lang="en-US" sz="300" dirty="0"/>
              <a:t> </a:t>
            </a:r>
          </a:p>
          <a:p>
            <a:r>
              <a:rPr lang="en-US" sz="300" dirty="0"/>
              <a:t>% result </a:t>
            </a:r>
            <a:r>
              <a:rPr lang="en-US" sz="300" dirty="0" err="1"/>
              <a:t>ans</a:t>
            </a:r>
            <a:r>
              <a:rPr lang="en-US" sz="300" dirty="0"/>
              <a:t> =</a:t>
            </a:r>
          </a:p>
          <a:p>
            <a:r>
              <a:rPr lang="en-US" sz="300" dirty="0"/>
              <a:t>%    1.0e-15 *</a:t>
            </a:r>
          </a:p>
          <a:p>
            <a:r>
              <a:rPr lang="en-US" sz="300" dirty="0"/>
              <a:t>%          0   -0.1110         0</a:t>
            </a:r>
          </a:p>
          <a:p>
            <a:r>
              <a:rPr lang="en-US" sz="300" dirty="0"/>
              <a:t>%          0         0         0</a:t>
            </a:r>
          </a:p>
          <a:p>
            <a:r>
              <a:rPr lang="en-US" sz="300" dirty="0"/>
              <a:t>%          0         0         0</a:t>
            </a:r>
          </a:p>
          <a:p>
            <a:r>
              <a:rPr lang="en-US" sz="300" dirty="0"/>
              <a:t>%%%%%%%%%%%%%%%%%%%%%%%%%%%%%%%%%%%%%%%%%%%%%%%%%%%%%%%%%%%%</a:t>
            </a:r>
          </a:p>
          <a:p>
            <a:r>
              <a:rPr lang="en-US" sz="300" dirty="0"/>
              <a:t>% Author: Rodrigo </a:t>
            </a:r>
            <a:r>
              <a:rPr lang="en-US" sz="300" dirty="0" err="1"/>
              <a:t>Carceroni</a:t>
            </a:r>
            <a:endParaRPr lang="en-US" sz="300" dirty="0"/>
          </a:p>
          <a:p>
            <a:r>
              <a:rPr lang="en-US" sz="300" dirty="0"/>
              <a:t>% Disclaimer: This code comes with no guarantee at all and its author</a:t>
            </a:r>
          </a:p>
          <a:p>
            <a:r>
              <a:rPr lang="en-US" sz="300" dirty="0"/>
              <a:t>%   is not liable for any damage that its utilization may cause.</a:t>
            </a:r>
          </a:p>
          <a:p>
            <a:r>
              <a:rPr lang="en-US" sz="300" dirty="0"/>
              <a:t>%</a:t>
            </a:r>
            <a:r>
              <a:rPr lang="en-US" sz="300" dirty="0" err="1"/>
              <a:t>khw</a:t>
            </a:r>
            <a:r>
              <a:rPr lang="en-US" sz="300" dirty="0"/>
              <a:t> added 3.3002 , input </a:t>
            </a:r>
            <a:r>
              <a:rPr lang="en-US" sz="300" dirty="0" err="1"/>
              <a:t>angs</a:t>
            </a:r>
            <a:r>
              <a:rPr lang="en-US" sz="300" dirty="0"/>
              <a:t> is a 1x3 matrix,</a:t>
            </a:r>
          </a:p>
          <a:p>
            <a:r>
              <a:rPr lang="en-US" sz="300" dirty="0"/>
              <a:t>%    </a:t>
            </a:r>
            <a:r>
              <a:rPr lang="en-US" sz="300" dirty="0" err="1"/>
              <a:t>angs</a:t>
            </a:r>
            <a:r>
              <a:rPr lang="en-US" sz="300" dirty="0"/>
              <a:t>(1) is yaw   angle about x-axis</a:t>
            </a:r>
          </a:p>
          <a:p>
            <a:r>
              <a:rPr lang="en-US" sz="300" dirty="0"/>
              <a:t>%    </a:t>
            </a:r>
            <a:r>
              <a:rPr lang="en-US" sz="300" dirty="0" err="1"/>
              <a:t>angs</a:t>
            </a:r>
            <a:r>
              <a:rPr lang="en-US" sz="300" dirty="0"/>
              <a:t>(2) is pitch angle about y-</a:t>
            </a:r>
            <a:r>
              <a:rPr lang="en-US" sz="300" dirty="0" err="1"/>
              <a:t>aixs</a:t>
            </a:r>
            <a:endParaRPr lang="en-US" sz="300" dirty="0"/>
          </a:p>
          <a:p>
            <a:r>
              <a:rPr lang="en-US" sz="300" dirty="0"/>
              <a:t>%    </a:t>
            </a:r>
            <a:r>
              <a:rPr lang="en-US" sz="300" dirty="0" err="1"/>
              <a:t>angs</a:t>
            </a:r>
            <a:r>
              <a:rPr lang="en-US" sz="300" dirty="0"/>
              <a:t>(3) is roll  angle about z-axis</a:t>
            </a:r>
          </a:p>
          <a:p>
            <a:r>
              <a:rPr lang="en-US" sz="300" dirty="0"/>
              <a:t>%then X'=RX+T; X,T are 3X1 matrixes for [X,Y,Z]' 3D </a:t>
            </a:r>
            <a:r>
              <a:rPr lang="en-US" sz="300" dirty="0" err="1"/>
              <a:t>corrd</a:t>
            </a:r>
            <a:r>
              <a:rPr lang="en-US" sz="300" dirty="0"/>
              <a:t>. and translations.</a:t>
            </a:r>
          </a:p>
          <a:p>
            <a:r>
              <a:rPr lang="en-US" sz="300" dirty="0"/>
              <a:t>function R = </a:t>
            </a:r>
            <a:r>
              <a:rPr lang="en-US" sz="300" dirty="0" err="1"/>
              <a:t>rpyMat</a:t>
            </a:r>
            <a:r>
              <a:rPr lang="en-US" sz="300" dirty="0"/>
              <a:t> (</a:t>
            </a:r>
            <a:r>
              <a:rPr lang="en-US" sz="300" dirty="0" err="1"/>
              <a:t>angs</a:t>
            </a:r>
            <a:r>
              <a:rPr lang="en-US" sz="300" dirty="0"/>
              <a:t>)</a:t>
            </a:r>
          </a:p>
          <a:p>
            <a:r>
              <a:rPr lang="en-US" sz="300" dirty="0"/>
              <a:t> </a:t>
            </a:r>
          </a:p>
          <a:p>
            <a:r>
              <a:rPr lang="en-US" sz="300" dirty="0"/>
              <a:t>% Return the 3x3 rotation matrix described by a set of Roll, Pitch and Yaw</a:t>
            </a:r>
          </a:p>
          <a:p>
            <a:r>
              <a:rPr lang="en-US" sz="300" dirty="0"/>
              <a:t>% angles.</a:t>
            </a:r>
          </a:p>
          <a:p>
            <a:r>
              <a:rPr lang="en-US" sz="300" dirty="0"/>
              <a:t> </a:t>
            </a:r>
          </a:p>
          <a:p>
            <a:r>
              <a:rPr lang="en-US" sz="300" dirty="0" err="1"/>
              <a:t>cosA</a:t>
            </a:r>
            <a:r>
              <a:rPr lang="en-US" sz="300" dirty="0"/>
              <a:t> = cos (</a:t>
            </a:r>
            <a:r>
              <a:rPr lang="en-US" sz="300" dirty="0" err="1"/>
              <a:t>angs</a:t>
            </a:r>
            <a:r>
              <a:rPr lang="en-US" sz="300" dirty="0"/>
              <a:t>(3));</a:t>
            </a:r>
          </a:p>
          <a:p>
            <a:r>
              <a:rPr lang="en-US" sz="300" dirty="0" err="1"/>
              <a:t>sinA</a:t>
            </a:r>
            <a:r>
              <a:rPr lang="en-US" sz="300" dirty="0"/>
              <a:t> = sin (</a:t>
            </a:r>
            <a:r>
              <a:rPr lang="en-US" sz="300" dirty="0" err="1"/>
              <a:t>angs</a:t>
            </a:r>
            <a:r>
              <a:rPr lang="en-US" sz="300" dirty="0"/>
              <a:t>(3));</a:t>
            </a:r>
          </a:p>
          <a:p>
            <a:r>
              <a:rPr lang="en-US" sz="300" dirty="0" err="1"/>
              <a:t>cosB</a:t>
            </a:r>
            <a:r>
              <a:rPr lang="en-US" sz="300" dirty="0"/>
              <a:t> = cos (</a:t>
            </a:r>
            <a:r>
              <a:rPr lang="en-US" sz="300" dirty="0" err="1"/>
              <a:t>angs</a:t>
            </a:r>
            <a:r>
              <a:rPr lang="en-US" sz="300" dirty="0"/>
              <a:t>(2));</a:t>
            </a:r>
          </a:p>
          <a:p>
            <a:r>
              <a:rPr lang="en-US" sz="300" dirty="0" err="1"/>
              <a:t>sinB</a:t>
            </a:r>
            <a:r>
              <a:rPr lang="en-US" sz="300" dirty="0"/>
              <a:t> = sin (</a:t>
            </a:r>
            <a:r>
              <a:rPr lang="en-US" sz="300" dirty="0" err="1"/>
              <a:t>angs</a:t>
            </a:r>
            <a:r>
              <a:rPr lang="en-US" sz="300" dirty="0"/>
              <a:t>(2));</a:t>
            </a:r>
          </a:p>
          <a:p>
            <a:r>
              <a:rPr lang="en-US" sz="300" dirty="0" err="1"/>
              <a:t>cosC</a:t>
            </a:r>
            <a:r>
              <a:rPr lang="en-US" sz="300" dirty="0"/>
              <a:t> = cos (</a:t>
            </a:r>
            <a:r>
              <a:rPr lang="en-US" sz="300" dirty="0" err="1"/>
              <a:t>angs</a:t>
            </a:r>
            <a:r>
              <a:rPr lang="en-US" sz="300" dirty="0"/>
              <a:t>(1));</a:t>
            </a:r>
          </a:p>
          <a:p>
            <a:r>
              <a:rPr lang="en-US" sz="300" dirty="0" err="1"/>
              <a:t>sinC</a:t>
            </a:r>
            <a:r>
              <a:rPr lang="en-US" sz="300" dirty="0"/>
              <a:t> = sin (</a:t>
            </a:r>
            <a:r>
              <a:rPr lang="en-US" sz="300" dirty="0" err="1"/>
              <a:t>angs</a:t>
            </a:r>
            <a:r>
              <a:rPr lang="en-US" sz="300" dirty="0"/>
              <a:t>(1));</a:t>
            </a:r>
          </a:p>
          <a:p>
            <a:r>
              <a:rPr lang="en-US" sz="300" dirty="0"/>
              <a:t> </a:t>
            </a:r>
          </a:p>
          <a:p>
            <a:r>
              <a:rPr lang="en-US" sz="300" dirty="0" err="1"/>
              <a:t>cosAsinB</a:t>
            </a:r>
            <a:r>
              <a:rPr lang="en-US" sz="300" dirty="0"/>
              <a:t> = </a:t>
            </a:r>
            <a:r>
              <a:rPr lang="en-US" sz="300" dirty="0" err="1"/>
              <a:t>cosA</a:t>
            </a:r>
            <a:r>
              <a:rPr lang="en-US" sz="300" dirty="0"/>
              <a:t> .* </a:t>
            </a:r>
            <a:r>
              <a:rPr lang="en-US" sz="300" dirty="0" err="1"/>
              <a:t>sinB</a:t>
            </a:r>
            <a:r>
              <a:rPr lang="en-US" sz="300" dirty="0"/>
              <a:t>;</a:t>
            </a:r>
          </a:p>
          <a:p>
            <a:r>
              <a:rPr lang="en-US" sz="300" dirty="0" err="1"/>
              <a:t>sinAsinB</a:t>
            </a:r>
            <a:r>
              <a:rPr lang="en-US" sz="300" dirty="0"/>
              <a:t> = </a:t>
            </a:r>
            <a:r>
              <a:rPr lang="en-US" sz="300" dirty="0" err="1"/>
              <a:t>sinA</a:t>
            </a:r>
            <a:r>
              <a:rPr lang="en-US" sz="300" dirty="0"/>
              <a:t> .* </a:t>
            </a:r>
            <a:r>
              <a:rPr lang="en-US" sz="300" dirty="0" err="1"/>
              <a:t>sinB</a:t>
            </a:r>
            <a:r>
              <a:rPr lang="en-US" sz="300" dirty="0"/>
              <a:t>;</a:t>
            </a:r>
          </a:p>
          <a:p>
            <a:r>
              <a:rPr lang="en-US" sz="300" dirty="0"/>
              <a:t> </a:t>
            </a:r>
          </a:p>
          <a:p>
            <a:r>
              <a:rPr lang="en-US" sz="300" dirty="0"/>
              <a:t>R = [ </a:t>
            </a:r>
            <a:r>
              <a:rPr lang="en-US" sz="300" dirty="0" err="1"/>
              <a:t>cosA</a:t>
            </a:r>
            <a:r>
              <a:rPr lang="en-US" sz="300" dirty="0"/>
              <a:t>.*</a:t>
            </a:r>
            <a:r>
              <a:rPr lang="en-US" sz="300" dirty="0" err="1"/>
              <a:t>cosB</a:t>
            </a:r>
            <a:r>
              <a:rPr lang="en-US" sz="300" dirty="0"/>
              <a:t>  </a:t>
            </a:r>
            <a:r>
              <a:rPr lang="en-US" sz="300" dirty="0" err="1"/>
              <a:t>cosAsinB</a:t>
            </a:r>
            <a:r>
              <a:rPr lang="en-US" sz="300" dirty="0"/>
              <a:t>.*</a:t>
            </a:r>
            <a:r>
              <a:rPr lang="en-US" sz="300" dirty="0" err="1"/>
              <a:t>sinC-sinA</a:t>
            </a:r>
            <a:r>
              <a:rPr lang="en-US" sz="300" dirty="0"/>
              <a:t>.*</a:t>
            </a:r>
            <a:r>
              <a:rPr lang="en-US" sz="300" dirty="0" err="1"/>
              <a:t>cosC</a:t>
            </a:r>
            <a:r>
              <a:rPr lang="en-US" sz="300" dirty="0"/>
              <a:t>  </a:t>
            </a:r>
            <a:r>
              <a:rPr lang="en-US" sz="300" dirty="0" err="1"/>
              <a:t>cosAsinB</a:t>
            </a:r>
            <a:r>
              <a:rPr lang="en-US" sz="300" dirty="0"/>
              <a:t>.*</a:t>
            </a:r>
            <a:r>
              <a:rPr lang="en-US" sz="300" dirty="0" err="1"/>
              <a:t>cosC+sinA</a:t>
            </a:r>
            <a:r>
              <a:rPr lang="en-US" sz="300" dirty="0"/>
              <a:t>.*</a:t>
            </a:r>
            <a:r>
              <a:rPr lang="en-US" sz="300" dirty="0" err="1"/>
              <a:t>sinC</a:t>
            </a:r>
            <a:r>
              <a:rPr lang="en-US" sz="300" dirty="0"/>
              <a:t> ;</a:t>
            </a:r>
          </a:p>
          <a:p>
            <a:r>
              <a:rPr lang="en-US" sz="300" dirty="0"/>
              <a:t>      </a:t>
            </a:r>
            <a:r>
              <a:rPr lang="en-US" sz="300" dirty="0" err="1"/>
              <a:t>sinA</a:t>
            </a:r>
            <a:r>
              <a:rPr lang="en-US" sz="300" dirty="0"/>
              <a:t>.*</a:t>
            </a:r>
            <a:r>
              <a:rPr lang="en-US" sz="300" dirty="0" err="1"/>
              <a:t>cosB</a:t>
            </a:r>
            <a:r>
              <a:rPr lang="en-US" sz="300" dirty="0"/>
              <a:t>  </a:t>
            </a:r>
            <a:r>
              <a:rPr lang="en-US" sz="300" dirty="0" err="1"/>
              <a:t>sinAsinB</a:t>
            </a:r>
            <a:r>
              <a:rPr lang="en-US" sz="300" dirty="0"/>
              <a:t>.*</a:t>
            </a:r>
            <a:r>
              <a:rPr lang="en-US" sz="300" dirty="0" err="1"/>
              <a:t>sinC+cosA</a:t>
            </a:r>
            <a:r>
              <a:rPr lang="en-US" sz="300" dirty="0"/>
              <a:t>.*</a:t>
            </a:r>
            <a:r>
              <a:rPr lang="en-US" sz="300" dirty="0" err="1"/>
              <a:t>cosC</a:t>
            </a:r>
            <a:r>
              <a:rPr lang="en-US" sz="300" dirty="0"/>
              <a:t>  </a:t>
            </a:r>
            <a:r>
              <a:rPr lang="en-US" sz="300" dirty="0" err="1"/>
              <a:t>sinAsinB</a:t>
            </a:r>
            <a:r>
              <a:rPr lang="en-US" sz="300" dirty="0"/>
              <a:t>.*</a:t>
            </a:r>
            <a:r>
              <a:rPr lang="en-US" sz="300" dirty="0" err="1"/>
              <a:t>cosC-cosA</a:t>
            </a:r>
            <a:r>
              <a:rPr lang="en-US" sz="300" dirty="0"/>
              <a:t>.*</a:t>
            </a:r>
            <a:r>
              <a:rPr lang="en-US" sz="300" dirty="0" err="1"/>
              <a:t>sinC</a:t>
            </a:r>
            <a:r>
              <a:rPr lang="en-US" sz="300" dirty="0"/>
              <a:t> ;</a:t>
            </a:r>
          </a:p>
          <a:p>
            <a:r>
              <a:rPr lang="en-US" sz="300" dirty="0"/>
              <a:t>        -</a:t>
            </a:r>
            <a:r>
              <a:rPr lang="en-US" sz="300" dirty="0" err="1"/>
              <a:t>sinB</a:t>
            </a:r>
            <a:r>
              <a:rPr lang="en-US" sz="300" dirty="0"/>
              <a:t>            </a:t>
            </a:r>
            <a:r>
              <a:rPr lang="en-US" sz="300" dirty="0" err="1"/>
              <a:t>cosB</a:t>
            </a:r>
            <a:r>
              <a:rPr lang="en-US" sz="300" dirty="0"/>
              <a:t>.*</a:t>
            </a:r>
            <a:r>
              <a:rPr lang="en-US" sz="300" dirty="0" err="1"/>
              <a:t>sinC</a:t>
            </a:r>
            <a:r>
              <a:rPr lang="en-US" sz="300" dirty="0"/>
              <a:t>                 </a:t>
            </a:r>
            <a:r>
              <a:rPr lang="en-US" sz="300" dirty="0" err="1"/>
              <a:t>cosB</a:t>
            </a:r>
            <a:r>
              <a:rPr lang="en-US" sz="300" dirty="0"/>
              <a:t>.*</a:t>
            </a:r>
            <a:r>
              <a:rPr lang="en-US" sz="300" dirty="0" err="1"/>
              <a:t>cosC</a:t>
            </a:r>
            <a:r>
              <a:rPr lang="en-US" sz="300" dirty="0"/>
              <a:t>         ];</a:t>
            </a:r>
          </a:p>
          <a:p>
            <a:r>
              <a:rPr lang="en-US" sz="300" dirty="0"/>
              <a:t> </a:t>
            </a:r>
          </a:p>
          <a:p>
            <a:r>
              <a:rPr lang="en-US" sz="300" dirty="0"/>
              <a:t> </a:t>
            </a:r>
          </a:p>
          <a:p>
            <a:r>
              <a:rPr lang="en-US" sz="300" dirty="0"/>
              <a:t>%%%%%%%%%%%%%%%%%%%%%%%%%%%%%%%%%%%%%%%%%%%%%%%%%%%%%%%</a:t>
            </a:r>
          </a:p>
          <a:p>
            <a:r>
              <a:rPr lang="en-US" sz="300" dirty="0"/>
              <a:t>function R=roll_pitch_yaw_mat2(</a:t>
            </a:r>
            <a:r>
              <a:rPr lang="en-US" sz="300" dirty="0" err="1"/>
              <a:t>angs</a:t>
            </a:r>
            <a:r>
              <a:rPr lang="en-US" sz="300" dirty="0"/>
              <a:t>)</a:t>
            </a:r>
          </a:p>
          <a:p>
            <a:r>
              <a:rPr lang="en-US" sz="300" dirty="0"/>
              <a:t>% % same as </a:t>
            </a:r>
            <a:r>
              <a:rPr lang="en-US" sz="300" dirty="0" err="1"/>
              <a:t>berlow</a:t>
            </a:r>
            <a:endParaRPr lang="en-US" sz="300" dirty="0"/>
          </a:p>
          <a:p>
            <a:r>
              <a:rPr lang="en-US" sz="300" dirty="0" err="1"/>
              <a:t>an_x</a:t>
            </a:r>
            <a:r>
              <a:rPr lang="en-US" sz="300" dirty="0"/>
              <a:t>=</a:t>
            </a:r>
            <a:r>
              <a:rPr lang="en-US" sz="300" dirty="0" err="1"/>
              <a:t>angs</a:t>
            </a:r>
            <a:r>
              <a:rPr lang="en-US" sz="300" dirty="0"/>
              <a:t>(1);</a:t>
            </a:r>
          </a:p>
          <a:p>
            <a:r>
              <a:rPr lang="en-US" sz="300" dirty="0" err="1"/>
              <a:t>an_y</a:t>
            </a:r>
            <a:r>
              <a:rPr lang="en-US" sz="300" dirty="0"/>
              <a:t>=</a:t>
            </a:r>
            <a:r>
              <a:rPr lang="en-US" sz="300" dirty="0" err="1"/>
              <a:t>angs</a:t>
            </a:r>
            <a:r>
              <a:rPr lang="en-US" sz="300" dirty="0"/>
              <a:t>(2);</a:t>
            </a:r>
          </a:p>
          <a:p>
            <a:r>
              <a:rPr lang="en-US" sz="300" dirty="0" err="1"/>
              <a:t>an_z</a:t>
            </a:r>
            <a:r>
              <a:rPr lang="en-US" sz="300" dirty="0"/>
              <a:t>=</a:t>
            </a:r>
            <a:r>
              <a:rPr lang="en-US" sz="300" dirty="0" err="1"/>
              <a:t>angs</a:t>
            </a:r>
            <a:r>
              <a:rPr lang="en-US" sz="300" dirty="0"/>
              <a:t>(3);</a:t>
            </a:r>
          </a:p>
          <a:p>
            <a:r>
              <a:rPr lang="en-US" sz="300" dirty="0"/>
              <a:t>%below are </a:t>
            </a:r>
            <a:r>
              <a:rPr lang="en-US" sz="300" dirty="0" err="1"/>
              <a:t>Rcam</a:t>
            </a:r>
            <a:endParaRPr lang="en-US" sz="300" dirty="0"/>
          </a:p>
          <a:p>
            <a:r>
              <a:rPr lang="en-US" sz="300" dirty="0" err="1"/>
              <a:t>Rz</a:t>
            </a:r>
            <a:r>
              <a:rPr lang="en-US" sz="300" dirty="0"/>
              <a:t>=[cos(</a:t>
            </a:r>
            <a:r>
              <a:rPr lang="en-US" sz="300" dirty="0" err="1"/>
              <a:t>an_z</a:t>
            </a:r>
            <a:r>
              <a:rPr lang="en-US" sz="300" dirty="0"/>
              <a:t>)   -sin(</a:t>
            </a:r>
            <a:r>
              <a:rPr lang="en-US" sz="300" dirty="0" err="1"/>
              <a:t>an_z</a:t>
            </a:r>
            <a:r>
              <a:rPr lang="en-US" sz="300" dirty="0"/>
              <a:t>)   0</a:t>
            </a:r>
          </a:p>
          <a:p>
            <a:r>
              <a:rPr lang="en-US" sz="300" dirty="0"/>
              <a:t>   sin(</a:t>
            </a:r>
            <a:r>
              <a:rPr lang="en-US" sz="300" dirty="0" err="1"/>
              <a:t>an_z</a:t>
            </a:r>
            <a:r>
              <a:rPr lang="en-US" sz="300" dirty="0"/>
              <a:t>)   cos(</a:t>
            </a:r>
            <a:r>
              <a:rPr lang="en-US" sz="300" dirty="0" err="1"/>
              <a:t>an_z</a:t>
            </a:r>
            <a:r>
              <a:rPr lang="en-US" sz="300" dirty="0"/>
              <a:t>)   0</a:t>
            </a:r>
          </a:p>
          <a:p>
            <a:r>
              <a:rPr lang="en-US" sz="300" dirty="0"/>
              <a:t>    0           0           1];</a:t>
            </a:r>
          </a:p>
          <a:p>
            <a:r>
              <a:rPr lang="en-US" sz="300" dirty="0"/>
              <a:t>Ry=[cos(</a:t>
            </a:r>
            <a:r>
              <a:rPr lang="en-US" sz="300" dirty="0" err="1"/>
              <a:t>an_y</a:t>
            </a:r>
            <a:r>
              <a:rPr lang="en-US" sz="300" dirty="0"/>
              <a:t>)   0           sin(</a:t>
            </a:r>
            <a:r>
              <a:rPr lang="en-US" sz="300" dirty="0" err="1"/>
              <a:t>an_y</a:t>
            </a:r>
            <a:r>
              <a:rPr lang="en-US" sz="300" dirty="0"/>
              <a:t>)</a:t>
            </a:r>
          </a:p>
          <a:p>
            <a:r>
              <a:rPr lang="en-US" sz="300" dirty="0"/>
              <a:t>    0           1           0 </a:t>
            </a:r>
          </a:p>
          <a:p>
            <a:r>
              <a:rPr lang="en-US" sz="300" dirty="0"/>
              <a:t>   -sin(</a:t>
            </a:r>
            <a:r>
              <a:rPr lang="en-US" sz="300" dirty="0" err="1"/>
              <a:t>an_y</a:t>
            </a:r>
            <a:r>
              <a:rPr lang="en-US" sz="300" dirty="0"/>
              <a:t>)    0           cos(</a:t>
            </a:r>
            <a:r>
              <a:rPr lang="en-US" sz="300" dirty="0" err="1"/>
              <a:t>an_y</a:t>
            </a:r>
            <a:r>
              <a:rPr lang="en-US" sz="300" dirty="0"/>
              <a:t>)];</a:t>
            </a:r>
          </a:p>
          <a:p>
            <a:r>
              <a:rPr lang="en-US" sz="300" dirty="0"/>
              <a:t>Rx=[1           0           0</a:t>
            </a:r>
          </a:p>
          <a:p>
            <a:r>
              <a:rPr lang="en-US" sz="300" dirty="0"/>
              <a:t>    0           cos(</a:t>
            </a:r>
            <a:r>
              <a:rPr lang="en-US" sz="300" dirty="0" err="1"/>
              <a:t>an_x</a:t>
            </a:r>
            <a:r>
              <a:rPr lang="en-US" sz="300" dirty="0"/>
              <a:t>)   -sin(</a:t>
            </a:r>
            <a:r>
              <a:rPr lang="en-US" sz="300" dirty="0" err="1"/>
              <a:t>an_x</a:t>
            </a:r>
            <a:r>
              <a:rPr lang="en-US" sz="300" dirty="0"/>
              <a:t>)</a:t>
            </a:r>
          </a:p>
          <a:p>
            <a:r>
              <a:rPr lang="en-US" sz="300" dirty="0"/>
              <a:t>    0           sin(</a:t>
            </a:r>
            <a:r>
              <a:rPr lang="en-US" sz="300" dirty="0" err="1"/>
              <a:t>an_x</a:t>
            </a:r>
            <a:r>
              <a:rPr lang="en-US" sz="300" dirty="0"/>
              <a:t>)  cos(</a:t>
            </a:r>
            <a:r>
              <a:rPr lang="en-US" sz="300" dirty="0" err="1"/>
              <a:t>an_x</a:t>
            </a:r>
            <a:r>
              <a:rPr lang="en-US" sz="300" dirty="0"/>
              <a:t>)];</a:t>
            </a:r>
          </a:p>
          <a:p>
            <a:r>
              <a:rPr lang="en-US" sz="300" dirty="0"/>
              <a:t>R= </a:t>
            </a:r>
            <a:r>
              <a:rPr lang="en-US" sz="300" dirty="0" err="1"/>
              <a:t>Rz</a:t>
            </a:r>
            <a:r>
              <a:rPr lang="en-US" sz="300" dirty="0"/>
              <a:t>*Ry*Rx ;%rotate x first, then y, final z</a:t>
            </a:r>
          </a:p>
          <a:p>
            <a:r>
              <a:rPr lang="en-US" sz="300" dirty="0"/>
              <a:t> </a:t>
            </a:r>
          </a:p>
          <a:p>
            <a:r>
              <a:rPr lang="en-US" sz="300" dirty="0"/>
              <a:t>%%%%%%%%%%%%%%%%%%%%%%%%%%%%%%%%%%%%%%%%%%%%%%%%%%%%%%%</a:t>
            </a:r>
          </a:p>
          <a:p>
            <a:r>
              <a:rPr lang="en-US" sz="300" dirty="0"/>
              <a:t>function </a:t>
            </a:r>
            <a:r>
              <a:rPr lang="en-US" sz="300" dirty="0" err="1"/>
              <a:t>angs</a:t>
            </a:r>
            <a:r>
              <a:rPr lang="en-US" sz="300" dirty="0"/>
              <a:t> = </a:t>
            </a:r>
            <a:r>
              <a:rPr lang="en-US" sz="300" dirty="0" err="1"/>
              <a:t>rpyAng</a:t>
            </a:r>
            <a:r>
              <a:rPr lang="en-US" sz="300" dirty="0"/>
              <a:t> (R)</a:t>
            </a:r>
          </a:p>
          <a:p>
            <a:r>
              <a:rPr lang="en-US" sz="300" dirty="0"/>
              <a:t>%https://stackoverflow.com/questions/15022630/how-to-calculate-the-angle-from-rotation-matrix</a:t>
            </a:r>
          </a:p>
          <a:p>
            <a:r>
              <a:rPr lang="en-US" sz="300" dirty="0"/>
              <a:t>% Returns a set of Roll, Pitch and Yaw angles that describe a certain 3x3</a:t>
            </a:r>
          </a:p>
          <a:p>
            <a:r>
              <a:rPr lang="en-US" sz="300" dirty="0"/>
              <a:t>% transformation matrix. The magnitude of the Pitch angle is constrained</a:t>
            </a:r>
          </a:p>
          <a:p>
            <a:r>
              <a:rPr lang="en-US" sz="300" dirty="0"/>
              <a:t>% to be not bigger than pi/2.</a:t>
            </a:r>
          </a:p>
          <a:p>
            <a:r>
              <a:rPr lang="en-US" sz="300" dirty="0"/>
              <a:t> </a:t>
            </a:r>
          </a:p>
          <a:p>
            <a:r>
              <a:rPr lang="en-US" sz="300" dirty="0" err="1"/>
              <a:t>sinB</a:t>
            </a:r>
            <a:r>
              <a:rPr lang="en-US" sz="300" dirty="0"/>
              <a:t> = -R(3,1);</a:t>
            </a:r>
          </a:p>
          <a:p>
            <a:r>
              <a:rPr lang="pt-BR" sz="300" dirty="0"/>
              <a:t>cosB = sqrt (R(1,1) .* R(1,1) + R(2,1) .* R(2,1));</a:t>
            </a:r>
          </a:p>
          <a:p>
            <a:r>
              <a:rPr lang="en-US" sz="300" dirty="0"/>
              <a:t>if abs (</a:t>
            </a:r>
            <a:r>
              <a:rPr lang="en-US" sz="300" dirty="0" err="1"/>
              <a:t>cosB</a:t>
            </a:r>
            <a:r>
              <a:rPr lang="en-US" sz="300" dirty="0"/>
              <a:t>) &gt; 1e-15</a:t>
            </a:r>
          </a:p>
          <a:p>
            <a:r>
              <a:rPr lang="en-US" sz="300" dirty="0"/>
              <a:t>  </a:t>
            </a:r>
            <a:r>
              <a:rPr lang="en-US" sz="300" dirty="0" err="1"/>
              <a:t>sinA</a:t>
            </a:r>
            <a:r>
              <a:rPr lang="en-US" sz="300" dirty="0"/>
              <a:t> = R(2,1) ./ </a:t>
            </a:r>
            <a:r>
              <a:rPr lang="en-US" sz="300" dirty="0" err="1"/>
              <a:t>cosB</a:t>
            </a:r>
            <a:r>
              <a:rPr lang="en-US" sz="300" dirty="0"/>
              <a:t>;</a:t>
            </a:r>
          </a:p>
          <a:p>
            <a:r>
              <a:rPr lang="en-US" sz="300" dirty="0"/>
              <a:t>  </a:t>
            </a:r>
            <a:r>
              <a:rPr lang="en-US" sz="300" dirty="0" err="1"/>
              <a:t>cosA</a:t>
            </a:r>
            <a:r>
              <a:rPr lang="en-US" sz="300" dirty="0"/>
              <a:t> = R(1,1) ./ </a:t>
            </a:r>
            <a:r>
              <a:rPr lang="en-US" sz="300" dirty="0" err="1"/>
              <a:t>cosB</a:t>
            </a:r>
            <a:r>
              <a:rPr lang="en-US" sz="300" dirty="0"/>
              <a:t>;</a:t>
            </a:r>
          </a:p>
          <a:p>
            <a:r>
              <a:rPr lang="en-US" sz="300" dirty="0"/>
              <a:t>  </a:t>
            </a:r>
            <a:r>
              <a:rPr lang="en-US" sz="300" dirty="0" err="1"/>
              <a:t>sinC</a:t>
            </a:r>
            <a:r>
              <a:rPr lang="en-US" sz="300" dirty="0"/>
              <a:t> = R(3,2) ./ </a:t>
            </a:r>
            <a:r>
              <a:rPr lang="en-US" sz="300" dirty="0" err="1"/>
              <a:t>cosB</a:t>
            </a:r>
            <a:r>
              <a:rPr lang="en-US" sz="300" dirty="0"/>
              <a:t>;</a:t>
            </a:r>
          </a:p>
          <a:p>
            <a:r>
              <a:rPr lang="en-US" sz="300" dirty="0"/>
              <a:t>  </a:t>
            </a:r>
            <a:r>
              <a:rPr lang="en-US" sz="300" dirty="0" err="1"/>
              <a:t>cosC</a:t>
            </a:r>
            <a:r>
              <a:rPr lang="en-US" sz="300" dirty="0"/>
              <a:t> = R(3,3) ./ </a:t>
            </a:r>
            <a:r>
              <a:rPr lang="en-US" sz="300" dirty="0" err="1"/>
              <a:t>cosB</a:t>
            </a:r>
            <a:r>
              <a:rPr lang="en-US" sz="300" dirty="0"/>
              <a:t>;</a:t>
            </a:r>
          </a:p>
          <a:p>
            <a:r>
              <a:rPr lang="en-US" sz="300" dirty="0"/>
              <a:t>  </a:t>
            </a:r>
            <a:r>
              <a:rPr lang="en-US" sz="300" dirty="0" err="1"/>
              <a:t>angs</a:t>
            </a:r>
            <a:r>
              <a:rPr lang="en-US" sz="300" dirty="0"/>
              <a:t> = [atan2(</a:t>
            </a:r>
            <a:r>
              <a:rPr lang="en-US" sz="300" dirty="0" err="1"/>
              <a:t>sinC,cosC</a:t>
            </a:r>
            <a:r>
              <a:rPr lang="en-US" sz="300" dirty="0"/>
              <a:t>); atan2(</a:t>
            </a:r>
            <a:r>
              <a:rPr lang="en-US" sz="300" dirty="0" err="1"/>
              <a:t>sinB,cosB</a:t>
            </a:r>
            <a:r>
              <a:rPr lang="en-US" sz="300" dirty="0"/>
              <a:t>); atan2(</a:t>
            </a:r>
            <a:r>
              <a:rPr lang="en-US" sz="300" dirty="0" err="1"/>
              <a:t>sinA,cosA</a:t>
            </a:r>
            <a:r>
              <a:rPr lang="en-US" sz="300" dirty="0"/>
              <a:t>)];</a:t>
            </a:r>
          </a:p>
          <a:p>
            <a:r>
              <a:rPr lang="en-US" sz="300" dirty="0"/>
              <a:t>else</a:t>
            </a:r>
          </a:p>
          <a:p>
            <a:r>
              <a:rPr lang="en-US" sz="300" dirty="0"/>
              <a:t>  </a:t>
            </a:r>
            <a:r>
              <a:rPr lang="en-US" sz="300" dirty="0" err="1"/>
              <a:t>sinC</a:t>
            </a:r>
            <a:r>
              <a:rPr lang="en-US" sz="300" dirty="0"/>
              <a:t> = (R(1,2) - R(2,3)) ./ 2;</a:t>
            </a:r>
          </a:p>
          <a:p>
            <a:r>
              <a:rPr lang="en-US" sz="300" dirty="0"/>
              <a:t>  </a:t>
            </a:r>
            <a:r>
              <a:rPr lang="en-US" sz="300" dirty="0" err="1"/>
              <a:t>cosC</a:t>
            </a:r>
            <a:r>
              <a:rPr lang="en-US" sz="300" dirty="0"/>
              <a:t> = (R(2,2) + R(1,3)) ./ 2;</a:t>
            </a:r>
          </a:p>
          <a:p>
            <a:r>
              <a:rPr lang="en-US" sz="300" dirty="0"/>
              <a:t>  </a:t>
            </a:r>
            <a:r>
              <a:rPr lang="en-US" sz="300" dirty="0" err="1"/>
              <a:t>angs</a:t>
            </a:r>
            <a:r>
              <a:rPr lang="en-US" sz="300" dirty="0"/>
              <a:t> = [atan2(</a:t>
            </a:r>
            <a:r>
              <a:rPr lang="en-US" sz="300" dirty="0" err="1"/>
              <a:t>sinC,cosC</a:t>
            </a:r>
            <a:r>
              <a:rPr lang="en-US" sz="300" dirty="0"/>
              <a:t>); pi./2; 0];</a:t>
            </a:r>
          </a:p>
          <a:p>
            <a:r>
              <a:rPr lang="en-US" sz="300" dirty="0"/>
              <a:t>  if </a:t>
            </a:r>
            <a:r>
              <a:rPr lang="en-US" sz="300" dirty="0" err="1"/>
              <a:t>sinB</a:t>
            </a:r>
            <a:r>
              <a:rPr lang="en-US" sz="300" dirty="0"/>
              <a:t> &lt; 0</a:t>
            </a:r>
          </a:p>
          <a:p>
            <a:r>
              <a:rPr lang="en-US" sz="300" dirty="0"/>
              <a:t>    </a:t>
            </a:r>
            <a:r>
              <a:rPr lang="en-US" sz="300" dirty="0" err="1"/>
              <a:t>angs</a:t>
            </a:r>
            <a:r>
              <a:rPr lang="en-US" sz="300" dirty="0"/>
              <a:t> = -</a:t>
            </a:r>
            <a:r>
              <a:rPr lang="en-US" sz="300" dirty="0" err="1"/>
              <a:t>angs</a:t>
            </a:r>
            <a:r>
              <a:rPr lang="en-US" sz="300" dirty="0"/>
              <a:t>;</a:t>
            </a:r>
          </a:p>
          <a:p>
            <a:r>
              <a:rPr lang="en-US" sz="300" dirty="0"/>
              <a:t>  end;</a:t>
            </a:r>
          </a:p>
          <a:p>
            <a:r>
              <a:rPr lang="en-US" sz="300" dirty="0"/>
              <a:t>end;</a:t>
            </a:r>
          </a:p>
          <a:p>
            <a:endParaRPr lang="en-US" sz="300" dirty="0"/>
          </a:p>
        </p:txBody>
      </p:sp>
      <p:sp>
        <p:nvSpPr>
          <p:cNvPr id="9" name="Content Placeholder 8"/>
          <p:cNvSpPr>
            <a:spLocks noGrp="1"/>
          </p:cNvSpPr>
          <p:nvPr>
            <p:ph sz="half" idx="2"/>
          </p:nvPr>
        </p:nvSpPr>
        <p:spPr/>
        <p:txBody>
          <a:bodyPr/>
          <a:lstStyle/>
          <a:p>
            <a:r>
              <a:rPr lang="en-US" sz="1100" dirty="0"/>
              <a:t>Result:</a:t>
            </a:r>
          </a:p>
          <a:p>
            <a:endParaRPr lang="fr-FR" sz="1100" dirty="0"/>
          </a:p>
          <a:p>
            <a:r>
              <a:rPr lang="fr-FR" sz="1100" dirty="0"/>
              <a:t>ans =</a:t>
            </a:r>
          </a:p>
          <a:p>
            <a:endParaRPr lang="fr-FR" sz="1100" dirty="0"/>
          </a:p>
          <a:p>
            <a:r>
              <a:rPr lang="fr-FR" sz="1100" dirty="0"/>
              <a:t>   1.0e-17 *</a:t>
            </a:r>
          </a:p>
          <a:p>
            <a:endParaRPr lang="fr-FR" sz="1100" dirty="0"/>
          </a:p>
          <a:p>
            <a:r>
              <a:rPr lang="fr-FR" sz="1100" dirty="0"/>
              <a:t>         0         0         0</a:t>
            </a:r>
          </a:p>
          <a:p>
            <a:r>
              <a:rPr lang="fr-FR" sz="1100" dirty="0"/>
              <a:t>         0         0    0.3469</a:t>
            </a:r>
          </a:p>
          <a:p>
            <a:r>
              <a:rPr lang="fr-FR" sz="1100" dirty="0"/>
              <a:t>         0         0         0</a:t>
            </a:r>
          </a:p>
          <a:p>
            <a:endParaRPr lang="fr-FR" sz="1100" dirty="0"/>
          </a:p>
          <a:p>
            <a:endParaRPr lang="fr-FR" sz="1100" dirty="0"/>
          </a:p>
          <a:p>
            <a:r>
              <a:rPr lang="fr-FR" sz="1100" dirty="0"/>
              <a:t>ans =</a:t>
            </a:r>
          </a:p>
          <a:p>
            <a:endParaRPr lang="fr-FR" sz="1100" dirty="0"/>
          </a:p>
          <a:p>
            <a:r>
              <a:rPr lang="fr-FR" sz="1100" dirty="0"/>
              <a:t>   10.0000</a:t>
            </a:r>
          </a:p>
          <a:p>
            <a:r>
              <a:rPr lang="fr-FR" sz="1100" dirty="0"/>
              <a:t>   20.0000</a:t>
            </a:r>
          </a:p>
          <a:p>
            <a:r>
              <a:rPr lang="fr-FR" sz="1100" dirty="0"/>
              <a:t>   30.0000</a:t>
            </a:r>
          </a:p>
          <a:p>
            <a:endParaRPr lang="fr-FR" sz="1100" dirty="0"/>
          </a:p>
          <a:p>
            <a:endParaRPr lang="fr-FR" sz="1100" dirty="0"/>
          </a:p>
          <a:p>
            <a:r>
              <a:rPr lang="fr-FR" sz="1100" dirty="0"/>
              <a:t>ans =</a:t>
            </a:r>
          </a:p>
          <a:p>
            <a:endParaRPr lang="fr-FR" sz="1100" dirty="0"/>
          </a:p>
          <a:p>
            <a:r>
              <a:rPr lang="fr-FR" sz="1100" dirty="0"/>
              <a:t>   10.0000</a:t>
            </a:r>
          </a:p>
          <a:p>
            <a:r>
              <a:rPr lang="fr-FR" sz="1100" dirty="0"/>
              <a:t>   20.0000</a:t>
            </a:r>
          </a:p>
          <a:p>
            <a:r>
              <a:rPr lang="fr-FR" sz="1100" dirty="0"/>
              <a:t>   30.0000</a:t>
            </a:r>
            <a:endParaRPr lang="en-US" sz="1100" dirty="0"/>
          </a:p>
        </p:txBody>
      </p:sp>
      <p:sp>
        <p:nvSpPr>
          <p:cNvPr id="5" name="Footer Placeholder 4"/>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DB2D4955-CAE4-47A7-891F-54C234F61286}" type="slidenum">
              <a:rPr lang="en-US" altLang="en-US" smtClean="0"/>
              <a:pPr>
                <a:defRPr/>
              </a:pPr>
              <a:t>107</a:t>
            </a:fld>
            <a:endParaRPr lang="en-US" altLang="en-US"/>
          </a:p>
        </p:txBody>
      </p:sp>
    </p:spTree>
    <p:extLst>
      <p:ext uri="{BB962C8B-B14F-4D97-AF65-F5344CB8AC3E}">
        <p14:creationId xmlns:p14="http://schemas.microsoft.com/office/powerpoint/2010/main" val="599508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3</a:t>
            </a:r>
            <a:br>
              <a:rPr lang="en-US" dirty="0"/>
            </a:br>
            <a:r>
              <a:rPr lang="en-US" dirty="0"/>
              <a:t>Self-study</a:t>
            </a:r>
            <a:br>
              <a:rPr lang="en-US" dirty="0"/>
            </a:br>
            <a:r>
              <a:rPr lang="en-US" dirty="0"/>
              <a:t>Tutorial exercises</a:t>
            </a:r>
          </a:p>
        </p:txBody>
      </p:sp>
      <p:sp>
        <p:nvSpPr>
          <p:cNvPr id="3" name="Subtitle 2"/>
          <p:cNvSpPr>
            <a:spLocks noGrp="1"/>
          </p:cNvSpPr>
          <p:nvPr>
            <p:ph type="subTitle" idx="1"/>
          </p:nvPr>
        </p:nvSpPr>
        <p:spPr/>
        <p:txBody>
          <a:bodyPr/>
          <a:lstStyle/>
          <a:p>
            <a:r>
              <a:rPr lang="en-US" dirty="0"/>
              <a:t>Cmsc5711 : camera models</a:t>
            </a:r>
          </a:p>
        </p:txBody>
      </p:sp>
      <p:sp>
        <p:nvSpPr>
          <p:cNvPr id="6" name="Footer Placeholder 5"/>
          <p:cNvSpPr>
            <a:spLocks noGrp="1"/>
          </p:cNvSpPr>
          <p:nvPr>
            <p:ph type="ftr" sz="quarter" idx="11"/>
          </p:nvPr>
        </p:nvSpPr>
        <p:spPr/>
        <p:txBody>
          <a:bodyPr/>
          <a:lstStyle/>
          <a:p>
            <a:pPr>
              <a:defRPr/>
            </a:pPr>
            <a:r>
              <a:rPr lang="en-US"/>
              <a:t>Cameras v240117a</a:t>
            </a:r>
          </a:p>
        </p:txBody>
      </p:sp>
      <p:sp>
        <p:nvSpPr>
          <p:cNvPr id="7" name="Slide Number Placeholder 6"/>
          <p:cNvSpPr>
            <a:spLocks noGrp="1"/>
          </p:cNvSpPr>
          <p:nvPr>
            <p:ph type="sldNum" sz="quarter" idx="12"/>
          </p:nvPr>
        </p:nvSpPr>
        <p:spPr/>
        <p:txBody>
          <a:bodyPr/>
          <a:lstStyle/>
          <a:p>
            <a:pPr>
              <a:defRPr/>
            </a:pPr>
            <a:fld id="{AE746090-185E-4DA4-B6F2-61A9DE4F71A9}" type="slidenum">
              <a:rPr lang="en-US" altLang="en-US" smtClean="0"/>
              <a:pPr>
                <a:defRPr/>
              </a:pPr>
              <a:t>108</a:t>
            </a:fld>
            <a:endParaRPr lang="en-US" altLang="en-US"/>
          </a:p>
        </p:txBody>
      </p:sp>
    </p:spTree>
    <p:extLst>
      <p:ext uri="{BB962C8B-B14F-4D97-AF65-F5344CB8AC3E}">
        <p14:creationId xmlns:p14="http://schemas.microsoft.com/office/powerpoint/2010/main" val="40324764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43888" cy="1314450"/>
          </a:xfrm>
        </p:spPr>
        <p:txBody>
          <a:bodyPr>
            <a:normAutofit fontScale="90000"/>
          </a:bodyPr>
          <a:lstStyle/>
          <a:p>
            <a:r>
              <a:rPr lang="en-US" sz="3600" dirty="0"/>
              <a:t>CMSC5711: Tutorial T.1</a:t>
            </a:r>
            <a:br>
              <a:rPr lang="en-US" sz="3600" dirty="0"/>
            </a:br>
            <a:r>
              <a:rPr lang="en-US" altLang="zh-TW" sz="3600" dirty="0"/>
              <a:t> : Intrinsic parameters </a:t>
            </a:r>
            <a:r>
              <a:rPr lang="en-US" altLang="zh-TW" sz="3600" i="1" dirty="0"/>
              <a:t>M</a:t>
            </a:r>
            <a:r>
              <a:rPr lang="en-US" altLang="zh-TW" sz="3600" i="1" baseline="-25000" dirty="0"/>
              <a:t>int</a:t>
            </a:r>
            <a:r>
              <a:rPr lang="en-US" altLang="zh-TW" sz="2400" i="1" baseline="-25000" dirty="0"/>
              <a:t> </a:t>
            </a:r>
            <a:br>
              <a:rPr lang="en-US" altLang="zh-TW" sz="2400" i="1" baseline="-25000" dirty="0"/>
            </a:br>
            <a:r>
              <a:rPr lang="en-US" altLang="zh-TW" sz="2400" dirty="0"/>
              <a:t>(an upper-triangular matrix)</a:t>
            </a:r>
            <a:endParaRPr lang="en-US" altLang="zh-TW" sz="2400" i="1" baseline="-25000" dirty="0"/>
          </a:p>
        </p:txBody>
      </p:sp>
      <p:sp>
        <p:nvSpPr>
          <p:cNvPr id="27651" name="Rectangle 3"/>
          <p:cNvSpPr>
            <a:spLocks noGrp="1" noChangeArrowheads="1"/>
          </p:cNvSpPr>
          <p:nvPr>
            <p:ph type="body" sz="half" idx="1"/>
          </p:nvPr>
        </p:nvSpPr>
        <p:spPr>
          <a:xfrm>
            <a:off x="381000" y="1371600"/>
            <a:ext cx="4495800" cy="4525963"/>
          </a:xfrm>
        </p:spPr>
        <p:txBody>
          <a:bodyPr>
            <a:normAutofit/>
          </a:bodyPr>
          <a:lstStyle/>
          <a:p>
            <a:pPr eaLnBrk="1" hangingPunct="1"/>
            <a:r>
              <a:rPr lang="en-US" altLang="zh-TW" sz="2800" baseline="-25000" dirty="0"/>
              <a:t>3D=</a:t>
            </a:r>
            <a:r>
              <a:rPr lang="en-US" altLang="zh-TW" sz="2800" i="1" baseline="-25000" dirty="0" err="1"/>
              <a:t>Xc,Yc,Zc</a:t>
            </a:r>
            <a:r>
              <a:rPr lang="en-US" altLang="zh-TW" sz="2800" baseline="-25000" dirty="0"/>
              <a:t> in meters</a:t>
            </a:r>
          </a:p>
          <a:p>
            <a:pPr eaLnBrk="1" hangingPunct="1"/>
            <a:r>
              <a:rPr lang="en-US" altLang="zh-TW" sz="2800" baseline="-25000" dirty="0"/>
              <a:t>Image=</a:t>
            </a:r>
            <a:r>
              <a:rPr lang="en-US" altLang="zh-TW" sz="2800" i="1" baseline="-25000" dirty="0" err="1"/>
              <a:t>u,v</a:t>
            </a:r>
            <a:r>
              <a:rPr lang="en-US" altLang="zh-TW" sz="2800" baseline="-25000" dirty="0"/>
              <a:t> in pixels</a:t>
            </a:r>
          </a:p>
          <a:p>
            <a:pPr eaLnBrk="1" hangingPunct="1"/>
            <a:r>
              <a:rPr lang="en-US" altLang="zh-TW" sz="2800" i="1" baseline="-25000" dirty="0"/>
              <a:t>s</a:t>
            </a:r>
            <a:r>
              <a:rPr lang="en-US" altLang="zh-TW" sz="2800" baseline="-25000" dirty="0"/>
              <a:t>= arbitrary rating factor</a:t>
            </a:r>
          </a:p>
          <a:p>
            <a:pPr eaLnBrk="1" hangingPunct="1"/>
            <a:r>
              <a:rPr lang="en-US" altLang="zh-TW" sz="2800" baseline="-25000" dirty="0"/>
              <a:t>Exercise:</a:t>
            </a:r>
          </a:p>
          <a:p>
            <a:pPr eaLnBrk="1" hangingPunct="1"/>
            <a:r>
              <a:rPr lang="en-US" altLang="zh-TW" sz="2800" baseline="-25000" dirty="0"/>
              <a:t>Show equations (3) (4) are the same as this matrix form </a:t>
            </a:r>
            <a:r>
              <a:rPr lang="en-US" altLang="zh-TW" sz="2800" baseline="-25000" dirty="0" err="1"/>
              <a:t>eq</a:t>
            </a:r>
            <a:r>
              <a:rPr lang="en-US" altLang="zh-TW" sz="2800" baseline="-25000" dirty="0"/>
              <a:t>(5).</a:t>
            </a:r>
          </a:p>
          <a:p>
            <a:pPr eaLnBrk="1" hangingPunct="1"/>
            <a:r>
              <a:rPr lang="en-US" altLang="zh-TW" sz="2000" i="1" dirty="0"/>
              <a:t>Recall:</a:t>
            </a:r>
          </a:p>
          <a:p>
            <a:pPr eaLnBrk="1" hangingPunct="1"/>
            <a:r>
              <a:rPr lang="en-US" altLang="zh-TW" sz="2000" i="1" dirty="0"/>
              <a:t>u=(F/</a:t>
            </a:r>
            <a:r>
              <a:rPr lang="en-US" altLang="zh-TW" sz="2000" i="1" dirty="0" err="1"/>
              <a:t>s</a:t>
            </a:r>
            <a:r>
              <a:rPr lang="en-US" altLang="zh-TW" sz="2000" i="1" baseline="-25000" dirty="0" err="1"/>
              <a:t>x</a:t>
            </a:r>
            <a:r>
              <a:rPr lang="en-US" altLang="zh-TW" sz="2000" i="1" dirty="0"/>
              <a:t>)*(</a:t>
            </a:r>
            <a:r>
              <a:rPr lang="en-US" altLang="zh-TW" sz="2000" i="1" dirty="0" err="1"/>
              <a:t>X</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o</a:t>
            </a:r>
            <a:r>
              <a:rPr lang="en-US" altLang="zh-TW" sz="2000" i="1" baseline="-25000" dirty="0"/>
              <a:t>x </a:t>
            </a:r>
            <a:r>
              <a:rPr lang="en-US" altLang="zh-TW" sz="2000" i="1" dirty="0"/>
              <a:t>--(3)</a:t>
            </a:r>
          </a:p>
          <a:p>
            <a:pPr eaLnBrk="1" hangingPunct="1"/>
            <a:r>
              <a:rPr lang="en-US" altLang="zh-TW" sz="2000" i="1" dirty="0"/>
              <a:t>v=(F/</a:t>
            </a:r>
            <a:r>
              <a:rPr lang="en-US" altLang="zh-TW" sz="2000" i="1" dirty="0" err="1"/>
              <a:t>s</a:t>
            </a:r>
            <a:r>
              <a:rPr lang="en-US" altLang="zh-TW" sz="2000" i="1" baseline="-25000" dirty="0" err="1"/>
              <a:t>y</a:t>
            </a:r>
            <a:r>
              <a:rPr lang="en-US" altLang="zh-TW" sz="2000" i="1" dirty="0"/>
              <a:t>)*(</a:t>
            </a:r>
            <a:r>
              <a:rPr lang="en-US" altLang="zh-TW" sz="2000" i="1" dirty="0" err="1"/>
              <a:t>Y</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a:t>
            </a:r>
            <a:r>
              <a:rPr lang="en-US" altLang="zh-TW" sz="2000" i="1" dirty="0" err="1"/>
              <a:t>o</a:t>
            </a:r>
            <a:r>
              <a:rPr lang="en-US" altLang="zh-TW" sz="2000" i="1" baseline="-25000" dirty="0" err="1"/>
              <a:t>y</a:t>
            </a:r>
            <a:r>
              <a:rPr lang="en-US" altLang="zh-TW" sz="2000" i="1" baseline="-25000" dirty="0"/>
              <a:t> </a:t>
            </a:r>
            <a:r>
              <a:rPr lang="en-US" altLang="zh-TW" sz="2000" i="1" dirty="0"/>
              <a:t>--(4)</a:t>
            </a:r>
          </a:p>
          <a:p>
            <a:pPr eaLnBrk="1" hangingPunct="1"/>
            <a:endParaRPr lang="en-US" altLang="zh-TW" sz="2000" i="1"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baseline="-25000" dirty="0"/>
          </a:p>
          <a:p>
            <a:pPr eaLnBrk="1" hangingPunct="1">
              <a:buFontTx/>
              <a:buNone/>
            </a:pPr>
            <a:endParaRPr lang="en-US" altLang="zh-TW" sz="2400" baseline="-25000" dirty="0"/>
          </a:p>
          <a:p>
            <a:pPr eaLnBrk="1" hangingPunct="1"/>
            <a:endParaRPr lang="en-US" altLang="zh-TW" sz="2400" baseline="-25000" dirty="0"/>
          </a:p>
        </p:txBody>
      </p:sp>
      <mc:AlternateContent xmlns:mc="http://schemas.openxmlformats.org/markup-compatibility/2006" xmlns:a14="http://schemas.microsoft.com/office/drawing/2010/main">
        <mc:Choice Requires="a14">
          <p:sp>
            <p:nvSpPr>
              <p:cNvPr id="27652" name="Object 4"/>
              <p:cNvSpPr txBox="1">
                <a:spLocks noGrp="1"/>
              </p:cNvSpPr>
              <p:nvPr>
                <p:ph sz="half" idx="2"/>
              </p:nvPr>
            </p:nvSpPr>
            <p:spPr bwMode="auto">
              <a:xfrm>
                <a:off x="5181600" y="1524000"/>
                <a:ext cx="3733800" cy="4724400"/>
              </a:xfrm>
              <a:prstGeom prst="rect">
                <a:avLst/>
              </a:prstGeom>
              <a:noFill/>
              <a:ln>
                <a:noFill/>
              </a:ln>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m:rPr>
                                            <m:sty m:val="p"/>
                                          </m:rPr>
                                          <a:rPr lang="en-US" i="0">
                                            <a:solidFill>
                                              <a:srgbClr val="000000"/>
                                            </a:solidFill>
                                            <a:latin typeface="Cambria Math" panose="02040503050406030204" pitchFamily="18" charset="0"/>
                                          </a:rPr>
                                          <m:t>c</m:t>
                                        </m:r>
                                      </m:sub>
                                    </m:sSub>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𝑥</m:t>
                                        </m:r>
                                      </m:sub>
                                    </m:sSub>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r>
                        <a:rPr lang="en-US" i="1">
                          <a:solidFill>
                            <a:srgbClr val="000000"/>
                          </a:solidFill>
                          <a:latin typeface="Cambria Math" panose="02040503050406030204" pitchFamily="18" charset="0"/>
                        </a:rPr>
                        <m:t>𝑖𝑚𝑎𝑔𝑒</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𝑐𝑒𝑛𝑡𝑒𝑟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𝑝𝑖𝑥𝑒𝑙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𝑠𝑖𝑧𝑒</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Para>
                </a14:m>
                <a:br>
                  <a:rPr lang="en-US">
                    <a:solidFill>
                      <a:srgbClr val="000000"/>
                    </a:solidFill>
                  </a:rPr>
                </a:br>
                <a:endParaRPr lang="en-US"/>
              </a:p>
            </p:txBody>
          </p:sp>
        </mc:Choice>
        <mc:Fallback xmlns="">
          <p:sp>
            <p:nvSpPr>
              <p:cNvPr id="27652" name="Object 4"/>
              <p:cNvSpPr txBox="1">
                <a:spLocks noGrp="1" noRot="1" noChangeAspect="1" noMove="1" noResize="1" noEditPoints="1" noAdjustHandles="1" noChangeArrowheads="1" noChangeShapeType="1" noTextEdit="1"/>
              </p:cNvSpPr>
              <p:nvPr>
                <p:ph sz="half" idx="2"/>
              </p:nvPr>
            </p:nvSpPr>
            <p:spPr bwMode="auto">
              <a:xfrm>
                <a:off x="5181600" y="1524000"/>
                <a:ext cx="3733800" cy="4724400"/>
              </a:xfrm>
              <a:prstGeom prst="rect">
                <a:avLst/>
              </a:prstGeom>
              <a:blipFill>
                <a:blip r:embed="rId3"/>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04A3150-5F97-43A8-987F-447E099743C6}" type="slidenum">
              <a:rPr lang="en-US" smtClean="0"/>
              <a:pPr>
                <a:defRPr/>
              </a:pPr>
              <a:t>109</a:t>
            </a:fld>
            <a:endParaRPr lang="en-US"/>
          </a:p>
        </p:txBody>
      </p:sp>
    </p:spTree>
    <p:extLst>
      <p:ext uri="{BB962C8B-B14F-4D97-AF65-F5344CB8AC3E}">
        <p14:creationId xmlns:p14="http://schemas.microsoft.com/office/powerpoint/2010/main" val="39404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6553200" cy="685800"/>
          </a:xfrm>
        </p:spPr>
        <p:txBody>
          <a:bodyPr/>
          <a:lstStyle/>
          <a:p>
            <a:pPr algn="l"/>
            <a:r>
              <a:rPr lang="en-US" sz="2000" dirty="0"/>
              <a:t>A revision of basic matrix operations in case you forgot </a:t>
            </a:r>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xfrm>
                <a:off x="261937" y="1129990"/>
                <a:ext cx="6367463" cy="5093970"/>
              </a:xfrm>
              <a:prstGeom prst="rect">
                <a:avLst/>
              </a:prstGeom>
            </p:spPr>
            <p:txBody>
              <a:bodyPr>
                <a:noAutofit/>
              </a:bodyPr>
              <a:lstStyle/>
              <a:p>
                <a:pPr>
                  <a:buNone/>
                </a:pPr>
                <a14:m>
                  <m:oMathPara xmlns:m="http://schemas.openxmlformats.org/officeDocument/2006/math">
                    <m:oMathParaPr>
                      <m:jc m:val="left"/>
                    </m:oMathParaPr>
                    <m:oMath xmlns:m="http://schemas.openxmlformats.org/officeDocument/2006/math">
                      <m:r>
                        <a:rPr lang="en-US" sz="1400" i="1">
                          <a:solidFill>
                            <a:srgbClr val="000000"/>
                          </a:solidFill>
                          <a:latin typeface="Cambria Math" panose="02040503050406030204" pitchFamily="18" charset="0"/>
                        </a:rPr>
                        <m:t>𝐴</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𝑎</m:t>
                                </m:r>
                              </m:e>
                              <m:e>
                                <m:r>
                                  <a:rPr lang="en-US" sz="1400" i="1">
                                    <a:solidFill>
                                      <a:srgbClr val="000000"/>
                                    </a:solidFill>
                                    <a:latin typeface="Cambria Math" panose="02040503050406030204" pitchFamily="18" charset="0"/>
                                  </a:rPr>
                                  <m:t>𝑏</m:t>
                                </m:r>
                              </m:e>
                              <m:e>
                                <m:r>
                                  <a:rPr lang="en-US" sz="1400" i="1">
                                    <a:solidFill>
                                      <a:srgbClr val="000000"/>
                                    </a:solidFill>
                                    <a:latin typeface="Cambria Math" panose="02040503050406030204" pitchFamily="18" charset="0"/>
                                  </a:rPr>
                                  <m:t>𝑐</m:t>
                                </m:r>
                              </m:e>
                            </m:mr>
                            <m:mr>
                              <m:e>
                                <m:r>
                                  <a:rPr lang="en-US" sz="1400" i="1">
                                    <a:solidFill>
                                      <a:srgbClr val="000000"/>
                                    </a:solidFill>
                                    <a:latin typeface="Cambria Math" panose="02040503050406030204" pitchFamily="18" charset="0"/>
                                  </a:rPr>
                                  <m:t>𝑑</m:t>
                                </m:r>
                              </m:e>
                              <m:e>
                                <m:r>
                                  <a:rPr lang="en-US" sz="1400" i="1">
                                    <a:solidFill>
                                      <a:srgbClr val="000000"/>
                                    </a:solidFill>
                                    <a:latin typeface="Cambria Math" panose="02040503050406030204" pitchFamily="18" charset="0"/>
                                  </a:rPr>
                                  <m:t>𝑒</m:t>
                                </m:r>
                              </m:e>
                              <m:e>
                                <m:r>
                                  <a:rPr lang="en-US" sz="1400" i="1">
                                    <a:solidFill>
                                      <a:srgbClr val="000000"/>
                                    </a:solidFill>
                                    <a:latin typeface="Cambria Math" panose="02040503050406030204" pitchFamily="18" charset="0"/>
                                  </a:rPr>
                                  <m:t>𝑓</m:t>
                                </m:r>
                              </m:e>
                            </m:mr>
                            <m:mr>
                              <m:e>
                                <m:r>
                                  <a:rPr lang="en-US" sz="1400" i="1">
                                    <a:solidFill>
                                      <a:srgbClr val="000000"/>
                                    </a:solidFill>
                                    <a:latin typeface="Cambria Math" panose="02040503050406030204" pitchFamily="18" charset="0"/>
                                  </a:rPr>
                                  <m:t>𝑔</m:t>
                                </m:r>
                              </m:e>
                              <m:e>
                                <m:r>
                                  <a:rPr lang="en-US" sz="1400" i="1">
                                    <a:solidFill>
                                      <a:srgbClr val="000000"/>
                                    </a:solidFill>
                                    <a:latin typeface="Cambria Math" panose="02040503050406030204" pitchFamily="18" charset="0"/>
                                  </a:rPr>
                                  <m:t>h</m:t>
                                </m:r>
                              </m:e>
                              <m:e>
                                <m:r>
                                  <a:rPr lang="en-US" sz="1400" i="1">
                                    <a:solidFill>
                                      <a:srgbClr val="000000"/>
                                    </a:solidFill>
                                    <a:latin typeface="Cambria Math" panose="02040503050406030204" pitchFamily="18" charset="0"/>
                                  </a:rPr>
                                  <m:t>𝑖</m:t>
                                </m:r>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8</m:t>
                                </m:r>
                              </m:e>
                            </m:mr>
                            <m:mr>
                              <m:e>
                                <m:r>
                                  <a:rPr lang="en-US" sz="1400" i="1">
                                    <a:solidFill>
                                      <a:srgbClr val="000000"/>
                                    </a:solidFill>
                                    <a:latin typeface="Cambria Math" panose="02040503050406030204" pitchFamily="18" charset="0"/>
                                  </a:rPr>
                                  <m:t>6</m:t>
                                </m:r>
                              </m:e>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−9</m:t>
                                </m:r>
                              </m:e>
                            </m:mr>
                            <m:mr>
                              <m:e>
                                <m:r>
                                  <a:rPr lang="en-US" sz="1400" i="1">
                                    <a:solidFill>
                                      <a:srgbClr val="000000"/>
                                    </a:solidFill>
                                    <a:latin typeface="Cambria Math" panose="02040503050406030204" pitchFamily="18" charset="0"/>
                                  </a:rPr>
                                  <m:t>10</m:t>
                                </m:r>
                              </m:e>
                              <m:e>
                                <m:r>
                                  <a:rPr lang="en-US" sz="1400" i="1">
                                    <a:solidFill>
                                      <a:srgbClr val="000000"/>
                                    </a:solidFill>
                                    <a:latin typeface="Cambria Math" panose="02040503050406030204" pitchFamily="18" charset="0"/>
                                  </a:rPr>
                                  <m:t>7</m:t>
                                </m:r>
                              </m:e>
                              <m:e>
                                <m:r>
                                  <a:rPr lang="en-US" sz="1400" i="1">
                                    <a:solidFill>
                                      <a:srgbClr val="000000"/>
                                    </a:solidFill>
                                    <a:latin typeface="Cambria Math" panose="02040503050406030204" pitchFamily="18" charset="0"/>
                                  </a:rPr>
                                  <m:t>5</m:t>
                                </m:r>
                              </m:e>
                            </m:mr>
                          </m:m>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𝐵</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𝑗</m:t>
                                </m:r>
                              </m:e>
                              <m:e>
                                <m:r>
                                  <a:rPr lang="en-US" sz="1400" i="1">
                                    <a:solidFill>
                                      <a:srgbClr val="000000"/>
                                    </a:solidFill>
                                    <a:latin typeface="Cambria Math" panose="02040503050406030204" pitchFamily="18" charset="0"/>
                                  </a:rPr>
                                  <m:t>𝑘</m:t>
                                </m:r>
                              </m:e>
                              <m:e>
                                <m:r>
                                  <a:rPr lang="en-US" sz="1400" i="1">
                                    <a:solidFill>
                                      <a:srgbClr val="000000"/>
                                    </a:solidFill>
                                    <a:latin typeface="Cambria Math" panose="02040503050406030204" pitchFamily="18" charset="0"/>
                                  </a:rPr>
                                  <m:t>𝑙</m:t>
                                </m:r>
                              </m:e>
                            </m:mr>
                            <m:mr>
                              <m:e>
                                <m:r>
                                  <a:rPr lang="en-US" sz="1400" i="1">
                                    <a:solidFill>
                                      <a:srgbClr val="000000"/>
                                    </a:solidFill>
                                    <a:latin typeface="Cambria Math" panose="02040503050406030204" pitchFamily="18" charset="0"/>
                                  </a:rPr>
                                  <m:t>𝑚</m:t>
                                </m:r>
                              </m:e>
                              <m:e>
                                <m:r>
                                  <a:rPr lang="en-US" sz="1400" i="1">
                                    <a:solidFill>
                                      <a:srgbClr val="000000"/>
                                    </a:solidFill>
                                    <a:latin typeface="Cambria Math" panose="02040503050406030204" pitchFamily="18" charset="0"/>
                                  </a:rPr>
                                  <m:t>𝑛</m:t>
                                </m:r>
                              </m:e>
                              <m:e>
                                <m:r>
                                  <a:rPr lang="en-US" sz="1400" i="1">
                                    <a:solidFill>
                                      <a:srgbClr val="000000"/>
                                    </a:solidFill>
                                    <a:latin typeface="Cambria Math" panose="02040503050406030204" pitchFamily="18" charset="0"/>
                                  </a:rPr>
                                  <m:t>𝑜</m:t>
                                </m:r>
                              </m:e>
                            </m:mr>
                            <m:mr>
                              <m:e>
                                <m:r>
                                  <a:rPr lang="en-US" sz="1400" i="1">
                                    <a:solidFill>
                                      <a:srgbClr val="000000"/>
                                    </a:solidFill>
                                    <a:latin typeface="Cambria Math" panose="02040503050406030204" pitchFamily="18" charset="0"/>
                                  </a:rPr>
                                  <m:t>𝑝</m:t>
                                </m:r>
                              </m:e>
                              <m:e>
                                <m:r>
                                  <a:rPr lang="en-US" sz="1400" i="1">
                                    <a:solidFill>
                                      <a:srgbClr val="000000"/>
                                    </a:solidFill>
                                    <a:latin typeface="Cambria Math" panose="02040503050406030204" pitchFamily="18" charset="0"/>
                                  </a:rPr>
                                  <m:t>𝑞</m:t>
                                </m:r>
                              </m:e>
                              <m:e>
                                <m:r>
                                  <a:rPr lang="en-US" sz="1400" i="1">
                                    <a:solidFill>
                                      <a:srgbClr val="000000"/>
                                    </a:solidFill>
                                    <a:latin typeface="Cambria Math" panose="02040503050406030204" pitchFamily="18" charset="0"/>
                                  </a:rPr>
                                  <m:t>𝑟</m:t>
                                </m:r>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7</m:t>
                                </m:r>
                              </m:e>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−1</m:t>
                                </m:r>
                              </m:e>
                            </m:mr>
                            <m:mr>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4</m:t>
                                </m:r>
                              </m:e>
                              <m:e>
                                <m:r>
                                  <a:rPr lang="en-US" sz="1400" i="1">
                                    <a:solidFill>
                                      <a:srgbClr val="000000"/>
                                    </a:solidFill>
                                    <a:latin typeface="Cambria Math" panose="02040503050406030204" pitchFamily="18" charset="0"/>
                                  </a:rPr>
                                  <m:t>6</m:t>
                                </m:r>
                              </m:e>
                            </m:mr>
                          </m:m>
                        </m:e>
                      </m:d>
                    </m:oMath>
                    <m:oMath xmlns:m="http://schemas.openxmlformats.org/officeDocument/2006/math">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𝐴</m:t>
                          </m:r>
                        </m:e>
                        <m:sup>
                          <m:r>
                            <a:rPr lang="en-US" sz="1400" i="1">
                              <a:solidFill>
                                <a:srgbClr val="000000"/>
                              </a:solidFill>
                              <a:latin typeface="Cambria Math" panose="02040503050406030204" pitchFamily="18" charset="0"/>
                            </a:rPr>
                            <m:t>𝑇</m:t>
                          </m:r>
                        </m:sup>
                      </m:sSup>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𝐴</m:t>
                          </m:r>
                        </m:e>
                        <m:sup>
                          <m:r>
                            <a:rPr lang="en-US" sz="1400" i="1">
                              <a:solidFill>
                                <a:srgbClr val="000000"/>
                              </a:solidFill>
                              <a:latin typeface="Cambria Math" panose="02040503050406030204" pitchFamily="18" charset="0"/>
                            </a:rPr>
                            <m:t>′</m:t>
                          </m:r>
                        </m:sup>
                      </m:sSup>
                      <m:r>
                        <a:rPr lang="en-US" sz="1400" i="1">
                          <a:solidFill>
                            <a:srgbClr val="000000"/>
                          </a:solidFill>
                          <a:latin typeface="Cambria Math" panose="02040503050406030204" pitchFamily="18" charset="0"/>
                        </a:rPr>
                        <m:t>=</m:t>
                      </m:r>
                      <m:r>
                        <m:rPr>
                          <m:nor/>
                        </m:rPr>
                        <a:rPr lang="en-US" sz="1400" i="0">
                          <a:solidFill>
                            <a:srgbClr val="000000"/>
                          </a:solidFill>
                          <a:latin typeface="Cambria Math" panose="02040503050406030204" pitchFamily="18" charset="0"/>
                        </a:rPr>
                        <m:t>transpose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of</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𝑎</m:t>
                                </m:r>
                              </m:e>
                              <m:e>
                                <m:r>
                                  <a:rPr lang="en-US" sz="1400" i="1">
                                    <a:solidFill>
                                      <a:srgbClr val="000000"/>
                                    </a:solidFill>
                                    <a:latin typeface="Cambria Math" panose="02040503050406030204" pitchFamily="18" charset="0"/>
                                  </a:rPr>
                                  <m:t>𝑑</m:t>
                                </m:r>
                              </m:e>
                              <m:e>
                                <m:r>
                                  <a:rPr lang="en-US" sz="1400" i="1">
                                    <a:solidFill>
                                      <a:srgbClr val="000000"/>
                                    </a:solidFill>
                                    <a:latin typeface="Cambria Math" panose="02040503050406030204" pitchFamily="18" charset="0"/>
                                  </a:rPr>
                                  <m:t>𝑔</m:t>
                                </m:r>
                              </m:e>
                            </m:mr>
                            <m:mr>
                              <m:e>
                                <m:r>
                                  <a:rPr lang="en-US" sz="1400" i="1">
                                    <a:solidFill>
                                      <a:srgbClr val="000000"/>
                                    </a:solidFill>
                                    <a:latin typeface="Cambria Math" panose="02040503050406030204" pitchFamily="18" charset="0"/>
                                  </a:rPr>
                                  <m:t>𝑏</m:t>
                                </m:r>
                              </m:e>
                              <m:e>
                                <m:r>
                                  <a:rPr lang="en-US" sz="1400" i="1">
                                    <a:solidFill>
                                      <a:srgbClr val="000000"/>
                                    </a:solidFill>
                                    <a:latin typeface="Cambria Math" panose="02040503050406030204" pitchFamily="18" charset="0"/>
                                  </a:rPr>
                                  <m:t>𝑒</m:t>
                                </m:r>
                              </m:e>
                              <m:e>
                                <m:r>
                                  <a:rPr lang="en-US" sz="1400" i="1">
                                    <a:solidFill>
                                      <a:srgbClr val="000000"/>
                                    </a:solidFill>
                                    <a:latin typeface="Cambria Math" panose="02040503050406030204" pitchFamily="18" charset="0"/>
                                  </a:rPr>
                                  <m:t>h</m:t>
                                </m:r>
                              </m:e>
                            </m:mr>
                            <m:mr>
                              <m:e>
                                <m:r>
                                  <a:rPr lang="en-US" sz="1400" i="1">
                                    <a:solidFill>
                                      <a:srgbClr val="000000"/>
                                    </a:solidFill>
                                    <a:latin typeface="Cambria Math" panose="02040503050406030204" pitchFamily="18" charset="0"/>
                                  </a:rPr>
                                  <m:t>𝑐</m:t>
                                </m:r>
                              </m:e>
                              <m:e>
                                <m:r>
                                  <a:rPr lang="en-US" sz="1400" i="1">
                                    <a:solidFill>
                                      <a:srgbClr val="000000"/>
                                    </a:solidFill>
                                    <a:latin typeface="Cambria Math" panose="02040503050406030204" pitchFamily="18" charset="0"/>
                                  </a:rPr>
                                  <m:t>𝑓</m:t>
                                </m:r>
                              </m:e>
                              <m:e>
                                <m:r>
                                  <a:rPr lang="en-US" sz="1400" i="1">
                                    <a:solidFill>
                                      <a:srgbClr val="000000"/>
                                    </a:solidFill>
                                    <a:latin typeface="Cambria Math" panose="02040503050406030204" pitchFamily="18" charset="0"/>
                                  </a:rPr>
                                  <m:t>𝑖</m:t>
                                </m:r>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6</m:t>
                                </m:r>
                              </m:e>
                              <m:e>
                                <m:r>
                                  <a:rPr lang="en-US" sz="1400" i="1">
                                    <a:solidFill>
                                      <a:srgbClr val="000000"/>
                                    </a:solidFill>
                                    <a:latin typeface="Cambria Math" panose="02040503050406030204" pitchFamily="18" charset="0"/>
                                  </a:rPr>
                                  <m:t>10</m:t>
                                </m:r>
                              </m:e>
                            </m:mr>
                            <m:mr>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7</m:t>
                                </m:r>
                              </m:e>
                            </m:mr>
                            <m:mr>
                              <m:e>
                                <m:r>
                                  <a:rPr lang="en-US" sz="1400" i="1">
                                    <a:solidFill>
                                      <a:srgbClr val="000000"/>
                                    </a:solidFill>
                                    <a:latin typeface="Cambria Math" panose="02040503050406030204" pitchFamily="18" charset="0"/>
                                  </a:rPr>
                                  <m:t>8</m:t>
                                </m:r>
                              </m:e>
                              <m:e>
                                <m:r>
                                  <a:rPr lang="en-US" sz="1400" i="1">
                                    <a:solidFill>
                                      <a:srgbClr val="000000"/>
                                    </a:solidFill>
                                    <a:latin typeface="Cambria Math" panose="02040503050406030204" pitchFamily="18" charset="0"/>
                                  </a:rPr>
                                  <m:t>−9</m:t>
                                </m:r>
                              </m:e>
                              <m:e>
                                <m:r>
                                  <a:rPr lang="en-US" sz="1400" i="1">
                                    <a:solidFill>
                                      <a:srgbClr val="000000"/>
                                    </a:solidFill>
                                    <a:latin typeface="Cambria Math" panose="02040503050406030204" pitchFamily="18" charset="0"/>
                                  </a:rPr>
                                  <m:t>5</m:t>
                                </m:r>
                              </m:e>
                            </m:mr>
                          </m:m>
                        </m:e>
                      </m:d>
                      <m:r>
                        <a:rPr lang="en-US" sz="1400" i="1">
                          <a:solidFill>
                            <a:srgbClr val="000000"/>
                          </a:solidFill>
                          <a:latin typeface="Cambria Math" panose="02040503050406030204" pitchFamily="18" charset="0"/>
                        </a:rPr>
                        <m:t>,</m:t>
                      </m:r>
                    </m:oMath>
                    <m:oMath xmlns:m="http://schemas.openxmlformats.org/officeDocument/2006/math">
                      <m:r>
                        <m:rPr>
                          <m:nor/>
                        </m:rPr>
                        <a:rPr lang="en-US" sz="1400" i="0">
                          <a:solidFill>
                            <a:srgbClr val="000000"/>
                          </a:solidFill>
                          <a:latin typeface="Cambria Math" panose="02040503050406030204" pitchFamily="18" charset="0"/>
                        </a:rPr>
                        <m:t>note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transposition</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means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rows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become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columns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and</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columns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become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rows</m:t>
                      </m:r>
                    </m:oMath>
                    <m:oMath xmlns:m="http://schemas.openxmlformats.org/officeDocument/2006/math">
                      <m:r>
                        <a:rPr lang="en-US" sz="1400" i="1">
                          <a:solidFill>
                            <a:srgbClr val="000000"/>
                          </a:solidFill>
                          <a:latin typeface="Cambria Math" panose="02040503050406030204" pitchFamily="18" charset="0"/>
                        </a:rPr>
                        <m:t>𝐴</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𝐵</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𝑗</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𝑏</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𝑚</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𝑐</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𝑝</m:t>
                                </m:r>
                              </m:e>
                              <m:e>
                                <m:r>
                                  <a:rPr lang="en-US" sz="1400" i="1">
                                    <a:solidFill>
                                      <a:srgbClr val="000000"/>
                                    </a:solidFill>
                                    <a:latin typeface="Cambria Math" panose="02040503050406030204" pitchFamily="18" charset="0"/>
                                  </a:rPr>
                                  <m:t>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𝑘</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𝑏</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𝑛</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𝑐</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𝑞</m:t>
                                </m:r>
                              </m:e>
                              <m:e>
                                <m:r>
                                  <a:rPr lang="en-US" sz="1400" i="1">
                                    <a:solidFill>
                                      <a:srgbClr val="000000"/>
                                    </a:solidFill>
                                    <a:latin typeface="Cambria Math" panose="02040503050406030204" pitchFamily="18" charset="0"/>
                                  </a:rPr>
                                  <m:t>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𝑙</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𝑏</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𝑜</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𝑐</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𝑟</m:t>
                                </m:r>
                              </m:e>
                            </m:mr>
                            <m:mr>
                              <m:e>
                                <m:r>
                                  <a:rPr lang="en-US" sz="1400" i="1">
                                    <a:solidFill>
                                      <a:srgbClr val="000000"/>
                                    </a:solidFill>
                                    <a:latin typeface="Cambria Math" panose="02040503050406030204" pitchFamily="18" charset="0"/>
                                  </a:rPr>
                                  <m:t>𝑑</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𝑗</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𝑒</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𝑚</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𝑓</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𝑝</m:t>
                                </m:r>
                              </m:e>
                              <m:e>
                                <m:r>
                                  <a:rPr lang="en-US" sz="1400" i="1">
                                    <a:solidFill>
                                      <a:srgbClr val="000000"/>
                                    </a:solidFill>
                                    <a:latin typeface="Cambria Math" panose="02040503050406030204" pitchFamily="18" charset="0"/>
                                  </a:rPr>
                                  <m:t>𝑑</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𝑘</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𝑒</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𝑛</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𝑓</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𝑞</m:t>
                                </m:r>
                              </m:e>
                              <m:e>
                                <m:r>
                                  <a:rPr lang="en-US" sz="1400" i="1">
                                    <a:solidFill>
                                      <a:srgbClr val="000000"/>
                                    </a:solidFill>
                                    <a:latin typeface="Cambria Math" panose="02040503050406030204" pitchFamily="18" charset="0"/>
                                  </a:rPr>
                                  <m:t>𝑑</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𝑙</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𝑒</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𝑜</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𝑓</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𝑟</m:t>
                                </m:r>
                              </m:e>
                            </m:mr>
                            <m:mr>
                              <m:e>
                                <m:r>
                                  <a:rPr lang="en-US" sz="1400" i="1">
                                    <a:solidFill>
                                      <a:srgbClr val="000000"/>
                                    </a:solidFill>
                                    <a:latin typeface="Cambria Math" panose="02040503050406030204" pitchFamily="18" charset="0"/>
                                  </a:rPr>
                                  <m:t>𝑔</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𝑗</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h</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𝑚</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𝑝</m:t>
                                </m:r>
                              </m:e>
                              <m:e>
                                <m:r>
                                  <a:rPr lang="en-US" sz="1400" i="1">
                                    <a:solidFill>
                                      <a:srgbClr val="000000"/>
                                    </a:solidFill>
                                    <a:latin typeface="Cambria Math" panose="02040503050406030204" pitchFamily="18" charset="0"/>
                                  </a:rPr>
                                  <m:t>𝑔</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𝑘</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h</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𝑛</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𝑞</m:t>
                                </m:r>
                              </m:e>
                              <m:e>
                                <m:r>
                                  <a:rPr lang="en-US" sz="1400" i="1">
                                    <a:solidFill>
                                      <a:srgbClr val="000000"/>
                                    </a:solidFill>
                                    <a:latin typeface="Cambria Math" panose="02040503050406030204" pitchFamily="18" charset="0"/>
                                  </a:rPr>
                                  <m:t>𝑔</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𝑙</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h</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𝑜</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𝑟</m:t>
                                </m:r>
                              </m:e>
                            </m:mr>
                          </m:m>
                        </m:e>
                      </m:d>
                    </m:oMath>
                    <m:oMath xmlns:m="http://schemas.openxmlformats.org/officeDocument/2006/math">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8</m:t>
                                </m:r>
                              </m:e>
                            </m:mr>
                            <m:mr>
                              <m:e>
                                <m:r>
                                  <a:rPr lang="en-US" sz="1400" i="1">
                                    <a:solidFill>
                                      <a:srgbClr val="000000"/>
                                    </a:solidFill>
                                    <a:latin typeface="Cambria Math" panose="02040503050406030204" pitchFamily="18" charset="0"/>
                                  </a:rPr>
                                  <m:t>6</m:t>
                                </m:r>
                              </m:e>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−9</m:t>
                                </m:r>
                              </m:e>
                            </m:mr>
                            <m:mr>
                              <m:e>
                                <m:r>
                                  <a:rPr lang="en-US" sz="1400" i="1">
                                    <a:solidFill>
                                      <a:srgbClr val="000000"/>
                                    </a:solidFill>
                                    <a:latin typeface="Cambria Math" panose="02040503050406030204" pitchFamily="18" charset="0"/>
                                  </a:rPr>
                                  <m:t>10</m:t>
                                </m:r>
                              </m:e>
                              <m:e>
                                <m:r>
                                  <a:rPr lang="en-US" sz="1400" i="1">
                                    <a:solidFill>
                                      <a:srgbClr val="000000"/>
                                    </a:solidFill>
                                    <a:latin typeface="Cambria Math" panose="02040503050406030204" pitchFamily="18" charset="0"/>
                                  </a:rPr>
                                  <m:t>7</m:t>
                                </m:r>
                              </m:e>
                              <m:e>
                                <m:r>
                                  <a:rPr lang="en-US" sz="1400" i="1">
                                    <a:solidFill>
                                      <a:srgbClr val="000000"/>
                                    </a:solidFill>
                                    <a:latin typeface="Cambria Math" panose="02040503050406030204" pitchFamily="18" charset="0"/>
                                  </a:rPr>
                                  <m:t>5</m:t>
                                </m:r>
                              </m:e>
                            </m:mr>
                          </m:m>
                        </m:e>
                      </m:d>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7</m:t>
                                </m:r>
                              </m:e>
                              <m:e>
                                <m:r>
                                  <a:rPr lang="en-US" sz="1400" i="1">
                                    <a:solidFill>
                                      <a:srgbClr val="000000"/>
                                    </a:solidFill>
                                    <a:latin typeface="Cambria Math" panose="02040503050406030204" pitchFamily="18" charset="0"/>
                                  </a:rPr>
                                  <m:t>−2</m:t>
                                </m:r>
                              </m:e>
                              <m:e>
                                <m:r>
                                  <a:rPr lang="en-US" sz="1400" i="1">
                                    <a:solidFill>
                                      <a:srgbClr val="000000"/>
                                    </a:solidFill>
                                    <a:latin typeface="Cambria Math" panose="02040503050406030204" pitchFamily="18" charset="0"/>
                                  </a:rPr>
                                  <m:t>−1</m:t>
                                </m:r>
                              </m:e>
                            </m:mr>
                            <m:mr>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4</m:t>
                                </m:r>
                              </m:e>
                              <m:e>
                                <m:r>
                                  <a:rPr lang="en-US" sz="1400" i="1">
                                    <a:solidFill>
                                      <a:srgbClr val="000000"/>
                                    </a:solidFill>
                                    <a:latin typeface="Cambria Math" panose="02040503050406030204" pitchFamily="18" charset="0"/>
                                  </a:rPr>
                                  <m:t>6</m:t>
                                </m:r>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1∗2+3∗7+8∗3</m:t>
                                </m:r>
                              </m:e>
                              <m:e>
                                <m:r>
                                  <a:rPr lang="en-US" sz="1400" i="1">
                                    <a:solidFill>
                                      <a:srgbClr val="000000"/>
                                    </a:solidFill>
                                    <a:latin typeface="Cambria Math" panose="02040503050406030204" pitchFamily="18" charset="0"/>
                                  </a:rPr>
                                  <m:t>1∗1+3∗(−2)+8∗4</m:t>
                                </m:r>
                              </m:e>
                              <m:e>
                                <m:r>
                                  <a:rPr lang="en-US" sz="1400" i="1">
                                    <a:solidFill>
                                      <a:srgbClr val="000000"/>
                                    </a:solidFill>
                                    <a:latin typeface="Cambria Math" panose="02040503050406030204" pitchFamily="18" charset="0"/>
                                  </a:rPr>
                                  <m:t>1∗0+3∗(−1)+8∗6</m:t>
                                </m:r>
                              </m:e>
                            </m:mr>
                            <m:mr>
                              <m:e>
                                <m:r>
                                  <a:rPr lang="en-US" sz="1400" i="1">
                                    <a:solidFill>
                                      <a:srgbClr val="000000"/>
                                    </a:solidFill>
                                    <a:latin typeface="Cambria Math" panose="02040503050406030204" pitchFamily="18" charset="0"/>
                                  </a:rPr>
                                  <m:t>6∗2+2∗7+(−9)∗3</m:t>
                                </m:r>
                              </m:e>
                              <m:e>
                                <m:r>
                                  <a:rPr lang="en-US" sz="1400" i="1">
                                    <a:solidFill>
                                      <a:srgbClr val="000000"/>
                                    </a:solidFill>
                                    <a:latin typeface="Cambria Math" panose="02040503050406030204" pitchFamily="18" charset="0"/>
                                  </a:rPr>
                                  <m:t>6∗1+2∗(−2)+(−9)∗4</m:t>
                                </m:r>
                              </m:e>
                              <m:e>
                                <m:r>
                                  <a:rPr lang="en-US" sz="1400" i="1">
                                    <a:solidFill>
                                      <a:srgbClr val="000000"/>
                                    </a:solidFill>
                                    <a:latin typeface="Cambria Math" panose="02040503050406030204" pitchFamily="18" charset="0"/>
                                  </a:rPr>
                                  <m:t>6∗0+2∗(−1)+(−9)∗6</m:t>
                                </m:r>
                              </m:e>
                            </m:mr>
                            <m:mr>
                              <m:e>
                                <m:r>
                                  <a:rPr lang="en-US" sz="1400" i="1">
                                    <a:solidFill>
                                      <a:srgbClr val="000000"/>
                                    </a:solidFill>
                                    <a:latin typeface="Cambria Math" panose="02040503050406030204" pitchFamily="18" charset="0"/>
                                  </a:rPr>
                                  <m:t>10∗2+7∗7+5∗3</m:t>
                                </m:r>
                              </m:e>
                              <m:e>
                                <m:r>
                                  <a:rPr lang="en-US" sz="1400" i="1">
                                    <a:solidFill>
                                      <a:srgbClr val="000000"/>
                                    </a:solidFill>
                                    <a:latin typeface="Cambria Math" panose="02040503050406030204" pitchFamily="18" charset="0"/>
                                  </a:rPr>
                                  <m:t>10∗1+7∗(−2)+5∗4</m:t>
                                </m:r>
                              </m:e>
                              <m:e>
                                <m:r>
                                  <a:rPr lang="en-US" sz="1400" i="1">
                                    <a:solidFill>
                                      <a:srgbClr val="000000"/>
                                    </a:solidFill>
                                    <a:latin typeface="Cambria Math" panose="02040503050406030204" pitchFamily="18" charset="0"/>
                                  </a:rPr>
                                  <m:t>10∗0+7∗(−1)+5∗6</m:t>
                                </m:r>
                              </m:e>
                            </m:mr>
                          </m:m>
                        </m:e>
                      </m:d>
                    </m:oMath>
                    <m:oMath xmlns:m="http://schemas.openxmlformats.org/officeDocument/2006/math">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m:rPr>
                                    <m:nor/>
                                  </m:rPr>
                                  <a:rPr lang="en-US" sz="1400" i="0">
                                    <a:solidFill>
                                      <a:srgbClr val="000000"/>
                                    </a:solidFill>
                                    <a:latin typeface="Cambria Math" panose="02040503050406030204" pitchFamily="18" charset="0"/>
                                  </a:rPr>
                                  <m:t>47</m:t>
                                </m:r>
                              </m:e>
                              <m:e>
                                <m:r>
                                  <m:rPr>
                                    <m:nor/>
                                  </m:rPr>
                                  <a:rPr lang="en-US" sz="1400" i="0">
                                    <a:solidFill>
                                      <a:srgbClr val="000000"/>
                                    </a:solidFill>
                                    <a:latin typeface="Cambria Math" panose="02040503050406030204" pitchFamily="18" charset="0"/>
                                  </a:rPr>
                                  <m:t>27</m:t>
                                </m:r>
                              </m:e>
                              <m:e>
                                <m:r>
                                  <m:rPr>
                                    <m:nor/>
                                  </m:rPr>
                                  <a:rPr lang="en-US" sz="1400" i="0">
                                    <a:solidFill>
                                      <a:srgbClr val="000000"/>
                                    </a:solidFill>
                                    <a:latin typeface="Cambria Math" panose="02040503050406030204" pitchFamily="18" charset="0"/>
                                  </a:rPr>
                                  <m:t>45</m:t>
                                </m:r>
                              </m:e>
                            </m:mr>
                            <m:mr>
                              <m:e>
                                <m:r>
                                  <a:rPr lang="en-US" sz="1400" i="1">
                                    <a:solidFill>
                                      <a:srgbClr val="000000"/>
                                    </a:solidFill>
                                    <a:latin typeface="Cambria Math" panose="02040503050406030204" pitchFamily="18" charset="0"/>
                                  </a:rPr>
                                  <m:t>−1</m:t>
                                </m:r>
                              </m:e>
                              <m:e>
                                <m:r>
                                  <m:rPr>
                                    <m:nor/>
                                  </m:rPr>
                                  <a:rPr lang="en-US" sz="1400" i="0">
                                    <a:solidFill>
                                      <a:srgbClr val="000000"/>
                                    </a:solidFill>
                                    <a:latin typeface="Cambria Math" panose="02040503050406030204" pitchFamily="18" charset="0"/>
                                  </a:rPr>
                                  <m:t>−34</m:t>
                                </m:r>
                              </m:e>
                              <m:e>
                                <m:r>
                                  <m:rPr>
                                    <m:nor/>
                                  </m:rPr>
                                  <a:rPr lang="en-US" sz="1400" i="0">
                                    <a:solidFill>
                                      <a:srgbClr val="000000"/>
                                    </a:solidFill>
                                    <a:latin typeface="Cambria Math" panose="02040503050406030204" pitchFamily="18" charset="0"/>
                                  </a:rPr>
                                  <m:t>−56</m:t>
                                </m:r>
                              </m:e>
                            </m:mr>
                            <m:mr>
                              <m:e>
                                <m:r>
                                  <a:rPr lang="en-US" sz="1400" i="1">
                                    <a:solidFill>
                                      <a:srgbClr val="000000"/>
                                    </a:solidFill>
                                    <a:latin typeface="Cambria Math" panose="02040503050406030204" pitchFamily="18" charset="0"/>
                                  </a:rPr>
                                  <m:t>84</m:t>
                                </m:r>
                              </m:e>
                              <m:e>
                                <m:r>
                                  <m:rPr>
                                    <m:nor/>
                                  </m:rPr>
                                  <a:rPr lang="en-US" sz="1400" i="0">
                                    <a:solidFill>
                                      <a:srgbClr val="000000"/>
                                    </a:solidFill>
                                    <a:latin typeface="Cambria Math" panose="02040503050406030204" pitchFamily="18" charset="0"/>
                                  </a:rPr>
                                  <m:t>16</m:t>
                                </m:r>
                              </m:e>
                              <m:e>
                                <m:r>
                                  <m:rPr>
                                    <m:nor/>
                                  </m:rPr>
                                  <a:rPr lang="en-US" sz="1400" i="0">
                                    <a:solidFill>
                                      <a:srgbClr val="000000"/>
                                    </a:solidFill>
                                    <a:latin typeface="Cambria Math" panose="02040503050406030204" pitchFamily="18" charset="0"/>
                                  </a:rPr>
                                  <m:t>23</m:t>
                                </m:r>
                              </m:e>
                            </m:mr>
                          </m:m>
                        </m:e>
                      </m:d>
                    </m:oMath>
                    <m:oMath xmlns:m="http://schemas.openxmlformats.org/officeDocument/2006/math">
                      <m:r>
                        <a:rPr lang="en-US" sz="1400" i="1">
                          <a:solidFill>
                            <a:srgbClr val="000000"/>
                          </a:solidFill>
                          <a:latin typeface="Cambria Math" panose="02040503050406030204" pitchFamily="18" charset="0"/>
                        </a:rPr>
                        <m:t>𝐴</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𝐵</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1+2</m:t>
                                </m:r>
                              </m:e>
                              <m:e>
                                <m:r>
                                  <a:rPr lang="en-US" sz="1400" i="1">
                                    <a:solidFill>
                                      <a:srgbClr val="000000"/>
                                    </a:solidFill>
                                    <a:latin typeface="Cambria Math" panose="02040503050406030204" pitchFamily="18" charset="0"/>
                                  </a:rPr>
                                  <m:t>3+1</m:t>
                                </m:r>
                              </m:e>
                              <m:e>
                                <m:r>
                                  <a:rPr lang="en-US" sz="1400" i="1">
                                    <a:solidFill>
                                      <a:srgbClr val="000000"/>
                                    </a:solidFill>
                                    <a:latin typeface="Cambria Math" panose="02040503050406030204" pitchFamily="18" charset="0"/>
                                  </a:rPr>
                                  <m:t>8+0</m:t>
                                </m:r>
                              </m:e>
                            </m:mr>
                            <m:mr>
                              <m:e>
                                <m:r>
                                  <a:rPr lang="en-US" sz="1400" i="1">
                                    <a:solidFill>
                                      <a:srgbClr val="000000"/>
                                    </a:solidFill>
                                    <a:latin typeface="Cambria Math" panose="02040503050406030204" pitchFamily="18" charset="0"/>
                                  </a:rPr>
                                  <m:t>6+7</m:t>
                                </m:r>
                              </m:e>
                              <m:e>
                                <m:r>
                                  <a:rPr lang="en-US" sz="1400" i="1">
                                    <a:solidFill>
                                      <a:srgbClr val="000000"/>
                                    </a:solidFill>
                                    <a:latin typeface="Cambria Math" panose="02040503050406030204" pitchFamily="18" charset="0"/>
                                  </a:rPr>
                                  <m:t>2−2</m:t>
                                </m:r>
                              </m:e>
                              <m:e>
                                <m:r>
                                  <a:rPr lang="en-US" sz="1400" i="1">
                                    <a:solidFill>
                                      <a:srgbClr val="000000"/>
                                    </a:solidFill>
                                    <a:latin typeface="Cambria Math" panose="02040503050406030204" pitchFamily="18" charset="0"/>
                                  </a:rPr>
                                  <m:t>−9−1</m:t>
                                </m:r>
                              </m:e>
                            </m:mr>
                            <m:mr>
                              <m:e>
                                <m:r>
                                  <a:rPr lang="en-US" sz="1400" i="1">
                                    <a:solidFill>
                                      <a:srgbClr val="000000"/>
                                    </a:solidFill>
                                    <a:latin typeface="Cambria Math" panose="02040503050406030204" pitchFamily="18" charset="0"/>
                                  </a:rPr>
                                  <m:t>10+3</m:t>
                                </m:r>
                              </m:e>
                              <m:e>
                                <m:r>
                                  <a:rPr lang="en-US" sz="1400" i="1">
                                    <a:solidFill>
                                      <a:srgbClr val="000000"/>
                                    </a:solidFill>
                                    <a:latin typeface="Cambria Math" panose="02040503050406030204" pitchFamily="18" charset="0"/>
                                  </a:rPr>
                                  <m:t>7+4</m:t>
                                </m:r>
                              </m:e>
                              <m:e>
                                <m:r>
                                  <a:rPr lang="en-US" sz="1400" i="1">
                                    <a:solidFill>
                                      <a:srgbClr val="000000"/>
                                    </a:solidFill>
                                    <a:latin typeface="Cambria Math" panose="02040503050406030204" pitchFamily="18" charset="0"/>
                                  </a:rPr>
                                  <m:t>5+6</m:t>
                                </m:r>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3</m:t>
                                </m:r>
                              </m:e>
                              <m:e>
                                <m:r>
                                  <a:rPr lang="en-US" sz="1400" i="1">
                                    <a:solidFill>
                                      <a:srgbClr val="000000"/>
                                    </a:solidFill>
                                    <a:latin typeface="Cambria Math" panose="02040503050406030204" pitchFamily="18" charset="0"/>
                                  </a:rPr>
                                  <m:t>4</m:t>
                                </m:r>
                              </m:e>
                              <m:e>
                                <m:r>
                                  <a:rPr lang="en-US" sz="1400" i="1">
                                    <a:solidFill>
                                      <a:srgbClr val="000000"/>
                                    </a:solidFill>
                                    <a:latin typeface="Cambria Math" panose="02040503050406030204" pitchFamily="18" charset="0"/>
                                  </a:rPr>
                                  <m:t>8</m:t>
                                </m:r>
                              </m:e>
                            </m:mr>
                            <m:mr>
                              <m:e>
                                <m:r>
                                  <a:rPr lang="en-US" sz="1400" i="1">
                                    <a:solidFill>
                                      <a:srgbClr val="000000"/>
                                    </a:solidFill>
                                    <a:latin typeface="Cambria Math" panose="02040503050406030204" pitchFamily="18" charset="0"/>
                                  </a:rPr>
                                  <m:t>13</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−10</m:t>
                                </m:r>
                              </m:e>
                            </m:mr>
                            <m:mr>
                              <m:e>
                                <m:r>
                                  <a:rPr lang="en-US" sz="1400" i="1">
                                    <a:solidFill>
                                      <a:srgbClr val="000000"/>
                                    </a:solidFill>
                                    <a:latin typeface="Cambria Math" panose="02040503050406030204" pitchFamily="18" charset="0"/>
                                  </a:rPr>
                                  <m:t>13</m:t>
                                </m:r>
                              </m:e>
                              <m:e>
                                <m:r>
                                  <a:rPr lang="en-US" sz="1400" i="1">
                                    <a:solidFill>
                                      <a:srgbClr val="000000"/>
                                    </a:solidFill>
                                    <a:latin typeface="Cambria Math" panose="02040503050406030204" pitchFamily="18" charset="0"/>
                                  </a:rPr>
                                  <m:t>11</m:t>
                                </m:r>
                              </m:e>
                              <m:e>
                                <m:r>
                                  <a:rPr lang="en-US" sz="1400" i="1">
                                    <a:solidFill>
                                      <a:srgbClr val="000000"/>
                                    </a:solidFill>
                                    <a:latin typeface="Cambria Math" panose="02040503050406030204" pitchFamily="18" charset="0"/>
                                  </a:rPr>
                                  <m:t>11</m:t>
                                </m:r>
                              </m:e>
                            </m:mr>
                          </m:m>
                        </m:e>
                      </m:d>
                    </m:oMath>
                    <m:oMath xmlns:m="http://schemas.openxmlformats.org/officeDocument/2006/math">
                      <m:r>
                        <m:rPr>
                          <m:nor/>
                        </m:rPr>
                        <a:rPr lang="en-US" sz="1400" i="0">
                          <a:solidFill>
                            <a:srgbClr val="000000"/>
                          </a:solidFill>
                          <a:latin typeface="Cambria Math" panose="02040503050406030204" pitchFamily="18" charset="0"/>
                        </a:rPr>
                        <m:t>If</m:t>
                      </m:r>
                      <m:r>
                        <m:rPr>
                          <m:nor/>
                        </m:rPr>
                        <a:rPr lang="en-US" sz="1400" i="0">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𝑅</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is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m:t>
                      </m:r>
                      <m:r>
                        <m:rPr>
                          <m:nor/>
                        </m:rPr>
                        <a:rPr lang="en-US" sz="1400" i="0">
                          <a:solidFill>
                            <a:srgbClr val="000000"/>
                          </a:solidFill>
                          <a:latin typeface="Cambria Math" panose="02040503050406030204" pitchFamily="18" charset="0"/>
                        </a:rPr>
                        <m:t> 3</m:t>
                      </m:r>
                      <m:r>
                        <a:rPr lang="en-US" sz="1400" i="1">
                          <a:solidFill>
                            <a:srgbClr val="000000"/>
                          </a:solidFill>
                          <a:latin typeface="Cambria Math" panose="02040503050406030204" pitchFamily="18" charset="0"/>
                        </a:rPr>
                        <m:t>×</m:t>
                      </m:r>
                      <m:r>
                        <m:rPr>
                          <m:nor/>
                        </m:rPr>
                        <a:rPr lang="en-US" sz="1400" i="0">
                          <a:solidFill>
                            <a:srgbClr val="000000"/>
                          </a:solidFill>
                          <a:latin typeface="Cambria Math" panose="02040503050406030204" pitchFamily="18" charset="0"/>
                        </a:rPr>
                        <m:t>3 </m:t>
                      </m:r>
                      <m:r>
                        <m:rPr>
                          <m:nor/>
                        </m:rPr>
                        <a:rPr lang="en-US" sz="1400" i="0">
                          <a:solidFill>
                            <a:srgbClr val="000000"/>
                          </a:solidFill>
                          <a:latin typeface="Cambria Math" panose="02040503050406030204" pitchFamily="18" charset="0"/>
                        </a:rPr>
                        <m:t>rotation</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matrix</m:t>
                      </m:r>
                      <m:r>
                        <m:rPr>
                          <m:nor/>
                        </m:rPr>
                        <a:rPr lang="en-US" sz="1400" i="0">
                          <a:solidFill>
                            <a:srgbClr val="000000"/>
                          </a:solidFill>
                          <a:latin typeface="Cambria Math" panose="02040503050406030204" pitchFamily="18" charset="0"/>
                        </a:rPr>
                        <m:t>, </m:t>
                      </m:r>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𝑅</m:t>
                          </m:r>
                        </m:e>
                        <m:sup>
                          <m:r>
                            <a:rPr lang="en-US" sz="1400" i="1">
                              <a:solidFill>
                                <a:srgbClr val="000000"/>
                              </a:solidFill>
                              <a:latin typeface="Cambria Math" panose="02040503050406030204" pitchFamily="18" charset="0"/>
                            </a:rPr>
                            <m:t>𝑇</m:t>
                          </m:r>
                        </m:sup>
                      </m:sSup>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𝑅</m:t>
                          </m:r>
                        </m:e>
                        <m:sup>
                          <m:r>
                            <a:rPr lang="en-US" sz="1400" i="1">
                              <a:solidFill>
                                <a:srgbClr val="000000"/>
                              </a:solidFill>
                              <a:latin typeface="Cambria Math" panose="02040503050406030204" pitchFamily="18" charset="0"/>
                            </a:rPr>
                            <m:t>−1</m:t>
                          </m:r>
                        </m:sup>
                      </m:sSup>
                      <m:r>
                        <a:rPr lang="en-US" sz="1400" i="1">
                          <a:solidFill>
                            <a:srgbClr val="000000"/>
                          </a:solidFill>
                          <a:latin typeface="Cambria Math" panose="02040503050406030204" pitchFamily="18" charset="0"/>
                        </a:rPr>
                        <m: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and</m:t>
                      </m:r>
                      <m:r>
                        <m:rPr>
                          <m:nor/>
                        </m:rPr>
                        <a:rPr lang="en-US" sz="1400" i="0">
                          <a:solidFill>
                            <a:srgbClr val="000000"/>
                          </a:solidFill>
                          <a:latin typeface="Cambria Math" panose="02040503050406030204" pitchFamily="18" charset="0"/>
                        </a:rPr>
                        <m:t> </m:t>
                      </m:r>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𝑅</m:t>
                          </m:r>
                        </m:e>
                        <m:sup>
                          <m:r>
                            <a:rPr lang="en-US" sz="1400" i="1">
                              <a:solidFill>
                                <a:srgbClr val="000000"/>
                              </a:solidFill>
                              <a:latin typeface="Cambria Math" panose="02040503050406030204" pitchFamily="18" charset="0"/>
                            </a:rPr>
                            <m:t>𝑇</m:t>
                          </m:r>
                        </m:sup>
                      </m:sSup>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𝑅</m:t>
                      </m:r>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r>
                            <a:rPr lang="en-US" sz="1400" i="1">
                              <a:solidFill>
                                <a:srgbClr val="000000"/>
                              </a:solidFill>
                              <a:latin typeface="Cambria Math" panose="02040503050406030204" pitchFamily="18" charset="0"/>
                            </a:rPr>
                            <m:t>𝑅</m:t>
                          </m:r>
                        </m:e>
                        <m:sup>
                          <m:r>
                            <a:rPr lang="en-US" sz="1400" i="1">
                              <a:solidFill>
                                <a:srgbClr val="000000"/>
                              </a:solidFill>
                              <a:latin typeface="Cambria Math" panose="02040503050406030204" pitchFamily="18" charset="0"/>
                            </a:rPr>
                            <m:t>−1</m:t>
                          </m:r>
                        </m:sup>
                      </m:sSup>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𝑅</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𝐼</m:t>
                      </m:r>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1</m:t>
                                </m:r>
                              </m:e>
                            </m:mr>
                          </m:m>
                        </m:e>
                      </m:d>
                    </m:oMath>
                  </m:oMathPara>
                </a14:m>
                <a:endParaRPr lang="en-US" sz="1400" dirty="0"/>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xfrm>
                <a:off x="261937" y="1129990"/>
                <a:ext cx="6367463" cy="5093970"/>
              </a:xfrm>
              <a:prstGeom prst="rect">
                <a:avLst/>
              </a:prstGeom>
              <a:blipFill>
                <a:blip r:embed="rId3"/>
                <a:stretch>
                  <a:fillRect r="-10239" b="-7177"/>
                </a:stretch>
              </a:blipFill>
            </p:spPr>
            <p:txBody>
              <a:bodyPr/>
              <a:lstStyle/>
              <a:p>
                <a:r>
                  <a:rPr lang="en-US">
                    <a:noFill/>
                  </a:rPr>
                  <a:t> </a:t>
                </a:r>
              </a:p>
            </p:txBody>
          </p:sp>
        </mc:Fallback>
      </mc:AlternateContent>
      <p:sp>
        <p:nvSpPr>
          <p:cNvPr id="7" name="TextBox 6"/>
          <p:cNvSpPr txBox="1"/>
          <p:nvPr/>
        </p:nvSpPr>
        <p:spPr>
          <a:xfrm>
            <a:off x="7239000" y="685800"/>
            <a:ext cx="1834156" cy="5755422"/>
          </a:xfrm>
          <a:prstGeom prst="rect">
            <a:avLst/>
          </a:prstGeom>
          <a:noFill/>
          <a:ln>
            <a:solidFill>
              <a:srgbClr val="FF0000"/>
            </a:solidFill>
          </a:ln>
        </p:spPr>
        <p:txBody>
          <a:bodyPr wrap="none" rtlCol="0">
            <a:spAutoFit/>
          </a:bodyPr>
          <a:lstStyle/>
          <a:p>
            <a:r>
              <a:rPr lang="pt-BR" sz="1600" dirty="0"/>
              <a:t>%matlab</a:t>
            </a:r>
          </a:p>
          <a:p>
            <a:r>
              <a:rPr lang="pt-BR" sz="1600" dirty="0"/>
              <a:t>A=[1 3 8</a:t>
            </a:r>
          </a:p>
          <a:p>
            <a:r>
              <a:rPr lang="pt-BR" sz="1600" dirty="0"/>
              <a:t>     6 2 -9</a:t>
            </a:r>
          </a:p>
          <a:p>
            <a:r>
              <a:rPr lang="pt-BR" sz="1600" dirty="0"/>
              <a:t>     10 7 5]</a:t>
            </a:r>
          </a:p>
          <a:p>
            <a:r>
              <a:rPr lang="pt-BR" sz="1600" dirty="0"/>
              <a:t>B=[2 1 0</a:t>
            </a:r>
          </a:p>
          <a:p>
            <a:r>
              <a:rPr lang="pt-BR" sz="1600" dirty="0"/>
              <a:t>      7 -2 -1</a:t>
            </a:r>
          </a:p>
          <a:p>
            <a:r>
              <a:rPr lang="pt-BR" sz="1600" dirty="0"/>
              <a:t>      3 4 6]</a:t>
            </a:r>
          </a:p>
          <a:p>
            <a:r>
              <a:rPr lang="pt-BR" sz="1600" dirty="0"/>
              <a:t>A’</a:t>
            </a:r>
          </a:p>
          <a:p>
            <a:r>
              <a:rPr lang="pt-BR" sz="1600" dirty="0"/>
              <a:t>A*B</a:t>
            </a:r>
          </a:p>
          <a:p>
            <a:r>
              <a:rPr lang="pt-BR" sz="1600" dirty="0"/>
              <a:t>A+B</a:t>
            </a:r>
          </a:p>
          <a:p>
            <a:r>
              <a:rPr lang="pt-BR" sz="1600" dirty="0"/>
              <a:t>Answer:</a:t>
            </a:r>
            <a:r>
              <a:rPr lang="fr-FR" sz="1600" dirty="0"/>
              <a:t>&gt;&gt; </a:t>
            </a:r>
          </a:p>
          <a:p>
            <a:r>
              <a:rPr lang="fr-FR" sz="1600" dirty="0"/>
              <a:t>A’=</a:t>
            </a:r>
          </a:p>
          <a:p>
            <a:r>
              <a:rPr lang="fr-FR" sz="1600" dirty="0"/>
              <a:t>     1     6    10</a:t>
            </a:r>
          </a:p>
          <a:p>
            <a:r>
              <a:rPr lang="fr-FR" sz="1600" dirty="0"/>
              <a:t>     3     2     7</a:t>
            </a:r>
          </a:p>
          <a:p>
            <a:r>
              <a:rPr lang="fr-FR" sz="1600" dirty="0"/>
              <a:t>     8    -9     5</a:t>
            </a:r>
          </a:p>
          <a:p>
            <a:r>
              <a:rPr lang="fr-FR" sz="1600" dirty="0"/>
              <a:t> A*B=</a:t>
            </a:r>
          </a:p>
          <a:p>
            <a:r>
              <a:rPr lang="fr-FR" sz="1600" dirty="0"/>
              <a:t>    47    27    45</a:t>
            </a:r>
          </a:p>
          <a:p>
            <a:r>
              <a:rPr lang="fr-FR" sz="1600" dirty="0"/>
              <a:t>    -1   -34   -56</a:t>
            </a:r>
          </a:p>
          <a:p>
            <a:r>
              <a:rPr lang="fr-FR" sz="1600" dirty="0"/>
              <a:t>    84    16    23</a:t>
            </a:r>
          </a:p>
          <a:p>
            <a:r>
              <a:rPr lang="fr-FR" sz="1600" dirty="0"/>
              <a:t>A+B=</a:t>
            </a:r>
          </a:p>
          <a:p>
            <a:r>
              <a:rPr lang="pt-BR" sz="1600" dirty="0"/>
              <a:t>     3     4     8</a:t>
            </a:r>
          </a:p>
          <a:p>
            <a:r>
              <a:rPr lang="pt-BR" sz="1600" dirty="0"/>
              <a:t>    13     0   -10</a:t>
            </a:r>
          </a:p>
          <a:p>
            <a:r>
              <a:rPr lang="pt-BR" sz="1600" dirty="0"/>
              <a:t>    13    11    11</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8" name="Slide Number Placeholder 7"/>
          <p:cNvSpPr>
            <a:spLocks noGrp="1"/>
          </p:cNvSpPr>
          <p:nvPr>
            <p:ph type="sldNum" sz="quarter" idx="12"/>
          </p:nvPr>
        </p:nvSpPr>
        <p:spPr/>
        <p:txBody>
          <a:bodyPr/>
          <a:lstStyle/>
          <a:p>
            <a:pPr>
              <a:defRPr/>
            </a:pPr>
            <a:fld id="{F6B5AEFD-0438-4757-9AC0-06361A4FF341}" type="slidenum">
              <a:rPr lang="en-US" altLang="en-US" smtClean="0"/>
              <a:pPr>
                <a:defRPr/>
              </a:pPr>
              <a:t>11</a:t>
            </a:fld>
            <a:endParaRPr lang="en-US" altLang="en-US"/>
          </a:p>
        </p:txBody>
      </p:sp>
    </p:spTree>
    <p:extLst>
      <p:ext uri="{BB962C8B-B14F-4D97-AF65-F5344CB8AC3E}">
        <p14:creationId xmlns:p14="http://schemas.microsoft.com/office/powerpoint/2010/main" val="1103912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43888" cy="1314450"/>
          </a:xfrm>
        </p:spPr>
        <p:txBody>
          <a:bodyPr>
            <a:normAutofit fontScale="90000"/>
          </a:bodyPr>
          <a:lstStyle/>
          <a:p>
            <a:r>
              <a:rPr lang="en-US" sz="3600" dirty="0">
                <a:solidFill>
                  <a:srgbClr val="FF0000"/>
                </a:solidFill>
              </a:rPr>
              <a:t>Answer: </a:t>
            </a:r>
            <a:r>
              <a:rPr lang="en-US" sz="3600" dirty="0"/>
              <a:t>Tutorial T.1</a:t>
            </a:r>
            <a:br>
              <a:rPr lang="en-US" sz="3600" dirty="0"/>
            </a:br>
            <a:r>
              <a:rPr lang="en-US" altLang="zh-TW" sz="3600" dirty="0"/>
              <a:t>Intrinsic parameters </a:t>
            </a:r>
            <a:r>
              <a:rPr lang="en-US" altLang="zh-TW" sz="3600" i="1" dirty="0"/>
              <a:t>M</a:t>
            </a:r>
            <a:r>
              <a:rPr lang="en-US" altLang="zh-TW" sz="3600" i="1" baseline="-25000" dirty="0"/>
              <a:t>int</a:t>
            </a:r>
            <a:r>
              <a:rPr lang="en-US" altLang="zh-TW" sz="2400" i="1" baseline="-25000" dirty="0"/>
              <a:t> </a:t>
            </a:r>
            <a:br>
              <a:rPr lang="en-US" altLang="zh-TW" sz="2400" i="1" baseline="-25000" dirty="0"/>
            </a:br>
            <a:r>
              <a:rPr lang="en-US" altLang="zh-TW" sz="2400" dirty="0"/>
              <a:t>(an upper-triangular matrix)</a:t>
            </a:r>
            <a:endParaRPr lang="en-US" altLang="zh-TW" sz="2400" i="1" baseline="-25000" dirty="0"/>
          </a:p>
        </p:txBody>
      </p:sp>
      <p:sp>
        <p:nvSpPr>
          <p:cNvPr id="27651" name="Rectangle 3"/>
          <p:cNvSpPr>
            <a:spLocks noGrp="1" noChangeArrowheads="1"/>
          </p:cNvSpPr>
          <p:nvPr>
            <p:ph type="body" sz="half" idx="1"/>
          </p:nvPr>
        </p:nvSpPr>
        <p:spPr>
          <a:xfrm>
            <a:off x="381000" y="1371600"/>
            <a:ext cx="4495800" cy="4525963"/>
          </a:xfrm>
        </p:spPr>
        <p:txBody>
          <a:bodyPr>
            <a:normAutofit fontScale="92500" lnSpcReduction="20000"/>
          </a:bodyPr>
          <a:lstStyle/>
          <a:p>
            <a:pPr eaLnBrk="1" hangingPunct="1"/>
            <a:r>
              <a:rPr lang="en-US" altLang="zh-TW" sz="2800" baseline="-25000" dirty="0"/>
              <a:t>3D=</a:t>
            </a:r>
            <a:r>
              <a:rPr lang="en-US" altLang="zh-TW" sz="2800" i="1" baseline="-25000" dirty="0" err="1"/>
              <a:t>Xc,Yc,Zc</a:t>
            </a:r>
            <a:r>
              <a:rPr lang="en-US" altLang="zh-TW" sz="2800" baseline="-25000" dirty="0"/>
              <a:t> in meters</a:t>
            </a:r>
          </a:p>
          <a:p>
            <a:pPr eaLnBrk="1" hangingPunct="1"/>
            <a:r>
              <a:rPr lang="en-US" altLang="zh-TW" sz="2800" baseline="-25000" dirty="0"/>
              <a:t>Image=</a:t>
            </a:r>
            <a:r>
              <a:rPr lang="en-US" altLang="zh-TW" sz="2800" i="1" baseline="-25000" dirty="0" err="1"/>
              <a:t>u,v</a:t>
            </a:r>
            <a:r>
              <a:rPr lang="en-US" altLang="zh-TW" sz="2800" baseline="-25000" dirty="0"/>
              <a:t> in pixels</a:t>
            </a:r>
          </a:p>
          <a:p>
            <a:pPr eaLnBrk="1" hangingPunct="1"/>
            <a:r>
              <a:rPr lang="en-US" altLang="zh-TW" sz="2800" i="1" baseline="-25000" dirty="0"/>
              <a:t>s</a:t>
            </a:r>
            <a:r>
              <a:rPr lang="en-US" altLang="zh-TW" sz="2800" baseline="-25000" dirty="0"/>
              <a:t>= arbitrary rating factor</a:t>
            </a:r>
          </a:p>
          <a:p>
            <a:pPr eaLnBrk="1" hangingPunct="1"/>
            <a:r>
              <a:rPr lang="en-US" altLang="zh-TW" sz="2800" baseline="-25000" dirty="0"/>
              <a:t>Exercise:</a:t>
            </a:r>
          </a:p>
          <a:p>
            <a:pPr eaLnBrk="1" hangingPunct="1"/>
            <a:r>
              <a:rPr lang="en-US" altLang="zh-TW" sz="2800" baseline="-25000" dirty="0"/>
              <a:t>Show equations (3) (4) are the same as this matrix form </a:t>
            </a:r>
            <a:r>
              <a:rPr lang="en-US" altLang="zh-TW" sz="2800" baseline="-25000" dirty="0" err="1"/>
              <a:t>eq</a:t>
            </a:r>
            <a:r>
              <a:rPr lang="en-US" altLang="zh-TW" sz="2800" baseline="-25000" dirty="0"/>
              <a:t>(5).</a:t>
            </a:r>
          </a:p>
          <a:p>
            <a:pPr eaLnBrk="1" hangingPunct="1"/>
            <a:r>
              <a:rPr lang="en-US" altLang="zh-TW" sz="2000" i="1" dirty="0"/>
              <a:t>Recall:</a:t>
            </a:r>
          </a:p>
          <a:p>
            <a:pPr eaLnBrk="1" hangingPunct="1"/>
            <a:r>
              <a:rPr lang="en-US" altLang="zh-TW" sz="2000" i="1" dirty="0"/>
              <a:t>u=(F/</a:t>
            </a:r>
            <a:r>
              <a:rPr lang="en-US" altLang="zh-TW" sz="2000" i="1" dirty="0" err="1"/>
              <a:t>s</a:t>
            </a:r>
            <a:r>
              <a:rPr lang="en-US" altLang="zh-TW" sz="2000" i="1" baseline="-25000" dirty="0" err="1"/>
              <a:t>x</a:t>
            </a:r>
            <a:r>
              <a:rPr lang="en-US" altLang="zh-TW" sz="2000" i="1" dirty="0"/>
              <a:t>)*(</a:t>
            </a:r>
            <a:r>
              <a:rPr lang="en-US" altLang="zh-TW" sz="2000" i="1" dirty="0" err="1"/>
              <a:t>X</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o</a:t>
            </a:r>
            <a:r>
              <a:rPr lang="en-US" altLang="zh-TW" sz="2000" i="1" baseline="-25000" dirty="0"/>
              <a:t>x </a:t>
            </a:r>
            <a:r>
              <a:rPr lang="en-US" altLang="zh-TW" sz="2000" i="1" dirty="0"/>
              <a:t>--(3)</a:t>
            </a:r>
          </a:p>
          <a:p>
            <a:pPr eaLnBrk="1" hangingPunct="1"/>
            <a:r>
              <a:rPr lang="en-US" altLang="zh-TW" sz="2000" i="1" dirty="0"/>
              <a:t>v=(F/</a:t>
            </a:r>
            <a:r>
              <a:rPr lang="en-US" altLang="zh-TW" sz="2000" i="1" dirty="0" err="1"/>
              <a:t>s</a:t>
            </a:r>
            <a:r>
              <a:rPr lang="en-US" altLang="zh-TW" sz="2000" i="1" baseline="-25000" dirty="0" err="1"/>
              <a:t>y</a:t>
            </a:r>
            <a:r>
              <a:rPr lang="en-US" altLang="zh-TW" sz="2000" i="1" dirty="0"/>
              <a:t>)*(</a:t>
            </a:r>
            <a:r>
              <a:rPr lang="en-US" altLang="zh-TW" sz="2000" i="1" dirty="0" err="1"/>
              <a:t>Y</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a:t>
            </a:r>
            <a:r>
              <a:rPr lang="en-US" altLang="zh-TW" sz="2000" i="1" dirty="0" err="1"/>
              <a:t>o</a:t>
            </a:r>
            <a:r>
              <a:rPr lang="en-US" altLang="zh-TW" sz="2000" i="1" baseline="-25000" dirty="0" err="1"/>
              <a:t>y</a:t>
            </a:r>
            <a:r>
              <a:rPr lang="en-US" altLang="zh-TW" sz="2000" i="1" baseline="-25000" dirty="0"/>
              <a:t> </a:t>
            </a:r>
            <a:r>
              <a:rPr lang="en-US" altLang="zh-TW" sz="2000" i="1" dirty="0"/>
              <a:t>--(4)</a:t>
            </a:r>
          </a:p>
          <a:p>
            <a:pPr eaLnBrk="1" hangingPunct="1"/>
            <a:r>
              <a:rPr lang="en-US" altLang="zh-TW" sz="1800" i="1" dirty="0">
                <a:solidFill>
                  <a:srgbClr val="FF0000"/>
                </a:solidFill>
              </a:rPr>
              <a:t>Answer: from (5) use matrix multiplication</a:t>
            </a:r>
          </a:p>
          <a:p>
            <a:pPr eaLnBrk="1" hangingPunct="1"/>
            <a:r>
              <a:rPr lang="en-US" altLang="zh-TW" sz="1800" i="1" dirty="0">
                <a:solidFill>
                  <a:srgbClr val="FF0000"/>
                </a:solidFill>
              </a:rPr>
              <a:t>s*u=(F/</a:t>
            </a:r>
            <a:r>
              <a:rPr lang="en-US" altLang="zh-TW" sz="1800" i="1" dirty="0" err="1">
                <a:solidFill>
                  <a:srgbClr val="FF0000"/>
                </a:solidFill>
              </a:rPr>
              <a:t>s</a:t>
            </a:r>
            <a:r>
              <a:rPr lang="en-US" altLang="zh-TW" sz="1800" i="1" baseline="-25000" dirty="0" err="1">
                <a:solidFill>
                  <a:srgbClr val="FF0000"/>
                </a:solidFill>
              </a:rPr>
              <a:t>x</a:t>
            </a:r>
            <a:r>
              <a:rPr lang="en-US" altLang="zh-TW" sz="1800" i="1" dirty="0">
                <a:solidFill>
                  <a:srgbClr val="FF0000"/>
                </a:solidFill>
              </a:rPr>
              <a:t>)*(</a:t>
            </a:r>
            <a:r>
              <a:rPr lang="en-US" altLang="zh-TW" sz="1800" i="1" dirty="0" err="1">
                <a:solidFill>
                  <a:srgbClr val="FF0000"/>
                </a:solidFill>
              </a:rPr>
              <a:t>X</a:t>
            </a:r>
            <a:r>
              <a:rPr lang="en-US" altLang="zh-TW" sz="1800" i="1" baseline="-25000" dirty="0" err="1">
                <a:solidFill>
                  <a:srgbClr val="FF0000"/>
                </a:solidFill>
              </a:rPr>
              <a:t>c</a:t>
            </a:r>
            <a:r>
              <a:rPr lang="en-US" altLang="zh-TW" sz="1800" i="1" dirty="0">
                <a:solidFill>
                  <a:srgbClr val="FF0000"/>
                </a:solidFill>
              </a:rPr>
              <a:t>) + o</a:t>
            </a:r>
            <a:r>
              <a:rPr lang="en-US" altLang="zh-TW" sz="1800" i="1" baseline="-25000" dirty="0">
                <a:solidFill>
                  <a:srgbClr val="FF0000"/>
                </a:solidFill>
              </a:rPr>
              <a:t>x </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i</a:t>
            </a:r>
            <a:r>
              <a:rPr lang="en-US" altLang="zh-TW" sz="1800" i="1" dirty="0">
                <a:solidFill>
                  <a:srgbClr val="FF0000"/>
                </a:solidFill>
              </a:rPr>
              <a:t>)</a:t>
            </a:r>
          </a:p>
          <a:p>
            <a:pPr eaLnBrk="1" hangingPunct="1"/>
            <a:r>
              <a:rPr lang="en-US" altLang="zh-TW" sz="1800" i="1" dirty="0">
                <a:solidFill>
                  <a:srgbClr val="FF0000"/>
                </a:solidFill>
              </a:rPr>
              <a:t>s*v=(F/</a:t>
            </a:r>
            <a:r>
              <a:rPr lang="en-US" altLang="zh-TW" sz="1800" i="1" dirty="0" err="1">
                <a:solidFill>
                  <a:srgbClr val="FF0000"/>
                </a:solidFill>
              </a:rPr>
              <a:t>s</a:t>
            </a:r>
            <a:r>
              <a:rPr lang="en-US" altLang="zh-TW" sz="1800" i="1" baseline="-25000" dirty="0" err="1">
                <a:solidFill>
                  <a:srgbClr val="FF0000"/>
                </a:solidFill>
              </a:rPr>
              <a:t>y</a:t>
            </a:r>
            <a:r>
              <a:rPr lang="en-US" altLang="zh-TW" sz="1800" i="1" dirty="0">
                <a:solidFill>
                  <a:srgbClr val="FF0000"/>
                </a:solidFill>
              </a:rPr>
              <a:t>)*(</a:t>
            </a:r>
            <a:r>
              <a:rPr lang="en-US" altLang="zh-TW" sz="1800" i="1" dirty="0" err="1">
                <a:solidFill>
                  <a:srgbClr val="FF0000"/>
                </a:solidFill>
              </a:rPr>
              <a:t>Y</a:t>
            </a:r>
            <a:r>
              <a:rPr lang="en-US" altLang="zh-TW" sz="1800" i="1" baseline="-25000" dirty="0" err="1">
                <a:solidFill>
                  <a:srgbClr val="FF0000"/>
                </a:solidFill>
              </a:rPr>
              <a:t>c</a:t>
            </a:r>
            <a:r>
              <a:rPr lang="en-US" altLang="zh-TW" sz="1800" i="1" dirty="0">
                <a:solidFill>
                  <a:srgbClr val="FF0000"/>
                </a:solidFill>
              </a:rPr>
              <a:t>) + </a:t>
            </a:r>
            <a:r>
              <a:rPr lang="en-US" altLang="zh-TW" sz="1800" i="1" dirty="0" err="1">
                <a:solidFill>
                  <a:srgbClr val="FF0000"/>
                </a:solidFill>
              </a:rPr>
              <a:t>o</a:t>
            </a:r>
            <a:r>
              <a:rPr lang="en-US" altLang="zh-TW" sz="1800" i="1" baseline="-25000" dirty="0" err="1">
                <a:solidFill>
                  <a:srgbClr val="FF0000"/>
                </a:solidFill>
              </a:rPr>
              <a:t>y</a:t>
            </a:r>
            <a:r>
              <a:rPr lang="en-US" altLang="zh-TW" sz="1800" i="1" baseline="-25000" dirty="0">
                <a:solidFill>
                  <a:srgbClr val="FF0000"/>
                </a:solidFill>
              </a:rPr>
              <a:t> </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--(ii)</a:t>
            </a:r>
          </a:p>
          <a:p>
            <a:pPr eaLnBrk="1" hangingPunct="1"/>
            <a:r>
              <a:rPr lang="en-US" altLang="zh-TW" sz="1800" i="1" dirty="0">
                <a:solidFill>
                  <a:srgbClr val="FF0000"/>
                </a:solidFill>
              </a:rPr>
              <a:t>Set s= </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-------------------------(iii)</a:t>
            </a:r>
          </a:p>
          <a:p>
            <a:pPr eaLnBrk="1" hangingPunct="1"/>
            <a:r>
              <a:rPr lang="en-US" altLang="zh-TW" sz="1800" i="1" dirty="0">
                <a:solidFill>
                  <a:srgbClr val="FF0000"/>
                </a:solidFill>
              </a:rPr>
              <a:t>(</a:t>
            </a:r>
            <a:r>
              <a:rPr lang="en-US" altLang="zh-TW" sz="1800" i="1" dirty="0" err="1">
                <a:solidFill>
                  <a:srgbClr val="FF0000"/>
                </a:solidFill>
              </a:rPr>
              <a:t>i</a:t>
            </a:r>
            <a:r>
              <a:rPr lang="en-US" altLang="zh-TW" sz="1800" i="1" dirty="0">
                <a:solidFill>
                  <a:srgbClr val="FF0000"/>
                </a:solidFill>
              </a:rPr>
              <a:t>)/(iii), hence u=(F/</a:t>
            </a:r>
            <a:r>
              <a:rPr lang="en-US" altLang="zh-TW" sz="1800" i="1" dirty="0" err="1">
                <a:solidFill>
                  <a:srgbClr val="FF0000"/>
                </a:solidFill>
              </a:rPr>
              <a:t>s</a:t>
            </a:r>
            <a:r>
              <a:rPr lang="en-US" altLang="zh-TW" sz="1800" i="1" baseline="-25000" dirty="0" err="1">
                <a:solidFill>
                  <a:srgbClr val="FF0000"/>
                </a:solidFill>
              </a:rPr>
              <a:t>x</a:t>
            </a:r>
            <a:r>
              <a:rPr lang="en-US" altLang="zh-TW" sz="1800" i="1" dirty="0">
                <a:solidFill>
                  <a:srgbClr val="FF0000"/>
                </a:solidFill>
              </a:rPr>
              <a:t>)*(</a:t>
            </a:r>
            <a:r>
              <a:rPr lang="en-US" altLang="zh-TW" sz="1800" i="1" dirty="0" err="1">
                <a:solidFill>
                  <a:srgbClr val="FF0000"/>
                </a:solidFill>
              </a:rPr>
              <a:t>X</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 + o</a:t>
            </a:r>
            <a:r>
              <a:rPr lang="en-US" altLang="zh-TW" sz="1800" i="1" baseline="-25000" dirty="0">
                <a:solidFill>
                  <a:srgbClr val="FF0000"/>
                </a:solidFill>
              </a:rPr>
              <a:t>x </a:t>
            </a:r>
          </a:p>
          <a:p>
            <a:pPr eaLnBrk="1" hangingPunct="1"/>
            <a:r>
              <a:rPr lang="en-US" altLang="zh-TW" sz="1800" i="1" dirty="0">
                <a:solidFill>
                  <a:srgbClr val="FF0000"/>
                </a:solidFill>
              </a:rPr>
              <a:t>(</a:t>
            </a:r>
            <a:r>
              <a:rPr lang="en-US" altLang="zh-TW" sz="1800" i="1" dirty="0" err="1">
                <a:solidFill>
                  <a:srgbClr val="FF0000"/>
                </a:solidFill>
              </a:rPr>
              <a:t>i</a:t>
            </a:r>
            <a:r>
              <a:rPr lang="en-US" altLang="zh-TW" sz="1800" i="1" dirty="0">
                <a:solidFill>
                  <a:srgbClr val="FF0000"/>
                </a:solidFill>
              </a:rPr>
              <a:t>)/(iii), hence v=(F/</a:t>
            </a:r>
            <a:r>
              <a:rPr lang="en-US" altLang="zh-TW" sz="1800" i="1" dirty="0" err="1">
                <a:solidFill>
                  <a:srgbClr val="FF0000"/>
                </a:solidFill>
              </a:rPr>
              <a:t>s</a:t>
            </a:r>
            <a:r>
              <a:rPr lang="en-US" altLang="zh-TW" sz="1800" i="1" baseline="-25000" dirty="0" err="1">
                <a:solidFill>
                  <a:srgbClr val="FF0000"/>
                </a:solidFill>
              </a:rPr>
              <a:t>y</a:t>
            </a:r>
            <a:r>
              <a:rPr lang="en-US" altLang="zh-TW" sz="1800" i="1" dirty="0">
                <a:solidFill>
                  <a:srgbClr val="FF0000"/>
                </a:solidFill>
              </a:rPr>
              <a:t>)*(</a:t>
            </a:r>
            <a:r>
              <a:rPr lang="en-US" altLang="zh-TW" sz="1800" i="1" dirty="0" err="1">
                <a:solidFill>
                  <a:srgbClr val="FF0000"/>
                </a:solidFill>
              </a:rPr>
              <a:t>Y</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 + </a:t>
            </a:r>
            <a:r>
              <a:rPr lang="en-US" altLang="zh-TW" sz="1800" i="1" dirty="0" err="1">
                <a:solidFill>
                  <a:srgbClr val="FF0000"/>
                </a:solidFill>
              </a:rPr>
              <a:t>o</a:t>
            </a:r>
            <a:r>
              <a:rPr lang="en-US" altLang="zh-TW" sz="1800" i="1" baseline="-25000" dirty="0" err="1">
                <a:solidFill>
                  <a:srgbClr val="FF0000"/>
                </a:solidFill>
              </a:rPr>
              <a:t>y</a:t>
            </a:r>
            <a:br>
              <a:rPr lang="en-US" altLang="zh-TW" sz="1800" i="1" baseline="-25000" dirty="0">
                <a:solidFill>
                  <a:srgbClr val="FF0000"/>
                </a:solidFill>
              </a:rPr>
            </a:br>
            <a:r>
              <a:rPr lang="en-US" altLang="zh-TW" sz="1800" i="1" dirty="0">
                <a:solidFill>
                  <a:srgbClr val="FF0000"/>
                </a:solidFill>
              </a:rPr>
              <a:t>(proved!)</a:t>
            </a:r>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baseline="-25000" dirty="0"/>
          </a:p>
          <a:p>
            <a:pPr eaLnBrk="1" hangingPunct="1">
              <a:buFontTx/>
              <a:buNone/>
            </a:pPr>
            <a:endParaRPr lang="en-US" altLang="zh-TW" sz="2400" baseline="-25000" dirty="0"/>
          </a:p>
          <a:p>
            <a:pPr eaLnBrk="1" hangingPunct="1"/>
            <a:endParaRPr lang="en-US" altLang="zh-TW" sz="2400" baseline="-25000" dirty="0"/>
          </a:p>
        </p:txBody>
      </p:sp>
      <mc:AlternateContent xmlns:mc="http://schemas.openxmlformats.org/markup-compatibility/2006" xmlns:a14="http://schemas.microsoft.com/office/drawing/2010/main">
        <mc:Choice Requires="a14">
          <p:sp>
            <p:nvSpPr>
              <p:cNvPr id="27652" name="Object 4"/>
              <p:cNvSpPr txBox="1">
                <a:spLocks noGrp="1"/>
              </p:cNvSpPr>
              <p:nvPr>
                <p:ph sz="half" idx="2"/>
              </p:nvPr>
            </p:nvSpPr>
            <p:spPr bwMode="auto">
              <a:xfrm>
                <a:off x="5181600" y="1524000"/>
                <a:ext cx="3733800" cy="4724400"/>
              </a:xfrm>
              <a:prstGeom prst="rect">
                <a:avLst/>
              </a:prstGeom>
              <a:noFill/>
              <a:ln>
                <a:noFill/>
              </a:ln>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m:rPr>
                                            <m:sty m:val="p"/>
                                          </m:rPr>
                                          <a:rPr lang="en-US" i="0">
                                            <a:solidFill>
                                              <a:srgbClr val="000000"/>
                                            </a:solidFill>
                                            <a:latin typeface="Cambria Math" panose="02040503050406030204" pitchFamily="18" charset="0"/>
                                          </a:rPr>
                                          <m:t>c</m:t>
                                        </m:r>
                                      </m:sub>
                                    </m:sSub>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𝑥</m:t>
                                        </m:r>
                                      </m:sub>
                                    </m:sSub>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r>
                        <a:rPr lang="en-US" i="1">
                          <a:solidFill>
                            <a:srgbClr val="000000"/>
                          </a:solidFill>
                          <a:latin typeface="Cambria Math" panose="02040503050406030204" pitchFamily="18" charset="0"/>
                        </a:rPr>
                        <m:t>𝑖𝑚𝑎𝑔𝑒</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𝑐𝑒𝑛𝑡𝑒𝑟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𝑝𝑖𝑥𝑒𝑙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𝑠𝑖𝑧𝑒</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Para>
                </a14:m>
                <a:br>
                  <a:rPr lang="en-US">
                    <a:solidFill>
                      <a:srgbClr val="000000"/>
                    </a:solidFill>
                  </a:rPr>
                </a:br>
                <a:endParaRPr lang="en-US"/>
              </a:p>
            </p:txBody>
          </p:sp>
        </mc:Choice>
        <mc:Fallback xmlns="">
          <p:sp>
            <p:nvSpPr>
              <p:cNvPr id="27652" name="Object 4"/>
              <p:cNvSpPr txBox="1">
                <a:spLocks noGrp="1" noRot="1" noChangeAspect="1" noMove="1" noResize="1" noEditPoints="1" noAdjustHandles="1" noChangeArrowheads="1" noChangeShapeType="1" noTextEdit="1"/>
              </p:cNvSpPr>
              <p:nvPr>
                <p:ph sz="half" idx="2"/>
              </p:nvPr>
            </p:nvSpPr>
            <p:spPr bwMode="auto">
              <a:xfrm>
                <a:off x="5181600" y="1524000"/>
                <a:ext cx="3733800" cy="4724400"/>
              </a:xfrm>
              <a:prstGeom prst="rect">
                <a:avLst/>
              </a:prstGeom>
              <a:blipFill>
                <a:blip r:embed="rId3"/>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04A3150-5F97-43A8-987F-447E099743C6}" type="slidenum">
              <a:rPr lang="en-US" smtClean="0"/>
              <a:pPr>
                <a:defRPr/>
              </a:pPr>
              <a:t>110</a:t>
            </a:fld>
            <a:endParaRPr lang="en-US"/>
          </a:p>
        </p:txBody>
      </p:sp>
    </p:spTree>
    <p:extLst>
      <p:ext uri="{BB962C8B-B14F-4D97-AF65-F5344CB8AC3E}">
        <p14:creationId xmlns:p14="http://schemas.microsoft.com/office/powerpoint/2010/main" val="243126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676869"/>
            <a:ext cx="8229600" cy="1143000"/>
          </a:xfrm>
        </p:spPr>
        <p:txBody>
          <a:bodyPr>
            <a:normAutofit fontScale="90000"/>
          </a:bodyPr>
          <a:lstStyle/>
          <a:p>
            <a:pPr algn="l"/>
            <a:r>
              <a:rPr lang="en-US" sz="3200" dirty="0"/>
              <a:t>Tutorial T.2</a:t>
            </a:r>
            <a:br>
              <a:rPr lang="en-US" sz="3200" dirty="0"/>
            </a:br>
            <a:br>
              <a:rPr lang="en-US" altLang="en-US" sz="2400" dirty="0">
                <a:ea typeface="新細明體" pitchFamily="18" charset="-120"/>
              </a:rPr>
            </a:br>
            <a:r>
              <a:rPr lang="en-US" altLang="en-US" sz="2400" dirty="0">
                <a:ea typeface="新細明體" pitchFamily="18" charset="-120"/>
              </a:rPr>
              <a:t>Given</a:t>
            </a:r>
          </a:p>
        </p:txBody>
      </p:sp>
      <p:sp>
        <p:nvSpPr>
          <p:cNvPr id="34819" name="Rectangle 3"/>
          <p:cNvSpPr>
            <a:spLocks noGrp="1" noChangeArrowheads="1"/>
          </p:cNvSpPr>
          <p:nvPr>
            <p:ph type="body" sz="half" idx="1"/>
          </p:nvPr>
        </p:nvSpPr>
        <p:spPr>
          <a:xfrm>
            <a:off x="251520" y="1843881"/>
            <a:ext cx="6296918" cy="4370388"/>
          </a:xfrm>
        </p:spPr>
        <p:txBody>
          <a:bodyPr>
            <a:normAutofit fontScale="92500" lnSpcReduction="10000"/>
          </a:bodyPr>
          <a:lstStyle/>
          <a:p>
            <a:pPr>
              <a:lnSpc>
                <a:spcPct val="90000"/>
              </a:lnSpc>
            </a:pPr>
            <a:r>
              <a:rPr lang="en-US" altLang="zh-TW" sz="2000" i="1" dirty="0"/>
              <a:t>Focal length is 3mm, </a:t>
            </a:r>
            <a:r>
              <a:rPr lang="en-US" altLang="zh-TW" sz="2000" i="1" dirty="0" err="1"/>
              <a:t>sx</a:t>
            </a:r>
            <a:r>
              <a:rPr lang="en-US" altLang="zh-TW" sz="2000" i="1" dirty="0"/>
              <a:t>=</a:t>
            </a:r>
            <a:r>
              <a:rPr lang="en-US" altLang="zh-TW" sz="2000" i="1" dirty="0" err="1"/>
              <a:t>sy</a:t>
            </a:r>
            <a:r>
              <a:rPr lang="en-US" altLang="zh-TW" sz="2000" dirty="0"/>
              <a:t>=3um</a:t>
            </a:r>
          </a:p>
          <a:p>
            <a:pPr eaLnBrk="1" hangingPunct="1">
              <a:lnSpc>
                <a:spcPct val="90000"/>
              </a:lnSpc>
            </a:pPr>
            <a:r>
              <a:rPr lang="en-US" altLang="zh-TW" sz="2000" i="1" dirty="0"/>
              <a:t>(</a:t>
            </a:r>
            <a:r>
              <a:rPr lang="en-US" altLang="zh-TW" sz="2000" i="1" dirty="0" err="1"/>
              <a:t>ox,oy</a:t>
            </a:r>
            <a:r>
              <a:rPr lang="en-US" altLang="zh-TW" sz="2000" dirty="0"/>
              <a:t>)=(620,410) in pixels</a:t>
            </a:r>
          </a:p>
          <a:p>
            <a:pPr eaLnBrk="1" hangingPunct="1">
              <a:lnSpc>
                <a:spcPct val="90000"/>
              </a:lnSpc>
            </a:pPr>
            <a:r>
              <a:rPr lang="en-US" altLang="zh-TW" sz="2000" dirty="0"/>
              <a:t>A 3D point is at X=0.015 meters, Y=0.02 meters and Z=2 meters away from  the camera center.</a:t>
            </a:r>
          </a:p>
          <a:p>
            <a:pPr eaLnBrk="1" hangingPunct="1">
              <a:lnSpc>
                <a:spcPct val="90000"/>
              </a:lnSpc>
            </a:pPr>
            <a:r>
              <a:rPr lang="en-US" altLang="zh-TW" sz="2000" dirty="0"/>
              <a:t>Fill in the blanks (__?)</a:t>
            </a:r>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800" dirty="0"/>
          </a:p>
          <a:p>
            <a:pPr eaLnBrk="1" hangingPunct="1">
              <a:lnSpc>
                <a:spcPct val="90000"/>
              </a:lnSpc>
            </a:pPr>
            <a:endParaRPr lang="en-US" altLang="zh-TW" sz="2800" dirty="0"/>
          </a:p>
          <a:p>
            <a:pPr eaLnBrk="1" hangingPunct="1">
              <a:lnSpc>
                <a:spcPct val="90000"/>
              </a:lnSpc>
            </a:pPr>
            <a:r>
              <a:rPr lang="en-US" altLang="zh-TW" sz="2800" dirty="0"/>
              <a:t>[u v]</a:t>
            </a:r>
            <a:r>
              <a:rPr lang="en-US" altLang="zh-TW" sz="2800" baseline="30000" dirty="0"/>
              <a:t>T</a:t>
            </a:r>
            <a:r>
              <a:rPr lang="en-US" altLang="zh-TW" sz="2800" dirty="0"/>
              <a:t>=??</a:t>
            </a:r>
            <a:endParaRPr lang="en-US" altLang="zh-CN" sz="2800" baseline="30000" dirty="0"/>
          </a:p>
          <a:p>
            <a:pPr eaLnBrk="1" hangingPunct="1">
              <a:lnSpc>
                <a:spcPct val="90000"/>
              </a:lnSpc>
            </a:pPr>
            <a:r>
              <a:rPr lang="en-US" altLang="zh-CN" sz="2800" baseline="30000" dirty="0"/>
              <a:t>Answer: </a:t>
            </a:r>
            <a:r>
              <a:rPr lang="en-US" altLang="zh-TW" sz="2800" dirty="0"/>
              <a:t>[u v]</a:t>
            </a:r>
            <a:r>
              <a:rPr lang="en-US" altLang="zh-TW" sz="2800" baseline="30000" dirty="0"/>
              <a:t>T</a:t>
            </a:r>
            <a:r>
              <a:rPr lang="en-US" altLang="zh-CN" sz="2800" baseline="30000" dirty="0"/>
              <a:t> =____________________?</a:t>
            </a:r>
          </a:p>
        </p:txBody>
      </p:sp>
      <mc:AlternateContent xmlns:mc="http://schemas.openxmlformats.org/markup-compatibility/2006" xmlns:a14="http://schemas.microsoft.com/office/drawing/2010/main">
        <mc:Choice Requires="a14">
          <p:sp>
            <p:nvSpPr>
              <p:cNvPr id="34820" name="Object 4"/>
              <p:cNvSpPr txBox="1">
                <a:spLocks noGrp="1"/>
              </p:cNvSpPr>
              <p:nvPr>
                <p:ph sz="half" idx="2"/>
              </p:nvPr>
            </p:nvSpPr>
            <p:spPr bwMode="auto">
              <a:xfrm>
                <a:off x="683568" y="3668713"/>
                <a:ext cx="5068094" cy="1079500"/>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____?</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____?</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____?</m:t>
                                    </m:r>
                                  </m:e>
                                  <m:e>
                                    <m:r>
                                      <a:rPr lang="en-US" i="1">
                                        <a:solidFill>
                                          <a:srgbClr val="000000"/>
                                        </a:solidFill>
                                        <a:latin typeface="Cambria Math" panose="02040503050406030204" pitchFamily="18" charset="0"/>
                                      </a:rPr>
                                      <m:t>____?</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____?</m:t>
                                    </m:r>
                                  </m:e>
                                </m:mr>
                                <m:mr>
                                  <m:e>
                                    <m:r>
                                      <a:rPr lang="en-US" i="1">
                                        <a:solidFill>
                                          <a:srgbClr val="000000"/>
                                        </a:solidFill>
                                        <a:latin typeface="Cambria Math" panose="02040503050406030204" pitchFamily="18" charset="0"/>
                                      </a:rPr>
                                      <m:t>____?</m:t>
                                    </m:r>
                                  </m:e>
                                </m:mr>
                                <m:mr>
                                  <m:e>
                                    <m:r>
                                      <a:rPr lang="en-US" i="1">
                                        <a:solidFill>
                                          <a:srgbClr val="000000"/>
                                        </a:solidFill>
                                        <a:latin typeface="Cambria Math" panose="02040503050406030204" pitchFamily="18" charset="0"/>
                                      </a:rPr>
                                      <m:t>2</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34820" name="Object 4"/>
              <p:cNvSpPr txBox="1">
                <a:spLocks noGrp="1" noRot="1" noChangeAspect="1" noMove="1" noResize="1" noEditPoints="1" noAdjustHandles="1" noChangeArrowheads="1" noChangeShapeType="1" noTextEdit="1"/>
              </p:cNvSpPr>
              <p:nvPr>
                <p:ph sz="half" idx="2"/>
              </p:nvPr>
            </p:nvSpPr>
            <p:spPr bwMode="auto">
              <a:xfrm>
                <a:off x="683568" y="3668713"/>
                <a:ext cx="5068094" cy="1079500"/>
              </a:xfrm>
              <a:prstGeom prst="rect">
                <a:avLst/>
              </a:prstGeom>
              <a:blipFill>
                <a:blip r:embed="rId3"/>
                <a:stretch>
                  <a:fillRect/>
                </a:stretch>
              </a:blipFill>
              <a:ln>
                <a:noFill/>
              </a:ln>
              <a:effectLst/>
            </p:spPr>
            <p:txBody>
              <a:bodyPr/>
              <a:lstStyle/>
              <a:p>
                <a:r>
                  <a:rPr lang="en-US">
                    <a:noFill/>
                  </a:rPr>
                  <a:t> </a:t>
                </a:r>
              </a:p>
            </p:txBody>
          </p:sp>
        </mc:Fallback>
      </mc:AlternateContent>
      <p:sp>
        <p:nvSpPr>
          <p:cNvPr id="47" name="Rectangle 5"/>
          <p:cNvSpPr>
            <a:spLocks noChangeArrowheads="1"/>
          </p:cNvSpPr>
          <p:nvPr/>
        </p:nvSpPr>
        <p:spPr bwMode="auto">
          <a:xfrm>
            <a:off x="6945313" y="3452813"/>
            <a:ext cx="1828800"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dirty="0"/>
          </a:p>
        </p:txBody>
      </p:sp>
      <p:sp>
        <p:nvSpPr>
          <p:cNvPr id="48" name="Line 6"/>
          <p:cNvSpPr>
            <a:spLocks noChangeShapeType="1"/>
          </p:cNvSpPr>
          <p:nvPr/>
        </p:nvSpPr>
        <p:spPr bwMode="auto">
          <a:xfrm>
            <a:off x="6710363" y="3910013"/>
            <a:ext cx="19113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7"/>
          <p:cNvSpPr>
            <a:spLocks noChangeShapeType="1"/>
          </p:cNvSpPr>
          <p:nvPr/>
        </p:nvSpPr>
        <p:spPr bwMode="auto">
          <a:xfrm flipH="1" flipV="1">
            <a:off x="7631113" y="2690813"/>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8"/>
          <p:cNvSpPr>
            <a:spLocks noChangeShapeType="1"/>
          </p:cNvSpPr>
          <p:nvPr/>
        </p:nvSpPr>
        <p:spPr bwMode="auto">
          <a:xfrm flipH="1" flipV="1">
            <a:off x="7081837" y="2895599"/>
            <a:ext cx="777875" cy="1243013"/>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9"/>
          <p:cNvSpPr>
            <a:spLocks noChangeShapeType="1"/>
          </p:cNvSpPr>
          <p:nvPr/>
        </p:nvSpPr>
        <p:spPr bwMode="auto">
          <a:xfrm>
            <a:off x="6716713" y="4138613"/>
            <a:ext cx="2438400" cy="0"/>
          </a:xfrm>
          <a:prstGeom prst="line">
            <a:avLst/>
          </a:prstGeom>
          <a:noFill/>
          <a:ln w="9525">
            <a:solidFill>
              <a:schemeClr val="tx1"/>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0"/>
          <p:cNvSpPr>
            <a:spLocks noChangeShapeType="1"/>
          </p:cNvSpPr>
          <p:nvPr/>
        </p:nvSpPr>
        <p:spPr bwMode="auto">
          <a:xfrm flipV="1">
            <a:off x="7859713" y="2538413"/>
            <a:ext cx="0" cy="25908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11"/>
          <p:cNvSpPr txBox="1">
            <a:spLocks noChangeArrowheads="1"/>
          </p:cNvSpPr>
          <p:nvPr/>
        </p:nvSpPr>
        <p:spPr bwMode="auto">
          <a:xfrm>
            <a:off x="6952832" y="5486400"/>
            <a:ext cx="20387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=620, 410</a:t>
            </a:r>
          </a:p>
          <a:p>
            <a:pPr eaLnBrk="1" hangingPunct="1">
              <a:spcBef>
                <a:spcPct val="0"/>
              </a:spcBef>
              <a:buFontTx/>
              <a:buNone/>
            </a:pPr>
            <a:r>
              <a:rPr kumimoji="1" lang="en-US" altLang="en-US" sz="1800" dirty="0">
                <a:latin typeface="Arial" charset="0"/>
              </a:rPr>
              <a:t>(Image center is shifted to </a:t>
            </a: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a:t>
            </a:r>
          </a:p>
        </p:txBody>
      </p:sp>
      <p:sp>
        <p:nvSpPr>
          <p:cNvPr id="54" name="Text Box 12"/>
          <p:cNvSpPr txBox="1">
            <a:spLocks noChangeArrowheads="1"/>
          </p:cNvSpPr>
          <p:nvPr/>
        </p:nvSpPr>
        <p:spPr bwMode="auto">
          <a:xfrm>
            <a:off x="5724107" y="3665346"/>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u=410</a:t>
            </a:r>
          </a:p>
          <a:p>
            <a:pPr eaLnBrk="1" hangingPunct="1">
              <a:spcBef>
                <a:spcPct val="0"/>
              </a:spcBef>
              <a:buFontTx/>
              <a:buNone/>
            </a:pPr>
            <a:r>
              <a:rPr kumimoji="1" lang="en-US" altLang="en-US" sz="1800" dirty="0">
                <a:latin typeface="Arial" charset="0"/>
              </a:rPr>
              <a:t>Y=384 X</a:t>
            </a:r>
          </a:p>
        </p:txBody>
      </p:sp>
      <p:sp>
        <p:nvSpPr>
          <p:cNvPr id="55" name="Text Box 13"/>
          <p:cNvSpPr txBox="1">
            <a:spLocks noChangeArrowheads="1"/>
          </p:cNvSpPr>
          <p:nvPr/>
        </p:nvSpPr>
        <p:spPr bwMode="auto">
          <a:xfrm>
            <a:off x="6628982" y="278923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Z</a:t>
            </a:r>
          </a:p>
        </p:txBody>
      </p:sp>
      <p:sp>
        <p:nvSpPr>
          <p:cNvPr id="56" name="Text Box 14"/>
          <p:cNvSpPr txBox="1">
            <a:spLocks noChangeArrowheads="1"/>
          </p:cNvSpPr>
          <p:nvPr/>
        </p:nvSpPr>
        <p:spPr bwMode="auto">
          <a:xfrm>
            <a:off x="7691438" y="222488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Y</a:t>
            </a:r>
          </a:p>
        </p:txBody>
      </p:sp>
      <p:sp>
        <p:nvSpPr>
          <p:cNvPr id="57" name="Text Box 15"/>
          <p:cNvSpPr txBox="1">
            <a:spLocks noChangeArrowheads="1"/>
          </p:cNvSpPr>
          <p:nvPr/>
        </p:nvSpPr>
        <p:spPr bwMode="auto">
          <a:xfrm>
            <a:off x="7386638" y="24225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v</a:t>
            </a:r>
          </a:p>
        </p:txBody>
      </p:sp>
      <p:cxnSp>
        <p:nvCxnSpPr>
          <p:cNvPr id="58" name="Straight Arrow Connector 57"/>
          <p:cNvCxnSpPr/>
          <p:nvPr/>
        </p:nvCxnSpPr>
        <p:spPr>
          <a:xfrm flipV="1">
            <a:off x="7162800" y="3910013"/>
            <a:ext cx="468313" cy="172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621557" y="4776245"/>
            <a:ext cx="974947" cy="369332"/>
          </a:xfrm>
          <a:prstGeom prst="rect">
            <a:avLst/>
          </a:prstGeom>
          <a:noFill/>
        </p:spPr>
        <p:txBody>
          <a:bodyPr wrap="none" rtlCol="0">
            <a:spAutoFit/>
          </a:bodyPr>
          <a:lstStyle/>
          <a:p>
            <a:r>
              <a:rPr lang="en-US" dirty="0"/>
              <a:t>X=512</a:t>
            </a:r>
          </a:p>
        </p:txBody>
      </p:sp>
      <p:sp>
        <p:nvSpPr>
          <p:cNvPr id="60" name="TextBox 59"/>
          <p:cNvSpPr txBox="1"/>
          <p:nvPr/>
        </p:nvSpPr>
        <p:spPr>
          <a:xfrm>
            <a:off x="8388430" y="4278868"/>
            <a:ext cx="771365" cy="369332"/>
          </a:xfrm>
          <a:prstGeom prst="rect">
            <a:avLst/>
          </a:prstGeom>
          <a:noFill/>
        </p:spPr>
        <p:txBody>
          <a:bodyPr wrap="none" rtlCol="0">
            <a:spAutoFit/>
          </a:bodyPr>
          <a:lstStyle/>
          <a:p>
            <a:r>
              <a:rPr lang="en-US" dirty="0"/>
              <a:t>(1,1)</a:t>
            </a:r>
          </a:p>
        </p:txBody>
      </p:sp>
      <p:sp>
        <p:nvSpPr>
          <p:cNvPr id="61" name="Oval 60"/>
          <p:cNvSpPr/>
          <p:nvPr/>
        </p:nvSpPr>
        <p:spPr>
          <a:xfrm>
            <a:off x="8686800" y="4648200"/>
            <a:ext cx="98377" cy="12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323594" y="5145577"/>
            <a:ext cx="952505" cy="369332"/>
          </a:xfrm>
          <a:prstGeom prst="rect">
            <a:avLst/>
          </a:prstGeom>
          <a:noFill/>
        </p:spPr>
        <p:txBody>
          <a:bodyPr wrap="none" rtlCol="0">
            <a:spAutoFit/>
          </a:bodyPr>
          <a:lstStyle/>
          <a:p>
            <a:r>
              <a:rPr lang="en-US" dirty="0"/>
              <a:t>v=620</a:t>
            </a:r>
          </a:p>
        </p:txBody>
      </p:sp>
      <p:sp>
        <p:nvSpPr>
          <p:cNvPr id="3" name="TextBox 2"/>
          <p:cNvSpPr txBox="1"/>
          <p:nvPr/>
        </p:nvSpPr>
        <p:spPr>
          <a:xfrm>
            <a:off x="6945313" y="1676400"/>
            <a:ext cx="1932901" cy="646331"/>
          </a:xfrm>
          <a:prstGeom prst="rect">
            <a:avLst/>
          </a:prstGeom>
          <a:noFill/>
        </p:spPr>
        <p:txBody>
          <a:bodyPr wrap="none" rtlCol="0">
            <a:spAutoFit/>
          </a:bodyPr>
          <a:lstStyle/>
          <a:p>
            <a:r>
              <a:rPr lang="en-US" dirty="0"/>
              <a:t>X,Y,Z are in 3D</a:t>
            </a:r>
          </a:p>
          <a:p>
            <a:r>
              <a:rPr lang="en-US" dirty="0" err="1"/>
              <a:t>u,v</a:t>
            </a:r>
            <a:r>
              <a:rPr lang="en-US" dirty="0"/>
              <a:t> are in 2D</a:t>
            </a:r>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F04A3150-5F97-43A8-987F-447E099743C6}" type="slidenum">
              <a:rPr lang="en-US" smtClean="0"/>
              <a:pPr>
                <a:defRPr/>
              </a:pPr>
              <a:t>111</a:t>
            </a:fld>
            <a:endParaRPr lang="en-US"/>
          </a:p>
        </p:txBody>
      </p:sp>
    </p:spTree>
    <p:extLst>
      <p:ext uri="{BB962C8B-B14F-4D97-AF65-F5344CB8AC3E}">
        <p14:creationId xmlns:p14="http://schemas.microsoft.com/office/powerpoint/2010/main" val="39189426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66904" y="304800"/>
            <a:ext cx="8229600" cy="1143000"/>
          </a:xfrm>
        </p:spPr>
        <p:txBody>
          <a:bodyPr>
            <a:normAutofit fontScale="90000"/>
          </a:bodyPr>
          <a:lstStyle/>
          <a:p>
            <a:pPr algn="l"/>
            <a:r>
              <a:rPr lang="en-US" altLang="zh-TW" sz="3200" dirty="0">
                <a:solidFill>
                  <a:srgbClr val="FF0000"/>
                </a:solidFill>
              </a:rPr>
              <a:t>Answer: </a:t>
            </a:r>
            <a:br>
              <a:rPr lang="en-US" altLang="zh-TW" sz="3200" dirty="0">
                <a:solidFill>
                  <a:srgbClr val="FF0000"/>
                </a:solidFill>
              </a:rPr>
            </a:br>
            <a:r>
              <a:rPr lang="en-US" sz="3200" dirty="0"/>
              <a:t>Tutorial T.2</a:t>
            </a:r>
            <a:br>
              <a:rPr lang="en-US" sz="3200" dirty="0"/>
            </a:br>
            <a:r>
              <a:rPr lang="en-US" altLang="en-US" sz="2400" dirty="0">
                <a:ea typeface="新細明體" pitchFamily="18" charset="-120"/>
              </a:rPr>
              <a:t>Given</a:t>
            </a:r>
          </a:p>
        </p:txBody>
      </p:sp>
      <p:sp>
        <p:nvSpPr>
          <p:cNvPr id="34819" name="Rectangle 3"/>
          <p:cNvSpPr>
            <a:spLocks noGrp="1" noChangeArrowheads="1"/>
          </p:cNvSpPr>
          <p:nvPr>
            <p:ph type="body" sz="half" idx="1"/>
          </p:nvPr>
        </p:nvSpPr>
        <p:spPr>
          <a:xfrm>
            <a:off x="392113" y="1872457"/>
            <a:ext cx="5780087" cy="4456112"/>
          </a:xfrm>
        </p:spPr>
        <p:txBody>
          <a:bodyPr>
            <a:normAutofit/>
          </a:bodyPr>
          <a:lstStyle/>
          <a:p>
            <a:pPr eaLnBrk="1" hangingPunct="1">
              <a:lnSpc>
                <a:spcPct val="90000"/>
              </a:lnSpc>
            </a:pPr>
            <a:r>
              <a:rPr lang="en-US" altLang="zh-TW" sz="2000" i="1" dirty="0"/>
              <a:t>Focal length is 3mm, </a:t>
            </a:r>
            <a:r>
              <a:rPr lang="en-US" altLang="zh-TW" sz="2000" i="1" dirty="0" err="1"/>
              <a:t>sx</a:t>
            </a:r>
            <a:r>
              <a:rPr lang="en-US" altLang="zh-TW" sz="2000" i="1" dirty="0"/>
              <a:t>=</a:t>
            </a:r>
            <a:r>
              <a:rPr lang="en-US" altLang="zh-TW" sz="2000" i="1" dirty="0" err="1"/>
              <a:t>sy</a:t>
            </a:r>
            <a:r>
              <a:rPr lang="en-US" altLang="zh-TW" sz="2000" dirty="0"/>
              <a:t>=3um</a:t>
            </a:r>
          </a:p>
          <a:p>
            <a:pPr eaLnBrk="1" hangingPunct="1">
              <a:lnSpc>
                <a:spcPct val="90000"/>
              </a:lnSpc>
            </a:pPr>
            <a:r>
              <a:rPr lang="en-US" altLang="zh-TW" sz="2000" i="1" dirty="0"/>
              <a:t>(</a:t>
            </a:r>
            <a:r>
              <a:rPr lang="en-US" altLang="zh-TW" sz="2000" i="1" dirty="0" err="1"/>
              <a:t>ox,oy</a:t>
            </a:r>
            <a:r>
              <a:rPr lang="en-US" altLang="zh-TW" sz="2000" dirty="0"/>
              <a:t>)=(620,410) in pixels</a:t>
            </a:r>
          </a:p>
          <a:p>
            <a:pPr eaLnBrk="1" hangingPunct="1">
              <a:lnSpc>
                <a:spcPct val="90000"/>
              </a:lnSpc>
            </a:pPr>
            <a:r>
              <a:rPr lang="en-US" altLang="zh-TW" sz="2000" dirty="0"/>
              <a:t>A 3D point is at X=0.015 meters, Y=0.02 meters high and Z=2 meters away from  the camera center.</a:t>
            </a:r>
          </a:p>
          <a:p>
            <a:pPr eaLnBrk="1" hangingPunct="1">
              <a:lnSpc>
                <a:spcPct val="90000"/>
              </a:lnSpc>
            </a:pPr>
            <a:r>
              <a:rPr lang="en-US" altLang="zh-TW" sz="2000" dirty="0"/>
              <a:t>Fill in the blanks (__?)</a:t>
            </a:r>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r>
              <a:rPr lang="en-US" altLang="zh-TW" sz="2800" dirty="0"/>
              <a:t>[u v]</a:t>
            </a:r>
            <a:r>
              <a:rPr lang="en-US" altLang="zh-TW" sz="2800" baseline="30000" dirty="0"/>
              <a:t>T</a:t>
            </a:r>
            <a:r>
              <a:rPr lang="en-US" altLang="zh-TW" sz="2800" dirty="0"/>
              <a:t>=??</a:t>
            </a:r>
            <a:endParaRPr lang="en-US" altLang="zh-CN" sz="2800" baseline="30000" dirty="0"/>
          </a:p>
          <a:p>
            <a:pPr eaLnBrk="1" hangingPunct="1">
              <a:lnSpc>
                <a:spcPct val="90000"/>
              </a:lnSpc>
            </a:pPr>
            <a:r>
              <a:rPr lang="en-US" altLang="zh-CN" sz="2800" baseline="30000" dirty="0"/>
              <a:t>Answer: </a:t>
            </a:r>
            <a:r>
              <a:rPr lang="en-US" altLang="zh-TW" sz="2800" dirty="0"/>
              <a:t>[u v]</a:t>
            </a:r>
            <a:r>
              <a:rPr lang="en-US" altLang="zh-TW" sz="2800" baseline="30000" dirty="0"/>
              <a:t>T</a:t>
            </a:r>
            <a:r>
              <a:rPr lang="en-US" altLang="zh-CN" sz="2800" baseline="30000" dirty="0"/>
              <a:t> =___627.5, 420_________________?</a:t>
            </a:r>
          </a:p>
        </p:txBody>
      </p:sp>
      <mc:AlternateContent xmlns:mc="http://schemas.openxmlformats.org/markup-compatibility/2006" xmlns:a14="http://schemas.microsoft.com/office/drawing/2010/main">
        <mc:Choice Requires="a14">
          <p:sp>
            <p:nvSpPr>
              <p:cNvPr id="34820" name="Object 4"/>
              <p:cNvSpPr txBox="1">
                <a:spLocks noGrp="1"/>
              </p:cNvSpPr>
              <p:nvPr>
                <p:ph sz="half" idx="2"/>
              </p:nvPr>
            </p:nvSpPr>
            <p:spPr bwMode="auto">
              <a:xfrm>
                <a:off x="179512" y="3712369"/>
                <a:ext cx="5611480" cy="852488"/>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__1000__?</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_620___?</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_1000___?</m:t>
                                    </m:r>
                                  </m:e>
                                  <m:e>
                                    <m:r>
                                      <a:rPr lang="en-US" i="1">
                                        <a:solidFill>
                                          <a:srgbClr val="000000"/>
                                        </a:solidFill>
                                        <a:latin typeface="Cambria Math" panose="02040503050406030204" pitchFamily="18" charset="0"/>
                                      </a:rPr>
                                      <m:t>_410___?</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_0.015___?</m:t>
                                    </m:r>
                                  </m:e>
                                </m:mr>
                                <m:mr>
                                  <m:e>
                                    <m:r>
                                      <a:rPr lang="en-US" i="1">
                                        <a:solidFill>
                                          <a:srgbClr val="000000"/>
                                        </a:solidFill>
                                        <a:latin typeface="Cambria Math" panose="02040503050406030204" pitchFamily="18" charset="0"/>
                                      </a:rPr>
                                      <m:t>_0.02___?</m:t>
                                    </m:r>
                                  </m:e>
                                </m:mr>
                                <m:mr>
                                  <m:e>
                                    <m:r>
                                      <a:rPr lang="en-US" i="1">
                                        <a:solidFill>
                                          <a:srgbClr val="000000"/>
                                        </a:solidFill>
                                        <a:latin typeface="Cambria Math" panose="02040503050406030204" pitchFamily="18" charset="0"/>
                                      </a:rPr>
                                      <m:t>2</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34820" name="Object 4"/>
              <p:cNvSpPr txBox="1">
                <a:spLocks noGrp="1" noRot="1" noChangeAspect="1" noMove="1" noResize="1" noEditPoints="1" noAdjustHandles="1" noChangeArrowheads="1" noChangeShapeType="1" noTextEdit="1"/>
              </p:cNvSpPr>
              <p:nvPr>
                <p:ph sz="half" idx="2"/>
              </p:nvPr>
            </p:nvSpPr>
            <p:spPr bwMode="auto">
              <a:xfrm>
                <a:off x="179512" y="3712369"/>
                <a:ext cx="5611480" cy="852488"/>
              </a:xfrm>
              <a:prstGeom prst="rect">
                <a:avLst/>
              </a:prstGeom>
              <a:blipFill>
                <a:blip r:embed="rId3"/>
                <a:stretch>
                  <a:fillRect/>
                </a:stretch>
              </a:blipFill>
              <a:ln>
                <a:noFill/>
              </a:ln>
              <a:effectLst/>
            </p:spPr>
            <p:txBody>
              <a:bodyPr/>
              <a:lstStyle/>
              <a:p>
                <a:r>
                  <a:rPr lang="en-US">
                    <a:noFill/>
                  </a:rPr>
                  <a:t> </a:t>
                </a:r>
              </a:p>
            </p:txBody>
          </p:sp>
        </mc:Fallback>
      </mc:AlternateContent>
      <p:sp>
        <p:nvSpPr>
          <p:cNvPr id="2" name="TextBox 1"/>
          <p:cNvSpPr txBox="1"/>
          <p:nvPr/>
        </p:nvSpPr>
        <p:spPr>
          <a:xfrm>
            <a:off x="4191000" y="-49850"/>
            <a:ext cx="2599907" cy="2308324"/>
          </a:xfrm>
          <a:prstGeom prst="rect">
            <a:avLst/>
          </a:prstGeom>
          <a:noFill/>
          <a:ln>
            <a:solidFill>
              <a:srgbClr val="FF0000"/>
            </a:solidFill>
          </a:ln>
        </p:spPr>
        <p:txBody>
          <a:bodyPr wrap="square" rtlCol="0">
            <a:spAutoFit/>
          </a:bodyPr>
          <a:lstStyle/>
          <a:p>
            <a:r>
              <a:rPr lang="pl-PL" sz="1600" dirty="0"/>
              <a:t>%matlab </a:t>
            </a:r>
          </a:p>
          <a:p>
            <a:r>
              <a:rPr lang="pl-PL" sz="1600" dirty="0"/>
              <a:t>m=[1000 0 620; 0 1000 410; 0 0 1]</a:t>
            </a:r>
          </a:p>
          <a:p>
            <a:r>
              <a:rPr lang="pl-PL" sz="1600" dirty="0"/>
              <a:t>p=[0.015 0.02 2]'</a:t>
            </a:r>
          </a:p>
          <a:p>
            <a:r>
              <a:rPr lang="pl-PL" sz="1600" dirty="0"/>
              <a:t>x=m*p</a:t>
            </a:r>
          </a:p>
          <a:p>
            <a:r>
              <a:rPr lang="pl-PL" sz="1600" dirty="0"/>
              <a:t>u=x(1)/x(3)</a:t>
            </a:r>
          </a:p>
          <a:p>
            <a:r>
              <a:rPr lang="pl-PL" sz="1600" dirty="0"/>
              <a:t>v=x(2)/x(3)</a:t>
            </a:r>
            <a:endParaRPr lang="en-US" sz="1600" dirty="0"/>
          </a:p>
          <a:p>
            <a:r>
              <a:rPr lang="en-US" sz="1600" dirty="0"/>
              <a:t>Answer :</a:t>
            </a:r>
          </a:p>
          <a:p>
            <a:r>
              <a:rPr lang="en-US" sz="1600" dirty="0"/>
              <a:t>u =627.5,v =  420</a:t>
            </a:r>
          </a:p>
        </p:txBody>
      </p:sp>
      <p:sp>
        <p:nvSpPr>
          <p:cNvPr id="22" name="Rectangle 5"/>
          <p:cNvSpPr>
            <a:spLocks noChangeArrowheads="1"/>
          </p:cNvSpPr>
          <p:nvPr/>
        </p:nvSpPr>
        <p:spPr bwMode="auto">
          <a:xfrm>
            <a:off x="6777038" y="3338513"/>
            <a:ext cx="1828800"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dirty="0"/>
          </a:p>
        </p:txBody>
      </p:sp>
      <p:sp>
        <p:nvSpPr>
          <p:cNvPr id="23" name="Line 6"/>
          <p:cNvSpPr>
            <a:spLocks noChangeShapeType="1"/>
          </p:cNvSpPr>
          <p:nvPr/>
        </p:nvSpPr>
        <p:spPr bwMode="auto">
          <a:xfrm>
            <a:off x="6710363" y="3910013"/>
            <a:ext cx="19113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7"/>
          <p:cNvSpPr>
            <a:spLocks noChangeShapeType="1"/>
          </p:cNvSpPr>
          <p:nvPr/>
        </p:nvSpPr>
        <p:spPr bwMode="auto">
          <a:xfrm flipH="1" flipV="1">
            <a:off x="7631113" y="2690813"/>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8"/>
          <p:cNvSpPr>
            <a:spLocks noChangeShapeType="1"/>
          </p:cNvSpPr>
          <p:nvPr/>
        </p:nvSpPr>
        <p:spPr bwMode="auto">
          <a:xfrm flipH="1" flipV="1">
            <a:off x="7081837" y="2895599"/>
            <a:ext cx="777875" cy="1243013"/>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9"/>
          <p:cNvSpPr>
            <a:spLocks noChangeShapeType="1"/>
          </p:cNvSpPr>
          <p:nvPr/>
        </p:nvSpPr>
        <p:spPr bwMode="auto">
          <a:xfrm>
            <a:off x="6716713" y="4138613"/>
            <a:ext cx="2438400" cy="0"/>
          </a:xfrm>
          <a:prstGeom prst="line">
            <a:avLst/>
          </a:prstGeom>
          <a:noFill/>
          <a:ln w="9525">
            <a:solidFill>
              <a:schemeClr val="tx1"/>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0"/>
          <p:cNvSpPr>
            <a:spLocks noChangeShapeType="1"/>
          </p:cNvSpPr>
          <p:nvPr/>
        </p:nvSpPr>
        <p:spPr bwMode="auto">
          <a:xfrm flipV="1">
            <a:off x="7859713" y="2538413"/>
            <a:ext cx="0" cy="25908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11"/>
          <p:cNvSpPr txBox="1">
            <a:spLocks noChangeArrowheads="1"/>
          </p:cNvSpPr>
          <p:nvPr/>
        </p:nvSpPr>
        <p:spPr bwMode="auto">
          <a:xfrm>
            <a:off x="6952832" y="5486400"/>
            <a:ext cx="20387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=620, 410</a:t>
            </a:r>
          </a:p>
          <a:p>
            <a:pPr eaLnBrk="1" hangingPunct="1">
              <a:spcBef>
                <a:spcPct val="0"/>
              </a:spcBef>
              <a:buFontTx/>
              <a:buNone/>
            </a:pPr>
            <a:r>
              <a:rPr kumimoji="1" lang="en-US" altLang="en-US" sz="1800" dirty="0">
                <a:latin typeface="Arial" charset="0"/>
              </a:rPr>
              <a:t>(Image center is shifted to </a:t>
            </a: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a:t>
            </a:r>
          </a:p>
        </p:txBody>
      </p:sp>
      <p:sp>
        <p:nvSpPr>
          <p:cNvPr id="29" name="Text Box 12"/>
          <p:cNvSpPr txBox="1">
            <a:spLocks noChangeArrowheads="1"/>
          </p:cNvSpPr>
          <p:nvPr/>
        </p:nvSpPr>
        <p:spPr bwMode="auto">
          <a:xfrm>
            <a:off x="5724107" y="3665346"/>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u=410</a:t>
            </a:r>
          </a:p>
          <a:p>
            <a:pPr eaLnBrk="1" hangingPunct="1">
              <a:spcBef>
                <a:spcPct val="0"/>
              </a:spcBef>
              <a:buFontTx/>
              <a:buNone/>
            </a:pPr>
            <a:r>
              <a:rPr kumimoji="1" lang="en-US" altLang="en-US" sz="1800" dirty="0">
                <a:latin typeface="Arial" charset="0"/>
              </a:rPr>
              <a:t>Y=384 X</a:t>
            </a:r>
          </a:p>
        </p:txBody>
      </p:sp>
      <p:sp>
        <p:nvSpPr>
          <p:cNvPr id="30" name="Text Box 13"/>
          <p:cNvSpPr txBox="1">
            <a:spLocks noChangeArrowheads="1"/>
          </p:cNvSpPr>
          <p:nvPr/>
        </p:nvSpPr>
        <p:spPr bwMode="auto">
          <a:xfrm>
            <a:off x="6628982" y="278923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Z</a:t>
            </a:r>
          </a:p>
        </p:txBody>
      </p:sp>
      <p:sp>
        <p:nvSpPr>
          <p:cNvPr id="31" name="Text Box 14"/>
          <p:cNvSpPr txBox="1">
            <a:spLocks noChangeArrowheads="1"/>
          </p:cNvSpPr>
          <p:nvPr/>
        </p:nvSpPr>
        <p:spPr bwMode="auto">
          <a:xfrm>
            <a:off x="7691438" y="222488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Y</a:t>
            </a:r>
          </a:p>
        </p:txBody>
      </p:sp>
      <p:sp>
        <p:nvSpPr>
          <p:cNvPr id="32" name="Text Box 15"/>
          <p:cNvSpPr txBox="1">
            <a:spLocks noChangeArrowheads="1"/>
          </p:cNvSpPr>
          <p:nvPr/>
        </p:nvSpPr>
        <p:spPr bwMode="auto">
          <a:xfrm>
            <a:off x="7386638" y="24225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v</a:t>
            </a:r>
          </a:p>
        </p:txBody>
      </p:sp>
      <p:cxnSp>
        <p:nvCxnSpPr>
          <p:cNvPr id="33" name="Straight Arrow Connector 32"/>
          <p:cNvCxnSpPr/>
          <p:nvPr/>
        </p:nvCxnSpPr>
        <p:spPr>
          <a:xfrm flipV="1">
            <a:off x="7162800" y="3910013"/>
            <a:ext cx="468313" cy="172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21557" y="4776245"/>
            <a:ext cx="974947" cy="369332"/>
          </a:xfrm>
          <a:prstGeom prst="rect">
            <a:avLst/>
          </a:prstGeom>
          <a:noFill/>
        </p:spPr>
        <p:txBody>
          <a:bodyPr wrap="none" rtlCol="0">
            <a:spAutoFit/>
          </a:bodyPr>
          <a:lstStyle/>
          <a:p>
            <a:r>
              <a:rPr lang="en-US" dirty="0"/>
              <a:t>X=512</a:t>
            </a:r>
          </a:p>
        </p:txBody>
      </p:sp>
      <p:sp>
        <p:nvSpPr>
          <p:cNvPr id="35" name="TextBox 34"/>
          <p:cNvSpPr txBox="1"/>
          <p:nvPr/>
        </p:nvSpPr>
        <p:spPr>
          <a:xfrm>
            <a:off x="8388430" y="4278868"/>
            <a:ext cx="771365" cy="369332"/>
          </a:xfrm>
          <a:prstGeom prst="rect">
            <a:avLst/>
          </a:prstGeom>
          <a:noFill/>
        </p:spPr>
        <p:txBody>
          <a:bodyPr wrap="none" rtlCol="0">
            <a:spAutoFit/>
          </a:bodyPr>
          <a:lstStyle/>
          <a:p>
            <a:r>
              <a:rPr lang="en-US" dirty="0"/>
              <a:t>(1,1)</a:t>
            </a:r>
          </a:p>
        </p:txBody>
      </p:sp>
      <p:sp>
        <p:nvSpPr>
          <p:cNvPr id="36" name="Oval 35"/>
          <p:cNvSpPr/>
          <p:nvPr/>
        </p:nvSpPr>
        <p:spPr>
          <a:xfrm>
            <a:off x="8525522" y="4521994"/>
            <a:ext cx="98377" cy="12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323594" y="5145577"/>
            <a:ext cx="952505" cy="369332"/>
          </a:xfrm>
          <a:prstGeom prst="rect">
            <a:avLst/>
          </a:prstGeom>
          <a:noFill/>
        </p:spPr>
        <p:txBody>
          <a:bodyPr wrap="none" rtlCol="0">
            <a:spAutoFit/>
          </a:bodyPr>
          <a:lstStyle/>
          <a:p>
            <a:r>
              <a:rPr lang="en-US" dirty="0"/>
              <a:t>v=620</a:t>
            </a:r>
          </a:p>
        </p:txBody>
      </p:sp>
      <p:sp>
        <p:nvSpPr>
          <p:cNvPr id="38" name="TextBox 37"/>
          <p:cNvSpPr txBox="1"/>
          <p:nvPr/>
        </p:nvSpPr>
        <p:spPr>
          <a:xfrm>
            <a:off x="6945313" y="1676400"/>
            <a:ext cx="1932901" cy="646331"/>
          </a:xfrm>
          <a:prstGeom prst="rect">
            <a:avLst/>
          </a:prstGeom>
          <a:noFill/>
        </p:spPr>
        <p:txBody>
          <a:bodyPr wrap="none" rtlCol="0">
            <a:spAutoFit/>
          </a:bodyPr>
          <a:lstStyle/>
          <a:p>
            <a:r>
              <a:rPr lang="en-US" dirty="0"/>
              <a:t>X,Y,Z are in 3D</a:t>
            </a:r>
          </a:p>
          <a:p>
            <a:r>
              <a:rPr lang="en-US" dirty="0" err="1"/>
              <a:t>u,v</a:t>
            </a:r>
            <a:r>
              <a:rPr lang="en-US" dirty="0"/>
              <a:t> are in 2D</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F04A3150-5F97-43A8-987F-447E099743C6}" type="slidenum">
              <a:rPr lang="en-US" smtClean="0"/>
              <a:pPr>
                <a:defRPr/>
              </a:pPr>
              <a:t>112</a:t>
            </a:fld>
            <a:endParaRPr lang="en-US"/>
          </a:p>
        </p:txBody>
      </p:sp>
    </p:spTree>
    <p:extLst>
      <p:ext uri="{BB962C8B-B14F-4D97-AF65-F5344CB8AC3E}">
        <p14:creationId xmlns:p14="http://schemas.microsoft.com/office/powerpoint/2010/main" val="36370600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311" y="54164"/>
            <a:ext cx="4662165" cy="3987056"/>
          </a:xfrm>
        </p:spPr>
        <p:txBody>
          <a:bodyPr/>
          <a:lstStyle/>
          <a:p>
            <a:r>
              <a:rPr lang="en-US" sz="1800" dirty="0"/>
              <a:t>Tutorial T.3</a:t>
            </a:r>
            <a:r>
              <a:rPr lang="en-US" altLang="en-US" sz="1800" dirty="0">
                <a:ea typeface="新細明體" pitchFamily="18" charset="-120"/>
              </a:rPr>
              <a:t>: Camera coordinates rotated </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y </a:t>
            </a:r>
            <a:r>
              <a:rPr lang="en-US" altLang="en-US" sz="1800" dirty="0">
                <a:ea typeface="新細明體" pitchFamily="18" charset="-120"/>
                <a:sym typeface="Symbol" pitchFamily="18" charset="2"/>
              </a:rPr>
              <a:t>about Y-axis relative to the world coordinates. </a:t>
            </a:r>
            <a:r>
              <a:rPr lang="en-US" altLang="en-US" sz="1800" dirty="0">
                <a:ea typeface="新細明體" pitchFamily="18" charset="-120"/>
              </a:rPr>
              <a:t>A vector Pw=[</a:t>
            </a:r>
            <a:r>
              <a:rPr lang="en-US" altLang="en-US" sz="1800" dirty="0" err="1">
                <a:ea typeface="新細明體" pitchFamily="18" charset="-120"/>
              </a:rPr>
              <a:t>Xw,Yw,Zw</a:t>
            </a:r>
            <a:r>
              <a:rPr lang="en-US" altLang="en-US" sz="1800" dirty="0">
                <a:ea typeface="新細明體" pitchFamily="18" charset="-120"/>
              </a:rPr>
              <a:t>]’ is in the world coordinates (blue/</a:t>
            </a:r>
            <a:r>
              <a:rPr lang="en-US" altLang="en-US" sz="1800" dirty="0" err="1">
                <a:ea typeface="新細明體" pitchFamily="18" charset="-120"/>
              </a:rPr>
              <a:t>solid_axes</a:t>
            </a:r>
            <a:r>
              <a:rPr lang="en-US" altLang="en-US" sz="1800" dirty="0">
                <a:ea typeface="新細明體" pitchFamily="18" charset="-120"/>
              </a:rPr>
              <a:t>) is the same vector [</a:t>
            </a:r>
            <a:r>
              <a:rPr lang="en-US" altLang="en-US" sz="1800" dirty="0" err="1">
                <a:ea typeface="新細明體" pitchFamily="18" charset="-120"/>
              </a:rPr>
              <a:t>Xc,Yc,Zc</a:t>
            </a:r>
            <a:r>
              <a:rPr lang="en-US" altLang="en-US" sz="1800" dirty="0">
                <a:ea typeface="新細明體" pitchFamily="18" charset="-120"/>
              </a:rPr>
              <a:t>]’ in the camera coordinates (red/</a:t>
            </a:r>
            <a:r>
              <a:rPr lang="en-US" altLang="en-US" sz="1800" dirty="0" err="1">
                <a:ea typeface="新細明體" pitchFamily="18" charset="-120"/>
              </a:rPr>
              <a:t>dash_axes</a:t>
            </a:r>
            <a:r>
              <a:rPr lang="en-US" altLang="en-US" sz="1800" dirty="0">
                <a:ea typeface="新細明體" pitchFamily="18" charset="-120"/>
              </a:rPr>
              <a:t>)</a:t>
            </a:r>
          </a:p>
          <a:p>
            <a:r>
              <a:rPr lang="en-US" altLang="en-US" sz="1800" dirty="0">
                <a:ea typeface="新細明體" pitchFamily="18" charset="-120"/>
              </a:rPr>
              <a:t>Q1: Y-axis is facing in or out of the paper?</a:t>
            </a:r>
          </a:p>
          <a:p>
            <a:r>
              <a:rPr lang="en-US" altLang="en-US" sz="1800" dirty="0">
                <a:ea typeface="新細明體" pitchFamily="18" charset="-120"/>
              </a:rPr>
              <a:t>Q2: Fill in the blanks (__?)</a:t>
            </a:r>
          </a:p>
        </p:txBody>
      </p:sp>
      <p:cxnSp>
        <p:nvCxnSpPr>
          <p:cNvPr id="7" name="Straight Arrow Connector 6"/>
          <p:cNvCxnSpPr/>
          <p:nvPr/>
        </p:nvCxnSpPr>
        <p:spPr>
          <a:xfrm>
            <a:off x="817563" y="3371295"/>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7563" y="3354388"/>
            <a:ext cx="1587" cy="187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7563" y="3348038"/>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263" y="2786063"/>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19150" y="3659188"/>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74713" y="367188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0971" name="TextBox 30"/>
          <p:cNvSpPr txBox="1">
            <a:spLocks noChangeArrowheads="1"/>
          </p:cNvSpPr>
          <p:nvPr/>
        </p:nvSpPr>
        <p:spPr bwMode="auto">
          <a:xfrm>
            <a:off x="376238" y="48974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2" name="TextBox 31"/>
          <p:cNvSpPr txBox="1">
            <a:spLocks noChangeArrowheads="1"/>
          </p:cNvSpPr>
          <p:nvPr/>
        </p:nvSpPr>
        <p:spPr bwMode="auto">
          <a:xfrm>
            <a:off x="3316288" y="2919413"/>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40973" name="TextBox 32"/>
          <p:cNvSpPr txBox="1">
            <a:spLocks noChangeArrowheads="1"/>
          </p:cNvSpPr>
          <p:nvPr/>
        </p:nvSpPr>
        <p:spPr bwMode="auto">
          <a:xfrm>
            <a:off x="693113" y="2529443"/>
            <a:ext cx="606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a:solidFill>
                  <a:srgbClr val="FF0000"/>
                </a:solidFill>
                <a:latin typeface="Verdana" pitchFamily="34" charset="0"/>
                <a:sym typeface="Symbol" pitchFamily="18" charset="2"/>
              </a:rPr>
              <a:t>__?</a:t>
            </a:r>
            <a:endParaRPr lang="en-US" altLang="en-US" sz="1800" i="1" baseline="-25000" dirty="0">
              <a:solidFill>
                <a:srgbClr val="FF0000"/>
              </a:solidFill>
              <a:latin typeface="Verdana" pitchFamily="34" charset="0"/>
            </a:endParaRPr>
          </a:p>
        </p:txBody>
      </p:sp>
      <p:sp>
        <p:nvSpPr>
          <p:cNvPr id="16" name="Freeform 15"/>
          <p:cNvSpPr/>
          <p:nvPr/>
        </p:nvSpPr>
        <p:spPr>
          <a:xfrm>
            <a:off x="1069975" y="3160713"/>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60475" y="3001963"/>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24" name="Straight Arrow Connector 23"/>
          <p:cNvCxnSpPr/>
          <p:nvPr/>
        </p:nvCxnSpPr>
        <p:spPr>
          <a:xfrm>
            <a:off x="819150" y="3348038"/>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463675" y="2728913"/>
            <a:ext cx="2154238" cy="248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616325" y="5218113"/>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4594647" y="188640"/>
                <a:ext cx="4462462" cy="1436688"/>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Case</m:t>
                      </m:r>
                      <m:r>
                        <m:rPr>
                          <m:nor/>
                        </m:rPr>
                        <a:rPr lang="en-US"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=0,</m:t>
                      </m:r>
                    </m:oMath>
                    <m:oMath xmlns:m="http://schemas.openxmlformats.org/officeDocument/2006/math">
                      <m:r>
                        <m:rPr>
                          <m:nor/>
                        </m:rPr>
                        <a:rPr lang="en-US" i="0">
                          <a:solidFill>
                            <a:srgbClr val="000000"/>
                          </a:solidFill>
                          <a:latin typeface="Cambria Math" panose="02040503050406030204" pitchFamily="18" charset="0"/>
                        </a:rPr>
                        <m:t>This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exercise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helps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you</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that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𝑦</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4594647" y="188640"/>
                <a:ext cx="4462462" cy="1436688"/>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63725" y="5224463"/>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0984" name="TextBox 33"/>
          <p:cNvSpPr txBox="1">
            <a:spLocks noChangeArrowheads="1"/>
          </p:cNvSpPr>
          <p:nvPr/>
        </p:nvSpPr>
        <p:spPr bwMode="auto">
          <a:xfrm>
            <a:off x="2308874" y="5765066"/>
            <a:ext cx="2275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i="1" u="sng" dirty="0">
                <a:solidFill>
                  <a:srgbClr val="00B050"/>
                </a:solidFill>
                <a:latin typeface="Verdana" pitchFamily="34" charset="0"/>
                <a:sym typeface="Symbol" pitchFamily="18" charset="2"/>
              </a:rPr>
              <a:t>Show</a:t>
            </a:r>
          </a:p>
          <a:p>
            <a:pPr>
              <a:spcBef>
                <a:spcPct val="0"/>
              </a:spcBef>
              <a:buFontTx/>
              <a:buNone/>
            </a:pPr>
            <a:r>
              <a:rPr lang="en-US" altLang="en-US" sz="1600" i="1" u="sng" dirty="0" err="1">
                <a:solidFill>
                  <a:srgbClr val="00B050"/>
                </a:solidFill>
                <a:latin typeface="Verdana" pitchFamily="34" charset="0"/>
                <a:sym typeface="Symbol" pitchFamily="18" charset="2"/>
              </a:rPr>
              <a:t>X</a:t>
            </a:r>
            <a:r>
              <a:rPr lang="en-US" altLang="en-US" sz="1600" i="1" u="sng" baseline="-25000" dirty="0" err="1">
                <a:solidFill>
                  <a:srgbClr val="00B050"/>
                </a:solidFill>
                <a:latin typeface="Verdana" pitchFamily="34" charset="0"/>
                <a:sym typeface="Symbol" pitchFamily="18" charset="2"/>
              </a:rPr>
              <a:t>c</a:t>
            </a:r>
            <a:r>
              <a:rPr lang="en-US" altLang="en-US" sz="1600" i="1" u="sng" dirty="0">
                <a:solidFill>
                  <a:srgbClr val="00B050"/>
                </a:solidFill>
                <a:latin typeface="Verdana" pitchFamily="34" charset="0"/>
                <a:sym typeface="Symbol" pitchFamily="18" charset="2"/>
              </a:rPr>
              <a:t>=</a:t>
            </a:r>
            <a:r>
              <a:rPr lang="en-US" altLang="en-US" sz="1600" i="1" u="sng" dirty="0" err="1">
                <a:solidFill>
                  <a:srgbClr val="00B050"/>
                </a:solidFill>
                <a:latin typeface="Verdana" pitchFamily="34" charset="0"/>
                <a:sym typeface="Symbol" pitchFamily="18" charset="2"/>
              </a:rPr>
              <a:t>Xwcos</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y</a:t>
            </a:r>
            <a:r>
              <a:rPr lang="en-US" altLang="en-US" sz="1600" i="1" u="sng" dirty="0">
                <a:solidFill>
                  <a:srgbClr val="00B050"/>
                </a:solidFill>
                <a:latin typeface="Verdana" pitchFamily="34" charset="0"/>
                <a:sym typeface="Symbol" pitchFamily="18" charset="2"/>
              </a:rPr>
              <a:t>) +</a:t>
            </a:r>
            <a:r>
              <a:rPr lang="en-US" altLang="en-US" sz="1600" i="1" u="sng" dirty="0" err="1">
                <a:solidFill>
                  <a:srgbClr val="00B050"/>
                </a:solidFill>
                <a:latin typeface="Verdana" pitchFamily="34" charset="0"/>
                <a:sym typeface="Symbol" pitchFamily="18" charset="2"/>
              </a:rPr>
              <a:t>Zw_sin</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y</a:t>
            </a:r>
            <a:r>
              <a:rPr lang="en-US" altLang="en-US" sz="1600" i="1" u="sng" dirty="0">
                <a:solidFill>
                  <a:srgbClr val="00B050"/>
                </a:solidFill>
                <a:latin typeface="Verdana" pitchFamily="34" charset="0"/>
                <a:sym typeface="Symbol" pitchFamily="18" charset="2"/>
              </a:rPr>
              <a:t>)</a:t>
            </a:r>
            <a:endParaRPr lang="en-US" altLang="en-US" sz="1600" i="1" u="sng" dirty="0">
              <a:solidFill>
                <a:srgbClr val="00B050"/>
              </a:solidFill>
              <a:latin typeface="Verdana" pitchFamily="34" charset="0"/>
            </a:endParaRPr>
          </a:p>
        </p:txBody>
      </p:sp>
      <p:sp>
        <p:nvSpPr>
          <p:cNvPr id="40985" name="TextBox 28"/>
          <p:cNvSpPr txBox="1">
            <a:spLocks noChangeArrowheads="1"/>
          </p:cNvSpPr>
          <p:nvPr/>
        </p:nvSpPr>
        <p:spPr bwMode="auto">
          <a:xfrm>
            <a:off x="2987675" y="5148263"/>
            <a:ext cx="54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-y</a:t>
            </a:r>
            <a:endParaRPr lang="en-US" altLang="en-US" sz="1800" baseline="-25000" dirty="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30263" y="5272088"/>
            <a:ext cx="1166812" cy="1323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9072937" flipH="1">
            <a:off x="885825" y="3373438"/>
            <a:ext cx="309563" cy="142240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89" name="Rectangle 88"/>
          <p:cNvSpPr>
            <a:spLocks noChangeArrowheads="1"/>
          </p:cNvSpPr>
          <p:nvPr/>
        </p:nvSpPr>
        <p:spPr bwMode="auto">
          <a:xfrm>
            <a:off x="369888" y="4103688"/>
            <a:ext cx="14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i="1" dirty="0">
                <a:solidFill>
                  <a:srgbClr val="FF0000"/>
                </a:solidFill>
                <a:latin typeface="Verdana" pitchFamily="34" charset="0"/>
                <a:sym typeface="Symbol" pitchFamily="18" charset="2"/>
              </a:rPr>
              <a:t>__?</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90" name="Right Brace 89"/>
          <p:cNvSpPr/>
          <p:nvPr/>
        </p:nvSpPr>
        <p:spPr>
          <a:xfrm rot="19140401" flipH="1">
            <a:off x="1128713" y="5262563"/>
            <a:ext cx="204787" cy="172085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91" name="Rectangle 90"/>
          <p:cNvSpPr>
            <a:spLocks noChangeArrowheads="1"/>
          </p:cNvSpPr>
          <p:nvPr/>
        </p:nvSpPr>
        <p:spPr bwMode="auto">
          <a:xfrm>
            <a:off x="269875" y="6091238"/>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a:solidFill>
                  <a:srgbClr val="FF0000"/>
                </a:solidFill>
                <a:latin typeface="Verdana" pitchFamily="34" charset="0"/>
                <a:sym typeface="Symbol" pitchFamily="18" charset="2"/>
              </a:rPr>
              <a:t>___?</a:t>
            </a:r>
            <a:r>
              <a:rPr lang="en-US" altLang="en-US" sz="1800" i="1" dirty="0">
                <a:latin typeface="Verdana" pitchFamily="34" charset="0"/>
                <a:sym typeface="Symbol" pitchFamily="18" charset="2"/>
              </a:rPr>
              <a:t>sin(-</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149" name="Freeform 148"/>
          <p:cNvSpPr/>
          <p:nvPr/>
        </p:nvSpPr>
        <p:spPr>
          <a:xfrm>
            <a:off x="2973388" y="5284788"/>
            <a:ext cx="176212" cy="234950"/>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3" name="Footer Placeholder 4"/>
          <p:cNvSpPr txBox="1">
            <a:spLocks/>
          </p:cNvSpPr>
          <p:nvPr/>
        </p:nvSpPr>
        <p:spPr bwMode="auto">
          <a:xfrm>
            <a:off x="5448300" y="6040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200">
              <a:solidFill>
                <a:srgbClr val="898989"/>
              </a:solidFill>
              <a:latin typeface="Verdana" pitchFamily="34" charset="0"/>
            </a:endParaRPr>
          </a:p>
        </p:txBody>
      </p:sp>
      <p:cxnSp>
        <p:nvCxnSpPr>
          <p:cNvPr id="151" name="Straight Arrow Connector 150"/>
          <p:cNvCxnSpPr/>
          <p:nvPr/>
        </p:nvCxnSpPr>
        <p:spPr>
          <a:xfrm>
            <a:off x="5487988" y="314166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1000" name="TextBox 30"/>
          <p:cNvSpPr txBox="1">
            <a:spLocks noChangeArrowheads="1"/>
          </p:cNvSpPr>
          <p:nvPr/>
        </p:nvSpPr>
        <p:spPr bwMode="auto">
          <a:xfrm>
            <a:off x="5045075" y="47577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1001" name="TextBox 31"/>
          <p:cNvSpPr txBox="1">
            <a:spLocks noChangeArrowheads="1"/>
          </p:cNvSpPr>
          <p:nvPr/>
        </p:nvSpPr>
        <p:spPr bwMode="auto">
          <a:xfrm>
            <a:off x="7986713" y="2713038"/>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160" name="Freeform 159"/>
          <p:cNvSpPr/>
          <p:nvPr/>
        </p:nvSpPr>
        <p:spPr>
          <a:xfrm>
            <a:off x="5740400" y="2957513"/>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930900" y="2798763"/>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34100" y="2522538"/>
            <a:ext cx="2154238" cy="249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534150" y="5018088"/>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10" name="TextBox 30"/>
          <p:cNvSpPr txBox="1">
            <a:spLocks noChangeArrowheads="1"/>
          </p:cNvSpPr>
          <p:nvPr/>
        </p:nvSpPr>
        <p:spPr bwMode="auto">
          <a:xfrm>
            <a:off x="7162800" y="5256213"/>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y</a:t>
            </a:r>
            <a:endParaRPr lang="en-US" altLang="en-US" sz="1800" i="1" baseline="-25000" dirty="0">
              <a:latin typeface="Verdana" pitchFamily="34" charset="0"/>
            </a:endParaRPr>
          </a:p>
        </p:txBody>
      </p:sp>
      <p:sp>
        <p:nvSpPr>
          <p:cNvPr id="41012" name="TextBox 28"/>
          <p:cNvSpPr txBox="1">
            <a:spLocks noChangeArrowheads="1"/>
          </p:cNvSpPr>
          <p:nvPr/>
        </p:nvSpPr>
        <p:spPr bwMode="auto">
          <a:xfrm>
            <a:off x="7658100" y="494188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171" name="Straight Connector 170"/>
          <p:cNvCxnSpPr/>
          <p:nvPr/>
        </p:nvCxnSpPr>
        <p:spPr>
          <a:xfrm flipV="1">
            <a:off x="5500688" y="4256088"/>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49775" y="3944938"/>
            <a:ext cx="2155825" cy="2441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3" name="Right Brace 172"/>
          <p:cNvSpPr/>
          <p:nvPr/>
        </p:nvSpPr>
        <p:spPr>
          <a:xfrm rot="3071975">
            <a:off x="6013450" y="4383088"/>
            <a:ext cx="320675" cy="981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1016" name="Rectangle 173"/>
          <p:cNvSpPr>
            <a:spLocks noChangeArrowheads="1"/>
          </p:cNvSpPr>
          <p:nvPr/>
        </p:nvSpPr>
        <p:spPr bwMode="auto">
          <a:xfrm>
            <a:off x="5930900" y="4948238"/>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sz="1800" i="1" u="sng" dirty="0">
                <a:solidFill>
                  <a:srgbClr val="FF0000"/>
                </a:solidFill>
                <a:latin typeface="Verdana" pitchFamily="34" charset="0"/>
                <a:sym typeface="Symbol" pitchFamily="18" charset="2"/>
              </a:rPr>
              <a:t>___</a:t>
            </a:r>
            <a:r>
              <a:rPr lang="en-US" altLang="en-US" sz="1800" i="1" dirty="0">
                <a:solidFill>
                  <a:srgbClr val="FF0000"/>
                </a:solidFill>
                <a:latin typeface="Verdana" pitchFamily="34" charset="0"/>
                <a:sym typeface="Symbol" pitchFamily="18" charset="2"/>
              </a:rPr>
              <a:t>?</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175" name="Right Brace 174"/>
          <p:cNvSpPr/>
          <p:nvPr/>
        </p:nvSpPr>
        <p:spPr>
          <a:xfrm rot="2958717">
            <a:off x="7403306" y="4901407"/>
            <a:ext cx="441325" cy="199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177" name="Freeform 176"/>
          <p:cNvSpPr/>
          <p:nvPr/>
        </p:nvSpPr>
        <p:spPr>
          <a:xfrm>
            <a:off x="7643813" y="5081588"/>
            <a:ext cx="176212" cy="231775"/>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9" name="Rectangle 177"/>
          <p:cNvSpPr>
            <a:spLocks noChangeArrowheads="1"/>
          </p:cNvSpPr>
          <p:nvPr/>
        </p:nvSpPr>
        <p:spPr bwMode="auto">
          <a:xfrm>
            <a:off x="4618142" y="1933357"/>
            <a:ext cx="4298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err="1">
                <a:solidFill>
                  <a:srgbClr val="00B050"/>
                </a:solidFill>
                <a:latin typeface="Verdana" pitchFamily="34" charset="0"/>
                <a:sym typeface="Symbol" pitchFamily="18" charset="2"/>
              </a:rPr>
              <a:t>Show:Z</a:t>
            </a:r>
            <a:r>
              <a:rPr lang="en-US" altLang="en-US" sz="1800" i="1" u="sng" baseline="-25000" dirty="0" err="1">
                <a:solidFill>
                  <a:srgbClr val="00B050"/>
                </a:solidFill>
                <a:latin typeface="Verdana" pitchFamily="34" charset="0"/>
                <a:sym typeface="Symbol" pitchFamily="18" charset="2"/>
              </a:rPr>
              <a:t>c</a:t>
            </a:r>
            <a:r>
              <a:rPr lang="en-US" altLang="en-US" sz="1800" i="1" u="sng" dirty="0">
                <a:solidFill>
                  <a:srgbClr val="00B050"/>
                </a:solidFill>
                <a:latin typeface="Verdana" pitchFamily="34" charset="0"/>
                <a:sym typeface="Symbol" pitchFamily="18" charset="2"/>
              </a:rPr>
              <a:t>= -</a:t>
            </a:r>
            <a:r>
              <a:rPr lang="en-US" altLang="en-US" sz="1800" i="1" u="sng" dirty="0" err="1">
                <a:solidFill>
                  <a:srgbClr val="00B050"/>
                </a:solidFill>
                <a:latin typeface="Verdana" pitchFamily="34" charset="0"/>
                <a:sym typeface="Symbol" pitchFamily="18" charset="2"/>
              </a:rPr>
              <a:t>X</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sin</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y</a:t>
            </a:r>
            <a:r>
              <a:rPr lang="en-US" altLang="en-US" sz="1800" i="1" u="sng" dirty="0">
                <a:solidFill>
                  <a:srgbClr val="00B050"/>
                </a:solidFill>
                <a:latin typeface="Verdana" pitchFamily="34" charset="0"/>
                <a:sym typeface="Symbol" pitchFamily="18" charset="2"/>
              </a:rPr>
              <a:t>)+</a:t>
            </a:r>
            <a:r>
              <a:rPr lang="en-US" altLang="en-US" sz="1800" i="1" u="sng" dirty="0" err="1">
                <a:solidFill>
                  <a:srgbClr val="00B050"/>
                </a:solidFill>
                <a:latin typeface="Verdana" pitchFamily="34" charset="0"/>
                <a:sym typeface="Symbol" pitchFamily="18" charset="2"/>
              </a:rPr>
              <a:t>Z</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cos</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y</a:t>
            </a:r>
            <a:r>
              <a:rPr lang="en-US" altLang="en-US" sz="1800" i="1" u="sng" dirty="0">
                <a:solidFill>
                  <a:srgbClr val="00B050"/>
                </a:solidFill>
                <a:latin typeface="Verdana" pitchFamily="34" charset="0"/>
                <a:sym typeface="Symbol" pitchFamily="18" charset="2"/>
              </a:rPr>
              <a:t>)</a:t>
            </a:r>
            <a:endParaRPr lang="en-US" altLang="en-US" sz="1800" i="1" u="sng" dirty="0">
              <a:solidFill>
                <a:srgbClr val="00B050"/>
              </a:solidFill>
              <a:latin typeface="Verdana" pitchFamily="34" charset="0"/>
            </a:endParaRPr>
          </a:p>
        </p:txBody>
      </p:sp>
      <p:sp>
        <p:nvSpPr>
          <p:cNvPr id="41020" name="Rectangle 179"/>
          <p:cNvSpPr>
            <a:spLocks noChangeArrowheads="1"/>
          </p:cNvSpPr>
          <p:nvPr/>
        </p:nvSpPr>
        <p:spPr bwMode="auto">
          <a:xfrm>
            <a:off x="7480300" y="6046788"/>
            <a:ext cx="1499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a:latin typeface="Verdana" pitchFamily="34" charset="0"/>
                <a:sym typeface="Symbol" pitchFamily="18" charset="2"/>
              </a:rPr>
              <a:t>__?</a:t>
            </a:r>
            <a:r>
              <a:rPr lang="en-US" altLang="en-US" sz="1800" i="1" dirty="0">
                <a:latin typeface="Verdana" pitchFamily="34" charset="0"/>
                <a:sym typeface="Symbol" pitchFamily="18" charset="2"/>
              </a:rPr>
              <a:t>cos(-</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z</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41022" name="Rectangle 181"/>
          <p:cNvSpPr>
            <a:spLocks noChangeArrowheads="1"/>
          </p:cNvSpPr>
          <p:nvPr/>
        </p:nvSpPr>
        <p:spPr bwMode="auto">
          <a:xfrm>
            <a:off x="1895208" y="2760375"/>
            <a:ext cx="2587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u="sng" dirty="0">
                <a:latin typeface="Verdana" pitchFamily="34" charset="0"/>
              </a:rPr>
              <a:t>Mark vector Pc on the paper</a:t>
            </a:r>
          </a:p>
        </p:txBody>
      </p:sp>
      <p:sp>
        <p:nvSpPr>
          <p:cNvPr id="183" name="Rectangle 182"/>
          <p:cNvSpPr/>
          <p:nvPr/>
        </p:nvSpPr>
        <p:spPr>
          <a:xfrm>
            <a:off x="230188" y="1772816"/>
            <a:ext cx="4197350" cy="50667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27538" y="1772817"/>
            <a:ext cx="4489450" cy="4693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85" name="Straight Connector 184"/>
          <p:cNvCxnSpPr/>
          <p:nvPr/>
        </p:nvCxnSpPr>
        <p:spPr>
          <a:xfrm flipV="1">
            <a:off x="4549775" y="3167063"/>
            <a:ext cx="938213"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rot="13845655">
            <a:off x="1073263" y="2624569"/>
            <a:ext cx="129543" cy="605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ight Brace 68"/>
          <p:cNvSpPr/>
          <p:nvPr/>
        </p:nvSpPr>
        <p:spPr>
          <a:xfrm rot="13845655">
            <a:off x="5590496" y="2458641"/>
            <a:ext cx="129543" cy="605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5045075" y="2501063"/>
            <a:ext cx="753732" cy="369332"/>
          </a:xfrm>
          <a:prstGeom prst="rect">
            <a:avLst/>
          </a:prstGeom>
        </p:spPr>
        <p:txBody>
          <a:bodyPr wrap="none">
            <a:spAutoFit/>
          </a:bodyPr>
          <a:lstStyle/>
          <a:p>
            <a:pPr>
              <a:spcBef>
                <a:spcPct val="0"/>
              </a:spcBef>
              <a:buFontTx/>
              <a:buNone/>
            </a:pPr>
            <a:r>
              <a:rPr lang="en-US" altLang="en-US" i="1" dirty="0">
                <a:solidFill>
                  <a:srgbClr val="FF0000"/>
                </a:solidFill>
                <a:latin typeface="Verdana" pitchFamily="34" charset="0"/>
                <a:sym typeface="Symbol" pitchFamily="18" charset="2"/>
              </a:rPr>
              <a:t>___?</a:t>
            </a:r>
            <a:endParaRPr lang="en-US" altLang="en-US" i="1" baseline="-25000" dirty="0">
              <a:solidFill>
                <a:srgbClr val="FF0000"/>
              </a:solidFill>
              <a:latin typeface="Verdana" pitchFamily="34" charset="0"/>
            </a:endParaRPr>
          </a:p>
        </p:txBody>
      </p:sp>
      <p:cxnSp>
        <p:nvCxnSpPr>
          <p:cNvPr id="6" name="Straight Connector 5"/>
          <p:cNvCxnSpPr>
            <a:stCxn id="68" idx="7"/>
            <a:endCxn id="68" idx="3"/>
          </p:cNvCxnSpPr>
          <p:nvPr/>
        </p:nvCxnSpPr>
        <p:spPr>
          <a:xfrm flipH="1">
            <a:off x="744864" y="32924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8" idx="1"/>
            <a:endCxn id="68" idx="5"/>
          </p:cNvCxnSpPr>
          <p:nvPr/>
        </p:nvCxnSpPr>
        <p:spPr>
          <a:xfrm>
            <a:off x="744864" y="32924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5425749" y="30749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79" name="Straight Connector 78"/>
          <p:cNvCxnSpPr>
            <a:stCxn id="78" idx="7"/>
            <a:endCxn id="78" idx="3"/>
          </p:cNvCxnSpPr>
          <p:nvPr/>
        </p:nvCxnSpPr>
        <p:spPr>
          <a:xfrm flipH="1">
            <a:off x="5448300" y="31019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1"/>
            <a:endCxn id="78" idx="5"/>
          </p:cNvCxnSpPr>
          <p:nvPr/>
        </p:nvCxnSpPr>
        <p:spPr>
          <a:xfrm>
            <a:off x="5448300" y="31019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pPr>
              <a:defRPr/>
            </a:pPr>
            <a:r>
              <a:rPr lang="en-US"/>
              <a:t>Cameras v240117a</a:t>
            </a:r>
          </a:p>
        </p:txBody>
      </p:sp>
      <p:sp>
        <p:nvSpPr>
          <p:cNvPr id="12" name="Slide Number Placeholder 11"/>
          <p:cNvSpPr>
            <a:spLocks noGrp="1"/>
          </p:cNvSpPr>
          <p:nvPr>
            <p:ph type="sldNum" sz="quarter" idx="12"/>
          </p:nvPr>
        </p:nvSpPr>
        <p:spPr/>
        <p:txBody>
          <a:bodyPr/>
          <a:lstStyle/>
          <a:p>
            <a:pPr>
              <a:defRPr/>
            </a:pPr>
            <a:fld id="{F04A3150-5F97-43A8-987F-447E099743C6}" type="slidenum">
              <a:rPr lang="en-US" smtClean="0"/>
              <a:pPr>
                <a:defRPr/>
              </a:pPr>
              <a:t>113</a:t>
            </a:fld>
            <a:endParaRPr lang="en-US"/>
          </a:p>
        </p:txBody>
      </p:sp>
    </p:spTree>
    <p:extLst>
      <p:ext uri="{BB962C8B-B14F-4D97-AF65-F5344CB8AC3E}">
        <p14:creationId xmlns:p14="http://schemas.microsoft.com/office/powerpoint/2010/main" val="3186192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269875" y="116633"/>
            <a:ext cx="4662165" cy="3987056"/>
          </a:xfrm>
        </p:spPr>
        <p:txBody>
          <a:bodyPr/>
          <a:lstStyle/>
          <a:p>
            <a:r>
              <a:rPr lang="en-US" altLang="en-US" sz="1800" dirty="0">
                <a:solidFill>
                  <a:srgbClr val="FF0000"/>
                </a:solidFill>
                <a:ea typeface="新細明體" pitchFamily="18" charset="-120"/>
              </a:rPr>
              <a:t>ANSWER Tutorial T.3: </a:t>
            </a:r>
            <a:r>
              <a:rPr lang="en-US" altLang="en-US" sz="1800" dirty="0">
                <a:ea typeface="新細明體" pitchFamily="18" charset="-120"/>
              </a:rPr>
              <a:t>Camera coordinates rotated </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y </a:t>
            </a:r>
            <a:r>
              <a:rPr lang="en-US" altLang="en-US" sz="1800" dirty="0">
                <a:ea typeface="新細明體" pitchFamily="18" charset="-120"/>
                <a:sym typeface="Symbol" pitchFamily="18" charset="2"/>
              </a:rPr>
              <a:t>about Y-axis relative to the world coordinates. </a:t>
            </a:r>
            <a:r>
              <a:rPr lang="en-US" altLang="en-US" sz="1800" dirty="0">
                <a:ea typeface="新細明體" pitchFamily="18" charset="-120"/>
              </a:rPr>
              <a:t>A vector Pw=[</a:t>
            </a:r>
            <a:r>
              <a:rPr lang="en-US" altLang="en-US" sz="1800" dirty="0" err="1">
                <a:ea typeface="新細明體" pitchFamily="18" charset="-120"/>
              </a:rPr>
              <a:t>Xw,Yw,Zw</a:t>
            </a:r>
            <a:r>
              <a:rPr lang="en-US" altLang="en-US" sz="1800" dirty="0">
                <a:ea typeface="新細明體" pitchFamily="18" charset="-120"/>
              </a:rPr>
              <a:t>]’ is in the world coordinates (blue/</a:t>
            </a:r>
            <a:r>
              <a:rPr lang="en-US" altLang="en-US" sz="1800" dirty="0" err="1">
                <a:ea typeface="新細明體" pitchFamily="18" charset="-120"/>
              </a:rPr>
              <a:t>solid_axes</a:t>
            </a:r>
            <a:r>
              <a:rPr lang="en-US" altLang="en-US" sz="1800" dirty="0">
                <a:ea typeface="新細明體" pitchFamily="18" charset="-120"/>
              </a:rPr>
              <a:t>) is the same vector [</a:t>
            </a:r>
            <a:r>
              <a:rPr lang="en-US" altLang="en-US" sz="1800" dirty="0" err="1">
                <a:ea typeface="新細明體" pitchFamily="18" charset="-120"/>
              </a:rPr>
              <a:t>Xc,Yc,Zc</a:t>
            </a:r>
            <a:r>
              <a:rPr lang="en-US" altLang="en-US" sz="1800" dirty="0">
                <a:ea typeface="新細明體" pitchFamily="18" charset="-120"/>
              </a:rPr>
              <a:t>]’ in the camera coordinates (red/</a:t>
            </a:r>
            <a:r>
              <a:rPr lang="en-US" altLang="en-US" sz="1800" dirty="0" err="1">
                <a:ea typeface="新細明體" pitchFamily="18" charset="-120"/>
              </a:rPr>
              <a:t>dash_axes</a:t>
            </a:r>
            <a:r>
              <a:rPr lang="en-US" altLang="en-US" sz="1800" dirty="0">
                <a:ea typeface="新細明體" pitchFamily="18" charset="-120"/>
              </a:rPr>
              <a:t>)</a:t>
            </a:r>
          </a:p>
          <a:p>
            <a:r>
              <a:rPr lang="en-US" altLang="en-US" sz="1800" dirty="0">
                <a:ea typeface="新細明體" pitchFamily="18" charset="-120"/>
              </a:rPr>
              <a:t>Q1: Y-axis is facing in or out of the paper?</a:t>
            </a:r>
          </a:p>
          <a:p>
            <a:r>
              <a:rPr lang="en-US" altLang="en-US" sz="1800" dirty="0" err="1">
                <a:solidFill>
                  <a:srgbClr val="FF0000"/>
                </a:solidFill>
                <a:ea typeface="新細明體" pitchFamily="18" charset="-120"/>
              </a:rPr>
              <a:t>Ans</a:t>
            </a:r>
            <a:r>
              <a:rPr lang="en-US" altLang="en-US" sz="1800" dirty="0">
                <a:solidFill>
                  <a:srgbClr val="FF0000"/>
                </a:solidFill>
                <a:ea typeface="新細明體" pitchFamily="18" charset="-120"/>
              </a:rPr>
              <a:t>: in, </a:t>
            </a:r>
            <a:r>
              <a:rPr lang="en-US" altLang="en-US" sz="1800" dirty="0">
                <a:ea typeface="新細明體" pitchFamily="18" charset="-120"/>
              </a:rPr>
              <a:t>Q2: Fill in the blanks (__?)</a:t>
            </a:r>
          </a:p>
        </p:txBody>
      </p:sp>
      <p:cxnSp>
        <p:nvCxnSpPr>
          <p:cNvPr id="7" name="Straight Arrow Connector 6"/>
          <p:cNvCxnSpPr/>
          <p:nvPr/>
        </p:nvCxnSpPr>
        <p:spPr>
          <a:xfrm>
            <a:off x="817563" y="3348038"/>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7563" y="3354388"/>
            <a:ext cx="1587" cy="187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7563" y="3348038"/>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263" y="2786063"/>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19150" y="3659188"/>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74713" y="367188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0971" name="TextBox 30"/>
          <p:cNvSpPr txBox="1">
            <a:spLocks noChangeArrowheads="1"/>
          </p:cNvSpPr>
          <p:nvPr/>
        </p:nvSpPr>
        <p:spPr bwMode="auto">
          <a:xfrm>
            <a:off x="376238" y="48974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2" name="TextBox 31"/>
          <p:cNvSpPr txBox="1">
            <a:spLocks noChangeArrowheads="1"/>
          </p:cNvSpPr>
          <p:nvPr/>
        </p:nvSpPr>
        <p:spPr bwMode="auto">
          <a:xfrm>
            <a:off x="3316288" y="2919413"/>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40973" name="TextBox 32"/>
          <p:cNvSpPr txBox="1">
            <a:spLocks noChangeArrowheads="1"/>
          </p:cNvSpPr>
          <p:nvPr/>
        </p:nvSpPr>
        <p:spPr bwMode="auto">
          <a:xfrm>
            <a:off x="563805" y="2538533"/>
            <a:ext cx="737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solidFill>
                  <a:srgbClr val="FF0000"/>
                </a:solidFill>
                <a:latin typeface="Verdana" pitchFamily="34" charset="0"/>
                <a:sym typeface="Symbol" pitchFamily="18" charset="2"/>
              </a:rPr>
              <a:t>Zc</a:t>
            </a:r>
            <a:r>
              <a:rPr lang="en-US" altLang="en-US" sz="1800" i="1" dirty="0">
                <a:solidFill>
                  <a:srgbClr val="FF0000"/>
                </a:solidFill>
                <a:latin typeface="Verdana" pitchFamily="34" charset="0"/>
                <a:sym typeface="Symbol" pitchFamily="18" charset="2"/>
              </a:rPr>
              <a:t>_?</a:t>
            </a:r>
            <a:endParaRPr lang="en-US" altLang="en-US" sz="1800" i="1" baseline="-25000" dirty="0">
              <a:solidFill>
                <a:srgbClr val="FF0000"/>
              </a:solidFill>
              <a:latin typeface="Verdana" pitchFamily="34" charset="0"/>
            </a:endParaRPr>
          </a:p>
        </p:txBody>
      </p:sp>
      <p:sp>
        <p:nvSpPr>
          <p:cNvPr id="16" name="Freeform 15"/>
          <p:cNvSpPr/>
          <p:nvPr/>
        </p:nvSpPr>
        <p:spPr>
          <a:xfrm>
            <a:off x="1069975" y="3160713"/>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60475" y="3001963"/>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24" name="Straight Arrow Connector 23"/>
          <p:cNvCxnSpPr/>
          <p:nvPr/>
        </p:nvCxnSpPr>
        <p:spPr>
          <a:xfrm>
            <a:off x="819150" y="3348038"/>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463675" y="2728913"/>
            <a:ext cx="2154238" cy="248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616325" y="5218113"/>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5037138" y="412750"/>
                <a:ext cx="3560762" cy="1436688"/>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Case</m:t>
                      </m:r>
                      <m:r>
                        <m:rPr>
                          <m:nor/>
                        </m:rPr>
                        <a:rPr lang="en-US"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=0,</m:t>
                      </m:r>
                    </m:oMath>
                    <m:oMath xmlns:m="http://schemas.openxmlformats.org/officeDocument/2006/math">
                      <m:r>
                        <m:rPr>
                          <m:nor/>
                        </m:rPr>
                        <a:rPr lang="en-US" i="0">
                          <a:solidFill>
                            <a:srgbClr val="000000"/>
                          </a:solidFill>
                          <a:latin typeface="Cambria Math" panose="02040503050406030204" pitchFamily="18" charset="0"/>
                        </a:rPr>
                        <m:t>This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exercise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helps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you</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that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5037138" y="412750"/>
                <a:ext cx="3560762" cy="1436688"/>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63725" y="5224463"/>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84" name="TextBox 33"/>
          <p:cNvSpPr txBox="1">
            <a:spLocks noChangeArrowheads="1"/>
          </p:cNvSpPr>
          <p:nvPr/>
        </p:nvSpPr>
        <p:spPr bwMode="auto">
          <a:xfrm>
            <a:off x="2308874" y="5765066"/>
            <a:ext cx="2275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i="1" u="sng" dirty="0">
                <a:solidFill>
                  <a:srgbClr val="00B050"/>
                </a:solidFill>
                <a:latin typeface="Verdana" pitchFamily="34" charset="0"/>
                <a:sym typeface="Symbol" pitchFamily="18" charset="2"/>
              </a:rPr>
              <a:t>Show</a:t>
            </a:r>
          </a:p>
          <a:p>
            <a:pPr>
              <a:spcBef>
                <a:spcPct val="0"/>
              </a:spcBef>
              <a:buFontTx/>
              <a:buNone/>
            </a:pPr>
            <a:r>
              <a:rPr lang="en-US" altLang="en-US" sz="1600" i="1" u="sng" dirty="0" err="1">
                <a:solidFill>
                  <a:srgbClr val="00B050"/>
                </a:solidFill>
                <a:latin typeface="Verdana" pitchFamily="34" charset="0"/>
                <a:sym typeface="Symbol" pitchFamily="18" charset="2"/>
              </a:rPr>
              <a:t>X</a:t>
            </a:r>
            <a:r>
              <a:rPr lang="en-US" altLang="en-US" sz="1600" i="1" u="sng" baseline="-25000" dirty="0" err="1">
                <a:solidFill>
                  <a:srgbClr val="00B050"/>
                </a:solidFill>
                <a:latin typeface="Verdana" pitchFamily="34" charset="0"/>
                <a:sym typeface="Symbol" pitchFamily="18" charset="2"/>
              </a:rPr>
              <a:t>c</a:t>
            </a:r>
            <a:r>
              <a:rPr lang="en-US" altLang="en-US" sz="1600" i="1" u="sng" dirty="0">
                <a:solidFill>
                  <a:srgbClr val="00B050"/>
                </a:solidFill>
                <a:latin typeface="Verdana" pitchFamily="34" charset="0"/>
                <a:sym typeface="Symbol" pitchFamily="18" charset="2"/>
              </a:rPr>
              <a:t>=</a:t>
            </a:r>
            <a:r>
              <a:rPr lang="en-US" altLang="en-US" sz="1600" i="1" u="sng" dirty="0" err="1">
                <a:solidFill>
                  <a:srgbClr val="00B050"/>
                </a:solidFill>
                <a:latin typeface="Verdana" pitchFamily="34" charset="0"/>
                <a:sym typeface="Symbol" pitchFamily="18" charset="2"/>
              </a:rPr>
              <a:t>Xwcos</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y</a:t>
            </a:r>
            <a:r>
              <a:rPr lang="en-US" altLang="en-US" sz="1600" i="1" u="sng" dirty="0">
                <a:solidFill>
                  <a:srgbClr val="00B050"/>
                </a:solidFill>
                <a:latin typeface="Verdana" pitchFamily="34" charset="0"/>
                <a:sym typeface="Symbol" pitchFamily="18" charset="2"/>
              </a:rPr>
              <a:t>) +</a:t>
            </a:r>
            <a:r>
              <a:rPr lang="en-US" altLang="en-US" sz="1600" i="1" u="sng" dirty="0" err="1">
                <a:solidFill>
                  <a:srgbClr val="00B050"/>
                </a:solidFill>
                <a:latin typeface="Verdana" pitchFamily="34" charset="0"/>
                <a:sym typeface="Symbol" pitchFamily="18" charset="2"/>
              </a:rPr>
              <a:t>Zw_sin</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y</a:t>
            </a:r>
            <a:r>
              <a:rPr lang="en-US" altLang="en-US" sz="1600" i="1" u="sng" dirty="0">
                <a:solidFill>
                  <a:srgbClr val="00B050"/>
                </a:solidFill>
                <a:latin typeface="Verdana" pitchFamily="34" charset="0"/>
                <a:sym typeface="Symbol" pitchFamily="18" charset="2"/>
              </a:rPr>
              <a:t>)</a:t>
            </a:r>
            <a:endParaRPr lang="en-US" altLang="en-US" sz="1600" i="1" u="sng" dirty="0">
              <a:solidFill>
                <a:srgbClr val="00B050"/>
              </a:solidFill>
              <a:latin typeface="Verdana" pitchFamily="34" charset="0"/>
            </a:endParaRPr>
          </a:p>
        </p:txBody>
      </p:sp>
      <p:sp>
        <p:nvSpPr>
          <p:cNvPr id="40985" name="TextBox 28"/>
          <p:cNvSpPr txBox="1">
            <a:spLocks noChangeArrowheads="1"/>
          </p:cNvSpPr>
          <p:nvPr/>
        </p:nvSpPr>
        <p:spPr bwMode="auto">
          <a:xfrm>
            <a:off x="2987675" y="5148263"/>
            <a:ext cx="54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-y</a:t>
            </a:r>
            <a:endParaRPr lang="en-US" altLang="en-US" sz="1800" baseline="-25000" dirty="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30263" y="5272088"/>
            <a:ext cx="1166812" cy="1323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9072937" flipH="1">
            <a:off x="885825" y="3373438"/>
            <a:ext cx="309563" cy="142240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89" name="Rectangle 88"/>
          <p:cNvSpPr>
            <a:spLocks noChangeArrowheads="1"/>
          </p:cNvSpPr>
          <p:nvPr/>
        </p:nvSpPr>
        <p:spPr bwMode="auto">
          <a:xfrm>
            <a:off x="369888" y="4103688"/>
            <a:ext cx="1500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i="1" u="sng" dirty="0">
                <a:solidFill>
                  <a:srgbClr val="FF0000"/>
                </a:solidFill>
                <a:latin typeface="Verdana" pitchFamily="34" charset="0"/>
                <a:sym typeface="Symbol" pitchFamily="18" charset="2"/>
              </a:rPr>
              <a:t>-</a:t>
            </a:r>
            <a:r>
              <a:rPr lang="en-US" altLang="en-US" sz="1800" u="sng" dirty="0">
                <a:solidFill>
                  <a:srgbClr val="FF0000"/>
                </a:solidFill>
                <a:latin typeface="Verdana" pitchFamily="34" charset="0"/>
                <a:sym typeface="Symbol" pitchFamily="18" charset="2"/>
              </a:rPr>
              <a:t></a:t>
            </a:r>
            <a:r>
              <a:rPr lang="en-US" altLang="en-US" sz="1800" u="sng" baseline="-25000" dirty="0">
                <a:solidFill>
                  <a:srgbClr val="FF0000"/>
                </a:solidFill>
                <a:latin typeface="Verdana" pitchFamily="34" charset="0"/>
                <a:sym typeface="Symbol" pitchFamily="18" charset="2"/>
              </a:rPr>
              <a:t>y</a:t>
            </a:r>
            <a:r>
              <a:rPr lang="en-US" altLang="en-US" sz="1800" u="sng" dirty="0">
                <a:solidFill>
                  <a:srgbClr val="FF0000"/>
                </a:solidFill>
                <a:latin typeface="Verdana" pitchFamily="34" charset="0"/>
                <a:sym typeface="Symbol" pitchFamily="18" charset="2"/>
              </a:rPr>
              <a:t>?</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90" name="Right Brace 89"/>
          <p:cNvSpPr/>
          <p:nvPr/>
        </p:nvSpPr>
        <p:spPr>
          <a:xfrm rot="19140401" flipH="1">
            <a:off x="1128713" y="5262563"/>
            <a:ext cx="204787" cy="172085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91" name="Rectangle 90"/>
          <p:cNvSpPr>
            <a:spLocks noChangeArrowheads="1"/>
          </p:cNvSpPr>
          <p:nvPr/>
        </p:nvSpPr>
        <p:spPr bwMode="auto">
          <a:xfrm>
            <a:off x="269875" y="6091238"/>
            <a:ext cx="1661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solidFill>
                  <a:srgbClr val="FF0000"/>
                </a:solidFill>
                <a:latin typeface="Verdana" pitchFamily="34" charset="0"/>
                <a:sym typeface="Symbol" pitchFamily="18" charset="2"/>
              </a:rPr>
              <a:t>Zw</a:t>
            </a:r>
            <a:r>
              <a:rPr lang="en-US" altLang="en-US" sz="1800" i="1" dirty="0">
                <a:solidFill>
                  <a:srgbClr val="FF0000"/>
                </a:solidFill>
                <a:latin typeface="Verdana" pitchFamily="34" charset="0"/>
                <a:sym typeface="Symbol" pitchFamily="18" charset="2"/>
              </a:rPr>
              <a:t>_?</a:t>
            </a:r>
            <a:r>
              <a:rPr lang="en-US" altLang="en-US" sz="1800" i="1" dirty="0">
                <a:latin typeface="Verdana" pitchFamily="34" charset="0"/>
                <a:sym typeface="Symbol" pitchFamily="18" charset="2"/>
              </a:rPr>
              <a:t>sin(-</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149" name="Freeform 148"/>
          <p:cNvSpPr/>
          <p:nvPr/>
        </p:nvSpPr>
        <p:spPr>
          <a:xfrm>
            <a:off x="2973388" y="5284788"/>
            <a:ext cx="176212" cy="234950"/>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3" name="Footer Placeholder 4"/>
          <p:cNvSpPr txBox="1">
            <a:spLocks/>
          </p:cNvSpPr>
          <p:nvPr/>
        </p:nvSpPr>
        <p:spPr bwMode="auto">
          <a:xfrm>
            <a:off x="5448300" y="6040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200">
              <a:solidFill>
                <a:srgbClr val="898989"/>
              </a:solidFill>
              <a:latin typeface="Verdana" pitchFamily="34" charset="0"/>
            </a:endParaRPr>
          </a:p>
        </p:txBody>
      </p:sp>
      <p:cxnSp>
        <p:nvCxnSpPr>
          <p:cNvPr id="151" name="Straight Arrow Connector 150"/>
          <p:cNvCxnSpPr/>
          <p:nvPr/>
        </p:nvCxnSpPr>
        <p:spPr>
          <a:xfrm>
            <a:off x="5487988" y="314166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1000" name="TextBox 30"/>
          <p:cNvSpPr txBox="1">
            <a:spLocks noChangeArrowheads="1"/>
          </p:cNvSpPr>
          <p:nvPr/>
        </p:nvSpPr>
        <p:spPr bwMode="auto">
          <a:xfrm>
            <a:off x="5045075" y="47577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1001" name="TextBox 31"/>
          <p:cNvSpPr txBox="1">
            <a:spLocks noChangeArrowheads="1"/>
          </p:cNvSpPr>
          <p:nvPr/>
        </p:nvSpPr>
        <p:spPr bwMode="auto">
          <a:xfrm>
            <a:off x="7986713" y="2713038"/>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160" name="Freeform 159"/>
          <p:cNvSpPr/>
          <p:nvPr/>
        </p:nvSpPr>
        <p:spPr>
          <a:xfrm>
            <a:off x="5740400" y="2957513"/>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930900" y="2798763"/>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34100" y="2522538"/>
            <a:ext cx="2154238" cy="249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534150" y="5018088"/>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10" name="TextBox 30"/>
          <p:cNvSpPr txBox="1">
            <a:spLocks noChangeArrowheads="1"/>
          </p:cNvSpPr>
          <p:nvPr/>
        </p:nvSpPr>
        <p:spPr bwMode="auto">
          <a:xfrm>
            <a:off x="7162800" y="5256213"/>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y</a:t>
            </a:r>
            <a:endParaRPr lang="en-US" altLang="en-US" sz="1800" i="1" baseline="-25000" dirty="0">
              <a:latin typeface="Verdana" pitchFamily="34" charset="0"/>
            </a:endParaRPr>
          </a:p>
        </p:txBody>
      </p:sp>
      <p:sp>
        <p:nvSpPr>
          <p:cNvPr id="41012" name="TextBox 28"/>
          <p:cNvSpPr txBox="1">
            <a:spLocks noChangeArrowheads="1"/>
          </p:cNvSpPr>
          <p:nvPr/>
        </p:nvSpPr>
        <p:spPr bwMode="auto">
          <a:xfrm>
            <a:off x="7658100" y="4941888"/>
            <a:ext cx="500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171" name="Straight Connector 170"/>
          <p:cNvCxnSpPr/>
          <p:nvPr/>
        </p:nvCxnSpPr>
        <p:spPr>
          <a:xfrm flipV="1">
            <a:off x="5500688" y="4256088"/>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49775" y="3944938"/>
            <a:ext cx="2155825" cy="2441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3" name="Right Brace 172"/>
          <p:cNvSpPr/>
          <p:nvPr/>
        </p:nvSpPr>
        <p:spPr>
          <a:xfrm rot="3071975">
            <a:off x="6013450" y="4383088"/>
            <a:ext cx="320675" cy="981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1016" name="Rectangle 173"/>
          <p:cNvSpPr>
            <a:spLocks noChangeArrowheads="1"/>
          </p:cNvSpPr>
          <p:nvPr/>
        </p:nvSpPr>
        <p:spPr bwMode="auto">
          <a:xfrm>
            <a:off x="5930900" y="4948238"/>
            <a:ext cx="1451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sz="1800" i="1" u="sng" dirty="0" err="1">
                <a:solidFill>
                  <a:srgbClr val="FF0000"/>
                </a:solidFill>
                <a:latin typeface="Verdana" pitchFamily="34" charset="0"/>
                <a:sym typeface="Symbol" pitchFamily="18" charset="2"/>
              </a:rPr>
              <a:t>sin</a:t>
            </a:r>
            <a:r>
              <a:rPr lang="en-US" altLang="en-US" sz="1800" i="1" dirty="0">
                <a:solidFill>
                  <a:srgbClr val="FF0000"/>
                </a:solidFill>
                <a:latin typeface="Verdana" pitchFamily="34" charset="0"/>
                <a:sym typeface="Symbol" pitchFamily="18" charset="2"/>
              </a:rPr>
              <a:t>?</a:t>
            </a:r>
            <a:r>
              <a:rPr lang="en-US" altLang="en-US" sz="1800" i="1" dirty="0">
                <a:latin typeface="Verdana" pitchFamily="34" charset="0"/>
                <a:sym typeface="Symbol" pitchFamily="18" charset="2"/>
              </a:rPr>
              <a:t>(</a:t>
            </a:r>
            <a:r>
              <a:rPr lang="en-US" altLang="en-US" sz="1800" i="1" dirty="0">
                <a:solidFill>
                  <a:srgbClr val="FF0000"/>
                </a:solidFill>
                <a:latin typeface="Verdana" pitchFamily="34" charset="0"/>
                <a:sym typeface="Symbol" pitchFamily="18" charset="2"/>
              </a:rPr>
              <a:t>-</a:t>
            </a:r>
            <a:r>
              <a:rPr lang="en-US" altLang="en-US" sz="1800" dirty="0">
                <a:solidFill>
                  <a:srgbClr val="FF0000"/>
                </a:solidFill>
                <a:latin typeface="Verdana" pitchFamily="34" charset="0"/>
                <a:sym typeface="Symbol" pitchFamily="18" charset="2"/>
              </a:rPr>
              <a:t></a:t>
            </a:r>
            <a:r>
              <a:rPr lang="en-US" altLang="en-US" sz="1800" baseline="-25000" dirty="0">
                <a:solidFill>
                  <a:srgbClr val="FF0000"/>
                </a:solidFill>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175" name="Right Brace 174"/>
          <p:cNvSpPr/>
          <p:nvPr/>
        </p:nvSpPr>
        <p:spPr>
          <a:xfrm rot="2958717">
            <a:off x="7403306" y="4901407"/>
            <a:ext cx="441325" cy="199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177" name="Freeform 176"/>
          <p:cNvSpPr/>
          <p:nvPr/>
        </p:nvSpPr>
        <p:spPr>
          <a:xfrm>
            <a:off x="7643813" y="5081588"/>
            <a:ext cx="176212" cy="231775"/>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9" name="Rectangle 177"/>
          <p:cNvSpPr>
            <a:spLocks noChangeArrowheads="1"/>
          </p:cNvSpPr>
          <p:nvPr/>
        </p:nvSpPr>
        <p:spPr bwMode="auto">
          <a:xfrm>
            <a:off x="4618142" y="1933357"/>
            <a:ext cx="4298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err="1">
                <a:solidFill>
                  <a:srgbClr val="00B050"/>
                </a:solidFill>
                <a:latin typeface="Verdana" pitchFamily="34" charset="0"/>
                <a:sym typeface="Symbol" pitchFamily="18" charset="2"/>
              </a:rPr>
              <a:t>Show:Z</a:t>
            </a:r>
            <a:r>
              <a:rPr lang="en-US" altLang="en-US" sz="1800" i="1" u="sng" baseline="-25000" dirty="0" err="1">
                <a:solidFill>
                  <a:srgbClr val="00B050"/>
                </a:solidFill>
                <a:latin typeface="Verdana" pitchFamily="34" charset="0"/>
                <a:sym typeface="Symbol" pitchFamily="18" charset="2"/>
              </a:rPr>
              <a:t>c</a:t>
            </a:r>
            <a:r>
              <a:rPr lang="en-US" altLang="en-US" sz="1800" i="1" u="sng" dirty="0">
                <a:solidFill>
                  <a:srgbClr val="00B050"/>
                </a:solidFill>
                <a:latin typeface="Verdana" pitchFamily="34" charset="0"/>
                <a:sym typeface="Symbol" pitchFamily="18" charset="2"/>
              </a:rPr>
              <a:t>= -</a:t>
            </a:r>
            <a:r>
              <a:rPr lang="en-US" altLang="en-US" sz="1800" i="1" u="sng" dirty="0" err="1">
                <a:solidFill>
                  <a:srgbClr val="00B050"/>
                </a:solidFill>
                <a:latin typeface="Verdana" pitchFamily="34" charset="0"/>
                <a:sym typeface="Symbol" pitchFamily="18" charset="2"/>
              </a:rPr>
              <a:t>X</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sin</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y</a:t>
            </a:r>
            <a:r>
              <a:rPr lang="en-US" altLang="en-US" sz="1800" i="1" u="sng" dirty="0">
                <a:solidFill>
                  <a:srgbClr val="00B050"/>
                </a:solidFill>
                <a:latin typeface="Verdana" pitchFamily="34" charset="0"/>
                <a:sym typeface="Symbol" pitchFamily="18" charset="2"/>
              </a:rPr>
              <a:t>)+</a:t>
            </a:r>
            <a:r>
              <a:rPr lang="en-US" altLang="en-US" sz="1800" i="1" u="sng" dirty="0" err="1">
                <a:solidFill>
                  <a:srgbClr val="00B050"/>
                </a:solidFill>
                <a:latin typeface="Verdana" pitchFamily="34" charset="0"/>
                <a:sym typeface="Symbol" pitchFamily="18" charset="2"/>
              </a:rPr>
              <a:t>Z</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cos</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y</a:t>
            </a:r>
            <a:r>
              <a:rPr lang="en-US" altLang="en-US" sz="1800" i="1" u="sng" dirty="0">
                <a:solidFill>
                  <a:srgbClr val="00B050"/>
                </a:solidFill>
                <a:latin typeface="Verdana" pitchFamily="34" charset="0"/>
                <a:sym typeface="Symbol" pitchFamily="18" charset="2"/>
              </a:rPr>
              <a:t>)</a:t>
            </a:r>
            <a:endParaRPr lang="en-US" altLang="en-US" sz="1800" i="1" u="sng" dirty="0">
              <a:solidFill>
                <a:srgbClr val="00B050"/>
              </a:solidFill>
              <a:latin typeface="Verdana" pitchFamily="34" charset="0"/>
            </a:endParaRPr>
          </a:p>
        </p:txBody>
      </p:sp>
      <p:sp>
        <p:nvSpPr>
          <p:cNvPr id="41020" name="Rectangle 179"/>
          <p:cNvSpPr>
            <a:spLocks noChangeArrowheads="1"/>
          </p:cNvSpPr>
          <p:nvPr/>
        </p:nvSpPr>
        <p:spPr bwMode="auto">
          <a:xfrm>
            <a:off x="7480300" y="6046788"/>
            <a:ext cx="1489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err="1">
                <a:solidFill>
                  <a:srgbClr val="FF0000"/>
                </a:solidFill>
                <a:latin typeface="Verdana" pitchFamily="34" charset="0"/>
                <a:sym typeface="Symbol" pitchFamily="18" charset="2"/>
              </a:rPr>
              <a:t>Z</a:t>
            </a:r>
            <a:r>
              <a:rPr lang="en-US" altLang="en-US" sz="1800" i="1" u="sng" baseline="-25000" dirty="0" err="1">
                <a:solidFill>
                  <a:srgbClr val="FF0000"/>
                </a:solidFill>
                <a:latin typeface="Verdana" pitchFamily="34" charset="0"/>
                <a:sym typeface="Symbol" pitchFamily="18" charset="2"/>
              </a:rPr>
              <a:t>w</a:t>
            </a:r>
            <a:r>
              <a:rPr lang="en-US" altLang="en-US" sz="1800" i="1" u="sng" dirty="0" err="1">
                <a:latin typeface="Verdana" pitchFamily="34" charset="0"/>
                <a:sym typeface="Symbol" pitchFamily="18" charset="2"/>
              </a:rPr>
              <a:t>?</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z</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41022" name="Rectangle 181"/>
          <p:cNvSpPr>
            <a:spLocks noChangeArrowheads="1"/>
          </p:cNvSpPr>
          <p:nvPr/>
        </p:nvSpPr>
        <p:spPr bwMode="auto">
          <a:xfrm>
            <a:off x="1904922" y="2605316"/>
            <a:ext cx="2587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u="sng" dirty="0">
                <a:latin typeface="Verdana" pitchFamily="34" charset="0"/>
              </a:rPr>
              <a:t>Mark vector Pc on the paper</a:t>
            </a:r>
          </a:p>
        </p:txBody>
      </p:sp>
      <p:sp>
        <p:nvSpPr>
          <p:cNvPr id="183" name="Rectangle 182"/>
          <p:cNvSpPr/>
          <p:nvPr/>
        </p:nvSpPr>
        <p:spPr>
          <a:xfrm>
            <a:off x="230188" y="1922463"/>
            <a:ext cx="4197350" cy="4741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27538" y="1922463"/>
            <a:ext cx="4489450" cy="4543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85" name="Straight Connector 184"/>
          <p:cNvCxnSpPr/>
          <p:nvPr/>
        </p:nvCxnSpPr>
        <p:spPr>
          <a:xfrm flipV="1">
            <a:off x="4549775" y="3167063"/>
            <a:ext cx="938213"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rot="13845655">
            <a:off x="1073263" y="2624569"/>
            <a:ext cx="129543" cy="605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ight Brace 68"/>
          <p:cNvSpPr/>
          <p:nvPr/>
        </p:nvSpPr>
        <p:spPr>
          <a:xfrm rot="13845655">
            <a:off x="5590496" y="2458641"/>
            <a:ext cx="129543" cy="605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5045075" y="2501063"/>
            <a:ext cx="737702" cy="369332"/>
          </a:xfrm>
          <a:prstGeom prst="rect">
            <a:avLst/>
          </a:prstGeom>
        </p:spPr>
        <p:txBody>
          <a:bodyPr wrap="none">
            <a:spAutoFit/>
          </a:bodyPr>
          <a:lstStyle/>
          <a:p>
            <a:pPr>
              <a:spcBef>
                <a:spcPct val="0"/>
              </a:spcBef>
              <a:buFontTx/>
              <a:buNone/>
            </a:pPr>
            <a:r>
              <a:rPr lang="en-US" altLang="en-US" i="1" dirty="0" err="1">
                <a:solidFill>
                  <a:srgbClr val="FF0000"/>
                </a:solidFill>
                <a:latin typeface="Verdana" pitchFamily="34" charset="0"/>
                <a:sym typeface="Symbol" pitchFamily="18" charset="2"/>
              </a:rPr>
              <a:t>Zc</a:t>
            </a:r>
            <a:r>
              <a:rPr lang="en-US" altLang="en-US" i="1" dirty="0">
                <a:solidFill>
                  <a:srgbClr val="FF0000"/>
                </a:solidFill>
                <a:latin typeface="Verdana" pitchFamily="34" charset="0"/>
                <a:sym typeface="Symbol" pitchFamily="18" charset="2"/>
              </a:rPr>
              <a:t>_?</a:t>
            </a:r>
            <a:endParaRPr lang="en-US" altLang="en-US" i="1" baseline="-25000" dirty="0">
              <a:solidFill>
                <a:srgbClr val="FF0000"/>
              </a:solidFill>
              <a:latin typeface="Verdana" pitchFamily="34" charset="0"/>
            </a:endParaRPr>
          </a:p>
        </p:txBody>
      </p:sp>
      <p:sp>
        <p:nvSpPr>
          <p:cNvPr id="70" name="Oval 69"/>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71" name="Straight Connector 70"/>
          <p:cNvCxnSpPr>
            <a:stCxn id="70" idx="7"/>
            <a:endCxn id="70" idx="3"/>
          </p:cNvCxnSpPr>
          <p:nvPr/>
        </p:nvCxnSpPr>
        <p:spPr>
          <a:xfrm flipH="1">
            <a:off x="744864" y="32924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70" idx="1"/>
            <a:endCxn id="70" idx="5"/>
          </p:cNvCxnSpPr>
          <p:nvPr/>
        </p:nvCxnSpPr>
        <p:spPr>
          <a:xfrm>
            <a:off x="744864" y="329245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402246" y="306863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74" name="Straight Connector 73"/>
          <p:cNvCxnSpPr>
            <a:stCxn id="73" idx="7"/>
            <a:endCxn id="73" idx="3"/>
          </p:cNvCxnSpPr>
          <p:nvPr/>
        </p:nvCxnSpPr>
        <p:spPr>
          <a:xfrm flipH="1">
            <a:off x="5424797" y="309560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1"/>
            <a:endCxn id="73" idx="5"/>
          </p:cNvCxnSpPr>
          <p:nvPr/>
        </p:nvCxnSpPr>
        <p:spPr>
          <a:xfrm>
            <a:off x="5424797" y="3095606"/>
            <a:ext cx="108885" cy="13021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9875" y="3082370"/>
            <a:ext cx="184731"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pPr>
              <a:defRPr/>
            </a:pPr>
            <a:r>
              <a:rPr lang="en-US"/>
              <a:t>Cameras v240117a</a:t>
            </a:r>
          </a:p>
        </p:txBody>
      </p:sp>
      <p:sp>
        <p:nvSpPr>
          <p:cNvPr id="12" name="Slide Number Placeholder 11"/>
          <p:cNvSpPr>
            <a:spLocks noGrp="1"/>
          </p:cNvSpPr>
          <p:nvPr>
            <p:ph type="sldNum" sz="quarter" idx="12"/>
          </p:nvPr>
        </p:nvSpPr>
        <p:spPr/>
        <p:txBody>
          <a:bodyPr/>
          <a:lstStyle/>
          <a:p>
            <a:pPr>
              <a:defRPr/>
            </a:pPr>
            <a:fld id="{F04A3150-5F97-43A8-987F-447E099743C6}" type="slidenum">
              <a:rPr lang="en-US" smtClean="0"/>
              <a:pPr>
                <a:defRPr/>
              </a:pPr>
              <a:t>114</a:t>
            </a:fld>
            <a:endParaRPr lang="en-US"/>
          </a:p>
        </p:txBody>
      </p:sp>
    </p:spTree>
    <p:extLst>
      <p:ext uri="{BB962C8B-B14F-4D97-AF65-F5344CB8AC3E}">
        <p14:creationId xmlns:p14="http://schemas.microsoft.com/office/powerpoint/2010/main" val="9098241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44475" y="609600"/>
            <a:ext cx="8243888" cy="1314450"/>
          </a:xfrm>
        </p:spPr>
        <p:txBody>
          <a:bodyPr>
            <a:normAutofit fontScale="90000"/>
          </a:bodyPr>
          <a:lstStyle/>
          <a:p>
            <a:pPr algn="l"/>
            <a:r>
              <a:rPr lang="en-US" sz="2400" dirty="0"/>
              <a:t>Tutorial T.4:</a:t>
            </a:r>
            <a:br>
              <a:rPr lang="en-US" sz="2400" dirty="0"/>
            </a:br>
            <a:r>
              <a:rPr lang="en-US" altLang="en-US" sz="2800" dirty="0">
                <a:ea typeface="新細明體" pitchFamily="18" charset="-120"/>
              </a:rPr>
              <a:t>Study the rotation matrix </a:t>
            </a:r>
            <a:r>
              <a:rPr lang="en-US" altLang="en-US" sz="2800" dirty="0" err="1">
                <a:ea typeface="新細明體" pitchFamily="18" charset="-120"/>
              </a:rPr>
              <a:t>Rc</a:t>
            </a:r>
            <a:r>
              <a:rPr lang="en-US" altLang="en-US" sz="2800" dirty="0">
                <a:ea typeface="新細明體" pitchFamily="18" charset="-120"/>
              </a:rPr>
              <a:t> and Translation vector Tc </a:t>
            </a:r>
            <a:br>
              <a:rPr lang="en-US" altLang="en-US" sz="2800" dirty="0">
                <a:ea typeface="新細明體" pitchFamily="18" charset="-120"/>
              </a:rPr>
            </a:br>
            <a:r>
              <a:rPr lang="en-US" altLang="en-US" sz="2800" dirty="0" err="1">
                <a:ea typeface="新細明體" pitchFamily="18" charset="-120"/>
              </a:rPr>
              <a:t>M</a:t>
            </a:r>
            <a:r>
              <a:rPr lang="en-US" altLang="en-US" sz="2800" baseline="-25000" dirty="0" err="1">
                <a:ea typeface="新細明體" pitchFamily="18" charset="-120"/>
              </a:rPr>
              <a:t>ext</a:t>
            </a:r>
            <a:r>
              <a:rPr lang="en-US" altLang="en-US" sz="2800" dirty="0">
                <a:ea typeface="新細明體" pitchFamily="18" charset="-120"/>
              </a:rPr>
              <a:t> (3x4)Matrix form</a:t>
            </a:r>
            <a:br>
              <a:rPr lang="en-US" altLang="en-US" sz="2800" dirty="0">
                <a:ea typeface="新細明體" pitchFamily="18" charset="-120"/>
              </a:rPr>
            </a:br>
            <a:r>
              <a:rPr lang="en-US" altLang="en-US" sz="2800" dirty="0">
                <a:ea typeface="新細明體" pitchFamily="18" charset="-120"/>
              </a:rPr>
              <a:t>When Tc is not Zero</a:t>
            </a:r>
            <a:r>
              <a:rPr lang="en-US" altLang="zh-TW" sz="2800" dirty="0"/>
              <a:t> </a:t>
            </a:r>
            <a:endParaRPr lang="en-US" altLang="en-US" sz="2800" dirty="0">
              <a:ea typeface="新細明體" pitchFamily="18" charset="-120"/>
            </a:endParaRPr>
          </a:p>
        </p:txBody>
      </p:sp>
      <mc:AlternateContent xmlns:mc="http://schemas.openxmlformats.org/markup-compatibility/2006" xmlns:a14="http://schemas.microsoft.com/office/drawing/2010/main">
        <mc:Choice Requires="a14">
          <p:sp>
            <p:nvSpPr>
              <p:cNvPr id="47107" name="Object 9"/>
              <p:cNvSpPr txBox="1">
                <a:spLocks noGrp="1"/>
              </p:cNvSpPr>
              <p:nvPr>
                <p:ph sz="quarter" idx="2"/>
              </p:nvPr>
            </p:nvSpPr>
            <p:spPr bwMode="auto">
              <a:xfrm>
                <a:off x="601663" y="3314700"/>
                <a:ext cx="4713287" cy="3200400"/>
              </a:xfrm>
              <a:prstGeom prst="rect">
                <a:avLst/>
              </a:prstGeom>
              <a:noFill/>
              <a:ln>
                <a:noFill/>
              </a:ln>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select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first</m:t>
                      </m:r>
                      <m:r>
                        <m:rPr>
                          <m:nor/>
                        </m:rPr>
                        <a:rPr lang="en-US" i="0">
                          <a:solidFill>
                            <a:srgbClr val="000000"/>
                          </a:solidFill>
                          <a:latin typeface="Cambria Math" panose="02040503050406030204" pitchFamily="18" charset="0"/>
                        </a:rPr>
                        <m:t> 3 </m:t>
                      </m:r>
                      <m:r>
                        <m:rPr>
                          <m:nor/>
                        </m:rPr>
                        <a:rPr lang="en-US" i="0">
                          <a:solidFill>
                            <a:srgbClr val="000000"/>
                          </a:solidFill>
                          <a:latin typeface="Cambria Math" panose="02040503050406030204" pitchFamily="18" charset="0"/>
                        </a:rPr>
                        <m:t>rows</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oMath>
                  </m:oMathPara>
                </a14:m>
                <a:endParaRPr lang="en-US"/>
              </a:p>
            </p:txBody>
          </p:sp>
        </mc:Choice>
        <mc:Fallback xmlns="">
          <p:sp>
            <p:nvSpPr>
              <p:cNvPr id="47107" name="Object 9"/>
              <p:cNvSpPr txBox="1">
                <a:spLocks noGrp="1" noRot="1" noChangeAspect="1" noMove="1" noResize="1" noEditPoints="1" noAdjustHandles="1" noChangeArrowheads="1" noChangeShapeType="1" noTextEdit="1"/>
              </p:cNvSpPr>
              <p:nvPr>
                <p:ph sz="quarter" idx="2"/>
              </p:nvPr>
            </p:nvSpPr>
            <p:spPr bwMode="auto">
              <a:xfrm>
                <a:off x="601663" y="3314700"/>
                <a:ext cx="4713287" cy="3200400"/>
              </a:xfrm>
              <a:prstGeom prst="rect">
                <a:avLst/>
              </a:prstGeom>
              <a:blipFill>
                <a:blip r:embed="rId3"/>
                <a:stretch>
                  <a:fillRect/>
                </a:stretch>
              </a:blipFill>
              <a:ln>
                <a:noFill/>
              </a:ln>
            </p:spPr>
            <p:txBody>
              <a:bodyPr/>
              <a:lstStyle/>
              <a:p>
                <a:r>
                  <a:rPr lang="en-US">
                    <a:noFill/>
                  </a:rPr>
                  <a:t> </a:t>
                </a:r>
              </a:p>
            </p:txBody>
          </p:sp>
        </mc:Fallback>
      </mc:AlternateContent>
      <p:pic>
        <p:nvPicPr>
          <p:cNvPr id="47110" name="Picture 9" descr="MCj043161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72259">
            <a:off x="3578225" y="2830513"/>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4"/>
          <p:cNvSpPr>
            <a:spLocks noChangeShapeType="1"/>
          </p:cNvSpPr>
          <p:nvPr/>
        </p:nvSpPr>
        <p:spPr bwMode="auto">
          <a:xfrm flipV="1">
            <a:off x="4476750" y="2724150"/>
            <a:ext cx="666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5"/>
          <p:cNvSpPr>
            <a:spLocks noChangeShapeType="1"/>
          </p:cNvSpPr>
          <p:nvPr/>
        </p:nvSpPr>
        <p:spPr bwMode="auto">
          <a:xfrm>
            <a:off x="3943350" y="2774950"/>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6"/>
          <p:cNvSpPr>
            <a:spLocks noChangeShapeType="1"/>
          </p:cNvSpPr>
          <p:nvPr/>
        </p:nvSpPr>
        <p:spPr bwMode="auto">
          <a:xfrm flipV="1">
            <a:off x="4476750" y="231775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7"/>
          <p:cNvSpPr>
            <a:spLocks noChangeShapeType="1"/>
          </p:cNvSpPr>
          <p:nvPr/>
        </p:nvSpPr>
        <p:spPr bwMode="auto">
          <a:xfrm flipV="1">
            <a:off x="8712200" y="20335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8"/>
          <p:cNvSpPr>
            <a:spLocks noChangeShapeType="1"/>
          </p:cNvSpPr>
          <p:nvPr/>
        </p:nvSpPr>
        <p:spPr bwMode="auto">
          <a:xfrm flipH="1">
            <a:off x="6883400" y="37099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9"/>
          <p:cNvSpPr>
            <a:spLocks noChangeShapeType="1"/>
          </p:cNvSpPr>
          <p:nvPr/>
        </p:nvSpPr>
        <p:spPr bwMode="auto">
          <a:xfrm flipH="1" flipV="1">
            <a:off x="7621588" y="3155950"/>
            <a:ext cx="1090612" cy="554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Text Box 10"/>
          <p:cNvSpPr txBox="1">
            <a:spLocks noChangeArrowheads="1"/>
          </p:cNvSpPr>
          <p:nvPr/>
        </p:nvSpPr>
        <p:spPr bwMode="auto">
          <a:xfrm>
            <a:off x="8488363" y="172085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47118" name="Text Box 11"/>
          <p:cNvSpPr txBox="1">
            <a:spLocks noChangeArrowheads="1"/>
          </p:cNvSpPr>
          <p:nvPr/>
        </p:nvSpPr>
        <p:spPr bwMode="auto">
          <a:xfrm>
            <a:off x="6943725" y="37465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47119" name="Text Box 12"/>
          <p:cNvSpPr txBox="1">
            <a:spLocks noChangeArrowheads="1"/>
          </p:cNvSpPr>
          <p:nvPr/>
        </p:nvSpPr>
        <p:spPr bwMode="auto">
          <a:xfrm>
            <a:off x="7364413" y="2801938"/>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47120" name="Line 13"/>
          <p:cNvSpPr>
            <a:spLocks noChangeShapeType="1"/>
          </p:cNvSpPr>
          <p:nvPr/>
        </p:nvSpPr>
        <p:spPr bwMode="auto">
          <a:xfrm flipH="1" flipV="1">
            <a:off x="4476750" y="3155950"/>
            <a:ext cx="4235450" cy="554038"/>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Text Box 18"/>
          <p:cNvSpPr txBox="1">
            <a:spLocks noChangeArrowheads="1"/>
          </p:cNvSpPr>
          <p:nvPr/>
        </p:nvSpPr>
        <p:spPr bwMode="auto">
          <a:xfrm>
            <a:off x="5162550" y="2189163"/>
            <a:ext cx="40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47122" name="Text Box 19"/>
          <p:cNvSpPr txBox="1">
            <a:spLocks noChangeArrowheads="1"/>
          </p:cNvSpPr>
          <p:nvPr/>
        </p:nvSpPr>
        <p:spPr bwMode="auto">
          <a:xfrm>
            <a:off x="3530600" y="26225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47123" name="Text Box 22"/>
          <p:cNvSpPr txBox="1">
            <a:spLocks noChangeArrowheads="1"/>
          </p:cNvSpPr>
          <p:nvPr/>
        </p:nvSpPr>
        <p:spPr bwMode="auto">
          <a:xfrm>
            <a:off x="7308850" y="4189413"/>
            <a:ext cx="17160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47124" name="Text Box 23"/>
          <p:cNvSpPr txBox="1">
            <a:spLocks noChangeArrowheads="1"/>
          </p:cNvSpPr>
          <p:nvPr/>
        </p:nvSpPr>
        <p:spPr bwMode="auto">
          <a:xfrm>
            <a:off x="3732213" y="192405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47125" name="Text Box 24"/>
          <p:cNvSpPr txBox="1">
            <a:spLocks noChangeArrowheads="1"/>
          </p:cNvSpPr>
          <p:nvPr/>
        </p:nvSpPr>
        <p:spPr bwMode="auto">
          <a:xfrm>
            <a:off x="4337050" y="23542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47126" name="Tree"/>
          <p:cNvSpPr>
            <a:spLocks noEditPoints="1" noChangeArrowheads="1"/>
          </p:cNvSpPr>
          <p:nvPr/>
        </p:nvSpPr>
        <p:spPr bwMode="auto">
          <a:xfrm>
            <a:off x="5675313" y="1311275"/>
            <a:ext cx="952500" cy="8191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7127" name="Text Box 28"/>
          <p:cNvSpPr txBox="1">
            <a:spLocks noChangeArrowheads="1"/>
          </p:cNvSpPr>
          <p:nvPr/>
        </p:nvSpPr>
        <p:spPr bwMode="auto">
          <a:xfrm>
            <a:off x="7300913" y="37814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47128" name="Freeform 35"/>
          <p:cNvSpPr>
            <a:spLocks/>
          </p:cNvSpPr>
          <p:nvPr/>
        </p:nvSpPr>
        <p:spPr bwMode="auto">
          <a:xfrm flipV="1">
            <a:off x="4718050" y="3141663"/>
            <a:ext cx="349250" cy="42862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36"/>
          <p:cNvSpPr txBox="1">
            <a:spLocks noChangeArrowheads="1"/>
          </p:cNvSpPr>
          <p:nvPr/>
        </p:nvSpPr>
        <p:spPr bwMode="auto">
          <a:xfrm>
            <a:off x="6151563" y="10287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P</a:t>
            </a:r>
            <a:r>
              <a:rPr kumimoji="1" lang="en-US" altLang="en-US" sz="1800" i="1" baseline="-25000">
                <a:latin typeface="Arial" charset="0"/>
              </a:rPr>
              <a:t>w</a:t>
            </a:r>
          </a:p>
        </p:txBody>
      </p:sp>
      <p:sp>
        <p:nvSpPr>
          <p:cNvPr id="47130" name="Text Box 28"/>
          <p:cNvSpPr txBox="1">
            <a:spLocks noChangeArrowheads="1"/>
          </p:cNvSpPr>
          <p:nvPr/>
        </p:nvSpPr>
        <p:spPr bwMode="auto">
          <a:xfrm>
            <a:off x="3527425" y="3709988"/>
            <a:ext cx="1711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Camera center</a:t>
            </a:r>
          </a:p>
        </p:txBody>
      </p:sp>
      <p:sp>
        <p:nvSpPr>
          <p:cNvPr id="47131" name="Rectangle 30"/>
          <p:cNvSpPr>
            <a:spLocks noChangeArrowheads="1"/>
          </p:cNvSpPr>
          <p:nvPr/>
        </p:nvSpPr>
        <p:spPr bwMode="auto">
          <a:xfrm>
            <a:off x="5024438" y="302577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T</a:t>
            </a:r>
            <a:r>
              <a:rPr kumimoji="1" lang="en-US" altLang="en-US" sz="1800" baseline="-25000">
                <a:latin typeface="Arial" charset="0"/>
              </a:rPr>
              <a:t>C</a:t>
            </a:r>
            <a:r>
              <a:rPr kumimoji="1" lang="en-US" altLang="en-US" sz="1800">
                <a:latin typeface="Arial" charset="0"/>
              </a:rPr>
              <a:t>= camera translation </a:t>
            </a:r>
          </a:p>
        </p:txBody>
      </p:sp>
      <p:cxnSp>
        <p:nvCxnSpPr>
          <p:cNvPr id="3" name="Straight Arrow Connector 2"/>
          <p:cNvCxnSpPr>
            <a:stCxn id="47114" idx="0"/>
            <a:endCxn id="47129" idx="1"/>
          </p:cNvCxnSpPr>
          <p:nvPr/>
        </p:nvCxnSpPr>
        <p:spPr>
          <a:xfrm flipH="1" flipV="1">
            <a:off x="6151563" y="1212850"/>
            <a:ext cx="2560637" cy="249713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7120" idx="1"/>
            <a:endCxn id="47129" idx="1"/>
          </p:cNvCxnSpPr>
          <p:nvPr/>
        </p:nvCxnSpPr>
        <p:spPr>
          <a:xfrm flipV="1">
            <a:off x="4476750" y="1212850"/>
            <a:ext cx="1674813" cy="19431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134" name="Text Box 27"/>
          <p:cNvSpPr txBox="1">
            <a:spLocks noChangeArrowheads="1"/>
          </p:cNvSpPr>
          <p:nvPr/>
        </p:nvSpPr>
        <p:spPr bwMode="auto">
          <a:xfrm>
            <a:off x="5008563" y="3433763"/>
            <a:ext cx="1333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b="1">
                <a:latin typeface="Arial" charset="0"/>
              </a:rPr>
              <a:t>R</a:t>
            </a:r>
            <a:r>
              <a:rPr kumimoji="1" lang="en-US" altLang="en-US" sz="1800" b="1" baseline="-25000">
                <a:latin typeface="Arial" charset="0"/>
              </a:rPr>
              <a:t>cam</a:t>
            </a:r>
            <a:r>
              <a:rPr kumimoji="1" lang="en-US" altLang="en-US" sz="1800" b="1">
                <a:latin typeface="Arial" charset="0"/>
              </a:rPr>
              <a:t>=(R</a:t>
            </a:r>
            <a:r>
              <a:rPr kumimoji="1" lang="en-US" altLang="en-US" sz="1800" b="1" baseline="-25000">
                <a:latin typeface="Arial" charset="0"/>
              </a:rPr>
              <a:t>c</a:t>
            </a:r>
            <a:r>
              <a:rPr kumimoji="1" lang="en-US" altLang="en-US" sz="1800" b="1">
                <a:latin typeface="Arial" charset="0"/>
              </a:rPr>
              <a:t>)</a:t>
            </a:r>
            <a:r>
              <a:rPr kumimoji="1" lang="en-US" altLang="en-US" sz="1800" b="1" baseline="30000">
                <a:latin typeface="Arial" charset="0"/>
              </a:rPr>
              <a:t>-1</a:t>
            </a:r>
          </a:p>
        </p:txBody>
      </p:sp>
      <p:sp>
        <p:nvSpPr>
          <p:cNvPr id="47136" name="Text Placeholder 5"/>
          <p:cNvSpPr>
            <a:spLocks noGrp="1"/>
          </p:cNvSpPr>
          <p:nvPr>
            <p:ph type="body" sz="half" idx="1"/>
          </p:nvPr>
        </p:nvSpPr>
        <p:spPr>
          <a:xfrm>
            <a:off x="7454900" y="6019800"/>
            <a:ext cx="457200" cy="493713"/>
          </a:xfrm>
        </p:spPr>
        <p:txBody>
          <a:bodyPr>
            <a:normAutofit fontScale="92500" lnSpcReduction="20000"/>
          </a:bodyPr>
          <a:lstStyle/>
          <a:p>
            <a:r>
              <a:rPr lang="en-US" altLang="en-US">
                <a:ea typeface="新細明體" pitchFamily="18" charset="-120"/>
              </a:rPr>
              <a:t> </a:t>
            </a:r>
          </a:p>
        </p:txBody>
      </p:sp>
      <p:sp>
        <p:nvSpPr>
          <p:cNvPr id="2" name="TextBox 1"/>
          <p:cNvSpPr txBox="1"/>
          <p:nvPr/>
        </p:nvSpPr>
        <p:spPr>
          <a:xfrm>
            <a:off x="4543425" y="5157192"/>
            <a:ext cx="4600575" cy="646331"/>
          </a:xfrm>
          <a:prstGeom prst="rect">
            <a:avLst/>
          </a:prstGeom>
          <a:noFill/>
          <a:ln>
            <a:solidFill>
              <a:schemeClr val="accent1">
                <a:shade val="50000"/>
              </a:schemeClr>
            </a:solidFill>
          </a:ln>
        </p:spPr>
        <p:txBody>
          <a:bodyPr wrap="square" rtlCol="0">
            <a:spAutoFit/>
          </a:bodyPr>
          <a:lstStyle/>
          <a:p>
            <a:r>
              <a:rPr lang="en-US" dirty="0"/>
              <a:t>Tutorial :</a:t>
            </a:r>
          </a:p>
          <a:p>
            <a:r>
              <a:rPr lang="en-US" dirty="0"/>
              <a:t>Show the dimensions of the variables.</a:t>
            </a:r>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2C7BCE42-29F6-48AE-BD38-FE5F02E0B777}" type="slidenum">
              <a:rPr lang="en-US" altLang="en-US" smtClean="0"/>
              <a:pPr>
                <a:defRPr/>
              </a:pPr>
              <a:t>115</a:t>
            </a:fld>
            <a:endParaRPr lang="en-US" altLang="en-US"/>
          </a:p>
        </p:txBody>
      </p:sp>
    </p:spTree>
    <p:extLst>
      <p:ext uri="{BB962C8B-B14F-4D97-AF65-F5344CB8AC3E}">
        <p14:creationId xmlns:p14="http://schemas.microsoft.com/office/powerpoint/2010/main" val="20513034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44475" y="609600"/>
            <a:ext cx="8243888" cy="1314450"/>
          </a:xfrm>
        </p:spPr>
        <p:txBody>
          <a:bodyPr>
            <a:normAutofit fontScale="90000"/>
          </a:bodyPr>
          <a:lstStyle/>
          <a:p>
            <a:pPr algn="l" eaLnBrk="1" hangingPunct="1"/>
            <a:r>
              <a:rPr lang="en-US" altLang="en-US" sz="2800" dirty="0">
                <a:solidFill>
                  <a:srgbClr val="FF0000"/>
                </a:solidFill>
                <a:ea typeface="新細明體" pitchFamily="18" charset="-120"/>
              </a:rPr>
              <a:t>ANSWER </a:t>
            </a:r>
            <a:r>
              <a:rPr lang="en-US" sz="2800" dirty="0">
                <a:solidFill>
                  <a:srgbClr val="FF0000"/>
                </a:solidFill>
              </a:rPr>
              <a:t>Tutorial T</a:t>
            </a:r>
            <a:r>
              <a:rPr lang="en-US" altLang="en-US" sz="2800" dirty="0">
                <a:solidFill>
                  <a:srgbClr val="FF0000"/>
                </a:solidFill>
                <a:ea typeface="新細明體" pitchFamily="18" charset="-120"/>
              </a:rPr>
              <a:t>.4:</a:t>
            </a:r>
            <a:br>
              <a:rPr lang="en-US" altLang="en-US" sz="2800" dirty="0">
                <a:solidFill>
                  <a:srgbClr val="FF0000"/>
                </a:solidFill>
                <a:ea typeface="新細明體" pitchFamily="18" charset="-120"/>
              </a:rPr>
            </a:br>
            <a:r>
              <a:rPr lang="en-US" altLang="en-US" sz="2800" dirty="0">
                <a:ea typeface="新細明體" pitchFamily="18" charset="-120"/>
              </a:rPr>
              <a:t>Study the rotation matrix </a:t>
            </a:r>
            <a:r>
              <a:rPr lang="en-US" altLang="en-US" sz="2800" dirty="0" err="1">
                <a:ea typeface="新細明體" pitchFamily="18" charset="-120"/>
              </a:rPr>
              <a:t>Rc</a:t>
            </a:r>
            <a:r>
              <a:rPr lang="en-US" altLang="en-US" sz="2800" dirty="0">
                <a:ea typeface="新細明體" pitchFamily="18" charset="-120"/>
              </a:rPr>
              <a:t> and Translation vector Tc </a:t>
            </a:r>
            <a:br>
              <a:rPr lang="en-US" altLang="en-US" sz="2800" dirty="0">
                <a:ea typeface="新細明體" pitchFamily="18" charset="-120"/>
              </a:rPr>
            </a:br>
            <a:r>
              <a:rPr lang="en-US" altLang="en-US" sz="2800" dirty="0" err="1">
                <a:ea typeface="新細明體" pitchFamily="18" charset="-120"/>
              </a:rPr>
              <a:t>M</a:t>
            </a:r>
            <a:r>
              <a:rPr lang="en-US" altLang="en-US" sz="2800" baseline="-25000" dirty="0" err="1">
                <a:ea typeface="新細明體" pitchFamily="18" charset="-120"/>
              </a:rPr>
              <a:t>ext</a:t>
            </a:r>
            <a:r>
              <a:rPr lang="en-US" altLang="en-US" sz="2800" dirty="0">
                <a:ea typeface="新細明體" pitchFamily="18" charset="-120"/>
              </a:rPr>
              <a:t> (3x4)Matrix form</a:t>
            </a:r>
            <a:br>
              <a:rPr lang="en-US" altLang="en-US" sz="2800" dirty="0">
                <a:ea typeface="新細明體" pitchFamily="18" charset="-120"/>
              </a:rPr>
            </a:br>
            <a:r>
              <a:rPr lang="en-US" altLang="en-US" sz="2800" dirty="0">
                <a:ea typeface="新細明體" pitchFamily="18" charset="-120"/>
              </a:rPr>
              <a:t>When Tc is not Zero</a:t>
            </a:r>
            <a:r>
              <a:rPr lang="en-US" altLang="zh-TW" sz="2800" dirty="0"/>
              <a:t> </a:t>
            </a:r>
            <a:endParaRPr lang="en-US" altLang="en-US" sz="2800" dirty="0">
              <a:ea typeface="新細明體" pitchFamily="18" charset="-120"/>
            </a:endParaRPr>
          </a:p>
        </p:txBody>
      </p:sp>
      <p:graphicFrame>
        <p:nvGraphicFramePr>
          <p:cNvPr id="47107" name="Object 9"/>
          <p:cNvGraphicFramePr>
            <a:graphicFrameLocks noGrp="1" noChangeAspect="1"/>
          </p:cNvGraphicFramePr>
          <p:nvPr>
            <p:ph sz="quarter" idx="2"/>
            <p:extLst>
              <p:ext uri="{D42A27DB-BD31-4B8C-83A1-F6EECF244321}">
                <p14:modId xmlns:p14="http://schemas.microsoft.com/office/powerpoint/2010/main" val="1860972389"/>
              </p:ext>
            </p:extLst>
          </p:nvPr>
        </p:nvGraphicFramePr>
        <p:xfrm>
          <a:off x="601663" y="3633788"/>
          <a:ext cx="4713287" cy="2562225"/>
        </p:xfrm>
        <a:graphic>
          <a:graphicData uri="http://schemas.openxmlformats.org/presentationml/2006/ole">
            <mc:AlternateContent xmlns:mc="http://schemas.openxmlformats.org/markup-compatibility/2006">
              <mc:Choice xmlns:v="urn:schemas-microsoft-com:vml" Requires="v">
                <p:oleObj name="Equation" r:id="rId3" imgW="3924000" imgH="2133360" progId="Equation.3">
                  <p:embed/>
                </p:oleObj>
              </mc:Choice>
              <mc:Fallback>
                <p:oleObj name="Equation" r:id="rId3" imgW="3924000" imgH="2133360" progId="Equation.3">
                  <p:embed/>
                  <p:pic>
                    <p:nvPicPr>
                      <p:cNvPr id="0" name=""/>
                      <p:cNvPicPr>
                        <a:picLocks noGrp="1" noChangeAspect="1" noChangeArrowheads="1"/>
                      </p:cNvPicPr>
                      <p:nvPr/>
                    </p:nvPicPr>
                    <p:blipFill>
                      <a:blip r:embed="rId4"/>
                      <a:srcRect/>
                      <a:stretch>
                        <a:fillRect/>
                      </a:stretch>
                    </p:blipFill>
                    <p:spPr bwMode="auto">
                      <a:xfrm>
                        <a:off x="601663" y="3633788"/>
                        <a:ext cx="471328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10" name="Picture 9" descr="MCj043161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72259">
            <a:off x="3578225" y="2830513"/>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4"/>
          <p:cNvSpPr>
            <a:spLocks noChangeShapeType="1"/>
          </p:cNvSpPr>
          <p:nvPr/>
        </p:nvSpPr>
        <p:spPr bwMode="auto">
          <a:xfrm flipV="1">
            <a:off x="4476750" y="2724150"/>
            <a:ext cx="666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5"/>
          <p:cNvSpPr>
            <a:spLocks noChangeShapeType="1"/>
          </p:cNvSpPr>
          <p:nvPr/>
        </p:nvSpPr>
        <p:spPr bwMode="auto">
          <a:xfrm>
            <a:off x="3943350" y="2774950"/>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6"/>
          <p:cNvSpPr>
            <a:spLocks noChangeShapeType="1"/>
          </p:cNvSpPr>
          <p:nvPr/>
        </p:nvSpPr>
        <p:spPr bwMode="auto">
          <a:xfrm flipV="1">
            <a:off x="4476750" y="231775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7"/>
          <p:cNvSpPr>
            <a:spLocks noChangeShapeType="1"/>
          </p:cNvSpPr>
          <p:nvPr/>
        </p:nvSpPr>
        <p:spPr bwMode="auto">
          <a:xfrm flipV="1">
            <a:off x="8712200" y="20335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8"/>
          <p:cNvSpPr>
            <a:spLocks noChangeShapeType="1"/>
          </p:cNvSpPr>
          <p:nvPr/>
        </p:nvSpPr>
        <p:spPr bwMode="auto">
          <a:xfrm flipH="1">
            <a:off x="6883400" y="37099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9"/>
          <p:cNvSpPr>
            <a:spLocks noChangeShapeType="1"/>
          </p:cNvSpPr>
          <p:nvPr/>
        </p:nvSpPr>
        <p:spPr bwMode="auto">
          <a:xfrm flipH="1" flipV="1">
            <a:off x="7621588" y="3155950"/>
            <a:ext cx="1090612" cy="554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Text Box 10"/>
          <p:cNvSpPr txBox="1">
            <a:spLocks noChangeArrowheads="1"/>
          </p:cNvSpPr>
          <p:nvPr/>
        </p:nvSpPr>
        <p:spPr bwMode="auto">
          <a:xfrm>
            <a:off x="8488363" y="172085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47118" name="Text Box 11"/>
          <p:cNvSpPr txBox="1">
            <a:spLocks noChangeArrowheads="1"/>
          </p:cNvSpPr>
          <p:nvPr/>
        </p:nvSpPr>
        <p:spPr bwMode="auto">
          <a:xfrm>
            <a:off x="6943725" y="37465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47119" name="Text Box 12"/>
          <p:cNvSpPr txBox="1">
            <a:spLocks noChangeArrowheads="1"/>
          </p:cNvSpPr>
          <p:nvPr/>
        </p:nvSpPr>
        <p:spPr bwMode="auto">
          <a:xfrm>
            <a:off x="7364413" y="2801938"/>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47120" name="Line 13"/>
          <p:cNvSpPr>
            <a:spLocks noChangeShapeType="1"/>
          </p:cNvSpPr>
          <p:nvPr/>
        </p:nvSpPr>
        <p:spPr bwMode="auto">
          <a:xfrm flipH="1" flipV="1">
            <a:off x="4476750" y="3155950"/>
            <a:ext cx="4235450" cy="554038"/>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Text Box 18"/>
          <p:cNvSpPr txBox="1">
            <a:spLocks noChangeArrowheads="1"/>
          </p:cNvSpPr>
          <p:nvPr/>
        </p:nvSpPr>
        <p:spPr bwMode="auto">
          <a:xfrm>
            <a:off x="5162550" y="2189163"/>
            <a:ext cx="40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47122" name="Text Box 19"/>
          <p:cNvSpPr txBox="1">
            <a:spLocks noChangeArrowheads="1"/>
          </p:cNvSpPr>
          <p:nvPr/>
        </p:nvSpPr>
        <p:spPr bwMode="auto">
          <a:xfrm>
            <a:off x="3530600" y="26225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47123" name="Text Box 22"/>
          <p:cNvSpPr txBox="1">
            <a:spLocks noChangeArrowheads="1"/>
          </p:cNvSpPr>
          <p:nvPr/>
        </p:nvSpPr>
        <p:spPr bwMode="auto">
          <a:xfrm>
            <a:off x="7308850" y="4189413"/>
            <a:ext cx="17160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47124" name="Text Box 23"/>
          <p:cNvSpPr txBox="1">
            <a:spLocks noChangeArrowheads="1"/>
          </p:cNvSpPr>
          <p:nvPr/>
        </p:nvSpPr>
        <p:spPr bwMode="auto">
          <a:xfrm>
            <a:off x="3732213" y="192405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47125" name="Text Box 24"/>
          <p:cNvSpPr txBox="1">
            <a:spLocks noChangeArrowheads="1"/>
          </p:cNvSpPr>
          <p:nvPr/>
        </p:nvSpPr>
        <p:spPr bwMode="auto">
          <a:xfrm>
            <a:off x="4337050" y="23542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47126" name="Tree"/>
          <p:cNvSpPr>
            <a:spLocks noEditPoints="1" noChangeArrowheads="1"/>
          </p:cNvSpPr>
          <p:nvPr/>
        </p:nvSpPr>
        <p:spPr bwMode="auto">
          <a:xfrm>
            <a:off x="5675313" y="1311275"/>
            <a:ext cx="952500" cy="8191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7127" name="Text Box 28"/>
          <p:cNvSpPr txBox="1">
            <a:spLocks noChangeArrowheads="1"/>
          </p:cNvSpPr>
          <p:nvPr/>
        </p:nvSpPr>
        <p:spPr bwMode="auto">
          <a:xfrm>
            <a:off x="7300913" y="37814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47128" name="Freeform 35"/>
          <p:cNvSpPr>
            <a:spLocks/>
          </p:cNvSpPr>
          <p:nvPr/>
        </p:nvSpPr>
        <p:spPr bwMode="auto">
          <a:xfrm flipV="1">
            <a:off x="4718050" y="3141663"/>
            <a:ext cx="349250" cy="42862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36"/>
          <p:cNvSpPr txBox="1">
            <a:spLocks noChangeArrowheads="1"/>
          </p:cNvSpPr>
          <p:nvPr/>
        </p:nvSpPr>
        <p:spPr bwMode="auto">
          <a:xfrm>
            <a:off x="6151563" y="10287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P</a:t>
            </a:r>
            <a:r>
              <a:rPr kumimoji="1" lang="en-US" altLang="en-US" sz="1800" i="1" baseline="-25000">
                <a:latin typeface="Arial" charset="0"/>
              </a:rPr>
              <a:t>w</a:t>
            </a:r>
          </a:p>
        </p:txBody>
      </p:sp>
      <p:sp>
        <p:nvSpPr>
          <p:cNvPr id="47130" name="Text Box 28"/>
          <p:cNvSpPr txBox="1">
            <a:spLocks noChangeArrowheads="1"/>
          </p:cNvSpPr>
          <p:nvPr/>
        </p:nvSpPr>
        <p:spPr bwMode="auto">
          <a:xfrm>
            <a:off x="3527425" y="3709988"/>
            <a:ext cx="1711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47131" name="Rectangle 30"/>
          <p:cNvSpPr>
            <a:spLocks noChangeArrowheads="1"/>
          </p:cNvSpPr>
          <p:nvPr/>
        </p:nvSpPr>
        <p:spPr bwMode="auto">
          <a:xfrm>
            <a:off x="5024438" y="302577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T</a:t>
            </a:r>
            <a:r>
              <a:rPr kumimoji="1" lang="en-US" altLang="en-US" sz="1800" baseline="-25000">
                <a:latin typeface="Arial" charset="0"/>
              </a:rPr>
              <a:t>C</a:t>
            </a:r>
            <a:r>
              <a:rPr kumimoji="1" lang="en-US" altLang="en-US" sz="1800">
                <a:latin typeface="Arial" charset="0"/>
              </a:rPr>
              <a:t>= camera translation </a:t>
            </a:r>
          </a:p>
        </p:txBody>
      </p:sp>
      <p:cxnSp>
        <p:nvCxnSpPr>
          <p:cNvPr id="3" name="Straight Arrow Connector 2"/>
          <p:cNvCxnSpPr>
            <a:stCxn id="47114" idx="0"/>
            <a:endCxn id="47129" idx="1"/>
          </p:cNvCxnSpPr>
          <p:nvPr/>
        </p:nvCxnSpPr>
        <p:spPr>
          <a:xfrm flipH="1" flipV="1">
            <a:off x="6151563" y="1212850"/>
            <a:ext cx="2560637" cy="249713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7120" idx="1"/>
            <a:endCxn id="47129" idx="1"/>
          </p:cNvCxnSpPr>
          <p:nvPr/>
        </p:nvCxnSpPr>
        <p:spPr>
          <a:xfrm flipV="1">
            <a:off x="4476750" y="1212850"/>
            <a:ext cx="1674813" cy="19431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134" name="Text Box 27"/>
          <p:cNvSpPr txBox="1">
            <a:spLocks noChangeArrowheads="1"/>
          </p:cNvSpPr>
          <p:nvPr/>
        </p:nvSpPr>
        <p:spPr bwMode="auto">
          <a:xfrm>
            <a:off x="5008563" y="3433763"/>
            <a:ext cx="1333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b="1">
                <a:latin typeface="Arial" charset="0"/>
              </a:rPr>
              <a:t>R</a:t>
            </a:r>
            <a:r>
              <a:rPr kumimoji="1" lang="en-US" altLang="en-US" sz="1800" b="1" baseline="-25000">
                <a:latin typeface="Arial" charset="0"/>
              </a:rPr>
              <a:t>cam</a:t>
            </a:r>
            <a:r>
              <a:rPr kumimoji="1" lang="en-US" altLang="en-US" sz="1800" b="1">
                <a:latin typeface="Arial" charset="0"/>
              </a:rPr>
              <a:t>=(R</a:t>
            </a:r>
            <a:r>
              <a:rPr kumimoji="1" lang="en-US" altLang="en-US" sz="1800" b="1" baseline="-25000">
                <a:latin typeface="Arial" charset="0"/>
              </a:rPr>
              <a:t>c</a:t>
            </a:r>
            <a:r>
              <a:rPr kumimoji="1" lang="en-US" altLang="en-US" sz="1800" b="1">
                <a:latin typeface="Arial" charset="0"/>
              </a:rPr>
              <a:t>)</a:t>
            </a:r>
            <a:r>
              <a:rPr kumimoji="1" lang="en-US" altLang="en-US" sz="1800" b="1" baseline="30000">
                <a:latin typeface="Arial" charset="0"/>
              </a:rPr>
              <a:t>-1</a:t>
            </a:r>
          </a:p>
        </p:txBody>
      </p:sp>
      <p:sp>
        <p:nvSpPr>
          <p:cNvPr id="47136" name="Text Placeholder 5"/>
          <p:cNvSpPr>
            <a:spLocks noGrp="1"/>
          </p:cNvSpPr>
          <p:nvPr>
            <p:ph type="body" sz="half" idx="1"/>
          </p:nvPr>
        </p:nvSpPr>
        <p:spPr>
          <a:xfrm>
            <a:off x="7454900" y="6019800"/>
            <a:ext cx="457200" cy="493713"/>
          </a:xfrm>
        </p:spPr>
        <p:txBody>
          <a:bodyPr>
            <a:normAutofit fontScale="92500" lnSpcReduction="20000"/>
          </a:bodyPr>
          <a:lstStyle/>
          <a:p>
            <a:r>
              <a:rPr lang="en-US" altLang="en-US">
                <a:ea typeface="新細明體" pitchFamily="18" charset="-120"/>
              </a:rPr>
              <a:t> </a:t>
            </a:r>
          </a:p>
        </p:txBody>
      </p:sp>
      <p:sp>
        <p:nvSpPr>
          <p:cNvPr id="2" name="TextBox 1"/>
          <p:cNvSpPr txBox="1"/>
          <p:nvPr/>
        </p:nvSpPr>
        <p:spPr>
          <a:xfrm>
            <a:off x="5457798" y="5220766"/>
            <a:ext cx="2743059" cy="923330"/>
          </a:xfrm>
          <a:prstGeom prst="rect">
            <a:avLst/>
          </a:prstGeom>
          <a:noFill/>
          <a:ln>
            <a:solidFill>
              <a:schemeClr val="accent1">
                <a:shade val="50000"/>
              </a:schemeClr>
            </a:solidFill>
          </a:ln>
        </p:spPr>
        <p:txBody>
          <a:bodyPr wrap="none" rtlCol="0">
            <a:spAutoFit/>
          </a:bodyPr>
          <a:lstStyle/>
          <a:p>
            <a:r>
              <a:rPr lang="en-US" dirty="0"/>
              <a:t>Exercise :</a:t>
            </a:r>
          </a:p>
          <a:p>
            <a:r>
              <a:rPr lang="en-US" dirty="0"/>
              <a:t>Show the dimensions </a:t>
            </a:r>
          </a:p>
          <a:p>
            <a:r>
              <a:rPr lang="en-US" dirty="0"/>
              <a:t>of the variables.</a:t>
            </a:r>
          </a:p>
        </p:txBody>
      </p:sp>
      <p:sp>
        <p:nvSpPr>
          <p:cNvPr id="4" name="Rectangle 3"/>
          <p:cNvSpPr/>
          <p:nvPr/>
        </p:nvSpPr>
        <p:spPr>
          <a:xfrm>
            <a:off x="251520" y="5013176"/>
            <a:ext cx="5111055"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49284" y="4651375"/>
            <a:ext cx="886781" cy="369332"/>
          </a:xfrm>
          <a:prstGeom prst="rect">
            <a:avLst/>
          </a:prstGeom>
          <a:noFill/>
        </p:spPr>
        <p:txBody>
          <a:bodyPr wrap="none" rtlCol="0">
            <a:spAutoFit/>
          </a:bodyPr>
          <a:lstStyle/>
          <a:p>
            <a:r>
              <a:rPr lang="en-US" dirty="0">
                <a:solidFill>
                  <a:srgbClr val="FF0000"/>
                </a:solidFill>
              </a:rPr>
              <a:t>Answer</a:t>
            </a:r>
          </a:p>
        </p:txBody>
      </p:sp>
      <p:sp>
        <p:nvSpPr>
          <p:cNvPr id="6" name="Footer Placeholder 5"/>
          <p:cNvSpPr>
            <a:spLocks noGrp="1"/>
          </p:cNvSpPr>
          <p:nvPr>
            <p:ph type="ftr" sz="quarter" idx="11"/>
          </p:nvPr>
        </p:nvSpPr>
        <p:spPr/>
        <p:txBody>
          <a:bodyPr/>
          <a:lstStyle/>
          <a:p>
            <a:pPr>
              <a:defRPr/>
            </a:pPr>
            <a:r>
              <a:rPr lang="en-US"/>
              <a:t>Cameras v240117a</a:t>
            </a:r>
          </a:p>
        </p:txBody>
      </p:sp>
      <p:sp>
        <p:nvSpPr>
          <p:cNvPr id="7" name="Slide Number Placeholder 6"/>
          <p:cNvSpPr>
            <a:spLocks noGrp="1"/>
          </p:cNvSpPr>
          <p:nvPr>
            <p:ph type="sldNum" sz="quarter" idx="12"/>
          </p:nvPr>
        </p:nvSpPr>
        <p:spPr/>
        <p:txBody>
          <a:bodyPr/>
          <a:lstStyle/>
          <a:p>
            <a:pPr>
              <a:defRPr/>
            </a:pPr>
            <a:fld id="{2C7BCE42-29F6-48AE-BD38-FE5F02E0B777}" type="slidenum">
              <a:rPr lang="en-US" altLang="en-US" smtClean="0"/>
              <a:pPr>
                <a:defRPr/>
              </a:pPr>
              <a:t>116</a:t>
            </a:fld>
            <a:endParaRPr lang="en-US" altLang="en-US"/>
          </a:p>
        </p:txBody>
      </p:sp>
    </p:spTree>
    <p:extLst>
      <p:ext uri="{BB962C8B-B14F-4D97-AF65-F5344CB8AC3E}">
        <p14:creationId xmlns:p14="http://schemas.microsoft.com/office/powerpoint/2010/main" val="36085025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T.5</a:t>
            </a:r>
          </a:p>
        </p:txBody>
      </p:sp>
      <p:sp>
        <p:nvSpPr>
          <p:cNvPr id="3" name="Text Placeholder 2"/>
          <p:cNvSpPr>
            <a:spLocks noGrp="1"/>
          </p:cNvSpPr>
          <p:nvPr>
            <p:ph type="body" sz="half" idx="1"/>
          </p:nvPr>
        </p:nvSpPr>
        <p:spPr>
          <a:xfrm>
            <a:off x="251520" y="1484784"/>
            <a:ext cx="4038600" cy="4456113"/>
          </a:xfrm>
        </p:spPr>
        <p:txBody>
          <a:bodyPr>
            <a:normAutofit/>
          </a:bodyPr>
          <a:lstStyle/>
          <a:p>
            <a:r>
              <a:rPr lang="en-US" altLang="en-US" dirty="0">
                <a:ea typeface="新細明體" pitchFamily="18" charset="-120"/>
              </a:rPr>
              <a:t>Write </a:t>
            </a:r>
            <a:r>
              <a:rPr lang="en-US" altLang="en-US" i="1" dirty="0" err="1">
                <a:ea typeface="新細明體" pitchFamily="18" charset="-120"/>
              </a:rPr>
              <a:t>M</a:t>
            </a:r>
            <a:r>
              <a:rPr lang="en-US" altLang="en-US" i="1" baseline="-25000" dirty="0" err="1">
                <a:ea typeface="新細明體" pitchFamily="18" charset="-120"/>
              </a:rPr>
              <a:t>exti</a:t>
            </a:r>
            <a:r>
              <a:rPr lang="en-US" altLang="en-US" i="1" baseline="-25000" dirty="0">
                <a:ea typeface="新細明體" pitchFamily="18" charset="-120"/>
              </a:rPr>
              <a:t>=1,2,3; j=1,2,3,4</a:t>
            </a:r>
            <a:r>
              <a:rPr lang="en-US" altLang="en-US" dirty="0">
                <a:ea typeface="新細明體" pitchFamily="18" charset="-120"/>
              </a:rPr>
              <a:t> in terms of </a:t>
            </a:r>
            <a:r>
              <a:rPr lang="en-US" altLang="en-US" i="1" dirty="0" err="1">
                <a:ea typeface="新細明體" pitchFamily="18" charset="-120"/>
              </a:rPr>
              <a:t>R</a:t>
            </a:r>
            <a:r>
              <a:rPr lang="en-US" altLang="en-US" i="1" baseline="-25000" dirty="0" err="1">
                <a:ea typeface="新細明體" pitchFamily="18" charset="-120"/>
              </a:rPr>
              <a:t>i</a:t>
            </a:r>
            <a:r>
              <a:rPr lang="en-US" altLang="en-US" i="1" baseline="-25000" dirty="0">
                <a:ea typeface="新細明體" pitchFamily="18" charset="-120"/>
              </a:rPr>
              <a:t>=1,2,3;j=1,2,3</a:t>
            </a:r>
            <a:r>
              <a:rPr lang="en-US" altLang="en-US" dirty="0">
                <a:ea typeface="新細明體" pitchFamily="18" charset="-120"/>
              </a:rPr>
              <a:t> and </a:t>
            </a:r>
            <a:r>
              <a:rPr lang="en-US" altLang="en-US" i="1" dirty="0">
                <a:ea typeface="新細明體" pitchFamily="18" charset="-120"/>
              </a:rPr>
              <a:t>T</a:t>
            </a:r>
            <a:r>
              <a:rPr lang="en-US" altLang="en-US" i="1" baseline="-25000" dirty="0">
                <a:ea typeface="新細明體" pitchFamily="18" charset="-120"/>
              </a:rPr>
              <a:t>c</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cx</a:t>
            </a:r>
            <a:r>
              <a:rPr lang="en-US" altLang="en-US" i="1" baseline="-25000" dirty="0">
                <a:ea typeface="新細明體" pitchFamily="18" charset="-120"/>
              </a:rPr>
              <a:t> </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cy</a:t>
            </a:r>
            <a:r>
              <a:rPr lang="en-US" altLang="en-US" i="1" baseline="-25000" dirty="0">
                <a:ea typeface="新細明體" pitchFamily="18" charset="-120"/>
              </a:rPr>
              <a:t> </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cz</a:t>
            </a:r>
            <a:r>
              <a:rPr lang="en-US" altLang="en-US" i="1" dirty="0">
                <a:ea typeface="新細明體" pitchFamily="18" charset="-120"/>
              </a:rPr>
              <a:t>]</a:t>
            </a:r>
            <a:r>
              <a:rPr lang="en-US" altLang="en-US" i="1" baseline="30000" dirty="0">
                <a:ea typeface="新細明體" pitchFamily="18" charset="-120"/>
              </a:rPr>
              <a:t>T</a:t>
            </a:r>
          </a:p>
          <a:p>
            <a:endParaRPr lang="en-US" dirty="0"/>
          </a:p>
        </p:txBody>
      </p:sp>
      <mc:AlternateContent xmlns:mc="http://schemas.openxmlformats.org/markup-compatibility/2006" xmlns:a14="http://schemas.microsoft.com/office/drawing/2010/main">
        <mc:Choice Requires="a14">
          <p:sp>
            <p:nvSpPr>
              <p:cNvPr id="7" name="Object 6"/>
              <p:cNvSpPr txBox="1"/>
              <p:nvPr/>
            </p:nvSpPr>
            <p:spPr bwMode="auto">
              <a:xfrm>
                <a:off x="4283968" y="1268760"/>
                <a:ext cx="4648200" cy="40179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oMath>
                    <m:oMath xmlns:m="http://schemas.openxmlformats.org/officeDocument/2006/math">
                      <m:r>
                        <a:rPr lang="en-US" i="1">
                          <a:solidFill>
                            <a:srgbClr val="000000"/>
                          </a:solidFill>
                          <a:latin typeface="Cambria Math" panose="02040503050406030204" pitchFamily="18" charset="0"/>
                        </a:rPr>
                        <m:t>𝑤h𝑒𝑟𝑒</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11</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12</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13</m:t>
                                </m:r>
                              </m:e>
                            </m:mr>
                            <m:mr>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21</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22</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23</m:t>
                                </m:r>
                              </m:e>
                            </m:mr>
                            <m:mr>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31</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32</m:t>
                                </m:r>
                              </m:e>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33</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𝑐𝑥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𝑐𝑦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𝑐𝑧</m:t>
                                    </m:r>
                                  </m:sub>
                                </m:sSub>
                              </m:e>
                            </m:mr>
                          </m:m>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14</m:t>
                                </m:r>
                              </m:e>
                            </m:m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24</m:t>
                                </m:r>
                              </m:e>
                            </m:m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34</m:t>
                                </m:r>
                              </m:e>
                            </m:mr>
                          </m:m>
                        </m:e>
                      </m:d>
                    </m:oMath>
                  </m:oMathPara>
                </a14:m>
                <a:endParaRPr lang="en-US"/>
              </a:p>
            </p:txBody>
          </p:sp>
        </mc:Choice>
        <mc:Fallback xmlns="">
          <p:sp>
            <p:nvSpPr>
              <p:cNvPr id="7" name="Object 6"/>
              <p:cNvSpPr txBox="1">
                <a:spLocks noRot="1" noChangeAspect="1" noMove="1" noResize="1" noEditPoints="1" noAdjustHandles="1" noChangeArrowheads="1" noChangeShapeType="1" noTextEdit="1"/>
              </p:cNvSpPr>
              <p:nvPr/>
            </p:nvSpPr>
            <p:spPr bwMode="auto">
              <a:xfrm>
                <a:off x="4283968" y="1268760"/>
                <a:ext cx="4648200" cy="4017963"/>
              </a:xfrm>
              <a:prstGeom prst="rect">
                <a:avLst/>
              </a:prstGeom>
              <a:blipFill>
                <a:blip r:embed="rId2"/>
                <a:stretch>
                  <a:fillRect/>
                </a:stretch>
              </a:blipFill>
              <a:ln>
                <a:noFill/>
              </a:ln>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Cameras v240117a</a:t>
            </a:r>
          </a:p>
        </p:txBody>
      </p:sp>
      <p:sp>
        <p:nvSpPr>
          <p:cNvPr id="8" name="Slide Number Placeholder 7"/>
          <p:cNvSpPr>
            <a:spLocks noGrp="1"/>
          </p:cNvSpPr>
          <p:nvPr>
            <p:ph type="sldNum" sz="quarter" idx="12"/>
          </p:nvPr>
        </p:nvSpPr>
        <p:spPr/>
        <p:txBody>
          <a:bodyPr/>
          <a:lstStyle/>
          <a:p>
            <a:pPr>
              <a:defRPr/>
            </a:pPr>
            <a:fld id="{F04A3150-5F97-43A8-987F-447E099743C6}" type="slidenum">
              <a:rPr lang="en-US" smtClean="0"/>
              <a:pPr>
                <a:defRPr/>
              </a:pPr>
              <a:t>117</a:t>
            </a:fld>
            <a:endParaRPr lang="en-US"/>
          </a:p>
        </p:txBody>
      </p:sp>
    </p:spTree>
    <p:extLst>
      <p:ext uri="{BB962C8B-B14F-4D97-AF65-F5344CB8AC3E}">
        <p14:creationId xmlns:p14="http://schemas.microsoft.com/office/powerpoint/2010/main" val="11017715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solidFill>
                  <a:srgbClr val="FF0000"/>
                </a:solidFill>
                <a:ea typeface="新細明體" pitchFamily="18" charset="-120"/>
              </a:rPr>
              <a:t>Answer </a:t>
            </a:r>
            <a:r>
              <a:rPr lang="en-US" altLang="en-US" dirty="0">
                <a:ea typeface="新細明體" pitchFamily="18" charset="-120"/>
              </a:rPr>
              <a:t>for Tutorial T.5 (</a:t>
            </a:r>
            <a:r>
              <a:rPr lang="en-US" altLang="en-US" dirty="0" err="1">
                <a:ea typeface="新細明體" pitchFamily="18" charset="-120"/>
              </a:rPr>
              <a:t>i</a:t>
            </a:r>
            <a:r>
              <a:rPr lang="en-US" altLang="en-US" dirty="0">
                <a:ea typeface="新細明體" pitchFamily="18" charset="-120"/>
              </a:rPr>
              <a:t>)</a:t>
            </a:r>
            <a:endParaRPr lang="en-US" dirty="0"/>
          </a:p>
        </p:txBody>
      </p:sp>
      <p:sp>
        <p:nvSpPr>
          <p:cNvPr id="7" name="Content Placeholder 6"/>
          <p:cNvSpPr>
            <a:spLocks noGrp="1"/>
          </p:cNvSpPr>
          <p:nvPr>
            <p:ph sz="half" idx="1"/>
          </p:nvPr>
        </p:nvSpPr>
        <p:spPr>
          <a:xfrm>
            <a:off x="0" y="1556792"/>
            <a:ext cx="4038600" cy="4525963"/>
          </a:xfrm>
        </p:spPr>
        <p:txBody>
          <a:bodyPr>
            <a:normAutofit fontScale="55000" lnSpcReduction="20000"/>
          </a:bodyPr>
          <a:lstStyle/>
          <a:p>
            <a:pPr>
              <a:lnSpc>
                <a:spcPct val="90000"/>
              </a:lnSpc>
            </a:pPr>
            <a:r>
              <a:rPr lang="en-US" altLang="en-US" dirty="0">
                <a:ea typeface="新細明體" pitchFamily="18" charset="-120"/>
              </a:rPr>
              <a:t>%</a:t>
            </a:r>
            <a:r>
              <a:rPr lang="en-US" altLang="en-US" dirty="0" err="1">
                <a:ea typeface="新細明體" pitchFamily="18" charset="-120"/>
              </a:rPr>
              <a:t>Matlab</a:t>
            </a:r>
            <a:r>
              <a:rPr lang="en-US" altLang="en-US" dirty="0">
                <a:ea typeface="新細明體" pitchFamily="18" charset="-120"/>
              </a:rPr>
              <a:t> code </a:t>
            </a:r>
          </a:p>
          <a:p>
            <a:pPr>
              <a:lnSpc>
                <a:spcPct val="90000"/>
              </a:lnSpc>
            </a:pPr>
            <a:r>
              <a:rPr lang="en-US" altLang="en-US" dirty="0">
                <a:ea typeface="新細明體" pitchFamily="18" charset="-120"/>
              </a:rPr>
              <a:t>%Worksheet 2.7(</a:t>
            </a:r>
            <a:r>
              <a:rPr lang="en-US" altLang="en-US" dirty="0" err="1">
                <a:ea typeface="新細明體" pitchFamily="18" charset="-120"/>
              </a:rPr>
              <a:t>i</a:t>
            </a:r>
            <a:r>
              <a:rPr lang="en-US" altLang="en-US" dirty="0">
                <a:ea typeface="新細明體" pitchFamily="18" charset="-120"/>
              </a:rPr>
              <a:t>) Write </a:t>
            </a:r>
            <a:r>
              <a:rPr lang="en-US" altLang="en-US" dirty="0" err="1">
                <a:ea typeface="新細明體" pitchFamily="18" charset="-120"/>
              </a:rPr>
              <a:t>Mi</a:t>
            </a:r>
            <a:r>
              <a:rPr lang="en-US" altLang="en-US" dirty="0">
                <a:ea typeface="新細明體" pitchFamily="18" charset="-120"/>
              </a:rPr>
              <a:t>=1,2,3; %j=1,2,3,4 in terms of </a:t>
            </a:r>
          </a:p>
          <a:p>
            <a:pPr>
              <a:lnSpc>
                <a:spcPct val="90000"/>
              </a:lnSpc>
            </a:pPr>
            <a:r>
              <a:rPr lang="en-US" altLang="en-US" dirty="0">
                <a:ea typeface="新細明體" pitchFamily="18" charset="-120"/>
              </a:rPr>
              <a:t>%</a:t>
            </a:r>
            <a:r>
              <a:rPr lang="en-US" altLang="en-US" dirty="0" err="1">
                <a:ea typeface="新細明體" pitchFamily="18" charset="-120"/>
              </a:rPr>
              <a:t>Ri</a:t>
            </a:r>
            <a:r>
              <a:rPr lang="en-US" altLang="en-US" dirty="0">
                <a:ea typeface="新細明體" pitchFamily="18" charset="-120"/>
              </a:rPr>
              <a:t>=1,2,3;j=1,2,3 and %</a:t>
            </a:r>
            <a:r>
              <a:rPr lang="en-US" altLang="en-US" dirty="0" err="1">
                <a:ea typeface="新細明體" pitchFamily="18" charset="-120"/>
              </a:rPr>
              <a:t>tc</a:t>
            </a:r>
            <a:r>
              <a:rPr lang="en-US" altLang="en-US" dirty="0">
                <a:ea typeface="新細明體" pitchFamily="18" charset="-120"/>
              </a:rPr>
              <a:t>=[</a:t>
            </a:r>
            <a:r>
              <a:rPr lang="en-US" altLang="en-US" dirty="0" err="1">
                <a:ea typeface="新細明體" pitchFamily="18" charset="-120"/>
              </a:rPr>
              <a:t>tcx;tcy;tcz</a:t>
            </a:r>
            <a:r>
              <a:rPr lang="en-US" altLang="en-US" dirty="0">
                <a:ea typeface="新細明體" pitchFamily="18" charset="-120"/>
              </a:rPr>
              <a:t>] </a:t>
            </a:r>
          </a:p>
          <a:p>
            <a:pPr>
              <a:lnSpc>
                <a:spcPct val="90000"/>
              </a:lnSpc>
            </a:pPr>
            <a:r>
              <a:rPr lang="en-US" altLang="en-US" dirty="0">
                <a:ea typeface="新細明體" pitchFamily="18" charset="-120"/>
              </a:rPr>
              <a:t>clear</a:t>
            </a:r>
          </a:p>
          <a:p>
            <a:pPr>
              <a:lnSpc>
                <a:spcPct val="90000"/>
              </a:lnSpc>
            </a:pPr>
            <a:r>
              <a:rPr lang="pt-BR" altLang="en-US" dirty="0">
                <a:ea typeface="新細明體" pitchFamily="18" charset="-120"/>
              </a:rPr>
              <a:t>syms Mext Rc tcx tcy tcz r11 r12 r13 r21 r22 r23 r31 r32 r33 </a:t>
            </a:r>
          </a:p>
          <a:p>
            <a:pPr>
              <a:lnSpc>
                <a:spcPct val="90000"/>
              </a:lnSpc>
            </a:pPr>
            <a:r>
              <a:rPr lang="pt-BR" altLang="en-US" dirty="0">
                <a:ea typeface="新細明體" pitchFamily="18" charset="-120"/>
              </a:rPr>
              <a:t>Rc=[ r11 r12 r13; r21 r22 r23; r31 r32 r33]</a:t>
            </a:r>
          </a:p>
          <a:p>
            <a:pPr>
              <a:lnSpc>
                <a:spcPct val="90000"/>
              </a:lnSpc>
            </a:pPr>
            <a:r>
              <a:rPr lang="en-US" altLang="en-US" dirty="0">
                <a:ea typeface="新細明體" pitchFamily="18" charset="-120"/>
              </a:rPr>
              <a:t>Tc=[</a:t>
            </a:r>
            <a:r>
              <a:rPr lang="en-US" altLang="en-US" dirty="0" err="1">
                <a:ea typeface="新細明體" pitchFamily="18" charset="-120"/>
              </a:rPr>
              <a:t>tcx</a:t>
            </a:r>
            <a:r>
              <a:rPr lang="en-US" altLang="en-US" dirty="0">
                <a:ea typeface="新細明體" pitchFamily="18" charset="-120"/>
              </a:rPr>
              <a:t> ;</a:t>
            </a:r>
            <a:r>
              <a:rPr lang="en-US" altLang="en-US" dirty="0" err="1">
                <a:ea typeface="新細明體" pitchFamily="18" charset="-120"/>
              </a:rPr>
              <a:t>tcy</a:t>
            </a:r>
            <a:r>
              <a:rPr lang="en-US" altLang="en-US" dirty="0">
                <a:ea typeface="新細明體" pitchFamily="18" charset="-120"/>
              </a:rPr>
              <a:t> ;</a:t>
            </a:r>
            <a:r>
              <a:rPr lang="en-US" altLang="en-US" dirty="0" err="1">
                <a:ea typeface="新細明體" pitchFamily="18" charset="-120"/>
              </a:rPr>
              <a:t>tcz</a:t>
            </a:r>
            <a:r>
              <a:rPr lang="en-US" altLang="en-US" dirty="0">
                <a:ea typeface="新細明體" pitchFamily="18" charset="-120"/>
              </a:rPr>
              <a:t>]</a:t>
            </a:r>
          </a:p>
          <a:p>
            <a:pPr>
              <a:lnSpc>
                <a:spcPct val="90000"/>
              </a:lnSpc>
            </a:pPr>
            <a:r>
              <a:rPr lang="en-US" altLang="en-US" dirty="0">
                <a:ea typeface="新細明體" pitchFamily="18" charset="-120"/>
              </a:rPr>
              <a:t>'%%% answer </a:t>
            </a:r>
            <a:r>
              <a:rPr lang="en-US" altLang="en-US" dirty="0" err="1">
                <a:ea typeface="新細明體" pitchFamily="18" charset="-120"/>
              </a:rPr>
              <a:t>ws</a:t>
            </a:r>
            <a:r>
              <a:rPr lang="en-US" altLang="en-US" dirty="0">
                <a:ea typeface="新細明體" pitchFamily="18" charset="-120"/>
              </a:rPr>
              <a:t> 2.7 (</a:t>
            </a:r>
            <a:r>
              <a:rPr lang="en-US" altLang="en-US" dirty="0" err="1">
                <a:ea typeface="新細明體" pitchFamily="18" charset="-120"/>
              </a:rPr>
              <a:t>i</a:t>
            </a:r>
            <a:r>
              <a:rPr lang="en-US" altLang="en-US" dirty="0">
                <a:ea typeface="新細明體" pitchFamily="18" charset="-120"/>
              </a:rPr>
              <a:t>) %%%%%%%%%%'</a:t>
            </a:r>
          </a:p>
          <a:p>
            <a:pPr>
              <a:lnSpc>
                <a:spcPct val="90000"/>
              </a:lnSpc>
            </a:pPr>
            <a:r>
              <a:rPr lang="en-US" altLang="en-US" dirty="0">
                <a:ea typeface="新細明體" pitchFamily="18" charset="-120"/>
              </a:rPr>
              <a:t>'now look at the answers for </a:t>
            </a:r>
            <a:r>
              <a:rPr lang="en-US" altLang="en-US" dirty="0" err="1">
                <a:ea typeface="新細明體" pitchFamily="18" charset="-120"/>
              </a:rPr>
              <a:t>ws</a:t>
            </a:r>
            <a:r>
              <a:rPr lang="en-US" altLang="en-US" dirty="0">
                <a:ea typeface="新細明體" pitchFamily="18" charset="-120"/>
              </a:rPr>
              <a:t> 2.7(</a:t>
            </a:r>
            <a:r>
              <a:rPr lang="en-US" altLang="en-US" dirty="0" err="1">
                <a:ea typeface="新細明體" pitchFamily="18" charset="-120"/>
              </a:rPr>
              <a:t>i</a:t>
            </a:r>
            <a:r>
              <a:rPr lang="en-US" altLang="en-US" dirty="0">
                <a:ea typeface="新細明體" pitchFamily="18" charset="-120"/>
              </a:rPr>
              <a:t>)'</a:t>
            </a:r>
          </a:p>
          <a:p>
            <a:pPr>
              <a:lnSpc>
                <a:spcPct val="90000"/>
              </a:lnSpc>
            </a:pPr>
            <a:r>
              <a:rPr lang="en-US" altLang="en-US" dirty="0" err="1">
                <a:ea typeface="新細明體" pitchFamily="18" charset="-120"/>
              </a:rPr>
              <a:t>Mext</a:t>
            </a:r>
            <a:r>
              <a:rPr lang="en-US" altLang="en-US" dirty="0">
                <a:ea typeface="新細明體" pitchFamily="18" charset="-120"/>
              </a:rPr>
              <a:t>=</a:t>
            </a:r>
            <a:r>
              <a:rPr lang="en-US" altLang="en-US" dirty="0" err="1">
                <a:ea typeface="新細明體" pitchFamily="18" charset="-120"/>
              </a:rPr>
              <a:t>Rc</a:t>
            </a:r>
            <a:r>
              <a:rPr lang="en-US" altLang="en-US" dirty="0">
                <a:ea typeface="新細明體" pitchFamily="18" charset="-120"/>
              </a:rPr>
              <a:t>*[eye(3) -1*Tc]</a:t>
            </a:r>
          </a:p>
          <a:p>
            <a:pPr>
              <a:lnSpc>
                <a:spcPct val="90000"/>
              </a:lnSpc>
            </a:pPr>
            <a:r>
              <a:rPr lang="en-US" altLang="en-US" dirty="0">
                <a:ea typeface="新細明體" pitchFamily="18" charset="-120"/>
              </a:rPr>
              <a:t>'size of </a:t>
            </a:r>
            <a:r>
              <a:rPr lang="en-US" altLang="en-US" dirty="0" err="1">
                <a:ea typeface="新細明體" pitchFamily="18" charset="-120"/>
              </a:rPr>
              <a:t>Mext</a:t>
            </a:r>
            <a:r>
              <a:rPr lang="en-US" altLang="en-US" dirty="0">
                <a:ea typeface="新細明體" pitchFamily="18" charset="-120"/>
              </a:rPr>
              <a:t> is '</a:t>
            </a:r>
          </a:p>
          <a:p>
            <a:pPr>
              <a:lnSpc>
                <a:spcPct val="90000"/>
              </a:lnSpc>
            </a:pPr>
            <a:r>
              <a:rPr lang="en-US" altLang="en-US" dirty="0">
                <a:ea typeface="新細明體" pitchFamily="18" charset="-120"/>
              </a:rPr>
              <a:t>size(</a:t>
            </a:r>
            <a:r>
              <a:rPr lang="en-US" altLang="en-US" dirty="0" err="1">
                <a:ea typeface="新細明體" pitchFamily="18" charset="-120"/>
              </a:rPr>
              <a:t>Mext</a:t>
            </a:r>
            <a:r>
              <a:rPr lang="en-US" altLang="en-US" dirty="0">
                <a:ea typeface="新細明體" pitchFamily="18" charset="-120"/>
              </a:rPr>
              <a:t>)</a:t>
            </a:r>
          </a:p>
          <a:p>
            <a:pPr>
              <a:lnSpc>
                <a:spcPct val="90000"/>
              </a:lnSpc>
            </a:pPr>
            <a:r>
              <a:rPr lang="en-US" altLang="en-US" dirty="0">
                <a:ea typeface="新細明體" pitchFamily="18" charset="-120"/>
              </a:rPr>
              <a:t>'kit any key to continue'</a:t>
            </a:r>
          </a:p>
          <a:p>
            <a:pPr>
              <a:lnSpc>
                <a:spcPct val="90000"/>
              </a:lnSpc>
            </a:pPr>
            <a:r>
              <a:rPr lang="en-US" altLang="en-US" dirty="0">
                <a:ea typeface="新細明體" pitchFamily="18" charset="-120"/>
              </a:rPr>
              <a:t>pause</a:t>
            </a:r>
          </a:p>
          <a:p>
            <a:endParaRPr lang="en-US" dirty="0"/>
          </a:p>
        </p:txBody>
      </p:sp>
      <p:sp>
        <p:nvSpPr>
          <p:cNvPr id="8" name="Content Placeholder 7"/>
          <p:cNvSpPr>
            <a:spLocks noGrp="1"/>
          </p:cNvSpPr>
          <p:nvPr>
            <p:ph sz="half" idx="2"/>
          </p:nvPr>
        </p:nvSpPr>
        <p:spPr>
          <a:xfrm>
            <a:off x="4139952" y="1484784"/>
            <a:ext cx="5004048" cy="4525963"/>
          </a:xfrm>
        </p:spPr>
        <p:txBody>
          <a:bodyPr>
            <a:noAutofit/>
          </a:bodyPr>
          <a:lstStyle/>
          <a:p>
            <a:r>
              <a:rPr lang="pt-BR" altLang="en-US" sz="1800" dirty="0">
                <a:ea typeface="新細明體" pitchFamily="18" charset="-120"/>
              </a:rPr>
              <a:t>Answer:</a:t>
            </a:r>
          </a:p>
          <a:p>
            <a:endParaRPr lang="pt-BR" altLang="en-US" sz="1800" dirty="0">
              <a:ea typeface="新細明體" pitchFamily="18" charset="-120"/>
            </a:endParaRPr>
          </a:p>
          <a:p>
            <a:endParaRPr lang="pt-BR" altLang="en-US" sz="1800" dirty="0">
              <a:ea typeface="新細明體" pitchFamily="18" charset="-120"/>
            </a:endParaRPr>
          </a:p>
          <a:p>
            <a:r>
              <a:rPr lang="pt-BR" altLang="en-US" sz="1800" dirty="0">
                <a:ea typeface="新細明體" pitchFamily="18" charset="-120"/>
              </a:rPr>
              <a:t> </a:t>
            </a:r>
          </a:p>
          <a:p>
            <a:r>
              <a:rPr lang="pt-BR" altLang="en-US" sz="1800" dirty="0">
                <a:ea typeface="新細明體" pitchFamily="18" charset="-120"/>
              </a:rPr>
              <a:t>Mext =</a:t>
            </a:r>
          </a:p>
          <a:p>
            <a:r>
              <a:rPr lang="pt-BR" altLang="en-US" sz="1800" dirty="0">
                <a:ea typeface="新細明體" pitchFamily="18" charset="-120"/>
              </a:rPr>
              <a:t> </a:t>
            </a:r>
          </a:p>
          <a:p>
            <a:r>
              <a:rPr lang="pt-BR" altLang="en-US" sz="1800" dirty="0">
                <a:ea typeface="新細明體" pitchFamily="18" charset="-120"/>
              </a:rPr>
              <a:t>[ r11, r12, r13, - r11*tcx - r12*tcy - r13*tcz]</a:t>
            </a:r>
          </a:p>
          <a:p>
            <a:r>
              <a:rPr lang="pt-BR" altLang="en-US" sz="1800" dirty="0">
                <a:ea typeface="新細明體" pitchFamily="18" charset="-120"/>
              </a:rPr>
              <a:t>[ r21, r22, r23, - r21*tcx - r22*tcy - r23*tcz]</a:t>
            </a:r>
          </a:p>
          <a:p>
            <a:r>
              <a:rPr lang="pt-BR" altLang="en-US" sz="1800" dirty="0">
                <a:ea typeface="新細明體" pitchFamily="18" charset="-120"/>
              </a:rPr>
              <a:t>[ r31, r32, r33, - r31*tcx - r32*tcy - r33*tcz]</a:t>
            </a:r>
            <a:endParaRPr lang="en-US" sz="1800" dirty="0"/>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B2D4955-CAE4-47A7-891F-54C234F61286}" type="slidenum">
              <a:rPr lang="en-US" altLang="en-US" smtClean="0"/>
              <a:pPr>
                <a:defRPr/>
              </a:pPr>
              <a:t>118</a:t>
            </a:fld>
            <a:endParaRPr lang="en-US" altLang="en-US"/>
          </a:p>
        </p:txBody>
      </p:sp>
    </p:spTree>
    <p:extLst>
      <p:ext uri="{BB962C8B-B14F-4D97-AF65-F5344CB8AC3E}">
        <p14:creationId xmlns:p14="http://schemas.microsoft.com/office/powerpoint/2010/main" val="26689663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Tutorial T.6</a:t>
            </a:r>
          </a:p>
        </p:txBody>
      </p:sp>
      <p:sp>
        <p:nvSpPr>
          <p:cNvPr id="8" name="Content Placeholder 7"/>
          <p:cNvSpPr>
            <a:spLocks noGrp="1"/>
          </p:cNvSpPr>
          <p:nvPr>
            <p:ph idx="1"/>
          </p:nvPr>
        </p:nvSpPr>
        <p:spPr/>
        <p:txBody>
          <a:bodyPr/>
          <a:lstStyle/>
          <a:p>
            <a:r>
              <a:rPr lang="en-US" altLang="en-US" dirty="0">
                <a:ea typeface="新細明體" pitchFamily="18" charset="-120"/>
              </a:rPr>
              <a:t>If the camera has moved </a:t>
            </a:r>
            <a:r>
              <a:rPr lang="en-US" altLang="en-US" i="1" dirty="0">
                <a:ea typeface="新細明體" pitchFamily="18" charset="-120"/>
              </a:rPr>
              <a:t>T</a:t>
            </a:r>
            <a:r>
              <a:rPr lang="en-US" altLang="en-US" i="1" baseline="-25000" dirty="0">
                <a:ea typeface="新細明體" pitchFamily="18" charset="-120"/>
              </a:rPr>
              <a:t>c</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cx</a:t>
            </a:r>
            <a:r>
              <a:rPr lang="en-US" altLang="en-US" i="1" baseline="-25000" dirty="0">
                <a:ea typeface="新細明體" pitchFamily="18" charset="-120"/>
              </a:rPr>
              <a:t> </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cy</a:t>
            </a:r>
            <a:r>
              <a:rPr lang="en-US" altLang="en-US" i="1" baseline="-25000" dirty="0">
                <a:ea typeface="新細明體" pitchFamily="18" charset="-120"/>
              </a:rPr>
              <a:t> </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cz</a:t>
            </a:r>
            <a:r>
              <a:rPr lang="en-US" altLang="en-US" i="1" dirty="0">
                <a:ea typeface="新細明體" pitchFamily="18" charset="-120"/>
              </a:rPr>
              <a:t>]</a:t>
            </a:r>
            <a:r>
              <a:rPr lang="en-US" altLang="en-US" i="1" baseline="30000" dirty="0">
                <a:ea typeface="新細明體" pitchFamily="18" charset="-120"/>
              </a:rPr>
              <a:t>T</a:t>
            </a:r>
          </a:p>
          <a:p>
            <a:pPr marL="0" indent="0">
              <a:buNone/>
            </a:pPr>
            <a:r>
              <a:rPr lang="en-US" altLang="en-US" dirty="0">
                <a:ea typeface="新細明體" pitchFamily="18" charset="-120"/>
              </a:rPr>
              <a:t> and rotates </a:t>
            </a:r>
            <a:r>
              <a:rPr lang="en-US" altLang="en-US" dirty="0">
                <a:ea typeface="新細明體" pitchFamily="18" charset="-120"/>
                <a:sym typeface="Symbol" pitchFamily="18" charset="2"/>
              </a:rPr>
              <a:t>z  first , y second and then x in the world camera, discuss the procedures to find </a:t>
            </a:r>
            <a:r>
              <a:rPr lang="en-US" altLang="en-US" dirty="0" err="1">
                <a:ea typeface="新細明體" pitchFamily="18" charset="-120"/>
              </a:rPr>
              <a:t>M</a:t>
            </a:r>
            <a:r>
              <a:rPr lang="en-US" altLang="en-US" baseline="-25000" dirty="0" err="1">
                <a:ea typeface="新細明體" pitchFamily="18" charset="-120"/>
              </a:rPr>
              <a:t>exti</a:t>
            </a:r>
            <a:r>
              <a:rPr lang="en-US" altLang="en-US" baseline="-25000" dirty="0">
                <a:ea typeface="新細明體" pitchFamily="18" charset="-120"/>
              </a:rPr>
              <a:t>=1,2,3; j=1,2,3,4</a:t>
            </a:r>
          </a:p>
          <a:p>
            <a:pPr marL="0" indent="0">
              <a:buNone/>
            </a:pPr>
            <a:br>
              <a:rPr lang="en-US" altLang="en-US" baseline="-25000" dirty="0">
                <a:ea typeface="新細明體" pitchFamily="18" charset="-120"/>
              </a:rPr>
            </a:br>
            <a:r>
              <a:rPr lang="en-US" altLang="en-US" baseline="-25000" dirty="0">
                <a:ea typeface="新細明體" pitchFamily="18" charset="-120"/>
              </a:rPr>
              <a:t> </a:t>
            </a:r>
          </a:p>
          <a:p>
            <a:endParaRPr lang="en-US" dirty="0"/>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119</a:t>
            </a:fld>
            <a:endParaRPr lang="en-US" altLang="en-US"/>
          </a:p>
        </p:txBody>
      </p:sp>
    </p:spTree>
    <p:extLst>
      <p:ext uri="{BB962C8B-B14F-4D97-AF65-F5344CB8AC3E}">
        <p14:creationId xmlns:p14="http://schemas.microsoft.com/office/powerpoint/2010/main" val="359910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FD3D80-0358-49AF-928D-E307871732A7}"/>
              </a:ext>
            </a:extLst>
          </p:cNvPr>
          <p:cNvSpPr>
            <a:spLocks noGrp="1"/>
          </p:cNvSpPr>
          <p:nvPr>
            <p:ph type="ctrTitle"/>
          </p:nvPr>
        </p:nvSpPr>
        <p:spPr/>
        <p:txBody>
          <a:bodyPr/>
          <a:lstStyle/>
          <a:p>
            <a:r>
              <a:rPr lang="en-US" dirty="0"/>
              <a:t>Object/Vector rotation and Translation</a:t>
            </a:r>
          </a:p>
        </p:txBody>
      </p:sp>
      <p:sp>
        <p:nvSpPr>
          <p:cNvPr id="3" name="副標題 2">
            <a:extLst>
              <a:ext uri="{FF2B5EF4-FFF2-40B4-BE49-F238E27FC236}">
                <a16:creationId xmlns:a16="http://schemas.microsoft.com/office/drawing/2014/main" id="{7BE1AFBD-3FDA-4892-BD02-CFBB503F5F76}"/>
              </a:ext>
            </a:extLst>
          </p:cNvPr>
          <p:cNvSpPr>
            <a:spLocks noGrp="1"/>
          </p:cNvSpPr>
          <p:nvPr>
            <p:ph type="subTitle" idx="1"/>
          </p:nvPr>
        </p:nvSpPr>
        <p:spPr/>
        <p:txBody>
          <a:bodyPr/>
          <a:lstStyle/>
          <a:p>
            <a:r>
              <a:rPr lang="en-US" dirty="0"/>
              <a:t>A revision</a:t>
            </a:r>
          </a:p>
        </p:txBody>
      </p:sp>
      <p:sp>
        <p:nvSpPr>
          <p:cNvPr id="4" name="頁尾版面配置區 3">
            <a:extLst>
              <a:ext uri="{FF2B5EF4-FFF2-40B4-BE49-F238E27FC236}">
                <a16:creationId xmlns:a16="http://schemas.microsoft.com/office/drawing/2014/main" id="{6E33ADB6-627F-4B7C-94A6-72F7D1E24481}"/>
              </a:ext>
            </a:extLst>
          </p:cNvPr>
          <p:cNvSpPr>
            <a:spLocks noGrp="1"/>
          </p:cNvSpPr>
          <p:nvPr>
            <p:ph type="ftr" sz="quarter" idx="11"/>
          </p:nvPr>
        </p:nvSpPr>
        <p:spPr/>
        <p:txBody>
          <a:bodyPr/>
          <a:lstStyle/>
          <a:p>
            <a:r>
              <a:rPr lang="en-US"/>
              <a:t>Cameras v240117a</a:t>
            </a:r>
          </a:p>
        </p:txBody>
      </p:sp>
      <p:sp>
        <p:nvSpPr>
          <p:cNvPr id="5" name="投影片編號版面配置區 4">
            <a:extLst>
              <a:ext uri="{FF2B5EF4-FFF2-40B4-BE49-F238E27FC236}">
                <a16:creationId xmlns:a16="http://schemas.microsoft.com/office/drawing/2014/main" id="{38C0519A-90D2-41E3-9CF0-C6FFF88198A0}"/>
              </a:ext>
            </a:extLst>
          </p:cNvPr>
          <p:cNvSpPr>
            <a:spLocks noGrp="1"/>
          </p:cNvSpPr>
          <p:nvPr>
            <p:ph type="sldNum" sz="quarter" idx="12"/>
          </p:nvPr>
        </p:nvSpPr>
        <p:spPr/>
        <p:txBody>
          <a:bodyPr/>
          <a:lstStyle/>
          <a:p>
            <a:fld id="{00020E75-EC50-41FD-9B14-D7227DB06FB2}" type="slidenum">
              <a:rPr lang="en-US" smtClean="0"/>
              <a:t>12</a:t>
            </a:fld>
            <a:endParaRPr lang="en-US"/>
          </a:p>
        </p:txBody>
      </p:sp>
    </p:spTree>
    <p:extLst>
      <p:ext uri="{BB962C8B-B14F-4D97-AF65-F5344CB8AC3E}">
        <p14:creationId xmlns:p14="http://schemas.microsoft.com/office/powerpoint/2010/main" val="3678693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0000"/>
                </a:solidFill>
              </a:rPr>
              <a:t>Answer</a:t>
            </a:r>
            <a:r>
              <a:rPr lang="en-US" dirty="0"/>
              <a:t>: Tutorial T.6</a:t>
            </a:r>
          </a:p>
        </p:txBody>
      </p:sp>
      <p:sp>
        <p:nvSpPr>
          <p:cNvPr id="8" name="Content Placeholder 7"/>
          <p:cNvSpPr>
            <a:spLocks noGrp="1"/>
          </p:cNvSpPr>
          <p:nvPr>
            <p:ph idx="1"/>
          </p:nvPr>
        </p:nvSpPr>
        <p:spPr>
          <a:xfrm>
            <a:off x="467544" y="1196752"/>
            <a:ext cx="8229600" cy="4525963"/>
          </a:xfrm>
        </p:spPr>
        <p:txBody>
          <a:bodyPr/>
          <a:lstStyle/>
          <a:p>
            <a:r>
              <a:rPr lang="en-US" altLang="en-US" dirty="0">
                <a:ea typeface="新細明體" pitchFamily="18" charset="-120"/>
              </a:rPr>
              <a:t>If the camera has moved </a:t>
            </a:r>
            <a:r>
              <a:rPr lang="en-US" altLang="en-US" i="1" dirty="0">
                <a:ea typeface="新細明體" pitchFamily="18" charset="-120"/>
              </a:rPr>
              <a:t>T</a:t>
            </a:r>
            <a:r>
              <a:rPr lang="en-US" altLang="en-US" i="1" baseline="-25000" dirty="0">
                <a:ea typeface="新細明體" pitchFamily="18" charset="-120"/>
              </a:rPr>
              <a:t>c</a:t>
            </a:r>
            <a:r>
              <a:rPr lang="en-US" altLang="en-US" i="1" dirty="0">
                <a:ea typeface="新細明體" pitchFamily="18" charset="-120"/>
              </a:rPr>
              <a:t>=[</a:t>
            </a:r>
            <a:r>
              <a:rPr lang="en-US" altLang="en-US" i="1" dirty="0" err="1">
                <a:ea typeface="新細明體" pitchFamily="18" charset="-120"/>
              </a:rPr>
              <a:t>t</a:t>
            </a:r>
            <a:r>
              <a:rPr lang="en-US" altLang="en-US" i="1" baseline="-25000" dirty="0" err="1">
                <a:ea typeface="新細明體" pitchFamily="18" charset="-120"/>
              </a:rPr>
              <a:t>cx</a:t>
            </a:r>
            <a:r>
              <a:rPr lang="en-US" altLang="en-US" i="1" dirty="0" err="1">
                <a:ea typeface="新細明體" pitchFamily="18" charset="-120"/>
              </a:rPr>
              <a:t>,t</a:t>
            </a:r>
            <a:r>
              <a:rPr lang="en-US" altLang="en-US" i="1" baseline="-25000" dirty="0" err="1">
                <a:ea typeface="新細明體" pitchFamily="18" charset="-120"/>
              </a:rPr>
              <a:t>cy</a:t>
            </a:r>
            <a:r>
              <a:rPr lang="en-US" altLang="en-US" i="1" dirty="0" err="1">
                <a:ea typeface="新細明體" pitchFamily="18" charset="-120"/>
              </a:rPr>
              <a:t>,t</a:t>
            </a:r>
            <a:r>
              <a:rPr lang="en-US" altLang="en-US" i="1" baseline="-25000" dirty="0" err="1">
                <a:ea typeface="新細明體" pitchFamily="18" charset="-120"/>
              </a:rPr>
              <a:t>cz</a:t>
            </a:r>
            <a:r>
              <a:rPr lang="en-US" altLang="en-US" i="1" dirty="0">
                <a:ea typeface="新細明體" pitchFamily="18" charset="-120"/>
              </a:rPr>
              <a:t>]</a:t>
            </a:r>
            <a:r>
              <a:rPr lang="en-US" altLang="en-US" i="1" baseline="30000" dirty="0">
                <a:ea typeface="新細明體" pitchFamily="18" charset="-120"/>
              </a:rPr>
              <a:t>T</a:t>
            </a:r>
          </a:p>
          <a:p>
            <a:pPr marL="0" indent="0">
              <a:buNone/>
            </a:pPr>
            <a:r>
              <a:rPr lang="en-US" altLang="en-US" dirty="0">
                <a:ea typeface="新細明體" pitchFamily="18" charset="-120"/>
              </a:rPr>
              <a:t> and rotates </a:t>
            </a:r>
            <a:r>
              <a:rPr lang="en-US" altLang="en-US" dirty="0">
                <a:ea typeface="新細明體" pitchFamily="18" charset="-120"/>
                <a:sym typeface="Symbol" pitchFamily="18" charset="2"/>
              </a:rPr>
              <a:t>z  first , y second and then z in the world camera, discuss how do you find </a:t>
            </a:r>
            <a:r>
              <a:rPr lang="en-US" altLang="en-US" dirty="0" err="1">
                <a:ea typeface="新細明體" pitchFamily="18" charset="-120"/>
              </a:rPr>
              <a:t>Mext</a:t>
            </a:r>
            <a:r>
              <a:rPr lang="en-US" altLang="en-US" baseline="-25000" dirty="0" err="1">
                <a:ea typeface="新細明體" pitchFamily="18" charset="-120"/>
              </a:rPr>
              <a:t>i</a:t>
            </a:r>
            <a:r>
              <a:rPr lang="en-US" altLang="en-US" baseline="-25000" dirty="0">
                <a:ea typeface="新細明體" pitchFamily="18" charset="-120"/>
              </a:rPr>
              <a:t>=1,2,3; j=1,2,3,4</a:t>
            </a:r>
          </a:p>
          <a:p>
            <a:r>
              <a:rPr lang="en-US" altLang="en-US" dirty="0">
                <a:solidFill>
                  <a:srgbClr val="FF0000"/>
                </a:solidFill>
                <a:ea typeface="新細明體" pitchFamily="18" charset="-120"/>
              </a:rPr>
              <a:t>Answer:</a:t>
            </a:r>
          </a:p>
          <a:p>
            <a:r>
              <a:rPr lang="en-US" altLang="en-US" dirty="0">
                <a:solidFill>
                  <a:srgbClr val="FF0000"/>
                </a:solidFill>
                <a:ea typeface="新細明體" pitchFamily="18" charset="-120"/>
              </a:rPr>
              <a:t>Find </a:t>
            </a:r>
            <a:r>
              <a:rPr lang="en-US" altLang="en-US" dirty="0" err="1">
                <a:solidFill>
                  <a:srgbClr val="FF0000"/>
                </a:solidFill>
                <a:ea typeface="新細明體" pitchFamily="18" charset="-120"/>
              </a:rPr>
              <a:t>Rc</a:t>
            </a:r>
            <a:r>
              <a:rPr lang="en-US" altLang="en-US" dirty="0">
                <a:solidFill>
                  <a:srgbClr val="FF0000"/>
                </a:solidFill>
                <a:ea typeface="新細明體" pitchFamily="18" charset="-120"/>
              </a:rPr>
              <a:t> first (see below), then find </a:t>
            </a:r>
            <a:r>
              <a:rPr lang="en-US" altLang="en-US" dirty="0" err="1">
                <a:solidFill>
                  <a:srgbClr val="FF0000"/>
                </a:solidFill>
                <a:ea typeface="新細明體" pitchFamily="18" charset="-120"/>
              </a:rPr>
              <a:t>M</a:t>
            </a:r>
            <a:r>
              <a:rPr lang="en-US" altLang="en-US" baseline="-25000" dirty="0" err="1">
                <a:solidFill>
                  <a:srgbClr val="FF0000"/>
                </a:solidFill>
                <a:ea typeface="新細明體" pitchFamily="18" charset="-120"/>
              </a:rPr>
              <a:t>ext</a:t>
            </a:r>
            <a:r>
              <a:rPr lang="en-US" altLang="en-US" dirty="0">
                <a:solidFill>
                  <a:srgbClr val="FF0000"/>
                </a:solidFill>
                <a:ea typeface="新細明體" pitchFamily="18" charset="-120"/>
              </a:rPr>
              <a:t> as in the previous exercise.</a:t>
            </a:r>
            <a:endParaRPr lang="en-US" altLang="en-US" baseline="-25000" dirty="0">
              <a:solidFill>
                <a:srgbClr val="FF0000"/>
              </a:solidFill>
              <a:ea typeface="新細明體" pitchFamily="18" charset="-120"/>
            </a:endParaRPr>
          </a:p>
          <a:p>
            <a:pPr marL="0" indent="0">
              <a:buNone/>
            </a:pPr>
            <a:br>
              <a:rPr lang="en-US" altLang="en-US" baseline="-25000" dirty="0">
                <a:ea typeface="新細明體" pitchFamily="18" charset="-120"/>
              </a:rPr>
            </a:br>
            <a:r>
              <a:rPr lang="en-US" altLang="en-US" baseline="-25000" dirty="0">
                <a:ea typeface="新細明體" pitchFamily="18" charset="-120"/>
              </a:rPr>
              <a:t> </a:t>
            </a:r>
          </a:p>
          <a:p>
            <a:endParaRPr lang="en-US" dirty="0"/>
          </a:p>
        </p:txBody>
      </p:sp>
      <mc:AlternateContent xmlns:mc="http://schemas.openxmlformats.org/markup-compatibility/2006" xmlns:a14="http://schemas.microsoft.com/office/drawing/2010/main">
        <mc:Choice Requires="a14">
          <p:sp>
            <p:nvSpPr>
              <p:cNvPr id="2" name="Object 1"/>
              <p:cNvSpPr txBox="1"/>
              <p:nvPr/>
            </p:nvSpPr>
            <p:spPr bwMode="auto">
              <a:xfrm>
                <a:off x="441325" y="5013325"/>
                <a:ext cx="8283575" cy="1395413"/>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𝑥𝑦𝑧</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
                        </m:e>
                      </m:d>
                    </m:oMath>
                  </m:oMathPara>
                </a14:m>
                <a:endParaRPr lang="en-US"/>
              </a:p>
            </p:txBody>
          </p:sp>
        </mc:Choice>
        <mc:Fallback xmlns="">
          <p:sp>
            <p:nvSpPr>
              <p:cNvPr id="2" name="Object 1"/>
              <p:cNvSpPr txBox="1">
                <a:spLocks noRot="1" noChangeAspect="1" noMove="1" noResize="1" noEditPoints="1" noAdjustHandles="1" noChangeArrowheads="1" noChangeShapeType="1" noTextEdit="1"/>
              </p:cNvSpPr>
              <p:nvPr/>
            </p:nvSpPr>
            <p:spPr bwMode="auto">
              <a:xfrm>
                <a:off x="441325" y="5013325"/>
                <a:ext cx="8283575" cy="1395413"/>
              </a:xfrm>
              <a:prstGeom prst="rect">
                <a:avLst/>
              </a:prstGeom>
              <a:blipFill>
                <a:blip r:embed="rId2"/>
                <a:stretch>
                  <a:fillRect/>
                </a:stretch>
              </a:blipFill>
              <a:ln>
                <a:noFill/>
              </a:ln>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D9406055-A792-4810-96E3-D6C99BF97503}" type="slidenum">
              <a:rPr lang="en-US" altLang="en-US" smtClean="0"/>
              <a:pPr>
                <a:defRPr/>
              </a:pPr>
              <a:t>120</a:t>
            </a:fld>
            <a:endParaRPr lang="en-US" altLang="en-US"/>
          </a:p>
        </p:txBody>
      </p:sp>
    </p:spTree>
    <p:extLst>
      <p:ext uri="{BB962C8B-B14F-4D97-AF65-F5344CB8AC3E}">
        <p14:creationId xmlns:p14="http://schemas.microsoft.com/office/powerpoint/2010/main" val="41238513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itle 1"/>
          <p:cNvSpPr>
            <a:spLocks noGrp="1"/>
          </p:cNvSpPr>
          <p:nvPr>
            <p:ph type="title" idx="4294967295"/>
          </p:nvPr>
        </p:nvSpPr>
        <p:spPr>
          <a:xfrm>
            <a:off x="0" y="274638"/>
            <a:ext cx="8229600" cy="1143000"/>
          </a:xfrm>
        </p:spPr>
        <p:txBody>
          <a:bodyPr/>
          <a:lstStyle/>
          <a:p>
            <a:pPr eaLnBrk="1" hangingPunct="1"/>
            <a:r>
              <a:rPr lang="en-US" altLang="en-US" dirty="0">
                <a:solidFill>
                  <a:srgbClr val="FF0000"/>
                </a:solidFill>
                <a:ea typeface="新細明體" pitchFamily="18" charset="-120"/>
              </a:rPr>
              <a:t>Answer continue</a:t>
            </a:r>
            <a:r>
              <a:rPr lang="en-US" altLang="en-US" dirty="0">
                <a:ea typeface="新細明體" pitchFamily="18" charset="-120"/>
              </a:rPr>
              <a:t> for tutorial T.6 (</a:t>
            </a:r>
            <a:r>
              <a:rPr lang="en-US" altLang="en-US" dirty="0" err="1">
                <a:ea typeface="新細明體" pitchFamily="18" charset="-120"/>
              </a:rPr>
              <a:t>i</a:t>
            </a:r>
            <a:r>
              <a:rPr lang="en-US" altLang="en-US" dirty="0">
                <a:ea typeface="新細明體" pitchFamily="18" charset="-120"/>
              </a:rPr>
              <a:t>)</a:t>
            </a:r>
          </a:p>
        </p:txBody>
      </p:sp>
      <p:sp>
        <p:nvSpPr>
          <p:cNvPr id="74757" name="Content Placeholder 6"/>
          <p:cNvSpPr>
            <a:spLocks noGrp="1"/>
          </p:cNvSpPr>
          <p:nvPr>
            <p:ph sz="half" idx="4294967295"/>
          </p:nvPr>
        </p:nvSpPr>
        <p:spPr>
          <a:xfrm>
            <a:off x="0" y="1295400"/>
            <a:ext cx="4038600" cy="4525963"/>
          </a:xfrm>
        </p:spPr>
        <p:txBody>
          <a:bodyPr/>
          <a:lstStyle/>
          <a:p>
            <a:pPr eaLnBrk="1" hangingPunct="1">
              <a:lnSpc>
                <a:spcPct val="90000"/>
              </a:lnSpc>
            </a:pPr>
            <a:r>
              <a:rPr lang="en-US" altLang="en-US" sz="1600" dirty="0">
                <a:ea typeface="新細明體" pitchFamily="18" charset="-120"/>
              </a:rPr>
              <a:t>%</a:t>
            </a:r>
            <a:r>
              <a:rPr lang="en-US" altLang="en-US" sz="1600" dirty="0" err="1">
                <a:ea typeface="新細明體" pitchFamily="18" charset="-120"/>
              </a:rPr>
              <a:t>Matlab</a:t>
            </a:r>
            <a:r>
              <a:rPr lang="en-US" altLang="en-US" sz="1600" dirty="0">
                <a:ea typeface="新細明體" pitchFamily="18" charset="-120"/>
              </a:rPr>
              <a:t> code </a:t>
            </a:r>
          </a:p>
          <a:p>
            <a:pPr eaLnBrk="1" hangingPunct="1">
              <a:lnSpc>
                <a:spcPct val="90000"/>
              </a:lnSpc>
            </a:pPr>
            <a:r>
              <a:rPr lang="en-US" altLang="en-US" sz="1600" dirty="0">
                <a:ea typeface="新細明體" pitchFamily="18" charset="-120"/>
              </a:rPr>
              <a:t>%Worksheet 2.7(</a:t>
            </a:r>
            <a:r>
              <a:rPr lang="en-US" altLang="en-US" sz="1600" dirty="0" err="1">
                <a:ea typeface="新細明體" pitchFamily="18" charset="-120"/>
              </a:rPr>
              <a:t>i</a:t>
            </a:r>
            <a:r>
              <a:rPr lang="en-US" altLang="en-US" sz="1600" dirty="0">
                <a:ea typeface="新細明體" pitchFamily="18" charset="-120"/>
              </a:rPr>
              <a:t>) Write </a:t>
            </a:r>
            <a:r>
              <a:rPr lang="en-US" altLang="en-US" sz="1600" dirty="0" err="1">
                <a:ea typeface="新細明體" pitchFamily="18" charset="-120"/>
              </a:rPr>
              <a:t>Mi</a:t>
            </a:r>
            <a:r>
              <a:rPr lang="en-US" altLang="en-US" sz="1600" dirty="0">
                <a:ea typeface="新細明體" pitchFamily="18" charset="-120"/>
              </a:rPr>
              <a:t>=1,2,3; %j=1,2,3,4 in terms of </a:t>
            </a:r>
          </a:p>
          <a:p>
            <a:pPr eaLnBrk="1" hangingPunct="1">
              <a:lnSpc>
                <a:spcPct val="90000"/>
              </a:lnSpc>
            </a:pPr>
            <a:r>
              <a:rPr lang="en-US" altLang="en-US" sz="1600" dirty="0">
                <a:ea typeface="新細明體" pitchFamily="18" charset="-120"/>
              </a:rPr>
              <a:t>%</a:t>
            </a:r>
            <a:r>
              <a:rPr lang="en-US" altLang="en-US" sz="1600" dirty="0" err="1">
                <a:ea typeface="新細明體" pitchFamily="18" charset="-120"/>
              </a:rPr>
              <a:t>Ri</a:t>
            </a:r>
            <a:r>
              <a:rPr lang="en-US" altLang="en-US" sz="1600" dirty="0">
                <a:ea typeface="新細明體" pitchFamily="18" charset="-120"/>
              </a:rPr>
              <a:t>=1,2,3;j=1,2,3 and %</a:t>
            </a:r>
            <a:r>
              <a:rPr lang="en-US" altLang="en-US" sz="1600" dirty="0" err="1">
                <a:ea typeface="新細明體" pitchFamily="18" charset="-120"/>
              </a:rPr>
              <a:t>tc</a:t>
            </a:r>
            <a:r>
              <a:rPr lang="en-US" altLang="en-US" sz="1600" dirty="0">
                <a:ea typeface="新細明體" pitchFamily="18" charset="-120"/>
              </a:rPr>
              <a:t>=[</a:t>
            </a:r>
            <a:r>
              <a:rPr lang="en-US" altLang="en-US" sz="1600" dirty="0" err="1">
                <a:ea typeface="新細明體" pitchFamily="18" charset="-120"/>
              </a:rPr>
              <a:t>tcx;tcy;tcz</a:t>
            </a:r>
            <a:r>
              <a:rPr lang="en-US" altLang="en-US" sz="1600" dirty="0">
                <a:ea typeface="新細明體" pitchFamily="18" charset="-120"/>
              </a:rPr>
              <a:t>] </a:t>
            </a:r>
          </a:p>
          <a:p>
            <a:pPr eaLnBrk="1" hangingPunct="1">
              <a:lnSpc>
                <a:spcPct val="90000"/>
              </a:lnSpc>
            </a:pPr>
            <a:r>
              <a:rPr lang="en-US" altLang="en-US" sz="1600" dirty="0">
                <a:ea typeface="新細明體" pitchFamily="18" charset="-120"/>
              </a:rPr>
              <a:t>clear</a:t>
            </a:r>
          </a:p>
          <a:p>
            <a:pPr eaLnBrk="1" hangingPunct="1">
              <a:lnSpc>
                <a:spcPct val="90000"/>
              </a:lnSpc>
            </a:pPr>
            <a:r>
              <a:rPr lang="pt-BR" altLang="en-US" sz="1600" dirty="0">
                <a:ea typeface="新細明體" pitchFamily="18" charset="-120"/>
              </a:rPr>
              <a:t>syms Mext Rc tcx tcy tcz r11 r12 r13 r21 r22 r23 r31 r32 r33 </a:t>
            </a:r>
          </a:p>
          <a:p>
            <a:pPr eaLnBrk="1" hangingPunct="1">
              <a:lnSpc>
                <a:spcPct val="90000"/>
              </a:lnSpc>
            </a:pPr>
            <a:r>
              <a:rPr lang="pt-BR" altLang="en-US" sz="1600" dirty="0">
                <a:ea typeface="新細明體" pitchFamily="18" charset="-120"/>
              </a:rPr>
              <a:t>Rc=[ r11 r12 r13; r21 r22 r23; r31 r32 r33]</a:t>
            </a:r>
          </a:p>
          <a:p>
            <a:pPr eaLnBrk="1" hangingPunct="1">
              <a:lnSpc>
                <a:spcPct val="90000"/>
              </a:lnSpc>
            </a:pPr>
            <a:r>
              <a:rPr lang="en-US" altLang="en-US" sz="1600" dirty="0">
                <a:ea typeface="新細明體" pitchFamily="18" charset="-120"/>
              </a:rPr>
              <a:t>Tc=[</a:t>
            </a:r>
            <a:r>
              <a:rPr lang="en-US" altLang="en-US" sz="1600" dirty="0" err="1">
                <a:ea typeface="新細明體" pitchFamily="18" charset="-120"/>
              </a:rPr>
              <a:t>tcx</a:t>
            </a:r>
            <a:r>
              <a:rPr lang="en-US" altLang="en-US" sz="1600" dirty="0">
                <a:ea typeface="新細明體" pitchFamily="18" charset="-120"/>
              </a:rPr>
              <a:t> ;</a:t>
            </a:r>
            <a:r>
              <a:rPr lang="en-US" altLang="en-US" sz="1600" dirty="0" err="1">
                <a:ea typeface="新細明體" pitchFamily="18" charset="-120"/>
              </a:rPr>
              <a:t>tcy</a:t>
            </a:r>
            <a:r>
              <a:rPr lang="en-US" altLang="en-US" sz="1600" dirty="0">
                <a:ea typeface="新細明體" pitchFamily="18" charset="-120"/>
              </a:rPr>
              <a:t> ;</a:t>
            </a:r>
            <a:r>
              <a:rPr lang="en-US" altLang="en-US" sz="1600" dirty="0" err="1">
                <a:ea typeface="新細明體" pitchFamily="18" charset="-120"/>
              </a:rPr>
              <a:t>tcz</a:t>
            </a:r>
            <a:r>
              <a:rPr lang="en-US" altLang="en-US" sz="1600" dirty="0">
                <a:ea typeface="新細明體" pitchFamily="18" charset="-120"/>
              </a:rPr>
              <a:t>]</a:t>
            </a:r>
          </a:p>
          <a:p>
            <a:pPr eaLnBrk="1" hangingPunct="1">
              <a:lnSpc>
                <a:spcPct val="90000"/>
              </a:lnSpc>
            </a:pPr>
            <a:r>
              <a:rPr lang="en-US" altLang="en-US" sz="1600" dirty="0">
                <a:ea typeface="新細明體" pitchFamily="18" charset="-120"/>
              </a:rPr>
              <a:t>'%%% answer </a:t>
            </a:r>
            <a:r>
              <a:rPr lang="en-US" altLang="en-US" sz="1600" dirty="0" err="1">
                <a:ea typeface="新細明體" pitchFamily="18" charset="-120"/>
              </a:rPr>
              <a:t>ws</a:t>
            </a:r>
            <a:r>
              <a:rPr lang="en-US" altLang="en-US" sz="1600" dirty="0">
                <a:ea typeface="新細明體" pitchFamily="18" charset="-120"/>
              </a:rPr>
              <a:t> 2.7 (</a:t>
            </a:r>
            <a:r>
              <a:rPr lang="en-US" altLang="en-US" sz="1600" dirty="0" err="1">
                <a:ea typeface="新細明體" pitchFamily="18" charset="-120"/>
              </a:rPr>
              <a:t>i</a:t>
            </a:r>
            <a:r>
              <a:rPr lang="en-US" altLang="en-US" sz="1600" dirty="0">
                <a:ea typeface="新細明體" pitchFamily="18" charset="-120"/>
              </a:rPr>
              <a:t>) %%%%%%%%%%'</a:t>
            </a:r>
          </a:p>
          <a:p>
            <a:pPr eaLnBrk="1" hangingPunct="1">
              <a:lnSpc>
                <a:spcPct val="90000"/>
              </a:lnSpc>
            </a:pPr>
            <a:r>
              <a:rPr lang="en-US" altLang="en-US" sz="1600" dirty="0">
                <a:ea typeface="新細明體" pitchFamily="18" charset="-120"/>
              </a:rPr>
              <a:t>'now look at the answers for </a:t>
            </a:r>
            <a:r>
              <a:rPr lang="en-US" altLang="en-US" sz="1600" dirty="0" err="1">
                <a:ea typeface="新細明體" pitchFamily="18" charset="-120"/>
              </a:rPr>
              <a:t>ws</a:t>
            </a:r>
            <a:r>
              <a:rPr lang="en-US" altLang="en-US" sz="1600" dirty="0">
                <a:ea typeface="新細明體" pitchFamily="18" charset="-120"/>
              </a:rPr>
              <a:t> 2.7(</a:t>
            </a:r>
            <a:r>
              <a:rPr lang="en-US" altLang="en-US" sz="1600" dirty="0" err="1">
                <a:ea typeface="新細明體" pitchFamily="18" charset="-120"/>
              </a:rPr>
              <a:t>i</a:t>
            </a:r>
            <a:r>
              <a:rPr lang="en-US" altLang="en-US" sz="1600" dirty="0">
                <a:ea typeface="新細明體" pitchFamily="18" charset="-120"/>
              </a:rPr>
              <a:t>)'</a:t>
            </a:r>
          </a:p>
          <a:p>
            <a:pPr eaLnBrk="1" hangingPunct="1">
              <a:lnSpc>
                <a:spcPct val="90000"/>
              </a:lnSpc>
            </a:pPr>
            <a:r>
              <a:rPr lang="en-US" altLang="en-US" sz="1600" dirty="0" err="1">
                <a:ea typeface="新細明體" pitchFamily="18" charset="-120"/>
              </a:rPr>
              <a:t>Mext</a:t>
            </a:r>
            <a:r>
              <a:rPr lang="en-US" altLang="en-US" sz="1600" dirty="0">
                <a:ea typeface="新細明體" pitchFamily="18" charset="-120"/>
              </a:rPr>
              <a:t>=</a:t>
            </a:r>
            <a:r>
              <a:rPr lang="en-US" altLang="en-US" sz="1600" dirty="0" err="1">
                <a:ea typeface="新細明體" pitchFamily="18" charset="-120"/>
              </a:rPr>
              <a:t>Rc</a:t>
            </a:r>
            <a:r>
              <a:rPr lang="en-US" altLang="en-US" sz="1600" dirty="0">
                <a:ea typeface="新細明體" pitchFamily="18" charset="-120"/>
              </a:rPr>
              <a:t>*[eye(3) -1*Tc]</a:t>
            </a:r>
          </a:p>
          <a:p>
            <a:pPr eaLnBrk="1" hangingPunct="1">
              <a:lnSpc>
                <a:spcPct val="90000"/>
              </a:lnSpc>
            </a:pPr>
            <a:r>
              <a:rPr lang="en-US" altLang="en-US" sz="1600" dirty="0">
                <a:ea typeface="新細明體" pitchFamily="18" charset="-120"/>
              </a:rPr>
              <a:t>'size of </a:t>
            </a:r>
            <a:r>
              <a:rPr lang="en-US" altLang="en-US" sz="1600" dirty="0" err="1">
                <a:ea typeface="新細明體" pitchFamily="18" charset="-120"/>
              </a:rPr>
              <a:t>Mext</a:t>
            </a:r>
            <a:r>
              <a:rPr lang="en-US" altLang="en-US" sz="1600" dirty="0">
                <a:ea typeface="新細明體" pitchFamily="18" charset="-120"/>
              </a:rPr>
              <a:t> is '</a:t>
            </a:r>
          </a:p>
          <a:p>
            <a:pPr eaLnBrk="1" hangingPunct="1">
              <a:lnSpc>
                <a:spcPct val="90000"/>
              </a:lnSpc>
            </a:pPr>
            <a:r>
              <a:rPr lang="en-US" altLang="en-US" sz="1600" dirty="0">
                <a:ea typeface="新細明體" pitchFamily="18" charset="-120"/>
              </a:rPr>
              <a:t>size(</a:t>
            </a:r>
            <a:r>
              <a:rPr lang="en-US" altLang="en-US" sz="1600" dirty="0" err="1">
                <a:ea typeface="新細明體" pitchFamily="18" charset="-120"/>
              </a:rPr>
              <a:t>Mext</a:t>
            </a:r>
            <a:r>
              <a:rPr lang="en-US" altLang="en-US" sz="1600" dirty="0">
                <a:ea typeface="新細明體" pitchFamily="18" charset="-120"/>
              </a:rPr>
              <a:t>)</a:t>
            </a:r>
          </a:p>
          <a:p>
            <a:pPr eaLnBrk="1" hangingPunct="1">
              <a:lnSpc>
                <a:spcPct val="90000"/>
              </a:lnSpc>
            </a:pPr>
            <a:r>
              <a:rPr lang="en-US" altLang="en-US" sz="1600" dirty="0">
                <a:ea typeface="新細明體" pitchFamily="18" charset="-120"/>
              </a:rPr>
              <a:t>'kit any key to continue'</a:t>
            </a:r>
          </a:p>
          <a:p>
            <a:pPr eaLnBrk="1" hangingPunct="1">
              <a:lnSpc>
                <a:spcPct val="90000"/>
              </a:lnSpc>
            </a:pPr>
            <a:r>
              <a:rPr lang="en-US" altLang="en-US" sz="1600" dirty="0">
                <a:ea typeface="新細明體" pitchFamily="18" charset="-120"/>
              </a:rPr>
              <a:t>pause</a:t>
            </a:r>
          </a:p>
          <a:p>
            <a:pPr eaLnBrk="1" hangingPunct="1">
              <a:lnSpc>
                <a:spcPct val="90000"/>
              </a:lnSpc>
            </a:pPr>
            <a:endParaRPr lang="en-US" altLang="en-US" sz="1600" dirty="0">
              <a:ea typeface="新細明體" pitchFamily="18" charset="-120"/>
            </a:endParaRPr>
          </a:p>
          <a:p>
            <a:pPr eaLnBrk="1" hangingPunct="1">
              <a:lnSpc>
                <a:spcPct val="90000"/>
              </a:lnSpc>
            </a:pPr>
            <a:endParaRPr lang="en-US" altLang="en-US" sz="1600" dirty="0">
              <a:ea typeface="新細明體" pitchFamily="18" charset="-120"/>
            </a:endParaRPr>
          </a:p>
          <a:p>
            <a:pPr eaLnBrk="1" hangingPunct="1">
              <a:lnSpc>
                <a:spcPct val="90000"/>
              </a:lnSpc>
            </a:pPr>
            <a:endParaRPr lang="en-US" altLang="en-US" dirty="0">
              <a:ea typeface="新細明體" pitchFamily="18" charset="-120"/>
            </a:endParaRPr>
          </a:p>
        </p:txBody>
      </p:sp>
      <p:sp>
        <p:nvSpPr>
          <p:cNvPr id="74758" name="Content Placeholder 7"/>
          <p:cNvSpPr>
            <a:spLocks noGrp="1"/>
          </p:cNvSpPr>
          <p:nvPr>
            <p:ph sz="half" idx="4294967295"/>
          </p:nvPr>
        </p:nvSpPr>
        <p:spPr>
          <a:xfrm>
            <a:off x="4495800" y="1143000"/>
            <a:ext cx="4648200" cy="4525963"/>
          </a:xfrm>
        </p:spPr>
        <p:txBody>
          <a:bodyPr/>
          <a:lstStyle/>
          <a:p>
            <a:pPr eaLnBrk="1" hangingPunct="1"/>
            <a:r>
              <a:rPr lang="pt-BR" altLang="en-US" sz="1600" dirty="0">
                <a:ea typeface="新細明體" pitchFamily="18" charset="-120"/>
              </a:rPr>
              <a:t>Answer:</a:t>
            </a:r>
          </a:p>
          <a:p>
            <a:pPr eaLnBrk="1" hangingPunct="1"/>
            <a:endParaRPr lang="pt-BR" altLang="en-US" sz="1600" dirty="0">
              <a:ea typeface="新細明體" pitchFamily="18" charset="-120"/>
            </a:endParaRPr>
          </a:p>
          <a:p>
            <a:pPr eaLnBrk="1" hangingPunct="1"/>
            <a:endParaRPr lang="pt-BR" altLang="en-US" sz="1600" dirty="0">
              <a:ea typeface="新細明體" pitchFamily="18" charset="-120"/>
            </a:endParaRPr>
          </a:p>
          <a:p>
            <a:pPr eaLnBrk="1" hangingPunct="1"/>
            <a:r>
              <a:rPr lang="pt-BR" altLang="en-US" sz="1600" dirty="0">
                <a:ea typeface="新細明體" pitchFamily="18" charset="-120"/>
              </a:rPr>
              <a:t> </a:t>
            </a:r>
          </a:p>
          <a:p>
            <a:pPr eaLnBrk="1" hangingPunct="1"/>
            <a:r>
              <a:rPr lang="pt-BR" altLang="en-US" sz="1600" dirty="0">
                <a:ea typeface="新細明體" pitchFamily="18" charset="-120"/>
              </a:rPr>
              <a:t>Mext =</a:t>
            </a:r>
          </a:p>
          <a:p>
            <a:pPr eaLnBrk="1" hangingPunct="1"/>
            <a:r>
              <a:rPr lang="pt-BR" altLang="en-US" sz="1600" dirty="0">
                <a:ea typeface="新細明體" pitchFamily="18" charset="-120"/>
              </a:rPr>
              <a:t> </a:t>
            </a:r>
          </a:p>
          <a:p>
            <a:pPr eaLnBrk="1" hangingPunct="1"/>
            <a:r>
              <a:rPr lang="pt-BR" altLang="en-US" sz="1600" dirty="0">
                <a:ea typeface="新細明體" pitchFamily="18" charset="-120"/>
              </a:rPr>
              <a:t>[ r11, r12, r13, - r11*tcx - r12*tcy - r13*tcz]</a:t>
            </a:r>
          </a:p>
          <a:p>
            <a:pPr eaLnBrk="1" hangingPunct="1"/>
            <a:r>
              <a:rPr lang="pt-BR" altLang="en-US" sz="1600" dirty="0">
                <a:ea typeface="新細明體" pitchFamily="18" charset="-120"/>
              </a:rPr>
              <a:t>[ r21, r22, r23, - r21*tcx - r22*tcy - r23*tcz]</a:t>
            </a:r>
          </a:p>
          <a:p>
            <a:pPr eaLnBrk="1" hangingPunct="1"/>
            <a:r>
              <a:rPr lang="pt-BR" altLang="en-US" sz="1600" dirty="0">
                <a:ea typeface="新細明體" pitchFamily="18" charset="-120"/>
              </a:rPr>
              <a:t>[ r31, r32, r33, - r31*tcx - r32*tcy - r33*tcz]</a:t>
            </a:r>
            <a:endParaRPr lang="en-US" altLang="en-US"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121</a:t>
            </a:fld>
            <a:endParaRPr lang="en-US" altLang="en-US"/>
          </a:p>
        </p:txBody>
      </p:sp>
    </p:spTree>
    <p:extLst>
      <p:ext uri="{BB962C8B-B14F-4D97-AF65-F5344CB8AC3E}">
        <p14:creationId xmlns:p14="http://schemas.microsoft.com/office/powerpoint/2010/main" val="16601379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274638"/>
            <a:ext cx="8229600" cy="411162"/>
          </a:xfrm>
        </p:spPr>
        <p:txBody>
          <a:bodyPr rtlCol="0">
            <a:normAutofit fontScale="90000"/>
          </a:bodyPr>
          <a:lstStyle/>
          <a:p>
            <a:pPr algn="r" eaLnBrk="1" fontAlgn="auto" hangingPunct="1">
              <a:spcAft>
                <a:spcPts val="0"/>
              </a:spcAft>
              <a:defRPr/>
            </a:pPr>
            <a:r>
              <a:rPr lang="en-US" dirty="0">
                <a:solidFill>
                  <a:srgbClr val="FF0000"/>
                </a:solidFill>
                <a:ea typeface="新細明體" pitchFamily="18" charset="-120"/>
              </a:rPr>
              <a:t>Answer continue </a:t>
            </a:r>
            <a:r>
              <a:rPr lang="en-US" dirty="0">
                <a:ea typeface="新細明體" pitchFamily="18" charset="-120"/>
              </a:rPr>
              <a:t> for tutorial T.6 (ii)</a:t>
            </a:r>
          </a:p>
        </p:txBody>
      </p:sp>
      <p:sp>
        <p:nvSpPr>
          <p:cNvPr id="75781" name="Content Placeholder 6"/>
          <p:cNvSpPr>
            <a:spLocks noGrp="1"/>
          </p:cNvSpPr>
          <p:nvPr>
            <p:ph sz="half" idx="4294967295"/>
          </p:nvPr>
        </p:nvSpPr>
        <p:spPr>
          <a:xfrm>
            <a:off x="76200" y="838200"/>
            <a:ext cx="4724400" cy="4525963"/>
          </a:xfrm>
        </p:spPr>
        <p:txBody>
          <a:bodyPr/>
          <a:lstStyle/>
          <a:p>
            <a:pPr eaLnBrk="1" hangingPunct="1">
              <a:lnSpc>
                <a:spcPct val="90000"/>
              </a:lnSpc>
            </a:pPr>
            <a:r>
              <a:rPr lang="en-US" altLang="en-US" sz="900" dirty="0">
                <a:ea typeface="新細明體" pitchFamily="18" charset="-120"/>
              </a:rPr>
              <a:t>clear</a:t>
            </a:r>
          </a:p>
          <a:p>
            <a:pPr eaLnBrk="1" hangingPunct="1">
              <a:lnSpc>
                <a:spcPct val="90000"/>
              </a:lnSpc>
            </a:pPr>
            <a:r>
              <a:rPr lang="en-US" altLang="en-US" sz="900" dirty="0">
                <a:ea typeface="新細明體" pitchFamily="18" charset="-120"/>
              </a:rPr>
              <a:t>%'Worksheet 2.7(ii) If the camera has moved </a:t>
            </a:r>
          </a:p>
          <a:p>
            <a:pPr eaLnBrk="1" hangingPunct="1">
              <a:lnSpc>
                <a:spcPct val="90000"/>
              </a:lnSpc>
            </a:pPr>
            <a:r>
              <a:rPr lang="en-US" altLang="en-US" sz="900" dirty="0" err="1">
                <a:ea typeface="新細明體" pitchFamily="18" charset="-120"/>
              </a:rPr>
              <a:t>disp</a:t>
            </a:r>
            <a:r>
              <a:rPr lang="en-US" altLang="en-US" sz="900" dirty="0">
                <a:ea typeface="新細明體" pitchFamily="18" charset="-120"/>
              </a:rPr>
              <a:t>('Tt=1,2,3 and rotates </a:t>
            </a:r>
            <a:r>
              <a:rPr lang="en-US" altLang="en-US" sz="900" dirty="0" err="1">
                <a:ea typeface="新細明體" pitchFamily="18" charset="-120"/>
              </a:rPr>
              <a:t>an_x</a:t>
            </a:r>
            <a:r>
              <a:rPr lang="en-US" altLang="en-US" sz="900" dirty="0">
                <a:ea typeface="新細明體" pitchFamily="18" charset="-120"/>
              </a:rPr>
              <a:t>, </a:t>
            </a:r>
            <a:r>
              <a:rPr lang="en-US" altLang="en-US" sz="900" dirty="0" err="1">
                <a:ea typeface="新細明體" pitchFamily="18" charset="-120"/>
              </a:rPr>
              <a:t>an_y</a:t>
            </a:r>
            <a:r>
              <a:rPr lang="en-US" altLang="en-US" sz="900" dirty="0">
                <a:ea typeface="新細明體" pitchFamily="18" charset="-120"/>
              </a:rPr>
              <a:t>, </a:t>
            </a:r>
            <a:r>
              <a:rPr lang="en-US" altLang="en-US" sz="900" dirty="0" err="1">
                <a:ea typeface="新細明體" pitchFamily="18" charset="-120"/>
              </a:rPr>
              <a:t>anz</a:t>
            </a:r>
            <a:r>
              <a:rPr lang="en-US" altLang="en-US" sz="900" dirty="0">
                <a:ea typeface="新細明體" pitchFamily="18" charset="-120"/>
              </a:rPr>
              <a:t> in the world camera, ')</a:t>
            </a:r>
          </a:p>
          <a:p>
            <a:pPr eaLnBrk="1" hangingPunct="1">
              <a:lnSpc>
                <a:spcPct val="90000"/>
              </a:lnSpc>
            </a:pPr>
            <a:r>
              <a:rPr lang="en-US" altLang="en-US" sz="900" dirty="0" err="1">
                <a:ea typeface="新細明體" pitchFamily="18" charset="-120"/>
              </a:rPr>
              <a:t>disp</a:t>
            </a:r>
            <a:r>
              <a:rPr lang="en-US" altLang="en-US" sz="900" dirty="0">
                <a:ea typeface="新細明體" pitchFamily="18" charset="-120"/>
              </a:rPr>
              <a:t>('find  </a:t>
            </a:r>
            <a:r>
              <a:rPr lang="en-US" altLang="en-US" sz="900" dirty="0" err="1">
                <a:ea typeface="新細明體" pitchFamily="18" charset="-120"/>
              </a:rPr>
              <a:t>Mi</a:t>
            </a:r>
            <a:r>
              <a:rPr lang="en-US" altLang="en-US" sz="900" dirty="0">
                <a:ea typeface="新細明體" pitchFamily="18" charset="-120"/>
              </a:rPr>
              <a:t>=1,2,3; j=1,2,3,4')</a:t>
            </a:r>
          </a:p>
          <a:p>
            <a:pPr eaLnBrk="1" hangingPunct="1">
              <a:lnSpc>
                <a:spcPct val="90000"/>
              </a:lnSpc>
            </a:pPr>
            <a:r>
              <a:rPr lang="pt-BR" altLang="en-US" sz="900" dirty="0">
                <a:ea typeface="新細明體" pitchFamily="18" charset="-120"/>
              </a:rPr>
              <a:t>syms P Mint Mext f ox oy  tcx tcy tcz r11 r12 r13 r21 r22 r23 r31 r32 r33 an_x an_y an_z</a:t>
            </a:r>
          </a:p>
          <a:p>
            <a:pPr eaLnBrk="1" hangingPunct="1">
              <a:lnSpc>
                <a:spcPct val="90000"/>
              </a:lnSpc>
            </a:pPr>
            <a:r>
              <a:rPr lang="en-US" altLang="en-US" sz="900" dirty="0" err="1">
                <a:ea typeface="新細明體" pitchFamily="18" charset="-120"/>
              </a:rPr>
              <a:t>Rz</a:t>
            </a:r>
            <a:r>
              <a:rPr lang="en-US" altLang="en-US" sz="900" dirty="0">
                <a:ea typeface="新細明體" pitchFamily="18" charset="-120"/>
              </a:rPr>
              <a:t>=[cos(</a:t>
            </a:r>
            <a:r>
              <a:rPr lang="en-US" altLang="en-US" sz="900" dirty="0" err="1">
                <a:ea typeface="新細明體" pitchFamily="18" charset="-120"/>
              </a:rPr>
              <a:t>an_z</a:t>
            </a:r>
            <a:r>
              <a:rPr lang="en-US" altLang="en-US" sz="900" dirty="0">
                <a:ea typeface="新細明體" pitchFamily="18" charset="-120"/>
              </a:rPr>
              <a:t>)   sin(</a:t>
            </a:r>
            <a:r>
              <a:rPr lang="en-US" altLang="en-US" sz="900" dirty="0" err="1">
                <a:ea typeface="新細明體" pitchFamily="18" charset="-120"/>
              </a:rPr>
              <a:t>an_z</a:t>
            </a:r>
            <a:r>
              <a:rPr lang="en-US" altLang="en-US" sz="900" dirty="0">
                <a:ea typeface="新細明體" pitchFamily="18" charset="-120"/>
              </a:rPr>
              <a:t>)   0</a:t>
            </a:r>
          </a:p>
          <a:p>
            <a:pPr eaLnBrk="1" hangingPunct="1">
              <a:lnSpc>
                <a:spcPct val="90000"/>
              </a:lnSpc>
            </a:pPr>
            <a:r>
              <a:rPr lang="en-US" altLang="en-US" sz="900" dirty="0">
                <a:ea typeface="新細明體" pitchFamily="18" charset="-120"/>
              </a:rPr>
              <a:t>        -sin(</a:t>
            </a:r>
            <a:r>
              <a:rPr lang="en-US" altLang="en-US" sz="900" dirty="0" err="1">
                <a:ea typeface="新細明體" pitchFamily="18" charset="-120"/>
              </a:rPr>
              <a:t>an_z</a:t>
            </a:r>
            <a:r>
              <a:rPr lang="en-US" altLang="en-US" sz="900" dirty="0">
                <a:ea typeface="新細明體" pitchFamily="18" charset="-120"/>
              </a:rPr>
              <a:t>)   cos(</a:t>
            </a:r>
            <a:r>
              <a:rPr lang="en-US" altLang="en-US" sz="900" dirty="0" err="1">
                <a:ea typeface="新細明體" pitchFamily="18" charset="-120"/>
              </a:rPr>
              <a:t>an_z</a:t>
            </a:r>
            <a:r>
              <a:rPr lang="en-US" altLang="en-US" sz="900" dirty="0">
                <a:ea typeface="新細明體" pitchFamily="18" charset="-120"/>
              </a:rPr>
              <a:t>)   0</a:t>
            </a:r>
          </a:p>
          <a:p>
            <a:pPr eaLnBrk="1" hangingPunct="1">
              <a:lnSpc>
                <a:spcPct val="90000"/>
              </a:lnSpc>
            </a:pPr>
            <a:r>
              <a:rPr lang="en-US" altLang="en-US" sz="900" dirty="0">
                <a:ea typeface="新細明體" pitchFamily="18" charset="-120"/>
              </a:rPr>
              <a:t>         0           0           1];</a:t>
            </a:r>
          </a:p>
          <a:p>
            <a:pPr eaLnBrk="1" hangingPunct="1">
              <a:lnSpc>
                <a:spcPct val="90000"/>
              </a:lnSpc>
            </a:pPr>
            <a:r>
              <a:rPr lang="en-US" altLang="en-US" sz="900" dirty="0">
                <a:ea typeface="新細明體" pitchFamily="18" charset="-120"/>
              </a:rPr>
              <a:t>Ry=[cos(</a:t>
            </a:r>
            <a:r>
              <a:rPr lang="en-US" altLang="en-US" sz="900" dirty="0" err="1">
                <a:ea typeface="新細明體" pitchFamily="18" charset="-120"/>
              </a:rPr>
              <a:t>an_y</a:t>
            </a:r>
            <a:r>
              <a:rPr lang="en-US" altLang="en-US" sz="900" dirty="0">
                <a:ea typeface="新細明體" pitchFamily="18" charset="-120"/>
              </a:rPr>
              <a:t>)   0           -sin(</a:t>
            </a:r>
            <a:r>
              <a:rPr lang="en-US" altLang="en-US" sz="900" dirty="0" err="1">
                <a:ea typeface="新細明體" pitchFamily="18" charset="-120"/>
              </a:rPr>
              <a:t>an_y</a:t>
            </a:r>
            <a:r>
              <a:rPr lang="en-US" altLang="en-US" sz="900" dirty="0">
                <a:ea typeface="新細明體" pitchFamily="18" charset="-120"/>
              </a:rPr>
              <a:t>)</a:t>
            </a:r>
          </a:p>
          <a:p>
            <a:pPr eaLnBrk="1" hangingPunct="1">
              <a:lnSpc>
                <a:spcPct val="90000"/>
              </a:lnSpc>
            </a:pPr>
            <a:r>
              <a:rPr lang="en-US" altLang="en-US" sz="900" dirty="0">
                <a:ea typeface="新細明體" pitchFamily="18" charset="-120"/>
              </a:rPr>
              <a:t>                0           1           0</a:t>
            </a:r>
          </a:p>
          <a:p>
            <a:pPr eaLnBrk="1" hangingPunct="1">
              <a:lnSpc>
                <a:spcPct val="90000"/>
              </a:lnSpc>
            </a:pPr>
            <a:r>
              <a:rPr lang="en-US" altLang="en-US" sz="900" dirty="0">
                <a:ea typeface="新細明體" pitchFamily="18" charset="-120"/>
              </a:rPr>
              <a:t>         sin(</a:t>
            </a:r>
            <a:r>
              <a:rPr lang="en-US" altLang="en-US" sz="900" dirty="0" err="1">
                <a:ea typeface="新細明體" pitchFamily="18" charset="-120"/>
              </a:rPr>
              <a:t>an_y</a:t>
            </a:r>
            <a:r>
              <a:rPr lang="en-US" altLang="en-US" sz="900" dirty="0">
                <a:ea typeface="新細明體" pitchFamily="18" charset="-120"/>
              </a:rPr>
              <a:t>)    0           cos(</a:t>
            </a:r>
            <a:r>
              <a:rPr lang="en-US" altLang="en-US" sz="900" dirty="0" err="1">
                <a:ea typeface="新細明體" pitchFamily="18" charset="-120"/>
              </a:rPr>
              <a:t>an_y</a:t>
            </a:r>
            <a:r>
              <a:rPr lang="en-US" altLang="en-US" sz="900" dirty="0">
                <a:ea typeface="新細明體" pitchFamily="18" charset="-120"/>
              </a:rPr>
              <a:t>)];</a:t>
            </a:r>
          </a:p>
          <a:p>
            <a:pPr eaLnBrk="1" hangingPunct="1">
              <a:lnSpc>
                <a:spcPct val="90000"/>
              </a:lnSpc>
            </a:pPr>
            <a:r>
              <a:rPr lang="en-US" altLang="en-US" sz="900" dirty="0">
                <a:ea typeface="新細明體" pitchFamily="18" charset="-120"/>
              </a:rPr>
              <a:t>Rx=[1                   0            0</a:t>
            </a:r>
          </a:p>
          <a:p>
            <a:pPr eaLnBrk="1" hangingPunct="1">
              <a:lnSpc>
                <a:spcPct val="90000"/>
              </a:lnSpc>
            </a:pPr>
            <a:r>
              <a:rPr lang="en-US" altLang="en-US" sz="900" dirty="0">
                <a:ea typeface="新細明體" pitchFamily="18" charset="-120"/>
              </a:rPr>
              <a:t>        0                   cos(</a:t>
            </a:r>
            <a:r>
              <a:rPr lang="en-US" altLang="en-US" sz="900" dirty="0" err="1">
                <a:ea typeface="新細明體" pitchFamily="18" charset="-120"/>
              </a:rPr>
              <a:t>an_x</a:t>
            </a:r>
            <a:r>
              <a:rPr lang="en-US" altLang="en-US" sz="900" dirty="0">
                <a:ea typeface="新細明體" pitchFamily="18" charset="-120"/>
              </a:rPr>
              <a:t>)   sin(</a:t>
            </a:r>
            <a:r>
              <a:rPr lang="en-US" altLang="en-US" sz="900" dirty="0" err="1">
                <a:ea typeface="新細明體" pitchFamily="18" charset="-120"/>
              </a:rPr>
              <a:t>an_x</a:t>
            </a:r>
            <a:r>
              <a:rPr lang="en-US" altLang="en-US" sz="900" dirty="0">
                <a:ea typeface="新細明體" pitchFamily="18" charset="-120"/>
              </a:rPr>
              <a:t>)</a:t>
            </a:r>
          </a:p>
          <a:p>
            <a:pPr eaLnBrk="1" hangingPunct="1">
              <a:lnSpc>
                <a:spcPct val="90000"/>
              </a:lnSpc>
            </a:pPr>
            <a:r>
              <a:rPr lang="en-US" altLang="en-US" sz="900" dirty="0">
                <a:ea typeface="新細明體" pitchFamily="18" charset="-120"/>
              </a:rPr>
              <a:t>        0                   -sin(</a:t>
            </a:r>
            <a:r>
              <a:rPr lang="en-US" altLang="en-US" sz="900" dirty="0" err="1">
                <a:ea typeface="新細明體" pitchFamily="18" charset="-120"/>
              </a:rPr>
              <a:t>an_x</a:t>
            </a:r>
            <a:r>
              <a:rPr lang="en-US" altLang="en-US" sz="900" dirty="0">
                <a:ea typeface="新細明體" pitchFamily="18" charset="-120"/>
              </a:rPr>
              <a:t>)  cos(</a:t>
            </a:r>
            <a:r>
              <a:rPr lang="en-US" altLang="en-US" sz="900" dirty="0" err="1">
                <a:ea typeface="新細明體" pitchFamily="18" charset="-120"/>
              </a:rPr>
              <a:t>an_x</a:t>
            </a:r>
            <a:r>
              <a:rPr lang="en-US" altLang="en-US" sz="900" dirty="0">
                <a:ea typeface="新細明體" pitchFamily="18" charset="-120"/>
              </a:rPr>
              <a:t>)]</a:t>
            </a:r>
          </a:p>
          <a:p>
            <a:pPr eaLnBrk="1" hangingPunct="1">
              <a:lnSpc>
                <a:spcPct val="90000"/>
              </a:lnSpc>
            </a:pPr>
            <a:r>
              <a:rPr lang="en-US" altLang="en-US" sz="900" dirty="0">
                <a:ea typeface="新細明體" pitchFamily="18" charset="-120"/>
              </a:rPr>
              <a:t>Tc=[</a:t>
            </a:r>
            <a:r>
              <a:rPr lang="en-US" altLang="en-US" sz="900" dirty="0" err="1">
                <a:ea typeface="新細明體" pitchFamily="18" charset="-120"/>
              </a:rPr>
              <a:t>tcx</a:t>
            </a:r>
            <a:r>
              <a:rPr lang="en-US" altLang="en-US" sz="900" dirty="0">
                <a:ea typeface="新細明體" pitchFamily="18" charset="-120"/>
              </a:rPr>
              <a:t> ;</a:t>
            </a:r>
            <a:r>
              <a:rPr lang="en-US" altLang="en-US" sz="900" dirty="0" err="1">
                <a:ea typeface="新細明體" pitchFamily="18" charset="-120"/>
              </a:rPr>
              <a:t>tcy</a:t>
            </a:r>
            <a:r>
              <a:rPr lang="en-US" altLang="en-US" sz="900" dirty="0">
                <a:ea typeface="新細明體" pitchFamily="18" charset="-120"/>
              </a:rPr>
              <a:t> ;</a:t>
            </a:r>
            <a:r>
              <a:rPr lang="en-US" altLang="en-US" sz="900" dirty="0" err="1">
                <a:ea typeface="新細明體" pitchFamily="18" charset="-120"/>
              </a:rPr>
              <a:t>tcz</a:t>
            </a:r>
            <a:r>
              <a:rPr lang="en-US" altLang="en-US" sz="900" dirty="0">
                <a:ea typeface="新細明體" pitchFamily="18" charset="-120"/>
              </a:rPr>
              <a:t>]</a:t>
            </a:r>
          </a:p>
          <a:p>
            <a:pPr eaLnBrk="1" hangingPunct="1">
              <a:lnSpc>
                <a:spcPct val="90000"/>
              </a:lnSpc>
            </a:pPr>
            <a:r>
              <a:rPr lang="en-US" altLang="en-US" sz="900" dirty="0" err="1">
                <a:ea typeface="新細明體" pitchFamily="18" charset="-120"/>
              </a:rPr>
              <a:t>Rc</a:t>
            </a:r>
            <a:r>
              <a:rPr lang="en-US" altLang="en-US" sz="900" dirty="0">
                <a:ea typeface="新細明體" pitchFamily="18" charset="-120"/>
              </a:rPr>
              <a:t>=Rx*Ry*</a:t>
            </a:r>
            <a:r>
              <a:rPr lang="en-US" altLang="en-US" sz="900" dirty="0" err="1">
                <a:ea typeface="新細明體" pitchFamily="18" charset="-120"/>
              </a:rPr>
              <a:t>Rz</a:t>
            </a:r>
            <a:endParaRPr lang="en-US" altLang="en-US" sz="900" dirty="0">
              <a:ea typeface="新細明體" pitchFamily="18" charset="-120"/>
            </a:endParaRPr>
          </a:p>
          <a:p>
            <a:pPr eaLnBrk="1" hangingPunct="1">
              <a:lnSpc>
                <a:spcPct val="90000"/>
              </a:lnSpc>
            </a:pPr>
            <a:r>
              <a:rPr lang="en-US" altLang="en-US" sz="900" dirty="0" err="1">
                <a:ea typeface="新細明體" pitchFamily="18" charset="-120"/>
              </a:rPr>
              <a:t>Mext</a:t>
            </a:r>
            <a:r>
              <a:rPr lang="en-US" altLang="en-US" sz="900" dirty="0">
                <a:ea typeface="新細明體" pitchFamily="18" charset="-120"/>
              </a:rPr>
              <a:t>=</a:t>
            </a:r>
            <a:r>
              <a:rPr lang="en-US" altLang="en-US" sz="900" dirty="0" err="1">
                <a:ea typeface="新細明體" pitchFamily="18" charset="-120"/>
              </a:rPr>
              <a:t>Rc</a:t>
            </a:r>
            <a:r>
              <a:rPr lang="en-US" altLang="en-US" sz="900" dirty="0">
                <a:ea typeface="新細明體" pitchFamily="18" charset="-120"/>
              </a:rPr>
              <a:t>*[eye(3) -1*Tc]</a:t>
            </a:r>
          </a:p>
          <a:p>
            <a:pPr eaLnBrk="1" hangingPunct="1">
              <a:lnSpc>
                <a:spcPct val="90000"/>
              </a:lnSpc>
            </a:pPr>
            <a:r>
              <a:rPr lang="en-US" altLang="en-US" sz="900" dirty="0">
                <a:ea typeface="新細明體" pitchFamily="18" charset="-120"/>
              </a:rPr>
              <a:t>Mint=[-f 0 ox; 0 f </a:t>
            </a:r>
            <a:r>
              <a:rPr lang="en-US" altLang="en-US" sz="900" dirty="0" err="1">
                <a:ea typeface="新細明體" pitchFamily="18" charset="-120"/>
              </a:rPr>
              <a:t>oy</a:t>
            </a:r>
            <a:r>
              <a:rPr lang="en-US" altLang="en-US" sz="900" dirty="0">
                <a:ea typeface="新細明體" pitchFamily="18" charset="-120"/>
              </a:rPr>
              <a:t>; 0 0 1]</a:t>
            </a:r>
          </a:p>
          <a:p>
            <a:pPr eaLnBrk="1" hangingPunct="1">
              <a:lnSpc>
                <a:spcPct val="90000"/>
              </a:lnSpc>
            </a:pPr>
            <a:r>
              <a:rPr lang="en-US" altLang="en-US" sz="900" dirty="0">
                <a:ea typeface="新細明體" pitchFamily="18" charset="-120"/>
              </a:rPr>
              <a:t>'%%%%% answer </a:t>
            </a:r>
            <a:r>
              <a:rPr lang="en-US" altLang="en-US" sz="900" dirty="0" err="1">
                <a:ea typeface="新細明體" pitchFamily="18" charset="-120"/>
              </a:rPr>
              <a:t>ws</a:t>
            </a:r>
            <a:r>
              <a:rPr lang="en-US" altLang="en-US" sz="900" dirty="0">
                <a:ea typeface="新細明體" pitchFamily="18" charset="-120"/>
              </a:rPr>
              <a:t> 2.7 (ii) %%%%%%%%%%%%%'</a:t>
            </a:r>
          </a:p>
          <a:p>
            <a:pPr eaLnBrk="1" hangingPunct="1">
              <a:lnSpc>
                <a:spcPct val="90000"/>
              </a:lnSpc>
            </a:pPr>
            <a:r>
              <a:rPr lang="en-US" altLang="en-US" sz="900" dirty="0">
                <a:ea typeface="新細明體" pitchFamily="18" charset="-120"/>
              </a:rPr>
              <a:t>'now look at the answers for 2.7 (ii)'</a:t>
            </a:r>
          </a:p>
          <a:p>
            <a:pPr eaLnBrk="1" hangingPunct="1">
              <a:lnSpc>
                <a:spcPct val="90000"/>
              </a:lnSpc>
            </a:pPr>
            <a:r>
              <a:rPr lang="en-US" altLang="en-US" sz="900" dirty="0">
                <a:ea typeface="新細明體" pitchFamily="18" charset="-120"/>
              </a:rPr>
              <a:t>P=Mint*</a:t>
            </a:r>
            <a:r>
              <a:rPr lang="en-US" altLang="en-US" sz="900" dirty="0" err="1">
                <a:ea typeface="新細明體" pitchFamily="18" charset="-120"/>
              </a:rPr>
              <a:t>Mext</a:t>
            </a:r>
            <a:endParaRPr lang="en-US" altLang="en-US" sz="900" dirty="0">
              <a:ea typeface="新細明體" pitchFamily="18" charset="-120"/>
            </a:endParaRPr>
          </a:p>
          <a:p>
            <a:pPr eaLnBrk="1" hangingPunct="1">
              <a:lnSpc>
                <a:spcPct val="90000"/>
              </a:lnSpc>
            </a:pPr>
            <a:r>
              <a:rPr lang="en-US" altLang="en-US" sz="900" dirty="0">
                <a:ea typeface="新細明體" pitchFamily="18" charset="-120"/>
              </a:rPr>
              <a:t>'P(:,1)------- first column'</a:t>
            </a:r>
          </a:p>
          <a:p>
            <a:pPr eaLnBrk="1" hangingPunct="1">
              <a:lnSpc>
                <a:spcPct val="90000"/>
              </a:lnSpc>
            </a:pPr>
            <a:r>
              <a:rPr lang="en-US" altLang="en-US" sz="900" dirty="0">
                <a:ea typeface="新細明體" pitchFamily="18" charset="-120"/>
              </a:rPr>
              <a:t>P(:,1)</a:t>
            </a:r>
          </a:p>
          <a:p>
            <a:pPr eaLnBrk="1" hangingPunct="1">
              <a:lnSpc>
                <a:spcPct val="90000"/>
              </a:lnSpc>
            </a:pPr>
            <a:r>
              <a:rPr lang="en-US" altLang="en-US" sz="900" dirty="0">
                <a:ea typeface="新細明體" pitchFamily="18" charset="-120"/>
              </a:rPr>
              <a:t> 'P(:,2)------- second column'</a:t>
            </a:r>
          </a:p>
          <a:p>
            <a:pPr eaLnBrk="1" hangingPunct="1">
              <a:lnSpc>
                <a:spcPct val="90000"/>
              </a:lnSpc>
            </a:pPr>
            <a:r>
              <a:rPr lang="en-US" altLang="en-US" sz="900" dirty="0">
                <a:ea typeface="新細明體" pitchFamily="18" charset="-120"/>
              </a:rPr>
              <a:t>P(:,2)</a:t>
            </a:r>
          </a:p>
          <a:p>
            <a:pPr eaLnBrk="1" hangingPunct="1">
              <a:lnSpc>
                <a:spcPct val="90000"/>
              </a:lnSpc>
            </a:pPr>
            <a:r>
              <a:rPr lang="en-US" altLang="en-US" sz="900" dirty="0">
                <a:ea typeface="新細明體" pitchFamily="18" charset="-120"/>
              </a:rPr>
              <a:t> 'P(:,3)------- third column'</a:t>
            </a:r>
          </a:p>
          <a:p>
            <a:pPr eaLnBrk="1" hangingPunct="1">
              <a:lnSpc>
                <a:spcPct val="90000"/>
              </a:lnSpc>
            </a:pPr>
            <a:r>
              <a:rPr lang="en-US" altLang="en-US" sz="900" dirty="0">
                <a:ea typeface="新細明體" pitchFamily="18" charset="-120"/>
              </a:rPr>
              <a:t>P(:,3)</a:t>
            </a:r>
          </a:p>
          <a:p>
            <a:pPr eaLnBrk="1" hangingPunct="1">
              <a:lnSpc>
                <a:spcPct val="90000"/>
              </a:lnSpc>
            </a:pPr>
            <a:r>
              <a:rPr lang="en-US" altLang="en-US" sz="900" dirty="0">
                <a:ea typeface="新細明體" pitchFamily="18" charset="-120"/>
              </a:rPr>
              <a:t>'size of P is '</a:t>
            </a:r>
          </a:p>
          <a:p>
            <a:pPr eaLnBrk="1" hangingPunct="1">
              <a:lnSpc>
                <a:spcPct val="90000"/>
              </a:lnSpc>
            </a:pPr>
            <a:r>
              <a:rPr lang="en-US" altLang="en-US" sz="900" dirty="0">
                <a:ea typeface="新細明體" pitchFamily="18" charset="-120"/>
              </a:rPr>
              <a:t>size(P)</a:t>
            </a:r>
          </a:p>
          <a:p>
            <a:pPr eaLnBrk="1" hangingPunct="1">
              <a:lnSpc>
                <a:spcPct val="90000"/>
              </a:lnSpc>
            </a:pPr>
            <a:endParaRPr lang="en-US" altLang="en-US" sz="10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122</a:t>
            </a:fld>
            <a:endParaRPr lang="en-US" altLang="en-US"/>
          </a:p>
        </p:txBody>
      </p:sp>
    </p:spTree>
    <p:extLst>
      <p:ext uri="{BB962C8B-B14F-4D97-AF65-F5344CB8AC3E}">
        <p14:creationId xmlns:p14="http://schemas.microsoft.com/office/powerpoint/2010/main" val="37027095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itle 1"/>
          <p:cNvSpPr>
            <a:spLocks noGrp="1"/>
          </p:cNvSpPr>
          <p:nvPr>
            <p:ph type="title" idx="4294967295"/>
          </p:nvPr>
        </p:nvSpPr>
        <p:spPr>
          <a:xfrm>
            <a:off x="0" y="274638"/>
            <a:ext cx="8229600" cy="1143000"/>
          </a:xfrm>
        </p:spPr>
        <p:txBody>
          <a:bodyPr/>
          <a:lstStyle/>
          <a:p>
            <a:pPr eaLnBrk="1" hangingPunct="1"/>
            <a:r>
              <a:rPr lang="en-US" altLang="en-US" dirty="0">
                <a:solidFill>
                  <a:srgbClr val="FF0000"/>
                </a:solidFill>
                <a:ea typeface="新細明體" pitchFamily="18" charset="-120"/>
              </a:rPr>
              <a:t>Answer continue </a:t>
            </a:r>
            <a:r>
              <a:rPr lang="en-US" altLang="en-US" dirty="0">
                <a:ea typeface="新細明體" pitchFamily="18" charset="-120"/>
              </a:rPr>
              <a:t>for tutorial T.6 (ii)</a:t>
            </a:r>
          </a:p>
        </p:txBody>
      </p:sp>
      <p:sp>
        <p:nvSpPr>
          <p:cNvPr id="76805" name="Content Placeholder 2"/>
          <p:cNvSpPr>
            <a:spLocks noGrp="1"/>
          </p:cNvSpPr>
          <p:nvPr>
            <p:ph sz="half" idx="4294967295"/>
          </p:nvPr>
        </p:nvSpPr>
        <p:spPr>
          <a:xfrm>
            <a:off x="762000" y="1600200"/>
            <a:ext cx="8382000" cy="4525963"/>
          </a:xfrm>
        </p:spPr>
        <p:txBody>
          <a:bodyPr/>
          <a:lstStyle/>
          <a:p>
            <a:pPr eaLnBrk="1" hangingPunct="1"/>
            <a:r>
              <a:rPr lang="en-US" altLang="en-US" sz="1200">
                <a:ea typeface="新細明體" pitchFamily="18" charset="-120"/>
              </a:rPr>
              <a:t>%Answer:</a:t>
            </a:r>
          </a:p>
          <a:p>
            <a:pPr eaLnBrk="1" hangingPunct="1"/>
            <a:r>
              <a:rPr lang="en-US" altLang="en-US" sz="1200">
                <a:ea typeface="新細明體" pitchFamily="18" charset="-120"/>
              </a:rPr>
              <a:t>P(:,1)------------first column----------------------------------</a:t>
            </a:r>
          </a:p>
          <a:p>
            <a:pPr eaLnBrk="1" hangingPunct="1"/>
            <a:r>
              <a:rPr lang="en-US" altLang="en-US" sz="1200">
                <a:ea typeface="新細明體" pitchFamily="18" charset="-120"/>
              </a:rPr>
              <a:t>ans =</a:t>
            </a:r>
          </a:p>
          <a:p>
            <a:pPr eaLnBrk="1" hangingPunct="1"/>
            <a:r>
              <a:rPr lang="en-US" altLang="en-US" sz="1200">
                <a:ea typeface="新細明體" pitchFamily="18" charset="-120"/>
              </a:rPr>
              <a:t>                                    ox*(sin(an_x)*sin(an_z) + cos(an_x)*cos(an_z)*sin(an_y)) - f*cos(an_y)*cos(an_z)</a:t>
            </a:r>
          </a:p>
          <a:p>
            <a:pPr eaLnBrk="1" hangingPunct="1"/>
            <a:r>
              <a:rPr lang="en-US" altLang="en-US" sz="1200">
                <a:ea typeface="新細明體" pitchFamily="18" charset="-120"/>
              </a:rPr>
              <a:t> oy*(sin(an_x)*sin(an_z) + cos(an_x)*cos(an_z)*sin(an_y)) - f*(cos(an_x)*sin(an_z) - cos(an_z)*sin(an_x)*sin(an_y))</a:t>
            </a:r>
          </a:p>
          <a:p>
            <a:pPr eaLnBrk="1" hangingPunct="1"/>
            <a:r>
              <a:rPr lang="en-US" altLang="en-US" sz="1200">
                <a:ea typeface="新細明體" pitchFamily="18" charset="-120"/>
              </a:rPr>
              <a:t>                                                                sin(an_x)*sin(an_z) + cos(an_x)*cos(an_z)*sin(an_y)</a:t>
            </a:r>
          </a:p>
          <a:p>
            <a:pPr eaLnBrk="1" hangingPunct="1"/>
            <a:r>
              <a:rPr lang="en-US" altLang="en-US" sz="1200">
                <a:ea typeface="新細明體" pitchFamily="18" charset="-120"/>
              </a:rPr>
              <a:t>P(:,2) -----------second column--------------------------------</a:t>
            </a:r>
          </a:p>
          <a:p>
            <a:pPr eaLnBrk="1" hangingPunct="1"/>
            <a:r>
              <a:rPr lang="en-US" altLang="en-US" sz="1200">
                <a:ea typeface="新細明體" pitchFamily="18" charset="-120"/>
              </a:rPr>
              <a:t>ans =</a:t>
            </a:r>
          </a:p>
          <a:p>
            <a:pPr eaLnBrk="1" hangingPunct="1"/>
            <a:r>
              <a:rPr lang="en-US" altLang="en-US" sz="1200">
                <a:ea typeface="新細明體" pitchFamily="18" charset="-120"/>
              </a:rPr>
              <a:t>                                 - ox*(cos(an_z)*sin(an_x) - cos(an_x)*sin(an_y)*sin(an_z)) - f*cos(an_y)*sin(an_z)</a:t>
            </a:r>
          </a:p>
          <a:p>
            <a:pPr eaLnBrk="1" hangingPunct="1"/>
            <a:r>
              <a:rPr lang="en-US" altLang="en-US" sz="1200">
                <a:ea typeface="新細明體" pitchFamily="18" charset="-120"/>
              </a:rPr>
              <a:t> f*(cos(an_x)*cos(an_z) + sin(an_x)*sin(an_y)*sin(an_z)) - oy*(cos(an_z)*sin(an_x) - cos(an_x)*sin(an_y)*sin(an_z))</a:t>
            </a:r>
          </a:p>
          <a:p>
            <a:pPr eaLnBrk="1" hangingPunct="1"/>
            <a:r>
              <a:rPr lang="en-US" altLang="en-US" sz="1200">
                <a:ea typeface="新細明體" pitchFamily="18" charset="-120"/>
              </a:rPr>
              <a:t>                                                                cos(an_x)*sin(an_y)*sin(an_z) - cos(an_z)*sin(an_x)</a:t>
            </a:r>
          </a:p>
          <a:p>
            <a:pPr eaLnBrk="1" hangingPunct="1"/>
            <a:r>
              <a:rPr lang="en-US" altLang="en-US" sz="1200">
                <a:ea typeface="新細明體" pitchFamily="18" charset="-120"/>
              </a:rPr>
              <a:t>P(:,3) ------------third column-----------------------------------</a:t>
            </a:r>
          </a:p>
          <a:p>
            <a:pPr eaLnBrk="1" hangingPunct="1"/>
            <a:r>
              <a:rPr lang="en-US" altLang="en-US" sz="1200">
                <a:ea typeface="新細明體" pitchFamily="18" charset="-120"/>
              </a:rPr>
              <a:t>ans =</a:t>
            </a:r>
          </a:p>
          <a:p>
            <a:pPr eaLnBrk="1" hangingPunct="1"/>
            <a:r>
              <a:rPr lang="en-US" altLang="en-US" sz="1200">
                <a:ea typeface="新細明體" pitchFamily="18" charset="-120"/>
              </a:rPr>
              <a:t>           f*sin(an_y) + ox*cos(an_x)*cos(an_y)</a:t>
            </a:r>
          </a:p>
          <a:p>
            <a:pPr eaLnBrk="1" hangingPunct="1"/>
            <a:r>
              <a:rPr lang="en-US" altLang="en-US" sz="1200">
                <a:ea typeface="新細明體" pitchFamily="18" charset="-120"/>
              </a:rPr>
              <a:t> oy*cos(an_x)*cos(an_y) + f*cos(an_y)*sin(an_x)</a:t>
            </a:r>
          </a:p>
          <a:p>
            <a:pPr eaLnBrk="1" hangingPunct="1"/>
            <a:r>
              <a:rPr lang="en-US" altLang="en-US" sz="1200">
                <a:ea typeface="新細明體" pitchFamily="18" charset="-120"/>
              </a:rPr>
              <a:t>                            cos(an_x)*cos(an_y)</a:t>
            </a:r>
          </a:p>
          <a:p>
            <a:pPr eaLnBrk="1" hangingPunct="1"/>
            <a:r>
              <a:rPr lang="en-US" altLang="en-US" sz="1400">
                <a:ea typeface="新細明體" pitchFamily="18" charset="-120"/>
              </a:rPr>
              <a:t> </a:t>
            </a:r>
          </a:p>
          <a:p>
            <a:pPr eaLnBrk="1" hangingPunct="1"/>
            <a:endParaRPr lang="en-US" altLang="en-US" sz="140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123</a:t>
            </a:fld>
            <a:endParaRPr lang="en-US" altLang="en-US"/>
          </a:p>
        </p:txBody>
      </p:sp>
    </p:spTree>
    <p:extLst>
      <p:ext uri="{BB962C8B-B14F-4D97-AF65-F5344CB8AC3E}">
        <p14:creationId xmlns:p14="http://schemas.microsoft.com/office/powerpoint/2010/main" val="23756364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en-US" dirty="0">
                <a:ea typeface="新細明體" pitchFamily="18" charset="-120"/>
              </a:rPr>
              <a:t>Tutorial T.7 Write p</a:t>
            </a:r>
            <a:r>
              <a:rPr lang="en-US" altLang="en-US" baseline="-25000" dirty="0">
                <a:ea typeface="新細明體" pitchFamily="18" charset="-120"/>
              </a:rPr>
              <a:t>i=1,2,3; j=1,2,3,4</a:t>
            </a:r>
            <a:r>
              <a:rPr lang="en-US" altLang="en-US" dirty="0">
                <a:ea typeface="新細明體" pitchFamily="18" charset="-120"/>
              </a:rPr>
              <a:t> in terms of </a:t>
            </a:r>
            <a:r>
              <a:rPr lang="en-US" altLang="en-US" dirty="0" err="1">
                <a:ea typeface="新細明體" pitchFamily="18" charset="-120"/>
              </a:rPr>
              <a:t>M</a:t>
            </a:r>
            <a:r>
              <a:rPr lang="en-US" altLang="en-US" baseline="-25000" dirty="0" err="1">
                <a:ea typeface="新細明體" pitchFamily="18" charset="-120"/>
              </a:rPr>
              <a:t>ext:i</a:t>
            </a:r>
            <a:r>
              <a:rPr lang="en-US" altLang="en-US" baseline="-25000" dirty="0">
                <a:ea typeface="新細明體" pitchFamily="18" charset="-120"/>
              </a:rPr>
              <a:t>=1,2,3;j=1,2,3</a:t>
            </a:r>
            <a:r>
              <a:rPr lang="en-US" altLang="en-US" dirty="0">
                <a:ea typeface="新細明體" pitchFamily="18" charset="-120"/>
              </a:rPr>
              <a:t> and </a:t>
            </a:r>
            <a:r>
              <a:rPr lang="en-US" altLang="en-US" i="1" dirty="0">
                <a:ea typeface="新細明體" pitchFamily="18" charset="-120"/>
              </a:rPr>
              <a:t>f</a:t>
            </a:r>
            <a:endParaRPr lang="en-US" dirty="0"/>
          </a:p>
        </p:txBody>
      </p:sp>
      <p:sp>
        <p:nvSpPr>
          <p:cNvPr id="8" name="Content Placeholder 7"/>
          <p:cNvSpPr>
            <a:spLocks noGrp="1"/>
          </p:cNvSpPr>
          <p:nvPr>
            <p:ph idx="1"/>
          </p:nvPr>
        </p:nvSpPr>
        <p:spPr/>
        <p:txBody>
          <a:bodyPr/>
          <a:lstStyle/>
          <a:p>
            <a:r>
              <a:rPr lang="en-US" dirty="0"/>
              <a:t> </a:t>
            </a:r>
          </a:p>
        </p:txBody>
      </p:sp>
      <mc:AlternateContent xmlns:mc="http://schemas.openxmlformats.org/markup-compatibility/2006" xmlns:a14="http://schemas.microsoft.com/office/drawing/2010/main">
        <mc:Choice Requires="a14">
          <p:sp>
            <p:nvSpPr>
              <p:cNvPr id="9" name="Object 8"/>
              <p:cNvSpPr txBox="1"/>
              <p:nvPr/>
            </p:nvSpPr>
            <p:spPr bwMode="auto">
              <a:xfrm>
                <a:off x="744538" y="1752600"/>
                <a:ext cx="3276600" cy="40878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Projection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matrix</m:t>
                      </m:r>
                    </m:oMath>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𝑀𝑒𝑥𝑡</m:t>
                          </m:r>
                        </m:e>
                        <m:sub>
                          <m:r>
                            <m:rPr>
                              <m:sty m:val="p"/>
                            </m:rPr>
                            <a:rPr lang="en-US" i="0">
                              <a:solidFill>
                                <a:srgbClr val="000000"/>
                              </a:solidFill>
                              <a:latin typeface="Cambria Math" panose="02040503050406030204" pitchFamily="18" charset="0"/>
                            </a:rPr>
                            <m:t>int</m:t>
                          </m:r>
                        </m:sub>
                      </m:sSub>
                    </m:oMath>
                    <m:oMath xmlns:m="http://schemas.openxmlformats.org/officeDocument/2006/math">
                      <m:r>
                        <a:rPr lang="en-US" i="1">
                          <a:solidFill>
                            <a:srgbClr val="000000"/>
                          </a:solidFill>
                          <a:latin typeface="Cambria Math" panose="02040503050406030204" pitchFamily="18" charset="0"/>
                        </a:rPr>
                        <m:t>𝑤h𝑒𝑟𝑒</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𝑓</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14</m:t>
                                </m:r>
                              </m:e>
                            </m:m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24</m:t>
                                </m:r>
                              </m:e>
                            </m:mr>
                            <m:mr>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31</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32</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33</m:t>
                                </m:r>
                              </m:e>
                              <m:e>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34</m:t>
                                </m:r>
                              </m:e>
                            </m:mr>
                          </m:m>
                        </m:e>
                      </m:d>
                    </m:oMath>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11</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12</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13</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14</m:t>
                                </m:r>
                              </m:e>
                            </m:mr>
                            <m:mr>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21</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22</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23</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24</m:t>
                                </m:r>
                              </m:e>
                            </m:mr>
                            <m:mr>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31</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32</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33</m:t>
                                </m:r>
                              </m:e>
                              <m:e>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34</m:t>
                                </m:r>
                              </m:e>
                            </m:mr>
                          </m:m>
                        </m:e>
                      </m:d>
                    </m:oMath>
                  </m:oMathPara>
                </a14:m>
                <a:endParaRPr lang="en-US"/>
              </a:p>
            </p:txBody>
          </p:sp>
        </mc:Choice>
        <mc:Fallback xmlns="">
          <p:sp>
            <p:nvSpPr>
              <p:cNvPr id="9" name="Object 8"/>
              <p:cNvSpPr txBox="1">
                <a:spLocks noRot="1" noChangeAspect="1" noMove="1" noResize="1" noEditPoints="1" noAdjustHandles="1" noChangeArrowheads="1" noChangeShapeType="1" noTextEdit="1"/>
              </p:cNvSpPr>
              <p:nvPr/>
            </p:nvSpPr>
            <p:spPr bwMode="auto">
              <a:xfrm>
                <a:off x="744538" y="1752600"/>
                <a:ext cx="3276600" cy="4087813"/>
              </a:xfrm>
              <a:prstGeom prst="rect">
                <a:avLst/>
              </a:prstGeom>
              <a:blipFill>
                <a:blip r:embed="rId2"/>
                <a:stretch>
                  <a:fillRect/>
                </a:stretch>
              </a:blipFill>
              <a:ln>
                <a:noFill/>
              </a:ln>
              <a:effectLst/>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124</a:t>
            </a:fld>
            <a:endParaRPr lang="en-US" altLang="en-US"/>
          </a:p>
        </p:txBody>
      </p:sp>
    </p:spTree>
    <p:extLst>
      <p:ext uri="{BB962C8B-B14F-4D97-AF65-F5344CB8AC3E}">
        <p14:creationId xmlns:p14="http://schemas.microsoft.com/office/powerpoint/2010/main" val="816397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Tutorial T.7 </a:t>
            </a:r>
          </a:p>
        </p:txBody>
      </p:sp>
      <p:sp>
        <p:nvSpPr>
          <p:cNvPr id="3" name="Content Placeholder 2"/>
          <p:cNvSpPr>
            <a:spLocks noGrp="1"/>
          </p:cNvSpPr>
          <p:nvPr>
            <p:ph idx="1"/>
          </p:nvPr>
        </p:nvSpPr>
        <p:spPr/>
        <p:txBody>
          <a:bodyPr>
            <a:normAutofit fontScale="77500" lnSpcReduction="20000"/>
          </a:bodyPr>
          <a:lstStyle/>
          <a:p>
            <a:r>
              <a:rPr lang="en-US" dirty="0"/>
              <a:t>%</a:t>
            </a:r>
            <a:r>
              <a:rPr lang="en-US" dirty="0" err="1"/>
              <a:t>Matlab</a:t>
            </a:r>
            <a:r>
              <a:rPr lang="en-US" dirty="0"/>
              <a:t> code </a:t>
            </a:r>
          </a:p>
          <a:p>
            <a:r>
              <a:rPr lang="en-US" dirty="0"/>
              <a:t>clear</a:t>
            </a:r>
          </a:p>
          <a:p>
            <a:r>
              <a:rPr lang="en-US" dirty="0" err="1"/>
              <a:t>syms</a:t>
            </a:r>
            <a:r>
              <a:rPr lang="en-US" dirty="0"/>
              <a:t>  </a:t>
            </a:r>
            <a:r>
              <a:rPr lang="en-US" dirty="0" err="1"/>
              <a:t>Mext</a:t>
            </a:r>
            <a:r>
              <a:rPr lang="en-US" dirty="0"/>
              <a:t> f M11 M12 M13 M14 M21 M22 M23 M24 M31 M32 M33 M34</a:t>
            </a:r>
          </a:p>
          <a:p>
            <a:r>
              <a:rPr lang="en-US" dirty="0" err="1"/>
              <a:t>Mext</a:t>
            </a:r>
            <a:r>
              <a:rPr lang="en-US" dirty="0"/>
              <a:t>=[M11 M12 M13 M14 ;M21 M22 M23 M24 ;M31 M32 M33 M34]</a:t>
            </a:r>
          </a:p>
          <a:p>
            <a:r>
              <a:rPr lang="en-US" dirty="0"/>
              <a:t>[f 0 0 ; 0 f 0 ; 0 0 1]*</a:t>
            </a:r>
            <a:r>
              <a:rPr lang="en-US" dirty="0" err="1"/>
              <a:t>Mext</a:t>
            </a:r>
            <a:endParaRPr lang="en-US" dirty="0"/>
          </a:p>
          <a:p>
            <a:r>
              <a:rPr lang="en-US" dirty="0"/>
              <a:t>% answer %%%%%%%%%%%%%%%%%%%%%%%%%% </a:t>
            </a:r>
          </a:p>
          <a:p>
            <a:r>
              <a:rPr lang="en-US" dirty="0"/>
              <a:t>P</a:t>
            </a:r>
            <a:r>
              <a:rPr lang="fr-FR" dirty="0"/>
              <a:t> =</a:t>
            </a:r>
          </a:p>
          <a:p>
            <a:r>
              <a:rPr lang="fr-FR" dirty="0"/>
              <a:t> [ M11*f, M12*f, M13*f, M14*f]</a:t>
            </a:r>
          </a:p>
          <a:p>
            <a:r>
              <a:rPr lang="fr-FR" dirty="0"/>
              <a:t>[ M21*f, M22*f, M23*f, M24*f]</a:t>
            </a:r>
          </a:p>
          <a:p>
            <a:r>
              <a:rPr lang="fr-FR" dirty="0"/>
              <a:t>[   M31,   M32,   M33,   M34]</a:t>
            </a:r>
            <a:endParaRPr lang="en-US" dirty="0"/>
          </a:p>
        </p:txBody>
      </p:sp>
      <p:sp>
        <p:nvSpPr>
          <p:cNvPr id="6" name="Footer Placeholder 5"/>
          <p:cNvSpPr>
            <a:spLocks noGrp="1"/>
          </p:cNvSpPr>
          <p:nvPr>
            <p:ph type="ftr" sz="quarter" idx="11"/>
          </p:nvPr>
        </p:nvSpPr>
        <p:spPr/>
        <p:txBody>
          <a:bodyPr/>
          <a:lstStyle/>
          <a:p>
            <a:pPr>
              <a:defRPr/>
            </a:pPr>
            <a:r>
              <a:rPr lang="en-US"/>
              <a:t>Cameras v240117a</a:t>
            </a:r>
          </a:p>
        </p:txBody>
      </p:sp>
      <p:sp>
        <p:nvSpPr>
          <p:cNvPr id="7" name="Slide Number Placeholder 6"/>
          <p:cNvSpPr>
            <a:spLocks noGrp="1"/>
          </p:cNvSpPr>
          <p:nvPr>
            <p:ph type="sldNum" sz="quarter" idx="12"/>
          </p:nvPr>
        </p:nvSpPr>
        <p:spPr/>
        <p:txBody>
          <a:bodyPr/>
          <a:lstStyle/>
          <a:p>
            <a:pPr>
              <a:defRPr/>
            </a:pPr>
            <a:fld id="{D9406055-A792-4810-96E3-D6C99BF97503}" type="slidenum">
              <a:rPr lang="en-US" altLang="en-US" smtClean="0"/>
              <a:pPr>
                <a:defRPr/>
              </a:pPr>
              <a:t>125</a:t>
            </a:fld>
            <a:endParaRPr lang="en-US" altLang="en-US"/>
          </a:p>
        </p:txBody>
      </p:sp>
    </p:spTree>
    <p:extLst>
      <p:ext uri="{BB962C8B-B14F-4D97-AF65-F5344CB8AC3E}">
        <p14:creationId xmlns:p14="http://schemas.microsoft.com/office/powerpoint/2010/main" val="35164430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0" y="274638"/>
            <a:ext cx="8229600" cy="106362"/>
          </a:xfrm>
        </p:spPr>
        <p:txBody>
          <a:bodyPr/>
          <a:lstStyle/>
          <a:p>
            <a:pPr eaLnBrk="1" hangingPunct="1"/>
            <a:r>
              <a:rPr lang="en-US" altLang="en-US" sz="1600" dirty="0">
                <a:solidFill>
                  <a:srgbClr val="FF0000"/>
                </a:solidFill>
                <a:ea typeface="新細明體" pitchFamily="18" charset="-120"/>
              </a:rPr>
              <a:t>Answer</a:t>
            </a:r>
            <a:r>
              <a:rPr lang="en-US" altLang="en-US" sz="1600" dirty="0">
                <a:ea typeface="新細明體" pitchFamily="18" charset="-120"/>
              </a:rPr>
              <a:t> for tut T.7, ref: </a:t>
            </a:r>
            <a:r>
              <a:rPr lang="en-US" altLang="zh-TW" sz="1600" dirty="0"/>
              <a:t>http://www.colorado.edu/ASEN/asen3200/handouts</a:t>
            </a:r>
            <a:r>
              <a:rPr lang="en-US" altLang="en-US" sz="1600" dirty="0">
                <a:ea typeface="新細明體" pitchFamily="18" charset="-120"/>
              </a:rPr>
              <a:t> </a:t>
            </a:r>
            <a:br>
              <a:rPr lang="en-US" altLang="en-US" sz="1600" dirty="0">
                <a:ea typeface="新細明體" pitchFamily="18" charset="-120"/>
              </a:rPr>
            </a:br>
            <a:r>
              <a:rPr lang="en-US" altLang="en-US" sz="1600" dirty="0">
                <a:ea typeface="新細明體" pitchFamily="18" charset="-120"/>
              </a:rPr>
              <a:t>a demo program to show the camera model (demo_cam_model6b.m)</a:t>
            </a:r>
            <a:br>
              <a:rPr lang="en-US" altLang="en-US" sz="1600" dirty="0">
                <a:ea typeface="新細明體" pitchFamily="18" charset="-120"/>
              </a:rPr>
            </a:br>
            <a:endParaRPr lang="en-US" altLang="en-US" sz="1600" dirty="0">
              <a:ea typeface="新細明體" pitchFamily="18" charset="-120"/>
            </a:endParaRPr>
          </a:p>
        </p:txBody>
      </p:sp>
      <p:sp>
        <p:nvSpPr>
          <p:cNvPr id="63491" name="Content Placeholder 2"/>
          <p:cNvSpPr>
            <a:spLocks noGrp="1"/>
          </p:cNvSpPr>
          <p:nvPr>
            <p:ph sz="half" idx="4294967295"/>
          </p:nvPr>
        </p:nvSpPr>
        <p:spPr>
          <a:xfrm>
            <a:off x="76200" y="609600"/>
            <a:ext cx="4038600" cy="4525963"/>
          </a:xfrm>
        </p:spPr>
        <p:txBody>
          <a:bodyPr rtlCol="0">
            <a:normAutofit fontScale="77500" lnSpcReduction="20000"/>
          </a:bodyPr>
          <a:lstStyle/>
          <a:p>
            <a:pPr eaLnBrk="1" fontAlgn="auto" hangingPunct="1">
              <a:spcAft>
                <a:spcPts val="0"/>
              </a:spcAft>
              <a:buFont typeface="Arial" pitchFamily="34" charset="0"/>
              <a:buChar char="•"/>
              <a:defRPr/>
            </a:pPr>
            <a:r>
              <a:rPr lang="en-US" sz="1400" dirty="0">
                <a:ea typeface="新細明體" pitchFamily="18" charset="-120"/>
              </a:rPr>
              <a:t>% demo_cam_model6b.m </a:t>
            </a:r>
          </a:p>
          <a:p>
            <a:pPr eaLnBrk="1" fontAlgn="auto" hangingPunct="1">
              <a:spcAft>
                <a:spcPts val="0"/>
              </a:spcAft>
              <a:buFont typeface="Arial" pitchFamily="34" charset="0"/>
              <a:buChar char="•"/>
              <a:defRPr/>
            </a:pPr>
            <a:r>
              <a:rPr lang="en-US" sz="1400" dirty="0">
                <a:ea typeface="新細明體" pitchFamily="18" charset="-120"/>
              </a:rPr>
              <a:t>function  </a:t>
            </a:r>
            <a:r>
              <a:rPr lang="en-US" sz="1400" dirty="0" err="1">
                <a:ea typeface="新細明體" pitchFamily="18" charset="-120"/>
              </a:rPr>
              <a:t>demo_cam_model</a:t>
            </a:r>
            <a:r>
              <a:rPr lang="en-US" sz="1400" dirty="0">
                <a:ea typeface="新細明體" pitchFamily="18" charset="-120"/>
              </a:rPr>
              <a:t> %</a:t>
            </a:r>
          </a:p>
          <a:p>
            <a:pPr eaLnBrk="1" fontAlgn="auto" hangingPunct="1">
              <a:spcAft>
                <a:spcPts val="0"/>
              </a:spcAft>
              <a:buFont typeface="Arial" pitchFamily="34" charset="0"/>
              <a:buChar char="•"/>
              <a:defRPr/>
            </a:pPr>
            <a:r>
              <a:rPr lang="en-US" sz="1400" dirty="0">
                <a:ea typeface="新細明體" pitchFamily="18" charset="-120"/>
              </a:rPr>
              <a:t>clear, </a:t>
            </a:r>
            <a:r>
              <a:rPr lang="en-US" sz="1400" dirty="0" err="1">
                <a:ea typeface="新細明體" pitchFamily="18" charset="-120"/>
              </a:rPr>
              <a:t>xmax</a:t>
            </a:r>
            <a:r>
              <a:rPr lang="en-US" sz="1400" dirty="0">
                <a:ea typeface="新細明體" pitchFamily="18" charset="-120"/>
              </a:rPr>
              <a:t>=1024 ,</a:t>
            </a:r>
            <a:r>
              <a:rPr lang="en-US" sz="1400" dirty="0" err="1">
                <a:ea typeface="新細明體" pitchFamily="18" charset="-120"/>
              </a:rPr>
              <a:t>ymax</a:t>
            </a:r>
            <a:r>
              <a:rPr lang="en-US" sz="1400" dirty="0">
                <a:ea typeface="新細明體" pitchFamily="18" charset="-120"/>
              </a:rPr>
              <a:t>=768  , </a:t>
            </a:r>
            <a:r>
              <a:rPr lang="en-US" sz="1400" dirty="0" err="1">
                <a:ea typeface="新細明體" pitchFamily="18" charset="-120"/>
              </a:rPr>
              <a:t>xmin</a:t>
            </a:r>
            <a:r>
              <a:rPr lang="en-US" sz="1400" dirty="0">
                <a:ea typeface="新細明體" pitchFamily="18" charset="-120"/>
              </a:rPr>
              <a:t>=1,ymin=1</a:t>
            </a:r>
          </a:p>
          <a:p>
            <a:pPr eaLnBrk="1" fontAlgn="auto" hangingPunct="1">
              <a:spcAft>
                <a:spcPts val="0"/>
              </a:spcAft>
              <a:buFont typeface="Arial" pitchFamily="34" charset="0"/>
              <a:buChar char="•"/>
              <a:defRPr/>
            </a:pPr>
            <a:r>
              <a:rPr lang="en-US" sz="1400" dirty="0" err="1">
                <a:ea typeface="新細明體" pitchFamily="18" charset="-120"/>
              </a:rPr>
              <a:t>anx</a:t>
            </a:r>
            <a:r>
              <a:rPr lang="en-US" sz="1400" dirty="0">
                <a:ea typeface="新細明體" pitchFamily="18" charset="-120"/>
              </a:rPr>
              <a:t>=0,any=0,anz=0</a:t>
            </a:r>
          </a:p>
          <a:p>
            <a:pPr eaLnBrk="1" fontAlgn="auto" hangingPunct="1">
              <a:spcAft>
                <a:spcPts val="0"/>
              </a:spcAft>
              <a:buFont typeface="Arial" pitchFamily="34" charset="0"/>
              <a:buChar char="•"/>
              <a:defRPr/>
            </a:pPr>
            <a:r>
              <a:rPr lang="en-US" sz="1400" dirty="0">
                <a:ea typeface="新細明體" pitchFamily="18" charset="-120"/>
              </a:rPr>
              <a:t>command=0;%</a:t>
            </a:r>
            <a:r>
              <a:rPr lang="en-US" sz="1400" dirty="0" err="1">
                <a:ea typeface="新細明體" pitchFamily="18" charset="-120"/>
              </a:rPr>
              <a:t>init</a:t>
            </a:r>
            <a:endParaRPr lang="en-US" sz="1400" dirty="0">
              <a:ea typeface="新細明體" pitchFamily="18" charset="-120"/>
            </a:endParaRPr>
          </a:p>
          <a:p>
            <a:pPr eaLnBrk="1" fontAlgn="auto" hangingPunct="1">
              <a:spcAft>
                <a:spcPts val="0"/>
              </a:spcAft>
              <a:buFont typeface="Arial" pitchFamily="34" charset="0"/>
              <a:buChar char="•"/>
              <a:defRPr/>
            </a:pPr>
            <a:r>
              <a:rPr lang="en-US" sz="1400" dirty="0">
                <a:ea typeface="新細明體" pitchFamily="18" charset="-120"/>
              </a:rPr>
              <a:t>while(command ~= 'q')</a:t>
            </a:r>
          </a:p>
          <a:p>
            <a:pPr eaLnBrk="1" fontAlgn="auto" hangingPunct="1">
              <a:spcAft>
                <a:spcPts val="0"/>
              </a:spcAft>
              <a:buFont typeface="Arial" pitchFamily="34" charset="0"/>
              <a:buChar char="•"/>
              <a:defRPr/>
            </a:pPr>
            <a:r>
              <a:rPr lang="en-US" sz="1400" dirty="0">
                <a:ea typeface="新細明體" pitchFamily="18" charset="-120"/>
              </a:rPr>
              <a:t> command = input('Enter a </a:t>
            </a:r>
            <a:r>
              <a:rPr lang="en-US" sz="1400" dirty="0" err="1">
                <a:ea typeface="新細明體" pitchFamily="18" charset="-120"/>
              </a:rPr>
              <a:t>command:a</a:t>
            </a:r>
            <a:r>
              <a:rPr lang="en-US" sz="1400" dirty="0">
                <a:ea typeface="新細明體" pitchFamily="18" charset="-120"/>
              </a:rPr>
              <a:t>&lt;, s&gt;, w^, </a:t>
            </a:r>
            <a:r>
              <a:rPr lang="en-US" sz="1400" dirty="0" err="1">
                <a:ea typeface="新細明體" pitchFamily="18" charset="-120"/>
              </a:rPr>
              <a:t>zv</a:t>
            </a:r>
            <a:r>
              <a:rPr lang="en-US" sz="1400" dirty="0">
                <a:ea typeface="新細明體" pitchFamily="18" charset="-120"/>
              </a:rPr>
              <a:t> ,e(Z-axis: +</a:t>
            </a:r>
            <a:r>
              <a:rPr lang="en-US" sz="1400" dirty="0" err="1">
                <a:ea typeface="新細明體" pitchFamily="18" charset="-120"/>
              </a:rPr>
              <a:t>ve</a:t>
            </a:r>
            <a:r>
              <a:rPr lang="en-US" sz="1400" dirty="0">
                <a:ea typeface="新細明體" pitchFamily="18" charset="-120"/>
              </a:rPr>
              <a:t>),x(Z-axis: -</a:t>
            </a:r>
            <a:r>
              <a:rPr lang="en-US" sz="1400" dirty="0" err="1">
                <a:ea typeface="新細明體" pitchFamily="18" charset="-120"/>
              </a:rPr>
              <a:t>ve</a:t>
            </a:r>
            <a:r>
              <a:rPr lang="en-US" sz="1400" dirty="0">
                <a:ea typeface="新細明體" pitchFamily="18" charset="-120"/>
              </a:rPr>
              <a:t>),r(y-axis: +</a:t>
            </a:r>
            <a:r>
              <a:rPr lang="en-US" sz="1400" dirty="0" err="1">
                <a:ea typeface="新細明體" pitchFamily="18" charset="-120"/>
              </a:rPr>
              <a:t>ve</a:t>
            </a:r>
            <a:r>
              <a:rPr lang="en-US" sz="1400" dirty="0">
                <a:ea typeface="新細明體" pitchFamily="18" charset="-120"/>
              </a:rPr>
              <a:t>),c(y-axis: -</a:t>
            </a:r>
            <a:r>
              <a:rPr lang="en-US" sz="1400" dirty="0" err="1">
                <a:ea typeface="新細明體" pitchFamily="18" charset="-120"/>
              </a:rPr>
              <a:t>ve</a:t>
            </a:r>
            <a:r>
              <a:rPr lang="en-US" sz="1400" dirty="0">
                <a:ea typeface="新細明體" pitchFamily="18" charset="-120"/>
              </a:rPr>
              <a:t>),q=quit : ', 's');</a:t>
            </a:r>
          </a:p>
          <a:p>
            <a:pPr eaLnBrk="1" fontAlgn="auto" hangingPunct="1">
              <a:spcAft>
                <a:spcPts val="0"/>
              </a:spcAft>
              <a:buFont typeface="Arial" pitchFamily="34" charset="0"/>
              <a:buChar char="•"/>
              <a:defRPr/>
            </a:pPr>
            <a:r>
              <a:rPr lang="en-US" sz="1400" dirty="0">
                <a:ea typeface="新細明體" pitchFamily="18" charset="-120"/>
              </a:rPr>
              <a:t>    switch command</a:t>
            </a:r>
          </a:p>
          <a:p>
            <a:pPr eaLnBrk="1" fontAlgn="auto" hangingPunct="1">
              <a:spcAft>
                <a:spcPts val="0"/>
              </a:spcAft>
              <a:buFont typeface="Arial" pitchFamily="34" charset="0"/>
              <a:buChar char="•"/>
              <a:defRPr/>
            </a:pPr>
            <a:r>
              <a:rPr lang="en-US" sz="1400" dirty="0">
                <a:ea typeface="新細明體" pitchFamily="18" charset="-120"/>
              </a:rPr>
              <a:t> case {'a'} ,any=any+5</a:t>
            </a:r>
          </a:p>
          <a:p>
            <a:pPr eaLnBrk="1" fontAlgn="auto" hangingPunct="1">
              <a:spcAft>
                <a:spcPts val="0"/>
              </a:spcAft>
              <a:buFont typeface="Arial" pitchFamily="34" charset="0"/>
              <a:buChar char="•"/>
              <a:defRPr/>
            </a:pPr>
            <a:r>
              <a:rPr lang="en-US" sz="1400" dirty="0">
                <a:ea typeface="新細明體" pitchFamily="18" charset="-120"/>
              </a:rPr>
              <a:t>        case {'s'} ,any=any-5</a:t>
            </a:r>
          </a:p>
          <a:p>
            <a:pPr eaLnBrk="1" fontAlgn="auto" hangingPunct="1">
              <a:spcAft>
                <a:spcPts val="0"/>
              </a:spcAft>
              <a:buFont typeface="Arial" pitchFamily="34" charset="0"/>
              <a:buChar char="•"/>
              <a:defRPr/>
            </a:pPr>
            <a:r>
              <a:rPr lang="en-US" sz="1400" dirty="0">
                <a:ea typeface="新細明體" pitchFamily="18" charset="-120"/>
              </a:rPr>
              <a:t>        case {'w'} ,</a:t>
            </a:r>
            <a:r>
              <a:rPr lang="en-US" sz="1400" dirty="0" err="1">
                <a:ea typeface="新細明體" pitchFamily="18" charset="-120"/>
              </a:rPr>
              <a:t>anx</a:t>
            </a:r>
            <a:r>
              <a:rPr lang="en-US" sz="1400" dirty="0">
                <a:ea typeface="新細明體" pitchFamily="18" charset="-120"/>
              </a:rPr>
              <a:t>=anx-5</a:t>
            </a:r>
          </a:p>
          <a:p>
            <a:pPr eaLnBrk="1" fontAlgn="auto" hangingPunct="1">
              <a:spcAft>
                <a:spcPts val="0"/>
              </a:spcAft>
              <a:buFont typeface="Arial" pitchFamily="34" charset="0"/>
              <a:buChar char="•"/>
              <a:defRPr/>
            </a:pPr>
            <a:r>
              <a:rPr lang="en-US" sz="1400" dirty="0">
                <a:ea typeface="新細明體" pitchFamily="18" charset="-120"/>
              </a:rPr>
              <a:t>        case {'z'} ,</a:t>
            </a:r>
            <a:r>
              <a:rPr lang="en-US" sz="1400" dirty="0" err="1">
                <a:ea typeface="新細明體" pitchFamily="18" charset="-120"/>
              </a:rPr>
              <a:t>anx</a:t>
            </a:r>
            <a:r>
              <a:rPr lang="en-US" sz="1400" dirty="0">
                <a:ea typeface="新細明體" pitchFamily="18" charset="-120"/>
              </a:rPr>
              <a:t>=anx+5</a:t>
            </a:r>
          </a:p>
          <a:p>
            <a:pPr eaLnBrk="1" fontAlgn="auto" hangingPunct="1">
              <a:spcAft>
                <a:spcPts val="0"/>
              </a:spcAft>
              <a:buFont typeface="Arial" pitchFamily="34" charset="0"/>
              <a:buChar char="•"/>
              <a:defRPr/>
            </a:pPr>
            <a:r>
              <a:rPr lang="en-US" sz="1400" dirty="0">
                <a:ea typeface="新細明體" pitchFamily="18" charset="-120"/>
              </a:rPr>
              <a:t>        case {'e'} ,</a:t>
            </a:r>
            <a:r>
              <a:rPr lang="en-US" sz="1400" dirty="0" err="1">
                <a:ea typeface="新細明體" pitchFamily="18" charset="-120"/>
              </a:rPr>
              <a:t>anz</a:t>
            </a:r>
            <a:r>
              <a:rPr lang="en-US" sz="1400" dirty="0">
                <a:ea typeface="新細明體" pitchFamily="18" charset="-120"/>
              </a:rPr>
              <a:t>=anz+5</a:t>
            </a:r>
          </a:p>
          <a:p>
            <a:pPr eaLnBrk="1" fontAlgn="auto" hangingPunct="1">
              <a:spcAft>
                <a:spcPts val="0"/>
              </a:spcAft>
              <a:buFont typeface="Arial" pitchFamily="34" charset="0"/>
              <a:buChar char="•"/>
              <a:defRPr/>
            </a:pPr>
            <a:r>
              <a:rPr lang="en-US" sz="1400" dirty="0">
                <a:ea typeface="新細明體" pitchFamily="18" charset="-120"/>
              </a:rPr>
              <a:t>        case {'x'} ,</a:t>
            </a:r>
            <a:r>
              <a:rPr lang="en-US" sz="1400" dirty="0" err="1">
                <a:ea typeface="新細明體" pitchFamily="18" charset="-120"/>
              </a:rPr>
              <a:t>anz</a:t>
            </a:r>
            <a:r>
              <a:rPr lang="en-US" sz="1400" dirty="0">
                <a:ea typeface="新細明體" pitchFamily="18" charset="-120"/>
              </a:rPr>
              <a:t>=anz-5</a:t>
            </a:r>
          </a:p>
          <a:p>
            <a:pPr eaLnBrk="1" fontAlgn="auto" hangingPunct="1">
              <a:spcAft>
                <a:spcPts val="0"/>
              </a:spcAft>
              <a:buFont typeface="Arial" pitchFamily="34" charset="0"/>
              <a:buChar char="•"/>
              <a:defRPr/>
            </a:pPr>
            <a:r>
              <a:rPr lang="en-US" sz="1400" dirty="0">
                <a:ea typeface="新細明體" pitchFamily="18" charset="-120"/>
              </a:rPr>
              <a:t>        case {'r'} ,any=any+5</a:t>
            </a:r>
          </a:p>
          <a:p>
            <a:pPr eaLnBrk="1" fontAlgn="auto" hangingPunct="1">
              <a:spcAft>
                <a:spcPts val="0"/>
              </a:spcAft>
              <a:buFont typeface="Arial" pitchFamily="34" charset="0"/>
              <a:buChar char="•"/>
              <a:defRPr/>
            </a:pPr>
            <a:r>
              <a:rPr lang="en-US" sz="1400" dirty="0">
                <a:ea typeface="新細明體" pitchFamily="18" charset="-120"/>
              </a:rPr>
              <a:t>        case {'c'} ,any=any-5        </a:t>
            </a:r>
          </a:p>
          <a:p>
            <a:pPr eaLnBrk="1" fontAlgn="auto" hangingPunct="1">
              <a:spcAft>
                <a:spcPts val="0"/>
              </a:spcAft>
              <a:buFont typeface="Arial" pitchFamily="34" charset="0"/>
              <a:buChar char="•"/>
              <a:defRPr/>
            </a:pPr>
            <a:r>
              <a:rPr lang="en-US" sz="1400" dirty="0">
                <a:ea typeface="新細明體" pitchFamily="18" charset="-120"/>
              </a:rPr>
              <a:t>otherwise  ,</a:t>
            </a:r>
            <a:r>
              <a:rPr lang="en-US" sz="1400" dirty="0" err="1">
                <a:ea typeface="新細明體" pitchFamily="18" charset="-120"/>
              </a:rPr>
              <a:t>disp</a:t>
            </a:r>
            <a:r>
              <a:rPr lang="en-US" sz="1400" dirty="0">
                <a:ea typeface="新細明體" pitchFamily="18" charset="-120"/>
              </a:rPr>
              <a:t>('Unknown command'),     end</a:t>
            </a:r>
          </a:p>
          <a:p>
            <a:pPr eaLnBrk="1" fontAlgn="auto" hangingPunct="1">
              <a:spcAft>
                <a:spcPts val="0"/>
              </a:spcAft>
              <a:buFont typeface="Arial" pitchFamily="34" charset="0"/>
              <a:buChar char="•"/>
              <a:defRPr/>
            </a:pPr>
            <a:r>
              <a:rPr lang="en-US" sz="1400" dirty="0">
                <a:ea typeface="新細明體" pitchFamily="18" charset="-120"/>
              </a:rPr>
              <a:t>[</a:t>
            </a:r>
            <a:r>
              <a:rPr lang="en-US" sz="1400" dirty="0" err="1">
                <a:ea typeface="新細明體" pitchFamily="18" charset="-120"/>
              </a:rPr>
              <a:t>u,v</a:t>
            </a:r>
            <a:r>
              <a:rPr lang="en-US" sz="1400" dirty="0">
                <a:ea typeface="新細明體" pitchFamily="18" charset="-120"/>
              </a:rPr>
              <a:t>]=</a:t>
            </a:r>
            <a:r>
              <a:rPr lang="en-US" sz="1400" dirty="0" err="1">
                <a:ea typeface="新細明體" pitchFamily="18" charset="-120"/>
              </a:rPr>
              <a:t>rt</a:t>
            </a:r>
            <a:r>
              <a:rPr lang="en-US" sz="1400" dirty="0">
                <a:ea typeface="新細明體" pitchFamily="18" charset="-120"/>
              </a:rPr>
              <a:t>(</a:t>
            </a:r>
            <a:r>
              <a:rPr lang="en-US" sz="1400" dirty="0" err="1">
                <a:ea typeface="新細明體" pitchFamily="18" charset="-120"/>
              </a:rPr>
              <a:t>anx</a:t>
            </a:r>
            <a:r>
              <a:rPr lang="en-US" sz="1400" dirty="0">
                <a:ea typeface="新細明體" pitchFamily="18" charset="-120"/>
              </a:rPr>
              <a:t>*pi/180,any*pi/180,anz*pi/180,xmax,xmin,ymax,ymin)</a:t>
            </a:r>
          </a:p>
          <a:p>
            <a:pPr eaLnBrk="1" fontAlgn="auto" hangingPunct="1">
              <a:spcAft>
                <a:spcPts val="0"/>
              </a:spcAft>
              <a:buFont typeface="Arial" pitchFamily="34" charset="0"/>
              <a:buChar char="•"/>
              <a:defRPr/>
            </a:pPr>
            <a:r>
              <a:rPr lang="en-US" sz="1400" dirty="0">
                <a:ea typeface="新細明體" pitchFamily="18" charset="-120"/>
              </a:rPr>
              <a:t>figure(1), </a:t>
            </a:r>
            <a:r>
              <a:rPr lang="en-US" sz="1400" dirty="0" err="1">
                <a:ea typeface="新細明體" pitchFamily="18" charset="-120"/>
              </a:rPr>
              <a:t>clf</a:t>
            </a:r>
            <a:r>
              <a:rPr lang="en-US" sz="1400" dirty="0">
                <a:ea typeface="新細明體" pitchFamily="18" charset="-120"/>
              </a:rPr>
              <a:t>, subplot(2,2,1),hold on</a:t>
            </a:r>
          </a:p>
          <a:p>
            <a:pPr eaLnBrk="1" fontAlgn="auto" hangingPunct="1">
              <a:spcAft>
                <a:spcPts val="0"/>
              </a:spcAft>
              <a:buFont typeface="Arial" pitchFamily="34" charset="0"/>
              <a:buChar char="•"/>
              <a:defRPr/>
            </a:pPr>
            <a:r>
              <a:rPr lang="en-US" sz="1400" dirty="0">
                <a:ea typeface="新細明體" pitchFamily="18" charset="-120"/>
              </a:rPr>
              <a:t>plot(</a:t>
            </a:r>
            <a:r>
              <a:rPr lang="en-US" sz="1400" dirty="0" err="1">
                <a:ea typeface="新細明體" pitchFamily="18" charset="-120"/>
              </a:rPr>
              <a:t>xmin,ymin</a:t>
            </a:r>
            <a:r>
              <a:rPr lang="en-US" sz="1400" dirty="0">
                <a:ea typeface="新細明體" pitchFamily="18" charset="-120"/>
              </a:rPr>
              <a:t>),plot(</a:t>
            </a:r>
            <a:r>
              <a:rPr lang="en-US" sz="1400" dirty="0" err="1">
                <a:ea typeface="新細明體" pitchFamily="18" charset="-120"/>
              </a:rPr>
              <a:t>xmax,ymax</a:t>
            </a:r>
            <a:r>
              <a:rPr lang="en-US" sz="1400" dirty="0">
                <a:ea typeface="新細明體" pitchFamily="18" charset="-120"/>
              </a:rPr>
              <a:t>)</a:t>
            </a:r>
          </a:p>
          <a:p>
            <a:pPr eaLnBrk="1" fontAlgn="auto" hangingPunct="1">
              <a:spcAft>
                <a:spcPts val="0"/>
              </a:spcAft>
              <a:buFont typeface="Arial" pitchFamily="34" charset="0"/>
              <a:buChar char="•"/>
              <a:defRPr/>
            </a:pPr>
            <a:r>
              <a:rPr lang="en-US" sz="1400" dirty="0">
                <a:ea typeface="新細明體" pitchFamily="18" charset="-120"/>
              </a:rPr>
              <a:t>plot([u],[v],'c-'),title('image point')</a:t>
            </a:r>
          </a:p>
          <a:p>
            <a:pPr eaLnBrk="1" fontAlgn="auto" hangingPunct="1">
              <a:spcAft>
                <a:spcPts val="0"/>
              </a:spcAft>
              <a:buFont typeface="Arial" pitchFamily="34" charset="0"/>
              <a:buChar char="•"/>
              <a:defRPr/>
            </a:pPr>
            <a:r>
              <a:rPr lang="en-US" sz="1400" dirty="0">
                <a:ea typeface="新細明體" pitchFamily="18" charset="-120"/>
              </a:rPr>
              <a:t>axis([</a:t>
            </a:r>
            <a:r>
              <a:rPr lang="en-US" sz="1400" dirty="0" err="1">
                <a:ea typeface="新細明體" pitchFamily="18" charset="-120"/>
              </a:rPr>
              <a:t>xmin</a:t>
            </a:r>
            <a:r>
              <a:rPr lang="en-US" sz="1400" dirty="0">
                <a:ea typeface="新細明體" pitchFamily="18" charset="-120"/>
              </a:rPr>
              <a:t> </a:t>
            </a:r>
            <a:r>
              <a:rPr lang="en-US" sz="1400" dirty="0" err="1">
                <a:ea typeface="新細明體" pitchFamily="18" charset="-120"/>
              </a:rPr>
              <a:t>xmax</a:t>
            </a:r>
            <a:r>
              <a:rPr lang="en-US" sz="1400" dirty="0">
                <a:ea typeface="新細明體" pitchFamily="18" charset="-120"/>
              </a:rPr>
              <a:t> </a:t>
            </a:r>
            <a:r>
              <a:rPr lang="en-US" sz="1400" dirty="0" err="1">
                <a:ea typeface="新細明體" pitchFamily="18" charset="-120"/>
              </a:rPr>
              <a:t>ymin</a:t>
            </a:r>
            <a:r>
              <a:rPr lang="en-US" sz="1400" dirty="0">
                <a:ea typeface="新細明體" pitchFamily="18" charset="-120"/>
              </a:rPr>
              <a:t> </a:t>
            </a:r>
            <a:r>
              <a:rPr lang="en-US" sz="1400" dirty="0" err="1">
                <a:ea typeface="新細明體" pitchFamily="18" charset="-120"/>
              </a:rPr>
              <a:t>ymax</a:t>
            </a:r>
            <a:r>
              <a:rPr lang="en-US" sz="1400" dirty="0">
                <a:ea typeface="新細明體" pitchFamily="18" charset="-120"/>
              </a:rPr>
              <a:t>])</a:t>
            </a:r>
          </a:p>
          <a:p>
            <a:pPr eaLnBrk="1" fontAlgn="auto" hangingPunct="1">
              <a:spcAft>
                <a:spcPts val="0"/>
              </a:spcAft>
              <a:buFont typeface="Arial" pitchFamily="34" charset="0"/>
              <a:buChar char="•"/>
              <a:defRPr/>
            </a:pPr>
            <a:r>
              <a:rPr lang="en-US" sz="1400" dirty="0">
                <a:ea typeface="新細明體" pitchFamily="18" charset="-120"/>
              </a:rPr>
              <a:t>set(</a:t>
            </a:r>
            <a:r>
              <a:rPr lang="en-US" sz="1400" dirty="0" err="1">
                <a:ea typeface="新細明體" pitchFamily="18" charset="-120"/>
              </a:rPr>
              <a:t>gca</a:t>
            </a:r>
            <a:r>
              <a:rPr lang="en-US" sz="1400" dirty="0">
                <a:ea typeface="新細明體" pitchFamily="18" charset="-120"/>
              </a:rPr>
              <a:t>,'</a:t>
            </a:r>
            <a:r>
              <a:rPr lang="en-US" sz="1400" dirty="0" err="1">
                <a:ea typeface="新細明體" pitchFamily="18" charset="-120"/>
              </a:rPr>
              <a:t>XDir</a:t>
            </a:r>
            <a:r>
              <a:rPr lang="en-US" sz="1400" dirty="0">
                <a:ea typeface="新細明體" pitchFamily="18" charset="-120"/>
              </a:rPr>
              <a:t>','reverse'); end</a:t>
            </a:r>
          </a:p>
        </p:txBody>
      </p:sp>
      <p:sp>
        <p:nvSpPr>
          <p:cNvPr id="63492" name="Content Placeholder 3"/>
          <p:cNvSpPr>
            <a:spLocks noGrp="1"/>
          </p:cNvSpPr>
          <p:nvPr>
            <p:ph sz="half" idx="4294967295"/>
          </p:nvPr>
        </p:nvSpPr>
        <p:spPr>
          <a:xfrm>
            <a:off x="5105400" y="533400"/>
            <a:ext cx="4038600" cy="4525963"/>
          </a:xfrm>
        </p:spPr>
        <p:txBody>
          <a:bodyPr rtlCol="0">
            <a:normAutofit fontScale="85000" lnSpcReduction="10000"/>
          </a:bodyPr>
          <a:lstStyle/>
          <a:p>
            <a:pPr eaLnBrk="1" fontAlgn="auto" hangingPunct="1">
              <a:spcAft>
                <a:spcPts val="0"/>
              </a:spcAft>
              <a:buFont typeface="Arial" pitchFamily="34" charset="0"/>
              <a:buChar char="•"/>
              <a:defRPr/>
            </a:pPr>
            <a:r>
              <a:rPr lang="en-US" sz="1400" dirty="0">
                <a:ea typeface="新細明體" pitchFamily="18" charset="-120"/>
              </a:rPr>
              <a:t>%%%%%%% </a:t>
            </a:r>
            <a:r>
              <a:rPr lang="en-US" sz="1400" dirty="0" err="1">
                <a:ea typeface="新細明體" pitchFamily="18" charset="-120"/>
              </a:rPr>
              <a:t>rt</a:t>
            </a:r>
            <a:r>
              <a:rPr lang="en-US" sz="1400" dirty="0">
                <a:ea typeface="新細明體" pitchFamily="18" charset="-120"/>
              </a:rPr>
              <a:t> function %%%%%</a:t>
            </a:r>
          </a:p>
          <a:p>
            <a:pPr eaLnBrk="1" fontAlgn="auto" hangingPunct="1">
              <a:spcAft>
                <a:spcPts val="0"/>
              </a:spcAft>
              <a:buFont typeface="Arial" pitchFamily="34" charset="0"/>
              <a:buChar char="•"/>
              <a:defRPr/>
            </a:pPr>
            <a:r>
              <a:rPr lang="en-US" sz="1400" dirty="0">
                <a:ea typeface="新細明體" pitchFamily="18" charset="-120"/>
              </a:rPr>
              <a:t>function [</a:t>
            </a:r>
            <a:r>
              <a:rPr lang="en-US" sz="1400" dirty="0" err="1">
                <a:ea typeface="新細明體" pitchFamily="18" charset="-120"/>
              </a:rPr>
              <a:t>u,v</a:t>
            </a:r>
            <a:r>
              <a:rPr lang="en-US" sz="1400" dirty="0">
                <a:ea typeface="新細明體" pitchFamily="18" charset="-120"/>
              </a:rPr>
              <a:t>]=</a:t>
            </a:r>
            <a:r>
              <a:rPr lang="en-US" sz="1400" dirty="0" err="1">
                <a:ea typeface="新細明體" pitchFamily="18" charset="-120"/>
              </a:rPr>
              <a:t>rt</a:t>
            </a:r>
            <a:r>
              <a:rPr lang="en-US" sz="1400" dirty="0">
                <a:ea typeface="新細明體" pitchFamily="18" charset="-120"/>
              </a:rPr>
              <a:t>(</a:t>
            </a:r>
            <a:r>
              <a:rPr lang="en-US" sz="1400" dirty="0" err="1">
                <a:ea typeface="新細明體" pitchFamily="18" charset="-120"/>
              </a:rPr>
              <a:t>anx,any,anz,xmax,xmin,ymax,ymin</a:t>
            </a:r>
            <a:r>
              <a:rPr lang="en-US" sz="1400" dirty="0">
                <a:ea typeface="新細明體" pitchFamily="18" charset="-120"/>
              </a:rPr>
              <a:t>)</a:t>
            </a:r>
          </a:p>
          <a:p>
            <a:pPr eaLnBrk="1" fontAlgn="auto" hangingPunct="1">
              <a:spcAft>
                <a:spcPts val="0"/>
              </a:spcAft>
              <a:buFont typeface="Arial" pitchFamily="34" charset="0"/>
              <a:buChar char="•"/>
              <a:defRPr/>
            </a:pPr>
            <a:r>
              <a:rPr lang="en-US" sz="1400" dirty="0">
                <a:ea typeface="新細明體" pitchFamily="18" charset="-120"/>
              </a:rPr>
              <a:t>%Find basic parameters----------------------------</a:t>
            </a:r>
          </a:p>
          <a:p>
            <a:pPr eaLnBrk="1" fontAlgn="auto" hangingPunct="1">
              <a:spcAft>
                <a:spcPts val="0"/>
              </a:spcAft>
              <a:buFont typeface="Arial" pitchFamily="34" charset="0"/>
              <a:buChar char="•"/>
              <a:defRPr/>
            </a:pPr>
            <a:r>
              <a:rPr lang="en-US" sz="1400" dirty="0" err="1">
                <a:ea typeface="新細明體" pitchFamily="18" charset="-120"/>
              </a:rPr>
              <a:t>pixel_width</a:t>
            </a:r>
            <a:r>
              <a:rPr lang="en-US" sz="1400" dirty="0">
                <a:ea typeface="新細明體" pitchFamily="18" charset="-120"/>
              </a:rPr>
              <a:t>=5.4*10^-6 %5.4um (micron), assume square pixels</a:t>
            </a:r>
          </a:p>
          <a:p>
            <a:pPr eaLnBrk="1" fontAlgn="auto" hangingPunct="1">
              <a:spcAft>
                <a:spcPts val="0"/>
              </a:spcAft>
              <a:buFont typeface="Arial" pitchFamily="34" charset="0"/>
              <a:buChar char="•"/>
              <a:defRPr/>
            </a:pPr>
            <a:r>
              <a:rPr lang="en-US" sz="1400" dirty="0">
                <a:ea typeface="新細明體" pitchFamily="18" charset="-120"/>
              </a:rPr>
              <a:t>F=3*10^-3 %3mm </a:t>
            </a:r>
            <a:r>
              <a:rPr lang="en-US" sz="1400" dirty="0" err="1">
                <a:ea typeface="新細明體" pitchFamily="18" charset="-120"/>
              </a:rPr>
              <a:t>foval</a:t>
            </a:r>
            <a:r>
              <a:rPr lang="en-US" sz="1400" dirty="0">
                <a:ea typeface="新細明體" pitchFamily="18" charset="-120"/>
              </a:rPr>
              <a:t> length in meters</a:t>
            </a:r>
          </a:p>
          <a:p>
            <a:pPr eaLnBrk="1" fontAlgn="auto" hangingPunct="1">
              <a:spcAft>
                <a:spcPts val="0"/>
              </a:spcAft>
              <a:buFont typeface="Arial" pitchFamily="34" charset="0"/>
              <a:buChar char="•"/>
              <a:defRPr/>
            </a:pPr>
            <a:r>
              <a:rPr lang="en-US" sz="1400" dirty="0">
                <a:ea typeface="新細明體" pitchFamily="18" charset="-120"/>
              </a:rPr>
              <a:t>f=F/</a:t>
            </a:r>
            <a:r>
              <a:rPr lang="en-US" sz="1400" dirty="0" err="1">
                <a:ea typeface="新細明體" pitchFamily="18" charset="-120"/>
              </a:rPr>
              <a:t>pixel_width</a:t>
            </a:r>
            <a:r>
              <a:rPr lang="en-US" sz="1400" dirty="0">
                <a:ea typeface="新細明體" pitchFamily="18" charset="-120"/>
              </a:rPr>
              <a:t> %focal length in pixels</a:t>
            </a:r>
          </a:p>
          <a:p>
            <a:pPr eaLnBrk="1" fontAlgn="auto" hangingPunct="1">
              <a:spcAft>
                <a:spcPts val="0"/>
              </a:spcAft>
              <a:buFont typeface="Arial" pitchFamily="34" charset="0"/>
              <a:buChar char="•"/>
              <a:defRPr/>
            </a:pPr>
            <a:r>
              <a:rPr lang="en-US" sz="1400" dirty="0">
                <a:ea typeface="新細明體" pitchFamily="18" charset="-120"/>
              </a:rPr>
              <a:t>%assume the picture is 1024 x 768</a:t>
            </a:r>
          </a:p>
          <a:p>
            <a:pPr eaLnBrk="1" fontAlgn="auto" hangingPunct="1">
              <a:spcAft>
                <a:spcPts val="0"/>
              </a:spcAft>
              <a:buFont typeface="Arial" pitchFamily="34" charset="0"/>
              <a:buChar char="•"/>
              <a:defRPr/>
            </a:pPr>
            <a:r>
              <a:rPr lang="en-US" sz="1400" dirty="0">
                <a:ea typeface="新細明體" pitchFamily="18" charset="-120"/>
              </a:rPr>
              <a:t>ox=</a:t>
            </a:r>
            <a:r>
              <a:rPr lang="en-US" sz="1400" dirty="0" err="1">
                <a:ea typeface="新細明體" pitchFamily="18" charset="-120"/>
              </a:rPr>
              <a:t>xmax</a:t>
            </a:r>
            <a:r>
              <a:rPr lang="en-US" sz="1400" dirty="0">
                <a:ea typeface="新細明體" pitchFamily="18" charset="-120"/>
              </a:rPr>
              <a:t>/2, </a:t>
            </a:r>
            <a:r>
              <a:rPr lang="en-US" sz="1400" dirty="0" err="1">
                <a:ea typeface="新細明體" pitchFamily="18" charset="-120"/>
              </a:rPr>
              <a:t>oy</a:t>
            </a:r>
            <a:r>
              <a:rPr lang="en-US" sz="1400" dirty="0">
                <a:ea typeface="新細明體" pitchFamily="18" charset="-120"/>
              </a:rPr>
              <a:t>=</a:t>
            </a:r>
            <a:r>
              <a:rPr lang="en-US" sz="1400" dirty="0" err="1">
                <a:ea typeface="新細明體" pitchFamily="18" charset="-120"/>
              </a:rPr>
              <a:t>ymax</a:t>
            </a:r>
            <a:r>
              <a:rPr lang="en-US" sz="1400" dirty="0">
                <a:ea typeface="新細明體" pitchFamily="18" charset="-120"/>
              </a:rPr>
              <a:t>/2 %cam center is at middle</a:t>
            </a:r>
          </a:p>
          <a:p>
            <a:pPr eaLnBrk="1" fontAlgn="auto" hangingPunct="1">
              <a:spcAft>
                <a:spcPts val="0"/>
              </a:spcAft>
              <a:buFont typeface="Arial" pitchFamily="34" charset="0"/>
              <a:buChar char="•"/>
              <a:defRPr/>
            </a:pPr>
            <a:r>
              <a:rPr lang="en-US" sz="1400" dirty="0" err="1">
                <a:ea typeface="新細明體" pitchFamily="18" charset="-120"/>
              </a:rPr>
              <a:t>oy</a:t>
            </a:r>
            <a:r>
              <a:rPr lang="en-US" sz="1400" dirty="0">
                <a:ea typeface="新細明體" pitchFamily="18" charset="-120"/>
              </a:rPr>
              <a:t>=</a:t>
            </a:r>
            <a:r>
              <a:rPr lang="en-US" sz="1400" dirty="0" err="1">
                <a:ea typeface="新細明體" pitchFamily="18" charset="-120"/>
              </a:rPr>
              <a:t>ymax</a:t>
            </a:r>
            <a:r>
              <a:rPr lang="en-US" sz="1400" dirty="0">
                <a:ea typeface="新細明體" pitchFamily="18" charset="-120"/>
              </a:rPr>
              <a:t>/2</a:t>
            </a:r>
          </a:p>
          <a:p>
            <a:pPr eaLnBrk="1" fontAlgn="auto" hangingPunct="1">
              <a:spcAft>
                <a:spcPts val="0"/>
              </a:spcAft>
              <a:buFont typeface="Arial" pitchFamily="34" charset="0"/>
              <a:buChar char="•"/>
              <a:defRPr/>
            </a:pPr>
            <a:r>
              <a:rPr lang="en-US" sz="1400" dirty="0" err="1">
                <a:ea typeface="新細明體" pitchFamily="18" charset="-120"/>
              </a:rPr>
              <a:t>Kint</a:t>
            </a:r>
            <a:r>
              <a:rPr lang="en-US" sz="1400" dirty="0">
                <a:ea typeface="新細明體" pitchFamily="18" charset="-120"/>
              </a:rPr>
              <a:t>=[f 0 ox;    0 f </a:t>
            </a:r>
            <a:r>
              <a:rPr lang="en-US" sz="1400" dirty="0" err="1">
                <a:ea typeface="新細明體" pitchFamily="18" charset="-120"/>
              </a:rPr>
              <a:t>oy</a:t>
            </a:r>
            <a:r>
              <a:rPr lang="en-US" sz="1400" dirty="0">
                <a:ea typeface="新細明體" pitchFamily="18" charset="-120"/>
              </a:rPr>
              <a:t>;    0 0  1]</a:t>
            </a:r>
          </a:p>
          <a:p>
            <a:pPr eaLnBrk="1" fontAlgn="auto" hangingPunct="1">
              <a:spcAft>
                <a:spcPts val="0"/>
              </a:spcAft>
              <a:buFont typeface="Arial" pitchFamily="34" charset="0"/>
              <a:buChar char="•"/>
              <a:defRPr/>
            </a:pPr>
            <a:r>
              <a:rPr lang="en-US" sz="1400" dirty="0">
                <a:ea typeface="新細明體" pitchFamily="18" charset="-120"/>
              </a:rPr>
              <a:t>% ---- camera position change ----------------</a:t>
            </a:r>
          </a:p>
          <a:p>
            <a:pPr eaLnBrk="1" fontAlgn="auto" hangingPunct="1">
              <a:spcAft>
                <a:spcPts val="0"/>
              </a:spcAft>
              <a:buFont typeface="Arial" pitchFamily="34" charset="0"/>
              <a:buChar char="•"/>
              <a:defRPr/>
            </a:pPr>
            <a:r>
              <a:rPr lang="en-US" sz="1400" dirty="0">
                <a:ea typeface="新細明體" pitchFamily="18" charset="-120"/>
              </a:rPr>
              <a:t>%</a:t>
            </a:r>
            <a:r>
              <a:rPr lang="en-US" sz="1400" dirty="0" err="1">
                <a:ea typeface="新細明體" pitchFamily="18" charset="-120"/>
              </a:rPr>
              <a:t>Init</a:t>
            </a:r>
            <a:r>
              <a:rPr lang="en-US" sz="1400" dirty="0">
                <a:ea typeface="新細明體" pitchFamily="18" charset="-120"/>
              </a:rPr>
              <a:t> position of the camera</a:t>
            </a:r>
          </a:p>
          <a:p>
            <a:pPr eaLnBrk="1" fontAlgn="auto" hangingPunct="1">
              <a:spcAft>
                <a:spcPts val="0"/>
              </a:spcAft>
              <a:buFont typeface="Arial" pitchFamily="34" charset="0"/>
              <a:buChar char="•"/>
              <a:defRPr/>
            </a:pPr>
            <a:r>
              <a:rPr lang="en-US" sz="1400" dirty="0">
                <a:ea typeface="新細明體" pitchFamily="18" charset="-120"/>
              </a:rPr>
              <a:t>%A camera is normally at eye(3), no rotate </a:t>
            </a:r>
            <a:r>
              <a:rPr lang="en-US" sz="1400" dirty="0" err="1">
                <a:ea typeface="新細明體" pitchFamily="18" charset="-120"/>
              </a:rPr>
              <a:t>io</a:t>
            </a:r>
            <a:r>
              <a:rPr lang="en-US" sz="1400" dirty="0">
                <a:ea typeface="新細明體" pitchFamily="18" charset="-120"/>
              </a:rPr>
              <a:t> in world coord.sys,</a:t>
            </a:r>
          </a:p>
          <a:p>
            <a:pPr eaLnBrk="1" fontAlgn="auto" hangingPunct="1">
              <a:spcAft>
                <a:spcPts val="0"/>
              </a:spcAft>
              <a:buFont typeface="Arial" pitchFamily="34" charset="0"/>
              <a:buChar char="•"/>
              <a:defRPr/>
            </a:pPr>
            <a:r>
              <a:rPr lang="en-US" sz="1400" dirty="0">
                <a:ea typeface="新細明體" pitchFamily="18" charset="-120"/>
              </a:rPr>
              <a:t>%rotated about the 3 </a:t>
            </a:r>
            <a:r>
              <a:rPr lang="en-US" sz="1400" dirty="0" err="1">
                <a:ea typeface="新細明體" pitchFamily="18" charset="-120"/>
              </a:rPr>
              <a:t>axes:an_x,an_y,an_z</a:t>
            </a:r>
            <a:r>
              <a:rPr lang="en-US" sz="1400" dirty="0">
                <a:ea typeface="新細明體" pitchFamily="18" charset="-120"/>
              </a:rPr>
              <a:t> to the cam </a:t>
            </a:r>
            <a:r>
              <a:rPr lang="en-US" sz="1400" dirty="0" err="1">
                <a:ea typeface="新細明體" pitchFamily="18" charset="-120"/>
              </a:rPr>
              <a:t>coord</a:t>
            </a:r>
            <a:r>
              <a:rPr lang="en-US" sz="1400" dirty="0">
                <a:ea typeface="新細明體" pitchFamily="18" charset="-120"/>
              </a:rPr>
              <a:t> sys.</a:t>
            </a:r>
          </a:p>
          <a:p>
            <a:pPr eaLnBrk="1" fontAlgn="auto" hangingPunct="1">
              <a:spcAft>
                <a:spcPts val="0"/>
              </a:spcAft>
              <a:buFont typeface="Arial" pitchFamily="34" charset="0"/>
              <a:buChar char="•"/>
              <a:defRPr/>
            </a:pPr>
            <a:r>
              <a:rPr lang="en-US" sz="1400" dirty="0">
                <a:ea typeface="新細明體" pitchFamily="18" charset="-120"/>
              </a:rPr>
              <a:t>%</a:t>
            </a:r>
            <a:r>
              <a:rPr lang="en-US" sz="1400" dirty="0" err="1">
                <a:ea typeface="新細明體" pitchFamily="18" charset="-120"/>
              </a:rPr>
              <a:t>Rc</a:t>
            </a:r>
            <a:r>
              <a:rPr lang="en-US" sz="1400" dirty="0">
                <a:ea typeface="新細明體" pitchFamily="18" charset="-120"/>
              </a:rPr>
              <a:t> will bring a vector in world </a:t>
            </a:r>
            <a:r>
              <a:rPr lang="en-US" sz="1400" dirty="0" err="1">
                <a:ea typeface="新細明體" pitchFamily="18" charset="-120"/>
              </a:rPr>
              <a:t>cood</a:t>
            </a:r>
            <a:r>
              <a:rPr lang="en-US" sz="1400" dirty="0">
                <a:ea typeface="新細明體" pitchFamily="18" charset="-120"/>
              </a:rPr>
              <a:t>. to camera </a:t>
            </a:r>
            <a:r>
              <a:rPr lang="en-US" sz="1400" dirty="0" err="1">
                <a:ea typeface="新細明體" pitchFamily="18" charset="-120"/>
              </a:rPr>
              <a:t>cood</a:t>
            </a:r>
            <a:r>
              <a:rPr lang="en-US" sz="1400" dirty="0">
                <a:ea typeface="新細明體" pitchFamily="18" charset="-120"/>
              </a:rPr>
              <a:t>. Such that</a:t>
            </a:r>
          </a:p>
          <a:p>
            <a:pPr eaLnBrk="1" fontAlgn="auto" hangingPunct="1">
              <a:spcAft>
                <a:spcPts val="0"/>
              </a:spcAft>
              <a:buFont typeface="Arial" pitchFamily="34" charset="0"/>
              <a:buChar char="•"/>
              <a:defRPr/>
            </a:pPr>
            <a:r>
              <a:rPr lang="en-US" sz="1400" dirty="0">
                <a:ea typeface="新細明體" pitchFamily="18" charset="-120"/>
              </a:rPr>
              <a:t>%so </a:t>
            </a:r>
            <a:r>
              <a:rPr lang="en-US" sz="1400" dirty="0" err="1">
                <a:ea typeface="新細明體" pitchFamily="18" charset="-120"/>
              </a:rPr>
              <a:t>vc</a:t>
            </a:r>
            <a:r>
              <a:rPr lang="en-US" sz="1400" dirty="0">
                <a:ea typeface="新細明體" pitchFamily="18" charset="-120"/>
              </a:rPr>
              <a:t>=</a:t>
            </a:r>
            <a:r>
              <a:rPr lang="en-US" sz="1400" dirty="0" err="1">
                <a:ea typeface="新細明體" pitchFamily="18" charset="-120"/>
              </a:rPr>
              <a:t>Rc</a:t>
            </a:r>
            <a:r>
              <a:rPr lang="en-US" sz="1400" dirty="0">
                <a:ea typeface="新細明體" pitchFamily="18" charset="-120"/>
              </a:rPr>
              <a:t>*</a:t>
            </a:r>
            <a:r>
              <a:rPr lang="en-US" sz="1400" dirty="0" err="1">
                <a:ea typeface="新細明體" pitchFamily="18" charset="-120"/>
              </a:rPr>
              <a:t>vw</a:t>
            </a:r>
            <a:r>
              <a:rPr lang="en-US" sz="1400" dirty="0">
                <a:ea typeface="新細明體" pitchFamily="18" charset="-120"/>
              </a:rPr>
              <a:t>, </a:t>
            </a:r>
            <a:r>
              <a:rPr lang="en-US" sz="1400" dirty="0" err="1">
                <a:ea typeface="新細明體" pitchFamily="18" charset="-120"/>
              </a:rPr>
              <a:t>vw</a:t>
            </a:r>
            <a:r>
              <a:rPr lang="en-US" sz="1400" dirty="0">
                <a:ea typeface="新細明體" pitchFamily="18" charset="-120"/>
              </a:rPr>
              <a:t> is a vector in world, </a:t>
            </a:r>
            <a:r>
              <a:rPr lang="en-US" sz="1400" dirty="0" err="1">
                <a:ea typeface="新細明體" pitchFamily="18" charset="-120"/>
              </a:rPr>
              <a:t>vc</a:t>
            </a:r>
            <a:r>
              <a:rPr lang="en-US" sz="1400" dirty="0">
                <a:ea typeface="新細明體" pitchFamily="18" charset="-120"/>
              </a:rPr>
              <a:t> is same vector in cam. sys.</a:t>
            </a:r>
          </a:p>
          <a:p>
            <a:pPr eaLnBrk="1" fontAlgn="auto" hangingPunct="1">
              <a:spcAft>
                <a:spcPts val="0"/>
              </a:spcAft>
              <a:buFont typeface="Arial" pitchFamily="34" charset="0"/>
              <a:buChar char="•"/>
              <a:defRPr/>
            </a:pPr>
            <a:r>
              <a:rPr lang="en-US" sz="1400" dirty="0" err="1">
                <a:ea typeface="新細明體" pitchFamily="18" charset="-120"/>
              </a:rPr>
              <a:t>Rc</a:t>
            </a:r>
            <a:r>
              <a:rPr lang="en-US" sz="1400" dirty="0">
                <a:ea typeface="新細明體" pitchFamily="18" charset="-120"/>
              </a:rPr>
              <a:t>=rot(</a:t>
            </a:r>
            <a:r>
              <a:rPr lang="en-US" sz="1400" dirty="0" err="1">
                <a:ea typeface="新細明體" pitchFamily="18" charset="-120"/>
              </a:rPr>
              <a:t>anx,any,anz</a:t>
            </a:r>
            <a:r>
              <a:rPr lang="en-US" sz="1400" dirty="0">
                <a:ea typeface="新細明體" pitchFamily="18" charset="-120"/>
              </a:rPr>
              <a:t>)</a:t>
            </a:r>
          </a:p>
          <a:p>
            <a:pPr eaLnBrk="1" fontAlgn="auto" hangingPunct="1">
              <a:spcAft>
                <a:spcPts val="0"/>
              </a:spcAft>
              <a:buFont typeface="Arial" pitchFamily="34" charset="0"/>
              <a:buChar char="•"/>
              <a:defRPr/>
            </a:pPr>
            <a:r>
              <a:rPr lang="en-US" sz="1400" dirty="0">
                <a:ea typeface="新細明體" pitchFamily="18" charset="-120"/>
              </a:rPr>
              <a:t>Tc=[0,0,0]'%camera translation</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126</a:t>
            </a:fld>
            <a:endParaRPr lang="en-US" altLang="en-US"/>
          </a:p>
        </p:txBody>
      </p:sp>
    </p:spTree>
    <p:extLst>
      <p:ext uri="{BB962C8B-B14F-4D97-AF65-F5344CB8AC3E}">
        <p14:creationId xmlns:p14="http://schemas.microsoft.com/office/powerpoint/2010/main" val="36889050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1"/>
          <p:cNvSpPr>
            <a:spLocks noGrp="1"/>
          </p:cNvSpPr>
          <p:nvPr>
            <p:ph type="title" idx="4294967295"/>
          </p:nvPr>
        </p:nvSpPr>
        <p:spPr>
          <a:xfrm>
            <a:off x="0" y="274638"/>
            <a:ext cx="8229600" cy="1143000"/>
          </a:xfrm>
        </p:spPr>
        <p:txBody>
          <a:bodyPr/>
          <a:lstStyle/>
          <a:p>
            <a:pPr algn="r" eaLnBrk="1" hangingPunct="1"/>
            <a:r>
              <a:rPr lang="en-US" altLang="en-US" sz="2800" dirty="0">
                <a:ea typeface="新細明體" pitchFamily="18" charset="-120"/>
              </a:rPr>
              <a:t>Continue(</a:t>
            </a:r>
            <a:r>
              <a:rPr lang="en-US" altLang="en-US" sz="2800" dirty="0">
                <a:solidFill>
                  <a:srgbClr val="FF0000"/>
                </a:solidFill>
                <a:ea typeface="新細明體" pitchFamily="18" charset="-120"/>
              </a:rPr>
              <a:t>answer</a:t>
            </a:r>
            <a:r>
              <a:rPr lang="en-US" altLang="en-US" sz="2800" dirty="0">
                <a:ea typeface="新細明體" pitchFamily="18" charset="-120"/>
              </a:rPr>
              <a:t>: tutorial T.7) </a:t>
            </a:r>
          </a:p>
        </p:txBody>
      </p:sp>
      <p:sp>
        <p:nvSpPr>
          <p:cNvPr id="78853" name="Content Placeholder 2"/>
          <p:cNvSpPr>
            <a:spLocks noGrp="1"/>
          </p:cNvSpPr>
          <p:nvPr>
            <p:ph sz="half" idx="4294967295"/>
          </p:nvPr>
        </p:nvSpPr>
        <p:spPr>
          <a:xfrm>
            <a:off x="5105400" y="1447800"/>
            <a:ext cx="4038600" cy="4525963"/>
          </a:xfrm>
        </p:spPr>
        <p:txBody>
          <a:bodyPr/>
          <a:lstStyle/>
          <a:p>
            <a:pPr eaLnBrk="1" hangingPunct="1"/>
            <a:r>
              <a:rPr lang="en-US" altLang="en-US" sz="1100" dirty="0">
                <a:ea typeface="新細明體" pitchFamily="18" charset="-120"/>
              </a:rPr>
              <a:t>%%%%%%%% rot function %%%%%%%%%%%</a:t>
            </a:r>
          </a:p>
          <a:p>
            <a:pPr eaLnBrk="1" hangingPunct="1"/>
            <a:r>
              <a:rPr lang="en-US" altLang="en-US" sz="1100" dirty="0">
                <a:ea typeface="新細明體" pitchFamily="18" charset="-120"/>
              </a:rPr>
              <a:t>%</a:t>
            </a:r>
            <a:r>
              <a:rPr lang="en-US" altLang="en-US" sz="1100" dirty="0" err="1">
                <a:ea typeface="新細明體" pitchFamily="18" charset="-120"/>
              </a:rPr>
              <a:t>matlab</a:t>
            </a:r>
            <a:r>
              <a:rPr lang="en-US" altLang="en-US" sz="1100" dirty="0">
                <a:ea typeface="新細明體" pitchFamily="18" charset="-120"/>
              </a:rPr>
              <a:t> : usage e.g. </a:t>
            </a:r>
            <a:r>
              <a:rPr lang="en-US" altLang="en-US" sz="1100" dirty="0" err="1">
                <a:ea typeface="新細明體" pitchFamily="18" charset="-120"/>
              </a:rPr>
              <a:t>Rc</a:t>
            </a:r>
            <a:r>
              <a:rPr lang="en-US" altLang="en-US" sz="1100" dirty="0">
                <a:ea typeface="新細明體" pitchFamily="18" charset="-120"/>
              </a:rPr>
              <a:t>=rot(1*pi/180, 3*pi/180, 5*pi/180) % three angles 1,3,5</a:t>
            </a:r>
          </a:p>
          <a:p>
            <a:pPr eaLnBrk="1" hangingPunct="1"/>
            <a:r>
              <a:rPr lang="en-US" altLang="en-US" sz="1100" dirty="0">
                <a:ea typeface="新細明體" pitchFamily="18" charset="-120"/>
              </a:rPr>
              <a:t>function </a:t>
            </a:r>
            <a:r>
              <a:rPr lang="en-US" altLang="en-US" sz="1100" dirty="0" err="1">
                <a:ea typeface="新細明體" pitchFamily="18" charset="-120"/>
              </a:rPr>
              <a:t>Rc</a:t>
            </a:r>
            <a:r>
              <a:rPr lang="en-US" altLang="en-US" sz="1100" dirty="0">
                <a:ea typeface="新細明體" pitchFamily="18" charset="-120"/>
              </a:rPr>
              <a:t>=rot(</a:t>
            </a:r>
            <a:r>
              <a:rPr lang="en-US" altLang="en-US" sz="1100" dirty="0" err="1">
                <a:ea typeface="新細明體" pitchFamily="18" charset="-120"/>
              </a:rPr>
              <a:t>an_x,an_y,an_z</a:t>
            </a:r>
            <a:r>
              <a:rPr lang="en-US" altLang="en-US" sz="1100" dirty="0">
                <a:ea typeface="新細明體" pitchFamily="18" charset="-120"/>
              </a:rPr>
              <a:t>) %in radians</a:t>
            </a:r>
          </a:p>
          <a:p>
            <a:pPr eaLnBrk="1" hangingPunct="1"/>
            <a:r>
              <a:rPr lang="en-US" altLang="en-US" sz="1100" dirty="0">
                <a:ea typeface="新細明體" pitchFamily="18" charset="-120"/>
              </a:rPr>
              <a:t>%</a:t>
            </a:r>
            <a:r>
              <a:rPr lang="en-US" altLang="en-US" sz="1100" dirty="0" err="1">
                <a:ea typeface="新細明體" pitchFamily="18" charset="-120"/>
              </a:rPr>
              <a:t>an_x</a:t>
            </a:r>
            <a:r>
              <a:rPr lang="en-US" altLang="en-US" sz="1100" dirty="0">
                <a:ea typeface="新細明體" pitchFamily="18" charset="-120"/>
              </a:rPr>
              <a:t>=angle rotates about the x-axis(Yaw )</a:t>
            </a:r>
          </a:p>
          <a:p>
            <a:pPr eaLnBrk="1" hangingPunct="1"/>
            <a:r>
              <a:rPr lang="en-US" altLang="en-US" sz="1100" dirty="0">
                <a:ea typeface="新細明體" pitchFamily="18" charset="-120"/>
              </a:rPr>
              <a:t>%</a:t>
            </a:r>
            <a:r>
              <a:rPr lang="en-US" altLang="en-US" sz="1100" dirty="0" err="1">
                <a:ea typeface="新細明體" pitchFamily="18" charset="-120"/>
              </a:rPr>
              <a:t>an_y</a:t>
            </a:r>
            <a:r>
              <a:rPr lang="en-US" altLang="en-US" sz="1100" dirty="0">
                <a:ea typeface="新細明體" pitchFamily="18" charset="-120"/>
              </a:rPr>
              <a:t>=angle rotates about the y-axis (Pitch)</a:t>
            </a:r>
          </a:p>
          <a:p>
            <a:pPr eaLnBrk="1" hangingPunct="1"/>
            <a:r>
              <a:rPr lang="en-US" altLang="en-US" sz="1100" dirty="0">
                <a:ea typeface="新細明體" pitchFamily="18" charset="-120"/>
              </a:rPr>
              <a:t>%</a:t>
            </a:r>
            <a:r>
              <a:rPr lang="en-US" altLang="en-US" sz="1100" dirty="0" err="1">
                <a:ea typeface="新細明體" pitchFamily="18" charset="-120"/>
              </a:rPr>
              <a:t>an_z</a:t>
            </a:r>
            <a:r>
              <a:rPr lang="en-US" altLang="en-US" sz="1100" dirty="0">
                <a:ea typeface="新細明體" pitchFamily="18" charset="-120"/>
              </a:rPr>
              <a:t>= angle rotates about the z-axis (Roll)</a:t>
            </a:r>
          </a:p>
          <a:p>
            <a:pPr eaLnBrk="1" hangingPunct="1"/>
            <a:r>
              <a:rPr lang="en-US" altLang="en-US" sz="1100" dirty="0" err="1">
                <a:ea typeface="新細明體" pitchFamily="18" charset="-120"/>
              </a:rPr>
              <a:t>Rz</a:t>
            </a:r>
            <a:r>
              <a:rPr lang="en-US" altLang="en-US" sz="1100" dirty="0">
                <a:ea typeface="新細明體" pitchFamily="18" charset="-120"/>
              </a:rPr>
              <a:t>=[cos(</a:t>
            </a:r>
            <a:r>
              <a:rPr lang="en-US" altLang="en-US" sz="1100" dirty="0" err="1">
                <a:ea typeface="新細明體" pitchFamily="18" charset="-120"/>
              </a:rPr>
              <a:t>an_z</a:t>
            </a:r>
            <a:r>
              <a:rPr lang="en-US" altLang="en-US" sz="1100" dirty="0">
                <a:ea typeface="新細明體" pitchFamily="18" charset="-120"/>
              </a:rPr>
              <a:t>)   sin(</a:t>
            </a:r>
            <a:r>
              <a:rPr lang="en-US" altLang="en-US" sz="1100" dirty="0" err="1">
                <a:ea typeface="新細明體" pitchFamily="18" charset="-120"/>
              </a:rPr>
              <a:t>an_z</a:t>
            </a:r>
            <a:r>
              <a:rPr lang="en-US" altLang="en-US" sz="1100" dirty="0">
                <a:ea typeface="新細明體" pitchFamily="18" charset="-120"/>
              </a:rPr>
              <a:t>)   0</a:t>
            </a:r>
          </a:p>
          <a:p>
            <a:pPr eaLnBrk="1" hangingPunct="1"/>
            <a:r>
              <a:rPr lang="en-US" altLang="en-US" sz="1100" dirty="0">
                <a:ea typeface="新細明體" pitchFamily="18" charset="-120"/>
              </a:rPr>
              <a:t>    -sin(</a:t>
            </a:r>
            <a:r>
              <a:rPr lang="en-US" altLang="en-US" sz="1100" dirty="0" err="1">
                <a:ea typeface="新細明體" pitchFamily="18" charset="-120"/>
              </a:rPr>
              <a:t>an_z</a:t>
            </a:r>
            <a:r>
              <a:rPr lang="en-US" altLang="en-US" sz="1100" dirty="0">
                <a:ea typeface="新細明體" pitchFamily="18" charset="-120"/>
              </a:rPr>
              <a:t>)   cos(</a:t>
            </a:r>
            <a:r>
              <a:rPr lang="en-US" altLang="en-US" sz="1100" dirty="0" err="1">
                <a:ea typeface="新細明體" pitchFamily="18" charset="-120"/>
              </a:rPr>
              <a:t>an_z</a:t>
            </a:r>
            <a:r>
              <a:rPr lang="en-US" altLang="en-US" sz="1100" dirty="0">
                <a:ea typeface="新細明體" pitchFamily="18" charset="-120"/>
              </a:rPr>
              <a:t>)   0</a:t>
            </a:r>
          </a:p>
          <a:p>
            <a:pPr eaLnBrk="1" hangingPunct="1"/>
            <a:r>
              <a:rPr lang="en-US" altLang="en-US" sz="1100" dirty="0">
                <a:ea typeface="新細明體" pitchFamily="18" charset="-120"/>
              </a:rPr>
              <a:t>    0           0           1];</a:t>
            </a:r>
          </a:p>
          <a:p>
            <a:pPr eaLnBrk="1" hangingPunct="1"/>
            <a:r>
              <a:rPr lang="en-US" altLang="en-US" sz="1100" dirty="0">
                <a:ea typeface="新細明體" pitchFamily="18" charset="-120"/>
              </a:rPr>
              <a:t>Ry=[cos(</a:t>
            </a:r>
            <a:r>
              <a:rPr lang="en-US" altLang="en-US" sz="1100" dirty="0" err="1">
                <a:ea typeface="新細明體" pitchFamily="18" charset="-120"/>
              </a:rPr>
              <a:t>an_y</a:t>
            </a:r>
            <a:r>
              <a:rPr lang="en-US" altLang="en-US" sz="1100" dirty="0">
                <a:ea typeface="新細明體" pitchFamily="18" charset="-120"/>
              </a:rPr>
              <a:t>)   0           -sin(</a:t>
            </a:r>
            <a:r>
              <a:rPr lang="en-US" altLang="en-US" sz="1100" dirty="0" err="1">
                <a:ea typeface="新細明體" pitchFamily="18" charset="-120"/>
              </a:rPr>
              <a:t>an_y</a:t>
            </a:r>
            <a:r>
              <a:rPr lang="en-US" altLang="en-US" sz="1100" dirty="0">
                <a:ea typeface="新細明體" pitchFamily="18" charset="-120"/>
              </a:rPr>
              <a:t>)</a:t>
            </a:r>
          </a:p>
          <a:p>
            <a:pPr eaLnBrk="1" hangingPunct="1"/>
            <a:r>
              <a:rPr lang="en-US" altLang="en-US" sz="1100" dirty="0">
                <a:ea typeface="新細明體" pitchFamily="18" charset="-120"/>
              </a:rPr>
              <a:t>    0           1           0</a:t>
            </a:r>
          </a:p>
          <a:p>
            <a:pPr eaLnBrk="1" hangingPunct="1"/>
            <a:r>
              <a:rPr lang="en-US" altLang="en-US" sz="1100" dirty="0">
                <a:ea typeface="新細明體" pitchFamily="18" charset="-120"/>
              </a:rPr>
              <a:t>    sin(</a:t>
            </a:r>
            <a:r>
              <a:rPr lang="en-US" altLang="en-US" sz="1100" dirty="0" err="1">
                <a:ea typeface="新細明體" pitchFamily="18" charset="-120"/>
              </a:rPr>
              <a:t>an_y</a:t>
            </a:r>
            <a:r>
              <a:rPr lang="en-US" altLang="en-US" sz="1100" dirty="0">
                <a:ea typeface="新細明體" pitchFamily="18" charset="-120"/>
              </a:rPr>
              <a:t>)    0           cos(</a:t>
            </a:r>
            <a:r>
              <a:rPr lang="en-US" altLang="en-US" sz="1100" dirty="0" err="1">
                <a:ea typeface="新細明體" pitchFamily="18" charset="-120"/>
              </a:rPr>
              <a:t>an_y</a:t>
            </a:r>
            <a:r>
              <a:rPr lang="en-US" altLang="en-US" sz="1100" dirty="0">
                <a:ea typeface="新細明體" pitchFamily="18" charset="-120"/>
              </a:rPr>
              <a:t>)];</a:t>
            </a:r>
          </a:p>
          <a:p>
            <a:pPr eaLnBrk="1" hangingPunct="1"/>
            <a:r>
              <a:rPr lang="en-US" altLang="en-US" sz="1100" dirty="0">
                <a:ea typeface="新細明體" pitchFamily="18" charset="-120"/>
              </a:rPr>
              <a:t>Rx=[1           0           0</a:t>
            </a:r>
          </a:p>
          <a:p>
            <a:pPr eaLnBrk="1" hangingPunct="1"/>
            <a:r>
              <a:rPr lang="en-US" altLang="en-US" sz="1100" dirty="0">
                <a:ea typeface="新細明體" pitchFamily="18" charset="-120"/>
              </a:rPr>
              <a:t>    0           cos(</a:t>
            </a:r>
            <a:r>
              <a:rPr lang="en-US" altLang="en-US" sz="1100" dirty="0" err="1">
                <a:ea typeface="新細明體" pitchFamily="18" charset="-120"/>
              </a:rPr>
              <a:t>an_x</a:t>
            </a:r>
            <a:r>
              <a:rPr lang="en-US" altLang="en-US" sz="1100" dirty="0">
                <a:ea typeface="新細明體" pitchFamily="18" charset="-120"/>
              </a:rPr>
              <a:t>)   sin(</a:t>
            </a:r>
            <a:r>
              <a:rPr lang="en-US" altLang="en-US" sz="1100" dirty="0" err="1">
                <a:ea typeface="新細明體" pitchFamily="18" charset="-120"/>
              </a:rPr>
              <a:t>an_x</a:t>
            </a:r>
            <a:r>
              <a:rPr lang="en-US" altLang="en-US" sz="1100" dirty="0">
                <a:ea typeface="新細明體" pitchFamily="18" charset="-120"/>
              </a:rPr>
              <a:t>)</a:t>
            </a:r>
          </a:p>
          <a:p>
            <a:pPr eaLnBrk="1" hangingPunct="1"/>
            <a:r>
              <a:rPr lang="en-US" altLang="en-US" sz="1100" dirty="0">
                <a:ea typeface="新細明體" pitchFamily="18" charset="-120"/>
              </a:rPr>
              <a:t>    0           -sin(</a:t>
            </a:r>
            <a:r>
              <a:rPr lang="en-US" altLang="en-US" sz="1100" dirty="0" err="1">
                <a:ea typeface="新細明體" pitchFamily="18" charset="-120"/>
              </a:rPr>
              <a:t>an_x</a:t>
            </a:r>
            <a:r>
              <a:rPr lang="en-US" altLang="en-US" sz="1100" dirty="0">
                <a:ea typeface="新細明體" pitchFamily="18" charset="-120"/>
              </a:rPr>
              <a:t>)  cos(</a:t>
            </a:r>
            <a:r>
              <a:rPr lang="en-US" altLang="en-US" sz="1100" dirty="0" err="1">
                <a:ea typeface="新細明體" pitchFamily="18" charset="-120"/>
              </a:rPr>
              <a:t>an_x</a:t>
            </a:r>
            <a:r>
              <a:rPr lang="en-US" altLang="en-US" sz="1100" dirty="0">
                <a:ea typeface="新細明體" pitchFamily="18" charset="-120"/>
              </a:rPr>
              <a:t>)]</a:t>
            </a:r>
          </a:p>
          <a:p>
            <a:pPr eaLnBrk="1" hangingPunct="1"/>
            <a:endParaRPr lang="en-US" altLang="en-US" sz="1100" dirty="0">
              <a:ea typeface="新細明體" pitchFamily="18" charset="-120"/>
            </a:endParaRPr>
          </a:p>
          <a:p>
            <a:pPr eaLnBrk="1" hangingPunct="1"/>
            <a:r>
              <a:rPr lang="en-US" altLang="en-US" sz="1100" dirty="0" err="1">
                <a:ea typeface="新細明體" pitchFamily="18" charset="-120"/>
              </a:rPr>
              <a:t>Rc</a:t>
            </a:r>
            <a:r>
              <a:rPr lang="en-US" altLang="en-US" sz="1100" dirty="0">
                <a:ea typeface="新細明體" pitchFamily="18" charset="-120"/>
              </a:rPr>
              <a:t> = Rx*Ry*</a:t>
            </a:r>
            <a:r>
              <a:rPr lang="en-US" altLang="en-US" sz="1100" dirty="0" err="1">
                <a:ea typeface="新細明體" pitchFamily="18" charset="-120"/>
              </a:rPr>
              <a:t>Rz</a:t>
            </a:r>
            <a:r>
              <a:rPr lang="en-US" altLang="en-US" sz="1100" dirty="0">
                <a:ea typeface="新細明體" pitchFamily="18" charset="-120"/>
              </a:rPr>
              <a:t>;</a:t>
            </a:r>
          </a:p>
          <a:p>
            <a:pPr eaLnBrk="1" hangingPunct="1"/>
            <a:r>
              <a:rPr lang="en-US" altLang="en-US" sz="1100" dirty="0">
                <a:ea typeface="新細明體" pitchFamily="18" charset="-120"/>
              </a:rPr>
              <a:t>%Properties transpose(R)*R=I, inverse(R)*R=I, inverse(R)=transpose(R), </a:t>
            </a:r>
            <a:r>
              <a:rPr lang="en-US" altLang="en-US" sz="1100" dirty="0" err="1">
                <a:ea typeface="新細明體" pitchFamily="18" charset="-120"/>
              </a:rPr>
              <a:t>det</a:t>
            </a:r>
            <a:r>
              <a:rPr lang="en-US" altLang="en-US" sz="1100" dirty="0">
                <a:ea typeface="新細明體" pitchFamily="18" charset="-120"/>
              </a:rPr>
              <a:t>(R)=I .</a:t>
            </a:r>
          </a:p>
          <a:p>
            <a:pPr eaLnBrk="1" hangingPunct="1"/>
            <a:endParaRPr lang="en-US" altLang="en-US" dirty="0">
              <a:ea typeface="新細明體" pitchFamily="18" charset="-120"/>
            </a:endParaRPr>
          </a:p>
        </p:txBody>
      </p:sp>
      <p:sp>
        <p:nvSpPr>
          <p:cNvPr id="78854" name="Content Placeholder 6"/>
          <p:cNvSpPr>
            <a:spLocks noGrp="1"/>
          </p:cNvSpPr>
          <p:nvPr>
            <p:ph sz="half" idx="4294967295"/>
          </p:nvPr>
        </p:nvSpPr>
        <p:spPr>
          <a:xfrm>
            <a:off x="0" y="381000"/>
            <a:ext cx="4038600" cy="4525963"/>
          </a:xfrm>
        </p:spPr>
        <p:txBody>
          <a:bodyPr/>
          <a:lstStyle/>
          <a:p>
            <a:pPr eaLnBrk="1" hangingPunct="1">
              <a:lnSpc>
                <a:spcPct val="80000"/>
              </a:lnSpc>
            </a:pPr>
            <a:r>
              <a:rPr lang="en-US" altLang="en-US" sz="1300">
                <a:ea typeface="新細明體" pitchFamily="18" charset="-120"/>
              </a:rPr>
              <a:t>% a 3D point P</a:t>
            </a:r>
          </a:p>
          <a:p>
            <a:pPr eaLnBrk="1" hangingPunct="1">
              <a:lnSpc>
                <a:spcPct val="80000"/>
              </a:lnSpc>
            </a:pPr>
            <a:r>
              <a:rPr lang="en-US" altLang="en-US" sz="1300">
                <a:ea typeface="新細明體" pitchFamily="18" charset="-120"/>
              </a:rPr>
              <a:t>xx=300 %object width</a:t>
            </a:r>
          </a:p>
          <a:p>
            <a:pPr eaLnBrk="1" hangingPunct="1">
              <a:lnSpc>
                <a:spcPct val="80000"/>
              </a:lnSpc>
            </a:pPr>
            <a:r>
              <a:rPr lang="en-US" altLang="en-US" sz="1300">
                <a:ea typeface="新細明體" pitchFamily="18" charset="-120"/>
              </a:rPr>
              <a:t>yy=300 %object height</a:t>
            </a:r>
          </a:p>
          <a:p>
            <a:pPr eaLnBrk="1" hangingPunct="1">
              <a:lnSpc>
                <a:spcPct val="80000"/>
              </a:lnSpc>
            </a:pPr>
            <a:r>
              <a:rPr lang="en-US" altLang="en-US" sz="1300">
                <a:ea typeface="新細明體" pitchFamily="18" charset="-120"/>
              </a:rPr>
              <a:t>zz=1000 %object distance  from the world origin</a:t>
            </a:r>
          </a:p>
          <a:p>
            <a:pPr eaLnBrk="1" hangingPunct="1">
              <a:lnSpc>
                <a:spcPct val="80000"/>
              </a:lnSpc>
            </a:pPr>
            <a:r>
              <a:rPr lang="en-US" altLang="en-US" sz="1300">
                <a:ea typeface="新細明體" pitchFamily="18" charset="-120"/>
              </a:rPr>
              <a:t>Pw1=[0 -yy*f zz*f 1]' %P_w is at a 3D position in world coorinates</a:t>
            </a:r>
          </a:p>
          <a:p>
            <a:pPr eaLnBrk="1" hangingPunct="1">
              <a:lnSpc>
                <a:spcPct val="80000"/>
              </a:lnSpc>
            </a:pPr>
            <a:r>
              <a:rPr lang="en-US" altLang="en-US" sz="1300">
                <a:ea typeface="新細明體" pitchFamily="18" charset="-120"/>
              </a:rPr>
              <a:t>Pw2=[0 yy*f zz*f 1]' %P_w is at a 3D position in world coorinates</a:t>
            </a:r>
          </a:p>
          <a:p>
            <a:pPr eaLnBrk="1" hangingPunct="1">
              <a:lnSpc>
                <a:spcPct val="80000"/>
              </a:lnSpc>
            </a:pPr>
            <a:r>
              <a:rPr lang="en-US" altLang="en-US" sz="1300">
                <a:ea typeface="新細明體" pitchFamily="18" charset="-120"/>
              </a:rPr>
              <a:t>Pw3=[-xx*f 300*f zz*f  1]' %P_w is at a 3D point in world coord.</a:t>
            </a:r>
          </a:p>
          <a:p>
            <a:pPr eaLnBrk="1" hangingPunct="1">
              <a:lnSpc>
                <a:spcPct val="80000"/>
              </a:lnSpc>
            </a:pPr>
            <a:r>
              <a:rPr lang="en-US" altLang="en-US" sz="1300">
                <a:ea typeface="新細明體" pitchFamily="18" charset="-120"/>
              </a:rPr>
              <a:t>Pw4=[xx*f 300*f zz*f  1]' %P_w is at a 3D point in world coord.</a:t>
            </a:r>
          </a:p>
          <a:p>
            <a:pPr eaLnBrk="1" hangingPunct="1">
              <a:lnSpc>
                <a:spcPct val="80000"/>
              </a:lnSpc>
            </a:pPr>
            <a:r>
              <a:rPr lang="en-US" altLang="en-US" sz="1300">
                <a:ea typeface="新細明體" pitchFamily="18" charset="-120"/>
              </a:rPr>
              <a:t>Pw=[Pw1 Pw2 Pw3 Pw4]</a:t>
            </a:r>
          </a:p>
          <a:p>
            <a:pPr eaLnBrk="1" hangingPunct="1">
              <a:lnSpc>
                <a:spcPct val="80000"/>
              </a:lnSpc>
            </a:pPr>
            <a:r>
              <a:rPr lang="en-US" altLang="en-US" sz="1300">
                <a:ea typeface="新細明體" pitchFamily="18" charset="-120"/>
              </a:rPr>
              <a:t>%Pcam=Rcw*(Pw-Tc)  %P_c is at a 3D position in cam coord.</a:t>
            </a:r>
          </a:p>
          <a:p>
            <a:pPr eaLnBrk="1" hangingPunct="1">
              <a:lnSpc>
                <a:spcPct val="80000"/>
              </a:lnSpc>
            </a:pPr>
            <a:r>
              <a:rPr lang="en-US" altLang="en-US" sz="1300">
                <a:ea typeface="新細明體" pitchFamily="18" charset="-120"/>
              </a:rPr>
              <a:t>%%---- projection----------------------</a:t>
            </a:r>
          </a:p>
          <a:p>
            <a:pPr eaLnBrk="1" hangingPunct="1">
              <a:lnSpc>
                <a:spcPct val="80000"/>
              </a:lnSpc>
            </a:pPr>
            <a:r>
              <a:rPr lang="en-US" altLang="en-US" sz="1300">
                <a:ea typeface="新細明體" pitchFamily="18" charset="-120"/>
              </a:rPr>
              <a:t>%Kext=Rc*[eye(3), -1*Tc] %eye(n) is an identity matrix of size nxn</a:t>
            </a:r>
          </a:p>
          <a:p>
            <a:pPr eaLnBrk="1" hangingPunct="1">
              <a:lnSpc>
                <a:spcPct val="80000"/>
              </a:lnSpc>
            </a:pPr>
            <a:r>
              <a:rPr lang="en-US" altLang="en-US" sz="1300">
                <a:ea typeface="新細明體" pitchFamily="18" charset="-120"/>
              </a:rPr>
              <a:t>Kext=Rc*[eye(3), -1*Tc] %eye(n) is an identity matrix of size nxn</a:t>
            </a:r>
          </a:p>
          <a:p>
            <a:pPr eaLnBrk="1" hangingPunct="1">
              <a:lnSpc>
                <a:spcPct val="80000"/>
              </a:lnSpc>
            </a:pPr>
            <a:r>
              <a:rPr lang="en-US" altLang="en-US" sz="1300">
                <a:ea typeface="新細明體" pitchFamily="18" charset="-120"/>
              </a:rPr>
              <a:t>x=Kint*Kext*[Pw]</a:t>
            </a:r>
          </a:p>
          <a:p>
            <a:pPr eaLnBrk="1" hangingPunct="1">
              <a:lnSpc>
                <a:spcPct val="80000"/>
              </a:lnSpc>
            </a:pPr>
            <a:r>
              <a:rPr lang="en-US" altLang="en-US" sz="1300">
                <a:ea typeface="新細明體" pitchFamily="18" charset="-120"/>
              </a:rPr>
              <a:t>u=x(1,:)./x(3,:),    v=x(2,:)./x(3,:)</a:t>
            </a:r>
          </a:p>
          <a:p>
            <a:pPr eaLnBrk="1" hangingPunct="1">
              <a:lnSpc>
                <a:spcPct val="80000"/>
              </a:lnSpc>
            </a:pPr>
            <a:r>
              <a:rPr lang="en-US" altLang="en-US" sz="1300">
                <a:ea typeface="新細明體" pitchFamily="18" charset="-120"/>
              </a:rPr>
              <a:t>%Properties transpose(R)*R=I, inverse(R)*R=I, inverse(R)=transpose(R), det(R)=I .</a:t>
            </a:r>
          </a:p>
          <a:p>
            <a:pPr eaLnBrk="1" hangingPunct="1">
              <a:lnSpc>
                <a:spcPct val="80000"/>
              </a:lnSpc>
            </a:pPr>
            <a:endParaRPr lang="en-US" altLang="en-US" sz="3000">
              <a:ea typeface="新細明體" pitchFamily="18" charset="-120"/>
            </a:endParaRPr>
          </a:p>
          <a:p>
            <a:pPr eaLnBrk="1" hangingPunct="1">
              <a:lnSpc>
                <a:spcPct val="80000"/>
              </a:lnSpc>
            </a:pPr>
            <a:endParaRPr lang="en-US" altLang="en-US" sz="300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127</a:t>
            </a:fld>
            <a:endParaRPr lang="en-US" altLang="en-US"/>
          </a:p>
        </p:txBody>
      </p:sp>
    </p:spTree>
    <p:extLst>
      <p:ext uri="{BB962C8B-B14F-4D97-AF65-F5344CB8AC3E}">
        <p14:creationId xmlns:p14="http://schemas.microsoft.com/office/powerpoint/2010/main" val="33241539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T.8</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124744"/>
                <a:ext cx="8229600" cy="5616624"/>
              </a:xfrm>
            </p:spPr>
            <p:txBody>
              <a:bodyPr>
                <a:normAutofit/>
              </a:bodyPr>
              <a:lstStyle/>
              <a:p>
                <a:r>
                  <a:rPr lang="en-US" sz="2400" dirty="0"/>
                  <a:t>Assume that the rotation transformation </a:t>
                </a:r>
                <a:r>
                  <a:rPr lang="en-US" sz="2400" dirty="0" err="1"/>
                  <a:t>R</a:t>
                </a:r>
                <a:r>
                  <a:rPr lang="en-US" sz="2400" baseline="-25000" dirty="0" err="1"/>
                  <a:t>cam</a:t>
                </a:r>
                <a:r>
                  <a:rPr lang="en-US" sz="2400" baseline="-25000" dirty="0"/>
                  <a:t> </a:t>
                </a:r>
                <a:r>
                  <a:rPr lang="en-US" sz="2400" dirty="0"/>
                  <a:t>=R</a:t>
                </a:r>
                <a:r>
                  <a:rPr lang="en-US" sz="2400" baseline="-25000" dirty="0"/>
                  <a:t>c</a:t>
                </a:r>
                <a:r>
                  <a:rPr lang="en-US" sz="2400" baseline="30000" dirty="0"/>
                  <a:t>-1</a:t>
                </a:r>
                <a:r>
                  <a:rPr lang="en-US" sz="2400" dirty="0"/>
                  <a:t> from the world coordinate system to camera coordinate system is</a:t>
                </a:r>
              </a:p>
              <a:p>
                <a:r>
                  <a:rPr lang="en-US" sz="2400" dirty="0"/>
                  <a:t> </a:t>
                </a:r>
                <a14:m>
                  <m:oMath xmlns:m="http://schemas.openxmlformats.org/officeDocument/2006/math">
                    <m:r>
                      <a:rPr lang="en-US" sz="1800" i="1">
                        <a:latin typeface="Cambria Math"/>
                      </a:rPr>
                      <m:t>𝑅</m:t>
                    </m:r>
                    <m:r>
                      <a:rPr lang="en-US" sz="1800" b="0" i="1" smtClean="0">
                        <a:latin typeface="Cambria Math"/>
                      </a:rPr>
                      <m:t>𝑐</m:t>
                    </m:r>
                    <m:r>
                      <a:rPr lang="en-US" sz="1800" i="1">
                        <a:latin typeface="Cambria Math"/>
                      </a:rPr>
                      <m:t>=</m:t>
                    </m:r>
                    <m:d>
                      <m:dPr>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r>
                                <m:rPr>
                                  <m:brk m:alnAt="7"/>
                                </m:rPr>
                                <a:rPr lang="en-US" sz="1800" i="1">
                                  <a:latin typeface="Cambria Math"/>
                                </a:rPr>
                                <m:t>−</m:t>
                              </m:r>
                              <m:r>
                                <a:rPr lang="en-US" sz="1800" i="1">
                                  <a:latin typeface="Cambria Math"/>
                                </a:rPr>
                                <m:t>0.6612</m:t>
                              </m:r>
                            </m:e>
                            <m:e>
                              <m:r>
                                <a:rPr lang="en-US" sz="1800" i="1">
                                  <a:latin typeface="Cambria Math"/>
                                </a:rPr>
                                <m:t>−0.4121</m:t>
                              </m:r>
                            </m:e>
                            <m:e>
                              <m:r>
                                <a:rPr lang="en-US" sz="1800" i="1">
                                  <a:latin typeface="Cambria Math"/>
                                </a:rPr>
                                <m:t>−0.6269</m:t>
                              </m:r>
                            </m:e>
                          </m:mr>
                          <m:mr>
                            <m:e>
                              <m:r>
                                <a:rPr lang="en-US" sz="1800" i="1">
                                  <a:latin typeface="Cambria Math"/>
                                </a:rPr>
                                <m:t>−0.6742</m:t>
                              </m:r>
                            </m:e>
                            <m:e>
                              <m:r>
                                <a:rPr lang="en-US" sz="1800" i="1">
                                  <a:latin typeface="Cambria Math"/>
                                </a:rPr>
                                <m:t>−0.0400</m:t>
                              </m:r>
                            </m:e>
                            <m:e>
                              <m:r>
                                <a:rPr lang="en-US" sz="1800" i="1">
                                  <a:latin typeface="Cambria Math"/>
                                </a:rPr>
                                <m:t>0.7375</m:t>
                              </m:r>
                            </m:e>
                          </m:mr>
                          <m:mr>
                            <m:e>
                              <m:r>
                                <a:rPr lang="en-US" sz="1800" i="1">
                                  <a:latin typeface="Cambria Math"/>
                                </a:rPr>
                                <m:t>−0.3290</m:t>
                              </m:r>
                            </m:e>
                            <m:e>
                              <m:r>
                                <a:rPr lang="en-US" sz="1800" i="1">
                                  <a:latin typeface="Cambria Math"/>
                                </a:rPr>
                                <m:t>0.9103</m:t>
                              </m:r>
                            </m:e>
                            <m:e>
                              <m:r>
                                <a:rPr lang="en-US" sz="1800" i="1">
                                  <a:latin typeface="Cambria Math"/>
                                </a:rPr>
                                <m:t>−0.2513</m:t>
                              </m:r>
                            </m:e>
                          </m:mr>
                        </m:m>
                      </m:e>
                    </m:d>
                  </m:oMath>
                </a14:m>
                <a:r>
                  <a:rPr lang="en-US" sz="2400" dirty="0"/>
                  <a:t> and the camera center in the world coordinates is denoted as </a:t>
                </a:r>
                <a14:m>
                  <m:oMath xmlns:m="http://schemas.openxmlformats.org/officeDocument/2006/math">
                    <m:r>
                      <a:rPr lang="en-US" sz="1800" i="1">
                        <a:latin typeface="Cambria Math"/>
                      </a:rPr>
                      <m:t>𝐶</m:t>
                    </m:r>
                    <m:r>
                      <a:rPr lang="en-US" sz="1800" i="1">
                        <a:latin typeface="Cambria Math"/>
                      </a:rPr>
                      <m:t>=</m:t>
                    </m:r>
                    <m:sSup>
                      <m:sSupPr>
                        <m:ctrlPr>
                          <a:rPr lang="en-US" sz="1800" i="1">
                            <a:latin typeface="Cambria Math" panose="02040503050406030204" pitchFamily="18" charset="0"/>
                          </a:rPr>
                        </m:ctrlPr>
                      </m:sSupPr>
                      <m:e>
                        <m:r>
                          <a:rPr lang="en-US" sz="1800" i="1">
                            <a:latin typeface="Cambria Math"/>
                          </a:rPr>
                          <m:t>(1, 2, 3)</m:t>
                        </m:r>
                      </m:e>
                      <m:sup>
                        <m:r>
                          <a:rPr lang="en-US" sz="1800" i="1">
                            <a:latin typeface="Cambria Math"/>
                          </a:rPr>
                          <m:t>𝑇</m:t>
                        </m:r>
                      </m:sup>
                    </m:sSup>
                  </m:oMath>
                </a14:m>
                <a:r>
                  <a:rPr lang="en-US" sz="2400" dirty="0"/>
                  <a:t> meters. </a:t>
                </a:r>
              </a:p>
              <a:p>
                <a:r>
                  <a:rPr lang="en-US" sz="2400" dirty="0"/>
                  <a:t>There is a 3-D point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𝑤</m:t>
                        </m:r>
                      </m:sub>
                    </m:sSub>
                    <m:r>
                      <a:rPr lang="en-US" sz="2400" i="1">
                        <a:latin typeface="Cambria Math"/>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a:rPr>
                              <m:t>5, 5, 5</m:t>
                            </m:r>
                          </m:e>
                        </m:d>
                      </m:e>
                      <m:sup>
                        <m:r>
                          <a:rPr lang="en-US" sz="2400" i="1">
                            <a:latin typeface="Cambria Math"/>
                          </a:rPr>
                          <m:t>𝑇</m:t>
                        </m:r>
                      </m:sup>
                    </m:sSup>
                  </m:oMath>
                </a14:m>
                <a:r>
                  <a:rPr lang="en-US" sz="2400" dirty="0"/>
                  <a:t> meters in the world coordinates. Compute the 3D coordinates of this point , called </a:t>
                </a:r>
                <a:r>
                  <a:rPr lang="en-US" sz="2400" i="1" dirty="0"/>
                  <a:t>P</a:t>
                </a:r>
                <a:r>
                  <a:rPr lang="en-US" sz="2400" i="1" baseline="-25000" dirty="0"/>
                  <a:t>a</a:t>
                </a:r>
                <a:r>
                  <a:rPr lang="en-US" sz="2400" dirty="0"/>
                  <a:t>, at the camera coordinate system.</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124744"/>
                <a:ext cx="8229600" cy="5616624"/>
              </a:xfrm>
              <a:blipFill rotWithShape="1">
                <a:blip r:embed="rId2"/>
                <a:stretch>
                  <a:fillRect l="-1037" t="-869" r="-118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en-US"/>
              <a:t>Cameras v240117a</a:t>
            </a:r>
          </a:p>
        </p:txBody>
      </p:sp>
      <p:sp>
        <p:nvSpPr>
          <p:cNvPr id="7" name="Slide Number Placeholder 6"/>
          <p:cNvSpPr>
            <a:spLocks noGrp="1"/>
          </p:cNvSpPr>
          <p:nvPr>
            <p:ph type="sldNum" sz="quarter" idx="12"/>
          </p:nvPr>
        </p:nvSpPr>
        <p:spPr/>
        <p:txBody>
          <a:bodyPr/>
          <a:lstStyle/>
          <a:p>
            <a:pPr>
              <a:defRPr/>
            </a:pPr>
            <a:fld id="{D9406055-A792-4810-96E3-D6C99BF97503}" type="slidenum">
              <a:rPr lang="en-US" altLang="en-US" smtClean="0"/>
              <a:pPr>
                <a:defRPr/>
              </a:pPr>
              <a:t>128</a:t>
            </a:fld>
            <a:endParaRPr lang="en-US" altLang="en-US"/>
          </a:p>
        </p:txBody>
      </p:sp>
    </p:spTree>
    <p:extLst>
      <p:ext uri="{BB962C8B-B14F-4D97-AF65-F5344CB8AC3E}">
        <p14:creationId xmlns:p14="http://schemas.microsoft.com/office/powerpoint/2010/main" val="13958514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Answers tutorial T.8</a:t>
            </a:r>
            <a:endParaRPr lang="en-US" dirty="0"/>
          </a:p>
        </p:txBody>
      </p:sp>
      <p:sp>
        <p:nvSpPr>
          <p:cNvPr id="3" name="Content Placeholder 2"/>
          <p:cNvSpPr>
            <a:spLocks noGrp="1"/>
          </p:cNvSpPr>
          <p:nvPr>
            <p:ph idx="1"/>
          </p:nvPr>
        </p:nvSpPr>
        <p:spPr/>
        <p:txBody>
          <a:bodyPr/>
          <a:lstStyle/>
          <a:p>
            <a:r>
              <a:rPr lang="en-US" dirty="0"/>
              <a:t>From the question, we can get that</a:t>
            </a:r>
          </a:p>
          <a:p>
            <a:endParaRPr lang="en-US" dirty="0"/>
          </a:p>
        </p:txBody>
      </p:sp>
      <mc:AlternateContent xmlns:mc="http://schemas.openxmlformats.org/markup-compatibility/2006" xmlns:a14="http://schemas.microsoft.com/office/drawing/2010/main">
        <mc:Choice Requires="a14">
          <p:sp>
            <p:nvSpPr>
              <p:cNvPr id="6" name="Rectangle 5"/>
              <p:cNvSpPr/>
              <p:nvPr/>
            </p:nvSpPr>
            <p:spPr>
              <a:xfrm>
                <a:off x="609600" y="2183370"/>
                <a:ext cx="6629400" cy="2022285"/>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𝑝</m:t>
                          </m:r>
                        </m:e>
                        <m:sub>
                          <m:r>
                            <a:rPr lang="en-US" b="0" i="1" smtClean="0">
                              <a:latin typeface="Cambria Math"/>
                            </a:rPr>
                            <m:t>𝑎</m:t>
                          </m:r>
                        </m:sub>
                      </m:sSub>
                      <m:r>
                        <a:rPr lang="en-US" i="1">
                          <a:latin typeface="Cambria Math"/>
                        </a:rPr>
                        <m:t>=</m:t>
                      </m:r>
                      <m:sSub>
                        <m:sSubPr>
                          <m:ctrlPr>
                            <a:rPr lang="en-US" i="1">
                              <a:latin typeface="Cambria Math" panose="02040503050406030204" pitchFamily="18" charset="0"/>
                            </a:rPr>
                          </m:ctrlPr>
                        </m:sSubPr>
                        <m:e>
                          <m:r>
                            <a:rPr lang="en-US" i="1">
                              <a:latin typeface="Cambria Math"/>
                            </a:rPr>
                            <m:t>𝑅</m:t>
                          </m:r>
                        </m:e>
                        <m:sub>
                          <m:r>
                            <a:rPr lang="en-US" i="1">
                              <a:latin typeface="Cambria Math"/>
                            </a:rPr>
                            <m:t>𝑐</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𝑝</m:t>
                              </m:r>
                            </m:e>
                            <m:sub>
                              <m:r>
                                <a:rPr lang="en-US" i="1">
                                  <a:latin typeface="Cambria Math"/>
                                </a:rPr>
                                <m:t>𝑤</m:t>
                              </m:r>
                            </m:sub>
                          </m:sSub>
                          <m:r>
                            <a:rPr lang="en-US" i="1">
                              <a:latin typeface="Cambria Math"/>
                            </a:rPr>
                            <m:t>−</m:t>
                          </m:r>
                          <m:r>
                            <a:rPr lang="en-US" i="1">
                              <a:latin typeface="Cambria Math"/>
                            </a:rPr>
                            <m:t>𝐶</m:t>
                          </m:r>
                        </m:e>
                      </m:d>
                    </m:oMath>
                  </m:oMathPara>
                </a14:m>
                <a:br>
                  <a:rPr lang="en-US" i="1" dirty="0">
                    <a:latin typeface="Cambria Math"/>
                  </a:rPr>
                </a:br>
                <a:r>
                  <a:rPr lang="en-US" i="1" dirty="0">
                    <a:latin typeface="Cambria Math"/>
                  </a:rPr>
                  <a:t>      </a:t>
                </a:r>
                <a14:m>
                  <m:oMath xmlns:m="http://schemas.openxmlformats.org/officeDocument/2006/math">
                    <m:r>
                      <a:rPr lang="en-US" i="1">
                        <a:latin typeface="Cambria Math"/>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a:rPr>
                                <m:t>−</m:t>
                              </m:r>
                              <m:r>
                                <a:rPr lang="en-US" i="1">
                                  <a:latin typeface="Cambria Math"/>
                                </a:rPr>
                                <m:t>0.6612</m:t>
                              </m:r>
                            </m:e>
                            <m:e>
                              <m:r>
                                <a:rPr lang="en-US" i="1">
                                  <a:latin typeface="Cambria Math"/>
                                </a:rPr>
                                <m:t>−0.4121</m:t>
                              </m:r>
                            </m:e>
                            <m:e>
                              <m:r>
                                <a:rPr lang="en-US" i="1">
                                  <a:latin typeface="Cambria Math"/>
                                </a:rPr>
                                <m:t>−0.6269</m:t>
                              </m:r>
                            </m:e>
                          </m:mr>
                          <m:mr>
                            <m:e>
                              <m:r>
                                <a:rPr lang="en-US" i="1">
                                  <a:latin typeface="Cambria Math"/>
                                </a:rPr>
                                <m:t>−0.6742</m:t>
                              </m:r>
                            </m:e>
                            <m:e>
                              <m:r>
                                <a:rPr lang="en-US" i="1">
                                  <a:latin typeface="Cambria Math"/>
                                </a:rPr>
                                <m:t>−0.0400</m:t>
                              </m:r>
                            </m:e>
                            <m:e>
                              <m:r>
                                <a:rPr lang="en-US" i="1">
                                  <a:latin typeface="Cambria Math"/>
                                </a:rPr>
                                <m:t>0.7375</m:t>
                              </m:r>
                            </m:e>
                          </m:mr>
                          <m:mr>
                            <m:e>
                              <m:r>
                                <a:rPr lang="en-US" i="1">
                                  <a:latin typeface="Cambria Math"/>
                                </a:rPr>
                                <m:t>−0.3290</m:t>
                              </m:r>
                            </m:e>
                            <m:e>
                              <m:r>
                                <a:rPr lang="en-US" i="1">
                                  <a:latin typeface="Cambria Math"/>
                                </a:rPr>
                                <m:t>0.9103</m:t>
                              </m:r>
                            </m:e>
                            <m:e>
                              <m:r>
                                <a:rPr lang="en-US" i="1">
                                  <a:latin typeface="Cambria Math"/>
                                </a:rPr>
                                <m:t>−0.2513</m:t>
                              </m:r>
                            </m:e>
                          </m:mr>
                        </m:m>
                      </m:e>
                    </m:d>
                    <m:r>
                      <a:rPr lang="en-US" i="1">
                        <a:latin typeface="Cambria Math"/>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5, 5, 5</m:t>
                                </m:r>
                              </m:e>
                            </m:d>
                          </m:e>
                          <m:sup>
                            <m:r>
                              <a:rPr lang="en-US" i="1">
                                <a:latin typeface="Cambria Math"/>
                              </a:rPr>
                              <m:t>𝑇</m:t>
                            </m:r>
                          </m:sup>
                        </m:sSup>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1, 2, 3</m:t>
                                </m:r>
                              </m:e>
                            </m:d>
                          </m:e>
                          <m:sup>
                            <m:r>
                              <a:rPr lang="en-US" i="1">
                                <a:latin typeface="Cambria Math"/>
                              </a:rPr>
                              <m:t>𝑇</m:t>
                            </m:r>
                          </m:sup>
                        </m:sSup>
                      </m:e>
                    </m:d>
                  </m:oMath>
                </a14:m>
                <a:br>
                  <a:rPr lang="en-US" i="1" dirty="0">
                    <a:latin typeface="Cambria Math"/>
                  </a:rPr>
                </a:br>
                <a:r>
                  <a:rPr lang="en-US" i="1" dirty="0">
                    <a:latin typeface="Cambria Math"/>
                  </a:rPr>
                  <a:t>      </a:t>
                </a:r>
                <a14:m>
                  <m:oMath xmlns:m="http://schemas.openxmlformats.org/officeDocument/2006/math">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−5.1349, −1.3418, 0.9123</m:t>
                            </m:r>
                          </m:e>
                        </m:d>
                      </m:e>
                      <m:sup>
                        <m:r>
                          <a:rPr lang="en-US" i="1">
                            <a:latin typeface="Cambria Math"/>
                          </a:rPr>
                          <m:t>𝑇</m:t>
                        </m:r>
                      </m:sup>
                    </m:sSup>
                  </m:oMath>
                </a14:m>
                <a:endParaRPr lang="en-US" i="1" dirty="0">
                  <a:latin typeface="Cambria Math"/>
                </a:endParaRPr>
              </a:p>
            </p:txBody>
          </p:sp>
        </mc:Choice>
        <mc:Fallback xmlns="">
          <p:sp>
            <p:nvSpPr>
              <p:cNvPr id="6" name="Rectangle 5"/>
              <p:cNvSpPr>
                <a:spLocks noRot="1" noChangeAspect="1" noMove="1" noResize="1" noEditPoints="1" noAdjustHandles="1" noChangeArrowheads="1" noChangeShapeType="1" noTextEdit="1"/>
              </p:cNvSpPr>
              <p:nvPr/>
            </p:nvSpPr>
            <p:spPr>
              <a:xfrm>
                <a:off x="609600" y="2183370"/>
                <a:ext cx="6629400" cy="2022285"/>
              </a:xfrm>
              <a:prstGeom prst="rect">
                <a:avLst/>
              </a:prstGeom>
              <a:blipFill rotWithShape="1">
                <a:blip r:embed="rId2"/>
                <a:stretch>
                  <a:fillRect/>
                </a:stretch>
              </a:blipFill>
            </p:spPr>
            <p:txBody>
              <a:bodyPr/>
              <a:lstStyle/>
              <a:p>
                <a:r>
                  <a:rPr lang="en-US">
                    <a:noFill/>
                  </a:rPr>
                  <a:t> </a:t>
                </a:r>
              </a:p>
            </p:txBody>
          </p:sp>
        </mc:Fallback>
      </mc:AlternateContent>
      <p:sp>
        <p:nvSpPr>
          <p:cNvPr id="7" name="TextBox 6"/>
          <p:cNvSpPr txBox="1"/>
          <p:nvPr/>
        </p:nvSpPr>
        <p:spPr>
          <a:xfrm>
            <a:off x="5334000" y="3581400"/>
            <a:ext cx="3810000" cy="3139321"/>
          </a:xfrm>
          <a:prstGeom prst="rect">
            <a:avLst/>
          </a:prstGeom>
          <a:noFill/>
          <a:ln>
            <a:solidFill>
              <a:schemeClr val="accent1"/>
            </a:solidFill>
          </a:ln>
        </p:spPr>
        <p:txBody>
          <a:bodyPr wrap="square" rtlCol="0">
            <a:spAutoFit/>
          </a:bodyPr>
          <a:lstStyle/>
          <a:p>
            <a:r>
              <a:rPr lang="en-US" dirty="0"/>
              <a:t>%</a:t>
            </a:r>
            <a:r>
              <a:rPr lang="en-US" dirty="0" err="1"/>
              <a:t>matlab</a:t>
            </a:r>
            <a:endParaRPr lang="en-US" dirty="0"/>
          </a:p>
          <a:p>
            <a:r>
              <a:rPr lang="pl-PL" dirty="0"/>
              <a:t>rc=[-0.6612 -0.4121 -0.6269</a:t>
            </a:r>
          </a:p>
          <a:p>
            <a:r>
              <a:rPr lang="pl-PL" dirty="0"/>
              <a:t>-0.6742 -0.0400 0.7375</a:t>
            </a:r>
          </a:p>
          <a:p>
            <a:r>
              <a:rPr lang="pl-PL" dirty="0"/>
              <a:t>-0.3290 0.9103 -0.2513]</a:t>
            </a:r>
          </a:p>
          <a:p>
            <a:r>
              <a:rPr lang="pl-PL" dirty="0"/>
              <a:t>c=[1 2 3]'</a:t>
            </a:r>
          </a:p>
          <a:p>
            <a:r>
              <a:rPr lang="pl-PL" dirty="0"/>
              <a:t>pw=[5 5 5]'</a:t>
            </a:r>
          </a:p>
          <a:p>
            <a:r>
              <a:rPr lang="pl-PL" dirty="0"/>
              <a:t>pa=rc*(pw-c)</a:t>
            </a:r>
            <a:endParaRPr lang="en-US" dirty="0"/>
          </a:p>
          <a:p>
            <a:r>
              <a:rPr lang="en-US" dirty="0"/>
              <a:t>Answer: p</a:t>
            </a:r>
            <a:r>
              <a:rPr lang="en-US" baseline="-25000" dirty="0"/>
              <a:t>a</a:t>
            </a:r>
            <a:r>
              <a:rPr lang="en-US" dirty="0"/>
              <a:t> =</a:t>
            </a:r>
          </a:p>
          <a:p>
            <a:r>
              <a:rPr lang="en-US" dirty="0"/>
              <a:t>   -5.1349</a:t>
            </a:r>
          </a:p>
          <a:p>
            <a:r>
              <a:rPr lang="en-US" dirty="0"/>
              <a:t>   -1.3418</a:t>
            </a:r>
          </a:p>
          <a:p>
            <a:r>
              <a:rPr lang="en-US" dirty="0"/>
              <a:t>    0.9123</a:t>
            </a:r>
          </a:p>
        </p:txBody>
      </p:sp>
      <p:sp>
        <p:nvSpPr>
          <p:cNvPr id="8" name="Footer Placeholder 7"/>
          <p:cNvSpPr>
            <a:spLocks noGrp="1"/>
          </p:cNvSpPr>
          <p:nvPr>
            <p:ph type="ftr" sz="quarter" idx="11"/>
          </p:nvPr>
        </p:nvSpPr>
        <p:spPr/>
        <p:txBody>
          <a:bodyPr/>
          <a:lstStyle/>
          <a:p>
            <a:pPr>
              <a:defRPr/>
            </a:pPr>
            <a:r>
              <a:rPr lang="en-US"/>
              <a:t>Cameras v240117a</a:t>
            </a:r>
          </a:p>
        </p:txBody>
      </p:sp>
      <p:sp>
        <p:nvSpPr>
          <p:cNvPr id="9" name="Slide Number Placeholder 8"/>
          <p:cNvSpPr>
            <a:spLocks noGrp="1"/>
          </p:cNvSpPr>
          <p:nvPr>
            <p:ph type="sldNum" sz="quarter" idx="12"/>
          </p:nvPr>
        </p:nvSpPr>
        <p:spPr/>
        <p:txBody>
          <a:bodyPr/>
          <a:lstStyle/>
          <a:p>
            <a:pPr>
              <a:defRPr/>
            </a:pPr>
            <a:fld id="{D9406055-A792-4810-96E3-D6C99BF97503}" type="slidenum">
              <a:rPr lang="en-US" altLang="en-US" smtClean="0"/>
              <a:pPr>
                <a:defRPr/>
              </a:pPr>
              <a:t>129</a:t>
            </a:fld>
            <a:endParaRPr lang="en-US" altLang="en-US"/>
          </a:p>
        </p:txBody>
      </p:sp>
    </p:spTree>
    <p:extLst>
      <p:ext uri="{BB962C8B-B14F-4D97-AF65-F5344CB8AC3E}">
        <p14:creationId xmlns:p14="http://schemas.microsoft.com/office/powerpoint/2010/main" val="253455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6524AA-1BCD-4B48-B558-613B44C3DF48}"/>
              </a:ext>
            </a:extLst>
          </p:cNvPr>
          <p:cNvSpPr>
            <a:spLocks noGrp="1"/>
          </p:cNvSpPr>
          <p:nvPr>
            <p:ph type="title" idx="4294967295"/>
          </p:nvPr>
        </p:nvSpPr>
        <p:spPr>
          <a:xfrm>
            <a:off x="457200" y="274638"/>
            <a:ext cx="8229600" cy="1143000"/>
          </a:xfrm>
        </p:spPr>
        <p:txBody>
          <a:bodyPr/>
          <a:lstStyle/>
          <a:p>
            <a:r>
              <a:rPr lang="en-US" dirty="0"/>
              <a:t>Point / Vector</a:t>
            </a:r>
          </a:p>
        </p:txBody>
      </p:sp>
      <p:sp>
        <p:nvSpPr>
          <p:cNvPr id="3" name="內容版面配置區 2">
            <a:extLst>
              <a:ext uri="{FF2B5EF4-FFF2-40B4-BE49-F238E27FC236}">
                <a16:creationId xmlns:a16="http://schemas.microsoft.com/office/drawing/2014/main" id="{0846B82C-8723-43E9-A4FB-66D7186CFEBF}"/>
              </a:ext>
            </a:extLst>
          </p:cNvPr>
          <p:cNvSpPr>
            <a:spLocks noGrp="1"/>
          </p:cNvSpPr>
          <p:nvPr>
            <p:ph idx="1"/>
          </p:nvPr>
        </p:nvSpPr>
        <p:spPr>
          <a:xfrm>
            <a:off x="628649" y="1825624"/>
            <a:ext cx="7972425" cy="4667249"/>
          </a:xfrm>
        </p:spPr>
        <p:txBody>
          <a:bodyPr>
            <a:normAutofit fontScale="47500" lnSpcReduction="20000"/>
          </a:bodyPr>
          <a:lstStyle/>
          <a:p>
            <a:r>
              <a:rPr lang="en-US" sz="4400" dirty="0"/>
              <a:t>Point:</a:t>
            </a:r>
          </a:p>
          <a:p>
            <a:pPr lvl="1"/>
            <a:r>
              <a:rPr lang="en-US" sz="4400" dirty="0"/>
              <a:t>A 2D point can be described by [</a:t>
            </a:r>
            <a:r>
              <a:rPr lang="en-US" sz="4400" dirty="0" err="1"/>
              <a:t>x,y</a:t>
            </a:r>
            <a:r>
              <a:rPr lang="en-US" sz="4400" dirty="0"/>
              <a:t>]’</a:t>
            </a:r>
          </a:p>
          <a:p>
            <a:pPr lvl="1"/>
            <a:r>
              <a:rPr lang="en-US" sz="4400" dirty="0"/>
              <a:t>E.g. p1=[x1,y1]’=[0,0,]’, or p2=[x2,y2]’=[1,2]’</a:t>
            </a:r>
          </a:p>
          <a:p>
            <a:r>
              <a:rPr lang="en-US" sz="4400" dirty="0"/>
              <a:t>Vector: </a:t>
            </a:r>
          </a:p>
          <a:p>
            <a:pPr lvl="1"/>
            <a:r>
              <a:rPr lang="en-US" sz="4400" dirty="0" err="1"/>
              <a:t>Va</a:t>
            </a:r>
            <a:r>
              <a:rPr lang="en-US" sz="4400" dirty="0"/>
              <a:t>=from p1 to p2</a:t>
            </a:r>
          </a:p>
          <a:p>
            <a:pPr lvl="1"/>
            <a:r>
              <a:rPr lang="en-US" sz="4400" dirty="0" err="1"/>
              <a:t>Va</a:t>
            </a:r>
            <a:r>
              <a:rPr lang="en-US" sz="4400" dirty="0"/>
              <a:t>=p2-p1</a:t>
            </a:r>
            <a:r>
              <a:rPr lang="en-US" sz="4400"/>
              <a:t>=[x2-y1</a:t>
            </a:r>
            <a:r>
              <a:rPr lang="en-US" sz="4400" dirty="0"/>
              <a:t>,y2-y1]’=[1-0,2-0]’=[1,2]’</a:t>
            </a:r>
          </a:p>
          <a:p>
            <a:pPr lvl="1"/>
            <a:r>
              <a:rPr lang="en-US" sz="4400" dirty="0"/>
              <a:t>Unit vector of </a:t>
            </a:r>
            <a:r>
              <a:rPr lang="en-US" sz="4400" dirty="0" err="1"/>
              <a:t>Va</a:t>
            </a:r>
            <a:r>
              <a:rPr lang="en-US" sz="4400" dirty="0"/>
              <a:t>=</a:t>
            </a:r>
            <a:r>
              <a:rPr lang="en-US" sz="4400" dirty="0" err="1"/>
              <a:t>Va</a:t>
            </a:r>
            <a:r>
              <a:rPr lang="en-US" sz="4400" dirty="0"/>
              <a:t>/|</a:t>
            </a:r>
            <a:r>
              <a:rPr lang="en-US" sz="4400" dirty="0" err="1"/>
              <a:t>Va</a:t>
            </a:r>
            <a:r>
              <a:rPr lang="en-US" sz="4400" dirty="0"/>
              <a:t>|=</a:t>
            </a:r>
          </a:p>
          <a:p>
            <a:pPr lvl="1"/>
            <a:r>
              <a:rPr lang="en-US" sz="4400" dirty="0"/>
              <a:t>[1,2]’/sqrt(1^2+2^2)</a:t>
            </a:r>
          </a:p>
          <a:p>
            <a:pPr lvl="1"/>
            <a:r>
              <a:rPr lang="en-US" sz="4400" dirty="0"/>
              <a:t>Or</a:t>
            </a:r>
          </a:p>
          <a:p>
            <a:pPr lvl="1"/>
            <a:r>
              <a:rPr lang="en-US" sz="4400" dirty="0" err="1"/>
              <a:t>Vb</a:t>
            </a:r>
            <a:r>
              <a:rPr lang="en-US" sz="4400" dirty="0"/>
              <a:t>=from p3 </a:t>
            </a:r>
            <a:r>
              <a:rPr lang="en-US" sz="4400" dirty="0" err="1"/>
              <a:t>tp</a:t>
            </a:r>
            <a:r>
              <a:rPr lang="en-US" sz="4400" dirty="0"/>
              <a:t> p4</a:t>
            </a:r>
          </a:p>
          <a:p>
            <a:pPr lvl="1"/>
            <a:r>
              <a:rPr lang="en-US" sz="4400" dirty="0" err="1"/>
              <a:t>Vb</a:t>
            </a:r>
            <a:r>
              <a:rPr lang="en-US" sz="4400" dirty="0"/>
              <a:t>=p4-p3=[4-2,4-2]’=[2,2]’</a:t>
            </a:r>
          </a:p>
          <a:p>
            <a:pPr lvl="1"/>
            <a:r>
              <a:rPr lang="en-US" sz="4400" dirty="0"/>
              <a:t>Unit vector of </a:t>
            </a:r>
            <a:r>
              <a:rPr lang="en-US" sz="4400" dirty="0" err="1"/>
              <a:t>Vb</a:t>
            </a:r>
            <a:r>
              <a:rPr lang="en-US" sz="4400" dirty="0"/>
              <a:t>=</a:t>
            </a:r>
            <a:r>
              <a:rPr lang="en-US" sz="4400" dirty="0" err="1"/>
              <a:t>Vb</a:t>
            </a:r>
            <a:r>
              <a:rPr lang="en-US" sz="4400" dirty="0"/>
              <a:t>/|</a:t>
            </a:r>
            <a:r>
              <a:rPr lang="en-US" sz="4400" dirty="0" err="1"/>
              <a:t>Vb</a:t>
            </a:r>
            <a:r>
              <a:rPr lang="en-US" sz="4400" dirty="0"/>
              <a:t>|=</a:t>
            </a:r>
          </a:p>
          <a:p>
            <a:pPr lvl="1"/>
            <a:r>
              <a:rPr lang="en-US" sz="4400" dirty="0"/>
              <a:t>[2,2]’/sqrt(2^2+2^2)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lvl="1"/>
            <a:endParaRPr lang="en-US" dirty="0"/>
          </a:p>
          <a:p>
            <a:endParaRPr lang="en-US" dirty="0"/>
          </a:p>
          <a:p>
            <a:endParaRPr lang="en-US" dirty="0"/>
          </a:p>
        </p:txBody>
      </p:sp>
      <p:sp>
        <p:nvSpPr>
          <p:cNvPr id="4" name="頁尾版面配置區 3">
            <a:extLst>
              <a:ext uri="{FF2B5EF4-FFF2-40B4-BE49-F238E27FC236}">
                <a16:creationId xmlns:a16="http://schemas.microsoft.com/office/drawing/2014/main" id="{50D6981F-07AB-474A-BE92-09807451679F}"/>
              </a:ext>
            </a:extLst>
          </p:cNvPr>
          <p:cNvSpPr>
            <a:spLocks noGrp="1"/>
          </p:cNvSpPr>
          <p:nvPr>
            <p:ph type="ftr" sz="quarter" idx="11"/>
          </p:nvPr>
        </p:nvSpPr>
        <p:spPr/>
        <p:txBody>
          <a:bodyPr/>
          <a:lstStyle/>
          <a:p>
            <a:r>
              <a:rPr lang="en-US"/>
              <a:t>Cameras v240117a</a:t>
            </a:r>
          </a:p>
        </p:txBody>
      </p:sp>
      <p:sp>
        <p:nvSpPr>
          <p:cNvPr id="5" name="投影片編號版面配置區 4">
            <a:extLst>
              <a:ext uri="{FF2B5EF4-FFF2-40B4-BE49-F238E27FC236}">
                <a16:creationId xmlns:a16="http://schemas.microsoft.com/office/drawing/2014/main" id="{F92A6CE8-7B23-4A54-9CEC-2BDC9A92D4DB}"/>
              </a:ext>
            </a:extLst>
          </p:cNvPr>
          <p:cNvSpPr>
            <a:spLocks noGrp="1"/>
          </p:cNvSpPr>
          <p:nvPr>
            <p:ph type="sldNum" sz="quarter" idx="12"/>
          </p:nvPr>
        </p:nvSpPr>
        <p:spPr/>
        <p:txBody>
          <a:bodyPr/>
          <a:lstStyle/>
          <a:p>
            <a:fld id="{00020E75-EC50-41FD-9B14-D7227DB06FB2}" type="slidenum">
              <a:rPr lang="en-US" smtClean="0"/>
              <a:t>13</a:t>
            </a:fld>
            <a:endParaRPr lang="en-US"/>
          </a:p>
        </p:txBody>
      </p:sp>
      <p:cxnSp>
        <p:nvCxnSpPr>
          <p:cNvPr id="7" name="直線單箭頭接點 6">
            <a:extLst>
              <a:ext uri="{FF2B5EF4-FFF2-40B4-BE49-F238E27FC236}">
                <a16:creationId xmlns:a16="http://schemas.microsoft.com/office/drawing/2014/main" id="{59401A7D-FBE7-47E3-8E9B-361A2C24713B}"/>
              </a:ext>
            </a:extLst>
          </p:cNvPr>
          <p:cNvCxnSpPr/>
          <p:nvPr/>
        </p:nvCxnSpPr>
        <p:spPr>
          <a:xfrm flipV="1">
            <a:off x="6629400" y="4178464"/>
            <a:ext cx="0" cy="97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555F51D8-6220-4759-88E5-31F82B54471B}"/>
              </a:ext>
            </a:extLst>
          </p:cNvPr>
          <p:cNvCxnSpPr>
            <a:cxnSpLocks/>
          </p:cNvCxnSpPr>
          <p:nvPr/>
        </p:nvCxnSpPr>
        <p:spPr>
          <a:xfrm>
            <a:off x="6629400" y="5150014"/>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7FDB2D58-2FFC-46C8-952A-77BA596CAC03}"/>
              </a:ext>
            </a:extLst>
          </p:cNvPr>
          <p:cNvSpPr txBox="1"/>
          <p:nvPr/>
        </p:nvSpPr>
        <p:spPr>
          <a:xfrm>
            <a:off x="6320660" y="5150014"/>
            <a:ext cx="971741" cy="369332"/>
          </a:xfrm>
          <a:prstGeom prst="rect">
            <a:avLst/>
          </a:prstGeom>
          <a:noFill/>
        </p:spPr>
        <p:txBody>
          <a:bodyPr wrap="none" rtlCol="0">
            <a:spAutoFit/>
          </a:bodyPr>
          <a:lstStyle/>
          <a:p>
            <a:r>
              <a:rPr lang="en-US" dirty="0"/>
              <a:t>P1=(0,0)</a:t>
            </a:r>
          </a:p>
        </p:txBody>
      </p:sp>
      <p:sp>
        <p:nvSpPr>
          <p:cNvPr id="11" name="文字方塊 10">
            <a:extLst>
              <a:ext uri="{FF2B5EF4-FFF2-40B4-BE49-F238E27FC236}">
                <a16:creationId xmlns:a16="http://schemas.microsoft.com/office/drawing/2014/main" id="{10A87493-A231-43E0-B33D-8F1C839BA224}"/>
              </a:ext>
            </a:extLst>
          </p:cNvPr>
          <p:cNvSpPr txBox="1"/>
          <p:nvPr/>
        </p:nvSpPr>
        <p:spPr>
          <a:xfrm>
            <a:off x="7113605" y="4584348"/>
            <a:ext cx="971741" cy="369332"/>
          </a:xfrm>
          <a:prstGeom prst="rect">
            <a:avLst/>
          </a:prstGeom>
          <a:noFill/>
        </p:spPr>
        <p:txBody>
          <a:bodyPr wrap="none" rtlCol="0">
            <a:spAutoFit/>
          </a:bodyPr>
          <a:lstStyle/>
          <a:p>
            <a:r>
              <a:rPr lang="en-US" dirty="0"/>
              <a:t>P2=(1,2)</a:t>
            </a:r>
          </a:p>
        </p:txBody>
      </p:sp>
      <p:sp>
        <p:nvSpPr>
          <p:cNvPr id="12" name="橢圓 11">
            <a:extLst>
              <a:ext uri="{FF2B5EF4-FFF2-40B4-BE49-F238E27FC236}">
                <a16:creationId xmlns:a16="http://schemas.microsoft.com/office/drawing/2014/main" id="{4E489591-1D02-49B9-8961-D4FDD978C2A8}"/>
              </a:ext>
            </a:extLst>
          </p:cNvPr>
          <p:cNvSpPr/>
          <p:nvPr/>
        </p:nvSpPr>
        <p:spPr>
          <a:xfrm>
            <a:off x="6976458" y="47017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字方塊 12">
            <a:extLst>
              <a:ext uri="{FF2B5EF4-FFF2-40B4-BE49-F238E27FC236}">
                <a16:creationId xmlns:a16="http://schemas.microsoft.com/office/drawing/2014/main" id="{C8528AB0-CC32-4CB0-84F3-7A768ACB8F2A}"/>
              </a:ext>
            </a:extLst>
          </p:cNvPr>
          <p:cNvSpPr txBox="1"/>
          <p:nvPr/>
        </p:nvSpPr>
        <p:spPr>
          <a:xfrm>
            <a:off x="7844687" y="4965348"/>
            <a:ext cx="284052" cy="369332"/>
          </a:xfrm>
          <a:prstGeom prst="rect">
            <a:avLst/>
          </a:prstGeom>
          <a:noFill/>
        </p:spPr>
        <p:txBody>
          <a:bodyPr wrap="none" rtlCol="0">
            <a:spAutoFit/>
          </a:bodyPr>
          <a:lstStyle/>
          <a:p>
            <a:r>
              <a:rPr lang="en-US" dirty="0"/>
              <a:t>x</a:t>
            </a:r>
          </a:p>
        </p:txBody>
      </p:sp>
      <p:sp>
        <p:nvSpPr>
          <p:cNvPr id="14" name="文字方塊 13">
            <a:extLst>
              <a:ext uri="{FF2B5EF4-FFF2-40B4-BE49-F238E27FC236}">
                <a16:creationId xmlns:a16="http://schemas.microsoft.com/office/drawing/2014/main" id="{8B0804EB-32DD-4085-9194-03978F425792}"/>
              </a:ext>
            </a:extLst>
          </p:cNvPr>
          <p:cNvSpPr txBox="1"/>
          <p:nvPr/>
        </p:nvSpPr>
        <p:spPr>
          <a:xfrm>
            <a:off x="6677296" y="3993798"/>
            <a:ext cx="288862" cy="369332"/>
          </a:xfrm>
          <a:prstGeom prst="rect">
            <a:avLst/>
          </a:prstGeom>
          <a:noFill/>
        </p:spPr>
        <p:txBody>
          <a:bodyPr wrap="none" rtlCol="0">
            <a:spAutoFit/>
          </a:bodyPr>
          <a:lstStyle/>
          <a:p>
            <a:r>
              <a:rPr lang="en-US" dirty="0"/>
              <a:t>y</a:t>
            </a:r>
          </a:p>
        </p:txBody>
      </p:sp>
      <p:sp>
        <p:nvSpPr>
          <p:cNvPr id="15" name="文字方塊 14">
            <a:extLst>
              <a:ext uri="{FF2B5EF4-FFF2-40B4-BE49-F238E27FC236}">
                <a16:creationId xmlns:a16="http://schemas.microsoft.com/office/drawing/2014/main" id="{DB916E53-6400-4DED-8AC8-BE62CC4874E9}"/>
              </a:ext>
            </a:extLst>
          </p:cNvPr>
          <p:cNvSpPr txBox="1"/>
          <p:nvPr/>
        </p:nvSpPr>
        <p:spPr>
          <a:xfrm>
            <a:off x="7756761" y="3907083"/>
            <a:ext cx="968535" cy="369332"/>
          </a:xfrm>
          <a:prstGeom prst="rect">
            <a:avLst/>
          </a:prstGeom>
          <a:noFill/>
        </p:spPr>
        <p:txBody>
          <a:bodyPr wrap="none" rtlCol="0">
            <a:spAutoFit/>
          </a:bodyPr>
          <a:lstStyle/>
          <a:p>
            <a:r>
              <a:rPr lang="en-US" dirty="0"/>
              <a:t>P4=(4,4)</a:t>
            </a:r>
          </a:p>
        </p:txBody>
      </p:sp>
      <p:sp>
        <p:nvSpPr>
          <p:cNvPr id="16" name="文字方塊 15">
            <a:extLst>
              <a:ext uri="{FF2B5EF4-FFF2-40B4-BE49-F238E27FC236}">
                <a16:creationId xmlns:a16="http://schemas.microsoft.com/office/drawing/2014/main" id="{9BA7FE99-7A61-458E-BE1F-9CBF4D1F3794}"/>
              </a:ext>
            </a:extLst>
          </p:cNvPr>
          <p:cNvSpPr txBox="1"/>
          <p:nvPr/>
        </p:nvSpPr>
        <p:spPr>
          <a:xfrm>
            <a:off x="7227210" y="4226685"/>
            <a:ext cx="968535" cy="369332"/>
          </a:xfrm>
          <a:prstGeom prst="rect">
            <a:avLst/>
          </a:prstGeom>
          <a:noFill/>
        </p:spPr>
        <p:txBody>
          <a:bodyPr wrap="none" rtlCol="0">
            <a:spAutoFit/>
          </a:bodyPr>
          <a:lstStyle/>
          <a:p>
            <a:r>
              <a:rPr lang="en-US" dirty="0"/>
              <a:t>P3=(2,2)</a:t>
            </a:r>
          </a:p>
        </p:txBody>
      </p:sp>
      <p:sp>
        <p:nvSpPr>
          <p:cNvPr id="17" name="橢圓 16">
            <a:extLst>
              <a:ext uri="{FF2B5EF4-FFF2-40B4-BE49-F238E27FC236}">
                <a16:creationId xmlns:a16="http://schemas.microsoft.com/office/drawing/2014/main" id="{7DF54946-8B49-4FCF-9B18-A44C944FCA3C}"/>
              </a:ext>
            </a:extLst>
          </p:cNvPr>
          <p:cNvSpPr/>
          <p:nvPr/>
        </p:nvSpPr>
        <p:spPr>
          <a:xfrm>
            <a:off x="7214184" y="4396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橢圓 17">
            <a:extLst>
              <a:ext uri="{FF2B5EF4-FFF2-40B4-BE49-F238E27FC236}">
                <a16:creationId xmlns:a16="http://schemas.microsoft.com/office/drawing/2014/main" id="{C9F04150-F43C-404F-B678-5BFBF8C9735B}"/>
              </a:ext>
            </a:extLst>
          </p:cNvPr>
          <p:cNvSpPr/>
          <p:nvPr/>
        </p:nvSpPr>
        <p:spPr>
          <a:xfrm>
            <a:off x="7740015" y="40928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1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4"/>
            <a:ext cx="8229600" cy="1143000"/>
          </a:xfrm>
        </p:spPr>
        <p:txBody>
          <a:bodyPr/>
          <a:lstStyle/>
          <a:p>
            <a:r>
              <a:rPr lang="en-US" dirty="0"/>
              <a:t>Tutorial T.9</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6705600" cy="4525963"/>
              </a:xfrm>
            </p:spPr>
            <p:txBody>
              <a:bodyPr/>
              <a:lstStyle/>
              <a:p>
                <a:r>
                  <a:rPr lang="en-US" sz="2400" dirty="0"/>
                  <a:t>Suppose that the intrinsic parameters of our camera can be represented by </a:t>
                </a:r>
                <a14:m>
                  <m:oMath xmlns:m="http://schemas.openxmlformats.org/officeDocument/2006/math">
                    <m:r>
                      <a:rPr lang="en-US" sz="1800" b="0" i="1" smtClean="0">
                        <a:latin typeface="Cambria Math"/>
                      </a:rPr>
                      <m:t>𝑀</m:t>
                    </m:r>
                    <m:r>
                      <a:rPr lang="en-US" sz="1800" b="0" i="1" baseline="-25000" smtClean="0">
                        <a:latin typeface="Cambria Math"/>
                      </a:rPr>
                      <m:t>𝑖𝑛𝑡</m:t>
                    </m:r>
                    <m:r>
                      <a:rPr lang="en-US" sz="1800" i="1">
                        <a:latin typeface="Cambria Math"/>
                      </a:rPr>
                      <m:t>=</m:t>
                    </m:r>
                    <m:d>
                      <m:dPr>
                        <m:ctrlPr>
                          <a:rPr lang="en-US" sz="1800" i="1">
                            <a:latin typeface="Cambria Math" panose="02040503050406030204" pitchFamily="18" charset="0"/>
                          </a:rPr>
                        </m:ctrlPr>
                      </m:dPr>
                      <m:e>
                        <m:m>
                          <m:mPr>
                            <m:mcs>
                              <m:mc>
                                <m:mcPr>
                                  <m:count m:val="3"/>
                                  <m:mcJc m:val="center"/>
                                </m:mcPr>
                              </m:mc>
                            </m:mcs>
                            <m:ctrlPr>
                              <a:rPr lang="en-US" sz="1800" i="1">
                                <a:latin typeface="Cambria Math" panose="02040503050406030204" pitchFamily="18" charset="0"/>
                              </a:rPr>
                            </m:ctrlPr>
                          </m:mPr>
                          <m:mr>
                            <m:e>
                              <m:r>
                                <m:rPr>
                                  <m:brk m:alnAt="7"/>
                                </m:rPr>
                                <a:rPr lang="en-US" sz="1800" i="1">
                                  <a:latin typeface="Cambria Math"/>
                                </a:rPr>
                                <m:t>𝑓</m:t>
                              </m:r>
                            </m:e>
                            <m:e/>
                            <m:e>
                              <m:sSub>
                                <m:sSubPr>
                                  <m:ctrlPr>
                                    <a:rPr lang="en-US" sz="1800" i="1">
                                      <a:latin typeface="Cambria Math" panose="02040503050406030204" pitchFamily="18" charset="0"/>
                                    </a:rPr>
                                  </m:ctrlPr>
                                </m:sSubPr>
                                <m:e>
                                  <m:r>
                                    <a:rPr lang="en-US" sz="1800" i="1">
                                      <a:latin typeface="Cambria Math"/>
                                    </a:rPr>
                                    <m:t>𝑜</m:t>
                                  </m:r>
                                </m:e>
                                <m:sub>
                                  <m:r>
                                    <a:rPr lang="en-US" sz="1800" i="1">
                                      <a:latin typeface="Cambria Math"/>
                                    </a:rPr>
                                    <m:t>𝑥</m:t>
                                  </m:r>
                                </m:sub>
                              </m:sSub>
                            </m:e>
                          </m:mr>
                          <m:mr>
                            <m:e/>
                            <m:e>
                              <m:r>
                                <a:rPr lang="en-US" sz="1800" i="1">
                                  <a:latin typeface="Cambria Math"/>
                                </a:rPr>
                                <m:t>𝑓</m:t>
                              </m:r>
                            </m:e>
                            <m:e>
                              <m:sSub>
                                <m:sSubPr>
                                  <m:ctrlPr>
                                    <a:rPr lang="en-US" sz="1800" i="1">
                                      <a:latin typeface="Cambria Math" panose="02040503050406030204" pitchFamily="18" charset="0"/>
                                    </a:rPr>
                                  </m:ctrlPr>
                                </m:sSubPr>
                                <m:e>
                                  <m:r>
                                    <a:rPr lang="en-US" sz="1800" i="1">
                                      <a:latin typeface="Cambria Math"/>
                                    </a:rPr>
                                    <m:t>𝑜</m:t>
                                  </m:r>
                                </m:e>
                                <m:sub>
                                  <m:r>
                                    <a:rPr lang="en-US" sz="1800" i="1">
                                      <a:latin typeface="Cambria Math"/>
                                    </a:rPr>
                                    <m:t>𝑦</m:t>
                                  </m:r>
                                </m:sub>
                              </m:sSub>
                            </m:e>
                          </m:mr>
                          <m:mr>
                            <m:e/>
                            <m:e/>
                            <m:e>
                              <m:r>
                                <a:rPr lang="en-US" sz="1800" i="1">
                                  <a:latin typeface="Cambria Math"/>
                                </a:rPr>
                                <m:t>1</m:t>
                              </m:r>
                            </m:e>
                          </m:mr>
                        </m:m>
                      </m:e>
                    </m:d>
                  </m:oMath>
                </a14:m>
                <a:endParaRPr lang="en-US" sz="2400" dirty="0"/>
              </a:p>
              <a:p>
                <a:r>
                  <a:rPr lang="en-US" sz="2400" dirty="0"/>
                  <a:t>The camera coordinate center is the same as the world center, hence </a:t>
                </a:r>
                <a:r>
                  <a:rPr lang="en-US" sz="2400" i="1" dirty="0" err="1"/>
                  <a:t>M</a:t>
                </a:r>
                <a:r>
                  <a:rPr lang="en-US" sz="2400" i="1" baseline="-25000" dirty="0" err="1"/>
                  <a:t>ext</a:t>
                </a:r>
                <a:r>
                  <a:rPr lang="en-US" sz="2400" i="1" dirty="0"/>
                  <a:t> </a:t>
                </a:r>
                <a:r>
                  <a:rPr lang="en-US" sz="2400" dirty="0"/>
                  <a:t>=[ I | 0]</a:t>
                </a:r>
                <a:endParaRPr lang="en-US" sz="2400" b="0" dirty="0">
                  <a:latin typeface="Cambria Math"/>
                </a:endParaRPr>
              </a:p>
              <a:p>
                <a:r>
                  <a:rPr lang="en-US" sz="2400" dirty="0"/>
                  <a:t>There are two points P1, P2 in the world coordinates</a:t>
                </a:r>
              </a:p>
              <a:p>
                <a:pPr lvl="1"/>
                <a:r>
                  <a:rPr lang="en-US" sz="2400" dirty="0"/>
                  <a:t>P1 </a:t>
                </a:r>
                <a14:m>
                  <m:oMath xmlns:m="http://schemas.openxmlformats.org/officeDocument/2006/math">
                    <m:r>
                      <a:rPr lang="en-US" sz="2400">
                        <a:latin typeface="Cambria Math"/>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0" smtClean="0">
                                <a:latin typeface="Cambria Math"/>
                              </a:rPr>
                              <m:t>0.1</m:t>
                            </m:r>
                            <m:r>
                              <a:rPr lang="en-US" sz="2400">
                                <a:latin typeface="Cambria Math"/>
                              </a:rPr>
                              <m:t>, </m:t>
                            </m:r>
                            <m:r>
                              <a:rPr lang="en-US" sz="2400" b="0" i="0" smtClean="0">
                                <a:latin typeface="Cambria Math"/>
                              </a:rPr>
                              <m:t>0.2</m:t>
                            </m:r>
                            <m:r>
                              <a:rPr lang="en-US" sz="2400">
                                <a:latin typeface="Cambria Math"/>
                              </a:rPr>
                              <m:t>, </m:t>
                            </m:r>
                            <m:r>
                              <a:rPr lang="en-US" sz="2400" b="0" i="0" smtClean="0">
                                <a:latin typeface="Cambria Math"/>
                              </a:rPr>
                              <m:t>1</m:t>
                            </m:r>
                          </m:e>
                        </m:d>
                      </m:e>
                      <m:sup>
                        <m:r>
                          <a:rPr lang="en-US" sz="2400">
                            <a:latin typeface="Cambria Math"/>
                          </a:rPr>
                          <m:t>𝑇</m:t>
                        </m:r>
                      </m:sup>
                    </m:sSup>
                  </m:oMath>
                </a14:m>
                <a:r>
                  <a:rPr lang="en-US" sz="2400" dirty="0"/>
                  <a:t> meters , its image is at </a:t>
                </a:r>
                <a14:m>
                  <m:oMath xmlns:m="http://schemas.openxmlformats.org/officeDocument/2006/math">
                    <m:sSub>
                      <m:sSubPr>
                        <m:ctrlPr>
                          <a:rPr lang="en-US" sz="2400" i="1">
                            <a:latin typeface="Cambria Math" panose="02040503050406030204" pitchFamily="18" charset="0"/>
                          </a:rPr>
                        </m:ctrlPr>
                      </m:sSubPr>
                      <m:e>
                        <m:r>
                          <a:rPr lang="en-US" sz="2400">
                            <a:latin typeface="Cambria Math"/>
                          </a:rPr>
                          <m:t>𝐼</m:t>
                        </m:r>
                      </m:e>
                      <m:sub>
                        <m:r>
                          <a:rPr lang="en-US" sz="2400">
                            <a:latin typeface="Cambria Math"/>
                          </a:rPr>
                          <m:t>1</m:t>
                        </m:r>
                      </m:sub>
                    </m:sSub>
                    <m:r>
                      <a:rPr lang="en-US" sz="2400">
                        <a:latin typeface="Cambria Math"/>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0" smtClean="0">
                                <a:latin typeface="Cambria Math"/>
                              </a:rPr>
                              <m:t>1</m:t>
                            </m:r>
                            <m:r>
                              <a:rPr lang="en-US" sz="2400">
                                <a:latin typeface="Cambria Math"/>
                              </a:rPr>
                              <m:t>0</m:t>
                            </m:r>
                            <m:r>
                              <a:rPr lang="en-US" sz="2400" b="0" i="0" smtClean="0">
                                <a:latin typeface="Cambria Math"/>
                              </a:rPr>
                              <m:t>0</m:t>
                            </m:r>
                            <m:r>
                              <a:rPr lang="en-US" sz="2400">
                                <a:latin typeface="Cambria Math"/>
                              </a:rPr>
                              <m:t>0, </m:t>
                            </m:r>
                            <m:r>
                              <a:rPr lang="en-US" sz="2400" b="0" i="0" smtClean="0">
                                <a:latin typeface="Cambria Math"/>
                              </a:rPr>
                              <m:t>20</m:t>
                            </m:r>
                            <m:r>
                              <a:rPr lang="en-US" sz="2400">
                                <a:latin typeface="Cambria Math"/>
                              </a:rPr>
                              <m:t>00</m:t>
                            </m:r>
                          </m:e>
                        </m:d>
                      </m:e>
                      <m:sup>
                        <m:r>
                          <a:rPr lang="en-US" sz="2400">
                            <a:latin typeface="Cambria Math"/>
                          </a:rPr>
                          <m:t>𝑇</m:t>
                        </m:r>
                      </m:sup>
                    </m:sSup>
                    <m:r>
                      <a:rPr lang="en-US" sz="2400">
                        <a:latin typeface="Cambria Math"/>
                      </a:rPr>
                      <m:t> </m:t>
                    </m:r>
                  </m:oMath>
                </a14:m>
                <a:endParaRPr lang="en-US" sz="2400" dirty="0"/>
              </a:p>
              <a:p>
                <a:pPr lvl="1"/>
                <a14:m>
                  <m:oMath xmlns:m="http://schemas.openxmlformats.org/officeDocument/2006/math">
                    <m:r>
                      <a:rPr lang="en-US" sz="2400">
                        <a:latin typeface="Cambria Math"/>
                      </a:rPr>
                      <m:t>𝑃</m:t>
                    </m:r>
                    <m:r>
                      <a:rPr lang="en-US" sz="2400">
                        <a:latin typeface="Cambria Math"/>
                      </a:rPr>
                      <m:t>2=</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0" smtClean="0">
                                <a:latin typeface="Cambria Math"/>
                              </a:rPr>
                              <m:t>0.3,</m:t>
                            </m:r>
                            <m:r>
                              <a:rPr lang="en-US" sz="2400">
                                <a:latin typeface="Cambria Math"/>
                              </a:rPr>
                              <m:t> </m:t>
                            </m:r>
                            <m:r>
                              <a:rPr lang="en-US" sz="2400" b="0" i="0" smtClean="0">
                                <a:latin typeface="Cambria Math"/>
                              </a:rPr>
                              <m:t>0.4</m:t>
                            </m:r>
                            <m:r>
                              <a:rPr lang="en-US" sz="2400">
                                <a:latin typeface="Cambria Math"/>
                              </a:rPr>
                              <m:t>, </m:t>
                            </m:r>
                            <m:r>
                              <a:rPr lang="en-US" sz="2400" b="0" i="0" smtClean="0">
                                <a:latin typeface="Cambria Math"/>
                              </a:rPr>
                              <m:t>1</m:t>
                            </m:r>
                          </m:e>
                        </m:d>
                      </m:e>
                      <m:sup>
                        <m:r>
                          <a:rPr lang="en-US" sz="2400">
                            <a:latin typeface="Cambria Math"/>
                          </a:rPr>
                          <m:t>𝑇</m:t>
                        </m:r>
                      </m:sup>
                    </m:sSup>
                  </m:oMath>
                </a14:m>
                <a:r>
                  <a:rPr lang="en-US" sz="2400" dirty="0"/>
                  <a:t> meters, its image is at </a:t>
                </a:r>
                <a14:m>
                  <m:oMath xmlns:m="http://schemas.openxmlformats.org/officeDocument/2006/math">
                    <m:sSub>
                      <m:sSubPr>
                        <m:ctrlPr>
                          <a:rPr lang="en-US" sz="2400" i="1">
                            <a:latin typeface="Cambria Math" panose="02040503050406030204" pitchFamily="18" charset="0"/>
                          </a:rPr>
                        </m:ctrlPr>
                      </m:sSubPr>
                      <m:e>
                        <m:r>
                          <a:rPr lang="en-US" sz="2400">
                            <a:latin typeface="Cambria Math"/>
                          </a:rPr>
                          <m:t>𝐼</m:t>
                        </m:r>
                      </m:e>
                      <m:sub>
                        <m:r>
                          <a:rPr lang="en-US" sz="2400">
                            <a:latin typeface="Cambria Math"/>
                          </a:rPr>
                          <m:t>2</m:t>
                        </m:r>
                      </m:sub>
                    </m:sSub>
                    <m:r>
                      <a:rPr lang="en-US" sz="2400">
                        <a:latin typeface="Cambria Math"/>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0" smtClean="0">
                                <a:latin typeface="Cambria Math"/>
                              </a:rPr>
                              <m:t>3000</m:t>
                            </m:r>
                            <m:r>
                              <a:rPr lang="en-US" sz="2400">
                                <a:latin typeface="Cambria Math"/>
                              </a:rPr>
                              <m:t>, </m:t>
                            </m:r>
                            <m:r>
                              <a:rPr lang="en-US" sz="2400" b="0" i="0" smtClean="0">
                                <a:latin typeface="Cambria Math"/>
                              </a:rPr>
                              <m:t>2200</m:t>
                            </m:r>
                          </m:e>
                        </m:d>
                      </m:e>
                      <m:sup>
                        <m:r>
                          <a:rPr lang="en-US" sz="2400">
                            <a:latin typeface="Cambria Math"/>
                          </a:rPr>
                          <m:t>𝑇</m:t>
                        </m:r>
                      </m:sup>
                    </m:sSup>
                  </m:oMath>
                </a14:m>
                <a:r>
                  <a:rPr lang="en-US" sz="2400" dirty="0"/>
                  <a:t> respectively. </a:t>
                </a:r>
              </a:p>
              <a:p>
                <a:r>
                  <a:rPr lang="en-US" sz="2400" dirty="0"/>
                  <a:t>Compute the matrix </a:t>
                </a:r>
                <a14:m>
                  <m:oMath xmlns:m="http://schemas.openxmlformats.org/officeDocument/2006/math">
                    <m:r>
                      <a:rPr lang="en-US" sz="2400" i="1">
                        <a:latin typeface="Cambria Math"/>
                      </a:rPr>
                      <m:t>𝑀</m:t>
                    </m:r>
                    <m:r>
                      <a:rPr lang="en-US" sz="2400" i="1" baseline="-25000">
                        <a:latin typeface="Cambria Math"/>
                      </a:rPr>
                      <m:t>𝑖𝑛𝑡</m:t>
                    </m:r>
                  </m:oMath>
                </a14:m>
                <a:r>
                  <a:rPr lang="en-US" sz="2400" dirty="0"/>
                  <a:t>. (hints : image </a:t>
                </a:r>
                <a14:m>
                  <m:oMath xmlns:m="http://schemas.openxmlformats.org/officeDocument/2006/math">
                    <m:r>
                      <a:rPr lang="en-US" sz="2400" i="1">
                        <a:latin typeface="Cambria Math"/>
                      </a:rPr>
                      <m:t>𝐼</m:t>
                    </m:r>
                    <m:r>
                      <a:rPr lang="en-US" sz="2400" b="0" i="1" baseline="-25000" smtClean="0">
                        <a:latin typeface="Cambria Math"/>
                      </a:rPr>
                      <m:t>𝑖</m:t>
                    </m:r>
                    <m:r>
                      <a:rPr lang="en-US" sz="2400" i="1">
                        <a:latin typeface="Cambria Math"/>
                      </a:rPr>
                      <m:t>=</m:t>
                    </m:r>
                    <m:r>
                      <a:rPr lang="en-US" sz="2400" b="0" i="1" smtClean="0">
                        <a:latin typeface="Cambria Math"/>
                      </a:rPr>
                      <m:t>𝑀</m:t>
                    </m:r>
                    <m:r>
                      <a:rPr lang="en-US" sz="2400" b="0" i="1" baseline="-25000" smtClean="0">
                        <a:latin typeface="Cambria Math"/>
                      </a:rPr>
                      <m:t>𝑖𝑛𝑡</m:t>
                    </m:r>
                    <m:r>
                      <a:rPr lang="en-US" sz="2400" b="0" i="1" smtClean="0">
                        <a:latin typeface="Cambria Math"/>
                      </a:rPr>
                      <m:t>∗</m:t>
                    </m:r>
                    <m:r>
                      <a:rPr lang="en-US" sz="2400" i="1">
                        <a:latin typeface="Cambria Math"/>
                      </a:rPr>
                      <m:t>𝑀</m:t>
                    </m:r>
                    <m:r>
                      <a:rPr lang="en-US" sz="2400" b="0" i="1" baseline="-25000" smtClean="0">
                        <a:latin typeface="Cambria Math"/>
                      </a:rPr>
                      <m:t>𝑒𝑥𝑡</m:t>
                    </m:r>
                    <m:r>
                      <a:rPr lang="en-US" sz="2400" b="0" i="1" smtClean="0">
                        <a:latin typeface="Cambria Math"/>
                      </a:rPr>
                      <m:t>∗</m:t>
                    </m:r>
                    <m:r>
                      <a:rPr lang="en-US" sz="2400" b="0" i="1" smtClean="0">
                        <a:latin typeface="Cambria Math"/>
                      </a:rPr>
                      <m:t>𝑃𝑖</m:t>
                    </m:r>
                  </m:oMath>
                </a14:m>
                <a:r>
                  <a:rPr lang="en-US" sz="2400"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6705600" cy="4525963"/>
              </a:xfrm>
              <a:blipFill rotWithShape="1">
                <a:blip r:embed="rId3"/>
                <a:stretch>
                  <a:fillRect l="-1182" t="-1078" b="-22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6629400" y="2667000"/>
                <a:ext cx="1981200" cy="1066800"/>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
                        </m:e>
                      </m:d>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a:xfrm>
                <a:off x="6629400" y="2667000"/>
                <a:ext cx="1981200" cy="1066800"/>
              </a:xfrm>
              <a:prstGeom prst="rect">
                <a:avLst/>
              </a:prstGeom>
              <a:blipFill>
                <a:blip r:embed="rId4"/>
                <a:stretch>
                  <a:fillRect/>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pPr>
              <a:defRPr/>
            </a:pPr>
            <a:r>
              <a:rPr lang="en-US"/>
              <a:t>Cameras v240117a</a:t>
            </a:r>
          </a:p>
        </p:txBody>
      </p:sp>
      <p:sp>
        <p:nvSpPr>
          <p:cNvPr id="8" name="Slide Number Placeholder 7"/>
          <p:cNvSpPr>
            <a:spLocks noGrp="1"/>
          </p:cNvSpPr>
          <p:nvPr>
            <p:ph type="sldNum" sz="quarter" idx="12"/>
          </p:nvPr>
        </p:nvSpPr>
        <p:spPr/>
        <p:txBody>
          <a:bodyPr/>
          <a:lstStyle/>
          <a:p>
            <a:pPr>
              <a:defRPr/>
            </a:pPr>
            <a:fld id="{D9406055-A792-4810-96E3-D6C99BF97503}" type="slidenum">
              <a:rPr lang="en-US" altLang="en-US" smtClean="0"/>
              <a:pPr>
                <a:defRPr/>
              </a:pPr>
              <a:t>130</a:t>
            </a:fld>
            <a:endParaRPr lang="en-US" altLang="en-US"/>
          </a:p>
        </p:txBody>
      </p:sp>
    </p:spTree>
    <p:extLst>
      <p:ext uri="{BB962C8B-B14F-4D97-AF65-F5344CB8AC3E}">
        <p14:creationId xmlns:p14="http://schemas.microsoft.com/office/powerpoint/2010/main" val="39250716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pPr algn="l"/>
            <a:r>
              <a:rPr lang="en-US" sz="2000" dirty="0">
                <a:solidFill>
                  <a:srgbClr val="FF0000"/>
                </a:solidFill>
              </a:rPr>
              <a:t>Answers Tutorial T.9</a:t>
            </a:r>
            <a:endParaRPr lang="en-US" sz="2000" dirty="0"/>
          </a:p>
        </p:txBody>
      </p:sp>
      <p:sp>
        <p:nvSpPr>
          <p:cNvPr id="3" name="Content Placeholder 2"/>
          <p:cNvSpPr>
            <a:spLocks noGrp="1"/>
          </p:cNvSpPr>
          <p:nvPr>
            <p:ph idx="1"/>
          </p:nvPr>
        </p:nvSpPr>
        <p:spPr>
          <a:xfrm>
            <a:off x="533400" y="381000"/>
            <a:ext cx="8229600" cy="4525963"/>
          </a:xfrm>
        </p:spPr>
        <p:txBody>
          <a:bodyPr/>
          <a:lstStyle/>
          <a:p>
            <a:r>
              <a:rPr lang="en-US" dirty="0"/>
              <a:t> </a:t>
            </a:r>
          </a:p>
        </p:txBody>
      </p:sp>
      <mc:AlternateContent xmlns:mc="http://schemas.openxmlformats.org/markup-compatibility/2006" xmlns:a14="http://schemas.microsoft.com/office/drawing/2010/main">
        <mc:Choice Requires="a14">
          <p:sp>
            <p:nvSpPr>
              <p:cNvPr id="6" name="Object 5"/>
              <p:cNvSpPr txBox="1"/>
              <p:nvPr/>
            </p:nvSpPr>
            <p:spPr bwMode="auto">
              <a:xfrm>
                <a:off x="3116263" y="168275"/>
                <a:ext cx="4959350" cy="6329363"/>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𝑀𝑒𝑥𝑡</m:t>
                          </m:r>
                        </m:e>
                        <m:sub>
                          <m:r>
                            <m:rPr>
                              <m:sty m:val="p"/>
                            </m:rPr>
                            <a:rPr lang="en-US" i="0">
                              <a:solidFill>
                                <a:srgbClr val="000000"/>
                              </a:solidFill>
                              <a:latin typeface="Cambria Math" panose="02040503050406030204" pitchFamily="18" charset="0"/>
                            </a:rPr>
                            <m:t>int</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
                        </m:e>
                      </m:d>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∗1000</m:t>
                                </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∗2000</m:t>
                                </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e>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0.1</m:t>
                                </m:r>
                              </m:e>
                            </m:mr>
                            <m:mr>
                              <m:e>
                                <m:r>
                                  <a:rPr lang="en-US" i="1">
                                    <a:solidFill>
                                      <a:srgbClr val="000000"/>
                                    </a:solidFill>
                                    <a:latin typeface="Cambria Math" panose="02040503050406030204" pitchFamily="18" charset="0"/>
                                  </a:rPr>
                                  <m:t>0.2</m:t>
                                </m:r>
                              </m:e>
                            </m:mr>
                            <m:mr>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e>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0.1</m:t>
                                </m:r>
                              </m:e>
                            </m:mr>
                            <m:mr>
                              <m:e>
                                <m:r>
                                  <a:rPr lang="en-US" i="1">
                                    <a:solidFill>
                                      <a:srgbClr val="000000"/>
                                    </a:solidFill>
                                    <a:latin typeface="Cambria Math" panose="02040503050406030204" pitchFamily="18" charset="0"/>
                                  </a:rPr>
                                  <m:t>0.2</m:t>
                                </m:r>
                              </m:e>
                            </m:mr>
                            <m:mr>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𝑎𝑛𝑑</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∗3000</m:t>
                                </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e>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0.3</m:t>
                                </m:r>
                              </m:e>
                            </m:mr>
                            <m:mr>
                              <m:e>
                                <m:r>
                                  <a:rPr lang="en-US" i="1">
                                    <a:solidFill>
                                      <a:srgbClr val="000000"/>
                                    </a:solidFill>
                                    <a:latin typeface="Cambria Math" panose="02040503050406030204" pitchFamily="18" charset="0"/>
                                  </a:rPr>
                                  <m:t>0.4</m:t>
                                </m:r>
                              </m:e>
                            </m:mr>
                            <m:mr>
                              <m:e>
                                <m:r>
                                  <a:rPr lang="en-US" i="1">
                                    <a:solidFill>
                                      <a:srgbClr val="000000"/>
                                    </a:solidFill>
                                    <a:latin typeface="Cambria Math" panose="02040503050406030204" pitchFamily="18" charset="0"/>
                                  </a:rPr>
                                  <m:t>1</m:t>
                                </m:r>
                              </m:e>
                            </m:mr>
                          </m:m>
                        </m:e>
                      </m:d>
                    </m:oMath>
                    <m:oMath xmlns:m="http://schemas.openxmlformats.org/officeDocument/2006/math">
                      <m:r>
                        <m:rPr>
                          <m:nor/>
                        </m:rPr>
                        <a:rPr lang="en-US" i="0">
                          <a:solidFill>
                            <a:srgbClr val="000000"/>
                          </a:solidFill>
                          <a:latin typeface="Cambria Math" panose="02040503050406030204" pitchFamily="18" charset="0"/>
                        </a:rPr>
                        <m:t>From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last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each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matrix</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equation</m:t>
                      </m:r>
                      <m:r>
                        <m:rPr>
                          <m:nor/>
                        </m:rP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1000=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h𝑒𝑛𝑐𝑒</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=1000−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∗0.1−−−(</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3000=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∗(0.3)+</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𝑝𝑢𝑡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𝑖𝑛</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3000=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∗(0.3)+1000−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∗0.1</m:t>
                      </m:r>
                    </m:oMath>
                    <m:oMath xmlns:m="http://schemas.openxmlformats.org/officeDocument/2006/math">
                      <m:r>
                        <a:rPr lang="en-US" i="1">
                          <a:solidFill>
                            <a:srgbClr val="000000"/>
                          </a:solidFill>
                          <a:latin typeface="Cambria Math" panose="02040503050406030204" pitchFamily="18" charset="0"/>
                        </a:rPr>
                        <m:t>2000=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∗0.2,</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=1000</m:t>
                      </m:r>
                    </m:oMath>
                    <m:oMath xmlns:m="http://schemas.openxmlformats.org/officeDocument/2006/math">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back</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i</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=1000−1000∗0.1=900</m:t>
                      </m:r>
                    </m:oMath>
                    <m:oMath xmlns:m="http://schemas.openxmlformats.org/officeDocument/2006/math">
                      <m:r>
                        <a:rPr lang="en-US" i="1">
                          <a:solidFill>
                            <a:srgbClr val="000000"/>
                          </a:solidFill>
                          <a:latin typeface="Cambria Math" panose="02040503050406030204" pitchFamily="18" charset="0"/>
                        </a:rPr>
                        <m:t>𝑆𝑖𝑛𝑐𝑒</m:t>
                      </m:r>
                    </m:oMath>
                    <m:oMath xmlns:m="http://schemas.openxmlformats.org/officeDocument/2006/math">
                      <m:r>
                        <a:rPr lang="en-US" i="1">
                          <a:solidFill>
                            <a:srgbClr val="000000"/>
                          </a:solidFill>
                          <a:latin typeface="Cambria Math" panose="02040503050406030204" pitchFamily="18" charset="0"/>
                        </a:rPr>
                        <m:t>2000=</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=2000−1000∗0.2=1800</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1000</m:t>
                                    </m:r>
                                  </m:e>
                                  <m:e/>
                                  <m:e>
                                    <m:r>
                                      <a:rPr lang="en-US" i="1">
                                        <a:solidFill>
                                          <a:srgbClr val="000000"/>
                                        </a:solidFill>
                                        <a:latin typeface="Cambria Math" panose="02040503050406030204" pitchFamily="18" charset="0"/>
                                      </a:rPr>
                                      <m:t>900</m:t>
                                    </m:r>
                                  </m:e>
                                </m:mr>
                                <m:mr>
                                  <m:e/>
                                  <m:e>
                                    <m:r>
                                      <a:rPr lang="en-US" i="1">
                                        <a:solidFill>
                                          <a:srgbClr val="000000"/>
                                        </a:solidFill>
                                        <a:latin typeface="Cambria Math" panose="02040503050406030204" pitchFamily="18" charset="0"/>
                                      </a:rPr>
                                      <m:t>1000</m:t>
                                    </m:r>
                                  </m:e>
                                  <m:e>
                                    <m:r>
                                      <a:rPr lang="en-US" i="1">
                                        <a:solidFill>
                                          <a:srgbClr val="000000"/>
                                        </a:solidFill>
                                        <a:latin typeface="Cambria Math" panose="02040503050406030204" pitchFamily="18" charset="0"/>
                                      </a:rPr>
                                      <m:t>1800</m:t>
                                    </m:r>
                                  </m:e>
                                </m:mr>
                                <m:mr>
                                  <m:e/>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bwMode="auto">
              <a:xfrm>
                <a:off x="3116263" y="168275"/>
                <a:ext cx="4959350" cy="6329363"/>
              </a:xfrm>
              <a:prstGeom prst="rect">
                <a:avLst/>
              </a:prstGeom>
              <a:blipFill>
                <a:blip r:embed="rId2"/>
                <a:stretch>
                  <a:fillRect/>
                </a:stretch>
              </a:blipFill>
              <a:ln>
                <a:noFill/>
              </a:ln>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pPr>
              <a:defRPr/>
            </a:pPr>
            <a:r>
              <a:rPr lang="en-US"/>
              <a:t>Cameras v240117a</a:t>
            </a:r>
          </a:p>
        </p:txBody>
      </p:sp>
      <p:sp>
        <p:nvSpPr>
          <p:cNvPr id="8" name="Slide Number Placeholder 7"/>
          <p:cNvSpPr>
            <a:spLocks noGrp="1"/>
          </p:cNvSpPr>
          <p:nvPr>
            <p:ph type="sldNum" sz="quarter" idx="12"/>
          </p:nvPr>
        </p:nvSpPr>
        <p:spPr/>
        <p:txBody>
          <a:bodyPr/>
          <a:lstStyle/>
          <a:p>
            <a:pPr>
              <a:defRPr/>
            </a:pPr>
            <a:fld id="{D9406055-A792-4810-96E3-D6C99BF97503}" type="slidenum">
              <a:rPr lang="en-US" altLang="en-US" smtClean="0"/>
              <a:pPr>
                <a:defRPr/>
              </a:pPr>
              <a:t>131</a:t>
            </a:fld>
            <a:endParaRPr lang="en-US" altLang="en-US"/>
          </a:p>
        </p:txBody>
      </p:sp>
    </p:spTree>
    <p:extLst>
      <p:ext uri="{BB962C8B-B14F-4D97-AF65-F5344CB8AC3E}">
        <p14:creationId xmlns:p14="http://schemas.microsoft.com/office/powerpoint/2010/main" val="25690509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altLang="en-US" sz="2000" dirty="0">
                <a:solidFill>
                  <a:srgbClr val="FF0000"/>
                </a:solidFill>
                <a:ea typeface="新細明體" pitchFamily="18" charset="-120"/>
              </a:rPr>
              <a:t>Use tutorial T.9 to show how to achieve camera calibration</a:t>
            </a:r>
            <a:r>
              <a:rPr lang="en-US" altLang="zh-TW" sz="2000" dirty="0"/>
              <a:t> : For a 3D object, assume the camera center is at [0 0 0] meters of the world coordinates.  The cube is 1 meter away from the camera along the Z-axis. </a:t>
            </a:r>
            <a:r>
              <a:rPr lang="en-US" altLang="zh-HK" sz="2000" dirty="0"/>
              <a:t>This model is easy to find if the size of squares are known, say 0.1m</a:t>
            </a:r>
            <a:r>
              <a:rPr lang="en-US" altLang="zh-HK" sz="2000" baseline="30000" dirty="0"/>
              <a:t>2 </a:t>
            </a:r>
            <a:r>
              <a:rPr lang="en-US" altLang="zh-HK" sz="2000" dirty="0"/>
              <a:t>for each checker element</a:t>
            </a:r>
            <a:endParaRPr lang="en-US" altLang="zh-TW" sz="2000" dirty="0"/>
          </a:p>
        </p:txBody>
      </p:sp>
      <p:sp>
        <p:nvSpPr>
          <p:cNvPr id="16387" name="Rectangle 3"/>
          <p:cNvSpPr>
            <a:spLocks noGrp="1" noChangeArrowheads="1"/>
          </p:cNvSpPr>
          <p:nvPr>
            <p:ph idx="1"/>
          </p:nvPr>
        </p:nvSpPr>
        <p:spPr>
          <a:xfrm>
            <a:off x="465992" y="1479550"/>
            <a:ext cx="8229600" cy="4525963"/>
          </a:xfrm>
        </p:spPr>
        <p:txBody>
          <a:bodyPr/>
          <a:lstStyle/>
          <a:p>
            <a:pPr eaLnBrk="1" hangingPunct="1"/>
            <a:r>
              <a:rPr lang="en-US" altLang="zh-TW" dirty="0"/>
              <a:t> </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992" y="1683974"/>
            <a:ext cx="4381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5"/>
          <p:cNvSpPr txBox="1">
            <a:spLocks noChangeArrowheads="1"/>
          </p:cNvSpPr>
          <p:nvPr/>
        </p:nvSpPr>
        <p:spPr bwMode="auto">
          <a:xfrm>
            <a:off x="7552591" y="1888695"/>
            <a:ext cx="1595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HK" dirty="0">
                <a:latin typeface="Arial" charset="0"/>
              </a:rPr>
              <a:t>Set here as</a:t>
            </a:r>
          </a:p>
          <a:p>
            <a:pPr eaLnBrk="1" hangingPunct="1"/>
            <a:r>
              <a:rPr kumimoji="1" lang="en-US" altLang="zh-HK">
                <a:latin typeface="Arial" charset="0"/>
              </a:rPr>
              <a:t>Object origin</a:t>
            </a:r>
            <a:r>
              <a:rPr kumimoji="1" lang="en-US" altLang="zh-HK" dirty="0">
                <a:latin typeface="Arial" charset="0"/>
              </a:rPr>
              <a:t>, </a:t>
            </a:r>
          </a:p>
          <a:p>
            <a:pPr eaLnBrk="1" hangingPunct="1"/>
            <a:r>
              <a:rPr kumimoji="1" lang="en-US" altLang="zh-HK" dirty="0">
                <a:latin typeface="Arial" charset="0"/>
              </a:rPr>
              <a:t>[0,0,1] meter</a:t>
            </a:r>
            <a:endParaRPr kumimoji="1" lang="en-US" altLang="en-US" dirty="0">
              <a:latin typeface="Arial" charset="0"/>
            </a:endParaRPr>
          </a:p>
        </p:txBody>
      </p:sp>
      <p:sp>
        <p:nvSpPr>
          <p:cNvPr id="16392" name="Text Box 6"/>
          <p:cNvSpPr txBox="1">
            <a:spLocks noChangeArrowheads="1"/>
          </p:cNvSpPr>
          <p:nvPr/>
        </p:nvSpPr>
        <p:spPr bwMode="auto">
          <a:xfrm>
            <a:off x="6934200" y="2812025"/>
            <a:ext cx="227322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what is the 3D/2D positions [</a:t>
            </a:r>
            <a:r>
              <a:rPr lang="en-US" altLang="en-US" dirty="0" err="1"/>
              <a:t>Xw,Yw,Zw</a:t>
            </a:r>
            <a:r>
              <a:rPr lang="en-US" altLang="en-US" dirty="0"/>
              <a:t>],[</a:t>
            </a:r>
            <a:r>
              <a:rPr lang="en-US" altLang="en-US" dirty="0" err="1"/>
              <a:t>u,v</a:t>
            </a:r>
            <a:r>
              <a:rPr lang="en-US" altLang="en-US" dirty="0"/>
              <a:t>] of this point in </a:t>
            </a:r>
            <a:r>
              <a:rPr lang="en-US" altLang="en-US" dirty="0" err="1"/>
              <a:t>cm,pixels</a:t>
            </a:r>
            <a:r>
              <a:rPr lang="en-US" altLang="en-US" dirty="0"/>
              <a:t> resp.?</a:t>
            </a:r>
          </a:p>
          <a:p>
            <a:r>
              <a:rPr lang="en-US" altLang="en-US" dirty="0">
                <a:solidFill>
                  <a:srgbClr val="FF0000"/>
                </a:solidFill>
              </a:rPr>
              <a:t>Answer:</a:t>
            </a:r>
          </a:p>
          <a:p>
            <a:r>
              <a:rPr lang="en-US" altLang="en-US" dirty="0"/>
              <a:t>[0.3,0.4,1]meters</a:t>
            </a:r>
          </a:p>
          <a:p>
            <a:r>
              <a:rPr lang="en-US" altLang="en-US" dirty="0"/>
              <a:t>Estimate its [</a:t>
            </a:r>
            <a:r>
              <a:rPr lang="en-US" altLang="en-US" dirty="0" err="1"/>
              <a:t>u,v</a:t>
            </a:r>
            <a:r>
              <a:rPr lang="en-US" altLang="en-US" dirty="0"/>
              <a:t>] image position</a:t>
            </a:r>
          </a:p>
          <a:p>
            <a:r>
              <a:rPr lang="en-US" altLang="en-US" dirty="0" err="1">
                <a:solidFill>
                  <a:srgbClr val="FF0000"/>
                </a:solidFill>
              </a:rPr>
              <a:t>Ans</a:t>
            </a:r>
            <a:r>
              <a:rPr lang="en-US" altLang="en-US" dirty="0">
                <a:solidFill>
                  <a:srgbClr val="FF0000"/>
                </a:solidFill>
              </a:rPr>
              <a:t>: estimated by inspection as [3000,2200?]</a:t>
            </a:r>
            <a:endParaRPr lang="en-US" altLang="en-US" dirty="0"/>
          </a:p>
        </p:txBody>
      </p:sp>
      <p:sp>
        <p:nvSpPr>
          <p:cNvPr id="16393" name="Oval 7"/>
          <p:cNvSpPr>
            <a:spLocks noChangeArrowheads="1"/>
          </p:cNvSpPr>
          <p:nvPr/>
        </p:nvSpPr>
        <p:spPr bwMode="auto">
          <a:xfrm>
            <a:off x="4365961" y="349794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16394" name="Line 8"/>
          <p:cNvSpPr>
            <a:spLocks noChangeShapeType="1"/>
          </p:cNvSpPr>
          <p:nvPr/>
        </p:nvSpPr>
        <p:spPr bwMode="auto">
          <a:xfrm flipH="1">
            <a:off x="5192486" y="3155950"/>
            <a:ext cx="1981486" cy="956312"/>
          </a:xfrm>
          <a:prstGeom prst="line">
            <a:avLst/>
          </a:prstGeom>
          <a:noFill/>
          <a:ln w="38100">
            <a:solidFill>
              <a:schemeClr val="tx2">
                <a:lumMod val="40000"/>
                <a:lumOff val="6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9"/>
          <p:cNvSpPr>
            <a:spLocks noChangeShapeType="1"/>
          </p:cNvSpPr>
          <p:nvPr/>
        </p:nvSpPr>
        <p:spPr bwMode="auto">
          <a:xfrm flipV="1">
            <a:off x="4123592" y="2393950"/>
            <a:ext cx="2895600" cy="45720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0"/>
          <p:cNvSpPr>
            <a:spLocks noChangeShapeType="1"/>
          </p:cNvSpPr>
          <p:nvPr/>
        </p:nvSpPr>
        <p:spPr bwMode="auto">
          <a:xfrm flipH="1" flipV="1">
            <a:off x="1837592" y="1784350"/>
            <a:ext cx="2286000" cy="106680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1"/>
          <p:cNvSpPr>
            <a:spLocks noChangeShapeType="1"/>
          </p:cNvSpPr>
          <p:nvPr/>
        </p:nvSpPr>
        <p:spPr bwMode="auto">
          <a:xfrm>
            <a:off x="4123592" y="2851150"/>
            <a:ext cx="0" cy="320040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2"/>
          <p:cNvSpPr>
            <a:spLocks noChangeShapeType="1"/>
          </p:cNvSpPr>
          <p:nvPr/>
        </p:nvSpPr>
        <p:spPr bwMode="auto">
          <a:xfrm flipH="1">
            <a:off x="4123591" y="2622550"/>
            <a:ext cx="3522663" cy="228600"/>
          </a:xfrm>
          <a:prstGeom prst="line">
            <a:avLst/>
          </a:prstGeom>
          <a:noFill/>
          <a:ln w="76200">
            <a:solidFill>
              <a:srgbClr val="E13A1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Text Box 13"/>
          <p:cNvSpPr txBox="1">
            <a:spLocks noChangeArrowheads="1"/>
          </p:cNvSpPr>
          <p:nvPr/>
        </p:nvSpPr>
        <p:spPr bwMode="auto">
          <a:xfrm>
            <a:off x="7003317" y="2120900"/>
            <a:ext cx="532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err="1"/>
              <a:t>Xw</a:t>
            </a:r>
            <a:endParaRPr lang="en-US" altLang="en-US" dirty="0"/>
          </a:p>
        </p:txBody>
      </p:sp>
      <p:sp>
        <p:nvSpPr>
          <p:cNvPr id="16400" name="Text Box 14"/>
          <p:cNvSpPr txBox="1">
            <a:spLocks noChangeArrowheads="1"/>
          </p:cNvSpPr>
          <p:nvPr/>
        </p:nvSpPr>
        <p:spPr bwMode="auto">
          <a:xfrm>
            <a:off x="4107717" y="5854700"/>
            <a:ext cx="516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err="1"/>
              <a:t>Yw</a:t>
            </a:r>
            <a:endParaRPr lang="en-US" altLang="en-US" dirty="0"/>
          </a:p>
        </p:txBody>
      </p:sp>
      <p:sp>
        <p:nvSpPr>
          <p:cNvPr id="16401" name="Text Box 15"/>
          <p:cNvSpPr txBox="1">
            <a:spLocks noChangeArrowheads="1"/>
          </p:cNvSpPr>
          <p:nvPr/>
        </p:nvSpPr>
        <p:spPr bwMode="auto">
          <a:xfrm>
            <a:off x="1404812" y="1675884"/>
            <a:ext cx="528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err="1"/>
              <a:t>Zw</a:t>
            </a:r>
            <a:endParaRPr lang="en-US" altLang="en-US" dirty="0"/>
          </a:p>
        </p:txBody>
      </p:sp>
      <p:sp>
        <p:nvSpPr>
          <p:cNvPr id="16402" name="Text Box 16"/>
          <p:cNvSpPr txBox="1">
            <a:spLocks noChangeArrowheads="1"/>
          </p:cNvSpPr>
          <p:nvPr/>
        </p:nvSpPr>
        <p:spPr bwMode="auto">
          <a:xfrm>
            <a:off x="84992" y="2247890"/>
            <a:ext cx="2286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what is the 3D positions [</a:t>
            </a:r>
            <a:r>
              <a:rPr lang="en-US" altLang="en-US" dirty="0" err="1"/>
              <a:t>Xw,Yw,Zw</a:t>
            </a:r>
            <a:r>
              <a:rPr lang="en-US" altLang="en-US" dirty="0"/>
              <a:t>],[</a:t>
            </a:r>
            <a:r>
              <a:rPr lang="en-US" altLang="en-US" dirty="0" err="1"/>
              <a:t>u,v</a:t>
            </a:r>
            <a:r>
              <a:rPr lang="en-US" altLang="en-US" dirty="0"/>
              <a:t>] of this point in cm, pixels resp.?</a:t>
            </a:r>
          </a:p>
          <a:p>
            <a:r>
              <a:rPr lang="en-US" altLang="en-US" dirty="0"/>
              <a:t>Answer:</a:t>
            </a:r>
          </a:p>
          <a:p>
            <a:r>
              <a:rPr lang="en-US" altLang="en-US" dirty="0"/>
              <a:t>[0.1,0.2,1]meters </a:t>
            </a:r>
          </a:p>
          <a:p>
            <a:r>
              <a:rPr lang="en-US" altLang="en-US" dirty="0"/>
              <a:t>Estimate its [</a:t>
            </a:r>
            <a:r>
              <a:rPr lang="en-US" altLang="en-US" dirty="0" err="1"/>
              <a:t>u,v</a:t>
            </a:r>
            <a:r>
              <a:rPr lang="en-US" altLang="en-US" dirty="0"/>
              <a:t>] image position</a:t>
            </a:r>
          </a:p>
          <a:p>
            <a:r>
              <a:rPr lang="en-US" altLang="en-US" dirty="0" err="1">
                <a:solidFill>
                  <a:srgbClr val="FF0000"/>
                </a:solidFill>
              </a:rPr>
              <a:t>Ans</a:t>
            </a:r>
            <a:r>
              <a:rPr lang="en-US" altLang="en-US" dirty="0">
                <a:solidFill>
                  <a:srgbClr val="FF0000"/>
                </a:solidFill>
              </a:rPr>
              <a:t>: estimated by inspection as [1000,2000]</a:t>
            </a:r>
          </a:p>
        </p:txBody>
      </p:sp>
      <p:sp>
        <p:nvSpPr>
          <p:cNvPr id="16403" name="Oval 17"/>
          <p:cNvSpPr>
            <a:spLocks noChangeArrowheads="1"/>
          </p:cNvSpPr>
          <p:nvPr/>
        </p:nvSpPr>
        <p:spPr bwMode="auto">
          <a:xfrm>
            <a:off x="5040086" y="411226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16404" name="Line 18"/>
          <p:cNvSpPr>
            <a:spLocks noChangeShapeType="1"/>
          </p:cNvSpPr>
          <p:nvPr/>
        </p:nvSpPr>
        <p:spPr bwMode="auto">
          <a:xfrm>
            <a:off x="1913791" y="2487613"/>
            <a:ext cx="2528369" cy="1010330"/>
          </a:xfrm>
          <a:prstGeom prst="line">
            <a:avLst/>
          </a:prstGeom>
          <a:noFill/>
          <a:ln w="57150" cmpd="sng">
            <a:solidFill>
              <a:schemeClr val="tx2">
                <a:lumMod val="40000"/>
                <a:lumOff val="60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Line 19"/>
          <p:cNvSpPr>
            <a:spLocks noChangeShapeType="1"/>
          </p:cNvSpPr>
          <p:nvPr/>
        </p:nvSpPr>
        <p:spPr bwMode="auto">
          <a:xfrm>
            <a:off x="2370992" y="1708150"/>
            <a:ext cx="525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20"/>
          <p:cNvSpPr>
            <a:spLocks noChangeShapeType="1"/>
          </p:cNvSpPr>
          <p:nvPr/>
        </p:nvSpPr>
        <p:spPr bwMode="auto">
          <a:xfrm>
            <a:off x="2370992" y="1708150"/>
            <a:ext cx="0" cy="449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Text Box 21"/>
          <p:cNvSpPr txBox="1">
            <a:spLocks noChangeArrowheads="1"/>
          </p:cNvSpPr>
          <p:nvPr/>
        </p:nvSpPr>
        <p:spPr bwMode="auto">
          <a:xfrm>
            <a:off x="7696200" y="1497466"/>
            <a:ext cx="1109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u=4000</a:t>
            </a:r>
          </a:p>
        </p:txBody>
      </p:sp>
      <p:sp>
        <p:nvSpPr>
          <p:cNvPr id="16408" name="Text Box 22"/>
          <p:cNvSpPr txBox="1">
            <a:spLocks noChangeArrowheads="1"/>
          </p:cNvSpPr>
          <p:nvPr/>
        </p:nvSpPr>
        <p:spPr bwMode="auto">
          <a:xfrm>
            <a:off x="2007506" y="5554706"/>
            <a:ext cx="1171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v=4000</a:t>
            </a:r>
          </a:p>
        </p:txBody>
      </p:sp>
      <p:sp>
        <p:nvSpPr>
          <p:cNvPr id="16409" name="Line 23"/>
          <p:cNvSpPr>
            <a:spLocks noChangeShapeType="1"/>
          </p:cNvSpPr>
          <p:nvPr/>
        </p:nvSpPr>
        <p:spPr bwMode="auto">
          <a:xfrm>
            <a:off x="2294792" y="589915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Line 24"/>
          <p:cNvSpPr>
            <a:spLocks noChangeShapeType="1"/>
          </p:cNvSpPr>
          <p:nvPr/>
        </p:nvSpPr>
        <p:spPr bwMode="auto">
          <a:xfrm>
            <a:off x="6790592" y="163195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21"/>
          <p:cNvSpPr txBox="1">
            <a:spLocks noChangeArrowheads="1"/>
          </p:cNvSpPr>
          <p:nvPr/>
        </p:nvSpPr>
        <p:spPr bwMode="auto">
          <a:xfrm>
            <a:off x="1735985" y="1441865"/>
            <a:ext cx="1117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err="1"/>
              <a:t>u,v</a:t>
            </a:r>
            <a:r>
              <a:rPr lang="en-US" altLang="en-US" dirty="0"/>
              <a:t>=1,1</a:t>
            </a:r>
          </a:p>
        </p:txBody>
      </p:sp>
      <p:sp>
        <p:nvSpPr>
          <p:cNvPr id="2" name="Oval 1"/>
          <p:cNvSpPr/>
          <p:nvPr/>
        </p:nvSpPr>
        <p:spPr>
          <a:xfrm>
            <a:off x="2370992" y="1694656"/>
            <a:ext cx="76200" cy="89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14392" y="1680766"/>
            <a:ext cx="76200" cy="89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32892" y="5854303"/>
            <a:ext cx="76200" cy="89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800" y="6136012"/>
            <a:ext cx="8306445" cy="646331"/>
          </a:xfrm>
          <a:prstGeom prst="rect">
            <a:avLst/>
          </a:prstGeom>
          <a:noFill/>
        </p:spPr>
        <p:txBody>
          <a:bodyPr wrap="square" rtlCol="0">
            <a:spAutoFit/>
          </a:bodyPr>
          <a:lstStyle/>
          <a:p>
            <a:r>
              <a:rPr lang="en-US" dirty="0">
                <a:solidFill>
                  <a:srgbClr val="FF0000"/>
                </a:solidFill>
              </a:rPr>
              <a:t>Note: you may use this object to calibrate a camera using the method in this tutorial exercise. You can try it on your camera.</a:t>
            </a:r>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132</a:t>
            </a:fld>
            <a:endParaRPr lang="en-US" altLang="en-US"/>
          </a:p>
        </p:txBody>
      </p:sp>
    </p:spTree>
    <p:extLst>
      <p:ext uri="{BB962C8B-B14F-4D97-AF65-F5344CB8AC3E}">
        <p14:creationId xmlns:p14="http://schemas.microsoft.com/office/powerpoint/2010/main" val="34078250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0000"/>
                </a:solidFill>
                <a:ea typeface="新細明體" pitchFamily="18" charset="-120"/>
              </a:rPr>
              <a:t>Exercise/answer</a:t>
            </a:r>
            <a:r>
              <a:rPr lang="en-US" altLang="en-US" dirty="0">
                <a:ea typeface="新細明體" pitchFamily="18" charset="-120"/>
              </a:rPr>
              <a:t> T.9</a:t>
            </a:r>
            <a:r>
              <a:rPr lang="en-US" altLang="zh-TW" dirty="0"/>
              <a:t> </a:t>
            </a:r>
            <a:r>
              <a:rPr lang="en-US" altLang="zh-TW" b="1" dirty="0"/>
              <a:t>:</a:t>
            </a:r>
            <a:r>
              <a:rPr lang="en-US" dirty="0"/>
              <a:t>Illustration of Camera calibration by a 3D object</a:t>
            </a:r>
          </a:p>
        </p:txBody>
      </p:sp>
      <p:sp>
        <p:nvSpPr>
          <p:cNvPr id="3" name="Content Placeholder 2"/>
          <p:cNvSpPr>
            <a:spLocks noGrp="1"/>
          </p:cNvSpPr>
          <p:nvPr>
            <p:ph idx="1"/>
          </p:nvPr>
        </p:nvSpPr>
        <p:spPr/>
        <p:txBody>
          <a:bodyPr/>
          <a:lstStyle/>
          <a:p>
            <a:r>
              <a:rPr lang="en-US" dirty="0"/>
              <a:t> </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439" y="2286000"/>
            <a:ext cx="1828395"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19800" y="2765425"/>
            <a:ext cx="990600" cy="1009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514600" y="3270250"/>
            <a:ext cx="5257800" cy="23495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2971800"/>
            <a:ext cx="6248400" cy="53340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00800" y="3387725"/>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48400" y="3420471"/>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9009" y="1584974"/>
            <a:ext cx="2436886" cy="369332"/>
          </a:xfrm>
          <a:prstGeom prst="rect">
            <a:avLst/>
          </a:prstGeom>
        </p:spPr>
        <p:txBody>
          <a:bodyPr wrap="none">
            <a:spAutoFit/>
          </a:bodyPr>
          <a:lstStyle/>
          <a:p>
            <a:r>
              <a:rPr lang="en-US" altLang="en-US" dirty="0"/>
              <a:t>[0.1, 0.2,1] meters</a:t>
            </a:r>
          </a:p>
        </p:txBody>
      </p:sp>
      <p:sp>
        <p:nvSpPr>
          <p:cNvPr id="19" name="Line 11"/>
          <p:cNvSpPr>
            <a:spLocks noChangeShapeType="1"/>
          </p:cNvSpPr>
          <p:nvPr/>
        </p:nvSpPr>
        <p:spPr bwMode="auto">
          <a:xfrm>
            <a:off x="1828800" y="2765425"/>
            <a:ext cx="0" cy="1425575"/>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9"/>
          <p:cNvSpPr>
            <a:spLocks noChangeShapeType="1"/>
          </p:cNvSpPr>
          <p:nvPr/>
        </p:nvSpPr>
        <p:spPr bwMode="auto">
          <a:xfrm flipV="1">
            <a:off x="1752600" y="2536825"/>
            <a:ext cx="1447800" cy="22860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0"/>
          <p:cNvSpPr>
            <a:spLocks noChangeShapeType="1"/>
          </p:cNvSpPr>
          <p:nvPr/>
        </p:nvSpPr>
        <p:spPr bwMode="auto">
          <a:xfrm flipH="1" flipV="1">
            <a:off x="953128" y="2324100"/>
            <a:ext cx="829408" cy="425450"/>
          </a:xfrm>
          <a:prstGeom prst="line">
            <a:avLst/>
          </a:prstGeom>
          <a:noFill/>
          <a:ln w="5715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15"/>
          <p:cNvSpPr txBox="1">
            <a:spLocks noChangeArrowheads="1"/>
          </p:cNvSpPr>
          <p:nvPr/>
        </p:nvSpPr>
        <p:spPr bwMode="auto">
          <a:xfrm>
            <a:off x="574796" y="2046639"/>
            <a:ext cx="528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err="1"/>
              <a:t>Zw</a:t>
            </a:r>
            <a:endParaRPr lang="en-US" altLang="en-US" dirty="0"/>
          </a:p>
        </p:txBody>
      </p:sp>
      <p:sp>
        <p:nvSpPr>
          <p:cNvPr id="23" name="TextBox 22"/>
          <p:cNvSpPr txBox="1"/>
          <p:nvPr/>
        </p:nvSpPr>
        <p:spPr>
          <a:xfrm>
            <a:off x="3200400" y="2415971"/>
            <a:ext cx="532518" cy="369332"/>
          </a:xfrm>
          <a:prstGeom prst="rect">
            <a:avLst/>
          </a:prstGeom>
          <a:noFill/>
        </p:spPr>
        <p:txBody>
          <a:bodyPr wrap="none" rtlCol="0">
            <a:spAutoFit/>
          </a:bodyPr>
          <a:lstStyle/>
          <a:p>
            <a:r>
              <a:rPr lang="en-US" dirty="0" err="1"/>
              <a:t>Xw</a:t>
            </a:r>
            <a:endParaRPr lang="en-US" dirty="0"/>
          </a:p>
        </p:txBody>
      </p:sp>
      <p:sp>
        <p:nvSpPr>
          <p:cNvPr id="24" name="TextBox 23"/>
          <p:cNvSpPr txBox="1"/>
          <p:nvPr/>
        </p:nvSpPr>
        <p:spPr>
          <a:xfrm>
            <a:off x="1562541" y="4191000"/>
            <a:ext cx="516488" cy="369332"/>
          </a:xfrm>
          <a:prstGeom prst="rect">
            <a:avLst/>
          </a:prstGeom>
          <a:noFill/>
        </p:spPr>
        <p:txBody>
          <a:bodyPr wrap="none" rtlCol="0">
            <a:spAutoFit/>
          </a:bodyPr>
          <a:lstStyle/>
          <a:p>
            <a:r>
              <a:rPr lang="en-US" dirty="0" err="1"/>
              <a:t>Yw</a:t>
            </a:r>
            <a:endParaRPr lang="en-US" dirty="0"/>
          </a:p>
        </p:txBody>
      </p:sp>
      <p:sp>
        <p:nvSpPr>
          <p:cNvPr id="25" name="Text Box 5"/>
          <p:cNvSpPr txBox="1">
            <a:spLocks noChangeArrowheads="1"/>
          </p:cNvSpPr>
          <p:nvPr/>
        </p:nvSpPr>
        <p:spPr bwMode="auto">
          <a:xfrm>
            <a:off x="3499316" y="1492641"/>
            <a:ext cx="14116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HK" dirty="0">
                <a:latin typeface="Arial" charset="0"/>
              </a:rPr>
              <a:t>Set here as</a:t>
            </a:r>
          </a:p>
          <a:p>
            <a:pPr eaLnBrk="1" hangingPunct="1"/>
            <a:r>
              <a:rPr kumimoji="1" lang="en-US" altLang="zh-HK" dirty="0">
                <a:latin typeface="Arial" charset="0"/>
              </a:rPr>
              <a:t>World origin</a:t>
            </a:r>
          </a:p>
          <a:p>
            <a:pPr eaLnBrk="1" hangingPunct="1"/>
            <a:r>
              <a:rPr kumimoji="1" lang="en-US" altLang="zh-HK" dirty="0">
                <a:latin typeface="Arial" charset="0"/>
              </a:rPr>
              <a:t>[0,0,0]</a:t>
            </a:r>
            <a:endParaRPr kumimoji="1" lang="en-US" altLang="en-US" dirty="0">
              <a:latin typeface="Arial" charset="0"/>
            </a:endParaRPr>
          </a:p>
        </p:txBody>
      </p:sp>
      <p:sp>
        <p:nvSpPr>
          <p:cNvPr id="29" name="Line 10"/>
          <p:cNvSpPr>
            <a:spLocks noChangeShapeType="1"/>
          </p:cNvSpPr>
          <p:nvPr/>
        </p:nvSpPr>
        <p:spPr bwMode="auto">
          <a:xfrm flipH="1">
            <a:off x="1820784" y="2272846"/>
            <a:ext cx="1760615" cy="47670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8"/>
          <p:cNvSpPr>
            <a:spLocks noChangeShapeType="1"/>
          </p:cNvSpPr>
          <p:nvPr/>
        </p:nvSpPr>
        <p:spPr bwMode="auto">
          <a:xfrm>
            <a:off x="1524000" y="1954307"/>
            <a:ext cx="0" cy="941293"/>
          </a:xfrm>
          <a:prstGeom prst="line">
            <a:avLst/>
          </a:prstGeom>
          <a:noFill/>
          <a:ln w="57150" cmpd="sng">
            <a:solidFill>
              <a:schemeClr val="tx2">
                <a:lumMod val="40000"/>
                <a:lumOff val="60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30"/>
          <p:cNvSpPr/>
          <p:nvPr/>
        </p:nvSpPr>
        <p:spPr>
          <a:xfrm>
            <a:off x="3304504" y="3847584"/>
            <a:ext cx="2355132" cy="369332"/>
          </a:xfrm>
          <a:prstGeom prst="rect">
            <a:avLst/>
          </a:prstGeom>
        </p:spPr>
        <p:txBody>
          <a:bodyPr wrap="none">
            <a:spAutoFit/>
          </a:bodyPr>
          <a:lstStyle/>
          <a:p>
            <a:r>
              <a:rPr lang="en-US" altLang="en-US" dirty="0"/>
              <a:t>[0.3,0.4,1] meters</a:t>
            </a:r>
          </a:p>
        </p:txBody>
      </p:sp>
      <p:sp>
        <p:nvSpPr>
          <p:cNvPr id="32" name="Line 18"/>
          <p:cNvSpPr>
            <a:spLocks noChangeShapeType="1"/>
          </p:cNvSpPr>
          <p:nvPr/>
        </p:nvSpPr>
        <p:spPr bwMode="auto">
          <a:xfrm flipH="1" flipV="1">
            <a:off x="2514600" y="3270250"/>
            <a:ext cx="838200" cy="762000"/>
          </a:xfrm>
          <a:prstGeom prst="line">
            <a:avLst/>
          </a:prstGeom>
          <a:noFill/>
          <a:ln w="57150" cmpd="sng">
            <a:solidFill>
              <a:schemeClr val="tx2">
                <a:lumMod val="40000"/>
                <a:lumOff val="60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32"/>
          <p:cNvSpPr/>
          <p:nvPr/>
        </p:nvSpPr>
        <p:spPr>
          <a:xfrm>
            <a:off x="5309293" y="2068321"/>
            <a:ext cx="1737976" cy="369332"/>
          </a:xfrm>
          <a:prstGeom prst="rect">
            <a:avLst/>
          </a:prstGeom>
        </p:spPr>
        <p:txBody>
          <a:bodyPr wrap="none">
            <a:spAutoFit/>
          </a:bodyPr>
          <a:lstStyle/>
          <a:p>
            <a:r>
              <a:rPr lang="en-US" altLang="en-US" dirty="0">
                <a:solidFill>
                  <a:srgbClr val="FF0000"/>
                </a:solidFill>
              </a:rPr>
              <a:t> [1000,2000]</a:t>
            </a:r>
          </a:p>
        </p:txBody>
      </p:sp>
      <p:sp>
        <p:nvSpPr>
          <p:cNvPr id="34" name="Rectangle 33"/>
          <p:cNvSpPr/>
          <p:nvPr/>
        </p:nvSpPr>
        <p:spPr>
          <a:xfrm>
            <a:off x="6976486" y="2437653"/>
            <a:ext cx="1737976" cy="369332"/>
          </a:xfrm>
          <a:prstGeom prst="rect">
            <a:avLst/>
          </a:prstGeom>
        </p:spPr>
        <p:txBody>
          <a:bodyPr wrap="none">
            <a:spAutoFit/>
          </a:bodyPr>
          <a:lstStyle/>
          <a:p>
            <a:r>
              <a:rPr lang="en-US" altLang="en-US" dirty="0">
                <a:solidFill>
                  <a:srgbClr val="FF0000"/>
                </a:solidFill>
              </a:rPr>
              <a:t> [3000,2200]</a:t>
            </a:r>
            <a:endParaRPr lang="en-US" altLang="en-US" dirty="0"/>
          </a:p>
        </p:txBody>
      </p:sp>
      <p:cxnSp>
        <p:nvCxnSpPr>
          <p:cNvPr id="36" name="Straight Arrow Connector 35"/>
          <p:cNvCxnSpPr>
            <a:endCxn id="17" idx="1"/>
          </p:cNvCxnSpPr>
          <p:nvPr/>
        </p:nvCxnSpPr>
        <p:spPr>
          <a:xfrm>
            <a:off x="5715000" y="2437653"/>
            <a:ext cx="544559" cy="989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6" idx="6"/>
          </p:cNvCxnSpPr>
          <p:nvPr/>
        </p:nvCxnSpPr>
        <p:spPr>
          <a:xfrm flipH="1">
            <a:off x="6477000" y="2806985"/>
            <a:ext cx="1143001" cy="60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72200" y="4032250"/>
            <a:ext cx="1008609" cy="369332"/>
          </a:xfrm>
          <a:prstGeom prst="rect">
            <a:avLst/>
          </a:prstGeom>
          <a:noFill/>
        </p:spPr>
        <p:txBody>
          <a:bodyPr wrap="none" rtlCol="0">
            <a:spAutoFit/>
          </a:bodyPr>
          <a:lstStyle/>
          <a:p>
            <a:r>
              <a:rPr lang="en-US" dirty="0"/>
              <a:t>Image </a:t>
            </a:r>
          </a:p>
        </p:txBody>
      </p:sp>
      <p:sp>
        <p:nvSpPr>
          <p:cNvPr id="41" name="TextBox 40"/>
          <p:cNvSpPr txBox="1"/>
          <p:nvPr/>
        </p:nvSpPr>
        <p:spPr>
          <a:xfrm>
            <a:off x="7226032" y="3590409"/>
            <a:ext cx="1984839" cy="646331"/>
          </a:xfrm>
          <a:prstGeom prst="rect">
            <a:avLst/>
          </a:prstGeom>
          <a:noFill/>
        </p:spPr>
        <p:txBody>
          <a:bodyPr wrap="none" rtlCol="0">
            <a:spAutoFit/>
          </a:bodyPr>
          <a:lstStyle/>
          <a:p>
            <a:r>
              <a:rPr lang="en-US" dirty="0"/>
              <a:t>Camera center</a:t>
            </a:r>
          </a:p>
          <a:p>
            <a:r>
              <a:rPr lang="en-US" dirty="0"/>
              <a:t>= world center </a:t>
            </a:r>
          </a:p>
        </p:txBody>
      </p:sp>
      <p:sp>
        <p:nvSpPr>
          <p:cNvPr id="43" name="Oval 42"/>
          <p:cNvSpPr/>
          <p:nvPr/>
        </p:nvSpPr>
        <p:spPr>
          <a:xfrm>
            <a:off x="1485900" y="2934220"/>
            <a:ext cx="76200"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476500" y="3224531"/>
            <a:ext cx="76200"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20" idx="0"/>
          </p:cNvCxnSpPr>
          <p:nvPr/>
        </p:nvCxnSpPr>
        <p:spPr>
          <a:xfrm>
            <a:off x="1752600" y="2765425"/>
            <a:ext cx="6019800" cy="712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47952" y="4800600"/>
            <a:ext cx="6221190" cy="369332"/>
          </a:xfrm>
          <a:prstGeom prst="rect">
            <a:avLst/>
          </a:prstGeom>
          <a:noFill/>
        </p:spPr>
        <p:txBody>
          <a:bodyPr wrap="none" rtlCol="0">
            <a:spAutoFit/>
          </a:bodyPr>
          <a:lstStyle/>
          <a:p>
            <a:r>
              <a:rPr lang="en-US" dirty="0"/>
              <a:t>Assume it is [ 0 0 0 1]</a:t>
            </a:r>
            <a:r>
              <a:rPr lang="en-US" baseline="30000" dirty="0"/>
              <a:t>T</a:t>
            </a:r>
            <a:r>
              <a:rPr lang="en-US" dirty="0"/>
              <a:t> meter away from the object</a:t>
            </a:r>
          </a:p>
        </p:txBody>
      </p:sp>
      <mc:AlternateContent xmlns:mc="http://schemas.openxmlformats.org/markup-compatibility/2006" xmlns:a14="http://schemas.microsoft.com/office/drawing/2010/main">
        <mc:Choice Requires="a14">
          <p:sp>
            <p:nvSpPr>
              <p:cNvPr id="49" name="Object 48"/>
              <p:cNvSpPr txBox="1"/>
              <p:nvPr/>
            </p:nvSpPr>
            <p:spPr>
              <a:xfrm>
                <a:off x="2705100" y="5162550"/>
                <a:ext cx="2160588" cy="11620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
                        </m:e>
                      </m:d>
                    </m:oMath>
                  </m:oMathPara>
                </a14:m>
                <a:endParaRPr lang="en-US"/>
              </a:p>
            </p:txBody>
          </p:sp>
        </mc:Choice>
        <mc:Fallback xmlns="">
          <p:sp>
            <p:nvSpPr>
              <p:cNvPr id="49" name="Object 48"/>
              <p:cNvSpPr txBox="1">
                <a:spLocks noRot="1" noChangeAspect="1" noMove="1" noResize="1" noEditPoints="1" noAdjustHandles="1" noChangeArrowheads="1" noChangeShapeType="1" noTextEdit="1"/>
              </p:cNvSpPr>
              <p:nvPr/>
            </p:nvSpPr>
            <p:spPr>
              <a:xfrm>
                <a:off x="2705100" y="5162550"/>
                <a:ext cx="2160588" cy="1162050"/>
              </a:xfrm>
              <a:prstGeom prst="rect">
                <a:avLst/>
              </a:prstGeom>
              <a:blipFill>
                <a:blip r:embed="rId3"/>
                <a:stretch>
                  <a:fillRect/>
                </a:stretch>
              </a:blipFill>
            </p:spPr>
            <p:txBody>
              <a:bodyPr/>
              <a:lstStyle/>
              <a:p>
                <a:r>
                  <a:rPr lang="en-US">
                    <a:noFill/>
                  </a:rPr>
                  <a:t> </a:t>
                </a:r>
              </a:p>
            </p:txBody>
          </p:sp>
        </mc:Fallback>
      </mc:AlternateContent>
      <p:sp>
        <p:nvSpPr>
          <p:cNvPr id="55" name="TextBox 54"/>
          <p:cNvSpPr txBox="1"/>
          <p:nvPr/>
        </p:nvSpPr>
        <p:spPr>
          <a:xfrm>
            <a:off x="7840209" y="3293546"/>
            <a:ext cx="1093569" cy="369332"/>
          </a:xfrm>
          <a:prstGeom prst="rect">
            <a:avLst/>
          </a:prstGeom>
          <a:noFill/>
        </p:spPr>
        <p:txBody>
          <a:bodyPr wrap="none" rtlCol="0">
            <a:spAutoFit/>
          </a:bodyPr>
          <a:lstStyle/>
          <a:p>
            <a:r>
              <a:rPr lang="en-US" dirty="0"/>
              <a:t>[0 0 0]</a:t>
            </a:r>
            <a:r>
              <a:rPr lang="en-US" baseline="30000" dirty="0"/>
              <a:t>T</a:t>
            </a:r>
          </a:p>
        </p:txBody>
      </p:sp>
      <p:sp>
        <p:nvSpPr>
          <p:cNvPr id="8" name="Footer Placeholder 7"/>
          <p:cNvSpPr>
            <a:spLocks noGrp="1"/>
          </p:cNvSpPr>
          <p:nvPr>
            <p:ph type="ftr" sz="quarter" idx="11"/>
          </p:nvPr>
        </p:nvSpPr>
        <p:spPr/>
        <p:txBody>
          <a:bodyPr/>
          <a:lstStyle/>
          <a:p>
            <a:pPr>
              <a:defRPr/>
            </a:pPr>
            <a:r>
              <a:rPr lang="en-US"/>
              <a:t>Cameras v240117a</a:t>
            </a:r>
          </a:p>
        </p:txBody>
      </p:sp>
      <p:sp>
        <p:nvSpPr>
          <p:cNvPr id="9" name="Slide Number Placeholder 8"/>
          <p:cNvSpPr>
            <a:spLocks noGrp="1"/>
          </p:cNvSpPr>
          <p:nvPr>
            <p:ph type="sldNum" sz="quarter" idx="12"/>
          </p:nvPr>
        </p:nvSpPr>
        <p:spPr/>
        <p:txBody>
          <a:bodyPr/>
          <a:lstStyle/>
          <a:p>
            <a:pPr>
              <a:defRPr/>
            </a:pPr>
            <a:fld id="{D9406055-A792-4810-96E3-D6C99BF97503}" type="slidenum">
              <a:rPr lang="en-US" altLang="en-US" smtClean="0"/>
              <a:pPr>
                <a:defRPr/>
              </a:pPr>
              <a:t>133</a:t>
            </a:fld>
            <a:endParaRPr lang="en-US" altLang="en-US"/>
          </a:p>
        </p:txBody>
      </p:sp>
    </p:spTree>
    <p:extLst>
      <p:ext uri="{BB962C8B-B14F-4D97-AF65-F5344CB8AC3E}">
        <p14:creationId xmlns:p14="http://schemas.microsoft.com/office/powerpoint/2010/main" val="33540476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238E-CDC1-A654-8259-D18BC94499BA}"/>
              </a:ext>
            </a:extLst>
          </p:cNvPr>
          <p:cNvSpPr>
            <a:spLocks noGrp="1"/>
          </p:cNvSpPr>
          <p:nvPr>
            <p:ph type="title"/>
          </p:nvPr>
        </p:nvSpPr>
        <p:spPr>
          <a:xfrm>
            <a:off x="628650" y="365126"/>
            <a:ext cx="7886700" cy="315911"/>
          </a:xfrm>
        </p:spPr>
        <p:txBody>
          <a:bodyPr>
            <a:normAutofit fontScale="90000"/>
          </a:bodyPr>
          <a:lstStyle/>
          <a:p>
            <a:r>
              <a:rPr lang="en-US" sz="2400" dirty="0"/>
              <a:t> Camera model: essential Formulas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71C598-53D7-E5E8-32DB-8F9D9C78BF67}"/>
                  </a:ext>
                </a:extLst>
              </p:cNvPr>
              <p:cNvSpPr>
                <a:spLocks noGrp="1"/>
              </p:cNvSpPr>
              <p:nvPr>
                <p:ph sz="half" idx="1"/>
              </p:nvPr>
            </p:nvSpPr>
            <p:spPr>
              <a:xfrm>
                <a:off x="539750" y="930277"/>
                <a:ext cx="8185150" cy="5791198"/>
              </a:xfrm>
            </p:spPr>
            <p:txBody>
              <a:bodyPr>
                <a:normAutofit/>
              </a:bodyPr>
              <a:lstStyle/>
              <a:p>
                <a:pPr>
                  <a:spcBef>
                    <a:spcPct val="0"/>
                  </a:spcBef>
                  <a:buNone/>
                </a:pP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𝑖𝑛𝑣</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r>
                          <a:rPr lang="en-US" sz="1800" b="0" i="1" smtClean="0">
                            <a:solidFill>
                              <a:srgbClr val="000000"/>
                            </a:solidFill>
                            <a:latin typeface="Cambria Math" panose="02040503050406030204" pitchFamily="18" charset="0"/>
                          </a:rPr>
                          <m:t>𝑎𝑚</m:t>
                        </m:r>
                      </m:sub>
                    </m:sSub>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𝑤</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 index c is for camera , w is for w=world. R=rotation, T=translation. </a:t>
                </a:r>
                <a:r>
                  <a:rPr lang="en-US" sz="1800" i="1" dirty="0" err="1">
                    <a:solidFill>
                      <a:srgbClr val="000000"/>
                    </a:solidFill>
                    <a:latin typeface="Cambria Math" panose="02040503050406030204" pitchFamily="18" charset="0"/>
                  </a:rPr>
                  <a:t>Mext</a:t>
                </a:r>
                <a:r>
                  <a:rPr lang="en-US" sz="1800" i="1" dirty="0">
                    <a:solidFill>
                      <a:srgbClr val="000000"/>
                    </a:solidFill>
                    <a:latin typeface="Cambria Math" panose="02040503050406030204" pitchFamily="18" charset="0"/>
                  </a:rPr>
                  <a:t>= extrinsic, Mint=intrinsic parameters, [</a:t>
                </a:r>
                <a:r>
                  <a:rPr lang="en-US" sz="1800" i="1" dirty="0" err="1">
                    <a:solidFill>
                      <a:srgbClr val="000000"/>
                    </a:solidFill>
                    <a:latin typeface="Cambria Math" panose="02040503050406030204" pitchFamily="18" charset="0"/>
                  </a:rPr>
                  <a:t>u,v</a:t>
                </a:r>
                <a:r>
                  <a:rPr lang="en-US" sz="1800" i="1" dirty="0">
                    <a:solidFill>
                      <a:srgbClr val="000000"/>
                    </a:solidFill>
                    <a:latin typeface="Cambria Math" panose="02040503050406030204" pitchFamily="18" charset="0"/>
                  </a:rPr>
                  <a:t>]=pixel, s=scale factor</a:t>
                </a:r>
              </a:p>
              <a:p>
                <a:pPr>
                  <a:spcBef>
                    <a:spcPct val="0"/>
                  </a:spcBef>
                  <a:buNone/>
                </a:pPr>
                <a:endParaRPr lang="en-US" sz="1800" i="1" dirty="0">
                  <a:solidFill>
                    <a:srgbClr val="000000"/>
                  </a:solidFill>
                  <a:latin typeface="Cambria Math" panose="02040503050406030204" pitchFamily="18" charset="0"/>
                </a:endParaRPr>
              </a:p>
              <a:p>
                <a:pPr>
                  <a:spcBef>
                    <a:spcPct val="0"/>
                  </a:spcBef>
                  <a:buNone/>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𝑐</m:t>
                                        </m:r>
                                      </m:sub>
                                    </m:sSub>
                                  </m:e>
                                </m:mr>
                              </m:m>
                            </m:e>
                          </m:d>
                        </m:e>
                        <m: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3×1</m:t>
                              </m:r>
                            </m:e>
                          </m:d>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𝑀</m:t>
                          </m:r>
                        </m:e>
                        <m:sub>
                          <m:r>
                            <a:rPr lang="en-US" sz="1800" i="1">
                              <a:solidFill>
                                <a:srgbClr val="000000"/>
                              </a:solidFill>
                              <a:latin typeface="Cambria Math" panose="02040503050406030204" pitchFamily="18" charset="0"/>
                            </a:rPr>
                            <m:t>𝑒𝑥</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𝑡</m:t>
                              </m:r>
                            </m:e>
                            <m:sub>
                              <m:r>
                                <a:rPr lang="en-US" sz="1800" i="1">
                                  <a:solidFill>
                                    <a:srgbClr val="000000"/>
                                  </a:solidFill>
                                  <a:latin typeface="Cambria Math" panose="02040503050406030204" pitchFamily="18" charset="0"/>
                                </a:rPr>
                                <m:t>(3×4)</m:t>
                              </m:r>
                            </m:sub>
                          </m:sSub>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oMath>
                  </m:oMathPara>
                </a14:m>
                <a:endParaRPr lang="en-US" sz="1800" dirty="0">
                  <a:solidFill>
                    <a:srgbClr val="000000"/>
                  </a:solidFill>
                </a:endParaRPr>
              </a:p>
              <a:p>
                <a:pPr>
                  <a:spcBef>
                    <a:spcPct val="0"/>
                  </a:spcBef>
                  <a:buNone/>
                </a:pPr>
                <a:endParaRPr lang="en-US" sz="1800" dirty="0">
                  <a:solidFill>
                    <a:srgbClr val="000000"/>
                  </a:solidFill>
                </a:endParaRPr>
              </a:p>
              <a:p>
                <a:pPr>
                  <a:spcBef>
                    <a:spcPct val="0"/>
                  </a:spcBef>
                  <a:buNone/>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𝑀</m:t>
                                  </m:r>
                                </m:e>
                                <m:sub>
                                  <m:r>
                                    <a:rPr lang="en-US" sz="1800" i="1">
                                      <a:solidFill>
                                        <a:srgbClr val="000000"/>
                                      </a:solidFill>
                                      <a:latin typeface="Cambria Math" panose="02040503050406030204" pitchFamily="18" charset="0"/>
                                    </a:rPr>
                                    <m:t>𝑒𝑥</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𝑡</m:t>
                                      </m:r>
                                    </m:e>
                                    <m:sub>
                                      <m:r>
                                        <a:rPr lang="en-US" sz="1800" i="1">
                                          <a:solidFill>
                                            <a:srgbClr val="000000"/>
                                          </a:solidFill>
                                          <a:latin typeface="Cambria Math" panose="02040503050406030204" pitchFamily="18" charset="0"/>
                                        </a:rPr>
                                        <m:t>(3×4)</m:t>
                                      </m:r>
                                    </m:sub>
                                  </m:sSub>
                                </m:sub>
                              </m:sSub>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sub>
                          <m:r>
                            <a:rPr lang="en-US" sz="1800" i="1">
                              <a:solidFill>
                                <a:srgbClr val="000000"/>
                              </a:solidFill>
                              <a:latin typeface="Cambria Math" panose="02040503050406030204" pitchFamily="18" charset="0"/>
                            </a:rPr>
                            <m:t>(3×3)</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𝐼</m:t>
                                  </m:r>
                                </m:e>
                                <m:sub>
                                  <m:r>
                                    <a:rPr lang="en-US" sz="1800" i="1">
                                      <a:solidFill>
                                        <a:srgbClr val="000000"/>
                                      </a:solidFill>
                                      <a:latin typeface="Cambria Math" panose="02040503050406030204" pitchFamily="18" charset="0"/>
                                    </a:rPr>
                                    <m:t>3</m:t>
                                  </m:r>
                                </m:sub>
                              </m:sSub>
                              <m:r>
                                <a:rPr lang="en-US" sz="1800" i="1">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d>
                        </m:e>
                        <m:sub>
                          <m:r>
                            <a:rPr lang="en-US" sz="1800" i="1">
                              <a:solidFill>
                                <a:srgbClr val="000000"/>
                              </a:solidFill>
                              <a:latin typeface="Cambria Math" panose="02040503050406030204" pitchFamily="18" charset="0"/>
                            </a:rPr>
                            <m:t>(3×4)</m:t>
                          </m:r>
                        </m:sub>
                      </m:sSub>
                    </m:oMath>
                  </m:oMathPara>
                </a14:m>
                <a:endParaRPr lang="en-US" sz="1800" dirty="0">
                  <a:solidFill>
                    <a:srgbClr val="000000"/>
                  </a:solidFill>
                </a:endParaRPr>
              </a:p>
              <a:p>
                <a:pPr>
                  <a:spcBef>
                    <a:spcPct val="0"/>
                  </a:spcBef>
                  <a:buNone/>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𝑢</m:t>
                                    </m:r>
                                  </m:e>
                                </m:m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𝑣</m:t>
                                    </m:r>
                                  </m:e>
                                </m:mr>
                                <m:mr>
                                  <m:e>
                                    <m:r>
                                      <a:rPr lang="en-US" sz="2000" i="1">
                                        <a:solidFill>
                                          <a:srgbClr val="000000"/>
                                        </a:solidFill>
                                        <a:latin typeface="Cambria Math" panose="02040503050406030204" pitchFamily="18" charset="0"/>
                                      </a:rPr>
                                      <m:t>𝑠</m:t>
                                    </m:r>
                                  </m:e>
                                </m:mr>
                              </m:m>
                            </m:e>
                          </m:d>
                        </m:e>
                        <m:sub>
                          <m:r>
                            <a:rPr lang="en-US" sz="2000" i="1">
                              <a:solidFill>
                                <a:srgbClr val="000000"/>
                              </a:solidFill>
                              <a:latin typeface="Cambria Math" panose="02040503050406030204" pitchFamily="18" charset="0"/>
                            </a:rPr>
                            <m:t>(3×1)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int</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3×3)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𝑒𝑥𝑡</m:t>
                          </m:r>
                          <m:r>
                            <a:rPr lang="en-US" sz="2000" i="1">
                              <a:solidFill>
                                <a:srgbClr val="000000"/>
                              </a:solidFill>
                              <a:latin typeface="Cambria Math" panose="02040503050406030204" pitchFamily="18" charset="0"/>
                            </a:rPr>
                            <m:t>(3×4)</m:t>
                          </m:r>
                        </m:sub>
                      </m:sSub>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𝑤</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𝑌</m:t>
                                        </m:r>
                                      </m:e>
                                      <m:sub>
                                        <m:r>
                                          <a:rPr lang="en-US" sz="2000" i="1">
                                            <a:solidFill>
                                              <a:srgbClr val="000000"/>
                                            </a:solidFill>
                                            <a:latin typeface="Cambria Math" panose="02040503050406030204" pitchFamily="18" charset="0"/>
                                          </a:rPr>
                                          <m:t>𝑤</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𝑤</m:t>
                                        </m:r>
                                      </m:sub>
                                    </m:sSub>
                                  </m:e>
                                </m:mr>
                                <m:mr>
                                  <m:e>
                                    <m:r>
                                      <a:rPr lang="en-US" sz="2000" i="1">
                                        <a:solidFill>
                                          <a:srgbClr val="000000"/>
                                        </a:solidFill>
                                        <a:latin typeface="Cambria Math" panose="02040503050406030204" pitchFamily="18" charset="0"/>
                                      </a:rPr>
                                      <m:t>1</m:t>
                                    </m:r>
                                  </m:e>
                                </m:mr>
                              </m:m>
                            </m:e>
                          </m:d>
                        </m:e>
                        <m:sub>
                          <m:r>
                            <a:rPr lang="en-US" sz="2000" i="1">
                              <a:solidFill>
                                <a:srgbClr val="000000"/>
                              </a:solidFill>
                              <a:latin typeface="Cambria Math" panose="02040503050406030204" pitchFamily="18" charset="0"/>
                            </a:rPr>
                            <m:t>(4×1)</m:t>
                          </m:r>
                        </m:sub>
                      </m:sSub>
                    </m:oMath>
                  </m:oMathPara>
                </a14:m>
                <a:endParaRPr lang="en-US" sz="1800" dirty="0">
                  <a:solidFill>
                    <a:srgbClr val="000000"/>
                  </a:solidFill>
                </a:endParaRPr>
              </a:p>
              <a:p>
                <a:pPr>
                  <a:spcBef>
                    <a:spcPct val="0"/>
                  </a:spcBef>
                  <a:buNone/>
                </a:pPr>
                <a:r>
                  <a:rPr lang="en-US" sz="1800" dirty="0"/>
                  <a:t>Rodrigues formula</a:t>
                </a:r>
                <a:endParaRPr lang="en-US" sz="1800" dirty="0">
                  <a:solidFill>
                    <a:srgbClr val="000000"/>
                  </a:solidFill>
                </a:endParaRPr>
              </a:p>
              <a:p>
                <a:pPr>
                  <a:spcBef>
                    <a:spcPct val="0"/>
                  </a:spcBef>
                  <a:buNone/>
                </a:pPr>
                <a:r>
                  <a:rPr lang="en-US" sz="1800" i="1" dirty="0">
                    <a:latin typeface="Cambria Math" panose="02040503050406030204" pitchFamily="18" charset="0"/>
                    <a:ea typeface="Cambria Math" panose="02040503050406030204" pitchFamily="18" charset="0"/>
                  </a:rPr>
                  <a:t>R=cos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I+(I-cos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a:t>
                </a:r>
                <a:r>
                  <a:rPr lang="en-US" sz="1800" i="1" dirty="0" err="1">
                    <a:latin typeface="Cambria Math" panose="02040503050406030204" pitchFamily="18" charset="0"/>
                    <a:ea typeface="Cambria Math" panose="02040503050406030204" pitchFamily="18" charset="0"/>
                  </a:rPr>
                  <a:t>rr</a:t>
                </a:r>
                <a:r>
                  <a:rPr lang="en-US" sz="1800" i="1" baseline="30000" dirty="0" err="1">
                    <a:latin typeface="Cambria Math" panose="02040503050406030204" pitchFamily="18" charset="0"/>
                    <a:ea typeface="Cambria Math" panose="02040503050406030204" pitchFamily="18" charset="0"/>
                  </a:rPr>
                  <a:t>T</a:t>
                </a:r>
                <a:r>
                  <a:rPr lang="en-US" sz="1800" i="1" dirty="0" err="1">
                    <a:latin typeface="Cambria Math" panose="02040503050406030204" pitchFamily="18" charset="0"/>
                    <a:ea typeface="Cambria Math" panose="02040503050406030204" pitchFamily="18" charset="0"/>
                  </a:rPr>
                  <a:t>+sin</a:t>
                </a:r>
                <a:r>
                  <a:rPr lang="en-US" sz="1800" i="1" dirty="0">
                    <a:latin typeface="Cambria Math" panose="02040503050406030204" pitchFamily="18" charset="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𝜃</m:t>
                    </m:r>
                    <m:d>
                      <m:dPr>
                        <m:begChr m:val="["/>
                        <m:endChr m:val="]"/>
                        <m:ctrlPr>
                          <a:rPr lang="en-US" sz="1800" i="1" smtClean="0">
                            <a:latin typeface="Cambria Math" panose="02040503050406030204" pitchFamily="18" charset="0"/>
                            <a:ea typeface="Cambria Math" panose="02040503050406030204" pitchFamily="18" charset="0"/>
                          </a:rPr>
                        </m:ctrlPr>
                      </m:dPr>
                      <m:e>
                        <m:m>
                          <m:mPr>
                            <m:mcs>
                              <m:mc>
                                <m:mcPr>
                                  <m:count m:val="3"/>
                                  <m:mcJc m:val="center"/>
                                </m:mcPr>
                              </m:mc>
                            </m:mcs>
                            <m:ctrlPr>
                              <a:rPr lang="en-US" sz="1800" i="1">
                                <a:latin typeface="Cambria Math" panose="02040503050406030204" pitchFamily="18" charset="0"/>
                                <a:ea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0</m:t>
                              </m:r>
                            </m:e>
                            <m:e>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𝑧</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i="1">
                                      <a:latin typeface="Cambria Math" panose="02040503050406030204" pitchFamily="18" charset="0"/>
                                      <a:ea typeface="Cambria Math" panose="02040503050406030204" pitchFamily="18" charset="0"/>
                                    </a:rPr>
                                    <m:t>𝑧</m:t>
                                  </m:r>
                                </m:sub>
                              </m:sSub>
                            </m:e>
                            <m:e>
                              <m:r>
                                <a:rPr lang="en-US" sz="1800" b="0" i="1" smtClean="0">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mr>
                          <m:mr>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e>
                              <m:r>
                                <a:rPr lang="en-US" sz="1800" b="0" i="1" smtClean="0">
                                  <a:latin typeface="Cambria Math" panose="02040503050406030204" pitchFamily="18" charset="0"/>
                                  <a:ea typeface="Cambria Math" panose="02040503050406030204" pitchFamily="18" charset="0"/>
                                </a:rPr>
                                <m:t>0</m:t>
                              </m:r>
                            </m:e>
                          </m:mr>
                        </m:m>
                      </m:e>
                    </m:d>
                  </m:oMath>
                </a14:m>
                <a:r>
                  <a:rPr lang="en-US" sz="1800" dirty="0">
                    <a:solidFill>
                      <a:srgbClr val="000000"/>
                    </a:solidFill>
                  </a:rPr>
                  <a:t>,</a:t>
                </a:r>
                <a:r>
                  <a:rPr lang="en-US" sz="1800" dirty="0"/>
                  <a:t> </a:t>
                </a:r>
                <a:endParaRPr lang="en-US" sz="1800" dirty="0">
                  <a:solidFill>
                    <a:srgbClr val="000000"/>
                  </a:solidFill>
                </a:endParaRPr>
              </a:p>
              <a:p>
                <a:pPr>
                  <a:spcBef>
                    <a:spcPct val="0"/>
                  </a:spcBef>
                  <a:buNone/>
                </a:pPr>
                <a:endParaRPr lang="en-US" sz="1200" dirty="0">
                  <a:solidFill>
                    <a:srgbClr val="000000"/>
                  </a:solidFill>
                </a:endParaRPr>
              </a:p>
              <a:p>
                <a:pPr>
                  <a:spcBef>
                    <a:spcPct val="0"/>
                  </a:spcBef>
                  <a:buNone/>
                </a:pPr>
                <a:endParaRPr lang="en-US" altLang="zh-TW" sz="1200" dirty="0"/>
              </a:p>
              <a:p>
                <a:pPr>
                  <a:spcBef>
                    <a:spcPct val="0"/>
                  </a:spcBef>
                  <a:buNone/>
                </a:pPr>
                <a:endParaRPr lang="en-US" altLang="zh-TW" sz="1200" dirty="0"/>
              </a:p>
            </p:txBody>
          </p:sp>
        </mc:Choice>
        <mc:Fallback xmlns="">
          <p:sp>
            <p:nvSpPr>
              <p:cNvPr id="3" name="Content Placeholder 2">
                <a:extLst>
                  <a:ext uri="{FF2B5EF4-FFF2-40B4-BE49-F238E27FC236}">
                    <a16:creationId xmlns:a16="http://schemas.microsoft.com/office/drawing/2014/main" id="{7771C598-53D7-E5E8-32DB-8F9D9C78BF67}"/>
                  </a:ext>
                </a:extLst>
              </p:cNvPr>
              <p:cNvSpPr>
                <a:spLocks noGrp="1" noRot="1" noChangeAspect="1" noMove="1" noResize="1" noEditPoints="1" noAdjustHandles="1" noChangeArrowheads="1" noChangeShapeType="1" noTextEdit="1"/>
              </p:cNvSpPr>
              <p:nvPr>
                <p:ph sz="half" idx="1"/>
              </p:nvPr>
            </p:nvSpPr>
            <p:spPr>
              <a:xfrm>
                <a:off x="539750" y="930277"/>
                <a:ext cx="8185150" cy="5791198"/>
              </a:xfrm>
              <a:blipFill>
                <a:blip r:embed="rId2"/>
                <a:stretch>
                  <a:fillRect l="-671" t="-737"/>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039CA25A-471E-A6BD-C5C6-2E6742CD72D8}"/>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25FD48F5-38BC-E84E-3085-5C8A62334812}"/>
              </a:ext>
            </a:extLst>
          </p:cNvPr>
          <p:cNvSpPr>
            <a:spLocks noGrp="1"/>
          </p:cNvSpPr>
          <p:nvPr>
            <p:ph type="sldNum" sz="quarter" idx="12"/>
          </p:nvPr>
        </p:nvSpPr>
        <p:spPr/>
        <p:txBody>
          <a:bodyPr/>
          <a:lstStyle/>
          <a:p>
            <a:pPr>
              <a:defRPr/>
            </a:pPr>
            <a:fld id="{DB2D4955-CAE4-47A7-891F-54C234F61286}" type="slidenum">
              <a:rPr lang="en-US" altLang="en-US" smtClean="0"/>
              <a:pPr>
                <a:defRPr/>
              </a:pPr>
              <a:t>134</a:t>
            </a:fld>
            <a:endParaRPr lang="en-US" altLang="en-US"/>
          </a:p>
        </p:txBody>
      </p:sp>
    </p:spTree>
    <p:extLst>
      <p:ext uri="{BB962C8B-B14F-4D97-AF65-F5344CB8AC3E}">
        <p14:creationId xmlns:p14="http://schemas.microsoft.com/office/powerpoint/2010/main" val="12979919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38200"/>
            <a:ext cx="2667000" cy="579438"/>
          </a:xfrm>
        </p:spPr>
        <p:txBody>
          <a:bodyPr/>
          <a:lstStyle/>
          <a:p>
            <a:pPr algn="l"/>
            <a:r>
              <a:rPr lang="en-US" sz="1600" dirty="0"/>
              <a:t>Relating </a:t>
            </a:r>
            <a:r>
              <a:rPr lang="en-US" sz="1600" i="1" dirty="0" err="1"/>
              <a:t>R</a:t>
            </a:r>
            <a:r>
              <a:rPr lang="en-US" sz="1600" i="1" baseline="-25000" dirty="0" err="1"/>
              <a:t>cam</a:t>
            </a:r>
            <a:r>
              <a:rPr lang="en-US" sz="1600" dirty="0"/>
              <a:t> and </a:t>
            </a:r>
            <a:r>
              <a:rPr lang="en-US" sz="1600" i="1" dirty="0" err="1"/>
              <a:t>R</a:t>
            </a:r>
            <a:r>
              <a:rPr lang="en-US" sz="1600" i="1" baseline="-25000" dirty="0" err="1"/>
              <a:t>c</a:t>
            </a:r>
            <a:endParaRPr lang="en-US" sz="1600" i="1" baseline="-25000" dirty="0"/>
          </a:p>
        </p:txBody>
      </p:sp>
      <p:sp>
        <p:nvSpPr>
          <p:cNvPr id="8" name="Content Placeholder 7"/>
          <p:cNvSpPr>
            <a:spLocks noGrp="1"/>
          </p:cNvSpPr>
          <p:nvPr>
            <p:ph idx="1"/>
          </p:nvPr>
        </p:nvSpPr>
        <p:spPr>
          <a:xfrm>
            <a:off x="131472" y="1646072"/>
            <a:ext cx="2895600" cy="4449763"/>
          </a:xfrm>
        </p:spPr>
        <p:txBody>
          <a:bodyPr/>
          <a:lstStyle/>
          <a:p>
            <a:r>
              <a:rPr lang="en-US" sz="1600" dirty="0"/>
              <a:t>Exercise:  Think clearly what is the meaning of </a:t>
            </a:r>
            <a:r>
              <a:rPr lang="en-US" sz="1600" i="1" dirty="0" err="1"/>
              <a:t>R</a:t>
            </a:r>
            <a:r>
              <a:rPr lang="en-US" sz="1600" i="1" baseline="-25000" dirty="0" err="1"/>
              <a:t>cam</a:t>
            </a:r>
            <a:r>
              <a:rPr lang="en-US" sz="1600" dirty="0"/>
              <a:t> and </a:t>
            </a:r>
            <a:r>
              <a:rPr lang="en-US" sz="1600" i="1" dirty="0" err="1"/>
              <a:t>R</a:t>
            </a:r>
            <a:r>
              <a:rPr lang="en-US" sz="1600" i="1" baseline="-25000" dirty="0" err="1"/>
              <a:t>c</a:t>
            </a:r>
            <a:r>
              <a:rPr lang="en-US" sz="1600" i="1" dirty="0"/>
              <a:t>?</a:t>
            </a:r>
          </a:p>
          <a:p>
            <a:r>
              <a:rPr lang="en-US" sz="1600" i="1" dirty="0"/>
              <a:t>And how do they are related?</a:t>
            </a:r>
          </a:p>
          <a:p>
            <a:r>
              <a:rPr lang="en-US" sz="1600" i="1" dirty="0"/>
              <a:t>Note: we only look at rotation , translation is considered separately</a:t>
            </a:r>
            <a:endParaRPr lang="en-US" sz="1600" dirty="0"/>
          </a:p>
        </p:txBody>
      </p:sp>
      <mc:AlternateContent xmlns:mc="http://schemas.openxmlformats.org/markup-compatibility/2006" xmlns:a14="http://schemas.microsoft.com/office/drawing/2010/main">
        <mc:Choice Requires="a14">
          <p:sp>
            <p:nvSpPr>
              <p:cNvPr id="9" name="Object 27"/>
              <p:cNvSpPr txBox="1"/>
              <p:nvPr/>
            </p:nvSpPr>
            <p:spPr bwMode="auto">
              <a:xfrm>
                <a:off x="3024294" y="560387"/>
                <a:ext cx="6140450" cy="61293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1600" i="0">
                          <a:solidFill>
                            <a:srgbClr val="000000"/>
                          </a:solidFill>
                          <a:latin typeface="Cambria Math" panose="02040503050406030204" pitchFamily="18" charset="0"/>
                        </a:rPr>
                        <m:t>We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showed</m:t>
                      </m:r>
                      <m:r>
                        <m:rPr>
                          <m:nor/>
                        </m:rPr>
                        <a:rPr lang="en-US" sz="1600" b="0" i="0" smtClean="0">
                          <a:solidFill>
                            <a:srgbClr val="000000"/>
                          </a:solidFill>
                          <a:latin typeface="Cambria Math" panose="02040503050406030204" pitchFamily="18" charset="0"/>
                        </a:rPr>
                        <m:t> </m:t>
                      </m:r>
                      <m:r>
                        <m:rPr>
                          <m:nor/>
                        </m:rPr>
                        <a:rPr lang="en-US" sz="1600" b="0" i="0" smtClean="0">
                          <a:solidFill>
                            <a:srgbClr val="000000"/>
                          </a:solidFill>
                          <a:latin typeface="Cambria Math" panose="02040503050406030204" pitchFamily="18" charset="0"/>
                        </a:rPr>
                        <m:t>earlier</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how</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world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and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camera</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coord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are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related</m:t>
                      </m:r>
                      <m:r>
                        <m:rPr>
                          <m:nor/>
                        </m:rPr>
                        <a:rPr lang="en-US" sz="1600" i="0">
                          <a:solidFill>
                            <a:srgbClr val="000000"/>
                          </a:solidFill>
                          <a:latin typeface="Cambria Math" panose="02040503050406030204" pitchFamily="18" charset="0"/>
                        </a:rPr>
                        <m:t> </m:t>
                      </m:r>
                    </m:oMath>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𝑐</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𝑤</m:t>
                          </m:r>
                        </m:sub>
                      </m:sSub>
                      <m:r>
                        <a:rPr lang="en-US" sz="1600" i="1">
                          <a:solidFill>
                            <a:srgbClr val="000000"/>
                          </a:solidFill>
                          <a:latin typeface="Cambria Math" panose="02040503050406030204" pitchFamily="18" charset="0"/>
                        </a:rPr>
                        <m:t>,</m:t>
                      </m:r>
                      <m:r>
                        <m:rPr>
                          <m:nor/>
                        </m:rPr>
                        <a:rPr lang="en-US" sz="1600" i="0">
                          <a:solidFill>
                            <a:srgbClr val="000000"/>
                          </a:solidFill>
                          <a:latin typeface="Cambria Math" panose="02040503050406030204" pitchFamily="18" charset="0"/>
                        </a:rPr>
                        <m:t>hence</m:t>
                      </m:r>
                      <m:r>
                        <m:rPr>
                          <m:nor/>
                        </m:rPr>
                        <a:rPr lang="en-US" sz="1600" i="0">
                          <a:solidFill>
                            <a:srgbClr val="000000"/>
                          </a:solidFill>
                          <a:latin typeface="Cambria Math" panose="02040503050406030204" pitchFamily="18" charset="0"/>
                        </a:rPr>
                        <m:t> </m:t>
                      </m:r>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𝑋</m:t>
                                    </m:r>
                                  </m:e>
                                  <m:sub>
                                    <m:r>
                                      <a:rPr lang="en-US" sz="1600" i="1">
                                        <a:solidFill>
                                          <a:srgbClr val="000000"/>
                                        </a:solidFill>
                                        <a:latin typeface="Cambria Math" panose="02040503050406030204" pitchFamily="18" charset="0"/>
                                      </a:rPr>
                                      <m:t>𝑐</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𝑌</m:t>
                                    </m:r>
                                  </m:e>
                                  <m:sub>
                                    <m:r>
                                      <a:rPr lang="en-US" sz="1600" i="1">
                                        <a:solidFill>
                                          <a:srgbClr val="000000"/>
                                        </a:solidFill>
                                        <a:latin typeface="Cambria Math" panose="02040503050406030204" pitchFamily="18" charset="0"/>
                                      </a:rPr>
                                      <m:t>𝑐</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𝑐</m:t>
                                    </m:r>
                                  </m:sub>
                                </m:sSub>
                              </m:e>
                            </m:mr>
                          </m:m>
                        </m:e>
                      </m:d>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𝑋</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𝑌</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𝑤</m:t>
                                    </m:r>
                                  </m:sub>
                                </m:sSub>
                              </m:e>
                            </m:mr>
                          </m:m>
                        </m:e>
                      </m:d>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3"/>
                                    <m:mcJc m:val="center"/>
                                  </m:mcPr>
                                </m:mc>
                              </m:mcs>
                              <m:ctrlPr>
                                <a:rPr lang="en-US" sz="1600" i="1">
                                  <a:solidFill>
                                    <a:srgbClr val="000000"/>
                                  </a:solidFill>
                                  <a:latin typeface="Cambria Math" panose="02040503050406030204" pitchFamily="18" charset="0"/>
                                </a:rPr>
                              </m:ctrlPr>
                            </m:mPr>
                            <m:mr>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𝑋</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𝑌</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𝑤</m:t>
                                    </m:r>
                                  </m:sub>
                                </m:sSub>
                              </m:e>
                            </m:mr>
                          </m:m>
                        </m:e>
                      </m:d>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oMath>
                    <m:oMath xmlns:m="http://schemas.openxmlformats.org/officeDocument/2006/math">
                      <m:r>
                        <m:rPr>
                          <m:nor/>
                        </m:rPr>
                        <a:rPr lang="en-US" sz="1600" i="0">
                          <a:solidFill>
                            <a:srgbClr val="000000"/>
                          </a:solidFill>
                          <a:latin typeface="Cambria Math" panose="02040503050406030204" pitchFamily="18" charset="0"/>
                        </a:rPr>
                        <m:t>Also</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m:t>
                      </m:r>
                      <m:r>
                        <m:rPr>
                          <m:nor/>
                        </m:rPr>
                        <a:rPr lang="en-HK" sz="1600" b="0" i="0" smtClean="0">
                          <a:solidFill>
                            <a:srgbClr val="000000"/>
                          </a:solidFill>
                          <a:latin typeface="Cambria Math" panose="02040503050406030204" pitchFamily="18" charset="0"/>
                        </a:rPr>
                        <m:t> </m:t>
                      </m:r>
                      <m:r>
                        <m:rPr>
                          <m:nor/>
                        </m:rPr>
                        <a:rPr lang="en-HK" sz="1600" b="0" i="0" smtClean="0">
                          <a:solidFill>
                            <a:srgbClr val="000000"/>
                          </a:solidFill>
                          <a:latin typeface="Cambria Math" panose="02040503050406030204" pitchFamily="18" charset="0"/>
                        </a:rPr>
                        <m:t>a</m:t>
                      </m:r>
                      <m:r>
                        <m:rPr>
                          <m:nor/>
                        </m:rPr>
                        <a:rPr lang="en-HK" sz="1600" b="0" i="0" smtClean="0">
                          <a:solidFill>
                            <a:srgbClr val="000000"/>
                          </a:solidFill>
                          <a:latin typeface="Cambria Math" panose="02040503050406030204" pitchFamily="18" charset="0"/>
                        </a:rPr>
                        <m:t> </m:t>
                      </m:r>
                      <m:r>
                        <m:rPr>
                          <m:nor/>
                        </m:rPr>
                        <a:rPr lang="en-HK" sz="1600" b="0" i="0" smtClean="0">
                          <a:solidFill>
                            <a:srgbClr val="000000"/>
                          </a:solidFill>
                          <a:latin typeface="Cambria Math" panose="02040503050406030204" pitchFamily="18" charset="0"/>
                        </a:rPr>
                        <m:t>previous</m:t>
                      </m:r>
                      <m:r>
                        <m:rPr>
                          <m:nor/>
                        </m:rPr>
                        <a:rPr lang="en-HK" sz="1600" b="0" i="0" smtClean="0">
                          <a:solidFill>
                            <a:srgbClr val="000000"/>
                          </a:solidFill>
                          <a:latin typeface="Cambria Math" panose="02040503050406030204" pitchFamily="18" charset="0"/>
                        </a:rPr>
                        <m:t> </m:t>
                      </m:r>
                      <m:r>
                        <m:rPr>
                          <m:nor/>
                        </m:rPr>
                        <a:rPr lang="en-HK" sz="1600" b="0" i="0" smtClean="0">
                          <a:solidFill>
                            <a:srgbClr val="000000"/>
                          </a:solidFill>
                          <a:latin typeface="Cambria Math" panose="02040503050406030204" pitchFamily="18" charset="0"/>
                        </a:rPr>
                        <m:t>sl</m:t>
                      </m:r>
                      <m:r>
                        <m:rPr>
                          <m:nor/>
                        </m:rPr>
                        <a:rPr lang="en-US" sz="1600" i="0">
                          <a:solidFill>
                            <a:srgbClr val="000000"/>
                          </a:solidFill>
                          <a:latin typeface="Cambria Math" panose="02040503050406030204" pitchFamily="18" charset="0"/>
                        </a:rPr>
                        <m:t>ide</m:t>
                      </m:r>
                      <m:r>
                        <m:rPr>
                          <m:nor/>
                        </m:rPr>
                        <a:rPr lang="en-US" sz="1600" i="0">
                          <a:solidFill>
                            <a:srgbClr val="000000"/>
                          </a:solidFill>
                          <a:latin typeface="Cambria Math" panose="02040503050406030204" pitchFamily="18" charset="0"/>
                        </a:rPr>
                        <m:t> ,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rotation</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camera</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principal</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axis</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𝑍</m:t>
                          </m:r>
                        </m:sub>
                      </m:sSub>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is</m:t>
                      </m:r>
                    </m:oMath>
                    <m:oMath xmlns:m="http://schemas.openxmlformats.org/officeDocument/2006/math">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m:rPr>
                              <m:sty m:val="p"/>
                            </m:rPr>
                            <a:rPr lang="en-US" sz="1600" i="0">
                              <a:solidFill>
                                <a:srgbClr val="000000"/>
                              </a:solidFill>
                              <a:latin typeface="Cambria Math" panose="02040503050406030204" pitchFamily="18" charset="0"/>
                            </a:rPr>
                            <m:t>z</m:t>
                          </m:r>
                        </m:sub>
                        <m:sup>
                          <m:r>
                            <a:rPr lang="en-US" sz="1600" i="0">
                              <a:solidFill>
                                <a:srgbClr val="000000"/>
                              </a:solidFill>
                              <a:latin typeface="Cambria Math" panose="02040503050406030204" pitchFamily="18" charset="0"/>
                            </a:rPr>
                            <m:t>′</m:t>
                          </m:r>
                        </m:sup>
                      </m:sSubSup>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𝑍</m:t>
                          </m:r>
                        </m:sub>
                      </m:sSub>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3"/>
                                    <m:mcJc m:val="center"/>
                                  </m:mcPr>
                                </m:mc>
                              </m:mcs>
                              <m:ctrlPr>
                                <a:rPr lang="en-US" sz="1600" i="1">
                                  <a:solidFill>
                                    <a:srgbClr val="000000"/>
                                  </a:solidFill>
                                  <a:latin typeface="Cambria Math" panose="02040503050406030204" pitchFamily="18" charset="0"/>
                                </a:rPr>
                              </m:ctrlPr>
                            </m:mPr>
                            <m:mr>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𝑍</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𝑖𝑖</m:t>
                      </m:r>
                      <m:r>
                        <a:rPr lang="en-US" sz="1600" i="1">
                          <a:solidFill>
                            <a:srgbClr val="000000"/>
                          </a:solidFill>
                          <a:latin typeface="Cambria Math" panose="02040503050406030204" pitchFamily="18" charset="0"/>
                        </a:rPr>
                        <m:t>)</m:t>
                      </m:r>
                    </m:oMath>
                    <m:oMath xmlns:m="http://schemas.openxmlformats.org/officeDocument/2006/math">
                      <m:r>
                        <m:rPr>
                          <m:nor/>
                        </m:rPr>
                        <a:rPr lang="en-US" sz="1600" i="0">
                          <a:solidFill>
                            <a:srgbClr val="000000"/>
                          </a:solidFill>
                          <a:latin typeface="Cambria Math" panose="02040503050406030204" pitchFamily="18" charset="0"/>
                        </a:rPr>
                        <m:t>Asumme</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𝑍</m:t>
                          </m:r>
                        </m:sub>
                      </m:sSub>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𝑋</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𝑌</m:t>
                                    </m:r>
                                  </m:e>
                                  <m:sub>
                                    <m:r>
                                      <a:rPr lang="en-US" sz="1600" i="1">
                                        <a:solidFill>
                                          <a:srgbClr val="000000"/>
                                        </a:solidFill>
                                        <a:latin typeface="Cambria Math" panose="02040503050406030204" pitchFamily="18" charset="0"/>
                                      </a:rPr>
                                      <m:t>𝑤</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𝑤</m:t>
                                    </m:r>
                                  </m:sub>
                                </m:sSub>
                              </m:e>
                            </m:mr>
                          </m:m>
                        </m:e>
                      </m:d>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before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rotation</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and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after</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rotation</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becomes</m:t>
                      </m:r>
                      <m:r>
                        <m:rPr>
                          <m:nor/>
                        </m:rPr>
                        <a:rPr lang="en-US" sz="1600" i="0">
                          <a:solidFill>
                            <a:srgbClr val="000000"/>
                          </a:solidFill>
                          <a:latin typeface="Cambria Math" panose="02040503050406030204" pitchFamily="18" charset="0"/>
                        </a:rPr>
                        <m:t>   </m:t>
                      </m:r>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m:rPr>
                              <m:sty m:val="p"/>
                            </m:rPr>
                            <a:rPr lang="en-US" sz="1600" i="0">
                              <a:solidFill>
                                <a:srgbClr val="000000"/>
                              </a:solidFill>
                              <a:latin typeface="Cambria Math" panose="02040503050406030204" pitchFamily="18" charset="0"/>
                            </a:rPr>
                            <m:t>z</m:t>
                          </m:r>
                        </m:sub>
                        <m:sup>
                          <m:r>
                            <a:rPr lang="en-US" sz="1600" i="0">
                              <a:solidFill>
                                <a:srgbClr val="000000"/>
                              </a:solidFill>
                              <a:latin typeface="Cambria Math" panose="02040503050406030204" pitchFamily="18" charset="0"/>
                            </a:rPr>
                            <m:t>′</m:t>
                          </m:r>
                        </m:sup>
                      </m:sSubSup>
                    </m:oMath>
                    <m:oMath xmlns:m="http://schemas.openxmlformats.org/officeDocument/2006/math">
                      <m:r>
                        <m:rPr>
                          <m:nor/>
                        </m:rPr>
                        <a:rPr lang="en-US" sz="1600" i="0">
                          <a:solidFill>
                            <a:srgbClr val="000000"/>
                          </a:solidFill>
                          <a:latin typeface="Cambria Math" panose="02040503050406030204" pitchFamily="18" charset="0"/>
                        </a:rPr>
                        <m:t>For</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sub>
                      </m:sSub>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calculation</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rotated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vector</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is</m:t>
                      </m:r>
                      <m:r>
                        <m:rPr>
                          <m:nor/>
                        </m:rPr>
                        <a:rPr lang="en-US" sz="1600" i="0">
                          <a:solidFill>
                            <a:srgbClr val="000000"/>
                          </a:solidFill>
                          <a:latin typeface="Cambria Math" panose="02040503050406030204" pitchFamily="18" charset="0"/>
                        </a:rPr>
                        <m:t> </m:t>
                      </m:r>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𝑧</m:t>
                          </m:r>
                        </m:sub>
                        <m:sup>
                          <m:r>
                            <a:rPr lang="en-US" sz="1600" i="1">
                              <a:solidFill>
                                <a:srgbClr val="000000"/>
                              </a:solidFill>
                              <a:latin typeface="Cambria Math" panose="02040503050406030204" pitchFamily="18" charset="0"/>
                            </a:rPr>
                            <m:t>′</m:t>
                          </m:r>
                        </m:sup>
                      </m:sSubSup>
                      <m:r>
                        <a:rPr lang="en-US" sz="1600" i="0">
                          <a:solidFill>
                            <a:srgbClr val="000000"/>
                          </a:solidFill>
                          <a:latin typeface="Cambria Math" panose="02040503050406030204" pitchFamily="18" charset="0"/>
                        </a:rPr>
                        <m:t> </m:t>
                      </m:r>
                    </m:oMath>
                    <m:oMath xmlns:m="http://schemas.openxmlformats.org/officeDocument/2006/math">
                      <m:r>
                        <m:rPr>
                          <m:nor/>
                        </m:rPr>
                        <a:rPr lang="en-US" sz="1600" i="0">
                          <a:solidFill>
                            <a:srgbClr val="000000"/>
                          </a:solidFill>
                          <a:latin typeface="Cambria Math" panose="02040503050406030204" pitchFamily="18" charset="0"/>
                        </a:rPr>
                        <m:t>For</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sub>
                      </m:sSub>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calculation</m:t>
                      </m:r>
                      <m:r>
                        <m:rPr>
                          <m:nor/>
                        </m:rPr>
                        <a:rPr lang="en-US" sz="1600" i="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𝑤</m:t>
                          </m:r>
                        </m:sub>
                      </m:sSub>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becomes</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𝑐</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𝐹</m:t>
                      </m:r>
                      <m:r>
                        <m:rPr>
                          <m:nor/>
                        </m:rPr>
                        <a:rPr lang="en-US" sz="1600" i="0">
                          <a:solidFill>
                            <a:srgbClr val="000000"/>
                          </a:solidFill>
                          <a:latin typeface="Cambria Math" panose="02040503050406030204" pitchFamily="18" charset="0"/>
                        </a:rPr>
                        <m:t>rom</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diagram</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we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see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that</m:t>
                      </m:r>
                    </m:oMath>
                    <m:oMath xmlns:m="http://schemas.openxmlformats.org/officeDocument/2006/math">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𝑧</m:t>
                          </m:r>
                        </m:sub>
                        <m:sup>
                          <m:r>
                            <a:rPr lang="en-US" sz="1600" i="1">
                              <a:solidFill>
                                <a:srgbClr val="000000"/>
                              </a:solidFill>
                              <a:latin typeface="Cambria Math" panose="02040503050406030204" pitchFamily="18" charset="0"/>
                            </a:rPr>
                            <m:t>′</m:t>
                          </m:r>
                        </m:sup>
                      </m:sSubSup>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is</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the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same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as</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𝑐</m:t>
                          </m:r>
                        </m:sub>
                      </m:sSub>
                      <m:r>
                        <m:rPr>
                          <m:nor/>
                        </m:rPr>
                        <a:rPr lang="en-US" sz="1600" i="0">
                          <a:solidFill>
                            <a:srgbClr val="000000"/>
                          </a:solidFill>
                          <a:latin typeface="Cambria Math" panose="02040503050406030204" pitchFamily="18" charset="0"/>
                        </a:rPr>
                        <m:t>,</m:t>
                      </m:r>
                      <m:r>
                        <m:rPr>
                          <m:nor/>
                        </m:rPr>
                        <a:rPr lang="en-US" sz="1600" i="0">
                          <a:solidFill>
                            <a:srgbClr val="000000"/>
                          </a:solidFill>
                          <a:latin typeface="Cambria Math" panose="02040503050406030204" pitchFamily="18" charset="0"/>
                        </a:rPr>
                        <m:t>hence</m:t>
                      </m:r>
                      <m:r>
                        <m:rPr>
                          <m:nor/>
                        </m:rPr>
                        <a:rPr lang="en-US" sz="1600" i="0">
                          <a:solidFill>
                            <a:srgbClr val="000000"/>
                          </a:solidFill>
                          <a:latin typeface="Cambria Math" panose="02040503050406030204" pitchFamily="18" charset="0"/>
                        </a:rPr>
                        <m:t> </m:t>
                      </m:r>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m:rPr>
                              <m:sty m:val="p"/>
                            </m:rPr>
                            <a:rPr lang="en-US" sz="1600" i="0">
                              <a:solidFill>
                                <a:srgbClr val="000000"/>
                              </a:solidFill>
                              <a:latin typeface="Cambria Math" panose="02040503050406030204" pitchFamily="18" charset="0"/>
                            </a:rPr>
                            <m:t>z</m:t>
                          </m:r>
                        </m:sub>
                        <m:sup>
                          <m:r>
                            <a:rPr lang="en-US" sz="1600" i="0">
                              <a:solidFill>
                                <a:srgbClr val="000000"/>
                              </a:solidFill>
                              <a:latin typeface="Cambria Math" panose="02040503050406030204" pitchFamily="18" charset="0"/>
                            </a:rPr>
                            <m:t>′</m:t>
                          </m:r>
                        </m:sup>
                      </m:sSubSup>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𝑋</m:t>
                                    </m:r>
                                  </m:e>
                                  <m:sub>
                                    <m:r>
                                      <a:rPr lang="en-US" sz="1600" i="1">
                                        <a:solidFill>
                                          <a:srgbClr val="000000"/>
                                        </a:solidFill>
                                        <a:latin typeface="Cambria Math" panose="02040503050406030204" pitchFamily="18" charset="0"/>
                                      </a:rPr>
                                      <m:t>𝑐</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𝑌</m:t>
                                    </m:r>
                                  </m:e>
                                  <m:sub>
                                    <m:r>
                                      <a:rPr lang="en-US" sz="1600" i="1">
                                        <a:solidFill>
                                          <a:srgbClr val="000000"/>
                                        </a:solidFill>
                                        <a:latin typeface="Cambria Math" panose="02040503050406030204" pitchFamily="18" charset="0"/>
                                      </a:rPr>
                                      <m:t>𝑐</m:t>
                                    </m:r>
                                  </m:sub>
                                </m:sSub>
                              </m:e>
                            </m:m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𝑐</m:t>
                                    </m:r>
                                  </m:sub>
                                </m:sSub>
                              </m:e>
                            </m:mr>
                          </m:m>
                        </m:e>
                      </m:d>
                    </m:oMath>
                    <m:oMath xmlns:m="http://schemas.openxmlformats.org/officeDocument/2006/math">
                      <m:r>
                        <m:rPr>
                          <m:nor/>
                        </m:rPr>
                        <a:rPr lang="en-US" sz="1600" i="0">
                          <a:solidFill>
                            <a:srgbClr val="000000"/>
                          </a:solidFill>
                          <a:latin typeface="Cambria Math" panose="02040503050406030204" pitchFamily="18" charset="0"/>
                        </a:rPr>
                        <m:t>By</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comparing</m:t>
                      </m:r>
                      <m:r>
                        <m:rPr>
                          <m:nor/>
                        </m:rPr>
                        <a:rPr lang="en-US" sz="1600" i="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and</m:t>
                      </m:r>
                      <m:r>
                        <m:rPr>
                          <m:nor/>
                        </m:rPr>
                        <a:rPr lang="en-US" sz="1600" i="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𝑖𝑖</m:t>
                      </m:r>
                      <m:r>
                        <a:rPr lang="en-US" sz="1600" i="1">
                          <a:solidFill>
                            <a:srgbClr val="000000"/>
                          </a:solidFill>
                          <a:latin typeface="Cambria Math" panose="02040503050406030204" pitchFamily="18" charset="0"/>
                        </a:rPr>
                        <m:t>)</m:t>
                      </m:r>
                      <m:r>
                        <a:rPr lang="en-US" sz="1600" i="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𝐼</m:t>
                      </m:r>
                      <m:r>
                        <a:rPr lang="en-US" sz="1600" i="1">
                          <a:solidFill>
                            <a:srgbClr val="000000"/>
                          </a:solidFill>
                          <a:latin typeface="Cambria Math" panose="02040503050406030204" pitchFamily="18" charset="0"/>
                        </a:rPr>
                        <m:t>=</m:t>
                      </m:r>
                      <m:r>
                        <m:rPr>
                          <m:nor/>
                        </m:rPr>
                        <a:rPr lang="en-US" sz="1600" i="0">
                          <a:solidFill>
                            <a:srgbClr val="000000"/>
                          </a:solidFill>
                          <a:latin typeface="Cambria Math" panose="02040503050406030204" pitchFamily="18" charset="0"/>
                        </a:rPr>
                        <m:t>identity</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matrix</m:t>
                      </m:r>
                      <m:r>
                        <m:rPr>
                          <m:nor/>
                        </m:rPr>
                        <a:rPr lang="en-US" sz="1600" i="0">
                          <a:solidFill>
                            <a:srgbClr val="000000"/>
                          </a:solidFill>
                          <a:latin typeface="Cambria Math" panose="02040503050406030204" pitchFamily="18" charset="0"/>
                        </a:rPr>
                        <m:t> </m:t>
                      </m:r>
                    </m:oMath>
                    <m:oMath xmlns:m="http://schemas.openxmlformats.org/officeDocument/2006/math">
                      <m:r>
                        <m:rPr>
                          <m:nor/>
                        </m:rPr>
                        <a:rPr lang="en-US" sz="1600" i="0">
                          <a:solidFill>
                            <a:srgbClr val="000000"/>
                          </a:solidFill>
                          <a:latin typeface="Cambria Math" panose="02040503050406030204" pitchFamily="18" charset="0"/>
                        </a:rPr>
                        <m:t>you</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may</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prove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or</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test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by</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using</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matlab</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of</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some</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arbitary</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angle</m:t>
                      </m:r>
                      <m:r>
                        <m:rPr>
                          <m:nor/>
                        </m:rPr>
                        <a:rPr lang="en-US" sz="1600" i="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0">
                          <a:solidFill>
                            <a:srgbClr val="000000"/>
                          </a:solidFill>
                          <a:latin typeface="Cambria Math" panose="02040503050406030204" pitchFamily="18" charset="0"/>
                        </a:rPr>
                        <m:t> </m:t>
                      </m:r>
                    </m:oMath>
                    <m:oMath xmlns:m="http://schemas.openxmlformats.org/officeDocument/2006/math">
                      <m:r>
                        <m:rPr>
                          <m:nor/>
                        </m:rPr>
                        <a:rPr lang="en-US" sz="1600" i="0">
                          <a:solidFill>
                            <a:srgbClr val="000000"/>
                          </a:solidFill>
                          <a:latin typeface="Cambria Math" panose="02040503050406030204" pitchFamily="18" charset="0"/>
                        </a:rPr>
                        <m:t>Hence</m:t>
                      </m:r>
                      <m:r>
                        <m:rPr>
                          <m:nor/>
                        </m:rPr>
                        <a:rPr lang="en-US" sz="1600" i="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e>
                          </m:d>
                        </m:e>
                        <m:sup>
                          <m:r>
                            <a:rPr lang="en-US" sz="1600" i="1">
                              <a:solidFill>
                                <a:srgbClr val="000000"/>
                              </a:solidFill>
                              <a:latin typeface="Cambria Math" panose="02040503050406030204" pitchFamily="18" charset="0"/>
                            </a:rPr>
                            <m:t>𝑇</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e>
                          </m:d>
                        </m:e>
                        <m:sup>
                          <m:r>
                            <a:rPr lang="en-US" sz="1600" i="1">
                              <a:solidFill>
                                <a:srgbClr val="000000"/>
                              </a:solidFill>
                              <a:latin typeface="Cambria Math" panose="02040503050406030204" pitchFamily="18" charset="0"/>
                            </a:rPr>
                            <m:t>−1</m:t>
                          </m:r>
                        </m:sup>
                      </m:sSup>
                    </m:oMath>
                  </m:oMathPara>
                </a14:m>
                <a:endParaRPr lang="en-US" sz="1600" dirty="0"/>
              </a:p>
            </p:txBody>
          </p:sp>
        </mc:Choice>
        <mc:Fallback xmlns="">
          <p:sp>
            <p:nvSpPr>
              <p:cNvPr id="9" name="Object 27"/>
              <p:cNvSpPr txBox="1">
                <a:spLocks noRot="1" noChangeAspect="1" noMove="1" noResize="1" noEditPoints="1" noAdjustHandles="1" noChangeArrowheads="1" noChangeShapeType="1" noTextEdit="1"/>
              </p:cNvSpPr>
              <p:nvPr/>
            </p:nvSpPr>
            <p:spPr bwMode="auto">
              <a:xfrm>
                <a:off x="3024294" y="560387"/>
                <a:ext cx="6140450" cy="6129338"/>
              </a:xfrm>
              <a:prstGeom prst="rect">
                <a:avLst/>
              </a:prstGeom>
              <a:blipFill>
                <a:blip r:embed="rId3"/>
                <a:stretch>
                  <a:fillRect b="-100"/>
                </a:stretch>
              </a:blipFill>
              <a:ln>
                <a:noFill/>
              </a:ln>
            </p:spPr>
            <p:txBody>
              <a:bodyPr/>
              <a:lstStyle/>
              <a:p>
                <a:r>
                  <a:rPr lang="en-HK">
                    <a:noFill/>
                  </a:rPr>
                  <a:t> </a:t>
                </a:r>
              </a:p>
            </p:txBody>
          </p:sp>
        </mc:Fallback>
      </mc:AlternateContent>
      <p:sp>
        <p:nvSpPr>
          <p:cNvPr id="2" name="Footer Placeholder 1"/>
          <p:cNvSpPr>
            <a:spLocks noGrp="1"/>
          </p:cNvSpPr>
          <p:nvPr>
            <p:ph type="ftr" sz="quarter" idx="11"/>
          </p:nvPr>
        </p:nvSpPr>
        <p:spPr>
          <a:xfrm>
            <a:off x="5926829" y="6463858"/>
            <a:ext cx="2895600" cy="365125"/>
          </a:xfrm>
        </p:spPr>
        <p:txBody>
          <a:bodyPr/>
          <a:lstStyle/>
          <a:p>
            <a:pPr>
              <a:defRPr/>
            </a:pPr>
            <a:r>
              <a:rPr lang="en-US" sz="1600"/>
              <a:t>Cameras v240117a</a:t>
            </a:r>
            <a:endParaRPr lang="en-US" sz="1600" dirty="0"/>
          </a:p>
        </p:txBody>
      </p:sp>
      <p:sp>
        <p:nvSpPr>
          <p:cNvPr id="4" name="Slide Number Placeholder 3"/>
          <p:cNvSpPr>
            <a:spLocks noGrp="1"/>
          </p:cNvSpPr>
          <p:nvPr>
            <p:ph type="sldNum" sz="quarter" idx="12"/>
          </p:nvPr>
        </p:nvSpPr>
        <p:spPr/>
        <p:txBody>
          <a:bodyPr/>
          <a:lstStyle/>
          <a:p>
            <a:pPr>
              <a:defRPr/>
            </a:pPr>
            <a:fld id="{F6B5AEFD-0438-4757-9AC0-06361A4FF341}" type="slidenum">
              <a:rPr lang="en-US" altLang="en-US" sz="1600" smtClean="0"/>
              <a:pPr>
                <a:defRPr/>
              </a:pPr>
              <a:t>135</a:t>
            </a:fld>
            <a:endParaRPr lang="en-US" altLang="en-US" sz="1600"/>
          </a:p>
        </p:txBody>
      </p:sp>
    </p:spTree>
    <p:extLst>
      <p:ext uri="{BB962C8B-B14F-4D97-AF65-F5344CB8AC3E}">
        <p14:creationId xmlns:p14="http://schemas.microsoft.com/office/powerpoint/2010/main" val="306818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9" descr="MCj04316170000[1]">
            <a:extLst>
              <a:ext uri="{FF2B5EF4-FFF2-40B4-BE49-F238E27FC236}">
                <a16:creationId xmlns:a16="http://schemas.microsoft.com/office/drawing/2014/main" id="{9FDA99E1-6165-43BC-8809-C61D10933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96876">
            <a:off x="8453335" y="2666138"/>
            <a:ext cx="569120" cy="57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16:creationId xmlns:a16="http://schemas.microsoft.com/office/drawing/2014/main" id="{5E0BAB44-4DD7-442D-904F-B09755E1C87B}"/>
              </a:ext>
            </a:extLst>
          </p:cNvPr>
          <p:cNvSpPr>
            <a:spLocks noGrp="1"/>
          </p:cNvSpPr>
          <p:nvPr>
            <p:ph type="title" idx="4294967295"/>
          </p:nvPr>
        </p:nvSpPr>
        <p:spPr>
          <a:xfrm>
            <a:off x="914400" y="304800"/>
            <a:ext cx="7886700" cy="283595"/>
          </a:xfrm>
        </p:spPr>
        <p:txBody>
          <a:bodyPr>
            <a:noAutofit/>
          </a:bodyPr>
          <a:lstStyle/>
          <a:p>
            <a:r>
              <a:rPr lang="en-US" sz="2400" u="sng" dirty="0"/>
              <a:t>2D Rotation around z-axis (the vector out of paper)</a:t>
            </a:r>
          </a:p>
        </p:txBody>
      </p:sp>
      <p:sp>
        <p:nvSpPr>
          <p:cNvPr id="3" name="內容版面配置區 2">
            <a:extLst>
              <a:ext uri="{FF2B5EF4-FFF2-40B4-BE49-F238E27FC236}">
                <a16:creationId xmlns:a16="http://schemas.microsoft.com/office/drawing/2014/main" id="{072C9058-6186-4F48-863A-C37C19ED3F1F}"/>
              </a:ext>
            </a:extLst>
          </p:cNvPr>
          <p:cNvSpPr>
            <a:spLocks noGrp="1"/>
          </p:cNvSpPr>
          <p:nvPr>
            <p:ph idx="1"/>
          </p:nvPr>
        </p:nvSpPr>
        <p:spPr>
          <a:xfrm>
            <a:off x="66913" y="729958"/>
            <a:ext cx="3609056" cy="6063994"/>
          </a:xfrm>
        </p:spPr>
        <p:txBody>
          <a:bodyPr>
            <a:normAutofit fontScale="92500"/>
          </a:bodyPr>
          <a:lstStyle/>
          <a:p>
            <a:r>
              <a:rPr lang="en-US" sz="2000" dirty="0">
                <a:solidFill>
                  <a:srgbClr val="FF0000"/>
                </a:solidFill>
              </a:rPr>
              <a:t>V’</a:t>
            </a:r>
            <a:r>
              <a:rPr lang="en-US" sz="2000" dirty="0"/>
              <a:t>=Rotate vector V (a vector from [0,0] to p) by </a:t>
            </a:r>
            <a:r>
              <a:rPr lang="en-US" sz="2000" dirty="0">
                <a:sym typeface="Symbol" panose="05050102010706020507" pitchFamily="18" charset="2"/>
              </a:rPr>
              <a:t></a:t>
            </a:r>
            <a:r>
              <a:rPr lang="en-US" sz="2000" dirty="0"/>
              <a:t> clockwise</a:t>
            </a:r>
          </a:p>
          <a:p>
            <a:r>
              <a:rPr lang="en-US" sz="2000" dirty="0"/>
              <a:t>Length of V and </a:t>
            </a:r>
            <a:r>
              <a:rPr lang="en-US" sz="2000" dirty="0">
                <a:solidFill>
                  <a:srgbClr val="FF0000"/>
                </a:solidFill>
              </a:rPr>
              <a:t>V’</a:t>
            </a:r>
            <a:r>
              <a:rPr lang="en-US" sz="2000" dirty="0"/>
              <a:t> are same =r </a:t>
            </a:r>
            <a:endParaRPr lang="en-US" sz="2000" dirty="0">
              <a:sym typeface="Symbol" panose="05050102010706020507" pitchFamily="18" charset="2"/>
            </a:endParaRPr>
          </a:p>
          <a:p>
            <a:r>
              <a:rPr lang="en-US" sz="2000" dirty="0">
                <a:sym typeface="Symbol" panose="05050102010706020507" pitchFamily="18" charset="2"/>
              </a:rPr>
              <a:t>Prove V’=[</a:t>
            </a:r>
            <a:r>
              <a:rPr lang="en-US" sz="2000" dirty="0" err="1">
                <a:sym typeface="Symbol" panose="05050102010706020507" pitchFamily="18" charset="2"/>
              </a:rPr>
              <a:t>x’;y</a:t>
            </a:r>
            <a:r>
              <a:rPr lang="en-US" sz="2000" dirty="0">
                <a:sym typeface="Symbol" panose="05050102010706020507" pitchFamily="18" charset="2"/>
              </a:rPr>
              <a:t>’]=</a:t>
            </a:r>
            <a:r>
              <a:rPr lang="en-US" sz="2000" dirty="0"/>
              <a:t> R(</a:t>
            </a:r>
            <a:r>
              <a:rPr lang="en-US" sz="2000" dirty="0">
                <a:sym typeface="Symbol" panose="05050102010706020507" pitchFamily="18" charset="2"/>
              </a:rPr>
              <a:t>)*V, where</a:t>
            </a:r>
          </a:p>
          <a:p>
            <a:r>
              <a:rPr lang="en-US" sz="2000" dirty="0">
                <a:solidFill>
                  <a:srgbClr val="FF0000"/>
                </a:solidFill>
                <a:sym typeface="Symbol" panose="05050102010706020507" pitchFamily="18" charset="2"/>
              </a:rPr>
              <a:t>Rz()=[cos()   –sin()</a:t>
            </a:r>
          </a:p>
          <a:p>
            <a:pPr marL="0" indent="0">
              <a:buNone/>
            </a:pPr>
            <a:r>
              <a:rPr lang="en-US" sz="2000" dirty="0">
                <a:solidFill>
                  <a:srgbClr val="FF0000"/>
                </a:solidFill>
                <a:sym typeface="Symbol" panose="05050102010706020507" pitchFamily="18" charset="2"/>
              </a:rPr>
              <a:t>                sin()    cos()]</a:t>
            </a:r>
          </a:p>
          <a:p>
            <a:pPr marL="0" indent="0">
              <a:buNone/>
            </a:pPr>
            <a:r>
              <a:rPr lang="en-US" sz="2000" dirty="0">
                <a:sym typeface="Symbol" panose="05050102010706020507" pitchFamily="18" charset="2"/>
              </a:rPr>
              <a:t>Proof:</a:t>
            </a:r>
          </a:p>
          <a:p>
            <a:r>
              <a:rPr lang="en-US" sz="2000" dirty="0"/>
              <a:t>x’=r*cos(</a:t>
            </a:r>
            <a:r>
              <a:rPr lang="en-US" sz="2000" dirty="0">
                <a:sym typeface="Symbol" panose="05050102010706020507" pitchFamily="18" charset="2"/>
              </a:rPr>
              <a:t>+)---(</a:t>
            </a:r>
            <a:r>
              <a:rPr lang="en-US" sz="2000" dirty="0" err="1">
                <a:sym typeface="Symbol" panose="05050102010706020507" pitchFamily="18" charset="2"/>
              </a:rPr>
              <a:t>i</a:t>
            </a:r>
            <a:r>
              <a:rPr lang="en-US" sz="2000" dirty="0">
                <a:sym typeface="Symbol" panose="05050102010706020507" pitchFamily="18" charset="2"/>
              </a:rPr>
              <a:t>), since</a:t>
            </a:r>
          </a:p>
          <a:p>
            <a:r>
              <a:rPr lang="en-US" sz="2000" dirty="0">
                <a:sym typeface="Symbol" panose="05050102010706020507" pitchFamily="18" charset="2"/>
              </a:rPr>
              <a:t>x=r*cos()---(ii), and</a:t>
            </a:r>
          </a:p>
          <a:p>
            <a:r>
              <a:rPr lang="en-US" sz="2000" dirty="0">
                <a:sym typeface="Symbol" panose="05050102010706020507" pitchFamily="18" charset="2"/>
              </a:rPr>
              <a:t>y=r*sin()---(iii)</a:t>
            </a:r>
          </a:p>
          <a:p>
            <a:r>
              <a:rPr lang="en-US" sz="2000" dirty="0">
                <a:sym typeface="Symbol" panose="05050102010706020507" pitchFamily="18" charset="2"/>
              </a:rPr>
              <a:t>Cosine rule: </a:t>
            </a:r>
            <a:r>
              <a:rPr lang="es-ES" sz="2000" dirty="0">
                <a:sym typeface="Symbol" panose="05050102010706020507" pitchFamily="18" charset="2"/>
              </a:rPr>
              <a:t>cos(</a:t>
            </a:r>
            <a:r>
              <a:rPr lang="en-US" sz="2000" dirty="0">
                <a:sym typeface="Symbol" panose="05050102010706020507" pitchFamily="18" charset="2"/>
              </a:rPr>
              <a:t>+</a:t>
            </a:r>
            <a:r>
              <a:rPr lang="es-ES" sz="2000" dirty="0">
                <a:sym typeface="Symbol" panose="05050102010706020507" pitchFamily="18" charset="2"/>
              </a:rPr>
              <a:t>)=cos(</a:t>
            </a:r>
            <a:r>
              <a:rPr lang="en-US" sz="2000" dirty="0">
                <a:sym typeface="Symbol" panose="05050102010706020507" pitchFamily="18" charset="2"/>
              </a:rPr>
              <a:t></a:t>
            </a:r>
            <a:r>
              <a:rPr lang="es-ES" sz="2000" dirty="0">
                <a:sym typeface="Symbol" panose="05050102010706020507" pitchFamily="18" charset="2"/>
              </a:rPr>
              <a:t>) cos(</a:t>
            </a:r>
            <a:r>
              <a:rPr lang="en-US" sz="2000" dirty="0">
                <a:sym typeface="Symbol" panose="05050102010706020507" pitchFamily="18" charset="2"/>
              </a:rPr>
              <a:t></a:t>
            </a:r>
            <a:r>
              <a:rPr lang="es-ES" sz="2000" dirty="0">
                <a:sym typeface="Symbol" panose="05050102010706020507" pitchFamily="18" charset="2"/>
              </a:rPr>
              <a:t>) -sin(</a:t>
            </a:r>
            <a:r>
              <a:rPr lang="en-US" sz="2000" dirty="0">
                <a:sym typeface="Symbol" panose="05050102010706020507" pitchFamily="18" charset="2"/>
              </a:rPr>
              <a:t></a:t>
            </a:r>
            <a:r>
              <a:rPr lang="es-ES" sz="2000" dirty="0">
                <a:sym typeface="Symbol" panose="05050102010706020507" pitchFamily="18" charset="2"/>
              </a:rPr>
              <a:t>) sin(</a:t>
            </a:r>
            <a:r>
              <a:rPr lang="en-US" sz="2000" dirty="0">
                <a:sym typeface="Symbol" panose="05050102010706020507" pitchFamily="18" charset="2"/>
              </a:rPr>
              <a:t></a:t>
            </a:r>
            <a:r>
              <a:rPr lang="es-ES" sz="2000" dirty="0">
                <a:sym typeface="Symbol" panose="05050102010706020507" pitchFamily="18" charset="2"/>
              </a:rPr>
              <a:t>)</a:t>
            </a:r>
          </a:p>
          <a:p>
            <a:r>
              <a:rPr lang="es-ES" sz="2000" dirty="0">
                <a:sym typeface="Symbol" panose="05050102010706020507" pitchFamily="18" charset="2"/>
              </a:rPr>
              <a:t>(i) becomes</a:t>
            </a:r>
          </a:p>
          <a:p>
            <a:r>
              <a:rPr lang="es-ES" sz="2000" dirty="0">
                <a:sym typeface="Symbol" panose="05050102010706020507" pitchFamily="18" charset="2"/>
              </a:rPr>
              <a:t>x’=r*</a:t>
            </a:r>
            <a:r>
              <a:rPr lang="en-US" sz="2000" dirty="0">
                <a:sym typeface="Symbol" panose="05050102010706020507" pitchFamily="18" charset="2"/>
              </a:rPr>
              <a:t>cos(</a:t>
            </a:r>
            <a:r>
              <a:rPr lang="es-ES" sz="2000" dirty="0">
                <a:sym typeface="Symbol" panose="05050102010706020507" pitchFamily="18" charset="2"/>
              </a:rPr>
              <a:t>) cos(</a:t>
            </a:r>
            <a:r>
              <a:rPr lang="en-US" sz="2000" dirty="0">
                <a:sym typeface="Symbol" panose="05050102010706020507" pitchFamily="18" charset="2"/>
              </a:rPr>
              <a:t>) </a:t>
            </a:r>
            <a:r>
              <a:rPr lang="es-ES" sz="2000" dirty="0">
                <a:sym typeface="Symbol" panose="05050102010706020507" pitchFamily="18" charset="2"/>
              </a:rPr>
              <a:t>-r*</a:t>
            </a:r>
            <a:r>
              <a:rPr lang="en-US" sz="2000" dirty="0">
                <a:sym typeface="Symbol" panose="05050102010706020507" pitchFamily="18" charset="2"/>
              </a:rPr>
              <a:t>sin()</a:t>
            </a:r>
            <a:r>
              <a:rPr lang="es-ES" sz="2000" dirty="0">
                <a:sym typeface="Symbol" panose="05050102010706020507" pitchFamily="18" charset="2"/>
              </a:rPr>
              <a:t>sin(</a:t>
            </a:r>
            <a:r>
              <a:rPr lang="en-US" sz="2000" dirty="0">
                <a:sym typeface="Symbol" panose="05050102010706020507" pitchFamily="18" charset="2"/>
              </a:rPr>
              <a:t>), </a:t>
            </a:r>
          </a:p>
          <a:p>
            <a:r>
              <a:rPr lang="en-US" sz="2000" dirty="0">
                <a:sym typeface="Symbol" panose="05050102010706020507" pitchFamily="18" charset="2"/>
              </a:rPr>
              <a:t>put (ii) and (iii) into the above</a:t>
            </a:r>
          </a:p>
          <a:p>
            <a:r>
              <a:rPr lang="en-US" sz="2000" dirty="0">
                <a:sym typeface="Symbol" panose="05050102010706020507" pitchFamily="18" charset="2"/>
              </a:rPr>
              <a:t>x’=x*cos()-y*</a:t>
            </a:r>
            <a:r>
              <a:rPr lang="es-ES" sz="2000" dirty="0">
                <a:sym typeface="Symbol" panose="05050102010706020507" pitchFamily="18" charset="2"/>
              </a:rPr>
              <a:t>sin(</a:t>
            </a:r>
            <a:r>
              <a:rPr lang="en-US" sz="2000" dirty="0">
                <a:sym typeface="Symbol" panose="05050102010706020507" pitchFamily="18" charset="2"/>
              </a:rPr>
              <a:t>)</a:t>
            </a:r>
          </a:p>
          <a:p>
            <a:endParaRPr lang="en-US" sz="2000" dirty="0">
              <a:sym typeface="Symbol" panose="05050102010706020507" pitchFamily="18" charset="2"/>
            </a:endParaRPr>
          </a:p>
          <a:p>
            <a:endParaRPr lang="en-US" sz="2000" dirty="0">
              <a:sym typeface="Symbol" panose="05050102010706020507" pitchFamily="18" charset="2"/>
            </a:endParaRPr>
          </a:p>
          <a:p>
            <a:endParaRPr lang="en-US" sz="2000" dirty="0"/>
          </a:p>
        </p:txBody>
      </p:sp>
      <p:sp>
        <p:nvSpPr>
          <p:cNvPr id="4" name="頁尾版面配置區 3">
            <a:extLst>
              <a:ext uri="{FF2B5EF4-FFF2-40B4-BE49-F238E27FC236}">
                <a16:creationId xmlns:a16="http://schemas.microsoft.com/office/drawing/2014/main" id="{C96AE096-45F5-4822-9D68-6B2FA2394CB5}"/>
              </a:ext>
            </a:extLst>
          </p:cNvPr>
          <p:cNvSpPr>
            <a:spLocks noGrp="1"/>
          </p:cNvSpPr>
          <p:nvPr>
            <p:ph type="ftr" sz="quarter" idx="11"/>
          </p:nvPr>
        </p:nvSpPr>
        <p:spPr/>
        <p:txBody>
          <a:bodyPr/>
          <a:lstStyle/>
          <a:p>
            <a:r>
              <a:rPr lang="en-US"/>
              <a:t>Cameras v240117a</a:t>
            </a:r>
          </a:p>
        </p:txBody>
      </p:sp>
      <p:sp>
        <p:nvSpPr>
          <p:cNvPr id="5" name="投影片編號版面配置區 4">
            <a:extLst>
              <a:ext uri="{FF2B5EF4-FFF2-40B4-BE49-F238E27FC236}">
                <a16:creationId xmlns:a16="http://schemas.microsoft.com/office/drawing/2014/main" id="{AD984B68-C3DB-4F97-8EFE-B390E332BEFB}"/>
              </a:ext>
            </a:extLst>
          </p:cNvPr>
          <p:cNvSpPr>
            <a:spLocks noGrp="1"/>
          </p:cNvSpPr>
          <p:nvPr>
            <p:ph type="sldNum" sz="quarter" idx="12"/>
          </p:nvPr>
        </p:nvSpPr>
        <p:spPr/>
        <p:txBody>
          <a:bodyPr/>
          <a:lstStyle/>
          <a:p>
            <a:fld id="{00020E75-EC50-41FD-9B14-D7227DB06FB2}" type="slidenum">
              <a:rPr lang="en-US" smtClean="0"/>
              <a:t>14</a:t>
            </a:fld>
            <a:endParaRPr lang="en-US"/>
          </a:p>
        </p:txBody>
      </p:sp>
      <p:sp>
        <p:nvSpPr>
          <p:cNvPr id="85" name="內容版面配置區 2">
            <a:extLst>
              <a:ext uri="{FF2B5EF4-FFF2-40B4-BE49-F238E27FC236}">
                <a16:creationId xmlns:a16="http://schemas.microsoft.com/office/drawing/2014/main" id="{58CA7B1C-5231-4580-98E2-5B99F0578667}"/>
              </a:ext>
            </a:extLst>
          </p:cNvPr>
          <p:cNvSpPr txBox="1">
            <a:spLocks/>
          </p:cNvSpPr>
          <p:nvPr/>
        </p:nvSpPr>
        <p:spPr>
          <a:xfrm>
            <a:off x="3216374" y="2455443"/>
            <a:ext cx="2674928" cy="3900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Also</a:t>
            </a:r>
          </a:p>
          <a:p>
            <a:r>
              <a:rPr lang="en-US" sz="2000" dirty="0"/>
              <a:t>y’=r*sin(</a:t>
            </a:r>
            <a:r>
              <a:rPr lang="en-US" sz="2000" dirty="0">
                <a:sym typeface="Symbol" panose="05050102010706020507" pitchFamily="18" charset="2"/>
              </a:rPr>
              <a:t>+)---(iv)</a:t>
            </a:r>
          </a:p>
          <a:p>
            <a:r>
              <a:rPr lang="en-US" sz="2000" dirty="0">
                <a:sym typeface="Symbol" panose="05050102010706020507" pitchFamily="18" charset="2"/>
              </a:rPr>
              <a:t>Sine rule: sin</a:t>
            </a:r>
            <a:r>
              <a:rPr lang="es-ES" sz="2000" dirty="0">
                <a:sym typeface="Symbol" panose="05050102010706020507" pitchFamily="18" charset="2"/>
              </a:rPr>
              <a:t>(</a:t>
            </a:r>
            <a:r>
              <a:rPr lang="en-US" sz="2000" dirty="0">
                <a:sym typeface="Symbol" panose="05050102010706020507" pitchFamily="18" charset="2"/>
              </a:rPr>
              <a:t>+</a:t>
            </a:r>
            <a:r>
              <a:rPr lang="es-ES" sz="2000" dirty="0">
                <a:sym typeface="Symbol" panose="05050102010706020507" pitchFamily="18" charset="2"/>
              </a:rPr>
              <a:t>)=cos(</a:t>
            </a:r>
            <a:r>
              <a:rPr lang="en-US" sz="2000" dirty="0">
                <a:sym typeface="Symbol" panose="05050102010706020507" pitchFamily="18" charset="2"/>
              </a:rPr>
              <a:t></a:t>
            </a:r>
            <a:r>
              <a:rPr lang="es-ES" sz="2000" dirty="0">
                <a:sym typeface="Symbol" panose="05050102010706020507" pitchFamily="18" charset="2"/>
              </a:rPr>
              <a:t>)sin(</a:t>
            </a:r>
            <a:r>
              <a:rPr lang="en-US" sz="2000" dirty="0">
                <a:sym typeface="Symbol" panose="05050102010706020507" pitchFamily="18" charset="2"/>
              </a:rPr>
              <a:t></a:t>
            </a:r>
            <a:r>
              <a:rPr lang="es-ES" sz="2000" dirty="0">
                <a:sym typeface="Symbol" panose="05050102010706020507" pitchFamily="18" charset="2"/>
              </a:rPr>
              <a:t>) + sin(</a:t>
            </a:r>
            <a:r>
              <a:rPr lang="en-US" sz="2000" dirty="0">
                <a:sym typeface="Symbol" panose="05050102010706020507" pitchFamily="18" charset="2"/>
              </a:rPr>
              <a:t></a:t>
            </a:r>
            <a:r>
              <a:rPr lang="es-ES" sz="2000" dirty="0">
                <a:sym typeface="Symbol" panose="05050102010706020507" pitchFamily="18" charset="2"/>
              </a:rPr>
              <a:t>)cos(</a:t>
            </a:r>
            <a:r>
              <a:rPr lang="en-US" sz="2000" dirty="0">
                <a:sym typeface="Symbol" panose="05050102010706020507" pitchFamily="18" charset="2"/>
              </a:rPr>
              <a:t></a:t>
            </a:r>
            <a:r>
              <a:rPr lang="es-ES" sz="2000" dirty="0">
                <a:sym typeface="Symbol" panose="05050102010706020507" pitchFamily="18" charset="2"/>
              </a:rPr>
              <a:t>)</a:t>
            </a:r>
          </a:p>
          <a:p>
            <a:r>
              <a:rPr lang="es-ES" sz="2000" dirty="0">
                <a:sym typeface="Symbol" panose="05050102010706020507" pitchFamily="18" charset="2"/>
              </a:rPr>
              <a:t>(iv) becomes </a:t>
            </a:r>
          </a:p>
          <a:p>
            <a:r>
              <a:rPr lang="es-ES" sz="2000" dirty="0">
                <a:sym typeface="Symbol" panose="05050102010706020507" pitchFamily="18" charset="2"/>
              </a:rPr>
              <a:t>y’=r*cos(</a:t>
            </a:r>
            <a:r>
              <a:rPr lang="en-US" sz="2000" dirty="0">
                <a:sym typeface="Symbol" panose="05050102010706020507" pitchFamily="18" charset="2"/>
              </a:rPr>
              <a:t></a:t>
            </a:r>
            <a:r>
              <a:rPr lang="es-ES" sz="2000" dirty="0">
                <a:sym typeface="Symbol" panose="05050102010706020507" pitchFamily="18" charset="2"/>
              </a:rPr>
              <a:t>) sin(</a:t>
            </a:r>
            <a:r>
              <a:rPr lang="en-US" sz="2000" dirty="0">
                <a:sym typeface="Symbol" panose="05050102010706020507" pitchFamily="18" charset="2"/>
              </a:rPr>
              <a:t></a:t>
            </a:r>
            <a:r>
              <a:rPr lang="es-ES" sz="2000" dirty="0">
                <a:sym typeface="Symbol" panose="05050102010706020507" pitchFamily="18" charset="2"/>
              </a:rPr>
              <a:t>) +  r* sin(</a:t>
            </a:r>
            <a:r>
              <a:rPr lang="en-US" sz="2000" dirty="0">
                <a:sym typeface="Symbol" panose="05050102010706020507" pitchFamily="18" charset="2"/>
              </a:rPr>
              <a:t></a:t>
            </a:r>
            <a:r>
              <a:rPr lang="es-ES" sz="2000" dirty="0">
                <a:sym typeface="Symbol" panose="05050102010706020507" pitchFamily="18" charset="2"/>
              </a:rPr>
              <a:t>) cos(</a:t>
            </a:r>
            <a:r>
              <a:rPr lang="en-US" sz="2000" dirty="0">
                <a:sym typeface="Symbol" panose="05050102010706020507" pitchFamily="18" charset="2"/>
              </a:rPr>
              <a:t></a:t>
            </a:r>
            <a:r>
              <a:rPr lang="es-ES" sz="2000" dirty="0">
                <a:sym typeface="Symbol" panose="05050102010706020507" pitchFamily="18" charset="2"/>
              </a:rPr>
              <a:t>)</a:t>
            </a:r>
          </a:p>
          <a:p>
            <a:r>
              <a:rPr lang="en-US" sz="2000" dirty="0">
                <a:sym typeface="Symbol" panose="05050102010706020507" pitchFamily="18" charset="2"/>
              </a:rPr>
              <a:t>Put (ii) and (iii) in above</a:t>
            </a:r>
          </a:p>
          <a:p>
            <a:pPr marL="0" indent="0">
              <a:buNone/>
            </a:pPr>
            <a:r>
              <a:rPr lang="en-US" sz="2000" dirty="0">
                <a:sym typeface="Symbol" panose="05050102010706020507" pitchFamily="18" charset="2"/>
              </a:rPr>
              <a:t>    y'=x*sin()+y*</a:t>
            </a:r>
            <a:r>
              <a:rPr lang="es-ES" sz="2000" dirty="0">
                <a:sym typeface="Symbol" panose="05050102010706020507" pitchFamily="18" charset="2"/>
              </a:rPr>
              <a:t>cos(</a:t>
            </a:r>
            <a:r>
              <a:rPr lang="en-US" sz="2000" dirty="0">
                <a:sym typeface="Symbol" panose="05050102010706020507" pitchFamily="18" charset="2"/>
              </a:rPr>
              <a:t>)</a:t>
            </a:r>
          </a:p>
          <a:p>
            <a:endParaRPr lang="en-US" sz="2000" dirty="0">
              <a:sym typeface="Symbol" panose="05050102010706020507" pitchFamily="18" charset="2"/>
            </a:endParaRPr>
          </a:p>
          <a:p>
            <a:endParaRPr lang="en-US" sz="2000" dirty="0">
              <a:sym typeface="Symbol" panose="05050102010706020507" pitchFamily="18" charset="2"/>
            </a:endParaRPr>
          </a:p>
          <a:p>
            <a:endParaRPr lang="en-US" sz="2000" dirty="0"/>
          </a:p>
        </p:txBody>
      </p:sp>
      <p:sp>
        <p:nvSpPr>
          <p:cNvPr id="86" name="內容版面配置區 2">
            <a:extLst>
              <a:ext uri="{FF2B5EF4-FFF2-40B4-BE49-F238E27FC236}">
                <a16:creationId xmlns:a16="http://schemas.microsoft.com/office/drawing/2014/main" id="{8892DB73-894B-450D-A81C-98307D0A22CF}"/>
              </a:ext>
            </a:extLst>
          </p:cNvPr>
          <p:cNvSpPr txBox="1">
            <a:spLocks/>
          </p:cNvSpPr>
          <p:nvPr/>
        </p:nvSpPr>
        <p:spPr>
          <a:xfrm>
            <a:off x="6190837" y="3453765"/>
            <a:ext cx="2849779" cy="323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ym typeface="Symbol" panose="05050102010706020507" pitchFamily="18" charset="2"/>
              </a:rPr>
              <a:t>Now, we obtained</a:t>
            </a:r>
          </a:p>
          <a:p>
            <a:r>
              <a:rPr lang="en-US" sz="2000" dirty="0">
                <a:sym typeface="Symbol" panose="05050102010706020507" pitchFamily="18" charset="2"/>
              </a:rPr>
              <a:t>x’=x*cos()-y*</a:t>
            </a:r>
            <a:r>
              <a:rPr lang="es-ES" sz="2000" dirty="0">
                <a:sym typeface="Symbol" panose="05050102010706020507" pitchFamily="18" charset="2"/>
              </a:rPr>
              <a:t>sin(</a:t>
            </a:r>
            <a:r>
              <a:rPr lang="en-US" sz="2000" dirty="0">
                <a:sym typeface="Symbol" panose="05050102010706020507" pitchFamily="18" charset="2"/>
              </a:rPr>
              <a:t>)</a:t>
            </a:r>
          </a:p>
          <a:p>
            <a:r>
              <a:rPr lang="en-US" sz="2000" dirty="0">
                <a:sym typeface="Symbol" panose="05050102010706020507" pitchFamily="18" charset="2"/>
              </a:rPr>
              <a:t>y’=x*sin()+y*</a:t>
            </a:r>
            <a:r>
              <a:rPr lang="es-ES" sz="2000" dirty="0">
                <a:sym typeface="Symbol" panose="05050102010706020507" pitchFamily="18" charset="2"/>
              </a:rPr>
              <a:t>cos(</a:t>
            </a:r>
            <a:r>
              <a:rPr lang="en-US" sz="2000" dirty="0">
                <a:sym typeface="Symbol" panose="05050102010706020507" pitchFamily="18" charset="2"/>
              </a:rPr>
              <a:t>)</a:t>
            </a:r>
          </a:p>
          <a:p>
            <a:r>
              <a:rPr lang="en-US" sz="2000" dirty="0">
                <a:sym typeface="Symbol" panose="05050102010706020507" pitchFamily="18" charset="2"/>
              </a:rPr>
              <a:t>Write in matrix form</a:t>
            </a:r>
          </a:p>
          <a:p>
            <a:r>
              <a:rPr lang="en-US" sz="2000" dirty="0">
                <a:sym typeface="Symbol" panose="05050102010706020507" pitchFamily="18" charset="2"/>
              </a:rPr>
              <a:t>[</a:t>
            </a:r>
            <a:r>
              <a:rPr lang="en-US" sz="2000" dirty="0" err="1">
                <a:sym typeface="Symbol" panose="05050102010706020507" pitchFamily="18" charset="2"/>
              </a:rPr>
              <a:t>x’;y</a:t>
            </a:r>
            <a:r>
              <a:rPr lang="en-US" sz="2000" dirty="0">
                <a:sym typeface="Symbol" panose="05050102010706020507" pitchFamily="18" charset="2"/>
              </a:rPr>
              <a:t>’]=Rz()*[</a:t>
            </a:r>
            <a:r>
              <a:rPr lang="en-US" sz="2000" dirty="0" err="1">
                <a:sym typeface="Symbol" panose="05050102010706020507" pitchFamily="18" charset="2"/>
              </a:rPr>
              <a:t>x,;y</a:t>
            </a:r>
            <a:r>
              <a:rPr lang="en-US" sz="2000" dirty="0">
                <a:sym typeface="Symbol" panose="05050102010706020507" pitchFamily="18" charset="2"/>
              </a:rPr>
              <a:t>]</a:t>
            </a:r>
          </a:p>
          <a:p>
            <a:r>
              <a:rPr lang="en-US" sz="2000" dirty="0">
                <a:solidFill>
                  <a:srgbClr val="FF0000"/>
                </a:solidFill>
                <a:sym typeface="Symbol" panose="05050102010706020507" pitchFamily="18" charset="2"/>
              </a:rPr>
              <a:t>Rz()=[cos()   –sin()</a:t>
            </a:r>
          </a:p>
          <a:p>
            <a:pPr marL="0" indent="0">
              <a:buNone/>
            </a:pPr>
            <a:r>
              <a:rPr lang="en-US" sz="2000" dirty="0">
                <a:solidFill>
                  <a:srgbClr val="FF0000"/>
                </a:solidFill>
                <a:sym typeface="Symbol" panose="05050102010706020507" pitchFamily="18" charset="2"/>
              </a:rPr>
              <a:t>                sin()    cos()]</a:t>
            </a:r>
          </a:p>
          <a:p>
            <a:pPr marL="0" indent="0">
              <a:buNone/>
            </a:pPr>
            <a:r>
              <a:rPr lang="en-US" sz="2000" dirty="0">
                <a:sym typeface="Symbol" panose="05050102010706020507" pitchFamily="18" charset="2"/>
              </a:rPr>
              <a:t>Done!</a:t>
            </a:r>
          </a:p>
          <a:p>
            <a:endParaRPr lang="en-US" sz="2000" dirty="0">
              <a:sym typeface="Symbol" panose="05050102010706020507" pitchFamily="18" charset="2"/>
            </a:endParaRPr>
          </a:p>
          <a:p>
            <a:endParaRPr lang="en-US" sz="2000" dirty="0">
              <a:sym typeface="Symbol" panose="05050102010706020507" pitchFamily="18" charset="2"/>
            </a:endParaRPr>
          </a:p>
          <a:p>
            <a:endParaRPr lang="en-US" sz="2000" dirty="0">
              <a:sym typeface="Symbol" panose="05050102010706020507" pitchFamily="18" charset="2"/>
            </a:endParaRPr>
          </a:p>
          <a:p>
            <a:endParaRPr lang="en-US" sz="2000" dirty="0"/>
          </a:p>
        </p:txBody>
      </p:sp>
      <p:cxnSp>
        <p:nvCxnSpPr>
          <p:cNvPr id="36" name="Straight Arrow Connector 6">
            <a:extLst>
              <a:ext uri="{FF2B5EF4-FFF2-40B4-BE49-F238E27FC236}">
                <a16:creationId xmlns:a16="http://schemas.microsoft.com/office/drawing/2014/main" id="{C168CC8F-8ACB-48F0-9F95-401999B19915}"/>
              </a:ext>
            </a:extLst>
          </p:cNvPr>
          <p:cNvCxnSpPr>
            <a:cxnSpLocks/>
          </p:cNvCxnSpPr>
          <p:nvPr/>
        </p:nvCxnSpPr>
        <p:spPr>
          <a:xfrm>
            <a:off x="6160646" y="2698600"/>
            <a:ext cx="2229551" cy="24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7">
            <a:extLst>
              <a:ext uri="{FF2B5EF4-FFF2-40B4-BE49-F238E27FC236}">
                <a16:creationId xmlns:a16="http://schemas.microsoft.com/office/drawing/2014/main" id="{0E6054E1-F619-4B3B-B53E-2820F3CC59BC}"/>
              </a:ext>
            </a:extLst>
          </p:cNvPr>
          <p:cNvCxnSpPr/>
          <p:nvPr/>
        </p:nvCxnSpPr>
        <p:spPr>
          <a:xfrm flipH="1" flipV="1">
            <a:off x="8540554" y="958302"/>
            <a:ext cx="1" cy="17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1">
            <a:extLst>
              <a:ext uri="{FF2B5EF4-FFF2-40B4-BE49-F238E27FC236}">
                <a16:creationId xmlns:a16="http://schemas.microsoft.com/office/drawing/2014/main" id="{78A011BE-E840-4B2D-8EAA-9D71FBA5813D}"/>
              </a:ext>
            </a:extLst>
          </p:cNvPr>
          <p:cNvCxnSpPr>
            <a:cxnSpLocks/>
          </p:cNvCxnSpPr>
          <p:nvPr/>
        </p:nvCxnSpPr>
        <p:spPr>
          <a:xfrm flipH="1" flipV="1">
            <a:off x="6660592" y="1591603"/>
            <a:ext cx="1879964" cy="1151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3">
            <a:extLst>
              <a:ext uri="{FF2B5EF4-FFF2-40B4-BE49-F238E27FC236}">
                <a16:creationId xmlns:a16="http://schemas.microsoft.com/office/drawing/2014/main" id="{EC8C9E2E-44BE-4C65-9B92-39576FD20CAD}"/>
              </a:ext>
            </a:extLst>
          </p:cNvPr>
          <p:cNvCxnSpPr>
            <a:cxnSpLocks/>
          </p:cNvCxnSpPr>
          <p:nvPr/>
        </p:nvCxnSpPr>
        <p:spPr>
          <a:xfrm flipH="1" flipV="1">
            <a:off x="7007910" y="1009073"/>
            <a:ext cx="1532644" cy="1734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17">
            <a:extLst>
              <a:ext uri="{FF2B5EF4-FFF2-40B4-BE49-F238E27FC236}">
                <a16:creationId xmlns:a16="http://schemas.microsoft.com/office/drawing/2014/main" id="{8E3779DA-EBBD-4FE8-8FCC-27355A3150EC}"/>
              </a:ext>
            </a:extLst>
          </p:cNvPr>
          <p:cNvSpPr txBox="1"/>
          <p:nvPr/>
        </p:nvSpPr>
        <p:spPr>
          <a:xfrm>
            <a:off x="5880776" y="2632673"/>
            <a:ext cx="894732" cy="369332"/>
          </a:xfrm>
          <a:prstGeom prst="rect">
            <a:avLst/>
          </a:prstGeom>
          <a:noFill/>
        </p:spPr>
        <p:txBody>
          <a:bodyPr wrap="none" rtlCol="0">
            <a:spAutoFit/>
          </a:bodyPr>
          <a:lstStyle/>
          <a:p>
            <a:r>
              <a:rPr lang="en-US" dirty="0"/>
              <a:t>X-axis</a:t>
            </a:r>
          </a:p>
        </p:txBody>
      </p:sp>
      <p:sp>
        <p:nvSpPr>
          <p:cNvPr id="42" name="Freeform 20">
            <a:extLst>
              <a:ext uri="{FF2B5EF4-FFF2-40B4-BE49-F238E27FC236}">
                <a16:creationId xmlns:a16="http://schemas.microsoft.com/office/drawing/2014/main" id="{E87E3C57-143E-4797-9372-89A3CA451E65}"/>
              </a:ext>
            </a:extLst>
          </p:cNvPr>
          <p:cNvSpPr/>
          <p:nvPr/>
        </p:nvSpPr>
        <p:spPr>
          <a:xfrm flipH="1">
            <a:off x="7549665" y="2291576"/>
            <a:ext cx="245071" cy="402346"/>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1">
            <a:extLst>
              <a:ext uri="{FF2B5EF4-FFF2-40B4-BE49-F238E27FC236}">
                <a16:creationId xmlns:a16="http://schemas.microsoft.com/office/drawing/2014/main" id="{F7B05AF3-85BF-4252-BDB8-76500E751437}"/>
              </a:ext>
            </a:extLst>
          </p:cNvPr>
          <p:cNvSpPr/>
          <p:nvPr/>
        </p:nvSpPr>
        <p:spPr>
          <a:xfrm flipH="1">
            <a:off x="7628840" y="1891852"/>
            <a:ext cx="199933" cy="280109"/>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23">
            <a:extLst>
              <a:ext uri="{FF2B5EF4-FFF2-40B4-BE49-F238E27FC236}">
                <a16:creationId xmlns:a16="http://schemas.microsoft.com/office/drawing/2014/main" id="{13CEEEFA-8ADD-4C8D-803F-804BC63C6D1F}"/>
              </a:ext>
            </a:extLst>
          </p:cNvPr>
          <p:cNvSpPr txBox="1"/>
          <p:nvPr/>
        </p:nvSpPr>
        <p:spPr>
          <a:xfrm flipH="1">
            <a:off x="7236769" y="2208614"/>
            <a:ext cx="292279"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cxnSp>
        <p:nvCxnSpPr>
          <p:cNvPr id="50" name="Straight Connector 26">
            <a:extLst>
              <a:ext uri="{FF2B5EF4-FFF2-40B4-BE49-F238E27FC236}">
                <a16:creationId xmlns:a16="http://schemas.microsoft.com/office/drawing/2014/main" id="{001DE200-55F6-472E-B4DF-808B2FCC773F}"/>
              </a:ext>
            </a:extLst>
          </p:cNvPr>
          <p:cNvCxnSpPr>
            <a:cxnSpLocks/>
          </p:cNvCxnSpPr>
          <p:nvPr/>
        </p:nvCxnSpPr>
        <p:spPr>
          <a:xfrm>
            <a:off x="6695391" y="1614697"/>
            <a:ext cx="0" cy="15032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28">
            <a:extLst>
              <a:ext uri="{FF2B5EF4-FFF2-40B4-BE49-F238E27FC236}">
                <a16:creationId xmlns:a16="http://schemas.microsoft.com/office/drawing/2014/main" id="{84566C17-B93B-4518-983D-5BFF6A463194}"/>
              </a:ext>
            </a:extLst>
          </p:cNvPr>
          <p:cNvCxnSpPr/>
          <p:nvPr/>
        </p:nvCxnSpPr>
        <p:spPr>
          <a:xfrm>
            <a:off x="7064104" y="1084284"/>
            <a:ext cx="0" cy="1757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30">
            <a:extLst>
              <a:ext uri="{FF2B5EF4-FFF2-40B4-BE49-F238E27FC236}">
                <a16:creationId xmlns:a16="http://schemas.microsoft.com/office/drawing/2014/main" id="{06557C0F-AC7B-47D7-A888-F59564266E45}"/>
              </a:ext>
            </a:extLst>
          </p:cNvPr>
          <p:cNvCxnSpPr>
            <a:cxnSpLocks/>
          </p:cNvCxnSpPr>
          <p:nvPr/>
        </p:nvCxnSpPr>
        <p:spPr>
          <a:xfrm>
            <a:off x="5943538" y="998771"/>
            <a:ext cx="2586463" cy="251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TextBox 37">
            <a:extLst>
              <a:ext uri="{FF2B5EF4-FFF2-40B4-BE49-F238E27FC236}">
                <a16:creationId xmlns:a16="http://schemas.microsoft.com/office/drawing/2014/main" id="{DBF8F643-CF35-4730-B21E-3CF485AD7017}"/>
              </a:ext>
            </a:extLst>
          </p:cNvPr>
          <p:cNvSpPr txBox="1"/>
          <p:nvPr/>
        </p:nvSpPr>
        <p:spPr>
          <a:xfrm>
            <a:off x="7299985" y="1271327"/>
            <a:ext cx="282450" cy="369332"/>
          </a:xfrm>
          <a:prstGeom prst="rect">
            <a:avLst/>
          </a:prstGeom>
          <a:noFill/>
        </p:spPr>
        <p:txBody>
          <a:bodyPr wrap="none" rtlCol="0">
            <a:spAutoFit/>
          </a:bodyPr>
          <a:lstStyle/>
          <a:p>
            <a:r>
              <a:rPr lang="en-US" i="1" dirty="0">
                <a:solidFill>
                  <a:srgbClr val="FF0000"/>
                </a:solidFill>
              </a:rPr>
              <a:t>r</a:t>
            </a:r>
          </a:p>
        </p:txBody>
      </p:sp>
      <p:sp>
        <p:nvSpPr>
          <p:cNvPr id="56" name="TextBox 39">
            <a:extLst>
              <a:ext uri="{FF2B5EF4-FFF2-40B4-BE49-F238E27FC236}">
                <a16:creationId xmlns:a16="http://schemas.microsoft.com/office/drawing/2014/main" id="{9799C5D5-6487-44B7-91A0-F37987E4CB6E}"/>
              </a:ext>
            </a:extLst>
          </p:cNvPr>
          <p:cNvSpPr txBox="1"/>
          <p:nvPr/>
        </p:nvSpPr>
        <p:spPr>
          <a:xfrm>
            <a:off x="7256242" y="2894357"/>
            <a:ext cx="320922" cy="369332"/>
          </a:xfrm>
          <a:prstGeom prst="rect">
            <a:avLst/>
          </a:prstGeom>
          <a:solidFill>
            <a:schemeClr val="bg1"/>
          </a:solidFill>
        </p:spPr>
        <p:txBody>
          <a:bodyPr wrap="none" rtlCol="0">
            <a:spAutoFit/>
          </a:bodyPr>
          <a:lstStyle/>
          <a:p>
            <a:r>
              <a:rPr lang="en-US" i="1" dirty="0"/>
              <a:t>x</a:t>
            </a:r>
          </a:p>
        </p:txBody>
      </p:sp>
      <p:cxnSp>
        <p:nvCxnSpPr>
          <p:cNvPr id="58" name="Straight Arrow Connector 41">
            <a:extLst>
              <a:ext uri="{FF2B5EF4-FFF2-40B4-BE49-F238E27FC236}">
                <a16:creationId xmlns:a16="http://schemas.microsoft.com/office/drawing/2014/main" id="{184CFA7C-D898-45F4-A011-342B73D6C74F}"/>
              </a:ext>
            </a:extLst>
          </p:cNvPr>
          <p:cNvCxnSpPr>
            <a:cxnSpLocks/>
          </p:cNvCxnSpPr>
          <p:nvPr/>
        </p:nvCxnSpPr>
        <p:spPr>
          <a:xfrm flipH="1">
            <a:off x="6637183" y="3117910"/>
            <a:ext cx="1879962" cy="0"/>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42">
            <a:extLst>
              <a:ext uri="{FF2B5EF4-FFF2-40B4-BE49-F238E27FC236}">
                <a16:creationId xmlns:a16="http://schemas.microsoft.com/office/drawing/2014/main" id="{3BE76842-44BE-4AC9-A455-A50AFA9196D5}"/>
              </a:ext>
            </a:extLst>
          </p:cNvPr>
          <p:cNvCxnSpPr>
            <a:cxnSpLocks/>
          </p:cNvCxnSpPr>
          <p:nvPr/>
        </p:nvCxnSpPr>
        <p:spPr>
          <a:xfrm flipH="1" flipV="1">
            <a:off x="7064104" y="2841298"/>
            <a:ext cx="1476450" cy="20911"/>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43">
            <a:extLst>
              <a:ext uri="{FF2B5EF4-FFF2-40B4-BE49-F238E27FC236}">
                <a16:creationId xmlns:a16="http://schemas.microsoft.com/office/drawing/2014/main" id="{FFB50C42-A52D-46B5-9CA8-1C842AFD98BE}"/>
              </a:ext>
            </a:extLst>
          </p:cNvPr>
          <p:cNvSpPr txBox="1"/>
          <p:nvPr/>
        </p:nvSpPr>
        <p:spPr>
          <a:xfrm>
            <a:off x="7672203" y="2709691"/>
            <a:ext cx="383438" cy="369332"/>
          </a:xfrm>
          <a:prstGeom prst="rect">
            <a:avLst/>
          </a:prstGeom>
          <a:solidFill>
            <a:schemeClr val="bg1"/>
          </a:solidFill>
        </p:spPr>
        <p:txBody>
          <a:bodyPr wrap="none" rtlCol="0">
            <a:spAutoFit/>
          </a:bodyPr>
          <a:lstStyle/>
          <a:p>
            <a:r>
              <a:rPr lang="en-US" i="1" dirty="0"/>
              <a:t>x’</a:t>
            </a:r>
          </a:p>
        </p:txBody>
      </p:sp>
      <p:cxnSp>
        <p:nvCxnSpPr>
          <p:cNvPr id="67" name="Straight Arrow Connector 50">
            <a:extLst>
              <a:ext uri="{FF2B5EF4-FFF2-40B4-BE49-F238E27FC236}">
                <a16:creationId xmlns:a16="http://schemas.microsoft.com/office/drawing/2014/main" id="{96EE136C-B3DB-44ED-A082-45C685DC2A58}"/>
              </a:ext>
            </a:extLst>
          </p:cNvPr>
          <p:cNvCxnSpPr>
            <a:cxnSpLocks/>
          </p:cNvCxnSpPr>
          <p:nvPr/>
        </p:nvCxnSpPr>
        <p:spPr>
          <a:xfrm flipH="1" flipV="1">
            <a:off x="6099742" y="1023901"/>
            <a:ext cx="14615" cy="1656262"/>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53">
            <a:extLst>
              <a:ext uri="{FF2B5EF4-FFF2-40B4-BE49-F238E27FC236}">
                <a16:creationId xmlns:a16="http://schemas.microsoft.com/office/drawing/2014/main" id="{E96D0101-0975-4C02-AF30-FF18A45B59BF}"/>
              </a:ext>
            </a:extLst>
          </p:cNvPr>
          <p:cNvCxnSpPr/>
          <p:nvPr/>
        </p:nvCxnSpPr>
        <p:spPr>
          <a:xfrm flipV="1">
            <a:off x="6456037" y="1629265"/>
            <a:ext cx="17078" cy="1092709"/>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Connector 56">
            <a:extLst>
              <a:ext uri="{FF2B5EF4-FFF2-40B4-BE49-F238E27FC236}">
                <a16:creationId xmlns:a16="http://schemas.microsoft.com/office/drawing/2014/main" id="{BB55B306-AC82-410F-9F77-01D546441398}"/>
              </a:ext>
            </a:extLst>
          </p:cNvPr>
          <p:cNvCxnSpPr>
            <a:cxnSpLocks/>
          </p:cNvCxnSpPr>
          <p:nvPr/>
        </p:nvCxnSpPr>
        <p:spPr>
          <a:xfrm>
            <a:off x="7626155" y="2704792"/>
            <a:ext cx="1384840" cy="164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0" name="TextBox 58">
            <a:extLst>
              <a:ext uri="{FF2B5EF4-FFF2-40B4-BE49-F238E27FC236}">
                <a16:creationId xmlns:a16="http://schemas.microsoft.com/office/drawing/2014/main" id="{1AF1F703-7343-4A3A-AB62-FA4C875DB995}"/>
              </a:ext>
            </a:extLst>
          </p:cNvPr>
          <p:cNvSpPr txBox="1"/>
          <p:nvPr/>
        </p:nvSpPr>
        <p:spPr>
          <a:xfrm>
            <a:off x="6270164" y="1944290"/>
            <a:ext cx="320922" cy="369332"/>
          </a:xfrm>
          <a:prstGeom prst="rect">
            <a:avLst/>
          </a:prstGeom>
          <a:solidFill>
            <a:schemeClr val="bg1"/>
          </a:solidFill>
        </p:spPr>
        <p:txBody>
          <a:bodyPr wrap="none" rtlCol="0">
            <a:spAutoFit/>
          </a:bodyPr>
          <a:lstStyle/>
          <a:p>
            <a:r>
              <a:rPr lang="en-US" i="1" dirty="0"/>
              <a:t>y</a:t>
            </a:r>
          </a:p>
        </p:txBody>
      </p:sp>
      <p:sp>
        <p:nvSpPr>
          <p:cNvPr id="71" name="TextBox 59">
            <a:extLst>
              <a:ext uri="{FF2B5EF4-FFF2-40B4-BE49-F238E27FC236}">
                <a16:creationId xmlns:a16="http://schemas.microsoft.com/office/drawing/2014/main" id="{59019813-B6EA-4291-B2E0-2767F6259DC1}"/>
              </a:ext>
            </a:extLst>
          </p:cNvPr>
          <p:cNvSpPr txBox="1"/>
          <p:nvPr/>
        </p:nvSpPr>
        <p:spPr>
          <a:xfrm>
            <a:off x="5967883" y="1667143"/>
            <a:ext cx="383438" cy="369332"/>
          </a:xfrm>
          <a:prstGeom prst="rect">
            <a:avLst/>
          </a:prstGeom>
          <a:solidFill>
            <a:schemeClr val="bg1"/>
          </a:solidFill>
        </p:spPr>
        <p:txBody>
          <a:bodyPr wrap="none" rtlCol="0">
            <a:spAutoFit/>
          </a:bodyPr>
          <a:lstStyle/>
          <a:p>
            <a:r>
              <a:rPr lang="en-US" i="1" dirty="0"/>
              <a:t>y’</a:t>
            </a:r>
          </a:p>
        </p:txBody>
      </p:sp>
      <p:sp>
        <p:nvSpPr>
          <p:cNvPr id="73" name="TextBox 60">
            <a:extLst>
              <a:ext uri="{FF2B5EF4-FFF2-40B4-BE49-F238E27FC236}">
                <a16:creationId xmlns:a16="http://schemas.microsoft.com/office/drawing/2014/main" id="{20ED5AF0-DB5B-46AE-960B-B322D023C2A2}"/>
              </a:ext>
            </a:extLst>
          </p:cNvPr>
          <p:cNvSpPr txBox="1"/>
          <p:nvPr/>
        </p:nvSpPr>
        <p:spPr>
          <a:xfrm>
            <a:off x="7911859" y="714952"/>
            <a:ext cx="876843" cy="369332"/>
          </a:xfrm>
          <a:prstGeom prst="rect">
            <a:avLst/>
          </a:prstGeom>
          <a:noFill/>
        </p:spPr>
        <p:txBody>
          <a:bodyPr wrap="none" rtlCol="0">
            <a:spAutoFit/>
          </a:bodyPr>
          <a:lstStyle/>
          <a:p>
            <a:r>
              <a:rPr lang="en-US" dirty="0"/>
              <a:t>y-axis</a:t>
            </a:r>
          </a:p>
        </p:txBody>
      </p:sp>
      <p:sp>
        <p:nvSpPr>
          <p:cNvPr id="75" name="文字方塊 74">
            <a:extLst>
              <a:ext uri="{FF2B5EF4-FFF2-40B4-BE49-F238E27FC236}">
                <a16:creationId xmlns:a16="http://schemas.microsoft.com/office/drawing/2014/main" id="{A641542B-101B-4FFA-B600-EF8C4FA7A554}"/>
              </a:ext>
            </a:extLst>
          </p:cNvPr>
          <p:cNvSpPr txBox="1"/>
          <p:nvPr/>
        </p:nvSpPr>
        <p:spPr>
          <a:xfrm>
            <a:off x="7341082" y="1692605"/>
            <a:ext cx="420030" cy="369332"/>
          </a:xfrm>
          <a:prstGeom prst="rect">
            <a:avLst/>
          </a:prstGeom>
          <a:noFill/>
        </p:spPr>
        <p:txBody>
          <a:bodyPr wrap="square">
            <a:spAutoFit/>
          </a:bodyPr>
          <a:lstStyle/>
          <a:p>
            <a:r>
              <a:rPr lang="en-US" sz="1800" dirty="0">
                <a:sym typeface="Symbol" panose="05050102010706020507" pitchFamily="18" charset="2"/>
              </a:rPr>
              <a:t></a:t>
            </a:r>
            <a:endParaRPr lang="en-US" dirty="0"/>
          </a:p>
        </p:txBody>
      </p:sp>
      <p:cxnSp>
        <p:nvCxnSpPr>
          <p:cNvPr id="76" name="Straight Connector 30">
            <a:extLst>
              <a:ext uri="{FF2B5EF4-FFF2-40B4-BE49-F238E27FC236}">
                <a16:creationId xmlns:a16="http://schemas.microsoft.com/office/drawing/2014/main" id="{7ED26F8F-E76A-4122-9258-66180B1867C4}"/>
              </a:ext>
            </a:extLst>
          </p:cNvPr>
          <p:cNvCxnSpPr>
            <a:cxnSpLocks/>
          </p:cNvCxnSpPr>
          <p:nvPr/>
        </p:nvCxnSpPr>
        <p:spPr>
          <a:xfrm>
            <a:off x="6484990" y="1614462"/>
            <a:ext cx="1993020" cy="359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TextBox 37">
            <a:extLst>
              <a:ext uri="{FF2B5EF4-FFF2-40B4-BE49-F238E27FC236}">
                <a16:creationId xmlns:a16="http://schemas.microsoft.com/office/drawing/2014/main" id="{49F443FD-1B23-427D-8AE4-3AFFCAAA2B06}"/>
              </a:ext>
            </a:extLst>
          </p:cNvPr>
          <p:cNvSpPr txBox="1"/>
          <p:nvPr/>
        </p:nvSpPr>
        <p:spPr>
          <a:xfrm>
            <a:off x="6954319" y="604054"/>
            <a:ext cx="404278" cy="369332"/>
          </a:xfrm>
          <a:prstGeom prst="rect">
            <a:avLst/>
          </a:prstGeom>
          <a:noFill/>
        </p:spPr>
        <p:txBody>
          <a:bodyPr wrap="none" rtlCol="0">
            <a:spAutoFit/>
          </a:bodyPr>
          <a:lstStyle/>
          <a:p>
            <a:r>
              <a:rPr lang="en-US" i="1" dirty="0">
                <a:solidFill>
                  <a:srgbClr val="FF0000"/>
                </a:solidFill>
              </a:rPr>
              <a:t>V’</a:t>
            </a:r>
          </a:p>
        </p:txBody>
      </p:sp>
      <p:sp>
        <p:nvSpPr>
          <p:cNvPr id="78" name="文字方塊 77">
            <a:extLst>
              <a:ext uri="{FF2B5EF4-FFF2-40B4-BE49-F238E27FC236}">
                <a16:creationId xmlns:a16="http://schemas.microsoft.com/office/drawing/2014/main" id="{9491B94C-2A29-416A-AA18-A38E4D9B73D3}"/>
              </a:ext>
            </a:extLst>
          </p:cNvPr>
          <p:cNvSpPr txBox="1"/>
          <p:nvPr/>
        </p:nvSpPr>
        <p:spPr>
          <a:xfrm>
            <a:off x="6456037" y="1239721"/>
            <a:ext cx="459044" cy="383759"/>
          </a:xfrm>
          <a:prstGeom prst="rect">
            <a:avLst/>
          </a:prstGeom>
          <a:noFill/>
        </p:spPr>
        <p:txBody>
          <a:bodyPr wrap="square">
            <a:spAutoFit/>
          </a:bodyPr>
          <a:lstStyle/>
          <a:p>
            <a:r>
              <a:rPr lang="en-US" i="1" dirty="0"/>
              <a:t>V</a:t>
            </a:r>
            <a:endParaRPr lang="en-US" dirty="0"/>
          </a:p>
        </p:txBody>
      </p:sp>
      <p:sp>
        <p:nvSpPr>
          <p:cNvPr id="79" name="文字方塊 78">
            <a:extLst>
              <a:ext uri="{FF2B5EF4-FFF2-40B4-BE49-F238E27FC236}">
                <a16:creationId xmlns:a16="http://schemas.microsoft.com/office/drawing/2014/main" id="{D7F92944-1765-4722-A5F9-66D8DC858D38}"/>
              </a:ext>
            </a:extLst>
          </p:cNvPr>
          <p:cNvSpPr txBox="1"/>
          <p:nvPr/>
        </p:nvSpPr>
        <p:spPr>
          <a:xfrm>
            <a:off x="8422720" y="2612472"/>
            <a:ext cx="787232" cy="369332"/>
          </a:xfrm>
          <a:prstGeom prst="rect">
            <a:avLst/>
          </a:prstGeom>
          <a:noFill/>
        </p:spPr>
        <p:txBody>
          <a:bodyPr wrap="square">
            <a:spAutoFit/>
          </a:bodyPr>
          <a:lstStyle/>
          <a:p>
            <a:r>
              <a:rPr lang="en-US" sz="1800" dirty="0"/>
              <a:t>(0,0) </a:t>
            </a:r>
            <a:endParaRPr lang="en-US" dirty="0"/>
          </a:p>
        </p:txBody>
      </p:sp>
      <p:sp>
        <p:nvSpPr>
          <p:cNvPr id="80" name="TextBox 37">
            <a:extLst>
              <a:ext uri="{FF2B5EF4-FFF2-40B4-BE49-F238E27FC236}">
                <a16:creationId xmlns:a16="http://schemas.microsoft.com/office/drawing/2014/main" id="{BC4EE188-9476-405F-BC5A-33240FD8178E}"/>
              </a:ext>
            </a:extLst>
          </p:cNvPr>
          <p:cNvSpPr txBox="1"/>
          <p:nvPr/>
        </p:nvSpPr>
        <p:spPr>
          <a:xfrm>
            <a:off x="7131725" y="1744551"/>
            <a:ext cx="282450" cy="369332"/>
          </a:xfrm>
          <a:prstGeom prst="rect">
            <a:avLst/>
          </a:prstGeom>
          <a:noFill/>
        </p:spPr>
        <p:txBody>
          <a:bodyPr wrap="none" rtlCol="0">
            <a:spAutoFit/>
          </a:bodyPr>
          <a:lstStyle/>
          <a:p>
            <a:r>
              <a:rPr lang="en-US" i="1" dirty="0"/>
              <a:t>r</a:t>
            </a:r>
          </a:p>
        </p:txBody>
      </p:sp>
      <p:sp>
        <p:nvSpPr>
          <p:cNvPr id="81" name="文字方塊 80">
            <a:extLst>
              <a:ext uri="{FF2B5EF4-FFF2-40B4-BE49-F238E27FC236}">
                <a16:creationId xmlns:a16="http://schemas.microsoft.com/office/drawing/2014/main" id="{D6C09195-55E8-4EE7-8FFD-50F41B649D66}"/>
              </a:ext>
            </a:extLst>
          </p:cNvPr>
          <p:cNvSpPr txBox="1"/>
          <p:nvPr/>
        </p:nvSpPr>
        <p:spPr>
          <a:xfrm>
            <a:off x="5295038" y="3076249"/>
            <a:ext cx="3722840" cy="523220"/>
          </a:xfrm>
          <a:prstGeom prst="rect">
            <a:avLst/>
          </a:prstGeom>
          <a:noFill/>
        </p:spPr>
        <p:txBody>
          <a:bodyPr wrap="square">
            <a:spAutoFit/>
          </a:bodyPr>
          <a:lstStyle/>
          <a:p>
            <a:r>
              <a:rPr lang="en-US" sz="1400" dirty="0">
                <a:solidFill>
                  <a:srgbClr val="FF0000"/>
                </a:solidFill>
              </a:rPr>
              <a:t>Z-axis direction is going into the paper</a:t>
            </a:r>
          </a:p>
          <a:p>
            <a:r>
              <a:rPr lang="en-US" sz="1400" dirty="0">
                <a:solidFill>
                  <a:srgbClr val="FF0000"/>
                </a:solidFill>
              </a:rPr>
              <a:t>Clockwise rotation direction is +</a:t>
            </a:r>
            <a:r>
              <a:rPr lang="en-US" sz="1400" dirty="0" err="1">
                <a:solidFill>
                  <a:srgbClr val="FF0000"/>
                </a:solidFill>
              </a:rPr>
              <a:t>ve</a:t>
            </a:r>
            <a:endParaRPr lang="en-US" sz="1400" dirty="0">
              <a:solidFill>
                <a:srgbClr val="FF0000"/>
              </a:solidFill>
            </a:endParaRPr>
          </a:p>
        </p:txBody>
      </p:sp>
    </p:spTree>
    <p:extLst>
      <p:ext uri="{BB962C8B-B14F-4D97-AF65-F5344CB8AC3E}">
        <p14:creationId xmlns:p14="http://schemas.microsoft.com/office/powerpoint/2010/main" val="286291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ED4719-68A2-4DDA-84DA-AB8C4C8392F0}"/>
              </a:ext>
            </a:extLst>
          </p:cNvPr>
          <p:cNvSpPr>
            <a:spLocks noGrp="1"/>
          </p:cNvSpPr>
          <p:nvPr>
            <p:ph type="title" idx="4294967295"/>
          </p:nvPr>
        </p:nvSpPr>
        <p:spPr>
          <a:xfrm>
            <a:off x="429322" y="998173"/>
            <a:ext cx="8229600" cy="406399"/>
          </a:xfrm>
        </p:spPr>
        <p:txBody>
          <a:bodyPr/>
          <a:lstStyle/>
          <a:p>
            <a:pPr algn="l"/>
            <a:r>
              <a:rPr lang="en-US" sz="2000" dirty="0"/>
              <a:t>Extend the previous result to 3D coordinates, rotation in 3 axes</a:t>
            </a:r>
            <a:br>
              <a:rPr lang="en-US" sz="2000" dirty="0"/>
            </a:br>
            <a:r>
              <a:rPr lang="en-US" sz="2000" dirty="0"/>
              <a:t>Assume the Z-axis (principal axis)  of your camera is the vector V, so Rotation of the camera (</a:t>
            </a:r>
            <a:r>
              <a:rPr lang="en-US" sz="2000" dirty="0" err="1">
                <a:solidFill>
                  <a:srgbClr val="FF0000"/>
                </a:solidFill>
              </a:rPr>
              <a:t>R</a:t>
            </a:r>
            <a:r>
              <a:rPr lang="en-US" sz="2000" baseline="-25000" dirty="0" err="1">
                <a:solidFill>
                  <a:srgbClr val="FF0000"/>
                </a:solidFill>
              </a:rPr>
              <a:t>cam</a:t>
            </a:r>
            <a:r>
              <a:rPr lang="en-US" sz="2000" dirty="0"/>
              <a:t>) is the same as rotating the vector</a:t>
            </a:r>
            <a:r>
              <a:rPr lang="en-US" sz="2000" dirty="0">
                <a:solidFill>
                  <a:srgbClr val="FF0000"/>
                </a:solidFill>
              </a:rPr>
              <a:t> V.</a:t>
            </a:r>
            <a:br>
              <a:rPr lang="en-US" sz="2000" dirty="0"/>
            </a:br>
            <a:endParaRPr lang="en-US" sz="2000" dirty="0"/>
          </a:p>
        </p:txBody>
      </p:sp>
      <p:sp>
        <p:nvSpPr>
          <p:cNvPr id="3" name="內容版面配置區 2">
            <a:extLst>
              <a:ext uri="{FF2B5EF4-FFF2-40B4-BE49-F238E27FC236}">
                <a16:creationId xmlns:a16="http://schemas.microsoft.com/office/drawing/2014/main" id="{55EE81CE-0CC0-4B69-9999-270692E8D7C0}"/>
              </a:ext>
            </a:extLst>
          </p:cNvPr>
          <p:cNvSpPr>
            <a:spLocks noGrp="1"/>
          </p:cNvSpPr>
          <p:nvPr>
            <p:ph idx="1"/>
          </p:nvPr>
        </p:nvSpPr>
        <p:spPr>
          <a:xfrm>
            <a:off x="403302" y="1800331"/>
            <a:ext cx="4930698" cy="4348163"/>
          </a:xfrm>
        </p:spPr>
        <p:txBody>
          <a:bodyPr>
            <a:normAutofit fontScale="92500"/>
          </a:bodyPr>
          <a:lstStyle/>
          <a:p>
            <a:r>
              <a:rPr lang="en-US" sz="1800" b="1" i="0" u="none" strike="noStrike" baseline="0" dirty="0">
                <a:solidFill>
                  <a:srgbClr val="000000"/>
                </a:solidFill>
                <a:latin typeface="Courier New" panose="02070309020205020404" pitchFamily="49" charset="0"/>
              </a:rPr>
              <a:t>Rx=[1      0         0 </a:t>
            </a:r>
          </a:p>
          <a:p>
            <a:r>
              <a:rPr lang="en-US" sz="1800" b="1" i="0" u="none" strike="noStrike" baseline="0" dirty="0">
                <a:solidFill>
                  <a:srgbClr val="000000"/>
                </a:solidFill>
                <a:latin typeface="Courier New" panose="02070309020205020404" pitchFamily="49" charset="0"/>
              </a:rPr>
              <a:t>    0  cos(</a:t>
            </a:r>
            <a:r>
              <a:rPr lang="en-US" sz="1800" b="1" i="0" u="none" strike="noStrike" baseline="0" dirty="0" err="1">
                <a:solidFill>
                  <a:srgbClr val="000000"/>
                </a:solidFill>
                <a:latin typeface="Courier New" panose="02070309020205020404" pitchFamily="49" charset="0"/>
              </a:rPr>
              <a:t>theta_x</a:t>
            </a:r>
            <a:r>
              <a:rPr lang="en-US" sz="1800" b="1" i="0" u="none" strike="noStrike" baseline="0" dirty="0">
                <a:solidFill>
                  <a:srgbClr val="000000"/>
                </a:solidFill>
                <a:latin typeface="Courier New" panose="02070309020205020404" pitchFamily="49" charset="0"/>
              </a:rPr>
              <a:t>) -sin(</a:t>
            </a:r>
            <a:r>
              <a:rPr lang="en-US" sz="1800" b="1" i="0" u="none" strike="noStrike" baseline="0" dirty="0" err="1">
                <a:solidFill>
                  <a:srgbClr val="000000"/>
                </a:solidFill>
                <a:latin typeface="Courier New" panose="02070309020205020404" pitchFamily="49" charset="0"/>
              </a:rPr>
              <a:t>theta_x</a:t>
            </a:r>
            <a:r>
              <a:rPr lang="en-US" sz="1800" b="1" i="0" u="none" strike="noStrike" baseline="0" dirty="0">
                <a:solidFill>
                  <a:srgbClr val="000000"/>
                </a:solidFill>
                <a:latin typeface="Courier New" panose="02070309020205020404" pitchFamily="49" charset="0"/>
              </a:rPr>
              <a:t>)</a:t>
            </a:r>
          </a:p>
          <a:p>
            <a:r>
              <a:rPr lang="es-ES" sz="1800" b="1" i="0" u="none" strike="noStrike" baseline="0" dirty="0">
                <a:solidFill>
                  <a:srgbClr val="000000"/>
                </a:solidFill>
                <a:latin typeface="Courier New" panose="02070309020205020404" pitchFamily="49" charset="0"/>
              </a:rPr>
              <a:t>    0  sin(</a:t>
            </a:r>
            <a:r>
              <a:rPr lang="es-ES" sz="1800" b="1" i="0" u="none" strike="noStrike" baseline="0" dirty="0" err="1">
                <a:solidFill>
                  <a:srgbClr val="000000"/>
                </a:solidFill>
                <a:latin typeface="Courier New" panose="02070309020205020404" pitchFamily="49" charset="0"/>
              </a:rPr>
              <a:t>theta_x</a:t>
            </a:r>
            <a:r>
              <a:rPr lang="es-ES" sz="1800" b="1" i="0" u="none" strike="noStrike" baseline="0" dirty="0">
                <a:solidFill>
                  <a:srgbClr val="000000"/>
                </a:solidFill>
                <a:latin typeface="Courier New" panose="02070309020205020404" pitchFamily="49" charset="0"/>
              </a:rPr>
              <a:t>) cos(</a:t>
            </a:r>
            <a:r>
              <a:rPr lang="es-ES" sz="1800" b="1" i="0" u="none" strike="noStrike" baseline="0" dirty="0" err="1">
                <a:solidFill>
                  <a:srgbClr val="000000"/>
                </a:solidFill>
                <a:latin typeface="Courier New" panose="02070309020205020404" pitchFamily="49" charset="0"/>
              </a:rPr>
              <a:t>theta_x</a:t>
            </a:r>
            <a:r>
              <a:rPr lang="es-ES" sz="1800" b="1" i="0" u="none" strike="noStrike" baseline="0" dirty="0">
                <a:solidFill>
                  <a:srgbClr val="000000"/>
                </a:solidFill>
                <a:latin typeface="Courier New" panose="02070309020205020404" pitchFamily="49" charset="0"/>
              </a:rPr>
              <a:t>)]</a:t>
            </a:r>
          </a:p>
          <a:p>
            <a:r>
              <a:rPr lang="en-US" sz="1800" b="1" i="0" u="none" strike="noStrike" baseline="0" dirty="0">
                <a:solidFill>
                  <a:srgbClr val="000000"/>
                </a:solidFill>
                <a:latin typeface="Courier New" panose="02070309020205020404" pitchFamily="49" charset="0"/>
              </a:rPr>
              <a:t>    </a:t>
            </a:r>
          </a:p>
          <a:p>
            <a:r>
              <a:rPr lang="es-ES" sz="1800" b="1" i="0" u="none" strike="noStrike" baseline="0" dirty="0" err="1">
                <a:solidFill>
                  <a:srgbClr val="000000"/>
                </a:solidFill>
                <a:latin typeface="Courier New" panose="02070309020205020404" pitchFamily="49" charset="0"/>
              </a:rPr>
              <a:t>Ry</a:t>
            </a:r>
            <a:r>
              <a:rPr lang="es-ES" sz="1800" b="1" i="0" u="none" strike="noStrike" baseline="0" dirty="0">
                <a:solidFill>
                  <a:srgbClr val="000000"/>
                </a:solidFill>
                <a:latin typeface="Courier New" panose="02070309020205020404" pitchFamily="49" charset="0"/>
              </a:rPr>
              <a:t>=[cos(</a:t>
            </a:r>
            <a:r>
              <a:rPr lang="es-ES" sz="1800" b="1" i="0" u="none" strike="noStrike" baseline="0" dirty="0" err="1">
                <a:solidFill>
                  <a:srgbClr val="000000"/>
                </a:solidFill>
                <a:latin typeface="Courier New" panose="02070309020205020404" pitchFamily="49" charset="0"/>
              </a:rPr>
              <a:t>theta_y</a:t>
            </a:r>
            <a:r>
              <a:rPr lang="es-ES" sz="1800" b="1" i="0" u="none" strike="noStrike" baseline="0" dirty="0">
                <a:solidFill>
                  <a:srgbClr val="000000"/>
                </a:solidFill>
                <a:latin typeface="Courier New" panose="02070309020205020404" pitchFamily="49" charset="0"/>
              </a:rPr>
              <a:t>)  0 sin(</a:t>
            </a:r>
            <a:r>
              <a:rPr lang="es-ES" sz="1800" b="1" i="0" u="none" strike="noStrike" baseline="0" dirty="0" err="1">
                <a:solidFill>
                  <a:srgbClr val="000000"/>
                </a:solidFill>
                <a:latin typeface="Courier New" panose="02070309020205020404" pitchFamily="49" charset="0"/>
              </a:rPr>
              <a:t>theta_y</a:t>
            </a:r>
            <a:r>
              <a:rPr lang="es-ES" sz="1800" b="1" i="0" u="none" strike="noStrike" baseline="0" dirty="0">
                <a:solidFill>
                  <a:srgbClr val="000000"/>
                </a:solidFill>
                <a:latin typeface="Courier New" panose="02070309020205020404" pitchFamily="49" charset="0"/>
              </a:rPr>
              <a:t>) </a:t>
            </a:r>
          </a:p>
          <a:p>
            <a:r>
              <a:rPr lang="en-US" sz="1800" b="1" i="0" u="none" strike="noStrike" baseline="0" dirty="0">
                <a:solidFill>
                  <a:srgbClr val="000000"/>
                </a:solidFill>
                <a:latin typeface="Courier New" panose="02070309020205020404" pitchFamily="49" charset="0"/>
              </a:rPr>
              <a:t>    0             1          0</a:t>
            </a:r>
          </a:p>
          <a:p>
            <a:r>
              <a:rPr lang="es-ES" sz="1800" b="1" i="0" u="none" strike="noStrike" baseline="0" dirty="0">
                <a:solidFill>
                  <a:srgbClr val="000000"/>
                </a:solidFill>
                <a:latin typeface="Courier New" panose="02070309020205020404" pitchFamily="49" charset="0"/>
              </a:rPr>
              <a:t>    -sin(</a:t>
            </a:r>
            <a:r>
              <a:rPr lang="es-ES" sz="1800" b="1" i="0" u="none" strike="noStrike" baseline="0" dirty="0" err="1">
                <a:solidFill>
                  <a:srgbClr val="000000"/>
                </a:solidFill>
                <a:latin typeface="Courier New" panose="02070309020205020404" pitchFamily="49" charset="0"/>
              </a:rPr>
              <a:t>theta_y</a:t>
            </a:r>
            <a:r>
              <a:rPr lang="es-ES" sz="1800" b="1" i="0" u="none" strike="noStrike" baseline="0" dirty="0">
                <a:solidFill>
                  <a:srgbClr val="000000"/>
                </a:solidFill>
                <a:latin typeface="Courier New" panose="02070309020205020404" pitchFamily="49" charset="0"/>
              </a:rPr>
              <a:t>) 0 cos(</a:t>
            </a:r>
            <a:r>
              <a:rPr lang="es-ES" sz="1800" b="1" i="0" u="none" strike="noStrike" baseline="0" dirty="0" err="1">
                <a:solidFill>
                  <a:srgbClr val="000000"/>
                </a:solidFill>
                <a:latin typeface="Courier New" panose="02070309020205020404" pitchFamily="49" charset="0"/>
              </a:rPr>
              <a:t>theta_y</a:t>
            </a:r>
            <a:r>
              <a:rPr lang="es-ES" sz="1800" b="1" i="0" u="none" strike="noStrike" baseline="0" dirty="0">
                <a:solidFill>
                  <a:srgbClr val="000000"/>
                </a:solidFill>
                <a:latin typeface="Courier New" panose="02070309020205020404" pitchFamily="49" charset="0"/>
              </a:rPr>
              <a:t>)]</a:t>
            </a:r>
          </a:p>
          <a:p>
            <a:r>
              <a:rPr lang="en-US" sz="1800" b="1" i="0" u="none" strike="noStrike" baseline="0" dirty="0">
                <a:solidFill>
                  <a:srgbClr val="000000"/>
                </a:solidFill>
                <a:latin typeface="Courier New" panose="02070309020205020404" pitchFamily="49" charset="0"/>
              </a:rPr>
              <a:t> </a:t>
            </a:r>
          </a:p>
          <a:p>
            <a:r>
              <a:rPr lang="pl-PL" sz="1900" b="1" i="0" u="none" strike="noStrike" baseline="0" dirty="0">
                <a:solidFill>
                  <a:srgbClr val="FF0000"/>
                </a:solidFill>
                <a:latin typeface="Courier New" panose="02070309020205020404" pitchFamily="49" charset="0"/>
              </a:rPr>
              <a:t>Rz=[cos(theta_z)</a:t>
            </a:r>
            <a:r>
              <a:rPr lang="en-US" sz="1900" b="1" i="0" u="none" strike="noStrike" baseline="0" dirty="0">
                <a:solidFill>
                  <a:srgbClr val="FF0000"/>
                </a:solidFill>
                <a:latin typeface="Courier New" panose="02070309020205020404" pitchFamily="49" charset="0"/>
              </a:rPr>
              <a:t> </a:t>
            </a:r>
            <a:r>
              <a:rPr lang="pl-PL" sz="1900" b="1" i="0" u="none" strike="noStrike" baseline="0" dirty="0">
                <a:solidFill>
                  <a:srgbClr val="FF0000"/>
                </a:solidFill>
                <a:latin typeface="Courier New" panose="02070309020205020404" pitchFamily="49" charset="0"/>
              </a:rPr>
              <a:t>-sin(theta_z)0 </a:t>
            </a:r>
          </a:p>
          <a:p>
            <a:r>
              <a:rPr lang="pl-PL" sz="1900" b="1" i="0" u="none" strike="noStrike" baseline="0" dirty="0">
                <a:solidFill>
                  <a:srgbClr val="FF0000"/>
                </a:solidFill>
                <a:latin typeface="Courier New" panose="02070309020205020404" pitchFamily="49" charset="0"/>
              </a:rPr>
              <a:t>    sin(theta_z</a:t>
            </a:r>
            <a:r>
              <a:rPr lang="en-US" sz="1900" b="1" i="0" u="none" strike="noStrike" baseline="0" dirty="0">
                <a:solidFill>
                  <a:srgbClr val="FF0000"/>
                </a:solidFill>
                <a:latin typeface="Courier New" panose="02070309020205020404" pitchFamily="49" charset="0"/>
              </a:rPr>
              <a:t>)</a:t>
            </a:r>
            <a:r>
              <a:rPr lang="pl-PL" sz="1900" b="1" i="0" u="none" strike="noStrike" baseline="0" dirty="0">
                <a:solidFill>
                  <a:srgbClr val="FF0000"/>
                </a:solidFill>
                <a:latin typeface="Courier New" panose="02070309020205020404" pitchFamily="49" charset="0"/>
              </a:rPr>
              <a:t> cos(theta_z) 0    </a:t>
            </a:r>
          </a:p>
          <a:p>
            <a:r>
              <a:rPr lang="en-US" sz="1900" b="1" i="0" u="none" strike="noStrike" baseline="0" dirty="0">
                <a:solidFill>
                  <a:srgbClr val="FF0000"/>
                </a:solidFill>
                <a:latin typeface="Courier New" panose="02070309020205020404" pitchFamily="49" charset="0"/>
              </a:rPr>
              <a:t>    0             0           1]</a:t>
            </a:r>
          </a:p>
          <a:p>
            <a:endParaRPr lang="en-US" sz="1600" b="0" i="0" u="none" strike="noStrike" baseline="0" dirty="0"/>
          </a:p>
          <a:p>
            <a:pPr marL="0" indent="0">
              <a:buNone/>
            </a:pPr>
            <a:endParaRPr lang="en-US" sz="2800" dirty="0">
              <a:sym typeface="Symbol" panose="05050102010706020507" pitchFamily="18" charset="2"/>
            </a:endParaRPr>
          </a:p>
          <a:p>
            <a:endParaRPr lang="en-US" dirty="0"/>
          </a:p>
          <a:p>
            <a:endParaRPr lang="en-US" dirty="0"/>
          </a:p>
        </p:txBody>
      </p:sp>
      <p:sp>
        <p:nvSpPr>
          <p:cNvPr id="4" name="頁尾版面配置區 3">
            <a:extLst>
              <a:ext uri="{FF2B5EF4-FFF2-40B4-BE49-F238E27FC236}">
                <a16:creationId xmlns:a16="http://schemas.microsoft.com/office/drawing/2014/main" id="{FC1C9BC5-FF78-4424-9A56-2535B7F1F05D}"/>
              </a:ext>
            </a:extLst>
          </p:cNvPr>
          <p:cNvSpPr>
            <a:spLocks noGrp="1"/>
          </p:cNvSpPr>
          <p:nvPr>
            <p:ph type="ftr" sz="quarter" idx="11"/>
          </p:nvPr>
        </p:nvSpPr>
        <p:spPr/>
        <p:txBody>
          <a:bodyPr/>
          <a:lstStyle/>
          <a:p>
            <a:r>
              <a:rPr lang="en-US"/>
              <a:t>Cameras v240117a</a:t>
            </a:r>
          </a:p>
        </p:txBody>
      </p:sp>
      <p:sp>
        <p:nvSpPr>
          <p:cNvPr id="5" name="投影片編號版面配置區 4">
            <a:extLst>
              <a:ext uri="{FF2B5EF4-FFF2-40B4-BE49-F238E27FC236}">
                <a16:creationId xmlns:a16="http://schemas.microsoft.com/office/drawing/2014/main" id="{BACB1435-0040-4E98-92CC-CD107A29534B}"/>
              </a:ext>
            </a:extLst>
          </p:cNvPr>
          <p:cNvSpPr>
            <a:spLocks noGrp="1"/>
          </p:cNvSpPr>
          <p:nvPr>
            <p:ph type="sldNum" sz="quarter" idx="12"/>
          </p:nvPr>
        </p:nvSpPr>
        <p:spPr/>
        <p:txBody>
          <a:bodyPr/>
          <a:lstStyle/>
          <a:p>
            <a:fld id="{00020E75-EC50-41FD-9B14-D7227DB06FB2}" type="slidenum">
              <a:rPr lang="en-US" smtClean="0"/>
              <a:t>15</a:t>
            </a:fld>
            <a:endParaRPr lang="en-US" dirty="0"/>
          </a:p>
        </p:txBody>
      </p:sp>
      <p:sp>
        <p:nvSpPr>
          <p:cNvPr id="7" name="文字方塊 6">
            <a:extLst>
              <a:ext uri="{FF2B5EF4-FFF2-40B4-BE49-F238E27FC236}">
                <a16:creationId xmlns:a16="http://schemas.microsoft.com/office/drawing/2014/main" id="{DB7DA791-F1CE-4236-90FD-A9E3F0C7C97C}"/>
              </a:ext>
            </a:extLst>
          </p:cNvPr>
          <p:cNvSpPr txBox="1"/>
          <p:nvPr/>
        </p:nvSpPr>
        <p:spPr>
          <a:xfrm>
            <a:off x="5334000" y="1612428"/>
            <a:ext cx="3661968" cy="5078313"/>
          </a:xfrm>
          <a:prstGeom prst="rect">
            <a:avLst/>
          </a:prstGeom>
          <a:noFill/>
        </p:spPr>
        <p:txBody>
          <a:bodyPr wrap="square">
            <a:spAutoFit/>
          </a:bodyPr>
          <a:lstStyle/>
          <a:p>
            <a:r>
              <a:rPr lang="en-US" dirty="0">
                <a:sym typeface="Symbol" panose="05050102010706020507" pitchFamily="18" charset="2"/>
              </a:rPr>
              <a:t>Rules to rotate a vector in 3 3-D:</a:t>
            </a:r>
          </a:p>
          <a:p>
            <a:pPr marL="457200" indent="-457200">
              <a:buAutoNum type="arabicParenR"/>
            </a:pPr>
            <a:r>
              <a:rPr lang="en-US" dirty="0">
                <a:sym typeface="Symbol" panose="05050102010706020507" pitchFamily="18" charset="2"/>
              </a:rPr>
              <a:t>Center of rotation is at (0,0,0), if there is no translation the rotation center is at (0,0,0).</a:t>
            </a:r>
          </a:p>
          <a:p>
            <a:pPr marL="457200" indent="-457200">
              <a:buAutoNum type="arabicParenR"/>
            </a:pPr>
            <a:r>
              <a:rPr lang="en-US" dirty="0">
                <a:sym typeface="Symbol" panose="05050102010706020507" pitchFamily="18" charset="2"/>
              </a:rPr>
              <a:t>Rotation result depends on rotation sequence: </a:t>
            </a:r>
          </a:p>
          <a:p>
            <a:pPr marL="914400" lvl="1" indent="-457200">
              <a:buAutoNum type="arabicParenR"/>
            </a:pPr>
            <a:r>
              <a:rPr lang="en-US" dirty="0">
                <a:sym typeface="Symbol" panose="05050102010706020507" pitchFamily="18" charset="2"/>
              </a:rPr>
              <a:t>E.g. If Rotate Rx first, then Ry, finally Rz. The overall rotation matrix is </a:t>
            </a:r>
            <a:r>
              <a:rPr lang="en-US" dirty="0" err="1">
                <a:sym typeface="Symbol" panose="05050102010706020507" pitchFamily="18" charset="2"/>
              </a:rPr>
              <a:t>R</a:t>
            </a:r>
            <a:r>
              <a:rPr lang="en-US" baseline="-25000" dirty="0" err="1">
                <a:sym typeface="Symbol" panose="05050102010706020507" pitchFamily="18" charset="2"/>
              </a:rPr>
              <a:t>cam</a:t>
            </a:r>
            <a:r>
              <a:rPr lang="en-US" dirty="0">
                <a:sym typeface="Symbol" panose="05050102010706020507" pitchFamily="18" charset="2"/>
              </a:rPr>
              <a:t>=Rz*Ry*Rx</a:t>
            </a:r>
          </a:p>
          <a:p>
            <a:pPr marL="914400" lvl="1" indent="-457200">
              <a:buFontTx/>
              <a:buAutoNum type="arabicParenR"/>
            </a:pPr>
            <a:r>
              <a:rPr lang="en-US" dirty="0">
                <a:sym typeface="Symbol" panose="05050102010706020507" pitchFamily="18" charset="2"/>
              </a:rPr>
              <a:t>E.g. If Rotate Rz first, then Rx, finally Ry. The overall rotation matrix is </a:t>
            </a:r>
            <a:r>
              <a:rPr lang="en-US" dirty="0" err="1">
                <a:sym typeface="Symbol" panose="05050102010706020507" pitchFamily="18" charset="2"/>
              </a:rPr>
              <a:t>R’</a:t>
            </a:r>
            <a:r>
              <a:rPr lang="en-US" baseline="-25000" dirty="0" err="1">
                <a:sym typeface="Symbol" panose="05050102010706020507" pitchFamily="18" charset="2"/>
              </a:rPr>
              <a:t>cam</a:t>
            </a:r>
            <a:r>
              <a:rPr lang="en-US" baseline="-25000" dirty="0">
                <a:sym typeface="Symbol" panose="05050102010706020507" pitchFamily="18" charset="2"/>
              </a:rPr>
              <a:t> </a:t>
            </a:r>
            <a:r>
              <a:rPr lang="en-US" dirty="0">
                <a:sym typeface="Symbol" panose="05050102010706020507" pitchFamily="18" charset="2"/>
              </a:rPr>
              <a:t>=Ry*Rx*Rz</a:t>
            </a:r>
          </a:p>
        </p:txBody>
      </p:sp>
      <p:cxnSp>
        <p:nvCxnSpPr>
          <p:cNvPr id="9" name="直線單箭頭接點 8">
            <a:extLst>
              <a:ext uri="{FF2B5EF4-FFF2-40B4-BE49-F238E27FC236}">
                <a16:creationId xmlns:a16="http://schemas.microsoft.com/office/drawing/2014/main" id="{F14055CD-261F-4BAF-9108-02A2C6EB1F5F}"/>
              </a:ext>
            </a:extLst>
          </p:cNvPr>
          <p:cNvCxnSpPr>
            <a:cxnSpLocks/>
          </p:cNvCxnSpPr>
          <p:nvPr/>
        </p:nvCxnSpPr>
        <p:spPr>
          <a:xfrm flipV="1">
            <a:off x="628650" y="5105400"/>
            <a:ext cx="590550" cy="1250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F58D06E8-75B6-4494-9459-5216A91CE17C}"/>
              </a:ext>
            </a:extLst>
          </p:cNvPr>
          <p:cNvSpPr txBox="1"/>
          <p:nvPr/>
        </p:nvSpPr>
        <p:spPr>
          <a:xfrm>
            <a:off x="606348" y="6329545"/>
            <a:ext cx="1795171" cy="369332"/>
          </a:xfrm>
          <a:prstGeom prst="rect">
            <a:avLst/>
          </a:prstGeom>
          <a:noFill/>
        </p:spPr>
        <p:txBody>
          <a:bodyPr wrap="none" rtlCol="0">
            <a:spAutoFit/>
          </a:bodyPr>
          <a:lstStyle/>
          <a:p>
            <a:r>
              <a:rPr lang="en-US" dirty="0">
                <a:solidFill>
                  <a:srgbClr val="FF0000"/>
                </a:solidFill>
              </a:rPr>
              <a:t>Proved earlier</a:t>
            </a:r>
          </a:p>
        </p:txBody>
      </p:sp>
    </p:spTree>
    <p:extLst>
      <p:ext uri="{BB962C8B-B14F-4D97-AF65-F5344CB8AC3E}">
        <p14:creationId xmlns:p14="http://schemas.microsoft.com/office/powerpoint/2010/main" val="293680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8243888" cy="1314450"/>
          </a:xfrm>
        </p:spPr>
        <p:txBody>
          <a:bodyPr/>
          <a:lstStyle/>
          <a:p>
            <a:pPr eaLnBrk="1" hangingPunct="1"/>
            <a:r>
              <a:rPr lang="en-US" altLang="en-US" sz="4000" dirty="0">
                <a:ea typeface="新細明體" pitchFamily="18" charset="-120"/>
              </a:rPr>
              <a:t>Relate “world 3D” and “camera 3D” coordinates</a:t>
            </a:r>
          </a:p>
        </p:txBody>
      </p:sp>
      <p:sp>
        <p:nvSpPr>
          <p:cNvPr id="12291" name="Rectangle 3"/>
          <p:cNvSpPr>
            <a:spLocks noGrp="1" noChangeArrowheads="1"/>
          </p:cNvSpPr>
          <p:nvPr>
            <p:ph type="body" sz="half" idx="1"/>
          </p:nvPr>
        </p:nvSpPr>
        <p:spPr>
          <a:xfrm>
            <a:off x="152400" y="2106613"/>
            <a:ext cx="8915400" cy="4456112"/>
          </a:xfrm>
        </p:spPr>
        <p:txBody>
          <a:bodyPr/>
          <a:lstStyle/>
          <a:p>
            <a:pPr eaLnBrk="1" hangingPunct="1"/>
            <a:r>
              <a:rPr lang="en-US" altLang="en-US" sz="2800" i="1" dirty="0">
                <a:ea typeface="新細明體" pitchFamily="18" charset="-120"/>
              </a:rPr>
              <a:t>P</a:t>
            </a:r>
            <a:r>
              <a:rPr lang="en-US" altLang="en-US" sz="2800" i="1" baseline="-25000" dirty="0">
                <a:ea typeface="新細明體" pitchFamily="18" charset="-120"/>
              </a:rPr>
              <a:t>w</a:t>
            </a:r>
            <a:r>
              <a:rPr lang="en-US" altLang="en-US" sz="2800" dirty="0">
                <a:ea typeface="新細明體" pitchFamily="18" charset="-120"/>
              </a:rPr>
              <a:t>=a point in “World 3D coordinates”=[</a:t>
            </a:r>
            <a:r>
              <a:rPr lang="en-US" altLang="en-US" sz="2800" dirty="0" err="1">
                <a:ea typeface="新細明體" pitchFamily="18" charset="-120"/>
              </a:rPr>
              <a:t>X</a:t>
            </a:r>
            <a:r>
              <a:rPr lang="en-US" altLang="en-US" sz="2800" baseline="-25000" dirty="0" err="1">
                <a:ea typeface="新細明體" pitchFamily="18" charset="-120"/>
              </a:rPr>
              <a:t>w</a:t>
            </a:r>
            <a:r>
              <a:rPr lang="en-US" altLang="en-US" sz="2800" dirty="0" err="1">
                <a:ea typeface="新細明體" pitchFamily="18" charset="-120"/>
              </a:rPr>
              <a:t>,Y</a:t>
            </a:r>
            <a:r>
              <a:rPr lang="en-US" altLang="en-US" sz="2800" baseline="-25000" dirty="0" err="1">
                <a:ea typeface="新細明體" pitchFamily="18" charset="-120"/>
              </a:rPr>
              <a:t>w</a:t>
            </a:r>
            <a:r>
              <a:rPr lang="en-US" altLang="en-US" sz="2800" dirty="0" err="1">
                <a:ea typeface="新細明體" pitchFamily="18" charset="-120"/>
              </a:rPr>
              <a:t>,Z</a:t>
            </a:r>
            <a:r>
              <a:rPr lang="en-US" altLang="en-US" sz="2800" baseline="-25000" dirty="0" err="1">
                <a:ea typeface="新細明體" pitchFamily="18" charset="-120"/>
              </a:rPr>
              <a:t>w</a:t>
            </a:r>
            <a:r>
              <a:rPr lang="en-US" altLang="en-US" sz="2800" dirty="0">
                <a:ea typeface="新細明體" pitchFamily="18" charset="-120"/>
              </a:rPr>
              <a:t>]</a:t>
            </a:r>
            <a:r>
              <a:rPr lang="en-US" altLang="zh-TW" sz="2800" baseline="30000" dirty="0"/>
              <a:t>T</a:t>
            </a:r>
            <a:endParaRPr lang="en-US" altLang="en-US" sz="2800" baseline="30000" dirty="0">
              <a:ea typeface="新細明體" pitchFamily="18" charset="-120"/>
            </a:endParaRPr>
          </a:p>
          <a:p>
            <a:pPr eaLnBrk="1" hangingPunct="1"/>
            <a:r>
              <a:rPr lang="en-US" altLang="en-US" sz="2800" i="1" dirty="0">
                <a:ea typeface="新細明體" pitchFamily="18" charset="-120"/>
              </a:rPr>
              <a:t>P</a:t>
            </a:r>
            <a:r>
              <a:rPr lang="en-US" altLang="en-US" sz="2800" i="1" baseline="-25000" dirty="0">
                <a:ea typeface="新細明體" pitchFamily="18" charset="-120"/>
              </a:rPr>
              <a:t>c</a:t>
            </a:r>
            <a:r>
              <a:rPr lang="en-US" altLang="en-US" sz="2800" dirty="0">
                <a:ea typeface="新細明體" pitchFamily="18" charset="-120"/>
              </a:rPr>
              <a:t>= the same point in “Camera 3D coordinates” =[</a:t>
            </a:r>
            <a:r>
              <a:rPr lang="en-US" altLang="en-US" sz="2800" dirty="0" err="1">
                <a:ea typeface="新細明體" pitchFamily="18" charset="-120"/>
              </a:rPr>
              <a:t>X</a:t>
            </a:r>
            <a:r>
              <a:rPr lang="en-US" altLang="en-US" sz="2800" baseline="-25000" dirty="0" err="1">
                <a:ea typeface="新細明體" pitchFamily="18" charset="-120"/>
              </a:rPr>
              <a:t>c</a:t>
            </a:r>
            <a:r>
              <a:rPr lang="en-US" altLang="en-US" sz="2800" dirty="0" err="1">
                <a:ea typeface="新細明體" pitchFamily="18" charset="-120"/>
              </a:rPr>
              <a:t>,Y</a:t>
            </a:r>
            <a:r>
              <a:rPr lang="en-US" altLang="en-US" sz="2800" baseline="-25000" dirty="0" err="1">
                <a:ea typeface="新細明體" pitchFamily="18" charset="-120"/>
              </a:rPr>
              <a:t>c</a:t>
            </a:r>
            <a:r>
              <a:rPr lang="en-US" altLang="en-US" sz="2800" dirty="0" err="1">
                <a:ea typeface="新細明體" pitchFamily="18" charset="-120"/>
              </a:rPr>
              <a:t>,Z</a:t>
            </a:r>
            <a:r>
              <a:rPr lang="en-US" altLang="en-US" sz="2800" baseline="-25000" dirty="0" err="1">
                <a:ea typeface="新細明體" pitchFamily="18" charset="-120"/>
              </a:rPr>
              <a:t>c</a:t>
            </a:r>
            <a:r>
              <a:rPr lang="en-US" altLang="en-US" sz="2800" dirty="0">
                <a:ea typeface="新細明體" pitchFamily="18" charset="-120"/>
              </a:rPr>
              <a:t>]</a:t>
            </a:r>
            <a:r>
              <a:rPr lang="en-US" altLang="zh-TW" sz="2800" baseline="30000" dirty="0"/>
              <a:t>T</a:t>
            </a:r>
          </a:p>
          <a:p>
            <a:pPr eaLnBrk="1" hangingPunct="1"/>
            <a:r>
              <a:rPr lang="en-US" altLang="en-US" sz="2800" i="1" dirty="0" err="1">
                <a:ea typeface="新細明體" pitchFamily="18" charset="-120"/>
              </a:rPr>
              <a:t>R</a:t>
            </a:r>
            <a:r>
              <a:rPr lang="en-US" altLang="en-US" sz="2800" i="1" baseline="-25000" dirty="0" err="1">
                <a:ea typeface="新細明體" pitchFamily="18" charset="-120"/>
              </a:rPr>
              <a:t>cam</a:t>
            </a:r>
            <a:r>
              <a:rPr lang="en-US" altLang="en-US" sz="2800" dirty="0">
                <a:ea typeface="新細明體" pitchFamily="18" charset="-120"/>
              </a:rPr>
              <a:t>=Rotate of the camera in world </a:t>
            </a:r>
            <a:r>
              <a:rPr lang="en-US" altLang="en-US" sz="2800" dirty="0" err="1">
                <a:ea typeface="新細明體" pitchFamily="18" charset="-120"/>
              </a:rPr>
              <a:t>coord</a:t>
            </a:r>
            <a:r>
              <a:rPr lang="en-US" altLang="en-US" sz="2800" dirty="0">
                <a:ea typeface="新細明體" pitchFamily="18" charset="-120"/>
              </a:rPr>
              <a:t>. </a:t>
            </a:r>
          </a:p>
          <a:p>
            <a:pPr eaLnBrk="1" hangingPunct="1"/>
            <a:r>
              <a:rPr lang="en-US" altLang="en-US" sz="2800" i="1" dirty="0" err="1">
                <a:ea typeface="新細明體" pitchFamily="18" charset="-120"/>
              </a:rPr>
              <a:t>T</a:t>
            </a:r>
            <a:r>
              <a:rPr lang="en-US" altLang="en-US" sz="2800" i="1" baseline="-25000" dirty="0" err="1">
                <a:ea typeface="新細明體" pitchFamily="18" charset="-120"/>
              </a:rPr>
              <a:t>cam</a:t>
            </a:r>
            <a:r>
              <a:rPr lang="en-US" altLang="en-US" sz="2800" dirty="0">
                <a:ea typeface="新細明體" pitchFamily="18" charset="-120"/>
              </a:rPr>
              <a:t>=</a:t>
            </a:r>
            <a:r>
              <a:rPr lang="en-US" altLang="en-US" sz="2800" i="1" dirty="0">
                <a:ea typeface="新細明體" pitchFamily="18" charset="-120"/>
              </a:rPr>
              <a:t>T</a:t>
            </a:r>
            <a:r>
              <a:rPr lang="en-US" altLang="en-US" sz="2800" i="1" baseline="-25000" dirty="0">
                <a:ea typeface="新細明體" pitchFamily="18" charset="-120"/>
              </a:rPr>
              <a:t>c</a:t>
            </a:r>
            <a:r>
              <a:rPr lang="en-US" altLang="en-US" sz="2800" dirty="0">
                <a:ea typeface="新細明體" pitchFamily="18" charset="-120"/>
              </a:rPr>
              <a:t>=Translation of the camera in world </a:t>
            </a:r>
            <a:r>
              <a:rPr lang="en-US" altLang="en-US" sz="2800" dirty="0" err="1">
                <a:ea typeface="新細明體" pitchFamily="18" charset="-120"/>
              </a:rPr>
              <a:t>coord</a:t>
            </a:r>
            <a:r>
              <a:rPr lang="en-US" altLang="en-US" sz="2800" dirty="0">
                <a:ea typeface="新細明體" pitchFamily="18" charset="-120"/>
              </a:rPr>
              <a:t>. </a:t>
            </a:r>
          </a:p>
          <a:p>
            <a:pPr eaLnBrk="1" hangingPunct="1"/>
            <a:endParaRPr lang="en-US" altLang="en-US" sz="2800" dirty="0">
              <a:ea typeface="新細明體" pitchFamily="18" charset="-120"/>
            </a:endParaRPr>
          </a:p>
          <a:p>
            <a:pPr eaLnBrk="1" hangingPunct="1"/>
            <a:endParaRPr lang="en-US" altLang="en-US" sz="2800" dirty="0">
              <a:ea typeface="新細明體" pitchFamily="18" charset="-120"/>
            </a:endParaRPr>
          </a:p>
        </p:txBody>
      </p:sp>
      <mc:AlternateContent xmlns:mc="http://schemas.openxmlformats.org/markup-compatibility/2006" xmlns:a14="http://schemas.microsoft.com/office/drawing/2010/main">
        <mc:Choice Requires="a14">
          <p:sp>
            <p:nvSpPr>
              <p:cNvPr id="12292" name="Object 4"/>
              <p:cNvSpPr txBox="1">
                <a:spLocks noGrp="1"/>
              </p:cNvSpPr>
              <p:nvPr>
                <p:ph sz="half" idx="2"/>
              </p:nvPr>
            </p:nvSpPr>
            <p:spPr bwMode="auto">
              <a:xfrm>
                <a:off x="914400" y="4343400"/>
                <a:ext cx="5041900" cy="2152650"/>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3</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oMath>
                  </m:oMathPara>
                </a14:m>
                <a:endParaRPr lang="en-US" dirty="0"/>
              </a:p>
            </p:txBody>
          </p:sp>
        </mc:Choice>
        <mc:Fallback xmlns="">
          <p:sp>
            <p:nvSpPr>
              <p:cNvPr id="12292" name="Object 4"/>
              <p:cNvSpPr txBox="1">
                <a:spLocks noGrp="1" noRot="1" noChangeAspect="1" noMove="1" noResize="1" noEditPoints="1" noAdjustHandles="1" noChangeArrowheads="1" noChangeShapeType="1" noTextEdit="1"/>
              </p:cNvSpPr>
              <p:nvPr>
                <p:ph sz="half" idx="2"/>
              </p:nvPr>
            </p:nvSpPr>
            <p:spPr bwMode="auto">
              <a:xfrm>
                <a:off x="914400" y="4343400"/>
                <a:ext cx="5041900" cy="2152650"/>
              </a:xfrm>
              <a:prstGeom prst="rect">
                <a:avLst/>
              </a:prstGeom>
              <a:blipFill>
                <a:blip r:embed="rId3"/>
                <a:stretch>
                  <a:fillRect/>
                </a:stretch>
              </a:blipFill>
              <a:ln>
                <a:noFill/>
              </a:ln>
              <a:effectLst/>
            </p:spPr>
            <p:txBody>
              <a:bodyPr/>
              <a:lstStyle/>
              <a:p>
                <a:r>
                  <a:rPr lang="en-HK">
                    <a:noFill/>
                  </a:rPr>
                  <a:t> </a:t>
                </a:r>
              </a:p>
            </p:txBody>
          </p:sp>
        </mc:Fallback>
      </mc:AlternateContent>
      <p:sp>
        <p:nvSpPr>
          <p:cNvPr id="12296" name="TextBox 1"/>
          <p:cNvSpPr txBox="1">
            <a:spLocks noChangeArrowheads="1"/>
          </p:cNvSpPr>
          <p:nvPr/>
        </p:nvSpPr>
        <p:spPr bwMode="auto">
          <a:xfrm>
            <a:off x="5867400" y="5181600"/>
            <a:ext cx="2895600"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a:t>(</a:t>
            </a:r>
            <a:r>
              <a:rPr lang="en-US" altLang="en-US" sz="1800" i="1" dirty="0" err="1"/>
              <a:t>R</a:t>
            </a:r>
            <a:r>
              <a:rPr lang="en-US" altLang="en-US" sz="1800" i="1" baseline="-25000" dirty="0" err="1"/>
              <a:t>cam</a:t>
            </a:r>
            <a:r>
              <a:rPr lang="en-US" altLang="en-US" sz="1800" i="1" dirty="0"/>
              <a:t>)</a:t>
            </a:r>
            <a:r>
              <a:rPr lang="en-US" altLang="en-US" sz="1800" i="1" baseline="30000" dirty="0"/>
              <a:t>-1</a:t>
            </a:r>
            <a:r>
              <a:rPr lang="en-US" altLang="en-US" sz="1800" i="1" dirty="0"/>
              <a:t>=</a:t>
            </a:r>
            <a:r>
              <a:rPr lang="en-US" altLang="en-US" sz="1800" i="1" dirty="0" err="1"/>
              <a:t>R</a:t>
            </a:r>
            <a:r>
              <a:rPr lang="en-US" altLang="en-US" sz="1800" i="1" baseline="-25000" dirty="0" err="1"/>
              <a:t>c</a:t>
            </a:r>
            <a:r>
              <a:rPr lang="en-US" altLang="en-US" sz="1800" i="1" baseline="-25000" dirty="0"/>
              <a:t>, </a:t>
            </a:r>
            <a:r>
              <a:rPr lang="en-US" altLang="en-US" sz="1800" dirty="0">
                <a:latin typeface="Verdana" pitchFamily="34" charset="0"/>
              </a:rPr>
              <a:t>It is more convenient to use </a:t>
            </a:r>
            <a:r>
              <a:rPr lang="en-US" altLang="en-US" sz="1800" i="1" dirty="0" err="1">
                <a:latin typeface="Verdana" pitchFamily="34" charset="0"/>
              </a:rPr>
              <a:t>R</a:t>
            </a:r>
            <a:r>
              <a:rPr lang="en-US" altLang="en-US" sz="1800" i="1" baseline="-25000" dirty="0" err="1">
                <a:latin typeface="Verdana" pitchFamily="34" charset="0"/>
              </a:rPr>
              <a:t>c</a:t>
            </a:r>
            <a:r>
              <a:rPr lang="en-US" altLang="en-US" sz="1800" dirty="0">
                <a:latin typeface="Verdana" pitchFamily="34" charset="0"/>
              </a:rPr>
              <a:t> rather than </a:t>
            </a:r>
            <a:r>
              <a:rPr lang="en-US" altLang="en-US" sz="1800" i="1" dirty="0"/>
              <a:t>(</a:t>
            </a:r>
            <a:r>
              <a:rPr lang="en-US" altLang="en-US" sz="1800" i="1" dirty="0" err="1"/>
              <a:t>R</a:t>
            </a:r>
            <a:r>
              <a:rPr lang="en-US" altLang="en-US" sz="1800" i="1" baseline="-25000" dirty="0" err="1"/>
              <a:t>cam</a:t>
            </a:r>
            <a:r>
              <a:rPr lang="en-US" altLang="en-US" sz="1800" i="1" dirty="0"/>
              <a:t>)</a:t>
            </a:r>
            <a:r>
              <a:rPr lang="en-US" altLang="en-US" sz="1800" i="1" baseline="30000" dirty="0"/>
              <a:t>-1</a:t>
            </a:r>
            <a:r>
              <a:rPr lang="en-US" altLang="en-US" sz="1800" dirty="0">
                <a:latin typeface="Verdana" pitchFamily="34" charset="0"/>
              </a:rPr>
              <a:t> even they are the same</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7038" y="457200"/>
            <a:ext cx="8242300" cy="1314450"/>
          </a:xfrm>
        </p:spPr>
        <p:txBody>
          <a:bodyPr/>
          <a:lstStyle/>
          <a:p>
            <a:pPr eaLnBrk="1" hangingPunct="1"/>
            <a:r>
              <a:rPr lang="en-US" altLang="zh-TW" sz="3200"/>
              <a:t>Step1:</a:t>
            </a:r>
            <a:r>
              <a:rPr lang="en-US" altLang="en-US" sz="3200">
                <a:ea typeface="新細明體" pitchFamily="18" charset="-120"/>
              </a:rPr>
              <a:t>Motion of camera</a:t>
            </a:r>
            <a:br>
              <a:rPr lang="en-US" altLang="zh-TW" sz="3200"/>
            </a:br>
            <a:r>
              <a:rPr lang="en-US" altLang="zh-TW" sz="3200"/>
              <a:t>from world to camera coordinates</a:t>
            </a:r>
            <a:endParaRPr lang="en-US" altLang="en-US" sz="3600">
              <a:ea typeface="新細明體" pitchFamily="18" charset="-120"/>
            </a:endParaRPr>
          </a:p>
        </p:txBody>
      </p:sp>
      <p:sp>
        <p:nvSpPr>
          <p:cNvPr id="13315" name="Rectangle 3"/>
          <p:cNvSpPr>
            <a:spLocks noGrp="1" noChangeArrowheads="1"/>
          </p:cNvSpPr>
          <p:nvPr>
            <p:ph type="body" sz="half" idx="1"/>
          </p:nvPr>
        </p:nvSpPr>
        <p:spPr>
          <a:xfrm>
            <a:off x="427038" y="1528590"/>
            <a:ext cx="8686800" cy="2133600"/>
          </a:xfrm>
        </p:spPr>
        <p:txBody>
          <a:bodyPr/>
          <a:lstStyle/>
          <a:p>
            <a:pPr eaLnBrk="1" hangingPunct="1"/>
            <a:r>
              <a:rPr lang="en-US" altLang="en-US" sz="2800" dirty="0">
                <a:ea typeface="新細明體" pitchFamily="18" charset="-120"/>
              </a:rPr>
              <a:t>Camera motion (rotation=</a:t>
            </a:r>
            <a:r>
              <a:rPr lang="en-US" altLang="en-US" sz="2800" i="1" dirty="0" err="1">
                <a:ea typeface="新細明體" pitchFamily="18" charset="-120"/>
              </a:rPr>
              <a:t>R</a:t>
            </a:r>
            <a:r>
              <a:rPr lang="en-US" altLang="en-US" sz="2800" i="1" baseline="-25000" dirty="0" err="1">
                <a:ea typeface="新細明體" pitchFamily="18" charset="-120"/>
              </a:rPr>
              <a:t>cam</a:t>
            </a:r>
            <a:r>
              <a:rPr lang="en-US" altLang="en-US" sz="2800" i="1" dirty="0">
                <a:ea typeface="新細明體" pitchFamily="18" charset="-120"/>
              </a:rPr>
              <a:t>=R</a:t>
            </a:r>
            <a:r>
              <a:rPr lang="en-US" altLang="en-US" sz="2800" i="1" baseline="-25000" dirty="0">
                <a:ea typeface="新細明體" pitchFamily="18" charset="-120"/>
              </a:rPr>
              <a:t>c</a:t>
            </a:r>
            <a:r>
              <a:rPr lang="en-US" altLang="en-US" sz="2800" i="1" baseline="30000" dirty="0">
                <a:ea typeface="新細明體" pitchFamily="18" charset="-120"/>
              </a:rPr>
              <a:t>-1</a:t>
            </a:r>
            <a:r>
              <a:rPr lang="en-US" altLang="en-US" sz="2800" dirty="0">
                <a:ea typeface="新細明體" pitchFamily="18" charset="-120"/>
              </a:rPr>
              <a:t>, translation=</a:t>
            </a:r>
            <a:r>
              <a:rPr lang="en-US" altLang="en-US" sz="2800" i="1" dirty="0">
                <a:ea typeface="新細明體" pitchFamily="18" charset="-120"/>
              </a:rPr>
              <a:t>T</a:t>
            </a:r>
            <a:r>
              <a:rPr lang="en-US" altLang="en-US" sz="2800" i="1" baseline="-25000" dirty="0">
                <a:ea typeface="新細明體" pitchFamily="18" charset="-120"/>
              </a:rPr>
              <a:t>c</a:t>
            </a:r>
            <a:r>
              <a:rPr lang="en-US" altLang="en-US" sz="2800" dirty="0">
                <a:ea typeface="新細明體" pitchFamily="18" charset="-120"/>
              </a:rPr>
              <a:t>) will cause change of pixel position </a:t>
            </a:r>
            <a:r>
              <a:rPr lang="en-US" altLang="en-US" sz="2800" i="1" dirty="0">
                <a:ea typeface="新細明體" pitchFamily="18" charset="-120"/>
              </a:rPr>
              <a:t>(</a:t>
            </a:r>
            <a:r>
              <a:rPr lang="en-US" altLang="en-US" sz="2800" i="1" dirty="0" err="1">
                <a:ea typeface="新細明體" pitchFamily="18" charset="-120"/>
              </a:rPr>
              <a:t>x,y</a:t>
            </a:r>
            <a:r>
              <a:rPr lang="en-US" altLang="en-US" sz="2800" i="1" dirty="0">
                <a:ea typeface="新細明體" pitchFamily="18" charset="-120"/>
              </a:rPr>
              <a:t>), See p156[1]</a:t>
            </a:r>
            <a:r>
              <a:rPr lang="en-US" altLang="en-US" sz="2800" dirty="0">
                <a:ea typeface="新細明體" pitchFamily="18" charset="-120"/>
              </a:rPr>
              <a:t> </a:t>
            </a:r>
          </a:p>
        </p:txBody>
      </p:sp>
      <p:sp>
        <p:nvSpPr>
          <p:cNvPr id="13318" name="Rectangle 45"/>
          <p:cNvSpPr txBox="1">
            <a:spLocks noChangeArrowheads="1"/>
          </p:cNvSpPr>
          <p:nvPr/>
        </p:nvSpPr>
        <p:spPr bwMode="auto">
          <a:xfrm>
            <a:off x="1208088" y="64246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en-US" sz="1200">
                <a:latin typeface="Verdana" pitchFamily="34" charset="0"/>
              </a:rPr>
              <a:t>Cameras v.3d</a:t>
            </a:r>
          </a:p>
        </p:txBody>
      </p:sp>
      <p:sp>
        <p:nvSpPr>
          <p:cNvPr id="13319" name="Rectangle 46"/>
          <p:cNvSpPr txBox="1">
            <a:spLocks noChangeArrowheads="1"/>
          </p:cNvSpPr>
          <p:nvPr/>
        </p:nvSpPr>
        <p:spPr bwMode="auto">
          <a:xfrm>
            <a:off x="4127500" y="6016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endParaRPr lang="en-US" altLang="en-US" sz="1200">
              <a:latin typeface="Verdana" pitchFamily="34" charset="0"/>
            </a:endParaRPr>
          </a:p>
        </p:txBody>
      </p:sp>
      <p:pic>
        <p:nvPicPr>
          <p:cNvPr id="13320" name="Picture 9" descr="MCj04316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2633663"/>
            <a:ext cx="1530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Line 10"/>
          <p:cNvSpPr>
            <a:spLocks noChangeShapeType="1"/>
          </p:cNvSpPr>
          <p:nvPr/>
        </p:nvSpPr>
        <p:spPr bwMode="auto">
          <a:xfrm flipH="1">
            <a:off x="617234" y="3395663"/>
            <a:ext cx="743254" cy="8121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1"/>
          <p:cNvSpPr>
            <a:spLocks noChangeShapeType="1"/>
          </p:cNvSpPr>
          <p:nvPr/>
        </p:nvSpPr>
        <p:spPr bwMode="auto">
          <a:xfrm flipV="1">
            <a:off x="1360488" y="2557463"/>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2"/>
          <p:cNvSpPr>
            <a:spLocks noChangeShapeType="1"/>
          </p:cNvSpPr>
          <p:nvPr/>
        </p:nvSpPr>
        <p:spPr bwMode="auto">
          <a:xfrm>
            <a:off x="1360488" y="3395663"/>
            <a:ext cx="1219200" cy="10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3"/>
          <p:cNvSpPr txBox="1">
            <a:spLocks noChangeArrowheads="1"/>
          </p:cNvSpPr>
          <p:nvPr/>
        </p:nvSpPr>
        <p:spPr bwMode="auto">
          <a:xfrm>
            <a:off x="750888" y="2519363"/>
            <a:ext cx="1111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Y</a:t>
            </a:r>
            <a:r>
              <a:rPr lang="en-US" altLang="en-US" sz="2800" baseline="-25000" dirty="0" err="1">
                <a:latin typeface="Verdana" pitchFamily="34" charset="0"/>
              </a:rPr>
              <a:t>c</a:t>
            </a:r>
            <a:r>
              <a:rPr lang="en-US" altLang="en-US" sz="2800" baseline="-25000" dirty="0">
                <a:latin typeface="Verdana" pitchFamily="34" charset="0"/>
              </a:rPr>
              <a:t>-axis</a:t>
            </a:r>
          </a:p>
        </p:txBody>
      </p:sp>
      <p:sp>
        <p:nvSpPr>
          <p:cNvPr id="13325" name="Text Box 14"/>
          <p:cNvSpPr txBox="1">
            <a:spLocks noChangeArrowheads="1"/>
          </p:cNvSpPr>
          <p:nvPr/>
        </p:nvSpPr>
        <p:spPr bwMode="auto">
          <a:xfrm>
            <a:off x="241737" y="4179904"/>
            <a:ext cx="11354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Z</a:t>
            </a:r>
            <a:r>
              <a:rPr lang="en-US" altLang="en-US" sz="2800" baseline="-25000" dirty="0" err="1">
                <a:latin typeface="Verdana" pitchFamily="34" charset="0"/>
              </a:rPr>
              <a:t>c</a:t>
            </a:r>
            <a:r>
              <a:rPr lang="en-US" altLang="en-US" sz="2800" baseline="-25000" dirty="0">
                <a:latin typeface="Verdana" pitchFamily="34" charset="0"/>
              </a:rPr>
              <a:t>-axis</a:t>
            </a:r>
          </a:p>
        </p:txBody>
      </p:sp>
      <p:sp>
        <p:nvSpPr>
          <p:cNvPr id="13326" name="Text Box 15"/>
          <p:cNvSpPr txBox="1">
            <a:spLocks noChangeArrowheads="1"/>
          </p:cNvSpPr>
          <p:nvPr/>
        </p:nvSpPr>
        <p:spPr bwMode="auto">
          <a:xfrm>
            <a:off x="1658634" y="3410606"/>
            <a:ext cx="11354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X</a:t>
            </a:r>
            <a:r>
              <a:rPr lang="en-US" altLang="en-US" sz="2800" baseline="-25000" dirty="0" err="1">
                <a:latin typeface="Verdana" pitchFamily="34" charset="0"/>
              </a:rPr>
              <a:t>c</a:t>
            </a:r>
            <a:r>
              <a:rPr lang="en-US" altLang="en-US" sz="2800" baseline="-25000" dirty="0">
                <a:latin typeface="Verdana" pitchFamily="34" charset="0"/>
              </a:rPr>
              <a:t>-axis</a:t>
            </a:r>
          </a:p>
        </p:txBody>
      </p:sp>
      <p:sp>
        <p:nvSpPr>
          <p:cNvPr id="13327" name="Freeform 19"/>
          <p:cNvSpPr>
            <a:spLocks/>
          </p:cNvSpPr>
          <p:nvPr/>
        </p:nvSpPr>
        <p:spPr bwMode="auto">
          <a:xfrm flipH="1">
            <a:off x="2278063" y="2976563"/>
            <a:ext cx="1985962" cy="1501775"/>
          </a:xfrm>
          <a:custGeom>
            <a:avLst/>
            <a:gdLst>
              <a:gd name="T0" fmla="*/ 0 w 3264"/>
              <a:gd name="T1" fmla="*/ 2147483647 h 1080"/>
              <a:gd name="T2" fmla="*/ 2147483647 w 3264"/>
              <a:gd name="T3" fmla="*/ 2147483647 h 1080"/>
              <a:gd name="T4" fmla="*/ 2147483647 w 3264"/>
              <a:gd name="T5" fmla="*/ 2147483647 h 1080"/>
              <a:gd name="T6" fmla="*/ 2147483647 w 3264"/>
              <a:gd name="T7" fmla="*/ 2147483647 h 1080"/>
              <a:gd name="T8" fmla="*/ 2147483647 w 3264"/>
              <a:gd name="T9" fmla="*/ 2147483647 h 1080"/>
              <a:gd name="T10" fmla="*/ 2147483647 w 3264"/>
              <a:gd name="T11" fmla="*/ 2147483647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4" h="1080">
                <a:moveTo>
                  <a:pt x="0" y="1080"/>
                </a:moveTo>
                <a:cubicBezTo>
                  <a:pt x="100" y="872"/>
                  <a:pt x="200" y="664"/>
                  <a:pt x="384" y="504"/>
                </a:cubicBezTo>
                <a:cubicBezTo>
                  <a:pt x="568" y="344"/>
                  <a:pt x="840" y="200"/>
                  <a:pt x="1104" y="120"/>
                </a:cubicBezTo>
                <a:cubicBezTo>
                  <a:pt x="1368" y="40"/>
                  <a:pt x="1688" y="40"/>
                  <a:pt x="1968" y="24"/>
                </a:cubicBezTo>
                <a:cubicBezTo>
                  <a:pt x="2248" y="8"/>
                  <a:pt x="2568" y="0"/>
                  <a:pt x="2784" y="24"/>
                </a:cubicBezTo>
                <a:cubicBezTo>
                  <a:pt x="3000" y="48"/>
                  <a:pt x="3132" y="108"/>
                  <a:pt x="3264" y="168"/>
                </a:cubicBezTo>
              </a:path>
            </a:pathLst>
          </a:custGeom>
          <a:noFill/>
          <a:ln w="571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Text Box 20"/>
          <p:cNvSpPr txBox="1">
            <a:spLocks noChangeArrowheads="1"/>
          </p:cNvSpPr>
          <p:nvPr/>
        </p:nvSpPr>
        <p:spPr bwMode="auto">
          <a:xfrm>
            <a:off x="3613577" y="2900016"/>
            <a:ext cx="12592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dirty="0" err="1">
                <a:latin typeface="Verdana" pitchFamily="34" charset="0"/>
              </a:rPr>
              <a:t>R</a:t>
            </a:r>
            <a:r>
              <a:rPr lang="en-US" altLang="en-US" sz="2400" baseline="-25000" dirty="0" err="1">
                <a:latin typeface="Verdana" pitchFamily="34" charset="0"/>
              </a:rPr>
              <a:t>cam</a:t>
            </a:r>
            <a:r>
              <a:rPr lang="en-US" altLang="en-US" sz="2400" dirty="0" err="1">
                <a:latin typeface="Verdana" pitchFamily="34" charset="0"/>
              </a:rPr>
              <a:t>,Tc</a:t>
            </a:r>
            <a:endParaRPr lang="en-US" altLang="en-US" sz="2400" dirty="0">
              <a:latin typeface="Verdana" pitchFamily="34" charset="0"/>
            </a:endParaRPr>
          </a:p>
        </p:txBody>
      </p:sp>
      <p:sp>
        <p:nvSpPr>
          <p:cNvPr id="13329" name="TextBox 1"/>
          <p:cNvSpPr txBox="1">
            <a:spLocks noChangeArrowheads="1"/>
          </p:cNvSpPr>
          <p:nvPr/>
        </p:nvSpPr>
        <p:spPr bwMode="auto">
          <a:xfrm>
            <a:off x="5562600" y="5654675"/>
            <a:ext cx="2170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World 3-D center</a:t>
            </a:r>
          </a:p>
        </p:txBody>
      </p:sp>
      <p:sp>
        <p:nvSpPr>
          <p:cNvPr id="13330" name="TextBox 31"/>
          <p:cNvSpPr txBox="1">
            <a:spLocks noChangeArrowheads="1"/>
          </p:cNvSpPr>
          <p:nvPr/>
        </p:nvSpPr>
        <p:spPr bwMode="auto">
          <a:xfrm>
            <a:off x="1279525" y="2532063"/>
            <a:ext cx="2402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Camera 3-D center</a:t>
            </a:r>
          </a:p>
        </p:txBody>
      </p:sp>
      <p:cxnSp>
        <p:nvCxnSpPr>
          <p:cNvPr id="4" name="Straight Arrow Connector 3"/>
          <p:cNvCxnSpPr/>
          <p:nvPr/>
        </p:nvCxnSpPr>
        <p:spPr>
          <a:xfrm flipH="1">
            <a:off x="1447800" y="2800350"/>
            <a:ext cx="4572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33" name="Object 4"/>
              <p:cNvSpPr txBox="1"/>
              <p:nvPr/>
            </p:nvSpPr>
            <p:spPr bwMode="auto">
              <a:xfrm>
                <a:off x="5238751" y="2464197"/>
                <a:ext cx="3883025" cy="297815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𝑋</m:t>
                                    </m:r>
                                  </m:e>
                                  <m:sub>
                                    <m:r>
                                      <a:rPr lang="en-US" sz="2400" i="1">
                                        <a:solidFill>
                                          <a:srgbClr val="000000"/>
                                        </a:solidFill>
                                        <a:latin typeface="Cambria Math" panose="02040503050406030204" pitchFamily="18" charset="0"/>
                                      </a:rPr>
                                      <m:t>𝑐</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𝑌</m:t>
                                    </m:r>
                                  </m:e>
                                  <m:sub>
                                    <m:r>
                                      <a:rPr lang="en-US" sz="2400" i="1">
                                        <a:solidFill>
                                          <a:srgbClr val="000000"/>
                                        </a:solidFill>
                                        <a:latin typeface="Cambria Math" panose="02040503050406030204" pitchFamily="18" charset="0"/>
                                      </a:rPr>
                                      <m:t>𝑐</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𝑐</m:t>
                                    </m:r>
                                  </m:sub>
                                </m:sSub>
                              </m:e>
                            </m:mr>
                          </m:m>
                        </m:e>
                      </m:d>
                      <m:r>
                        <a:rPr lang="en-US" sz="240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𝑅</m:t>
                          </m:r>
                        </m:e>
                        <m:sub>
                          <m:r>
                            <a:rPr lang="en-US" sz="2400" i="1">
                              <a:solidFill>
                                <a:srgbClr val="000000"/>
                              </a:solidFill>
                              <a:latin typeface="Cambria Math" panose="02040503050406030204" pitchFamily="18" charset="0"/>
                            </a:rPr>
                            <m:t>𝑐</m:t>
                          </m:r>
                        </m:sub>
                      </m:sSub>
                      <m:d>
                        <m:dPr>
                          <m:ctrlPr>
                            <a:rPr lang="en-US" sz="2400" i="1">
                              <a:solidFill>
                                <a:srgbClr val="000000"/>
                              </a:solidFill>
                              <a:latin typeface="Cambria Math" panose="02040503050406030204" pitchFamily="18" charset="0"/>
                            </a:rPr>
                          </m:ctrlPr>
                        </m:dPr>
                        <m:e>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𝑋</m:t>
                                        </m:r>
                                      </m:e>
                                      <m:sub>
                                        <m:r>
                                          <a:rPr lang="en-US" sz="2400" i="1">
                                            <a:solidFill>
                                              <a:srgbClr val="000000"/>
                                            </a:solidFill>
                                            <a:latin typeface="Cambria Math" panose="02040503050406030204" pitchFamily="18" charset="0"/>
                                          </a:rPr>
                                          <m:t>𝑤</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𝑌</m:t>
                                        </m:r>
                                      </m:e>
                                      <m:sub>
                                        <m:r>
                                          <a:rPr lang="en-US" sz="2400" i="1">
                                            <a:solidFill>
                                              <a:srgbClr val="000000"/>
                                            </a:solidFill>
                                            <a:latin typeface="Cambria Math" panose="02040503050406030204" pitchFamily="18" charset="0"/>
                                          </a:rPr>
                                          <m:t>𝑤</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𝑤</m:t>
                                        </m:r>
                                      </m:sub>
                                    </m:sSub>
                                  </m:e>
                                </m:mr>
                              </m:m>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𝑐</m:t>
                              </m:r>
                            </m:sub>
                          </m:sSub>
                        </m:e>
                      </m:d>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i</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m:t>
                      </m:r>
                    </m:oMath>
                  </m:oMathPara>
                </a14:m>
                <a:endParaRPr lang="en-US" sz="2400"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where</m:t>
                      </m:r>
                    </m:oMath>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𝑅</m:t>
                          </m:r>
                        </m:e>
                        <m:sub>
                          <m:r>
                            <a:rPr lang="en-US" sz="2400" i="1">
                              <a:solidFill>
                                <a:srgbClr val="000000"/>
                              </a:solidFill>
                              <a:latin typeface="Cambria Math" panose="02040503050406030204" pitchFamily="18" charset="0"/>
                            </a:rPr>
                            <m:t>𝑐</m:t>
                          </m:r>
                        </m:sub>
                      </m:sSub>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m>
                            <m:mPr>
                              <m:plcHide m:val="on"/>
                              <m:mcs>
                                <m:mc>
                                  <m:mcPr>
                                    <m:count m:val="3"/>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13</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23</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33</m:t>
                                    </m:r>
                                  </m:sub>
                                </m:sSub>
                              </m:e>
                            </m:mr>
                          </m:m>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𝑐</m:t>
                          </m:r>
                        </m:sub>
                      </m:sSub>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𝑡</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𝑡</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𝑡</m:t>
                                    </m:r>
                                  </m:e>
                                  <m:sub>
                                    <m:r>
                                      <a:rPr lang="en-US" sz="2400" i="1">
                                        <a:solidFill>
                                          <a:srgbClr val="000000"/>
                                        </a:solidFill>
                                        <a:latin typeface="Cambria Math" panose="02040503050406030204" pitchFamily="18" charset="0"/>
                                      </a:rPr>
                                      <m:t>3</m:t>
                                    </m:r>
                                  </m:sub>
                                </m:sSub>
                              </m:e>
                            </m:mr>
                          </m:m>
                        </m:e>
                      </m:d>
                    </m:oMath>
                  </m:oMathPara>
                </a14:m>
                <a:br>
                  <a:rPr lang="en-US" dirty="0">
                    <a:solidFill>
                      <a:srgbClr val="000000"/>
                    </a:solidFill>
                  </a:rPr>
                </a:br>
                <a:endParaRPr lang="en-US" dirty="0"/>
              </a:p>
            </p:txBody>
          </p:sp>
        </mc:Choice>
        <mc:Fallback xmlns="">
          <p:sp>
            <p:nvSpPr>
              <p:cNvPr id="13333" name="Object 4"/>
              <p:cNvSpPr txBox="1">
                <a:spLocks noRot="1" noChangeAspect="1" noMove="1" noResize="1" noEditPoints="1" noAdjustHandles="1" noChangeArrowheads="1" noChangeShapeType="1" noTextEdit="1"/>
              </p:cNvSpPr>
              <p:nvPr/>
            </p:nvSpPr>
            <p:spPr bwMode="auto">
              <a:xfrm>
                <a:off x="5238751" y="2464197"/>
                <a:ext cx="3883025" cy="2978150"/>
              </a:xfrm>
              <a:prstGeom prst="rect">
                <a:avLst/>
              </a:prstGeom>
              <a:blipFill>
                <a:blip r:embed="rId4"/>
                <a:stretch>
                  <a:fillRect/>
                </a:stretch>
              </a:blipFill>
              <a:ln>
                <a:noFill/>
              </a:ln>
            </p:spPr>
            <p:txBody>
              <a:bodyPr/>
              <a:lstStyle/>
              <a:p>
                <a:r>
                  <a:rPr lang="en-US">
                    <a:noFill/>
                  </a:rPr>
                  <a:t> </a:t>
                </a:r>
              </a:p>
            </p:txBody>
          </p:sp>
        </mc:Fallback>
      </mc:AlternateContent>
      <p:pic>
        <p:nvPicPr>
          <p:cNvPr id="13334" name="Picture 21" descr="D:\12temp\right_ha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0" y="4746625"/>
            <a:ext cx="122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Line 6"/>
          <p:cNvSpPr>
            <a:spLocks noChangeShapeType="1"/>
          </p:cNvSpPr>
          <p:nvPr/>
        </p:nvSpPr>
        <p:spPr bwMode="auto">
          <a:xfrm flipH="1" flipV="1">
            <a:off x="4545013" y="4489450"/>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7"/>
          <p:cNvSpPr>
            <a:spLocks noChangeShapeType="1"/>
          </p:cNvSpPr>
          <p:nvPr/>
        </p:nvSpPr>
        <p:spPr bwMode="auto">
          <a:xfrm flipH="1" flipV="1">
            <a:off x="3536950" y="4683125"/>
            <a:ext cx="1008063"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8"/>
          <p:cNvSpPr>
            <a:spLocks noChangeShapeType="1"/>
          </p:cNvSpPr>
          <p:nvPr/>
        </p:nvSpPr>
        <p:spPr bwMode="auto">
          <a:xfrm flipH="1">
            <a:off x="3371850" y="5530850"/>
            <a:ext cx="1173163"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Text Box 16"/>
          <p:cNvSpPr txBox="1">
            <a:spLocks noChangeArrowheads="1"/>
          </p:cNvSpPr>
          <p:nvPr/>
        </p:nvSpPr>
        <p:spPr bwMode="auto">
          <a:xfrm>
            <a:off x="2373557" y="5531505"/>
            <a:ext cx="12059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X</a:t>
            </a:r>
            <a:r>
              <a:rPr lang="en-US" altLang="en-US" sz="2800" baseline="-25000" dirty="0" err="1">
                <a:latin typeface="Verdana" pitchFamily="34" charset="0"/>
              </a:rPr>
              <a:t>w</a:t>
            </a:r>
            <a:r>
              <a:rPr lang="en-US" altLang="en-US" sz="2800" baseline="-25000" dirty="0">
                <a:latin typeface="Verdana" pitchFamily="34" charset="0"/>
              </a:rPr>
              <a:t>-axis</a:t>
            </a:r>
          </a:p>
        </p:txBody>
      </p:sp>
      <p:sp>
        <p:nvSpPr>
          <p:cNvPr id="13339" name="Text Box 17"/>
          <p:cNvSpPr txBox="1">
            <a:spLocks noChangeArrowheads="1"/>
          </p:cNvSpPr>
          <p:nvPr/>
        </p:nvSpPr>
        <p:spPr bwMode="auto">
          <a:xfrm>
            <a:off x="2917825" y="4159250"/>
            <a:ext cx="11989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Z</a:t>
            </a:r>
            <a:r>
              <a:rPr lang="en-US" altLang="en-US" sz="2800" baseline="-25000" dirty="0" err="1">
                <a:latin typeface="Verdana" pitchFamily="34" charset="0"/>
              </a:rPr>
              <a:t>w</a:t>
            </a:r>
            <a:r>
              <a:rPr lang="en-US" altLang="en-US" sz="2800" baseline="-25000" dirty="0">
                <a:latin typeface="Verdana" pitchFamily="34" charset="0"/>
              </a:rPr>
              <a:t>-axis</a:t>
            </a:r>
          </a:p>
        </p:txBody>
      </p:sp>
      <p:sp>
        <p:nvSpPr>
          <p:cNvPr id="13340" name="Text Box 18"/>
          <p:cNvSpPr txBox="1">
            <a:spLocks noChangeArrowheads="1"/>
          </p:cNvSpPr>
          <p:nvPr/>
        </p:nvSpPr>
        <p:spPr bwMode="auto">
          <a:xfrm>
            <a:off x="4160425" y="3750033"/>
            <a:ext cx="11819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dirty="0" err="1">
                <a:latin typeface="Verdana" pitchFamily="34" charset="0"/>
              </a:rPr>
              <a:t>Y</a:t>
            </a:r>
            <a:r>
              <a:rPr lang="en-US" altLang="en-US" sz="2800" baseline="-25000" dirty="0" err="1">
                <a:latin typeface="Verdana" pitchFamily="34" charset="0"/>
              </a:rPr>
              <a:t>w</a:t>
            </a:r>
            <a:r>
              <a:rPr lang="en-US" altLang="en-US" sz="2800" baseline="-25000" dirty="0">
                <a:latin typeface="Verdana" pitchFamily="34" charset="0"/>
              </a:rPr>
              <a:t>-axis</a:t>
            </a:r>
          </a:p>
        </p:txBody>
      </p:sp>
      <p:sp>
        <p:nvSpPr>
          <p:cNvPr id="54" name="Freeform 53"/>
          <p:cNvSpPr/>
          <p:nvPr/>
        </p:nvSpPr>
        <p:spPr>
          <a:xfrm>
            <a:off x="3527425" y="5651500"/>
            <a:ext cx="373063"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a:off x="4111625" y="4383088"/>
            <a:ext cx="776288" cy="306387"/>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5"/>
          <p:cNvSpPr/>
          <p:nvPr/>
        </p:nvSpPr>
        <p:spPr>
          <a:xfrm>
            <a:off x="3763963" y="4935538"/>
            <a:ext cx="481012"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44" name="TextBox 34"/>
          <p:cNvSpPr txBox="1">
            <a:spLocks noChangeArrowheads="1"/>
          </p:cNvSpPr>
          <p:nvPr/>
        </p:nvSpPr>
        <p:spPr bwMode="auto">
          <a:xfrm>
            <a:off x="4694238" y="4640263"/>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baseline="-25000">
                <a:latin typeface="Verdana" pitchFamily="34" charset="0"/>
              </a:rPr>
              <a:t>y</a:t>
            </a:r>
          </a:p>
        </p:txBody>
      </p:sp>
      <p:sp>
        <p:nvSpPr>
          <p:cNvPr id="13345" name="TextBox 64"/>
          <p:cNvSpPr txBox="1">
            <a:spLocks noChangeArrowheads="1"/>
          </p:cNvSpPr>
          <p:nvPr/>
        </p:nvSpPr>
        <p:spPr bwMode="auto">
          <a:xfrm>
            <a:off x="3351213" y="6054725"/>
            <a:ext cx="725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 typeface="Arial" charset="0"/>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x</a:t>
            </a:r>
            <a:endParaRPr lang="en-US" altLang="en-US" sz="2400" baseline="-25000">
              <a:latin typeface="Verdana" pitchFamily="34" charset="0"/>
            </a:endParaRPr>
          </a:p>
        </p:txBody>
      </p:sp>
      <p:sp>
        <p:nvSpPr>
          <p:cNvPr id="13346" name="TextBox 34"/>
          <p:cNvSpPr txBox="1">
            <a:spLocks noChangeArrowheads="1"/>
          </p:cNvSpPr>
          <p:nvPr/>
        </p:nvSpPr>
        <p:spPr bwMode="auto">
          <a:xfrm>
            <a:off x="3248025" y="4935538"/>
            <a:ext cx="45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z</a:t>
            </a:r>
            <a:endParaRPr lang="en-US" altLang="en-US" sz="2400" baseline="-25000">
              <a:latin typeface="Verdana" pitchFamily="34" charset="0"/>
            </a:endParaRPr>
          </a:p>
        </p:txBody>
      </p:sp>
      <p:cxnSp>
        <p:nvCxnSpPr>
          <p:cNvPr id="3" name="Straight Arrow Connector 2"/>
          <p:cNvCxnSpPr>
            <a:stCxn id="13329" idx="1"/>
          </p:cNvCxnSpPr>
          <p:nvPr/>
        </p:nvCxnSpPr>
        <p:spPr>
          <a:xfrm flipH="1" flipV="1">
            <a:off x="4593432" y="5530851"/>
            <a:ext cx="969168" cy="30849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330" idx="2"/>
            <a:endCxn id="13323" idx="0"/>
          </p:cNvCxnSpPr>
          <p:nvPr/>
        </p:nvCxnSpPr>
        <p:spPr>
          <a:xfrm flipH="1">
            <a:off x="1360488" y="2901395"/>
            <a:ext cx="1120232" cy="49426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2C7BCE42-29F6-48AE-BD38-FE5F02E0B777}" type="slidenum">
              <a:rPr lang="en-US" altLang="en-US" smtClean="0"/>
              <a:pPr>
                <a:defRPr/>
              </a:pPr>
              <a:t>17</a:t>
            </a:fld>
            <a:endParaRPr lang="en-US" altLang="en-US"/>
          </a:p>
        </p:txBody>
      </p:sp>
      <p:sp>
        <p:nvSpPr>
          <p:cNvPr id="6" name="Oval 5"/>
          <p:cNvSpPr/>
          <p:nvPr/>
        </p:nvSpPr>
        <p:spPr>
          <a:xfrm>
            <a:off x="838200" y="5839619"/>
            <a:ext cx="152400" cy="177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Object 4"/>
              <p:cNvSpPr txBox="1"/>
              <p:nvPr/>
            </p:nvSpPr>
            <p:spPr bwMode="auto">
              <a:xfrm>
                <a:off x="234583" y="5062632"/>
                <a:ext cx="1635126" cy="722312"/>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camera</m:t>
                      </m:r>
                      <m:r>
                        <m:rPr>
                          <m:nor/>
                        </m:rP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oMath>
                  </m:oMathPara>
                </a14:m>
                <a:endParaRPr lang="en-US" dirty="0"/>
              </a:p>
            </p:txBody>
          </p:sp>
        </mc:Choice>
        <mc:Fallback xmlns="">
          <p:sp>
            <p:nvSpPr>
              <p:cNvPr id="38" name="Object 4"/>
              <p:cNvSpPr txBox="1">
                <a:spLocks noRot="1" noChangeAspect="1" noMove="1" noResize="1" noEditPoints="1" noAdjustHandles="1" noChangeArrowheads="1" noChangeShapeType="1" noTextEdit="1"/>
              </p:cNvSpPr>
              <p:nvPr/>
            </p:nvSpPr>
            <p:spPr bwMode="auto">
              <a:xfrm>
                <a:off x="234583" y="5062632"/>
                <a:ext cx="1635126" cy="722312"/>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bject 4"/>
              <p:cNvSpPr txBox="1"/>
              <p:nvPr/>
            </p:nvSpPr>
            <p:spPr bwMode="auto">
              <a:xfrm>
                <a:off x="946943" y="5876945"/>
                <a:ext cx="1382713" cy="7239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world</m:t>
                      </m:r>
                    </m:oMath>
                    <m:oMath xmlns:m="http://schemas.openxmlformats.org/officeDocument/2006/math">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oMath>
                  </m:oMathPara>
                </a14:m>
                <a:endParaRPr lang="en-US" dirty="0"/>
              </a:p>
            </p:txBody>
          </p:sp>
        </mc:Choice>
        <mc:Fallback xmlns="">
          <p:sp>
            <p:nvSpPr>
              <p:cNvPr id="39" name="Object 4"/>
              <p:cNvSpPr txBox="1">
                <a:spLocks noRot="1" noChangeAspect="1" noMove="1" noResize="1" noEditPoints="1" noAdjustHandles="1" noChangeArrowheads="1" noChangeShapeType="1" noTextEdit="1"/>
              </p:cNvSpPr>
              <p:nvPr/>
            </p:nvSpPr>
            <p:spPr bwMode="auto">
              <a:xfrm>
                <a:off x="946943" y="5876945"/>
                <a:ext cx="1382713" cy="72390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a:xfrm>
                <a:off x="6638925" y="4794250"/>
                <a:ext cx="2446338" cy="1568450"/>
              </a:xfrm>
              <a:prstGeom prst="rect">
                <a:avLst/>
              </a:prstGeom>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𝑃</m:t>
                          </m:r>
                        </m:e>
                        <m:sub>
                          <m:r>
                            <a:rPr lang="en-US" sz="2900" i="1">
                              <a:solidFill>
                                <a:srgbClr val="000000"/>
                              </a:solidFill>
                              <a:latin typeface="Cambria Math" panose="02040503050406030204" pitchFamily="18" charset="0"/>
                            </a:rPr>
                            <m:t>𝑤</m:t>
                          </m:r>
                        </m:sub>
                      </m:sSub>
                      <m:r>
                        <a:rPr lang="en-US" sz="2900" i="1">
                          <a:solidFill>
                            <a:srgbClr val="000000"/>
                          </a:solidFill>
                          <a:latin typeface="Cambria Math" panose="02040503050406030204" pitchFamily="18" charset="0"/>
                        </a:rPr>
                        <m:t>=</m:t>
                      </m:r>
                      <m:d>
                        <m:dPr>
                          <m:begChr m:val="["/>
                          <m:endChr m:val="]"/>
                          <m:ctrlPr>
                            <a:rPr lang="en-US" sz="2900" i="1">
                              <a:solidFill>
                                <a:srgbClr val="000000"/>
                              </a:solidFill>
                              <a:latin typeface="Cambria Math" panose="02040503050406030204" pitchFamily="18" charset="0"/>
                            </a:rPr>
                          </m:ctrlPr>
                        </m:dPr>
                        <m:e>
                          <m:m>
                            <m:mPr>
                              <m:plcHide m:val="on"/>
                              <m:mcs>
                                <m:mc>
                                  <m:mcPr>
                                    <m:count m:val="1"/>
                                    <m:mcJc m:val="center"/>
                                  </m:mcPr>
                                </m:mc>
                              </m:mcs>
                              <m:ctrlPr>
                                <a:rPr lang="en-US" sz="2900" i="1">
                                  <a:solidFill>
                                    <a:srgbClr val="000000"/>
                                  </a:solidFill>
                                  <a:latin typeface="Cambria Math" panose="02040503050406030204" pitchFamily="18" charset="0"/>
                                </a:rPr>
                              </m:ctrlPr>
                            </m:mP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𝑋</m:t>
                                    </m:r>
                                  </m:e>
                                  <m:sub>
                                    <m:r>
                                      <a:rPr lang="en-US" sz="2900" i="1">
                                        <a:solidFill>
                                          <a:srgbClr val="000000"/>
                                        </a:solidFill>
                                        <a:latin typeface="Cambria Math" panose="02040503050406030204" pitchFamily="18" charset="0"/>
                                      </a:rPr>
                                      <m:t>𝑤</m:t>
                                    </m:r>
                                  </m:sub>
                                </m:sSub>
                              </m:e>
                            </m:m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𝑌</m:t>
                                    </m:r>
                                  </m:e>
                                  <m:sub>
                                    <m:r>
                                      <a:rPr lang="en-US" sz="2900" i="1">
                                        <a:solidFill>
                                          <a:srgbClr val="000000"/>
                                        </a:solidFill>
                                        <a:latin typeface="Cambria Math" panose="02040503050406030204" pitchFamily="18" charset="0"/>
                                      </a:rPr>
                                      <m:t>𝑤</m:t>
                                    </m:r>
                                  </m:sub>
                                </m:sSub>
                              </m:e>
                            </m:m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𝑍</m:t>
                                    </m:r>
                                  </m:e>
                                  <m:sub>
                                    <m:r>
                                      <a:rPr lang="en-US" sz="2900" i="1">
                                        <a:solidFill>
                                          <a:srgbClr val="000000"/>
                                        </a:solidFill>
                                        <a:latin typeface="Cambria Math" panose="02040503050406030204" pitchFamily="18" charset="0"/>
                                      </a:rPr>
                                      <m:t>𝑤</m:t>
                                    </m:r>
                                  </m:sub>
                                </m:sSub>
                              </m:e>
                            </m:mr>
                          </m:m>
                        </m:e>
                      </m:d>
                      <m:r>
                        <a:rPr lang="en-US" sz="2900" i="1">
                          <a:solidFill>
                            <a:srgbClr val="000000"/>
                          </a:solidFill>
                          <a:latin typeface="Cambria Math" panose="02040503050406030204" pitchFamily="18" charset="0"/>
                        </a:rPr>
                        <m:t>,</m:t>
                      </m:r>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𝑃</m:t>
                          </m:r>
                        </m:e>
                        <m:sub>
                          <m:r>
                            <a:rPr lang="en-US" sz="2900" i="1">
                              <a:solidFill>
                                <a:srgbClr val="000000"/>
                              </a:solidFill>
                              <a:latin typeface="Cambria Math" panose="02040503050406030204" pitchFamily="18" charset="0"/>
                            </a:rPr>
                            <m:t>𝑐</m:t>
                          </m:r>
                        </m:sub>
                      </m:sSub>
                      <m:r>
                        <a:rPr lang="en-US" sz="2900" i="1">
                          <a:solidFill>
                            <a:srgbClr val="000000"/>
                          </a:solidFill>
                          <a:latin typeface="Cambria Math" panose="02040503050406030204" pitchFamily="18" charset="0"/>
                        </a:rPr>
                        <m:t>=</m:t>
                      </m:r>
                      <m:d>
                        <m:dPr>
                          <m:begChr m:val="["/>
                          <m:endChr m:val="]"/>
                          <m:ctrlPr>
                            <a:rPr lang="en-US" sz="2900" i="1">
                              <a:solidFill>
                                <a:srgbClr val="000000"/>
                              </a:solidFill>
                              <a:latin typeface="Cambria Math" panose="02040503050406030204" pitchFamily="18" charset="0"/>
                            </a:rPr>
                          </m:ctrlPr>
                        </m:dPr>
                        <m:e>
                          <m:m>
                            <m:mPr>
                              <m:plcHide m:val="on"/>
                              <m:mcs>
                                <m:mc>
                                  <m:mcPr>
                                    <m:count m:val="1"/>
                                    <m:mcJc m:val="center"/>
                                  </m:mcPr>
                                </m:mc>
                              </m:mcs>
                              <m:ctrlPr>
                                <a:rPr lang="en-US" sz="2900" i="1">
                                  <a:solidFill>
                                    <a:srgbClr val="000000"/>
                                  </a:solidFill>
                                  <a:latin typeface="Cambria Math" panose="02040503050406030204" pitchFamily="18" charset="0"/>
                                </a:rPr>
                              </m:ctrlPr>
                            </m:mP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𝑋</m:t>
                                    </m:r>
                                  </m:e>
                                  <m:sub>
                                    <m:r>
                                      <a:rPr lang="en-US" sz="2900" i="1">
                                        <a:solidFill>
                                          <a:srgbClr val="000000"/>
                                        </a:solidFill>
                                        <a:latin typeface="Cambria Math" panose="02040503050406030204" pitchFamily="18" charset="0"/>
                                      </a:rPr>
                                      <m:t>𝑐</m:t>
                                    </m:r>
                                  </m:sub>
                                </m:sSub>
                              </m:e>
                            </m:m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𝑌</m:t>
                                    </m:r>
                                  </m:e>
                                  <m:sub>
                                    <m:r>
                                      <a:rPr lang="en-US" sz="2900" i="1">
                                        <a:solidFill>
                                          <a:srgbClr val="000000"/>
                                        </a:solidFill>
                                        <a:latin typeface="Cambria Math" panose="02040503050406030204" pitchFamily="18" charset="0"/>
                                      </a:rPr>
                                      <m:t>𝑐</m:t>
                                    </m:r>
                                  </m:sub>
                                </m:sSub>
                              </m:e>
                            </m:mr>
                            <m:mr>
                              <m:e>
                                <m:sSub>
                                  <m:sSubPr>
                                    <m:ctrlPr>
                                      <a:rPr lang="en-US" sz="2900" i="1">
                                        <a:solidFill>
                                          <a:srgbClr val="000000"/>
                                        </a:solidFill>
                                        <a:latin typeface="Cambria Math" panose="02040503050406030204" pitchFamily="18" charset="0"/>
                                      </a:rPr>
                                    </m:ctrlPr>
                                  </m:sSubPr>
                                  <m:e>
                                    <m:r>
                                      <a:rPr lang="en-US" sz="2900" i="1">
                                        <a:solidFill>
                                          <a:srgbClr val="000000"/>
                                        </a:solidFill>
                                        <a:latin typeface="Cambria Math" panose="02040503050406030204" pitchFamily="18" charset="0"/>
                                      </a:rPr>
                                      <m:t>𝑍</m:t>
                                    </m:r>
                                  </m:e>
                                  <m:sub>
                                    <m:r>
                                      <a:rPr lang="en-US" sz="2900" i="1">
                                        <a:solidFill>
                                          <a:srgbClr val="000000"/>
                                        </a:solidFill>
                                        <a:latin typeface="Cambria Math" panose="02040503050406030204" pitchFamily="18" charset="0"/>
                                      </a:rPr>
                                      <m:t>𝑐</m:t>
                                    </m:r>
                                  </m:sub>
                                </m:sSub>
                              </m:e>
                            </m:mr>
                          </m:m>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6638925" y="4794250"/>
                <a:ext cx="2446338" cy="1568450"/>
              </a:xfrm>
              <a:prstGeom prst="rect">
                <a:avLst/>
              </a:prstGeom>
              <a:blipFill>
                <a:blip r:embed="rId8"/>
                <a:stretch>
                  <a:fillRect/>
                </a:stretch>
              </a:blipFill>
            </p:spPr>
            <p:txBody>
              <a:bodyPr/>
              <a:lstStyle/>
              <a:p>
                <a:r>
                  <a:rPr lang="en-US">
                    <a:noFill/>
                  </a:rPr>
                  <a:t> </a:t>
                </a:r>
              </a:p>
            </p:txBody>
          </p:sp>
        </mc:Fallback>
      </mc:AlternateContent>
      <p:sp>
        <p:nvSpPr>
          <p:cNvPr id="8" name="文字方塊 7">
            <a:extLst>
              <a:ext uri="{FF2B5EF4-FFF2-40B4-BE49-F238E27FC236}">
                <a16:creationId xmlns:a16="http://schemas.microsoft.com/office/drawing/2014/main" id="{C00FF06B-8820-479F-AF95-2328D71507C2}"/>
              </a:ext>
            </a:extLst>
          </p:cNvPr>
          <p:cNvSpPr txBox="1"/>
          <p:nvPr/>
        </p:nvSpPr>
        <p:spPr>
          <a:xfrm>
            <a:off x="5355180" y="5934670"/>
            <a:ext cx="3662362" cy="923330"/>
          </a:xfrm>
          <a:prstGeom prst="rect">
            <a:avLst/>
          </a:prstGeom>
          <a:noFill/>
          <a:ln>
            <a:solidFill>
              <a:schemeClr val="accent1">
                <a:shade val="95000"/>
                <a:satMod val="105000"/>
              </a:schemeClr>
            </a:solidFill>
          </a:ln>
        </p:spPr>
        <p:txBody>
          <a:bodyPr wrap="square" rtlCol="0">
            <a:spAutoFit/>
          </a:bodyPr>
          <a:lstStyle/>
          <a:p>
            <a:r>
              <a:rPr lang="en-US" dirty="0"/>
              <a:t>Note: R</a:t>
            </a:r>
            <a:r>
              <a:rPr lang="en-US" baseline="-25000" dirty="0"/>
              <a:t>cam</a:t>
            </a:r>
            <a:r>
              <a:rPr lang="en-US" baseline="30000" dirty="0"/>
              <a:t>-1</a:t>
            </a:r>
            <a:r>
              <a:rPr lang="en-US" dirty="0"/>
              <a:t>=</a:t>
            </a:r>
            <a:r>
              <a:rPr lang="en-US" dirty="0" err="1"/>
              <a:t>R</a:t>
            </a:r>
            <a:r>
              <a:rPr lang="en-US" baseline="-25000" dirty="0" err="1"/>
              <a:t>c</a:t>
            </a:r>
            <a:r>
              <a:rPr lang="en-US" baseline="-25000" dirty="0"/>
              <a:t> </a:t>
            </a:r>
            <a:r>
              <a:rPr lang="en-US" dirty="0"/>
              <a:t>and R</a:t>
            </a:r>
            <a:r>
              <a:rPr lang="en-US" baseline="-25000" dirty="0"/>
              <a:t>c</a:t>
            </a:r>
            <a:r>
              <a:rPr lang="en-US" baseline="30000" dirty="0"/>
              <a:t>-1</a:t>
            </a:r>
            <a:r>
              <a:rPr lang="en-US" dirty="0"/>
              <a:t>=</a:t>
            </a:r>
            <a:r>
              <a:rPr lang="en-US" dirty="0" err="1"/>
              <a:t>R</a:t>
            </a:r>
            <a:r>
              <a:rPr lang="en-US" baseline="-25000" dirty="0" err="1"/>
              <a:t>cam</a:t>
            </a:r>
            <a:endParaRPr lang="en-US" baseline="-25000" dirty="0"/>
          </a:p>
          <a:p>
            <a:r>
              <a:rPr lang="en-US" dirty="0"/>
              <a:t>Since </a:t>
            </a:r>
            <a:r>
              <a:rPr lang="en-US" dirty="0" err="1"/>
              <a:t>R</a:t>
            </a:r>
            <a:r>
              <a:rPr lang="en-US" baseline="-25000" dirty="0" err="1"/>
              <a:t>cam</a:t>
            </a:r>
            <a:r>
              <a:rPr lang="en-US" dirty="0"/>
              <a:t> is an orthogonal matrix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457200" y="274638"/>
            <a:ext cx="8229600" cy="1143000"/>
          </a:xfrm>
        </p:spPr>
        <p:txBody>
          <a:bodyPr/>
          <a:lstStyle/>
          <a:p>
            <a:r>
              <a:rPr lang="en-US" altLang="en-US" sz="3200">
                <a:ea typeface="新細明體" pitchFamily="18" charset="-120"/>
              </a:rPr>
              <a:t>To learn more about : Rotation and Translation</a:t>
            </a:r>
          </a:p>
        </p:txBody>
      </p:sp>
      <p:sp>
        <p:nvSpPr>
          <p:cNvPr id="14339" name="Content Placeholder 8"/>
          <p:cNvSpPr>
            <a:spLocks noGrp="1"/>
          </p:cNvSpPr>
          <p:nvPr>
            <p:ph idx="1"/>
          </p:nvPr>
        </p:nvSpPr>
        <p:spPr/>
        <p:txBody>
          <a:bodyPr/>
          <a:lstStyle/>
          <a:p>
            <a:r>
              <a:rPr lang="en-US" altLang="en-US">
                <a:ea typeface="新細明體" pitchFamily="18" charset="-120"/>
              </a:rPr>
              <a:t> </a:t>
            </a:r>
          </a:p>
        </p:txBody>
      </p:sp>
      <mc:AlternateContent xmlns:mc="http://schemas.openxmlformats.org/markup-compatibility/2006">
        <mc:Choice xmlns:a14="http://schemas.microsoft.com/office/drawing/2010/main" Requires="a14">
          <p:sp>
            <p:nvSpPr>
              <p:cNvPr id="14342" name="Object 9"/>
              <p:cNvSpPr txBox="1"/>
              <p:nvPr/>
            </p:nvSpPr>
            <p:spPr bwMode="auto">
              <a:xfrm>
                <a:off x="685800" y="1113999"/>
                <a:ext cx="6356350" cy="5637213"/>
              </a:xfrm>
              <a:prstGeom prst="rect">
                <a:avLst/>
              </a:prstGeom>
              <a:noFill/>
              <a:ln w="9525">
                <a:solidFill>
                  <a:srgbClr val="FF0000"/>
                </a:solidFill>
                <a:miter lim="800000"/>
                <a:headEnd/>
                <a:tailEnd/>
              </a:ln>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3</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oMath>
                    <m:oMath xmlns:m="http://schemas.openxmlformats.org/officeDocument/2006/math">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oMath>
                    <m:oMath xmlns:m="http://schemas.openxmlformats.org/officeDocument/2006/math">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14:m>
                  <m:oMath xmlns:m="http://schemas.openxmlformats.org/officeDocument/2006/math">
                    <m:r>
                      <m:rPr>
                        <m:nor/>
                      </m:rPr>
                      <a:rPr lang="en-US" i="0">
                        <a:solidFill>
                          <a:srgbClr val="000000"/>
                        </a:solidFill>
                        <a:latin typeface="Cambria Math" panose="02040503050406030204" pitchFamily="18" charset="0"/>
                      </a:rPr>
                      <m:t>add</m:t>
                    </m:r>
                    <m:r>
                      <m:rPr>
                        <m:nor/>
                      </m:rPr>
                      <a:rPr lang="en-US" i="0">
                        <a:solidFill>
                          <a:srgbClr val="000000"/>
                        </a:solidFill>
                        <a:latin typeface="Cambria Math" panose="02040503050406030204" pitchFamily="18" charset="0"/>
                      </a:rPr>
                      <m:t> 1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bottom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both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sides</m:t>
                    </m:r>
                  </m:oMath>
                </a14:m>
                <a:r>
                  <a:rPr lang="en-US" i="0" dirty="0">
                    <a:solidFill>
                      <a:srgbClr val="000000"/>
                    </a:solidFill>
                    <a:latin typeface="Cambria Math" panose="02040503050406030204" pitchFamily="18" charset="0"/>
                  </a:rPr>
                  <a:t> to make it a linear matrix equation</a:t>
                </a:r>
                <a:br>
                  <a:rPr lang="en-US" i="0"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r>
                                  <m:e>
                                    <m:r>
                                      <a:rPr lang="en-US" i="1">
                                        <a:solidFill>
                                          <a:srgbClr val="000000"/>
                                        </a:solidFill>
                                        <a:latin typeface="Cambria Math" panose="02040503050406030204" pitchFamily="18" charset="0"/>
                                      </a:rPr>
                                      <m:t>1</m:t>
                                    </m:r>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4×1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e>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3×3</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𝑐</m:t>
                                                    </m:r>
                                                  </m:sub>
                                                </m:sSub>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3×1</m:t>
                                        </m:r>
                                        <m:r>
                                          <a:rPr lang="en-US" b="0" i="1" smtClean="0">
                                            <a:solidFill>
                                              <a:srgbClr val="000000"/>
                                            </a:solidFill>
                                            <a:latin typeface="Cambria Math" panose="02040503050406030204" pitchFamily="18" charset="0"/>
                                          </a:rPr>
                                          <m:t>)</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0</m:t>
                                        </m:r>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1×3</m:t>
                                        </m:r>
                                        <m:r>
                                          <a:rPr lang="en-US" b="0" i="1" smtClean="0">
                                            <a:solidFill>
                                              <a:srgbClr val="000000"/>
                                            </a:solidFill>
                                            <a:latin typeface="Cambria Math" panose="02040503050406030204" pitchFamily="18" charset="0"/>
                                          </a:rPr>
                                          <m:t>)</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1×1</m:t>
                                        </m:r>
                                        <m:r>
                                          <a:rPr lang="en-US" b="0" i="1" smtClean="0">
                                            <a:solidFill>
                                              <a:srgbClr val="000000"/>
                                            </a:solidFill>
                                            <a:latin typeface="Cambria Math" panose="02040503050406030204" pitchFamily="18" charset="0"/>
                                          </a:rPr>
                                          <m:t>)</m:t>
                                        </m:r>
                                      </m:sub>
                                    </m:sSub>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4×4</m:t>
                          </m:r>
                          <m:r>
                            <a:rPr lang="en-US" b="0" i="1" smtClean="0">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e>
                        <m: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4×1</m:t>
                          </m:r>
                          <m:r>
                            <a:rPr lang="en-US" b="0" i="1" smtClean="0">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14:m>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th</m:t>
                    </m:r>
                    <m:r>
                      <m:rPr>
                        <m:nor/>
                      </m:rPr>
                      <a:rPr lang="en-US" b="0" i="0" smtClean="0">
                        <a:solidFill>
                          <a:srgbClr val="000000"/>
                        </a:solidFill>
                        <a:latin typeface="Cambria Math" panose="02040503050406030204" pitchFamily="18" charset="0"/>
                      </a:rPr>
                      <m:t>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above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equation</m:t>
                    </m:r>
                    <m:r>
                      <m:rPr>
                        <m:nor/>
                      </m:rPr>
                      <a:rPr lang="en-US" b="0" i="0" smtClean="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a14:m>
                <a:r>
                  <a:rPr lang="en-US" i="1" dirty="0">
                    <a:solidFill>
                      <a:srgbClr val="000000"/>
                    </a:solidFill>
                    <a:latin typeface="Cambria Math" panose="02040503050406030204" pitchFamily="18" charset="0"/>
                  </a:rPr>
                  <a:t>, just 1 more row of  value1 on both sides</a:t>
                </a: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4</m:t>
                      </m:r>
                      <m:r>
                        <m:rPr>
                          <m:nor/>
                        </m:rPr>
                        <a:rPr lang="en-US" i="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1 </m:t>
                      </m:r>
                      <m:r>
                        <m:rPr>
                          <m:nor/>
                        </m:rPr>
                        <a:rPr lang="en-US" i="0">
                          <a:solidFill>
                            <a:srgbClr val="000000"/>
                          </a:solidFill>
                          <a:latin typeface="Cambria Math" panose="02040503050406030204" pitchFamily="18" charset="0"/>
                        </a:rPr>
                        <m:t>vector</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m:rPr>
                                        <m:sty m:val="p"/>
                                      </m:rPr>
                                      <a:rPr lang="en-US" i="0">
                                        <a:solidFill>
                                          <a:srgbClr val="000000"/>
                                        </a:solidFill>
                                        <a:latin typeface="Cambria Math" panose="02040503050406030204" pitchFamily="18" charset="0"/>
                                      </a:rPr>
                                      <m:t>X</m:t>
                                    </m:r>
                                  </m:e>
                                  <m:e>
                                    <m:r>
                                      <m:rPr>
                                        <m:sty m:val="p"/>
                                      </m:rPr>
                                      <a:rPr lang="en-US" i="0">
                                        <a:solidFill>
                                          <a:srgbClr val="000000"/>
                                        </a:solidFill>
                                        <a:latin typeface="Cambria Math" panose="02040503050406030204" pitchFamily="18" charset="0"/>
                                      </a:rPr>
                                      <m:t>Y</m:t>
                                    </m:r>
                                  </m:e>
                                  <m:e>
                                    <m:r>
                                      <m:rPr>
                                        <m:sty m:val="p"/>
                                      </m:rPr>
                                      <a:rPr lang="en-US" i="0">
                                        <a:solidFill>
                                          <a:srgbClr val="000000"/>
                                        </a:solidFill>
                                        <a:latin typeface="Cambria Math" panose="02040503050406030204" pitchFamily="18" charset="0"/>
                                      </a:rPr>
                                      <m:t>Z</m:t>
                                    </m:r>
                                  </m:e>
                                  <m:e>
                                    <m:r>
                                      <a:rPr lang="en-US" i="0">
                                        <a:solidFill>
                                          <a:srgbClr val="000000"/>
                                        </a:solidFill>
                                        <a:latin typeface="Cambria Math" panose="02040503050406030204" pitchFamily="18" charset="0"/>
                                      </a:rPr>
                                      <m:t>1</m:t>
                                    </m:r>
                                  </m:e>
                                </m:mr>
                              </m:m>
                            </m:e>
                          </m:d>
                        </m:e>
                        <m:sup>
                          <m:r>
                            <m:rPr>
                              <m:sty m:val="p"/>
                            </m:rPr>
                            <a:rPr lang="en-US" i="0">
                              <a:solidFill>
                                <a:srgbClr val="000000"/>
                              </a:solidFill>
                              <a:latin typeface="Cambria Math" panose="02040503050406030204" pitchFamily="18" charset="0"/>
                            </a:rPr>
                            <m:t>T</m:t>
                          </m:r>
                        </m:sup>
                      </m:sSup>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3−</m:t>
                      </m:r>
                      <m:r>
                        <m:rPr>
                          <m:nor/>
                        </m:rPr>
                        <a:rPr lang="en-US" i="0">
                          <a:solidFill>
                            <a:srgbClr val="000000"/>
                          </a:solidFill>
                          <a:latin typeface="Cambria Math" panose="02040503050406030204" pitchFamily="18" charset="0"/>
                        </a:rPr>
                        <m:t>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homogeneous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coordinates</m:t>
                      </m:r>
                      <m:r>
                        <m:rPr>
                          <m:nor/>
                        </m:rPr>
                        <a:rPr lang="en-US" i="0">
                          <a:solidFill>
                            <a:srgbClr val="000000"/>
                          </a:solidFill>
                          <a:latin typeface="Cambria Math" panose="02040503050406030204" pitchFamily="18" charset="0"/>
                        </a:rPr>
                        <m:t>.</m:t>
                      </m:r>
                    </m:oMath>
                  </m:oMathPara>
                </a14:m>
                <a:endParaRPr lang="en-US" dirty="0"/>
              </a:p>
            </p:txBody>
          </p:sp>
        </mc:Choice>
        <mc:Fallback>
          <p:sp>
            <p:nvSpPr>
              <p:cNvPr id="14342" name="Object 9"/>
              <p:cNvSpPr txBox="1">
                <a:spLocks noRot="1" noChangeAspect="1" noMove="1" noResize="1" noEditPoints="1" noAdjustHandles="1" noChangeArrowheads="1" noChangeShapeType="1" noTextEdit="1"/>
              </p:cNvSpPr>
              <p:nvPr/>
            </p:nvSpPr>
            <p:spPr bwMode="auto">
              <a:xfrm>
                <a:off x="685800" y="1113999"/>
                <a:ext cx="6356350" cy="5637213"/>
              </a:xfrm>
              <a:prstGeom prst="rect">
                <a:avLst/>
              </a:prstGeom>
              <a:blipFill>
                <a:blip r:embed="rId3"/>
                <a:stretch>
                  <a:fillRect/>
                </a:stretch>
              </a:blipFill>
              <a:ln w="9525">
                <a:solidFill>
                  <a:srgbClr val="FF0000"/>
                </a:solidFill>
                <a:miter lim="800000"/>
                <a:headEnd/>
                <a:tailEnd/>
              </a:ln>
            </p:spPr>
            <p:txBody>
              <a:bodyPr/>
              <a:lstStyle/>
              <a:p>
                <a:r>
                  <a:rPr lang="en-HK">
                    <a:noFill/>
                  </a:rPr>
                  <a:t> </a:t>
                </a:r>
              </a:p>
            </p:txBody>
          </p:sp>
        </mc:Fallback>
      </mc:AlternateContent>
      <p:sp>
        <p:nvSpPr>
          <p:cNvPr id="2" name="TextBox 1"/>
          <p:cNvSpPr txBox="1"/>
          <p:nvPr/>
        </p:nvSpPr>
        <p:spPr>
          <a:xfrm>
            <a:off x="7162800" y="1295400"/>
            <a:ext cx="1905000" cy="5078313"/>
          </a:xfrm>
          <a:prstGeom prst="rect">
            <a:avLst/>
          </a:prstGeom>
          <a:noFill/>
        </p:spPr>
        <p:txBody>
          <a:bodyPr wrap="square" rtlCol="0">
            <a:spAutoFit/>
          </a:bodyPr>
          <a:lstStyle/>
          <a:p>
            <a:r>
              <a:rPr lang="en-US" dirty="0"/>
              <a:t>The advantage of using the homogenous coordinates(</a:t>
            </a:r>
            <a:r>
              <a:rPr lang="en-US" b="0" i="0" dirty="0">
                <a:solidFill>
                  <a:srgbClr val="202122"/>
                </a:solidFill>
                <a:effectLst/>
                <a:latin typeface="Arial" panose="020B0604020202020204" pitchFamily="34" charset="0"/>
              </a:rPr>
              <a:t>or </a:t>
            </a:r>
            <a:r>
              <a:rPr lang="en-US" b="1" i="0" dirty="0">
                <a:solidFill>
                  <a:srgbClr val="202122"/>
                </a:solidFill>
                <a:effectLst/>
                <a:latin typeface="Arial" panose="020B0604020202020204" pitchFamily="34" charset="0"/>
              </a:rPr>
              <a:t>projective coordinates</a:t>
            </a:r>
            <a:r>
              <a:rPr lang="en-US" dirty="0">
                <a:solidFill>
                  <a:srgbClr val="202122"/>
                </a:solidFill>
                <a:latin typeface="Arial" panose="020B0604020202020204" pitchFamily="34" charset="0"/>
              </a:rPr>
              <a:t>)</a:t>
            </a:r>
            <a:r>
              <a:rPr lang="en-US" dirty="0"/>
              <a:t> is to make the transform from world to camera coordinates a linear one. Note: now the 3D coordinates of a point is  4x1, instead of 3x1</a:t>
            </a:r>
          </a:p>
        </p:txBody>
      </p:sp>
      <p:cxnSp>
        <p:nvCxnSpPr>
          <p:cNvPr id="10" name="Straight Arrow Connector 9"/>
          <p:cNvCxnSpPr>
            <a:cxnSpLocks/>
          </p:cNvCxnSpPr>
          <p:nvPr/>
        </p:nvCxnSpPr>
        <p:spPr>
          <a:xfrm flipH="1">
            <a:off x="5105400" y="2362200"/>
            <a:ext cx="2133600" cy="4011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F6B5AEFD-0438-4757-9AC0-06361A4FF341}"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1066800" y="381000"/>
            <a:ext cx="6192838" cy="3581400"/>
          </a:xfrm>
        </p:spPr>
        <p:txBody>
          <a:bodyPr/>
          <a:lstStyle/>
          <a:p>
            <a:pPr eaLnBrk="1" hangingPunct="1"/>
            <a:r>
              <a:rPr lang="en-US" altLang="en-US" dirty="0">
                <a:ea typeface="新細明體" pitchFamily="18" charset="-120"/>
              </a:rPr>
              <a:t>Step2 of image formation</a:t>
            </a:r>
          </a:p>
        </p:txBody>
      </p:sp>
      <p:sp>
        <p:nvSpPr>
          <p:cNvPr id="15363" name="Rectangle 5"/>
          <p:cNvSpPr>
            <a:spLocks noGrp="1" noChangeArrowheads="1"/>
          </p:cNvSpPr>
          <p:nvPr>
            <p:ph type="subTitle" idx="1"/>
          </p:nvPr>
        </p:nvSpPr>
        <p:spPr>
          <a:xfrm>
            <a:off x="1498600" y="4191000"/>
            <a:ext cx="6146800" cy="1485900"/>
          </a:xfrm>
        </p:spPr>
        <p:txBody>
          <a:bodyPr/>
          <a:lstStyle/>
          <a:p>
            <a:pPr eaLnBrk="1" hangingPunct="1"/>
            <a:r>
              <a:rPr kumimoji="1" lang="en-US" altLang="en-US" dirty="0">
                <a:solidFill>
                  <a:srgbClr val="898989"/>
                </a:solidFill>
                <a:ea typeface="新細明體" pitchFamily="18" charset="-120"/>
              </a:rPr>
              <a:t>Projection of camera</a:t>
            </a:r>
          </a:p>
          <a:p>
            <a:pPr eaLnBrk="1" hangingPunct="1"/>
            <a:r>
              <a:rPr kumimoji="1" lang="en-US" altLang="en-US" dirty="0">
                <a:solidFill>
                  <a:srgbClr val="898989"/>
                </a:solidFill>
                <a:ea typeface="新細明體" pitchFamily="18" charset="-120"/>
              </a:rPr>
              <a:t> (through focal length F)</a:t>
            </a:r>
          </a:p>
          <a:p>
            <a:pPr eaLnBrk="1" hangingPunct="1"/>
            <a:r>
              <a:rPr kumimoji="1" lang="en-US" altLang="en-US" dirty="0">
                <a:solidFill>
                  <a:srgbClr val="898989"/>
                </a:solidFill>
                <a:ea typeface="新細明體" pitchFamily="18" charset="-120"/>
              </a:rPr>
              <a:t>Result </a:t>
            </a:r>
            <a:r>
              <a:rPr kumimoji="1" lang="en-US" altLang="en-US" dirty="0">
                <a:solidFill>
                  <a:srgbClr val="898989"/>
                </a:solidFill>
                <a:ea typeface="新細明體" pitchFamily="18" charset="-120"/>
                <a:sym typeface="Wingdings" pitchFamily="2" charset="2"/>
              </a:rPr>
              <a:t> image </a:t>
            </a:r>
            <a:r>
              <a:rPr kumimoji="1" lang="en-US" altLang="zh-TW" dirty="0">
                <a:solidFill>
                  <a:srgbClr val="898989"/>
                </a:solidFill>
                <a:sym typeface="Wingdings" pitchFamily="2" charset="2"/>
              </a:rPr>
              <a:t>(</a:t>
            </a:r>
            <a:r>
              <a:rPr kumimoji="1" lang="en-US" altLang="zh-TW" dirty="0" err="1">
                <a:solidFill>
                  <a:srgbClr val="898989"/>
                </a:solidFill>
                <a:sym typeface="Wingdings" pitchFamily="2" charset="2"/>
              </a:rPr>
              <a:t>x,y</a:t>
            </a:r>
            <a:r>
              <a:rPr kumimoji="1" lang="en-US" altLang="zh-TW" dirty="0">
                <a:solidFill>
                  <a:srgbClr val="898989"/>
                </a:solidFill>
                <a:sym typeface="Wingdings" pitchFamily="2" charset="2"/>
              </a:rPr>
              <a:t>)</a:t>
            </a:r>
            <a:endParaRPr kumimoji="1" lang="en-US" altLang="en-US" dirty="0">
              <a:solidFill>
                <a:srgbClr val="898989"/>
              </a:solidFill>
              <a:ea typeface="新細明體" pitchFamily="18" charset="-120"/>
              <a:sym typeface="Wingdings" pitchFamily="2" charset="2"/>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84F3D48D-76EF-4AFE-9287-FDD54E6342A3}"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914400"/>
            <a:ext cx="7772400" cy="1470025"/>
          </a:xfrm>
        </p:spPr>
        <p:txBody>
          <a:bodyPr/>
          <a:lstStyle/>
          <a:p>
            <a:pPr eaLnBrk="1" hangingPunct="1"/>
            <a:r>
              <a:rPr lang="en-US" altLang="en-US" dirty="0">
                <a:ea typeface="新細明體" pitchFamily="18" charset="-120"/>
              </a:rPr>
              <a:t>Will Learn these in this chapter</a:t>
            </a:r>
          </a:p>
        </p:txBody>
      </p:sp>
      <p:sp>
        <p:nvSpPr>
          <p:cNvPr id="4099" name="Content Placeholder 2"/>
          <p:cNvSpPr>
            <a:spLocks noGrp="1"/>
          </p:cNvSpPr>
          <p:nvPr>
            <p:ph type="subTitle" idx="1"/>
          </p:nvPr>
        </p:nvSpPr>
        <p:spPr>
          <a:xfrm>
            <a:off x="1447800" y="2286000"/>
            <a:ext cx="6400800" cy="1752600"/>
          </a:xfrm>
        </p:spPr>
        <p:txBody>
          <a:bodyPr/>
          <a:lstStyle/>
          <a:p>
            <a:pPr algn="l" eaLnBrk="1" hangingPunct="1">
              <a:lnSpc>
                <a:spcPct val="80000"/>
              </a:lnSpc>
            </a:pPr>
            <a:r>
              <a:rPr lang="en-US" altLang="en-US" sz="2400" dirty="0">
                <a:solidFill>
                  <a:srgbClr val="898989"/>
                </a:solidFill>
                <a:ea typeface="新細明體" pitchFamily="18" charset="-120"/>
              </a:rPr>
              <a:t>Mathematical model of a camera</a:t>
            </a:r>
          </a:p>
          <a:p>
            <a:pPr algn="l" eaLnBrk="1" hangingPunct="1">
              <a:lnSpc>
                <a:spcPct val="80000"/>
              </a:lnSpc>
            </a:pPr>
            <a:r>
              <a:rPr lang="en-US" altLang="en-US" sz="2400" dirty="0">
                <a:solidFill>
                  <a:srgbClr val="898989"/>
                </a:solidFill>
                <a:ea typeface="新細明體" pitchFamily="18" charset="-120"/>
              </a:rPr>
              <a:t>Intrinsic (static) parameters of a camera (Mint</a:t>
            </a:r>
            <a:r>
              <a:rPr lang="en-US" altLang="en-US" sz="2400" baseline="-25000" dirty="0">
                <a:solidFill>
                  <a:srgbClr val="898989"/>
                </a:solidFill>
                <a:ea typeface="新細明體" pitchFamily="18" charset="-120"/>
              </a:rPr>
              <a:t>3x3</a:t>
            </a:r>
            <a:r>
              <a:rPr lang="en-US" altLang="en-US" sz="2400" dirty="0">
                <a:solidFill>
                  <a:srgbClr val="898989"/>
                </a:solidFill>
                <a:ea typeface="新細明體" pitchFamily="18" charset="-120"/>
              </a:rPr>
              <a:t>)</a:t>
            </a:r>
          </a:p>
          <a:p>
            <a:pPr marL="800100" lvl="1" indent="-342900" algn="l" eaLnBrk="1" hangingPunct="1">
              <a:lnSpc>
                <a:spcPct val="80000"/>
              </a:lnSpc>
              <a:buFont typeface="Arial" panose="020B0604020202020204" pitchFamily="34" charset="0"/>
              <a:buChar char="•"/>
            </a:pPr>
            <a:r>
              <a:rPr lang="en-US" altLang="en-US" sz="2000" dirty="0">
                <a:solidFill>
                  <a:srgbClr val="898989"/>
                </a:solidFill>
                <a:ea typeface="新細明體" pitchFamily="18" charset="-120"/>
              </a:rPr>
              <a:t>Focal length (f) for fixed focal length, non-zoomed cameras</a:t>
            </a:r>
          </a:p>
          <a:p>
            <a:pPr marL="800100" lvl="1" indent="-342900" algn="l" eaLnBrk="1" hangingPunct="1">
              <a:lnSpc>
                <a:spcPct val="80000"/>
              </a:lnSpc>
              <a:buFont typeface="Arial" panose="020B0604020202020204" pitchFamily="34" charset="0"/>
              <a:buChar char="•"/>
            </a:pPr>
            <a:r>
              <a:rPr lang="en-US" altLang="en-US" sz="2000" dirty="0">
                <a:solidFill>
                  <a:srgbClr val="898989"/>
                </a:solidFill>
                <a:ea typeface="新細明體" pitchFamily="18" charset="-120"/>
              </a:rPr>
              <a:t>Image center (</a:t>
            </a:r>
            <a:r>
              <a:rPr lang="en-US" altLang="en-US" sz="2000" dirty="0" err="1">
                <a:solidFill>
                  <a:srgbClr val="898989"/>
                </a:solidFill>
                <a:ea typeface="新細明體" pitchFamily="18" charset="-120"/>
              </a:rPr>
              <a:t>Ox,Oy</a:t>
            </a:r>
            <a:r>
              <a:rPr lang="en-US" altLang="en-US" sz="2000" dirty="0">
                <a:solidFill>
                  <a:srgbClr val="898989"/>
                </a:solidFill>
                <a:ea typeface="新細明體" pitchFamily="18" charset="-120"/>
              </a:rPr>
              <a:t>), skew factor</a:t>
            </a:r>
          </a:p>
          <a:p>
            <a:pPr marL="800100" lvl="1" indent="-342900" algn="l" eaLnBrk="1" hangingPunct="1">
              <a:lnSpc>
                <a:spcPct val="80000"/>
              </a:lnSpc>
              <a:buFont typeface="Arial" panose="020B0604020202020204" pitchFamily="34" charset="0"/>
              <a:buChar char="•"/>
            </a:pPr>
            <a:r>
              <a:rPr lang="en-US" altLang="en-US" sz="2000" dirty="0">
                <a:solidFill>
                  <a:srgbClr val="898989"/>
                </a:solidFill>
                <a:ea typeface="新細明體" pitchFamily="18" charset="-120"/>
              </a:rPr>
              <a:t>Pixel width/height (</a:t>
            </a:r>
            <a:r>
              <a:rPr lang="en-US" altLang="en-US" sz="2000" dirty="0" err="1">
                <a:solidFill>
                  <a:srgbClr val="898989"/>
                </a:solidFill>
                <a:ea typeface="新細明體" pitchFamily="18" charset="-120"/>
              </a:rPr>
              <a:t>Sx,Sy</a:t>
            </a:r>
            <a:r>
              <a:rPr lang="en-US" altLang="en-US" sz="2000" dirty="0">
                <a:solidFill>
                  <a:srgbClr val="898989"/>
                </a:solidFill>
                <a:ea typeface="新細明體" pitchFamily="18" charset="-120"/>
              </a:rPr>
              <a:t>)</a:t>
            </a:r>
          </a:p>
          <a:p>
            <a:pPr algn="l" eaLnBrk="1" hangingPunct="1">
              <a:lnSpc>
                <a:spcPct val="80000"/>
              </a:lnSpc>
            </a:pPr>
            <a:r>
              <a:rPr lang="en-US" altLang="en-US" sz="2400" dirty="0">
                <a:solidFill>
                  <a:srgbClr val="898989"/>
                </a:solidFill>
                <a:ea typeface="新細明體" pitchFamily="18" charset="-120"/>
              </a:rPr>
              <a:t>Extrinsic  parameters of a camera (Mext</a:t>
            </a:r>
            <a:r>
              <a:rPr lang="en-US" altLang="en-US" sz="2400" baseline="-25000" dirty="0">
                <a:solidFill>
                  <a:srgbClr val="898989"/>
                </a:solidFill>
                <a:ea typeface="新細明體" pitchFamily="18" charset="-120"/>
              </a:rPr>
              <a:t>3x4</a:t>
            </a:r>
            <a:r>
              <a:rPr lang="en-US" altLang="en-US" sz="2400" dirty="0">
                <a:solidFill>
                  <a:srgbClr val="898989"/>
                </a:solidFill>
                <a:ea typeface="新細明體" pitchFamily="18" charset="-120"/>
              </a:rPr>
              <a:t>)</a:t>
            </a:r>
          </a:p>
          <a:p>
            <a:pPr lvl="1" algn="l" eaLnBrk="1" hangingPunct="1">
              <a:lnSpc>
                <a:spcPct val="80000"/>
              </a:lnSpc>
            </a:pPr>
            <a:r>
              <a:rPr lang="en-US" altLang="en-US" sz="2000" dirty="0">
                <a:solidFill>
                  <a:srgbClr val="898989"/>
                </a:solidFill>
                <a:ea typeface="新細明體" pitchFamily="18" charset="-120"/>
              </a:rPr>
              <a:t>Rotation (R) and Translation (T) of a camera</a:t>
            </a:r>
          </a:p>
          <a:p>
            <a:pPr lvl="1" algn="l" eaLnBrk="1" hangingPunct="1">
              <a:lnSpc>
                <a:spcPct val="80000"/>
              </a:lnSpc>
            </a:pPr>
            <a:r>
              <a:rPr lang="en-US" altLang="en-US" sz="2000" dirty="0">
                <a:solidFill>
                  <a:srgbClr val="898989"/>
                </a:solidFill>
                <a:ea typeface="新細明體" pitchFamily="18" charset="-120"/>
              </a:rPr>
              <a:t>Characteristics of R and T</a:t>
            </a:r>
          </a:p>
          <a:p>
            <a:pPr algn="l" eaLnBrk="1" hangingPunct="1">
              <a:lnSpc>
                <a:spcPct val="80000"/>
              </a:lnSpc>
            </a:pPr>
            <a:r>
              <a:rPr lang="en-US" altLang="en-US" sz="2800" dirty="0">
                <a:solidFill>
                  <a:srgbClr val="898989"/>
                </a:solidFill>
                <a:ea typeface="新細明體" pitchFamily="18" charset="-120"/>
              </a:rPr>
              <a:t>Projection matrix P</a:t>
            </a:r>
            <a:r>
              <a:rPr lang="en-US" altLang="en-US" sz="2800" baseline="-25000" dirty="0">
                <a:solidFill>
                  <a:srgbClr val="898989"/>
                </a:solidFill>
                <a:ea typeface="新細明體" pitchFamily="18" charset="-120"/>
              </a:rPr>
              <a:t>3x4</a:t>
            </a:r>
          </a:p>
          <a:p>
            <a:pPr algn="l" eaLnBrk="1" hangingPunct="1">
              <a:lnSpc>
                <a:spcPct val="80000"/>
              </a:lnSpc>
            </a:pPr>
            <a:r>
              <a:rPr lang="en-US" altLang="en-US" sz="2800" dirty="0">
                <a:solidFill>
                  <a:srgbClr val="898989"/>
                </a:solidFill>
                <a:ea typeface="新細明體" pitchFamily="18" charset="-120"/>
              </a:rPr>
              <a:t>Camera calibration</a:t>
            </a:r>
          </a:p>
          <a:p>
            <a:pPr lvl="1" eaLnBrk="1" hangingPunct="1">
              <a:lnSpc>
                <a:spcPct val="80000"/>
              </a:lnSpc>
            </a:pPr>
            <a:endParaRPr lang="en-US" altLang="en-US" sz="1100" dirty="0">
              <a:solidFill>
                <a:srgbClr val="898989"/>
              </a:solidFill>
              <a:ea typeface="新細明體" pitchFamily="18" charset="-120"/>
            </a:endParaRPr>
          </a:p>
          <a:p>
            <a:pPr lvl="1" eaLnBrk="1" hangingPunct="1">
              <a:lnSpc>
                <a:spcPct val="80000"/>
              </a:lnSpc>
            </a:pPr>
            <a:endParaRPr lang="en-US" altLang="en-US" sz="1300" dirty="0">
              <a:solidFill>
                <a:srgbClr val="898989"/>
              </a:solidFill>
              <a:ea typeface="新細明體" pitchFamily="18" charset="-120"/>
            </a:endParaRPr>
          </a:p>
          <a:p>
            <a:pPr lvl="1" eaLnBrk="1" hangingPunct="1">
              <a:lnSpc>
                <a:spcPct val="80000"/>
              </a:lnSpc>
            </a:pPr>
            <a:endParaRPr lang="en-US" altLang="en-US" sz="1300" dirty="0">
              <a:solidFill>
                <a:srgbClr val="898989"/>
              </a:solidFill>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AE746090-185E-4DA4-B6F2-61A9DE4F71A9}"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685800"/>
            <a:ext cx="8229600" cy="1143000"/>
          </a:xfrm>
        </p:spPr>
        <p:txBody>
          <a:bodyPr/>
          <a:lstStyle/>
          <a:p>
            <a:pPr eaLnBrk="1" hangingPunct="1"/>
            <a:r>
              <a:rPr lang="en-US" altLang="zh-TW" sz="2800"/>
              <a:t>Step2: Camera coordinates to image plane</a:t>
            </a:r>
            <a:br>
              <a:rPr lang="en-US" altLang="zh-TW" sz="2800"/>
            </a:br>
            <a:r>
              <a:rPr lang="en-US" altLang="zh-TW" sz="2800"/>
              <a:t>(Perspective projection of camera in meters)</a:t>
            </a:r>
          </a:p>
        </p:txBody>
      </p:sp>
      <p:sp>
        <p:nvSpPr>
          <p:cNvPr id="16387" name="Rectangle 3"/>
          <p:cNvSpPr>
            <a:spLocks noGrp="1" noChangeArrowheads="1"/>
          </p:cNvSpPr>
          <p:nvPr>
            <p:ph idx="1"/>
          </p:nvPr>
        </p:nvSpPr>
        <p:spPr>
          <a:xfrm>
            <a:off x="457200" y="2011363"/>
            <a:ext cx="8229600" cy="4525962"/>
          </a:xfrm>
        </p:spPr>
        <p:txBody>
          <a:bodyPr/>
          <a:lstStyle/>
          <a:p>
            <a:pPr eaLnBrk="1" hangingPunct="1">
              <a:lnSpc>
                <a:spcPct val="90000"/>
              </a:lnSpc>
            </a:pPr>
            <a:r>
              <a:rPr lang="en-US" altLang="zh-TW" sz="2400" i="1"/>
              <a:t>x=F*X</a:t>
            </a:r>
            <a:r>
              <a:rPr lang="en-US" altLang="zh-TW" sz="2400" i="1" baseline="-25000"/>
              <a:t>c </a:t>
            </a:r>
            <a:r>
              <a:rPr lang="en-US" altLang="zh-TW" sz="2400" i="1"/>
              <a:t>/Z</a:t>
            </a:r>
            <a:r>
              <a:rPr lang="en-US" altLang="zh-TW" sz="2400" i="1" baseline="-25000"/>
              <a:t>c</a:t>
            </a:r>
            <a:r>
              <a:rPr lang="en-US" altLang="zh-TW" sz="2400" i="1"/>
              <a:t>---(1)</a:t>
            </a:r>
          </a:p>
          <a:p>
            <a:pPr eaLnBrk="1" hangingPunct="1">
              <a:lnSpc>
                <a:spcPct val="90000"/>
              </a:lnSpc>
            </a:pPr>
            <a:r>
              <a:rPr lang="en-US" altLang="zh-TW" sz="2400" i="1"/>
              <a:t>y=F*Y</a:t>
            </a:r>
            <a:r>
              <a:rPr lang="en-US" altLang="zh-TW" sz="2400" i="1" baseline="-25000"/>
              <a:t>c </a:t>
            </a:r>
            <a:r>
              <a:rPr lang="en-US" altLang="zh-TW" sz="2400" i="1"/>
              <a:t>/Z</a:t>
            </a:r>
            <a:r>
              <a:rPr lang="en-US" altLang="zh-TW" sz="2400" i="1" baseline="-25000"/>
              <a:t>c</a:t>
            </a:r>
            <a:r>
              <a:rPr lang="en-US" altLang="zh-TW" sz="2400" i="1"/>
              <a:t>---(2)</a:t>
            </a:r>
            <a:endParaRPr lang="en-US" altLang="zh-TW" sz="2400" i="1" baseline="-25000"/>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r>
              <a:rPr lang="en-US" altLang="zh-TW" sz="2400" i="1"/>
              <a:t>F</a:t>
            </a:r>
            <a:r>
              <a:rPr lang="en-US" altLang="zh-TW" sz="2400"/>
              <a:t>=focal length in meters</a:t>
            </a:r>
          </a:p>
          <a:p>
            <a:pPr eaLnBrk="1" hangingPunct="1">
              <a:lnSpc>
                <a:spcPct val="90000"/>
              </a:lnSpc>
            </a:pPr>
            <a:r>
              <a:rPr lang="en-US" altLang="zh-TW" sz="2400"/>
              <a:t>A Point in 3D space (camera reference space) is [</a:t>
            </a:r>
            <a:r>
              <a:rPr lang="en-US" altLang="zh-TW" sz="2400" i="1"/>
              <a:t>X</a:t>
            </a:r>
            <a:r>
              <a:rPr lang="en-US" altLang="zh-TW" sz="2400" i="1" baseline="-25000"/>
              <a:t>c</a:t>
            </a:r>
            <a:r>
              <a:rPr lang="en-US" altLang="zh-TW" sz="2400" i="1"/>
              <a:t>,Y</a:t>
            </a:r>
            <a:r>
              <a:rPr lang="en-US" altLang="zh-TW" sz="2400" i="1" baseline="-25000"/>
              <a:t>c</a:t>
            </a:r>
            <a:r>
              <a:rPr lang="en-US" altLang="zh-TW" sz="2400" i="1"/>
              <a:t>,Z</a:t>
            </a:r>
            <a:r>
              <a:rPr lang="en-US" altLang="zh-TW" sz="2400" i="1" baseline="-25000"/>
              <a:t>c</a:t>
            </a:r>
            <a:r>
              <a:rPr lang="en-US" altLang="zh-TW" sz="2400" i="1"/>
              <a:t>]</a:t>
            </a:r>
            <a:r>
              <a:rPr lang="en-US" altLang="zh-TW" sz="2400" i="1" baseline="30000"/>
              <a:t>T</a:t>
            </a:r>
            <a:r>
              <a:rPr lang="en-US" altLang="zh-TW" sz="2400" i="1"/>
              <a:t> in meters</a:t>
            </a:r>
          </a:p>
          <a:p>
            <a:pPr eaLnBrk="1" hangingPunct="1">
              <a:lnSpc>
                <a:spcPct val="90000"/>
              </a:lnSpc>
            </a:pPr>
            <a:r>
              <a:rPr lang="en-US" altLang="zh-TW" sz="2400"/>
              <a:t>The 2D image point is </a:t>
            </a:r>
            <a:r>
              <a:rPr lang="en-US" altLang="zh-TW" sz="2400" i="1"/>
              <a:t>[x,y]</a:t>
            </a:r>
            <a:r>
              <a:rPr lang="en-US" altLang="zh-TW" sz="2400" i="1" baseline="30000"/>
              <a:t>T</a:t>
            </a:r>
            <a:r>
              <a:rPr lang="en-US" altLang="zh-TW" sz="2400"/>
              <a:t> in meters</a:t>
            </a:r>
          </a:p>
        </p:txBody>
      </p:sp>
      <p:sp>
        <p:nvSpPr>
          <p:cNvPr id="16390" name="Rectangle 5"/>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58963"/>
            <a:ext cx="48768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4638"/>
            <a:ext cx="8229600" cy="1143000"/>
          </a:xfrm>
        </p:spPr>
        <p:txBody>
          <a:bodyPr/>
          <a:lstStyle/>
          <a:p>
            <a:pPr eaLnBrk="1" hangingPunct="1"/>
            <a:r>
              <a:rPr lang="en-US" altLang="en-US" dirty="0">
                <a:ea typeface="新細明體" pitchFamily="18" charset="-120"/>
              </a:rPr>
              <a:t>Worksheet 1</a:t>
            </a:r>
          </a:p>
        </p:txBody>
      </p:sp>
      <p:sp>
        <p:nvSpPr>
          <p:cNvPr id="17411" name="Rectangle 3"/>
          <p:cNvSpPr>
            <a:spLocks noGrp="1" noChangeArrowheads="1"/>
          </p:cNvSpPr>
          <p:nvPr>
            <p:ph idx="1"/>
          </p:nvPr>
        </p:nvSpPr>
        <p:spPr/>
        <p:txBody>
          <a:bodyPr>
            <a:normAutofit/>
          </a:bodyPr>
          <a:lstStyle/>
          <a:p>
            <a:pPr eaLnBrk="1" hangingPunct="1"/>
            <a:r>
              <a:rPr lang="en-US" altLang="en-US" sz="2800" dirty="0">
                <a:ea typeface="新細明體" pitchFamily="18" charset="-120"/>
              </a:rPr>
              <a:t>F=5mm</a:t>
            </a:r>
          </a:p>
          <a:p>
            <a:pPr eaLnBrk="1" hangingPunct="1"/>
            <a:r>
              <a:rPr lang="en-US" altLang="en-US" sz="2800" dirty="0">
                <a:ea typeface="新細明體" pitchFamily="18" charset="-120"/>
              </a:rPr>
              <a:t>Z=1 meter</a:t>
            </a:r>
          </a:p>
          <a:p>
            <a:pPr eaLnBrk="1" hangingPunct="1"/>
            <a:r>
              <a:rPr lang="en-US" altLang="en-US" sz="2800" dirty="0">
                <a:ea typeface="新細明體" pitchFamily="18" charset="-120"/>
              </a:rPr>
              <a:t>A tree is 2 meters high,0.5 meters wide. What is the value of the height (y) of the tree appearing in the image?</a:t>
            </a:r>
          </a:p>
          <a:p>
            <a:pPr eaLnBrk="1" hangingPunct="1"/>
            <a:r>
              <a:rPr lang="en-US" altLang="en-US" sz="2800" dirty="0">
                <a:solidFill>
                  <a:srgbClr val="0070C0"/>
                </a:solidFill>
                <a:ea typeface="新細明體" pitchFamily="18" charset="-120"/>
              </a:rPr>
              <a:t>MC question, choices:</a:t>
            </a:r>
          </a:p>
          <a:p>
            <a:pPr eaLnBrk="1" hangingPunct="1"/>
            <a:r>
              <a:rPr lang="en-US" altLang="en-US" sz="2800" dirty="0">
                <a:solidFill>
                  <a:srgbClr val="0070C0"/>
                </a:solidFill>
                <a:ea typeface="新細明體" pitchFamily="18" charset="-120"/>
              </a:rPr>
              <a:t>(1) y=5mm; (2) y=10mm; (3) y=15mm, (4) y=20mm, </a:t>
            </a:r>
          </a:p>
          <a:p>
            <a:pPr eaLnBrk="1" hangingPunct="1"/>
            <a:r>
              <a:rPr lang="en-US" altLang="en-US" sz="2800" dirty="0">
                <a:ea typeface="新細明體" pitchFamily="18" charset="-120"/>
              </a:rPr>
              <a:t>Sketch the diagram.</a:t>
            </a:r>
          </a:p>
          <a:p>
            <a:pPr eaLnBrk="1" hangingPunct="1"/>
            <a:endParaRPr lang="en-US" altLang="en-US" sz="2800" i="1"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21</a:t>
            </a:fld>
            <a:endParaRPr lang="en-US" altLang="en-US"/>
          </a:p>
        </p:txBody>
      </p:sp>
      <p:pic>
        <p:nvPicPr>
          <p:cNvPr id="5" name="Picture 4" descr="Qr code&#10;&#10;Description automatically generated">
            <a:extLst>
              <a:ext uri="{FF2B5EF4-FFF2-40B4-BE49-F238E27FC236}">
                <a16:creationId xmlns:a16="http://schemas.microsoft.com/office/drawing/2014/main" id="{2039CE10-2216-C205-5896-087E46D8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88648"/>
            <a:ext cx="1905000" cy="190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74638"/>
            <a:ext cx="8229600" cy="1143000"/>
          </a:xfrm>
        </p:spPr>
        <p:txBody>
          <a:bodyPr/>
          <a:lstStyle/>
          <a:p>
            <a:pPr eaLnBrk="1" hangingPunct="1"/>
            <a:r>
              <a:rPr lang="en-US" altLang="en-US" dirty="0">
                <a:solidFill>
                  <a:srgbClr val="FF0000"/>
                </a:solidFill>
                <a:ea typeface="新細明體" pitchFamily="18" charset="-120"/>
              </a:rPr>
              <a:t>Answer</a:t>
            </a:r>
            <a:r>
              <a:rPr lang="en-US" altLang="en-US" dirty="0">
                <a:ea typeface="新細明體" pitchFamily="18" charset="-120"/>
              </a:rPr>
              <a:t>: </a:t>
            </a:r>
            <a:r>
              <a:rPr lang="en-US" altLang="zh-TW" dirty="0"/>
              <a:t>Worksheet</a:t>
            </a:r>
            <a:r>
              <a:rPr lang="en-US" altLang="en-US" dirty="0">
                <a:ea typeface="新細明體" pitchFamily="18" charset="-120"/>
              </a:rPr>
              <a:t> 1</a:t>
            </a:r>
          </a:p>
        </p:txBody>
      </p:sp>
      <p:sp>
        <p:nvSpPr>
          <p:cNvPr id="4099" name="Rectangle 3"/>
          <p:cNvSpPr>
            <a:spLocks noGrp="1" noChangeArrowheads="1"/>
          </p:cNvSpPr>
          <p:nvPr>
            <p:ph idx="1"/>
          </p:nvPr>
        </p:nvSpPr>
        <p:spPr>
          <a:xfrm>
            <a:off x="457200" y="1295400"/>
            <a:ext cx="8229600" cy="5287962"/>
          </a:xfrm>
        </p:spPr>
        <p:txBody>
          <a:bodyPr>
            <a:normAutofit fontScale="92500" lnSpcReduction="20000"/>
          </a:bodyPr>
          <a:lstStyle/>
          <a:p>
            <a:pPr eaLnBrk="1" hangingPunct="1"/>
            <a:r>
              <a:rPr lang="en-US" altLang="en-US" sz="3000" dirty="0">
                <a:ea typeface="新細明體" pitchFamily="18" charset="-120"/>
              </a:rPr>
              <a:t>F=5mm</a:t>
            </a:r>
          </a:p>
          <a:p>
            <a:pPr eaLnBrk="1" hangingPunct="1"/>
            <a:r>
              <a:rPr lang="en-US" altLang="en-US" sz="3000" dirty="0">
                <a:ea typeface="新細明體" pitchFamily="18" charset="-120"/>
              </a:rPr>
              <a:t>Z=1 meter</a:t>
            </a:r>
          </a:p>
          <a:p>
            <a:pPr eaLnBrk="1" hangingPunct="1"/>
            <a:r>
              <a:rPr lang="en-US" altLang="en-US" sz="3000" dirty="0">
                <a:ea typeface="新細明體" pitchFamily="18" charset="-120"/>
              </a:rPr>
              <a:t>A tree is 2 meters high,0.5 meters wide. What is the value of the height of the tree appearing in the image?</a:t>
            </a:r>
          </a:p>
          <a:p>
            <a:pPr eaLnBrk="1" hangingPunct="1"/>
            <a:r>
              <a:rPr lang="en-US" altLang="en-US" sz="3000" dirty="0">
                <a:ea typeface="新細明體" pitchFamily="18" charset="-120"/>
              </a:rPr>
              <a:t>Answer: using </a:t>
            </a:r>
            <a:r>
              <a:rPr lang="en-US" altLang="zh-TW" sz="2200" i="1" dirty="0"/>
              <a:t>y=F*</a:t>
            </a:r>
            <a:r>
              <a:rPr lang="en-US" altLang="zh-TW" sz="2200" i="1" dirty="0" err="1"/>
              <a:t>Y</a:t>
            </a:r>
            <a:r>
              <a:rPr lang="en-US" altLang="zh-TW" sz="2200" i="1" baseline="-25000" dirty="0" err="1"/>
              <a:t>c</a:t>
            </a:r>
            <a:r>
              <a:rPr lang="en-US" altLang="zh-TW" sz="2200" i="1" baseline="-25000" dirty="0"/>
              <a:t> </a:t>
            </a:r>
            <a:r>
              <a:rPr lang="en-US" altLang="zh-TW" sz="2200" i="1" dirty="0"/>
              <a:t>/</a:t>
            </a:r>
            <a:r>
              <a:rPr lang="en-US" altLang="zh-TW" sz="2200" i="1" dirty="0" err="1"/>
              <a:t>Z</a:t>
            </a:r>
            <a:r>
              <a:rPr lang="en-US" altLang="zh-TW" sz="2200" i="1" baseline="-25000" dirty="0" err="1"/>
              <a:t>c</a:t>
            </a:r>
            <a:endParaRPr lang="en-US" altLang="zh-TW" sz="2200" i="1" dirty="0"/>
          </a:p>
          <a:p>
            <a:pPr eaLnBrk="1" hangingPunct="1"/>
            <a:r>
              <a:rPr lang="en-US" altLang="zh-TW" sz="2800" i="1" dirty="0"/>
              <a:t>height=y=F*Y/Z=5x10</a:t>
            </a:r>
            <a:r>
              <a:rPr lang="en-US" altLang="zh-TW" sz="2800" i="1" baseline="30000" dirty="0"/>
              <a:t>-3</a:t>
            </a:r>
            <a:r>
              <a:rPr lang="en-US" altLang="zh-TW" sz="2800" i="1" dirty="0"/>
              <a:t>x2 meters/1 meter=10mm </a:t>
            </a:r>
          </a:p>
          <a:p>
            <a:pPr lvl="1" eaLnBrk="1" hangingPunct="1"/>
            <a:r>
              <a:rPr lang="en-US" altLang="zh-TW" sz="2000" i="1" dirty="0"/>
              <a:t>or 5*2*10^-3/1 =10mm</a:t>
            </a:r>
          </a:p>
          <a:p>
            <a:pPr eaLnBrk="1" hangingPunct="1"/>
            <a:r>
              <a:rPr lang="en-US" altLang="en-US" sz="2000" dirty="0">
                <a:solidFill>
                  <a:srgbClr val="FF0000"/>
                </a:solidFill>
                <a:ea typeface="新細明體" pitchFamily="18" charset="-120"/>
              </a:rPr>
              <a:t>MC question, choices:</a:t>
            </a:r>
          </a:p>
          <a:p>
            <a:pPr eaLnBrk="1" hangingPunct="1"/>
            <a:r>
              <a:rPr lang="en-US" altLang="en-US" sz="2000" dirty="0">
                <a:solidFill>
                  <a:srgbClr val="FF0000"/>
                </a:solidFill>
                <a:ea typeface="新細明體" pitchFamily="18" charset="-120"/>
              </a:rPr>
              <a:t>(1) y=5mm; (2) y=10mm; (3) y=15mm, (4) y=20mm. </a:t>
            </a:r>
          </a:p>
          <a:p>
            <a:pPr eaLnBrk="1" hangingPunct="1"/>
            <a:r>
              <a:rPr lang="en-US" altLang="en-US" sz="2000" dirty="0">
                <a:solidFill>
                  <a:srgbClr val="FF0000"/>
                </a:solidFill>
                <a:ea typeface="新細明體" pitchFamily="18" charset="-120"/>
              </a:rPr>
              <a:t> Answer (2) y=10mm is correct</a:t>
            </a:r>
          </a:p>
          <a:p>
            <a:r>
              <a:rPr lang="en-US" altLang="zh-TW" sz="2200" i="1" dirty="0"/>
              <a:t>also</a:t>
            </a:r>
          </a:p>
          <a:p>
            <a:pPr eaLnBrk="1" hangingPunct="1"/>
            <a:r>
              <a:rPr lang="en-US" altLang="zh-TW" sz="2200" i="1" dirty="0"/>
              <a:t>Width=x=F*X/Z=5x10</a:t>
            </a:r>
            <a:r>
              <a:rPr lang="en-US" altLang="zh-TW" sz="2200" i="1" baseline="30000" dirty="0"/>
              <a:t>-3</a:t>
            </a:r>
            <a:r>
              <a:rPr lang="en-US" altLang="zh-TW" sz="2200" i="1" dirty="0"/>
              <a:t>x0.5 meters/1 meter=0.0025 meter=2.5mm, </a:t>
            </a:r>
          </a:p>
          <a:p>
            <a:pPr lvl="1" eaLnBrk="1" hangingPunct="1"/>
            <a:r>
              <a:rPr lang="en-US" altLang="zh-TW" sz="1700" i="1" dirty="0"/>
              <a:t>or =5*0.5*10^-3*1 =2.5mm</a:t>
            </a:r>
          </a:p>
          <a:p>
            <a:pPr eaLnBrk="1" hangingPunct="1"/>
            <a:endParaRPr lang="en-US" altLang="zh-TW" sz="2000" i="1" dirty="0"/>
          </a:p>
          <a:p>
            <a:pPr eaLnBrk="1" hangingPunct="1"/>
            <a:endParaRPr lang="en-US" altLang="en-US" sz="2000" i="1"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22</a:t>
            </a:fld>
            <a:endParaRPr lang="en-US" altLang="en-US"/>
          </a:p>
        </p:txBody>
      </p:sp>
    </p:spTree>
    <p:extLst>
      <p:ext uri="{BB962C8B-B14F-4D97-AF65-F5344CB8AC3E}">
        <p14:creationId xmlns:p14="http://schemas.microsoft.com/office/powerpoint/2010/main" val="59497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1325" y="325438"/>
            <a:ext cx="8229600" cy="1143000"/>
          </a:xfrm>
        </p:spPr>
        <p:txBody>
          <a:bodyPr/>
          <a:lstStyle/>
          <a:p>
            <a:pPr eaLnBrk="1" hangingPunct="1"/>
            <a:r>
              <a:rPr lang="en-US" altLang="zh-TW" sz="4000" dirty="0"/>
              <a:t>Picture element (Pixel) based image</a:t>
            </a:r>
          </a:p>
        </p:txBody>
      </p:sp>
      <p:sp>
        <p:nvSpPr>
          <p:cNvPr id="18435" name="Rectangle 3"/>
          <p:cNvSpPr>
            <a:spLocks noGrp="1" noChangeArrowheads="1"/>
          </p:cNvSpPr>
          <p:nvPr>
            <p:ph idx="1"/>
          </p:nvPr>
        </p:nvSpPr>
        <p:spPr>
          <a:xfrm>
            <a:off x="473075" y="1308099"/>
            <a:ext cx="8229600" cy="4525963"/>
          </a:xfrm>
        </p:spPr>
        <p:txBody>
          <a:bodyPr/>
          <a:lstStyle/>
          <a:p>
            <a:pPr eaLnBrk="1" hangingPunct="1"/>
            <a:r>
              <a:rPr lang="en-US" altLang="zh-TW" sz="2800" i="1" dirty="0"/>
              <a:t>[</a:t>
            </a:r>
            <a:r>
              <a:rPr lang="en-US" altLang="zh-TW" sz="2800" i="1" dirty="0" err="1"/>
              <a:t>x,y</a:t>
            </a:r>
            <a:r>
              <a:rPr lang="en-US" altLang="zh-TW" sz="2800" i="1" dirty="0"/>
              <a:t>]</a:t>
            </a:r>
            <a:r>
              <a:rPr lang="en-US" altLang="zh-TW" sz="2800" i="1" baseline="30000" dirty="0"/>
              <a:t>T</a:t>
            </a:r>
            <a:r>
              <a:rPr lang="en-US" altLang="zh-TW" sz="2800" dirty="0"/>
              <a:t> is in meters, </a:t>
            </a:r>
            <a:r>
              <a:rPr lang="en-US" altLang="zh-TW" sz="2800" i="1" dirty="0"/>
              <a:t>[]</a:t>
            </a:r>
            <a:r>
              <a:rPr lang="en-US" altLang="zh-TW" sz="2800" i="1" baseline="30000" dirty="0"/>
              <a:t>T</a:t>
            </a:r>
            <a:r>
              <a:rPr lang="en-US" altLang="zh-TW" sz="2800" dirty="0"/>
              <a:t>  is transposition in matrix</a:t>
            </a:r>
          </a:p>
          <a:p>
            <a:pPr eaLnBrk="1" hangingPunct="1"/>
            <a:r>
              <a:rPr lang="en-US" altLang="zh-TW" sz="2800" i="1" dirty="0"/>
              <a:t>[</a:t>
            </a:r>
            <a:r>
              <a:rPr lang="en-US" altLang="zh-TW" sz="2800" i="1" dirty="0" err="1"/>
              <a:t>u,v</a:t>
            </a:r>
            <a:r>
              <a:rPr lang="en-US" altLang="zh-TW" sz="2800" i="1" dirty="0"/>
              <a:t>]</a:t>
            </a:r>
            <a:r>
              <a:rPr lang="en-US" altLang="zh-TW" sz="2800" i="1" baseline="30000" dirty="0"/>
              <a:t>T</a:t>
            </a:r>
            <a:r>
              <a:rPr lang="en-US" altLang="zh-TW" sz="2800" dirty="0"/>
              <a:t> in pixels which is easy to be measured by the camera</a:t>
            </a:r>
          </a:p>
          <a:p>
            <a:pPr eaLnBrk="1" hangingPunct="1"/>
            <a:r>
              <a:rPr lang="en-US" altLang="zh-TW" sz="2800" dirty="0"/>
              <a:t>Each pixel is </a:t>
            </a:r>
            <a:r>
              <a:rPr lang="en-US" altLang="zh-TW" sz="2800" i="1" dirty="0" err="1"/>
              <a:t>Sx</a:t>
            </a:r>
            <a:r>
              <a:rPr lang="en-US" altLang="zh-TW" sz="2800" dirty="0"/>
              <a:t> wide and </a:t>
            </a:r>
            <a:r>
              <a:rPr lang="en-US" altLang="zh-TW" sz="2800" i="1" dirty="0"/>
              <a:t>Sy</a:t>
            </a:r>
            <a:r>
              <a:rPr lang="en-US" altLang="zh-TW" sz="2800" dirty="0"/>
              <a:t> high</a:t>
            </a:r>
          </a:p>
          <a:p>
            <a:pPr eaLnBrk="1" hangingPunct="1"/>
            <a:r>
              <a:rPr lang="en-US" altLang="zh-TW" sz="2800" dirty="0"/>
              <a:t>Example, </a:t>
            </a:r>
            <a:r>
              <a:rPr lang="en-US" altLang="zh-TW" sz="2800" i="1" dirty="0" err="1"/>
              <a:t>Sx</a:t>
            </a:r>
            <a:r>
              <a:rPr lang="en-US" altLang="zh-TW" sz="2800" dirty="0"/>
              <a:t> = </a:t>
            </a:r>
            <a:r>
              <a:rPr lang="en-US" altLang="zh-TW" sz="2800" i="1" dirty="0"/>
              <a:t>Sy</a:t>
            </a:r>
            <a:r>
              <a:rPr lang="en-US" altLang="zh-TW" sz="2800" dirty="0"/>
              <a:t> =5.46</a:t>
            </a:r>
            <a:r>
              <a:rPr lang="en-US" altLang="zh-TW" sz="2800" dirty="0">
                <a:sym typeface="Symbol" panose="05050102010706020507" pitchFamily="18" charset="2"/>
              </a:rPr>
              <a:t> </a:t>
            </a:r>
            <a:r>
              <a:rPr lang="en-US" altLang="zh-TW" sz="2800" dirty="0"/>
              <a:t>m (1</a:t>
            </a:r>
            <a:r>
              <a:rPr lang="en-US" altLang="zh-TW" sz="2800" dirty="0">
                <a:sym typeface="Symbol" panose="05050102010706020507" pitchFamily="18" charset="2"/>
              </a:rPr>
              <a:t></a:t>
            </a:r>
            <a:r>
              <a:rPr lang="en-US" altLang="zh-TW" sz="2800" dirty="0"/>
              <a:t>m=1x10^-6m=1 micron)</a:t>
            </a:r>
          </a:p>
          <a:p>
            <a:pPr eaLnBrk="1" hangingPunct="1"/>
            <a:endParaRPr lang="en-US" altLang="zh-TW" dirty="0"/>
          </a:p>
        </p:txBody>
      </p:sp>
      <p:sp>
        <p:nvSpPr>
          <p:cNvPr id="18438" name="Rectangle 4"/>
          <p:cNvSpPr>
            <a:spLocks noChangeArrowheads="1"/>
          </p:cNvSpPr>
          <p:nvPr/>
        </p:nvSpPr>
        <p:spPr bwMode="auto">
          <a:xfrm>
            <a:off x="3880599" y="4217692"/>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39" name="Text Box 5"/>
          <p:cNvSpPr txBox="1">
            <a:spLocks noChangeArrowheads="1"/>
          </p:cNvSpPr>
          <p:nvPr/>
        </p:nvSpPr>
        <p:spPr bwMode="auto">
          <a:xfrm>
            <a:off x="3940924" y="4859042"/>
            <a:ext cx="16562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a:latin typeface="Verdana" pitchFamily="34" charset="0"/>
              </a:rPr>
              <a:t>Sy=</a:t>
            </a:r>
            <a:r>
              <a:rPr lang="en-US" altLang="en-US" sz="1800" dirty="0">
                <a:latin typeface="Verdana" pitchFamily="34" charset="0"/>
              </a:rPr>
              <a:t>5.46</a:t>
            </a:r>
            <a:r>
              <a:rPr lang="en-US" altLang="zh-TW" sz="1800" dirty="0">
                <a:sym typeface="Symbol" panose="05050102010706020507" pitchFamily="18" charset="2"/>
              </a:rPr>
              <a:t> </a:t>
            </a:r>
            <a:r>
              <a:rPr lang="en-US" altLang="en-US" sz="1800" dirty="0">
                <a:latin typeface="Verdana" pitchFamily="34" charset="0"/>
              </a:rPr>
              <a:t>m</a:t>
            </a:r>
          </a:p>
        </p:txBody>
      </p:sp>
      <p:sp>
        <p:nvSpPr>
          <p:cNvPr id="18440" name="Text Box 6"/>
          <p:cNvSpPr txBox="1">
            <a:spLocks noChangeArrowheads="1"/>
          </p:cNvSpPr>
          <p:nvPr/>
        </p:nvSpPr>
        <p:spPr bwMode="auto">
          <a:xfrm>
            <a:off x="4626724" y="4325642"/>
            <a:ext cx="17379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1800" i="1" dirty="0" err="1">
                <a:latin typeface="Verdana" pitchFamily="34" charset="0"/>
              </a:rPr>
              <a:t>Sx</a:t>
            </a:r>
            <a:r>
              <a:rPr lang="en-US" altLang="en-US" sz="1800" dirty="0">
                <a:latin typeface="Verdana" pitchFamily="34" charset="0"/>
              </a:rPr>
              <a:t> =5.46</a:t>
            </a:r>
            <a:r>
              <a:rPr lang="en-US" altLang="zh-TW" sz="1800" dirty="0">
                <a:sym typeface="Symbol" panose="05050102010706020507" pitchFamily="18" charset="2"/>
              </a:rPr>
              <a:t> </a:t>
            </a:r>
            <a:r>
              <a:rPr lang="en-US" altLang="en-US" sz="1800" dirty="0">
                <a:latin typeface="Verdana" pitchFamily="34" charset="0"/>
              </a:rPr>
              <a:t>m</a:t>
            </a:r>
          </a:p>
        </p:txBody>
      </p:sp>
      <p:sp>
        <p:nvSpPr>
          <p:cNvPr id="18441" name="Rectangle 7"/>
          <p:cNvSpPr>
            <a:spLocks noChangeArrowheads="1"/>
          </p:cNvSpPr>
          <p:nvPr/>
        </p:nvSpPr>
        <p:spPr bwMode="auto">
          <a:xfrm>
            <a:off x="756399" y="4065292"/>
            <a:ext cx="1676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dirty="0">
              <a:latin typeface="Verdana" pitchFamily="34" charset="0"/>
            </a:endParaRPr>
          </a:p>
          <a:p>
            <a:pPr algn="ctr">
              <a:spcBef>
                <a:spcPct val="0"/>
              </a:spcBef>
              <a:buFontTx/>
              <a:buNone/>
            </a:pPr>
            <a:r>
              <a:rPr lang="en-US" altLang="en-US" sz="1800" dirty="0">
                <a:latin typeface="Verdana" pitchFamily="34" charset="0"/>
              </a:rPr>
              <a:t>Image=</a:t>
            </a:r>
          </a:p>
          <a:p>
            <a:pPr algn="ctr">
              <a:spcBef>
                <a:spcPct val="0"/>
              </a:spcBef>
              <a:buFontTx/>
              <a:buNone/>
            </a:pPr>
            <a:r>
              <a:rPr lang="en-US" altLang="en-US" sz="1800" dirty="0">
                <a:latin typeface="Verdana" pitchFamily="34" charset="0"/>
              </a:rPr>
              <a:t>1024x768 </a:t>
            </a:r>
          </a:p>
          <a:p>
            <a:pPr algn="ctr">
              <a:spcBef>
                <a:spcPct val="0"/>
              </a:spcBef>
              <a:buFontTx/>
              <a:buNone/>
            </a:pPr>
            <a:r>
              <a:rPr lang="en-US" altLang="en-US" sz="1800" dirty="0">
                <a:latin typeface="Verdana" pitchFamily="34" charset="0"/>
              </a:rPr>
              <a:t>pixels</a:t>
            </a:r>
          </a:p>
        </p:txBody>
      </p:sp>
      <p:sp>
        <p:nvSpPr>
          <p:cNvPr id="18442" name="Rectangle 8"/>
          <p:cNvSpPr>
            <a:spLocks noChangeArrowheads="1"/>
          </p:cNvSpPr>
          <p:nvPr/>
        </p:nvSpPr>
        <p:spPr bwMode="auto">
          <a:xfrm>
            <a:off x="1670799" y="4522492"/>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43" name="Line 9"/>
          <p:cNvSpPr>
            <a:spLocks noChangeShapeType="1"/>
          </p:cNvSpPr>
          <p:nvPr/>
        </p:nvSpPr>
        <p:spPr bwMode="auto">
          <a:xfrm flipV="1">
            <a:off x="1746999" y="4370092"/>
            <a:ext cx="2057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0"/>
          <p:cNvSpPr txBox="1">
            <a:spLocks noChangeArrowheads="1"/>
          </p:cNvSpPr>
          <p:nvPr/>
        </p:nvSpPr>
        <p:spPr bwMode="auto">
          <a:xfrm>
            <a:off x="2569324" y="402878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45" name="Text Box 12"/>
          <p:cNvSpPr txBox="1">
            <a:spLocks noChangeArrowheads="1"/>
          </p:cNvSpPr>
          <p:nvPr/>
        </p:nvSpPr>
        <p:spPr bwMode="auto">
          <a:xfrm>
            <a:off x="2493124" y="4097042"/>
            <a:ext cx="95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1 pixel</a:t>
            </a:r>
          </a:p>
        </p:txBody>
      </p:sp>
      <p:sp>
        <p:nvSpPr>
          <p:cNvPr id="18446" name="TextBox 1"/>
          <p:cNvSpPr txBox="1">
            <a:spLocks noChangeArrowheads="1"/>
          </p:cNvSpPr>
          <p:nvPr/>
        </p:nvSpPr>
        <p:spPr bwMode="auto">
          <a:xfrm>
            <a:off x="451599" y="5751217"/>
            <a:ext cx="7243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CCD Charge-coupled device </a:t>
            </a:r>
          </a:p>
          <a:p>
            <a:pPr>
              <a:spcBef>
                <a:spcPct val="0"/>
              </a:spcBef>
              <a:buFontTx/>
              <a:buNone/>
            </a:pPr>
            <a:r>
              <a:rPr lang="en-US" altLang="en-US" sz="1800">
                <a:latin typeface="Verdana" pitchFamily="34" charset="0"/>
              </a:rPr>
              <a:t>Sensor: http://en.wikipedia.org/wiki/Charge-coupled_device</a:t>
            </a:r>
          </a:p>
        </p:txBody>
      </p:sp>
      <p:sp>
        <p:nvSpPr>
          <p:cNvPr id="2" name="Footer Placeholder 1"/>
          <p:cNvSpPr>
            <a:spLocks noGrp="1"/>
          </p:cNvSpPr>
          <p:nvPr>
            <p:ph type="ftr" sz="quarter" idx="11"/>
          </p:nvPr>
        </p:nvSpPr>
        <p:spPr>
          <a:xfrm>
            <a:off x="3178924" y="6353808"/>
            <a:ext cx="2895600" cy="365125"/>
          </a:xfrm>
        </p:spPr>
        <p:txBody>
          <a:bodyPr/>
          <a:lstStyle/>
          <a:p>
            <a:pPr>
              <a:defRPr/>
            </a:pPr>
            <a:r>
              <a:rPr lang="en-US"/>
              <a:t>Cameras v240117a</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4638"/>
            <a:ext cx="8229600" cy="1143000"/>
          </a:xfrm>
        </p:spPr>
        <p:txBody>
          <a:bodyPr/>
          <a:lstStyle/>
          <a:p>
            <a:pPr eaLnBrk="1" hangingPunct="1"/>
            <a:r>
              <a:rPr lang="en-US" altLang="en-US" dirty="0">
                <a:ea typeface="新細明體" pitchFamily="18" charset="-120"/>
              </a:rPr>
              <a:t>Worksheet 2</a:t>
            </a:r>
          </a:p>
        </p:txBody>
      </p:sp>
      <p:sp>
        <p:nvSpPr>
          <p:cNvPr id="19459" name="Rectangle 3"/>
          <p:cNvSpPr>
            <a:spLocks noGrp="1" noChangeArrowheads="1"/>
          </p:cNvSpPr>
          <p:nvPr>
            <p:ph idx="1"/>
          </p:nvPr>
        </p:nvSpPr>
        <p:spPr>
          <a:xfrm>
            <a:off x="533400" y="1639888"/>
            <a:ext cx="8229600" cy="4527550"/>
          </a:xfrm>
        </p:spPr>
        <p:txBody>
          <a:bodyPr/>
          <a:lstStyle/>
          <a:p>
            <a:pPr eaLnBrk="1" hangingPunct="1"/>
            <a:r>
              <a:rPr lang="en-US" altLang="en-US" sz="2000" dirty="0">
                <a:ea typeface="新細明體" pitchFamily="18" charset="-120"/>
              </a:rPr>
              <a:t>For an image of 1280x1024 </a:t>
            </a:r>
            <a:r>
              <a:rPr lang="en-US" altLang="zh-TW" sz="2000" dirty="0"/>
              <a:t> </a:t>
            </a:r>
            <a:r>
              <a:rPr lang="en-US" altLang="zh-TW" sz="2000" i="1" dirty="0" err="1"/>
              <a:t>Sx</a:t>
            </a:r>
            <a:r>
              <a:rPr lang="en-US" altLang="zh-TW" sz="2000" dirty="0"/>
              <a:t> = </a:t>
            </a:r>
            <a:r>
              <a:rPr lang="en-US" altLang="zh-TW" sz="2000" i="1" dirty="0" err="1"/>
              <a:t>Sy</a:t>
            </a:r>
            <a:r>
              <a:rPr lang="en-US" altLang="zh-TW" sz="2000" dirty="0"/>
              <a:t> =5.2um.</a:t>
            </a:r>
          </a:p>
          <a:p>
            <a:pPr eaLnBrk="1" hangingPunct="1"/>
            <a:r>
              <a:rPr lang="en-US" altLang="zh-TW" sz="2000" dirty="0"/>
              <a:t>What is the size of the image (CMOS or CCD sensor)?</a:t>
            </a:r>
          </a:p>
          <a:p>
            <a:pPr eaLnBrk="1" hangingPunct="1"/>
            <a:r>
              <a:rPr lang="en-US" altLang="zh-TW" sz="2000" dirty="0"/>
              <a:t>Find the pixel size of your favorite camera.</a:t>
            </a:r>
          </a:p>
          <a:p>
            <a:pPr eaLnBrk="1" hangingPunct="1"/>
            <a:r>
              <a:rPr lang="en-US" altLang="zh-TW" sz="2000" dirty="0"/>
              <a:t>MC choices: Choices:</a:t>
            </a:r>
          </a:p>
          <a:p>
            <a:pPr eaLnBrk="1" hangingPunct="1"/>
            <a:r>
              <a:rPr lang="en-US" altLang="zh-TW" sz="2000" dirty="0"/>
              <a:t>(1) Dx= 4.66mm; (2) Dx= 5.66mm; </a:t>
            </a:r>
          </a:p>
          <a:p>
            <a:pPr eaLnBrk="1" hangingPunct="1"/>
            <a:r>
              <a:rPr lang="en-US" altLang="zh-TW" sz="2000" dirty="0"/>
              <a:t>(3) Dx= 6.66mm; (4) Dx= 7.66mm; </a:t>
            </a:r>
          </a:p>
          <a:p>
            <a:pPr eaLnBrk="1" hangingPunct="1"/>
            <a:r>
              <a:rPr lang="en-US" altLang="zh-TW" sz="2000" dirty="0"/>
              <a:t>Answer:________________</a:t>
            </a:r>
          </a:p>
          <a:p>
            <a:pPr eaLnBrk="1" hangingPunct="1"/>
            <a:endParaRPr lang="en-US" altLang="zh-TW" dirty="0"/>
          </a:p>
          <a:p>
            <a:pPr eaLnBrk="1" hangingPunct="1"/>
            <a:endParaRPr lang="en-US" altLang="zh-TW" dirty="0"/>
          </a:p>
          <a:p>
            <a:pPr eaLnBrk="1" hangingPunct="1"/>
            <a:endParaRPr lang="en-US" altLang="en-US" dirty="0">
              <a:ea typeface="新細明體" pitchFamily="18" charset="-120"/>
            </a:endParaRPr>
          </a:p>
        </p:txBody>
      </p:sp>
      <p:sp>
        <p:nvSpPr>
          <p:cNvPr id="19462" name="Rectangle 4"/>
          <p:cNvSpPr>
            <a:spLocks noChangeArrowheads="1"/>
          </p:cNvSpPr>
          <p:nvPr/>
        </p:nvSpPr>
        <p:spPr bwMode="auto">
          <a:xfrm>
            <a:off x="7531417" y="4884738"/>
            <a:ext cx="1143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en-US" sz="1800" dirty="0">
                <a:latin typeface="Verdana" pitchFamily="34" charset="0"/>
              </a:rPr>
              <a:t>Image</a:t>
            </a:r>
          </a:p>
          <a:p>
            <a:pPr algn="ctr">
              <a:spcBef>
                <a:spcPct val="0"/>
              </a:spcBef>
              <a:buFontTx/>
              <a:buNone/>
            </a:pPr>
            <a:r>
              <a:rPr lang="en-US" altLang="en-US" sz="1800" dirty="0">
                <a:latin typeface="Verdana" pitchFamily="34" charset="0"/>
              </a:rPr>
              <a:t>(CMOS </a:t>
            </a:r>
          </a:p>
          <a:p>
            <a:pPr algn="ctr">
              <a:spcBef>
                <a:spcPct val="0"/>
              </a:spcBef>
              <a:buFontTx/>
              <a:buNone/>
            </a:pPr>
            <a:r>
              <a:rPr lang="en-US" altLang="en-US" sz="1800" dirty="0">
                <a:latin typeface="Verdana" pitchFamily="34" charset="0"/>
              </a:rPr>
              <a:t>sensor)</a:t>
            </a:r>
          </a:p>
        </p:txBody>
      </p:sp>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8" y="4573910"/>
            <a:ext cx="5573712" cy="17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1050925" y="5983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9465" name="Text Box 10"/>
          <p:cNvSpPr txBox="1">
            <a:spLocks noChangeArrowheads="1"/>
          </p:cNvSpPr>
          <p:nvPr/>
        </p:nvSpPr>
        <p:spPr bwMode="auto">
          <a:xfrm>
            <a:off x="788988" y="5059363"/>
            <a:ext cx="147002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000">
                <a:latin typeface="Verdana" pitchFamily="34" charset="0"/>
              </a:rPr>
              <a:t>www.ovt.com</a:t>
            </a:r>
          </a:p>
          <a:p>
            <a:pPr>
              <a:spcBef>
                <a:spcPct val="0"/>
              </a:spcBef>
              <a:buFontTx/>
              <a:buNone/>
            </a:pPr>
            <a:r>
              <a:rPr lang="en-US" altLang="en-US" sz="1000">
                <a:latin typeface="Verdana" pitchFamily="34" charset="0"/>
              </a:rPr>
              <a:t>OVT CameraChip OV9620/9120 webcam camera chip</a:t>
            </a:r>
          </a:p>
        </p:txBody>
      </p:sp>
      <p:sp>
        <p:nvSpPr>
          <p:cNvPr id="19466" name="Text Box 12"/>
          <p:cNvSpPr txBox="1">
            <a:spLocks noChangeArrowheads="1"/>
          </p:cNvSpPr>
          <p:nvPr/>
        </p:nvSpPr>
        <p:spPr bwMode="auto">
          <a:xfrm>
            <a:off x="1033463" y="4518025"/>
            <a:ext cx="757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Hint:</a:t>
            </a:r>
          </a:p>
        </p:txBody>
      </p:sp>
      <p:sp>
        <p:nvSpPr>
          <p:cNvPr id="2" name="Footer Placeholder 1"/>
          <p:cNvSpPr>
            <a:spLocks noGrp="1"/>
          </p:cNvSpPr>
          <p:nvPr>
            <p:ph type="ftr" sz="quarter" idx="11"/>
          </p:nvPr>
        </p:nvSpPr>
        <p:spPr/>
        <p:txBody>
          <a:bodyPr/>
          <a:lstStyle/>
          <a:p>
            <a:pPr>
              <a:defRPr/>
            </a:pPr>
            <a:r>
              <a:rPr lang="en-US"/>
              <a:t>Cameras v240117a</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24</a:t>
            </a:fld>
            <a:endParaRPr lang="en-US" altLang="en-US"/>
          </a:p>
        </p:txBody>
      </p:sp>
      <p:sp>
        <p:nvSpPr>
          <p:cNvPr id="4" name="Rectangle 4">
            <a:extLst>
              <a:ext uri="{FF2B5EF4-FFF2-40B4-BE49-F238E27FC236}">
                <a16:creationId xmlns:a16="http://schemas.microsoft.com/office/drawing/2014/main" id="{F9CE33D0-82AF-4E01-DF63-02E54793E380}"/>
              </a:ext>
            </a:extLst>
          </p:cNvPr>
          <p:cNvSpPr>
            <a:spLocks noChangeArrowheads="1"/>
          </p:cNvSpPr>
          <p:nvPr/>
        </p:nvSpPr>
        <p:spPr bwMode="auto">
          <a:xfrm>
            <a:off x="6553200" y="2730182"/>
            <a:ext cx="1676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en-US"/>
              <a:t>Image</a:t>
            </a:r>
          </a:p>
          <a:p>
            <a:pPr algn="ctr"/>
            <a:r>
              <a:rPr lang="en-US" altLang="en-US"/>
              <a:t>(CMOS sensor)</a:t>
            </a:r>
          </a:p>
        </p:txBody>
      </p:sp>
      <p:sp>
        <p:nvSpPr>
          <p:cNvPr id="5" name="Right Brace 4">
            <a:extLst>
              <a:ext uri="{FF2B5EF4-FFF2-40B4-BE49-F238E27FC236}">
                <a16:creationId xmlns:a16="http://schemas.microsoft.com/office/drawing/2014/main" id="{538B258C-E4EE-5580-3DD6-2EDE6BBF2A33}"/>
              </a:ext>
            </a:extLst>
          </p:cNvPr>
          <p:cNvSpPr/>
          <p:nvPr/>
        </p:nvSpPr>
        <p:spPr>
          <a:xfrm>
            <a:off x="8328818" y="2844482"/>
            <a:ext cx="258763"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2E671A97-C769-25D6-82A1-1E58EB09524F}"/>
              </a:ext>
            </a:extLst>
          </p:cNvPr>
          <p:cNvSpPr/>
          <p:nvPr/>
        </p:nvSpPr>
        <p:spPr>
          <a:xfrm rot="16200000">
            <a:off x="7258050" y="1644332"/>
            <a:ext cx="266700" cy="1638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F48699A-17BD-91EA-861D-9217E0CE6A26}"/>
              </a:ext>
            </a:extLst>
          </p:cNvPr>
          <p:cNvSpPr txBox="1"/>
          <p:nvPr/>
        </p:nvSpPr>
        <p:spPr>
          <a:xfrm>
            <a:off x="7104697" y="2046961"/>
            <a:ext cx="426720" cy="369332"/>
          </a:xfrm>
          <a:prstGeom prst="rect">
            <a:avLst/>
          </a:prstGeom>
          <a:noFill/>
        </p:spPr>
        <p:txBody>
          <a:bodyPr wrap="none" rtlCol="0">
            <a:spAutoFit/>
          </a:bodyPr>
          <a:lstStyle/>
          <a:p>
            <a:r>
              <a:rPr lang="en-US" dirty="0"/>
              <a:t>Dx</a:t>
            </a:r>
          </a:p>
        </p:txBody>
      </p:sp>
      <p:sp>
        <p:nvSpPr>
          <p:cNvPr id="8" name="TextBox 7">
            <a:extLst>
              <a:ext uri="{FF2B5EF4-FFF2-40B4-BE49-F238E27FC236}">
                <a16:creationId xmlns:a16="http://schemas.microsoft.com/office/drawing/2014/main" id="{3D8DC74E-0DEA-71F4-E940-E014FCA31C42}"/>
              </a:ext>
            </a:extLst>
          </p:cNvPr>
          <p:cNvSpPr txBox="1"/>
          <p:nvPr/>
        </p:nvSpPr>
        <p:spPr>
          <a:xfrm>
            <a:off x="8547236" y="3088561"/>
            <a:ext cx="431528" cy="369332"/>
          </a:xfrm>
          <a:prstGeom prst="rect">
            <a:avLst/>
          </a:prstGeom>
          <a:noFill/>
        </p:spPr>
        <p:txBody>
          <a:bodyPr wrap="none" rtlCol="0">
            <a:spAutoFit/>
          </a:bodyPr>
          <a:lstStyle/>
          <a:p>
            <a:r>
              <a:rPr lang="en-US" dirty="0"/>
              <a:t>Dy</a:t>
            </a:r>
          </a:p>
        </p:txBody>
      </p:sp>
      <p:pic>
        <p:nvPicPr>
          <p:cNvPr id="2050" name="Picture 2">
            <a:extLst>
              <a:ext uri="{FF2B5EF4-FFF2-40B4-BE49-F238E27FC236}">
                <a16:creationId xmlns:a16="http://schemas.microsoft.com/office/drawing/2014/main" id="{8501B887-75F5-5AB8-63B6-C5EBE58F7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282" y="594098"/>
            <a:ext cx="1492318" cy="14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3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1143000"/>
          </a:xfrm>
        </p:spPr>
        <p:txBody>
          <a:bodyPr/>
          <a:lstStyle/>
          <a:p>
            <a:pPr eaLnBrk="1" hangingPunct="1"/>
            <a:r>
              <a:rPr lang="en-US" altLang="en-US" dirty="0">
                <a:solidFill>
                  <a:srgbClr val="FF0000"/>
                </a:solidFill>
                <a:ea typeface="新細明體" pitchFamily="18" charset="-120"/>
              </a:rPr>
              <a:t>Answer</a:t>
            </a:r>
            <a:r>
              <a:rPr lang="en-US" altLang="en-US" dirty="0">
                <a:ea typeface="新細明體" pitchFamily="18" charset="-120"/>
              </a:rPr>
              <a:t>: </a:t>
            </a:r>
            <a:r>
              <a:rPr lang="en-US" altLang="zh-TW" dirty="0"/>
              <a:t>Worksheet</a:t>
            </a:r>
            <a:r>
              <a:rPr lang="en-US" altLang="en-US" dirty="0">
                <a:ea typeface="新細明體" pitchFamily="18" charset="-120"/>
              </a:rPr>
              <a:t> 2</a:t>
            </a:r>
          </a:p>
        </p:txBody>
      </p:sp>
      <p:sp>
        <p:nvSpPr>
          <p:cNvPr id="5123" name="Rectangle 3"/>
          <p:cNvSpPr>
            <a:spLocks noGrp="1" noChangeArrowheads="1"/>
          </p:cNvSpPr>
          <p:nvPr>
            <p:ph idx="1"/>
          </p:nvPr>
        </p:nvSpPr>
        <p:spPr/>
        <p:txBody>
          <a:bodyPr/>
          <a:lstStyle/>
          <a:p>
            <a:pPr eaLnBrk="1" hangingPunct="1"/>
            <a:r>
              <a:rPr lang="en-US" altLang="en-US" sz="2400" dirty="0">
                <a:ea typeface="新細明體" pitchFamily="18" charset="-120"/>
              </a:rPr>
              <a:t>For an image of 1280x1024, </a:t>
            </a:r>
            <a:r>
              <a:rPr lang="en-US" altLang="zh-TW" sz="2400" dirty="0"/>
              <a:t> </a:t>
            </a:r>
            <a:r>
              <a:rPr lang="en-US" altLang="zh-TW" sz="2400" i="1" dirty="0" err="1"/>
              <a:t>Sx</a:t>
            </a:r>
            <a:r>
              <a:rPr lang="en-US" altLang="zh-TW" sz="2400" dirty="0"/>
              <a:t> = </a:t>
            </a:r>
            <a:r>
              <a:rPr lang="en-US" altLang="zh-TW" sz="2400" i="1" dirty="0" err="1"/>
              <a:t>Sy</a:t>
            </a:r>
            <a:r>
              <a:rPr lang="en-US" altLang="zh-TW" sz="2400" dirty="0"/>
              <a:t> =5.2um.</a:t>
            </a:r>
          </a:p>
          <a:p>
            <a:pPr eaLnBrk="1" hangingPunct="1"/>
            <a:r>
              <a:rPr lang="en-US" altLang="zh-TW" sz="2400" dirty="0"/>
              <a:t>What is the size of the image (CMOS or CCD sensor)?</a:t>
            </a:r>
          </a:p>
          <a:p>
            <a:pPr eaLnBrk="1" hangingPunct="1"/>
            <a:r>
              <a:rPr lang="en-US" altLang="zh-TW" sz="2400" dirty="0"/>
              <a:t>1280*5.2um =1280*5.2*10^-6 =</a:t>
            </a:r>
            <a:r>
              <a:rPr lang="en-US" sz="2400" dirty="0"/>
              <a:t> 0.00666</a:t>
            </a:r>
            <a:r>
              <a:rPr lang="en-US" altLang="zh-TW" sz="2400" dirty="0"/>
              <a:t>m=6.66mm</a:t>
            </a:r>
          </a:p>
          <a:p>
            <a:pPr eaLnBrk="1" hangingPunct="1"/>
            <a:r>
              <a:rPr lang="en-US" altLang="zh-TW" sz="2400" dirty="0"/>
              <a:t>1024X5.2um =1024*5.2*10^-6  =</a:t>
            </a:r>
            <a:r>
              <a:rPr lang="en-US" sz="2400" dirty="0"/>
              <a:t> 0.00532</a:t>
            </a:r>
            <a:r>
              <a:rPr lang="en-US" altLang="zh-TW" sz="2400" dirty="0"/>
              <a:t>m=5.32mm</a:t>
            </a:r>
          </a:p>
          <a:p>
            <a:pPr eaLnBrk="1" hangingPunct="1"/>
            <a:r>
              <a:rPr lang="en-US" altLang="zh-TW" sz="2400" dirty="0">
                <a:solidFill>
                  <a:srgbClr val="FF0000"/>
                </a:solidFill>
              </a:rPr>
              <a:t>MC choices: Choices:</a:t>
            </a:r>
          </a:p>
          <a:p>
            <a:pPr eaLnBrk="1" hangingPunct="1"/>
            <a:r>
              <a:rPr lang="en-US" altLang="zh-TW" sz="2400" dirty="0">
                <a:solidFill>
                  <a:srgbClr val="FF0000"/>
                </a:solidFill>
              </a:rPr>
              <a:t>(1) Dx= 4.66mm; (2) Dx= 5.66mm; </a:t>
            </a:r>
          </a:p>
          <a:p>
            <a:pPr eaLnBrk="1" hangingPunct="1"/>
            <a:r>
              <a:rPr lang="en-US" altLang="zh-TW" sz="2400" b="1" u="sng" dirty="0">
                <a:solidFill>
                  <a:srgbClr val="FF0000"/>
                </a:solidFill>
              </a:rPr>
              <a:t>(3) Dx= 6.66mm; </a:t>
            </a:r>
            <a:r>
              <a:rPr lang="en-US" altLang="zh-TW" sz="2400" dirty="0">
                <a:solidFill>
                  <a:srgbClr val="FF0000"/>
                </a:solidFill>
              </a:rPr>
              <a:t>(4) Dx= 7.66mm; </a:t>
            </a:r>
          </a:p>
          <a:p>
            <a:pPr eaLnBrk="1" hangingPunct="1"/>
            <a:r>
              <a:rPr lang="en-US" altLang="zh-TW" sz="2400" dirty="0">
                <a:solidFill>
                  <a:srgbClr val="FF0000"/>
                </a:solidFill>
              </a:rPr>
              <a:t>Answer (3) is correct</a:t>
            </a:r>
          </a:p>
          <a:p>
            <a:pPr eaLnBrk="1" hangingPunct="1"/>
            <a:endParaRPr lang="en-US" altLang="zh-TW" sz="2400" dirty="0"/>
          </a:p>
          <a:p>
            <a:pPr eaLnBrk="1" hangingPunct="1"/>
            <a:endParaRPr lang="en-US" altLang="zh-TW" dirty="0"/>
          </a:p>
          <a:p>
            <a:pPr eaLnBrk="1" hangingPunct="1"/>
            <a:endParaRPr lang="en-US" altLang="en-US" dirty="0">
              <a:ea typeface="新細明體" pitchFamily="18" charset="-120"/>
            </a:endParaRPr>
          </a:p>
        </p:txBody>
      </p:sp>
      <p:sp>
        <p:nvSpPr>
          <p:cNvPr id="5126" name="Rectangle 4"/>
          <p:cNvSpPr>
            <a:spLocks noChangeArrowheads="1"/>
          </p:cNvSpPr>
          <p:nvPr/>
        </p:nvSpPr>
        <p:spPr bwMode="auto">
          <a:xfrm>
            <a:off x="6705600" y="4572000"/>
            <a:ext cx="1676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en-US"/>
              <a:t>Image</a:t>
            </a:r>
          </a:p>
          <a:p>
            <a:pPr algn="ctr"/>
            <a:r>
              <a:rPr lang="en-US" altLang="en-US"/>
              <a:t>(CMOS sensor)</a:t>
            </a:r>
          </a:p>
        </p:txBody>
      </p:sp>
      <p:sp>
        <p:nvSpPr>
          <p:cNvPr id="5127" name="Line 5"/>
          <p:cNvSpPr>
            <a:spLocks noChangeShapeType="1"/>
          </p:cNvSpPr>
          <p:nvPr/>
        </p:nvSpPr>
        <p:spPr bwMode="auto">
          <a:xfrm>
            <a:off x="6629400" y="2819400"/>
            <a:ext cx="914400" cy="13525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6"/>
          <p:cNvSpPr>
            <a:spLocks noChangeShapeType="1"/>
          </p:cNvSpPr>
          <p:nvPr/>
        </p:nvSpPr>
        <p:spPr bwMode="auto">
          <a:xfrm>
            <a:off x="7467600" y="3276600"/>
            <a:ext cx="1371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029200"/>
            <a:ext cx="3459163"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Text Box 8"/>
          <p:cNvSpPr txBox="1">
            <a:spLocks noChangeArrowheads="1"/>
          </p:cNvSpPr>
          <p:nvPr/>
        </p:nvSpPr>
        <p:spPr bwMode="auto">
          <a:xfrm>
            <a:off x="1050925" y="5983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31" name="Text Box 9"/>
          <p:cNvSpPr txBox="1">
            <a:spLocks noChangeArrowheads="1"/>
          </p:cNvSpPr>
          <p:nvPr/>
        </p:nvSpPr>
        <p:spPr bwMode="auto">
          <a:xfrm>
            <a:off x="609600" y="5105400"/>
            <a:ext cx="2362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000"/>
              <a:t>www.ovt.com</a:t>
            </a:r>
          </a:p>
          <a:p>
            <a:r>
              <a:rPr lang="en-US" altLang="en-US" sz="1000"/>
              <a:t>OVT CameraChip OV9620/9120 webcam camera chip</a:t>
            </a:r>
          </a:p>
        </p:txBody>
      </p:sp>
      <p:sp>
        <p:nvSpPr>
          <p:cNvPr id="2" name="Right Brace 1"/>
          <p:cNvSpPr/>
          <p:nvPr/>
        </p:nvSpPr>
        <p:spPr>
          <a:xfrm>
            <a:off x="8481218" y="4686300"/>
            <a:ext cx="258763"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p:cNvSpPr/>
          <p:nvPr/>
        </p:nvSpPr>
        <p:spPr>
          <a:xfrm rot="16200000">
            <a:off x="7410450" y="3486150"/>
            <a:ext cx="266700" cy="1638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25</a:t>
            </a:fld>
            <a:endParaRPr lang="en-US" altLang="en-US"/>
          </a:p>
        </p:txBody>
      </p:sp>
      <p:sp>
        <p:nvSpPr>
          <p:cNvPr id="6" name="TextBox 5">
            <a:extLst>
              <a:ext uri="{FF2B5EF4-FFF2-40B4-BE49-F238E27FC236}">
                <a16:creationId xmlns:a16="http://schemas.microsoft.com/office/drawing/2014/main" id="{65678059-C500-AA56-8D3B-25DABC3B4CF5}"/>
              </a:ext>
            </a:extLst>
          </p:cNvPr>
          <p:cNvSpPr txBox="1"/>
          <p:nvPr/>
        </p:nvSpPr>
        <p:spPr>
          <a:xfrm>
            <a:off x="7357031" y="3739634"/>
            <a:ext cx="426720" cy="369332"/>
          </a:xfrm>
          <a:prstGeom prst="rect">
            <a:avLst/>
          </a:prstGeom>
          <a:noFill/>
        </p:spPr>
        <p:txBody>
          <a:bodyPr wrap="none" rtlCol="0">
            <a:spAutoFit/>
          </a:bodyPr>
          <a:lstStyle/>
          <a:p>
            <a:r>
              <a:rPr lang="en-US" dirty="0"/>
              <a:t>Dx</a:t>
            </a:r>
          </a:p>
        </p:txBody>
      </p:sp>
      <p:sp>
        <p:nvSpPr>
          <p:cNvPr id="7" name="TextBox 6">
            <a:extLst>
              <a:ext uri="{FF2B5EF4-FFF2-40B4-BE49-F238E27FC236}">
                <a16:creationId xmlns:a16="http://schemas.microsoft.com/office/drawing/2014/main" id="{BFF830D9-AA87-3A00-4D81-9EBA6BE61228}"/>
              </a:ext>
            </a:extLst>
          </p:cNvPr>
          <p:cNvSpPr txBox="1"/>
          <p:nvPr/>
        </p:nvSpPr>
        <p:spPr>
          <a:xfrm>
            <a:off x="8775064" y="4844534"/>
            <a:ext cx="431528" cy="369332"/>
          </a:xfrm>
          <a:prstGeom prst="rect">
            <a:avLst/>
          </a:prstGeom>
          <a:noFill/>
        </p:spPr>
        <p:txBody>
          <a:bodyPr wrap="none" rtlCol="0">
            <a:spAutoFit/>
          </a:bodyPr>
          <a:lstStyle/>
          <a:p>
            <a:r>
              <a:rPr lang="en-US" dirty="0"/>
              <a:t>Dy</a:t>
            </a:r>
          </a:p>
        </p:txBody>
      </p:sp>
    </p:spTree>
    <p:extLst>
      <p:ext uri="{BB962C8B-B14F-4D97-AF65-F5344CB8AC3E}">
        <p14:creationId xmlns:p14="http://schemas.microsoft.com/office/powerpoint/2010/main" val="380054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229600" cy="1143000"/>
          </a:xfrm>
        </p:spPr>
        <p:txBody>
          <a:bodyPr/>
          <a:lstStyle/>
          <a:p>
            <a:pPr eaLnBrk="1" hangingPunct="1"/>
            <a:r>
              <a:rPr lang="en-US" altLang="en-US">
                <a:ea typeface="新細明體" pitchFamily="18" charset="-120"/>
              </a:rPr>
              <a:t>Image center</a:t>
            </a:r>
          </a:p>
        </p:txBody>
      </p:sp>
      <p:sp>
        <p:nvSpPr>
          <p:cNvPr id="20483" name="Rectangle 3"/>
          <p:cNvSpPr>
            <a:spLocks noGrp="1" noChangeArrowheads="1"/>
          </p:cNvSpPr>
          <p:nvPr>
            <p:ph idx="1"/>
          </p:nvPr>
        </p:nvSpPr>
        <p:spPr/>
        <p:txBody>
          <a:bodyPr/>
          <a:lstStyle/>
          <a:p>
            <a:pPr eaLnBrk="1" hangingPunct="1"/>
            <a:r>
              <a:rPr lang="en-US" altLang="en-US" sz="2400" dirty="0">
                <a:ea typeface="新細明體" pitchFamily="18" charset="-120"/>
              </a:rPr>
              <a:t>In picture files, usually no negative pixel is used because the origin is at one of the corners (e.g. the right bottom (1,1))</a:t>
            </a:r>
          </a:p>
          <a:p>
            <a:pPr eaLnBrk="1" hangingPunct="1"/>
            <a:r>
              <a:rPr lang="en-US" altLang="en-US" sz="2400" dirty="0">
                <a:ea typeface="新細明體" pitchFamily="18" charset="-120"/>
              </a:rPr>
              <a:t>Center of CCD is placed at C= </a:t>
            </a:r>
            <a:r>
              <a:rPr kumimoji="1" lang="en-US" altLang="en-US" sz="2400" dirty="0">
                <a:ea typeface="新細明體" pitchFamily="18" charset="-120"/>
              </a:rPr>
              <a:t>(</a:t>
            </a:r>
            <a:r>
              <a:rPr kumimoji="1" lang="en-US" altLang="en-US" sz="2400" dirty="0" err="1">
                <a:ea typeface="新細明體" pitchFamily="18" charset="-120"/>
              </a:rPr>
              <a:t>Ox,Oy</a:t>
            </a:r>
            <a:r>
              <a:rPr kumimoji="1" lang="en-US" altLang="en-US" sz="2400" dirty="0">
                <a:ea typeface="新細明體" pitchFamily="18" charset="-120"/>
              </a:rPr>
              <a:t>)</a:t>
            </a:r>
          </a:p>
        </p:txBody>
      </p:sp>
      <p:sp>
        <p:nvSpPr>
          <p:cNvPr id="20486" name="Rectangle 16"/>
          <p:cNvSpPr>
            <a:spLocks noChangeArrowheads="1"/>
          </p:cNvSpPr>
          <p:nvPr/>
        </p:nvSpPr>
        <p:spPr bwMode="auto">
          <a:xfrm>
            <a:off x="457200" y="1600200"/>
            <a:ext cx="4038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buFontTx/>
              <a:buNone/>
            </a:pPr>
            <a:r>
              <a:rPr lang="en-US" altLang="en-US" sz="2800">
                <a:latin typeface="Verdana" pitchFamily="34" charset="0"/>
              </a:rPr>
              <a:t> </a:t>
            </a:r>
          </a:p>
        </p:txBody>
      </p:sp>
      <p:sp>
        <p:nvSpPr>
          <p:cNvPr id="20487" name="Rectangle 17"/>
          <p:cNvSpPr>
            <a:spLocks noChangeArrowheads="1"/>
          </p:cNvSpPr>
          <p:nvPr/>
        </p:nvSpPr>
        <p:spPr bwMode="auto">
          <a:xfrm>
            <a:off x="2819400" y="35052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r>
              <a:rPr kumimoji="1" lang="en-US" altLang="en-US" sz="1800">
                <a:latin typeface="Arial" charset="0"/>
              </a:rPr>
              <a:t>                CCD</a:t>
            </a:r>
          </a:p>
        </p:txBody>
      </p:sp>
      <p:sp>
        <p:nvSpPr>
          <p:cNvPr id="20488" name="Line 18"/>
          <p:cNvSpPr>
            <a:spLocks noChangeShapeType="1"/>
          </p:cNvSpPr>
          <p:nvPr/>
        </p:nvSpPr>
        <p:spPr bwMode="auto">
          <a:xfrm flipV="1">
            <a:off x="2286000" y="4876800"/>
            <a:ext cx="4724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9"/>
          <p:cNvSpPr>
            <a:spLocks noChangeShapeType="1"/>
          </p:cNvSpPr>
          <p:nvPr/>
        </p:nvSpPr>
        <p:spPr bwMode="auto">
          <a:xfrm>
            <a:off x="4876800" y="3429000"/>
            <a:ext cx="0" cy="2819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20"/>
          <p:cNvSpPr>
            <a:spLocks noChangeShapeType="1"/>
          </p:cNvSpPr>
          <p:nvPr/>
        </p:nvSpPr>
        <p:spPr bwMode="auto">
          <a:xfrm>
            <a:off x="6934200" y="3124200"/>
            <a:ext cx="0" cy="3200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Text Box 21"/>
          <p:cNvSpPr txBox="1">
            <a:spLocks noChangeArrowheads="1"/>
          </p:cNvSpPr>
          <p:nvPr/>
        </p:nvSpPr>
        <p:spPr bwMode="auto">
          <a:xfrm>
            <a:off x="1447800" y="54864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u</a:t>
            </a:r>
            <a:r>
              <a:rPr kumimoji="1" lang="en-US" altLang="en-US" sz="1800">
                <a:latin typeface="Arial" charset="0"/>
              </a:rPr>
              <a:t> (pixels)</a:t>
            </a:r>
          </a:p>
        </p:txBody>
      </p:sp>
      <p:sp>
        <p:nvSpPr>
          <p:cNvPr id="20492" name="Text Box 22"/>
          <p:cNvSpPr txBox="1">
            <a:spLocks noChangeArrowheads="1"/>
          </p:cNvSpPr>
          <p:nvPr/>
        </p:nvSpPr>
        <p:spPr bwMode="auto">
          <a:xfrm>
            <a:off x="7086600" y="3048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v</a:t>
            </a:r>
            <a:r>
              <a:rPr kumimoji="1" lang="en-US" altLang="en-US" sz="1800">
                <a:latin typeface="Arial" charset="0"/>
              </a:rPr>
              <a:t> (pixels)</a:t>
            </a:r>
          </a:p>
        </p:txBody>
      </p:sp>
      <p:sp>
        <p:nvSpPr>
          <p:cNvPr id="20493" name="Line 23"/>
          <p:cNvSpPr>
            <a:spLocks noChangeShapeType="1"/>
          </p:cNvSpPr>
          <p:nvPr/>
        </p:nvSpPr>
        <p:spPr bwMode="auto">
          <a:xfrm flipH="1">
            <a:off x="4953000" y="43434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24"/>
          <p:cNvSpPr txBox="1">
            <a:spLocks noChangeArrowheads="1"/>
          </p:cNvSpPr>
          <p:nvPr/>
        </p:nvSpPr>
        <p:spPr bwMode="auto">
          <a:xfrm>
            <a:off x="5257800" y="40386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(O</a:t>
            </a:r>
            <a:r>
              <a:rPr kumimoji="1" lang="en-US" altLang="en-US" sz="1800" baseline="-25000">
                <a:latin typeface="Arial" charset="0"/>
              </a:rPr>
              <a:t>x</a:t>
            </a:r>
            <a:r>
              <a:rPr kumimoji="1" lang="en-US" altLang="en-US" sz="1800">
                <a:latin typeface="Arial" charset="0"/>
              </a:rPr>
              <a:t>,O</a:t>
            </a:r>
            <a:r>
              <a:rPr kumimoji="1" lang="en-US" altLang="en-US" sz="1800" baseline="-25000">
                <a:latin typeface="Arial" charset="0"/>
              </a:rPr>
              <a:t>y</a:t>
            </a:r>
            <a:r>
              <a:rPr kumimoji="1" lang="en-US" altLang="en-US" sz="1800">
                <a:latin typeface="Arial" charset="0"/>
              </a:rPr>
              <a:t>)=</a:t>
            </a:r>
          </a:p>
          <a:p>
            <a:pPr eaLnBrk="1" hangingPunct="1">
              <a:spcBef>
                <a:spcPct val="0"/>
              </a:spcBef>
              <a:buFontTx/>
              <a:buNone/>
            </a:pPr>
            <a:r>
              <a:rPr kumimoji="1" lang="en-US" altLang="en-US" sz="1800">
                <a:latin typeface="Arial" charset="0"/>
              </a:rPr>
              <a:t>(512,384) in pixels</a:t>
            </a:r>
          </a:p>
        </p:txBody>
      </p:sp>
      <p:sp>
        <p:nvSpPr>
          <p:cNvPr id="20495" name="Text Box 26"/>
          <p:cNvSpPr txBox="1">
            <a:spLocks noChangeArrowheads="1"/>
          </p:cNvSpPr>
          <p:nvPr/>
        </p:nvSpPr>
        <p:spPr bwMode="auto">
          <a:xfrm>
            <a:off x="1981200" y="4724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p>
        </p:txBody>
      </p:sp>
      <p:sp>
        <p:nvSpPr>
          <p:cNvPr id="20496" name="Line 29"/>
          <p:cNvSpPr>
            <a:spLocks noChangeShapeType="1"/>
          </p:cNvSpPr>
          <p:nvPr/>
        </p:nvSpPr>
        <p:spPr bwMode="auto">
          <a:xfrm flipH="1">
            <a:off x="2362200" y="6324600"/>
            <a:ext cx="457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30"/>
          <p:cNvSpPr txBox="1">
            <a:spLocks noChangeArrowheads="1"/>
          </p:cNvSpPr>
          <p:nvPr/>
        </p:nvSpPr>
        <p:spPr bwMode="auto">
          <a:xfrm>
            <a:off x="6765925" y="63611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1,1</a:t>
            </a:r>
          </a:p>
        </p:txBody>
      </p:sp>
      <p:sp>
        <p:nvSpPr>
          <p:cNvPr id="20498" name="Text Box 31"/>
          <p:cNvSpPr txBox="1">
            <a:spLocks noChangeArrowheads="1"/>
          </p:cNvSpPr>
          <p:nvPr/>
        </p:nvSpPr>
        <p:spPr bwMode="auto">
          <a:xfrm>
            <a:off x="2651125" y="63611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1024</a:t>
            </a:r>
          </a:p>
        </p:txBody>
      </p:sp>
      <p:sp>
        <p:nvSpPr>
          <p:cNvPr id="20499" name="Text Box 32"/>
          <p:cNvSpPr txBox="1">
            <a:spLocks noChangeArrowheads="1"/>
          </p:cNvSpPr>
          <p:nvPr/>
        </p:nvSpPr>
        <p:spPr bwMode="auto">
          <a:xfrm>
            <a:off x="7223125" y="33893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768</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4F5065-DAA1-6659-44D0-2E2AB1D1F0C1}"/>
              </a:ext>
            </a:extLst>
          </p:cNvPr>
          <p:cNvPicPr>
            <a:picLocks noChangeAspect="1"/>
          </p:cNvPicPr>
          <p:nvPr/>
        </p:nvPicPr>
        <p:blipFill>
          <a:blip r:embed="rId3"/>
          <a:stretch>
            <a:fillRect/>
          </a:stretch>
        </p:blipFill>
        <p:spPr>
          <a:xfrm>
            <a:off x="5774230" y="1447800"/>
            <a:ext cx="3268096" cy="1840144"/>
          </a:xfrm>
          <a:prstGeom prst="rect">
            <a:avLst/>
          </a:prstGeom>
        </p:spPr>
      </p:pic>
      <p:sp>
        <p:nvSpPr>
          <p:cNvPr id="21506" name="Rectangle 2"/>
          <p:cNvSpPr>
            <a:spLocks noGrp="1" noChangeArrowheads="1"/>
          </p:cNvSpPr>
          <p:nvPr>
            <p:ph type="title" idx="4294967295"/>
          </p:nvPr>
        </p:nvSpPr>
        <p:spPr>
          <a:xfrm>
            <a:off x="457200" y="533400"/>
            <a:ext cx="8229600" cy="1143000"/>
          </a:xfrm>
        </p:spPr>
        <p:txBody>
          <a:bodyPr/>
          <a:lstStyle/>
          <a:p>
            <a:pPr eaLnBrk="1" hangingPunct="1"/>
            <a:r>
              <a:rPr lang="en-US" altLang="zh-TW" sz="2800"/>
              <a:t>CCD Pixel </a:t>
            </a:r>
            <a:r>
              <a:rPr lang="en-US" altLang="zh-TW" sz="2800" i="1"/>
              <a:t>(u,v)</a:t>
            </a:r>
            <a:r>
              <a:rPr lang="en-US" altLang="zh-TW" sz="2800"/>
              <a:t> </a:t>
            </a:r>
            <a:br>
              <a:rPr lang="en-US" altLang="zh-TW" sz="2800"/>
            </a:br>
            <a:r>
              <a:rPr lang="en-US" altLang="zh-TW" sz="2800"/>
              <a:t>based Perspective Projection</a:t>
            </a:r>
            <a:endParaRPr lang="en-US" altLang="zh-TW" sz="2800" i="1"/>
          </a:p>
        </p:txBody>
      </p:sp>
      <p:sp>
        <p:nvSpPr>
          <p:cNvPr id="21507" name="Rectangle 3"/>
          <p:cNvSpPr>
            <a:spLocks noGrp="1" noChangeArrowheads="1"/>
          </p:cNvSpPr>
          <p:nvPr>
            <p:ph idx="1"/>
          </p:nvPr>
        </p:nvSpPr>
        <p:spPr>
          <a:xfrm>
            <a:off x="457200" y="1600200"/>
            <a:ext cx="8686800" cy="4525963"/>
          </a:xfrm>
        </p:spPr>
        <p:txBody>
          <a:bodyPr/>
          <a:lstStyle/>
          <a:p>
            <a:pPr eaLnBrk="1" hangingPunct="1">
              <a:lnSpc>
                <a:spcPct val="90000"/>
              </a:lnSpc>
            </a:pPr>
            <a:r>
              <a:rPr lang="en-US" altLang="zh-TW" sz="2800" dirty="0"/>
              <a:t>(</a:t>
            </a:r>
            <a:r>
              <a:rPr lang="en-US" altLang="zh-TW" sz="2800" i="1" dirty="0" err="1"/>
              <a:t>o</a:t>
            </a:r>
            <a:r>
              <a:rPr lang="en-US" altLang="zh-TW" sz="2800" i="1" baseline="-25000" dirty="0" err="1"/>
              <a:t>x</a:t>
            </a:r>
            <a:r>
              <a:rPr lang="en-US" altLang="zh-TW" sz="2800" i="1" dirty="0" err="1"/>
              <a:t>,o</a:t>
            </a:r>
            <a:r>
              <a:rPr lang="en-US" altLang="zh-TW" sz="2800" i="1" baseline="-25000" dirty="0" err="1"/>
              <a:t>y</a:t>
            </a:r>
            <a:r>
              <a:rPr lang="en-US" altLang="zh-TW" sz="2800" i="1" dirty="0"/>
              <a:t>) in pixels is the image center</a:t>
            </a:r>
          </a:p>
          <a:p>
            <a:pPr eaLnBrk="1" hangingPunct="1">
              <a:lnSpc>
                <a:spcPct val="90000"/>
              </a:lnSpc>
            </a:pPr>
            <a:r>
              <a:rPr lang="en-US" altLang="zh-TW" sz="2800" i="1" dirty="0" err="1"/>
              <a:t>Equ</a:t>
            </a:r>
            <a:r>
              <a:rPr lang="en-US" altLang="zh-TW" sz="2800" i="1" dirty="0"/>
              <a:t>. (1), (2) is divided by </a:t>
            </a:r>
            <a:r>
              <a:rPr lang="en-US" altLang="zh-TW" sz="2800" i="1" dirty="0" err="1"/>
              <a:t>s</a:t>
            </a:r>
            <a:r>
              <a:rPr lang="en-US" altLang="zh-TW" sz="2800" i="1" baseline="-25000" dirty="0" err="1"/>
              <a:t>x</a:t>
            </a:r>
            <a:r>
              <a:rPr lang="en-US" altLang="zh-TW" sz="2800" i="1" baseline="-25000" dirty="0"/>
              <a:t> </a:t>
            </a:r>
            <a:r>
              <a:rPr lang="en-US" altLang="zh-TW" sz="2800" i="1" dirty="0"/>
              <a:t>,</a:t>
            </a:r>
            <a:r>
              <a:rPr lang="en-US" altLang="zh-TW" sz="2800" i="1" dirty="0" err="1"/>
              <a:t>s</a:t>
            </a:r>
            <a:r>
              <a:rPr lang="en-US" altLang="zh-TW" sz="2800" i="1" baseline="-25000" dirty="0" err="1"/>
              <a:t>y</a:t>
            </a:r>
            <a:r>
              <a:rPr lang="en-US" altLang="zh-TW" sz="2800" i="1" baseline="-25000" dirty="0"/>
              <a:t>, </a:t>
            </a:r>
            <a:r>
              <a:rPr lang="en-US" altLang="zh-TW" sz="2800" i="1" dirty="0"/>
              <a:t>resp.</a:t>
            </a:r>
          </a:p>
          <a:p>
            <a:pPr eaLnBrk="1" hangingPunct="1">
              <a:lnSpc>
                <a:spcPct val="90000"/>
              </a:lnSpc>
            </a:pPr>
            <a:r>
              <a:rPr lang="en-US" altLang="zh-TW" sz="2800" i="1" dirty="0"/>
              <a:t>Recall  x=F*</a:t>
            </a:r>
            <a:r>
              <a:rPr lang="en-US" altLang="zh-TW" sz="2800" i="1" dirty="0" err="1"/>
              <a:t>X</a:t>
            </a:r>
            <a:r>
              <a:rPr lang="en-US" altLang="zh-TW" sz="2800" i="1" baseline="-25000" dirty="0" err="1"/>
              <a:t>c</a:t>
            </a:r>
            <a:r>
              <a:rPr lang="en-US" altLang="zh-TW" sz="2800" i="1" baseline="-25000" dirty="0"/>
              <a:t> </a:t>
            </a:r>
            <a:r>
              <a:rPr lang="en-US" altLang="zh-TW" sz="2800" i="1" dirty="0"/>
              <a:t>/</a:t>
            </a:r>
            <a:r>
              <a:rPr lang="en-US" altLang="zh-TW" sz="2800" i="1" dirty="0" err="1"/>
              <a:t>Z</a:t>
            </a:r>
            <a:r>
              <a:rPr lang="en-US" altLang="zh-TW" sz="2800" i="1" baseline="-25000" dirty="0" err="1"/>
              <a:t>c</a:t>
            </a:r>
            <a:r>
              <a:rPr lang="en-US" altLang="zh-TW" sz="2800" i="1" dirty="0"/>
              <a:t>---(1)</a:t>
            </a:r>
          </a:p>
          <a:p>
            <a:pPr eaLnBrk="1" hangingPunct="1">
              <a:lnSpc>
                <a:spcPct val="90000"/>
              </a:lnSpc>
            </a:pPr>
            <a:r>
              <a:rPr lang="en-US" altLang="zh-TW" sz="2800" i="1" dirty="0"/>
              <a:t>             y=F*</a:t>
            </a:r>
            <a:r>
              <a:rPr lang="en-US" altLang="zh-TW" sz="2800" i="1" dirty="0" err="1"/>
              <a:t>Y</a:t>
            </a:r>
            <a:r>
              <a:rPr lang="en-US" altLang="zh-TW" sz="2800" i="1" baseline="-25000" dirty="0" err="1"/>
              <a:t>c</a:t>
            </a:r>
            <a:r>
              <a:rPr lang="en-US" altLang="zh-TW" sz="2800" i="1" baseline="-25000" dirty="0"/>
              <a:t> </a:t>
            </a:r>
            <a:r>
              <a:rPr lang="en-US" altLang="zh-TW" sz="2800" i="1" dirty="0"/>
              <a:t>/</a:t>
            </a:r>
            <a:r>
              <a:rPr lang="en-US" altLang="zh-TW" sz="2800" i="1" dirty="0" err="1"/>
              <a:t>Z</a:t>
            </a:r>
            <a:r>
              <a:rPr lang="en-US" altLang="zh-TW" sz="2800" i="1" baseline="-25000" dirty="0" err="1"/>
              <a:t>c</a:t>
            </a:r>
            <a:r>
              <a:rPr lang="en-US" altLang="zh-TW" sz="2800" i="1" dirty="0"/>
              <a:t>---(2)</a:t>
            </a:r>
          </a:p>
          <a:p>
            <a:pPr eaLnBrk="1" hangingPunct="1">
              <a:lnSpc>
                <a:spcPct val="90000"/>
              </a:lnSpc>
            </a:pPr>
            <a:r>
              <a:rPr lang="en-US" altLang="zh-TW" sz="2800" i="1" dirty="0"/>
              <a:t>u=(F/</a:t>
            </a:r>
            <a:r>
              <a:rPr lang="en-US" altLang="zh-TW" sz="2800" i="1" dirty="0" err="1"/>
              <a:t>s</a:t>
            </a:r>
            <a:r>
              <a:rPr lang="en-US" altLang="zh-TW" sz="2800" i="1" baseline="-25000" dirty="0" err="1"/>
              <a:t>x</a:t>
            </a:r>
            <a:r>
              <a:rPr lang="en-US" altLang="zh-TW" sz="2800" i="1" dirty="0"/>
              <a:t>)*(</a:t>
            </a:r>
            <a:r>
              <a:rPr lang="en-US" altLang="zh-TW" sz="2800" i="1" dirty="0" err="1"/>
              <a:t>X</a:t>
            </a:r>
            <a:r>
              <a:rPr lang="en-US" altLang="zh-TW" sz="2800" i="1" baseline="-25000" dirty="0" err="1"/>
              <a:t>c</a:t>
            </a:r>
            <a:r>
              <a:rPr lang="en-US" altLang="zh-TW" sz="2800" i="1" dirty="0"/>
              <a:t>/</a:t>
            </a:r>
            <a:r>
              <a:rPr lang="en-US" altLang="zh-TW" sz="2800" i="1" dirty="0" err="1"/>
              <a:t>Z</a:t>
            </a:r>
            <a:r>
              <a:rPr lang="en-US" altLang="zh-TW" sz="2800" i="1" baseline="-25000" dirty="0" err="1"/>
              <a:t>c</a:t>
            </a:r>
            <a:r>
              <a:rPr lang="en-US" altLang="zh-TW" sz="2800" i="1" dirty="0"/>
              <a:t>) + o</a:t>
            </a:r>
            <a:r>
              <a:rPr lang="en-US" altLang="zh-TW" sz="2800" i="1" baseline="-25000" dirty="0"/>
              <a:t>x </a:t>
            </a:r>
            <a:r>
              <a:rPr lang="en-US" altLang="zh-TW" sz="2800" i="1" dirty="0"/>
              <a:t>-------(3),F is in meter, F/</a:t>
            </a:r>
            <a:r>
              <a:rPr lang="en-US" altLang="zh-TW" sz="2800" i="1" dirty="0" err="1"/>
              <a:t>Sx</a:t>
            </a:r>
            <a:r>
              <a:rPr lang="en-US" altLang="zh-TW" sz="2800" i="1" dirty="0"/>
              <a:t> is in pixels</a:t>
            </a:r>
          </a:p>
          <a:p>
            <a:pPr eaLnBrk="1" hangingPunct="1">
              <a:lnSpc>
                <a:spcPct val="90000"/>
              </a:lnSpc>
            </a:pPr>
            <a:r>
              <a:rPr lang="en-US" altLang="zh-TW" sz="2800" i="1" dirty="0"/>
              <a:t>v=(F/</a:t>
            </a:r>
            <a:r>
              <a:rPr lang="en-US" altLang="zh-TW" sz="2800" i="1" dirty="0" err="1"/>
              <a:t>s</a:t>
            </a:r>
            <a:r>
              <a:rPr lang="en-US" altLang="zh-TW" sz="2800" i="1" baseline="-25000" dirty="0" err="1"/>
              <a:t>y</a:t>
            </a:r>
            <a:r>
              <a:rPr lang="en-US" altLang="zh-TW" sz="2800" i="1" dirty="0"/>
              <a:t>)*(</a:t>
            </a:r>
            <a:r>
              <a:rPr lang="en-US" altLang="zh-TW" sz="2800" i="1" dirty="0" err="1"/>
              <a:t>Y</a:t>
            </a:r>
            <a:r>
              <a:rPr lang="en-US" altLang="zh-TW" sz="2800" i="1" baseline="-25000" dirty="0" err="1"/>
              <a:t>c</a:t>
            </a:r>
            <a:r>
              <a:rPr lang="en-US" altLang="zh-TW" sz="2800" i="1" dirty="0"/>
              <a:t>/</a:t>
            </a:r>
            <a:r>
              <a:rPr lang="en-US" altLang="zh-TW" sz="2800" i="1" dirty="0" err="1"/>
              <a:t>Z</a:t>
            </a:r>
            <a:r>
              <a:rPr lang="en-US" altLang="zh-TW" sz="2800" i="1" baseline="-25000" dirty="0" err="1"/>
              <a:t>c</a:t>
            </a:r>
            <a:r>
              <a:rPr lang="en-US" altLang="zh-TW" sz="2800" i="1" dirty="0"/>
              <a:t>) + o</a:t>
            </a:r>
            <a:r>
              <a:rPr lang="en-US" altLang="zh-TW" sz="2800" i="1" baseline="-25000" dirty="0"/>
              <a:t>y </a:t>
            </a:r>
            <a:r>
              <a:rPr lang="en-US" altLang="zh-TW" sz="2800" i="1" dirty="0"/>
              <a:t>-------(4), F/</a:t>
            </a:r>
            <a:r>
              <a:rPr lang="en-US" altLang="zh-TW" sz="2800" i="1" dirty="0" err="1"/>
              <a:t>Sx</a:t>
            </a:r>
            <a:r>
              <a:rPr lang="en-US" altLang="zh-TW" sz="2800" i="1" dirty="0"/>
              <a:t> is in pixels</a:t>
            </a:r>
            <a:endParaRPr lang="en-US" altLang="zh-TW" sz="2800" i="1" baseline="-25000" dirty="0"/>
          </a:p>
          <a:p>
            <a:pPr eaLnBrk="1" hangingPunct="1">
              <a:lnSpc>
                <a:spcPct val="90000"/>
              </a:lnSpc>
            </a:pPr>
            <a:r>
              <a:rPr lang="en-US" altLang="zh-TW" sz="2800" i="1" dirty="0"/>
              <a:t>u=x/</a:t>
            </a:r>
            <a:r>
              <a:rPr lang="en-US" altLang="zh-TW" sz="2800" i="1" dirty="0" err="1"/>
              <a:t>s</a:t>
            </a:r>
            <a:r>
              <a:rPr lang="en-US" altLang="zh-TW" sz="2800" i="1" baseline="-25000" dirty="0" err="1"/>
              <a:t>x</a:t>
            </a:r>
            <a:r>
              <a:rPr lang="en-US" altLang="zh-TW" sz="2800" i="1" dirty="0"/>
              <a:t> + o</a:t>
            </a:r>
            <a:r>
              <a:rPr lang="en-US" altLang="zh-TW" sz="2800" i="1" baseline="-25000" dirty="0"/>
              <a:t>x </a:t>
            </a:r>
            <a:r>
              <a:rPr lang="en-US" altLang="zh-TW" sz="2800" i="1" dirty="0"/>
              <a:t>, v=y/ </a:t>
            </a:r>
            <a:r>
              <a:rPr lang="en-US" altLang="zh-TW" sz="2800" i="1" dirty="0" err="1"/>
              <a:t>s</a:t>
            </a:r>
            <a:r>
              <a:rPr lang="en-US" altLang="zh-TW" sz="2800" i="1" baseline="-25000" dirty="0" err="1"/>
              <a:t>x</a:t>
            </a:r>
            <a:r>
              <a:rPr lang="en-US" altLang="zh-TW" sz="2800" i="1" dirty="0"/>
              <a:t>+ o</a:t>
            </a:r>
            <a:r>
              <a:rPr lang="en-US" altLang="zh-TW" sz="2800" i="1" baseline="-25000" dirty="0"/>
              <a:t>y </a:t>
            </a:r>
            <a:r>
              <a:rPr lang="en-US" altLang="zh-TW" sz="2800" dirty="0"/>
              <a:t>(in pixels)</a:t>
            </a:r>
          </a:p>
          <a:p>
            <a:pPr eaLnBrk="1" hangingPunct="1">
              <a:lnSpc>
                <a:spcPct val="90000"/>
              </a:lnSpc>
            </a:pPr>
            <a:r>
              <a:rPr lang="en-US" altLang="zh-TW" sz="2800" dirty="0"/>
              <a:t>A Point in 3D space is </a:t>
            </a:r>
            <a:r>
              <a:rPr lang="en-US" altLang="zh-TW" sz="2800" i="1" dirty="0"/>
              <a:t>[</a:t>
            </a:r>
            <a:r>
              <a:rPr lang="en-US" altLang="zh-TW" sz="2800" i="1" dirty="0" err="1"/>
              <a:t>X</a:t>
            </a:r>
            <a:r>
              <a:rPr lang="en-US" altLang="zh-TW" sz="2800" i="1" baseline="-25000" dirty="0" err="1"/>
              <a:t>c</a:t>
            </a:r>
            <a:r>
              <a:rPr lang="en-US" altLang="zh-TW" sz="2800" i="1" dirty="0" err="1"/>
              <a:t>,Y</a:t>
            </a:r>
            <a:r>
              <a:rPr lang="en-US" altLang="zh-TW" sz="2800" i="1" baseline="-25000" dirty="0" err="1"/>
              <a:t>c</a:t>
            </a:r>
            <a:r>
              <a:rPr lang="en-US" altLang="zh-TW" sz="2800" i="1" dirty="0" err="1"/>
              <a:t>,Z</a:t>
            </a:r>
            <a:r>
              <a:rPr lang="en-US" altLang="zh-TW" sz="2800" i="1" baseline="-25000" dirty="0" err="1"/>
              <a:t>c</a:t>
            </a:r>
            <a:r>
              <a:rPr lang="en-US" altLang="zh-TW" sz="2800" i="1" dirty="0"/>
              <a:t>]</a:t>
            </a:r>
            <a:r>
              <a:rPr lang="en-US" altLang="zh-TW" sz="2800" i="1" baseline="30000" dirty="0"/>
              <a:t>T</a:t>
            </a:r>
            <a:r>
              <a:rPr lang="en-US" altLang="zh-TW" sz="2800" i="1" dirty="0"/>
              <a:t> in </a:t>
            </a:r>
            <a:r>
              <a:rPr lang="en-US" altLang="zh-TW" sz="2800" i="1" dirty="0">
                <a:solidFill>
                  <a:srgbClr val="FF0000"/>
                </a:solidFill>
              </a:rPr>
              <a:t>meters (or pixels , still ok, because </a:t>
            </a:r>
            <a:r>
              <a:rPr lang="en-US" altLang="zh-TW" sz="2800" i="1" dirty="0" err="1">
                <a:solidFill>
                  <a:srgbClr val="FF0000"/>
                </a:solidFill>
              </a:rPr>
              <a:t>X</a:t>
            </a:r>
            <a:r>
              <a:rPr lang="en-US" altLang="zh-TW" sz="2800" i="1" baseline="-25000" dirty="0" err="1">
                <a:solidFill>
                  <a:srgbClr val="FF0000"/>
                </a:solidFill>
              </a:rPr>
              <a:t>c</a:t>
            </a:r>
            <a:r>
              <a:rPr lang="en-US" altLang="zh-TW" sz="2800" i="1" baseline="-25000" dirty="0">
                <a:solidFill>
                  <a:srgbClr val="FF0000"/>
                </a:solidFill>
              </a:rPr>
              <a:t> </a:t>
            </a:r>
            <a:r>
              <a:rPr lang="en-US" altLang="zh-TW" sz="2800" i="1" dirty="0">
                <a:solidFill>
                  <a:srgbClr val="FF0000"/>
                </a:solidFill>
              </a:rPr>
              <a:t>/</a:t>
            </a:r>
            <a:r>
              <a:rPr lang="en-US" altLang="zh-TW" sz="2800" i="1" dirty="0" err="1">
                <a:solidFill>
                  <a:srgbClr val="FF0000"/>
                </a:solidFill>
              </a:rPr>
              <a:t>Z</a:t>
            </a:r>
            <a:r>
              <a:rPr lang="en-US" altLang="zh-TW" sz="2800" i="1" baseline="-25000" dirty="0" err="1">
                <a:solidFill>
                  <a:srgbClr val="FF0000"/>
                </a:solidFill>
              </a:rPr>
              <a:t>c</a:t>
            </a:r>
            <a:r>
              <a:rPr lang="en-US" altLang="zh-TW" sz="2800" i="1" baseline="-25000" dirty="0">
                <a:solidFill>
                  <a:srgbClr val="FF0000"/>
                </a:solidFill>
              </a:rPr>
              <a:t> </a:t>
            </a:r>
            <a:r>
              <a:rPr lang="en-US" altLang="zh-TW" sz="2800" i="1" dirty="0">
                <a:solidFill>
                  <a:srgbClr val="FF0000"/>
                </a:solidFill>
              </a:rPr>
              <a:t>and </a:t>
            </a:r>
            <a:r>
              <a:rPr lang="en-US" altLang="zh-TW" sz="2800" i="1" dirty="0" err="1">
                <a:solidFill>
                  <a:srgbClr val="FF0000"/>
                </a:solidFill>
              </a:rPr>
              <a:t>Y</a:t>
            </a:r>
            <a:r>
              <a:rPr lang="en-US" altLang="zh-TW" sz="2800" i="1" baseline="-25000" dirty="0" err="1">
                <a:solidFill>
                  <a:srgbClr val="FF0000"/>
                </a:solidFill>
              </a:rPr>
              <a:t>c</a:t>
            </a:r>
            <a:r>
              <a:rPr lang="en-US" altLang="zh-TW" sz="2800" i="1" baseline="-25000" dirty="0">
                <a:solidFill>
                  <a:srgbClr val="FF0000"/>
                </a:solidFill>
              </a:rPr>
              <a:t> </a:t>
            </a:r>
            <a:r>
              <a:rPr lang="en-US" altLang="zh-TW" sz="2800" i="1" dirty="0">
                <a:solidFill>
                  <a:srgbClr val="FF0000"/>
                </a:solidFill>
              </a:rPr>
              <a:t>/</a:t>
            </a:r>
            <a:r>
              <a:rPr lang="en-US" altLang="zh-TW" sz="2800" i="1" dirty="0" err="1">
                <a:solidFill>
                  <a:srgbClr val="FF0000"/>
                </a:solidFill>
              </a:rPr>
              <a:t>Z</a:t>
            </a:r>
            <a:r>
              <a:rPr lang="en-US" altLang="zh-TW" sz="2800" i="1" baseline="-25000" dirty="0" err="1">
                <a:solidFill>
                  <a:srgbClr val="FF0000"/>
                </a:solidFill>
              </a:rPr>
              <a:t>c</a:t>
            </a:r>
            <a:r>
              <a:rPr lang="en-US" altLang="zh-TW" sz="2800" i="1" baseline="-25000" dirty="0">
                <a:solidFill>
                  <a:srgbClr val="FF0000"/>
                </a:solidFill>
              </a:rPr>
              <a:t> </a:t>
            </a:r>
            <a:r>
              <a:rPr lang="en-US" altLang="zh-TW" sz="2800" i="1" dirty="0">
                <a:solidFill>
                  <a:srgbClr val="FF0000"/>
                </a:solidFill>
              </a:rPr>
              <a:t>are ratios.</a:t>
            </a:r>
          </a:p>
          <a:p>
            <a:pPr eaLnBrk="1" hangingPunct="1">
              <a:lnSpc>
                <a:spcPct val="90000"/>
              </a:lnSpc>
            </a:pPr>
            <a:r>
              <a:rPr lang="en-US" altLang="zh-TW" sz="2800" dirty="0"/>
              <a:t>The 2D image point is </a:t>
            </a:r>
            <a:r>
              <a:rPr lang="en-US" altLang="zh-TW" sz="2800" i="1" dirty="0"/>
              <a:t>[</a:t>
            </a:r>
            <a:r>
              <a:rPr lang="en-US" altLang="zh-TW" sz="2800" i="1" dirty="0" err="1"/>
              <a:t>u,v</a:t>
            </a:r>
            <a:r>
              <a:rPr lang="en-US" altLang="zh-TW" sz="2800" i="1" dirty="0"/>
              <a:t>]</a:t>
            </a:r>
            <a:r>
              <a:rPr lang="en-US" altLang="zh-TW" sz="2800" i="1" baseline="30000" dirty="0"/>
              <a:t>T</a:t>
            </a:r>
            <a:r>
              <a:rPr lang="en-US" altLang="zh-TW" sz="2800" dirty="0"/>
              <a:t> in pixels</a:t>
            </a:r>
          </a:p>
        </p:txBody>
      </p:sp>
      <p:sp>
        <p:nvSpPr>
          <p:cNvPr id="21510" name="Rectangle 4"/>
          <p:cNvSpPr>
            <a:spLocks noChangeArrowheads="1"/>
          </p:cNvSpPr>
          <p:nvPr/>
        </p:nvSpPr>
        <p:spPr bwMode="auto">
          <a:xfrm>
            <a:off x="1824038" y="2514600"/>
            <a:ext cx="3352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27</a:t>
            </a:fld>
            <a:endParaRPr lang="en-US" altLang="en-US"/>
          </a:p>
        </p:txBody>
      </p:sp>
      <p:sp>
        <p:nvSpPr>
          <p:cNvPr id="8" name="TextBox 7">
            <a:extLst>
              <a:ext uri="{FF2B5EF4-FFF2-40B4-BE49-F238E27FC236}">
                <a16:creationId xmlns:a16="http://schemas.microsoft.com/office/drawing/2014/main" id="{E6B24A57-93FD-6BDE-5FFF-55F21EC4D0B8}"/>
              </a:ext>
            </a:extLst>
          </p:cNvPr>
          <p:cNvSpPr txBox="1"/>
          <p:nvPr/>
        </p:nvSpPr>
        <p:spPr>
          <a:xfrm>
            <a:off x="7315200" y="762000"/>
            <a:ext cx="900503" cy="369332"/>
          </a:xfrm>
          <a:prstGeom prst="rect">
            <a:avLst/>
          </a:prstGeom>
          <a:noFill/>
        </p:spPr>
        <p:txBody>
          <a:bodyPr wrap="none" rtlCol="0">
            <a:spAutoFit/>
          </a:bodyPr>
          <a:lstStyle/>
          <a:p>
            <a:r>
              <a:rPr lang="en-US" dirty="0"/>
              <a:t>(</a:t>
            </a:r>
            <a:r>
              <a:rPr lang="en-US" dirty="0" err="1"/>
              <a:t>o</a:t>
            </a:r>
            <a:r>
              <a:rPr lang="en-US" baseline="-25000" dirty="0" err="1"/>
              <a:t>x</a:t>
            </a:r>
            <a:r>
              <a:rPr lang="en-US" dirty="0" err="1"/>
              <a:t>,o</a:t>
            </a:r>
            <a:r>
              <a:rPr lang="en-US" baseline="-25000" dirty="0" err="1"/>
              <a:t>y</a:t>
            </a:r>
            <a:r>
              <a:rPr lang="en-US" baseline="-25000" dirty="0"/>
              <a:t>)</a:t>
            </a:r>
            <a:endParaRPr lang="en-HK" dirty="0"/>
          </a:p>
        </p:txBody>
      </p:sp>
      <p:cxnSp>
        <p:nvCxnSpPr>
          <p:cNvPr id="12" name="Straight Arrow Connector 11">
            <a:extLst>
              <a:ext uri="{FF2B5EF4-FFF2-40B4-BE49-F238E27FC236}">
                <a16:creationId xmlns:a16="http://schemas.microsoft.com/office/drawing/2014/main" id="{D03280B6-4342-5090-4EC5-E23F798A1491}"/>
              </a:ext>
            </a:extLst>
          </p:cNvPr>
          <p:cNvCxnSpPr>
            <a:cxnSpLocks/>
          </p:cNvCxnSpPr>
          <p:nvPr/>
        </p:nvCxnSpPr>
        <p:spPr>
          <a:xfrm flipH="1">
            <a:off x="7478316" y="1214791"/>
            <a:ext cx="283368" cy="115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F183B3-2152-4ED5-A04E-572E2350EF0C}"/>
              </a:ext>
            </a:extLst>
          </p:cNvPr>
          <p:cNvSpPr txBox="1"/>
          <p:nvPr/>
        </p:nvSpPr>
        <p:spPr>
          <a:xfrm>
            <a:off x="7026014" y="512802"/>
            <a:ext cx="1175322" cy="369332"/>
          </a:xfrm>
          <a:prstGeom prst="rect">
            <a:avLst/>
          </a:prstGeom>
          <a:noFill/>
        </p:spPr>
        <p:txBody>
          <a:bodyPr wrap="none" rtlCol="0">
            <a:spAutoFit/>
          </a:bodyPr>
          <a:lstStyle/>
          <a:p>
            <a:r>
              <a:rPr lang="en-US" dirty="0"/>
              <a:t>Example</a:t>
            </a:r>
            <a:endParaRPr lang="en-H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2913" y="554038"/>
            <a:ext cx="8243887" cy="1314450"/>
          </a:xfrm>
        </p:spPr>
        <p:txBody>
          <a:bodyPr/>
          <a:lstStyle/>
          <a:p>
            <a:pPr eaLnBrk="1" hangingPunct="1"/>
            <a:r>
              <a:rPr lang="en-US" altLang="en-US" sz="2400">
                <a:ea typeface="新細明體" pitchFamily="18" charset="-120"/>
              </a:rPr>
              <a:t>Examples, center of CCD is at image center (right hand coordinate system with ideal CCD)</a:t>
            </a:r>
            <a:br>
              <a:rPr lang="en-US" altLang="en-US" sz="2400">
                <a:ea typeface="新細明體" pitchFamily="18" charset="-120"/>
              </a:rPr>
            </a:br>
            <a:endParaRPr lang="en-US" altLang="en-US" sz="2400">
              <a:ea typeface="新細明體" pitchFamily="18" charset="-120"/>
            </a:endParaRPr>
          </a:p>
        </p:txBody>
      </p:sp>
      <p:sp>
        <p:nvSpPr>
          <p:cNvPr id="22531" name="Rectangle 3"/>
          <p:cNvSpPr>
            <a:spLocks noGrp="1" noChangeArrowheads="1"/>
          </p:cNvSpPr>
          <p:nvPr>
            <p:ph type="body" sz="half" idx="1"/>
          </p:nvPr>
        </p:nvSpPr>
        <p:spPr/>
        <p:txBody>
          <a:bodyPr/>
          <a:lstStyle/>
          <a:p>
            <a:pPr eaLnBrk="1" hangingPunct="1">
              <a:buFontTx/>
              <a:buNone/>
            </a:pPr>
            <a:r>
              <a:rPr lang="en-US" altLang="en-US" sz="2800">
                <a:ea typeface="新細明體" pitchFamily="18" charset="-120"/>
              </a:rPr>
              <a:t> </a:t>
            </a:r>
          </a:p>
        </p:txBody>
      </p:sp>
      <p:sp>
        <p:nvSpPr>
          <p:cNvPr id="22534" name="Rectangle 4"/>
          <p:cNvSpPr>
            <a:spLocks noChangeArrowheads="1"/>
          </p:cNvSpPr>
          <p:nvPr/>
        </p:nvSpPr>
        <p:spPr bwMode="auto">
          <a:xfrm>
            <a:off x="3276600" y="25908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r>
              <a:rPr kumimoji="1" lang="en-US" altLang="en-US" sz="1800">
                <a:latin typeface="Arial" charset="0"/>
              </a:rPr>
              <a:t>                CCD</a:t>
            </a:r>
          </a:p>
        </p:txBody>
      </p:sp>
      <p:sp>
        <p:nvSpPr>
          <p:cNvPr id="22535" name="Line 5"/>
          <p:cNvSpPr>
            <a:spLocks noChangeShapeType="1"/>
          </p:cNvSpPr>
          <p:nvPr/>
        </p:nvSpPr>
        <p:spPr bwMode="auto">
          <a:xfrm flipV="1">
            <a:off x="1066800" y="3962400"/>
            <a:ext cx="6934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6"/>
          <p:cNvSpPr>
            <a:spLocks noChangeShapeType="1"/>
          </p:cNvSpPr>
          <p:nvPr/>
        </p:nvSpPr>
        <p:spPr bwMode="auto">
          <a:xfrm>
            <a:off x="5334000" y="1868488"/>
            <a:ext cx="0" cy="437991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7"/>
          <p:cNvSpPr>
            <a:spLocks noChangeShapeType="1"/>
          </p:cNvSpPr>
          <p:nvPr/>
        </p:nvSpPr>
        <p:spPr bwMode="auto">
          <a:xfrm>
            <a:off x="7391400" y="2209800"/>
            <a:ext cx="0" cy="3200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Text Box 8"/>
          <p:cNvSpPr txBox="1">
            <a:spLocks noChangeArrowheads="1"/>
          </p:cNvSpPr>
          <p:nvPr/>
        </p:nvSpPr>
        <p:spPr bwMode="auto">
          <a:xfrm>
            <a:off x="1447800" y="4953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u</a:t>
            </a:r>
            <a:r>
              <a:rPr kumimoji="1" lang="en-US" altLang="en-US" sz="1800">
                <a:latin typeface="Arial" charset="0"/>
              </a:rPr>
              <a:t> (pixels)</a:t>
            </a:r>
          </a:p>
        </p:txBody>
      </p:sp>
      <p:sp>
        <p:nvSpPr>
          <p:cNvPr id="22539" name="Text Box 9"/>
          <p:cNvSpPr txBox="1">
            <a:spLocks noChangeArrowheads="1"/>
          </p:cNvSpPr>
          <p:nvPr/>
        </p:nvSpPr>
        <p:spPr bwMode="auto">
          <a:xfrm>
            <a:off x="7543800" y="21336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v</a:t>
            </a:r>
            <a:r>
              <a:rPr kumimoji="1" lang="en-US" altLang="en-US" sz="1800">
                <a:latin typeface="Arial" charset="0"/>
              </a:rPr>
              <a:t> (pixels)</a:t>
            </a:r>
          </a:p>
        </p:txBody>
      </p:sp>
      <p:sp>
        <p:nvSpPr>
          <p:cNvPr id="22540" name="Line 10"/>
          <p:cNvSpPr>
            <a:spLocks noChangeShapeType="1"/>
          </p:cNvSpPr>
          <p:nvPr/>
        </p:nvSpPr>
        <p:spPr bwMode="auto">
          <a:xfrm flipH="1">
            <a:off x="5410200" y="34290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1"/>
          <p:cNvSpPr txBox="1">
            <a:spLocks noChangeArrowheads="1"/>
          </p:cNvSpPr>
          <p:nvPr/>
        </p:nvSpPr>
        <p:spPr bwMode="auto">
          <a:xfrm>
            <a:off x="5715000" y="31242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(O</a:t>
            </a:r>
            <a:r>
              <a:rPr kumimoji="1" lang="en-US" altLang="en-US" sz="1800" baseline="-25000">
                <a:latin typeface="Arial" charset="0"/>
              </a:rPr>
              <a:t>x</a:t>
            </a:r>
            <a:r>
              <a:rPr kumimoji="1" lang="en-US" altLang="en-US" sz="1800">
                <a:latin typeface="Arial" charset="0"/>
              </a:rPr>
              <a:t>,O</a:t>
            </a:r>
            <a:r>
              <a:rPr kumimoji="1" lang="en-US" altLang="en-US" sz="1800" baseline="-25000">
                <a:latin typeface="Arial" charset="0"/>
              </a:rPr>
              <a:t>y</a:t>
            </a:r>
            <a:r>
              <a:rPr kumimoji="1" lang="en-US" altLang="en-US" sz="1800">
                <a:latin typeface="Arial" charset="0"/>
              </a:rPr>
              <a:t>)=</a:t>
            </a:r>
          </a:p>
          <a:p>
            <a:pPr eaLnBrk="1" hangingPunct="1">
              <a:spcBef>
                <a:spcPct val="0"/>
              </a:spcBef>
              <a:buFontTx/>
              <a:buNone/>
            </a:pPr>
            <a:r>
              <a:rPr kumimoji="1" lang="en-US" altLang="en-US" sz="1800">
                <a:latin typeface="Arial" charset="0"/>
              </a:rPr>
              <a:t>(512,384) in pixels</a:t>
            </a:r>
          </a:p>
        </p:txBody>
      </p:sp>
      <p:sp>
        <p:nvSpPr>
          <p:cNvPr id="22542" name="Text Box 12"/>
          <p:cNvSpPr txBox="1">
            <a:spLocks noChangeArrowheads="1"/>
          </p:cNvSpPr>
          <p:nvPr/>
        </p:nvSpPr>
        <p:spPr bwMode="auto">
          <a:xfrm>
            <a:off x="5184775" y="1480343"/>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y</a:t>
            </a:r>
          </a:p>
        </p:txBody>
      </p:sp>
      <p:sp>
        <p:nvSpPr>
          <p:cNvPr id="22543" name="Text Box 13"/>
          <p:cNvSpPr txBox="1">
            <a:spLocks noChangeArrowheads="1"/>
          </p:cNvSpPr>
          <p:nvPr/>
        </p:nvSpPr>
        <p:spPr bwMode="auto">
          <a:xfrm>
            <a:off x="768350" y="3745707"/>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x</a:t>
            </a:r>
          </a:p>
        </p:txBody>
      </p:sp>
      <p:sp>
        <p:nvSpPr>
          <p:cNvPr id="22544" name="Line 14"/>
          <p:cNvSpPr>
            <a:spLocks noChangeShapeType="1"/>
          </p:cNvSpPr>
          <p:nvPr/>
        </p:nvSpPr>
        <p:spPr bwMode="auto">
          <a:xfrm flipH="1" flipV="1">
            <a:off x="4191000" y="1981200"/>
            <a:ext cx="12954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15"/>
          <p:cNvSpPr txBox="1">
            <a:spLocks noChangeArrowheads="1"/>
          </p:cNvSpPr>
          <p:nvPr/>
        </p:nvSpPr>
        <p:spPr bwMode="auto">
          <a:xfrm>
            <a:off x="3867150" y="16176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p>
        </p:txBody>
      </p:sp>
      <p:sp>
        <p:nvSpPr>
          <p:cNvPr id="22546" name="Line 16"/>
          <p:cNvSpPr>
            <a:spLocks noChangeShapeType="1"/>
          </p:cNvSpPr>
          <p:nvPr/>
        </p:nvSpPr>
        <p:spPr bwMode="auto">
          <a:xfrm flipH="1">
            <a:off x="2819400" y="5410200"/>
            <a:ext cx="457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7"/>
          <p:cNvSpPr txBox="1">
            <a:spLocks noChangeArrowheads="1"/>
          </p:cNvSpPr>
          <p:nvPr/>
        </p:nvSpPr>
        <p:spPr bwMode="auto">
          <a:xfrm>
            <a:off x="7223125" y="54467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1,1</a:t>
            </a:r>
          </a:p>
        </p:txBody>
      </p:sp>
      <p:sp>
        <p:nvSpPr>
          <p:cNvPr id="22548" name="Text Box 18"/>
          <p:cNvSpPr txBox="1">
            <a:spLocks noChangeArrowheads="1"/>
          </p:cNvSpPr>
          <p:nvPr/>
        </p:nvSpPr>
        <p:spPr bwMode="auto">
          <a:xfrm>
            <a:off x="3108325" y="54467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1024</a:t>
            </a:r>
          </a:p>
        </p:txBody>
      </p:sp>
      <p:sp>
        <p:nvSpPr>
          <p:cNvPr id="22549" name="Text Box 19"/>
          <p:cNvSpPr txBox="1">
            <a:spLocks noChangeArrowheads="1"/>
          </p:cNvSpPr>
          <p:nvPr/>
        </p:nvSpPr>
        <p:spPr bwMode="auto">
          <a:xfrm>
            <a:off x="7680325" y="24749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768</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4638"/>
            <a:ext cx="8229600" cy="1143000"/>
          </a:xfrm>
        </p:spPr>
        <p:txBody>
          <a:bodyPr/>
          <a:lstStyle/>
          <a:p>
            <a:pPr eaLnBrk="1" hangingPunct="1"/>
            <a:r>
              <a:rPr lang="en-US" altLang="en-US">
                <a:ea typeface="新細明體" pitchFamily="18" charset="-120"/>
              </a:rPr>
              <a:t>A summary</a:t>
            </a:r>
          </a:p>
        </p:txBody>
      </p:sp>
      <p:sp>
        <p:nvSpPr>
          <p:cNvPr id="23555" name="Rectangle 3"/>
          <p:cNvSpPr>
            <a:spLocks noGrp="1" noChangeArrowheads="1"/>
          </p:cNvSpPr>
          <p:nvPr>
            <p:ph idx="1"/>
          </p:nvPr>
        </p:nvSpPr>
        <p:spPr/>
        <p:txBody>
          <a:bodyPr/>
          <a:lstStyle/>
          <a:p>
            <a:pPr eaLnBrk="1" hangingPunct="1"/>
            <a:r>
              <a:rPr lang="en-US" altLang="en-US" sz="2800" dirty="0">
                <a:ea typeface="新細明體" pitchFamily="18" charset="-120"/>
              </a:rPr>
              <a:t>The focal length can be expressed in pixels, f=F/</a:t>
            </a:r>
            <a:r>
              <a:rPr lang="en-US" altLang="en-US" sz="2800" dirty="0" err="1">
                <a:ea typeface="新細明體" pitchFamily="18" charset="-120"/>
              </a:rPr>
              <a:t>Sx</a:t>
            </a:r>
            <a:r>
              <a:rPr lang="en-US" altLang="en-US" sz="2800" dirty="0">
                <a:ea typeface="新細明體" pitchFamily="18" charset="-120"/>
              </a:rPr>
              <a:t> (assume </a:t>
            </a:r>
            <a:r>
              <a:rPr lang="en-US" altLang="en-US" sz="2800" dirty="0" err="1">
                <a:ea typeface="新細明體" pitchFamily="18" charset="-120"/>
              </a:rPr>
              <a:t>Sx</a:t>
            </a:r>
            <a:r>
              <a:rPr lang="en-US" altLang="en-US" sz="2800" dirty="0">
                <a:ea typeface="新細明體" pitchFamily="18" charset="-120"/>
              </a:rPr>
              <a:t>=Sy, horizontal and vertical lengths are the same, f=</a:t>
            </a:r>
            <a:r>
              <a:rPr lang="en-US" altLang="en-US" sz="2800" dirty="0" err="1">
                <a:ea typeface="新細明體" pitchFamily="18" charset="-120"/>
              </a:rPr>
              <a:t>fx</a:t>
            </a:r>
            <a:r>
              <a:rPr lang="en-US" altLang="en-US" sz="2800" dirty="0">
                <a:ea typeface="新細明體" pitchFamily="18" charset="-120"/>
              </a:rPr>
              <a:t>=</a:t>
            </a:r>
            <a:r>
              <a:rPr lang="en-US" altLang="en-US" sz="2800" dirty="0" err="1">
                <a:ea typeface="新細明體" pitchFamily="18" charset="-120"/>
              </a:rPr>
              <a:t>fy</a:t>
            </a:r>
            <a:r>
              <a:rPr lang="en-US" altLang="en-US" sz="2800" dirty="0">
                <a:ea typeface="新細明體" pitchFamily="18" charset="-120"/>
              </a:rPr>
              <a:t> )</a:t>
            </a:r>
          </a:p>
          <a:p>
            <a:pPr eaLnBrk="1" hangingPunct="1"/>
            <a:r>
              <a:rPr lang="en-US" altLang="en-US" sz="2800" dirty="0">
                <a:ea typeface="新細明體" pitchFamily="18" charset="-120"/>
              </a:rPr>
              <a:t>A 3D feature point is at P=(</a:t>
            </a:r>
            <a:r>
              <a:rPr lang="en-US" altLang="en-US" sz="2800" dirty="0" err="1">
                <a:ea typeface="新細明體" pitchFamily="18" charset="-120"/>
              </a:rPr>
              <a:t>Xc,Yc,Zc</a:t>
            </a:r>
            <a:r>
              <a:rPr lang="en-US" altLang="en-US" sz="2800" dirty="0">
                <a:ea typeface="新細明體" pitchFamily="18" charset="-120"/>
              </a:rPr>
              <a:t>)</a:t>
            </a:r>
          </a:p>
          <a:p>
            <a:pPr eaLnBrk="1" hangingPunct="1"/>
            <a:r>
              <a:rPr lang="en-US" altLang="en-US" sz="2800" dirty="0">
                <a:ea typeface="新細明體" pitchFamily="18" charset="-120"/>
              </a:rPr>
              <a:t>The center of the CCD sensor is placed at </a:t>
            </a:r>
            <a:r>
              <a:rPr lang="en-US" altLang="en-US" sz="2800" dirty="0" err="1">
                <a:ea typeface="新細明體" pitchFamily="18" charset="-120"/>
              </a:rPr>
              <a:t>Ox,Oy</a:t>
            </a:r>
            <a:r>
              <a:rPr lang="en-US" altLang="en-US" sz="2800" dirty="0">
                <a:ea typeface="新細明體" pitchFamily="18" charset="-120"/>
              </a:rPr>
              <a:t> in pixels of the image.</a:t>
            </a:r>
          </a:p>
          <a:p>
            <a:pPr eaLnBrk="1" hangingPunct="1"/>
            <a:r>
              <a:rPr lang="en-US" altLang="en-US" sz="2800" dirty="0">
                <a:ea typeface="新細明體" pitchFamily="18" charset="-120"/>
              </a:rPr>
              <a:t>The projected image point of P=(</a:t>
            </a:r>
            <a:r>
              <a:rPr lang="en-US" altLang="en-US" sz="2800" dirty="0" err="1">
                <a:ea typeface="新細明體" pitchFamily="18" charset="-120"/>
              </a:rPr>
              <a:t>Xc,Yc,Zc</a:t>
            </a:r>
            <a:r>
              <a:rPr lang="en-US" altLang="en-US" sz="2800" dirty="0">
                <a:ea typeface="新細明體" pitchFamily="18" charset="-120"/>
              </a:rPr>
              <a:t>) is at (</a:t>
            </a:r>
            <a:r>
              <a:rPr lang="en-US" altLang="en-US" sz="2800" dirty="0" err="1">
                <a:ea typeface="新細明體" pitchFamily="18" charset="-120"/>
              </a:rPr>
              <a:t>u,v</a:t>
            </a:r>
            <a:r>
              <a:rPr lang="en-US" altLang="en-US" sz="2800" dirty="0">
                <a:ea typeface="新細明體" pitchFamily="18" charset="-120"/>
              </a:rPr>
              <a:t>)</a:t>
            </a:r>
          </a:p>
          <a:p>
            <a:pPr eaLnBrk="1" hangingPunct="1"/>
            <a:r>
              <a:rPr lang="en-US" altLang="en-US" sz="2800" dirty="0">
                <a:ea typeface="新細明體" pitchFamily="18" charset="-120"/>
              </a:rPr>
              <a:t>Normally, we assume skew=0;</a:t>
            </a:r>
          </a:p>
          <a:p>
            <a:pPr eaLnBrk="1" hangingPunct="1"/>
            <a:r>
              <a:rPr lang="en-US" altLang="en-US" sz="2800" dirty="0">
                <a:ea typeface="新細明體" pitchFamily="18" charset="-120"/>
              </a:rPr>
              <a:t>We can use Intrinsic parameters to represent all these.</a:t>
            </a:r>
          </a:p>
          <a:p>
            <a:pPr eaLnBrk="1" hangingPunct="1"/>
            <a:endParaRPr lang="en-US" altLang="en-US" sz="28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dirty="0">
                <a:ea typeface="新細明體" pitchFamily="18" charset="-120"/>
              </a:rPr>
              <a:t>Motivations</a:t>
            </a:r>
          </a:p>
        </p:txBody>
      </p:sp>
      <p:sp>
        <p:nvSpPr>
          <p:cNvPr id="4099" name="Rectangle 3"/>
          <p:cNvSpPr>
            <a:spLocks noGrp="1" noChangeArrowheads="1"/>
          </p:cNvSpPr>
          <p:nvPr>
            <p:ph type="subTitle" idx="1"/>
          </p:nvPr>
        </p:nvSpPr>
        <p:spPr/>
        <p:txBody>
          <a:bodyPr rtlCol="0">
            <a:normAutofit/>
          </a:bodyPr>
          <a:lstStyle/>
          <a:p>
            <a:pPr marL="457200" indent="-457200" algn="l" eaLnBrk="1" fontAlgn="auto" hangingPunct="1">
              <a:spcAft>
                <a:spcPts val="0"/>
              </a:spcAft>
              <a:buFont typeface="Arial" panose="020B0604020202020204" pitchFamily="34" charset="0"/>
              <a:buChar char="•"/>
              <a:defRPr/>
            </a:pPr>
            <a:r>
              <a:rPr lang="en-US" dirty="0">
                <a:ea typeface="新細明體" pitchFamily="18" charset="-120"/>
              </a:rPr>
              <a:t>Digital cameras are everywhere.</a:t>
            </a:r>
          </a:p>
          <a:p>
            <a:pPr marL="457200" indent="-457200" algn="l" eaLnBrk="1" fontAlgn="auto" hangingPunct="1">
              <a:spcAft>
                <a:spcPts val="0"/>
              </a:spcAft>
              <a:buFont typeface="Arial" panose="020B0604020202020204" pitchFamily="34" charset="0"/>
              <a:buChar char="•"/>
              <a:defRPr/>
            </a:pPr>
            <a:r>
              <a:rPr lang="en-US" dirty="0">
                <a:ea typeface="新細明體" pitchFamily="18" charset="-120"/>
              </a:rPr>
              <a:t>Develop applications for cameras.</a:t>
            </a:r>
          </a:p>
          <a:p>
            <a:pPr marL="457200" indent="-457200" algn="l" eaLnBrk="1" fontAlgn="auto" hangingPunct="1">
              <a:spcAft>
                <a:spcPts val="0"/>
              </a:spcAft>
              <a:buFont typeface="Arial" panose="020B0604020202020204" pitchFamily="34" charset="0"/>
              <a:buChar char="•"/>
              <a:defRPr/>
            </a:pPr>
            <a:r>
              <a:rPr lang="en-US" dirty="0">
                <a:ea typeface="新細明體" pitchFamily="18" charset="-120"/>
              </a:rPr>
              <a:t>Help to choose a good camera.</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AE746090-185E-4DA4-B6F2-61A9DE4F71A9}"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274638"/>
            <a:ext cx="8229600" cy="1143000"/>
          </a:xfrm>
        </p:spPr>
        <p:txBody>
          <a:bodyPr/>
          <a:lstStyle/>
          <a:p>
            <a:pPr eaLnBrk="1" hangingPunct="1"/>
            <a:r>
              <a:rPr lang="en-US" altLang="zh-TW"/>
              <a:t>Camera parameters</a:t>
            </a:r>
          </a:p>
        </p:txBody>
      </p:sp>
      <p:sp>
        <p:nvSpPr>
          <p:cNvPr id="24579" name="Rectangle 3"/>
          <p:cNvSpPr>
            <a:spLocks noGrp="1" noChangeArrowheads="1"/>
          </p:cNvSpPr>
          <p:nvPr>
            <p:ph idx="1"/>
          </p:nvPr>
        </p:nvSpPr>
        <p:spPr/>
        <p:txBody>
          <a:bodyPr/>
          <a:lstStyle/>
          <a:p>
            <a:pPr eaLnBrk="1" hangingPunct="1"/>
            <a:r>
              <a:rPr lang="en-US" altLang="zh-TW" sz="2800" dirty="0"/>
              <a:t>Intrinsic parameters</a:t>
            </a:r>
          </a:p>
          <a:p>
            <a:pPr lvl="1" eaLnBrk="1" hangingPunct="1"/>
            <a:r>
              <a:rPr lang="en-US" altLang="zh-TW" sz="2400" dirty="0"/>
              <a:t>Focal length </a:t>
            </a:r>
            <a:r>
              <a:rPr lang="en-US" altLang="zh-TW" sz="2400" i="1" dirty="0"/>
              <a:t>(F) in meters,</a:t>
            </a:r>
            <a:r>
              <a:rPr lang="en-US" altLang="zh-TW" sz="2400" dirty="0"/>
              <a:t> </a:t>
            </a:r>
          </a:p>
          <a:p>
            <a:pPr lvl="1" eaLnBrk="1" hangingPunct="1"/>
            <a:r>
              <a:rPr lang="en-US" altLang="zh-TW" sz="2400" dirty="0"/>
              <a:t>pixel width, height are </a:t>
            </a:r>
            <a:r>
              <a:rPr lang="en-US" altLang="zh-TW" sz="2400" i="1" dirty="0" err="1"/>
              <a:t>s</a:t>
            </a:r>
            <a:r>
              <a:rPr lang="en-US" altLang="zh-TW" sz="2400" i="1" baseline="-25000" dirty="0" err="1"/>
              <a:t>x</a:t>
            </a:r>
            <a:r>
              <a:rPr lang="en-US" altLang="zh-TW" sz="2400" i="1" dirty="0"/>
              <a:t> </a:t>
            </a:r>
            <a:r>
              <a:rPr lang="en-US" altLang="zh-TW" sz="2400" i="1" dirty="0" err="1"/>
              <a:t>s</a:t>
            </a:r>
            <a:r>
              <a:rPr lang="en-US" altLang="zh-TW" sz="2400" i="1" baseline="-25000" dirty="0" err="1"/>
              <a:t>y</a:t>
            </a:r>
            <a:r>
              <a:rPr lang="en-US" altLang="zh-TW" sz="2400" i="1" baseline="-25000" dirty="0"/>
              <a:t> </a:t>
            </a:r>
            <a:r>
              <a:rPr lang="en-US" altLang="zh-TW" sz="2400" i="1" dirty="0"/>
              <a:t>in meters</a:t>
            </a:r>
            <a:r>
              <a:rPr lang="en-US" altLang="zh-TW" sz="2400" dirty="0"/>
              <a:t>, resp.</a:t>
            </a:r>
          </a:p>
          <a:p>
            <a:pPr lvl="1" eaLnBrk="1" hangingPunct="1"/>
            <a:r>
              <a:rPr lang="en-US" altLang="zh-TW" sz="2400" dirty="0"/>
              <a:t>image (or principal) center (</a:t>
            </a:r>
            <a:r>
              <a:rPr lang="en-US" altLang="zh-TW" sz="2400" i="1" dirty="0" err="1"/>
              <a:t>o</a:t>
            </a:r>
            <a:r>
              <a:rPr lang="en-US" altLang="zh-TW" sz="2400" i="1" baseline="-25000" dirty="0" err="1"/>
              <a:t>x</a:t>
            </a:r>
            <a:r>
              <a:rPr lang="en-US" altLang="zh-TW" sz="2400" i="1" dirty="0" err="1"/>
              <a:t>,o</a:t>
            </a:r>
            <a:r>
              <a:rPr lang="en-US" altLang="zh-TW" sz="2400" i="1" baseline="-25000" dirty="0" err="1"/>
              <a:t>y</a:t>
            </a:r>
            <a:r>
              <a:rPr lang="en-US" altLang="zh-TW" sz="2400" dirty="0"/>
              <a:t>) in pixels </a:t>
            </a:r>
          </a:p>
          <a:p>
            <a:pPr lvl="1" eaLnBrk="1" hangingPunct="1"/>
            <a:r>
              <a:rPr lang="en-US" altLang="zh-TW" sz="2400" dirty="0"/>
              <a:t>lens-distortion </a:t>
            </a:r>
            <a:r>
              <a:rPr lang="en-US" altLang="zh-TW" sz="2400" i="1" dirty="0"/>
              <a:t>(K) (assume no distortion , ignored here).</a:t>
            </a:r>
          </a:p>
          <a:p>
            <a:pPr eaLnBrk="1" hangingPunct="1"/>
            <a:r>
              <a:rPr lang="en-US" altLang="zh-TW" sz="2800" dirty="0"/>
              <a:t>Extrinsic parameters</a:t>
            </a:r>
          </a:p>
          <a:p>
            <a:pPr lvl="1" eaLnBrk="1" hangingPunct="1"/>
            <a:r>
              <a:rPr lang="en-US" altLang="zh-TW" sz="2400" dirty="0"/>
              <a:t>Position of the camera such as</a:t>
            </a:r>
          </a:p>
          <a:p>
            <a:pPr lvl="1" eaLnBrk="1" hangingPunct="1">
              <a:buFontTx/>
              <a:buNone/>
            </a:pPr>
            <a:r>
              <a:rPr lang="en-US" altLang="zh-TW" sz="2400" dirty="0"/>
              <a:t>		(</a:t>
            </a:r>
            <a:r>
              <a:rPr lang="en-US" altLang="zh-TW" sz="2400" dirty="0" err="1"/>
              <a:t>Rc</a:t>
            </a:r>
            <a:r>
              <a:rPr lang="en-US" altLang="zh-TW" sz="2400" dirty="0"/>
              <a:t> -- rotation, Tc -- translation)</a:t>
            </a:r>
          </a:p>
          <a:p>
            <a:pPr eaLnBrk="1" hangingPunct="1">
              <a:buFontTx/>
              <a:buNone/>
            </a:pPr>
            <a:endParaRPr lang="en-US" altLang="zh-TW" sz="2800" dirty="0"/>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143000" y="457200"/>
            <a:ext cx="6192838" cy="3581400"/>
          </a:xfrm>
        </p:spPr>
        <p:txBody>
          <a:bodyPr/>
          <a:lstStyle/>
          <a:p>
            <a:pPr eaLnBrk="1" hangingPunct="1"/>
            <a:r>
              <a:rPr lang="en-US" altLang="zh-TW" sz="4800"/>
              <a:t>Intrinsic parameters</a:t>
            </a:r>
            <a:br>
              <a:rPr lang="en-US" altLang="zh-TW" sz="4800"/>
            </a:br>
            <a:r>
              <a:rPr lang="en-US" altLang="zh-TW" sz="3500"/>
              <a:t>from camera coordinates to image coordinates</a:t>
            </a:r>
            <a:endParaRPr lang="en-US" altLang="en-US" sz="3500">
              <a:ea typeface="新細明體" pitchFamily="18" charset="-120"/>
            </a:endParaRPr>
          </a:p>
        </p:txBody>
      </p:sp>
      <p:sp>
        <p:nvSpPr>
          <p:cNvPr id="25603" name="Rectangle 3"/>
          <p:cNvSpPr>
            <a:spLocks noGrp="1" noChangeArrowheads="1"/>
          </p:cNvSpPr>
          <p:nvPr>
            <p:ph type="subTitle" idx="1"/>
          </p:nvPr>
        </p:nvSpPr>
        <p:spPr>
          <a:xfrm>
            <a:off x="1600200" y="4267200"/>
            <a:ext cx="6146800" cy="1485900"/>
          </a:xfrm>
        </p:spPr>
        <p:txBody>
          <a:bodyPr/>
          <a:lstStyle/>
          <a:p>
            <a:pPr eaLnBrk="1" hangingPunct="1">
              <a:lnSpc>
                <a:spcPct val="80000"/>
              </a:lnSpc>
            </a:pPr>
            <a:r>
              <a:rPr lang="en-US" altLang="en-US" sz="2600">
                <a:solidFill>
                  <a:srgbClr val="898989"/>
                </a:solidFill>
                <a:ea typeface="新細明體" pitchFamily="18" charset="-120"/>
              </a:rPr>
              <a:t>M</a:t>
            </a:r>
            <a:r>
              <a:rPr lang="en-US" altLang="en-US" sz="2600" baseline="-25000">
                <a:solidFill>
                  <a:srgbClr val="898989"/>
                </a:solidFill>
                <a:ea typeface="新細明體" pitchFamily="18" charset="-120"/>
              </a:rPr>
              <a:t>int </a:t>
            </a:r>
            <a:r>
              <a:rPr lang="en-US" altLang="en-US" sz="2600">
                <a:solidFill>
                  <a:srgbClr val="898989"/>
                </a:solidFill>
                <a:ea typeface="新細明體" pitchFamily="18" charset="-120"/>
              </a:rPr>
              <a:t>( a 3x3 matrix)</a:t>
            </a:r>
          </a:p>
          <a:p>
            <a:pPr eaLnBrk="1" hangingPunct="1">
              <a:lnSpc>
                <a:spcPct val="80000"/>
              </a:lnSpc>
            </a:pPr>
            <a:endParaRPr lang="en-US" altLang="en-US" sz="2600" baseline="-25000">
              <a:solidFill>
                <a:srgbClr val="898989"/>
              </a:solidFill>
              <a:ea typeface="新細明體" pitchFamily="18" charset="-120"/>
            </a:endParaRPr>
          </a:p>
          <a:p>
            <a:pPr eaLnBrk="1" hangingPunct="1">
              <a:lnSpc>
                <a:spcPct val="80000"/>
              </a:lnSpc>
            </a:pPr>
            <a:r>
              <a:rPr lang="en-US" altLang="en-US" sz="2600">
                <a:solidFill>
                  <a:srgbClr val="898989"/>
                </a:solidFill>
                <a:ea typeface="新細明體" pitchFamily="18" charset="-120"/>
              </a:rPr>
              <a:t>(Current discussion assumes </a:t>
            </a:r>
          </a:p>
          <a:p>
            <a:pPr eaLnBrk="1" hangingPunct="1">
              <a:lnSpc>
                <a:spcPct val="80000"/>
              </a:lnSpc>
            </a:pPr>
            <a:r>
              <a:rPr lang="en-US" altLang="en-US" sz="2600">
                <a:solidFill>
                  <a:srgbClr val="898989"/>
                </a:solidFill>
                <a:ea typeface="新細明體" pitchFamily="18" charset="-120"/>
              </a:rPr>
              <a:t>center of camera=center of world)</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84F3D48D-76EF-4AFE-9287-FDD54E6342A3}"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9525"/>
            <a:ext cx="8077200" cy="695325"/>
          </a:xfrm>
        </p:spPr>
        <p:txBody>
          <a:bodyPr/>
          <a:lstStyle/>
          <a:p>
            <a:pPr eaLnBrk="1" hangingPunct="1"/>
            <a:r>
              <a:rPr lang="en-US" altLang="zh-TW" sz="3200" dirty="0"/>
              <a:t>Typical camera Intrinsic parameters</a:t>
            </a:r>
          </a:p>
        </p:txBody>
      </p:sp>
      <p:sp>
        <p:nvSpPr>
          <p:cNvPr id="26627" name="Rectangle 3"/>
          <p:cNvSpPr>
            <a:spLocks noGrp="1" noChangeArrowheads="1"/>
          </p:cNvSpPr>
          <p:nvPr>
            <p:ph idx="1"/>
          </p:nvPr>
        </p:nvSpPr>
        <p:spPr>
          <a:xfrm>
            <a:off x="381000" y="609600"/>
            <a:ext cx="8229600" cy="4525963"/>
          </a:xfrm>
        </p:spPr>
        <p:txBody>
          <a:bodyPr/>
          <a:lstStyle/>
          <a:p>
            <a:pPr eaLnBrk="1" hangingPunct="1"/>
            <a:r>
              <a:rPr lang="en-US" altLang="zh-TW" sz="2400" dirty="0"/>
              <a:t>Fixed focal length (web cam or pin hole camera model)</a:t>
            </a:r>
          </a:p>
          <a:p>
            <a:pPr lvl="1" eaLnBrk="1" hangingPunct="1"/>
            <a:r>
              <a:rPr lang="en-US" altLang="zh-TW" sz="2000" i="1" dirty="0"/>
              <a:t>E.g. </a:t>
            </a:r>
            <a:r>
              <a:rPr lang="en-US" altLang="zh-TW" sz="2000" i="1" dirty="0" err="1"/>
              <a:t>s</a:t>
            </a:r>
            <a:r>
              <a:rPr lang="en-US" altLang="zh-TW" sz="2000" i="1" baseline="-25000" dirty="0" err="1"/>
              <a:t>x</a:t>
            </a:r>
            <a:r>
              <a:rPr lang="en-US" altLang="zh-TW" sz="2000" i="1" dirty="0"/>
              <a:t> =</a:t>
            </a:r>
            <a:r>
              <a:rPr lang="en-US" altLang="zh-TW" sz="2000" i="1" dirty="0" err="1"/>
              <a:t>s</a:t>
            </a:r>
            <a:r>
              <a:rPr lang="en-US" altLang="zh-TW" sz="2000" i="1" baseline="-25000" dirty="0" err="1"/>
              <a:t>y</a:t>
            </a:r>
            <a:r>
              <a:rPr lang="en-US" altLang="zh-TW" sz="2000" dirty="0"/>
              <a:t> </a:t>
            </a:r>
            <a:r>
              <a:rPr lang="en-US" altLang="zh-TW" sz="2000" i="1" dirty="0"/>
              <a:t> </a:t>
            </a:r>
            <a:r>
              <a:rPr lang="en-US" altLang="zh-TW" sz="2000" i="1" dirty="0">
                <a:sym typeface="Symbol" pitchFamily="18" charset="2"/>
              </a:rPr>
              <a:t> </a:t>
            </a:r>
            <a:r>
              <a:rPr lang="en-US" altLang="zh-TW" sz="2000" dirty="0"/>
              <a:t>5.46um (1um=1x10^-6 m=1 micron)</a:t>
            </a:r>
          </a:p>
          <a:p>
            <a:pPr lvl="1" eaLnBrk="1" hangingPunct="1"/>
            <a:r>
              <a:rPr lang="en-US" altLang="zh-TW" sz="2000" dirty="0"/>
              <a:t>For a CCD of 1024x768 , the image center or principal center is at  (</a:t>
            </a:r>
            <a:r>
              <a:rPr lang="en-US" altLang="zh-TW" sz="2000" i="1" dirty="0" err="1"/>
              <a:t>o</a:t>
            </a:r>
            <a:r>
              <a:rPr lang="en-US" altLang="zh-TW" sz="2000" i="1" baseline="-25000" dirty="0" err="1"/>
              <a:t>x</a:t>
            </a:r>
            <a:r>
              <a:rPr lang="en-US" altLang="zh-TW" sz="2000" i="1" dirty="0" err="1"/>
              <a:t>,o</a:t>
            </a:r>
            <a:r>
              <a:rPr lang="en-US" altLang="zh-TW" sz="2000" i="1" baseline="-25000" dirty="0" err="1"/>
              <a:t>y</a:t>
            </a:r>
            <a:r>
              <a:rPr lang="en-US" altLang="zh-TW" sz="2000" dirty="0"/>
              <a:t>)=(512x384)</a:t>
            </a:r>
          </a:p>
          <a:p>
            <a:pPr lvl="1" eaLnBrk="1" hangingPunct="1"/>
            <a:r>
              <a:rPr lang="en-US" altLang="zh-TW" sz="2000" dirty="0"/>
              <a:t>lens-distortion </a:t>
            </a:r>
            <a:r>
              <a:rPr lang="en-US" altLang="zh-TW" sz="2000" i="1" dirty="0"/>
              <a:t>(K) for fixed lens. </a:t>
            </a:r>
            <a:r>
              <a:rPr lang="en-US" altLang="zh-TW" sz="2000" dirty="0"/>
              <a:t>(ignore to simplify)</a:t>
            </a:r>
          </a:p>
          <a:p>
            <a:pPr eaLnBrk="1" hangingPunct="1"/>
            <a:r>
              <a:rPr lang="en-US" altLang="zh-TW" sz="2400" dirty="0"/>
              <a:t>Variable focal length (zoom lens)</a:t>
            </a:r>
          </a:p>
          <a:p>
            <a:pPr lvl="1" eaLnBrk="1" hangingPunct="1"/>
            <a:r>
              <a:rPr lang="en-US" altLang="zh-TW" sz="2000" dirty="0"/>
              <a:t>focal length (e.g. f</a:t>
            </a:r>
            <a:r>
              <a:rPr lang="en-US" altLang="zh-TW" sz="2000" i="1" dirty="0"/>
              <a:t> </a:t>
            </a:r>
            <a:r>
              <a:rPr lang="en-US" altLang="zh-TW" sz="2000" i="1" dirty="0">
                <a:sym typeface="Symbol" pitchFamily="18" charset="2"/>
              </a:rPr>
              <a:t> 5</a:t>
            </a:r>
            <a:r>
              <a:rPr lang="en-US" altLang="zh-TW" sz="2000" i="1" dirty="0"/>
              <a:t>mm)</a:t>
            </a:r>
            <a:r>
              <a:rPr lang="en-US" altLang="zh-TW" sz="2000" dirty="0"/>
              <a:t> , may be varied (zoom lens), </a:t>
            </a:r>
          </a:p>
          <a:p>
            <a:pPr lvl="1" eaLnBrk="1" hangingPunct="1"/>
            <a:r>
              <a:rPr lang="en-US" altLang="zh-TW" sz="2000" dirty="0"/>
              <a:t>lens-distortion </a:t>
            </a:r>
            <a:r>
              <a:rPr lang="en-US" altLang="zh-TW" sz="2000" i="1" dirty="0"/>
              <a:t>(K) may follow f.</a:t>
            </a:r>
          </a:p>
          <a:p>
            <a:pPr eaLnBrk="1" hangingPunct="1"/>
            <a:r>
              <a:rPr lang="en-US" altLang="zh-TW" sz="2400" i="1" dirty="0" err="1">
                <a:hlinkClick r:id="rId3"/>
              </a:rPr>
              <a:t>Iphone</a:t>
            </a:r>
            <a:r>
              <a:rPr lang="en-US" altLang="zh-TW" sz="2400" i="1" dirty="0">
                <a:hlinkClick r:id="rId3"/>
              </a:rPr>
              <a:t>: https://www.techinsights.com/blog/apple-iphone-14-image-sensor-preliminary-analysis</a:t>
            </a:r>
            <a:r>
              <a:rPr lang="en-US" altLang="zh-TW" sz="2400" i="1" dirty="0"/>
              <a:t> </a:t>
            </a:r>
          </a:p>
          <a:p>
            <a:pPr lvl="1" eaLnBrk="1" hangingPunct="1"/>
            <a:r>
              <a:rPr lang="en-US" sz="2000" i="1" dirty="0"/>
              <a:t>pixel-pitch is 2.44 µm for a Quad-pixel. ..sensor's absolute pixel pitch is 1.22 µm at a resolution of 48MP or 2.44 µm at 12MP.</a:t>
            </a:r>
          </a:p>
          <a:p>
            <a:pPr eaLnBrk="1" hangingPunct="1"/>
            <a:r>
              <a:rPr lang="en-US" altLang="zh-TW" sz="2400" i="1" dirty="0"/>
              <a:t>Equivalent focal length: when a camera focal length is expressed in mm, it usually means it is equivalent to a camera system with a 35mm (36x24mm) full-frame sensor. </a:t>
            </a:r>
            <a:r>
              <a:rPr lang="en-US" altLang="zh-TW" sz="1200" i="1" dirty="0">
                <a:hlinkClick r:id="rId4"/>
              </a:rPr>
              <a:t>https://www.adorama.com/alc/understanding-focal-length-and-how-to-use-it/</a:t>
            </a:r>
            <a:endParaRPr lang="en-US" altLang="zh-TW" sz="1200" i="1" dirty="0"/>
          </a:p>
          <a:p>
            <a:pPr eaLnBrk="1" hangingPunct="1"/>
            <a:r>
              <a:rPr lang="en-US" altLang="zh-TW" sz="1200" i="1" dirty="0">
                <a:hlinkClick r:id="rId5"/>
              </a:rPr>
              <a:t>https://www.easybasicphotography.com/35mm-equivalent.html</a:t>
            </a:r>
            <a:r>
              <a:rPr lang="en-US" altLang="zh-TW" sz="800" i="1" dirty="0"/>
              <a:t> </a:t>
            </a:r>
            <a:endParaRPr lang="en-US" altLang="zh-TW" sz="1200" i="1" dirty="0"/>
          </a:p>
          <a:p>
            <a:pPr eaLnBrk="1" hangingPunct="1"/>
            <a:r>
              <a:rPr lang="en-US" altLang="zh-TW" sz="1200" i="1" dirty="0"/>
              <a:t>  </a:t>
            </a:r>
          </a:p>
        </p:txBody>
      </p:sp>
      <p:sp>
        <p:nvSpPr>
          <p:cNvPr id="2" name="Footer Placeholder 1"/>
          <p:cNvSpPr>
            <a:spLocks noGrp="1"/>
          </p:cNvSpPr>
          <p:nvPr>
            <p:ph type="ftr" sz="quarter" idx="11"/>
          </p:nvPr>
        </p:nvSpPr>
        <p:spPr/>
        <p:txBody>
          <a:bodyPr/>
          <a:lstStyle/>
          <a:p>
            <a:pPr>
              <a:defRPr/>
            </a:pPr>
            <a:r>
              <a:rPr lang="en-US"/>
              <a:t>Cameras v240117a</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32</a:t>
            </a:fld>
            <a:endParaRPr lang="en-US" altLang="en-US"/>
          </a:p>
        </p:txBody>
      </p:sp>
      <p:pic>
        <p:nvPicPr>
          <p:cNvPr id="1026" name="Picture 2" descr="Picture">
            <a:extLst>
              <a:ext uri="{FF2B5EF4-FFF2-40B4-BE49-F238E27FC236}">
                <a16:creationId xmlns:a16="http://schemas.microsoft.com/office/drawing/2014/main" id="{05E7202D-8F63-339B-44D2-A16A2387BD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813" y="2133600"/>
            <a:ext cx="1371600" cy="6231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FB1457F-350C-2A55-3DBF-37D61B943F22}"/>
              </a:ext>
            </a:extLst>
          </p:cNvPr>
          <p:cNvCxnSpPr/>
          <p:nvPr/>
        </p:nvCxnSpPr>
        <p:spPr>
          <a:xfrm>
            <a:off x="7563413" y="2743200"/>
            <a:ext cx="533400" cy="0"/>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5209B02-9CDA-59A6-8139-EB63C3D21139}"/>
              </a:ext>
            </a:extLst>
          </p:cNvPr>
          <p:cNvSpPr txBox="1"/>
          <p:nvPr/>
        </p:nvSpPr>
        <p:spPr>
          <a:xfrm>
            <a:off x="7030013" y="2743200"/>
            <a:ext cx="1676458" cy="923330"/>
          </a:xfrm>
          <a:prstGeom prst="rect">
            <a:avLst/>
          </a:prstGeom>
          <a:noFill/>
        </p:spPr>
        <p:txBody>
          <a:bodyPr wrap="square" rtlCol="0">
            <a:spAutoFit/>
          </a:bodyPr>
          <a:lstStyle/>
          <a:p>
            <a:r>
              <a:rPr lang="en-HK" dirty="0"/>
              <a:t>    36 mm</a:t>
            </a:r>
          </a:p>
          <a:p>
            <a:r>
              <a:rPr lang="en-HK" dirty="0"/>
              <a:t>Full-frame standard</a:t>
            </a:r>
          </a:p>
        </p:txBody>
      </p:sp>
      <p:sp>
        <p:nvSpPr>
          <p:cNvPr id="8" name="TextBox 7">
            <a:extLst>
              <a:ext uri="{FF2B5EF4-FFF2-40B4-BE49-F238E27FC236}">
                <a16:creationId xmlns:a16="http://schemas.microsoft.com/office/drawing/2014/main" id="{182E3F40-D32A-E3CE-CAD0-289930FFB138}"/>
              </a:ext>
            </a:extLst>
          </p:cNvPr>
          <p:cNvSpPr txBox="1"/>
          <p:nvPr/>
        </p:nvSpPr>
        <p:spPr>
          <a:xfrm>
            <a:off x="6649013" y="1676400"/>
            <a:ext cx="1010213" cy="369332"/>
          </a:xfrm>
          <a:prstGeom prst="rect">
            <a:avLst/>
          </a:prstGeom>
          <a:noFill/>
        </p:spPr>
        <p:txBody>
          <a:bodyPr wrap="none" rtlCol="0">
            <a:spAutoFit/>
          </a:bodyPr>
          <a:lstStyle/>
          <a:p>
            <a:r>
              <a:rPr lang="en-HK" dirty="0"/>
              <a:t>35 mm</a:t>
            </a:r>
          </a:p>
        </p:txBody>
      </p:sp>
      <p:sp>
        <p:nvSpPr>
          <p:cNvPr id="9" name="TextBox 8">
            <a:extLst>
              <a:ext uri="{FF2B5EF4-FFF2-40B4-BE49-F238E27FC236}">
                <a16:creationId xmlns:a16="http://schemas.microsoft.com/office/drawing/2014/main" id="{85F399D5-DFB0-F462-639C-41D76205DF0F}"/>
              </a:ext>
            </a:extLst>
          </p:cNvPr>
          <p:cNvSpPr txBox="1"/>
          <p:nvPr/>
        </p:nvSpPr>
        <p:spPr>
          <a:xfrm>
            <a:off x="7543800" y="1752600"/>
            <a:ext cx="1010213" cy="369332"/>
          </a:xfrm>
          <a:prstGeom prst="rect">
            <a:avLst/>
          </a:prstGeom>
          <a:noFill/>
        </p:spPr>
        <p:txBody>
          <a:bodyPr wrap="none" rtlCol="0">
            <a:spAutoFit/>
          </a:bodyPr>
          <a:lstStyle/>
          <a:p>
            <a:r>
              <a:rPr lang="en-HK" dirty="0"/>
              <a:t>24 mm</a:t>
            </a:r>
          </a:p>
        </p:txBody>
      </p:sp>
      <p:cxnSp>
        <p:nvCxnSpPr>
          <p:cNvPr id="11" name="Straight Arrow Connector 10">
            <a:extLst>
              <a:ext uri="{FF2B5EF4-FFF2-40B4-BE49-F238E27FC236}">
                <a16:creationId xmlns:a16="http://schemas.microsoft.com/office/drawing/2014/main" id="{5D7A0571-1FA7-1C34-4CD4-992E7B7DAFE1}"/>
              </a:ext>
            </a:extLst>
          </p:cNvPr>
          <p:cNvCxnSpPr/>
          <p:nvPr/>
        </p:nvCxnSpPr>
        <p:spPr>
          <a:xfrm>
            <a:off x="6877613" y="1981200"/>
            <a:ext cx="76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1AD6240-8BA2-E420-A6BC-6DE148307903}"/>
              </a:ext>
            </a:extLst>
          </p:cNvPr>
          <p:cNvCxnSpPr>
            <a:cxnSpLocks/>
          </p:cNvCxnSpPr>
          <p:nvPr/>
        </p:nvCxnSpPr>
        <p:spPr>
          <a:xfrm flipH="1">
            <a:off x="7334813" y="1981200"/>
            <a:ext cx="3048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243888" cy="1314450"/>
          </a:xfrm>
        </p:spPr>
        <p:txBody>
          <a:bodyPr/>
          <a:lstStyle/>
          <a:p>
            <a:pPr eaLnBrk="1" hangingPunct="1"/>
            <a:r>
              <a:rPr lang="en-US" altLang="zh-TW" sz="3600" dirty="0"/>
              <a:t>Intrinsic parameters </a:t>
            </a:r>
            <a:r>
              <a:rPr lang="en-US" altLang="zh-TW" sz="3600" i="1" dirty="0"/>
              <a:t>M</a:t>
            </a:r>
            <a:r>
              <a:rPr lang="en-US" altLang="zh-TW" sz="3600" i="1" baseline="-25000" dirty="0"/>
              <a:t>int</a:t>
            </a:r>
            <a:r>
              <a:rPr lang="en-US" altLang="zh-TW" sz="2400" i="1" baseline="-25000" dirty="0"/>
              <a:t>  </a:t>
            </a:r>
            <a:br>
              <a:rPr lang="en-US" altLang="zh-TW" sz="2400" i="1" baseline="-25000" dirty="0"/>
            </a:br>
            <a:r>
              <a:rPr lang="en-US" altLang="zh-TW" sz="3600" dirty="0"/>
              <a:t>(Pin hole camera model)</a:t>
            </a:r>
            <a:br>
              <a:rPr lang="en-US" altLang="zh-TW" sz="2400" i="1" baseline="-25000" dirty="0"/>
            </a:br>
            <a:endParaRPr lang="en-US" altLang="zh-TW" sz="2400" i="1" baseline="-25000" dirty="0"/>
          </a:p>
        </p:txBody>
      </p:sp>
      <p:sp>
        <p:nvSpPr>
          <p:cNvPr id="27651" name="Rectangle 3"/>
          <p:cNvSpPr>
            <a:spLocks noGrp="1" noChangeArrowheads="1"/>
          </p:cNvSpPr>
          <p:nvPr>
            <p:ph type="body" sz="half" idx="1"/>
          </p:nvPr>
        </p:nvSpPr>
        <p:spPr>
          <a:xfrm>
            <a:off x="381000" y="1371600"/>
            <a:ext cx="4876800" cy="4648200"/>
          </a:xfrm>
        </p:spPr>
        <p:txBody>
          <a:bodyPr/>
          <a:lstStyle/>
          <a:p>
            <a:pPr eaLnBrk="1" hangingPunct="1"/>
            <a:r>
              <a:rPr lang="en-US" altLang="zh-TW" sz="2800" baseline="-25000" dirty="0"/>
              <a:t>3D=</a:t>
            </a:r>
            <a:r>
              <a:rPr lang="en-US" altLang="zh-TW" sz="2800" i="1" baseline="-25000" dirty="0" err="1"/>
              <a:t>Xc,Yc,Zc</a:t>
            </a:r>
            <a:r>
              <a:rPr lang="en-US" altLang="zh-TW" sz="2800" baseline="-25000" dirty="0"/>
              <a:t> in meters</a:t>
            </a:r>
          </a:p>
          <a:p>
            <a:pPr eaLnBrk="1" hangingPunct="1"/>
            <a:r>
              <a:rPr lang="en-US" altLang="zh-TW" sz="2800" baseline="-25000" dirty="0"/>
              <a:t>Image=</a:t>
            </a:r>
            <a:r>
              <a:rPr lang="en-US" altLang="zh-TW" sz="2800" i="1" baseline="-25000" dirty="0" err="1"/>
              <a:t>u,v</a:t>
            </a:r>
            <a:r>
              <a:rPr lang="en-US" altLang="zh-TW" sz="2800" baseline="-25000" dirty="0"/>
              <a:t> in pixels</a:t>
            </a:r>
          </a:p>
          <a:p>
            <a:pPr eaLnBrk="1" hangingPunct="1"/>
            <a:r>
              <a:rPr lang="en-US" altLang="zh-TW" sz="2800" i="1" baseline="-25000" dirty="0"/>
              <a:t>s</a:t>
            </a:r>
            <a:r>
              <a:rPr lang="en-US" altLang="zh-TW" sz="2800" baseline="-25000" dirty="0"/>
              <a:t>= arbitrary rating factor</a:t>
            </a:r>
          </a:p>
          <a:p>
            <a:pPr eaLnBrk="1" hangingPunct="1"/>
            <a:r>
              <a:rPr lang="en-US" altLang="zh-TW" sz="2800" baseline="-25000" dirty="0"/>
              <a:t>Exercise:</a:t>
            </a:r>
          </a:p>
          <a:p>
            <a:pPr eaLnBrk="1" hangingPunct="1"/>
            <a:r>
              <a:rPr lang="en-US" altLang="zh-TW" sz="2800" baseline="-25000" dirty="0"/>
              <a:t>Show equations (3) (4) are the same as this matrix form </a:t>
            </a:r>
            <a:r>
              <a:rPr lang="en-US" altLang="zh-TW" sz="2800" baseline="-25000" dirty="0" err="1"/>
              <a:t>eq</a:t>
            </a:r>
            <a:r>
              <a:rPr lang="en-US" altLang="zh-TW" sz="2800" baseline="-25000" dirty="0"/>
              <a:t>(5).</a:t>
            </a:r>
          </a:p>
          <a:p>
            <a:pPr eaLnBrk="1" hangingPunct="1"/>
            <a:r>
              <a:rPr lang="en-US" altLang="zh-TW" sz="2000" i="1" dirty="0"/>
              <a:t>Recall:</a:t>
            </a:r>
          </a:p>
          <a:p>
            <a:pPr eaLnBrk="1" hangingPunct="1"/>
            <a:r>
              <a:rPr lang="en-US" altLang="zh-TW" sz="2000" i="1" dirty="0"/>
              <a:t>u=(F/</a:t>
            </a:r>
            <a:r>
              <a:rPr lang="en-US" altLang="zh-TW" sz="2000" i="1" dirty="0" err="1"/>
              <a:t>s</a:t>
            </a:r>
            <a:r>
              <a:rPr lang="en-US" altLang="zh-TW" sz="2000" i="1" baseline="-25000" dirty="0" err="1"/>
              <a:t>x</a:t>
            </a:r>
            <a:r>
              <a:rPr lang="en-US" altLang="zh-TW" sz="2000" i="1" dirty="0"/>
              <a:t>)*(</a:t>
            </a:r>
            <a:r>
              <a:rPr lang="en-US" altLang="zh-TW" sz="2000" i="1" dirty="0" err="1"/>
              <a:t>X</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o</a:t>
            </a:r>
            <a:r>
              <a:rPr lang="en-US" altLang="zh-TW" sz="2000" i="1" baseline="-25000" dirty="0"/>
              <a:t>x </a:t>
            </a:r>
            <a:r>
              <a:rPr lang="en-US" altLang="zh-TW" sz="2000" i="1" dirty="0"/>
              <a:t>--(3)</a:t>
            </a:r>
          </a:p>
          <a:p>
            <a:pPr eaLnBrk="1" hangingPunct="1"/>
            <a:r>
              <a:rPr lang="en-US" altLang="zh-TW" sz="2000" i="1" dirty="0"/>
              <a:t>v=(F/</a:t>
            </a:r>
            <a:r>
              <a:rPr lang="en-US" altLang="zh-TW" sz="2000" i="1" dirty="0" err="1"/>
              <a:t>s</a:t>
            </a:r>
            <a:r>
              <a:rPr lang="en-US" altLang="zh-TW" sz="2000" i="1" baseline="-25000" dirty="0" err="1"/>
              <a:t>y</a:t>
            </a:r>
            <a:r>
              <a:rPr lang="en-US" altLang="zh-TW" sz="2000" i="1" dirty="0"/>
              <a:t>)*(</a:t>
            </a:r>
            <a:r>
              <a:rPr lang="en-US" altLang="zh-TW" sz="2000" i="1" dirty="0" err="1"/>
              <a:t>Y</a:t>
            </a:r>
            <a:r>
              <a:rPr lang="en-US" altLang="zh-TW" sz="2000" i="1" baseline="-25000" dirty="0" err="1"/>
              <a:t>c</a:t>
            </a:r>
            <a:r>
              <a:rPr lang="en-US" altLang="zh-TW" sz="2000" i="1" dirty="0"/>
              <a:t>/</a:t>
            </a:r>
            <a:r>
              <a:rPr lang="en-US" altLang="zh-TW" sz="2000" i="1" dirty="0" err="1"/>
              <a:t>Z</a:t>
            </a:r>
            <a:r>
              <a:rPr lang="en-US" altLang="zh-TW" sz="2000" i="1" baseline="-25000" dirty="0" err="1"/>
              <a:t>c</a:t>
            </a:r>
            <a:r>
              <a:rPr lang="en-US" altLang="zh-TW" sz="2000" i="1" dirty="0"/>
              <a:t>) + </a:t>
            </a:r>
            <a:r>
              <a:rPr lang="en-US" altLang="zh-TW" sz="2000" i="1" dirty="0" err="1"/>
              <a:t>o</a:t>
            </a:r>
            <a:r>
              <a:rPr lang="en-US" altLang="zh-TW" sz="2000" i="1" baseline="-25000" dirty="0" err="1"/>
              <a:t>y</a:t>
            </a:r>
            <a:r>
              <a:rPr lang="en-US" altLang="zh-TW" sz="2000" i="1" baseline="-25000" dirty="0"/>
              <a:t> </a:t>
            </a:r>
            <a:r>
              <a:rPr lang="en-US" altLang="zh-TW" sz="2000" i="1" dirty="0"/>
              <a:t>--(4)</a:t>
            </a:r>
          </a:p>
          <a:p>
            <a:pPr eaLnBrk="1" hangingPunct="1"/>
            <a:r>
              <a:rPr lang="en-US" altLang="zh-TW" sz="1800" i="1" dirty="0">
                <a:solidFill>
                  <a:srgbClr val="FF0000"/>
                </a:solidFill>
              </a:rPr>
              <a:t>Answer: from (5) use matrix multiplication</a:t>
            </a:r>
          </a:p>
          <a:p>
            <a:pPr eaLnBrk="1" hangingPunct="1"/>
            <a:r>
              <a:rPr lang="en-US" altLang="zh-TW" sz="1800" i="1" dirty="0">
                <a:solidFill>
                  <a:srgbClr val="FF0000"/>
                </a:solidFill>
              </a:rPr>
              <a:t>s*u=(F/</a:t>
            </a:r>
            <a:r>
              <a:rPr lang="en-US" altLang="zh-TW" sz="1800" i="1" dirty="0" err="1">
                <a:solidFill>
                  <a:srgbClr val="FF0000"/>
                </a:solidFill>
              </a:rPr>
              <a:t>s</a:t>
            </a:r>
            <a:r>
              <a:rPr lang="en-US" altLang="zh-TW" sz="1800" i="1" baseline="-25000" dirty="0" err="1">
                <a:solidFill>
                  <a:srgbClr val="FF0000"/>
                </a:solidFill>
              </a:rPr>
              <a:t>x</a:t>
            </a:r>
            <a:r>
              <a:rPr lang="en-US" altLang="zh-TW" sz="1800" i="1" dirty="0">
                <a:solidFill>
                  <a:srgbClr val="FF0000"/>
                </a:solidFill>
              </a:rPr>
              <a:t>)*(</a:t>
            </a:r>
            <a:r>
              <a:rPr lang="en-US" altLang="zh-TW" sz="1800" i="1" dirty="0" err="1">
                <a:solidFill>
                  <a:srgbClr val="FF0000"/>
                </a:solidFill>
              </a:rPr>
              <a:t>X</a:t>
            </a:r>
            <a:r>
              <a:rPr lang="en-US" altLang="zh-TW" sz="1800" i="1" baseline="-25000" dirty="0" err="1">
                <a:solidFill>
                  <a:srgbClr val="FF0000"/>
                </a:solidFill>
              </a:rPr>
              <a:t>c</a:t>
            </a:r>
            <a:r>
              <a:rPr lang="en-US" altLang="zh-TW" sz="1800" i="1" dirty="0">
                <a:solidFill>
                  <a:srgbClr val="FF0000"/>
                </a:solidFill>
              </a:rPr>
              <a:t>) + o</a:t>
            </a:r>
            <a:r>
              <a:rPr lang="en-US" altLang="zh-TW" sz="1800" i="1" baseline="-25000" dirty="0">
                <a:solidFill>
                  <a:srgbClr val="FF0000"/>
                </a:solidFill>
              </a:rPr>
              <a:t>x </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i</a:t>
            </a:r>
            <a:r>
              <a:rPr lang="en-US" altLang="zh-TW" sz="1800" i="1" dirty="0">
                <a:solidFill>
                  <a:srgbClr val="FF0000"/>
                </a:solidFill>
              </a:rPr>
              <a:t>)</a:t>
            </a:r>
          </a:p>
          <a:p>
            <a:pPr eaLnBrk="1" hangingPunct="1"/>
            <a:r>
              <a:rPr lang="en-US" altLang="zh-TW" sz="1800" i="1" dirty="0">
                <a:solidFill>
                  <a:srgbClr val="FF0000"/>
                </a:solidFill>
              </a:rPr>
              <a:t>s*v=(F/</a:t>
            </a:r>
            <a:r>
              <a:rPr lang="en-US" altLang="zh-TW" sz="1800" i="1" dirty="0" err="1">
                <a:solidFill>
                  <a:srgbClr val="FF0000"/>
                </a:solidFill>
              </a:rPr>
              <a:t>s</a:t>
            </a:r>
            <a:r>
              <a:rPr lang="en-US" altLang="zh-TW" sz="1800" i="1" baseline="-25000" dirty="0" err="1">
                <a:solidFill>
                  <a:srgbClr val="FF0000"/>
                </a:solidFill>
              </a:rPr>
              <a:t>y</a:t>
            </a:r>
            <a:r>
              <a:rPr lang="en-US" altLang="zh-TW" sz="1800" i="1" dirty="0">
                <a:solidFill>
                  <a:srgbClr val="FF0000"/>
                </a:solidFill>
              </a:rPr>
              <a:t>)*(</a:t>
            </a:r>
            <a:r>
              <a:rPr lang="en-US" altLang="zh-TW" sz="1800" i="1" dirty="0" err="1">
                <a:solidFill>
                  <a:srgbClr val="FF0000"/>
                </a:solidFill>
              </a:rPr>
              <a:t>Y</a:t>
            </a:r>
            <a:r>
              <a:rPr lang="en-US" altLang="zh-TW" sz="1800" i="1" baseline="-25000" dirty="0" err="1">
                <a:solidFill>
                  <a:srgbClr val="FF0000"/>
                </a:solidFill>
              </a:rPr>
              <a:t>c</a:t>
            </a:r>
            <a:r>
              <a:rPr lang="en-US" altLang="zh-TW" sz="1800" i="1" dirty="0">
                <a:solidFill>
                  <a:srgbClr val="FF0000"/>
                </a:solidFill>
              </a:rPr>
              <a:t>) + </a:t>
            </a:r>
            <a:r>
              <a:rPr lang="en-US" altLang="zh-TW" sz="1800" i="1" dirty="0" err="1">
                <a:solidFill>
                  <a:srgbClr val="FF0000"/>
                </a:solidFill>
              </a:rPr>
              <a:t>o</a:t>
            </a:r>
            <a:r>
              <a:rPr lang="en-US" altLang="zh-TW" sz="1800" i="1" baseline="-25000" dirty="0" err="1">
                <a:solidFill>
                  <a:srgbClr val="FF0000"/>
                </a:solidFill>
              </a:rPr>
              <a:t>y</a:t>
            </a:r>
            <a:r>
              <a:rPr lang="en-US" altLang="zh-TW" sz="1800" i="1" baseline="-25000" dirty="0">
                <a:solidFill>
                  <a:srgbClr val="FF0000"/>
                </a:solidFill>
              </a:rPr>
              <a:t> </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--(ii)</a:t>
            </a:r>
          </a:p>
          <a:p>
            <a:pPr eaLnBrk="1" hangingPunct="1"/>
            <a:r>
              <a:rPr lang="en-US" altLang="zh-TW" sz="1800" i="1" dirty="0">
                <a:solidFill>
                  <a:srgbClr val="FF0000"/>
                </a:solidFill>
              </a:rPr>
              <a:t>Set s= </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-------------------------(iii)</a:t>
            </a:r>
          </a:p>
          <a:p>
            <a:pPr eaLnBrk="1" hangingPunct="1"/>
            <a:r>
              <a:rPr lang="en-US" altLang="zh-TW" sz="1800" i="1" dirty="0">
                <a:solidFill>
                  <a:srgbClr val="FF0000"/>
                </a:solidFill>
              </a:rPr>
              <a:t>(</a:t>
            </a:r>
            <a:r>
              <a:rPr lang="en-US" altLang="zh-TW" sz="1800" i="1" dirty="0" err="1">
                <a:solidFill>
                  <a:srgbClr val="FF0000"/>
                </a:solidFill>
              </a:rPr>
              <a:t>i</a:t>
            </a:r>
            <a:r>
              <a:rPr lang="en-US" altLang="zh-TW" sz="1800" i="1" dirty="0">
                <a:solidFill>
                  <a:srgbClr val="FF0000"/>
                </a:solidFill>
              </a:rPr>
              <a:t>)/(iii), hence u=(F/</a:t>
            </a:r>
            <a:r>
              <a:rPr lang="en-US" altLang="zh-TW" sz="1800" i="1" dirty="0" err="1">
                <a:solidFill>
                  <a:srgbClr val="FF0000"/>
                </a:solidFill>
              </a:rPr>
              <a:t>s</a:t>
            </a:r>
            <a:r>
              <a:rPr lang="en-US" altLang="zh-TW" sz="1800" i="1" baseline="-25000" dirty="0" err="1">
                <a:solidFill>
                  <a:srgbClr val="FF0000"/>
                </a:solidFill>
              </a:rPr>
              <a:t>x</a:t>
            </a:r>
            <a:r>
              <a:rPr lang="en-US" altLang="zh-TW" sz="1800" i="1" dirty="0">
                <a:solidFill>
                  <a:srgbClr val="FF0000"/>
                </a:solidFill>
              </a:rPr>
              <a:t>)*(</a:t>
            </a:r>
            <a:r>
              <a:rPr lang="en-US" altLang="zh-TW" sz="1800" i="1" dirty="0" err="1">
                <a:solidFill>
                  <a:srgbClr val="FF0000"/>
                </a:solidFill>
              </a:rPr>
              <a:t>X</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 + o</a:t>
            </a:r>
            <a:r>
              <a:rPr lang="en-US" altLang="zh-TW" sz="1800" i="1" baseline="-25000" dirty="0">
                <a:solidFill>
                  <a:srgbClr val="FF0000"/>
                </a:solidFill>
              </a:rPr>
              <a:t>x </a:t>
            </a:r>
            <a:r>
              <a:rPr lang="en-US" altLang="zh-TW" sz="1800" i="1" dirty="0">
                <a:solidFill>
                  <a:srgbClr val="FF0000"/>
                </a:solidFill>
              </a:rPr>
              <a:t>, same as (3)</a:t>
            </a:r>
          </a:p>
          <a:p>
            <a:pPr eaLnBrk="1" hangingPunct="1"/>
            <a:r>
              <a:rPr lang="en-US" altLang="zh-TW" sz="1800" i="1" dirty="0">
                <a:solidFill>
                  <a:srgbClr val="FF0000"/>
                </a:solidFill>
              </a:rPr>
              <a:t>(ii)/(iii), hence v=(F/</a:t>
            </a:r>
            <a:r>
              <a:rPr lang="en-US" altLang="zh-TW" sz="1800" i="1" dirty="0" err="1">
                <a:solidFill>
                  <a:srgbClr val="FF0000"/>
                </a:solidFill>
              </a:rPr>
              <a:t>s</a:t>
            </a:r>
            <a:r>
              <a:rPr lang="en-US" altLang="zh-TW" sz="1800" i="1" baseline="-25000" dirty="0" err="1">
                <a:solidFill>
                  <a:srgbClr val="FF0000"/>
                </a:solidFill>
              </a:rPr>
              <a:t>y</a:t>
            </a:r>
            <a:r>
              <a:rPr lang="en-US" altLang="zh-TW" sz="1800" i="1" dirty="0">
                <a:solidFill>
                  <a:srgbClr val="FF0000"/>
                </a:solidFill>
              </a:rPr>
              <a:t>)*(</a:t>
            </a:r>
            <a:r>
              <a:rPr lang="en-US" altLang="zh-TW" sz="1800" i="1" dirty="0" err="1">
                <a:solidFill>
                  <a:srgbClr val="FF0000"/>
                </a:solidFill>
              </a:rPr>
              <a:t>Y</a:t>
            </a:r>
            <a:r>
              <a:rPr lang="en-US" altLang="zh-TW" sz="1800" i="1" baseline="-25000" dirty="0" err="1">
                <a:solidFill>
                  <a:srgbClr val="FF0000"/>
                </a:solidFill>
              </a:rPr>
              <a:t>c</a:t>
            </a:r>
            <a:r>
              <a:rPr lang="en-US" altLang="zh-TW" sz="1800" i="1" dirty="0">
                <a:solidFill>
                  <a:srgbClr val="FF0000"/>
                </a:solidFill>
              </a:rPr>
              <a:t>/</a:t>
            </a:r>
            <a:r>
              <a:rPr lang="en-US" altLang="zh-TW" sz="1800" i="1" dirty="0" err="1">
                <a:solidFill>
                  <a:srgbClr val="FF0000"/>
                </a:solidFill>
              </a:rPr>
              <a:t>Z</a:t>
            </a:r>
            <a:r>
              <a:rPr lang="en-US" altLang="zh-TW" sz="1800" i="1" baseline="-25000" dirty="0" err="1">
                <a:solidFill>
                  <a:srgbClr val="FF0000"/>
                </a:solidFill>
              </a:rPr>
              <a:t>c</a:t>
            </a:r>
            <a:r>
              <a:rPr lang="en-US" altLang="zh-TW" sz="1800" i="1" dirty="0">
                <a:solidFill>
                  <a:srgbClr val="FF0000"/>
                </a:solidFill>
              </a:rPr>
              <a:t>) + o</a:t>
            </a:r>
            <a:r>
              <a:rPr lang="en-US" altLang="zh-TW" sz="1800" i="1" baseline="-25000" dirty="0">
                <a:solidFill>
                  <a:srgbClr val="FF0000"/>
                </a:solidFill>
              </a:rPr>
              <a:t>y</a:t>
            </a:r>
            <a:r>
              <a:rPr lang="en-US" altLang="zh-TW" sz="1800" i="1" dirty="0">
                <a:solidFill>
                  <a:srgbClr val="FF0000"/>
                </a:solidFill>
              </a:rPr>
              <a:t> , same as (4)</a:t>
            </a:r>
            <a:br>
              <a:rPr lang="en-US" altLang="zh-TW" sz="1800" i="1" baseline="-25000" dirty="0">
                <a:solidFill>
                  <a:srgbClr val="FF0000"/>
                </a:solidFill>
              </a:rPr>
            </a:br>
            <a:r>
              <a:rPr lang="en-US" altLang="zh-TW" sz="1800" i="1" dirty="0">
                <a:solidFill>
                  <a:srgbClr val="FF0000"/>
                </a:solidFill>
              </a:rPr>
              <a:t>(proved!)</a:t>
            </a:r>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i="1" baseline="-25000" dirty="0"/>
          </a:p>
          <a:p>
            <a:pPr eaLnBrk="1" hangingPunct="1"/>
            <a:endParaRPr lang="en-US" altLang="zh-TW" sz="1800" baseline="-25000" dirty="0"/>
          </a:p>
          <a:p>
            <a:pPr eaLnBrk="1" hangingPunct="1">
              <a:buFontTx/>
              <a:buNone/>
            </a:pPr>
            <a:endParaRPr lang="en-US" altLang="zh-TW" sz="2400" baseline="-25000" dirty="0"/>
          </a:p>
          <a:p>
            <a:pPr eaLnBrk="1" hangingPunct="1"/>
            <a:endParaRPr lang="en-US" altLang="zh-TW" sz="2400" baseline="-25000" dirty="0"/>
          </a:p>
        </p:txBody>
      </p:sp>
      <mc:AlternateContent xmlns:mc="http://schemas.openxmlformats.org/markup-compatibility/2006" xmlns:a14="http://schemas.microsoft.com/office/drawing/2010/main">
        <mc:Choice Requires="a14">
          <p:sp>
            <p:nvSpPr>
              <p:cNvPr id="27652" name="Object 4"/>
              <p:cNvSpPr txBox="1">
                <a:spLocks noGrp="1"/>
              </p:cNvSpPr>
              <p:nvPr>
                <p:ph sz="half" idx="2"/>
              </p:nvPr>
            </p:nvSpPr>
            <p:spPr bwMode="auto">
              <a:xfrm>
                <a:off x="5181600" y="2362200"/>
                <a:ext cx="3733800" cy="3276600"/>
              </a:xfrm>
              <a:prstGeom prst="rect">
                <a:avLst/>
              </a:prstGeom>
              <a:noFill/>
              <a:ln>
                <a:noFill/>
              </a:ln>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ctrlPr>
                            <a:rPr lang="en-US" i="1" smtClean="0">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m:rPr>
                                            <m:sty m:val="p"/>
                                          </m:rPr>
                                          <a:rPr lang="en-US" i="0">
                                            <a:solidFill>
                                              <a:srgbClr val="000000"/>
                                            </a:solidFill>
                                            <a:latin typeface="Cambria Math" panose="02040503050406030204" pitchFamily="18" charset="0"/>
                                          </a:rPr>
                                          <m:t>c</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m:rPr>
                                            <m:sty m:val="p"/>
                                          </m:rPr>
                                          <a:rPr lang="en-US" i="0">
                                            <a:solidFill>
                                              <a:srgbClr val="000000"/>
                                            </a:solidFill>
                                            <a:latin typeface="Cambria Math" panose="02040503050406030204" pitchFamily="18" charset="0"/>
                                          </a:rPr>
                                          <m:t>c</m:t>
                                        </m:r>
                                      </m:sub>
                                    </m:sSub>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r>
                            <a:rPr lang="en-US" b="0"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𝑥</m:t>
                                        </m:r>
                                      </m:sub>
                                    </m:sSub>
                                  </m:e>
                                  <m:e>
                                    <m:r>
                                      <a:rPr lang="en-US" b="0" i="1" smtClean="0">
                                        <a:solidFill>
                                          <a:srgbClr val="000000"/>
                                        </a:solidFill>
                                        <a:latin typeface="Cambria Math" panose="02040503050406030204" pitchFamily="18" charset="0"/>
                                      </a:rPr>
                                      <m:t>𝑠𝑘𝑒𝑤</m:t>
                                    </m:r>
                                    <m:r>
                                      <a:rPr lang="en-US" b="0" i="1" smtClean="0">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𝑦</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r>
                        <a:rPr lang="en-US" i="1">
                          <a:solidFill>
                            <a:srgbClr val="000000"/>
                          </a:solidFill>
                          <a:latin typeface="Cambria Math" panose="02040503050406030204" pitchFamily="18" charset="0"/>
                        </a:rPr>
                        <m:t>𝑖𝑚𝑎𝑔𝑒</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𝑐𝑒𝑛𝑡𝑒𝑟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𝑝𝑖𝑥𝑒𝑙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𝑠𝑖𝑧𝑒</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meters</m:t>
                      </m:r>
                    </m:oMath>
                  </m:oMathPara>
                </a14:m>
                <a:br>
                  <a:rPr lang="en-US" dirty="0">
                    <a:solidFill>
                      <a:srgbClr val="000000"/>
                    </a:solidFill>
                  </a:rPr>
                </a:br>
                <a:endParaRPr lang="en-US" dirty="0"/>
              </a:p>
            </p:txBody>
          </p:sp>
        </mc:Choice>
        <mc:Fallback xmlns="">
          <p:sp>
            <p:nvSpPr>
              <p:cNvPr id="27652" name="Object 4"/>
              <p:cNvSpPr txBox="1">
                <a:spLocks noGrp="1" noRot="1" noChangeAspect="1" noMove="1" noResize="1" noEditPoints="1" noAdjustHandles="1" noChangeArrowheads="1" noChangeShapeType="1" noTextEdit="1"/>
              </p:cNvSpPr>
              <p:nvPr>
                <p:ph sz="half" idx="2"/>
              </p:nvPr>
            </p:nvSpPr>
            <p:spPr bwMode="auto">
              <a:xfrm>
                <a:off x="5181600" y="2362200"/>
                <a:ext cx="3733800" cy="3276600"/>
              </a:xfrm>
              <a:prstGeom prst="rect">
                <a:avLst/>
              </a:prstGeom>
              <a:blipFill>
                <a:blip r:embed="rId3"/>
                <a:stretch>
                  <a:fillRect/>
                </a:stretch>
              </a:blipFill>
              <a:ln>
                <a:noFill/>
              </a:ln>
            </p:spPr>
            <p:txBody>
              <a:bodyPr/>
              <a:lstStyle/>
              <a:p>
                <a:r>
                  <a:rPr lang="en-HK">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33</a:t>
            </a:fld>
            <a:endParaRPr lang="en-US"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A61B14-E18C-DAE4-ADF2-98410E289AFF}"/>
                  </a:ext>
                </a:extLst>
              </p:cNvPr>
              <p:cNvSpPr txBox="1"/>
              <p:nvPr/>
            </p:nvSpPr>
            <p:spPr>
              <a:xfrm>
                <a:off x="5105400" y="1600200"/>
                <a:ext cx="3886200" cy="646331"/>
              </a:xfrm>
              <a:prstGeom prst="rect">
                <a:avLst/>
              </a:prstGeom>
              <a:noFill/>
            </p:spPr>
            <p:txBody>
              <a:bodyPr wrap="square">
                <a:spAutoFit/>
              </a:bodyPr>
              <a:lstStyle/>
              <a:p>
                <a:r>
                  <a:rPr lang="en-US" altLang="zh-TW" sz="1800" dirty="0"/>
                  <a:t>(</a:t>
                </a:r>
                <a14:m>
                  <m:oMath xmlns:m="http://schemas.openxmlformats.org/officeDocument/2006/math">
                    <m:r>
                      <a:rPr lang="en-US" i="1" smtClean="0">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r>
                      <a:rPr lang="en-US" b="0" i="1" baseline="-25000" smtClean="0">
                        <a:solidFill>
                          <a:srgbClr val="000000"/>
                        </a:solidFill>
                        <a:latin typeface="Cambria Math" panose="02040503050406030204" pitchFamily="18" charset="0"/>
                      </a:rPr>
                      <m:t> </m:t>
                    </m:r>
                  </m:oMath>
                </a14:m>
                <a:r>
                  <a:rPr lang="en-US" altLang="zh-TW" sz="1800" dirty="0"/>
                  <a:t> is an upper-triangular matrix)</a:t>
                </a:r>
                <a:endParaRPr lang="en-HK" dirty="0"/>
              </a:p>
            </p:txBody>
          </p:sp>
        </mc:Choice>
        <mc:Fallback xmlns="">
          <p:sp>
            <p:nvSpPr>
              <p:cNvPr id="5" name="TextBox 4">
                <a:extLst>
                  <a:ext uri="{FF2B5EF4-FFF2-40B4-BE49-F238E27FC236}">
                    <a16:creationId xmlns:a16="http://schemas.microsoft.com/office/drawing/2014/main" id="{E1A61B14-E18C-DAE4-ADF2-98410E289AFF}"/>
                  </a:ext>
                </a:extLst>
              </p:cNvPr>
              <p:cNvSpPr txBox="1">
                <a:spLocks noRot="1" noChangeAspect="1" noMove="1" noResize="1" noEditPoints="1" noAdjustHandles="1" noChangeArrowheads="1" noChangeShapeType="1" noTextEdit="1"/>
              </p:cNvSpPr>
              <p:nvPr/>
            </p:nvSpPr>
            <p:spPr>
              <a:xfrm>
                <a:off x="5105400" y="1600200"/>
                <a:ext cx="3886200" cy="646331"/>
              </a:xfrm>
              <a:prstGeom prst="rect">
                <a:avLst/>
              </a:prstGeom>
              <a:blipFill>
                <a:blip r:embed="rId4"/>
                <a:stretch>
                  <a:fillRect l="-1413" t="-5660" b="-13208"/>
                </a:stretch>
              </a:blipFill>
            </p:spPr>
            <p:txBody>
              <a:bodyPr/>
              <a:lstStyle/>
              <a:p>
                <a:r>
                  <a:rPr lang="en-HK">
                    <a:noFill/>
                  </a:rPr>
                  <a:t> </a:t>
                </a:r>
              </a:p>
            </p:txBody>
          </p:sp>
        </mc:Fallback>
      </mc:AlternateContent>
      <p:cxnSp>
        <p:nvCxnSpPr>
          <p:cNvPr id="7" name="Straight Arrow Connector 6">
            <a:extLst>
              <a:ext uri="{FF2B5EF4-FFF2-40B4-BE49-F238E27FC236}">
                <a16:creationId xmlns:a16="http://schemas.microsoft.com/office/drawing/2014/main" id="{B2ED7CE2-E791-C6BD-E042-4C2E7AE0B70B}"/>
              </a:ext>
            </a:extLst>
          </p:cNvPr>
          <p:cNvCxnSpPr/>
          <p:nvPr/>
        </p:nvCxnSpPr>
        <p:spPr>
          <a:xfrm>
            <a:off x="7620000" y="1981200"/>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8025"/>
            <a:ext cx="8243888" cy="1314450"/>
          </a:xfrm>
        </p:spPr>
        <p:txBody>
          <a:bodyPr/>
          <a:lstStyle/>
          <a:p>
            <a:pPr eaLnBrk="1" hangingPunct="1"/>
            <a:r>
              <a:rPr lang="en-US" altLang="zh-TW" sz="2800" dirty="0"/>
              <a:t>Simplified Intrinsic parameters </a:t>
            </a:r>
            <a:r>
              <a:rPr lang="en-US" altLang="zh-TW" sz="2800" i="1" dirty="0"/>
              <a:t>M</a:t>
            </a:r>
            <a:r>
              <a:rPr lang="en-US" altLang="zh-TW" sz="2800" i="1" baseline="-25000" dirty="0"/>
              <a:t>int </a:t>
            </a:r>
            <a:r>
              <a:rPr lang="en-US" altLang="zh-TW" sz="2800" i="1" dirty="0"/>
              <a:t>in pixels</a:t>
            </a:r>
            <a:br>
              <a:rPr lang="en-US" altLang="zh-TW" sz="2800" i="1" dirty="0"/>
            </a:br>
            <a:r>
              <a:rPr lang="en-US" altLang="zh-TW" sz="2800" i="1" dirty="0" err="1"/>
              <a:t>Sx</a:t>
            </a:r>
            <a:r>
              <a:rPr lang="en-US" altLang="zh-TW" sz="2800" i="1" dirty="0"/>
              <a:t>=Sy and F/</a:t>
            </a:r>
            <a:r>
              <a:rPr lang="en-US" altLang="zh-TW" sz="2800" i="1" dirty="0" err="1"/>
              <a:t>sx</a:t>
            </a:r>
            <a:r>
              <a:rPr lang="en-US" altLang="zh-TW" sz="2800" i="1" dirty="0"/>
              <a:t>= f in pixels</a:t>
            </a:r>
            <a:br>
              <a:rPr lang="en-US" altLang="zh-TW" sz="3200" i="1" dirty="0"/>
            </a:br>
            <a:endParaRPr lang="en-US" altLang="zh-TW" sz="3200" i="1" dirty="0"/>
          </a:p>
        </p:txBody>
      </p:sp>
      <p:sp>
        <p:nvSpPr>
          <p:cNvPr id="28675" name="Rectangle 3"/>
          <p:cNvSpPr>
            <a:spLocks noGrp="1" noChangeArrowheads="1"/>
          </p:cNvSpPr>
          <p:nvPr>
            <p:ph type="body" sz="half" idx="1"/>
          </p:nvPr>
        </p:nvSpPr>
        <p:spPr>
          <a:xfrm>
            <a:off x="350683" y="1676400"/>
            <a:ext cx="4038600" cy="4456113"/>
          </a:xfrm>
        </p:spPr>
        <p:txBody>
          <a:bodyPr/>
          <a:lstStyle/>
          <a:p>
            <a:pPr eaLnBrk="1" hangingPunct="1"/>
            <a:r>
              <a:rPr lang="en-US" altLang="zh-TW" sz="2800" dirty="0"/>
              <a:t>3D=</a:t>
            </a:r>
            <a:r>
              <a:rPr lang="en-US" altLang="zh-TW" sz="2800" i="1" dirty="0" err="1"/>
              <a:t>X</a:t>
            </a:r>
            <a:r>
              <a:rPr lang="en-US" altLang="zh-TW" sz="2800" i="1" baseline="-25000" dirty="0" err="1"/>
              <a:t>c</a:t>
            </a:r>
            <a:r>
              <a:rPr lang="en-US" altLang="zh-TW" sz="2800" i="1" dirty="0" err="1"/>
              <a:t>,Y</a:t>
            </a:r>
            <a:r>
              <a:rPr lang="en-US" altLang="zh-TW" sz="2800" i="1" baseline="-25000" dirty="0" err="1"/>
              <a:t>c</a:t>
            </a:r>
            <a:r>
              <a:rPr lang="en-US" altLang="zh-TW" sz="2800" i="1" dirty="0" err="1"/>
              <a:t>,Z</a:t>
            </a:r>
            <a:r>
              <a:rPr lang="en-US" altLang="zh-TW" sz="2800" i="1" baseline="-25000" dirty="0" err="1"/>
              <a:t>c</a:t>
            </a:r>
            <a:r>
              <a:rPr lang="en-US" altLang="zh-TW" sz="2800" dirty="0"/>
              <a:t> in meters</a:t>
            </a:r>
          </a:p>
          <a:p>
            <a:pPr eaLnBrk="1" hangingPunct="1"/>
            <a:r>
              <a:rPr lang="en-US" altLang="zh-TW" sz="2800" dirty="0"/>
              <a:t>Image=</a:t>
            </a:r>
            <a:r>
              <a:rPr lang="en-US" altLang="zh-TW" sz="2800" i="1" dirty="0" err="1"/>
              <a:t>u,v</a:t>
            </a:r>
            <a:r>
              <a:rPr lang="en-US" altLang="zh-TW" sz="2800" dirty="0"/>
              <a:t> in pixels</a:t>
            </a:r>
          </a:p>
          <a:p>
            <a:pPr eaLnBrk="1" hangingPunct="1"/>
            <a:r>
              <a:rPr lang="en-US" altLang="zh-TW" sz="2800" i="1" dirty="0"/>
              <a:t>s</a:t>
            </a:r>
            <a:r>
              <a:rPr lang="en-US" altLang="zh-TW" sz="2800" dirty="0"/>
              <a:t>= arbitrary rating factor</a:t>
            </a:r>
          </a:p>
          <a:p>
            <a:pPr eaLnBrk="1" hangingPunct="1"/>
            <a:endParaRPr lang="en-US" altLang="zh-TW" sz="2800" baseline="-25000" dirty="0"/>
          </a:p>
        </p:txBody>
      </p:sp>
      <mc:AlternateContent xmlns:mc="http://schemas.openxmlformats.org/markup-compatibility/2006" xmlns:a14="http://schemas.microsoft.com/office/drawing/2010/main">
        <mc:Choice Requires="a14">
          <p:sp>
            <p:nvSpPr>
              <p:cNvPr id="28676" name="Object 4"/>
              <p:cNvSpPr txBox="1">
                <a:spLocks noGrp="1"/>
              </p:cNvSpPr>
              <p:nvPr>
                <p:ph sz="half" idx="2"/>
              </p:nvPr>
            </p:nvSpPr>
            <p:spPr bwMode="auto">
              <a:xfrm>
                <a:off x="4389283" y="1492250"/>
                <a:ext cx="4724400" cy="5229225"/>
              </a:xfrm>
              <a:prstGeom prst="rect">
                <a:avLst/>
              </a:prstGeom>
              <a:noFill/>
              <a:ln>
                <a:noFill/>
              </a:ln>
            </p:spPr>
            <p:txBody>
              <a:bodyPr>
                <a:normAutofit fontScale="77500" lnSpcReduction="20000"/>
              </a:bodyPr>
              <a:lstStyle/>
              <a:p>
                <a:pPr>
                  <a:buNone/>
                </a:pPr>
                <a14:m>
                  <m:oMathPara xmlns:m="http://schemas.openxmlformats.org/officeDocument/2006/math">
                    <m:oMathParaPr>
                      <m:jc m:val="left"/>
                    </m:oMathParaPr>
                    <m:oMath xmlns:m="http://schemas.openxmlformats.org/officeDocument/2006/math">
                      <m:d>
                        <m:dPr>
                          <m:ctrlPr>
                            <a:rPr lang="en-US" i="1" smtClean="0">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d>
                            <m:dPr>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e>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r>
                            <a:rPr lang="en-US" b="0"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 xmlns:m="http://schemas.openxmlformats.org/officeDocument/2006/math">
                      <m:r>
                        <a:rPr lang="en-US" i="1">
                          <a:solidFill>
                            <a:srgbClr val="000000"/>
                          </a:solidFill>
                          <a:latin typeface="Cambria Math" panose="02040503050406030204" pitchFamily="18" charset="0"/>
                        </a:rPr>
                        <m:t>𝑖𝑚𝑎𝑔𝑒</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𝑐𝑒𝑛𝑡𝑒𝑟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𝑓𝑜𝑐𝑎𝑙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𝑙𝑒𝑛𝑔𝑡h</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pixels</m:t>
                      </m:r>
                      <m:r>
                        <a:rPr lang="en-US" i="1">
                          <a:solidFill>
                            <a:srgbClr val="000000"/>
                          </a:solidFill>
                          <a:latin typeface="Cambria Math" panose="02040503050406030204" pitchFamily="18" charset="0"/>
                        </a:rPr>
                        <m:t>)</m:t>
                      </m:r>
                    </m:oMath>
                  </m:oMathPara>
                </a14:m>
                <a:br>
                  <a:rPr lang="en-US" dirty="0">
                    <a:solidFill>
                      <a:srgbClr val="000000"/>
                    </a:solidFill>
                  </a:rPr>
                </a:br>
                <a:br>
                  <a:rPr lang="en-US" dirty="0">
                    <a:solidFill>
                      <a:srgbClr val="000000"/>
                    </a:solidFill>
                  </a:rPr>
                </a:br>
                <a:endParaRPr lang="en-US" dirty="0"/>
              </a:p>
            </p:txBody>
          </p:sp>
        </mc:Choice>
        <mc:Fallback xmlns="">
          <p:sp>
            <p:nvSpPr>
              <p:cNvPr id="28676" name="Object 4"/>
              <p:cNvSpPr txBox="1">
                <a:spLocks noGrp="1" noRot="1" noChangeAspect="1" noMove="1" noResize="1" noEditPoints="1" noAdjustHandles="1" noChangeArrowheads="1" noChangeShapeType="1" noTextEdit="1"/>
              </p:cNvSpPr>
              <p:nvPr>
                <p:ph sz="half" idx="2"/>
              </p:nvPr>
            </p:nvSpPr>
            <p:spPr bwMode="auto">
              <a:xfrm>
                <a:off x="4389283" y="1492250"/>
                <a:ext cx="4724400" cy="5229225"/>
              </a:xfrm>
              <a:prstGeom prst="rect">
                <a:avLst/>
              </a:prstGeom>
              <a:blipFill>
                <a:blip r:embed="rId3"/>
                <a:stretch>
                  <a:fillRect/>
                </a:stretch>
              </a:blipFill>
              <a:ln>
                <a:noFill/>
              </a:ln>
            </p:spPr>
            <p:txBody>
              <a:bodyPr/>
              <a:lstStyle/>
              <a:p>
                <a:r>
                  <a:rPr lang="en-HK">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1325" y="485775"/>
            <a:ext cx="8243888" cy="1314450"/>
          </a:xfrm>
        </p:spPr>
        <p:txBody>
          <a:bodyPr/>
          <a:lstStyle/>
          <a:p>
            <a:pPr eaLnBrk="1" hangingPunct="1"/>
            <a:r>
              <a:rPr lang="en-US" altLang="en-US" sz="2400">
                <a:ea typeface="新細明體" pitchFamily="18" charset="-120"/>
              </a:rPr>
              <a:t>Examples, center of CCD is at image center (right hand coordinate system with ideal CCD)</a:t>
            </a:r>
            <a:br>
              <a:rPr lang="en-US" altLang="en-US" sz="2400">
                <a:ea typeface="新細明體" pitchFamily="18" charset="-120"/>
              </a:rPr>
            </a:br>
            <a:endParaRPr lang="en-US" altLang="en-US" sz="2400">
              <a:ea typeface="新細明體" pitchFamily="18" charset="-120"/>
            </a:endParaRPr>
          </a:p>
        </p:txBody>
      </p:sp>
      <p:sp>
        <p:nvSpPr>
          <p:cNvPr id="29699" name="Rectangle 3"/>
          <p:cNvSpPr>
            <a:spLocks noGrp="1" noChangeArrowheads="1"/>
          </p:cNvSpPr>
          <p:nvPr>
            <p:ph type="body" sz="half" idx="1"/>
          </p:nvPr>
        </p:nvSpPr>
        <p:spPr/>
        <p:txBody>
          <a:bodyPr/>
          <a:lstStyle/>
          <a:p>
            <a:pPr eaLnBrk="1" hangingPunct="1">
              <a:buFontTx/>
              <a:buNone/>
            </a:pPr>
            <a:r>
              <a:rPr lang="en-US" altLang="en-US" sz="2800">
                <a:ea typeface="新細明體" pitchFamily="18" charset="-120"/>
              </a:rPr>
              <a:t> </a:t>
            </a:r>
          </a:p>
        </p:txBody>
      </p:sp>
      <mc:AlternateContent xmlns:mc="http://schemas.openxmlformats.org/markup-compatibility/2006" xmlns:a14="http://schemas.microsoft.com/office/drawing/2010/main">
        <mc:Choice Requires="a14">
          <p:sp>
            <p:nvSpPr>
              <p:cNvPr id="29700" name="Object 27"/>
              <p:cNvSpPr txBox="1">
                <a:spLocks noGrp="1"/>
              </p:cNvSpPr>
              <p:nvPr>
                <p:ph sz="half" idx="2"/>
              </p:nvPr>
            </p:nvSpPr>
            <p:spPr bwMode="auto">
              <a:xfrm>
                <a:off x="185738" y="1987550"/>
                <a:ext cx="2922587" cy="1670050"/>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r>
                            <a:rPr lang="en-US" b="0" i="1" baseline="-25000" smtClean="0">
                              <a:solidFill>
                                <a:srgbClr val="000000"/>
                              </a:solidFill>
                              <a:latin typeface="Cambria Math" panose="02040503050406030204" pitchFamily="18" charset="0"/>
                            </a:rPr>
                            <m:t>𝑖𝑛𝑡</m:t>
                          </m:r>
                          <m:r>
                            <a:rPr lang="en-US" b="0"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𝑓</m:t>
                                    </m:r>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Para>
                </a14:m>
                <a:endParaRPr lang="en-US" dirty="0"/>
              </a:p>
            </p:txBody>
          </p:sp>
        </mc:Choice>
        <mc:Fallback xmlns="">
          <p:sp>
            <p:nvSpPr>
              <p:cNvPr id="29700" name="Object 27"/>
              <p:cNvSpPr txBox="1">
                <a:spLocks noGrp="1" noRot="1" noChangeAspect="1" noMove="1" noResize="1" noEditPoints="1" noAdjustHandles="1" noChangeArrowheads="1" noChangeShapeType="1" noTextEdit="1"/>
              </p:cNvSpPr>
              <p:nvPr>
                <p:ph sz="half" idx="2"/>
              </p:nvPr>
            </p:nvSpPr>
            <p:spPr bwMode="auto">
              <a:xfrm>
                <a:off x="185738" y="1987550"/>
                <a:ext cx="2922587" cy="1670050"/>
              </a:xfrm>
              <a:prstGeom prst="rect">
                <a:avLst/>
              </a:prstGeom>
              <a:blipFill>
                <a:blip r:embed="rId2"/>
                <a:stretch>
                  <a:fillRect/>
                </a:stretch>
              </a:blipFill>
              <a:ln>
                <a:noFill/>
              </a:ln>
              <a:effectLst/>
            </p:spPr>
            <p:txBody>
              <a:bodyPr/>
              <a:lstStyle/>
              <a:p>
                <a:r>
                  <a:rPr lang="en-US">
                    <a:noFill/>
                  </a:rPr>
                  <a:t> </a:t>
                </a:r>
              </a:p>
            </p:txBody>
          </p:sp>
        </mc:Fallback>
      </mc:AlternateContent>
      <p:sp>
        <p:nvSpPr>
          <p:cNvPr id="29703" name="Rectangle 4"/>
          <p:cNvSpPr>
            <a:spLocks noChangeArrowheads="1"/>
          </p:cNvSpPr>
          <p:nvPr/>
        </p:nvSpPr>
        <p:spPr bwMode="auto">
          <a:xfrm>
            <a:off x="3276600" y="25908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r>
              <a:rPr kumimoji="1" lang="en-US" altLang="en-US" sz="1800">
                <a:latin typeface="Arial" charset="0"/>
              </a:rPr>
              <a:t>                CCD</a:t>
            </a:r>
          </a:p>
        </p:txBody>
      </p:sp>
      <p:sp>
        <p:nvSpPr>
          <p:cNvPr id="29704" name="Line 5"/>
          <p:cNvSpPr>
            <a:spLocks noChangeShapeType="1"/>
          </p:cNvSpPr>
          <p:nvPr/>
        </p:nvSpPr>
        <p:spPr bwMode="auto">
          <a:xfrm flipV="1">
            <a:off x="1066800" y="3962400"/>
            <a:ext cx="6934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Line 6"/>
          <p:cNvSpPr>
            <a:spLocks noChangeShapeType="1"/>
          </p:cNvSpPr>
          <p:nvPr/>
        </p:nvSpPr>
        <p:spPr bwMode="auto">
          <a:xfrm>
            <a:off x="5334000" y="1447800"/>
            <a:ext cx="0" cy="4800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8"/>
          <p:cNvSpPr>
            <a:spLocks noChangeShapeType="1"/>
          </p:cNvSpPr>
          <p:nvPr/>
        </p:nvSpPr>
        <p:spPr bwMode="auto">
          <a:xfrm>
            <a:off x="7391400" y="2209800"/>
            <a:ext cx="0" cy="3200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9"/>
          <p:cNvSpPr txBox="1">
            <a:spLocks noChangeArrowheads="1"/>
          </p:cNvSpPr>
          <p:nvPr/>
        </p:nvSpPr>
        <p:spPr bwMode="auto">
          <a:xfrm>
            <a:off x="1447800" y="4953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u</a:t>
            </a:r>
            <a:r>
              <a:rPr kumimoji="1" lang="en-US" altLang="en-US" sz="1800">
                <a:latin typeface="Arial" charset="0"/>
              </a:rPr>
              <a:t> (pixels)</a:t>
            </a:r>
          </a:p>
        </p:txBody>
      </p:sp>
      <p:sp>
        <p:nvSpPr>
          <p:cNvPr id="29708" name="Text Box 10"/>
          <p:cNvSpPr txBox="1">
            <a:spLocks noChangeArrowheads="1"/>
          </p:cNvSpPr>
          <p:nvPr/>
        </p:nvSpPr>
        <p:spPr bwMode="auto">
          <a:xfrm>
            <a:off x="7543800" y="21336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v</a:t>
            </a:r>
            <a:r>
              <a:rPr kumimoji="1" lang="en-US" altLang="en-US" sz="1800">
                <a:latin typeface="Arial" charset="0"/>
              </a:rPr>
              <a:t> (pixels)</a:t>
            </a:r>
          </a:p>
        </p:txBody>
      </p:sp>
      <p:sp>
        <p:nvSpPr>
          <p:cNvPr id="29709" name="Line 12"/>
          <p:cNvSpPr>
            <a:spLocks noChangeShapeType="1"/>
          </p:cNvSpPr>
          <p:nvPr/>
        </p:nvSpPr>
        <p:spPr bwMode="auto">
          <a:xfrm flipH="1">
            <a:off x="5410200" y="34290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Text Box 13"/>
          <p:cNvSpPr txBox="1">
            <a:spLocks noChangeArrowheads="1"/>
          </p:cNvSpPr>
          <p:nvPr/>
        </p:nvSpPr>
        <p:spPr bwMode="auto">
          <a:xfrm>
            <a:off x="5715000" y="31242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(Ox,Oy)=</a:t>
            </a:r>
          </a:p>
          <a:p>
            <a:pPr eaLnBrk="1" hangingPunct="1">
              <a:spcBef>
                <a:spcPct val="0"/>
              </a:spcBef>
              <a:buFontTx/>
              <a:buNone/>
            </a:pPr>
            <a:r>
              <a:rPr kumimoji="1" lang="en-US" altLang="en-US" sz="1800">
                <a:latin typeface="Arial" charset="0"/>
              </a:rPr>
              <a:t>(512,384) in pixels</a:t>
            </a:r>
          </a:p>
        </p:txBody>
      </p:sp>
      <p:sp>
        <p:nvSpPr>
          <p:cNvPr id="29711" name="Text Box 17"/>
          <p:cNvSpPr txBox="1">
            <a:spLocks noChangeArrowheads="1"/>
          </p:cNvSpPr>
          <p:nvPr/>
        </p:nvSpPr>
        <p:spPr bwMode="auto">
          <a:xfrm>
            <a:off x="5391150" y="15843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p>
        </p:txBody>
      </p:sp>
      <p:sp>
        <p:nvSpPr>
          <p:cNvPr id="29712" name="Text Box 18"/>
          <p:cNvSpPr txBox="1">
            <a:spLocks noChangeArrowheads="1"/>
          </p:cNvSpPr>
          <p:nvPr/>
        </p:nvSpPr>
        <p:spPr bwMode="auto">
          <a:xfrm>
            <a:off x="441325" y="32369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p>
        </p:txBody>
      </p:sp>
      <p:sp>
        <p:nvSpPr>
          <p:cNvPr id="29713" name="Line 21"/>
          <p:cNvSpPr>
            <a:spLocks noChangeShapeType="1"/>
          </p:cNvSpPr>
          <p:nvPr/>
        </p:nvSpPr>
        <p:spPr bwMode="auto">
          <a:xfrm flipH="1" flipV="1">
            <a:off x="4191000" y="1981200"/>
            <a:ext cx="12954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4" name="Text Box 22"/>
          <p:cNvSpPr txBox="1">
            <a:spLocks noChangeArrowheads="1"/>
          </p:cNvSpPr>
          <p:nvPr/>
        </p:nvSpPr>
        <p:spPr bwMode="auto">
          <a:xfrm>
            <a:off x="3867150" y="17668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p>
        </p:txBody>
      </p:sp>
      <p:sp>
        <p:nvSpPr>
          <p:cNvPr id="29715" name="Line 23"/>
          <p:cNvSpPr>
            <a:spLocks noChangeShapeType="1"/>
          </p:cNvSpPr>
          <p:nvPr/>
        </p:nvSpPr>
        <p:spPr bwMode="auto">
          <a:xfrm flipH="1">
            <a:off x="2819400" y="5410200"/>
            <a:ext cx="457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6" name="Text Box 24"/>
          <p:cNvSpPr txBox="1">
            <a:spLocks noChangeArrowheads="1"/>
          </p:cNvSpPr>
          <p:nvPr/>
        </p:nvSpPr>
        <p:spPr bwMode="auto">
          <a:xfrm>
            <a:off x="7223125" y="54467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1,1</a:t>
            </a:r>
          </a:p>
        </p:txBody>
      </p:sp>
      <p:sp>
        <p:nvSpPr>
          <p:cNvPr id="29717" name="Text Box 25"/>
          <p:cNvSpPr txBox="1">
            <a:spLocks noChangeArrowheads="1"/>
          </p:cNvSpPr>
          <p:nvPr/>
        </p:nvSpPr>
        <p:spPr bwMode="auto">
          <a:xfrm>
            <a:off x="3108325" y="54467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1024</a:t>
            </a:r>
          </a:p>
        </p:txBody>
      </p:sp>
      <p:sp>
        <p:nvSpPr>
          <p:cNvPr id="29718" name="Text Box 26"/>
          <p:cNvSpPr txBox="1">
            <a:spLocks noChangeArrowheads="1"/>
          </p:cNvSpPr>
          <p:nvPr/>
        </p:nvSpPr>
        <p:spPr bwMode="auto">
          <a:xfrm>
            <a:off x="7680325" y="24749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768</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457200"/>
            <a:ext cx="8229600" cy="1143000"/>
          </a:xfrm>
        </p:spPr>
        <p:txBody>
          <a:bodyPr/>
          <a:lstStyle/>
          <a:p>
            <a:pPr eaLnBrk="1" hangingPunct="1"/>
            <a:r>
              <a:rPr lang="en-US" altLang="en-US" dirty="0">
                <a:ea typeface="新細明體" pitchFamily="18" charset="-120"/>
              </a:rPr>
              <a:t>Worksheet</a:t>
            </a:r>
            <a:r>
              <a:rPr lang="en-US" altLang="zh-TW" dirty="0"/>
              <a:t> 3</a:t>
            </a:r>
          </a:p>
        </p:txBody>
      </p:sp>
      <p:sp>
        <p:nvSpPr>
          <p:cNvPr id="30723" name="Rectangle 3"/>
          <p:cNvSpPr>
            <a:spLocks noGrp="1" noChangeArrowheads="1"/>
          </p:cNvSpPr>
          <p:nvPr>
            <p:ph idx="1"/>
          </p:nvPr>
        </p:nvSpPr>
        <p:spPr/>
        <p:txBody>
          <a:bodyPr>
            <a:normAutofit/>
          </a:bodyPr>
          <a:lstStyle/>
          <a:p>
            <a:pPr eaLnBrk="1" hangingPunct="1"/>
            <a:r>
              <a:rPr lang="en-US" altLang="zh-TW" dirty="0"/>
              <a:t>The camera CCD has 1024 x 768 pixels, and the size of the CCD is 5mm x 3.75mm</a:t>
            </a:r>
          </a:p>
          <a:p>
            <a:r>
              <a:rPr lang="en-US" altLang="zh-TW" dirty="0"/>
              <a:t>(Horizontal(x), vertical(y)) pixel size=(</a:t>
            </a:r>
            <a:r>
              <a:rPr lang="en-US" altLang="zh-TW" dirty="0" err="1"/>
              <a:t>Sx,Sy</a:t>
            </a:r>
            <a:r>
              <a:rPr lang="en-US" altLang="zh-TW" dirty="0"/>
              <a:t>)</a:t>
            </a:r>
          </a:p>
          <a:p>
            <a:pPr eaLnBrk="1" hangingPunct="1"/>
            <a:r>
              <a:rPr lang="en-US" altLang="zh-TW" sz="3200" dirty="0">
                <a:solidFill>
                  <a:srgbClr val="0070C0"/>
                </a:solidFill>
              </a:rPr>
              <a:t>MC choices: Which one is true?</a:t>
            </a:r>
          </a:p>
          <a:p>
            <a:pPr eaLnBrk="1" hangingPunct="1"/>
            <a:r>
              <a:rPr lang="en-US" altLang="zh-TW" sz="3200" dirty="0">
                <a:solidFill>
                  <a:srgbClr val="0070C0"/>
                </a:solidFill>
              </a:rPr>
              <a:t>(1) </a:t>
            </a:r>
            <a:r>
              <a:rPr lang="en-US" altLang="zh-TW" sz="3200" dirty="0" err="1">
                <a:solidFill>
                  <a:srgbClr val="0070C0"/>
                </a:solidFill>
              </a:rPr>
              <a:t>Sx</a:t>
            </a:r>
            <a:r>
              <a:rPr lang="en-US" altLang="zh-TW" sz="3200" dirty="0">
                <a:solidFill>
                  <a:srgbClr val="0070C0"/>
                </a:solidFill>
              </a:rPr>
              <a:t>= 4.66mm; (2) </a:t>
            </a:r>
            <a:r>
              <a:rPr lang="en-US" altLang="zh-TW" sz="3200" dirty="0" err="1">
                <a:solidFill>
                  <a:srgbClr val="0070C0"/>
                </a:solidFill>
              </a:rPr>
              <a:t>Sx</a:t>
            </a:r>
            <a:r>
              <a:rPr lang="en-US" altLang="zh-TW" sz="3200" dirty="0">
                <a:solidFill>
                  <a:srgbClr val="0070C0"/>
                </a:solidFill>
              </a:rPr>
              <a:t>= 4.77m; </a:t>
            </a:r>
          </a:p>
          <a:p>
            <a:pPr eaLnBrk="1" hangingPunct="1"/>
            <a:r>
              <a:rPr lang="en-US" altLang="zh-TW" sz="3200" dirty="0">
                <a:solidFill>
                  <a:srgbClr val="0070C0"/>
                </a:solidFill>
              </a:rPr>
              <a:t>(3) </a:t>
            </a:r>
            <a:r>
              <a:rPr lang="en-US" altLang="zh-TW" sz="3200" dirty="0" err="1">
                <a:solidFill>
                  <a:srgbClr val="0070C0"/>
                </a:solidFill>
              </a:rPr>
              <a:t>Sx</a:t>
            </a:r>
            <a:r>
              <a:rPr lang="en-US" altLang="zh-TW" sz="3200" dirty="0">
                <a:solidFill>
                  <a:srgbClr val="0070C0"/>
                </a:solidFill>
              </a:rPr>
              <a:t>= 4.88mm; (4) </a:t>
            </a:r>
            <a:r>
              <a:rPr lang="en-US" altLang="zh-TW" sz="3200" dirty="0" err="1">
                <a:solidFill>
                  <a:srgbClr val="0070C0"/>
                </a:solidFill>
              </a:rPr>
              <a:t>Sx</a:t>
            </a:r>
            <a:r>
              <a:rPr lang="en-US" altLang="zh-TW" sz="3200" dirty="0">
                <a:solidFill>
                  <a:srgbClr val="0070C0"/>
                </a:solidFill>
              </a:rPr>
              <a:t>= 4.99mm; </a:t>
            </a:r>
          </a:p>
          <a:p>
            <a:pPr eaLnBrk="1" hangingPunct="1"/>
            <a:r>
              <a:rPr lang="en-US" altLang="zh-TW" dirty="0"/>
              <a:t>Ans:____________</a:t>
            </a:r>
          </a:p>
          <a:p>
            <a:pPr eaLnBrk="1" hangingPunct="1"/>
            <a:endParaRPr lang="en-US" altLang="zh-TW" dirty="0"/>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36</a:t>
            </a:fld>
            <a:endParaRPr lang="en-US" altLang="en-US"/>
          </a:p>
        </p:txBody>
      </p:sp>
      <p:pic>
        <p:nvPicPr>
          <p:cNvPr id="4" name="Picture 2">
            <a:extLst>
              <a:ext uri="{FF2B5EF4-FFF2-40B4-BE49-F238E27FC236}">
                <a16:creationId xmlns:a16="http://schemas.microsoft.com/office/drawing/2014/main" id="{E9E2C9ED-2B35-98E4-84F7-1F31668E2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4290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74638"/>
            <a:ext cx="8229600" cy="1143000"/>
          </a:xfrm>
        </p:spPr>
        <p:txBody>
          <a:bodyPr/>
          <a:lstStyle/>
          <a:p>
            <a:pPr eaLnBrk="1" hangingPunct="1"/>
            <a:r>
              <a:rPr lang="en-US" altLang="zh-TW" dirty="0">
                <a:solidFill>
                  <a:srgbClr val="FF0000"/>
                </a:solidFill>
              </a:rPr>
              <a:t>Answer</a:t>
            </a:r>
            <a:r>
              <a:rPr lang="en-US" altLang="zh-TW" dirty="0"/>
              <a:t> Worksheet 3</a:t>
            </a:r>
          </a:p>
        </p:txBody>
      </p:sp>
      <p:sp>
        <p:nvSpPr>
          <p:cNvPr id="6147" name="Rectangle 3"/>
          <p:cNvSpPr>
            <a:spLocks noGrp="1" noChangeArrowheads="1"/>
          </p:cNvSpPr>
          <p:nvPr>
            <p:ph idx="1"/>
          </p:nvPr>
        </p:nvSpPr>
        <p:spPr/>
        <p:txBody>
          <a:bodyPr>
            <a:normAutofit fontScale="85000" lnSpcReduction="20000"/>
          </a:bodyPr>
          <a:lstStyle/>
          <a:p>
            <a:pPr eaLnBrk="1" hangingPunct="1"/>
            <a:r>
              <a:rPr lang="en-US" altLang="zh-TW" dirty="0"/>
              <a:t>The camera CCD has 1024x768 pixels and is 5mmx3.75mm</a:t>
            </a:r>
          </a:p>
          <a:p>
            <a:r>
              <a:rPr lang="en-US" altLang="zh-TW" dirty="0"/>
              <a:t>(Horizontal(x), vertical(y)) pixel size=(</a:t>
            </a:r>
            <a:r>
              <a:rPr lang="en-US" altLang="zh-TW" dirty="0" err="1"/>
              <a:t>Sx,Sy</a:t>
            </a:r>
            <a:r>
              <a:rPr lang="en-US" altLang="zh-TW" dirty="0"/>
              <a:t>)</a:t>
            </a:r>
          </a:p>
          <a:p>
            <a:pPr eaLnBrk="1" hangingPunct="1"/>
            <a:r>
              <a:rPr lang="en-US" altLang="zh-TW" dirty="0"/>
              <a:t>Ans: </a:t>
            </a:r>
            <a:r>
              <a:rPr lang="en-US" altLang="zh-TW" dirty="0" err="1"/>
              <a:t>Sx</a:t>
            </a:r>
            <a:r>
              <a:rPr lang="en-US" altLang="zh-TW" dirty="0"/>
              <a:t>=5mm/1024=4.88um</a:t>
            </a:r>
          </a:p>
          <a:p>
            <a:pPr lvl="1" eaLnBrk="1" hangingPunct="1"/>
            <a:r>
              <a:rPr lang="en-US" altLang="zh-TW" dirty="0"/>
              <a:t>     Sy=3.75mm/768=4.88um</a:t>
            </a:r>
          </a:p>
          <a:p>
            <a:pPr eaLnBrk="1" hangingPunct="1"/>
            <a:r>
              <a:rPr lang="en-US" altLang="zh-TW" sz="2800" dirty="0">
                <a:solidFill>
                  <a:srgbClr val="FF0000"/>
                </a:solidFill>
              </a:rPr>
              <a:t>MC choices: Which one is true?</a:t>
            </a:r>
          </a:p>
          <a:p>
            <a:pPr eaLnBrk="1" hangingPunct="1"/>
            <a:r>
              <a:rPr lang="en-US" altLang="zh-TW" sz="2800" dirty="0">
                <a:solidFill>
                  <a:srgbClr val="FF0000"/>
                </a:solidFill>
              </a:rPr>
              <a:t>(1) </a:t>
            </a:r>
            <a:r>
              <a:rPr lang="en-US" altLang="zh-TW" sz="2800" dirty="0" err="1">
                <a:solidFill>
                  <a:srgbClr val="FF0000"/>
                </a:solidFill>
              </a:rPr>
              <a:t>Sx</a:t>
            </a:r>
            <a:r>
              <a:rPr lang="en-US" altLang="zh-TW" sz="2800" dirty="0">
                <a:solidFill>
                  <a:srgbClr val="FF0000"/>
                </a:solidFill>
              </a:rPr>
              <a:t>= 4.66mm; (2) </a:t>
            </a:r>
            <a:r>
              <a:rPr lang="en-US" altLang="zh-TW" sz="2800" dirty="0" err="1">
                <a:solidFill>
                  <a:srgbClr val="FF0000"/>
                </a:solidFill>
              </a:rPr>
              <a:t>Sx</a:t>
            </a:r>
            <a:r>
              <a:rPr lang="en-US" altLang="zh-TW" sz="2800" dirty="0">
                <a:solidFill>
                  <a:srgbClr val="FF0000"/>
                </a:solidFill>
              </a:rPr>
              <a:t>= 4.77m; </a:t>
            </a:r>
          </a:p>
          <a:p>
            <a:pPr eaLnBrk="1" hangingPunct="1"/>
            <a:r>
              <a:rPr lang="en-US" altLang="zh-TW" sz="2800" b="1" u="sng" dirty="0">
                <a:solidFill>
                  <a:srgbClr val="FF0000"/>
                </a:solidFill>
              </a:rPr>
              <a:t>(3) </a:t>
            </a:r>
            <a:r>
              <a:rPr lang="en-US" altLang="zh-TW" sz="2800" b="1" u="sng" dirty="0" err="1">
                <a:solidFill>
                  <a:srgbClr val="FF0000"/>
                </a:solidFill>
              </a:rPr>
              <a:t>Sx</a:t>
            </a:r>
            <a:r>
              <a:rPr lang="en-US" altLang="zh-TW" sz="2800" b="1" u="sng" dirty="0">
                <a:solidFill>
                  <a:srgbClr val="FF0000"/>
                </a:solidFill>
              </a:rPr>
              <a:t>= 4.88mm; </a:t>
            </a:r>
            <a:r>
              <a:rPr lang="en-US" altLang="zh-TW" sz="2800" dirty="0">
                <a:solidFill>
                  <a:srgbClr val="FF0000"/>
                </a:solidFill>
              </a:rPr>
              <a:t>(4) </a:t>
            </a:r>
            <a:r>
              <a:rPr lang="en-US" altLang="zh-TW" sz="2800" dirty="0" err="1">
                <a:solidFill>
                  <a:srgbClr val="FF0000"/>
                </a:solidFill>
              </a:rPr>
              <a:t>Sx</a:t>
            </a:r>
            <a:r>
              <a:rPr lang="en-US" altLang="zh-TW" sz="2800" dirty="0">
                <a:solidFill>
                  <a:srgbClr val="FF0000"/>
                </a:solidFill>
              </a:rPr>
              <a:t>= 4.99mm</a:t>
            </a:r>
          </a:p>
          <a:p>
            <a:pPr eaLnBrk="1" hangingPunct="1"/>
            <a:r>
              <a:rPr lang="en-US" altLang="zh-TW" sz="2800" dirty="0">
                <a:solidFill>
                  <a:srgbClr val="FF0000"/>
                </a:solidFill>
              </a:rPr>
              <a:t>Answer: Choice </a:t>
            </a:r>
            <a:r>
              <a:rPr lang="en-US" altLang="zh-TW" sz="2800" b="1" u="sng" dirty="0">
                <a:solidFill>
                  <a:srgbClr val="FF0000"/>
                </a:solidFill>
              </a:rPr>
              <a:t>(3) </a:t>
            </a:r>
            <a:r>
              <a:rPr lang="en-US" altLang="zh-TW" sz="2800" b="1" u="sng" dirty="0" err="1">
                <a:solidFill>
                  <a:srgbClr val="FF0000"/>
                </a:solidFill>
              </a:rPr>
              <a:t>Sx</a:t>
            </a:r>
            <a:r>
              <a:rPr lang="en-US" altLang="zh-TW" sz="2800" b="1" u="sng" dirty="0">
                <a:solidFill>
                  <a:srgbClr val="FF0000"/>
                </a:solidFill>
              </a:rPr>
              <a:t>= 4.88mm  is correct</a:t>
            </a:r>
            <a:endParaRPr lang="en-US" altLang="zh-TW" sz="2800" dirty="0">
              <a:solidFill>
                <a:srgbClr val="FF0000"/>
              </a:solidFill>
            </a:endParaRPr>
          </a:p>
          <a:p>
            <a:pPr eaLnBrk="1" hangingPunct="1"/>
            <a:endParaRPr lang="en-US" altLang="zh-TW" dirty="0"/>
          </a:p>
          <a:p>
            <a:pPr lvl="1" eaLnBrk="1" hangingPunct="1"/>
            <a:r>
              <a:rPr lang="en-US" altLang="zh-TW" dirty="0"/>
              <a:t>Why </a:t>
            </a:r>
            <a:r>
              <a:rPr lang="en-US" altLang="zh-TW" dirty="0" err="1"/>
              <a:t>Sx</a:t>
            </a:r>
            <a:r>
              <a:rPr lang="en-US" altLang="zh-TW" dirty="0"/>
              <a:t>=Sy? Calculate the </a:t>
            </a:r>
            <a:r>
              <a:rPr lang="en-US" altLang="zh-TW" dirty="0" err="1"/>
              <a:t>Sx</a:t>
            </a:r>
            <a:r>
              <a:rPr lang="en-US" altLang="zh-TW" dirty="0"/>
              <a:t> , Sy of your favorite digital camera.</a:t>
            </a:r>
          </a:p>
          <a:p>
            <a:pPr eaLnBrk="1" hangingPunct="1"/>
            <a:endParaRPr lang="en-US" altLang="zh-TW" dirty="0"/>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37</a:t>
            </a:fld>
            <a:endParaRPr lang="en-US" altLang="en-US"/>
          </a:p>
        </p:txBody>
      </p:sp>
    </p:spTree>
    <p:extLst>
      <p:ext uri="{BB962C8B-B14F-4D97-AF65-F5344CB8AC3E}">
        <p14:creationId xmlns:p14="http://schemas.microsoft.com/office/powerpoint/2010/main" val="225055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274638"/>
            <a:ext cx="8229600" cy="1143000"/>
          </a:xfrm>
        </p:spPr>
        <p:txBody>
          <a:bodyPr/>
          <a:lstStyle/>
          <a:p>
            <a:pPr eaLnBrk="1" hangingPunct="1"/>
            <a:r>
              <a:rPr lang="en-US" altLang="en-US" sz="4000">
                <a:ea typeface="新細明體" pitchFamily="18" charset="-120"/>
              </a:rPr>
              <a:t>CCD is glued to the back of a camera</a:t>
            </a:r>
          </a:p>
        </p:txBody>
      </p:sp>
      <p:sp>
        <p:nvSpPr>
          <p:cNvPr id="32771" name="Rectangle 3"/>
          <p:cNvSpPr>
            <a:spLocks noGrp="1" noChangeArrowheads="1"/>
          </p:cNvSpPr>
          <p:nvPr>
            <p:ph idx="1"/>
          </p:nvPr>
        </p:nvSpPr>
        <p:spPr/>
        <p:txBody>
          <a:bodyPr/>
          <a:lstStyle/>
          <a:p>
            <a:pPr eaLnBrk="1" hangingPunct="1"/>
            <a:r>
              <a:rPr lang="en-US" altLang="en-US" sz="2800" dirty="0">
                <a:ea typeface="新細明體" pitchFamily="18" charset="-120"/>
              </a:rPr>
              <a:t>Ideally the CCD center is at ([512, 384]= image center) of a 1024x768 resolution camera.</a:t>
            </a:r>
          </a:p>
          <a:p>
            <a:pPr eaLnBrk="1" hangingPunct="1"/>
            <a:r>
              <a:rPr lang="en-US" altLang="en-US" sz="2800" dirty="0">
                <a:ea typeface="新細明體" pitchFamily="18" charset="-120"/>
              </a:rPr>
              <a:t>Because of manufacturing fault, the CCD center may not  be at the image center.</a:t>
            </a:r>
          </a:p>
          <a:p>
            <a:pPr eaLnBrk="1" hangingPunct="1"/>
            <a:r>
              <a:rPr lang="en-US" altLang="en-US" sz="2800" dirty="0">
                <a:ea typeface="新細明體" pitchFamily="18" charset="-120"/>
              </a:rPr>
              <a:t>Examples: 2 cameras of the same model .</a:t>
            </a:r>
          </a:p>
          <a:p>
            <a:pPr eaLnBrk="1" hangingPunct="1"/>
            <a:endParaRPr lang="en-US" altLang="en-US" sz="2800" dirty="0">
              <a:ea typeface="新細明體" pitchFamily="18" charset="-120"/>
            </a:endParaRPr>
          </a:p>
        </p:txBody>
      </p:sp>
      <p:sp>
        <p:nvSpPr>
          <p:cNvPr id="32774" name="Rectangle 5"/>
          <p:cNvSpPr>
            <a:spLocks noChangeArrowheads="1"/>
          </p:cNvSpPr>
          <p:nvPr/>
        </p:nvSpPr>
        <p:spPr bwMode="auto">
          <a:xfrm>
            <a:off x="2438400" y="4267200"/>
            <a:ext cx="1600200" cy="1295400"/>
          </a:xfrm>
          <a:prstGeom prst="rect">
            <a:avLst/>
          </a:prstGeom>
          <a:solidFill>
            <a:schemeClr val="accent1"/>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29703" name="Rectangle 6"/>
          <p:cNvSpPr>
            <a:spLocks noChangeArrowheads="1"/>
          </p:cNvSpPr>
          <p:nvPr/>
        </p:nvSpPr>
        <p:spPr bwMode="auto">
          <a:xfrm>
            <a:off x="2819400" y="4398963"/>
            <a:ext cx="9906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a:p>
        </p:txBody>
      </p:sp>
      <p:sp>
        <p:nvSpPr>
          <p:cNvPr id="32776" name="Rectangle 8"/>
          <p:cNvSpPr>
            <a:spLocks noChangeArrowheads="1"/>
          </p:cNvSpPr>
          <p:nvPr/>
        </p:nvSpPr>
        <p:spPr bwMode="auto">
          <a:xfrm>
            <a:off x="4648200" y="4267200"/>
            <a:ext cx="1600200" cy="1295400"/>
          </a:xfrm>
          <a:prstGeom prst="rect">
            <a:avLst/>
          </a:prstGeom>
          <a:solidFill>
            <a:schemeClr val="accent1"/>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29705" name="Rectangle 9"/>
          <p:cNvSpPr>
            <a:spLocks noChangeArrowheads="1"/>
          </p:cNvSpPr>
          <p:nvPr/>
        </p:nvSpPr>
        <p:spPr bwMode="auto">
          <a:xfrm>
            <a:off x="4693577" y="4302125"/>
            <a:ext cx="9906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a:p>
        </p:txBody>
      </p:sp>
      <p:sp>
        <p:nvSpPr>
          <p:cNvPr id="32778" name="Text Box 10"/>
          <p:cNvSpPr txBox="1">
            <a:spLocks noChangeArrowheads="1"/>
          </p:cNvSpPr>
          <p:nvPr/>
        </p:nvSpPr>
        <p:spPr bwMode="auto">
          <a:xfrm>
            <a:off x="2871788" y="4575175"/>
            <a:ext cx="938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CCD</a:t>
            </a:r>
          </a:p>
          <a:p>
            <a:pPr>
              <a:spcBef>
                <a:spcPct val="0"/>
              </a:spcBef>
              <a:buFontTx/>
              <a:buNone/>
            </a:pPr>
            <a:r>
              <a:rPr lang="en-US" altLang="en-US" sz="1800">
                <a:latin typeface="Verdana" pitchFamily="34" charset="0"/>
              </a:rPr>
              <a:t>sensor</a:t>
            </a:r>
          </a:p>
        </p:txBody>
      </p:sp>
      <p:sp>
        <p:nvSpPr>
          <p:cNvPr id="32779" name="Text Box 11"/>
          <p:cNvSpPr txBox="1">
            <a:spLocks noChangeArrowheads="1"/>
          </p:cNvSpPr>
          <p:nvPr/>
        </p:nvSpPr>
        <p:spPr bwMode="auto">
          <a:xfrm>
            <a:off x="4773613" y="4535488"/>
            <a:ext cx="938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CCD</a:t>
            </a:r>
          </a:p>
          <a:p>
            <a:pPr>
              <a:spcBef>
                <a:spcPct val="0"/>
              </a:spcBef>
              <a:buFontTx/>
              <a:buNone/>
            </a:pPr>
            <a:r>
              <a:rPr lang="en-US" altLang="en-US" sz="1800" dirty="0">
                <a:latin typeface="Verdana" pitchFamily="34" charset="0"/>
              </a:rPr>
              <a:t>sensor</a:t>
            </a:r>
          </a:p>
        </p:txBody>
      </p:sp>
      <p:sp>
        <p:nvSpPr>
          <p:cNvPr id="32781" name="TextBox 1"/>
          <p:cNvSpPr txBox="1">
            <a:spLocks noChangeArrowheads="1"/>
          </p:cNvSpPr>
          <p:nvPr/>
        </p:nvSpPr>
        <p:spPr bwMode="auto">
          <a:xfrm>
            <a:off x="4773613" y="5562600"/>
            <a:ext cx="281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Camera 2: The sensor slight shifted to leftward and upward</a:t>
            </a:r>
          </a:p>
        </p:txBody>
      </p:sp>
      <p:sp>
        <p:nvSpPr>
          <p:cNvPr id="32782" name="TextBox 2"/>
          <p:cNvSpPr txBox="1">
            <a:spLocks noChangeArrowheads="1"/>
          </p:cNvSpPr>
          <p:nvPr/>
        </p:nvSpPr>
        <p:spPr bwMode="auto">
          <a:xfrm>
            <a:off x="2667000" y="5867400"/>
            <a:ext cx="130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Camera 1</a:t>
            </a:r>
          </a:p>
        </p:txBody>
      </p:sp>
      <p:sp>
        <p:nvSpPr>
          <p:cNvPr id="2" name="TextBox 1"/>
          <p:cNvSpPr txBox="1"/>
          <p:nvPr/>
        </p:nvSpPr>
        <p:spPr>
          <a:xfrm>
            <a:off x="914400" y="1295400"/>
            <a:ext cx="641522" cy="369332"/>
          </a:xfrm>
          <a:prstGeom prst="rect">
            <a:avLst/>
          </a:prstGeom>
          <a:noFill/>
          <a:ln>
            <a:solidFill>
              <a:schemeClr val="accent1"/>
            </a:solidFill>
          </a:ln>
        </p:spPr>
        <p:txBody>
          <a:bodyPr wrap="none" rtlCol="0">
            <a:spAutoFit/>
          </a:bodyPr>
          <a:lstStyle/>
          <a:p>
            <a:r>
              <a:rPr lang="en-US" dirty="0">
                <a:solidFill>
                  <a:srgbClr val="FF0000"/>
                </a:solidFill>
              </a:rPr>
              <a:t>W2 </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F6B5AEFD-0438-4757-9AC0-06361A4FF341}" type="slidenum">
              <a:rPr lang="en-US" altLang="en-US" smtClean="0"/>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243888" cy="1314450"/>
          </a:xfrm>
        </p:spPr>
        <p:txBody>
          <a:bodyPr/>
          <a:lstStyle/>
          <a:p>
            <a:pPr eaLnBrk="1" hangingPunct="1"/>
            <a:r>
              <a:rPr lang="en-US" altLang="zh-TW" sz="3200" dirty="0"/>
              <a:t>Worksheet 4, 3D projection on image</a:t>
            </a:r>
            <a:br>
              <a:rPr lang="en-US" altLang="zh-TW" sz="3200" dirty="0"/>
            </a:br>
            <a:r>
              <a:rPr lang="en-US" altLang="en-US" sz="2400" dirty="0">
                <a:ea typeface="新細明體" pitchFamily="18" charset="-120"/>
              </a:rPr>
              <a:t>(Ch1_e1.m )</a:t>
            </a:r>
            <a:br>
              <a:rPr lang="en-US" altLang="en-US" sz="2400" dirty="0">
                <a:ea typeface="新細明體" pitchFamily="18" charset="-120"/>
              </a:rPr>
            </a:br>
            <a:endParaRPr lang="en-US" altLang="zh-TW" sz="2400" dirty="0"/>
          </a:p>
        </p:txBody>
      </p:sp>
      <p:sp>
        <p:nvSpPr>
          <p:cNvPr id="31747" name="Rectangle 3"/>
          <p:cNvSpPr>
            <a:spLocks noGrp="1" noChangeArrowheads="1"/>
          </p:cNvSpPr>
          <p:nvPr>
            <p:ph type="body" sz="half" idx="1"/>
          </p:nvPr>
        </p:nvSpPr>
        <p:spPr>
          <a:xfrm>
            <a:off x="457200" y="1371600"/>
            <a:ext cx="7315200" cy="4456113"/>
          </a:xfrm>
        </p:spPr>
        <p:txBody>
          <a:bodyPr/>
          <a:lstStyle/>
          <a:p>
            <a:pPr eaLnBrk="1" hangingPunct="1">
              <a:lnSpc>
                <a:spcPct val="90000"/>
              </a:lnSpc>
            </a:pPr>
            <a:r>
              <a:rPr lang="en-US" altLang="zh-TW" sz="1800" i="1" dirty="0" err="1"/>
              <a:t>s</a:t>
            </a:r>
            <a:r>
              <a:rPr lang="en-US" altLang="zh-TW" sz="1800" i="1" baseline="-25000" dirty="0" err="1"/>
              <a:t>x</a:t>
            </a:r>
            <a:r>
              <a:rPr lang="en-US" altLang="zh-TW" sz="1800" i="1" dirty="0"/>
              <a:t>=</a:t>
            </a:r>
            <a:r>
              <a:rPr lang="en-US" altLang="zh-TW" sz="1800" i="1" dirty="0" err="1"/>
              <a:t>s</a:t>
            </a:r>
            <a:r>
              <a:rPr lang="en-US" altLang="zh-TW" sz="1800" i="1" baseline="-25000" dirty="0" err="1"/>
              <a:t>y</a:t>
            </a:r>
            <a:r>
              <a:rPr lang="en-US" altLang="zh-TW" sz="1800" dirty="0"/>
              <a:t>=5.4um</a:t>
            </a:r>
          </a:p>
          <a:p>
            <a:pPr eaLnBrk="1" hangingPunct="1">
              <a:lnSpc>
                <a:spcPct val="90000"/>
              </a:lnSpc>
            </a:pPr>
            <a:r>
              <a:rPr lang="en-US" altLang="zh-TW" sz="1800" i="1" dirty="0"/>
              <a:t>(</a:t>
            </a:r>
            <a:r>
              <a:rPr lang="en-US" altLang="zh-TW" sz="1800" i="1" dirty="0" err="1"/>
              <a:t>o</a:t>
            </a:r>
            <a:r>
              <a:rPr lang="en-US" altLang="zh-TW" sz="1800" i="1" baseline="-25000" dirty="0" err="1"/>
              <a:t>x</a:t>
            </a:r>
            <a:r>
              <a:rPr lang="en-US" altLang="zh-TW" sz="1800" i="1" dirty="0" err="1"/>
              <a:t>,o</a:t>
            </a:r>
            <a:r>
              <a:rPr lang="en-US" altLang="zh-TW" sz="1800" i="1" baseline="-25000" dirty="0" err="1"/>
              <a:t>y</a:t>
            </a:r>
            <a:r>
              <a:rPr lang="en-US" altLang="zh-TW" sz="1800" i="1" dirty="0"/>
              <a:t>)=(</a:t>
            </a:r>
            <a:r>
              <a:rPr lang="en-US" altLang="zh-TW" sz="1800" dirty="0"/>
              <a:t>512,384) in pixels</a:t>
            </a:r>
          </a:p>
          <a:p>
            <a:pPr eaLnBrk="1" hangingPunct="1">
              <a:lnSpc>
                <a:spcPct val="90000"/>
              </a:lnSpc>
            </a:pPr>
            <a:r>
              <a:rPr lang="en-US" altLang="zh-TW" sz="1800" dirty="0"/>
              <a:t>f=4.3mm/5.4um=800 pixels</a:t>
            </a:r>
          </a:p>
          <a:p>
            <a:pPr eaLnBrk="1" hangingPunct="1">
              <a:lnSpc>
                <a:spcPct val="90000"/>
              </a:lnSpc>
            </a:pPr>
            <a:r>
              <a:rPr lang="en-US" altLang="zh-TW" sz="1800" dirty="0"/>
              <a:t>[</a:t>
            </a:r>
            <a:r>
              <a:rPr lang="en-US" altLang="zh-TW" sz="1800" dirty="0" err="1"/>
              <a:t>X</a:t>
            </a:r>
            <a:r>
              <a:rPr lang="en-US" altLang="zh-TW" sz="1800" baseline="-25000" dirty="0" err="1"/>
              <a:t>c</a:t>
            </a:r>
            <a:r>
              <a:rPr lang="en-US" altLang="zh-TW" sz="1800" dirty="0" err="1"/>
              <a:t>,Y</a:t>
            </a:r>
            <a:r>
              <a:rPr lang="en-US" altLang="zh-TW" sz="1800" baseline="-25000" dirty="0" err="1"/>
              <a:t>c</a:t>
            </a:r>
            <a:r>
              <a:rPr lang="en-US" altLang="zh-TW" sz="1800" dirty="0" err="1"/>
              <a:t>,Z</a:t>
            </a:r>
            <a:r>
              <a:rPr lang="en-US" altLang="zh-TW" sz="1800" baseline="-25000" dirty="0" err="1"/>
              <a:t>c</a:t>
            </a:r>
            <a:r>
              <a:rPr lang="en-US" altLang="zh-TW" sz="1800" dirty="0"/>
              <a:t>]</a:t>
            </a:r>
            <a:r>
              <a:rPr lang="en-US" altLang="zh-TW" sz="1800" baseline="30000" dirty="0"/>
              <a:t>T</a:t>
            </a:r>
            <a:r>
              <a:rPr lang="en-US" altLang="zh-TW" sz="1800" dirty="0"/>
              <a:t> =[0.02,0.05,1.2]</a:t>
            </a:r>
            <a:r>
              <a:rPr lang="en-US" altLang="zh-TW" sz="1800" baseline="30000" dirty="0" err="1"/>
              <a:t>T</a:t>
            </a:r>
            <a:r>
              <a:rPr lang="en-US" altLang="zh-TW" sz="1800" dirty="0" err="1"/>
              <a:t>meters</a:t>
            </a:r>
            <a:endParaRPr lang="en-US" altLang="zh-TW" sz="1800" dirty="0"/>
          </a:p>
          <a:p>
            <a:pPr eaLnBrk="1" hangingPunct="1">
              <a:lnSpc>
                <a:spcPct val="90000"/>
              </a:lnSpc>
            </a:pPr>
            <a:r>
              <a:rPr lang="en-US" altLang="zh-TW" sz="1800" i="1" dirty="0"/>
              <a:t>M=M</a:t>
            </a:r>
            <a:r>
              <a:rPr lang="en-US" altLang="zh-TW" sz="1800" i="1" baseline="-25000" dirty="0"/>
              <a:t>int</a:t>
            </a:r>
          </a:p>
          <a:p>
            <a:pPr eaLnBrk="1" hangingPunct="1">
              <a:lnSpc>
                <a:spcPct val="90000"/>
              </a:lnSpc>
            </a:pPr>
            <a:endParaRPr lang="en-US" altLang="zh-TW" sz="1600" dirty="0"/>
          </a:p>
          <a:p>
            <a:pPr eaLnBrk="1" hangingPunct="1">
              <a:lnSpc>
                <a:spcPct val="90000"/>
              </a:lnSpc>
            </a:pPr>
            <a:endParaRPr lang="en-US" altLang="zh-TW" sz="1600" dirty="0"/>
          </a:p>
          <a:p>
            <a:pPr eaLnBrk="1" hangingPunct="1">
              <a:lnSpc>
                <a:spcPct val="90000"/>
              </a:lnSpc>
            </a:pPr>
            <a:endParaRPr lang="en-US" altLang="zh-TW" sz="1600" dirty="0"/>
          </a:p>
          <a:p>
            <a:pPr eaLnBrk="1" hangingPunct="1">
              <a:lnSpc>
                <a:spcPct val="90000"/>
              </a:lnSpc>
            </a:pPr>
            <a:r>
              <a:rPr lang="en-US" altLang="zh-TW" dirty="0"/>
              <a:t>[u v]’=?</a:t>
            </a:r>
          </a:p>
          <a:p>
            <a:pPr eaLnBrk="1" hangingPunct="1">
              <a:lnSpc>
                <a:spcPct val="90000"/>
              </a:lnSpc>
            </a:pPr>
            <a:r>
              <a:rPr lang="en-US" altLang="zh-TW" dirty="0"/>
              <a:t>Answer: ___________</a:t>
            </a:r>
            <a:endParaRPr lang="en-US" altLang="zh-TW" baseline="30000" dirty="0"/>
          </a:p>
          <a:p>
            <a:pPr eaLnBrk="1" hangingPunct="1">
              <a:lnSpc>
                <a:spcPct val="90000"/>
              </a:lnSpc>
            </a:pPr>
            <a:endParaRPr lang="en-US" altLang="zh-TW" baseline="30000" dirty="0">
              <a:latin typeface="Times New Roman" pitchFamily="18" charset="0"/>
            </a:endParaRPr>
          </a:p>
          <a:p>
            <a:pPr eaLnBrk="1" hangingPunct="1">
              <a:lnSpc>
                <a:spcPct val="90000"/>
              </a:lnSpc>
            </a:pPr>
            <a:r>
              <a:rPr lang="en-US" altLang="zh-TW" baseline="30000" dirty="0">
                <a:latin typeface="Times New Roman" pitchFamily="18" charset="0"/>
              </a:rPr>
              <a:t>Write a pseudo code (or </a:t>
            </a:r>
            <a:r>
              <a:rPr lang="en-US" altLang="zh-TW" baseline="30000" dirty="0" err="1">
                <a:latin typeface="Times New Roman" pitchFamily="18" charset="0"/>
              </a:rPr>
              <a:t>matlab</a:t>
            </a:r>
            <a:r>
              <a:rPr lang="en-US" altLang="zh-TW" baseline="30000" dirty="0">
                <a:latin typeface="Times New Roman" pitchFamily="18" charset="0"/>
              </a:rPr>
              <a:t>) program to calculate the projected point </a:t>
            </a:r>
            <a:r>
              <a:rPr lang="en-US" altLang="zh-TW" sz="2800" dirty="0"/>
              <a:t>[u v]</a:t>
            </a:r>
            <a:r>
              <a:rPr lang="en-US" altLang="zh-TW" dirty="0"/>
              <a:t> </a:t>
            </a:r>
            <a:r>
              <a:rPr lang="en-US" altLang="zh-TW" baseline="30000" dirty="0"/>
              <a:t>T</a:t>
            </a:r>
            <a:r>
              <a:rPr lang="en-US" altLang="zh-TW" baseline="30000" dirty="0">
                <a:latin typeface="Times New Roman" pitchFamily="18" charset="0"/>
              </a:rPr>
              <a:t> from </a:t>
            </a:r>
            <a:r>
              <a:rPr lang="en-US" altLang="zh-TW" dirty="0"/>
              <a:t>[</a:t>
            </a:r>
            <a:r>
              <a:rPr lang="en-US" altLang="zh-TW" dirty="0" err="1"/>
              <a:t>X</a:t>
            </a:r>
            <a:r>
              <a:rPr lang="en-US" altLang="zh-TW" baseline="-25000" dirty="0" err="1"/>
              <a:t>c</a:t>
            </a:r>
            <a:r>
              <a:rPr lang="en-US" altLang="zh-TW" dirty="0" err="1"/>
              <a:t>,Y</a:t>
            </a:r>
            <a:r>
              <a:rPr lang="en-US" altLang="zh-TW" baseline="-25000" dirty="0" err="1"/>
              <a:t>c</a:t>
            </a:r>
            <a:r>
              <a:rPr lang="en-US" altLang="zh-TW" dirty="0" err="1"/>
              <a:t>,Z</a:t>
            </a:r>
            <a:r>
              <a:rPr lang="en-US" altLang="zh-TW" baseline="-25000" dirty="0" err="1"/>
              <a:t>c</a:t>
            </a:r>
            <a:r>
              <a:rPr lang="en-US" altLang="zh-TW" dirty="0"/>
              <a:t>]</a:t>
            </a:r>
            <a:r>
              <a:rPr lang="en-US" altLang="zh-TW" baseline="30000" dirty="0"/>
              <a:t>T</a:t>
            </a:r>
            <a:r>
              <a:rPr lang="en-US" altLang="zh-TW" baseline="30000" dirty="0">
                <a:latin typeface="Times New Roman" pitchFamily="18" charset="0"/>
              </a:rPr>
              <a:t> based on the</a:t>
            </a:r>
          </a:p>
          <a:p>
            <a:pPr marL="0" indent="0" eaLnBrk="1" hangingPunct="1">
              <a:lnSpc>
                <a:spcPct val="90000"/>
              </a:lnSpc>
              <a:buNone/>
            </a:pPr>
            <a:r>
              <a:rPr lang="en-US" altLang="zh-TW" baseline="30000" dirty="0">
                <a:latin typeface="Times New Roman" pitchFamily="18" charset="0"/>
              </a:rPr>
              <a:t>     above camera intrinsic parameters.</a:t>
            </a:r>
          </a:p>
          <a:p>
            <a:pPr eaLnBrk="1" hangingPunct="1">
              <a:lnSpc>
                <a:spcPct val="90000"/>
              </a:lnSpc>
            </a:pPr>
            <a:endParaRPr lang="en-US" altLang="zh-CN" baseline="30000" dirty="0"/>
          </a:p>
        </p:txBody>
      </p:sp>
      <mc:AlternateContent xmlns:mc="http://schemas.openxmlformats.org/markup-compatibility/2006" xmlns:a14="http://schemas.microsoft.com/office/drawing/2010/main">
        <mc:Choice Requires="a14">
          <p:sp>
            <p:nvSpPr>
              <p:cNvPr id="31748" name="Object 4"/>
              <p:cNvSpPr txBox="1">
                <a:spLocks noGrp="1"/>
              </p:cNvSpPr>
              <p:nvPr>
                <p:ph sz="half" idx="2"/>
              </p:nvPr>
            </p:nvSpPr>
            <p:spPr bwMode="auto">
              <a:xfrm>
                <a:off x="3459163" y="2743200"/>
                <a:ext cx="5019675" cy="1295400"/>
              </a:xfrm>
              <a:prstGeom prst="rect">
                <a:avLst/>
              </a:prstGeom>
              <a:noFill/>
              <a:ln>
                <a:noFill/>
              </a:ln>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smtClean="0">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r>
                            <a:rPr lang="en-US" b="0"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512</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384</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0.02</m:t>
                                    </m:r>
                                  </m:e>
                                </m:mr>
                                <m:mr>
                                  <m:e>
                                    <m:r>
                                      <a:rPr lang="en-US" i="1">
                                        <a:solidFill>
                                          <a:srgbClr val="000000"/>
                                        </a:solidFill>
                                        <a:latin typeface="Cambria Math" panose="02040503050406030204" pitchFamily="18" charset="0"/>
                                      </a:rPr>
                                      <m:t>0.05</m:t>
                                    </m:r>
                                  </m:e>
                                </m:mr>
                                <m:mr>
                                  <m:e>
                                    <m:r>
                                      <a:rPr lang="en-US" i="1">
                                        <a:solidFill>
                                          <a:srgbClr val="000000"/>
                                        </a:solidFill>
                                        <a:latin typeface="Cambria Math" panose="02040503050406030204" pitchFamily="18" charset="0"/>
                                      </a:rPr>
                                      <m:t>1.2</m:t>
                                    </m:r>
                                  </m:e>
                                </m:mr>
                              </m:m>
                            </m:e>
                          </m:d>
                        </m:e>
                        <m:sub>
                          <m:r>
                            <m:rPr>
                              <m:sty m:val="p"/>
                            </m:rPr>
                            <a:rPr lang="en-US" i="0">
                              <a:solidFill>
                                <a:srgbClr val="000000"/>
                              </a:solidFill>
                              <a:latin typeface="Cambria Math" panose="02040503050406030204" pitchFamily="18" charset="0"/>
                            </a:rPr>
                            <m:t>int</m:t>
                          </m:r>
                        </m:sub>
                      </m:sSub>
                    </m:oMath>
                  </m:oMathPara>
                </a14:m>
                <a:endParaRPr lang="en-US" dirty="0"/>
              </a:p>
            </p:txBody>
          </p:sp>
        </mc:Choice>
        <mc:Fallback xmlns="">
          <p:sp>
            <p:nvSpPr>
              <p:cNvPr id="31748" name="Object 4"/>
              <p:cNvSpPr txBox="1">
                <a:spLocks noGrp="1" noRot="1" noChangeAspect="1" noMove="1" noResize="1" noEditPoints="1" noAdjustHandles="1" noChangeArrowheads="1" noChangeShapeType="1" noTextEdit="1"/>
              </p:cNvSpPr>
              <p:nvPr>
                <p:ph sz="half" idx="2"/>
              </p:nvPr>
            </p:nvSpPr>
            <p:spPr bwMode="auto">
              <a:xfrm>
                <a:off x="3459163" y="2743200"/>
                <a:ext cx="5019675" cy="1295400"/>
              </a:xfrm>
              <a:prstGeom prst="rect">
                <a:avLst/>
              </a:prstGeom>
              <a:blipFill>
                <a:blip r:embed="rId3"/>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39</a:t>
            </a:fld>
            <a:endParaRPr lang="en-US" altLang="en-US"/>
          </a:p>
        </p:txBody>
      </p:sp>
    </p:spTree>
    <p:extLst>
      <p:ext uri="{BB962C8B-B14F-4D97-AF65-F5344CB8AC3E}">
        <p14:creationId xmlns:p14="http://schemas.microsoft.com/office/powerpoint/2010/main" val="135905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74638"/>
            <a:ext cx="8229600" cy="1143000"/>
          </a:xfrm>
        </p:spPr>
        <p:txBody>
          <a:bodyPr/>
          <a:lstStyle/>
          <a:p>
            <a:pPr eaLnBrk="1" hangingPunct="1"/>
            <a:r>
              <a:rPr lang="zh-TW" altLang="zh-TW"/>
              <a:t>3</a:t>
            </a:r>
            <a:r>
              <a:rPr lang="en-US" altLang="zh-TW"/>
              <a:t>D to 2D projection</a:t>
            </a:r>
          </a:p>
        </p:txBody>
      </p:sp>
      <p:sp>
        <p:nvSpPr>
          <p:cNvPr id="6147" name="Rectangle 3"/>
          <p:cNvSpPr>
            <a:spLocks noGrp="1" noChangeArrowheads="1"/>
          </p:cNvSpPr>
          <p:nvPr>
            <p:ph idx="1"/>
          </p:nvPr>
        </p:nvSpPr>
        <p:spPr/>
        <p:txBody>
          <a:bodyPr/>
          <a:lstStyle/>
          <a:p>
            <a:pPr eaLnBrk="1" hangingPunct="1">
              <a:spcBef>
                <a:spcPct val="0"/>
              </a:spcBef>
              <a:buFontTx/>
              <a:buNone/>
            </a:pPr>
            <a:r>
              <a:rPr lang="en-US" altLang="zh-TW" sz="3600" dirty="0"/>
              <a:t>Perspective model</a:t>
            </a:r>
          </a:p>
          <a:p>
            <a:pPr eaLnBrk="1" hangingPunct="1">
              <a:spcBef>
                <a:spcPct val="0"/>
              </a:spcBef>
              <a:buFontTx/>
              <a:buNone/>
            </a:pPr>
            <a:r>
              <a:rPr lang="en-US" altLang="zh-TW" sz="3600" dirty="0"/>
              <a:t>      u=F*X/Z</a:t>
            </a:r>
          </a:p>
          <a:p>
            <a:pPr eaLnBrk="1" hangingPunct="1">
              <a:spcBef>
                <a:spcPct val="0"/>
              </a:spcBef>
              <a:buFontTx/>
              <a:buNone/>
            </a:pPr>
            <a:r>
              <a:rPr lang="en-US" altLang="zh-TW" sz="3600" dirty="0"/>
              <a:t>      v=F*Y/Z</a:t>
            </a:r>
          </a:p>
          <a:p>
            <a:pPr eaLnBrk="1" hangingPunct="1"/>
            <a:endParaRPr lang="en-US" altLang="zh-TW" sz="3600" dirty="0"/>
          </a:p>
        </p:txBody>
      </p:sp>
      <p:sp>
        <p:nvSpPr>
          <p:cNvPr id="6150" name="Line 4"/>
          <p:cNvSpPr>
            <a:spLocks noChangeShapeType="1"/>
          </p:cNvSpPr>
          <p:nvPr/>
        </p:nvSpPr>
        <p:spPr bwMode="auto">
          <a:xfrm>
            <a:off x="228600" y="4724400"/>
            <a:ext cx="6858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5"/>
          <p:cNvSpPr>
            <a:spLocks noChangeShapeType="1"/>
          </p:cNvSpPr>
          <p:nvPr/>
        </p:nvSpPr>
        <p:spPr bwMode="auto">
          <a:xfrm>
            <a:off x="457200" y="3429000"/>
            <a:ext cx="662940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6"/>
          <p:cNvSpPr>
            <a:spLocks noChangeShapeType="1"/>
          </p:cNvSpPr>
          <p:nvPr/>
        </p:nvSpPr>
        <p:spPr bwMode="auto">
          <a:xfrm>
            <a:off x="5486400" y="4876800"/>
            <a:ext cx="1600200" cy="0"/>
          </a:xfrm>
          <a:prstGeom prst="line">
            <a:avLst/>
          </a:prstGeom>
          <a:noFill/>
          <a:ln w="12700">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Text Box 7"/>
          <p:cNvSpPr txBox="1">
            <a:spLocks noChangeArrowheads="1"/>
          </p:cNvSpPr>
          <p:nvPr/>
        </p:nvSpPr>
        <p:spPr bwMode="auto">
          <a:xfrm>
            <a:off x="6019800" y="4876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a:latin typeface="Times New Roman" pitchFamily="18" charset="0"/>
              </a:rPr>
              <a:t>F</a:t>
            </a:r>
          </a:p>
        </p:txBody>
      </p:sp>
      <p:sp>
        <p:nvSpPr>
          <p:cNvPr id="6154" name="Line 8"/>
          <p:cNvSpPr>
            <a:spLocks noChangeShapeType="1"/>
          </p:cNvSpPr>
          <p:nvPr/>
        </p:nvSpPr>
        <p:spPr bwMode="auto">
          <a:xfrm>
            <a:off x="457200" y="5410200"/>
            <a:ext cx="6629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Text Box 9"/>
          <p:cNvSpPr txBox="1">
            <a:spLocks noChangeArrowheads="1"/>
          </p:cNvSpPr>
          <p:nvPr/>
        </p:nvSpPr>
        <p:spPr bwMode="auto">
          <a:xfrm>
            <a:off x="3352800" y="50292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a:latin typeface="Times New Roman" pitchFamily="18" charset="0"/>
              </a:rPr>
              <a:t>Z</a:t>
            </a:r>
          </a:p>
        </p:txBody>
      </p:sp>
      <p:sp>
        <p:nvSpPr>
          <p:cNvPr id="6156" name="Text Box 10"/>
          <p:cNvSpPr txBox="1">
            <a:spLocks noChangeArrowheads="1"/>
          </p:cNvSpPr>
          <p:nvPr/>
        </p:nvSpPr>
        <p:spPr bwMode="auto">
          <a:xfrm>
            <a:off x="838200" y="3733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a:latin typeface="Times New Roman" pitchFamily="18" charset="0"/>
              </a:rPr>
              <a:t>Y</a:t>
            </a:r>
          </a:p>
        </p:txBody>
      </p:sp>
      <p:sp>
        <p:nvSpPr>
          <p:cNvPr id="6157" name="Text Box 11"/>
          <p:cNvSpPr txBox="1">
            <a:spLocks noChangeArrowheads="1"/>
          </p:cNvSpPr>
          <p:nvPr/>
        </p:nvSpPr>
        <p:spPr bwMode="auto">
          <a:xfrm>
            <a:off x="4860925" y="4308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dirty="0">
                <a:latin typeface="Times New Roman" pitchFamily="18" charset="0"/>
              </a:rPr>
              <a:t>v</a:t>
            </a:r>
          </a:p>
        </p:txBody>
      </p:sp>
      <p:sp>
        <p:nvSpPr>
          <p:cNvPr id="6158" name="Text Box 12"/>
          <p:cNvSpPr txBox="1">
            <a:spLocks noChangeArrowheads="1"/>
          </p:cNvSpPr>
          <p:nvPr/>
        </p:nvSpPr>
        <p:spPr bwMode="auto">
          <a:xfrm>
            <a:off x="7620000" y="2971800"/>
            <a:ext cx="1038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dirty="0">
                <a:latin typeface="Times New Roman" pitchFamily="18" charset="0"/>
              </a:rPr>
              <a:t>World </a:t>
            </a:r>
          </a:p>
          <a:p>
            <a:pPr>
              <a:spcBef>
                <a:spcPct val="0"/>
              </a:spcBef>
              <a:buFontTx/>
              <a:buNone/>
            </a:pPr>
            <a:r>
              <a:rPr lang="en-US" altLang="zh-TW" sz="2400" dirty="0">
                <a:latin typeface="Times New Roman" pitchFamily="18" charset="0"/>
              </a:rPr>
              <a:t>center</a:t>
            </a:r>
          </a:p>
        </p:txBody>
      </p:sp>
      <p:sp>
        <p:nvSpPr>
          <p:cNvPr id="6159" name="Line 13"/>
          <p:cNvSpPr>
            <a:spLocks noChangeShapeType="1"/>
          </p:cNvSpPr>
          <p:nvPr/>
        </p:nvSpPr>
        <p:spPr bwMode="auto">
          <a:xfrm flipH="1">
            <a:off x="7239000" y="4419600"/>
            <a:ext cx="6858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4"/>
          <p:cNvSpPr>
            <a:spLocks noChangeShapeType="1"/>
          </p:cNvSpPr>
          <p:nvPr/>
        </p:nvSpPr>
        <p:spPr bwMode="auto">
          <a:xfrm>
            <a:off x="7162800" y="5105400"/>
            <a:ext cx="1524000" cy="0"/>
          </a:xfrm>
          <a:prstGeom prst="line">
            <a:avLst/>
          </a:prstGeom>
          <a:noFill/>
          <a:ln w="12700">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5"/>
          <p:cNvSpPr txBox="1">
            <a:spLocks noChangeArrowheads="1"/>
          </p:cNvSpPr>
          <p:nvPr/>
        </p:nvSpPr>
        <p:spPr bwMode="auto">
          <a:xfrm>
            <a:off x="7620000" y="5181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a:latin typeface="Times New Roman" pitchFamily="18" charset="0"/>
              </a:rPr>
              <a:t>F</a:t>
            </a:r>
          </a:p>
        </p:txBody>
      </p:sp>
      <p:sp>
        <p:nvSpPr>
          <p:cNvPr id="6162" name="Line 16"/>
          <p:cNvSpPr>
            <a:spLocks noChangeShapeType="1"/>
          </p:cNvSpPr>
          <p:nvPr/>
        </p:nvSpPr>
        <p:spPr bwMode="auto">
          <a:xfrm>
            <a:off x="7086600" y="4724400"/>
            <a:ext cx="1600200" cy="3048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Line 17"/>
          <p:cNvSpPr>
            <a:spLocks noChangeShapeType="1"/>
          </p:cNvSpPr>
          <p:nvPr/>
        </p:nvSpPr>
        <p:spPr bwMode="auto">
          <a:xfrm>
            <a:off x="7010400" y="4724400"/>
            <a:ext cx="16764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Oval 18"/>
          <p:cNvSpPr>
            <a:spLocks noChangeArrowheads="1"/>
          </p:cNvSpPr>
          <p:nvPr/>
        </p:nvSpPr>
        <p:spPr bwMode="auto">
          <a:xfrm>
            <a:off x="7086600" y="4191000"/>
            <a:ext cx="76200" cy="9906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6165" name="Text Box 19"/>
          <p:cNvSpPr txBox="1">
            <a:spLocks noChangeArrowheads="1"/>
          </p:cNvSpPr>
          <p:nvPr/>
        </p:nvSpPr>
        <p:spPr bwMode="auto">
          <a:xfrm>
            <a:off x="6096000" y="5943600"/>
            <a:ext cx="163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Thin lens</a:t>
            </a:r>
          </a:p>
          <a:p>
            <a:pPr>
              <a:spcBef>
                <a:spcPct val="0"/>
              </a:spcBef>
              <a:buFontTx/>
              <a:buNone/>
            </a:pPr>
            <a:r>
              <a:rPr lang="en-US" altLang="en-US" sz="1800">
                <a:latin typeface="Verdana" pitchFamily="34" charset="0"/>
              </a:rPr>
              <a:t>or a pin hole</a:t>
            </a:r>
          </a:p>
        </p:txBody>
      </p:sp>
      <p:pic>
        <p:nvPicPr>
          <p:cNvPr id="6166" name="Picture 20" descr="MCj04316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493" y="1834171"/>
            <a:ext cx="1530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 Box 21"/>
          <p:cNvSpPr txBox="1">
            <a:spLocks noChangeArrowheads="1"/>
          </p:cNvSpPr>
          <p:nvPr/>
        </p:nvSpPr>
        <p:spPr bwMode="auto">
          <a:xfrm>
            <a:off x="3600951" y="2605697"/>
            <a:ext cx="3969356"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Virtual </a:t>
            </a:r>
          </a:p>
          <a:p>
            <a:pPr>
              <a:spcBef>
                <a:spcPct val="0"/>
              </a:spcBef>
              <a:buFontTx/>
              <a:buNone/>
            </a:pPr>
            <a:r>
              <a:rPr lang="en-US" altLang="en-US" sz="1800" dirty="0">
                <a:latin typeface="Verdana" pitchFamily="34" charset="0"/>
              </a:rPr>
              <a:t>Screen</a:t>
            </a:r>
          </a:p>
          <a:p>
            <a:pPr>
              <a:spcBef>
                <a:spcPct val="0"/>
              </a:spcBef>
              <a:buFontTx/>
              <a:buNone/>
            </a:pPr>
            <a:r>
              <a:rPr lang="en-US" altLang="en-US" sz="1800" dirty="0">
                <a:latin typeface="Verdana" pitchFamily="34" charset="0"/>
              </a:rPr>
              <a:t>or CCD</a:t>
            </a:r>
          </a:p>
          <a:p>
            <a:pPr>
              <a:spcBef>
                <a:spcPct val="0"/>
              </a:spcBef>
              <a:buFontTx/>
              <a:buNone/>
            </a:pPr>
            <a:r>
              <a:rPr lang="en-US" altLang="en-US" sz="1100" dirty="0">
                <a:latin typeface="Verdana" pitchFamily="34" charset="0"/>
                <a:hlinkClick r:id="rId4"/>
              </a:rPr>
              <a:t>https://en.wikipedia.org/wiki/Charge-coupled_device</a:t>
            </a:r>
            <a:endParaRPr lang="en-US" altLang="en-US" sz="1100" dirty="0">
              <a:latin typeface="Verdana" pitchFamily="34" charset="0"/>
            </a:endParaRPr>
          </a:p>
          <a:p>
            <a:pPr>
              <a:spcBef>
                <a:spcPct val="0"/>
              </a:spcBef>
              <a:buFontTx/>
              <a:buNone/>
            </a:pPr>
            <a:r>
              <a:rPr lang="en-US" altLang="en-US" sz="1800" dirty="0">
                <a:latin typeface="Verdana" pitchFamily="34" charset="0"/>
              </a:rPr>
              <a:t>sensor</a:t>
            </a:r>
          </a:p>
          <a:p>
            <a:pPr>
              <a:spcBef>
                <a:spcPct val="0"/>
              </a:spcBef>
              <a:buFontTx/>
              <a:buNone/>
            </a:pPr>
            <a:endParaRPr lang="en-US" altLang="en-US" sz="1800" dirty="0">
              <a:latin typeface="Verdana" pitchFamily="34" charset="0"/>
            </a:endParaRPr>
          </a:p>
        </p:txBody>
      </p:sp>
      <p:sp>
        <p:nvSpPr>
          <p:cNvPr id="6168" name="Text Box 22"/>
          <p:cNvSpPr txBox="1">
            <a:spLocks noChangeArrowheads="1"/>
          </p:cNvSpPr>
          <p:nvPr/>
        </p:nvSpPr>
        <p:spPr bwMode="auto">
          <a:xfrm>
            <a:off x="7859192" y="5257800"/>
            <a:ext cx="12570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lang="en-US" altLang="en-US" sz="1800" dirty="0">
                <a:latin typeface="Verdana" pitchFamily="34" charset="0"/>
              </a:rPr>
              <a:t>Real</a:t>
            </a:r>
          </a:p>
          <a:p>
            <a:pPr algn="r">
              <a:spcBef>
                <a:spcPct val="0"/>
              </a:spcBef>
              <a:buFontTx/>
              <a:buNone/>
            </a:pPr>
            <a:r>
              <a:rPr lang="en-US" altLang="en-US" sz="1800" dirty="0">
                <a:latin typeface="Verdana" pitchFamily="34" charset="0"/>
              </a:rPr>
              <a:t>image</a:t>
            </a:r>
          </a:p>
          <a:p>
            <a:pPr algn="r">
              <a:spcBef>
                <a:spcPct val="0"/>
              </a:spcBef>
              <a:buFontTx/>
              <a:buNone/>
            </a:pPr>
            <a:r>
              <a:rPr lang="en-US" altLang="en-US" sz="1800" dirty="0">
                <a:latin typeface="Verdana" pitchFamily="34" charset="0"/>
              </a:rPr>
              <a:t>Plane Or </a:t>
            </a:r>
          </a:p>
          <a:p>
            <a:pPr algn="r">
              <a:spcBef>
                <a:spcPct val="0"/>
              </a:spcBef>
              <a:buFontTx/>
              <a:buNone/>
            </a:pPr>
            <a:r>
              <a:rPr lang="en-US" altLang="en-US" sz="1800" dirty="0">
                <a:latin typeface="Verdana" pitchFamily="34" charset="0"/>
              </a:rPr>
              <a:t>CCD </a:t>
            </a:r>
          </a:p>
          <a:p>
            <a:pPr algn="r">
              <a:spcBef>
                <a:spcPct val="0"/>
              </a:spcBef>
              <a:buFontTx/>
              <a:buNone/>
            </a:pPr>
            <a:r>
              <a:rPr lang="en-US" altLang="en-US" sz="1800" dirty="0">
                <a:latin typeface="Verdana" pitchFamily="34" charset="0"/>
              </a:rPr>
              <a:t>sensor </a:t>
            </a:r>
          </a:p>
        </p:txBody>
      </p:sp>
      <p:sp>
        <p:nvSpPr>
          <p:cNvPr id="6169" name="Line 23"/>
          <p:cNvSpPr>
            <a:spLocks noChangeShapeType="1"/>
          </p:cNvSpPr>
          <p:nvPr/>
        </p:nvSpPr>
        <p:spPr bwMode="auto">
          <a:xfrm flipH="1" flipV="1">
            <a:off x="7162800" y="5334000"/>
            <a:ext cx="228600" cy="762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Tree"/>
          <p:cNvSpPr>
            <a:spLocks noEditPoints="1" noChangeArrowheads="1"/>
          </p:cNvSpPr>
          <p:nvPr/>
        </p:nvSpPr>
        <p:spPr bwMode="auto">
          <a:xfrm>
            <a:off x="0" y="3429000"/>
            <a:ext cx="914400" cy="12763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171" name="Tree"/>
          <p:cNvSpPr>
            <a:spLocks noEditPoints="1" noChangeArrowheads="1"/>
          </p:cNvSpPr>
          <p:nvPr/>
        </p:nvSpPr>
        <p:spPr bwMode="auto">
          <a:xfrm>
            <a:off x="5334000" y="4419600"/>
            <a:ext cx="304800" cy="285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172" name="Tree"/>
          <p:cNvSpPr>
            <a:spLocks noEditPoints="1" noChangeArrowheads="1"/>
          </p:cNvSpPr>
          <p:nvPr/>
        </p:nvSpPr>
        <p:spPr bwMode="auto">
          <a:xfrm rot="10800000">
            <a:off x="8458200" y="4724400"/>
            <a:ext cx="304800" cy="304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173" name="Line 27"/>
          <p:cNvSpPr>
            <a:spLocks noChangeShapeType="1"/>
          </p:cNvSpPr>
          <p:nvPr/>
        </p:nvSpPr>
        <p:spPr bwMode="auto">
          <a:xfrm>
            <a:off x="457200" y="4800600"/>
            <a:ext cx="0" cy="9906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28"/>
          <p:cNvSpPr>
            <a:spLocks noChangeShapeType="1"/>
          </p:cNvSpPr>
          <p:nvPr/>
        </p:nvSpPr>
        <p:spPr bwMode="auto">
          <a:xfrm flipV="1">
            <a:off x="838200" y="3429000"/>
            <a:ext cx="0" cy="1295400"/>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29"/>
          <p:cNvSpPr>
            <a:spLocks noChangeShapeType="1"/>
          </p:cNvSpPr>
          <p:nvPr/>
        </p:nvSpPr>
        <p:spPr bwMode="auto">
          <a:xfrm>
            <a:off x="228600" y="3429000"/>
            <a:ext cx="9144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76" name="Picture 31" descr="http://upload.wikimedia.org/wikipedia/en/8/81/Pinhole-came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933" y="1752600"/>
            <a:ext cx="1614033" cy="115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Text Box 32"/>
          <p:cNvSpPr txBox="1">
            <a:spLocks noChangeArrowheads="1"/>
          </p:cNvSpPr>
          <p:nvPr/>
        </p:nvSpPr>
        <p:spPr bwMode="auto">
          <a:xfrm>
            <a:off x="7772400" y="1143000"/>
            <a:ext cx="10937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Pinhole </a:t>
            </a:r>
          </a:p>
          <a:p>
            <a:pPr>
              <a:spcBef>
                <a:spcPct val="0"/>
              </a:spcBef>
              <a:buFontTx/>
              <a:buNone/>
            </a:pPr>
            <a:r>
              <a:rPr lang="en-US" altLang="en-US" sz="1800">
                <a:latin typeface="Verdana" pitchFamily="34" charset="0"/>
              </a:rPr>
              <a:t>Camera</a:t>
            </a:r>
          </a:p>
          <a:p>
            <a:pPr>
              <a:spcBef>
                <a:spcPct val="0"/>
              </a:spcBef>
              <a:buFontTx/>
              <a:buNone/>
            </a:pPr>
            <a:endParaRPr lang="en-US" altLang="en-US" sz="1800">
              <a:latin typeface="Verdana" pitchFamily="34" charset="0"/>
            </a:endParaRPr>
          </a:p>
        </p:txBody>
      </p:sp>
      <p:sp>
        <p:nvSpPr>
          <p:cNvPr id="6178" name="Text Box 33"/>
          <p:cNvSpPr txBox="1">
            <a:spLocks noChangeArrowheads="1"/>
          </p:cNvSpPr>
          <p:nvPr/>
        </p:nvSpPr>
        <p:spPr bwMode="auto">
          <a:xfrm>
            <a:off x="228600" y="1109663"/>
            <a:ext cx="7239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a:latin typeface="Verdana" pitchFamily="34" charset="0"/>
              </a:rPr>
              <a:t>http://upload.wikimedia.org/wikipedia/en/8/81/Pinhole-camera.png</a:t>
            </a:r>
          </a:p>
        </p:txBody>
      </p:sp>
      <p:cxnSp>
        <p:nvCxnSpPr>
          <p:cNvPr id="4" name="Straight Arrow Connector 3"/>
          <p:cNvCxnSpPr/>
          <p:nvPr/>
        </p:nvCxnSpPr>
        <p:spPr>
          <a:xfrm flipV="1">
            <a:off x="5334000" y="4419600"/>
            <a:ext cx="0" cy="2857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 Box 11"/>
          <p:cNvSpPr txBox="1">
            <a:spLocks noChangeArrowheads="1"/>
          </p:cNvSpPr>
          <p:nvPr/>
        </p:nvSpPr>
        <p:spPr bwMode="auto">
          <a:xfrm>
            <a:off x="8807450" y="4724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dirty="0">
                <a:latin typeface="Times New Roman" pitchFamily="18" charset="0"/>
              </a:rPr>
              <a:t>v</a:t>
            </a:r>
          </a:p>
        </p:txBody>
      </p:sp>
      <p:cxnSp>
        <p:nvCxnSpPr>
          <p:cNvPr id="39" name="Straight Arrow Connector 38"/>
          <p:cNvCxnSpPr/>
          <p:nvPr/>
        </p:nvCxnSpPr>
        <p:spPr>
          <a:xfrm>
            <a:off x="8826500" y="4765675"/>
            <a:ext cx="0" cy="3222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89090" name="Picture 2" descr="https://upload.wikimedia.org/wikipedia/commons/thumb/6/66/Delta-Doped_Charged_Coupled_Devices_%28CCD%29_for_Ultra-Violet_and_Visible_Detection.jpg/220px-Delta-Doped_Charged_Coupled_Devices_%28CCD%29_for_Ultra-Violet_and_Visible_Detec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2218" y="1455737"/>
            <a:ext cx="67056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Cameras v240117a</a:t>
            </a:r>
            <a:endParaRPr lang="en-US" dirty="0"/>
          </a:p>
        </p:txBody>
      </p:sp>
      <p:sp>
        <p:nvSpPr>
          <p:cNvPr id="5" name="Slide Number Placeholder 4"/>
          <p:cNvSpPr>
            <a:spLocks noGrp="1"/>
          </p:cNvSpPr>
          <p:nvPr>
            <p:ph type="sldNum" sz="quarter" idx="12"/>
          </p:nvPr>
        </p:nvSpPr>
        <p:spPr/>
        <p:txBody>
          <a:bodyPr/>
          <a:lstStyle/>
          <a:p>
            <a:pPr>
              <a:defRPr/>
            </a:pPr>
            <a:fld id="{F6B5AEFD-0438-4757-9AC0-06361A4FF341}" type="slidenum">
              <a:rPr lang="en-US" altLang="en-US" smtClean="0"/>
              <a:pPr>
                <a:defRPr/>
              </a:pPr>
              <a:t>4</a:t>
            </a:fld>
            <a:endParaRPr lang="en-US" altLang="en-US" dirty="0"/>
          </a:p>
        </p:txBody>
      </p:sp>
      <p:sp>
        <p:nvSpPr>
          <p:cNvPr id="2" name="Text Box 22">
            <a:extLst>
              <a:ext uri="{FF2B5EF4-FFF2-40B4-BE49-F238E27FC236}">
                <a16:creationId xmlns:a16="http://schemas.microsoft.com/office/drawing/2014/main" id="{D537225E-7C36-E247-0014-28D4B595B0CA}"/>
              </a:ext>
            </a:extLst>
          </p:cNvPr>
          <p:cNvSpPr txBox="1">
            <a:spLocks noChangeArrowheads="1"/>
          </p:cNvSpPr>
          <p:nvPr/>
        </p:nvSpPr>
        <p:spPr bwMode="auto">
          <a:xfrm>
            <a:off x="4876736" y="5486400"/>
            <a:ext cx="9429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r>
              <a:rPr lang="en-US" altLang="en-US" sz="1800" dirty="0">
                <a:latin typeface="Verdana" pitchFamily="34" charset="0"/>
              </a:rPr>
              <a:t>Virtual</a:t>
            </a:r>
          </a:p>
          <a:p>
            <a:pPr algn="r">
              <a:spcBef>
                <a:spcPct val="0"/>
              </a:spcBef>
              <a:buFontTx/>
              <a:buNone/>
            </a:pPr>
            <a:r>
              <a:rPr lang="en-US" altLang="en-US" sz="1800" dirty="0">
                <a:latin typeface="Verdana" pitchFamily="34" charset="0"/>
              </a:rPr>
              <a:t>Image</a:t>
            </a:r>
          </a:p>
          <a:p>
            <a:pPr algn="r">
              <a:spcBef>
                <a:spcPct val="0"/>
              </a:spcBef>
              <a:buFontTx/>
              <a:buNone/>
            </a:pPr>
            <a:r>
              <a:rPr lang="en-US" altLang="en-US" sz="1800" dirty="0">
                <a:latin typeface="Verdana" pitchFamily="34" charset="0"/>
              </a:rPr>
              <a:t>plane</a:t>
            </a:r>
          </a:p>
        </p:txBody>
      </p:sp>
      <p:cxnSp>
        <p:nvCxnSpPr>
          <p:cNvPr id="7" name="Straight Arrow Connector 6">
            <a:extLst>
              <a:ext uri="{FF2B5EF4-FFF2-40B4-BE49-F238E27FC236}">
                <a16:creationId xmlns:a16="http://schemas.microsoft.com/office/drawing/2014/main" id="{1401A646-2817-6708-1796-7B44678BEEE0}"/>
              </a:ext>
            </a:extLst>
          </p:cNvPr>
          <p:cNvCxnSpPr>
            <a:stCxn id="2" idx="0"/>
          </p:cNvCxnSpPr>
          <p:nvPr/>
        </p:nvCxnSpPr>
        <p:spPr>
          <a:xfrm flipH="1" flipV="1">
            <a:off x="5334000" y="4800600"/>
            <a:ext cx="14211" cy="6858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304800"/>
            <a:ext cx="8243888" cy="1314450"/>
          </a:xfrm>
        </p:spPr>
        <p:txBody>
          <a:bodyPr rtlCol="0">
            <a:normAutofit fontScale="90000"/>
          </a:bodyPr>
          <a:lstStyle/>
          <a:p>
            <a:pPr eaLnBrk="1" fontAlgn="auto" hangingPunct="1">
              <a:spcAft>
                <a:spcPts val="0"/>
              </a:spcAft>
              <a:defRPr/>
            </a:pPr>
            <a:r>
              <a:rPr lang="en-US" altLang="zh-TW" sz="3200" dirty="0">
                <a:solidFill>
                  <a:srgbClr val="FF0000"/>
                </a:solidFill>
              </a:rPr>
              <a:t>Answer:</a:t>
            </a:r>
            <a:r>
              <a:rPr lang="en-US" altLang="zh-TW" sz="3200" dirty="0"/>
              <a:t> Worksheet 4, </a:t>
            </a:r>
            <a:br>
              <a:rPr lang="en-US" altLang="zh-TW" sz="3200" dirty="0"/>
            </a:br>
            <a:r>
              <a:rPr lang="en-US" altLang="zh-TW" sz="3200" dirty="0"/>
              <a:t>3D projection on image</a:t>
            </a:r>
            <a:br>
              <a:rPr lang="en-US" altLang="zh-TW" sz="3200" dirty="0"/>
            </a:br>
            <a:r>
              <a:rPr lang="en-US" sz="2400" dirty="0"/>
              <a:t>(Ch1_e1.m )</a:t>
            </a:r>
            <a:br>
              <a:rPr lang="en-US" sz="2400" dirty="0"/>
            </a:br>
            <a:endParaRPr lang="en-US" altLang="zh-TW" sz="2400" dirty="0"/>
          </a:p>
        </p:txBody>
      </p:sp>
      <p:sp>
        <p:nvSpPr>
          <p:cNvPr id="7171" name="Rectangle 3"/>
          <p:cNvSpPr>
            <a:spLocks noGrp="1" noChangeArrowheads="1"/>
          </p:cNvSpPr>
          <p:nvPr>
            <p:ph type="body" sz="half" idx="1"/>
          </p:nvPr>
        </p:nvSpPr>
        <p:spPr>
          <a:xfrm>
            <a:off x="457200" y="1600200"/>
            <a:ext cx="5867400" cy="4800600"/>
          </a:xfrm>
        </p:spPr>
        <p:txBody>
          <a:bodyPr/>
          <a:lstStyle/>
          <a:p>
            <a:pPr eaLnBrk="1" hangingPunct="1">
              <a:lnSpc>
                <a:spcPct val="90000"/>
              </a:lnSpc>
            </a:pPr>
            <a:r>
              <a:rPr lang="en-US" altLang="zh-TW" sz="2000" i="1" dirty="0" err="1"/>
              <a:t>s</a:t>
            </a:r>
            <a:r>
              <a:rPr lang="en-US" altLang="zh-TW" sz="2000" i="1" baseline="-25000" dirty="0" err="1"/>
              <a:t>x</a:t>
            </a:r>
            <a:r>
              <a:rPr lang="en-US" altLang="zh-TW" sz="2000" i="1" dirty="0"/>
              <a:t>=</a:t>
            </a:r>
            <a:r>
              <a:rPr lang="en-US" altLang="zh-TW" sz="2000" i="1" dirty="0" err="1"/>
              <a:t>s</a:t>
            </a:r>
            <a:r>
              <a:rPr lang="en-US" altLang="zh-TW" sz="2000" i="1" baseline="-25000" dirty="0" err="1"/>
              <a:t>y</a:t>
            </a:r>
            <a:r>
              <a:rPr lang="en-US" altLang="zh-TW" sz="2000" dirty="0"/>
              <a:t>=5.4um</a:t>
            </a:r>
          </a:p>
          <a:p>
            <a:pPr eaLnBrk="1" hangingPunct="1">
              <a:lnSpc>
                <a:spcPct val="90000"/>
              </a:lnSpc>
            </a:pPr>
            <a:r>
              <a:rPr lang="en-US" altLang="zh-TW" sz="2000" i="1" dirty="0"/>
              <a:t>(</a:t>
            </a:r>
            <a:r>
              <a:rPr lang="en-US" altLang="zh-TW" sz="2000" i="1" dirty="0" err="1"/>
              <a:t>o</a:t>
            </a:r>
            <a:r>
              <a:rPr lang="en-US" altLang="zh-TW" sz="2000" i="1" baseline="-25000" dirty="0" err="1"/>
              <a:t>x</a:t>
            </a:r>
            <a:r>
              <a:rPr lang="en-US" altLang="zh-TW" sz="2000" i="1" dirty="0" err="1"/>
              <a:t>,o</a:t>
            </a:r>
            <a:r>
              <a:rPr lang="en-US" altLang="zh-TW" sz="2000" i="1" baseline="-25000" dirty="0" err="1"/>
              <a:t>y</a:t>
            </a:r>
            <a:r>
              <a:rPr lang="en-US" altLang="zh-TW" sz="2000" i="1" dirty="0"/>
              <a:t>)=(</a:t>
            </a:r>
            <a:r>
              <a:rPr lang="en-US" altLang="zh-TW" sz="2000" dirty="0"/>
              <a:t>512,384) in pixels</a:t>
            </a:r>
          </a:p>
          <a:p>
            <a:pPr eaLnBrk="1" hangingPunct="1">
              <a:lnSpc>
                <a:spcPct val="90000"/>
              </a:lnSpc>
            </a:pPr>
            <a:r>
              <a:rPr lang="en-US" altLang="zh-TW" sz="2000" dirty="0"/>
              <a:t>f=4.3mm/5.4um=800 pixels</a:t>
            </a:r>
          </a:p>
          <a:p>
            <a:pPr eaLnBrk="1" hangingPunct="1">
              <a:lnSpc>
                <a:spcPct val="90000"/>
              </a:lnSpc>
            </a:pPr>
            <a:r>
              <a:rPr lang="en-US" altLang="zh-TW" sz="2000" dirty="0"/>
              <a:t>[</a:t>
            </a:r>
            <a:r>
              <a:rPr lang="en-US" altLang="zh-TW" sz="2000" dirty="0" err="1"/>
              <a:t>X</a:t>
            </a:r>
            <a:r>
              <a:rPr lang="en-US" altLang="zh-TW" sz="2000" baseline="-25000" dirty="0" err="1"/>
              <a:t>c</a:t>
            </a:r>
            <a:r>
              <a:rPr lang="en-US" altLang="zh-TW" sz="2000" dirty="0" err="1"/>
              <a:t>,Y</a:t>
            </a:r>
            <a:r>
              <a:rPr lang="en-US" altLang="zh-TW" sz="2000" baseline="-25000" dirty="0" err="1"/>
              <a:t>c</a:t>
            </a:r>
            <a:r>
              <a:rPr lang="en-US" altLang="zh-TW" sz="2000" dirty="0" err="1"/>
              <a:t>,Z</a:t>
            </a:r>
            <a:r>
              <a:rPr lang="en-US" altLang="zh-TW" sz="2000" baseline="-25000" dirty="0" err="1"/>
              <a:t>c</a:t>
            </a:r>
            <a:r>
              <a:rPr lang="en-US" altLang="zh-TW" sz="2000" dirty="0"/>
              <a:t>]</a:t>
            </a:r>
            <a:r>
              <a:rPr lang="en-US" altLang="zh-TW" sz="2000" baseline="30000" dirty="0"/>
              <a:t>T</a:t>
            </a:r>
            <a:r>
              <a:rPr lang="en-US" altLang="zh-TW" sz="2000" dirty="0"/>
              <a:t> =[0.02,0.05,1.2]</a:t>
            </a:r>
            <a:r>
              <a:rPr lang="en-US" altLang="zh-TW" sz="2000" baseline="30000" dirty="0" err="1"/>
              <a:t>T</a:t>
            </a:r>
            <a:r>
              <a:rPr lang="en-US" altLang="zh-TW" sz="2000" dirty="0" err="1"/>
              <a:t>meters</a:t>
            </a: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r>
              <a:rPr lang="en-US" altLang="zh-TW" sz="2000" dirty="0"/>
              <a:t>[u v]’=??</a:t>
            </a:r>
          </a:p>
          <a:p>
            <a:pPr eaLnBrk="1" hangingPunct="1">
              <a:lnSpc>
                <a:spcPct val="90000"/>
              </a:lnSpc>
            </a:pPr>
            <a:r>
              <a:rPr lang="en-US" altLang="zh-TW" baseline="30000" dirty="0">
                <a:solidFill>
                  <a:srgbClr val="FF0000"/>
                </a:solidFill>
                <a:latin typeface="Times New Roman" pitchFamily="18" charset="0"/>
              </a:rPr>
              <a:t>Answer: [525.3, 7</a:t>
            </a:r>
            <a:r>
              <a:rPr lang="en-US" altLang="zh-CN" baseline="30000" dirty="0">
                <a:solidFill>
                  <a:srgbClr val="FF0000"/>
                </a:solidFill>
                <a:latin typeface="Times New Roman" pitchFamily="18" charset="0"/>
              </a:rPr>
              <a:t>17.3]T</a:t>
            </a:r>
            <a:endParaRPr lang="en-US" altLang="zh-TW" baseline="30000" dirty="0">
              <a:solidFill>
                <a:srgbClr val="FF0000"/>
              </a:solidFill>
              <a:latin typeface="Times New Roman" pitchFamily="18" charset="0"/>
            </a:endParaRPr>
          </a:p>
          <a:p>
            <a:pPr eaLnBrk="1" hangingPunct="1">
              <a:lnSpc>
                <a:spcPct val="90000"/>
              </a:lnSpc>
            </a:pPr>
            <a:r>
              <a:rPr lang="en-US" altLang="zh-TW" baseline="30000" dirty="0">
                <a:latin typeface="Times New Roman" pitchFamily="18" charset="0"/>
              </a:rPr>
              <a:t>Write a pseudo code (or </a:t>
            </a:r>
            <a:r>
              <a:rPr lang="en-US" altLang="zh-TW" baseline="30000" dirty="0" err="1">
                <a:latin typeface="Times New Roman" pitchFamily="18" charset="0"/>
              </a:rPr>
              <a:t>matlab</a:t>
            </a:r>
            <a:r>
              <a:rPr lang="en-US" altLang="zh-TW" baseline="30000" dirty="0">
                <a:latin typeface="Times New Roman" pitchFamily="18" charset="0"/>
              </a:rPr>
              <a:t>) program to calculate the projected point [</a:t>
            </a:r>
            <a:r>
              <a:rPr lang="en-US" altLang="zh-TW" baseline="30000" dirty="0" err="1">
                <a:latin typeface="Times New Roman" pitchFamily="18" charset="0"/>
              </a:rPr>
              <a:t>u,v</a:t>
            </a:r>
            <a:r>
              <a:rPr lang="en-US" altLang="zh-TW" baseline="30000" dirty="0">
                <a:latin typeface="Times New Roman" pitchFamily="18" charset="0"/>
              </a:rPr>
              <a:t>]’ from [</a:t>
            </a:r>
            <a:r>
              <a:rPr lang="en-US" altLang="zh-TW" baseline="30000" dirty="0" err="1">
                <a:latin typeface="Times New Roman" pitchFamily="18" charset="0"/>
              </a:rPr>
              <a:t>Xc,Yc,Zc</a:t>
            </a:r>
            <a:r>
              <a:rPr lang="en-US" altLang="zh-TW" baseline="30000" dirty="0">
                <a:latin typeface="Times New Roman" pitchFamily="18" charset="0"/>
              </a:rPr>
              <a:t>]’ based on the above camera intrinsic parameters. </a:t>
            </a:r>
            <a:r>
              <a:rPr lang="en-US" altLang="zh-TW" baseline="30000" dirty="0">
                <a:solidFill>
                  <a:srgbClr val="FF0000"/>
                </a:solidFill>
                <a:latin typeface="Times New Roman" pitchFamily="18" charset="0"/>
              </a:rPr>
              <a:t>(no answer given)</a:t>
            </a:r>
          </a:p>
          <a:p>
            <a:pPr eaLnBrk="1" hangingPunct="1">
              <a:lnSpc>
                <a:spcPct val="90000"/>
              </a:lnSpc>
            </a:pPr>
            <a:endParaRPr lang="en-US" altLang="zh-CN" sz="2800" baseline="30000" dirty="0"/>
          </a:p>
        </p:txBody>
      </p:sp>
      <mc:AlternateContent xmlns:mc="http://schemas.openxmlformats.org/markup-compatibility/2006" xmlns:a14="http://schemas.microsoft.com/office/drawing/2010/main">
        <mc:Choice Requires="a14">
          <p:sp>
            <p:nvSpPr>
              <p:cNvPr id="7172" name="Object 4"/>
              <p:cNvSpPr txBox="1">
                <a:spLocks noGrp="1"/>
              </p:cNvSpPr>
              <p:nvPr>
                <p:ph sz="half" idx="2"/>
              </p:nvPr>
            </p:nvSpPr>
            <p:spPr bwMode="auto">
              <a:xfrm>
                <a:off x="1858963" y="3124200"/>
                <a:ext cx="3802062" cy="981075"/>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512</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384</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0.02</m:t>
                                    </m:r>
                                  </m:e>
                                </m:mr>
                                <m:mr>
                                  <m:e>
                                    <m:r>
                                      <a:rPr lang="en-US" i="1">
                                        <a:solidFill>
                                          <a:srgbClr val="000000"/>
                                        </a:solidFill>
                                        <a:latin typeface="Cambria Math" panose="02040503050406030204" pitchFamily="18" charset="0"/>
                                      </a:rPr>
                                      <m:t>0.05</m:t>
                                    </m:r>
                                  </m:e>
                                </m:mr>
                                <m:mr>
                                  <m:e>
                                    <m:r>
                                      <a:rPr lang="en-US" i="1">
                                        <a:solidFill>
                                          <a:srgbClr val="000000"/>
                                        </a:solidFill>
                                        <a:latin typeface="Cambria Math" panose="02040503050406030204" pitchFamily="18" charset="0"/>
                                      </a:rPr>
                                      <m:t>1.2</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7172" name="Object 4"/>
              <p:cNvSpPr txBox="1">
                <a:spLocks noGrp="1" noRot="1" noChangeAspect="1" noMove="1" noResize="1" noEditPoints="1" noAdjustHandles="1" noChangeArrowheads="1" noChangeShapeType="1" noTextEdit="1"/>
              </p:cNvSpPr>
              <p:nvPr>
                <p:ph sz="half" idx="2"/>
              </p:nvPr>
            </p:nvSpPr>
            <p:spPr bwMode="auto">
              <a:xfrm>
                <a:off x="1858963" y="3124200"/>
                <a:ext cx="3802062" cy="981075"/>
              </a:xfrm>
              <a:prstGeom prst="rect">
                <a:avLst/>
              </a:prstGeom>
              <a:blipFill>
                <a:blip r:embed="rId3"/>
                <a:stretch>
                  <a:fillRect/>
                </a:stretch>
              </a:blipFill>
              <a:ln>
                <a:noFill/>
              </a:ln>
              <a:effectLst/>
            </p:spPr>
            <p:txBody>
              <a:bodyPr/>
              <a:lstStyle/>
              <a:p>
                <a:r>
                  <a:rPr lang="en-US">
                    <a:noFill/>
                  </a:rPr>
                  <a:t> </a:t>
                </a:r>
              </a:p>
            </p:txBody>
          </p:sp>
        </mc:Fallback>
      </mc:AlternateContent>
      <p:sp>
        <p:nvSpPr>
          <p:cNvPr id="2" name="TextBox 1"/>
          <p:cNvSpPr txBox="1"/>
          <p:nvPr/>
        </p:nvSpPr>
        <p:spPr>
          <a:xfrm>
            <a:off x="6324600" y="1277612"/>
            <a:ext cx="2546659" cy="4801314"/>
          </a:xfrm>
          <a:prstGeom prst="rect">
            <a:avLst/>
          </a:prstGeom>
          <a:noFill/>
          <a:ln>
            <a:solidFill>
              <a:schemeClr val="accent1"/>
            </a:solidFill>
          </a:ln>
        </p:spPr>
        <p:txBody>
          <a:bodyPr wrap="none" rtlCol="0">
            <a:spAutoFit/>
          </a:bodyPr>
          <a:lstStyle/>
          <a:p>
            <a:r>
              <a:rPr lang="en-US" i="1" dirty="0">
                <a:solidFill>
                  <a:srgbClr val="FF0000"/>
                </a:solidFill>
              </a:rPr>
              <a:t>%</a:t>
            </a:r>
            <a:r>
              <a:rPr lang="en-US" i="1" dirty="0" err="1">
                <a:solidFill>
                  <a:srgbClr val="FF0000"/>
                </a:solidFill>
              </a:rPr>
              <a:t>matlab</a:t>
            </a:r>
            <a:endParaRPr lang="en-US" i="1" dirty="0">
              <a:solidFill>
                <a:srgbClr val="FF0000"/>
              </a:solidFill>
            </a:endParaRPr>
          </a:p>
          <a:p>
            <a:r>
              <a:rPr lang="en-US" i="1" dirty="0">
                <a:solidFill>
                  <a:srgbClr val="FF0000"/>
                </a:solidFill>
              </a:rPr>
              <a:t>k=[800 0 512 </a:t>
            </a:r>
          </a:p>
          <a:p>
            <a:r>
              <a:rPr lang="en-US" i="1" dirty="0">
                <a:solidFill>
                  <a:srgbClr val="FF0000"/>
                </a:solidFill>
              </a:rPr>
              <a:t>    0 800 384</a:t>
            </a:r>
          </a:p>
          <a:p>
            <a:r>
              <a:rPr lang="en-US" i="1" dirty="0">
                <a:solidFill>
                  <a:srgbClr val="FF0000"/>
                </a:solidFill>
              </a:rPr>
              <a:t>    0 0 1]</a:t>
            </a:r>
          </a:p>
          <a:p>
            <a:r>
              <a:rPr lang="en-US" i="1" dirty="0">
                <a:solidFill>
                  <a:srgbClr val="FF0000"/>
                </a:solidFill>
              </a:rPr>
              <a:t>x=[0.02 0.05 1.2]'</a:t>
            </a:r>
          </a:p>
          <a:p>
            <a:r>
              <a:rPr lang="en-US" i="1" dirty="0" err="1">
                <a:solidFill>
                  <a:srgbClr val="FF0000"/>
                </a:solidFill>
              </a:rPr>
              <a:t>im</a:t>
            </a:r>
            <a:r>
              <a:rPr lang="en-US" i="1" dirty="0">
                <a:solidFill>
                  <a:srgbClr val="FF0000"/>
                </a:solidFill>
              </a:rPr>
              <a:t>=k*x</a:t>
            </a:r>
          </a:p>
          <a:p>
            <a:r>
              <a:rPr lang="en-US" i="1" dirty="0" err="1">
                <a:solidFill>
                  <a:srgbClr val="FF0000"/>
                </a:solidFill>
              </a:rPr>
              <a:t>im</a:t>
            </a:r>
            <a:r>
              <a:rPr lang="en-US" i="1" dirty="0">
                <a:solidFill>
                  <a:srgbClr val="FF0000"/>
                </a:solidFill>
              </a:rPr>
              <a:t>(1)/</a:t>
            </a:r>
            <a:r>
              <a:rPr lang="en-US" i="1" dirty="0" err="1">
                <a:solidFill>
                  <a:srgbClr val="FF0000"/>
                </a:solidFill>
              </a:rPr>
              <a:t>im</a:t>
            </a:r>
            <a:r>
              <a:rPr lang="en-US" i="1" dirty="0">
                <a:solidFill>
                  <a:srgbClr val="FF0000"/>
                </a:solidFill>
              </a:rPr>
              <a:t>(3)</a:t>
            </a:r>
          </a:p>
          <a:p>
            <a:r>
              <a:rPr lang="en-US" i="1" dirty="0" err="1">
                <a:solidFill>
                  <a:srgbClr val="FF0000"/>
                </a:solidFill>
              </a:rPr>
              <a:t>im</a:t>
            </a:r>
            <a:r>
              <a:rPr lang="en-US" i="1" dirty="0">
                <a:solidFill>
                  <a:srgbClr val="FF0000"/>
                </a:solidFill>
              </a:rPr>
              <a:t>(2)/</a:t>
            </a:r>
            <a:r>
              <a:rPr lang="en-US" i="1" dirty="0" err="1">
                <a:solidFill>
                  <a:srgbClr val="FF0000"/>
                </a:solidFill>
              </a:rPr>
              <a:t>im</a:t>
            </a:r>
            <a:r>
              <a:rPr lang="en-US" i="1" dirty="0">
                <a:solidFill>
                  <a:srgbClr val="FF0000"/>
                </a:solidFill>
              </a:rPr>
              <a:t>(3)</a:t>
            </a:r>
          </a:p>
          <a:p>
            <a:r>
              <a:rPr lang="en-US" dirty="0">
                <a:solidFill>
                  <a:srgbClr val="FF0000"/>
                </a:solidFill>
              </a:rPr>
              <a:t>%answer:</a:t>
            </a:r>
          </a:p>
          <a:p>
            <a:r>
              <a:rPr lang="fr-FR" dirty="0" err="1">
                <a:solidFill>
                  <a:srgbClr val="FF0000"/>
                </a:solidFill>
              </a:rPr>
              <a:t>im</a:t>
            </a:r>
            <a:r>
              <a:rPr lang="fr-FR" dirty="0">
                <a:solidFill>
                  <a:srgbClr val="FF0000"/>
                </a:solidFill>
              </a:rPr>
              <a:t> =</a:t>
            </a:r>
          </a:p>
          <a:p>
            <a:r>
              <a:rPr lang="fr-FR" dirty="0">
                <a:solidFill>
                  <a:srgbClr val="FF0000"/>
                </a:solidFill>
              </a:rPr>
              <a:t> 630.4000</a:t>
            </a:r>
          </a:p>
          <a:p>
            <a:r>
              <a:rPr lang="fr-FR" dirty="0">
                <a:solidFill>
                  <a:srgbClr val="FF0000"/>
                </a:solidFill>
              </a:rPr>
              <a:t>  500.8000</a:t>
            </a:r>
          </a:p>
          <a:p>
            <a:r>
              <a:rPr lang="fr-FR" dirty="0">
                <a:solidFill>
                  <a:srgbClr val="FF0000"/>
                </a:solidFill>
              </a:rPr>
              <a:t>    1.2000</a:t>
            </a:r>
          </a:p>
          <a:p>
            <a:r>
              <a:rPr lang="fr-FR" dirty="0" err="1">
                <a:solidFill>
                  <a:srgbClr val="FF0000"/>
                </a:solidFill>
              </a:rPr>
              <a:t>u,v</a:t>
            </a:r>
            <a:r>
              <a:rPr lang="fr-FR" dirty="0">
                <a:solidFill>
                  <a:srgbClr val="FF0000"/>
                </a:solidFill>
              </a:rPr>
              <a:t>=</a:t>
            </a:r>
          </a:p>
          <a:p>
            <a:r>
              <a:rPr lang="fr-FR" dirty="0">
                <a:solidFill>
                  <a:srgbClr val="FF0000"/>
                </a:solidFill>
              </a:rPr>
              <a:t> 525.3333</a:t>
            </a:r>
          </a:p>
          <a:p>
            <a:r>
              <a:rPr lang="fr-FR" dirty="0">
                <a:solidFill>
                  <a:srgbClr val="FF0000"/>
                </a:solidFill>
              </a:rPr>
              <a:t>   417.3333</a:t>
            </a:r>
          </a:p>
          <a:p>
            <a:r>
              <a:rPr lang="fr-FR" dirty="0" err="1">
                <a:solidFill>
                  <a:srgbClr val="FF0000"/>
                </a:solidFill>
              </a:rPr>
              <a:t>Updated</a:t>
            </a:r>
            <a:r>
              <a:rPr lang="fr-FR" dirty="0">
                <a:solidFill>
                  <a:srgbClr val="FF0000"/>
                </a:solidFill>
              </a:rPr>
              <a:t> 2023.Feb 8</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F04A3150-5F97-43A8-987F-447E099743C6}" type="slidenum">
              <a:rPr lang="en-US" smtClean="0"/>
              <a:pPr>
                <a:defRPr/>
              </a:pPr>
              <a:t>40</a:t>
            </a:fld>
            <a:endParaRPr lang="en-US"/>
          </a:p>
        </p:txBody>
      </p:sp>
    </p:spTree>
    <p:extLst>
      <p:ext uri="{BB962C8B-B14F-4D97-AF65-F5344CB8AC3E}">
        <p14:creationId xmlns:p14="http://schemas.microsoft.com/office/powerpoint/2010/main" val="3139243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0874" y="1046274"/>
            <a:ext cx="6675764" cy="1143000"/>
          </a:xfrm>
        </p:spPr>
        <p:txBody>
          <a:bodyPr/>
          <a:lstStyle/>
          <a:p>
            <a:pPr algn="l" eaLnBrk="1" hangingPunct="1"/>
            <a:r>
              <a:rPr lang="en-US" altLang="en-US" sz="3200" dirty="0">
                <a:ea typeface="新細明體" pitchFamily="18" charset="-120"/>
              </a:rPr>
              <a:t>Worksheet</a:t>
            </a:r>
            <a:r>
              <a:rPr lang="en-US" altLang="zh-TW" sz="3200" dirty="0"/>
              <a:t> 5</a:t>
            </a:r>
            <a:r>
              <a:rPr lang="en-US" altLang="en-US" sz="2400" dirty="0">
                <a:ea typeface="新細明體" pitchFamily="18" charset="-120"/>
              </a:rPr>
              <a:t> </a:t>
            </a:r>
            <a:br>
              <a:rPr lang="en-US" altLang="en-US" sz="2400" dirty="0">
                <a:ea typeface="新細明體" pitchFamily="18" charset="-120"/>
              </a:rPr>
            </a:br>
            <a:r>
              <a:rPr lang="en-US" altLang="en-US" sz="2400" dirty="0">
                <a:ea typeface="新細明體" pitchFamily="18" charset="-120"/>
              </a:rPr>
              <a:t>Because of manufacturing fault, the CCD center may not always be at the image center, see(Ch1_e2.m )</a:t>
            </a:r>
            <a:br>
              <a:rPr lang="en-US" altLang="en-US" sz="2400" dirty="0">
                <a:ea typeface="新細明體" pitchFamily="18" charset="-120"/>
              </a:rPr>
            </a:br>
            <a:endParaRPr lang="en-US" altLang="en-US" sz="2400" dirty="0">
              <a:ea typeface="新細明體" pitchFamily="18" charset="-120"/>
            </a:endParaRPr>
          </a:p>
        </p:txBody>
      </p:sp>
      <p:sp>
        <p:nvSpPr>
          <p:cNvPr id="34819" name="Rectangle 3"/>
          <p:cNvSpPr>
            <a:spLocks noGrp="1" noChangeArrowheads="1"/>
          </p:cNvSpPr>
          <p:nvPr>
            <p:ph type="body" sz="half" idx="1"/>
          </p:nvPr>
        </p:nvSpPr>
        <p:spPr>
          <a:xfrm>
            <a:off x="468313" y="2157413"/>
            <a:ext cx="6008687" cy="4456112"/>
          </a:xfrm>
        </p:spPr>
        <p:txBody>
          <a:bodyPr/>
          <a:lstStyle/>
          <a:p>
            <a:pPr eaLnBrk="1" hangingPunct="1">
              <a:lnSpc>
                <a:spcPct val="90000"/>
              </a:lnSpc>
            </a:pPr>
            <a:r>
              <a:rPr lang="en-US" altLang="zh-TW" sz="2000" i="1" dirty="0" err="1"/>
              <a:t>Sx</a:t>
            </a:r>
            <a:r>
              <a:rPr lang="en-US" altLang="zh-TW" sz="2000" i="1" dirty="0"/>
              <a:t>=</a:t>
            </a:r>
            <a:r>
              <a:rPr lang="en-US" altLang="zh-TW" sz="2000" i="1" dirty="0" err="1"/>
              <a:t>sy</a:t>
            </a:r>
            <a:r>
              <a:rPr lang="en-US" altLang="zh-TW" sz="2000" dirty="0"/>
              <a:t>=5.4um</a:t>
            </a:r>
          </a:p>
          <a:p>
            <a:pPr eaLnBrk="1" hangingPunct="1">
              <a:lnSpc>
                <a:spcPct val="90000"/>
              </a:lnSpc>
            </a:pPr>
            <a:r>
              <a:rPr lang="en-US" altLang="zh-TW" sz="2000" i="1" dirty="0"/>
              <a:t>(</a:t>
            </a:r>
            <a:r>
              <a:rPr lang="en-US" altLang="zh-TW" sz="2000" i="1" dirty="0" err="1"/>
              <a:t>Ox,oy</a:t>
            </a:r>
            <a:r>
              <a:rPr lang="en-US" altLang="zh-TW" sz="2000" dirty="0"/>
              <a:t>)=(600,400) in pixels</a:t>
            </a:r>
          </a:p>
          <a:p>
            <a:pPr eaLnBrk="1" hangingPunct="1">
              <a:lnSpc>
                <a:spcPct val="90000"/>
              </a:lnSpc>
            </a:pPr>
            <a:r>
              <a:rPr lang="en-US" altLang="zh-TW" sz="2000" dirty="0"/>
              <a:t>f=4.3mm/5.4um=800 pixels</a:t>
            </a:r>
          </a:p>
          <a:p>
            <a:pPr eaLnBrk="1" hangingPunct="1">
              <a:lnSpc>
                <a:spcPct val="90000"/>
              </a:lnSpc>
            </a:pPr>
            <a:r>
              <a:rPr lang="en-US" altLang="zh-TW" sz="2000" dirty="0"/>
              <a:t>[</a:t>
            </a:r>
            <a:r>
              <a:rPr lang="en-US" altLang="zh-TW" sz="2000" dirty="0" err="1"/>
              <a:t>X</a:t>
            </a:r>
            <a:r>
              <a:rPr lang="en-US" altLang="zh-TW" sz="2000" baseline="-25000" dirty="0" err="1"/>
              <a:t>c</a:t>
            </a:r>
            <a:r>
              <a:rPr lang="en-US" altLang="zh-TW" sz="2000" dirty="0" err="1"/>
              <a:t>,Y</a:t>
            </a:r>
            <a:r>
              <a:rPr lang="en-US" altLang="zh-TW" sz="2000" baseline="-25000" dirty="0" err="1"/>
              <a:t>c</a:t>
            </a:r>
            <a:r>
              <a:rPr lang="en-US" altLang="zh-TW" sz="2000" dirty="0" err="1"/>
              <a:t>,Z</a:t>
            </a:r>
            <a:r>
              <a:rPr lang="en-US" altLang="zh-TW" sz="2000" baseline="-25000" dirty="0" err="1"/>
              <a:t>c</a:t>
            </a:r>
            <a:r>
              <a:rPr lang="en-US" altLang="zh-TW" sz="2000" dirty="0"/>
              <a:t>]</a:t>
            </a:r>
            <a:r>
              <a:rPr lang="en-US" altLang="zh-TW" sz="2000" baseline="30000" dirty="0"/>
              <a:t>T</a:t>
            </a:r>
            <a:r>
              <a:rPr lang="en-US" altLang="zh-TW" sz="2000" dirty="0"/>
              <a:t>=[0.02,0.05,1.2]</a:t>
            </a:r>
            <a:r>
              <a:rPr lang="en-US" altLang="zh-TW" sz="2000" baseline="30000" dirty="0"/>
              <a:t>T </a:t>
            </a:r>
            <a:r>
              <a:rPr lang="en-US" altLang="zh-TW" sz="2000" dirty="0"/>
              <a:t>meters</a:t>
            </a:r>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r>
              <a:rPr lang="en-US" altLang="zh-TW" sz="2000" dirty="0"/>
              <a:t>[u v]</a:t>
            </a:r>
            <a:r>
              <a:rPr lang="en-US" altLang="zh-TW" sz="2000" baseline="30000" dirty="0"/>
              <a:t>T</a:t>
            </a:r>
            <a:r>
              <a:rPr lang="en-US" altLang="zh-TW" sz="2000" dirty="0"/>
              <a:t>=??</a:t>
            </a:r>
            <a:endParaRPr lang="en-US" altLang="zh-CN" sz="2000" baseline="30000" dirty="0"/>
          </a:p>
          <a:p>
            <a:pPr eaLnBrk="1" hangingPunct="1">
              <a:lnSpc>
                <a:spcPct val="90000"/>
              </a:lnSpc>
            </a:pPr>
            <a:r>
              <a:rPr lang="en-US" altLang="zh-CN" sz="2800" baseline="30000" dirty="0"/>
              <a:t>Answer</a:t>
            </a:r>
            <a:r>
              <a:rPr lang="en-US" altLang="zh-CN" sz="2000" baseline="30000" dirty="0"/>
              <a:t>: </a:t>
            </a:r>
            <a:r>
              <a:rPr lang="en-US" altLang="zh-TW" sz="2000" dirty="0"/>
              <a:t>[u v]</a:t>
            </a:r>
            <a:r>
              <a:rPr lang="en-US" altLang="zh-TW" sz="2000" baseline="30000" dirty="0"/>
              <a:t>T</a:t>
            </a:r>
            <a:r>
              <a:rPr lang="en-US" altLang="zh-CN" sz="2000" baseline="30000" dirty="0"/>
              <a:t> =____________________</a:t>
            </a:r>
          </a:p>
          <a:p>
            <a:pPr eaLnBrk="1" hangingPunct="1">
              <a:lnSpc>
                <a:spcPct val="90000"/>
              </a:lnSpc>
            </a:pPr>
            <a:r>
              <a:rPr lang="en-US" altLang="zh-TW" sz="2000" dirty="0"/>
              <a:t>Conclusion: A 3D object point can have different image positions for different cameras (different M</a:t>
            </a:r>
            <a:r>
              <a:rPr lang="en-US" altLang="zh-TW" sz="2000" baseline="-25000" dirty="0"/>
              <a:t>int</a:t>
            </a:r>
            <a:r>
              <a:rPr lang="en-US" altLang="zh-TW" sz="2000" dirty="0"/>
              <a:t>) placed at the same position.</a:t>
            </a:r>
            <a:endParaRPr lang="en-US" altLang="en-US" sz="2000" dirty="0">
              <a:ea typeface="新細明體" pitchFamily="18" charset="-120"/>
            </a:endParaRPr>
          </a:p>
        </p:txBody>
      </p:sp>
      <mc:AlternateContent xmlns:mc="http://schemas.openxmlformats.org/markup-compatibility/2006" xmlns:a14="http://schemas.microsoft.com/office/drawing/2010/main">
        <mc:Choice Requires="a14">
          <p:sp>
            <p:nvSpPr>
              <p:cNvPr id="34820" name="Object 4"/>
              <p:cNvSpPr txBox="1">
                <a:spLocks noGrp="1"/>
              </p:cNvSpPr>
              <p:nvPr>
                <p:ph sz="half" idx="2"/>
              </p:nvPr>
            </p:nvSpPr>
            <p:spPr bwMode="auto">
              <a:xfrm>
                <a:off x="879475" y="3681413"/>
                <a:ext cx="4054475" cy="1046162"/>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600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400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0.02</m:t>
                                    </m:r>
                                  </m:e>
                                </m:mr>
                                <m:mr>
                                  <m:e>
                                    <m:r>
                                      <a:rPr lang="en-US" i="1">
                                        <a:solidFill>
                                          <a:srgbClr val="000000"/>
                                        </a:solidFill>
                                        <a:latin typeface="Cambria Math" panose="02040503050406030204" pitchFamily="18" charset="0"/>
                                      </a:rPr>
                                      <m:t>0.05</m:t>
                                    </m:r>
                                  </m:e>
                                </m:mr>
                                <m:mr>
                                  <m:e>
                                    <m:r>
                                      <a:rPr lang="en-US" i="1">
                                        <a:solidFill>
                                          <a:srgbClr val="000000"/>
                                        </a:solidFill>
                                        <a:latin typeface="Cambria Math" panose="02040503050406030204" pitchFamily="18" charset="0"/>
                                      </a:rPr>
                                      <m:t>1.2</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34820" name="Object 4"/>
              <p:cNvSpPr txBox="1">
                <a:spLocks noRot="1" noChangeAspect="1" noMove="1" noResize="1" noEditPoints="1" noAdjustHandles="1" noChangeArrowheads="1" noChangeShapeType="1" noTextEdit="1"/>
              </p:cNvSpPr>
              <p:nvPr>
                <p:ph sz="half" idx="2"/>
              </p:nvPr>
            </p:nvSpPr>
            <p:spPr bwMode="auto">
              <a:xfrm>
                <a:off x="879475" y="3681413"/>
                <a:ext cx="4054475" cy="1046162"/>
              </a:xfrm>
              <a:prstGeom prst="rect">
                <a:avLst/>
              </a:prstGeom>
              <a:blipFill>
                <a:blip r:embed="rId3"/>
                <a:stretch>
                  <a:fillRect/>
                </a:stretch>
              </a:blipFill>
              <a:ln>
                <a:noFill/>
              </a:ln>
              <a:effectLst/>
            </p:spPr>
            <p:txBody>
              <a:bodyPr/>
              <a:lstStyle/>
              <a:p>
                <a:r>
                  <a:rPr lang="en-US">
                    <a:noFill/>
                  </a:rPr>
                  <a:t> </a:t>
                </a:r>
              </a:p>
            </p:txBody>
          </p:sp>
        </mc:Fallback>
      </mc:AlternateContent>
      <p:sp>
        <p:nvSpPr>
          <p:cNvPr id="36" name="Rectangle 5"/>
          <p:cNvSpPr>
            <a:spLocks noChangeArrowheads="1"/>
          </p:cNvSpPr>
          <p:nvPr/>
        </p:nvSpPr>
        <p:spPr bwMode="auto">
          <a:xfrm>
            <a:off x="6731384" y="3352800"/>
            <a:ext cx="1828800"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dirty="0"/>
          </a:p>
        </p:txBody>
      </p:sp>
      <p:sp>
        <p:nvSpPr>
          <p:cNvPr id="37" name="Line 6"/>
          <p:cNvSpPr>
            <a:spLocks noChangeShapeType="1"/>
          </p:cNvSpPr>
          <p:nvPr/>
        </p:nvSpPr>
        <p:spPr bwMode="auto">
          <a:xfrm>
            <a:off x="6710363" y="3910013"/>
            <a:ext cx="19113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
          <p:cNvSpPr>
            <a:spLocks noChangeShapeType="1"/>
          </p:cNvSpPr>
          <p:nvPr/>
        </p:nvSpPr>
        <p:spPr bwMode="auto">
          <a:xfrm flipH="1" flipV="1">
            <a:off x="7631113" y="2690813"/>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8"/>
          <p:cNvSpPr>
            <a:spLocks noChangeShapeType="1"/>
          </p:cNvSpPr>
          <p:nvPr/>
        </p:nvSpPr>
        <p:spPr bwMode="auto">
          <a:xfrm flipH="1" flipV="1">
            <a:off x="7081837" y="2895599"/>
            <a:ext cx="777875" cy="1243013"/>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9"/>
          <p:cNvSpPr>
            <a:spLocks noChangeShapeType="1"/>
          </p:cNvSpPr>
          <p:nvPr/>
        </p:nvSpPr>
        <p:spPr bwMode="auto">
          <a:xfrm>
            <a:off x="6716713" y="4138613"/>
            <a:ext cx="2438400" cy="0"/>
          </a:xfrm>
          <a:prstGeom prst="line">
            <a:avLst/>
          </a:prstGeom>
          <a:noFill/>
          <a:ln w="9525">
            <a:solidFill>
              <a:schemeClr val="tx1"/>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0"/>
          <p:cNvSpPr>
            <a:spLocks noChangeShapeType="1"/>
          </p:cNvSpPr>
          <p:nvPr/>
        </p:nvSpPr>
        <p:spPr bwMode="auto">
          <a:xfrm flipV="1">
            <a:off x="7859713" y="2538413"/>
            <a:ext cx="0" cy="25908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11"/>
          <p:cNvSpPr txBox="1">
            <a:spLocks noChangeArrowheads="1"/>
          </p:cNvSpPr>
          <p:nvPr/>
        </p:nvSpPr>
        <p:spPr bwMode="auto">
          <a:xfrm>
            <a:off x="6952832" y="5486400"/>
            <a:ext cx="20387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=600, 400</a:t>
            </a:r>
          </a:p>
          <a:p>
            <a:pPr eaLnBrk="1" hangingPunct="1">
              <a:spcBef>
                <a:spcPct val="0"/>
              </a:spcBef>
              <a:buFontTx/>
              <a:buNone/>
            </a:pPr>
            <a:r>
              <a:rPr kumimoji="1" lang="en-US" altLang="en-US" sz="1800" dirty="0">
                <a:latin typeface="Arial" charset="0"/>
              </a:rPr>
              <a:t>(Image center is shifted to </a:t>
            </a: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a:t>
            </a:r>
          </a:p>
        </p:txBody>
      </p:sp>
      <p:sp>
        <p:nvSpPr>
          <p:cNvPr id="43" name="Text Box 12"/>
          <p:cNvSpPr txBox="1">
            <a:spLocks noChangeArrowheads="1"/>
          </p:cNvSpPr>
          <p:nvPr/>
        </p:nvSpPr>
        <p:spPr bwMode="auto">
          <a:xfrm>
            <a:off x="5724107" y="3665346"/>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u=400</a:t>
            </a:r>
          </a:p>
          <a:p>
            <a:pPr eaLnBrk="1" hangingPunct="1">
              <a:spcBef>
                <a:spcPct val="0"/>
              </a:spcBef>
              <a:buFontTx/>
              <a:buNone/>
            </a:pPr>
            <a:r>
              <a:rPr kumimoji="1" lang="en-US" altLang="en-US" sz="1800" dirty="0">
                <a:latin typeface="Arial" charset="0"/>
              </a:rPr>
              <a:t>Y=384 X</a:t>
            </a:r>
          </a:p>
        </p:txBody>
      </p:sp>
      <p:sp>
        <p:nvSpPr>
          <p:cNvPr id="44" name="Text Box 13"/>
          <p:cNvSpPr txBox="1">
            <a:spLocks noChangeArrowheads="1"/>
          </p:cNvSpPr>
          <p:nvPr/>
        </p:nvSpPr>
        <p:spPr bwMode="auto">
          <a:xfrm>
            <a:off x="6628982" y="278923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Z</a:t>
            </a:r>
          </a:p>
        </p:txBody>
      </p:sp>
      <p:sp>
        <p:nvSpPr>
          <p:cNvPr id="45" name="Text Box 14"/>
          <p:cNvSpPr txBox="1">
            <a:spLocks noChangeArrowheads="1"/>
          </p:cNvSpPr>
          <p:nvPr/>
        </p:nvSpPr>
        <p:spPr bwMode="auto">
          <a:xfrm>
            <a:off x="7691438" y="222488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Y</a:t>
            </a:r>
          </a:p>
        </p:txBody>
      </p:sp>
      <p:sp>
        <p:nvSpPr>
          <p:cNvPr id="46" name="Text Box 15"/>
          <p:cNvSpPr txBox="1">
            <a:spLocks noChangeArrowheads="1"/>
          </p:cNvSpPr>
          <p:nvPr/>
        </p:nvSpPr>
        <p:spPr bwMode="auto">
          <a:xfrm>
            <a:off x="7386638" y="24225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v</a:t>
            </a:r>
          </a:p>
        </p:txBody>
      </p:sp>
      <p:cxnSp>
        <p:nvCxnSpPr>
          <p:cNvPr id="47" name="Straight Arrow Connector 46"/>
          <p:cNvCxnSpPr/>
          <p:nvPr/>
        </p:nvCxnSpPr>
        <p:spPr>
          <a:xfrm flipV="1">
            <a:off x="7162800" y="3910013"/>
            <a:ext cx="468313" cy="172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621557" y="4776245"/>
            <a:ext cx="974947" cy="369332"/>
          </a:xfrm>
          <a:prstGeom prst="rect">
            <a:avLst/>
          </a:prstGeom>
          <a:noFill/>
        </p:spPr>
        <p:txBody>
          <a:bodyPr wrap="none" rtlCol="0">
            <a:spAutoFit/>
          </a:bodyPr>
          <a:lstStyle/>
          <a:p>
            <a:r>
              <a:rPr lang="en-US" dirty="0"/>
              <a:t>X=512</a:t>
            </a:r>
          </a:p>
        </p:txBody>
      </p:sp>
      <p:sp>
        <p:nvSpPr>
          <p:cNvPr id="49" name="TextBox 48"/>
          <p:cNvSpPr txBox="1"/>
          <p:nvPr/>
        </p:nvSpPr>
        <p:spPr>
          <a:xfrm>
            <a:off x="8388430" y="4278868"/>
            <a:ext cx="771365" cy="369332"/>
          </a:xfrm>
          <a:prstGeom prst="rect">
            <a:avLst/>
          </a:prstGeom>
          <a:noFill/>
        </p:spPr>
        <p:txBody>
          <a:bodyPr wrap="none" rtlCol="0">
            <a:spAutoFit/>
          </a:bodyPr>
          <a:lstStyle/>
          <a:p>
            <a:r>
              <a:rPr lang="en-US" dirty="0"/>
              <a:t>(1,1)</a:t>
            </a:r>
          </a:p>
        </p:txBody>
      </p:sp>
      <p:sp>
        <p:nvSpPr>
          <p:cNvPr id="50" name="Oval 49"/>
          <p:cNvSpPr/>
          <p:nvPr/>
        </p:nvSpPr>
        <p:spPr>
          <a:xfrm>
            <a:off x="8498127" y="4585097"/>
            <a:ext cx="98377" cy="12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323594" y="5145577"/>
            <a:ext cx="952505" cy="369332"/>
          </a:xfrm>
          <a:prstGeom prst="rect">
            <a:avLst/>
          </a:prstGeom>
          <a:noFill/>
        </p:spPr>
        <p:txBody>
          <a:bodyPr wrap="none" rtlCol="0">
            <a:spAutoFit/>
          </a:bodyPr>
          <a:lstStyle/>
          <a:p>
            <a:r>
              <a:rPr lang="en-US" dirty="0"/>
              <a:t>v=600</a:t>
            </a:r>
          </a:p>
        </p:txBody>
      </p:sp>
      <p:sp>
        <p:nvSpPr>
          <p:cNvPr id="52" name="TextBox 51"/>
          <p:cNvSpPr txBox="1"/>
          <p:nvPr/>
        </p:nvSpPr>
        <p:spPr>
          <a:xfrm>
            <a:off x="7142579" y="1696972"/>
            <a:ext cx="1932901" cy="646331"/>
          </a:xfrm>
          <a:prstGeom prst="rect">
            <a:avLst/>
          </a:prstGeom>
          <a:noFill/>
        </p:spPr>
        <p:txBody>
          <a:bodyPr wrap="none" rtlCol="0">
            <a:spAutoFit/>
          </a:bodyPr>
          <a:lstStyle/>
          <a:p>
            <a:r>
              <a:rPr lang="en-US" dirty="0"/>
              <a:t>X,Y,Z are in 3D</a:t>
            </a:r>
          </a:p>
          <a:p>
            <a:r>
              <a:rPr lang="en-US" dirty="0" err="1"/>
              <a:t>u,v</a:t>
            </a:r>
            <a:r>
              <a:rPr lang="en-US" dirty="0"/>
              <a:t> are in 2D</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43564" y="524669"/>
            <a:ext cx="8229600" cy="1143000"/>
          </a:xfrm>
        </p:spPr>
        <p:txBody>
          <a:bodyPr rtlCol="0">
            <a:normAutofit fontScale="90000"/>
          </a:bodyPr>
          <a:lstStyle/>
          <a:p>
            <a:pPr eaLnBrk="1" fontAlgn="auto" hangingPunct="1">
              <a:spcAft>
                <a:spcPts val="0"/>
              </a:spcAft>
              <a:defRPr/>
            </a:pPr>
            <a:r>
              <a:rPr lang="en-US" altLang="zh-TW" sz="3600" dirty="0">
                <a:solidFill>
                  <a:srgbClr val="FF0000"/>
                </a:solidFill>
              </a:rPr>
              <a:t>Answer</a:t>
            </a:r>
            <a:r>
              <a:rPr lang="en-US" altLang="zh-TW" sz="3600" dirty="0"/>
              <a:t> Worksheet 5</a:t>
            </a:r>
            <a:r>
              <a:rPr lang="en-US" sz="2800" dirty="0"/>
              <a:t> </a:t>
            </a:r>
            <a:br>
              <a:rPr lang="en-US" sz="2800" dirty="0"/>
            </a:br>
            <a:r>
              <a:rPr lang="en-US" sz="2800" dirty="0"/>
              <a:t>Because of manufacturing fault CCD center may not  be at image center, example</a:t>
            </a:r>
            <a:br>
              <a:rPr lang="en-US" sz="2800" dirty="0"/>
            </a:br>
            <a:r>
              <a:rPr lang="en-US" sz="2800" dirty="0"/>
              <a:t>(Ch1_e2.m )</a:t>
            </a:r>
            <a:br>
              <a:rPr lang="en-US" sz="2800" dirty="0"/>
            </a:br>
            <a:endParaRPr lang="en-US" sz="2800" dirty="0"/>
          </a:p>
        </p:txBody>
      </p:sp>
      <p:sp>
        <p:nvSpPr>
          <p:cNvPr id="8195" name="Rectangle 3"/>
          <p:cNvSpPr>
            <a:spLocks noGrp="1" noChangeArrowheads="1"/>
          </p:cNvSpPr>
          <p:nvPr>
            <p:ph type="body" sz="half" idx="1"/>
          </p:nvPr>
        </p:nvSpPr>
        <p:spPr>
          <a:xfrm>
            <a:off x="457200" y="1600200"/>
            <a:ext cx="5557838" cy="4456113"/>
          </a:xfrm>
        </p:spPr>
        <p:txBody>
          <a:bodyPr/>
          <a:lstStyle/>
          <a:p>
            <a:pPr eaLnBrk="1" hangingPunct="1">
              <a:lnSpc>
                <a:spcPct val="80000"/>
              </a:lnSpc>
            </a:pPr>
            <a:r>
              <a:rPr lang="en-US" altLang="zh-TW" sz="2400" i="1" dirty="0" err="1"/>
              <a:t>Sx</a:t>
            </a:r>
            <a:r>
              <a:rPr lang="en-US" altLang="zh-TW" sz="2400" i="1" dirty="0"/>
              <a:t>=</a:t>
            </a:r>
            <a:r>
              <a:rPr lang="en-US" altLang="zh-TW" sz="2400" i="1" dirty="0" err="1"/>
              <a:t>sy</a:t>
            </a:r>
            <a:r>
              <a:rPr lang="en-US" altLang="zh-TW" sz="2400" dirty="0"/>
              <a:t>=5.4um</a:t>
            </a:r>
          </a:p>
          <a:p>
            <a:pPr eaLnBrk="1" hangingPunct="1">
              <a:lnSpc>
                <a:spcPct val="80000"/>
              </a:lnSpc>
            </a:pPr>
            <a:r>
              <a:rPr lang="en-US" altLang="zh-TW" sz="2400" i="1" dirty="0"/>
              <a:t>(</a:t>
            </a:r>
            <a:r>
              <a:rPr lang="en-US" altLang="zh-TW" sz="2400" i="1" dirty="0" err="1"/>
              <a:t>Ox,oy</a:t>
            </a:r>
            <a:r>
              <a:rPr lang="en-US" altLang="zh-TW" sz="2400" dirty="0"/>
              <a:t>)=(600,400) in pixels</a:t>
            </a:r>
          </a:p>
          <a:p>
            <a:pPr eaLnBrk="1" hangingPunct="1">
              <a:lnSpc>
                <a:spcPct val="80000"/>
              </a:lnSpc>
            </a:pPr>
            <a:r>
              <a:rPr lang="en-US" altLang="zh-TW" sz="2400" dirty="0"/>
              <a:t>f=4.3mm/5.4um=800 pixels</a:t>
            </a:r>
          </a:p>
          <a:p>
            <a:pPr eaLnBrk="1" hangingPunct="1">
              <a:lnSpc>
                <a:spcPct val="80000"/>
              </a:lnSpc>
            </a:pPr>
            <a:r>
              <a:rPr lang="en-US" altLang="zh-TW" sz="2400" dirty="0"/>
              <a:t>[</a:t>
            </a:r>
            <a:r>
              <a:rPr lang="en-US" altLang="zh-TW" sz="2400" dirty="0" err="1"/>
              <a:t>X</a:t>
            </a:r>
            <a:r>
              <a:rPr lang="en-US" altLang="zh-TW" sz="2400" baseline="-25000" dirty="0" err="1"/>
              <a:t>c</a:t>
            </a:r>
            <a:r>
              <a:rPr lang="en-US" altLang="zh-TW" sz="2400" dirty="0" err="1"/>
              <a:t>,Y</a:t>
            </a:r>
            <a:r>
              <a:rPr lang="en-US" altLang="zh-TW" sz="2400" baseline="-25000" dirty="0" err="1"/>
              <a:t>c</a:t>
            </a:r>
            <a:r>
              <a:rPr lang="en-US" altLang="zh-TW" sz="2400" dirty="0" err="1"/>
              <a:t>,Z</a:t>
            </a:r>
            <a:r>
              <a:rPr lang="en-US" altLang="zh-TW" sz="2400" baseline="-25000" dirty="0" err="1"/>
              <a:t>c</a:t>
            </a:r>
            <a:r>
              <a:rPr lang="en-US" altLang="zh-TW" sz="2400" dirty="0"/>
              <a:t>]</a:t>
            </a:r>
            <a:r>
              <a:rPr lang="en-US" altLang="zh-TW" sz="2400" baseline="30000" dirty="0"/>
              <a:t>T</a:t>
            </a:r>
            <a:r>
              <a:rPr lang="en-US" altLang="zh-TW" sz="2400" dirty="0"/>
              <a:t>=[0.02,0.05,1.2]</a:t>
            </a:r>
            <a:r>
              <a:rPr lang="en-US" altLang="zh-TW" sz="2400" baseline="30000" dirty="0"/>
              <a:t>T </a:t>
            </a:r>
            <a:r>
              <a:rPr lang="en-US" altLang="zh-TW" sz="2400" dirty="0"/>
              <a:t>meters</a:t>
            </a:r>
          </a:p>
          <a:p>
            <a:pPr eaLnBrk="1" hangingPunct="1">
              <a:lnSpc>
                <a:spcPct val="80000"/>
              </a:lnSpc>
            </a:pPr>
            <a:endParaRPr lang="en-US" altLang="zh-TW" sz="2400" dirty="0"/>
          </a:p>
          <a:p>
            <a:pPr eaLnBrk="1" hangingPunct="1">
              <a:lnSpc>
                <a:spcPct val="80000"/>
              </a:lnSpc>
            </a:pPr>
            <a:endParaRPr lang="en-US" altLang="zh-TW" sz="2400" dirty="0"/>
          </a:p>
          <a:p>
            <a:pPr eaLnBrk="1" hangingPunct="1">
              <a:lnSpc>
                <a:spcPct val="80000"/>
              </a:lnSpc>
            </a:pPr>
            <a:endParaRPr lang="en-US" altLang="zh-TW" sz="2400" dirty="0"/>
          </a:p>
          <a:p>
            <a:pPr eaLnBrk="1" hangingPunct="1">
              <a:lnSpc>
                <a:spcPct val="80000"/>
              </a:lnSpc>
            </a:pPr>
            <a:endParaRPr lang="en-US" altLang="zh-TW" sz="2400" dirty="0">
              <a:solidFill>
                <a:srgbClr val="FF0000"/>
              </a:solidFill>
            </a:endParaRPr>
          </a:p>
          <a:p>
            <a:pPr eaLnBrk="1" hangingPunct="1">
              <a:lnSpc>
                <a:spcPct val="80000"/>
              </a:lnSpc>
            </a:pPr>
            <a:r>
              <a:rPr lang="en-US" altLang="zh-TW" sz="2400" dirty="0">
                <a:solidFill>
                  <a:srgbClr val="FF0000"/>
                </a:solidFill>
              </a:rPr>
              <a:t>Answer: [u v]</a:t>
            </a:r>
            <a:r>
              <a:rPr lang="en-US" altLang="zh-TW" sz="2400" baseline="30000" dirty="0">
                <a:solidFill>
                  <a:srgbClr val="FF0000"/>
                </a:solidFill>
              </a:rPr>
              <a:t>T</a:t>
            </a:r>
            <a:r>
              <a:rPr lang="en-US" altLang="zh-TW" sz="2400" dirty="0">
                <a:solidFill>
                  <a:srgbClr val="FF0000"/>
                </a:solidFill>
              </a:rPr>
              <a:t>=[613.3, 433.3</a:t>
            </a:r>
            <a:r>
              <a:rPr lang="en-US" altLang="zh-CN" sz="2400" dirty="0">
                <a:solidFill>
                  <a:srgbClr val="FF0000"/>
                </a:solidFill>
              </a:rPr>
              <a:t>]</a:t>
            </a:r>
            <a:r>
              <a:rPr lang="en-US" altLang="zh-CN" sz="2400" baseline="30000" dirty="0">
                <a:solidFill>
                  <a:srgbClr val="FF0000"/>
                </a:solidFill>
              </a:rPr>
              <a:t>T </a:t>
            </a:r>
          </a:p>
          <a:p>
            <a:pPr eaLnBrk="1" hangingPunct="1">
              <a:lnSpc>
                <a:spcPct val="80000"/>
              </a:lnSpc>
            </a:pPr>
            <a:r>
              <a:rPr lang="en-US" altLang="zh-TW" sz="2400" dirty="0"/>
              <a:t>Conclusion: A 3D object point can have different image positions for different cameras (different M</a:t>
            </a:r>
            <a:r>
              <a:rPr lang="en-US" altLang="zh-TW" sz="2400" baseline="-25000" dirty="0"/>
              <a:t>int</a:t>
            </a:r>
            <a:r>
              <a:rPr lang="en-US" altLang="zh-TW" sz="2400" dirty="0"/>
              <a:t>) placed at the same position.</a:t>
            </a:r>
            <a:endParaRPr lang="en-US" altLang="en-US" sz="2400" dirty="0">
              <a:ea typeface="新細明體" pitchFamily="18" charset="-120"/>
            </a:endParaRPr>
          </a:p>
        </p:txBody>
      </p:sp>
      <mc:AlternateContent xmlns:mc="http://schemas.openxmlformats.org/markup-compatibility/2006" xmlns:a14="http://schemas.microsoft.com/office/drawing/2010/main">
        <mc:Choice Requires="a14">
          <p:sp>
            <p:nvSpPr>
              <p:cNvPr id="8196" name="Object 4"/>
              <p:cNvSpPr txBox="1">
                <a:spLocks noGrp="1"/>
              </p:cNvSpPr>
              <p:nvPr>
                <p:ph sz="half" idx="2"/>
              </p:nvPr>
            </p:nvSpPr>
            <p:spPr bwMode="auto">
              <a:xfrm>
                <a:off x="868363" y="3475038"/>
                <a:ext cx="4054475" cy="1046162"/>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600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800</m:t>
                                    </m:r>
                                  </m:e>
                                  <m:e>
                                    <m:r>
                                      <a:rPr lang="en-US" i="1">
                                        <a:solidFill>
                                          <a:srgbClr val="000000"/>
                                        </a:solidFill>
                                        <a:latin typeface="Cambria Math" panose="02040503050406030204" pitchFamily="18" charset="0"/>
                                      </a:rPr>
                                      <m:t>400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0.02</m:t>
                                    </m:r>
                                  </m:e>
                                </m:mr>
                                <m:mr>
                                  <m:e>
                                    <m:r>
                                      <a:rPr lang="en-US" i="1">
                                        <a:solidFill>
                                          <a:srgbClr val="000000"/>
                                        </a:solidFill>
                                        <a:latin typeface="Cambria Math" panose="02040503050406030204" pitchFamily="18" charset="0"/>
                                      </a:rPr>
                                      <m:t>0.05</m:t>
                                    </m:r>
                                  </m:e>
                                </m:mr>
                                <m:mr>
                                  <m:e>
                                    <m:r>
                                      <a:rPr lang="en-US" i="1">
                                        <a:solidFill>
                                          <a:srgbClr val="000000"/>
                                        </a:solidFill>
                                        <a:latin typeface="Cambria Math" panose="02040503050406030204" pitchFamily="18" charset="0"/>
                                      </a:rPr>
                                      <m:t>1.2</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8196" name="Object 4"/>
              <p:cNvSpPr txBox="1">
                <a:spLocks noGrp="1" noRot="1" noChangeAspect="1" noMove="1" noResize="1" noEditPoints="1" noAdjustHandles="1" noChangeArrowheads="1" noChangeShapeType="1" noTextEdit="1"/>
              </p:cNvSpPr>
              <p:nvPr>
                <p:ph sz="half" idx="2"/>
              </p:nvPr>
            </p:nvSpPr>
            <p:spPr bwMode="auto">
              <a:xfrm>
                <a:off x="868363" y="3475038"/>
                <a:ext cx="4054475" cy="1046162"/>
              </a:xfrm>
              <a:prstGeom prst="rect">
                <a:avLst/>
              </a:prstGeom>
              <a:blipFill>
                <a:blip r:embed="rId3"/>
                <a:stretch>
                  <a:fillRect/>
                </a:stretch>
              </a:blipFill>
              <a:ln>
                <a:noFill/>
              </a:ln>
              <a:effectLst/>
            </p:spPr>
            <p:txBody>
              <a:bodyPr/>
              <a:lstStyle/>
              <a:p>
                <a:r>
                  <a:rPr lang="en-US">
                    <a:noFill/>
                  </a:rPr>
                  <a:t> </a:t>
                </a:r>
              </a:p>
            </p:txBody>
          </p:sp>
        </mc:Fallback>
      </mc:AlternateContent>
      <p:sp>
        <p:nvSpPr>
          <p:cNvPr id="19" name="Rectangle 5"/>
          <p:cNvSpPr>
            <a:spLocks noChangeArrowheads="1"/>
          </p:cNvSpPr>
          <p:nvPr/>
        </p:nvSpPr>
        <p:spPr bwMode="auto">
          <a:xfrm>
            <a:off x="6716713" y="3262313"/>
            <a:ext cx="1828800" cy="1295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defRPr/>
            </a:pPr>
            <a:endParaRPr lang="en-US" altLang="en-US" dirty="0"/>
          </a:p>
        </p:txBody>
      </p:sp>
      <p:sp>
        <p:nvSpPr>
          <p:cNvPr id="20" name="Line 6"/>
          <p:cNvSpPr>
            <a:spLocks noChangeShapeType="1"/>
          </p:cNvSpPr>
          <p:nvPr/>
        </p:nvSpPr>
        <p:spPr bwMode="auto">
          <a:xfrm>
            <a:off x="6710363" y="3910013"/>
            <a:ext cx="19113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7"/>
          <p:cNvSpPr>
            <a:spLocks noChangeShapeType="1"/>
          </p:cNvSpPr>
          <p:nvPr/>
        </p:nvSpPr>
        <p:spPr bwMode="auto">
          <a:xfrm flipH="1" flipV="1">
            <a:off x="7631113" y="2690813"/>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flipH="1" flipV="1">
            <a:off x="7081837" y="2895599"/>
            <a:ext cx="777875" cy="1243013"/>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9"/>
          <p:cNvSpPr>
            <a:spLocks noChangeShapeType="1"/>
          </p:cNvSpPr>
          <p:nvPr/>
        </p:nvSpPr>
        <p:spPr bwMode="auto">
          <a:xfrm>
            <a:off x="6716713" y="4138613"/>
            <a:ext cx="2438400" cy="0"/>
          </a:xfrm>
          <a:prstGeom prst="line">
            <a:avLst/>
          </a:prstGeom>
          <a:noFill/>
          <a:ln w="9525">
            <a:solidFill>
              <a:schemeClr val="tx1"/>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
          <p:cNvSpPr>
            <a:spLocks noChangeShapeType="1"/>
          </p:cNvSpPr>
          <p:nvPr/>
        </p:nvSpPr>
        <p:spPr bwMode="auto">
          <a:xfrm flipV="1">
            <a:off x="7859713" y="2538413"/>
            <a:ext cx="0" cy="25908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1"/>
          <p:cNvSpPr txBox="1">
            <a:spLocks noChangeArrowheads="1"/>
          </p:cNvSpPr>
          <p:nvPr/>
        </p:nvSpPr>
        <p:spPr bwMode="auto">
          <a:xfrm>
            <a:off x="6952832" y="5486400"/>
            <a:ext cx="20387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=600, 400</a:t>
            </a:r>
          </a:p>
          <a:p>
            <a:pPr eaLnBrk="1" hangingPunct="1">
              <a:spcBef>
                <a:spcPct val="0"/>
              </a:spcBef>
              <a:buFontTx/>
              <a:buNone/>
            </a:pPr>
            <a:r>
              <a:rPr kumimoji="1" lang="en-US" altLang="en-US" sz="1800" dirty="0">
                <a:latin typeface="Arial" charset="0"/>
              </a:rPr>
              <a:t>(Image center is shifted to </a:t>
            </a:r>
            <a:r>
              <a:rPr kumimoji="1" lang="en-US" altLang="en-US" sz="1800" dirty="0" err="1">
                <a:latin typeface="Arial" charset="0"/>
              </a:rPr>
              <a:t>o</a:t>
            </a:r>
            <a:r>
              <a:rPr kumimoji="1" lang="en-US" altLang="en-US" sz="1800" baseline="-25000" dirty="0" err="1">
                <a:latin typeface="Arial" charset="0"/>
              </a:rPr>
              <a:t>x</a:t>
            </a:r>
            <a:r>
              <a:rPr kumimoji="1" lang="en-US" altLang="en-US" sz="1800" dirty="0" err="1">
                <a:latin typeface="Arial" charset="0"/>
              </a:rPr>
              <a:t>,o</a:t>
            </a:r>
            <a:r>
              <a:rPr kumimoji="1" lang="en-US" altLang="en-US" sz="1800" baseline="-25000" dirty="0" err="1">
                <a:latin typeface="Arial" charset="0"/>
              </a:rPr>
              <a:t>y</a:t>
            </a:r>
            <a:r>
              <a:rPr kumimoji="1" lang="en-US" altLang="en-US" sz="1800" dirty="0">
                <a:latin typeface="Arial" charset="0"/>
              </a:rPr>
              <a:t>)</a:t>
            </a:r>
          </a:p>
        </p:txBody>
      </p:sp>
      <p:sp>
        <p:nvSpPr>
          <p:cNvPr id="26" name="Text Box 12"/>
          <p:cNvSpPr txBox="1">
            <a:spLocks noChangeArrowheads="1"/>
          </p:cNvSpPr>
          <p:nvPr/>
        </p:nvSpPr>
        <p:spPr bwMode="auto">
          <a:xfrm>
            <a:off x="5724107" y="3665346"/>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u=400</a:t>
            </a:r>
          </a:p>
          <a:p>
            <a:pPr eaLnBrk="1" hangingPunct="1">
              <a:spcBef>
                <a:spcPct val="0"/>
              </a:spcBef>
              <a:buFontTx/>
              <a:buNone/>
            </a:pPr>
            <a:r>
              <a:rPr kumimoji="1" lang="en-US" altLang="en-US" sz="1800" dirty="0">
                <a:latin typeface="Arial" charset="0"/>
              </a:rPr>
              <a:t>Y=384 X</a:t>
            </a:r>
          </a:p>
        </p:txBody>
      </p:sp>
      <p:sp>
        <p:nvSpPr>
          <p:cNvPr id="27" name="Text Box 13"/>
          <p:cNvSpPr txBox="1">
            <a:spLocks noChangeArrowheads="1"/>
          </p:cNvSpPr>
          <p:nvPr/>
        </p:nvSpPr>
        <p:spPr bwMode="auto">
          <a:xfrm>
            <a:off x="6628982" y="278923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Z</a:t>
            </a:r>
          </a:p>
        </p:txBody>
      </p:sp>
      <p:sp>
        <p:nvSpPr>
          <p:cNvPr id="28" name="Text Box 14"/>
          <p:cNvSpPr txBox="1">
            <a:spLocks noChangeArrowheads="1"/>
          </p:cNvSpPr>
          <p:nvPr/>
        </p:nvSpPr>
        <p:spPr bwMode="auto">
          <a:xfrm>
            <a:off x="7691438" y="222488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Y</a:t>
            </a:r>
          </a:p>
        </p:txBody>
      </p:sp>
      <p:sp>
        <p:nvSpPr>
          <p:cNvPr id="29" name="Text Box 15"/>
          <p:cNvSpPr txBox="1">
            <a:spLocks noChangeArrowheads="1"/>
          </p:cNvSpPr>
          <p:nvPr/>
        </p:nvSpPr>
        <p:spPr bwMode="auto">
          <a:xfrm>
            <a:off x="7386638" y="24225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v</a:t>
            </a:r>
          </a:p>
        </p:txBody>
      </p:sp>
      <p:cxnSp>
        <p:nvCxnSpPr>
          <p:cNvPr id="30" name="Straight Arrow Connector 29"/>
          <p:cNvCxnSpPr/>
          <p:nvPr/>
        </p:nvCxnSpPr>
        <p:spPr>
          <a:xfrm flipV="1">
            <a:off x="7162800" y="3910013"/>
            <a:ext cx="468313" cy="172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1557" y="4776245"/>
            <a:ext cx="974947" cy="369332"/>
          </a:xfrm>
          <a:prstGeom prst="rect">
            <a:avLst/>
          </a:prstGeom>
          <a:noFill/>
        </p:spPr>
        <p:txBody>
          <a:bodyPr wrap="none" rtlCol="0">
            <a:spAutoFit/>
          </a:bodyPr>
          <a:lstStyle/>
          <a:p>
            <a:r>
              <a:rPr lang="en-US" dirty="0"/>
              <a:t>X=512</a:t>
            </a:r>
          </a:p>
        </p:txBody>
      </p:sp>
      <p:sp>
        <p:nvSpPr>
          <p:cNvPr id="4" name="TextBox 3"/>
          <p:cNvSpPr txBox="1"/>
          <p:nvPr/>
        </p:nvSpPr>
        <p:spPr>
          <a:xfrm>
            <a:off x="8357095" y="4278014"/>
            <a:ext cx="771365" cy="369332"/>
          </a:xfrm>
          <a:prstGeom prst="rect">
            <a:avLst/>
          </a:prstGeom>
          <a:noFill/>
        </p:spPr>
        <p:txBody>
          <a:bodyPr wrap="none" rtlCol="0">
            <a:spAutoFit/>
          </a:bodyPr>
          <a:lstStyle/>
          <a:p>
            <a:r>
              <a:rPr lang="en-US" dirty="0"/>
              <a:t>(1,1)</a:t>
            </a:r>
          </a:p>
        </p:txBody>
      </p:sp>
      <p:sp>
        <p:nvSpPr>
          <p:cNvPr id="5" name="Oval 4"/>
          <p:cNvSpPr/>
          <p:nvPr/>
        </p:nvSpPr>
        <p:spPr>
          <a:xfrm>
            <a:off x="8447136" y="4521140"/>
            <a:ext cx="98377" cy="12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323594" y="5145577"/>
            <a:ext cx="952505" cy="369332"/>
          </a:xfrm>
          <a:prstGeom prst="rect">
            <a:avLst/>
          </a:prstGeom>
          <a:noFill/>
        </p:spPr>
        <p:txBody>
          <a:bodyPr wrap="none" rtlCol="0">
            <a:spAutoFit/>
          </a:bodyPr>
          <a:lstStyle/>
          <a:p>
            <a:r>
              <a:rPr lang="en-US" dirty="0"/>
              <a:t>v=600</a:t>
            </a:r>
          </a:p>
        </p:txBody>
      </p:sp>
      <p:sp>
        <p:nvSpPr>
          <p:cNvPr id="35" name="TextBox 34"/>
          <p:cNvSpPr txBox="1"/>
          <p:nvPr/>
        </p:nvSpPr>
        <p:spPr>
          <a:xfrm>
            <a:off x="6945313" y="1676400"/>
            <a:ext cx="1932901" cy="646331"/>
          </a:xfrm>
          <a:prstGeom prst="rect">
            <a:avLst/>
          </a:prstGeom>
          <a:noFill/>
        </p:spPr>
        <p:txBody>
          <a:bodyPr wrap="none" rtlCol="0">
            <a:spAutoFit/>
          </a:bodyPr>
          <a:lstStyle/>
          <a:p>
            <a:r>
              <a:rPr lang="en-US" dirty="0"/>
              <a:t>X,Y,Z are in 3D</a:t>
            </a:r>
          </a:p>
          <a:p>
            <a:r>
              <a:rPr lang="en-US" dirty="0" err="1"/>
              <a:t>u,v</a:t>
            </a:r>
            <a:r>
              <a:rPr lang="en-US" dirty="0"/>
              <a:t> are in 2D</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F04A3150-5F97-43A8-987F-447E099743C6}" type="slidenum">
              <a:rPr lang="en-US" smtClean="0"/>
              <a:pPr>
                <a:defRPr/>
              </a:pPr>
              <a:t>42</a:t>
            </a:fld>
            <a:endParaRPr lang="en-US"/>
          </a:p>
        </p:txBody>
      </p:sp>
    </p:spTree>
    <p:extLst>
      <p:ext uri="{BB962C8B-B14F-4D97-AF65-F5344CB8AC3E}">
        <p14:creationId xmlns:p14="http://schemas.microsoft.com/office/powerpoint/2010/main" val="2481323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274638"/>
            <a:ext cx="8229600" cy="1143000"/>
          </a:xfrm>
        </p:spPr>
        <p:txBody>
          <a:bodyPr/>
          <a:lstStyle/>
          <a:p>
            <a:pPr eaLnBrk="1" hangingPunct="1"/>
            <a:r>
              <a:rPr lang="en-US" altLang="en-US" dirty="0">
                <a:ea typeface="新細明體" pitchFamily="18" charset="-120"/>
              </a:rPr>
              <a:t>Worksheet 6: Discussion</a:t>
            </a:r>
          </a:p>
        </p:txBody>
      </p:sp>
      <p:sp>
        <p:nvSpPr>
          <p:cNvPr id="33795" name="Rectangle 3"/>
          <p:cNvSpPr>
            <a:spLocks noGrp="1" noChangeArrowheads="1"/>
          </p:cNvSpPr>
          <p:nvPr>
            <p:ph idx="1"/>
          </p:nvPr>
        </p:nvSpPr>
        <p:spPr/>
        <p:txBody>
          <a:bodyPr/>
          <a:lstStyle/>
          <a:p>
            <a:pPr eaLnBrk="1" hangingPunct="1"/>
            <a:r>
              <a:rPr lang="en-US" altLang="en-US" dirty="0">
                <a:ea typeface="新細明體" pitchFamily="18" charset="-120"/>
              </a:rPr>
              <a:t>Two </a:t>
            </a:r>
            <a:r>
              <a:rPr lang="en-US" altLang="en-US" dirty="0" err="1">
                <a:ea typeface="新細明體" pitchFamily="18" charset="-120"/>
              </a:rPr>
              <a:t>Brandx</a:t>
            </a:r>
            <a:r>
              <a:rPr lang="en-US" altLang="en-US" dirty="0">
                <a:ea typeface="新細明體" pitchFamily="18" charset="-120"/>
              </a:rPr>
              <a:t> cameras of the same model are taking pictures of a static object from the same position (using the same tripod), why the pictures are not the same. What are the differences and why?</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rgbClr val="FF0000"/>
                </a:solidFill>
              </a:rPr>
              <a:t>Answer</a:t>
            </a:r>
            <a:r>
              <a:rPr lang="en-US" dirty="0"/>
              <a:t>: </a:t>
            </a:r>
            <a:r>
              <a:rPr lang="en-US" altLang="zh-TW" dirty="0"/>
              <a:t>Worksheet</a:t>
            </a:r>
            <a:r>
              <a:rPr lang="en-US" dirty="0"/>
              <a:t> 6</a:t>
            </a:r>
            <a:br>
              <a:rPr lang="en-US" dirty="0"/>
            </a:br>
            <a:r>
              <a:rPr lang="en-US" dirty="0"/>
              <a:t>Discussion</a:t>
            </a:r>
          </a:p>
        </p:txBody>
      </p:sp>
      <p:sp>
        <p:nvSpPr>
          <p:cNvPr id="9219" name="Rectangle 3"/>
          <p:cNvSpPr>
            <a:spLocks noGrp="1" noChangeArrowheads="1"/>
          </p:cNvSpPr>
          <p:nvPr>
            <p:ph idx="1"/>
          </p:nvPr>
        </p:nvSpPr>
        <p:spPr/>
        <p:txBody>
          <a:bodyPr/>
          <a:lstStyle/>
          <a:p>
            <a:pPr eaLnBrk="1" hangingPunct="1">
              <a:lnSpc>
                <a:spcPct val="90000"/>
              </a:lnSpc>
            </a:pPr>
            <a:r>
              <a:rPr lang="en-US" altLang="en-US" dirty="0">
                <a:ea typeface="新細明體" pitchFamily="18" charset="-120"/>
              </a:rPr>
              <a:t>Two </a:t>
            </a:r>
            <a:r>
              <a:rPr lang="en-US" altLang="en-US" dirty="0" err="1">
                <a:ea typeface="新細明體" pitchFamily="18" charset="-120"/>
              </a:rPr>
              <a:t>Brandx</a:t>
            </a:r>
            <a:r>
              <a:rPr lang="en-US" altLang="en-US" dirty="0">
                <a:ea typeface="新細明體" pitchFamily="18" charset="-120"/>
              </a:rPr>
              <a:t> cameras of the same model are taking pictures of a static object from the same position (using the same tripod), why the pictures are not the same. What are the differences and why?</a:t>
            </a:r>
          </a:p>
          <a:p>
            <a:pPr lvl="1" eaLnBrk="1" hangingPunct="1">
              <a:lnSpc>
                <a:spcPct val="90000"/>
              </a:lnSpc>
            </a:pPr>
            <a:r>
              <a:rPr lang="en-US" altLang="en-US" dirty="0">
                <a:solidFill>
                  <a:srgbClr val="FF0000"/>
                </a:solidFill>
                <a:ea typeface="新細明體" pitchFamily="18" charset="-120"/>
              </a:rPr>
              <a:t>Answer:</a:t>
            </a:r>
          </a:p>
          <a:p>
            <a:pPr lvl="1" eaLnBrk="1" hangingPunct="1">
              <a:lnSpc>
                <a:spcPct val="90000"/>
              </a:lnSpc>
            </a:pPr>
            <a:r>
              <a:rPr lang="en-US" altLang="en-US" dirty="0">
                <a:solidFill>
                  <a:srgbClr val="FF0000"/>
                </a:solidFill>
                <a:ea typeface="新細明體" pitchFamily="18" charset="-120"/>
              </a:rPr>
              <a:t>CCD are not at the same position, </a:t>
            </a:r>
            <a:r>
              <a:rPr lang="en-US" altLang="en-US" dirty="0" err="1">
                <a:solidFill>
                  <a:srgbClr val="FF0000"/>
                </a:solidFill>
                <a:ea typeface="新細明體" pitchFamily="18" charset="-120"/>
              </a:rPr>
              <a:t>o</a:t>
            </a:r>
            <a:r>
              <a:rPr lang="en-US" altLang="en-US" baseline="-25000" dirty="0" err="1">
                <a:solidFill>
                  <a:srgbClr val="FF0000"/>
                </a:solidFill>
                <a:ea typeface="新細明體" pitchFamily="18" charset="-120"/>
              </a:rPr>
              <a:t>x</a:t>
            </a:r>
            <a:r>
              <a:rPr lang="en-US" altLang="en-US" dirty="0" err="1">
                <a:solidFill>
                  <a:srgbClr val="FF0000"/>
                </a:solidFill>
                <a:ea typeface="新細明體" pitchFamily="18" charset="-120"/>
              </a:rPr>
              <a:t>,o</a:t>
            </a:r>
            <a:r>
              <a:rPr lang="en-US" altLang="en-US" baseline="-25000" dirty="0" err="1">
                <a:solidFill>
                  <a:srgbClr val="FF0000"/>
                </a:solidFill>
                <a:ea typeface="新細明體" pitchFamily="18" charset="-120"/>
              </a:rPr>
              <a:t>y</a:t>
            </a:r>
            <a:r>
              <a:rPr lang="en-US" altLang="en-US" dirty="0">
                <a:solidFill>
                  <a:srgbClr val="FF0000"/>
                </a:solidFill>
                <a:ea typeface="新細明體" pitchFamily="18" charset="-120"/>
              </a:rPr>
              <a:t> may not be the same due to manufacturing fault</a:t>
            </a:r>
          </a:p>
          <a:p>
            <a:pPr lvl="1" eaLnBrk="1" hangingPunct="1">
              <a:lnSpc>
                <a:spcPct val="90000"/>
              </a:lnSpc>
            </a:pPr>
            <a:r>
              <a:rPr lang="en-US" altLang="en-US" dirty="0">
                <a:solidFill>
                  <a:srgbClr val="FF0000"/>
                </a:solidFill>
                <a:ea typeface="新細明體" pitchFamily="18" charset="-120"/>
              </a:rPr>
              <a:t>Focal lengths are not the same (zooming)</a:t>
            </a:r>
          </a:p>
          <a:p>
            <a:pPr lvl="1" eaLnBrk="1" hangingPunct="1">
              <a:lnSpc>
                <a:spcPct val="90000"/>
              </a:lnSpc>
            </a:pPr>
            <a:endParaRPr lang="en-US" altLang="en-US" dirty="0">
              <a:ea typeface="新細明體" pitchFamily="18" charset="-120"/>
            </a:endParaRPr>
          </a:p>
          <a:p>
            <a:pPr lvl="1" eaLnBrk="1" hangingPunct="1">
              <a:lnSpc>
                <a:spcPct val="90000"/>
              </a:lnSpc>
            </a:pPr>
            <a:endParaRPr lang="en-US" altLang="en-US"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44</a:t>
            </a:fld>
            <a:endParaRPr lang="en-US" altLang="en-US"/>
          </a:p>
        </p:txBody>
      </p:sp>
    </p:spTree>
    <p:extLst>
      <p:ext uri="{BB962C8B-B14F-4D97-AF65-F5344CB8AC3E}">
        <p14:creationId xmlns:p14="http://schemas.microsoft.com/office/powerpoint/2010/main" val="252492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ctrTitle"/>
          </p:nvPr>
        </p:nvSpPr>
        <p:spPr>
          <a:xfrm>
            <a:off x="2057400" y="914400"/>
            <a:ext cx="4381500" cy="1993900"/>
          </a:xfrm>
        </p:spPr>
        <p:txBody>
          <a:bodyPr/>
          <a:lstStyle/>
          <a:p>
            <a:pPr eaLnBrk="1" hangingPunct="1"/>
            <a:r>
              <a:rPr lang="en-US" altLang="en-US" sz="4800" dirty="0">
                <a:ea typeface="新細明體" pitchFamily="18" charset="-120"/>
              </a:rPr>
              <a:t>Extrinsic parameters</a:t>
            </a:r>
          </a:p>
        </p:txBody>
      </p:sp>
      <p:sp>
        <p:nvSpPr>
          <p:cNvPr id="51208" name="Rectangle 8"/>
          <p:cNvSpPr>
            <a:spLocks noGrp="1" noChangeArrowheads="1"/>
          </p:cNvSpPr>
          <p:nvPr>
            <p:ph type="subTitle" idx="1"/>
          </p:nvPr>
        </p:nvSpPr>
        <p:spPr>
          <a:xfrm>
            <a:off x="1295400" y="3048000"/>
            <a:ext cx="6146800" cy="1485900"/>
          </a:xfrm>
        </p:spPr>
        <p:txBody>
          <a:bodyPr rtlCol="0">
            <a:normAutofit fontScale="92500" lnSpcReduction="10000"/>
          </a:bodyPr>
          <a:lstStyle/>
          <a:p>
            <a:pPr eaLnBrk="1" fontAlgn="auto" hangingPunct="1">
              <a:spcAft>
                <a:spcPts val="0"/>
              </a:spcAft>
              <a:buFont typeface="Arial" pitchFamily="34" charset="0"/>
              <a:buNone/>
              <a:defRPr/>
            </a:pPr>
            <a:r>
              <a:rPr lang="en-US"/>
              <a:t>M</a:t>
            </a:r>
            <a:r>
              <a:rPr lang="en-US" baseline="-25000"/>
              <a:t>ext</a:t>
            </a:r>
            <a:r>
              <a:rPr lang="en-US"/>
              <a:t> ( a 3x4 matrix)</a:t>
            </a:r>
          </a:p>
          <a:p>
            <a:pPr eaLnBrk="1" fontAlgn="auto" hangingPunct="1">
              <a:spcAft>
                <a:spcPts val="0"/>
              </a:spcAft>
              <a:buFont typeface="Arial" pitchFamily="34" charset="0"/>
              <a:buNone/>
              <a:defRPr/>
            </a:pPr>
            <a:r>
              <a:rPr lang="en-US"/>
              <a:t>(Enable camera center moves away from world center)</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84F3D48D-76EF-4AFE-9287-FDD54E6342A3}" type="slidenum">
              <a:rPr lang="en-US" altLang="en-US" smtClean="0"/>
              <a:pPr>
                <a:defRPr/>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274638"/>
            <a:ext cx="8229600" cy="1143000"/>
          </a:xfrm>
        </p:spPr>
        <p:txBody>
          <a:bodyPr/>
          <a:lstStyle/>
          <a:p>
            <a:pPr eaLnBrk="1" hangingPunct="1"/>
            <a:r>
              <a:rPr lang="en-US" altLang="zh-TW"/>
              <a:t>Extrinsic parameters </a:t>
            </a:r>
            <a:r>
              <a:rPr lang="en-US" altLang="zh-TW" i="1"/>
              <a:t>M</a:t>
            </a:r>
            <a:r>
              <a:rPr lang="en-US" altLang="zh-TW" i="1" baseline="-25000"/>
              <a:t>ext</a:t>
            </a:r>
          </a:p>
        </p:txBody>
      </p:sp>
      <p:sp>
        <p:nvSpPr>
          <p:cNvPr id="36867" name="Rectangle 3"/>
          <p:cNvSpPr>
            <a:spLocks noGrp="1" noChangeArrowheads="1"/>
          </p:cNvSpPr>
          <p:nvPr>
            <p:ph idx="1"/>
          </p:nvPr>
        </p:nvSpPr>
        <p:spPr/>
        <p:txBody>
          <a:bodyPr/>
          <a:lstStyle/>
          <a:p>
            <a:pPr eaLnBrk="1" hangingPunct="1"/>
            <a:r>
              <a:rPr lang="en-US" altLang="zh-TW"/>
              <a:t>External camera parameters</a:t>
            </a:r>
          </a:p>
          <a:p>
            <a:pPr eaLnBrk="1" hangingPunct="1"/>
            <a:r>
              <a:rPr lang="en-US" altLang="zh-TW"/>
              <a:t>Move the camera to a new position</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MCj04316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72259">
            <a:off x="1417638" y="4678363"/>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idx="4294967295"/>
          </p:nvPr>
        </p:nvSpPr>
        <p:spPr>
          <a:xfrm>
            <a:off x="487363" y="1012825"/>
            <a:ext cx="8229600" cy="1143000"/>
          </a:xfrm>
        </p:spPr>
        <p:txBody>
          <a:bodyPr/>
          <a:lstStyle/>
          <a:p>
            <a:pPr algn="l" eaLnBrk="1" hangingPunct="1"/>
            <a:r>
              <a:rPr lang="en-US" altLang="en-US" sz="3200" dirty="0">
                <a:ea typeface="新細明體" pitchFamily="18" charset="-120"/>
              </a:rPr>
              <a:t>The camera moves to a new position :</a:t>
            </a:r>
            <a:br>
              <a:rPr lang="en-US" altLang="en-US" sz="3200" dirty="0">
                <a:ea typeface="新細明體" pitchFamily="18" charset="-120"/>
              </a:rPr>
            </a:br>
            <a:r>
              <a:rPr lang="en-US" altLang="en-US" sz="3200" dirty="0">
                <a:ea typeface="新細明體" pitchFamily="18" charset="-120"/>
              </a:rPr>
              <a:t>Rotate of the camera </a:t>
            </a:r>
            <a:r>
              <a:rPr lang="en-US" altLang="en-US" sz="3200" dirty="0" err="1">
                <a:ea typeface="新細明體" pitchFamily="18" charset="-120"/>
              </a:rPr>
              <a:t>Rcam</a:t>
            </a:r>
            <a:r>
              <a:rPr lang="en-US" altLang="en-US" sz="3200" dirty="0">
                <a:ea typeface="新細明體" pitchFamily="18" charset="-120"/>
              </a:rPr>
              <a:t>, and translate (T</a:t>
            </a:r>
            <a:r>
              <a:rPr lang="en-US" altLang="en-US" sz="3200" baseline="-25000" dirty="0">
                <a:ea typeface="新細明體" pitchFamily="18" charset="-120"/>
              </a:rPr>
              <a:t>C</a:t>
            </a:r>
            <a:r>
              <a:rPr lang="en-US" altLang="en-US" sz="3200" dirty="0">
                <a:ea typeface="新細明體" pitchFamily="18" charset="-120"/>
              </a:rPr>
              <a:t>) to a new position</a:t>
            </a:r>
          </a:p>
        </p:txBody>
      </p:sp>
      <p:sp>
        <p:nvSpPr>
          <p:cNvPr id="37894" name="Line 4"/>
          <p:cNvSpPr>
            <a:spLocks noChangeShapeType="1"/>
          </p:cNvSpPr>
          <p:nvPr/>
        </p:nvSpPr>
        <p:spPr bwMode="auto">
          <a:xfrm flipV="1">
            <a:off x="2316163" y="4624388"/>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5"/>
          <p:cNvSpPr>
            <a:spLocks noChangeShapeType="1"/>
          </p:cNvSpPr>
          <p:nvPr/>
        </p:nvSpPr>
        <p:spPr bwMode="auto">
          <a:xfrm>
            <a:off x="1782763" y="4624388"/>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6"/>
          <p:cNvSpPr>
            <a:spLocks noChangeShapeType="1"/>
          </p:cNvSpPr>
          <p:nvPr/>
        </p:nvSpPr>
        <p:spPr bwMode="auto">
          <a:xfrm flipV="1">
            <a:off x="2316163" y="4167188"/>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7"/>
          <p:cNvSpPr>
            <a:spLocks noChangeShapeType="1"/>
          </p:cNvSpPr>
          <p:nvPr/>
        </p:nvSpPr>
        <p:spPr bwMode="auto">
          <a:xfrm flipV="1">
            <a:off x="7497763" y="37861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8"/>
          <p:cNvSpPr>
            <a:spLocks noChangeShapeType="1"/>
          </p:cNvSpPr>
          <p:nvPr/>
        </p:nvSpPr>
        <p:spPr bwMode="auto">
          <a:xfrm flipH="1">
            <a:off x="5668963" y="54625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9"/>
          <p:cNvSpPr>
            <a:spLocks noChangeShapeType="1"/>
          </p:cNvSpPr>
          <p:nvPr/>
        </p:nvSpPr>
        <p:spPr bwMode="auto">
          <a:xfrm flipH="1" flipV="1">
            <a:off x="5592763" y="3786188"/>
            <a:ext cx="19050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Text Box 10"/>
          <p:cNvSpPr txBox="1">
            <a:spLocks noChangeArrowheads="1"/>
          </p:cNvSpPr>
          <p:nvPr/>
        </p:nvSpPr>
        <p:spPr bwMode="auto">
          <a:xfrm>
            <a:off x="7405688" y="321310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37901" name="Text Box 11"/>
          <p:cNvSpPr txBox="1">
            <a:spLocks noChangeArrowheads="1"/>
          </p:cNvSpPr>
          <p:nvPr/>
        </p:nvSpPr>
        <p:spPr bwMode="auto">
          <a:xfrm>
            <a:off x="5729288" y="549910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37902" name="Text Box 12"/>
          <p:cNvSpPr txBox="1">
            <a:spLocks noChangeArrowheads="1"/>
          </p:cNvSpPr>
          <p:nvPr/>
        </p:nvSpPr>
        <p:spPr bwMode="auto">
          <a:xfrm>
            <a:off x="5653088" y="3289300"/>
            <a:ext cx="433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37903" name="Line 13"/>
          <p:cNvSpPr>
            <a:spLocks noChangeShapeType="1"/>
          </p:cNvSpPr>
          <p:nvPr/>
        </p:nvSpPr>
        <p:spPr bwMode="auto">
          <a:xfrm flipH="1" flipV="1">
            <a:off x="2362200" y="5005388"/>
            <a:ext cx="5135563" cy="45720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Text Box 18"/>
          <p:cNvSpPr txBox="1">
            <a:spLocks noChangeArrowheads="1"/>
          </p:cNvSpPr>
          <p:nvPr/>
        </p:nvSpPr>
        <p:spPr bwMode="auto">
          <a:xfrm>
            <a:off x="3659188" y="421957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37905" name="Text Box 19"/>
          <p:cNvSpPr txBox="1">
            <a:spLocks noChangeArrowheads="1"/>
          </p:cNvSpPr>
          <p:nvPr/>
        </p:nvSpPr>
        <p:spPr bwMode="auto">
          <a:xfrm>
            <a:off x="1370013" y="44719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37906" name="Text Box 22"/>
          <p:cNvSpPr txBox="1">
            <a:spLocks noChangeArrowheads="1"/>
          </p:cNvSpPr>
          <p:nvPr/>
        </p:nvSpPr>
        <p:spPr bwMode="auto">
          <a:xfrm>
            <a:off x="6735763" y="6148388"/>
            <a:ext cx="2039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37907" name="Text Box 23"/>
          <p:cNvSpPr txBox="1">
            <a:spLocks noChangeArrowheads="1"/>
          </p:cNvSpPr>
          <p:nvPr/>
        </p:nvSpPr>
        <p:spPr bwMode="auto">
          <a:xfrm>
            <a:off x="1096963" y="3405188"/>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37908" name="Text Box 24"/>
          <p:cNvSpPr txBox="1">
            <a:spLocks noChangeArrowheads="1"/>
          </p:cNvSpPr>
          <p:nvPr/>
        </p:nvSpPr>
        <p:spPr bwMode="auto">
          <a:xfrm>
            <a:off x="2493963" y="420687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37909" name="Tree"/>
          <p:cNvSpPr>
            <a:spLocks noEditPoints="1" noChangeArrowheads="1"/>
          </p:cNvSpPr>
          <p:nvPr/>
        </p:nvSpPr>
        <p:spPr bwMode="auto">
          <a:xfrm>
            <a:off x="3459163" y="2414588"/>
            <a:ext cx="1809750" cy="180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7910" name="Text Box 27"/>
          <p:cNvSpPr txBox="1">
            <a:spLocks noChangeArrowheads="1"/>
          </p:cNvSpPr>
          <p:nvPr/>
        </p:nvSpPr>
        <p:spPr bwMode="auto">
          <a:xfrm>
            <a:off x="2697163" y="5233988"/>
            <a:ext cx="1044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Rcam </a:t>
            </a:r>
          </a:p>
          <a:p>
            <a:pPr eaLnBrk="1" hangingPunct="1">
              <a:spcBef>
                <a:spcPct val="0"/>
              </a:spcBef>
              <a:buFontTx/>
              <a:buNone/>
            </a:pPr>
            <a:r>
              <a:rPr kumimoji="1" lang="en-US" altLang="en-US" sz="1800">
                <a:latin typeface="Arial" charset="0"/>
              </a:rPr>
              <a:t>Rotation</a:t>
            </a:r>
          </a:p>
        </p:txBody>
      </p:sp>
      <p:sp>
        <p:nvSpPr>
          <p:cNvPr id="37911" name="Text Box 28"/>
          <p:cNvSpPr txBox="1">
            <a:spLocks noChangeArrowheads="1"/>
          </p:cNvSpPr>
          <p:nvPr/>
        </p:nvSpPr>
        <p:spPr bwMode="auto">
          <a:xfrm>
            <a:off x="7558088" y="53467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37912" name="Text Box 30"/>
          <p:cNvSpPr txBox="1">
            <a:spLocks noChangeArrowheads="1"/>
          </p:cNvSpPr>
          <p:nvPr/>
        </p:nvSpPr>
        <p:spPr bwMode="auto">
          <a:xfrm>
            <a:off x="7786688" y="42799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p>
        </p:txBody>
      </p:sp>
      <p:sp>
        <p:nvSpPr>
          <p:cNvPr id="37913" name="Freeform 35"/>
          <p:cNvSpPr>
            <a:spLocks/>
          </p:cNvSpPr>
          <p:nvPr/>
        </p:nvSpPr>
        <p:spPr bwMode="auto">
          <a:xfrm flipV="1">
            <a:off x="2541588" y="4822825"/>
            <a:ext cx="349250" cy="43497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Text Box 36"/>
          <p:cNvSpPr txBox="1">
            <a:spLocks noChangeArrowheads="1"/>
          </p:cNvSpPr>
          <p:nvPr/>
        </p:nvSpPr>
        <p:spPr bwMode="auto">
          <a:xfrm>
            <a:off x="4191000" y="2183969"/>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dirty="0">
                <a:latin typeface="Arial" charset="0"/>
              </a:rPr>
              <a:t>P</a:t>
            </a:r>
            <a:r>
              <a:rPr kumimoji="1" lang="en-US" altLang="en-US" sz="1800" i="1" baseline="-25000" dirty="0">
                <a:latin typeface="Arial" charset="0"/>
              </a:rPr>
              <a:t>w</a:t>
            </a:r>
          </a:p>
        </p:txBody>
      </p:sp>
      <p:sp>
        <p:nvSpPr>
          <p:cNvPr id="37915" name="Text Box 28"/>
          <p:cNvSpPr txBox="1">
            <a:spLocks noChangeArrowheads="1"/>
          </p:cNvSpPr>
          <p:nvPr/>
        </p:nvSpPr>
        <p:spPr bwMode="auto">
          <a:xfrm>
            <a:off x="927100" y="5503863"/>
            <a:ext cx="171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37916" name="Content Placeholder 1"/>
          <p:cNvSpPr>
            <a:spLocks noGrp="1"/>
          </p:cNvSpPr>
          <p:nvPr>
            <p:ph idx="1"/>
          </p:nvPr>
        </p:nvSpPr>
        <p:spPr>
          <a:xfrm>
            <a:off x="487363" y="2338388"/>
            <a:ext cx="8229600" cy="981075"/>
          </a:xfrm>
        </p:spPr>
        <p:txBody>
          <a:bodyPr/>
          <a:lstStyle/>
          <a:p>
            <a:r>
              <a:rPr lang="en-US" altLang="en-US">
                <a:ea typeface="新細明體" pitchFamily="18" charset="-120"/>
              </a:rPr>
              <a:t> </a:t>
            </a:r>
          </a:p>
        </p:txBody>
      </p:sp>
      <p:sp>
        <p:nvSpPr>
          <p:cNvPr id="37917" name="Rectangle 2"/>
          <p:cNvSpPr>
            <a:spLocks noChangeArrowheads="1"/>
          </p:cNvSpPr>
          <p:nvPr/>
        </p:nvSpPr>
        <p:spPr bwMode="auto">
          <a:xfrm>
            <a:off x="3459163" y="4533901"/>
            <a:ext cx="3192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pPr>
            <a:r>
              <a:rPr kumimoji="1" lang="en-US" altLang="en-US" sz="1800" dirty="0" err="1">
                <a:latin typeface="Arial" charset="0"/>
              </a:rPr>
              <a:t>T</a:t>
            </a:r>
            <a:r>
              <a:rPr kumimoji="1" lang="en-US" altLang="en-US" sz="1800" baseline="-25000" dirty="0" err="1">
                <a:latin typeface="Arial" charset="0"/>
              </a:rPr>
              <a:t>Cam</a:t>
            </a:r>
            <a:r>
              <a:rPr kumimoji="1" lang="en-US" altLang="en-US" sz="1800" dirty="0">
                <a:latin typeface="Arial" charset="0"/>
              </a:rPr>
              <a:t>= T</a:t>
            </a:r>
            <a:r>
              <a:rPr kumimoji="1" lang="en-US" altLang="en-US" sz="1800" baseline="-25000" dirty="0">
                <a:latin typeface="Arial" charset="0"/>
              </a:rPr>
              <a:t>C</a:t>
            </a:r>
            <a:r>
              <a:rPr kumimoji="1" lang="en-US" altLang="en-US" sz="1800" dirty="0">
                <a:latin typeface="Arial" charset="0"/>
              </a:rPr>
              <a:t> =camera translation</a:t>
            </a:r>
          </a:p>
          <a:p>
            <a:pPr eaLnBrk="1" hangingPunct="1">
              <a:spcBef>
                <a:spcPct val="0"/>
              </a:spcBef>
              <a:buFont typeface="Arial" charset="0"/>
              <a:buNone/>
            </a:pPr>
            <a:r>
              <a:rPr kumimoji="1" lang="en-US" altLang="en-US" sz="1800" dirty="0">
                <a:latin typeface="Arial" charset="0"/>
              </a:rPr>
              <a:t>in the world coordinates</a:t>
            </a:r>
          </a:p>
          <a:p>
            <a:pPr eaLnBrk="1" hangingPunct="1">
              <a:spcBef>
                <a:spcPct val="0"/>
              </a:spcBef>
              <a:buFontTx/>
              <a:buNone/>
            </a:pPr>
            <a:r>
              <a:rPr kumimoji="1" lang="en-US" altLang="en-US" sz="1800" dirty="0">
                <a:latin typeface="Arial" charset="0"/>
              </a:rPr>
              <a:t> </a:t>
            </a:r>
          </a:p>
        </p:txBody>
      </p:sp>
      <p:sp>
        <p:nvSpPr>
          <p:cNvPr id="37919" name="TextBox 1"/>
          <p:cNvSpPr txBox="1">
            <a:spLocks noChangeArrowheads="1"/>
          </p:cNvSpPr>
          <p:nvPr/>
        </p:nvSpPr>
        <p:spPr bwMode="auto">
          <a:xfrm>
            <a:off x="544513" y="5875338"/>
            <a:ext cx="5475287"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Convention used: In this chapter we rotate the camera theta_z (angle around z axis) first, then theta_y and finally theta_x.</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dirty="0"/>
              <a:t>Coordinate change calculation</a:t>
            </a:r>
          </a:p>
        </p:txBody>
      </p:sp>
      <p:sp>
        <p:nvSpPr>
          <p:cNvPr id="3" name="Content Placeholder 2"/>
          <p:cNvSpPr>
            <a:spLocks noGrp="1"/>
          </p:cNvSpPr>
          <p:nvPr>
            <p:ph idx="1"/>
          </p:nvPr>
        </p:nvSpPr>
        <p:spPr>
          <a:xfrm>
            <a:off x="457200" y="1079819"/>
            <a:ext cx="8229600" cy="4525963"/>
          </a:xfrm>
        </p:spPr>
        <p:txBody>
          <a:bodyPr/>
          <a:lstStyle/>
          <a:p>
            <a:r>
              <a:rPr lang="en-US" sz="2000" dirty="0"/>
              <a:t>In the following slides, assume the world coordinate sys. does not change</a:t>
            </a:r>
          </a:p>
          <a:p>
            <a:r>
              <a:rPr lang="en-US" sz="2000" dirty="0"/>
              <a:t>The object Pw does not change</a:t>
            </a:r>
          </a:p>
          <a:p>
            <a:r>
              <a:rPr lang="en-US" sz="2000" dirty="0"/>
              <a:t>Only the camera coordinate system has changed, therefore Pc will change because it is measure in the camera coordinate system.</a:t>
            </a:r>
          </a:p>
          <a:p>
            <a:r>
              <a:rPr lang="en-US" sz="2000" dirty="0"/>
              <a:t>Pc is the same point as Pw but measured in the camera coordinates</a:t>
            </a:r>
          </a:p>
          <a:p>
            <a:endParaRPr lang="en-US" dirty="0"/>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F6B5AEFD-0438-4757-9AC0-06361A4FF341}" type="slidenum">
              <a:rPr lang="en-US" altLang="en-US" smtClean="0"/>
              <a:pPr>
                <a:defRPr/>
              </a:pPr>
              <a:t>48</a:t>
            </a:fld>
            <a:endParaRPr lang="en-US" altLang="en-US"/>
          </a:p>
        </p:txBody>
      </p:sp>
      <p:pic>
        <p:nvPicPr>
          <p:cNvPr id="6" name="Picture 9" descr="MCj043161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72259">
            <a:off x="1419070" y="5415176"/>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flipV="1">
            <a:off x="2317595" y="5361201"/>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p:cNvSpPr>
            <a:spLocks noChangeShapeType="1"/>
          </p:cNvSpPr>
          <p:nvPr/>
        </p:nvSpPr>
        <p:spPr bwMode="auto">
          <a:xfrm>
            <a:off x="1784195" y="5361201"/>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p:cNvSpPr>
            <a:spLocks noChangeShapeType="1"/>
          </p:cNvSpPr>
          <p:nvPr/>
        </p:nvSpPr>
        <p:spPr bwMode="auto">
          <a:xfrm flipV="1">
            <a:off x="2317595" y="4904001"/>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p:cNvSpPr>
            <a:spLocks noChangeShapeType="1"/>
          </p:cNvSpPr>
          <p:nvPr/>
        </p:nvSpPr>
        <p:spPr bwMode="auto">
          <a:xfrm flipV="1">
            <a:off x="7499195" y="4523001"/>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flipH="1">
            <a:off x="5670395" y="6199401"/>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flipH="1" flipV="1">
            <a:off x="5594195" y="4523001"/>
            <a:ext cx="19050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0"/>
          <p:cNvSpPr txBox="1">
            <a:spLocks noChangeArrowheads="1"/>
          </p:cNvSpPr>
          <p:nvPr/>
        </p:nvSpPr>
        <p:spPr bwMode="auto">
          <a:xfrm>
            <a:off x="7407120" y="3949913"/>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14" name="Text Box 11"/>
          <p:cNvSpPr txBox="1">
            <a:spLocks noChangeArrowheads="1"/>
          </p:cNvSpPr>
          <p:nvPr/>
        </p:nvSpPr>
        <p:spPr bwMode="auto">
          <a:xfrm>
            <a:off x="5730720" y="6235913"/>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15" name="Text Box 12"/>
          <p:cNvSpPr txBox="1">
            <a:spLocks noChangeArrowheads="1"/>
          </p:cNvSpPr>
          <p:nvPr/>
        </p:nvSpPr>
        <p:spPr bwMode="auto">
          <a:xfrm>
            <a:off x="5654520" y="4026113"/>
            <a:ext cx="433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16" name="Line 13"/>
          <p:cNvSpPr>
            <a:spLocks noChangeShapeType="1"/>
          </p:cNvSpPr>
          <p:nvPr/>
        </p:nvSpPr>
        <p:spPr bwMode="auto">
          <a:xfrm flipH="1" flipV="1">
            <a:off x="2363632" y="5742201"/>
            <a:ext cx="5135563" cy="45720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8"/>
          <p:cNvSpPr txBox="1">
            <a:spLocks noChangeArrowheads="1"/>
          </p:cNvSpPr>
          <p:nvPr/>
        </p:nvSpPr>
        <p:spPr bwMode="auto">
          <a:xfrm>
            <a:off x="3660620" y="4956388"/>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18" name="Text Box 19"/>
          <p:cNvSpPr txBox="1">
            <a:spLocks noChangeArrowheads="1"/>
          </p:cNvSpPr>
          <p:nvPr/>
        </p:nvSpPr>
        <p:spPr bwMode="auto">
          <a:xfrm>
            <a:off x="1371445" y="5208801"/>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19" name="Text Box 23"/>
          <p:cNvSpPr txBox="1">
            <a:spLocks noChangeArrowheads="1"/>
          </p:cNvSpPr>
          <p:nvPr/>
        </p:nvSpPr>
        <p:spPr bwMode="auto">
          <a:xfrm>
            <a:off x="1098395" y="4142001"/>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20" name="Text Box 24"/>
          <p:cNvSpPr txBox="1">
            <a:spLocks noChangeArrowheads="1"/>
          </p:cNvSpPr>
          <p:nvPr/>
        </p:nvSpPr>
        <p:spPr bwMode="auto">
          <a:xfrm>
            <a:off x="2495395" y="4943688"/>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21" name="Tree"/>
          <p:cNvSpPr>
            <a:spLocks noEditPoints="1" noChangeArrowheads="1"/>
          </p:cNvSpPr>
          <p:nvPr/>
        </p:nvSpPr>
        <p:spPr bwMode="auto">
          <a:xfrm>
            <a:off x="3460595" y="3151401"/>
            <a:ext cx="1809750" cy="180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2" name="Text Box 27"/>
          <p:cNvSpPr txBox="1">
            <a:spLocks noChangeArrowheads="1"/>
          </p:cNvSpPr>
          <p:nvPr/>
        </p:nvSpPr>
        <p:spPr bwMode="auto">
          <a:xfrm>
            <a:off x="2698595" y="5970801"/>
            <a:ext cx="1044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Rcam </a:t>
            </a:r>
          </a:p>
          <a:p>
            <a:pPr eaLnBrk="1" hangingPunct="1">
              <a:spcBef>
                <a:spcPct val="0"/>
              </a:spcBef>
              <a:buFontTx/>
              <a:buNone/>
            </a:pPr>
            <a:r>
              <a:rPr kumimoji="1" lang="en-US" altLang="en-US" sz="1800">
                <a:latin typeface="Arial" charset="0"/>
              </a:rPr>
              <a:t>Rotation</a:t>
            </a:r>
          </a:p>
        </p:txBody>
      </p:sp>
      <p:sp>
        <p:nvSpPr>
          <p:cNvPr id="23" name="Text Box 28"/>
          <p:cNvSpPr txBox="1">
            <a:spLocks noChangeArrowheads="1"/>
          </p:cNvSpPr>
          <p:nvPr/>
        </p:nvSpPr>
        <p:spPr bwMode="auto">
          <a:xfrm>
            <a:off x="7559520" y="6083513"/>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24" name="Text Box 30"/>
          <p:cNvSpPr txBox="1">
            <a:spLocks noChangeArrowheads="1"/>
          </p:cNvSpPr>
          <p:nvPr/>
        </p:nvSpPr>
        <p:spPr bwMode="auto">
          <a:xfrm>
            <a:off x="7788120" y="5016713"/>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p>
        </p:txBody>
      </p:sp>
      <p:sp>
        <p:nvSpPr>
          <p:cNvPr id="25" name="Freeform 35"/>
          <p:cNvSpPr>
            <a:spLocks/>
          </p:cNvSpPr>
          <p:nvPr/>
        </p:nvSpPr>
        <p:spPr bwMode="auto">
          <a:xfrm flipV="1">
            <a:off x="2543020" y="5559638"/>
            <a:ext cx="349250" cy="43497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36"/>
          <p:cNvSpPr txBox="1">
            <a:spLocks noChangeArrowheads="1"/>
          </p:cNvSpPr>
          <p:nvPr/>
        </p:nvSpPr>
        <p:spPr bwMode="auto">
          <a:xfrm>
            <a:off x="4192432" y="2920782"/>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dirty="0">
                <a:latin typeface="Arial" charset="0"/>
              </a:rPr>
              <a:t>P</a:t>
            </a:r>
            <a:r>
              <a:rPr kumimoji="1" lang="en-US" altLang="en-US" sz="1800" i="1" baseline="-25000" dirty="0">
                <a:latin typeface="Arial" charset="0"/>
              </a:rPr>
              <a:t>w</a:t>
            </a:r>
          </a:p>
        </p:txBody>
      </p:sp>
      <p:sp>
        <p:nvSpPr>
          <p:cNvPr id="27" name="Text Box 28"/>
          <p:cNvSpPr txBox="1">
            <a:spLocks noChangeArrowheads="1"/>
          </p:cNvSpPr>
          <p:nvPr/>
        </p:nvSpPr>
        <p:spPr bwMode="auto">
          <a:xfrm>
            <a:off x="928532" y="6240676"/>
            <a:ext cx="171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28" name="Content Placeholder 1"/>
          <p:cNvSpPr txBox="1">
            <a:spLocks/>
          </p:cNvSpPr>
          <p:nvPr/>
        </p:nvSpPr>
        <p:spPr bwMode="auto">
          <a:xfrm>
            <a:off x="488795" y="3075201"/>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a:ea typeface="新細明體" pitchFamily="18" charset="-120"/>
              </a:rPr>
              <a:t> </a:t>
            </a:r>
          </a:p>
        </p:txBody>
      </p:sp>
      <p:sp>
        <p:nvSpPr>
          <p:cNvPr id="29" name="Rectangle 2"/>
          <p:cNvSpPr>
            <a:spLocks noChangeArrowheads="1"/>
          </p:cNvSpPr>
          <p:nvPr/>
        </p:nvSpPr>
        <p:spPr bwMode="auto">
          <a:xfrm>
            <a:off x="3460595" y="5270714"/>
            <a:ext cx="3192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pPr>
            <a:r>
              <a:rPr kumimoji="1" lang="en-US" altLang="en-US" sz="1800" dirty="0" err="1">
                <a:latin typeface="Arial" charset="0"/>
              </a:rPr>
              <a:t>T</a:t>
            </a:r>
            <a:r>
              <a:rPr kumimoji="1" lang="en-US" altLang="en-US" sz="1800" baseline="-25000" dirty="0" err="1">
                <a:latin typeface="Arial" charset="0"/>
              </a:rPr>
              <a:t>Cam</a:t>
            </a:r>
            <a:r>
              <a:rPr kumimoji="1" lang="en-US" altLang="en-US" sz="1800" dirty="0">
                <a:latin typeface="Arial" charset="0"/>
              </a:rPr>
              <a:t>= T</a:t>
            </a:r>
            <a:r>
              <a:rPr kumimoji="1" lang="en-US" altLang="en-US" sz="1800" baseline="-25000" dirty="0">
                <a:latin typeface="Arial" charset="0"/>
              </a:rPr>
              <a:t>C</a:t>
            </a:r>
            <a:r>
              <a:rPr kumimoji="1" lang="en-US" altLang="en-US" sz="1800" dirty="0">
                <a:latin typeface="Arial" charset="0"/>
              </a:rPr>
              <a:t> =camera translation</a:t>
            </a:r>
          </a:p>
          <a:p>
            <a:pPr eaLnBrk="1" hangingPunct="1">
              <a:spcBef>
                <a:spcPct val="0"/>
              </a:spcBef>
              <a:buFont typeface="Arial" charset="0"/>
              <a:buNone/>
            </a:pPr>
            <a:r>
              <a:rPr kumimoji="1" lang="en-US" altLang="en-US" sz="1800" dirty="0">
                <a:latin typeface="Arial" charset="0"/>
              </a:rPr>
              <a:t>in the world coordinates</a:t>
            </a:r>
          </a:p>
          <a:p>
            <a:pPr eaLnBrk="1" hangingPunct="1">
              <a:spcBef>
                <a:spcPct val="0"/>
              </a:spcBef>
              <a:buFontTx/>
              <a:buNone/>
            </a:pPr>
            <a:r>
              <a:rPr kumimoji="1" lang="en-US" altLang="en-US" sz="1800" dirty="0">
                <a:latin typeface="Arial" charset="0"/>
              </a:rPr>
              <a:t> </a:t>
            </a:r>
          </a:p>
        </p:txBody>
      </p:sp>
      <mc:AlternateContent xmlns:mc="http://schemas.openxmlformats.org/markup-compatibility/2006">
        <mc:Choice xmlns:a14="http://schemas.microsoft.com/office/drawing/2010/main" Requires="a14">
          <p:sp>
            <p:nvSpPr>
              <p:cNvPr id="30" name="Object 27"/>
              <p:cNvSpPr txBox="1"/>
              <p:nvPr/>
            </p:nvSpPr>
            <p:spPr bwMode="auto">
              <a:xfrm>
                <a:off x="5992657" y="2785483"/>
                <a:ext cx="1184275" cy="1227137"/>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a:p>
            </p:txBody>
          </p:sp>
        </mc:Choice>
        <mc:Fallback>
          <p:sp>
            <p:nvSpPr>
              <p:cNvPr id="30" name="Object 27"/>
              <p:cNvSpPr txBox="1">
                <a:spLocks noRot="1" noChangeAspect="1" noMove="1" noResize="1" noEditPoints="1" noAdjustHandles="1" noChangeArrowheads="1" noChangeShapeType="1" noTextEdit="1"/>
              </p:cNvSpPr>
              <p:nvPr/>
            </p:nvSpPr>
            <p:spPr bwMode="auto">
              <a:xfrm>
                <a:off x="5992657" y="2785483"/>
                <a:ext cx="1184275" cy="1227137"/>
              </a:xfrm>
              <a:prstGeom prst="rect">
                <a:avLst/>
              </a:prstGeom>
              <a:blipFill>
                <a:blip r:embed="rId3"/>
                <a:stretch>
                  <a:fillRect/>
                </a:stretch>
              </a:blipFill>
              <a:ln>
                <a:noFill/>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1" name="Object 30"/>
              <p:cNvSpPr txBox="1"/>
              <p:nvPr/>
            </p:nvSpPr>
            <p:spPr>
              <a:xfrm>
                <a:off x="1704028" y="2887605"/>
                <a:ext cx="1312067" cy="13606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oMath>
                  </m:oMathPara>
                </a14:m>
                <a:endParaRPr lang="en-US"/>
              </a:p>
            </p:txBody>
          </p:sp>
        </mc:Choice>
        <mc:Fallback xmlns="">
          <p:sp>
            <p:nvSpPr>
              <p:cNvPr id="31" name="Object 30"/>
              <p:cNvSpPr txBox="1">
                <a:spLocks noRot="1" noChangeAspect="1" noMove="1" noResize="1" noEditPoints="1" noAdjustHandles="1" noChangeArrowheads="1" noChangeShapeType="1" noTextEdit="1"/>
              </p:cNvSpPr>
              <p:nvPr/>
            </p:nvSpPr>
            <p:spPr>
              <a:xfrm>
                <a:off x="1704028" y="2887605"/>
                <a:ext cx="1312067" cy="136066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7137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225425" y="48178"/>
            <a:ext cx="4689476" cy="3983037"/>
          </a:xfrm>
        </p:spPr>
        <p:txBody>
          <a:bodyPr/>
          <a:lstStyle/>
          <a:p>
            <a:r>
              <a:rPr lang="en-US" altLang="en-US" sz="2000" dirty="0">
                <a:ea typeface="新細明體" pitchFamily="18" charset="-120"/>
              </a:rPr>
              <a:t>Camera coordinates rotated </a:t>
            </a:r>
            <a:r>
              <a:rPr lang="en-US" altLang="en-US" sz="2000" dirty="0">
                <a:ea typeface="新細明體" pitchFamily="18" charset="-120"/>
                <a:sym typeface="Symbol" pitchFamily="18" charset="2"/>
              </a:rPr>
              <a:t></a:t>
            </a:r>
            <a:r>
              <a:rPr lang="en-US" altLang="en-US" sz="2000" baseline="-25000" dirty="0">
                <a:ea typeface="新細明體" pitchFamily="18" charset="-120"/>
                <a:sym typeface="Symbol" pitchFamily="18" charset="2"/>
              </a:rPr>
              <a:t>z </a:t>
            </a:r>
            <a:r>
              <a:rPr lang="en-US" altLang="en-US" sz="2000" dirty="0">
                <a:ea typeface="新細明體" pitchFamily="18" charset="-120"/>
                <a:sym typeface="Symbol" pitchFamily="18" charset="2"/>
              </a:rPr>
              <a:t>about Z-axis relative to the world coordinates</a:t>
            </a:r>
            <a:endParaRPr lang="en-US" altLang="en-US" sz="2000" dirty="0">
              <a:ea typeface="新細明體" pitchFamily="18" charset="-120"/>
            </a:endParaRPr>
          </a:p>
          <a:p>
            <a:r>
              <a:rPr lang="en-US" altLang="en-US" sz="2000" dirty="0">
                <a:ea typeface="新細明體" pitchFamily="18" charset="-120"/>
              </a:rPr>
              <a:t>A vector Pw=[</a:t>
            </a:r>
            <a:r>
              <a:rPr lang="en-US" altLang="en-US" sz="2000" dirty="0" err="1">
                <a:ea typeface="新細明體" pitchFamily="18" charset="-120"/>
              </a:rPr>
              <a:t>Xw,Yw,Zw</a:t>
            </a:r>
            <a:r>
              <a:rPr lang="en-US" altLang="en-US" sz="2000" dirty="0">
                <a:ea typeface="新細明體" pitchFamily="18" charset="-120"/>
              </a:rPr>
              <a:t>]’ is in the world coordinates (</a:t>
            </a:r>
            <a:r>
              <a:rPr lang="en-US" altLang="en-US" sz="2000" dirty="0">
                <a:solidFill>
                  <a:srgbClr val="0070C0"/>
                </a:solidFill>
                <a:ea typeface="新細明體" pitchFamily="18" charset="-120"/>
              </a:rPr>
              <a:t>blue/</a:t>
            </a:r>
            <a:r>
              <a:rPr lang="en-US" altLang="en-US" sz="2000" dirty="0" err="1">
                <a:solidFill>
                  <a:srgbClr val="0070C0"/>
                </a:solidFill>
                <a:ea typeface="新細明體" pitchFamily="18" charset="-120"/>
              </a:rPr>
              <a:t>solid_axes</a:t>
            </a:r>
            <a:r>
              <a:rPr lang="en-US" altLang="en-US" sz="2000" dirty="0">
                <a:ea typeface="新細明體" pitchFamily="18" charset="-120"/>
              </a:rPr>
              <a:t>) is the same vector [</a:t>
            </a:r>
            <a:r>
              <a:rPr lang="en-US" altLang="en-US" sz="2000" dirty="0" err="1">
                <a:ea typeface="新細明體" pitchFamily="18" charset="-120"/>
              </a:rPr>
              <a:t>Xc,Yc,Zc</a:t>
            </a:r>
            <a:r>
              <a:rPr lang="en-US" altLang="en-US" sz="2000" dirty="0">
                <a:ea typeface="新細明體" pitchFamily="18" charset="-120"/>
              </a:rPr>
              <a:t>]’ in the camera coordinates (</a:t>
            </a:r>
            <a:r>
              <a:rPr lang="en-US" altLang="en-US" sz="2000" dirty="0">
                <a:solidFill>
                  <a:srgbClr val="FF0000"/>
                </a:solidFill>
                <a:ea typeface="新細明體" pitchFamily="18" charset="-120"/>
              </a:rPr>
              <a:t>red/</a:t>
            </a:r>
            <a:r>
              <a:rPr lang="en-US" altLang="en-US" sz="2000" dirty="0" err="1">
                <a:solidFill>
                  <a:srgbClr val="FF0000"/>
                </a:solidFill>
                <a:ea typeface="新細明體" pitchFamily="18" charset="-120"/>
              </a:rPr>
              <a:t>dash_axes</a:t>
            </a:r>
            <a:r>
              <a:rPr lang="en-US" altLang="en-US" sz="2000" dirty="0">
                <a:ea typeface="新細明體" pitchFamily="18" charset="-120"/>
              </a:rPr>
              <a:t>)</a:t>
            </a:r>
          </a:p>
          <a:p>
            <a:r>
              <a:rPr lang="en-US" altLang="en-US" sz="1800" dirty="0">
                <a:ea typeface="新細明體" pitchFamily="18" charset="-120"/>
              </a:rPr>
              <a:t>Z-axis is facing you</a:t>
            </a:r>
          </a:p>
        </p:txBody>
      </p:sp>
      <p:cxnSp>
        <p:nvCxnSpPr>
          <p:cNvPr id="7" name="Straight Arrow Connector 6"/>
          <p:cNvCxnSpPr/>
          <p:nvPr/>
        </p:nvCxnSpPr>
        <p:spPr>
          <a:xfrm>
            <a:off x="817563" y="3348038"/>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7563" y="3354388"/>
            <a:ext cx="1587" cy="187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7563" y="3348038"/>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263" y="2786063"/>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19150" y="3659188"/>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74713" y="3671888"/>
            <a:ext cx="384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40971" name="TextBox 30"/>
          <p:cNvSpPr txBox="1">
            <a:spLocks noChangeArrowheads="1"/>
          </p:cNvSpPr>
          <p:nvPr/>
        </p:nvSpPr>
        <p:spPr bwMode="auto">
          <a:xfrm>
            <a:off x="376238" y="48974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2" name="TextBox 31"/>
          <p:cNvSpPr txBox="1">
            <a:spLocks noChangeArrowheads="1"/>
          </p:cNvSpPr>
          <p:nvPr/>
        </p:nvSpPr>
        <p:spPr bwMode="auto">
          <a:xfrm>
            <a:off x="3316288" y="2919413"/>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0973" name="TextBox 32"/>
          <p:cNvSpPr txBox="1">
            <a:spLocks noChangeArrowheads="1"/>
          </p:cNvSpPr>
          <p:nvPr/>
        </p:nvSpPr>
        <p:spPr bwMode="auto">
          <a:xfrm>
            <a:off x="747423" y="2539897"/>
            <a:ext cx="406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c</a:t>
            </a:r>
            <a:endParaRPr lang="en-US" altLang="en-US" sz="1800" i="1" baseline="-25000" dirty="0">
              <a:latin typeface="Verdana" pitchFamily="34" charset="0"/>
            </a:endParaRPr>
          </a:p>
        </p:txBody>
      </p:sp>
      <p:sp>
        <p:nvSpPr>
          <p:cNvPr id="16" name="Freeform 15"/>
          <p:cNvSpPr/>
          <p:nvPr/>
        </p:nvSpPr>
        <p:spPr>
          <a:xfrm>
            <a:off x="1069975" y="3160713"/>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60475" y="3001963"/>
            <a:ext cx="385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24" name="Straight Arrow Connector 23"/>
          <p:cNvCxnSpPr/>
          <p:nvPr/>
        </p:nvCxnSpPr>
        <p:spPr>
          <a:xfrm>
            <a:off x="819150" y="3348038"/>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463675" y="2728913"/>
            <a:ext cx="2154238" cy="248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616325" y="5218113"/>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5045075" y="685800"/>
                <a:ext cx="4030663" cy="1422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1400" i="0" smtClean="0">
                          <a:solidFill>
                            <a:srgbClr val="000000"/>
                          </a:solidFill>
                          <a:latin typeface="Cambria Math" panose="02040503050406030204" pitchFamily="18" charset="0"/>
                        </a:rPr>
                        <m:t>Case</m:t>
                      </m:r>
                      <m:r>
                        <m:rPr>
                          <m:nor/>
                        </m:rPr>
                        <a:rPr lang="en-US" sz="1400" i="0" smtClean="0">
                          <a:solidFill>
                            <a:srgbClr val="000000"/>
                          </a:solidFill>
                          <a:latin typeface="Cambria Math" panose="02040503050406030204" pitchFamily="18" charset="0"/>
                        </a:rPr>
                        <m:t> </m:t>
                      </m:r>
                      <m:d>
                        <m:dPr>
                          <m:ctrlPr>
                            <a:rPr lang="en-US" sz="1400" i="1">
                              <a:solidFill>
                                <a:srgbClr val="000000"/>
                              </a:solidFill>
                              <a:latin typeface="Cambria Math" panose="02040503050406030204" pitchFamily="18" charset="0"/>
                            </a:rPr>
                          </m:ctrlPr>
                        </m:dPr>
                        <m:e>
                          <m:r>
                            <a:rPr lang="en-US" sz="1400" i="0">
                              <a:solidFill>
                                <a:srgbClr val="000000"/>
                              </a:solidFill>
                              <a:latin typeface="Cambria Math" panose="02040503050406030204" pitchFamily="18" charset="0"/>
                            </a:rPr>
                            <m:t>1</m:t>
                          </m:r>
                        </m:e>
                      </m:d>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Rotate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about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Z</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axis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only</m:t>
                      </m:r>
                      <m:r>
                        <m:rPr>
                          <m:nor/>
                        </m:rPr>
                        <a:rPr lang="en-US" sz="1400" i="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=0,</m:t>
                      </m:r>
                    </m:oMath>
                  </m:oMathPara>
                </a14:m>
                <a:endParaRPr lang="en-US" sz="14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𝑐</m:t>
                                    </m:r>
                                  </m:sub>
                                </m:sSub>
                              </m:e>
                            </m:mr>
                          </m:m>
                        </m:e>
                      </m:d>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𝑅</m:t>
                          </m:r>
                        </m:e>
                        <m:sub>
                          <m:r>
                            <a:rPr lang="en-US" sz="1400" b="0" i="1" smtClean="0">
                              <a:solidFill>
                                <a:srgbClr val="000000"/>
                              </a:solidFill>
                              <a:latin typeface="Cambria Math" panose="02040503050406030204" pitchFamily="18" charset="0"/>
                            </a:rPr>
                            <m:t>𝑐</m:t>
                          </m:r>
                          <m:r>
                            <a:rPr lang="en-US" sz="1400" b="0" i="1" smtClean="0">
                              <a:solidFill>
                                <a:srgbClr val="000000"/>
                              </a:solidFill>
                              <a:latin typeface="Cambria Math" panose="02040503050406030204" pitchFamily="18" charset="0"/>
                            </a:rPr>
                            <m:t>_</m:t>
                          </m:r>
                          <m:r>
                            <a:rPr lang="en-US" sz="1400" i="1">
                              <a:solidFill>
                                <a:srgbClr val="000000"/>
                              </a:solidFill>
                              <a:latin typeface="Cambria Math" panose="02040503050406030204" pitchFamily="18" charset="0"/>
                            </a:rPr>
                            <m:t>𝑧</m:t>
                          </m:r>
                        </m:sub>
                      </m:sSub>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m:t>
                                </m:r>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1</m:t>
                                </m:r>
                              </m:e>
                            </m:mr>
                          </m:m>
                        </m:e>
                      </m:d>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oMath>
                  </m:oMathPara>
                </a14:m>
                <a:br>
                  <a:rPr lang="en-US" sz="1400" dirty="0">
                    <a:solidFill>
                      <a:srgbClr val="000000"/>
                    </a:solidFill>
                  </a:rPr>
                </a:br>
                <a:endParaRPr lang="en-US" sz="1400"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5045075" y="685800"/>
                <a:ext cx="4030663" cy="1422400"/>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63725" y="5224463"/>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0984" name="TextBox 33"/>
          <p:cNvSpPr txBox="1">
            <a:spLocks noChangeArrowheads="1"/>
          </p:cNvSpPr>
          <p:nvPr/>
        </p:nvSpPr>
        <p:spPr bwMode="auto">
          <a:xfrm>
            <a:off x="2735263" y="5707063"/>
            <a:ext cx="162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i="1" u="sng">
                <a:solidFill>
                  <a:srgbClr val="00B050"/>
                </a:solidFill>
                <a:latin typeface="Verdana" pitchFamily="34" charset="0"/>
                <a:sym typeface="Symbol" pitchFamily="18" charset="2"/>
              </a:rPr>
              <a:t>X</a:t>
            </a:r>
            <a:r>
              <a:rPr lang="en-US" altLang="en-US" sz="1600" i="1" u="sng" baseline="-25000">
                <a:solidFill>
                  <a:srgbClr val="00B050"/>
                </a:solidFill>
                <a:latin typeface="Verdana" pitchFamily="34" charset="0"/>
                <a:sym typeface="Symbol" pitchFamily="18" charset="2"/>
              </a:rPr>
              <a:t>c</a:t>
            </a:r>
            <a:r>
              <a:rPr lang="en-US" altLang="en-US" sz="1600" i="1" u="sng">
                <a:solidFill>
                  <a:srgbClr val="00B050"/>
                </a:solidFill>
                <a:latin typeface="Verdana" pitchFamily="34" charset="0"/>
                <a:sym typeface="Symbol" pitchFamily="18" charset="2"/>
              </a:rPr>
              <a:t>=X</a:t>
            </a:r>
            <a:r>
              <a:rPr lang="en-US" altLang="en-US" sz="1600" i="1" u="sng" baseline="-25000">
                <a:solidFill>
                  <a:srgbClr val="00B050"/>
                </a:solidFill>
                <a:latin typeface="Verdana" pitchFamily="34" charset="0"/>
                <a:sym typeface="Symbol" pitchFamily="18" charset="2"/>
              </a:rPr>
              <a:t>w</a:t>
            </a:r>
            <a:r>
              <a:rPr lang="en-US" altLang="en-US" sz="1600" i="1" u="sng">
                <a:solidFill>
                  <a:srgbClr val="00B050"/>
                </a:solidFill>
                <a:latin typeface="Verdana" pitchFamily="34" charset="0"/>
                <a:sym typeface="Symbol" pitchFamily="18" charset="2"/>
              </a:rPr>
              <a:t>cos(</a:t>
            </a:r>
            <a:r>
              <a:rPr lang="en-US" altLang="en-US" sz="1600" u="sng">
                <a:solidFill>
                  <a:srgbClr val="00B050"/>
                </a:solidFill>
                <a:latin typeface="Verdana" pitchFamily="34" charset="0"/>
                <a:sym typeface="Symbol" pitchFamily="18" charset="2"/>
              </a:rPr>
              <a:t></a:t>
            </a:r>
            <a:r>
              <a:rPr lang="en-US" altLang="en-US" sz="1600" u="sng" baseline="-25000">
                <a:solidFill>
                  <a:srgbClr val="00B050"/>
                </a:solidFill>
                <a:latin typeface="Verdana" pitchFamily="34" charset="0"/>
                <a:sym typeface="Symbol" pitchFamily="18" charset="2"/>
              </a:rPr>
              <a:t>z</a:t>
            </a:r>
            <a:r>
              <a:rPr lang="en-US" altLang="en-US" sz="1600" i="1" u="sng">
                <a:solidFill>
                  <a:srgbClr val="00B050"/>
                </a:solidFill>
                <a:latin typeface="Verdana" pitchFamily="34" charset="0"/>
                <a:sym typeface="Symbol" pitchFamily="18" charset="2"/>
              </a:rPr>
              <a:t>)+Y</a:t>
            </a:r>
            <a:r>
              <a:rPr lang="en-US" altLang="en-US" sz="1600" i="1" u="sng" baseline="-25000">
                <a:solidFill>
                  <a:srgbClr val="00B050"/>
                </a:solidFill>
                <a:latin typeface="Verdana" pitchFamily="34" charset="0"/>
                <a:sym typeface="Symbol" pitchFamily="18" charset="2"/>
              </a:rPr>
              <a:t>w</a:t>
            </a:r>
            <a:r>
              <a:rPr lang="en-US" altLang="en-US" sz="1600" i="1" u="sng">
                <a:solidFill>
                  <a:srgbClr val="00B050"/>
                </a:solidFill>
                <a:latin typeface="Verdana" pitchFamily="34" charset="0"/>
                <a:sym typeface="Symbol" pitchFamily="18" charset="2"/>
              </a:rPr>
              <a:t>sin(</a:t>
            </a:r>
            <a:r>
              <a:rPr lang="en-US" altLang="en-US" sz="1600" u="sng">
                <a:solidFill>
                  <a:srgbClr val="00B050"/>
                </a:solidFill>
                <a:latin typeface="Verdana" pitchFamily="34" charset="0"/>
                <a:sym typeface="Symbol" pitchFamily="18" charset="2"/>
              </a:rPr>
              <a:t></a:t>
            </a:r>
            <a:r>
              <a:rPr lang="en-US" altLang="en-US" sz="1600" u="sng" baseline="-25000">
                <a:solidFill>
                  <a:srgbClr val="00B050"/>
                </a:solidFill>
                <a:latin typeface="Verdana" pitchFamily="34" charset="0"/>
                <a:sym typeface="Symbol" pitchFamily="18" charset="2"/>
              </a:rPr>
              <a:t>z</a:t>
            </a:r>
            <a:r>
              <a:rPr lang="en-US" altLang="en-US" sz="1600" i="1" u="sng">
                <a:solidFill>
                  <a:srgbClr val="00B050"/>
                </a:solidFill>
                <a:latin typeface="Verdana" pitchFamily="34" charset="0"/>
                <a:sym typeface="Symbol" pitchFamily="18" charset="2"/>
              </a:rPr>
              <a:t>)</a:t>
            </a:r>
            <a:endParaRPr lang="en-US" altLang="en-US" sz="1600" i="1" u="sng">
              <a:solidFill>
                <a:srgbClr val="00B050"/>
              </a:solidFill>
              <a:latin typeface="Verdana" pitchFamily="34" charset="0"/>
            </a:endParaRPr>
          </a:p>
        </p:txBody>
      </p:sp>
      <p:sp>
        <p:nvSpPr>
          <p:cNvPr id="40985" name="TextBox 28"/>
          <p:cNvSpPr txBox="1">
            <a:spLocks noChangeArrowheads="1"/>
          </p:cNvSpPr>
          <p:nvPr/>
        </p:nvSpPr>
        <p:spPr bwMode="auto">
          <a:xfrm>
            <a:off x="2987675" y="5148263"/>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30263" y="5272088"/>
            <a:ext cx="1166812" cy="1323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9072937" flipH="1">
            <a:off x="885825" y="3373438"/>
            <a:ext cx="309563" cy="142240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89" name="Rectangle 88"/>
          <p:cNvSpPr>
            <a:spLocks noChangeArrowheads="1"/>
          </p:cNvSpPr>
          <p:nvPr/>
        </p:nvSpPr>
        <p:spPr bwMode="auto">
          <a:xfrm>
            <a:off x="369888" y="4103688"/>
            <a:ext cx="12588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cos(</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a:latin typeface="Verdana" pitchFamily="34" charset="0"/>
            </a:endParaRPr>
          </a:p>
        </p:txBody>
      </p:sp>
      <p:sp>
        <p:nvSpPr>
          <p:cNvPr id="90" name="Right Brace 89"/>
          <p:cNvSpPr/>
          <p:nvPr/>
        </p:nvSpPr>
        <p:spPr>
          <a:xfrm rot="19140401" flipH="1">
            <a:off x="1128713" y="5262563"/>
            <a:ext cx="204787" cy="172085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91" name="Rectangle 90"/>
          <p:cNvSpPr>
            <a:spLocks noChangeArrowheads="1"/>
          </p:cNvSpPr>
          <p:nvPr/>
        </p:nvSpPr>
        <p:spPr bwMode="auto">
          <a:xfrm>
            <a:off x="269875" y="6091238"/>
            <a:ext cx="1192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sin(</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i="1">
              <a:latin typeface="Verdana" pitchFamily="34" charset="0"/>
            </a:endParaRPr>
          </a:p>
        </p:txBody>
      </p:sp>
      <p:sp>
        <p:nvSpPr>
          <p:cNvPr id="149" name="Freeform 148"/>
          <p:cNvSpPr/>
          <p:nvPr/>
        </p:nvSpPr>
        <p:spPr>
          <a:xfrm>
            <a:off x="2973388" y="5284788"/>
            <a:ext cx="176212" cy="234950"/>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3" name="Footer Placeholder 4"/>
          <p:cNvSpPr txBox="1">
            <a:spLocks/>
          </p:cNvSpPr>
          <p:nvPr/>
        </p:nvSpPr>
        <p:spPr bwMode="auto">
          <a:xfrm>
            <a:off x="5448300" y="6040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200">
              <a:solidFill>
                <a:srgbClr val="898989"/>
              </a:solidFill>
              <a:latin typeface="Verdana" pitchFamily="34" charset="0"/>
            </a:endParaRPr>
          </a:p>
        </p:txBody>
      </p:sp>
      <p:cxnSp>
        <p:nvCxnSpPr>
          <p:cNvPr id="151" name="Straight Arrow Connector 150"/>
          <p:cNvCxnSpPr/>
          <p:nvPr/>
        </p:nvCxnSpPr>
        <p:spPr>
          <a:xfrm>
            <a:off x="5487988" y="314166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38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41000" name="TextBox 30"/>
          <p:cNvSpPr txBox="1">
            <a:spLocks noChangeArrowheads="1"/>
          </p:cNvSpPr>
          <p:nvPr/>
        </p:nvSpPr>
        <p:spPr bwMode="auto">
          <a:xfrm>
            <a:off x="5045075" y="4757738"/>
            <a:ext cx="469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41001" name="TextBox 31"/>
          <p:cNvSpPr txBox="1">
            <a:spLocks noChangeArrowheads="1"/>
          </p:cNvSpPr>
          <p:nvPr/>
        </p:nvSpPr>
        <p:spPr bwMode="auto">
          <a:xfrm>
            <a:off x="7986713" y="2713038"/>
            <a:ext cx="454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160" name="Freeform 159"/>
          <p:cNvSpPr/>
          <p:nvPr/>
        </p:nvSpPr>
        <p:spPr>
          <a:xfrm>
            <a:off x="5740400" y="2957513"/>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930900" y="2798763"/>
            <a:ext cx="38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34100" y="2522538"/>
            <a:ext cx="2154238" cy="249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534150" y="5018088"/>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10" name="TextBox 30"/>
          <p:cNvSpPr txBox="1">
            <a:spLocks noChangeArrowheads="1"/>
          </p:cNvSpPr>
          <p:nvPr/>
        </p:nvSpPr>
        <p:spPr bwMode="auto">
          <a:xfrm>
            <a:off x="7162800" y="5256213"/>
            <a:ext cx="423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c</a:t>
            </a:r>
            <a:endParaRPr lang="en-US" altLang="en-US" sz="1800" i="1" baseline="-25000">
              <a:latin typeface="Verdana" pitchFamily="34" charset="0"/>
            </a:endParaRPr>
          </a:p>
        </p:txBody>
      </p:sp>
      <p:sp>
        <p:nvSpPr>
          <p:cNvPr id="169" name="Oval 168"/>
          <p:cNvSpPr/>
          <p:nvPr/>
        </p:nvSpPr>
        <p:spPr>
          <a:xfrm>
            <a:off x="5392738" y="3062288"/>
            <a:ext cx="1555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1012" name="TextBox 28"/>
          <p:cNvSpPr txBox="1">
            <a:spLocks noChangeArrowheads="1"/>
          </p:cNvSpPr>
          <p:nvPr/>
        </p:nvSpPr>
        <p:spPr bwMode="auto">
          <a:xfrm>
            <a:off x="7658100" y="4941888"/>
            <a:ext cx="385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cxnSp>
        <p:nvCxnSpPr>
          <p:cNvPr id="171" name="Straight Connector 170"/>
          <p:cNvCxnSpPr/>
          <p:nvPr/>
        </p:nvCxnSpPr>
        <p:spPr>
          <a:xfrm flipV="1">
            <a:off x="5500688" y="4256088"/>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49775" y="3944938"/>
            <a:ext cx="2155825" cy="2441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3" name="Right Brace 172"/>
          <p:cNvSpPr/>
          <p:nvPr/>
        </p:nvSpPr>
        <p:spPr>
          <a:xfrm rot="3071975">
            <a:off x="6013450" y="4383088"/>
            <a:ext cx="320675" cy="981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1016" name="Rectangle 173"/>
          <p:cNvSpPr>
            <a:spLocks noChangeArrowheads="1"/>
          </p:cNvSpPr>
          <p:nvPr/>
        </p:nvSpPr>
        <p:spPr bwMode="auto">
          <a:xfrm>
            <a:off x="5930900" y="4948238"/>
            <a:ext cx="1209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sin(</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a:latin typeface="Verdana" pitchFamily="34" charset="0"/>
            </a:endParaRPr>
          </a:p>
        </p:txBody>
      </p:sp>
      <p:sp>
        <p:nvSpPr>
          <p:cNvPr id="175" name="Right Brace 174"/>
          <p:cNvSpPr/>
          <p:nvPr/>
        </p:nvSpPr>
        <p:spPr>
          <a:xfrm rot="2958717">
            <a:off x="7403306" y="4901407"/>
            <a:ext cx="441325" cy="199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177" name="Freeform 176"/>
          <p:cNvSpPr/>
          <p:nvPr/>
        </p:nvSpPr>
        <p:spPr>
          <a:xfrm>
            <a:off x="7643813" y="5081588"/>
            <a:ext cx="176212" cy="231775"/>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9" name="Rectangle 177"/>
          <p:cNvSpPr>
            <a:spLocks noChangeArrowheads="1"/>
          </p:cNvSpPr>
          <p:nvPr/>
        </p:nvSpPr>
        <p:spPr bwMode="auto">
          <a:xfrm>
            <a:off x="5934250" y="2175947"/>
            <a:ext cx="3029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err="1">
                <a:solidFill>
                  <a:srgbClr val="00B050"/>
                </a:solidFill>
                <a:latin typeface="Verdana" pitchFamily="34" charset="0"/>
                <a:sym typeface="Symbol" pitchFamily="18" charset="2"/>
              </a:rPr>
              <a:t>Y</a:t>
            </a:r>
            <a:r>
              <a:rPr lang="en-US" altLang="en-US" sz="1800" i="1" u="sng" baseline="-25000" dirty="0" err="1">
                <a:solidFill>
                  <a:srgbClr val="00B050"/>
                </a:solidFill>
                <a:latin typeface="Verdana" pitchFamily="34" charset="0"/>
                <a:sym typeface="Symbol" pitchFamily="18" charset="2"/>
              </a:rPr>
              <a:t>c</a:t>
            </a:r>
            <a:r>
              <a:rPr lang="en-US" altLang="en-US" sz="1800" i="1" u="sng" dirty="0">
                <a:solidFill>
                  <a:srgbClr val="00B050"/>
                </a:solidFill>
                <a:latin typeface="Verdana" pitchFamily="34" charset="0"/>
                <a:sym typeface="Symbol" pitchFamily="18" charset="2"/>
              </a:rPr>
              <a:t>= -</a:t>
            </a:r>
            <a:r>
              <a:rPr lang="en-US" altLang="en-US" sz="1800" i="1" u="sng" dirty="0" err="1">
                <a:solidFill>
                  <a:srgbClr val="00B050"/>
                </a:solidFill>
                <a:latin typeface="Verdana" pitchFamily="34" charset="0"/>
                <a:sym typeface="Symbol" pitchFamily="18" charset="2"/>
              </a:rPr>
              <a:t>X</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sin</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z</a:t>
            </a:r>
            <a:r>
              <a:rPr lang="en-US" altLang="en-US" sz="1800" i="1" u="sng" dirty="0">
                <a:solidFill>
                  <a:srgbClr val="00B050"/>
                </a:solidFill>
                <a:latin typeface="Verdana" pitchFamily="34" charset="0"/>
                <a:sym typeface="Symbol" pitchFamily="18" charset="2"/>
              </a:rPr>
              <a:t>)+</a:t>
            </a:r>
            <a:r>
              <a:rPr lang="en-US" altLang="en-US" sz="1800" i="1" u="sng" dirty="0" err="1">
                <a:solidFill>
                  <a:srgbClr val="00B050"/>
                </a:solidFill>
                <a:latin typeface="Verdana" pitchFamily="34" charset="0"/>
                <a:sym typeface="Symbol" pitchFamily="18" charset="2"/>
              </a:rPr>
              <a:t>Y</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cos</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z</a:t>
            </a:r>
            <a:r>
              <a:rPr lang="en-US" altLang="en-US" sz="1800" i="1" u="sng" dirty="0">
                <a:solidFill>
                  <a:srgbClr val="00B050"/>
                </a:solidFill>
                <a:latin typeface="Verdana" pitchFamily="34" charset="0"/>
                <a:sym typeface="Symbol" pitchFamily="18" charset="2"/>
              </a:rPr>
              <a:t>)</a:t>
            </a:r>
            <a:endParaRPr lang="en-US" altLang="en-US" sz="1800" i="1" u="sng" dirty="0">
              <a:solidFill>
                <a:srgbClr val="00B050"/>
              </a:solidFill>
              <a:latin typeface="Verdana" pitchFamily="34" charset="0"/>
            </a:endParaRPr>
          </a:p>
        </p:txBody>
      </p:sp>
      <p:sp>
        <p:nvSpPr>
          <p:cNvPr id="41020" name="Rectangle 179"/>
          <p:cNvSpPr>
            <a:spLocks noChangeArrowheads="1"/>
          </p:cNvSpPr>
          <p:nvPr/>
        </p:nvSpPr>
        <p:spPr bwMode="auto">
          <a:xfrm>
            <a:off x="7480300" y="6046788"/>
            <a:ext cx="12430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r>
              <a:rPr lang="en-US" altLang="en-US" sz="1800" i="1">
                <a:latin typeface="Verdana" pitchFamily="34" charset="0"/>
                <a:sym typeface="Symbol" pitchFamily="18" charset="2"/>
              </a:rPr>
              <a:t>cos(</a:t>
            </a: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r>
              <a:rPr lang="en-US" altLang="en-US" sz="1800" i="1">
                <a:latin typeface="Verdana" pitchFamily="34" charset="0"/>
                <a:sym typeface="Symbol" pitchFamily="18" charset="2"/>
              </a:rPr>
              <a:t>)</a:t>
            </a:r>
            <a:endParaRPr lang="en-US" altLang="en-US" sz="1800" i="1">
              <a:latin typeface="Verdana" pitchFamily="34" charset="0"/>
            </a:endParaRPr>
          </a:p>
        </p:txBody>
      </p:sp>
      <p:sp>
        <p:nvSpPr>
          <p:cNvPr id="41021" name="TextBox 180"/>
          <p:cNvSpPr txBox="1">
            <a:spLocks noChangeArrowheads="1"/>
          </p:cNvSpPr>
          <p:nvPr/>
        </p:nvSpPr>
        <p:spPr bwMode="auto">
          <a:xfrm>
            <a:off x="4383766" y="2208848"/>
            <a:ext cx="16698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dirty="0">
                <a:latin typeface="Verdana" pitchFamily="34" charset="0"/>
              </a:rPr>
              <a:t>Concentrate </a:t>
            </a:r>
          </a:p>
          <a:p>
            <a:pPr>
              <a:spcBef>
                <a:spcPct val="0"/>
              </a:spcBef>
              <a:buFontTx/>
              <a:buNone/>
            </a:pPr>
            <a:r>
              <a:rPr lang="en-US" altLang="en-US" sz="1800" u="sng" dirty="0">
                <a:latin typeface="Verdana" pitchFamily="34" charset="0"/>
              </a:rPr>
              <a:t>on </a:t>
            </a:r>
            <a:r>
              <a:rPr lang="en-US" altLang="en-US" sz="1800" u="sng" dirty="0" err="1">
                <a:latin typeface="Verdana" pitchFamily="34" charset="0"/>
              </a:rPr>
              <a:t>Yc</a:t>
            </a:r>
            <a:endParaRPr lang="en-US" altLang="en-US" sz="1800" u="sng" dirty="0">
              <a:latin typeface="Verdana" pitchFamily="34" charset="0"/>
            </a:endParaRPr>
          </a:p>
          <a:p>
            <a:pPr>
              <a:spcBef>
                <a:spcPct val="0"/>
              </a:spcBef>
              <a:buFontTx/>
              <a:buNone/>
            </a:pPr>
            <a:endParaRPr lang="en-US" altLang="en-US" sz="1800" dirty="0">
              <a:latin typeface="Verdana" pitchFamily="34" charset="0"/>
            </a:endParaRPr>
          </a:p>
        </p:txBody>
      </p:sp>
      <p:sp>
        <p:nvSpPr>
          <p:cNvPr id="41022" name="Rectangle 181"/>
          <p:cNvSpPr>
            <a:spLocks noChangeArrowheads="1"/>
          </p:cNvSpPr>
          <p:nvPr/>
        </p:nvSpPr>
        <p:spPr bwMode="auto">
          <a:xfrm>
            <a:off x="1681163" y="2570163"/>
            <a:ext cx="2316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a:latin typeface="Verdana" pitchFamily="34" charset="0"/>
              </a:rPr>
              <a:t>Concentrate on Xc</a:t>
            </a:r>
          </a:p>
        </p:txBody>
      </p:sp>
      <p:sp>
        <p:nvSpPr>
          <p:cNvPr id="183" name="Rectangle 182"/>
          <p:cNvSpPr/>
          <p:nvPr/>
        </p:nvSpPr>
        <p:spPr>
          <a:xfrm>
            <a:off x="230188" y="2338388"/>
            <a:ext cx="4038600" cy="4378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29125" y="2189475"/>
            <a:ext cx="4489450" cy="4543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85" name="Straight Connector 184"/>
          <p:cNvCxnSpPr/>
          <p:nvPr/>
        </p:nvCxnSpPr>
        <p:spPr>
          <a:xfrm flipV="1">
            <a:off x="4549775" y="3167063"/>
            <a:ext cx="938213"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ight Brace 68"/>
          <p:cNvSpPr/>
          <p:nvPr/>
        </p:nvSpPr>
        <p:spPr>
          <a:xfrm rot="13845655">
            <a:off x="1073263" y="2624569"/>
            <a:ext cx="129543" cy="605957"/>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49</a:t>
            </a:fld>
            <a:endParaRPr lang="en-US" altLang="en-US"/>
          </a:p>
        </p:txBody>
      </p:sp>
      <p:cxnSp>
        <p:nvCxnSpPr>
          <p:cNvPr id="5" name="Straight Arrow Connector 4">
            <a:extLst>
              <a:ext uri="{FF2B5EF4-FFF2-40B4-BE49-F238E27FC236}">
                <a16:creationId xmlns:a16="http://schemas.microsoft.com/office/drawing/2014/main" id="{A1915A39-A8B1-7395-7436-43A0DD08A20C}"/>
              </a:ext>
            </a:extLst>
          </p:cNvPr>
          <p:cNvCxnSpPr/>
          <p:nvPr/>
        </p:nvCxnSpPr>
        <p:spPr>
          <a:xfrm flipH="1">
            <a:off x="2209800" y="2895600"/>
            <a:ext cx="1295400" cy="1981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5EF91BC-1E5A-3208-7FBC-0888EBEA9679}"/>
              </a:ext>
            </a:extLst>
          </p:cNvPr>
          <p:cNvCxnSpPr>
            <a:cxnSpLocks/>
          </p:cNvCxnSpPr>
          <p:nvPr/>
        </p:nvCxnSpPr>
        <p:spPr>
          <a:xfrm flipH="1">
            <a:off x="5867400" y="2362200"/>
            <a:ext cx="228600" cy="457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40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Perspective model</a:t>
            </a:r>
          </a:p>
        </p:txBody>
      </p:sp>
      <p:sp>
        <p:nvSpPr>
          <p:cNvPr id="3" name="Content Placeholder 2"/>
          <p:cNvSpPr>
            <a:spLocks noGrp="1"/>
          </p:cNvSpPr>
          <p:nvPr>
            <p:ph type="subTitle" idx="1"/>
          </p:nvPr>
        </p:nvSpPr>
        <p:spPr/>
        <p:txBody>
          <a:bodyPr/>
          <a:lstStyle/>
          <a:p>
            <a:r>
              <a:rPr lang="en-US" dirty="0"/>
              <a:t>Pin hole camera</a:t>
            </a:r>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F6B5AEFD-0438-4757-9AC0-06361A4FF341}" type="slidenum">
              <a:rPr lang="en-US" altLang="en-US" smtClean="0"/>
              <a:pPr>
                <a:defRPr/>
              </a:pPr>
              <a:t>5</a:t>
            </a:fld>
            <a:endParaRPr lang="en-US" altLang="en-US"/>
          </a:p>
        </p:txBody>
      </p:sp>
    </p:spTree>
    <p:extLst>
      <p:ext uri="{BB962C8B-B14F-4D97-AF65-F5344CB8AC3E}">
        <p14:creationId xmlns:p14="http://schemas.microsoft.com/office/powerpoint/2010/main" val="939221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左大括弧 32">
            <a:extLst>
              <a:ext uri="{FF2B5EF4-FFF2-40B4-BE49-F238E27FC236}">
                <a16:creationId xmlns:a16="http://schemas.microsoft.com/office/drawing/2014/main" id="{63FCD980-2612-4BD1-AAFA-BDDC563D515B}"/>
              </a:ext>
            </a:extLst>
          </p:cNvPr>
          <p:cNvSpPr/>
          <p:nvPr/>
        </p:nvSpPr>
        <p:spPr>
          <a:xfrm>
            <a:off x="524471" y="3411532"/>
            <a:ext cx="254992" cy="2375218"/>
          </a:xfrm>
          <a:prstGeom prst="lef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74718" y="79424"/>
            <a:ext cx="4618737" cy="3983037"/>
          </a:xfrm>
        </p:spPr>
        <p:txBody>
          <a:bodyPr/>
          <a:lstStyle/>
          <a:p>
            <a:r>
              <a:rPr lang="en-US" altLang="en-US" sz="2000" dirty="0">
                <a:ea typeface="新細明體" pitchFamily="18" charset="-120"/>
              </a:rPr>
              <a:t>Camera coordinates rotated </a:t>
            </a:r>
            <a:r>
              <a:rPr lang="en-US" altLang="en-US" sz="2000" dirty="0">
                <a:ea typeface="新細明體" pitchFamily="18" charset="-120"/>
                <a:sym typeface="Symbol" pitchFamily="18" charset="2"/>
              </a:rPr>
              <a:t></a:t>
            </a:r>
            <a:r>
              <a:rPr lang="en-US" altLang="en-US" sz="2000" baseline="-25000" dirty="0">
                <a:ea typeface="新細明體" pitchFamily="18" charset="-120"/>
                <a:sym typeface="Symbol" pitchFamily="18" charset="2"/>
              </a:rPr>
              <a:t>y </a:t>
            </a:r>
            <a:r>
              <a:rPr lang="en-US" altLang="en-US" sz="2000" dirty="0">
                <a:ea typeface="新細明體" pitchFamily="18" charset="-120"/>
                <a:sym typeface="Symbol" pitchFamily="18" charset="2"/>
              </a:rPr>
              <a:t>about Y-axis relative to the world coordinates</a:t>
            </a:r>
            <a:endParaRPr lang="en-US" altLang="en-US" sz="2000" dirty="0">
              <a:ea typeface="新細明體" pitchFamily="18" charset="-120"/>
            </a:endParaRPr>
          </a:p>
          <a:p>
            <a:r>
              <a:rPr lang="en-US" altLang="en-US" sz="2000" dirty="0">
                <a:ea typeface="新細明體" pitchFamily="18" charset="-120"/>
              </a:rPr>
              <a:t>A vector Pw=[</a:t>
            </a:r>
            <a:r>
              <a:rPr lang="en-US" altLang="en-US" sz="2000" dirty="0" err="1">
                <a:ea typeface="新細明體" pitchFamily="18" charset="-120"/>
              </a:rPr>
              <a:t>Xw,Yw,Zw</a:t>
            </a:r>
            <a:r>
              <a:rPr lang="en-US" altLang="en-US" sz="2000" dirty="0">
                <a:ea typeface="新細明體" pitchFamily="18" charset="-120"/>
              </a:rPr>
              <a:t>]’ is in the world coordinates (green/</a:t>
            </a:r>
            <a:r>
              <a:rPr lang="en-US" altLang="en-US" sz="2000" dirty="0" err="1">
                <a:ea typeface="新細明體" pitchFamily="18" charset="-120"/>
              </a:rPr>
              <a:t>dotted_axes</a:t>
            </a:r>
            <a:r>
              <a:rPr lang="en-US" altLang="en-US" sz="2000" dirty="0">
                <a:ea typeface="新細明體" pitchFamily="18" charset="-120"/>
              </a:rPr>
              <a:t>) is the same vector [</a:t>
            </a:r>
            <a:r>
              <a:rPr lang="en-US" altLang="en-US" sz="2000" dirty="0" err="1">
                <a:ea typeface="新細明體" pitchFamily="18" charset="-120"/>
              </a:rPr>
              <a:t>Xc,Yc,Zc</a:t>
            </a:r>
            <a:r>
              <a:rPr lang="en-US" altLang="en-US" sz="2000" dirty="0">
                <a:ea typeface="新細明體" pitchFamily="18" charset="-120"/>
              </a:rPr>
              <a:t>]’ in the camera coordinates (red/</a:t>
            </a:r>
            <a:r>
              <a:rPr lang="en-US" altLang="en-US" sz="2000" dirty="0" err="1">
                <a:ea typeface="新細明體" pitchFamily="18" charset="-120"/>
              </a:rPr>
              <a:t>dash_axes</a:t>
            </a:r>
            <a:r>
              <a:rPr lang="en-US" altLang="en-US" sz="2000" dirty="0">
                <a:ea typeface="新細明體" pitchFamily="18" charset="-120"/>
              </a:rPr>
              <a:t>)</a:t>
            </a:r>
          </a:p>
          <a:p>
            <a:r>
              <a:rPr lang="en-US" altLang="en-US" sz="2000" dirty="0">
                <a:ea typeface="新細明體" pitchFamily="18" charset="-120"/>
              </a:rPr>
              <a:t>Y-axis is facing away from you</a:t>
            </a:r>
          </a:p>
        </p:txBody>
      </p:sp>
      <p:cxnSp>
        <p:nvCxnSpPr>
          <p:cNvPr id="7" name="Straight Arrow Connector 6"/>
          <p:cNvCxnSpPr/>
          <p:nvPr/>
        </p:nvCxnSpPr>
        <p:spPr>
          <a:xfrm>
            <a:off x="846138" y="3345830"/>
            <a:ext cx="2779712" cy="1270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874713" y="3382341"/>
            <a:ext cx="49212" cy="1884984"/>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47724" y="3376925"/>
            <a:ext cx="2093912" cy="2409825"/>
          </a:xfrm>
          <a:prstGeom prst="straightConnector1">
            <a:avLst/>
          </a:prstGeom>
          <a:ln w="38100" cmpd="sng">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68" idx="7"/>
          </p:cNvCxnSpPr>
          <p:nvPr/>
        </p:nvCxnSpPr>
        <p:spPr>
          <a:xfrm flipV="1">
            <a:off x="853749" y="2774061"/>
            <a:ext cx="698774" cy="518395"/>
          </a:xfrm>
          <a:prstGeom prst="straightConnector1">
            <a:avLst/>
          </a:prstGeom>
          <a:ln w="38100" cmpd="sng">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75811" y="3745235"/>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90423" y="3781426"/>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0971" name="TextBox 30"/>
          <p:cNvSpPr txBox="1">
            <a:spLocks noChangeArrowheads="1"/>
          </p:cNvSpPr>
          <p:nvPr/>
        </p:nvSpPr>
        <p:spPr bwMode="auto">
          <a:xfrm>
            <a:off x="3232374" y="5409505"/>
            <a:ext cx="12202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sin</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a:p>
            <a:pPr>
              <a:spcBef>
                <a:spcPct val="0"/>
              </a:spcBef>
              <a:buFontTx/>
              <a:buNone/>
            </a:pPr>
            <a:endParaRPr lang="en-US" altLang="en-US" sz="1800" i="1" baseline="-25000" dirty="0">
              <a:latin typeface="Verdana" pitchFamily="34" charset="0"/>
            </a:endParaRPr>
          </a:p>
        </p:txBody>
      </p:sp>
      <p:sp>
        <p:nvSpPr>
          <p:cNvPr id="40972" name="TextBox 31"/>
          <p:cNvSpPr txBox="1">
            <a:spLocks noChangeArrowheads="1"/>
          </p:cNvSpPr>
          <p:nvPr/>
        </p:nvSpPr>
        <p:spPr bwMode="auto">
          <a:xfrm>
            <a:off x="3316288" y="2919413"/>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solidFill>
                  <a:srgbClr val="FF0000"/>
                </a:solidFill>
                <a:latin typeface="Verdana" pitchFamily="34" charset="0"/>
                <a:sym typeface="Symbol" pitchFamily="18" charset="2"/>
              </a:rPr>
              <a:t>Z</a:t>
            </a:r>
            <a:r>
              <a:rPr lang="en-US" altLang="en-US" sz="1800" i="1" baseline="-25000" dirty="0" err="1">
                <a:solidFill>
                  <a:srgbClr val="FF0000"/>
                </a:solidFill>
                <a:latin typeface="Verdana" pitchFamily="34" charset="0"/>
                <a:sym typeface="Symbol" pitchFamily="18" charset="2"/>
              </a:rPr>
              <a:t>c</a:t>
            </a:r>
            <a:endParaRPr lang="en-US" altLang="en-US" sz="1800" i="1" baseline="-25000" dirty="0">
              <a:solidFill>
                <a:srgbClr val="FF0000"/>
              </a:solidFill>
              <a:latin typeface="Verdana" pitchFamily="34" charset="0"/>
            </a:endParaRPr>
          </a:p>
        </p:txBody>
      </p:sp>
      <p:sp>
        <p:nvSpPr>
          <p:cNvPr id="16" name="Freeform 15"/>
          <p:cNvSpPr/>
          <p:nvPr/>
        </p:nvSpPr>
        <p:spPr>
          <a:xfrm>
            <a:off x="1134818" y="3136990"/>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89636" y="300439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24" name="Straight Arrow Connector 23"/>
          <p:cNvCxnSpPr/>
          <p:nvPr/>
        </p:nvCxnSpPr>
        <p:spPr>
          <a:xfrm>
            <a:off x="874713" y="3348037"/>
            <a:ext cx="2778125" cy="1876425"/>
          </a:xfrm>
          <a:prstGeom prst="straightConnector1">
            <a:avLst/>
          </a:prstGeom>
          <a:ln w="127000" cmpd="tri">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stCxn id="40978" idx="1"/>
          </p:cNvCxnSpPr>
          <p:nvPr/>
        </p:nvCxnSpPr>
        <p:spPr>
          <a:xfrm flipH="1" flipV="1">
            <a:off x="1554112" y="2785754"/>
            <a:ext cx="1976490" cy="2447000"/>
          </a:xfrm>
          <a:prstGeom prst="line">
            <a:avLst/>
          </a:prstGeom>
          <a:ln cmpd="sng">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530602" y="5047016"/>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00B050"/>
                </a:solidFill>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4756140" y="683688"/>
                <a:ext cx="4283075" cy="1270009"/>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1400" i="0" smtClean="0">
                          <a:solidFill>
                            <a:srgbClr val="000000"/>
                          </a:solidFill>
                          <a:latin typeface="Cambria Math" panose="02040503050406030204" pitchFamily="18" charset="0"/>
                        </a:rPr>
                        <m:t>Case</m:t>
                      </m:r>
                      <m:r>
                        <m:rPr>
                          <m:nor/>
                        </m:rPr>
                        <a:rPr lang="en-US" sz="1400" i="0" smtClean="0">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m:t>
                      </m:r>
                      <m:r>
                        <a:rPr lang="en-US" sz="1400" i="0">
                          <a:solidFill>
                            <a:srgbClr val="000000"/>
                          </a:solidFill>
                          <a:latin typeface="Cambria Math" panose="02040503050406030204" pitchFamily="18" charset="0"/>
                        </a:rPr>
                        <m:t>2</m:t>
                      </m:r>
                      <m:r>
                        <a:rPr lang="en-US" sz="1400" i="1">
                          <a:solidFill>
                            <a:srgbClr val="000000"/>
                          </a:solidFill>
                          <a:latin typeface="Cambria Math" panose="02040503050406030204" pitchFamily="18" charset="0"/>
                        </a:rPr>
                        <m: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Rotate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about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Y</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axis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only</m:t>
                      </m:r>
                      <m:r>
                        <m:rPr>
                          <m:nor/>
                        </m:rPr>
                        <a:rPr lang="en-US" sz="1400" i="0">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=0,</m:t>
                      </m:r>
                    </m:oMath>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𝑐</m:t>
                                    </m:r>
                                  </m:sub>
                                </m:sSub>
                              </m:e>
                            </m:mr>
                          </m:m>
                        </m:e>
                      </m:d>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𝑅</m:t>
                          </m:r>
                        </m:e>
                        <m:sub>
                          <m:r>
                            <a:rPr lang="en-US" sz="1400" b="0" i="1" smtClean="0">
                              <a:solidFill>
                                <a:srgbClr val="000000"/>
                              </a:solidFill>
                              <a:latin typeface="Cambria Math" panose="02040503050406030204" pitchFamily="18" charset="0"/>
                            </a:rPr>
                            <m:t>𝑐</m:t>
                          </m:r>
                          <m:r>
                            <a:rPr lang="en-US" sz="1400" b="0" i="1" smtClean="0">
                              <a:solidFill>
                                <a:srgbClr val="000000"/>
                              </a:solidFill>
                              <a:latin typeface="Cambria Math" panose="02040503050406030204" pitchFamily="18" charset="0"/>
                            </a:rPr>
                            <m:t>_</m:t>
                          </m:r>
                          <m:r>
                            <a:rPr lang="en-US" sz="1400" i="1">
                              <a:solidFill>
                                <a:srgbClr val="000000"/>
                              </a:solidFill>
                              <a:latin typeface="Cambria Math" panose="02040503050406030204" pitchFamily="18" charset="0"/>
                            </a:rPr>
                            <m:t>𝑦</m:t>
                          </m:r>
                        </m:sub>
                      </m:sSub>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m:t>
                                </m:r>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m:t>
                                </m:r>
                              </m:e>
                            </m:mr>
                            <m:mr>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mr>
                            <m:mr>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m:t>
                                </m:r>
                              </m:e>
                              <m:e>
                                <m:r>
                                  <a:rPr lang="en-US" sz="1400" i="1">
                                    <a:solidFill>
                                      <a:srgbClr val="000000"/>
                                    </a:solidFill>
                                    <a:latin typeface="Cambria Math" panose="02040503050406030204" pitchFamily="18" charset="0"/>
                                  </a:rPr>
                                  <m:t>0</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m:t>
                                </m:r>
                              </m:e>
                            </m:mr>
                          </m:m>
                        </m:e>
                      </m:d>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oMath>
                  </m:oMathPara>
                </a14:m>
                <a:endParaRPr lang="en-US" sz="1400"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4756140" y="683688"/>
                <a:ext cx="4283075" cy="1270009"/>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2894012" y="5224463"/>
            <a:ext cx="678520" cy="538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0985" name="TextBox 28"/>
          <p:cNvSpPr txBox="1">
            <a:spLocks noChangeArrowheads="1"/>
          </p:cNvSpPr>
          <p:nvPr/>
        </p:nvSpPr>
        <p:spPr bwMode="auto">
          <a:xfrm>
            <a:off x="3186774" y="5090532"/>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89" name="Rectangle 88"/>
          <p:cNvSpPr>
            <a:spLocks noChangeArrowheads="1"/>
          </p:cNvSpPr>
          <p:nvPr/>
        </p:nvSpPr>
        <p:spPr bwMode="auto">
          <a:xfrm>
            <a:off x="164312" y="4440286"/>
            <a:ext cx="1365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sym typeface="Symbol" pitchFamily="18" charset="2"/>
            </a:endParaRPr>
          </a:p>
          <a:p>
            <a:pPr>
              <a:spcBef>
                <a:spcPct val="0"/>
              </a:spcBef>
              <a:buNone/>
            </a:pPr>
            <a:r>
              <a:rPr lang="en-US" altLang="en-US" sz="1800" i="1" dirty="0">
                <a:latin typeface="Verdana" pitchFamily="34" charset="0"/>
                <a:sym typeface="Symbol" pitchFamily="18" charset="2"/>
              </a:rPr>
              <a:t>cos(</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149" name="Freeform 148"/>
          <p:cNvSpPr/>
          <p:nvPr/>
        </p:nvSpPr>
        <p:spPr>
          <a:xfrm>
            <a:off x="3232374" y="5198569"/>
            <a:ext cx="65660" cy="247621"/>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1" name="Straight Arrow Connector 150"/>
          <p:cNvCxnSpPr/>
          <p:nvPr/>
        </p:nvCxnSpPr>
        <p:spPr>
          <a:xfrm>
            <a:off x="5487988" y="3141663"/>
            <a:ext cx="2779712" cy="1270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sng">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sng">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41001" name="TextBox 31"/>
          <p:cNvSpPr txBox="1">
            <a:spLocks noChangeArrowheads="1"/>
          </p:cNvSpPr>
          <p:nvPr/>
        </p:nvSpPr>
        <p:spPr bwMode="auto">
          <a:xfrm>
            <a:off x="7986713" y="271303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solidFill>
                  <a:srgbClr val="FF0000"/>
                </a:solidFill>
                <a:latin typeface="Verdana" pitchFamily="34" charset="0"/>
                <a:sym typeface="Symbol" pitchFamily="18" charset="2"/>
              </a:rPr>
              <a:t>Z</a:t>
            </a:r>
            <a:r>
              <a:rPr lang="en-US" altLang="en-US" sz="1800" i="1" baseline="-25000" dirty="0" err="1">
                <a:solidFill>
                  <a:srgbClr val="FF0000"/>
                </a:solidFill>
                <a:latin typeface="Verdana" pitchFamily="34" charset="0"/>
                <a:sym typeface="Symbol" pitchFamily="18" charset="2"/>
              </a:rPr>
              <a:t>c</a:t>
            </a:r>
            <a:endParaRPr lang="en-US" altLang="en-US" sz="1800" i="1" baseline="-25000" dirty="0">
              <a:solidFill>
                <a:srgbClr val="FF0000"/>
              </a:solidFill>
              <a:latin typeface="Verdana" pitchFamily="34" charset="0"/>
            </a:endParaRPr>
          </a:p>
        </p:txBody>
      </p:sp>
      <p:sp>
        <p:nvSpPr>
          <p:cNvPr id="160" name="Freeform 159"/>
          <p:cNvSpPr/>
          <p:nvPr/>
        </p:nvSpPr>
        <p:spPr>
          <a:xfrm>
            <a:off x="5768091" y="2901065"/>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844598" y="2770424"/>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59162" y="2521899"/>
            <a:ext cx="2154238" cy="2492375"/>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00B050"/>
                </a:solidFill>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5392738" y="3062288"/>
            <a:ext cx="1555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1019" name="Rectangle 177"/>
          <p:cNvSpPr>
            <a:spLocks noChangeArrowheads="1"/>
          </p:cNvSpPr>
          <p:nvPr/>
        </p:nvSpPr>
        <p:spPr bwMode="auto">
          <a:xfrm>
            <a:off x="6062832" y="2025136"/>
            <a:ext cx="3108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solidFill>
                  <a:srgbClr val="FF0000"/>
                </a:solidFill>
                <a:latin typeface="Verdana" pitchFamily="34" charset="0"/>
                <a:sym typeface="Symbol" pitchFamily="18" charset="2"/>
              </a:rPr>
              <a:t>Z</a:t>
            </a:r>
            <a:r>
              <a:rPr lang="en-US" altLang="en-US" sz="1800" i="1" baseline="-25000" dirty="0" err="1">
                <a:solidFill>
                  <a:srgbClr val="FF0000"/>
                </a:solidFill>
                <a:latin typeface="Verdana" pitchFamily="34" charset="0"/>
                <a:sym typeface="Symbol" pitchFamily="18" charset="2"/>
              </a:rPr>
              <a:t>c</a:t>
            </a:r>
            <a:r>
              <a:rPr lang="en-US" altLang="en-US" sz="1800" i="1" dirty="0">
                <a:solidFill>
                  <a:srgbClr val="FF0000"/>
                </a:solidFill>
                <a:latin typeface="Verdana" pitchFamily="34" charset="0"/>
                <a:sym typeface="Symbol" pitchFamily="18" charset="2"/>
              </a:rPr>
              <a:t>=</a:t>
            </a:r>
            <a:r>
              <a:rPr lang="en-US" altLang="en-US" sz="1800" i="1" dirty="0" err="1">
                <a:solidFill>
                  <a:srgbClr val="FF0000"/>
                </a:solidFill>
                <a:latin typeface="Verdana" pitchFamily="34" charset="0"/>
                <a:sym typeface="Symbol" pitchFamily="18" charset="2"/>
              </a:rPr>
              <a:t>X</a:t>
            </a:r>
            <a:r>
              <a:rPr lang="en-US" altLang="en-US" sz="1800" i="1" baseline="-25000" dirty="0" err="1">
                <a:solidFill>
                  <a:srgbClr val="FF0000"/>
                </a:solidFill>
                <a:latin typeface="Verdana" pitchFamily="34" charset="0"/>
                <a:sym typeface="Symbol" pitchFamily="18" charset="2"/>
              </a:rPr>
              <a:t>w</a:t>
            </a:r>
            <a:r>
              <a:rPr lang="en-US" altLang="en-US" sz="1800" i="1" dirty="0" err="1">
                <a:solidFill>
                  <a:srgbClr val="FF0000"/>
                </a:solidFill>
                <a:latin typeface="Verdana" pitchFamily="34" charset="0"/>
                <a:sym typeface="Symbol" pitchFamily="18" charset="2"/>
              </a:rPr>
              <a:t>sin</a:t>
            </a:r>
            <a:r>
              <a:rPr lang="en-US" altLang="en-US" sz="1800" i="1" dirty="0">
                <a:solidFill>
                  <a:srgbClr val="FF0000"/>
                </a:solidFill>
                <a:latin typeface="Verdana" pitchFamily="34" charset="0"/>
                <a:sym typeface="Symbol" pitchFamily="18" charset="2"/>
              </a:rPr>
              <a:t>(</a:t>
            </a:r>
            <a:r>
              <a:rPr lang="en-US" altLang="en-US" sz="1800" dirty="0">
                <a:solidFill>
                  <a:srgbClr val="FF0000"/>
                </a:solidFill>
                <a:latin typeface="Verdana" pitchFamily="34" charset="0"/>
                <a:sym typeface="Symbol" pitchFamily="18" charset="2"/>
              </a:rPr>
              <a:t></a:t>
            </a:r>
            <a:r>
              <a:rPr lang="en-US" altLang="en-US" sz="1800" baseline="-25000" dirty="0">
                <a:solidFill>
                  <a:srgbClr val="FF0000"/>
                </a:solidFill>
                <a:latin typeface="Verdana" pitchFamily="34" charset="0"/>
                <a:sym typeface="Symbol" pitchFamily="18" charset="2"/>
              </a:rPr>
              <a:t>y</a:t>
            </a:r>
            <a:r>
              <a:rPr lang="en-US" altLang="en-US" sz="1800" i="1" dirty="0">
                <a:solidFill>
                  <a:srgbClr val="FF0000"/>
                </a:solidFill>
                <a:latin typeface="Verdana" pitchFamily="34" charset="0"/>
                <a:sym typeface="Symbol" pitchFamily="18" charset="2"/>
              </a:rPr>
              <a:t>)+</a:t>
            </a:r>
            <a:r>
              <a:rPr lang="en-US" altLang="en-US" sz="1800" i="1" dirty="0" err="1">
                <a:solidFill>
                  <a:srgbClr val="FF0000"/>
                </a:solidFill>
                <a:latin typeface="Verdana" pitchFamily="34" charset="0"/>
                <a:sym typeface="Symbol" pitchFamily="18" charset="2"/>
              </a:rPr>
              <a:t>Z</a:t>
            </a:r>
            <a:r>
              <a:rPr lang="en-US" altLang="en-US" sz="1800" i="1" baseline="-25000" dirty="0" err="1">
                <a:solidFill>
                  <a:srgbClr val="FF0000"/>
                </a:solidFill>
                <a:latin typeface="Verdana" pitchFamily="34" charset="0"/>
                <a:sym typeface="Symbol" pitchFamily="18" charset="2"/>
              </a:rPr>
              <a:t>w</a:t>
            </a:r>
            <a:r>
              <a:rPr lang="en-US" altLang="en-US" sz="1800" i="1" dirty="0" err="1">
                <a:solidFill>
                  <a:srgbClr val="FF0000"/>
                </a:solidFill>
                <a:latin typeface="Verdana" pitchFamily="34" charset="0"/>
                <a:sym typeface="Symbol" pitchFamily="18" charset="2"/>
              </a:rPr>
              <a:t>cos</a:t>
            </a:r>
            <a:r>
              <a:rPr lang="en-US" altLang="en-US" sz="1800" i="1" dirty="0">
                <a:solidFill>
                  <a:srgbClr val="FF0000"/>
                </a:solidFill>
                <a:latin typeface="Verdana" pitchFamily="34" charset="0"/>
                <a:sym typeface="Symbol" pitchFamily="18" charset="2"/>
              </a:rPr>
              <a:t>(</a:t>
            </a:r>
            <a:r>
              <a:rPr lang="en-US" altLang="en-US" sz="1800" dirty="0">
                <a:solidFill>
                  <a:srgbClr val="FF0000"/>
                </a:solidFill>
                <a:latin typeface="Verdana" pitchFamily="34" charset="0"/>
                <a:sym typeface="Symbol" pitchFamily="18" charset="2"/>
              </a:rPr>
              <a:t></a:t>
            </a:r>
            <a:r>
              <a:rPr lang="en-US" altLang="en-US" sz="1800" baseline="-25000" dirty="0">
                <a:solidFill>
                  <a:srgbClr val="FF0000"/>
                </a:solidFill>
                <a:latin typeface="Verdana" pitchFamily="34" charset="0"/>
                <a:sym typeface="Symbol" pitchFamily="18" charset="2"/>
              </a:rPr>
              <a:t>y</a:t>
            </a:r>
            <a:r>
              <a:rPr lang="en-US" altLang="en-US" sz="1800" i="1" dirty="0">
                <a:solidFill>
                  <a:srgbClr val="FF0000"/>
                </a:solidFill>
                <a:latin typeface="Verdana" pitchFamily="34" charset="0"/>
                <a:sym typeface="Symbol" pitchFamily="18" charset="2"/>
              </a:rPr>
              <a:t>)</a:t>
            </a:r>
          </a:p>
        </p:txBody>
      </p:sp>
      <p:sp>
        <p:nvSpPr>
          <p:cNvPr id="41021" name="TextBox 180"/>
          <p:cNvSpPr txBox="1">
            <a:spLocks noChangeArrowheads="1"/>
          </p:cNvSpPr>
          <p:nvPr/>
        </p:nvSpPr>
        <p:spPr bwMode="auto">
          <a:xfrm>
            <a:off x="4531192" y="1677119"/>
            <a:ext cx="20790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u="sng" dirty="0">
                <a:latin typeface="Verdana" pitchFamily="34" charset="0"/>
              </a:rPr>
              <a:t>Concentrate on </a:t>
            </a:r>
            <a:r>
              <a:rPr lang="en-US" altLang="en-US" sz="1600" u="sng" dirty="0" err="1">
                <a:latin typeface="Verdana" pitchFamily="34" charset="0"/>
              </a:rPr>
              <a:t>Zc</a:t>
            </a:r>
            <a:endParaRPr lang="en-US" altLang="en-US" sz="1600" u="sng" dirty="0">
              <a:latin typeface="Verdana" pitchFamily="34" charset="0"/>
            </a:endParaRPr>
          </a:p>
          <a:p>
            <a:pPr>
              <a:spcBef>
                <a:spcPct val="0"/>
              </a:spcBef>
              <a:buFontTx/>
              <a:buNone/>
            </a:pPr>
            <a:endParaRPr lang="en-US" altLang="en-US" sz="1800" dirty="0">
              <a:latin typeface="Verdana" pitchFamily="34" charset="0"/>
            </a:endParaRPr>
          </a:p>
        </p:txBody>
      </p:sp>
      <p:sp>
        <p:nvSpPr>
          <p:cNvPr id="41022" name="Rectangle 181"/>
          <p:cNvSpPr>
            <a:spLocks noChangeArrowheads="1"/>
          </p:cNvSpPr>
          <p:nvPr/>
        </p:nvSpPr>
        <p:spPr bwMode="auto">
          <a:xfrm>
            <a:off x="1681163" y="2570163"/>
            <a:ext cx="2384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dirty="0">
                <a:latin typeface="Verdana" pitchFamily="34" charset="0"/>
              </a:rPr>
              <a:t>Concentrate on </a:t>
            </a:r>
            <a:r>
              <a:rPr lang="en-US" altLang="en-US" sz="1800" u="sng" dirty="0" err="1">
                <a:solidFill>
                  <a:srgbClr val="FF0000"/>
                </a:solidFill>
                <a:latin typeface="Verdana" pitchFamily="34" charset="0"/>
              </a:rPr>
              <a:t>Xw</a:t>
            </a:r>
            <a:endParaRPr lang="en-US" altLang="en-US" sz="1800" u="sng" dirty="0">
              <a:solidFill>
                <a:srgbClr val="FF0000"/>
              </a:solidFill>
              <a:latin typeface="Verdana" pitchFamily="34" charset="0"/>
            </a:endParaRPr>
          </a:p>
        </p:txBody>
      </p:sp>
      <p:sp>
        <p:nvSpPr>
          <p:cNvPr id="183" name="Rectangle 182"/>
          <p:cNvSpPr/>
          <p:nvPr/>
        </p:nvSpPr>
        <p:spPr>
          <a:xfrm>
            <a:off x="230188" y="2338388"/>
            <a:ext cx="4038600" cy="4378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58473" y="1734613"/>
            <a:ext cx="4489450" cy="47312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3" name="Straight Connector 2"/>
          <p:cNvCxnSpPr>
            <a:stCxn id="68" idx="0"/>
            <a:endCxn id="68" idx="3"/>
          </p:cNvCxnSpPr>
          <p:nvPr/>
        </p:nvCxnSpPr>
        <p:spPr>
          <a:xfrm flipH="1">
            <a:off x="744864" y="3265488"/>
            <a:ext cx="54443" cy="157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1038" y="3061257"/>
            <a:ext cx="219354" cy="4978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69" idx="0"/>
            <a:endCxn id="169" idx="3"/>
          </p:cNvCxnSpPr>
          <p:nvPr/>
        </p:nvCxnSpPr>
        <p:spPr>
          <a:xfrm flipH="1">
            <a:off x="5415521" y="3062288"/>
            <a:ext cx="55005" cy="15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69" idx="1"/>
            <a:endCxn id="169" idx="5"/>
          </p:cNvCxnSpPr>
          <p:nvPr/>
        </p:nvCxnSpPr>
        <p:spPr>
          <a:xfrm>
            <a:off x="5415521" y="3088791"/>
            <a:ext cx="110009" cy="12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22626" y="3251358"/>
            <a:ext cx="497798" cy="2317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a:off x="751484" y="3165890"/>
            <a:ext cx="200083" cy="519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328237" y="2897514"/>
            <a:ext cx="219354" cy="4978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231151" y="3011246"/>
            <a:ext cx="497798" cy="2317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a:xfrm flipH="1">
            <a:off x="779463" y="2539355"/>
            <a:ext cx="159755" cy="543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pPr>
              <a:defRPr/>
            </a:pPr>
            <a:r>
              <a:rPr lang="en-US"/>
              <a:t>Cameras v240117a</a:t>
            </a:r>
          </a:p>
        </p:txBody>
      </p:sp>
      <p:sp>
        <p:nvSpPr>
          <p:cNvPr id="12" name="Slide Number Placeholder 11"/>
          <p:cNvSpPr>
            <a:spLocks noGrp="1"/>
          </p:cNvSpPr>
          <p:nvPr>
            <p:ph type="sldNum" sz="quarter" idx="12"/>
          </p:nvPr>
        </p:nvSpPr>
        <p:spPr/>
        <p:txBody>
          <a:bodyPr/>
          <a:lstStyle/>
          <a:p>
            <a:pPr>
              <a:defRPr/>
            </a:pPr>
            <a:fld id="{E4FFBAF8-9DE9-4118-BF91-893FBA4CEDE5}" type="slidenum">
              <a:rPr lang="en-US" altLang="en-US" smtClean="0"/>
              <a:pPr>
                <a:defRPr/>
              </a:pPr>
              <a:t>50</a:t>
            </a:fld>
            <a:endParaRPr lang="en-US" altLang="en-US"/>
          </a:p>
        </p:txBody>
      </p:sp>
      <p:cxnSp>
        <p:nvCxnSpPr>
          <p:cNvPr id="27" name="直線接點 26">
            <a:extLst>
              <a:ext uri="{FF2B5EF4-FFF2-40B4-BE49-F238E27FC236}">
                <a16:creationId xmlns:a16="http://schemas.microsoft.com/office/drawing/2014/main" id="{7CCFDCF6-3007-49CE-AF46-A3F2B3860B80}"/>
              </a:ext>
            </a:extLst>
          </p:cNvPr>
          <p:cNvCxnSpPr/>
          <p:nvPr/>
        </p:nvCxnSpPr>
        <p:spPr>
          <a:xfrm>
            <a:off x="522626" y="5762938"/>
            <a:ext cx="29063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右大括弧 33">
            <a:extLst>
              <a:ext uri="{FF2B5EF4-FFF2-40B4-BE49-F238E27FC236}">
                <a16:creationId xmlns:a16="http://schemas.microsoft.com/office/drawing/2014/main" id="{939A9F2C-C34D-4654-A427-285B65079C5C}"/>
              </a:ext>
            </a:extLst>
          </p:cNvPr>
          <p:cNvSpPr/>
          <p:nvPr/>
        </p:nvSpPr>
        <p:spPr>
          <a:xfrm>
            <a:off x="2979425" y="5240515"/>
            <a:ext cx="223687" cy="538474"/>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文字方塊 96">
            <a:extLst>
              <a:ext uri="{FF2B5EF4-FFF2-40B4-BE49-F238E27FC236}">
                <a16:creationId xmlns:a16="http://schemas.microsoft.com/office/drawing/2014/main" id="{744D7053-8DE3-46BD-A416-6E7BA482C029}"/>
              </a:ext>
            </a:extLst>
          </p:cNvPr>
          <p:cNvSpPr txBox="1"/>
          <p:nvPr/>
        </p:nvSpPr>
        <p:spPr>
          <a:xfrm>
            <a:off x="1427794" y="2484975"/>
            <a:ext cx="565386" cy="369332"/>
          </a:xfrm>
          <a:prstGeom prst="rect">
            <a:avLst/>
          </a:prstGeom>
          <a:noFill/>
        </p:spPr>
        <p:txBody>
          <a:bodyPr wrap="square">
            <a:spAutoFit/>
          </a:bodyPr>
          <a:lstStyle/>
          <a:p>
            <a:r>
              <a:rPr lang="en-US" altLang="en-US" sz="1800" i="1" dirty="0" err="1">
                <a:solidFill>
                  <a:srgbClr val="0070C0"/>
                </a:solidFill>
                <a:latin typeface="Verdana" pitchFamily="34" charset="0"/>
                <a:sym typeface="Symbol" pitchFamily="18" charset="2"/>
              </a:rPr>
              <a:t>Z</a:t>
            </a:r>
            <a:r>
              <a:rPr lang="en-US" altLang="en-US" sz="1800" i="1" baseline="-25000" dirty="0" err="1">
                <a:solidFill>
                  <a:srgbClr val="0070C0"/>
                </a:solidFill>
                <a:latin typeface="Verdana" pitchFamily="34" charset="0"/>
                <a:sym typeface="Symbol" pitchFamily="18" charset="2"/>
              </a:rPr>
              <a:t>w</a:t>
            </a:r>
            <a:endParaRPr lang="en-US" dirty="0">
              <a:solidFill>
                <a:srgbClr val="0070C0"/>
              </a:solidFill>
            </a:endParaRPr>
          </a:p>
        </p:txBody>
      </p:sp>
      <p:sp>
        <p:nvSpPr>
          <p:cNvPr id="99" name="文字方塊 98">
            <a:extLst>
              <a:ext uri="{FF2B5EF4-FFF2-40B4-BE49-F238E27FC236}">
                <a16:creationId xmlns:a16="http://schemas.microsoft.com/office/drawing/2014/main" id="{3BCDEF23-57D9-46CD-9FC2-727410C499AD}"/>
              </a:ext>
            </a:extLst>
          </p:cNvPr>
          <p:cNvSpPr txBox="1"/>
          <p:nvPr/>
        </p:nvSpPr>
        <p:spPr>
          <a:xfrm>
            <a:off x="2797957" y="5851246"/>
            <a:ext cx="631043" cy="369332"/>
          </a:xfrm>
          <a:prstGeom prst="rect">
            <a:avLst/>
          </a:prstGeom>
          <a:noFill/>
        </p:spPr>
        <p:txBody>
          <a:bodyPr wrap="square">
            <a:spAutoFit/>
          </a:bodyPr>
          <a:lstStyle/>
          <a:p>
            <a:r>
              <a:rPr lang="en-US" altLang="en-US" sz="1800" i="1" dirty="0" err="1">
                <a:solidFill>
                  <a:srgbClr val="0070C0"/>
                </a:solidFill>
                <a:latin typeface="Verdana" pitchFamily="34" charset="0"/>
                <a:sym typeface="Symbol" pitchFamily="18" charset="2"/>
              </a:rPr>
              <a:t>X</a:t>
            </a:r>
            <a:r>
              <a:rPr lang="en-US" altLang="en-US" sz="1800" i="1" baseline="-25000" dirty="0" err="1">
                <a:solidFill>
                  <a:srgbClr val="0070C0"/>
                </a:solidFill>
                <a:latin typeface="Verdana" pitchFamily="34" charset="0"/>
                <a:sym typeface="Symbol" pitchFamily="18" charset="2"/>
              </a:rPr>
              <a:t>w</a:t>
            </a:r>
            <a:endParaRPr lang="en-US" dirty="0">
              <a:solidFill>
                <a:srgbClr val="0070C0"/>
              </a:solidFill>
            </a:endParaRPr>
          </a:p>
        </p:txBody>
      </p:sp>
      <p:sp>
        <p:nvSpPr>
          <p:cNvPr id="37" name="右大括弧 36">
            <a:extLst>
              <a:ext uri="{FF2B5EF4-FFF2-40B4-BE49-F238E27FC236}">
                <a16:creationId xmlns:a16="http://schemas.microsoft.com/office/drawing/2014/main" id="{C2E99F58-4CEF-4967-8B17-30B6A1419744}"/>
              </a:ext>
            </a:extLst>
          </p:cNvPr>
          <p:cNvSpPr/>
          <p:nvPr/>
        </p:nvSpPr>
        <p:spPr>
          <a:xfrm>
            <a:off x="1185224" y="3373730"/>
            <a:ext cx="196555" cy="1817441"/>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文字方塊 101">
            <a:extLst>
              <a:ext uri="{FF2B5EF4-FFF2-40B4-BE49-F238E27FC236}">
                <a16:creationId xmlns:a16="http://schemas.microsoft.com/office/drawing/2014/main" id="{9A9183D7-92C6-4EB1-BBA5-20EE23028379}"/>
              </a:ext>
            </a:extLst>
          </p:cNvPr>
          <p:cNvSpPr txBox="1"/>
          <p:nvPr/>
        </p:nvSpPr>
        <p:spPr>
          <a:xfrm>
            <a:off x="1367529" y="4075454"/>
            <a:ext cx="4572000" cy="369332"/>
          </a:xfrm>
          <a:prstGeom prst="rect">
            <a:avLst/>
          </a:prstGeom>
          <a:noFill/>
        </p:spPr>
        <p:txBody>
          <a:bodyPr wrap="square">
            <a:spAutoFit/>
          </a:bodyPr>
          <a:lstStyle/>
          <a:p>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sin</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104" name="文字方塊 103">
            <a:extLst>
              <a:ext uri="{FF2B5EF4-FFF2-40B4-BE49-F238E27FC236}">
                <a16:creationId xmlns:a16="http://schemas.microsoft.com/office/drawing/2014/main" id="{A2E121D7-9352-4B4F-BB53-3E4DC738B180}"/>
              </a:ext>
            </a:extLst>
          </p:cNvPr>
          <p:cNvSpPr txBox="1"/>
          <p:nvPr/>
        </p:nvSpPr>
        <p:spPr>
          <a:xfrm>
            <a:off x="718561" y="5231495"/>
            <a:ext cx="762801" cy="382793"/>
          </a:xfrm>
          <a:prstGeom prst="rect">
            <a:avLst/>
          </a:prstGeom>
          <a:noFill/>
        </p:spPr>
        <p:txBody>
          <a:bodyPr wrap="square">
            <a:spAutoFit/>
          </a:bodyPr>
          <a:lstStyle/>
          <a:p>
            <a:pPr>
              <a:spcBef>
                <a:spcPct val="0"/>
              </a:spcBef>
              <a:buFontTx/>
              <a:buNone/>
            </a:pPr>
            <a:r>
              <a:rPr lang="en-US" altLang="en-US" sz="1800" i="1" dirty="0" err="1">
                <a:solidFill>
                  <a:srgbClr val="FF0000"/>
                </a:solidFill>
                <a:latin typeface="Verdana" pitchFamily="34" charset="0"/>
                <a:sym typeface="Symbol" pitchFamily="18" charset="2"/>
              </a:rPr>
              <a:t>X</a:t>
            </a:r>
            <a:r>
              <a:rPr lang="en-US" altLang="en-US" sz="1800" i="1" baseline="-25000" dirty="0" err="1">
                <a:solidFill>
                  <a:srgbClr val="FF0000"/>
                </a:solidFill>
                <a:latin typeface="Verdana" pitchFamily="34" charset="0"/>
                <a:sym typeface="Symbol" pitchFamily="18" charset="2"/>
              </a:rPr>
              <a:t>c</a:t>
            </a:r>
            <a:endParaRPr lang="en-US" altLang="en-US" sz="1800" i="1" baseline="-25000" dirty="0">
              <a:solidFill>
                <a:srgbClr val="FF0000"/>
              </a:solidFill>
              <a:latin typeface="Verdana" pitchFamily="34" charset="0"/>
            </a:endParaRPr>
          </a:p>
        </p:txBody>
      </p:sp>
      <p:sp>
        <p:nvSpPr>
          <p:cNvPr id="105" name="文字方塊 104">
            <a:extLst>
              <a:ext uri="{FF2B5EF4-FFF2-40B4-BE49-F238E27FC236}">
                <a16:creationId xmlns:a16="http://schemas.microsoft.com/office/drawing/2014/main" id="{8837936E-6C31-4979-BEAF-17FDDB255C35}"/>
              </a:ext>
            </a:extLst>
          </p:cNvPr>
          <p:cNvSpPr txBox="1"/>
          <p:nvPr/>
        </p:nvSpPr>
        <p:spPr>
          <a:xfrm>
            <a:off x="5300031" y="5040363"/>
            <a:ext cx="762801" cy="382793"/>
          </a:xfrm>
          <a:prstGeom prst="rect">
            <a:avLst/>
          </a:prstGeom>
          <a:noFill/>
        </p:spPr>
        <p:txBody>
          <a:bodyPr wrap="square">
            <a:spAutoFit/>
          </a:bodyPr>
          <a:lstStyle/>
          <a:p>
            <a:pPr>
              <a:spcBef>
                <a:spcPct val="0"/>
              </a:spcBef>
              <a:buFontTx/>
              <a:buNone/>
            </a:pPr>
            <a:r>
              <a:rPr lang="en-US" altLang="en-US" sz="1800" i="1" dirty="0" err="1">
                <a:solidFill>
                  <a:srgbClr val="FF0000"/>
                </a:solidFill>
                <a:latin typeface="Verdana" pitchFamily="34" charset="0"/>
                <a:sym typeface="Symbol" pitchFamily="18" charset="2"/>
              </a:rPr>
              <a:t>X</a:t>
            </a:r>
            <a:r>
              <a:rPr lang="en-US" altLang="en-US" sz="1800" i="1" baseline="-25000" dirty="0" err="1">
                <a:solidFill>
                  <a:srgbClr val="FF0000"/>
                </a:solidFill>
                <a:latin typeface="Verdana" pitchFamily="34" charset="0"/>
                <a:sym typeface="Symbol" pitchFamily="18" charset="2"/>
              </a:rPr>
              <a:t>c</a:t>
            </a:r>
            <a:endParaRPr lang="en-US" altLang="en-US" sz="1800" i="1" baseline="-25000" dirty="0">
              <a:solidFill>
                <a:srgbClr val="FF0000"/>
              </a:solidFill>
              <a:latin typeface="Verdana" pitchFamily="34" charset="0"/>
            </a:endParaRPr>
          </a:p>
        </p:txBody>
      </p:sp>
      <p:sp>
        <p:nvSpPr>
          <p:cNvPr id="106" name="文字方塊 105">
            <a:extLst>
              <a:ext uri="{FF2B5EF4-FFF2-40B4-BE49-F238E27FC236}">
                <a16:creationId xmlns:a16="http://schemas.microsoft.com/office/drawing/2014/main" id="{B524AC73-D717-43BD-B632-65745B4B9285}"/>
              </a:ext>
            </a:extLst>
          </p:cNvPr>
          <p:cNvSpPr txBox="1"/>
          <p:nvPr/>
        </p:nvSpPr>
        <p:spPr>
          <a:xfrm>
            <a:off x="5807056" y="2235628"/>
            <a:ext cx="565386" cy="369332"/>
          </a:xfrm>
          <a:prstGeom prst="rect">
            <a:avLst/>
          </a:prstGeom>
          <a:noFill/>
        </p:spPr>
        <p:txBody>
          <a:bodyPr wrap="square">
            <a:spAutoFit/>
          </a:bodyPr>
          <a:lstStyle/>
          <a:p>
            <a:r>
              <a:rPr lang="en-US" altLang="en-US" sz="1800" i="1" dirty="0" err="1">
                <a:solidFill>
                  <a:srgbClr val="0070C0"/>
                </a:solidFill>
                <a:latin typeface="Verdana" pitchFamily="34" charset="0"/>
                <a:sym typeface="Symbol" pitchFamily="18" charset="2"/>
              </a:rPr>
              <a:t>Z</a:t>
            </a:r>
            <a:r>
              <a:rPr lang="en-US" altLang="en-US" sz="1800" i="1" baseline="-25000" dirty="0" err="1">
                <a:solidFill>
                  <a:srgbClr val="0070C0"/>
                </a:solidFill>
                <a:latin typeface="Verdana" pitchFamily="34" charset="0"/>
                <a:sym typeface="Symbol" pitchFamily="18" charset="2"/>
              </a:rPr>
              <a:t>w</a:t>
            </a:r>
            <a:endParaRPr lang="en-US" dirty="0">
              <a:solidFill>
                <a:srgbClr val="0070C0"/>
              </a:solidFill>
            </a:endParaRPr>
          </a:p>
        </p:txBody>
      </p:sp>
      <p:sp>
        <p:nvSpPr>
          <p:cNvPr id="107" name="文字方塊 106">
            <a:extLst>
              <a:ext uri="{FF2B5EF4-FFF2-40B4-BE49-F238E27FC236}">
                <a16:creationId xmlns:a16="http://schemas.microsoft.com/office/drawing/2014/main" id="{6F5C6755-05C0-4F1B-822B-B05D0C8A8284}"/>
              </a:ext>
            </a:extLst>
          </p:cNvPr>
          <p:cNvSpPr txBox="1"/>
          <p:nvPr/>
        </p:nvSpPr>
        <p:spPr>
          <a:xfrm>
            <a:off x="7349751" y="5489834"/>
            <a:ext cx="631043" cy="369332"/>
          </a:xfrm>
          <a:prstGeom prst="rect">
            <a:avLst/>
          </a:prstGeom>
          <a:noFill/>
        </p:spPr>
        <p:txBody>
          <a:bodyPr wrap="square">
            <a:spAutoFit/>
          </a:bodyPr>
          <a:lstStyle/>
          <a:p>
            <a:r>
              <a:rPr lang="en-US" altLang="en-US" sz="1800" i="1" dirty="0" err="1">
                <a:solidFill>
                  <a:srgbClr val="0070C0"/>
                </a:solidFill>
                <a:latin typeface="Verdana" pitchFamily="34" charset="0"/>
                <a:sym typeface="Symbol" pitchFamily="18" charset="2"/>
              </a:rPr>
              <a:t>X</a:t>
            </a:r>
            <a:r>
              <a:rPr lang="en-US" altLang="en-US" sz="1800" i="1" baseline="-25000" dirty="0" err="1">
                <a:solidFill>
                  <a:srgbClr val="0070C0"/>
                </a:solidFill>
                <a:latin typeface="Verdana" pitchFamily="34" charset="0"/>
                <a:sym typeface="Symbol" pitchFamily="18" charset="2"/>
              </a:rPr>
              <a:t>w</a:t>
            </a:r>
            <a:endParaRPr lang="en-US" dirty="0">
              <a:solidFill>
                <a:srgbClr val="0070C0"/>
              </a:solidFill>
            </a:endParaRPr>
          </a:p>
        </p:txBody>
      </p:sp>
      <p:sp>
        <p:nvSpPr>
          <p:cNvPr id="112" name="文字方塊 111">
            <a:extLst>
              <a:ext uri="{FF2B5EF4-FFF2-40B4-BE49-F238E27FC236}">
                <a16:creationId xmlns:a16="http://schemas.microsoft.com/office/drawing/2014/main" id="{9B57C862-D0AB-4785-995C-CF595562D715}"/>
              </a:ext>
            </a:extLst>
          </p:cNvPr>
          <p:cNvSpPr txBox="1"/>
          <p:nvPr/>
        </p:nvSpPr>
        <p:spPr>
          <a:xfrm>
            <a:off x="7694007" y="3801563"/>
            <a:ext cx="1345208" cy="369332"/>
          </a:xfrm>
          <a:prstGeom prst="rect">
            <a:avLst/>
          </a:prstGeom>
          <a:noFill/>
        </p:spPr>
        <p:txBody>
          <a:bodyPr wrap="square">
            <a:spAutoFit/>
          </a:bodyPr>
          <a:lstStyle/>
          <a:p>
            <a:pPr>
              <a:spcBef>
                <a:spcPct val="0"/>
              </a:spcBef>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r>
              <a:rPr lang="en-US" altLang="en-US" i="1" baseline="-25000" dirty="0">
                <a:sym typeface="Symbol" pitchFamily="18" charset="2"/>
              </a:rPr>
              <a:t> </a:t>
            </a:r>
            <a:r>
              <a:rPr lang="en-US" altLang="en-US" sz="1800" i="1" dirty="0">
                <a:latin typeface="Verdana" pitchFamily="34" charset="0"/>
                <a:sym typeface="Symbol" pitchFamily="18" charset="2"/>
              </a:rPr>
              <a:t>cos(</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cxnSp>
        <p:nvCxnSpPr>
          <p:cNvPr id="113" name="Straight Connector 76">
            <a:extLst>
              <a:ext uri="{FF2B5EF4-FFF2-40B4-BE49-F238E27FC236}">
                <a16:creationId xmlns:a16="http://schemas.microsoft.com/office/drawing/2014/main" id="{450878A6-031F-4902-A4C6-47D38CD9C606}"/>
              </a:ext>
            </a:extLst>
          </p:cNvPr>
          <p:cNvCxnSpPr>
            <a:cxnSpLocks/>
          </p:cNvCxnSpPr>
          <p:nvPr/>
        </p:nvCxnSpPr>
        <p:spPr>
          <a:xfrm flipH="1" flipV="1">
            <a:off x="6151413" y="2565490"/>
            <a:ext cx="6955" cy="6036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右大括弧 47">
            <a:extLst>
              <a:ext uri="{FF2B5EF4-FFF2-40B4-BE49-F238E27FC236}">
                <a16:creationId xmlns:a16="http://schemas.microsoft.com/office/drawing/2014/main" id="{875698C0-CD97-4564-B918-1683E8086E05}"/>
              </a:ext>
            </a:extLst>
          </p:cNvPr>
          <p:cNvSpPr/>
          <p:nvPr/>
        </p:nvSpPr>
        <p:spPr>
          <a:xfrm rot="5400000" flipH="1">
            <a:off x="7811139" y="3975044"/>
            <a:ext cx="274298" cy="638824"/>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76">
            <a:extLst>
              <a:ext uri="{FF2B5EF4-FFF2-40B4-BE49-F238E27FC236}">
                <a16:creationId xmlns:a16="http://schemas.microsoft.com/office/drawing/2014/main" id="{B4AE6452-39AA-4183-B498-BDE2812887D1}"/>
              </a:ext>
            </a:extLst>
          </p:cNvPr>
          <p:cNvCxnSpPr>
            <a:cxnSpLocks/>
          </p:cNvCxnSpPr>
          <p:nvPr/>
        </p:nvCxnSpPr>
        <p:spPr>
          <a:xfrm flipV="1">
            <a:off x="7581900" y="3177945"/>
            <a:ext cx="1" cy="24816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2" name="右大括弧 121">
            <a:extLst>
              <a:ext uri="{FF2B5EF4-FFF2-40B4-BE49-F238E27FC236}">
                <a16:creationId xmlns:a16="http://schemas.microsoft.com/office/drawing/2014/main" id="{4C9811C4-CB1A-4B40-8BEA-F40525CD990D}"/>
              </a:ext>
            </a:extLst>
          </p:cNvPr>
          <p:cNvSpPr/>
          <p:nvPr/>
        </p:nvSpPr>
        <p:spPr>
          <a:xfrm rot="5400000" flipH="1">
            <a:off x="6398002" y="4448312"/>
            <a:ext cx="249915" cy="2058807"/>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文字方塊 122">
            <a:extLst>
              <a:ext uri="{FF2B5EF4-FFF2-40B4-BE49-F238E27FC236}">
                <a16:creationId xmlns:a16="http://schemas.microsoft.com/office/drawing/2014/main" id="{8254167B-FFA9-47F7-949E-068BE9A95C73}"/>
              </a:ext>
            </a:extLst>
          </p:cNvPr>
          <p:cNvSpPr txBox="1"/>
          <p:nvPr/>
        </p:nvSpPr>
        <p:spPr>
          <a:xfrm>
            <a:off x="5990043" y="5066695"/>
            <a:ext cx="1345208" cy="369332"/>
          </a:xfrm>
          <a:prstGeom prst="rect">
            <a:avLst/>
          </a:prstGeom>
          <a:noFill/>
        </p:spPr>
        <p:txBody>
          <a:bodyPr wrap="square">
            <a:spAutoFit/>
          </a:bodyPr>
          <a:lstStyle/>
          <a:p>
            <a:pPr>
              <a:spcBef>
                <a:spcPct val="0"/>
              </a:spcBef>
              <a:buNone/>
            </a:pPr>
            <a:r>
              <a:rPr lang="en-US" altLang="en-US" sz="1800" i="1" dirty="0" err="1">
                <a:latin typeface="Verdana" pitchFamily="34" charset="0"/>
                <a:sym typeface="Symbol" pitchFamily="18" charset="2"/>
              </a:rPr>
              <a:t>X</a:t>
            </a:r>
            <a:r>
              <a:rPr lang="en-US" altLang="en-US" sz="1800" i="1" baseline="-25000" dirty="0" err="1">
                <a:latin typeface="Verdana" pitchFamily="34" charset="0"/>
                <a:sym typeface="Symbol" pitchFamily="18" charset="2"/>
              </a:rPr>
              <a:t>w</a:t>
            </a:r>
            <a:r>
              <a:rPr lang="en-US" altLang="en-US" i="1" baseline="-25000" dirty="0">
                <a:sym typeface="Symbol" pitchFamily="18" charset="2"/>
              </a:rPr>
              <a:t> </a:t>
            </a:r>
            <a:r>
              <a:rPr lang="en-US" altLang="en-US" sz="1800" i="1" dirty="0">
                <a:latin typeface="Verdana" pitchFamily="34" charset="0"/>
                <a:sym typeface="Symbol" pitchFamily="18" charset="2"/>
              </a:rPr>
              <a:t>sin(</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r>
              <a:rPr lang="en-US" altLang="en-US" sz="1800" i="1" dirty="0">
                <a:latin typeface="Verdana" pitchFamily="34" charset="0"/>
                <a:sym typeface="Symbol" pitchFamily="18" charset="2"/>
              </a:rPr>
              <a:t>)</a:t>
            </a:r>
            <a:endParaRPr lang="en-US" altLang="en-US" sz="1800" dirty="0">
              <a:latin typeface="Verdana" pitchFamily="34" charset="0"/>
            </a:endParaRPr>
          </a:p>
        </p:txBody>
      </p:sp>
      <p:cxnSp>
        <p:nvCxnSpPr>
          <p:cNvPr id="125" name="Straight Connector 165">
            <a:extLst>
              <a:ext uri="{FF2B5EF4-FFF2-40B4-BE49-F238E27FC236}">
                <a16:creationId xmlns:a16="http://schemas.microsoft.com/office/drawing/2014/main" id="{F74068F9-95C4-42E5-8CB2-88FC10AA0151}"/>
              </a:ext>
            </a:extLst>
          </p:cNvPr>
          <p:cNvCxnSpPr>
            <a:cxnSpLocks/>
          </p:cNvCxnSpPr>
          <p:nvPr/>
        </p:nvCxnSpPr>
        <p:spPr>
          <a:xfrm>
            <a:off x="5464177" y="4953000"/>
            <a:ext cx="21727" cy="80993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1FE97FC6-C4AB-4A21-99C8-D3E05AE1AC64}"/>
              </a:ext>
            </a:extLst>
          </p:cNvPr>
          <p:cNvCxnSpPr/>
          <p:nvPr/>
        </p:nvCxnSpPr>
        <p:spPr>
          <a:xfrm flipV="1">
            <a:off x="7553405" y="4990115"/>
            <a:ext cx="685800" cy="56727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1" name="TextBox 28">
            <a:extLst>
              <a:ext uri="{FF2B5EF4-FFF2-40B4-BE49-F238E27FC236}">
                <a16:creationId xmlns:a16="http://schemas.microsoft.com/office/drawing/2014/main" id="{3FCB5C1A-6EA5-45AD-B8C0-AC295F3C2CC1}"/>
              </a:ext>
            </a:extLst>
          </p:cNvPr>
          <p:cNvSpPr txBox="1">
            <a:spLocks noChangeArrowheads="1"/>
          </p:cNvSpPr>
          <p:nvPr/>
        </p:nvSpPr>
        <p:spPr bwMode="auto">
          <a:xfrm>
            <a:off x="7728532" y="4900204"/>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y</a:t>
            </a:r>
            <a:endParaRPr lang="en-US" altLang="en-US" sz="1800" baseline="-25000" dirty="0">
              <a:latin typeface="Verdana" pitchFamily="34" charset="0"/>
            </a:endParaRPr>
          </a:p>
        </p:txBody>
      </p:sp>
      <p:sp>
        <p:nvSpPr>
          <p:cNvPr id="58" name="右大括弧 57">
            <a:extLst>
              <a:ext uri="{FF2B5EF4-FFF2-40B4-BE49-F238E27FC236}">
                <a16:creationId xmlns:a16="http://schemas.microsoft.com/office/drawing/2014/main" id="{9C3127BC-9664-44A3-BD68-C91A28CD164E}"/>
              </a:ext>
            </a:extLst>
          </p:cNvPr>
          <p:cNvSpPr/>
          <p:nvPr/>
        </p:nvSpPr>
        <p:spPr>
          <a:xfrm rot="2850071">
            <a:off x="7989741" y="5018983"/>
            <a:ext cx="182006" cy="828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文字方塊 132">
            <a:extLst>
              <a:ext uri="{FF2B5EF4-FFF2-40B4-BE49-F238E27FC236}">
                <a16:creationId xmlns:a16="http://schemas.microsoft.com/office/drawing/2014/main" id="{68127329-E18B-4983-B834-097705DF2D23}"/>
              </a:ext>
            </a:extLst>
          </p:cNvPr>
          <p:cNvSpPr txBox="1"/>
          <p:nvPr/>
        </p:nvSpPr>
        <p:spPr>
          <a:xfrm>
            <a:off x="7958854" y="5417756"/>
            <a:ext cx="565386" cy="369332"/>
          </a:xfrm>
          <a:prstGeom prst="rect">
            <a:avLst/>
          </a:prstGeom>
          <a:noFill/>
        </p:spPr>
        <p:txBody>
          <a:bodyPr wrap="square">
            <a:spAutoFit/>
          </a:bodyPr>
          <a:lstStyle/>
          <a:p>
            <a:r>
              <a:rPr lang="en-US" altLang="en-US" sz="1800" i="1" dirty="0" err="1">
                <a:solidFill>
                  <a:srgbClr val="0070C0"/>
                </a:solidFill>
                <a:latin typeface="Verdana" pitchFamily="34" charset="0"/>
                <a:sym typeface="Symbol" pitchFamily="18" charset="2"/>
              </a:rPr>
              <a:t>Z</a:t>
            </a:r>
            <a:r>
              <a:rPr lang="en-US" altLang="en-US" sz="1800" i="1" baseline="-25000" dirty="0" err="1">
                <a:solidFill>
                  <a:srgbClr val="0070C0"/>
                </a:solidFill>
                <a:latin typeface="Verdana" pitchFamily="34" charset="0"/>
                <a:sym typeface="Symbol" pitchFamily="18" charset="2"/>
              </a:rPr>
              <a:t>w</a:t>
            </a:r>
            <a:endParaRPr lang="en-US" dirty="0">
              <a:solidFill>
                <a:srgbClr val="0070C0"/>
              </a:solidFill>
            </a:endParaRPr>
          </a:p>
        </p:txBody>
      </p:sp>
      <p:sp>
        <p:nvSpPr>
          <p:cNvPr id="134" name="右大括弧 133">
            <a:extLst>
              <a:ext uri="{FF2B5EF4-FFF2-40B4-BE49-F238E27FC236}">
                <a16:creationId xmlns:a16="http://schemas.microsoft.com/office/drawing/2014/main" id="{A0A501CD-454F-42D1-B4E1-F8F7FD48E5F7}"/>
              </a:ext>
            </a:extLst>
          </p:cNvPr>
          <p:cNvSpPr/>
          <p:nvPr/>
        </p:nvSpPr>
        <p:spPr>
          <a:xfrm rot="5400000" flipH="1">
            <a:off x="6578095" y="1594963"/>
            <a:ext cx="462160" cy="2631238"/>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手繪多邊形: 圖案 60">
            <a:extLst>
              <a:ext uri="{FF2B5EF4-FFF2-40B4-BE49-F238E27FC236}">
                <a16:creationId xmlns:a16="http://schemas.microsoft.com/office/drawing/2014/main" id="{D1027911-FD8C-4946-B9A2-282D4A623D4F}"/>
              </a:ext>
            </a:extLst>
          </p:cNvPr>
          <p:cNvSpPr/>
          <p:nvPr/>
        </p:nvSpPr>
        <p:spPr>
          <a:xfrm>
            <a:off x="7666400" y="5029200"/>
            <a:ext cx="144100" cy="285750"/>
          </a:xfrm>
          <a:custGeom>
            <a:avLst/>
            <a:gdLst>
              <a:gd name="connsiteX0" fmla="*/ 86950 w 144100"/>
              <a:gd name="connsiteY0" fmla="*/ 0 h 285750"/>
              <a:gd name="connsiteX1" fmla="*/ 1225 w 144100"/>
              <a:gd name="connsiteY1" fmla="*/ 171450 h 285750"/>
              <a:gd name="connsiteX2" fmla="*/ 144100 w 144100"/>
              <a:gd name="connsiteY2" fmla="*/ 285750 h 285750"/>
            </a:gdLst>
            <a:ahLst/>
            <a:cxnLst>
              <a:cxn ang="0">
                <a:pos x="connsiteX0" y="connsiteY0"/>
              </a:cxn>
              <a:cxn ang="0">
                <a:pos x="connsiteX1" y="connsiteY1"/>
              </a:cxn>
              <a:cxn ang="0">
                <a:pos x="connsiteX2" y="connsiteY2"/>
              </a:cxn>
            </a:cxnLst>
            <a:rect l="l" t="t" r="r" b="b"/>
            <a:pathLst>
              <a:path w="144100" h="285750">
                <a:moveTo>
                  <a:pt x="86950" y="0"/>
                </a:moveTo>
                <a:cubicBezTo>
                  <a:pt x="39325" y="61912"/>
                  <a:pt x="-8300" y="123825"/>
                  <a:pt x="1225" y="171450"/>
                </a:cubicBezTo>
                <a:cubicBezTo>
                  <a:pt x="10750" y="219075"/>
                  <a:pt x="77425" y="252412"/>
                  <a:pt x="144100" y="2857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832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4500" y="268288"/>
            <a:ext cx="8243888" cy="1314450"/>
          </a:xfrm>
        </p:spPr>
        <p:txBody>
          <a:bodyPr/>
          <a:lstStyle/>
          <a:p>
            <a:r>
              <a:rPr lang="en-US" altLang="en-US">
                <a:ea typeface="新細明體" pitchFamily="18" charset="-120"/>
              </a:rPr>
              <a:t> </a:t>
            </a:r>
          </a:p>
        </p:txBody>
      </p:sp>
      <p:sp>
        <p:nvSpPr>
          <p:cNvPr id="40963" name="Text Placeholder 2"/>
          <p:cNvSpPr>
            <a:spLocks noGrp="1"/>
          </p:cNvSpPr>
          <p:nvPr>
            <p:ph type="body" sz="half" idx="1"/>
          </p:nvPr>
        </p:nvSpPr>
        <p:spPr>
          <a:xfrm>
            <a:off x="230371" y="326233"/>
            <a:ext cx="4780758" cy="3983037"/>
          </a:xfrm>
        </p:spPr>
        <p:txBody>
          <a:bodyPr/>
          <a:lstStyle/>
          <a:p>
            <a:r>
              <a:rPr lang="en-US" altLang="en-US" sz="2000" dirty="0">
                <a:ea typeface="新細明體" pitchFamily="18" charset="-120"/>
              </a:rPr>
              <a:t>Camera coordinates rotated </a:t>
            </a:r>
            <a:r>
              <a:rPr lang="en-US" altLang="en-US" sz="2000" dirty="0">
                <a:ea typeface="新細明體" pitchFamily="18" charset="-120"/>
                <a:sym typeface="Symbol" pitchFamily="18" charset="2"/>
              </a:rPr>
              <a:t></a:t>
            </a:r>
            <a:r>
              <a:rPr lang="en-US" altLang="en-US" sz="2000" baseline="-25000" dirty="0">
                <a:ea typeface="新細明體" pitchFamily="18" charset="-120"/>
                <a:sym typeface="Symbol" pitchFamily="18" charset="2"/>
              </a:rPr>
              <a:t>x </a:t>
            </a:r>
            <a:r>
              <a:rPr lang="en-US" altLang="en-US" sz="2000" dirty="0">
                <a:ea typeface="新細明體" pitchFamily="18" charset="-120"/>
                <a:sym typeface="Symbol" pitchFamily="18" charset="2"/>
              </a:rPr>
              <a:t>about X-axis relative to the world coordinates</a:t>
            </a:r>
            <a:endParaRPr lang="en-US" altLang="en-US" sz="2000" dirty="0">
              <a:ea typeface="新細明體" pitchFamily="18" charset="-120"/>
            </a:endParaRPr>
          </a:p>
          <a:p>
            <a:r>
              <a:rPr lang="en-US" altLang="en-US" sz="2000" dirty="0">
                <a:ea typeface="新細明體" pitchFamily="18" charset="-120"/>
              </a:rPr>
              <a:t>A vector Pw=[</a:t>
            </a:r>
            <a:r>
              <a:rPr lang="en-US" altLang="en-US" sz="2000" dirty="0" err="1">
                <a:ea typeface="新細明體" pitchFamily="18" charset="-120"/>
              </a:rPr>
              <a:t>Xw,Yw,Zw</a:t>
            </a:r>
            <a:r>
              <a:rPr lang="en-US" altLang="en-US" sz="2000" dirty="0">
                <a:ea typeface="新細明體" pitchFamily="18" charset="-120"/>
              </a:rPr>
              <a:t>]’ is in the world coordinates (purple/</a:t>
            </a:r>
            <a:r>
              <a:rPr lang="en-US" altLang="en-US" sz="2000" dirty="0" err="1">
                <a:ea typeface="新細明體" pitchFamily="18" charset="-120"/>
              </a:rPr>
              <a:t>dotted_axes</a:t>
            </a:r>
            <a:r>
              <a:rPr lang="en-US" altLang="en-US" sz="2000" dirty="0">
                <a:ea typeface="新細明體" pitchFamily="18" charset="-120"/>
              </a:rPr>
              <a:t>) is the same vector [</a:t>
            </a:r>
            <a:r>
              <a:rPr lang="en-US" altLang="en-US" sz="2000" dirty="0" err="1">
                <a:ea typeface="新細明體" pitchFamily="18" charset="-120"/>
              </a:rPr>
              <a:t>Xc,Yc,Zc</a:t>
            </a:r>
            <a:r>
              <a:rPr lang="en-US" altLang="en-US" sz="2000" dirty="0">
                <a:ea typeface="新細明體" pitchFamily="18" charset="-120"/>
              </a:rPr>
              <a:t>]’ in the camera coordinates (red/</a:t>
            </a:r>
            <a:r>
              <a:rPr lang="en-US" altLang="en-US" sz="2000" dirty="0" err="1">
                <a:ea typeface="新細明體" pitchFamily="18" charset="-120"/>
              </a:rPr>
              <a:t>dash_axes</a:t>
            </a:r>
            <a:r>
              <a:rPr lang="en-US" altLang="en-US" sz="2000" dirty="0">
                <a:ea typeface="新細明體" pitchFamily="18" charset="-120"/>
              </a:rPr>
              <a:t>)</a:t>
            </a:r>
          </a:p>
          <a:p>
            <a:r>
              <a:rPr lang="en-US" altLang="en-US" sz="2000" dirty="0">
                <a:ea typeface="新細明體" pitchFamily="18" charset="-120"/>
              </a:rPr>
              <a:t>X-axis is facing you</a:t>
            </a:r>
          </a:p>
        </p:txBody>
      </p:sp>
      <p:cxnSp>
        <p:nvCxnSpPr>
          <p:cNvPr id="7" name="Straight Arrow Connector 6"/>
          <p:cNvCxnSpPr/>
          <p:nvPr/>
        </p:nvCxnSpPr>
        <p:spPr>
          <a:xfrm>
            <a:off x="817563" y="3348038"/>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7563" y="3354388"/>
            <a:ext cx="1587" cy="187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7563" y="3348038"/>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263" y="2786063"/>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19150" y="3659188"/>
            <a:ext cx="227013" cy="107950"/>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0" name="TextBox 28"/>
          <p:cNvSpPr txBox="1">
            <a:spLocks noChangeArrowheads="1"/>
          </p:cNvSpPr>
          <p:nvPr/>
        </p:nvSpPr>
        <p:spPr bwMode="auto">
          <a:xfrm>
            <a:off x="890423" y="3781426"/>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sp>
        <p:nvSpPr>
          <p:cNvPr id="40971" name="TextBox 30"/>
          <p:cNvSpPr txBox="1">
            <a:spLocks noChangeArrowheads="1"/>
          </p:cNvSpPr>
          <p:nvPr/>
        </p:nvSpPr>
        <p:spPr bwMode="auto">
          <a:xfrm>
            <a:off x="376238" y="4897438"/>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40972" name="TextBox 31"/>
          <p:cNvSpPr txBox="1">
            <a:spLocks noChangeArrowheads="1"/>
          </p:cNvSpPr>
          <p:nvPr/>
        </p:nvSpPr>
        <p:spPr bwMode="auto">
          <a:xfrm>
            <a:off x="3316288" y="2919413"/>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16" name="Freeform 15"/>
          <p:cNvSpPr/>
          <p:nvPr/>
        </p:nvSpPr>
        <p:spPr>
          <a:xfrm>
            <a:off x="1069975" y="3160713"/>
            <a:ext cx="73025" cy="19685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5" name="TextBox 35"/>
          <p:cNvSpPr txBox="1">
            <a:spLocks noChangeArrowheads="1"/>
          </p:cNvSpPr>
          <p:nvPr/>
        </p:nvSpPr>
        <p:spPr bwMode="auto">
          <a:xfrm>
            <a:off x="1260475" y="3001963"/>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cxnSp>
        <p:nvCxnSpPr>
          <p:cNvPr id="24" name="Straight Arrow Connector 23"/>
          <p:cNvCxnSpPr/>
          <p:nvPr/>
        </p:nvCxnSpPr>
        <p:spPr>
          <a:xfrm>
            <a:off x="819150" y="3348038"/>
            <a:ext cx="2778125" cy="1876425"/>
          </a:xfrm>
          <a:prstGeom prst="straightConnector1">
            <a:avLst/>
          </a:prstGeom>
          <a:ln w="127000" cmpd="tri">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463675" y="2728913"/>
            <a:ext cx="2154238" cy="248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978" name="TextBox 68"/>
          <p:cNvSpPr txBox="1">
            <a:spLocks noChangeArrowheads="1"/>
          </p:cNvSpPr>
          <p:nvPr/>
        </p:nvSpPr>
        <p:spPr bwMode="auto">
          <a:xfrm>
            <a:off x="3616325" y="5218113"/>
            <a:ext cx="512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mc:AlternateContent xmlns:mc="http://schemas.openxmlformats.org/markup-compatibility/2006" xmlns:a14="http://schemas.microsoft.com/office/drawing/2010/main">
        <mc:Choice Requires="a14">
          <p:sp>
            <p:nvSpPr>
              <p:cNvPr id="40979" name="Object 27"/>
              <p:cNvSpPr txBox="1"/>
              <p:nvPr/>
            </p:nvSpPr>
            <p:spPr bwMode="auto">
              <a:xfrm>
                <a:off x="5045075" y="815975"/>
                <a:ext cx="4098925" cy="11620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1400" i="0" smtClean="0">
                          <a:solidFill>
                            <a:srgbClr val="000000"/>
                          </a:solidFill>
                          <a:latin typeface="Cambria Math" panose="02040503050406030204" pitchFamily="18" charset="0"/>
                        </a:rPr>
                        <m:t>Case</m:t>
                      </m:r>
                      <m:r>
                        <m:rPr>
                          <m:nor/>
                        </m:rPr>
                        <a:rPr lang="en-US" sz="1400" i="0" smtClean="0">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m:t>
                      </m:r>
                      <m:r>
                        <a:rPr lang="en-US" sz="1400" i="0">
                          <a:solidFill>
                            <a:srgbClr val="000000"/>
                          </a:solidFill>
                          <a:latin typeface="Cambria Math" panose="02040503050406030204" pitchFamily="18" charset="0"/>
                        </a:rPr>
                        <m:t>3</m:t>
                      </m:r>
                      <m:r>
                        <a:rPr lang="en-US" sz="1400" i="1">
                          <a:solidFill>
                            <a:srgbClr val="000000"/>
                          </a:solidFill>
                          <a:latin typeface="Cambria Math" panose="02040503050406030204" pitchFamily="18" charset="0"/>
                        </a:rPr>
                        <m: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Rotate</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about</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X</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axis</m:t>
                      </m:r>
                      <m:r>
                        <m:rPr>
                          <m:nor/>
                        </m:rPr>
                        <a:rPr lang="en-US" sz="1400" i="0">
                          <a:solidFill>
                            <a:srgbClr val="000000"/>
                          </a:solidFill>
                          <a:latin typeface="Cambria Math" panose="02040503050406030204" pitchFamily="18" charset="0"/>
                        </a:rPr>
                        <m:t> </m:t>
                      </m:r>
                      <m:r>
                        <m:rPr>
                          <m:nor/>
                        </m:rPr>
                        <a:rPr lang="en-US" sz="1400" i="0">
                          <a:solidFill>
                            <a:srgbClr val="000000"/>
                          </a:solidFill>
                          <a:latin typeface="Cambria Math" panose="02040503050406030204" pitchFamily="18" charset="0"/>
                        </a:rPr>
                        <m:t>only</m:t>
                      </m:r>
                      <m:r>
                        <m:rPr>
                          <m:nor/>
                        </m:rPr>
                        <a:rPr lang="en-US" sz="1400" i="0">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𝑦</m:t>
                          </m:r>
                        </m:sub>
                      </m:sSub>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𝑧</m:t>
                          </m:r>
                        </m:sub>
                      </m:sSub>
                      <m:r>
                        <a:rPr lang="en-US" sz="1400" i="1">
                          <a:solidFill>
                            <a:srgbClr val="000000"/>
                          </a:solidFill>
                          <a:latin typeface="Cambria Math" panose="02040503050406030204" pitchFamily="18" charset="0"/>
                        </a:rPr>
                        <m:t>=0,</m:t>
                      </m:r>
                    </m:oMath>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𝑐</m:t>
                                    </m:r>
                                  </m:sub>
                                </m:sSub>
                              </m:e>
                            </m:mr>
                          </m:m>
                        </m:e>
                      </m:d>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𝑅</m:t>
                          </m:r>
                        </m:e>
                        <m:sub>
                          <m:r>
                            <a:rPr lang="en-US" sz="1400" b="0" i="1" smtClean="0">
                              <a:solidFill>
                                <a:srgbClr val="000000"/>
                              </a:solidFill>
                              <a:latin typeface="Cambria Math" panose="02040503050406030204" pitchFamily="18" charset="0"/>
                            </a:rPr>
                            <m:t>𝑐</m:t>
                          </m:r>
                          <m:r>
                            <a:rPr lang="en-US" sz="1400" b="0" i="1" smtClean="0">
                              <a:solidFill>
                                <a:srgbClr val="000000"/>
                              </a:solidFill>
                              <a:latin typeface="Cambria Math" panose="02040503050406030204" pitchFamily="18" charset="0"/>
                            </a:rPr>
                            <m:t>_</m:t>
                          </m:r>
                          <m:r>
                            <a:rPr lang="en-US" sz="1400" i="1">
                              <a:solidFill>
                                <a:srgbClr val="000000"/>
                              </a:solidFill>
                              <a:latin typeface="Cambria Math" panose="02040503050406030204" pitchFamily="18" charset="0"/>
                            </a:rPr>
                            <m:t>𝑥</m:t>
                          </m:r>
                        </m:sub>
                      </m:sSub>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plcHide m:val="on"/>
                              <m:mcs>
                                <m:mc>
                                  <m:mcPr>
                                    <m:count m:val="3"/>
                                    <m:mcJc m:val="center"/>
                                  </m:mcPr>
                                </m:mc>
                              </m:mcs>
                              <m:ctrlPr>
                                <a:rPr lang="en-US" sz="1400" i="1">
                                  <a:solidFill>
                                    <a:srgbClr val="000000"/>
                                  </a:solidFill>
                                  <a:latin typeface="Cambria Math" panose="02040503050406030204" pitchFamily="18" charset="0"/>
                                </a:rPr>
                              </m:ctrlPr>
                            </m:mPr>
                            <m:mr>
                              <m:e>
                                <m:r>
                                  <a:rPr lang="en-US" sz="1400" i="1">
                                    <a:solidFill>
                                      <a:srgbClr val="000000"/>
                                    </a:solidFill>
                                    <a:latin typeface="Cambria Math" panose="02040503050406030204" pitchFamily="18" charset="0"/>
                                  </a:rPr>
                                  <m:t>1</m:t>
                                </m:r>
                              </m:e>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0</m:t>
                                </m:r>
                              </m:e>
                            </m:mr>
                            <m:mr>
                              <m:e>
                                <m:r>
                                  <a:rPr lang="en-US" sz="1400" i="1">
                                    <a:solidFill>
                                      <a:srgbClr val="000000"/>
                                    </a:solidFill>
                                    <a:latin typeface="Cambria Math" panose="02040503050406030204" pitchFamily="18" charset="0"/>
                                  </a:rPr>
                                  <m:t>0</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m:t>
                                </m:r>
                              </m:e>
                            </m:mr>
                            <m:mr>
                              <m:e>
                                <m:r>
                                  <a:rPr lang="en-US" sz="1400" i="1">
                                    <a:solidFill>
                                      <a:srgbClr val="000000"/>
                                    </a:solidFill>
                                    <a:latin typeface="Cambria Math" panose="02040503050406030204" pitchFamily="18" charset="0"/>
                                  </a:rPr>
                                  <m:t>0</m:t>
                                </m:r>
                              </m:e>
                              <m:e>
                                <m:r>
                                  <a:rPr lang="en-US" sz="1400" i="1">
                                    <a:solidFill>
                                      <a:srgbClr val="000000"/>
                                    </a:solidFill>
                                    <a:latin typeface="Cambria Math" panose="02040503050406030204" pitchFamily="18" charset="0"/>
                                  </a:rPr>
                                  <m:t>−</m:t>
                                </m:r>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sin</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m:t>
                                </m:r>
                              </m:e>
                              <m:e>
                                <m:func>
                                  <m:funcPr>
                                    <m:ctrlPr>
                                      <a:rPr lang="en-US" sz="1400" i="1">
                                        <a:solidFill>
                                          <a:srgbClr val="000000"/>
                                        </a:solidFill>
                                        <a:latin typeface="Cambria Math" panose="02040503050406030204" pitchFamily="18" charset="0"/>
                                      </a:rPr>
                                    </m:ctrlPr>
                                  </m:funcPr>
                                  <m:fName>
                                    <m:r>
                                      <m:rPr>
                                        <m:sty m:val="p"/>
                                      </m:rPr>
                                      <a:rPr lang="en-US" sz="1400" i="0">
                                        <a:solidFill>
                                          <a:srgbClr val="000000"/>
                                        </a:solidFill>
                                        <a:latin typeface="Cambria Math" panose="02040503050406030204" pitchFamily="18" charset="0"/>
                                      </a:rPr>
                                      <m:t>cos</m:t>
                                    </m:r>
                                  </m:fName>
                                  <m:e>
                                    <m:r>
                                      <a:rPr lang="en-US" sz="1400" i="1">
                                        <a:solidFill>
                                          <a:srgbClr val="000000"/>
                                        </a:solidFill>
                                        <a:latin typeface="Cambria Math" panose="02040503050406030204" pitchFamily="18" charset="0"/>
                                      </a:rPr>
                                      <m:t>(</m:t>
                                    </m:r>
                                  </m:e>
                                </m:func>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𝜃</m:t>
                                    </m:r>
                                  </m:e>
                                  <m:sub>
                                    <m:r>
                                      <a:rPr lang="en-US" sz="1400" i="1">
                                        <a:solidFill>
                                          <a:srgbClr val="000000"/>
                                        </a:solidFill>
                                        <a:latin typeface="Cambria Math" panose="02040503050406030204" pitchFamily="18" charset="0"/>
                                      </a:rPr>
                                      <m:t>𝑥</m:t>
                                    </m:r>
                                  </m:sub>
                                </m:sSub>
                                <m:r>
                                  <a:rPr lang="en-US" sz="1400" i="1">
                                    <a:solidFill>
                                      <a:srgbClr val="000000"/>
                                    </a:solidFill>
                                    <a:latin typeface="Cambria Math" panose="02040503050406030204" pitchFamily="18" charset="0"/>
                                  </a:rPr>
                                  <m:t>)</m:t>
                                </m:r>
                              </m:e>
                            </m:mr>
                          </m:m>
                        </m:e>
                      </m:d>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
                        </m:e>
                      </m:d>
                    </m:oMath>
                  </m:oMathPara>
                </a14:m>
                <a:endParaRPr lang="en-US" sz="1400" dirty="0"/>
              </a:p>
            </p:txBody>
          </p:sp>
        </mc:Choice>
        <mc:Fallback xmlns="">
          <p:sp>
            <p:nvSpPr>
              <p:cNvPr id="40979" name="Object 27"/>
              <p:cNvSpPr txBox="1">
                <a:spLocks noRot="1" noChangeAspect="1" noMove="1" noResize="1" noEditPoints="1" noAdjustHandles="1" noChangeArrowheads="1" noChangeShapeType="1" noTextEdit="1"/>
              </p:cNvSpPr>
              <p:nvPr/>
            </p:nvSpPr>
            <p:spPr bwMode="auto">
              <a:xfrm>
                <a:off x="5045075" y="815975"/>
                <a:ext cx="4098925" cy="1162050"/>
              </a:xfrm>
              <a:prstGeom prst="rect">
                <a:avLst/>
              </a:prstGeom>
              <a:blipFill>
                <a:blip r:embed="rId3"/>
                <a:stretch>
                  <a:fillRect/>
                </a:stretch>
              </a:blipFill>
              <a:ln>
                <a:noFill/>
              </a:ln>
            </p:spPr>
            <p:txBody>
              <a:bodyPr/>
              <a:lstStyle/>
              <a:p>
                <a:r>
                  <a:rPr lang="en-US">
                    <a:noFill/>
                  </a:rPr>
                  <a:t> </a:t>
                </a:r>
              </a:p>
            </p:txBody>
          </p:sp>
        </mc:Fallback>
      </mc:AlternateContent>
      <p:cxnSp>
        <p:nvCxnSpPr>
          <p:cNvPr id="38" name="Straight Connector 37"/>
          <p:cNvCxnSpPr/>
          <p:nvPr/>
        </p:nvCxnSpPr>
        <p:spPr>
          <a:xfrm>
            <a:off x="819150" y="5224463"/>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875" y="3360738"/>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63725" y="5224463"/>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722313" y="3265488"/>
            <a:ext cx="153987"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0984" name="TextBox 33"/>
          <p:cNvSpPr txBox="1">
            <a:spLocks noChangeArrowheads="1"/>
          </p:cNvSpPr>
          <p:nvPr/>
        </p:nvSpPr>
        <p:spPr bwMode="auto">
          <a:xfrm>
            <a:off x="2735263" y="5707063"/>
            <a:ext cx="162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i="1" u="sng" dirty="0" err="1">
                <a:solidFill>
                  <a:srgbClr val="00B050"/>
                </a:solidFill>
                <a:latin typeface="Verdana" pitchFamily="34" charset="0"/>
                <a:sym typeface="Symbol" pitchFamily="18" charset="2"/>
              </a:rPr>
              <a:t>Y</a:t>
            </a:r>
            <a:r>
              <a:rPr lang="en-US" altLang="en-US" sz="1600" i="1" u="sng" baseline="-25000" dirty="0" err="1">
                <a:solidFill>
                  <a:srgbClr val="00B050"/>
                </a:solidFill>
                <a:latin typeface="Verdana" pitchFamily="34" charset="0"/>
                <a:sym typeface="Symbol" pitchFamily="18" charset="2"/>
              </a:rPr>
              <a:t>c</a:t>
            </a:r>
            <a:r>
              <a:rPr lang="en-US" altLang="en-US" sz="1600" i="1" u="sng" dirty="0">
                <a:solidFill>
                  <a:srgbClr val="00B050"/>
                </a:solidFill>
                <a:latin typeface="Verdana" pitchFamily="34" charset="0"/>
                <a:sym typeface="Symbol" pitchFamily="18" charset="2"/>
              </a:rPr>
              <a:t>=</a:t>
            </a:r>
            <a:r>
              <a:rPr lang="en-US" altLang="en-US" sz="1600" i="1" u="sng" dirty="0" err="1">
                <a:solidFill>
                  <a:srgbClr val="00B050"/>
                </a:solidFill>
                <a:latin typeface="Verdana" pitchFamily="34" charset="0"/>
                <a:sym typeface="Symbol" pitchFamily="18" charset="2"/>
              </a:rPr>
              <a:t>Y</a:t>
            </a:r>
            <a:r>
              <a:rPr lang="en-US" altLang="en-US" sz="1600" i="1" u="sng" baseline="-25000" dirty="0" err="1">
                <a:solidFill>
                  <a:srgbClr val="00B050"/>
                </a:solidFill>
                <a:latin typeface="Verdana" pitchFamily="34" charset="0"/>
                <a:sym typeface="Symbol" pitchFamily="18" charset="2"/>
              </a:rPr>
              <a:t>w</a:t>
            </a:r>
            <a:r>
              <a:rPr lang="en-US" altLang="en-US" sz="1600" i="1" u="sng" dirty="0" err="1">
                <a:solidFill>
                  <a:srgbClr val="00B050"/>
                </a:solidFill>
                <a:latin typeface="Verdana" pitchFamily="34" charset="0"/>
                <a:sym typeface="Symbol" pitchFamily="18" charset="2"/>
              </a:rPr>
              <a:t>cos</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x</a:t>
            </a:r>
            <a:r>
              <a:rPr lang="en-US" altLang="en-US" sz="1600" i="1" u="sng" dirty="0">
                <a:solidFill>
                  <a:srgbClr val="00B050"/>
                </a:solidFill>
                <a:latin typeface="Verdana" pitchFamily="34" charset="0"/>
                <a:sym typeface="Symbol" pitchFamily="18" charset="2"/>
              </a:rPr>
              <a:t>)+</a:t>
            </a:r>
            <a:r>
              <a:rPr lang="en-US" altLang="en-US" sz="1600" i="1" u="sng" dirty="0" err="1">
                <a:solidFill>
                  <a:srgbClr val="00B050"/>
                </a:solidFill>
                <a:latin typeface="Verdana" pitchFamily="34" charset="0"/>
                <a:sym typeface="Symbol" pitchFamily="18" charset="2"/>
              </a:rPr>
              <a:t>Z</a:t>
            </a:r>
            <a:r>
              <a:rPr lang="en-US" altLang="en-US" sz="1600" i="1" u="sng" baseline="-25000" dirty="0" err="1">
                <a:solidFill>
                  <a:srgbClr val="00B050"/>
                </a:solidFill>
                <a:latin typeface="Verdana" pitchFamily="34" charset="0"/>
                <a:sym typeface="Symbol" pitchFamily="18" charset="2"/>
              </a:rPr>
              <a:t>w</a:t>
            </a:r>
            <a:r>
              <a:rPr lang="en-US" altLang="en-US" sz="1600" i="1" u="sng" dirty="0" err="1">
                <a:solidFill>
                  <a:srgbClr val="00B050"/>
                </a:solidFill>
                <a:latin typeface="Verdana" pitchFamily="34" charset="0"/>
                <a:sym typeface="Symbol" pitchFamily="18" charset="2"/>
              </a:rPr>
              <a:t>sin</a:t>
            </a:r>
            <a:r>
              <a:rPr lang="en-US" altLang="en-US" sz="1600" i="1" u="sng" dirty="0">
                <a:solidFill>
                  <a:srgbClr val="00B050"/>
                </a:solidFill>
                <a:latin typeface="Verdana" pitchFamily="34" charset="0"/>
                <a:sym typeface="Symbol" pitchFamily="18" charset="2"/>
              </a:rPr>
              <a:t>(</a:t>
            </a:r>
            <a:r>
              <a:rPr lang="en-US" altLang="en-US" sz="1600" u="sng" dirty="0">
                <a:solidFill>
                  <a:srgbClr val="00B050"/>
                </a:solidFill>
                <a:latin typeface="Verdana" pitchFamily="34" charset="0"/>
                <a:sym typeface="Symbol" pitchFamily="18" charset="2"/>
              </a:rPr>
              <a:t></a:t>
            </a:r>
            <a:r>
              <a:rPr lang="en-US" altLang="en-US" sz="1600" u="sng" baseline="-25000" dirty="0">
                <a:solidFill>
                  <a:srgbClr val="00B050"/>
                </a:solidFill>
                <a:latin typeface="Verdana" pitchFamily="34" charset="0"/>
                <a:sym typeface="Symbol" pitchFamily="18" charset="2"/>
              </a:rPr>
              <a:t>x</a:t>
            </a:r>
            <a:r>
              <a:rPr lang="en-US" altLang="en-US" sz="1600" i="1" u="sng" dirty="0">
                <a:solidFill>
                  <a:srgbClr val="00B050"/>
                </a:solidFill>
                <a:latin typeface="Verdana" pitchFamily="34" charset="0"/>
                <a:sym typeface="Symbol" pitchFamily="18" charset="2"/>
              </a:rPr>
              <a:t>)</a:t>
            </a:r>
            <a:endParaRPr lang="en-US" altLang="en-US" sz="1600" i="1" u="sng" dirty="0">
              <a:solidFill>
                <a:srgbClr val="00B050"/>
              </a:solidFill>
              <a:latin typeface="Verdana" pitchFamily="34" charset="0"/>
            </a:endParaRPr>
          </a:p>
        </p:txBody>
      </p:sp>
      <p:sp>
        <p:nvSpPr>
          <p:cNvPr id="40985" name="TextBox 28"/>
          <p:cNvSpPr txBox="1">
            <a:spLocks noChangeArrowheads="1"/>
          </p:cNvSpPr>
          <p:nvPr/>
        </p:nvSpPr>
        <p:spPr bwMode="auto">
          <a:xfrm>
            <a:off x="2987675" y="5148263"/>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cxnSp>
        <p:nvCxnSpPr>
          <p:cNvPr id="80" name="Straight Connector 79"/>
          <p:cNvCxnSpPr/>
          <p:nvPr/>
        </p:nvCxnSpPr>
        <p:spPr>
          <a:xfrm flipV="1">
            <a:off x="830263" y="4462463"/>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30263" y="5272088"/>
            <a:ext cx="1166812" cy="13239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9072937" flipH="1">
            <a:off x="885825" y="3373438"/>
            <a:ext cx="309563" cy="142240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89" name="Rectangle 88"/>
          <p:cNvSpPr>
            <a:spLocks noChangeArrowheads="1"/>
          </p:cNvSpPr>
          <p:nvPr/>
        </p:nvSpPr>
        <p:spPr bwMode="auto">
          <a:xfrm>
            <a:off x="369888" y="4103688"/>
            <a:ext cx="125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90" name="Right Brace 89"/>
          <p:cNvSpPr/>
          <p:nvPr/>
        </p:nvSpPr>
        <p:spPr>
          <a:xfrm rot="19140401" flipH="1">
            <a:off x="1128713" y="5262563"/>
            <a:ext cx="204787" cy="1720850"/>
          </a:xfrm>
          <a:prstGeom prst="rightBrace">
            <a:avLst/>
          </a:prstGeom>
          <a:ln>
            <a:prstDash val="lgDash"/>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0991" name="Rectangle 90"/>
          <p:cNvSpPr>
            <a:spLocks noChangeArrowheads="1"/>
          </p:cNvSpPr>
          <p:nvPr/>
        </p:nvSpPr>
        <p:spPr bwMode="auto">
          <a:xfrm>
            <a:off x="269875" y="6091238"/>
            <a:ext cx="1220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sin</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149" name="Freeform 148"/>
          <p:cNvSpPr/>
          <p:nvPr/>
        </p:nvSpPr>
        <p:spPr>
          <a:xfrm>
            <a:off x="2973388" y="5284788"/>
            <a:ext cx="176212" cy="234950"/>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3" name="Footer Placeholder 4"/>
          <p:cNvSpPr txBox="1">
            <a:spLocks/>
          </p:cNvSpPr>
          <p:nvPr/>
        </p:nvSpPr>
        <p:spPr bwMode="auto">
          <a:xfrm>
            <a:off x="5448300" y="6040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200">
              <a:solidFill>
                <a:srgbClr val="898989"/>
              </a:solidFill>
              <a:latin typeface="Verdana" pitchFamily="34" charset="0"/>
            </a:endParaRPr>
          </a:p>
        </p:txBody>
      </p:sp>
      <p:cxnSp>
        <p:nvCxnSpPr>
          <p:cNvPr id="151" name="Straight Arrow Connector 150"/>
          <p:cNvCxnSpPr/>
          <p:nvPr/>
        </p:nvCxnSpPr>
        <p:spPr>
          <a:xfrm>
            <a:off x="5487988" y="314166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5487988" y="3151188"/>
            <a:ext cx="1587"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7988" y="3141663"/>
            <a:ext cx="2093912" cy="24098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500688" y="2579688"/>
            <a:ext cx="709612" cy="58737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5489575" y="3455988"/>
            <a:ext cx="227013" cy="104775"/>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9" name="TextBox 28"/>
          <p:cNvSpPr txBox="1">
            <a:spLocks noChangeArrowheads="1"/>
          </p:cNvSpPr>
          <p:nvPr/>
        </p:nvSpPr>
        <p:spPr bwMode="auto">
          <a:xfrm>
            <a:off x="5489575" y="357663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sp>
        <p:nvSpPr>
          <p:cNvPr id="41000" name="TextBox 30"/>
          <p:cNvSpPr txBox="1">
            <a:spLocks noChangeArrowheads="1"/>
          </p:cNvSpPr>
          <p:nvPr/>
        </p:nvSpPr>
        <p:spPr bwMode="auto">
          <a:xfrm>
            <a:off x="5045075" y="4757738"/>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41001" name="TextBox 31"/>
          <p:cNvSpPr txBox="1">
            <a:spLocks noChangeArrowheads="1"/>
          </p:cNvSpPr>
          <p:nvPr/>
        </p:nvSpPr>
        <p:spPr bwMode="auto">
          <a:xfrm>
            <a:off x="7986713" y="2713038"/>
            <a:ext cx="47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endParaRPr lang="en-US" altLang="en-US" sz="1800" i="1" baseline="-25000" dirty="0">
              <a:latin typeface="Verdana" pitchFamily="34" charset="0"/>
            </a:endParaRPr>
          </a:p>
        </p:txBody>
      </p:sp>
      <p:sp>
        <p:nvSpPr>
          <p:cNvPr id="160" name="Freeform 159"/>
          <p:cNvSpPr/>
          <p:nvPr/>
        </p:nvSpPr>
        <p:spPr>
          <a:xfrm>
            <a:off x="5740400" y="2957513"/>
            <a:ext cx="115888" cy="190500"/>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3" name="TextBox 35"/>
          <p:cNvSpPr txBox="1">
            <a:spLocks noChangeArrowheads="1"/>
          </p:cNvSpPr>
          <p:nvPr/>
        </p:nvSpPr>
        <p:spPr bwMode="auto">
          <a:xfrm>
            <a:off x="5930900" y="2798763"/>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cxnSp>
        <p:nvCxnSpPr>
          <p:cNvPr id="162" name="Straight Arrow Connector 161"/>
          <p:cNvCxnSpPr/>
          <p:nvPr/>
        </p:nvCxnSpPr>
        <p:spPr>
          <a:xfrm>
            <a:off x="5489575" y="3141663"/>
            <a:ext cx="2778125" cy="1876425"/>
          </a:xfrm>
          <a:prstGeom prst="straightConnector1">
            <a:avLst/>
          </a:prstGeom>
          <a:ln w="127000" cmpd="tri">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134100" y="2522538"/>
            <a:ext cx="2154238" cy="249237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006" name="TextBox 68"/>
          <p:cNvSpPr txBox="1">
            <a:spLocks noChangeArrowheads="1"/>
          </p:cNvSpPr>
          <p:nvPr/>
        </p:nvSpPr>
        <p:spPr bwMode="auto">
          <a:xfrm>
            <a:off x="8286750" y="5014913"/>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Pw</a:t>
            </a:r>
          </a:p>
        </p:txBody>
      </p:sp>
      <p:cxnSp>
        <p:nvCxnSpPr>
          <p:cNvPr id="165" name="Straight Connector 164"/>
          <p:cNvCxnSpPr/>
          <p:nvPr/>
        </p:nvCxnSpPr>
        <p:spPr>
          <a:xfrm>
            <a:off x="5489575" y="5018088"/>
            <a:ext cx="277812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43888" y="3154363"/>
            <a:ext cx="0" cy="18637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534150" y="5018088"/>
            <a:ext cx="1679575" cy="1447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010" name="TextBox 30"/>
          <p:cNvSpPr txBox="1">
            <a:spLocks noChangeArrowheads="1"/>
          </p:cNvSpPr>
          <p:nvPr/>
        </p:nvSpPr>
        <p:spPr bwMode="auto">
          <a:xfrm>
            <a:off x="7162800" y="5256213"/>
            <a:ext cx="423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c</a:t>
            </a:r>
            <a:endParaRPr lang="en-US" altLang="en-US" sz="1800" i="1" baseline="-25000">
              <a:latin typeface="Verdana" pitchFamily="34" charset="0"/>
            </a:endParaRPr>
          </a:p>
        </p:txBody>
      </p:sp>
      <p:sp>
        <p:nvSpPr>
          <p:cNvPr id="169" name="Oval 168"/>
          <p:cNvSpPr/>
          <p:nvPr/>
        </p:nvSpPr>
        <p:spPr>
          <a:xfrm>
            <a:off x="5392738" y="3062288"/>
            <a:ext cx="1555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1012" name="TextBox 28"/>
          <p:cNvSpPr txBox="1">
            <a:spLocks noChangeArrowheads="1"/>
          </p:cNvSpPr>
          <p:nvPr/>
        </p:nvSpPr>
        <p:spPr bwMode="auto">
          <a:xfrm>
            <a:off x="7658100" y="494188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endParaRPr lang="en-US" altLang="en-US" sz="1800" baseline="-25000" dirty="0">
              <a:latin typeface="Verdana" pitchFamily="34" charset="0"/>
            </a:endParaRPr>
          </a:p>
        </p:txBody>
      </p:sp>
      <p:cxnSp>
        <p:nvCxnSpPr>
          <p:cNvPr id="171" name="Straight Connector 170"/>
          <p:cNvCxnSpPr/>
          <p:nvPr/>
        </p:nvCxnSpPr>
        <p:spPr>
          <a:xfrm flipV="1">
            <a:off x="5500688" y="4256088"/>
            <a:ext cx="938212"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49775" y="3944938"/>
            <a:ext cx="2155825" cy="2441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3" name="Right Brace 172"/>
          <p:cNvSpPr/>
          <p:nvPr/>
        </p:nvSpPr>
        <p:spPr>
          <a:xfrm rot="3071975">
            <a:off x="6013450" y="4383088"/>
            <a:ext cx="320675" cy="981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1016" name="Rectangle 173"/>
          <p:cNvSpPr>
            <a:spLocks noChangeArrowheads="1"/>
          </p:cNvSpPr>
          <p:nvPr/>
        </p:nvSpPr>
        <p:spPr bwMode="auto">
          <a:xfrm>
            <a:off x="5930900" y="4948238"/>
            <a:ext cx="120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Y</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sin</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r>
              <a:rPr lang="en-US" altLang="en-US" sz="1800" i="1" dirty="0">
                <a:latin typeface="Verdana" pitchFamily="34" charset="0"/>
                <a:sym typeface="Symbol" pitchFamily="18" charset="2"/>
              </a:rPr>
              <a:t>)</a:t>
            </a:r>
            <a:endParaRPr lang="en-US" altLang="en-US" sz="1800" dirty="0">
              <a:latin typeface="Verdana" pitchFamily="34" charset="0"/>
            </a:endParaRPr>
          </a:p>
        </p:txBody>
      </p:sp>
      <p:sp>
        <p:nvSpPr>
          <p:cNvPr id="175" name="Right Brace 174"/>
          <p:cNvSpPr/>
          <p:nvPr/>
        </p:nvSpPr>
        <p:spPr>
          <a:xfrm rot="2958717">
            <a:off x="7403306" y="4901407"/>
            <a:ext cx="441325" cy="19954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177" name="Freeform 176"/>
          <p:cNvSpPr/>
          <p:nvPr/>
        </p:nvSpPr>
        <p:spPr>
          <a:xfrm>
            <a:off x="7643813" y="5081588"/>
            <a:ext cx="176212" cy="231775"/>
          </a:xfrm>
          <a:custGeom>
            <a:avLst/>
            <a:gdLst>
              <a:gd name="connsiteX0" fmla="*/ 176645 w 176645"/>
              <a:gd name="connsiteY0" fmla="*/ 234268 h 234268"/>
              <a:gd name="connsiteX1" fmla="*/ 25504 w 176645"/>
              <a:gd name="connsiteY1" fmla="*/ 188926 h 234268"/>
              <a:gd name="connsiteX2" fmla="*/ 2833 w 176645"/>
              <a:gd name="connsiteY2" fmla="*/ 113356 h 234268"/>
              <a:gd name="connsiteX3" fmla="*/ 2833 w 176645"/>
              <a:gd name="connsiteY3" fmla="*/ 45343 h 234268"/>
              <a:gd name="connsiteX4" fmla="*/ 25504 w 176645"/>
              <a:gd name="connsiteY4" fmla="*/ 0 h 23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45" h="234268">
                <a:moveTo>
                  <a:pt x="176645" y="234268"/>
                </a:moveTo>
                <a:cubicBezTo>
                  <a:pt x="115559" y="221673"/>
                  <a:pt x="54473" y="209078"/>
                  <a:pt x="25504" y="188926"/>
                </a:cubicBezTo>
                <a:cubicBezTo>
                  <a:pt x="-3465" y="168774"/>
                  <a:pt x="6612" y="137287"/>
                  <a:pt x="2833" y="113356"/>
                </a:cubicBezTo>
                <a:cubicBezTo>
                  <a:pt x="-946" y="89425"/>
                  <a:pt x="-945" y="64235"/>
                  <a:pt x="2833" y="45343"/>
                </a:cubicBezTo>
                <a:cubicBezTo>
                  <a:pt x="6611" y="26451"/>
                  <a:pt x="16057" y="13225"/>
                  <a:pt x="255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9" name="Rectangle 177"/>
          <p:cNvSpPr>
            <a:spLocks noChangeArrowheads="1"/>
          </p:cNvSpPr>
          <p:nvPr/>
        </p:nvSpPr>
        <p:spPr bwMode="auto">
          <a:xfrm>
            <a:off x="5759450" y="2154238"/>
            <a:ext cx="338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u="sng" dirty="0" err="1">
                <a:solidFill>
                  <a:srgbClr val="00B050"/>
                </a:solidFill>
                <a:latin typeface="Verdana" pitchFamily="34" charset="0"/>
                <a:sym typeface="Symbol" pitchFamily="18" charset="2"/>
              </a:rPr>
              <a:t>Z</a:t>
            </a:r>
            <a:r>
              <a:rPr lang="en-US" altLang="en-US" sz="1800" i="1" u="sng" baseline="-25000" dirty="0" err="1">
                <a:solidFill>
                  <a:srgbClr val="00B050"/>
                </a:solidFill>
                <a:latin typeface="Verdana" pitchFamily="34" charset="0"/>
                <a:sym typeface="Symbol" pitchFamily="18" charset="2"/>
              </a:rPr>
              <a:t>c</a:t>
            </a:r>
            <a:r>
              <a:rPr lang="en-US" altLang="en-US" sz="1800" i="1" u="sng" dirty="0">
                <a:solidFill>
                  <a:srgbClr val="00B050"/>
                </a:solidFill>
                <a:latin typeface="Verdana" pitchFamily="34" charset="0"/>
                <a:sym typeface="Symbol" pitchFamily="18" charset="2"/>
              </a:rPr>
              <a:t>= -</a:t>
            </a:r>
            <a:r>
              <a:rPr lang="en-US" altLang="en-US" sz="1800" i="1" u="sng" dirty="0" err="1">
                <a:solidFill>
                  <a:srgbClr val="00B050"/>
                </a:solidFill>
                <a:latin typeface="Verdana" pitchFamily="34" charset="0"/>
                <a:sym typeface="Symbol" pitchFamily="18" charset="2"/>
              </a:rPr>
              <a:t>Y</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sin</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x</a:t>
            </a:r>
            <a:r>
              <a:rPr lang="en-US" altLang="en-US" sz="1800" i="1" u="sng" dirty="0">
                <a:solidFill>
                  <a:srgbClr val="00B050"/>
                </a:solidFill>
                <a:latin typeface="Verdana" pitchFamily="34" charset="0"/>
                <a:sym typeface="Symbol" pitchFamily="18" charset="2"/>
              </a:rPr>
              <a:t>)+</a:t>
            </a:r>
            <a:r>
              <a:rPr lang="en-US" altLang="en-US" sz="1800" i="1" u="sng" dirty="0" err="1">
                <a:solidFill>
                  <a:srgbClr val="00B050"/>
                </a:solidFill>
                <a:latin typeface="Verdana" pitchFamily="34" charset="0"/>
                <a:sym typeface="Symbol" pitchFamily="18" charset="2"/>
              </a:rPr>
              <a:t>Z</a:t>
            </a:r>
            <a:r>
              <a:rPr lang="en-US" altLang="en-US" sz="1800" i="1" u="sng" baseline="-25000" dirty="0" err="1">
                <a:solidFill>
                  <a:srgbClr val="00B050"/>
                </a:solidFill>
                <a:latin typeface="Verdana" pitchFamily="34" charset="0"/>
                <a:sym typeface="Symbol" pitchFamily="18" charset="2"/>
              </a:rPr>
              <a:t>w</a:t>
            </a:r>
            <a:r>
              <a:rPr lang="en-US" altLang="en-US" sz="1800" i="1" u="sng" dirty="0" err="1">
                <a:solidFill>
                  <a:srgbClr val="00B050"/>
                </a:solidFill>
                <a:latin typeface="Verdana" pitchFamily="34" charset="0"/>
                <a:sym typeface="Symbol" pitchFamily="18" charset="2"/>
              </a:rPr>
              <a:t>cos</a:t>
            </a:r>
            <a:r>
              <a:rPr lang="en-US" altLang="en-US" sz="1800" i="1" u="sng" dirty="0">
                <a:solidFill>
                  <a:srgbClr val="00B050"/>
                </a:solidFill>
                <a:latin typeface="Verdana" pitchFamily="34" charset="0"/>
                <a:sym typeface="Symbol" pitchFamily="18" charset="2"/>
              </a:rPr>
              <a:t>(</a:t>
            </a:r>
            <a:r>
              <a:rPr lang="en-US" altLang="en-US" sz="1800" u="sng" dirty="0">
                <a:solidFill>
                  <a:srgbClr val="00B050"/>
                </a:solidFill>
                <a:latin typeface="Verdana" pitchFamily="34" charset="0"/>
                <a:sym typeface="Symbol" pitchFamily="18" charset="2"/>
              </a:rPr>
              <a:t></a:t>
            </a:r>
            <a:r>
              <a:rPr lang="en-US" altLang="en-US" sz="1800" u="sng" baseline="-25000" dirty="0">
                <a:solidFill>
                  <a:srgbClr val="00B050"/>
                </a:solidFill>
                <a:latin typeface="Verdana" pitchFamily="34" charset="0"/>
                <a:sym typeface="Symbol" pitchFamily="18" charset="2"/>
              </a:rPr>
              <a:t>x</a:t>
            </a:r>
            <a:r>
              <a:rPr lang="en-US" altLang="en-US" sz="1800" i="1" u="sng" dirty="0">
                <a:solidFill>
                  <a:srgbClr val="00B050"/>
                </a:solidFill>
                <a:latin typeface="Verdana" pitchFamily="34" charset="0"/>
                <a:sym typeface="Symbol" pitchFamily="18" charset="2"/>
              </a:rPr>
              <a:t>)</a:t>
            </a:r>
            <a:endParaRPr lang="en-US" altLang="en-US" sz="1800" i="1" u="sng" dirty="0">
              <a:solidFill>
                <a:srgbClr val="00B050"/>
              </a:solidFill>
              <a:latin typeface="Verdana" pitchFamily="34" charset="0"/>
            </a:endParaRPr>
          </a:p>
        </p:txBody>
      </p:sp>
      <p:sp>
        <p:nvSpPr>
          <p:cNvPr id="41020" name="Rectangle 179"/>
          <p:cNvSpPr>
            <a:spLocks noChangeArrowheads="1"/>
          </p:cNvSpPr>
          <p:nvPr/>
        </p:nvSpPr>
        <p:spPr bwMode="auto">
          <a:xfrm>
            <a:off x="7480300" y="6046788"/>
            <a:ext cx="1269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dirty="0" err="1">
                <a:latin typeface="Verdana" pitchFamily="34" charset="0"/>
                <a:sym typeface="Symbol" pitchFamily="18" charset="2"/>
              </a:rPr>
              <a:t>Z</a:t>
            </a:r>
            <a:r>
              <a:rPr lang="en-US" altLang="en-US" sz="1800" i="1" baseline="-25000" dirty="0" err="1">
                <a:latin typeface="Verdana" pitchFamily="34" charset="0"/>
                <a:sym typeface="Symbol" pitchFamily="18" charset="2"/>
              </a:rPr>
              <a:t>w</a:t>
            </a:r>
            <a:r>
              <a:rPr lang="en-US" altLang="en-US" sz="1800" i="1" dirty="0" err="1">
                <a:latin typeface="Verdana" pitchFamily="34" charset="0"/>
                <a:sym typeface="Symbol" pitchFamily="18" charset="2"/>
              </a:rPr>
              <a:t>cos</a:t>
            </a:r>
            <a:r>
              <a:rPr lang="en-US" altLang="en-US" sz="1800" i="1" dirty="0">
                <a:latin typeface="Verdana" pitchFamily="34" charset="0"/>
                <a:sym typeface="Symbol" pitchFamily="18" charset="2"/>
              </a:rPr>
              <a:t>(</a:t>
            </a:r>
            <a:r>
              <a:rPr lang="en-US" altLang="en-US" sz="1800" dirty="0">
                <a:latin typeface="Verdana" pitchFamily="34" charset="0"/>
                <a:sym typeface="Symbol" pitchFamily="18" charset="2"/>
              </a:rPr>
              <a:t></a:t>
            </a:r>
            <a:r>
              <a:rPr lang="en-US" altLang="en-US" sz="1800" baseline="-25000" dirty="0">
                <a:latin typeface="Verdana" pitchFamily="34" charset="0"/>
                <a:sym typeface="Symbol" pitchFamily="18" charset="2"/>
              </a:rPr>
              <a:t>x</a:t>
            </a:r>
            <a:r>
              <a:rPr lang="en-US" altLang="en-US" sz="1800" i="1" dirty="0">
                <a:latin typeface="Verdana" pitchFamily="34" charset="0"/>
                <a:sym typeface="Symbol" pitchFamily="18" charset="2"/>
              </a:rPr>
              <a:t>)</a:t>
            </a:r>
            <a:endParaRPr lang="en-US" altLang="en-US" sz="1800" i="1" dirty="0">
              <a:latin typeface="Verdana" pitchFamily="34" charset="0"/>
            </a:endParaRPr>
          </a:p>
        </p:txBody>
      </p:sp>
      <p:sp>
        <p:nvSpPr>
          <p:cNvPr id="41021" name="TextBox 180"/>
          <p:cNvSpPr txBox="1">
            <a:spLocks noChangeArrowheads="1"/>
          </p:cNvSpPr>
          <p:nvPr/>
        </p:nvSpPr>
        <p:spPr bwMode="auto">
          <a:xfrm>
            <a:off x="4452938" y="1939925"/>
            <a:ext cx="20790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u="sng" dirty="0">
                <a:latin typeface="Verdana" pitchFamily="34" charset="0"/>
              </a:rPr>
              <a:t>Concentrate on </a:t>
            </a:r>
            <a:r>
              <a:rPr lang="en-US" altLang="en-US" sz="1600" u="sng" dirty="0" err="1">
                <a:latin typeface="Verdana" pitchFamily="34" charset="0"/>
              </a:rPr>
              <a:t>Zc</a:t>
            </a:r>
            <a:endParaRPr lang="en-US" altLang="en-US" sz="1600" u="sng" dirty="0">
              <a:latin typeface="Verdana" pitchFamily="34" charset="0"/>
            </a:endParaRPr>
          </a:p>
          <a:p>
            <a:pPr>
              <a:spcBef>
                <a:spcPct val="0"/>
              </a:spcBef>
              <a:buFontTx/>
              <a:buNone/>
            </a:pPr>
            <a:endParaRPr lang="en-US" altLang="en-US" sz="1800" dirty="0">
              <a:latin typeface="Verdana" pitchFamily="34" charset="0"/>
            </a:endParaRPr>
          </a:p>
        </p:txBody>
      </p:sp>
      <p:sp>
        <p:nvSpPr>
          <p:cNvPr id="41022" name="Rectangle 181"/>
          <p:cNvSpPr>
            <a:spLocks noChangeArrowheads="1"/>
          </p:cNvSpPr>
          <p:nvPr/>
        </p:nvSpPr>
        <p:spPr bwMode="auto">
          <a:xfrm>
            <a:off x="1681163" y="2570163"/>
            <a:ext cx="229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u="sng" dirty="0">
                <a:latin typeface="Verdana" pitchFamily="34" charset="0"/>
              </a:rPr>
              <a:t>Concentrate on </a:t>
            </a:r>
            <a:r>
              <a:rPr lang="en-US" altLang="en-US" sz="1800" u="sng" dirty="0" err="1">
                <a:latin typeface="Verdana" pitchFamily="34" charset="0"/>
              </a:rPr>
              <a:t>Yc</a:t>
            </a:r>
            <a:endParaRPr lang="en-US" altLang="en-US" sz="1800" u="sng" dirty="0">
              <a:latin typeface="Verdana" pitchFamily="34" charset="0"/>
            </a:endParaRPr>
          </a:p>
        </p:txBody>
      </p:sp>
      <p:sp>
        <p:nvSpPr>
          <p:cNvPr id="183" name="Rectangle 182"/>
          <p:cNvSpPr/>
          <p:nvPr/>
        </p:nvSpPr>
        <p:spPr>
          <a:xfrm>
            <a:off x="230188" y="2338388"/>
            <a:ext cx="4038600" cy="4378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84" name="Rectangle 183"/>
          <p:cNvSpPr/>
          <p:nvPr/>
        </p:nvSpPr>
        <p:spPr>
          <a:xfrm>
            <a:off x="4427538" y="1922463"/>
            <a:ext cx="4489450" cy="4543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85" name="Straight Connector 184"/>
          <p:cNvCxnSpPr/>
          <p:nvPr/>
        </p:nvCxnSpPr>
        <p:spPr>
          <a:xfrm flipV="1">
            <a:off x="4549775" y="3167063"/>
            <a:ext cx="938213" cy="7524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ight Brace 68"/>
          <p:cNvSpPr/>
          <p:nvPr/>
        </p:nvSpPr>
        <p:spPr>
          <a:xfrm rot="13845655">
            <a:off x="1073263" y="2624569"/>
            <a:ext cx="129543" cy="605957"/>
          </a:xfrm>
          <a:prstGeom prst="rightBrace">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Straight Connector 2"/>
          <p:cNvCxnSpPr>
            <a:stCxn id="68" idx="0"/>
            <a:endCxn id="68" idx="3"/>
          </p:cNvCxnSpPr>
          <p:nvPr/>
        </p:nvCxnSpPr>
        <p:spPr>
          <a:xfrm flipH="1">
            <a:off x="744864" y="3265488"/>
            <a:ext cx="54443" cy="157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69" idx="0"/>
            <a:endCxn id="169" idx="3"/>
          </p:cNvCxnSpPr>
          <p:nvPr/>
        </p:nvCxnSpPr>
        <p:spPr>
          <a:xfrm flipH="1">
            <a:off x="5415521" y="3062288"/>
            <a:ext cx="55005" cy="15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69" idx="1"/>
            <a:endCxn id="169" idx="5"/>
          </p:cNvCxnSpPr>
          <p:nvPr/>
        </p:nvCxnSpPr>
        <p:spPr>
          <a:xfrm>
            <a:off x="5415521" y="3088791"/>
            <a:ext cx="110009" cy="12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775370" y="2539355"/>
            <a:ext cx="163848" cy="600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E4FFBAF8-9DE9-4118-BF91-893FBA4CEDE5}" type="slidenum">
              <a:rPr lang="en-US" altLang="en-US" smtClean="0"/>
              <a:pPr>
                <a:defRPr/>
              </a:pPr>
              <a:t>51</a:t>
            </a:fld>
            <a:endParaRPr lang="en-US" altLang="en-US"/>
          </a:p>
        </p:txBody>
      </p:sp>
    </p:spTree>
    <p:extLst>
      <p:ext uri="{BB962C8B-B14F-4D97-AF65-F5344CB8AC3E}">
        <p14:creationId xmlns:p14="http://schemas.microsoft.com/office/powerpoint/2010/main" val="64444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sz="2800" dirty="0"/>
              <a:t>We now try to examine </a:t>
            </a:r>
            <a:r>
              <a:rPr lang="en-US" sz="2800" dirty="0" err="1"/>
              <a:t>Rcam</a:t>
            </a:r>
            <a:endParaRPr lang="en-US" sz="2800" dirty="0"/>
          </a:p>
        </p:txBody>
      </p:sp>
      <p:sp>
        <p:nvSpPr>
          <p:cNvPr id="3" name="Content Placeholder 2"/>
          <p:cNvSpPr>
            <a:spLocks noGrp="1"/>
          </p:cNvSpPr>
          <p:nvPr>
            <p:ph idx="1"/>
          </p:nvPr>
        </p:nvSpPr>
        <p:spPr>
          <a:xfrm>
            <a:off x="457200" y="1050614"/>
            <a:ext cx="8229600" cy="4525963"/>
          </a:xfrm>
        </p:spPr>
        <p:txBody>
          <a:bodyPr/>
          <a:lstStyle/>
          <a:p>
            <a:pPr marL="0" indent="0">
              <a:buNone/>
            </a:pPr>
            <a:r>
              <a:rPr lang="en-US" sz="2400" dirty="0"/>
              <a:t>Assume a vector </a:t>
            </a:r>
            <a:r>
              <a:rPr lang="en-US" sz="2400" i="1" dirty="0" err="1"/>
              <a:t>V</a:t>
            </a:r>
            <a:r>
              <a:rPr lang="en-US" sz="2400" i="1" baseline="-25000" dirty="0" err="1"/>
              <a:t>z</a:t>
            </a:r>
            <a:r>
              <a:rPr lang="en-US" sz="2400" i="1" baseline="-25000" dirty="0"/>
              <a:t> </a:t>
            </a:r>
            <a:r>
              <a:rPr lang="en-US" sz="2400" i="1" dirty="0"/>
              <a:t>=[X,Y,Z] (</a:t>
            </a:r>
            <a:r>
              <a:rPr lang="en-US" sz="2400" dirty="0"/>
              <a:t>the principal axis of a camera ) of length </a:t>
            </a:r>
            <a:r>
              <a:rPr lang="en-US" sz="2400" i="1" dirty="0"/>
              <a:t>r </a:t>
            </a:r>
            <a:r>
              <a:rPr lang="en-US" sz="2400" dirty="0"/>
              <a:t>in the world coordinate is being rotated (</a:t>
            </a:r>
            <a:r>
              <a:rPr lang="en-US" sz="2400" dirty="0" err="1"/>
              <a:t>R</a:t>
            </a:r>
            <a:r>
              <a:rPr lang="en-US" sz="2400" baseline="-25000" dirty="0" err="1"/>
              <a:t>cam</a:t>
            </a:r>
            <a:r>
              <a:rPr lang="en-US" sz="2400" dirty="0"/>
              <a:t>) around the Z-axis only by </a:t>
            </a:r>
            <a:r>
              <a:rPr lang="en-US" sz="2400" dirty="0">
                <a:sym typeface="Symbol" panose="05050102010706020507" pitchFamily="18" charset="2"/>
              </a:rPr>
              <a:t></a:t>
            </a:r>
            <a:r>
              <a:rPr lang="en-US" sz="2400" baseline="-25000" dirty="0">
                <a:sym typeface="Symbol" panose="05050102010706020507" pitchFamily="18" charset="2"/>
              </a:rPr>
              <a:t>z</a:t>
            </a:r>
            <a:r>
              <a:rPr lang="en-US" sz="2400" dirty="0">
                <a:sym typeface="Symbol" panose="05050102010706020507" pitchFamily="18" charset="2"/>
              </a:rPr>
              <a:t>, the vector after rotation is </a:t>
            </a:r>
            <a:r>
              <a:rPr lang="en-US" sz="2400" dirty="0" err="1">
                <a:sym typeface="Symbol" panose="05050102010706020507" pitchFamily="18" charset="2"/>
              </a:rPr>
              <a:t>V</a:t>
            </a:r>
            <a:r>
              <a:rPr lang="en-US" sz="2400" baseline="-25000" dirty="0" err="1">
                <a:sym typeface="Symbol" panose="05050102010706020507" pitchFamily="18" charset="2"/>
              </a:rPr>
              <a:t>z</a:t>
            </a:r>
            <a:r>
              <a:rPr lang="en-US" sz="2400" dirty="0">
                <a:sym typeface="Symbol" panose="05050102010706020507" pitchFamily="18" charset="2"/>
              </a:rPr>
              <a:t>’=</a:t>
            </a:r>
            <a:r>
              <a:rPr lang="en-US" sz="2400" i="1" dirty="0"/>
              <a:t> [X’,Y’,Z’] </a:t>
            </a:r>
            <a:endParaRPr lang="en-US" sz="2400" dirty="0">
              <a:sym typeface="Symbol" panose="05050102010706020507" pitchFamily="18" charset="2"/>
            </a:endParaRPr>
          </a:p>
          <a:p>
            <a:endParaRPr lang="en-US" baseline="-25000" dirty="0"/>
          </a:p>
          <a:p>
            <a:endParaRPr lang="en-US" dirty="0"/>
          </a:p>
        </p:txBody>
      </p:sp>
      <p:cxnSp>
        <p:nvCxnSpPr>
          <p:cNvPr id="7" name="Straight Arrow Connector 6"/>
          <p:cNvCxnSpPr/>
          <p:nvPr/>
        </p:nvCxnSpPr>
        <p:spPr>
          <a:xfrm>
            <a:off x="5613763" y="5664783"/>
            <a:ext cx="2362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613762" y="3879917"/>
            <a:ext cx="1" cy="17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13763" y="4498764"/>
            <a:ext cx="1828800" cy="116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13762" y="4064584"/>
            <a:ext cx="1447802" cy="1600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061563" y="4064584"/>
            <a:ext cx="381000" cy="417786"/>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94581" y="5744673"/>
            <a:ext cx="894732" cy="369332"/>
          </a:xfrm>
          <a:prstGeom prst="rect">
            <a:avLst/>
          </a:prstGeom>
          <a:noFill/>
        </p:spPr>
        <p:txBody>
          <a:bodyPr wrap="none" rtlCol="0">
            <a:spAutoFit/>
          </a:bodyPr>
          <a:lstStyle/>
          <a:p>
            <a:r>
              <a:rPr lang="en-US" dirty="0"/>
              <a:t>X-axis</a:t>
            </a:r>
          </a:p>
        </p:txBody>
      </p:sp>
      <p:sp>
        <p:nvSpPr>
          <p:cNvPr id="21" name="Freeform 20"/>
          <p:cNvSpPr/>
          <p:nvPr/>
        </p:nvSpPr>
        <p:spPr>
          <a:xfrm>
            <a:off x="6147163" y="5304174"/>
            <a:ext cx="114300" cy="377003"/>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185264" y="5017665"/>
            <a:ext cx="152399" cy="212409"/>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69957" y="4802512"/>
            <a:ext cx="385042"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z</a:t>
            </a:r>
            <a:endParaRPr lang="en-US" baseline="-25000" dirty="0"/>
          </a:p>
        </p:txBody>
      </p:sp>
      <p:sp>
        <p:nvSpPr>
          <p:cNvPr id="24" name="TextBox 23"/>
          <p:cNvSpPr txBox="1"/>
          <p:nvPr/>
        </p:nvSpPr>
        <p:spPr>
          <a:xfrm>
            <a:off x="6300179" y="5275595"/>
            <a:ext cx="330540"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27" name="Straight Connector 26"/>
          <p:cNvCxnSpPr/>
          <p:nvPr/>
        </p:nvCxnSpPr>
        <p:spPr>
          <a:xfrm>
            <a:off x="7442563" y="4532723"/>
            <a:ext cx="0" cy="1904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61563" y="4102428"/>
            <a:ext cx="0" cy="1757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0"/>
          </p:cNvCxnSpPr>
          <p:nvPr/>
        </p:nvCxnSpPr>
        <p:spPr>
          <a:xfrm>
            <a:off x="4820431" y="4054283"/>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308963" y="4527891"/>
            <a:ext cx="2133600" cy="143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24084" y="4497713"/>
            <a:ext cx="282450" cy="369332"/>
          </a:xfrm>
          <a:prstGeom prst="rect">
            <a:avLst/>
          </a:prstGeom>
          <a:noFill/>
        </p:spPr>
        <p:txBody>
          <a:bodyPr wrap="none" rtlCol="0">
            <a:spAutoFit/>
          </a:bodyPr>
          <a:lstStyle/>
          <a:p>
            <a:r>
              <a:rPr lang="en-US" i="1" dirty="0"/>
              <a:t>r</a:t>
            </a:r>
          </a:p>
        </p:txBody>
      </p:sp>
      <p:sp>
        <p:nvSpPr>
          <p:cNvPr id="39" name="TextBox 38"/>
          <p:cNvSpPr txBox="1"/>
          <p:nvPr/>
        </p:nvSpPr>
        <p:spPr>
          <a:xfrm>
            <a:off x="6724909" y="4932411"/>
            <a:ext cx="282450" cy="369332"/>
          </a:xfrm>
          <a:prstGeom prst="rect">
            <a:avLst/>
          </a:prstGeom>
          <a:noFill/>
        </p:spPr>
        <p:txBody>
          <a:bodyPr wrap="none" rtlCol="0">
            <a:spAutoFit/>
          </a:bodyPr>
          <a:lstStyle/>
          <a:p>
            <a:r>
              <a:rPr lang="en-US" i="1" dirty="0"/>
              <a:t>r</a:t>
            </a:r>
          </a:p>
        </p:txBody>
      </p:sp>
      <p:sp>
        <p:nvSpPr>
          <p:cNvPr id="40" name="TextBox 39"/>
          <p:cNvSpPr txBox="1"/>
          <p:nvPr/>
        </p:nvSpPr>
        <p:spPr>
          <a:xfrm>
            <a:off x="6334852" y="5859442"/>
            <a:ext cx="405880" cy="369332"/>
          </a:xfrm>
          <a:prstGeom prst="rect">
            <a:avLst/>
          </a:prstGeom>
          <a:noFill/>
        </p:spPr>
        <p:txBody>
          <a:bodyPr wrap="none" rtlCol="0">
            <a:spAutoFit/>
          </a:bodyPr>
          <a:lstStyle/>
          <a:p>
            <a:r>
              <a:rPr lang="en-US" i="1" dirty="0"/>
              <a:t>X’</a:t>
            </a:r>
          </a:p>
        </p:txBody>
      </p:sp>
      <p:cxnSp>
        <p:nvCxnSpPr>
          <p:cNvPr id="42" name="Straight Arrow Connector 41"/>
          <p:cNvCxnSpPr/>
          <p:nvPr/>
        </p:nvCxnSpPr>
        <p:spPr>
          <a:xfrm>
            <a:off x="5601330" y="6228970"/>
            <a:ext cx="1810408" cy="3785"/>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605878" y="5817183"/>
            <a:ext cx="1455685" cy="0"/>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51499" y="6310979"/>
            <a:ext cx="343364" cy="369332"/>
          </a:xfrm>
          <a:prstGeom prst="rect">
            <a:avLst/>
          </a:prstGeom>
          <a:noFill/>
        </p:spPr>
        <p:txBody>
          <a:bodyPr wrap="none" rtlCol="0">
            <a:spAutoFit/>
          </a:bodyPr>
          <a:lstStyle/>
          <a:p>
            <a:r>
              <a:rPr lang="en-US" i="1" dirty="0"/>
              <a:t>X</a:t>
            </a:r>
          </a:p>
        </p:txBody>
      </p:sp>
      <p:cxnSp>
        <p:nvCxnSpPr>
          <p:cNvPr id="51" name="Straight Arrow Connector 50"/>
          <p:cNvCxnSpPr/>
          <p:nvPr/>
        </p:nvCxnSpPr>
        <p:spPr>
          <a:xfrm flipH="1" flipV="1">
            <a:off x="5106639" y="4056700"/>
            <a:ext cx="3941" cy="1608083"/>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343122" y="4552218"/>
            <a:ext cx="17078" cy="1092709"/>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99363" y="5626407"/>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753830" y="4867996"/>
            <a:ext cx="389850" cy="369332"/>
          </a:xfrm>
          <a:prstGeom prst="rect">
            <a:avLst/>
          </a:prstGeom>
          <a:noFill/>
        </p:spPr>
        <p:txBody>
          <a:bodyPr wrap="none" rtlCol="0">
            <a:spAutoFit/>
          </a:bodyPr>
          <a:lstStyle/>
          <a:p>
            <a:r>
              <a:rPr lang="en-US" i="1" dirty="0"/>
              <a:t>Y’</a:t>
            </a:r>
          </a:p>
        </p:txBody>
      </p:sp>
      <p:sp>
        <p:nvSpPr>
          <p:cNvPr id="60" name="TextBox 59"/>
          <p:cNvSpPr txBox="1"/>
          <p:nvPr/>
        </p:nvSpPr>
        <p:spPr>
          <a:xfrm>
            <a:off x="5095659" y="4940819"/>
            <a:ext cx="327334" cy="369332"/>
          </a:xfrm>
          <a:prstGeom prst="rect">
            <a:avLst/>
          </a:prstGeom>
          <a:noFill/>
        </p:spPr>
        <p:txBody>
          <a:bodyPr wrap="none" rtlCol="0">
            <a:spAutoFit/>
          </a:bodyPr>
          <a:lstStyle/>
          <a:p>
            <a:r>
              <a:rPr lang="en-US" i="1" dirty="0"/>
              <a:t>Y</a:t>
            </a:r>
          </a:p>
        </p:txBody>
      </p:sp>
      <p:sp>
        <p:nvSpPr>
          <p:cNvPr id="61" name="TextBox 60"/>
          <p:cNvSpPr txBox="1"/>
          <p:nvPr/>
        </p:nvSpPr>
        <p:spPr>
          <a:xfrm>
            <a:off x="5522265" y="3623580"/>
            <a:ext cx="871970" cy="369332"/>
          </a:xfrm>
          <a:prstGeom prst="rect">
            <a:avLst/>
          </a:prstGeom>
          <a:noFill/>
        </p:spPr>
        <p:txBody>
          <a:bodyPr wrap="none" rtlCol="0">
            <a:spAutoFit/>
          </a:bodyPr>
          <a:lstStyle/>
          <a:p>
            <a:r>
              <a:rPr lang="en-US" dirty="0"/>
              <a:t>Y-axis</a:t>
            </a:r>
          </a:p>
        </p:txBody>
      </p:sp>
      <mc:AlternateContent xmlns:mc="http://schemas.openxmlformats.org/markup-compatibility/2006" xmlns:a14="http://schemas.microsoft.com/office/drawing/2010/main">
        <mc:Choice Requires="a14">
          <p:sp>
            <p:nvSpPr>
              <p:cNvPr id="62" name="Object 61"/>
              <p:cNvSpPr txBox="1"/>
              <p:nvPr/>
            </p:nvSpPr>
            <p:spPr>
              <a:xfrm>
                <a:off x="546099" y="2193615"/>
                <a:ext cx="6646188" cy="43910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definition</m:t>
                      </m:r>
                    </m:oMath>
                    <m:oMath xmlns:m="http://schemas.openxmlformats.org/officeDocument/2006/math">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definition</m:t>
                      </m:r>
                    </m:oMath>
                    <m:oMath xmlns:m="http://schemas.openxmlformats.org/officeDocument/2006/math">
                      <m:r>
                        <m:rPr>
                          <m:nor/>
                        </m:rPr>
                        <a:rPr lang="en-US" i="0">
                          <a:solidFill>
                            <a:srgbClr val="000000"/>
                          </a:solidFill>
                          <a:latin typeface="Cambria Math" panose="02040503050406030204" pitchFamily="18" charset="0"/>
                        </a:rPr>
                        <m:t>since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oMath>
                    <m:oMath xmlns:m="http://schemas.openxmlformats.org/officeDocument/2006/math">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𝑌</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h𝑒𝑛𝑐𝑒</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𝑍</m:t>
                                </m:r>
                                <m:r>
                                  <a:rPr lang="en-US" i="1">
                                    <a:solidFill>
                                      <a:srgbClr val="000000"/>
                                    </a:solidFill>
                                    <a:latin typeface="Cambria Math" panose="02040503050406030204" pitchFamily="18" charset="0"/>
                                  </a:rPr>
                                  <m:t>′</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𝑜𝑟</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𝑍</m:t>
                                </m:r>
                                <m:r>
                                  <a:rPr lang="en-US" i="1">
                                    <a:solidFill>
                                      <a:srgbClr val="000000"/>
                                    </a:solidFill>
                                    <a:latin typeface="Cambria Math" panose="02040503050406030204" pitchFamily="18" charset="0"/>
                                  </a:rPr>
                                  <m:t>′</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𝑋</m:t>
                                </m:r>
                              </m:e>
                            </m:mr>
                            <m:mr>
                              <m:e>
                                <m:r>
                                  <a:rPr lang="en-US" i="1">
                                    <a:solidFill>
                                      <a:srgbClr val="000000"/>
                                    </a:solidFill>
                                    <a:latin typeface="Cambria Math" panose="02040503050406030204" pitchFamily="18" charset="0"/>
                                  </a:rPr>
                                  <m:t>𝑌</m:t>
                                </m:r>
                              </m:e>
                            </m:mr>
                            <m:mr>
                              <m:e>
                                <m:r>
                                  <a:rPr lang="en-US" i="1">
                                    <a:solidFill>
                                      <a:srgbClr val="000000"/>
                                    </a:solidFill>
                                    <a:latin typeface="Cambria Math" panose="02040503050406030204" pitchFamily="18" charset="0"/>
                                  </a:rPr>
                                  <m:t>𝑍</m:t>
                                </m:r>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𝑉</m:t>
                          </m:r>
                        </m:e>
                        <m:sub>
                          <m:r>
                            <m:rPr>
                              <m:sty m:val="p"/>
                            </m:rPr>
                            <a:rPr lang="en-US" i="0">
                              <a:solidFill>
                                <a:srgbClr val="000000"/>
                              </a:solidFill>
                              <a:latin typeface="Cambria Math" panose="02040503050406030204" pitchFamily="18" charset="0"/>
                            </a:rPr>
                            <m:t>z</m:t>
                          </m:r>
                        </m:sub>
                        <m:sup>
                          <m:r>
                            <a:rPr lang="en-US" i="0">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𝑍</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62" name="Object 61"/>
              <p:cNvSpPr txBox="1">
                <a:spLocks noRot="1" noChangeAspect="1" noMove="1" noResize="1" noEditPoints="1" noAdjustHandles="1" noChangeArrowheads="1" noChangeShapeType="1" noTextEdit="1"/>
              </p:cNvSpPr>
              <p:nvPr/>
            </p:nvSpPr>
            <p:spPr>
              <a:xfrm>
                <a:off x="546099" y="2193615"/>
                <a:ext cx="6646188" cy="4391018"/>
              </a:xfrm>
              <a:prstGeom prst="rect">
                <a:avLst/>
              </a:prstGeom>
              <a:blipFill>
                <a:blip r:embed="rId3"/>
                <a:stretch>
                  <a:fillRect/>
                </a:stretch>
              </a:blipFill>
            </p:spPr>
            <p:txBody>
              <a:bodyPr/>
              <a:lstStyle/>
              <a:p>
                <a:r>
                  <a:rPr lang="en-US">
                    <a:noFill/>
                  </a:rPr>
                  <a:t> </a:t>
                </a:r>
              </a:p>
            </p:txBody>
          </p:sp>
        </mc:Fallback>
      </mc:AlternateContent>
      <p:pic>
        <p:nvPicPr>
          <p:cNvPr id="34" name="Picture 9" descr="MCj043161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218130">
            <a:off x="5376019" y="5368366"/>
            <a:ext cx="569120" cy="57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20026" y="4327929"/>
            <a:ext cx="1623974" cy="1200329"/>
          </a:xfrm>
          <a:prstGeom prst="rect">
            <a:avLst/>
          </a:prstGeom>
          <a:noFill/>
        </p:spPr>
        <p:txBody>
          <a:bodyPr wrap="square" rtlCol="0">
            <a:spAutoFit/>
          </a:bodyPr>
          <a:lstStyle/>
          <a:p>
            <a:r>
              <a:rPr lang="en-US" dirty="0"/>
              <a:t>Camera principal axis before rotation (</a:t>
            </a:r>
            <a:r>
              <a:rPr lang="en-US" dirty="0" err="1"/>
              <a:t>V</a:t>
            </a:r>
            <a:r>
              <a:rPr lang="en-US" baseline="-25000" dirty="0" err="1"/>
              <a:t>z</a:t>
            </a:r>
            <a:r>
              <a:rPr lang="en-US" dirty="0"/>
              <a:t>)</a:t>
            </a:r>
          </a:p>
        </p:txBody>
      </p:sp>
      <p:sp>
        <p:nvSpPr>
          <p:cNvPr id="37" name="TextBox 36"/>
          <p:cNvSpPr txBox="1"/>
          <p:nvPr/>
        </p:nvSpPr>
        <p:spPr>
          <a:xfrm>
            <a:off x="6669130" y="3047504"/>
            <a:ext cx="2216053" cy="1200329"/>
          </a:xfrm>
          <a:prstGeom prst="rect">
            <a:avLst/>
          </a:prstGeom>
          <a:noFill/>
        </p:spPr>
        <p:txBody>
          <a:bodyPr wrap="square" rtlCol="0">
            <a:spAutoFit/>
          </a:bodyPr>
          <a:lstStyle/>
          <a:p>
            <a:r>
              <a:rPr lang="en-US" dirty="0"/>
              <a:t>Camera principal axis after rotation(</a:t>
            </a:r>
            <a:r>
              <a:rPr lang="en-US" dirty="0" err="1"/>
              <a:t>V</a:t>
            </a:r>
            <a:r>
              <a:rPr lang="en-US" baseline="-25000" dirty="0" err="1"/>
              <a:t>z</a:t>
            </a:r>
            <a:r>
              <a:rPr lang="en-US" dirty="0"/>
              <a:t>’)</a:t>
            </a:r>
          </a:p>
          <a:p>
            <a:endParaRPr lang="en-US" dirty="0"/>
          </a:p>
        </p:txBody>
      </p:sp>
      <p:sp>
        <p:nvSpPr>
          <p:cNvPr id="9" name="Footer Placeholder 8"/>
          <p:cNvSpPr>
            <a:spLocks noGrp="1"/>
          </p:cNvSpPr>
          <p:nvPr>
            <p:ph type="ftr" sz="quarter" idx="11"/>
          </p:nvPr>
        </p:nvSpPr>
        <p:spPr/>
        <p:txBody>
          <a:bodyPr/>
          <a:lstStyle/>
          <a:p>
            <a:pPr>
              <a:defRPr/>
            </a:pPr>
            <a:r>
              <a:rPr lang="en-US"/>
              <a:t>Cameras v240117a</a:t>
            </a:r>
          </a:p>
        </p:txBody>
      </p:sp>
      <p:sp>
        <p:nvSpPr>
          <p:cNvPr id="10" name="Slide Number Placeholder 9"/>
          <p:cNvSpPr>
            <a:spLocks noGrp="1"/>
          </p:cNvSpPr>
          <p:nvPr>
            <p:ph type="sldNum" sz="quarter" idx="12"/>
          </p:nvPr>
        </p:nvSpPr>
        <p:spPr/>
        <p:txBody>
          <a:bodyPr/>
          <a:lstStyle/>
          <a:p>
            <a:pPr>
              <a:defRPr/>
            </a:pPr>
            <a:fld id="{F6B5AEFD-0438-4757-9AC0-06361A4FF341}" type="slidenum">
              <a:rPr lang="en-US" altLang="en-US" smtClean="0"/>
              <a:pPr>
                <a:defRPr/>
              </a:pPr>
              <a:t>52</a:t>
            </a:fld>
            <a:endParaRPr lang="en-US" altLang="en-US"/>
          </a:p>
        </p:txBody>
      </p:sp>
      <p:sp>
        <p:nvSpPr>
          <p:cNvPr id="4" name="文字方塊 3">
            <a:extLst>
              <a:ext uri="{FF2B5EF4-FFF2-40B4-BE49-F238E27FC236}">
                <a16:creationId xmlns:a16="http://schemas.microsoft.com/office/drawing/2014/main" id="{F9E84A0F-05FD-4DC0-99F5-65C304FCC655}"/>
              </a:ext>
            </a:extLst>
          </p:cNvPr>
          <p:cNvSpPr txBox="1"/>
          <p:nvPr/>
        </p:nvSpPr>
        <p:spPr>
          <a:xfrm>
            <a:off x="2045015" y="5825402"/>
            <a:ext cx="4885825" cy="923330"/>
          </a:xfrm>
          <a:prstGeom prst="rect">
            <a:avLst/>
          </a:prstGeom>
          <a:noFill/>
        </p:spPr>
        <p:txBody>
          <a:bodyPr wrap="none" rtlCol="0">
            <a:spAutoFit/>
          </a:bodyPr>
          <a:lstStyle/>
          <a:p>
            <a:r>
              <a:rPr lang="en-US" dirty="0">
                <a:solidFill>
                  <a:srgbClr val="FF0000"/>
                </a:solidFill>
              </a:rPr>
              <a:t>Z-axis direction is facing you</a:t>
            </a:r>
          </a:p>
          <a:p>
            <a:r>
              <a:rPr lang="en-US" sz="1800" dirty="0">
                <a:solidFill>
                  <a:srgbClr val="FF0000"/>
                </a:solidFill>
              </a:rPr>
              <a:t>Anti-clockwise rotation direction is +</a:t>
            </a:r>
            <a:r>
              <a:rPr lang="en-US" sz="1800" dirty="0" err="1">
                <a:solidFill>
                  <a:srgbClr val="FF0000"/>
                </a:solidFill>
              </a:rPr>
              <a:t>ve</a:t>
            </a:r>
            <a:endParaRPr lang="en-US" sz="180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495708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Straight Connector 124">
            <a:extLst>
              <a:ext uri="{FF2B5EF4-FFF2-40B4-BE49-F238E27FC236}">
                <a16:creationId xmlns:a16="http://schemas.microsoft.com/office/drawing/2014/main" id="{323956B2-A796-9CF2-49CD-5E4EDF03DE11}"/>
              </a:ext>
            </a:extLst>
          </p:cNvPr>
          <p:cNvCxnSpPr/>
          <p:nvPr/>
        </p:nvCxnSpPr>
        <p:spPr>
          <a:xfrm>
            <a:off x="5369314" y="4464299"/>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FF591FA-A54C-DC4F-0060-31C8ED7DB24C}"/>
              </a:ext>
            </a:extLst>
          </p:cNvPr>
          <p:cNvCxnSpPr/>
          <p:nvPr/>
        </p:nvCxnSpPr>
        <p:spPr>
          <a:xfrm>
            <a:off x="4948393" y="5978825"/>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4ADF9CE0-1B5F-13AA-BF3C-707853ED0E89}"/>
              </a:ext>
            </a:extLst>
          </p:cNvPr>
          <p:cNvCxnSpPr>
            <a:cxnSpLocks/>
          </p:cNvCxnSpPr>
          <p:nvPr/>
        </p:nvCxnSpPr>
        <p:spPr>
          <a:xfrm flipV="1">
            <a:off x="5925585" y="5474115"/>
            <a:ext cx="2219354" cy="521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965CABB0-CB92-D614-EEAD-7847F32A3679}"/>
              </a:ext>
            </a:extLst>
          </p:cNvPr>
          <p:cNvSpPr>
            <a:spLocks noGrp="1"/>
          </p:cNvSpPr>
          <p:nvPr>
            <p:ph idx="1"/>
          </p:nvPr>
        </p:nvSpPr>
        <p:spPr>
          <a:xfrm>
            <a:off x="8497846" y="214704"/>
            <a:ext cx="391939" cy="313450"/>
          </a:xfrm>
        </p:spPr>
        <p:txBody>
          <a:bodyPr/>
          <a:lstStyle/>
          <a:p>
            <a:r>
              <a:rPr lang="en-US" dirty="0"/>
              <a:t> </a:t>
            </a:r>
            <a:endParaRPr lang="en-HK" dirty="0"/>
          </a:p>
        </p:txBody>
      </p:sp>
      <p:sp>
        <p:nvSpPr>
          <p:cNvPr id="3" name="Footer Placeholder 2">
            <a:extLst>
              <a:ext uri="{FF2B5EF4-FFF2-40B4-BE49-F238E27FC236}">
                <a16:creationId xmlns:a16="http://schemas.microsoft.com/office/drawing/2014/main" id="{0C9A6504-C35F-417F-3A52-F87FB141D8E2}"/>
              </a:ext>
            </a:extLst>
          </p:cNvPr>
          <p:cNvSpPr>
            <a:spLocks noGrp="1"/>
          </p:cNvSpPr>
          <p:nvPr>
            <p:ph type="ftr" sz="quarter" idx="11"/>
          </p:nvPr>
        </p:nvSpPr>
        <p:spPr/>
        <p:txBody>
          <a:bodyPr/>
          <a:lstStyle/>
          <a:p>
            <a:pPr>
              <a:defRPr/>
            </a:pPr>
            <a:r>
              <a:rPr lang="en-US"/>
              <a:t>Cameras v240117a</a:t>
            </a:r>
          </a:p>
        </p:txBody>
      </p:sp>
      <p:sp>
        <p:nvSpPr>
          <p:cNvPr id="4" name="Slide Number Placeholder 3">
            <a:extLst>
              <a:ext uri="{FF2B5EF4-FFF2-40B4-BE49-F238E27FC236}">
                <a16:creationId xmlns:a16="http://schemas.microsoft.com/office/drawing/2014/main" id="{AFF390F4-D005-908D-8DEE-ACB4B03273BC}"/>
              </a:ext>
            </a:extLst>
          </p:cNvPr>
          <p:cNvSpPr>
            <a:spLocks noGrp="1"/>
          </p:cNvSpPr>
          <p:nvPr>
            <p:ph type="sldNum" sz="quarter" idx="12"/>
          </p:nvPr>
        </p:nvSpPr>
        <p:spPr>
          <a:xfrm>
            <a:off x="6688752" y="6441664"/>
            <a:ext cx="2133600" cy="365125"/>
          </a:xfrm>
        </p:spPr>
        <p:txBody>
          <a:bodyPr/>
          <a:lstStyle/>
          <a:p>
            <a:pPr>
              <a:defRPr/>
            </a:pPr>
            <a:fld id="{F6B5AEFD-0438-4757-9AC0-06361A4FF341}" type="slidenum">
              <a:rPr lang="en-US" altLang="en-US" smtClean="0"/>
              <a:pPr>
                <a:defRPr/>
              </a:pPr>
              <a:t>53</a:t>
            </a:fld>
            <a:endParaRPr lang="en-US" altLang="en-US" dirty="0"/>
          </a:p>
        </p:txBody>
      </p:sp>
      <p:cxnSp>
        <p:nvCxnSpPr>
          <p:cNvPr id="33" name="Straight Arrow Connector 32">
            <a:extLst>
              <a:ext uri="{FF2B5EF4-FFF2-40B4-BE49-F238E27FC236}">
                <a16:creationId xmlns:a16="http://schemas.microsoft.com/office/drawing/2014/main" id="{72824423-DB04-BC5A-C503-89276FC4DF3C}"/>
              </a:ext>
            </a:extLst>
          </p:cNvPr>
          <p:cNvCxnSpPr/>
          <p:nvPr/>
        </p:nvCxnSpPr>
        <p:spPr>
          <a:xfrm>
            <a:off x="5618365" y="2527818"/>
            <a:ext cx="2362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54438F3-0CDB-7902-7140-46F97D388FA5}"/>
              </a:ext>
            </a:extLst>
          </p:cNvPr>
          <p:cNvCxnSpPr/>
          <p:nvPr/>
        </p:nvCxnSpPr>
        <p:spPr>
          <a:xfrm flipH="1" flipV="1">
            <a:off x="5618364" y="742952"/>
            <a:ext cx="1" cy="17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816F93-E401-A571-43A7-ED4A2E14C6CB}"/>
              </a:ext>
            </a:extLst>
          </p:cNvPr>
          <p:cNvCxnSpPr/>
          <p:nvPr/>
        </p:nvCxnSpPr>
        <p:spPr>
          <a:xfrm flipV="1">
            <a:off x="5618365" y="1361799"/>
            <a:ext cx="1828800" cy="116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65A90AB-5E6E-9DA6-E598-FDC1A46197B8}"/>
              </a:ext>
            </a:extLst>
          </p:cNvPr>
          <p:cNvCxnSpPr/>
          <p:nvPr/>
        </p:nvCxnSpPr>
        <p:spPr>
          <a:xfrm flipV="1">
            <a:off x="5618364" y="927619"/>
            <a:ext cx="1447802" cy="1600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16">
            <a:extLst>
              <a:ext uri="{FF2B5EF4-FFF2-40B4-BE49-F238E27FC236}">
                <a16:creationId xmlns:a16="http://schemas.microsoft.com/office/drawing/2014/main" id="{9081E08A-94E6-9379-F63E-85FDC03AE061}"/>
              </a:ext>
            </a:extLst>
          </p:cNvPr>
          <p:cNvSpPr/>
          <p:nvPr/>
        </p:nvSpPr>
        <p:spPr>
          <a:xfrm>
            <a:off x="7066165" y="927619"/>
            <a:ext cx="381000" cy="417786"/>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132E533-EF25-FFBE-3ED5-8D07B36CC17A}"/>
              </a:ext>
            </a:extLst>
          </p:cNvPr>
          <p:cNvSpPr txBox="1"/>
          <p:nvPr/>
        </p:nvSpPr>
        <p:spPr>
          <a:xfrm>
            <a:off x="7499183" y="2607708"/>
            <a:ext cx="894732" cy="369332"/>
          </a:xfrm>
          <a:prstGeom prst="rect">
            <a:avLst/>
          </a:prstGeom>
          <a:noFill/>
        </p:spPr>
        <p:txBody>
          <a:bodyPr wrap="none" rtlCol="0">
            <a:spAutoFit/>
          </a:bodyPr>
          <a:lstStyle/>
          <a:p>
            <a:r>
              <a:rPr lang="en-US" dirty="0"/>
              <a:t>X-axis</a:t>
            </a:r>
          </a:p>
        </p:txBody>
      </p:sp>
      <p:sp>
        <p:nvSpPr>
          <p:cNvPr id="39" name="Freeform 20">
            <a:extLst>
              <a:ext uri="{FF2B5EF4-FFF2-40B4-BE49-F238E27FC236}">
                <a16:creationId xmlns:a16="http://schemas.microsoft.com/office/drawing/2014/main" id="{D1F84504-BEC8-38C3-B6D4-78DFD9296C75}"/>
              </a:ext>
            </a:extLst>
          </p:cNvPr>
          <p:cNvSpPr/>
          <p:nvPr/>
        </p:nvSpPr>
        <p:spPr>
          <a:xfrm>
            <a:off x="6151765" y="2167209"/>
            <a:ext cx="114300" cy="377003"/>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1">
            <a:extLst>
              <a:ext uri="{FF2B5EF4-FFF2-40B4-BE49-F238E27FC236}">
                <a16:creationId xmlns:a16="http://schemas.microsoft.com/office/drawing/2014/main" id="{0EC79784-278E-AA83-0901-A81A94F3427C}"/>
              </a:ext>
            </a:extLst>
          </p:cNvPr>
          <p:cNvSpPr/>
          <p:nvPr/>
        </p:nvSpPr>
        <p:spPr>
          <a:xfrm>
            <a:off x="6189866" y="1880700"/>
            <a:ext cx="152399" cy="212409"/>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8237636-1FB0-4B6C-5547-33D6841F7E5E}"/>
              </a:ext>
            </a:extLst>
          </p:cNvPr>
          <p:cNvSpPr txBox="1"/>
          <p:nvPr/>
        </p:nvSpPr>
        <p:spPr>
          <a:xfrm>
            <a:off x="6274559" y="1665547"/>
            <a:ext cx="385042"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z</a:t>
            </a:r>
            <a:endParaRPr lang="en-US" baseline="-25000" dirty="0"/>
          </a:p>
        </p:txBody>
      </p:sp>
      <p:sp>
        <p:nvSpPr>
          <p:cNvPr id="42" name="TextBox 41">
            <a:extLst>
              <a:ext uri="{FF2B5EF4-FFF2-40B4-BE49-F238E27FC236}">
                <a16:creationId xmlns:a16="http://schemas.microsoft.com/office/drawing/2014/main" id="{7E34B672-0A52-C47D-5010-107BED966EAE}"/>
              </a:ext>
            </a:extLst>
          </p:cNvPr>
          <p:cNvSpPr txBox="1"/>
          <p:nvPr/>
        </p:nvSpPr>
        <p:spPr>
          <a:xfrm>
            <a:off x="6304781" y="2138630"/>
            <a:ext cx="330540"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43" name="Straight Connector 42">
            <a:extLst>
              <a:ext uri="{FF2B5EF4-FFF2-40B4-BE49-F238E27FC236}">
                <a16:creationId xmlns:a16="http://schemas.microsoft.com/office/drawing/2014/main" id="{58089C3D-DC93-5DE2-8405-07DAAD2C9C45}"/>
              </a:ext>
            </a:extLst>
          </p:cNvPr>
          <p:cNvCxnSpPr/>
          <p:nvPr/>
        </p:nvCxnSpPr>
        <p:spPr>
          <a:xfrm>
            <a:off x="7447165" y="1395758"/>
            <a:ext cx="0" cy="1904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A9EBD8-2787-39F9-BCA5-1CC099A80E54}"/>
              </a:ext>
            </a:extLst>
          </p:cNvPr>
          <p:cNvCxnSpPr/>
          <p:nvPr/>
        </p:nvCxnSpPr>
        <p:spPr>
          <a:xfrm>
            <a:off x="7066165" y="965463"/>
            <a:ext cx="0" cy="1757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6EB29B-06E5-4C43-9D93-51B075938BEE}"/>
              </a:ext>
            </a:extLst>
          </p:cNvPr>
          <p:cNvCxnSpPr>
            <a:endCxn id="37" idx="0"/>
          </p:cNvCxnSpPr>
          <p:nvPr/>
        </p:nvCxnSpPr>
        <p:spPr>
          <a:xfrm>
            <a:off x="4825033" y="917318"/>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E930FDF-2367-7843-C47E-37218F36FD25}"/>
              </a:ext>
            </a:extLst>
          </p:cNvPr>
          <p:cNvCxnSpPr/>
          <p:nvPr/>
        </p:nvCxnSpPr>
        <p:spPr>
          <a:xfrm flipV="1">
            <a:off x="5313565" y="1390926"/>
            <a:ext cx="2133600" cy="143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3271CDC-8324-4379-78FE-00A04A70592D}"/>
              </a:ext>
            </a:extLst>
          </p:cNvPr>
          <p:cNvSpPr txBox="1"/>
          <p:nvPr/>
        </p:nvSpPr>
        <p:spPr>
          <a:xfrm>
            <a:off x="6228686" y="1360748"/>
            <a:ext cx="282450" cy="369332"/>
          </a:xfrm>
          <a:prstGeom prst="rect">
            <a:avLst/>
          </a:prstGeom>
          <a:noFill/>
        </p:spPr>
        <p:txBody>
          <a:bodyPr wrap="none" rtlCol="0">
            <a:spAutoFit/>
          </a:bodyPr>
          <a:lstStyle/>
          <a:p>
            <a:r>
              <a:rPr lang="en-US" i="1" dirty="0"/>
              <a:t>r</a:t>
            </a:r>
          </a:p>
        </p:txBody>
      </p:sp>
      <p:sp>
        <p:nvSpPr>
          <p:cNvPr id="48" name="TextBox 47">
            <a:extLst>
              <a:ext uri="{FF2B5EF4-FFF2-40B4-BE49-F238E27FC236}">
                <a16:creationId xmlns:a16="http://schemas.microsoft.com/office/drawing/2014/main" id="{B6CC6D4A-E505-F109-4228-00EDF9247E25}"/>
              </a:ext>
            </a:extLst>
          </p:cNvPr>
          <p:cNvSpPr txBox="1"/>
          <p:nvPr/>
        </p:nvSpPr>
        <p:spPr>
          <a:xfrm>
            <a:off x="6729511" y="1795446"/>
            <a:ext cx="282450" cy="369332"/>
          </a:xfrm>
          <a:prstGeom prst="rect">
            <a:avLst/>
          </a:prstGeom>
          <a:noFill/>
        </p:spPr>
        <p:txBody>
          <a:bodyPr wrap="none" rtlCol="0">
            <a:spAutoFit/>
          </a:bodyPr>
          <a:lstStyle/>
          <a:p>
            <a:r>
              <a:rPr lang="en-US" i="1" dirty="0"/>
              <a:t>r</a:t>
            </a:r>
          </a:p>
        </p:txBody>
      </p:sp>
      <p:sp>
        <p:nvSpPr>
          <p:cNvPr id="49" name="TextBox 48">
            <a:extLst>
              <a:ext uri="{FF2B5EF4-FFF2-40B4-BE49-F238E27FC236}">
                <a16:creationId xmlns:a16="http://schemas.microsoft.com/office/drawing/2014/main" id="{0629435A-9200-6DB9-07FF-340189B38510}"/>
              </a:ext>
            </a:extLst>
          </p:cNvPr>
          <p:cNvSpPr txBox="1"/>
          <p:nvPr/>
        </p:nvSpPr>
        <p:spPr>
          <a:xfrm>
            <a:off x="6339454" y="2722477"/>
            <a:ext cx="405880" cy="369332"/>
          </a:xfrm>
          <a:prstGeom prst="rect">
            <a:avLst/>
          </a:prstGeom>
          <a:noFill/>
        </p:spPr>
        <p:txBody>
          <a:bodyPr wrap="none" rtlCol="0">
            <a:spAutoFit/>
          </a:bodyPr>
          <a:lstStyle/>
          <a:p>
            <a:r>
              <a:rPr lang="en-US" i="1" dirty="0"/>
              <a:t>X’</a:t>
            </a:r>
          </a:p>
        </p:txBody>
      </p:sp>
      <p:cxnSp>
        <p:nvCxnSpPr>
          <p:cNvPr id="50" name="Straight Arrow Connector 49">
            <a:extLst>
              <a:ext uri="{FF2B5EF4-FFF2-40B4-BE49-F238E27FC236}">
                <a16:creationId xmlns:a16="http://schemas.microsoft.com/office/drawing/2014/main" id="{C0EA0F92-93E1-57B5-C255-F0BE53C32ADF}"/>
              </a:ext>
            </a:extLst>
          </p:cNvPr>
          <p:cNvCxnSpPr/>
          <p:nvPr/>
        </p:nvCxnSpPr>
        <p:spPr>
          <a:xfrm>
            <a:off x="5605932" y="3092005"/>
            <a:ext cx="1810408" cy="3785"/>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E197D66-5221-EB99-2C6D-1071428BE01B}"/>
              </a:ext>
            </a:extLst>
          </p:cNvPr>
          <p:cNvCxnSpPr/>
          <p:nvPr/>
        </p:nvCxnSpPr>
        <p:spPr>
          <a:xfrm>
            <a:off x="5610480" y="2680218"/>
            <a:ext cx="1455685" cy="0"/>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F297ED-C232-AF71-B74E-213C3AC1A08D}"/>
              </a:ext>
            </a:extLst>
          </p:cNvPr>
          <p:cNvCxnSpPr/>
          <p:nvPr/>
        </p:nvCxnSpPr>
        <p:spPr>
          <a:xfrm flipH="1" flipV="1">
            <a:off x="5111241" y="919735"/>
            <a:ext cx="3941" cy="1608083"/>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43DC7BD-B2B7-88AB-735A-FFAC443140BE}"/>
              </a:ext>
            </a:extLst>
          </p:cNvPr>
          <p:cNvCxnSpPr/>
          <p:nvPr/>
        </p:nvCxnSpPr>
        <p:spPr>
          <a:xfrm flipV="1">
            <a:off x="5347724" y="1415253"/>
            <a:ext cx="17078" cy="1092709"/>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76B138-D19A-F889-BD69-A5EA26142914}"/>
              </a:ext>
            </a:extLst>
          </p:cNvPr>
          <p:cNvCxnSpPr/>
          <p:nvPr/>
        </p:nvCxnSpPr>
        <p:spPr>
          <a:xfrm>
            <a:off x="4703965" y="2489442"/>
            <a:ext cx="2241132" cy="1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7A67CFD-13BC-226A-4F05-63FEF36CF582}"/>
              </a:ext>
            </a:extLst>
          </p:cNvPr>
          <p:cNvSpPr txBox="1"/>
          <p:nvPr/>
        </p:nvSpPr>
        <p:spPr>
          <a:xfrm>
            <a:off x="4758432" y="1731031"/>
            <a:ext cx="389850" cy="369332"/>
          </a:xfrm>
          <a:prstGeom prst="rect">
            <a:avLst/>
          </a:prstGeom>
          <a:noFill/>
        </p:spPr>
        <p:txBody>
          <a:bodyPr wrap="none" rtlCol="0">
            <a:spAutoFit/>
          </a:bodyPr>
          <a:lstStyle/>
          <a:p>
            <a:r>
              <a:rPr lang="en-US" i="1" dirty="0"/>
              <a:t>Y’</a:t>
            </a:r>
          </a:p>
        </p:txBody>
      </p:sp>
      <p:sp>
        <p:nvSpPr>
          <p:cNvPr id="56" name="TextBox 55">
            <a:extLst>
              <a:ext uri="{FF2B5EF4-FFF2-40B4-BE49-F238E27FC236}">
                <a16:creationId xmlns:a16="http://schemas.microsoft.com/office/drawing/2014/main" id="{B85CC10F-49F1-5162-B59F-B5FE92DBAE11}"/>
              </a:ext>
            </a:extLst>
          </p:cNvPr>
          <p:cNvSpPr txBox="1"/>
          <p:nvPr/>
        </p:nvSpPr>
        <p:spPr>
          <a:xfrm>
            <a:off x="5100261" y="1803854"/>
            <a:ext cx="327334" cy="369332"/>
          </a:xfrm>
          <a:prstGeom prst="rect">
            <a:avLst/>
          </a:prstGeom>
          <a:noFill/>
        </p:spPr>
        <p:txBody>
          <a:bodyPr wrap="none" rtlCol="0">
            <a:spAutoFit/>
          </a:bodyPr>
          <a:lstStyle/>
          <a:p>
            <a:r>
              <a:rPr lang="en-US" i="1" dirty="0"/>
              <a:t>Y</a:t>
            </a:r>
          </a:p>
        </p:txBody>
      </p:sp>
      <p:sp>
        <p:nvSpPr>
          <p:cNvPr id="57" name="TextBox 56">
            <a:extLst>
              <a:ext uri="{FF2B5EF4-FFF2-40B4-BE49-F238E27FC236}">
                <a16:creationId xmlns:a16="http://schemas.microsoft.com/office/drawing/2014/main" id="{18E29890-CB79-FEFA-B3A2-E2052096132A}"/>
              </a:ext>
            </a:extLst>
          </p:cNvPr>
          <p:cNvSpPr txBox="1"/>
          <p:nvPr/>
        </p:nvSpPr>
        <p:spPr>
          <a:xfrm>
            <a:off x="5526867" y="486615"/>
            <a:ext cx="871970" cy="369332"/>
          </a:xfrm>
          <a:prstGeom prst="rect">
            <a:avLst/>
          </a:prstGeom>
          <a:noFill/>
        </p:spPr>
        <p:txBody>
          <a:bodyPr wrap="none" rtlCol="0">
            <a:spAutoFit/>
          </a:bodyPr>
          <a:lstStyle/>
          <a:p>
            <a:r>
              <a:rPr lang="en-US" dirty="0"/>
              <a:t>Y-axis</a:t>
            </a:r>
          </a:p>
        </p:txBody>
      </p:sp>
      <p:pic>
        <p:nvPicPr>
          <p:cNvPr id="58" name="Picture 9" descr="MCj04316170000[1]">
            <a:extLst>
              <a:ext uri="{FF2B5EF4-FFF2-40B4-BE49-F238E27FC236}">
                <a16:creationId xmlns:a16="http://schemas.microsoft.com/office/drawing/2014/main" id="{FDAA1CAE-0B53-C527-E731-01399B5ED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218130">
            <a:off x="5380621" y="2231401"/>
            <a:ext cx="569120" cy="57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a:extLst>
              <a:ext uri="{FF2B5EF4-FFF2-40B4-BE49-F238E27FC236}">
                <a16:creationId xmlns:a16="http://schemas.microsoft.com/office/drawing/2014/main" id="{5B67A56A-1AE9-9395-2FB7-FD7691E92252}"/>
              </a:ext>
            </a:extLst>
          </p:cNvPr>
          <p:cNvSpPr txBox="1"/>
          <p:nvPr/>
        </p:nvSpPr>
        <p:spPr>
          <a:xfrm>
            <a:off x="7461523" y="1037416"/>
            <a:ext cx="1623974" cy="1477328"/>
          </a:xfrm>
          <a:prstGeom prst="rect">
            <a:avLst/>
          </a:prstGeom>
          <a:noFill/>
        </p:spPr>
        <p:txBody>
          <a:bodyPr wrap="square" rtlCol="0">
            <a:spAutoFit/>
          </a:bodyPr>
          <a:lstStyle/>
          <a:p>
            <a:r>
              <a:rPr lang="en-US" dirty="0"/>
              <a:t>Camera principal axis </a:t>
            </a:r>
          </a:p>
          <a:p>
            <a:r>
              <a:rPr lang="en-US" dirty="0"/>
              <a:t>before rotation (</a:t>
            </a:r>
            <a:r>
              <a:rPr lang="en-US" dirty="0" err="1"/>
              <a:t>V</a:t>
            </a:r>
            <a:r>
              <a:rPr lang="en-US" baseline="-25000" dirty="0" err="1"/>
              <a:t>z</a:t>
            </a:r>
            <a:r>
              <a:rPr lang="en-US" dirty="0"/>
              <a:t>)</a:t>
            </a:r>
          </a:p>
        </p:txBody>
      </p:sp>
      <p:sp>
        <p:nvSpPr>
          <p:cNvPr id="60" name="TextBox 59">
            <a:extLst>
              <a:ext uri="{FF2B5EF4-FFF2-40B4-BE49-F238E27FC236}">
                <a16:creationId xmlns:a16="http://schemas.microsoft.com/office/drawing/2014/main" id="{4A8BB9FC-7C8D-FB5C-CAEF-F596F3657621}"/>
              </a:ext>
            </a:extLst>
          </p:cNvPr>
          <p:cNvSpPr txBox="1"/>
          <p:nvPr/>
        </p:nvSpPr>
        <p:spPr>
          <a:xfrm>
            <a:off x="6894696" y="33870"/>
            <a:ext cx="2344626" cy="1200329"/>
          </a:xfrm>
          <a:prstGeom prst="rect">
            <a:avLst/>
          </a:prstGeom>
          <a:noFill/>
        </p:spPr>
        <p:txBody>
          <a:bodyPr wrap="square" rtlCol="0">
            <a:spAutoFit/>
          </a:bodyPr>
          <a:lstStyle/>
          <a:p>
            <a:r>
              <a:rPr lang="en-US" dirty="0">
                <a:solidFill>
                  <a:srgbClr val="FF0000"/>
                </a:solidFill>
              </a:rPr>
              <a:t>Camera principal axis after rotation(</a:t>
            </a:r>
            <a:r>
              <a:rPr lang="en-US" dirty="0" err="1">
                <a:solidFill>
                  <a:srgbClr val="FF0000"/>
                </a:solidFill>
              </a:rPr>
              <a:t>V</a:t>
            </a:r>
            <a:r>
              <a:rPr lang="en-US" baseline="-25000" dirty="0" err="1">
                <a:solidFill>
                  <a:srgbClr val="FF0000"/>
                </a:solidFill>
              </a:rPr>
              <a:t>z</a:t>
            </a:r>
            <a:r>
              <a:rPr lang="en-US" dirty="0">
                <a:solidFill>
                  <a:srgbClr val="FF0000"/>
                </a:solidFill>
              </a:rPr>
              <a:t>’)</a:t>
            </a:r>
          </a:p>
          <a:p>
            <a:endParaRPr lang="en-US" dirty="0"/>
          </a:p>
        </p:txBody>
      </p:sp>
      <p:sp>
        <p:nvSpPr>
          <p:cNvPr id="62" name="TextBox 61">
            <a:extLst>
              <a:ext uri="{FF2B5EF4-FFF2-40B4-BE49-F238E27FC236}">
                <a16:creationId xmlns:a16="http://schemas.microsoft.com/office/drawing/2014/main" id="{7B830763-7BD0-E99F-7E7B-4B21487CFA61}"/>
              </a:ext>
            </a:extLst>
          </p:cNvPr>
          <p:cNvSpPr txBox="1"/>
          <p:nvPr/>
        </p:nvSpPr>
        <p:spPr>
          <a:xfrm>
            <a:off x="165693" y="3586308"/>
            <a:ext cx="4572000" cy="923330"/>
          </a:xfrm>
          <a:prstGeom prst="rect">
            <a:avLst/>
          </a:prstGeom>
          <a:noFill/>
        </p:spPr>
        <p:txBody>
          <a:bodyPr wrap="square">
            <a:spAutoFit/>
          </a:bodyPr>
          <a:lstStyle/>
          <a:p>
            <a:endParaRPr lang="en-US" dirty="0">
              <a:solidFill>
                <a:srgbClr val="000000"/>
              </a:solidFill>
              <a:latin typeface="Cambria Math" panose="02040503050406030204" pitchFamily="18" charset="0"/>
            </a:endParaRPr>
          </a:p>
          <a:p>
            <a:endParaRPr lang="en-US" dirty="0">
              <a:solidFill>
                <a:srgbClr val="000000"/>
              </a:solidFill>
              <a:latin typeface="Cambria Math" panose="02040503050406030204" pitchFamily="18" charset="0"/>
            </a:endParaRPr>
          </a:p>
          <a:p>
            <a:endParaRPr lang="en-US" sz="1800" i="0" dirty="0">
              <a:solidFill>
                <a:srgbClr val="0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D818CD2-2836-ACD0-7255-6996A31A8433}"/>
                  </a:ext>
                </a:extLst>
              </p:cNvPr>
              <p:cNvSpPr txBox="1"/>
              <p:nvPr/>
            </p:nvSpPr>
            <p:spPr>
              <a:xfrm>
                <a:off x="229106" y="33870"/>
                <a:ext cx="4562913" cy="6751977"/>
              </a:xfrm>
              <a:prstGeom prst="rect">
                <a:avLst/>
              </a:prstGeom>
              <a:noFill/>
            </p:spPr>
            <p:txBody>
              <a:bodyPr wrap="square">
                <a:spAutoFit/>
              </a:bodyPr>
              <a:lstStyle/>
              <a:p>
                <a:r>
                  <a:rPr lang="en-US" sz="1600" i="1" dirty="0">
                    <a:solidFill>
                      <a:srgbClr val="000000"/>
                    </a:solidFill>
                    <a:latin typeface="Cambria Math" panose="02040503050406030204" pitchFamily="18" charset="0"/>
                  </a:rPr>
                  <a:t>Find relation between</a:t>
                </a:r>
                <a14:m>
                  <m:oMath xmlns:m="http://schemas.openxmlformats.org/officeDocument/2006/math">
                    <m:r>
                      <a:rPr lang="en-US" sz="1600" b="0" i="1" smtClean="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𝑎𝑛𝑑</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oMath>
                </a14:m>
                <a:endParaRPr lang="en-US" sz="1600" i="1" dirty="0">
                  <a:solidFill>
                    <a:srgbClr val="000000"/>
                  </a:solidFill>
                  <a:latin typeface="Cambria Math" panose="02040503050406030204" pitchFamily="18" charset="0"/>
                </a:endParaRPr>
              </a:p>
              <a:p>
                <a14:m>
                  <m:oMath xmlns:m="http://schemas.openxmlformats.org/officeDocument/2006/math">
                    <m:d>
                      <m:dPr>
                        <m:begChr m:val="["/>
                        <m:endChr m:val="]"/>
                        <m:ctrlPr>
                          <a:rPr lang="en-US" sz="1600" i="1" smtClean="0">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𝑌</m:t>
                              </m:r>
                              <m:r>
                                <a:rPr lang="en-US" sz="1600" i="1">
                                  <a:solidFill>
                                    <a:srgbClr val="000000"/>
                                  </a:solidFill>
                                  <a:latin typeface="Cambria Math" panose="02040503050406030204" pitchFamily="18" charset="0"/>
                                </a:rPr>
                                <m:t>′</m:t>
                              </m:r>
                            </m:e>
                          </m:mr>
                          <m:m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𝑍</m:t>
                                  </m:r>
                                </m:e>
                                <m:sup>
                                  <m:r>
                                    <a:rPr lang="en-US" sz="1600" i="1">
                                      <a:solidFill>
                                        <a:srgbClr val="000000"/>
                                      </a:solidFill>
                                      <a:latin typeface="Cambria Math" panose="02040503050406030204" pitchFamily="18" charset="0"/>
                                    </a:rPr>
                                    <m:t>′</m:t>
                                  </m:r>
                                </m:sup>
                              </m:sSup>
                            </m:e>
                          </m:mr>
                        </m:m>
                      </m:e>
                    </m:d>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3"/>
                                  <m:mcJc m:val="center"/>
                                </m:mcPr>
                              </m:mc>
                            </m:mcs>
                            <m:ctrlPr>
                              <a:rPr lang="en-US" sz="1600" i="1">
                                <a:solidFill>
                                  <a:srgbClr val="000000"/>
                                </a:solidFill>
                                <a:latin typeface="Cambria Math" panose="02040503050406030204" pitchFamily="18" charset="0"/>
                              </a:rPr>
                            </m:ctrlPr>
                          </m:mPr>
                          <m:mr>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sin</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cos</m:t>
                                  </m:r>
                                </m:fName>
                                <m:e>
                                  <m:r>
                                    <a:rPr lang="en-US" sz="1600" i="1">
                                      <a:solidFill>
                                        <a:srgbClr val="000000"/>
                                      </a:solidFill>
                                      <a:latin typeface="Cambria Math" panose="02040503050406030204" pitchFamily="18" charset="0"/>
                                    </a:rPr>
                                    <m:t>(</m:t>
                                  </m:r>
                                </m:e>
                              </m:func>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e>
                          </m:mr>
                          <m:mr>
                            <m:e>
                              <m:r>
                                <a:rPr lang="en-US" sz="1600" i="1">
                                  <a:solidFill>
                                    <a:srgbClr val="000000"/>
                                  </a:solidFill>
                                  <a:latin typeface="Cambria Math" panose="02040503050406030204" pitchFamily="18" charset="0"/>
                                </a:rPr>
                                <m:t>𝑌</m:t>
                              </m:r>
                            </m:e>
                          </m:mr>
                          <m:mr>
                            <m:e>
                              <m:r>
                                <a:rPr lang="en-US" sz="1600" i="1">
                                  <a:solidFill>
                                    <a:srgbClr val="000000"/>
                                  </a:solidFill>
                                  <a:latin typeface="Cambria Math" panose="02040503050406030204" pitchFamily="18" charset="0"/>
                                </a:rPr>
                                <m:t>𝑍</m:t>
                              </m:r>
                            </m:e>
                          </m:mr>
                        </m:m>
                      </m:e>
                    </m:d>
                    <m:r>
                      <a:rPr lang="en-US" sz="1600" i="1">
                        <a:solidFill>
                          <a:srgbClr val="000000"/>
                        </a:solidFill>
                        <a:latin typeface="Cambria Math" panose="02040503050406030204" pitchFamily="18" charset="0"/>
                      </a:rPr>
                      <m:t>,</m:t>
                    </m:r>
                  </m:oMath>
                </a14:m>
                <a:r>
                  <a:rPr lang="en-US" sz="1600" dirty="0">
                    <a:solidFill>
                      <a:srgbClr val="000000"/>
                    </a:solidFill>
                  </a:rPr>
                  <a:t> </a:t>
                </a:r>
                <a14:m>
                  <m:oMath xmlns:m="http://schemas.openxmlformats.org/officeDocument/2006/math">
                    <m:r>
                      <m:rPr>
                        <m:sty m:val="p"/>
                      </m:rPr>
                      <a:rPr lang="en-US" sz="1600" b="0" i="0" smtClean="0">
                        <a:solidFill>
                          <a:srgbClr val="000000"/>
                        </a:solidFill>
                        <a:latin typeface="Cambria Math" panose="02040503050406030204" pitchFamily="18" charset="0"/>
                      </a:rPr>
                      <m:t>for</m:t>
                    </m:r>
                    <m:r>
                      <a:rPr lang="en-US" sz="1600" b="0" i="0" smtClean="0">
                        <a:solidFill>
                          <a:srgbClr val="000000"/>
                        </a:solidFill>
                        <a:latin typeface="Cambria Math" panose="02040503050406030204" pitchFamily="18" charset="0"/>
                      </a:rPr>
                      <m:t> </m:t>
                    </m:r>
                    <m:r>
                      <m:rPr>
                        <m:sty m:val="p"/>
                      </m:rPr>
                      <a:rPr lang="en-US" sz="1600" b="0" i="0" smtClean="0">
                        <a:solidFill>
                          <a:srgbClr val="000000"/>
                        </a:solidFill>
                        <a:latin typeface="Cambria Math" panose="02040503050406030204" pitchFamily="18" charset="0"/>
                      </a:rPr>
                      <m:t>X</m:t>
                    </m:r>
                    <m:r>
                      <a:rPr lang="en-US" sz="1600" b="0" i="0" smtClean="0">
                        <a:solidFill>
                          <a:srgbClr val="000000"/>
                        </a:solidFill>
                        <a:latin typeface="Cambria Math" panose="02040503050406030204" pitchFamily="18" charset="0"/>
                      </a:rPr>
                      <m:t>,</m:t>
                    </m:r>
                    <m:r>
                      <m:rPr>
                        <m:sty m:val="p"/>
                      </m:rPr>
                      <a:rPr lang="en-US" sz="1600" b="0" i="0" smtClean="0">
                        <a:solidFill>
                          <a:srgbClr val="000000"/>
                        </a:solidFill>
                        <a:latin typeface="Cambria Math" panose="02040503050406030204" pitchFamily="18" charset="0"/>
                      </a:rPr>
                      <m:t>Y</m:t>
                    </m:r>
                    <m:r>
                      <a:rPr lang="en-US" sz="1600" b="0" i="0" smtClean="0">
                        <a:solidFill>
                          <a:srgbClr val="000000"/>
                        </a:solidFill>
                        <a:latin typeface="Cambria Math" panose="02040503050406030204" pitchFamily="18" charset="0"/>
                      </a:rPr>
                      <m:t> </m:t>
                    </m:r>
                    <m:r>
                      <m:rPr>
                        <m:sty m:val="p"/>
                      </m:rPr>
                      <a:rPr lang="en-US" sz="1600" b="0" i="0" smtClean="0">
                        <a:solidFill>
                          <a:srgbClr val="000000"/>
                        </a:solidFill>
                        <a:latin typeface="Cambria Math" panose="02040503050406030204" pitchFamily="18" charset="0"/>
                      </a:rPr>
                      <m:t>plane</m:t>
                    </m:r>
                    <m:r>
                      <a:rPr lang="en-US" sz="1600" b="0" i="0"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𝑍</m:t>
                    </m:r>
                  </m:oMath>
                </a14:m>
                <a:r>
                  <a:rPr lang="en-US" sz="1600" i="1" dirty="0">
                    <a:solidFill>
                      <a:srgbClr val="000000"/>
                    </a:solidFill>
                    <a:latin typeface="Cambria Math" panose="02040503050406030204" pitchFamily="18" charset="0"/>
                  </a:rPr>
                  <a:t>=0</a:t>
                </a:r>
                <a:br>
                  <a:rPr lang="en-US" sz="1600" i="1" dirty="0">
                    <a:solidFill>
                      <a:srgbClr val="000000"/>
                    </a:solidFill>
                    <a:latin typeface="Cambria Math" panose="02040503050406030204" pitchFamily="18" charset="0"/>
                  </a:rPr>
                </a:br>
                <a14:m>
                  <m:oMath xmlns:m="http://schemas.openxmlformats.org/officeDocument/2006/math">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𝑉</m:t>
                        </m:r>
                      </m:e>
                      <m:sub>
                        <m:r>
                          <m:rPr>
                            <m:sty m:val="p"/>
                          </m:rPr>
                          <a:rPr lang="en-US" sz="1600">
                            <a:solidFill>
                              <a:srgbClr val="000000"/>
                            </a:solidFill>
                            <a:latin typeface="Cambria Math" panose="02040503050406030204" pitchFamily="18" charset="0"/>
                          </a:rPr>
                          <m:t>z</m:t>
                        </m:r>
                      </m:sub>
                      <m:sup>
                        <m:r>
                          <a:rPr lang="en-US" sz="1600">
                            <a:solidFill>
                              <a:srgbClr val="000000"/>
                            </a:solidFill>
                            <a:latin typeface="Cambria Math" panose="02040503050406030204" pitchFamily="18" charset="0"/>
                          </a:rPr>
                          <m:t>′</m:t>
                        </m:r>
                      </m:sup>
                    </m:sSubSup>
                    <m:r>
                      <a:rPr lang="en-US" sz="1600" b="0" i="1" smtClean="0">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𝑌</m:t>
                              </m:r>
                              <m:r>
                                <a:rPr lang="en-US" sz="1600" i="1">
                                  <a:solidFill>
                                    <a:srgbClr val="000000"/>
                                  </a:solidFill>
                                  <a:latin typeface="Cambria Math" panose="02040503050406030204" pitchFamily="18" charset="0"/>
                                </a:rPr>
                                <m:t>′</m:t>
                              </m:r>
                            </m:e>
                          </m:mr>
                          <m:mr>
                            <m:e>
                              <m:r>
                                <a:rPr lang="en-US" sz="1600" b="0" i="1" smtClean="0">
                                  <a:solidFill>
                                    <a:srgbClr val="000000"/>
                                  </a:solidFill>
                                  <a:latin typeface="Cambria Math" panose="02040503050406030204" pitchFamily="18" charset="0"/>
                                </a:rPr>
                                <m:t>0</m:t>
                              </m:r>
                            </m:e>
                          </m:mr>
                        </m:m>
                      </m:e>
                    </m:d>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a:rPr lang="en-US" sz="1600" i="1">
                            <a:solidFill>
                              <a:srgbClr val="000000"/>
                            </a:solidFill>
                            <a:latin typeface="Cambria Math" panose="02040503050406030204" pitchFamily="18" charset="0"/>
                          </a:rPr>
                          <m:t>𝑍</m:t>
                        </m:r>
                      </m:sub>
                    </m:sSub>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b="0" i="1" smtClean="0">
                            <a:solidFill>
                              <a:srgbClr val="000000"/>
                            </a:solidFill>
                            <a:latin typeface="Cambria Math" panose="02040503050406030204" pitchFamily="18" charset="0"/>
                          </a:rPr>
                          <m:t>_</m:t>
                        </m:r>
                        <m:r>
                          <a:rPr lang="en-US" sz="1600" b="0" i="1" smtClean="0">
                            <a:solidFill>
                              <a:srgbClr val="000000"/>
                            </a:solidFill>
                            <a:latin typeface="Cambria Math" panose="02040503050406030204" pitchFamily="18" charset="0"/>
                          </a:rPr>
                          <m:t>𝑧</m:t>
                        </m:r>
                      </m:sub>
                    </m:sSub>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e>
                          </m:mr>
                          <m:mr>
                            <m:e>
                              <m:r>
                                <a:rPr lang="en-US" sz="1600" i="1">
                                  <a:solidFill>
                                    <a:srgbClr val="000000"/>
                                  </a:solidFill>
                                  <a:latin typeface="Cambria Math" panose="02040503050406030204" pitchFamily="18" charset="0"/>
                                </a:rPr>
                                <m:t>𝑌</m:t>
                              </m:r>
                            </m:e>
                          </m:mr>
                          <m:mr>
                            <m:e>
                              <m:r>
                                <a:rPr lang="en-US" sz="1600" b="0" i="1" smtClean="0">
                                  <a:solidFill>
                                    <a:srgbClr val="000000"/>
                                  </a:solidFill>
                                  <a:latin typeface="Cambria Math" panose="02040503050406030204" pitchFamily="18" charset="0"/>
                                </a:rPr>
                                <m:t>0</m:t>
                              </m:r>
                            </m:e>
                          </m:mr>
                        </m:m>
                      </m:e>
                    </m:d>
                    <m:r>
                      <a:rPr lang="en-US" sz="1600" i="1">
                        <a:solidFill>
                          <a:srgbClr val="000000"/>
                        </a:solidFill>
                        <a:latin typeface="Cambria Math" panose="02040503050406030204" pitchFamily="18" charset="0"/>
                      </a:rPr>
                      <m:t>,</m:t>
                    </m:r>
                  </m:oMath>
                </a14:m>
                <a:r>
                  <a:rPr lang="en-US" sz="1600" i="1" dirty="0">
                    <a:solidFill>
                      <a:srgbClr val="000000"/>
                    </a:solidFill>
                    <a:latin typeface="Cambria Math" panose="02040503050406030204" pitchFamily="18" charset="0"/>
                  </a:rPr>
                  <a:t>thus</a:t>
                </a:r>
              </a:p>
              <a:p>
                <a14:m>
                  <m:oMath xmlns:m="http://schemas.openxmlformats.org/officeDocument/2006/math">
                    <m:sSubSup>
                      <m:sSubSupPr>
                        <m:ctrlPr>
                          <a:rPr lang="en-US" sz="1600" i="1">
                            <a:solidFill>
                              <a:srgbClr val="000000"/>
                            </a:solidFill>
                            <a:latin typeface="Cambria Math" panose="02040503050406030204" pitchFamily="18" charset="0"/>
                          </a:rPr>
                        </m:ctrlPr>
                      </m:sSubSupPr>
                      <m:e>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e>
                              </m:mr>
                              <m:mr>
                                <m:e>
                                  <m:r>
                                    <a:rPr lang="en-US" sz="1600" i="1">
                                      <a:solidFill>
                                        <a:srgbClr val="000000"/>
                                      </a:solidFill>
                                      <a:latin typeface="Cambria Math" panose="02040503050406030204" pitchFamily="18" charset="0"/>
                                    </a:rPr>
                                    <m:t>𝑌</m:t>
                                  </m:r>
                                </m:e>
                              </m:mr>
                              <m:mr>
                                <m:e>
                                  <m:r>
                                    <a:rPr lang="en-US" sz="1600" i="1">
                                      <a:solidFill>
                                        <a:srgbClr val="000000"/>
                                      </a:solidFill>
                                      <a:latin typeface="Cambria Math" panose="02040503050406030204" pitchFamily="18" charset="0"/>
                                    </a:rPr>
                                    <m:t>0</m:t>
                                  </m:r>
                                </m:e>
                              </m:mr>
                            </m:m>
                          </m:e>
                        </m:d>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up>
                        <m:r>
                          <a:rPr lang="en-US" sz="1600" i="1">
                            <a:solidFill>
                              <a:srgbClr val="000000"/>
                            </a:solidFill>
                            <a:latin typeface="Cambria Math" panose="02040503050406030204" pitchFamily="18" charset="0"/>
                          </a:rPr>
                          <m:t>−1</m:t>
                        </m:r>
                      </m:sup>
                    </m:sSubSup>
                    <m:r>
                      <a:rPr lang="en-US" sz="1600" b="0" i="0" smtClean="0">
                        <a:solidFill>
                          <a:srgbClr val="000000"/>
                        </a:solidFill>
                        <a:latin typeface="Cambria Math" panose="02040503050406030204" pitchFamily="18" charset="0"/>
                      </a:rPr>
                      <m:t>∗</m:t>
                    </m:r>
                  </m:oMath>
                </a14:m>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𝑌</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0</m:t>
                              </m:r>
                            </m:e>
                          </m:mr>
                        </m:m>
                      </m:e>
                    </m:d>
                  </m:oMath>
                </a14:m>
                <a:r>
                  <a:rPr lang="en-US" sz="1600" dirty="0">
                    <a:solidFill>
                      <a:srgbClr val="000000"/>
                    </a:solidFill>
                    <a:latin typeface="Cambria Math" panose="02040503050406030204" pitchFamily="18" charset="0"/>
                  </a:rPr>
                  <a:t>--------(</a:t>
                </a:r>
                <a:r>
                  <a:rPr lang="en-US" sz="1600" dirty="0" err="1">
                    <a:solidFill>
                      <a:srgbClr val="000000"/>
                    </a:solidFill>
                    <a:latin typeface="Cambria Math" panose="02040503050406030204" pitchFamily="18" charset="0"/>
                  </a:rPr>
                  <a:t>i</a:t>
                </a:r>
                <a:r>
                  <a:rPr lang="en-US" sz="1600" dirty="0">
                    <a:solidFill>
                      <a:srgbClr val="000000"/>
                    </a:solidFill>
                    <a:latin typeface="Cambria Math" panose="02040503050406030204" pitchFamily="18" charset="0"/>
                  </a:rPr>
                  <a:t>)</a:t>
                </a:r>
              </a:p>
              <a:p>
                <a:r>
                  <a:rPr lang="en-US" sz="1600" dirty="0">
                    <a:solidFill>
                      <a:srgbClr val="000000"/>
                    </a:solidFill>
                    <a:latin typeface="Cambria Math" panose="02040503050406030204" pitchFamily="18" charset="0"/>
                  </a:rPr>
                  <a:t>We now introduce a new coord. sys </a:t>
                </a:r>
                <a:r>
                  <a:rPr lang="en-US" sz="1600" dirty="0">
                    <a:solidFill>
                      <a:srgbClr val="FF0000"/>
                    </a:solidFill>
                    <a:latin typeface="Cambria Math" panose="02040503050406030204" pitchFamily="18" charset="0"/>
                  </a:rPr>
                  <a:t>(in red”)</a:t>
                </a:r>
                <a:r>
                  <a:rPr lang="en-US" sz="1600" dirty="0">
                    <a:solidFill>
                      <a:srgbClr val="000000"/>
                    </a:solidFill>
                    <a:latin typeface="Cambria Math" panose="02040503050406030204" pitchFamily="18" charset="0"/>
                  </a:rPr>
                  <a:t> that the angle between </a:t>
                </a:r>
                <a:r>
                  <a:rPr lang="en-US" sz="1600" dirty="0" err="1">
                    <a:solidFill>
                      <a:srgbClr val="FF0000"/>
                    </a:solidFill>
                  </a:rPr>
                  <a:t>V</a:t>
                </a:r>
                <a:r>
                  <a:rPr lang="en-US" sz="1600" baseline="-25000" dirty="0" err="1">
                    <a:solidFill>
                      <a:srgbClr val="FF0000"/>
                    </a:solidFill>
                  </a:rPr>
                  <a:t>z</a:t>
                </a:r>
                <a:r>
                  <a:rPr lang="en-US" sz="1600" dirty="0">
                    <a:solidFill>
                      <a:srgbClr val="FF0000"/>
                    </a:solidFill>
                  </a:rPr>
                  <a:t>’</a:t>
                </a:r>
                <a:r>
                  <a:rPr lang="en-US" sz="1600" dirty="0">
                    <a:solidFill>
                      <a:srgbClr val="000000"/>
                    </a:solidFill>
                    <a:latin typeface="Cambria Math" panose="02040503050406030204" pitchFamily="18" charset="0"/>
                  </a:rPr>
                  <a:t> and the </a:t>
                </a:r>
                <a:r>
                  <a:rPr lang="en-US" sz="1600" dirty="0">
                    <a:solidFill>
                      <a:srgbClr val="FF0000"/>
                    </a:solidFill>
                    <a:latin typeface="Cambria Math" panose="02040503050406030204" pitchFamily="18" charset="0"/>
                  </a:rPr>
                  <a:t>red </a:t>
                </a:r>
                <a:r>
                  <a:rPr lang="en-US" sz="1600" dirty="0">
                    <a:solidFill>
                      <a:srgbClr val="000000"/>
                    </a:solidFill>
                    <a:latin typeface="Cambria Math" panose="02040503050406030204" pitchFamily="18" charset="0"/>
                  </a:rPr>
                  <a:t>horizontal-axis is </a:t>
                </a:r>
                <a:r>
                  <a:rPr lang="en-US" sz="1600" dirty="0">
                    <a:solidFill>
                      <a:srgbClr val="000000"/>
                    </a:solidFill>
                    <a:latin typeface="Cambria Math" panose="02040503050406030204" pitchFamily="18" charset="0"/>
                    <a:sym typeface="Symbol" panose="05050102010706020507" pitchFamily="18" charset="2"/>
                  </a:rPr>
                  <a:t>. I.e. </a:t>
                </a:r>
                <a:r>
                  <a:rPr lang="en-US" sz="1600" i="1" dirty="0" err="1">
                    <a:solidFill>
                      <a:srgbClr val="FF0000"/>
                    </a:solidFill>
                  </a:rPr>
                  <a:t>V</a:t>
                </a:r>
                <a:r>
                  <a:rPr lang="en-US" sz="1600" i="1" baseline="-25000" dirty="0" err="1">
                    <a:solidFill>
                      <a:srgbClr val="FF0000"/>
                    </a:solidFill>
                  </a:rPr>
                  <a:t>z</a:t>
                </a:r>
                <a:r>
                  <a:rPr lang="en-US" sz="1600" i="1" dirty="0">
                    <a:solidFill>
                      <a:srgbClr val="FF0000"/>
                    </a:solidFill>
                  </a:rPr>
                  <a:t>’ =</a:t>
                </a:r>
                <a:r>
                  <a:rPr lang="en-US" sz="1600" i="1" dirty="0">
                    <a:solidFill>
                      <a:srgbClr val="000000"/>
                    </a:solidFill>
                  </a:rPr>
                  <a:t> </a:t>
                </a:r>
                <a14:m>
                  <m:oMath xmlns:m="http://schemas.openxmlformats.org/officeDocument/2006/math">
                    <m:d>
                      <m:dPr>
                        <m:begChr m:val="["/>
                        <m:endChr m:val="]"/>
                        <m:ctrlPr>
                          <a:rPr lang="en-US" sz="1600" i="1" dirty="0">
                            <a:solidFill>
                              <a:srgbClr val="000000"/>
                            </a:solidFill>
                            <a:latin typeface="Cambria Math" panose="02040503050406030204" pitchFamily="18" charset="0"/>
                          </a:rPr>
                        </m:ctrlPr>
                      </m:dPr>
                      <m:e>
                        <m:sSup>
                          <m:sSupPr>
                            <m:ctrlPr>
                              <a:rPr lang="en-US" sz="1600" i="1" dirty="0">
                                <a:solidFill>
                                  <a:srgbClr val="000000"/>
                                </a:solidFill>
                                <a:latin typeface="Cambria Math" panose="02040503050406030204" pitchFamily="18" charset="0"/>
                              </a:rPr>
                            </m:ctrlPr>
                          </m:sSupPr>
                          <m:e>
                            <m:r>
                              <a:rPr lang="en-US" sz="1600" i="1" dirty="0">
                                <a:solidFill>
                                  <a:srgbClr val="000000"/>
                                </a:solidFill>
                                <a:latin typeface="Cambria Math" panose="02040503050406030204" pitchFamily="18" charset="0"/>
                              </a:rPr>
                              <m:t>𝑋</m:t>
                            </m:r>
                          </m:e>
                          <m:sup>
                            <m:r>
                              <a:rPr lang="en-US" sz="1600" i="1" dirty="0">
                                <a:solidFill>
                                  <a:srgbClr val="000000"/>
                                </a:solidFill>
                                <a:latin typeface="Cambria Math" panose="02040503050406030204" pitchFamily="18" charset="0"/>
                              </a:rPr>
                              <m:t>′</m:t>
                            </m:r>
                          </m:sup>
                        </m:sSup>
                        <m:sSup>
                          <m:sSupPr>
                            <m:ctrlPr>
                              <a:rPr lang="en-US" sz="1600" i="1" dirty="0">
                                <a:solidFill>
                                  <a:srgbClr val="000000"/>
                                </a:solidFill>
                                <a:latin typeface="Cambria Math" panose="02040503050406030204" pitchFamily="18" charset="0"/>
                              </a:rPr>
                            </m:ctrlPr>
                          </m:sSupPr>
                          <m:e>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𝑌</m:t>
                            </m:r>
                          </m:e>
                          <m:sup>
                            <m:r>
                              <a:rPr lang="en-US" sz="1600" i="1" dirty="0">
                                <a:solidFill>
                                  <a:srgbClr val="000000"/>
                                </a:solidFill>
                                <a:latin typeface="Cambria Math" panose="02040503050406030204" pitchFamily="18" charset="0"/>
                              </a:rPr>
                              <m:t>′</m:t>
                            </m:r>
                          </m:sup>
                        </m:sSup>
                        <m:r>
                          <a:rPr lang="en-US" sz="1600" i="1" dirty="0">
                            <a:solidFill>
                              <a:srgbClr val="000000"/>
                            </a:solidFill>
                            <a:latin typeface="Cambria Math" panose="02040503050406030204" pitchFamily="18" charset="0"/>
                          </a:rPr>
                          <m:t>,0</m:t>
                        </m:r>
                      </m:e>
                    </m:d>
                  </m:oMath>
                </a14:m>
                <a:r>
                  <a:rPr lang="en-US" sz="1600" i="1" dirty="0">
                    <a:solidFill>
                      <a:srgbClr val="000000"/>
                    </a:solidFill>
                    <a:latin typeface="Cambria Math" panose="02040503050406030204" pitchFamily="18" charset="0"/>
                  </a:rPr>
                  <a:t>’</a:t>
                </a:r>
                <a:r>
                  <a:rPr lang="en-US" sz="1600" dirty="0">
                    <a:solidFill>
                      <a:srgbClr val="000000"/>
                    </a:solidFill>
                    <a:latin typeface="Cambria Math" panose="02040503050406030204" pitchFamily="18" charset="0"/>
                  </a:rPr>
                  <a:t> in the blue cord. is the same </a:t>
                </a:r>
                <a14:m>
                  <m:oMath xmlns:m="http://schemas.openxmlformats.org/officeDocument/2006/math">
                    <m:d>
                      <m:dPr>
                        <m:begChr m:val="["/>
                        <m:endChr m:val="]"/>
                        <m:ctrlPr>
                          <a:rPr lang="en-US" sz="1600" i="1" dirty="0">
                            <a:solidFill>
                              <a:srgbClr val="000000"/>
                            </a:solidFill>
                            <a:latin typeface="Cambria Math" panose="02040503050406030204" pitchFamily="18" charset="0"/>
                          </a:rPr>
                        </m:ctrlPr>
                      </m:dPr>
                      <m:e>
                        <m:r>
                          <a:rPr lang="en-US" sz="1600" i="1" dirty="0">
                            <a:solidFill>
                              <a:srgbClr val="000000"/>
                            </a:solidFill>
                            <a:latin typeface="Cambria Math" panose="02040503050406030204" pitchFamily="18" charset="0"/>
                          </a:rPr>
                          <m:t>𝑋</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𝑌</m:t>
                        </m:r>
                        <m:r>
                          <a:rPr lang="en-US" sz="1600" i="1" dirty="0">
                            <a:solidFill>
                              <a:srgbClr val="000000"/>
                            </a:solidFill>
                            <a:latin typeface="Cambria Math" panose="02040503050406030204" pitchFamily="18" charset="0"/>
                          </a:rPr>
                          <m:t>",0</m:t>
                        </m:r>
                      </m:e>
                    </m:d>
                  </m:oMath>
                </a14:m>
                <a:r>
                  <a:rPr lang="en-US" sz="1600" dirty="0">
                    <a:solidFill>
                      <a:srgbClr val="000000"/>
                    </a:solidFill>
                    <a:latin typeface="Cambria Math" panose="02040503050406030204" pitchFamily="18" charset="0"/>
                  </a:rPr>
                  <a:t>’ vector in the red coord.  It is not difficult to see that </a:t>
                </a:r>
                <a14:m>
                  <m:oMath xmlns:m="http://schemas.openxmlformats.org/officeDocument/2006/math">
                    <m:d>
                      <m:dPr>
                        <m:begChr m:val="["/>
                        <m:endChr m:val="]"/>
                        <m:ctrlPr>
                          <a:rPr lang="en-US" sz="1600" i="1" dirty="0" smtClean="0">
                            <a:solidFill>
                              <a:srgbClr val="000000"/>
                            </a:solidFill>
                            <a:latin typeface="Cambria Math" panose="02040503050406030204" pitchFamily="18" charset="0"/>
                          </a:rPr>
                        </m:ctrlPr>
                      </m:dPr>
                      <m:e>
                        <m:r>
                          <a:rPr lang="en-US" sz="1600" b="0" i="1" dirty="0" smtClean="0">
                            <a:solidFill>
                              <a:srgbClr val="000000"/>
                            </a:solidFill>
                            <a:latin typeface="Cambria Math" panose="02040503050406030204" pitchFamily="18" charset="0"/>
                          </a:rPr>
                          <m:t>𝑋</m:t>
                        </m:r>
                        <m:r>
                          <a:rPr lang="en-US" sz="1600" b="0" i="1" dirty="0" smtClean="0">
                            <a:solidFill>
                              <a:srgbClr val="000000"/>
                            </a:solidFill>
                            <a:latin typeface="Cambria Math" panose="02040503050406030204" pitchFamily="18" charset="0"/>
                          </a:rPr>
                          <m:t>",</m:t>
                        </m:r>
                        <m:r>
                          <a:rPr lang="en-US" sz="1600" i="1" dirty="0" smtClean="0">
                            <a:solidFill>
                              <a:srgbClr val="000000"/>
                            </a:solidFill>
                            <a:latin typeface="Cambria Math" panose="02040503050406030204" pitchFamily="18" charset="0"/>
                          </a:rPr>
                          <m:t>𝑌</m:t>
                        </m:r>
                        <m:r>
                          <a:rPr lang="en-US" sz="1600" b="0" i="1" dirty="0" smtClean="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,0</m:t>
                        </m:r>
                      </m:e>
                    </m:d>
                  </m:oMath>
                </a14:m>
                <a:r>
                  <a:rPr lang="en-US" sz="1600" dirty="0">
                    <a:solidFill>
                      <a:srgbClr val="000000"/>
                    </a:solidFill>
                    <a:latin typeface="Cambria Math" panose="02040503050406030204" pitchFamily="18" charset="0"/>
                  </a:rPr>
                  <a:t>’=</a:t>
                </a:r>
                <a14:m>
                  <m:oMath xmlns:m="http://schemas.openxmlformats.org/officeDocument/2006/math">
                    <m:d>
                      <m:dPr>
                        <m:begChr m:val="["/>
                        <m:endChr m:val="]"/>
                        <m:ctrlPr>
                          <a:rPr lang="en-US" sz="1600" i="1" dirty="0">
                            <a:solidFill>
                              <a:srgbClr val="000000"/>
                            </a:solidFill>
                            <a:latin typeface="Cambria Math" panose="02040503050406030204" pitchFamily="18" charset="0"/>
                          </a:rPr>
                        </m:ctrlPr>
                      </m:dPr>
                      <m:e>
                        <m:r>
                          <a:rPr lang="en-US" sz="1600" i="1" dirty="0">
                            <a:solidFill>
                              <a:srgbClr val="000000"/>
                            </a:solidFill>
                            <a:latin typeface="Cambria Math" panose="02040503050406030204" pitchFamily="18" charset="0"/>
                          </a:rPr>
                          <m:t>𝑋</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𝑌</m:t>
                        </m:r>
                        <m:r>
                          <a:rPr lang="en-US" sz="1600" i="1" dirty="0">
                            <a:solidFill>
                              <a:srgbClr val="000000"/>
                            </a:solidFill>
                            <a:latin typeface="Cambria Math" panose="02040503050406030204" pitchFamily="18" charset="0"/>
                          </a:rPr>
                          <m:t>,0</m:t>
                        </m:r>
                      </m:e>
                    </m:d>
                  </m:oMath>
                </a14:m>
                <a:r>
                  <a:rPr lang="en-US" sz="1600" dirty="0">
                    <a:solidFill>
                      <a:srgbClr val="000000"/>
                    </a:solidFill>
                    <a:latin typeface="Cambria Math" panose="02040503050406030204" pitchFamily="18" charset="0"/>
                  </a:rPr>
                  <a:t>’---(ii) numerically because the vector </a:t>
                </a:r>
                <a:r>
                  <a:rPr lang="en-US" sz="1600" dirty="0" err="1">
                    <a:solidFill>
                      <a:srgbClr val="FF0000"/>
                    </a:solidFill>
                  </a:rPr>
                  <a:t>V</a:t>
                </a:r>
                <a:r>
                  <a:rPr lang="en-US" sz="1600" baseline="-25000" dirty="0" err="1">
                    <a:solidFill>
                      <a:srgbClr val="FF0000"/>
                    </a:solidFill>
                  </a:rPr>
                  <a:t>z</a:t>
                </a:r>
                <a:r>
                  <a:rPr lang="en-US" sz="1600" dirty="0">
                    <a:solidFill>
                      <a:srgbClr val="FF0000"/>
                    </a:solidFill>
                  </a:rPr>
                  <a:t>’ </a:t>
                </a:r>
                <a:r>
                  <a:rPr lang="en-US" sz="1600" dirty="0">
                    <a:solidFill>
                      <a:srgbClr val="000000"/>
                    </a:solidFill>
                    <a:latin typeface="Cambria Math" panose="02040503050406030204" pitchFamily="18" charset="0"/>
                  </a:rPr>
                  <a:t>is </a:t>
                </a:r>
                <a:r>
                  <a:rPr lang="en-US" sz="1600" i="1" dirty="0">
                    <a:solidFill>
                      <a:srgbClr val="000000"/>
                    </a:solidFill>
                    <a:latin typeface="Cambria Math" panose="02040503050406030204" pitchFamily="18" charset="0"/>
                  </a:rPr>
                  <a:t>r</a:t>
                </a:r>
                <a:r>
                  <a:rPr lang="en-US" sz="1600" dirty="0">
                    <a:solidFill>
                      <a:srgbClr val="000000"/>
                    </a:solidFill>
                    <a:latin typeface="Cambria Math" panose="02040503050406030204" pitchFamily="18" charset="0"/>
                  </a:rPr>
                  <a:t>  in length and has an </a:t>
                </a:r>
                <a:r>
                  <a:rPr lang="en-US" sz="1600" dirty="0">
                    <a:sym typeface="Symbol" panose="05050102010706020507" pitchFamily="18" charset="2"/>
                  </a:rPr>
                  <a:t> </a:t>
                </a:r>
                <a:r>
                  <a:rPr lang="en-US" sz="1600" dirty="0">
                    <a:solidFill>
                      <a:srgbClr val="000000"/>
                    </a:solidFill>
                    <a:latin typeface="Cambria Math" panose="02040503050406030204" pitchFamily="18" charset="0"/>
                  </a:rPr>
                  <a:t>inclination angle with horizontal axis the </a:t>
                </a:r>
                <a:r>
                  <a:rPr lang="en-US" sz="1600" dirty="0">
                    <a:solidFill>
                      <a:srgbClr val="FF0000"/>
                    </a:solidFill>
                    <a:latin typeface="Cambria Math" panose="02040503050406030204" pitchFamily="18" charset="0"/>
                  </a:rPr>
                  <a:t>red coord.</a:t>
                </a:r>
                <a:r>
                  <a:rPr lang="en-US" sz="1600" dirty="0">
                    <a:solidFill>
                      <a:srgbClr val="000000"/>
                    </a:solidFill>
                    <a:latin typeface="Cambria Math" panose="02040503050406030204" pitchFamily="18" charset="0"/>
                  </a:rPr>
                  <a:t>) .</a:t>
                </a:r>
                <a:endParaRPr lang="en-US" sz="1600" dirty="0">
                  <a:solidFill>
                    <a:srgbClr val="000000"/>
                  </a:solidFill>
                  <a:latin typeface="Cambria Math" panose="02040503050406030204" pitchFamily="18" charset="0"/>
                  <a:sym typeface="Symbol" panose="05050102010706020507" pitchFamily="18" charset="2"/>
                </a:endParaRPr>
              </a:p>
              <a:p>
                <a:r>
                  <a:rPr lang="en-US" sz="1600" dirty="0">
                    <a:solidFill>
                      <a:srgbClr val="000000"/>
                    </a:solidFill>
                    <a:latin typeface="Cambria Math" panose="02040503050406030204" pitchFamily="18" charset="0"/>
                    <a:sym typeface="Symbol" panose="05050102010706020507" pitchFamily="18" charset="2"/>
                  </a:rPr>
                  <a:t>We now define a rotation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b="0" i="1" smtClean="0">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oMath>
                </a14:m>
                <a:r>
                  <a:rPr lang="en-US" sz="1600" dirty="0">
                    <a:solidFill>
                      <a:srgbClr val="000000"/>
                    </a:solidFill>
                    <a:latin typeface="Cambria Math" panose="02040503050406030204" pitchFamily="18" charset="0"/>
                    <a:sym typeface="Symbol" panose="05050102010706020507" pitchFamily="18" charset="2"/>
                  </a:rPr>
                  <a:t> that </a:t>
                </a:r>
                <a14:m>
                  <m:oMath xmlns:m="http://schemas.openxmlformats.org/officeDocument/2006/math">
                    <m:d>
                      <m:dPr>
                        <m:begChr m:val="["/>
                        <m:endChr m:val="]"/>
                        <m:ctrlPr>
                          <a:rPr lang="en-US" sz="1600" i="1" dirty="0">
                            <a:solidFill>
                              <a:srgbClr val="000000"/>
                            </a:solidFill>
                            <a:latin typeface="Cambria Math" panose="02040503050406030204" pitchFamily="18" charset="0"/>
                          </a:rPr>
                        </m:ctrlPr>
                      </m:dPr>
                      <m:e>
                        <m:sSup>
                          <m:sSupPr>
                            <m:ctrlPr>
                              <a:rPr lang="en-US" sz="1600" i="1" dirty="0">
                                <a:solidFill>
                                  <a:srgbClr val="000000"/>
                                </a:solidFill>
                                <a:latin typeface="Cambria Math" panose="02040503050406030204" pitchFamily="18" charset="0"/>
                              </a:rPr>
                            </m:ctrlPr>
                          </m:sSupPr>
                          <m:e>
                            <m:r>
                              <a:rPr lang="en-US" sz="1600" i="1" dirty="0">
                                <a:solidFill>
                                  <a:srgbClr val="000000"/>
                                </a:solidFill>
                                <a:latin typeface="Cambria Math" panose="02040503050406030204" pitchFamily="18" charset="0"/>
                              </a:rPr>
                              <m:t>𝑋</m:t>
                            </m:r>
                          </m:e>
                          <m:sup>
                            <m:r>
                              <a:rPr lang="en-US" sz="1600" i="1" dirty="0">
                                <a:solidFill>
                                  <a:srgbClr val="000000"/>
                                </a:solidFill>
                                <a:latin typeface="Cambria Math" panose="02040503050406030204" pitchFamily="18" charset="0"/>
                              </a:rPr>
                              <m:t>′</m:t>
                            </m:r>
                          </m:sup>
                        </m:sSup>
                        <m:sSup>
                          <m:sSupPr>
                            <m:ctrlPr>
                              <a:rPr lang="en-US" sz="1600" i="1" dirty="0">
                                <a:solidFill>
                                  <a:srgbClr val="000000"/>
                                </a:solidFill>
                                <a:latin typeface="Cambria Math" panose="02040503050406030204" pitchFamily="18" charset="0"/>
                              </a:rPr>
                            </m:ctrlPr>
                          </m:sSupPr>
                          <m:e>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𝑌</m:t>
                            </m:r>
                          </m:e>
                          <m:sup>
                            <m:r>
                              <a:rPr lang="en-US" sz="1600" i="1" dirty="0">
                                <a:solidFill>
                                  <a:srgbClr val="000000"/>
                                </a:solidFill>
                                <a:latin typeface="Cambria Math" panose="02040503050406030204" pitchFamily="18" charset="0"/>
                              </a:rPr>
                              <m:t>′</m:t>
                            </m:r>
                          </m:sup>
                        </m:sSup>
                        <m:r>
                          <a:rPr lang="en-US" sz="1600" i="1" dirty="0">
                            <a:solidFill>
                              <a:srgbClr val="000000"/>
                            </a:solidFill>
                            <a:latin typeface="Cambria Math" panose="02040503050406030204" pitchFamily="18" charset="0"/>
                          </a:rPr>
                          <m:t>,0</m:t>
                        </m:r>
                      </m:e>
                    </m:d>
                  </m:oMath>
                </a14:m>
                <a:r>
                  <a:rPr lang="en-US" sz="1600" dirty="0">
                    <a:solidFill>
                      <a:srgbClr val="000000"/>
                    </a:solidFill>
                    <a:latin typeface="Cambria Math" panose="02040503050406030204" pitchFamily="18" charset="0"/>
                  </a:rPr>
                  <a:t>’ is the same vector as </a:t>
                </a:r>
                <a14:m>
                  <m:oMath xmlns:m="http://schemas.openxmlformats.org/officeDocument/2006/math">
                    <m:d>
                      <m:dPr>
                        <m:begChr m:val="["/>
                        <m:endChr m:val="]"/>
                        <m:ctrlPr>
                          <a:rPr lang="en-US" sz="1600" i="1" dirty="0">
                            <a:solidFill>
                              <a:srgbClr val="000000"/>
                            </a:solidFill>
                            <a:latin typeface="Cambria Math" panose="02040503050406030204" pitchFamily="18" charset="0"/>
                          </a:rPr>
                        </m:ctrlPr>
                      </m:dPr>
                      <m:e>
                        <m:r>
                          <a:rPr lang="en-US" sz="1600" i="1" dirty="0">
                            <a:solidFill>
                              <a:srgbClr val="000000"/>
                            </a:solidFill>
                            <a:latin typeface="Cambria Math" panose="02040503050406030204" pitchFamily="18" charset="0"/>
                          </a:rPr>
                          <m:t>𝑋</m:t>
                        </m:r>
                        <m:r>
                          <a:rPr lang="en-HK" sz="1600" b="0" i="1" dirty="0" smtClean="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𝑌</m:t>
                        </m:r>
                        <m:r>
                          <a:rPr lang="en-HK" sz="1600" b="0" i="1" dirty="0" smtClean="0">
                            <a:solidFill>
                              <a:srgbClr val="000000"/>
                            </a:solidFill>
                            <a:latin typeface="Cambria Math" panose="02040503050406030204" pitchFamily="18" charset="0"/>
                          </a:rPr>
                          <m:t>"</m:t>
                        </m:r>
                        <m:r>
                          <a:rPr lang="en-US" sz="1600" i="1" dirty="0">
                            <a:solidFill>
                              <a:srgbClr val="000000"/>
                            </a:solidFill>
                            <a:latin typeface="Cambria Math" panose="02040503050406030204" pitchFamily="18" charset="0"/>
                          </a:rPr>
                          <m:t>,0</m:t>
                        </m:r>
                      </m:e>
                    </m:d>
                  </m:oMath>
                </a14:m>
                <a:r>
                  <a:rPr lang="en-US" sz="1600" dirty="0">
                    <a:solidFill>
                      <a:srgbClr val="000000"/>
                    </a:solidFill>
                    <a:latin typeface="Cambria Math" panose="02040503050406030204" pitchFamily="18" charset="0"/>
                  </a:rPr>
                  <a:t>’ (same vector in 2 coord. Systems: blue/</a:t>
                </a:r>
                <a:r>
                  <a:rPr lang="en-US" sz="1600" dirty="0">
                    <a:solidFill>
                      <a:srgbClr val="FF0000"/>
                    </a:solidFill>
                    <a:latin typeface="Cambria Math" panose="02040503050406030204" pitchFamily="18" charset="0"/>
                  </a:rPr>
                  <a:t>red</a:t>
                </a:r>
                <a:r>
                  <a:rPr lang="en-US" sz="1600" dirty="0">
                    <a:solidFill>
                      <a:srgbClr val="000000"/>
                    </a:solidFill>
                    <a:latin typeface="Cambria Math" panose="02040503050406030204" pitchFamily="18" charset="0"/>
                  </a:rPr>
                  <a:t>) in the lower diagram.</a:t>
                </a:r>
                <a:endParaRPr lang="en-US" sz="1600" dirty="0">
                  <a:solidFill>
                    <a:srgbClr val="000000"/>
                  </a:solidFill>
                  <a:latin typeface="Cambria Math" panose="02040503050406030204" pitchFamily="18" charset="0"/>
                  <a:sym typeface="Symbol" panose="05050102010706020507" pitchFamily="18" charset="2"/>
                </a:endParaRPr>
              </a:p>
              <a:p>
                <a:r>
                  <a:rPr lang="en-US" sz="1600" dirty="0">
                    <a:solidFill>
                      <a:srgbClr val="000000"/>
                    </a:solidFill>
                    <a:latin typeface="Cambria Math" panose="02040503050406030204" pitchFamily="18" charset="0"/>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𝑌</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0</m:t>
                              </m:r>
                            </m:e>
                          </m:mr>
                        </m:m>
                      </m:e>
                    </m:d>
                  </m:oMath>
                </a14:m>
                <a:r>
                  <a:rPr lang="en-US" sz="1600" dirty="0">
                    <a:solidFill>
                      <a:srgbClr val="000000"/>
                    </a:solidFill>
                    <a:latin typeface="Cambria Math" panose="02040503050406030204" pitchFamily="18" charset="0"/>
                  </a:rPr>
                  <a:t> </a:t>
                </a:r>
                <a14:m>
                  <m:oMath xmlns:m="http://schemas.openxmlformats.org/officeDocument/2006/math">
                    <m:r>
                      <a:rPr lang="en-US" sz="1600" b="0" i="0" smtClean="0">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e>
                          </m:mr>
                          <m:mr>
                            <m:e>
                              <m:r>
                                <a:rPr lang="en-US" sz="1600" i="1">
                                  <a:solidFill>
                                    <a:srgbClr val="000000"/>
                                  </a:solidFill>
                                  <a:latin typeface="Cambria Math" panose="02040503050406030204" pitchFamily="18" charset="0"/>
                                </a:rPr>
                                <m:t>𝑌</m:t>
                              </m:r>
                            </m:e>
                          </m:mr>
                          <m:mr>
                            <m:e>
                              <m:r>
                                <a:rPr lang="en-US" sz="1600" b="0" i="1" smtClean="0">
                                  <a:solidFill>
                                    <a:srgbClr val="000000"/>
                                  </a:solidFill>
                                  <a:latin typeface="Cambria Math" panose="02040503050406030204" pitchFamily="18" charset="0"/>
                                </a:rPr>
                                <m:t>0</m:t>
                              </m:r>
                            </m:e>
                          </m:mr>
                        </m:m>
                      </m:e>
                    </m:d>
                  </m:oMath>
                </a14:m>
                <a:r>
                  <a:rPr lang="en-US" sz="1600" dirty="0">
                    <a:solidFill>
                      <a:srgbClr val="000000"/>
                    </a:solidFill>
                    <a:latin typeface="Cambria Math" panose="02040503050406030204" pitchFamily="18" charset="0"/>
                  </a:rPr>
                  <a:t> =</a:t>
                </a:r>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b="0" i="1" smtClean="0">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r>
                      <a:rPr lang="en-US" sz="1600" i="1">
                        <a:solidFill>
                          <a:srgbClr val="000000"/>
                        </a:solidFill>
                        <a:latin typeface="Cambria Math" panose="02040503050406030204" pitchFamily="18" charset="0"/>
                      </a:rPr>
                      <m:t> </m:t>
                    </m:r>
                  </m:oMath>
                </a14:m>
                <a:r>
                  <a:rPr lang="en-US" sz="1600" dirty="0">
                    <a:solidFill>
                      <a:srgbClr val="000000"/>
                    </a:solidFill>
                    <a:latin typeface="Cambria Math" panose="02040503050406030204" pitchFamily="18" charset="0"/>
                  </a:rPr>
                  <a:t>*</a:t>
                </a: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plcHide m:val="on"/>
                            <m:mcs>
                              <m:mc>
                                <m:mcPr>
                                  <m:count m:val="1"/>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e>
                          </m:mr>
                          <m:mr>
                            <m:e>
                              <m:r>
                                <a:rPr lang="en-US" sz="1600" i="1">
                                  <a:solidFill>
                                    <a:srgbClr val="000000"/>
                                  </a:solidFill>
                                  <a:latin typeface="Cambria Math" panose="02040503050406030204" pitchFamily="18" charset="0"/>
                                </a:rPr>
                                <m:t>𝑌</m:t>
                              </m:r>
                              <m:r>
                                <a:rPr lang="en-US" sz="1600" i="1">
                                  <a:solidFill>
                                    <a:srgbClr val="000000"/>
                                  </a:solidFill>
                                  <a:latin typeface="Cambria Math" panose="02040503050406030204" pitchFamily="18" charset="0"/>
                                </a:rPr>
                                <m:t>′</m:t>
                              </m:r>
                            </m:e>
                          </m:mr>
                          <m:mr>
                            <m:e>
                              <m:r>
                                <a:rPr lang="en-US" sz="1600" b="0" i="1" smtClean="0">
                                  <a:solidFill>
                                    <a:srgbClr val="000000"/>
                                  </a:solidFill>
                                  <a:latin typeface="Cambria Math" panose="02040503050406030204" pitchFamily="18" charset="0"/>
                                </a:rPr>
                                <m:t>0</m:t>
                              </m:r>
                            </m:e>
                          </m:mr>
                        </m:m>
                      </m:e>
                    </m:d>
                  </m:oMath>
                </a14:m>
                <a:r>
                  <a:rPr lang="en-US" sz="1600" dirty="0">
                    <a:solidFill>
                      <a:srgbClr val="000000"/>
                    </a:solidFill>
                    <a:latin typeface="Cambria Math" panose="02040503050406030204" pitchFamily="18" charset="0"/>
                  </a:rPr>
                  <a:t>----------(iii) </a:t>
                </a:r>
                <a:endParaRPr lang="en-US" sz="1600" dirty="0">
                  <a:solidFill>
                    <a:srgbClr val="000000"/>
                  </a:solidFill>
                  <a:latin typeface="Cambria Math" panose="02040503050406030204" pitchFamily="18" charset="0"/>
                  <a:sym typeface="Symbol" panose="05050102010706020507" pitchFamily="18" charset="2"/>
                </a:endParaRPr>
              </a:p>
              <a:p>
                <a:r>
                  <a:rPr lang="en-US" sz="1600" dirty="0">
                    <a:solidFill>
                      <a:srgbClr val="000000"/>
                    </a:solidFill>
                    <a:latin typeface="Cambria Math" panose="02040503050406030204" pitchFamily="18" charset="0"/>
                  </a:rPr>
                  <a:t>Compare (</a:t>
                </a:r>
                <a:r>
                  <a:rPr lang="en-US" sz="1600" dirty="0" err="1">
                    <a:solidFill>
                      <a:srgbClr val="000000"/>
                    </a:solidFill>
                    <a:latin typeface="Cambria Math" panose="02040503050406030204" pitchFamily="18" charset="0"/>
                  </a:rPr>
                  <a:t>i</a:t>
                </a:r>
                <a:r>
                  <a:rPr lang="en-US" sz="1600" dirty="0">
                    <a:solidFill>
                      <a:srgbClr val="000000"/>
                    </a:solidFill>
                    <a:latin typeface="Cambria Math" panose="02040503050406030204" pitchFamily="18" charset="0"/>
                  </a:rPr>
                  <a:t>),(ii) and (iii),</a:t>
                </a:r>
              </a:p>
              <a:p>
                <a14:m>
                  <m:oMath xmlns:m="http://schemas.openxmlformats.org/officeDocument/2006/math">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up>
                        <m:r>
                          <a:rPr lang="en-US" sz="1600" i="1">
                            <a:solidFill>
                              <a:srgbClr val="000000"/>
                            </a:solidFill>
                            <a:latin typeface="Cambria Math" panose="02040503050406030204" pitchFamily="18" charset="0"/>
                          </a:rPr>
                          <m:t>−1</m:t>
                        </m:r>
                      </m:sup>
                    </m:sSubSup>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oMath>
                </a14:m>
                <a:r>
                  <a:rPr lang="en-HK" sz="1600" dirty="0"/>
                  <a:t>, or</a:t>
                </a:r>
                <a14:m>
                  <m:oMath xmlns:m="http://schemas.openxmlformats.org/officeDocument/2006/math">
                    <m:r>
                      <a:rPr lang="en-US" sz="1600" b="0" i="0" smtClean="0">
                        <a:solidFill>
                          <a:srgbClr val="000000"/>
                        </a:solidFill>
                        <a:latin typeface="Cambria Math" panose="02040503050406030204" pitchFamily="18" charset="0"/>
                      </a:rPr>
                      <m:t> </m:t>
                    </m:r>
                    <m:sSubSup>
                      <m:sSubSupPr>
                        <m:ctrlPr>
                          <a:rPr lang="en-US" sz="1600" i="1" smtClean="0">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up>
                        <m:r>
                          <a:rPr lang="en-US" sz="1600" i="1">
                            <a:solidFill>
                              <a:srgbClr val="000000"/>
                            </a:solidFill>
                            <a:latin typeface="Cambria Math" panose="02040503050406030204" pitchFamily="18" charset="0"/>
                          </a:rPr>
                          <m:t>−1</m:t>
                        </m:r>
                      </m:sup>
                    </m:sSubSup>
                    <m:r>
                      <a:rPr lang="en-US" sz="1600" b="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𝑅</m:t>
                        </m:r>
                      </m:e>
                      <m:sub>
                        <m:r>
                          <a:rPr lang="en-US" sz="1600" i="1">
                            <a:solidFill>
                              <a:srgbClr val="000000"/>
                            </a:solidFill>
                            <a:latin typeface="Cambria Math" panose="02040503050406030204" pitchFamily="18" charset="0"/>
                          </a:rPr>
                          <m:t>𝑐</m:t>
                        </m:r>
                        <m:r>
                          <a:rPr lang="en-US" sz="1600" b="0" i="1" smtClean="0">
                            <a:solidFill>
                              <a:srgbClr val="000000"/>
                            </a:solidFill>
                            <a:latin typeface="Cambria Math" panose="02040503050406030204" pitchFamily="18" charset="0"/>
                          </a:rPr>
                          <m:t>𝑎𝑚</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𝑧</m:t>
                        </m:r>
                      </m:sub>
                    </m:sSub>
                  </m:oMath>
                </a14:m>
                <a:endParaRPr lang="en-HK" sz="1600" dirty="0"/>
              </a:p>
            </p:txBody>
          </p:sp>
        </mc:Choice>
        <mc:Fallback xmlns="">
          <p:sp>
            <p:nvSpPr>
              <p:cNvPr id="64" name="TextBox 63">
                <a:extLst>
                  <a:ext uri="{FF2B5EF4-FFF2-40B4-BE49-F238E27FC236}">
                    <a16:creationId xmlns:a16="http://schemas.microsoft.com/office/drawing/2014/main" id="{5D818CD2-2836-ACD0-7255-6996A31A8433}"/>
                  </a:ext>
                </a:extLst>
              </p:cNvPr>
              <p:cNvSpPr txBox="1">
                <a:spLocks noRot="1" noChangeAspect="1" noMove="1" noResize="1" noEditPoints="1" noAdjustHandles="1" noChangeArrowheads="1" noChangeShapeType="1" noTextEdit="1"/>
              </p:cNvSpPr>
              <p:nvPr/>
            </p:nvSpPr>
            <p:spPr>
              <a:xfrm>
                <a:off x="229106" y="33870"/>
                <a:ext cx="4562913" cy="6751977"/>
              </a:xfrm>
              <a:prstGeom prst="rect">
                <a:avLst/>
              </a:prstGeom>
              <a:blipFill>
                <a:blip r:embed="rId3"/>
                <a:stretch>
                  <a:fillRect l="-802" t="-361"/>
                </a:stretch>
              </a:blipFill>
            </p:spPr>
            <p:txBody>
              <a:bodyPr/>
              <a:lstStyle/>
              <a:p>
                <a:r>
                  <a:rPr lang="en-HK">
                    <a:noFill/>
                  </a:rPr>
                  <a:t> </a:t>
                </a:r>
              </a:p>
            </p:txBody>
          </p:sp>
        </mc:Fallback>
      </mc:AlternateContent>
      <p:cxnSp>
        <p:nvCxnSpPr>
          <p:cNvPr id="65" name="Straight Arrow Connector 64">
            <a:extLst>
              <a:ext uri="{FF2B5EF4-FFF2-40B4-BE49-F238E27FC236}">
                <a16:creationId xmlns:a16="http://schemas.microsoft.com/office/drawing/2014/main" id="{CA199111-FE66-5168-E6BA-AF842AD95FDF}"/>
              </a:ext>
            </a:extLst>
          </p:cNvPr>
          <p:cNvCxnSpPr/>
          <p:nvPr/>
        </p:nvCxnSpPr>
        <p:spPr>
          <a:xfrm>
            <a:off x="5862793" y="6017201"/>
            <a:ext cx="2362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2806135-6D89-B41D-149E-20B63E751272}"/>
              </a:ext>
            </a:extLst>
          </p:cNvPr>
          <p:cNvCxnSpPr/>
          <p:nvPr/>
        </p:nvCxnSpPr>
        <p:spPr>
          <a:xfrm flipH="1" flipV="1">
            <a:off x="5862792" y="4232335"/>
            <a:ext cx="1" cy="17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505A39D-9C6D-ECE2-E5ED-7011B44EEB0D}"/>
              </a:ext>
            </a:extLst>
          </p:cNvPr>
          <p:cNvCxnSpPr/>
          <p:nvPr/>
        </p:nvCxnSpPr>
        <p:spPr>
          <a:xfrm flipV="1">
            <a:off x="5862792" y="4417002"/>
            <a:ext cx="1447802" cy="1600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21D3DEA-562F-F487-9EDB-4C80203C2EB8}"/>
              </a:ext>
            </a:extLst>
          </p:cNvPr>
          <p:cNvSpPr txBox="1"/>
          <p:nvPr/>
        </p:nvSpPr>
        <p:spPr>
          <a:xfrm>
            <a:off x="7743611" y="6097091"/>
            <a:ext cx="894732" cy="369332"/>
          </a:xfrm>
          <a:prstGeom prst="rect">
            <a:avLst/>
          </a:prstGeom>
          <a:noFill/>
        </p:spPr>
        <p:txBody>
          <a:bodyPr wrap="none" rtlCol="0">
            <a:spAutoFit/>
          </a:bodyPr>
          <a:lstStyle/>
          <a:p>
            <a:r>
              <a:rPr lang="en-US" dirty="0"/>
              <a:t>X-axis</a:t>
            </a:r>
          </a:p>
        </p:txBody>
      </p:sp>
      <p:sp>
        <p:nvSpPr>
          <p:cNvPr id="73" name="TextBox 72">
            <a:extLst>
              <a:ext uri="{FF2B5EF4-FFF2-40B4-BE49-F238E27FC236}">
                <a16:creationId xmlns:a16="http://schemas.microsoft.com/office/drawing/2014/main" id="{071FC577-22AE-8360-5380-B3F192273D4C}"/>
              </a:ext>
            </a:extLst>
          </p:cNvPr>
          <p:cNvSpPr txBox="1"/>
          <p:nvPr/>
        </p:nvSpPr>
        <p:spPr>
          <a:xfrm>
            <a:off x="6682517" y="5690832"/>
            <a:ext cx="385042"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z</a:t>
            </a:r>
            <a:endParaRPr lang="en-US" baseline="-25000" dirty="0"/>
          </a:p>
        </p:txBody>
      </p:sp>
      <p:cxnSp>
        <p:nvCxnSpPr>
          <p:cNvPr id="76" name="Straight Connector 75">
            <a:extLst>
              <a:ext uri="{FF2B5EF4-FFF2-40B4-BE49-F238E27FC236}">
                <a16:creationId xmlns:a16="http://schemas.microsoft.com/office/drawing/2014/main" id="{6FE038FD-94D8-0D1D-7A86-57BD080D55C6}"/>
              </a:ext>
            </a:extLst>
          </p:cNvPr>
          <p:cNvCxnSpPr/>
          <p:nvPr/>
        </p:nvCxnSpPr>
        <p:spPr>
          <a:xfrm>
            <a:off x="7310593" y="4454846"/>
            <a:ext cx="0" cy="1757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534F838-81C9-67F1-B276-EADEC2394883}"/>
              </a:ext>
            </a:extLst>
          </p:cNvPr>
          <p:cNvSpPr txBox="1"/>
          <p:nvPr/>
        </p:nvSpPr>
        <p:spPr>
          <a:xfrm>
            <a:off x="6473114" y="4850131"/>
            <a:ext cx="282450" cy="369332"/>
          </a:xfrm>
          <a:prstGeom prst="rect">
            <a:avLst/>
          </a:prstGeom>
          <a:noFill/>
        </p:spPr>
        <p:txBody>
          <a:bodyPr wrap="none" rtlCol="0">
            <a:spAutoFit/>
          </a:bodyPr>
          <a:lstStyle/>
          <a:p>
            <a:r>
              <a:rPr lang="en-US" i="1" dirty="0"/>
              <a:t>r</a:t>
            </a:r>
          </a:p>
        </p:txBody>
      </p:sp>
      <p:sp>
        <p:nvSpPr>
          <p:cNvPr id="81" name="TextBox 80">
            <a:extLst>
              <a:ext uri="{FF2B5EF4-FFF2-40B4-BE49-F238E27FC236}">
                <a16:creationId xmlns:a16="http://schemas.microsoft.com/office/drawing/2014/main" id="{FDDFE062-EDDB-88BA-F2A3-CE9D0F9FD02C}"/>
              </a:ext>
            </a:extLst>
          </p:cNvPr>
          <p:cNvSpPr txBox="1"/>
          <p:nvPr/>
        </p:nvSpPr>
        <p:spPr>
          <a:xfrm>
            <a:off x="6583882" y="6211860"/>
            <a:ext cx="405880" cy="369332"/>
          </a:xfrm>
          <a:prstGeom prst="rect">
            <a:avLst/>
          </a:prstGeom>
          <a:noFill/>
        </p:spPr>
        <p:txBody>
          <a:bodyPr wrap="none" rtlCol="0">
            <a:spAutoFit/>
          </a:bodyPr>
          <a:lstStyle/>
          <a:p>
            <a:r>
              <a:rPr lang="en-US" i="1" dirty="0"/>
              <a:t>X’</a:t>
            </a:r>
          </a:p>
        </p:txBody>
      </p:sp>
      <p:cxnSp>
        <p:nvCxnSpPr>
          <p:cNvPr id="83" name="Straight Arrow Connector 82">
            <a:extLst>
              <a:ext uri="{FF2B5EF4-FFF2-40B4-BE49-F238E27FC236}">
                <a16:creationId xmlns:a16="http://schemas.microsoft.com/office/drawing/2014/main" id="{E7D1EFA0-06C5-A94E-66BA-88041D2F9CD9}"/>
              </a:ext>
            </a:extLst>
          </p:cNvPr>
          <p:cNvCxnSpPr/>
          <p:nvPr/>
        </p:nvCxnSpPr>
        <p:spPr>
          <a:xfrm>
            <a:off x="5854908" y="6169601"/>
            <a:ext cx="1455685" cy="0"/>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07DD61D-247D-E26C-86CF-F6372104701F}"/>
              </a:ext>
            </a:extLst>
          </p:cNvPr>
          <p:cNvCxnSpPr>
            <a:cxnSpLocks/>
          </p:cNvCxnSpPr>
          <p:nvPr/>
        </p:nvCxnSpPr>
        <p:spPr>
          <a:xfrm flipH="1" flipV="1">
            <a:off x="5577295" y="4807169"/>
            <a:ext cx="277613" cy="1188405"/>
          </a:xfrm>
          <a:prstGeom prst="straightConnector1">
            <a:avLst/>
          </a:prstGeom>
          <a:ln>
            <a:solidFill>
              <a:srgbClr val="E13A19"/>
            </a:solidFill>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BBA8375-91C4-B9C4-2368-49487F01F62F}"/>
              </a:ext>
            </a:extLst>
          </p:cNvPr>
          <p:cNvSpPr txBox="1"/>
          <p:nvPr/>
        </p:nvSpPr>
        <p:spPr>
          <a:xfrm>
            <a:off x="4971410" y="5099156"/>
            <a:ext cx="389850" cy="369332"/>
          </a:xfrm>
          <a:prstGeom prst="rect">
            <a:avLst/>
          </a:prstGeom>
          <a:noFill/>
        </p:spPr>
        <p:txBody>
          <a:bodyPr wrap="none" rtlCol="0">
            <a:spAutoFit/>
          </a:bodyPr>
          <a:lstStyle/>
          <a:p>
            <a:r>
              <a:rPr lang="en-US" i="1" dirty="0"/>
              <a:t>Y’</a:t>
            </a:r>
          </a:p>
        </p:txBody>
      </p:sp>
      <p:sp>
        <p:nvSpPr>
          <p:cNvPr id="89" name="TextBox 88">
            <a:extLst>
              <a:ext uri="{FF2B5EF4-FFF2-40B4-BE49-F238E27FC236}">
                <a16:creationId xmlns:a16="http://schemas.microsoft.com/office/drawing/2014/main" id="{B35D1854-C2D9-01AD-6BD5-7062B48EAAEE}"/>
              </a:ext>
            </a:extLst>
          </p:cNvPr>
          <p:cNvSpPr txBox="1"/>
          <p:nvPr/>
        </p:nvSpPr>
        <p:spPr>
          <a:xfrm>
            <a:off x="5771295" y="3975998"/>
            <a:ext cx="871970" cy="369332"/>
          </a:xfrm>
          <a:prstGeom prst="rect">
            <a:avLst/>
          </a:prstGeom>
          <a:noFill/>
        </p:spPr>
        <p:txBody>
          <a:bodyPr wrap="none" rtlCol="0">
            <a:spAutoFit/>
          </a:bodyPr>
          <a:lstStyle/>
          <a:p>
            <a:r>
              <a:rPr lang="en-US" dirty="0"/>
              <a:t>Y-axis</a:t>
            </a:r>
          </a:p>
        </p:txBody>
      </p:sp>
      <p:sp>
        <p:nvSpPr>
          <p:cNvPr id="92" name="TextBox 91">
            <a:extLst>
              <a:ext uri="{FF2B5EF4-FFF2-40B4-BE49-F238E27FC236}">
                <a16:creationId xmlns:a16="http://schemas.microsoft.com/office/drawing/2014/main" id="{5D9B3CC2-C772-C7EF-0959-238ED5970C5B}"/>
              </a:ext>
            </a:extLst>
          </p:cNvPr>
          <p:cNvSpPr txBox="1"/>
          <p:nvPr/>
        </p:nvSpPr>
        <p:spPr>
          <a:xfrm>
            <a:off x="7421710" y="3930927"/>
            <a:ext cx="1687502" cy="1477328"/>
          </a:xfrm>
          <a:prstGeom prst="rect">
            <a:avLst/>
          </a:prstGeom>
          <a:noFill/>
        </p:spPr>
        <p:txBody>
          <a:bodyPr wrap="square" rtlCol="0">
            <a:spAutoFit/>
          </a:bodyPr>
          <a:lstStyle/>
          <a:p>
            <a:r>
              <a:rPr lang="en-US" dirty="0">
                <a:solidFill>
                  <a:srgbClr val="FF0000"/>
                </a:solidFill>
              </a:rPr>
              <a:t>Camera </a:t>
            </a:r>
          </a:p>
          <a:p>
            <a:r>
              <a:rPr lang="en-US" dirty="0">
                <a:solidFill>
                  <a:srgbClr val="FF0000"/>
                </a:solidFill>
              </a:rPr>
              <a:t>principal </a:t>
            </a:r>
          </a:p>
          <a:p>
            <a:r>
              <a:rPr lang="en-US" dirty="0">
                <a:solidFill>
                  <a:srgbClr val="FF0000"/>
                </a:solidFill>
              </a:rPr>
              <a:t>axis after rotation(</a:t>
            </a:r>
            <a:r>
              <a:rPr lang="en-US" dirty="0" err="1">
                <a:solidFill>
                  <a:srgbClr val="FF0000"/>
                </a:solidFill>
              </a:rPr>
              <a:t>V</a:t>
            </a:r>
            <a:r>
              <a:rPr lang="en-US" baseline="-25000" dirty="0" err="1">
                <a:solidFill>
                  <a:srgbClr val="FF0000"/>
                </a:solidFill>
              </a:rPr>
              <a:t>z</a:t>
            </a:r>
            <a:r>
              <a:rPr lang="en-US" dirty="0">
                <a:solidFill>
                  <a:srgbClr val="FF0000"/>
                </a:solidFill>
              </a:rPr>
              <a:t>’)</a:t>
            </a:r>
          </a:p>
          <a:p>
            <a:endParaRPr lang="en-US" dirty="0"/>
          </a:p>
        </p:txBody>
      </p:sp>
      <p:cxnSp>
        <p:nvCxnSpPr>
          <p:cNvPr id="94" name="Straight Connector 93">
            <a:extLst>
              <a:ext uri="{FF2B5EF4-FFF2-40B4-BE49-F238E27FC236}">
                <a16:creationId xmlns:a16="http://schemas.microsoft.com/office/drawing/2014/main" id="{EE60A31F-86ED-E4B4-D51D-0CC85AF3AC41}"/>
              </a:ext>
            </a:extLst>
          </p:cNvPr>
          <p:cNvCxnSpPr>
            <a:cxnSpLocks/>
          </p:cNvCxnSpPr>
          <p:nvPr/>
        </p:nvCxnSpPr>
        <p:spPr>
          <a:xfrm>
            <a:off x="7310593" y="4454846"/>
            <a:ext cx="241593" cy="1139904"/>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B82ABDE-1380-9589-FDBB-CA40FA2A8E93}"/>
              </a:ext>
            </a:extLst>
          </p:cNvPr>
          <p:cNvSpPr txBox="1"/>
          <p:nvPr/>
        </p:nvSpPr>
        <p:spPr>
          <a:xfrm>
            <a:off x="6539217" y="3037831"/>
            <a:ext cx="343364" cy="369332"/>
          </a:xfrm>
          <a:prstGeom prst="rect">
            <a:avLst/>
          </a:prstGeom>
          <a:noFill/>
        </p:spPr>
        <p:txBody>
          <a:bodyPr wrap="none" rtlCol="0">
            <a:spAutoFit/>
          </a:bodyPr>
          <a:lstStyle/>
          <a:p>
            <a:r>
              <a:rPr lang="en-US" i="1" dirty="0"/>
              <a:t>X</a:t>
            </a:r>
          </a:p>
        </p:txBody>
      </p:sp>
      <p:sp>
        <p:nvSpPr>
          <p:cNvPr id="100" name="TextBox 99">
            <a:extLst>
              <a:ext uri="{FF2B5EF4-FFF2-40B4-BE49-F238E27FC236}">
                <a16:creationId xmlns:a16="http://schemas.microsoft.com/office/drawing/2014/main" id="{4EA77D79-7374-4C6B-FD90-D8A0CE11F2EF}"/>
              </a:ext>
            </a:extLst>
          </p:cNvPr>
          <p:cNvSpPr txBox="1"/>
          <p:nvPr/>
        </p:nvSpPr>
        <p:spPr>
          <a:xfrm>
            <a:off x="7184584" y="5672877"/>
            <a:ext cx="449162" cy="369332"/>
          </a:xfrm>
          <a:prstGeom prst="rect">
            <a:avLst/>
          </a:prstGeom>
          <a:noFill/>
        </p:spPr>
        <p:txBody>
          <a:bodyPr wrap="none" rtlCol="0">
            <a:spAutoFit/>
          </a:bodyPr>
          <a:lstStyle/>
          <a:p>
            <a:r>
              <a:rPr lang="en-US" i="1" dirty="0">
                <a:solidFill>
                  <a:srgbClr val="FF0000"/>
                </a:solidFill>
              </a:rPr>
              <a:t>X”</a:t>
            </a:r>
          </a:p>
        </p:txBody>
      </p:sp>
      <p:cxnSp>
        <p:nvCxnSpPr>
          <p:cNvPr id="110" name="Straight Arrow Connector 109">
            <a:extLst>
              <a:ext uri="{FF2B5EF4-FFF2-40B4-BE49-F238E27FC236}">
                <a16:creationId xmlns:a16="http://schemas.microsoft.com/office/drawing/2014/main" id="{BB6DC005-E8F8-3524-73DF-967F167B5E20}"/>
              </a:ext>
            </a:extLst>
          </p:cNvPr>
          <p:cNvCxnSpPr>
            <a:cxnSpLocks/>
          </p:cNvCxnSpPr>
          <p:nvPr/>
        </p:nvCxnSpPr>
        <p:spPr>
          <a:xfrm flipV="1">
            <a:off x="5600149" y="4477981"/>
            <a:ext cx="1635869" cy="3291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6028B97-5774-F3D0-6A79-5BEEC2899B6B}"/>
              </a:ext>
            </a:extLst>
          </p:cNvPr>
          <p:cNvSpPr txBox="1"/>
          <p:nvPr/>
        </p:nvSpPr>
        <p:spPr>
          <a:xfrm>
            <a:off x="5397074" y="5539403"/>
            <a:ext cx="433132" cy="369332"/>
          </a:xfrm>
          <a:prstGeom prst="rect">
            <a:avLst/>
          </a:prstGeom>
          <a:noFill/>
        </p:spPr>
        <p:txBody>
          <a:bodyPr wrap="none" rtlCol="0">
            <a:spAutoFit/>
          </a:bodyPr>
          <a:lstStyle/>
          <a:p>
            <a:r>
              <a:rPr lang="en-US" i="1" dirty="0">
                <a:solidFill>
                  <a:srgbClr val="FF0000"/>
                </a:solidFill>
              </a:rPr>
              <a:t>Y”</a:t>
            </a:r>
          </a:p>
        </p:txBody>
      </p:sp>
      <p:cxnSp>
        <p:nvCxnSpPr>
          <p:cNvPr id="124" name="Straight Arrow Connector 123">
            <a:extLst>
              <a:ext uri="{FF2B5EF4-FFF2-40B4-BE49-F238E27FC236}">
                <a16:creationId xmlns:a16="http://schemas.microsoft.com/office/drawing/2014/main" id="{557E6AE0-3AF2-FFBF-EC13-928D078647DD}"/>
              </a:ext>
            </a:extLst>
          </p:cNvPr>
          <p:cNvCxnSpPr/>
          <p:nvPr/>
        </p:nvCxnSpPr>
        <p:spPr>
          <a:xfrm flipH="1" flipV="1">
            <a:off x="5275377" y="4320726"/>
            <a:ext cx="3941" cy="1608083"/>
          </a:xfrm>
          <a:prstGeom prst="straightConnector1">
            <a:avLst/>
          </a:prstGeom>
          <a:ln>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
        <p:nvSpPr>
          <p:cNvPr id="134" name="Freeform 20">
            <a:extLst>
              <a:ext uri="{FF2B5EF4-FFF2-40B4-BE49-F238E27FC236}">
                <a16:creationId xmlns:a16="http://schemas.microsoft.com/office/drawing/2014/main" id="{2173C1DC-E864-00A1-0A50-685964A4C4EB}"/>
              </a:ext>
            </a:extLst>
          </p:cNvPr>
          <p:cNvSpPr/>
          <p:nvPr/>
        </p:nvSpPr>
        <p:spPr>
          <a:xfrm>
            <a:off x="7166130" y="5690832"/>
            <a:ext cx="64366" cy="323422"/>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C95D0B03-D869-44C9-E165-81FE76940A38}"/>
              </a:ext>
            </a:extLst>
          </p:cNvPr>
          <p:cNvSpPr txBox="1"/>
          <p:nvPr/>
        </p:nvSpPr>
        <p:spPr>
          <a:xfrm>
            <a:off x="6488889" y="927618"/>
            <a:ext cx="1005936" cy="369332"/>
          </a:xfrm>
          <a:prstGeom prst="rect">
            <a:avLst/>
          </a:prstGeom>
          <a:noFill/>
        </p:spPr>
        <p:txBody>
          <a:bodyPr wrap="square">
            <a:spAutoFit/>
          </a:bodyPr>
          <a:lstStyle/>
          <a:p>
            <a:r>
              <a:rPr lang="en-US" dirty="0" err="1">
                <a:solidFill>
                  <a:srgbClr val="FF0000"/>
                </a:solidFill>
              </a:rPr>
              <a:t>V</a:t>
            </a:r>
            <a:r>
              <a:rPr lang="en-US" baseline="-25000" dirty="0" err="1">
                <a:solidFill>
                  <a:srgbClr val="FF0000"/>
                </a:solidFill>
              </a:rPr>
              <a:t>z</a:t>
            </a:r>
            <a:r>
              <a:rPr lang="en-US" dirty="0">
                <a:solidFill>
                  <a:srgbClr val="FF0000"/>
                </a:solidFill>
              </a:rPr>
              <a:t>’</a:t>
            </a:r>
            <a:endParaRPr lang="en-HK" dirty="0"/>
          </a:p>
        </p:txBody>
      </p:sp>
      <p:sp>
        <p:nvSpPr>
          <p:cNvPr id="146" name="TextBox 145">
            <a:extLst>
              <a:ext uri="{FF2B5EF4-FFF2-40B4-BE49-F238E27FC236}">
                <a16:creationId xmlns:a16="http://schemas.microsoft.com/office/drawing/2014/main" id="{D3EE0E2F-666A-91D5-C3EC-3017BCC2AB46}"/>
              </a:ext>
            </a:extLst>
          </p:cNvPr>
          <p:cNvSpPr txBox="1"/>
          <p:nvPr/>
        </p:nvSpPr>
        <p:spPr>
          <a:xfrm>
            <a:off x="7080760" y="1356970"/>
            <a:ext cx="719569" cy="369332"/>
          </a:xfrm>
          <a:prstGeom prst="rect">
            <a:avLst/>
          </a:prstGeom>
          <a:noFill/>
        </p:spPr>
        <p:txBody>
          <a:bodyPr wrap="square">
            <a:spAutoFit/>
          </a:bodyPr>
          <a:lstStyle/>
          <a:p>
            <a:r>
              <a:rPr lang="en-US" dirty="0" err="1"/>
              <a:t>V</a:t>
            </a:r>
            <a:r>
              <a:rPr lang="en-US" baseline="-25000" dirty="0" err="1"/>
              <a:t>z</a:t>
            </a:r>
            <a:endParaRPr lang="en-HK" dirty="0"/>
          </a:p>
        </p:txBody>
      </p:sp>
      <p:sp>
        <p:nvSpPr>
          <p:cNvPr id="147" name="TextBox 146">
            <a:extLst>
              <a:ext uri="{FF2B5EF4-FFF2-40B4-BE49-F238E27FC236}">
                <a16:creationId xmlns:a16="http://schemas.microsoft.com/office/drawing/2014/main" id="{48EAF6A7-7672-7ADF-3BCE-9981BEF49952}"/>
              </a:ext>
            </a:extLst>
          </p:cNvPr>
          <p:cNvSpPr txBox="1"/>
          <p:nvPr/>
        </p:nvSpPr>
        <p:spPr>
          <a:xfrm>
            <a:off x="6663162" y="4487853"/>
            <a:ext cx="1005936" cy="369332"/>
          </a:xfrm>
          <a:prstGeom prst="rect">
            <a:avLst/>
          </a:prstGeom>
          <a:noFill/>
        </p:spPr>
        <p:txBody>
          <a:bodyPr wrap="square">
            <a:spAutoFit/>
          </a:bodyPr>
          <a:lstStyle/>
          <a:p>
            <a:r>
              <a:rPr lang="en-US" dirty="0" err="1">
                <a:solidFill>
                  <a:srgbClr val="FF0000"/>
                </a:solidFill>
              </a:rPr>
              <a:t>V</a:t>
            </a:r>
            <a:r>
              <a:rPr lang="en-US" baseline="-25000" dirty="0" err="1">
                <a:solidFill>
                  <a:srgbClr val="FF0000"/>
                </a:solidFill>
              </a:rPr>
              <a:t>z</a:t>
            </a:r>
            <a:r>
              <a:rPr lang="en-US" dirty="0">
                <a:solidFill>
                  <a:srgbClr val="FF0000"/>
                </a:solidFill>
              </a:rPr>
              <a:t>’</a:t>
            </a:r>
            <a:endParaRPr lang="en-HK" dirty="0"/>
          </a:p>
        </p:txBody>
      </p:sp>
      <p:sp>
        <p:nvSpPr>
          <p:cNvPr id="148" name="TextBox 147">
            <a:extLst>
              <a:ext uri="{FF2B5EF4-FFF2-40B4-BE49-F238E27FC236}">
                <a16:creationId xmlns:a16="http://schemas.microsoft.com/office/drawing/2014/main" id="{76C18844-73D3-A6EE-862D-3BFF069488DA}"/>
              </a:ext>
            </a:extLst>
          </p:cNvPr>
          <p:cNvSpPr txBox="1"/>
          <p:nvPr/>
        </p:nvSpPr>
        <p:spPr>
          <a:xfrm>
            <a:off x="4632261" y="3379939"/>
            <a:ext cx="4476950" cy="923330"/>
          </a:xfrm>
          <a:prstGeom prst="rect">
            <a:avLst/>
          </a:prstGeom>
          <a:noFill/>
        </p:spPr>
        <p:txBody>
          <a:bodyPr wrap="square" rtlCol="0">
            <a:spAutoFit/>
          </a:bodyPr>
          <a:lstStyle/>
          <a:p>
            <a:r>
              <a:rPr lang="en-US" dirty="0"/>
              <a:t>Remove </a:t>
            </a:r>
            <a:r>
              <a:rPr lang="en-US" dirty="0" err="1"/>
              <a:t>Vz</a:t>
            </a:r>
            <a:r>
              <a:rPr lang="en-US" dirty="0"/>
              <a:t> in the above fig. and draw coords. </a:t>
            </a:r>
            <a:r>
              <a:rPr lang="en-US" dirty="0">
                <a:solidFill>
                  <a:srgbClr val="FF0000"/>
                </a:solidFill>
              </a:rPr>
              <a:t>(in  red)  </a:t>
            </a:r>
            <a:r>
              <a:rPr lang="en-US" dirty="0"/>
              <a:t>rotated by </a:t>
            </a:r>
            <a:r>
              <a:rPr lang="en-US" dirty="0">
                <a:sym typeface="Symbol" panose="05050102010706020507" pitchFamily="18" charset="2"/>
              </a:rPr>
              <a:t></a:t>
            </a:r>
            <a:r>
              <a:rPr lang="en-US" baseline="-25000" dirty="0">
                <a:sym typeface="Symbol" panose="05050102010706020507" pitchFamily="18" charset="2"/>
              </a:rPr>
              <a:t>z </a:t>
            </a:r>
            <a:endParaRPr lang="en-US" baseline="-25000" dirty="0"/>
          </a:p>
          <a:p>
            <a:r>
              <a:rPr lang="en-US" dirty="0"/>
              <a:t> </a:t>
            </a:r>
            <a:endParaRPr lang="en-HK" dirty="0"/>
          </a:p>
        </p:txBody>
      </p:sp>
      <p:sp>
        <p:nvSpPr>
          <p:cNvPr id="149" name="TextBox 148">
            <a:extLst>
              <a:ext uri="{FF2B5EF4-FFF2-40B4-BE49-F238E27FC236}">
                <a16:creationId xmlns:a16="http://schemas.microsoft.com/office/drawing/2014/main" id="{42C48A1A-4F1C-3608-5813-20C350A1CD9F}"/>
              </a:ext>
            </a:extLst>
          </p:cNvPr>
          <p:cNvSpPr txBox="1"/>
          <p:nvPr/>
        </p:nvSpPr>
        <p:spPr>
          <a:xfrm>
            <a:off x="6466081" y="5357338"/>
            <a:ext cx="330540"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sp>
        <p:nvSpPr>
          <p:cNvPr id="150" name="Freeform 20">
            <a:extLst>
              <a:ext uri="{FF2B5EF4-FFF2-40B4-BE49-F238E27FC236}">
                <a16:creationId xmlns:a16="http://schemas.microsoft.com/office/drawing/2014/main" id="{25D824CA-7E6D-69B3-0080-2A5CE03113D4}"/>
              </a:ext>
            </a:extLst>
          </p:cNvPr>
          <p:cNvSpPr/>
          <p:nvPr/>
        </p:nvSpPr>
        <p:spPr>
          <a:xfrm>
            <a:off x="6310360" y="5549027"/>
            <a:ext cx="90440" cy="318374"/>
          </a:xfrm>
          <a:custGeom>
            <a:avLst/>
            <a:gdLst>
              <a:gd name="connsiteX0" fmla="*/ 0 w 362607"/>
              <a:gd name="connsiteY0" fmla="*/ 0 h 362607"/>
              <a:gd name="connsiteX1" fmla="*/ 299545 w 362607"/>
              <a:gd name="connsiteY1" fmla="*/ 94593 h 362607"/>
              <a:gd name="connsiteX2" fmla="*/ 362607 w 362607"/>
              <a:gd name="connsiteY2" fmla="*/ 362607 h 362607"/>
            </a:gdLst>
            <a:ahLst/>
            <a:cxnLst>
              <a:cxn ang="0">
                <a:pos x="connsiteX0" y="connsiteY0"/>
              </a:cxn>
              <a:cxn ang="0">
                <a:pos x="connsiteX1" y="connsiteY1"/>
              </a:cxn>
              <a:cxn ang="0">
                <a:pos x="connsiteX2" y="connsiteY2"/>
              </a:cxn>
            </a:cxnLst>
            <a:rect l="l" t="t" r="r" b="b"/>
            <a:pathLst>
              <a:path w="362607" h="362607">
                <a:moveTo>
                  <a:pt x="0" y="0"/>
                </a:moveTo>
                <a:cubicBezTo>
                  <a:pt x="119555" y="17079"/>
                  <a:pt x="239111" y="34159"/>
                  <a:pt x="299545" y="94593"/>
                </a:cubicBezTo>
                <a:cubicBezTo>
                  <a:pt x="359979" y="155027"/>
                  <a:pt x="361293" y="258817"/>
                  <a:pt x="362607" y="362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a:extLst>
              <a:ext uri="{FF2B5EF4-FFF2-40B4-BE49-F238E27FC236}">
                <a16:creationId xmlns:a16="http://schemas.microsoft.com/office/drawing/2014/main" id="{3290B93A-CFFF-A537-113E-0E1D5DD53966}"/>
              </a:ext>
            </a:extLst>
          </p:cNvPr>
          <p:cNvCxnSpPr>
            <a:cxnSpLocks/>
          </p:cNvCxnSpPr>
          <p:nvPr/>
        </p:nvCxnSpPr>
        <p:spPr>
          <a:xfrm flipV="1">
            <a:off x="5942193" y="5660610"/>
            <a:ext cx="1711110" cy="397265"/>
          </a:xfrm>
          <a:prstGeom prst="straightConnector1">
            <a:avLst/>
          </a:prstGeom>
          <a:ln>
            <a:solidFill>
              <a:srgbClr val="FF0000"/>
            </a:solidFill>
            <a:headEnd type="triangle" w="lg"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92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7"/>
          <p:cNvSpPr>
            <a:spLocks noGrp="1"/>
          </p:cNvSpPr>
          <p:nvPr>
            <p:ph type="title" idx="4294967295"/>
          </p:nvPr>
        </p:nvSpPr>
        <p:spPr>
          <a:xfrm>
            <a:off x="457200" y="228600"/>
            <a:ext cx="8229600" cy="1143000"/>
          </a:xfrm>
        </p:spPr>
        <p:txBody>
          <a:bodyPr/>
          <a:lstStyle/>
          <a:p>
            <a:r>
              <a:rPr lang="en-US" altLang="en-US" sz="4000">
                <a:ea typeface="新細明體" pitchFamily="18" charset="-120"/>
              </a:rPr>
              <a:t>Precise definition of Rc, Tc and Rcam</a:t>
            </a:r>
          </a:p>
        </p:txBody>
      </p:sp>
      <p:sp>
        <p:nvSpPr>
          <p:cNvPr id="38915" name="Content Placeholder 8"/>
          <p:cNvSpPr>
            <a:spLocks noGrp="1"/>
          </p:cNvSpPr>
          <p:nvPr>
            <p:ph idx="1"/>
          </p:nvPr>
        </p:nvSpPr>
        <p:spPr>
          <a:xfrm>
            <a:off x="457200" y="1219200"/>
            <a:ext cx="8382000" cy="4525963"/>
          </a:xfrm>
        </p:spPr>
        <p:txBody>
          <a:bodyPr/>
          <a:lstStyle/>
          <a:p>
            <a:pPr marL="285750" lvl="1" eaLnBrk="1" hangingPunct="1">
              <a:buFont typeface="Arial" charset="0"/>
              <a:buChar char="•"/>
            </a:pPr>
            <a:r>
              <a:rPr kumimoji="1" lang="en-US" altLang="en-US" sz="2000" dirty="0" err="1">
                <a:latin typeface="Arial" charset="0"/>
                <a:ea typeface="新細明體" pitchFamily="18" charset="-120"/>
              </a:rPr>
              <a:t>Rc</a:t>
            </a:r>
            <a:r>
              <a:rPr kumimoji="1" lang="en-US" altLang="en-US" sz="2000" dirty="0">
                <a:latin typeface="Arial" charset="0"/>
                <a:ea typeface="新細明體" pitchFamily="18" charset="-120"/>
              </a:rPr>
              <a:t>: </a:t>
            </a:r>
            <a:r>
              <a:rPr kumimoji="1" lang="en-US" altLang="en-US" sz="1600" dirty="0">
                <a:latin typeface="Arial" charset="0"/>
                <a:ea typeface="新細明體" pitchFamily="18" charset="-120"/>
              </a:rPr>
              <a:t>A vector Pw will appear as Pc in camera coordinates using </a:t>
            </a:r>
            <a:r>
              <a:rPr kumimoji="1" lang="en-US" altLang="en-US" sz="1600" dirty="0" err="1">
                <a:latin typeface="Arial" charset="0"/>
                <a:ea typeface="新細明體" pitchFamily="18" charset="-120"/>
              </a:rPr>
              <a:t>Rc</a:t>
            </a:r>
            <a:endParaRPr kumimoji="1" lang="en-US" altLang="en-US" sz="2000" dirty="0">
              <a:latin typeface="Arial" charset="0"/>
              <a:ea typeface="新細明體" pitchFamily="18" charset="-120"/>
            </a:endParaRPr>
          </a:p>
          <a:p>
            <a:pPr marL="685800" lvl="2" eaLnBrk="1" hangingPunct="1"/>
            <a:r>
              <a:rPr kumimoji="1" lang="en-US" altLang="en-US" sz="1800" dirty="0">
                <a:latin typeface="Arial" charset="0"/>
                <a:ea typeface="新細明體" pitchFamily="18" charset="-120"/>
              </a:rPr>
              <a:t>Pc=</a:t>
            </a:r>
            <a:r>
              <a:rPr kumimoji="1" lang="en-US" altLang="en-US" sz="1800" dirty="0" err="1">
                <a:latin typeface="Arial" charset="0"/>
                <a:ea typeface="新細明體" pitchFamily="18" charset="-120"/>
              </a:rPr>
              <a:t>Rc</a:t>
            </a:r>
            <a:r>
              <a:rPr kumimoji="1" lang="en-US" altLang="en-US" sz="1800" dirty="0">
                <a:latin typeface="Arial" charset="0"/>
                <a:ea typeface="新細明體" pitchFamily="18" charset="-120"/>
              </a:rPr>
              <a:t>*Pw, where a vector Pw in world coordinates is the same vector Pc in camera coordinates . Pw does not change; it is only the coordinate system changes</a:t>
            </a:r>
          </a:p>
          <a:p>
            <a:pPr marL="285750" indent="-285750" eaLnBrk="1" hangingPunct="1"/>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is the rotational matrix that rotates the principal axis (</a:t>
            </a:r>
            <a:r>
              <a:rPr kumimoji="1" lang="en-US" altLang="en-US" sz="2000" dirty="0" err="1">
                <a:latin typeface="Arial" charset="0"/>
                <a:ea typeface="新細明體" pitchFamily="18" charset="-120"/>
              </a:rPr>
              <a:t>Vz</a:t>
            </a:r>
            <a:r>
              <a:rPr kumimoji="1" lang="en-US" altLang="en-US" sz="2000" dirty="0">
                <a:latin typeface="Arial" charset="0"/>
                <a:ea typeface="新細明體" pitchFamily="18" charset="-120"/>
              </a:rPr>
              <a:t>) of the camera position to a new position in the world coordinates.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will change </a:t>
            </a:r>
            <a:r>
              <a:rPr kumimoji="1" lang="en-US" altLang="en-US" sz="2000" dirty="0" err="1">
                <a:latin typeface="Arial" charset="0"/>
                <a:ea typeface="新細明體" pitchFamily="18" charset="-120"/>
              </a:rPr>
              <a:t>Vz</a:t>
            </a:r>
            <a:r>
              <a:rPr kumimoji="1" lang="en-US" altLang="en-US" sz="2000" dirty="0">
                <a:latin typeface="Arial" charset="0"/>
                <a:ea typeface="新細明體" pitchFamily="18" charset="-120"/>
              </a:rPr>
              <a:t>, but it is always in the world </a:t>
            </a:r>
            <a:r>
              <a:rPr kumimoji="1" lang="en-US" altLang="en-US" sz="2000" dirty="0" err="1">
                <a:latin typeface="Arial" charset="0"/>
                <a:ea typeface="新細明體" pitchFamily="18" charset="-120"/>
              </a:rPr>
              <a:t>coord</a:t>
            </a:r>
            <a:r>
              <a:rPr kumimoji="1" lang="en-US" altLang="en-US" sz="2000" dirty="0">
                <a:latin typeface="Arial" charset="0"/>
                <a:ea typeface="新細明體" pitchFamily="18" charset="-120"/>
              </a:rPr>
              <a:t>. Sys. before and after the change.</a:t>
            </a:r>
          </a:p>
          <a:p>
            <a:pPr marL="285750" indent="-285750" eaLnBrk="1" hangingPunct="1"/>
            <a:r>
              <a:rPr lang="en-US" altLang="en-US" sz="2000" i="1" dirty="0">
                <a:ea typeface="新細明體" pitchFamily="18" charset="-120"/>
              </a:rPr>
              <a:t>Pc=</a:t>
            </a:r>
            <a:r>
              <a:rPr lang="en-US" altLang="en-US" sz="2000" i="1" dirty="0" err="1">
                <a:ea typeface="新細明體" pitchFamily="18" charset="-120"/>
              </a:rPr>
              <a:t>Rc</a:t>
            </a:r>
            <a:r>
              <a:rPr lang="en-US" altLang="en-US" sz="2000" i="1" dirty="0">
                <a:ea typeface="新細明體" pitchFamily="18" charset="-120"/>
              </a:rPr>
              <a:t>*Pw,</a:t>
            </a:r>
            <a:r>
              <a:rPr lang="en-US" altLang="en-US" sz="2000" dirty="0">
                <a:ea typeface="新細明體" pitchFamily="18" charset="-120"/>
              </a:rPr>
              <a:t> where a vector Pw in world coordinates is the same vector Pc in camera coordinates  </a:t>
            </a:r>
          </a:p>
          <a:p>
            <a:pPr marL="285750" indent="-285750" eaLnBrk="1" hangingPunct="1"/>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t>
            </a:r>
            <a:r>
              <a:rPr lang="en-US" altLang="en-US" sz="2000" dirty="0">
                <a:ea typeface="新細明體" pitchFamily="18" charset="-120"/>
              </a:rPr>
              <a:t>) </a:t>
            </a:r>
            <a:r>
              <a:rPr kumimoji="1" lang="en-US" altLang="en-US" sz="2000" baseline="30000" dirty="0">
                <a:latin typeface="Arial" charset="0"/>
                <a:ea typeface="新細明體" pitchFamily="18" charset="-120"/>
              </a:rPr>
              <a:t>-1</a:t>
            </a:r>
            <a:r>
              <a:rPr kumimoji="1" lang="en-US" altLang="en-US" sz="2000" dirty="0">
                <a:latin typeface="Arial" charset="0"/>
                <a:ea typeface="新細明體" pitchFamily="18" charset="-120"/>
              </a:rPr>
              <a:t> </a:t>
            </a:r>
            <a:r>
              <a:rPr lang="en-US" altLang="en-US" sz="2000" dirty="0">
                <a:ea typeface="新細明體" pitchFamily="18" charset="-120"/>
              </a:rPr>
              <a:t>(Note R</a:t>
            </a:r>
            <a:r>
              <a:rPr lang="en-US" altLang="en-US" sz="2000" baseline="30000" dirty="0">
                <a:ea typeface="新細明體" pitchFamily="18" charset="-120"/>
              </a:rPr>
              <a:t>-1</a:t>
            </a:r>
            <a:r>
              <a:rPr lang="en-US" altLang="en-US" sz="2000" dirty="0">
                <a:ea typeface="新細明體" pitchFamily="18" charset="-120"/>
              </a:rPr>
              <a:t>=R</a:t>
            </a:r>
            <a:r>
              <a:rPr lang="en-US" altLang="en-US" sz="2000" baseline="30000" dirty="0">
                <a:ea typeface="新細明體" pitchFamily="18" charset="-120"/>
              </a:rPr>
              <a:t>T</a:t>
            </a:r>
            <a:r>
              <a:rPr lang="en-US" altLang="en-US" sz="2000" dirty="0">
                <a:ea typeface="新細明體" pitchFamily="18" charset="-120"/>
              </a:rPr>
              <a:t> for rotation matrices)</a:t>
            </a:r>
            <a:endParaRPr kumimoji="1" lang="en-US" altLang="en-US" sz="2000" dirty="0">
              <a:latin typeface="Arial" charset="0"/>
              <a:ea typeface="新細明體" pitchFamily="18" charset="-120"/>
            </a:endParaRPr>
          </a:p>
          <a:p>
            <a:pPr marL="285750" indent="-285750" eaLnBrk="1" hangingPunct="1"/>
            <a:r>
              <a:rPr kumimoji="1" lang="en-US" altLang="en-US" sz="2000" dirty="0" err="1">
                <a:latin typeface="Arial" charset="0"/>
                <a:ea typeface="新細明體" pitchFamily="18" charset="-120"/>
              </a:rPr>
              <a:t>T</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=T</a:t>
            </a:r>
            <a:r>
              <a:rPr kumimoji="1" lang="en-US" altLang="en-US" sz="2000" baseline="-25000" dirty="0">
                <a:latin typeface="Arial" charset="0"/>
                <a:ea typeface="新細明體" pitchFamily="18" charset="-120"/>
              </a:rPr>
              <a:t>c</a:t>
            </a:r>
            <a:r>
              <a:rPr kumimoji="1" lang="en-US" altLang="en-US" sz="2000" dirty="0">
                <a:latin typeface="Arial" charset="0"/>
                <a:ea typeface="新細明體" pitchFamily="18" charset="-120"/>
              </a:rPr>
              <a:t> is the translation of the camera center in the world coordinate system.</a:t>
            </a:r>
            <a:r>
              <a:rPr lang="en-US" altLang="en-US" sz="2000" dirty="0">
                <a:ea typeface="新細明體" pitchFamily="18" charset="-120"/>
              </a:rPr>
              <a:t> </a:t>
            </a:r>
            <a:endParaRPr kumimoji="1" lang="en-US" altLang="en-US" sz="2000" dirty="0">
              <a:latin typeface="Arial" charset="0"/>
              <a:ea typeface="新細明體" pitchFamily="18" charset="-120"/>
            </a:endParaRPr>
          </a:p>
          <a:p>
            <a:pPr marL="285750" indent="-285750" eaLnBrk="1" hangingPunct="1"/>
            <a:r>
              <a:rPr kumimoji="1" lang="en-US" altLang="en-US" sz="2000" dirty="0">
                <a:latin typeface="Arial" charset="0"/>
                <a:ea typeface="新細明體" pitchFamily="18" charset="-120"/>
              </a:rPr>
              <a:t>(-Tc) takes the cam. center back to the world center in the world coordinate system. While </a:t>
            </a:r>
            <a:r>
              <a:rPr kumimoji="1" lang="en-US" altLang="en-US" sz="2000" dirty="0" err="1">
                <a:latin typeface="Arial" charset="0"/>
                <a:ea typeface="新細明體" pitchFamily="18" charset="-120"/>
              </a:rPr>
              <a:t>Rc</a:t>
            </a:r>
            <a:r>
              <a:rPr kumimoji="1" lang="en-US" altLang="en-US" sz="2000" dirty="0">
                <a:latin typeface="Arial" charset="0"/>
                <a:ea typeface="新細明體" pitchFamily="18" charset="-120"/>
              </a:rPr>
              <a:t> =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lang="en-US" altLang="en-US" sz="2000" dirty="0">
                <a:ea typeface="新細明體" pitchFamily="18" charset="-120"/>
              </a:rPr>
              <a:t>) </a:t>
            </a:r>
            <a:r>
              <a:rPr kumimoji="1" lang="en-US" altLang="en-US" sz="2000" baseline="30000" dirty="0">
                <a:latin typeface="Arial" charset="0"/>
                <a:ea typeface="新細明體" pitchFamily="18" charset="-120"/>
              </a:rPr>
              <a:t>-1</a:t>
            </a:r>
            <a:r>
              <a:rPr kumimoji="1" lang="en-US" altLang="en-US" sz="2000" dirty="0">
                <a:latin typeface="Arial" charset="0"/>
                <a:ea typeface="新細明體" pitchFamily="18" charset="-120"/>
              </a:rPr>
              <a:t> rotates the camera coords. back to the world coords.</a:t>
            </a:r>
          </a:p>
          <a:p>
            <a:pPr marL="285750" indent="-285750"/>
            <a:endParaRPr lang="en-US" altLang="en-US" sz="24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MCj04316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89527">
            <a:off x="7567613" y="3370263"/>
            <a:ext cx="10826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a:xfrm>
            <a:off x="422275" y="354013"/>
            <a:ext cx="8243888" cy="1314450"/>
          </a:xfrm>
        </p:spPr>
        <p:txBody>
          <a:bodyPr/>
          <a:lstStyle/>
          <a:p>
            <a:pPr eaLnBrk="1" hangingPunct="1"/>
            <a:r>
              <a:rPr lang="en-US" altLang="en-US" sz="3600">
                <a:ea typeface="新細明體" pitchFamily="18" charset="-120"/>
              </a:rPr>
              <a:t>Study the rotation matrix Rc</a:t>
            </a:r>
            <a:br>
              <a:rPr lang="en-US" altLang="en-US" sz="3600">
                <a:ea typeface="新細明體" pitchFamily="18" charset="-120"/>
              </a:rPr>
            </a:br>
            <a:r>
              <a:rPr lang="en-US" altLang="en-US" sz="3600">
                <a:ea typeface="新細明體" pitchFamily="18" charset="-120"/>
              </a:rPr>
              <a:t>Relate world 3D to camera 3D coordinates</a:t>
            </a:r>
          </a:p>
        </p:txBody>
      </p:sp>
      <p:sp>
        <p:nvSpPr>
          <p:cNvPr id="39940" name="Rectangle 3"/>
          <p:cNvSpPr>
            <a:spLocks noGrp="1" noChangeArrowheads="1"/>
          </p:cNvSpPr>
          <p:nvPr>
            <p:ph type="body" sz="half" idx="1"/>
          </p:nvPr>
        </p:nvSpPr>
        <p:spPr>
          <a:xfrm>
            <a:off x="436563" y="1849438"/>
            <a:ext cx="6411912" cy="4457700"/>
          </a:xfrm>
        </p:spPr>
        <p:txBody>
          <a:bodyPr/>
          <a:lstStyle/>
          <a:p>
            <a:pPr eaLnBrk="1" hangingPunct="1"/>
            <a:r>
              <a:rPr lang="en-US" altLang="en-US" sz="2000" dirty="0">
                <a:ea typeface="新細明體" pitchFamily="18" charset="-120"/>
              </a:rPr>
              <a:t>We study pure camera rotation first</a:t>
            </a:r>
          </a:p>
          <a:p>
            <a:pPr lvl="1" eaLnBrk="1" hangingPunct="1"/>
            <a:r>
              <a:rPr lang="en-US" altLang="en-US" sz="1800" dirty="0">
                <a:ea typeface="新細明體" pitchFamily="18" charset="-120"/>
              </a:rPr>
              <a:t>Assume Translation (Tc) =0 (from world center to camera center) </a:t>
            </a:r>
          </a:p>
          <a:p>
            <a:pPr lvl="1" eaLnBrk="1" hangingPunct="1"/>
            <a:r>
              <a:rPr lang="en-US" altLang="en-US" sz="2000" i="1" dirty="0">
                <a:ea typeface="新細明體" pitchFamily="18" charset="-120"/>
              </a:rPr>
              <a:t>P</a:t>
            </a:r>
            <a:r>
              <a:rPr lang="en-US" altLang="en-US" sz="2000" i="1" baseline="-25000" dirty="0">
                <a:ea typeface="新細明體" pitchFamily="18" charset="-120"/>
              </a:rPr>
              <a:t>w</a:t>
            </a:r>
            <a:r>
              <a:rPr lang="en-US" altLang="en-US" sz="2000" dirty="0">
                <a:ea typeface="新細明體" pitchFamily="18" charset="-120"/>
              </a:rPr>
              <a:t>=a stationary vector in World 3D coordinates </a:t>
            </a:r>
            <a:r>
              <a:rPr lang="en-US" altLang="en-US" sz="2000" i="1" dirty="0">
                <a:ea typeface="新細明體" pitchFamily="18" charset="-120"/>
              </a:rPr>
              <a:t>P</a:t>
            </a:r>
            <a:r>
              <a:rPr lang="en-US" altLang="en-US" sz="2000" i="1" baseline="-25000" dirty="0">
                <a:ea typeface="新細明體" pitchFamily="18" charset="-120"/>
              </a:rPr>
              <a:t>w</a:t>
            </a:r>
            <a:r>
              <a:rPr lang="en-US" altLang="en-US" sz="2000" i="1" dirty="0">
                <a:ea typeface="新細明體" pitchFamily="18" charset="-120"/>
              </a:rPr>
              <a:t>=[</a:t>
            </a:r>
            <a:r>
              <a:rPr lang="en-US" altLang="en-US" sz="2000" i="1" dirty="0" err="1">
                <a:ea typeface="新細明體" pitchFamily="18" charset="-120"/>
              </a:rPr>
              <a:t>X</a:t>
            </a:r>
            <a:r>
              <a:rPr lang="en-US" altLang="en-US" sz="2000" i="1" baseline="-25000" dirty="0" err="1">
                <a:ea typeface="新細明體" pitchFamily="18" charset="-120"/>
              </a:rPr>
              <a:t>w</a:t>
            </a:r>
            <a:r>
              <a:rPr lang="en-US" altLang="en-US" sz="2000" i="1" dirty="0" err="1">
                <a:ea typeface="新細明體" pitchFamily="18" charset="-120"/>
              </a:rPr>
              <a:t>,Y</a:t>
            </a:r>
            <a:r>
              <a:rPr lang="en-US" altLang="en-US" sz="2000" i="1" baseline="-25000" dirty="0" err="1">
                <a:ea typeface="新細明體" pitchFamily="18" charset="-120"/>
              </a:rPr>
              <a:t>w</a:t>
            </a:r>
            <a:r>
              <a:rPr lang="en-US" altLang="en-US" sz="2000" i="1" dirty="0" err="1">
                <a:ea typeface="新細明體" pitchFamily="18" charset="-120"/>
              </a:rPr>
              <a:t>,Z</a:t>
            </a:r>
            <a:r>
              <a:rPr lang="en-US" altLang="en-US" sz="2000" i="1" baseline="-25000" dirty="0" err="1">
                <a:ea typeface="新細明體" pitchFamily="18" charset="-120"/>
              </a:rPr>
              <a:t>w</a:t>
            </a:r>
            <a:r>
              <a:rPr lang="en-US" altLang="en-US" sz="2000" i="1" dirty="0">
                <a:ea typeface="新細明體" pitchFamily="18" charset="-120"/>
              </a:rPr>
              <a:t>]</a:t>
            </a:r>
            <a:r>
              <a:rPr lang="en-US" altLang="en-US" sz="2000" i="1" baseline="30000" dirty="0">
                <a:ea typeface="新細明體" pitchFamily="18" charset="-120"/>
              </a:rPr>
              <a:t>T</a:t>
            </a:r>
            <a:endParaRPr lang="en-US" altLang="en-US" sz="2000" i="1" dirty="0">
              <a:ea typeface="新細明體" pitchFamily="18" charset="-120"/>
            </a:endParaRPr>
          </a:p>
          <a:p>
            <a:pPr eaLnBrk="1" hangingPunct="1"/>
            <a:r>
              <a:rPr lang="en-US" altLang="en-US" sz="2000" dirty="0">
                <a:ea typeface="新細明體" pitchFamily="18" charset="-120"/>
              </a:rPr>
              <a:t>Pc=a point in camera 3D coordinates </a:t>
            </a:r>
            <a:r>
              <a:rPr lang="en-US" altLang="en-US" sz="2000" i="1" dirty="0">
                <a:ea typeface="新細明體" pitchFamily="18" charset="-120"/>
              </a:rPr>
              <a:t>=[</a:t>
            </a:r>
            <a:r>
              <a:rPr lang="en-US" altLang="en-US" sz="2000" i="1" dirty="0" err="1">
                <a:ea typeface="新細明體" pitchFamily="18" charset="-120"/>
              </a:rPr>
              <a:t>X</a:t>
            </a:r>
            <a:r>
              <a:rPr lang="en-US" altLang="en-US" sz="2000" i="1" baseline="-25000" dirty="0" err="1">
                <a:ea typeface="新細明體" pitchFamily="18" charset="-120"/>
              </a:rPr>
              <a:t>c</a:t>
            </a:r>
            <a:r>
              <a:rPr lang="en-US" altLang="en-US" sz="2000" i="1" dirty="0" err="1">
                <a:ea typeface="新細明體" pitchFamily="18" charset="-120"/>
              </a:rPr>
              <a:t>,Y</a:t>
            </a:r>
            <a:r>
              <a:rPr lang="en-US" altLang="en-US" sz="2000" i="1" baseline="-25000" dirty="0" err="1">
                <a:ea typeface="新細明體" pitchFamily="18" charset="-120"/>
              </a:rPr>
              <a:t>c</a:t>
            </a:r>
            <a:r>
              <a:rPr lang="en-US" altLang="en-US" sz="2000" i="1" dirty="0" err="1">
                <a:ea typeface="新細明體" pitchFamily="18" charset="-120"/>
              </a:rPr>
              <a:t>,Z</a:t>
            </a:r>
            <a:r>
              <a:rPr lang="en-US" altLang="en-US" sz="2000" i="1" baseline="-25000" dirty="0" err="1">
                <a:ea typeface="新細明體" pitchFamily="18" charset="-120"/>
              </a:rPr>
              <a:t>c</a:t>
            </a:r>
            <a:r>
              <a:rPr lang="en-US" altLang="en-US" sz="2000" i="1" dirty="0">
                <a:ea typeface="新細明體" pitchFamily="18" charset="-120"/>
              </a:rPr>
              <a:t>]</a:t>
            </a:r>
            <a:r>
              <a:rPr lang="en-US" altLang="en-US" sz="2000" i="1" baseline="30000" dirty="0">
                <a:ea typeface="新細明體" pitchFamily="18" charset="-120"/>
              </a:rPr>
              <a:t> T</a:t>
            </a:r>
            <a:endParaRPr lang="en-US" altLang="en-US" sz="2000" i="1" dirty="0">
              <a:ea typeface="新細明體" pitchFamily="18" charset="-120"/>
            </a:endParaRPr>
          </a:p>
          <a:p>
            <a:pPr eaLnBrk="1" hangingPunct="1"/>
            <a:r>
              <a:rPr lang="en-US" altLang="en-US" sz="2000" dirty="0">
                <a:ea typeface="新細明體" pitchFamily="18" charset="-120"/>
              </a:rPr>
              <a:t>Rotation of camera is </a:t>
            </a:r>
            <a:r>
              <a:rPr lang="en-US" altLang="en-US" sz="2000" i="1" dirty="0" err="1">
                <a:ea typeface="新細明體" pitchFamily="18" charset="-120"/>
              </a:rPr>
              <a:t>R</a:t>
            </a:r>
            <a:r>
              <a:rPr lang="en-US" altLang="en-US" sz="2000" i="1" baseline="-25000" dirty="0" err="1">
                <a:ea typeface="新細明體" pitchFamily="18" charset="-120"/>
              </a:rPr>
              <a:t>cam</a:t>
            </a:r>
            <a:r>
              <a:rPr lang="en-US" altLang="en-US" sz="2000" dirty="0">
                <a:ea typeface="新細明體" pitchFamily="18" charset="-120"/>
              </a:rPr>
              <a:t>  ,</a:t>
            </a:r>
          </a:p>
          <a:p>
            <a:pPr lvl="1" eaLnBrk="1" hangingPunct="1"/>
            <a:r>
              <a:rPr lang="en-US" altLang="en-US" sz="1800" dirty="0">
                <a:ea typeface="新細明體" pitchFamily="18" charset="-120"/>
              </a:rPr>
              <a:t>We introduce a transform </a:t>
            </a:r>
            <a:r>
              <a:rPr lang="en-US" altLang="en-US" sz="1800" i="1" dirty="0" err="1">
                <a:ea typeface="新細明體" pitchFamily="18" charset="-120"/>
              </a:rPr>
              <a:t>R</a:t>
            </a:r>
            <a:r>
              <a:rPr lang="en-US" altLang="en-US" sz="1800" i="1" baseline="-25000" dirty="0" err="1">
                <a:ea typeface="新細明體" pitchFamily="18" charset="-120"/>
              </a:rPr>
              <a:t>c</a:t>
            </a:r>
            <a:r>
              <a:rPr lang="en-US" altLang="en-US" sz="1800" dirty="0">
                <a:ea typeface="新細明體" pitchFamily="18" charset="-120"/>
              </a:rPr>
              <a:t> , such that </a:t>
            </a:r>
            <a:r>
              <a:rPr lang="en-US" altLang="en-US" sz="1800" i="1" dirty="0" err="1">
                <a:ea typeface="新細明體" pitchFamily="18" charset="-120"/>
              </a:rPr>
              <a:t>R</a:t>
            </a:r>
            <a:r>
              <a:rPr lang="en-US" altLang="en-US" sz="1800" i="1" baseline="-25000" dirty="0" err="1">
                <a:ea typeface="新細明體" pitchFamily="18" charset="-120"/>
              </a:rPr>
              <a:t>c</a:t>
            </a:r>
            <a:r>
              <a:rPr lang="en-US" altLang="en-US" sz="1800" i="1" baseline="-25000" dirty="0">
                <a:ea typeface="新細明體" pitchFamily="18" charset="-120"/>
              </a:rPr>
              <a:t> </a:t>
            </a:r>
            <a:r>
              <a:rPr lang="en-US" altLang="en-US" sz="1800" i="1" dirty="0">
                <a:ea typeface="新細明體" pitchFamily="18" charset="-120"/>
              </a:rPr>
              <a:t>=(</a:t>
            </a:r>
            <a:r>
              <a:rPr lang="en-US" altLang="en-US" sz="1800" i="1" dirty="0" err="1">
                <a:ea typeface="新細明體" pitchFamily="18" charset="-120"/>
              </a:rPr>
              <a:t>R</a:t>
            </a:r>
            <a:r>
              <a:rPr lang="en-US" altLang="en-US" sz="1800" i="1" baseline="-25000" dirty="0" err="1">
                <a:ea typeface="新細明體" pitchFamily="18" charset="-120"/>
              </a:rPr>
              <a:t>cam</a:t>
            </a:r>
            <a:r>
              <a:rPr lang="en-US" altLang="en-US" sz="1800" i="1" dirty="0">
                <a:ea typeface="新細明體" pitchFamily="18" charset="-120"/>
              </a:rPr>
              <a:t>)</a:t>
            </a:r>
            <a:r>
              <a:rPr lang="en-US" altLang="en-US" sz="1800" i="1" baseline="30000" dirty="0">
                <a:ea typeface="新細明體" pitchFamily="18" charset="-120"/>
              </a:rPr>
              <a:t>-1</a:t>
            </a:r>
            <a:endParaRPr lang="en-US" altLang="en-US" sz="1800" i="1" dirty="0">
              <a:ea typeface="新細明體" pitchFamily="18" charset="-120"/>
            </a:endParaRPr>
          </a:p>
          <a:p>
            <a:pPr lvl="1" eaLnBrk="1" hangingPunct="1"/>
            <a:r>
              <a:rPr lang="en-US" altLang="en-US" sz="1800" i="1" dirty="0">
                <a:ea typeface="新細明體" pitchFamily="18" charset="-120"/>
              </a:rPr>
              <a:t>Pc=</a:t>
            </a:r>
            <a:r>
              <a:rPr lang="en-US" altLang="en-US" sz="1800" i="1" dirty="0" err="1">
                <a:ea typeface="新細明體" pitchFamily="18" charset="-120"/>
              </a:rPr>
              <a:t>Rc</a:t>
            </a:r>
            <a:r>
              <a:rPr lang="en-US" altLang="en-US" sz="1800" i="1" dirty="0">
                <a:ea typeface="新細明體" pitchFamily="18" charset="-120"/>
              </a:rPr>
              <a:t>*Pw</a:t>
            </a:r>
            <a:r>
              <a:rPr lang="en-US" altLang="en-US" sz="1800" dirty="0">
                <a:ea typeface="新細明體" pitchFamily="18" charset="-120"/>
              </a:rPr>
              <a:t> where a vector Pw in world coordinates is the same vector Pc in camera coordinates  </a:t>
            </a:r>
          </a:p>
          <a:p>
            <a:pPr lvl="1" eaLnBrk="1" hangingPunct="1"/>
            <a:r>
              <a:rPr lang="en-US" altLang="en-US" sz="1800" dirty="0">
                <a:ea typeface="新細明體" pitchFamily="18" charset="-120"/>
              </a:rPr>
              <a:t>That means a vector Pw in the world coordinate system will appear as </a:t>
            </a:r>
            <a:r>
              <a:rPr lang="en-US" altLang="en-US" sz="1800" i="1" dirty="0">
                <a:ea typeface="新細明體" pitchFamily="18" charset="-120"/>
              </a:rPr>
              <a:t>Pc=</a:t>
            </a:r>
            <a:r>
              <a:rPr lang="en-US" altLang="en-US" sz="1800" i="1" dirty="0" err="1">
                <a:ea typeface="新細明體" pitchFamily="18" charset="-120"/>
              </a:rPr>
              <a:t>Rc</a:t>
            </a:r>
            <a:r>
              <a:rPr lang="en-US" altLang="en-US" sz="1800" i="1" dirty="0">
                <a:ea typeface="新細明體" pitchFamily="18" charset="-120"/>
              </a:rPr>
              <a:t>*Pw</a:t>
            </a:r>
            <a:r>
              <a:rPr lang="en-US" altLang="en-US" sz="1800" dirty="0">
                <a:ea typeface="新細明體" pitchFamily="18" charset="-120"/>
              </a:rPr>
              <a:t> in the camera coordinate system </a:t>
            </a:r>
          </a:p>
          <a:p>
            <a:pPr eaLnBrk="1" hangingPunct="1"/>
            <a:r>
              <a:rPr lang="en-US" altLang="en-US" sz="2000" dirty="0">
                <a:ea typeface="新細明體" pitchFamily="18" charset="-120"/>
              </a:rPr>
              <a:t>Rotation and Translation can be treated independently</a:t>
            </a:r>
          </a:p>
          <a:p>
            <a:pPr eaLnBrk="1" hangingPunct="1"/>
            <a:r>
              <a:rPr lang="en-US" altLang="en-US" sz="2000" dirty="0">
                <a:ea typeface="新細明體" pitchFamily="18" charset="-120"/>
              </a:rPr>
              <a:t>We will study </a:t>
            </a:r>
            <a:r>
              <a:rPr lang="en-US" altLang="en-US" sz="2000" i="1" dirty="0" err="1">
                <a:ea typeface="新細明體" pitchFamily="18" charset="-120"/>
              </a:rPr>
              <a:t>Rc</a:t>
            </a:r>
            <a:r>
              <a:rPr lang="en-US" altLang="en-US" sz="2000" dirty="0">
                <a:ea typeface="新細明體" pitchFamily="18" charset="-120"/>
              </a:rPr>
              <a:t> in the following slides</a:t>
            </a:r>
          </a:p>
        </p:txBody>
      </p:sp>
      <p:sp>
        <p:nvSpPr>
          <p:cNvPr id="39943" name="Line 7"/>
          <p:cNvSpPr>
            <a:spLocks noChangeShapeType="1"/>
          </p:cNvSpPr>
          <p:nvPr/>
        </p:nvSpPr>
        <p:spPr bwMode="auto">
          <a:xfrm flipV="1">
            <a:off x="7991475" y="2074863"/>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Line 8"/>
          <p:cNvSpPr>
            <a:spLocks noChangeShapeType="1"/>
          </p:cNvSpPr>
          <p:nvPr/>
        </p:nvSpPr>
        <p:spPr bwMode="auto">
          <a:xfrm flipH="1">
            <a:off x="6761163" y="3732213"/>
            <a:ext cx="1230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flipH="1" flipV="1">
            <a:off x="7000875" y="3049588"/>
            <a:ext cx="990600" cy="682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Text Box 10"/>
          <p:cNvSpPr txBox="1">
            <a:spLocks noChangeArrowheads="1"/>
          </p:cNvSpPr>
          <p:nvPr/>
        </p:nvSpPr>
        <p:spPr bwMode="auto">
          <a:xfrm>
            <a:off x="7874000" y="1735138"/>
            <a:ext cx="4476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39947" name="Text Box 11"/>
          <p:cNvSpPr txBox="1">
            <a:spLocks noChangeArrowheads="1"/>
          </p:cNvSpPr>
          <p:nvPr/>
        </p:nvSpPr>
        <p:spPr bwMode="auto">
          <a:xfrm>
            <a:off x="6359525" y="3567113"/>
            <a:ext cx="4460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39948" name="Text Box 12"/>
          <p:cNvSpPr txBox="1">
            <a:spLocks noChangeArrowheads="1"/>
          </p:cNvSpPr>
          <p:nvPr/>
        </p:nvSpPr>
        <p:spPr bwMode="auto">
          <a:xfrm>
            <a:off x="6567488" y="2684463"/>
            <a:ext cx="4333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39949" name="Text Box 22"/>
          <p:cNvSpPr txBox="1">
            <a:spLocks noChangeArrowheads="1"/>
          </p:cNvSpPr>
          <p:nvPr/>
        </p:nvSpPr>
        <p:spPr bwMode="auto">
          <a:xfrm>
            <a:off x="6837363" y="4294188"/>
            <a:ext cx="2308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a:p>
            <a:pPr eaLnBrk="1" hangingPunct="1">
              <a:spcBef>
                <a:spcPct val="0"/>
              </a:spcBef>
              <a:buFontTx/>
              <a:buNone/>
            </a:pPr>
            <a:r>
              <a:rPr kumimoji="1" lang="en-US" altLang="en-US" sz="1800">
                <a:latin typeface="Arial" charset="0"/>
              </a:rPr>
              <a:t>Camera rotated R</a:t>
            </a:r>
            <a:r>
              <a:rPr kumimoji="1" lang="en-US" altLang="en-US" sz="1800" baseline="-25000">
                <a:latin typeface="Arial" charset="0"/>
              </a:rPr>
              <a:t>cam</a:t>
            </a:r>
          </a:p>
        </p:txBody>
      </p:sp>
      <p:sp>
        <p:nvSpPr>
          <p:cNvPr id="39950" name="Tree"/>
          <p:cNvSpPr>
            <a:spLocks noEditPoints="1" noChangeArrowheads="1"/>
          </p:cNvSpPr>
          <p:nvPr/>
        </p:nvSpPr>
        <p:spPr bwMode="auto">
          <a:xfrm>
            <a:off x="6989763" y="2008188"/>
            <a:ext cx="762000"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9951" name="Text Box 30"/>
          <p:cNvSpPr txBox="1">
            <a:spLocks noChangeArrowheads="1"/>
          </p:cNvSpPr>
          <p:nvPr/>
        </p:nvSpPr>
        <p:spPr bwMode="auto">
          <a:xfrm>
            <a:off x="8321675" y="3124200"/>
            <a:ext cx="823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cam</a:t>
            </a:r>
          </a:p>
          <a:p>
            <a:pPr eaLnBrk="1" hangingPunct="1">
              <a:spcBef>
                <a:spcPct val="0"/>
              </a:spcBef>
              <a:buFontTx/>
              <a:buNone/>
            </a:pPr>
            <a:r>
              <a:rPr kumimoji="1" lang="en-US" altLang="en-US" sz="1800">
                <a:latin typeface="Arial" charset="0"/>
              </a:rPr>
              <a:t>=Rc</a:t>
            </a:r>
            <a:r>
              <a:rPr kumimoji="1" lang="en-US" altLang="en-US" sz="1800" baseline="30000">
                <a:latin typeface="Arial" charset="0"/>
              </a:rPr>
              <a:t>-1</a:t>
            </a:r>
            <a:endParaRPr kumimoji="1" lang="en-US" altLang="en-US" sz="1800" baseline="-25000">
              <a:latin typeface="Arial" charset="0"/>
            </a:endParaRPr>
          </a:p>
        </p:txBody>
      </p:sp>
      <p:sp>
        <p:nvSpPr>
          <p:cNvPr id="39952" name="Text Box 36"/>
          <p:cNvSpPr txBox="1">
            <a:spLocks noChangeArrowheads="1"/>
          </p:cNvSpPr>
          <p:nvPr/>
        </p:nvSpPr>
        <p:spPr bwMode="auto">
          <a:xfrm>
            <a:off x="7178675" y="1770063"/>
            <a:ext cx="473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P</a:t>
            </a:r>
            <a:r>
              <a:rPr kumimoji="1" lang="en-US" altLang="en-US" sz="1800" i="1" baseline="-25000">
                <a:latin typeface="Arial" charset="0"/>
              </a:rPr>
              <a:t>w</a:t>
            </a:r>
          </a:p>
        </p:txBody>
      </p:sp>
      <p:sp>
        <p:nvSpPr>
          <p:cNvPr id="2" name="Freeform 1"/>
          <p:cNvSpPr/>
          <p:nvPr/>
        </p:nvSpPr>
        <p:spPr>
          <a:xfrm>
            <a:off x="8443913" y="3124200"/>
            <a:ext cx="623887" cy="687388"/>
          </a:xfrm>
          <a:custGeom>
            <a:avLst/>
            <a:gdLst>
              <a:gd name="connsiteX0" fmla="*/ 211596 w 403864"/>
              <a:gd name="connsiteY0" fmla="*/ 589722 h 614445"/>
              <a:gd name="connsiteX1" fmla="*/ 287167 w 403864"/>
              <a:gd name="connsiteY1" fmla="*/ 589722 h 614445"/>
              <a:gd name="connsiteX2" fmla="*/ 400522 w 403864"/>
              <a:gd name="connsiteY2" fmla="*/ 332783 h 614445"/>
              <a:gd name="connsiteX3" fmla="*/ 347623 w 403864"/>
              <a:gd name="connsiteY3" fmla="*/ 90958 h 614445"/>
              <a:gd name="connsiteX4" fmla="*/ 90684 w 403864"/>
              <a:gd name="connsiteY4" fmla="*/ 274 h 614445"/>
              <a:gd name="connsiteX5" fmla="*/ 0 w 403864"/>
              <a:gd name="connsiteY5" fmla="*/ 68287 h 6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4" h="614445">
                <a:moveTo>
                  <a:pt x="211596" y="589722"/>
                </a:moveTo>
                <a:cubicBezTo>
                  <a:pt x="233637" y="611133"/>
                  <a:pt x="255679" y="632545"/>
                  <a:pt x="287167" y="589722"/>
                </a:cubicBezTo>
                <a:cubicBezTo>
                  <a:pt x="318655" y="546899"/>
                  <a:pt x="390446" y="415910"/>
                  <a:pt x="400522" y="332783"/>
                </a:cubicBezTo>
                <a:cubicBezTo>
                  <a:pt x="410598" y="249656"/>
                  <a:pt x="399263" y="146376"/>
                  <a:pt x="347623" y="90958"/>
                </a:cubicBezTo>
                <a:cubicBezTo>
                  <a:pt x="295983" y="35540"/>
                  <a:pt x="148621" y="4052"/>
                  <a:pt x="90684" y="274"/>
                </a:cubicBezTo>
                <a:cubicBezTo>
                  <a:pt x="32747" y="-3504"/>
                  <a:pt x="16373" y="32391"/>
                  <a:pt x="0" y="68287"/>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54" name="Content Placeholder 2"/>
          <p:cNvSpPr>
            <a:spLocks noGrp="1"/>
          </p:cNvSpPr>
          <p:nvPr>
            <p:ph sz="half" idx="2"/>
          </p:nvPr>
        </p:nvSpPr>
        <p:spPr>
          <a:xfrm>
            <a:off x="7827963" y="5583238"/>
            <a:ext cx="838200" cy="723900"/>
          </a:xfrm>
        </p:spPr>
        <p:txBody>
          <a:bodyPr/>
          <a:lstStyle/>
          <a:p>
            <a:r>
              <a:rPr lang="en-US" altLang="en-US">
                <a:ea typeface="新細明體" pitchFamily="18" charset="-120"/>
              </a:rPr>
              <a:t> </a:t>
            </a: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E4FFBAF8-9DE9-4118-BF91-893FBA4CEDE5}" type="slidenum">
              <a:rPr lang="en-US" altLang="en-US" smtClean="0"/>
              <a:pPr>
                <a:defRPr/>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idx="4294967295"/>
          </p:nvPr>
        </p:nvSpPr>
        <p:spPr>
          <a:xfrm>
            <a:off x="384425" y="136525"/>
            <a:ext cx="8229600" cy="334963"/>
          </a:xfrm>
        </p:spPr>
        <p:txBody>
          <a:bodyPr/>
          <a:lstStyle/>
          <a:p>
            <a:r>
              <a:rPr lang="en-US" altLang="en-US" sz="1800" dirty="0">
                <a:ea typeface="新細明體" pitchFamily="18" charset="-120"/>
              </a:rPr>
              <a:t>Explanation for the previous slide </a:t>
            </a:r>
          </a:p>
        </p:txBody>
      </p:sp>
      <p:sp>
        <p:nvSpPr>
          <p:cNvPr id="41987" name="Content Placeholder 9"/>
          <p:cNvSpPr>
            <a:spLocks noGrp="1"/>
          </p:cNvSpPr>
          <p:nvPr>
            <p:ph idx="1"/>
          </p:nvPr>
        </p:nvSpPr>
        <p:spPr>
          <a:xfrm>
            <a:off x="410110" y="326231"/>
            <a:ext cx="8229600" cy="4525963"/>
          </a:xfrm>
        </p:spPr>
        <p:txBody>
          <a:bodyPr/>
          <a:lstStyle/>
          <a:p>
            <a:r>
              <a:rPr lang="en-US" altLang="en-US" sz="1800" dirty="0">
                <a:ea typeface="新細明體" pitchFamily="18" charset="-120"/>
              </a:rPr>
              <a:t>Assume the camera coordinate system is rotated  by </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a:t>
            </a:r>
            <a:r>
              <a:rPr lang="en-US" altLang="en-US" sz="1800" dirty="0">
                <a:ea typeface="新細明體" pitchFamily="18" charset="-120"/>
              </a:rPr>
              <a:t> relative to the world coordinate system. A vector in the world coordinates (large blue) is (</a:t>
            </a:r>
            <a:r>
              <a:rPr lang="en-US" altLang="en-US" sz="1800" dirty="0" err="1">
                <a:ea typeface="新細明體" pitchFamily="18" charset="-120"/>
              </a:rPr>
              <a:t>Xw,Yw</a:t>
            </a:r>
            <a:r>
              <a:rPr lang="en-US" altLang="en-US" sz="1800" dirty="0">
                <a:ea typeface="新細明體" pitchFamily="18" charset="-120"/>
              </a:rPr>
              <a:t>) . We are not interested in </a:t>
            </a:r>
            <a:r>
              <a:rPr lang="en-US" altLang="en-US" sz="1800" dirty="0" err="1">
                <a:ea typeface="新細明體" pitchFamily="18" charset="-120"/>
              </a:rPr>
              <a:t>Zw</a:t>
            </a:r>
            <a:r>
              <a:rPr lang="en-US" altLang="en-US" sz="1800" dirty="0">
                <a:ea typeface="新細明體" pitchFamily="18" charset="-120"/>
              </a:rPr>
              <a:t> , because it will not be changed by rotation in the Z-axis.</a:t>
            </a:r>
          </a:p>
          <a:p>
            <a:r>
              <a:rPr lang="en-US" altLang="en-US" sz="1800" dirty="0">
                <a:ea typeface="新細明體" pitchFamily="18" charset="-120"/>
              </a:rPr>
              <a:t>Note: The large blue vector Pw is not changed, the only change here is the camera coordinate system (rotated </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 </a:t>
            </a:r>
            <a:r>
              <a:rPr lang="en-US" altLang="en-US" sz="1800" dirty="0">
                <a:ea typeface="新細明體" pitchFamily="18" charset="-120"/>
                <a:sym typeface="Symbol" pitchFamily="18" charset="2"/>
              </a:rPr>
              <a:t> against the z-axis)</a:t>
            </a:r>
            <a:r>
              <a:rPr lang="en-US" altLang="en-US" sz="1800" dirty="0">
                <a:ea typeface="新細明體" pitchFamily="18" charset="-120"/>
              </a:rPr>
              <a:t>. And the same (large blue) Pw vector as observed in the camera coordinate system is (</a:t>
            </a:r>
            <a:r>
              <a:rPr lang="en-US" altLang="en-US" sz="1800" dirty="0" err="1">
                <a:ea typeface="新細明體" pitchFamily="18" charset="-120"/>
              </a:rPr>
              <a:t>Xc,Yc</a:t>
            </a:r>
            <a:r>
              <a:rPr lang="en-US" altLang="en-US" sz="1800" dirty="0">
                <a:ea typeface="新細明體" pitchFamily="18" charset="-120"/>
              </a:rPr>
              <a:t>) </a:t>
            </a:r>
          </a:p>
          <a:p>
            <a:r>
              <a:rPr lang="en-US" altLang="en-US" sz="1800" dirty="0">
                <a:ea typeface="新細明體" pitchFamily="18" charset="-120"/>
              </a:rPr>
              <a:t>The left-hand diagram shows that the relation between </a:t>
            </a:r>
            <a:r>
              <a:rPr lang="en-US" altLang="en-US" sz="1800" dirty="0" err="1">
                <a:ea typeface="新細明體" pitchFamily="18" charset="-120"/>
              </a:rPr>
              <a:t>Xc</a:t>
            </a:r>
            <a:r>
              <a:rPr lang="en-US" altLang="en-US" sz="1800" dirty="0">
                <a:ea typeface="新細明體" pitchFamily="18" charset="-120"/>
              </a:rPr>
              <a:t> and (</a:t>
            </a:r>
            <a:r>
              <a:rPr lang="en-US" altLang="en-US" sz="1800" dirty="0" err="1">
                <a:ea typeface="新細明體" pitchFamily="18" charset="-120"/>
              </a:rPr>
              <a:t>Xw,Yw</a:t>
            </a:r>
            <a:r>
              <a:rPr lang="en-US" altLang="en-US" sz="1800" dirty="0">
                <a:ea typeface="新細明體" pitchFamily="18" charset="-120"/>
              </a:rPr>
              <a:t>,</a:t>
            </a:r>
            <a:r>
              <a:rPr lang="en-US" altLang="en-US" sz="1800" dirty="0">
                <a:ea typeface="新細明體" pitchFamily="18" charset="-120"/>
                <a:sym typeface="Symbol" pitchFamily="18" charset="2"/>
              </a:rPr>
              <a:t> and </a:t>
            </a:r>
            <a:r>
              <a:rPr lang="en-US" altLang="en-US" sz="1800" baseline="-25000" dirty="0">
                <a:ea typeface="新細明體" pitchFamily="18" charset="-120"/>
                <a:sym typeface="Symbol" pitchFamily="18" charset="2"/>
              </a:rPr>
              <a:t>z</a:t>
            </a:r>
            <a:r>
              <a:rPr lang="en-US" altLang="en-US" sz="1800" dirty="0">
                <a:ea typeface="新細明體" pitchFamily="18" charset="-120"/>
              </a:rPr>
              <a:t>), which is   </a:t>
            </a:r>
            <a:r>
              <a:rPr lang="en-US" altLang="en-US" sz="1800" i="1" dirty="0" err="1">
                <a:ea typeface="新細明體" pitchFamily="18" charset="-120"/>
                <a:sym typeface="Symbol" pitchFamily="18" charset="2"/>
              </a:rPr>
              <a:t>X</a:t>
            </a:r>
            <a:r>
              <a:rPr lang="en-US" altLang="en-US" sz="1800" i="1" baseline="-25000" dirty="0" err="1">
                <a:ea typeface="新細明體" pitchFamily="18" charset="-120"/>
                <a:sym typeface="Symbol" pitchFamily="18" charset="2"/>
              </a:rPr>
              <a:t>c</a:t>
            </a:r>
            <a:r>
              <a:rPr lang="en-US" altLang="en-US" sz="1800" i="1" dirty="0">
                <a:ea typeface="新細明體" pitchFamily="18" charset="-120"/>
                <a:sym typeface="Symbol" pitchFamily="18" charset="2"/>
              </a:rPr>
              <a:t>=</a:t>
            </a:r>
            <a:r>
              <a:rPr lang="en-US" altLang="en-US" sz="1800" i="1" dirty="0" err="1">
                <a:ea typeface="新細明體" pitchFamily="18" charset="-120"/>
                <a:sym typeface="Symbol" pitchFamily="18" charset="2"/>
              </a:rPr>
              <a:t>X</a:t>
            </a:r>
            <a:r>
              <a:rPr lang="en-US" altLang="en-US" sz="1800" i="1" baseline="-25000" dirty="0" err="1">
                <a:ea typeface="新細明體" pitchFamily="18" charset="-120"/>
                <a:sym typeface="Symbol" pitchFamily="18" charset="2"/>
              </a:rPr>
              <a:t>w</a:t>
            </a:r>
            <a:r>
              <a:rPr lang="en-US" altLang="en-US" sz="1800" i="1" dirty="0" err="1">
                <a:ea typeface="新細明體" pitchFamily="18" charset="-120"/>
                <a:sym typeface="Symbol" pitchFamily="18" charset="2"/>
              </a:rPr>
              <a:t>cos</a:t>
            </a:r>
            <a:r>
              <a:rPr lang="en-US" altLang="en-US" sz="1800" i="1" dirty="0">
                <a:ea typeface="新細明體" pitchFamily="18" charset="-120"/>
                <a:sym typeface="Symbol" pitchFamily="18" charset="2"/>
              </a:rPr>
              <a:t>(</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a:t>
            </a:r>
            <a:r>
              <a:rPr lang="en-US" altLang="en-US" sz="1800" i="1" dirty="0">
                <a:ea typeface="新細明體" pitchFamily="18" charset="-120"/>
                <a:sym typeface="Symbol" pitchFamily="18" charset="2"/>
              </a:rPr>
              <a:t>)+</a:t>
            </a:r>
            <a:r>
              <a:rPr lang="en-US" altLang="en-US" sz="1800" i="1" dirty="0" err="1">
                <a:ea typeface="新細明體" pitchFamily="18" charset="-120"/>
                <a:sym typeface="Symbol" pitchFamily="18" charset="2"/>
              </a:rPr>
              <a:t>Y</a:t>
            </a:r>
            <a:r>
              <a:rPr lang="en-US" altLang="en-US" sz="1800" i="1" baseline="-25000" dirty="0" err="1">
                <a:ea typeface="新細明體" pitchFamily="18" charset="-120"/>
                <a:sym typeface="Symbol" pitchFamily="18" charset="2"/>
              </a:rPr>
              <a:t>w</a:t>
            </a:r>
            <a:r>
              <a:rPr lang="en-US" altLang="en-US" sz="1800" i="1" dirty="0" err="1">
                <a:ea typeface="新細明體" pitchFamily="18" charset="-120"/>
                <a:sym typeface="Symbol" pitchFamily="18" charset="2"/>
              </a:rPr>
              <a:t>sin</a:t>
            </a:r>
            <a:r>
              <a:rPr lang="en-US" altLang="en-US" sz="1800" i="1" dirty="0">
                <a:ea typeface="新細明體" pitchFamily="18" charset="-120"/>
                <a:sym typeface="Symbol" pitchFamily="18" charset="2"/>
              </a:rPr>
              <a:t>(</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a:t>
            </a:r>
            <a:r>
              <a:rPr lang="en-US" altLang="en-US" sz="1800" i="1" dirty="0">
                <a:ea typeface="新細明體" pitchFamily="18" charset="-120"/>
                <a:sym typeface="Symbol" pitchFamily="18" charset="2"/>
              </a:rPr>
              <a:t>)</a:t>
            </a:r>
          </a:p>
          <a:p>
            <a:r>
              <a:rPr lang="en-US" altLang="en-US" sz="1800" dirty="0">
                <a:ea typeface="新細明體" pitchFamily="18" charset="-120"/>
              </a:rPr>
              <a:t>The right-hand diagram shows that</a:t>
            </a:r>
            <a:r>
              <a:rPr lang="en-US" altLang="en-US" sz="1800" i="1" dirty="0">
                <a:ea typeface="新細明體" pitchFamily="18" charset="-120"/>
                <a:sym typeface="Symbol" pitchFamily="18" charset="2"/>
              </a:rPr>
              <a:t> </a:t>
            </a:r>
            <a:r>
              <a:rPr lang="en-US" altLang="en-US" sz="1800" i="1" dirty="0" err="1">
                <a:ea typeface="新細明體" pitchFamily="18" charset="-120"/>
                <a:sym typeface="Symbol" pitchFamily="18" charset="2"/>
              </a:rPr>
              <a:t>Y</a:t>
            </a:r>
            <a:r>
              <a:rPr lang="en-US" altLang="en-US" sz="1800" i="1" baseline="-25000" dirty="0" err="1">
                <a:ea typeface="新細明體" pitchFamily="18" charset="-120"/>
                <a:sym typeface="Symbol" pitchFamily="18" charset="2"/>
              </a:rPr>
              <a:t>c</a:t>
            </a:r>
            <a:r>
              <a:rPr lang="en-US" altLang="en-US" sz="1800" i="1" dirty="0">
                <a:ea typeface="新細明體" pitchFamily="18" charset="-120"/>
                <a:sym typeface="Symbol" pitchFamily="18" charset="2"/>
              </a:rPr>
              <a:t>= -</a:t>
            </a:r>
            <a:r>
              <a:rPr lang="en-US" altLang="en-US" sz="1800" i="1" dirty="0" err="1">
                <a:ea typeface="新細明體" pitchFamily="18" charset="-120"/>
                <a:sym typeface="Symbol" pitchFamily="18" charset="2"/>
              </a:rPr>
              <a:t>X</a:t>
            </a:r>
            <a:r>
              <a:rPr lang="en-US" altLang="en-US" sz="1800" i="1" baseline="-25000" dirty="0" err="1">
                <a:ea typeface="新細明體" pitchFamily="18" charset="-120"/>
                <a:sym typeface="Symbol" pitchFamily="18" charset="2"/>
              </a:rPr>
              <a:t>w</a:t>
            </a:r>
            <a:r>
              <a:rPr lang="en-US" altLang="en-US" sz="1800" i="1" dirty="0" err="1">
                <a:ea typeface="新細明體" pitchFamily="18" charset="-120"/>
                <a:sym typeface="Symbol" pitchFamily="18" charset="2"/>
              </a:rPr>
              <a:t>sin</a:t>
            </a:r>
            <a:r>
              <a:rPr lang="en-US" altLang="en-US" sz="1800" i="1" dirty="0">
                <a:ea typeface="新細明體" pitchFamily="18" charset="-120"/>
                <a:sym typeface="Symbol" pitchFamily="18" charset="2"/>
              </a:rPr>
              <a:t>(</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a:t>
            </a:r>
            <a:r>
              <a:rPr lang="en-US" altLang="en-US" sz="1800" i="1" dirty="0">
                <a:ea typeface="新細明體" pitchFamily="18" charset="-120"/>
                <a:sym typeface="Symbol" pitchFamily="18" charset="2"/>
              </a:rPr>
              <a:t>)+</a:t>
            </a:r>
            <a:r>
              <a:rPr lang="en-US" altLang="en-US" sz="1800" i="1" dirty="0" err="1">
                <a:ea typeface="新細明體" pitchFamily="18" charset="-120"/>
                <a:sym typeface="Symbol" pitchFamily="18" charset="2"/>
              </a:rPr>
              <a:t>Y</a:t>
            </a:r>
            <a:r>
              <a:rPr lang="en-US" altLang="en-US" sz="1800" i="1" baseline="-25000" dirty="0" err="1">
                <a:ea typeface="新細明體" pitchFamily="18" charset="-120"/>
                <a:sym typeface="Symbol" pitchFamily="18" charset="2"/>
              </a:rPr>
              <a:t>w</a:t>
            </a:r>
            <a:r>
              <a:rPr lang="en-US" altLang="en-US" sz="1800" i="1" dirty="0" err="1">
                <a:ea typeface="新細明體" pitchFamily="18" charset="-120"/>
                <a:sym typeface="Symbol" pitchFamily="18" charset="2"/>
              </a:rPr>
              <a:t>cos</a:t>
            </a:r>
            <a:r>
              <a:rPr lang="en-US" altLang="en-US" sz="1800" i="1" dirty="0">
                <a:ea typeface="新細明體" pitchFamily="18" charset="-120"/>
                <a:sym typeface="Symbol" pitchFamily="18" charset="2"/>
              </a:rPr>
              <a:t>(</a:t>
            </a:r>
            <a:r>
              <a:rPr lang="en-US" altLang="en-US" sz="1800" dirty="0">
                <a:ea typeface="新細明體" pitchFamily="18" charset="-120"/>
                <a:sym typeface="Symbol" pitchFamily="18" charset="2"/>
              </a:rPr>
              <a:t></a:t>
            </a:r>
            <a:r>
              <a:rPr lang="en-US" altLang="en-US" sz="1800" baseline="-25000" dirty="0">
                <a:ea typeface="新細明體" pitchFamily="18" charset="-120"/>
                <a:sym typeface="Symbol" pitchFamily="18" charset="2"/>
              </a:rPr>
              <a:t>z</a:t>
            </a:r>
            <a:r>
              <a:rPr lang="en-US" altLang="en-US" sz="1800" i="1" dirty="0">
                <a:ea typeface="新細明體" pitchFamily="18" charset="-120"/>
                <a:sym typeface="Symbol" pitchFamily="18" charset="2"/>
              </a:rPr>
              <a:t>)</a:t>
            </a:r>
          </a:p>
          <a:p>
            <a:r>
              <a:rPr lang="en-US" altLang="en-US" sz="1800" dirty="0">
                <a:ea typeface="新細明體" pitchFamily="18" charset="-120"/>
                <a:sym typeface="Symbol" pitchFamily="18" charset="2"/>
              </a:rPr>
              <a:t>And  </a:t>
            </a:r>
            <a:r>
              <a:rPr lang="en-US" altLang="en-US" sz="1800" dirty="0" err="1">
                <a:ea typeface="新細明體" pitchFamily="18" charset="-120"/>
              </a:rPr>
              <a:t>Zw</a:t>
            </a:r>
            <a:r>
              <a:rPr lang="en-US" altLang="en-US" sz="1800" dirty="0">
                <a:ea typeface="新細明體" pitchFamily="18" charset="-120"/>
              </a:rPr>
              <a:t> = </a:t>
            </a:r>
            <a:r>
              <a:rPr lang="en-US" altLang="en-US" sz="1800" dirty="0" err="1">
                <a:ea typeface="新細明體" pitchFamily="18" charset="-120"/>
              </a:rPr>
              <a:t>Zc</a:t>
            </a:r>
            <a:r>
              <a:rPr lang="en-US" altLang="en-US" sz="1800" dirty="0">
                <a:ea typeface="新細明體" pitchFamily="18" charset="-120"/>
              </a:rPr>
              <a:t> , because  there  is no change  of value in the z-axis.</a:t>
            </a:r>
            <a:endParaRPr lang="en-US" altLang="en-US" sz="1800" dirty="0">
              <a:ea typeface="新細明體" pitchFamily="18" charset="-120"/>
              <a:sym typeface="Symbol" pitchFamily="18" charset="2"/>
            </a:endParaRPr>
          </a:p>
          <a:p>
            <a:r>
              <a:rPr lang="en-US" altLang="en-US" sz="1800" dirty="0">
                <a:ea typeface="新細明體" pitchFamily="18" charset="-120"/>
                <a:sym typeface="Symbol" pitchFamily="18" charset="2"/>
              </a:rPr>
              <a:t>So, it generates the matrix formula at the top</a:t>
            </a:r>
          </a:p>
          <a:p>
            <a:r>
              <a:rPr lang="en-US" altLang="en-US" sz="1800" dirty="0">
                <a:ea typeface="新細明體" pitchFamily="18" charset="-120"/>
              </a:rPr>
              <a:t>Copied here for your reference:</a:t>
            </a:r>
          </a:p>
          <a:p>
            <a:endParaRPr lang="en-US" altLang="en-US" sz="1800" dirty="0">
              <a:ea typeface="新細明體" pitchFamily="18" charset="-120"/>
            </a:endParaRPr>
          </a:p>
          <a:p>
            <a:endParaRPr lang="en-US" altLang="en-US" sz="1800" dirty="0">
              <a:ea typeface="新細明體" pitchFamily="18" charset="-120"/>
            </a:endParaRPr>
          </a:p>
          <a:p>
            <a:r>
              <a:rPr lang="en-US" altLang="en-US" sz="1800" dirty="0">
                <a:ea typeface="新細明體" pitchFamily="18" charset="-120"/>
              </a:rPr>
              <a:t>That means a vector Pw in the world coordinate system will appear as Pc=</a:t>
            </a:r>
            <a:r>
              <a:rPr lang="en-US" altLang="en-US" sz="1800" dirty="0" err="1">
                <a:ea typeface="新細明體" pitchFamily="18" charset="-120"/>
              </a:rPr>
              <a:t>Rc</a:t>
            </a:r>
            <a:r>
              <a:rPr lang="en-US" altLang="en-US" sz="1800" dirty="0">
                <a:ea typeface="新細明體" pitchFamily="18" charset="-120"/>
              </a:rPr>
              <a:t>*Pw in the camera coordinate system. </a:t>
            </a:r>
          </a:p>
          <a:p>
            <a:r>
              <a:rPr lang="en-US" altLang="en-US" sz="1800" dirty="0">
                <a:ea typeface="新細明體" pitchFamily="18" charset="-120"/>
                <a:sym typeface="Symbol" pitchFamily="18" charset="2"/>
              </a:rPr>
              <a:t>Or it means [</a:t>
            </a:r>
            <a:r>
              <a:rPr lang="en-US" altLang="en-US" sz="1800" dirty="0" err="1">
                <a:ea typeface="新細明體" pitchFamily="18" charset="-120"/>
                <a:sym typeface="Symbol" pitchFamily="18" charset="2"/>
              </a:rPr>
              <a:t>Xc,Yc,Zc</a:t>
            </a:r>
            <a:r>
              <a:rPr lang="en-US" altLang="en-US" sz="1800" dirty="0">
                <a:ea typeface="新細明體" pitchFamily="18" charset="-120"/>
                <a:sym typeface="Symbol" pitchFamily="18" charset="2"/>
              </a:rPr>
              <a:t>]’=</a:t>
            </a:r>
            <a:r>
              <a:rPr lang="en-US" altLang="en-US" sz="1800" dirty="0" err="1">
                <a:ea typeface="新細明體" pitchFamily="18" charset="-120"/>
                <a:sym typeface="Symbol" pitchFamily="18" charset="2"/>
              </a:rPr>
              <a:t>Rz</a:t>
            </a:r>
            <a:r>
              <a:rPr lang="en-US" altLang="en-US" sz="1800" dirty="0">
                <a:ea typeface="新細明體" pitchFamily="18" charset="-120"/>
                <a:sym typeface="Symbol" pitchFamily="18" charset="2"/>
              </a:rPr>
              <a:t>*[</a:t>
            </a:r>
            <a:r>
              <a:rPr lang="en-US" altLang="en-US" sz="1800" dirty="0" err="1">
                <a:ea typeface="新細明體" pitchFamily="18" charset="-120"/>
                <a:sym typeface="Symbol" pitchFamily="18" charset="2"/>
              </a:rPr>
              <a:t>Xw,Yw,Zw</a:t>
            </a:r>
            <a:r>
              <a:rPr lang="en-US" altLang="en-US" sz="1800" dirty="0">
                <a:ea typeface="新細明體" pitchFamily="18" charset="-120"/>
                <a:sym typeface="Symbol" pitchFamily="18" charset="2"/>
              </a:rPr>
              <a:t>]’ in the camera coordinate system refers to the same vector as [</a:t>
            </a:r>
            <a:r>
              <a:rPr lang="en-US" altLang="en-US" sz="1800" dirty="0" err="1">
                <a:ea typeface="新細明體" pitchFamily="18" charset="-120"/>
                <a:sym typeface="Symbol" pitchFamily="18" charset="2"/>
              </a:rPr>
              <a:t>Xw,Yw,Zw</a:t>
            </a:r>
            <a:r>
              <a:rPr lang="en-US" altLang="en-US" sz="1800" dirty="0">
                <a:ea typeface="新細明體" pitchFamily="18" charset="-120"/>
                <a:sym typeface="Symbol" pitchFamily="18" charset="2"/>
              </a:rPr>
              <a:t>]’ in the world coordinate system.</a:t>
            </a:r>
          </a:p>
          <a:p>
            <a:r>
              <a:rPr lang="en-US" altLang="en-US" sz="1800" dirty="0">
                <a:ea typeface="新細明體" pitchFamily="18" charset="-120"/>
                <a:sym typeface="Symbol" pitchFamily="18" charset="2"/>
              </a:rPr>
              <a:t>Remember that Pc=[</a:t>
            </a:r>
            <a:r>
              <a:rPr lang="en-US" altLang="en-US" sz="1800" dirty="0" err="1">
                <a:ea typeface="新細明體" pitchFamily="18" charset="-120"/>
                <a:sym typeface="Symbol" pitchFamily="18" charset="2"/>
              </a:rPr>
              <a:t>Xc,Yc,Zc</a:t>
            </a:r>
            <a:r>
              <a:rPr lang="en-US" altLang="en-US" sz="1800" dirty="0">
                <a:ea typeface="新細明體" pitchFamily="18" charset="-120"/>
                <a:sym typeface="Symbol" pitchFamily="18" charset="2"/>
              </a:rPr>
              <a:t>]’ is a vector in the camera coordinate system and  Pw=[</a:t>
            </a:r>
            <a:r>
              <a:rPr lang="en-US" altLang="en-US" sz="1800" dirty="0" err="1">
                <a:ea typeface="新細明體" pitchFamily="18" charset="-120"/>
                <a:sym typeface="Symbol" pitchFamily="18" charset="2"/>
              </a:rPr>
              <a:t>Xw,Yw,Zw</a:t>
            </a:r>
            <a:r>
              <a:rPr lang="en-US" altLang="en-US" sz="1800" dirty="0">
                <a:ea typeface="新細明體" pitchFamily="18" charset="-120"/>
                <a:sym typeface="Symbol" pitchFamily="18" charset="2"/>
              </a:rPr>
              <a:t>]’ is a vector in the world coordinate system.</a:t>
            </a:r>
          </a:p>
          <a:p>
            <a:endParaRPr lang="en-US" altLang="en-US" dirty="0">
              <a:ea typeface="新細明體" pitchFamily="18" charset="-120"/>
            </a:endParaRPr>
          </a:p>
        </p:txBody>
      </p:sp>
      <mc:AlternateContent xmlns:mc="http://schemas.openxmlformats.org/markup-compatibility/2006" xmlns:a14="http://schemas.microsoft.com/office/drawing/2010/main">
        <mc:Choice Requires="a14">
          <p:sp>
            <p:nvSpPr>
              <p:cNvPr id="41990" name="Object 10"/>
              <p:cNvSpPr txBox="1"/>
              <p:nvPr/>
            </p:nvSpPr>
            <p:spPr bwMode="auto">
              <a:xfrm>
                <a:off x="5029200" y="3733800"/>
                <a:ext cx="3581400" cy="147796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Case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=0,</m:t>
                      </m:r>
                    </m:oMath>
                    <m:oMath xmlns:m="http://schemas.openxmlformats.org/officeDocument/2006/math">
                      <m:d>
                        <m:dPr>
                          <m:begChr m:val="["/>
                          <m:endChr m:val="]"/>
                          <m:ctrlPr>
                            <a:rPr lang="en-US" sz="2200" i="1">
                              <a:solidFill>
                                <a:srgbClr val="000000"/>
                              </a:solidFill>
                              <a:latin typeface="Cambria Math" panose="02040503050406030204" pitchFamily="18" charset="0"/>
                            </a:rPr>
                          </m:ctrlPr>
                        </m:dPr>
                        <m:e>
                          <m:m>
                            <m:mPr>
                              <m:plcHide m:val="on"/>
                              <m:mcs>
                                <m:mc>
                                  <m:mcPr>
                                    <m:count m:val="1"/>
                                    <m:mcJc m:val="center"/>
                                  </m:mcPr>
                                </m:mc>
                              </m:mcs>
                              <m:ctrlPr>
                                <a:rPr lang="en-US" sz="2200" i="1">
                                  <a:solidFill>
                                    <a:srgbClr val="000000"/>
                                  </a:solidFill>
                                  <a:latin typeface="Cambria Math" panose="02040503050406030204" pitchFamily="18" charset="0"/>
                                </a:rPr>
                              </m:ctrlPr>
                            </m:mP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𝑋</m:t>
                                    </m:r>
                                  </m:e>
                                  <m:sub>
                                    <m:r>
                                      <a:rPr lang="en-US" sz="2200" i="1">
                                        <a:solidFill>
                                          <a:srgbClr val="000000"/>
                                        </a:solidFill>
                                        <a:latin typeface="Cambria Math" panose="02040503050406030204" pitchFamily="18" charset="0"/>
                                      </a:rPr>
                                      <m:t>𝑐</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𝑌</m:t>
                                    </m:r>
                                  </m:e>
                                  <m:sub>
                                    <m:r>
                                      <a:rPr lang="en-US" sz="2200" i="1">
                                        <a:solidFill>
                                          <a:srgbClr val="000000"/>
                                        </a:solidFill>
                                        <a:latin typeface="Cambria Math" panose="02040503050406030204" pitchFamily="18" charset="0"/>
                                      </a:rPr>
                                      <m:t>𝑐</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𝑍</m:t>
                                    </m:r>
                                  </m:e>
                                  <m:sub>
                                    <m:r>
                                      <a:rPr lang="en-US" sz="2200" i="1">
                                        <a:solidFill>
                                          <a:srgbClr val="000000"/>
                                        </a:solidFill>
                                        <a:latin typeface="Cambria Math" panose="02040503050406030204" pitchFamily="18" charset="0"/>
                                      </a:rPr>
                                      <m:t>𝑐</m:t>
                                    </m:r>
                                  </m:sub>
                                </m:sSub>
                              </m:e>
                            </m:mr>
                          </m:m>
                        </m:e>
                      </m:d>
                      <m:r>
                        <a:rPr lang="en-US" sz="2200" i="1">
                          <a:solidFill>
                            <a:srgbClr val="000000"/>
                          </a:solidFill>
                          <a:latin typeface="Cambria Math" panose="02040503050406030204" pitchFamily="18" charset="0"/>
                        </a:rPr>
                        <m:t>=</m:t>
                      </m:r>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𝑅</m:t>
                          </m:r>
                        </m:e>
                        <m:sub>
                          <m:r>
                            <a:rPr lang="en-US" sz="2200" i="1">
                              <a:solidFill>
                                <a:srgbClr val="000000"/>
                              </a:solidFill>
                              <a:latin typeface="Cambria Math" panose="02040503050406030204" pitchFamily="18" charset="0"/>
                            </a:rPr>
                            <m:t>𝑐</m:t>
                          </m:r>
                          <m:r>
                            <a:rPr lang="en-US" sz="2200" i="1">
                              <a:solidFill>
                                <a:srgbClr val="000000"/>
                              </a:solidFill>
                              <a:latin typeface="Cambria Math" panose="02040503050406030204" pitchFamily="18" charset="0"/>
                            </a:rPr>
                            <m:t>_</m:t>
                          </m:r>
                          <m:r>
                            <a:rPr lang="en-US" sz="2200" i="1">
                              <a:solidFill>
                                <a:srgbClr val="000000"/>
                              </a:solidFill>
                              <a:latin typeface="Cambria Math" panose="02040503050406030204" pitchFamily="18" charset="0"/>
                            </a:rPr>
                            <m:t>𝑧</m:t>
                          </m:r>
                        </m:sub>
                      </m:sSub>
                      <m:d>
                        <m:dPr>
                          <m:begChr m:val="["/>
                          <m:endChr m:val="]"/>
                          <m:ctrlPr>
                            <a:rPr lang="en-US" sz="2200" i="1">
                              <a:solidFill>
                                <a:srgbClr val="000000"/>
                              </a:solidFill>
                              <a:latin typeface="Cambria Math" panose="02040503050406030204" pitchFamily="18" charset="0"/>
                            </a:rPr>
                          </m:ctrlPr>
                        </m:dPr>
                        <m:e>
                          <m:m>
                            <m:mPr>
                              <m:plcHide m:val="on"/>
                              <m:mcs>
                                <m:mc>
                                  <m:mcPr>
                                    <m:count m:val="1"/>
                                    <m:mcJc m:val="center"/>
                                  </m:mcPr>
                                </m:mc>
                              </m:mcs>
                              <m:ctrlPr>
                                <a:rPr lang="en-US" sz="2200" i="1">
                                  <a:solidFill>
                                    <a:srgbClr val="000000"/>
                                  </a:solidFill>
                                  <a:latin typeface="Cambria Math" panose="02040503050406030204" pitchFamily="18" charset="0"/>
                                </a:rPr>
                              </m:ctrlPr>
                            </m:mP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𝑋</m:t>
                                    </m:r>
                                  </m:e>
                                  <m:sub>
                                    <m:r>
                                      <a:rPr lang="en-US" sz="2200" i="1">
                                        <a:solidFill>
                                          <a:srgbClr val="000000"/>
                                        </a:solidFill>
                                        <a:latin typeface="Cambria Math" panose="02040503050406030204" pitchFamily="18" charset="0"/>
                                      </a:rPr>
                                      <m:t>𝑤</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𝑌</m:t>
                                    </m:r>
                                  </m:e>
                                  <m:sub>
                                    <m:r>
                                      <a:rPr lang="en-US" sz="2200" i="1">
                                        <a:solidFill>
                                          <a:srgbClr val="000000"/>
                                        </a:solidFill>
                                        <a:latin typeface="Cambria Math" panose="02040503050406030204" pitchFamily="18" charset="0"/>
                                      </a:rPr>
                                      <m:t>𝑤</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𝑍</m:t>
                                    </m:r>
                                  </m:e>
                                  <m:sub>
                                    <m:r>
                                      <a:rPr lang="en-US" sz="2200" i="1">
                                        <a:solidFill>
                                          <a:srgbClr val="000000"/>
                                        </a:solidFill>
                                        <a:latin typeface="Cambria Math" panose="02040503050406030204" pitchFamily="18" charset="0"/>
                                      </a:rPr>
                                      <m:t>𝑤</m:t>
                                    </m:r>
                                  </m:sub>
                                </m:sSub>
                              </m:e>
                            </m:mr>
                          </m:m>
                        </m:e>
                      </m:d>
                      <m:r>
                        <a:rPr lang="en-US" sz="2200" i="1">
                          <a:solidFill>
                            <a:srgbClr val="000000"/>
                          </a:solidFill>
                          <a:latin typeface="Cambria Math" panose="02040503050406030204" pitchFamily="18" charset="0"/>
                        </a:rPr>
                        <m:t>=</m:t>
                      </m:r>
                      <m:d>
                        <m:dPr>
                          <m:begChr m:val="["/>
                          <m:endChr m:val="]"/>
                          <m:ctrlPr>
                            <a:rPr lang="en-US" sz="2200" i="1">
                              <a:solidFill>
                                <a:srgbClr val="000000"/>
                              </a:solidFill>
                              <a:latin typeface="Cambria Math" panose="02040503050406030204" pitchFamily="18" charset="0"/>
                            </a:rPr>
                          </m:ctrlPr>
                        </m:dPr>
                        <m:e>
                          <m:m>
                            <m:mPr>
                              <m:plcHide m:val="on"/>
                              <m:mcs>
                                <m:mc>
                                  <m:mcPr>
                                    <m:count m:val="3"/>
                                    <m:mcJc m:val="center"/>
                                  </m:mcPr>
                                </m:mc>
                              </m:mcs>
                              <m:ctrlPr>
                                <a:rPr lang="en-US" sz="2200" i="1">
                                  <a:solidFill>
                                    <a:srgbClr val="000000"/>
                                  </a:solidFill>
                                  <a:latin typeface="Cambria Math" panose="02040503050406030204" pitchFamily="18" charset="0"/>
                                </a:rPr>
                              </m:ctrlPr>
                            </m:mPr>
                            <m:mr>
                              <m:e>
                                <m:func>
                                  <m:funcPr>
                                    <m:ctrlPr>
                                      <a:rPr lang="en-US" sz="2200" i="1">
                                        <a:solidFill>
                                          <a:srgbClr val="000000"/>
                                        </a:solidFill>
                                        <a:latin typeface="Cambria Math" panose="02040503050406030204" pitchFamily="18" charset="0"/>
                                      </a:rPr>
                                    </m:ctrlPr>
                                  </m:funcPr>
                                  <m:fName>
                                    <m:r>
                                      <m:rPr>
                                        <m:sty m:val="p"/>
                                      </m:rPr>
                                      <a:rPr lang="en-US" sz="2200" i="0">
                                        <a:solidFill>
                                          <a:srgbClr val="000000"/>
                                        </a:solidFill>
                                        <a:latin typeface="Cambria Math" panose="02040503050406030204" pitchFamily="18" charset="0"/>
                                      </a:rPr>
                                      <m:t>cos</m:t>
                                    </m:r>
                                  </m:fName>
                                  <m:e>
                                    <m:r>
                                      <a:rPr lang="en-US" sz="2200" i="1">
                                        <a:solidFill>
                                          <a:srgbClr val="000000"/>
                                        </a:solidFill>
                                        <a:latin typeface="Cambria Math" panose="02040503050406030204" pitchFamily="18" charset="0"/>
                                      </a:rPr>
                                      <m:t>(</m:t>
                                    </m:r>
                                  </m:e>
                                </m:func>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𝜃</m:t>
                                    </m:r>
                                  </m:e>
                                  <m:sub>
                                    <m:r>
                                      <a:rPr lang="en-US" sz="2200" i="1">
                                        <a:solidFill>
                                          <a:srgbClr val="000000"/>
                                        </a:solidFill>
                                        <a:latin typeface="Cambria Math" panose="02040503050406030204" pitchFamily="18" charset="0"/>
                                      </a:rPr>
                                      <m:t>𝑧</m:t>
                                    </m:r>
                                  </m:sub>
                                </m:sSub>
                                <m:r>
                                  <a:rPr lang="en-US" sz="2200" i="1">
                                    <a:solidFill>
                                      <a:srgbClr val="000000"/>
                                    </a:solidFill>
                                    <a:latin typeface="Cambria Math" panose="02040503050406030204" pitchFamily="18" charset="0"/>
                                  </a:rPr>
                                  <m:t>)</m:t>
                                </m:r>
                              </m:e>
                              <m:e>
                                <m:func>
                                  <m:funcPr>
                                    <m:ctrlPr>
                                      <a:rPr lang="en-US" sz="2200" i="1">
                                        <a:solidFill>
                                          <a:srgbClr val="000000"/>
                                        </a:solidFill>
                                        <a:latin typeface="Cambria Math" panose="02040503050406030204" pitchFamily="18" charset="0"/>
                                      </a:rPr>
                                    </m:ctrlPr>
                                  </m:funcPr>
                                  <m:fName>
                                    <m:r>
                                      <m:rPr>
                                        <m:sty m:val="p"/>
                                      </m:rPr>
                                      <a:rPr lang="en-US" sz="2200" i="0">
                                        <a:solidFill>
                                          <a:srgbClr val="000000"/>
                                        </a:solidFill>
                                        <a:latin typeface="Cambria Math" panose="02040503050406030204" pitchFamily="18" charset="0"/>
                                      </a:rPr>
                                      <m:t>sin</m:t>
                                    </m:r>
                                  </m:fName>
                                  <m:e>
                                    <m:r>
                                      <a:rPr lang="en-US" sz="2200" i="1">
                                        <a:solidFill>
                                          <a:srgbClr val="000000"/>
                                        </a:solidFill>
                                        <a:latin typeface="Cambria Math" panose="02040503050406030204" pitchFamily="18" charset="0"/>
                                      </a:rPr>
                                      <m:t>(</m:t>
                                    </m:r>
                                  </m:e>
                                </m:func>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𝜃</m:t>
                                    </m:r>
                                  </m:e>
                                  <m:sub>
                                    <m:r>
                                      <a:rPr lang="en-US" sz="2200" i="1">
                                        <a:solidFill>
                                          <a:srgbClr val="000000"/>
                                        </a:solidFill>
                                        <a:latin typeface="Cambria Math" panose="02040503050406030204" pitchFamily="18" charset="0"/>
                                      </a:rPr>
                                      <m:t>𝑧</m:t>
                                    </m:r>
                                  </m:sub>
                                </m:sSub>
                                <m:r>
                                  <a:rPr lang="en-US" sz="2200" i="1">
                                    <a:solidFill>
                                      <a:srgbClr val="000000"/>
                                    </a:solidFill>
                                    <a:latin typeface="Cambria Math" panose="02040503050406030204" pitchFamily="18" charset="0"/>
                                  </a:rPr>
                                  <m:t>)</m:t>
                                </m:r>
                              </m:e>
                              <m:e>
                                <m:r>
                                  <a:rPr lang="en-US" sz="2200" i="1">
                                    <a:solidFill>
                                      <a:srgbClr val="000000"/>
                                    </a:solidFill>
                                    <a:latin typeface="Cambria Math" panose="02040503050406030204" pitchFamily="18" charset="0"/>
                                  </a:rPr>
                                  <m:t>0</m:t>
                                </m:r>
                              </m:e>
                            </m:mr>
                            <m:mr>
                              <m:e>
                                <m:r>
                                  <a:rPr lang="en-US" sz="2200" i="1">
                                    <a:solidFill>
                                      <a:srgbClr val="000000"/>
                                    </a:solidFill>
                                    <a:latin typeface="Cambria Math" panose="02040503050406030204" pitchFamily="18" charset="0"/>
                                  </a:rPr>
                                  <m:t>−</m:t>
                                </m:r>
                                <m:func>
                                  <m:funcPr>
                                    <m:ctrlPr>
                                      <a:rPr lang="en-US" sz="2200" i="1">
                                        <a:solidFill>
                                          <a:srgbClr val="000000"/>
                                        </a:solidFill>
                                        <a:latin typeface="Cambria Math" panose="02040503050406030204" pitchFamily="18" charset="0"/>
                                      </a:rPr>
                                    </m:ctrlPr>
                                  </m:funcPr>
                                  <m:fName>
                                    <m:r>
                                      <m:rPr>
                                        <m:sty m:val="p"/>
                                      </m:rPr>
                                      <a:rPr lang="en-US" sz="2200" i="0">
                                        <a:solidFill>
                                          <a:srgbClr val="000000"/>
                                        </a:solidFill>
                                        <a:latin typeface="Cambria Math" panose="02040503050406030204" pitchFamily="18" charset="0"/>
                                      </a:rPr>
                                      <m:t>sin</m:t>
                                    </m:r>
                                  </m:fName>
                                  <m:e>
                                    <m:r>
                                      <a:rPr lang="en-US" sz="2200" i="1">
                                        <a:solidFill>
                                          <a:srgbClr val="000000"/>
                                        </a:solidFill>
                                        <a:latin typeface="Cambria Math" panose="02040503050406030204" pitchFamily="18" charset="0"/>
                                      </a:rPr>
                                      <m:t>(</m:t>
                                    </m:r>
                                  </m:e>
                                </m:func>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𝜃</m:t>
                                    </m:r>
                                  </m:e>
                                  <m:sub>
                                    <m:r>
                                      <a:rPr lang="en-US" sz="2200" i="1">
                                        <a:solidFill>
                                          <a:srgbClr val="000000"/>
                                        </a:solidFill>
                                        <a:latin typeface="Cambria Math" panose="02040503050406030204" pitchFamily="18" charset="0"/>
                                      </a:rPr>
                                      <m:t>𝑧</m:t>
                                    </m:r>
                                  </m:sub>
                                </m:sSub>
                                <m:r>
                                  <a:rPr lang="en-US" sz="2200" i="1">
                                    <a:solidFill>
                                      <a:srgbClr val="000000"/>
                                    </a:solidFill>
                                    <a:latin typeface="Cambria Math" panose="02040503050406030204" pitchFamily="18" charset="0"/>
                                  </a:rPr>
                                  <m:t>)</m:t>
                                </m:r>
                              </m:e>
                              <m:e>
                                <m:func>
                                  <m:funcPr>
                                    <m:ctrlPr>
                                      <a:rPr lang="en-US" sz="2200" i="1">
                                        <a:solidFill>
                                          <a:srgbClr val="000000"/>
                                        </a:solidFill>
                                        <a:latin typeface="Cambria Math" panose="02040503050406030204" pitchFamily="18" charset="0"/>
                                      </a:rPr>
                                    </m:ctrlPr>
                                  </m:funcPr>
                                  <m:fName>
                                    <m:r>
                                      <m:rPr>
                                        <m:sty m:val="p"/>
                                      </m:rPr>
                                      <a:rPr lang="en-US" sz="2200" i="0">
                                        <a:solidFill>
                                          <a:srgbClr val="000000"/>
                                        </a:solidFill>
                                        <a:latin typeface="Cambria Math" panose="02040503050406030204" pitchFamily="18" charset="0"/>
                                      </a:rPr>
                                      <m:t>cos</m:t>
                                    </m:r>
                                  </m:fName>
                                  <m:e>
                                    <m:r>
                                      <a:rPr lang="en-US" sz="2200" i="1">
                                        <a:solidFill>
                                          <a:srgbClr val="000000"/>
                                        </a:solidFill>
                                        <a:latin typeface="Cambria Math" panose="02040503050406030204" pitchFamily="18" charset="0"/>
                                      </a:rPr>
                                      <m:t>(</m:t>
                                    </m:r>
                                  </m:e>
                                </m:func>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𝜃</m:t>
                                    </m:r>
                                  </m:e>
                                  <m:sub>
                                    <m:r>
                                      <a:rPr lang="en-US" sz="2200" i="1">
                                        <a:solidFill>
                                          <a:srgbClr val="000000"/>
                                        </a:solidFill>
                                        <a:latin typeface="Cambria Math" panose="02040503050406030204" pitchFamily="18" charset="0"/>
                                      </a:rPr>
                                      <m:t>𝑧</m:t>
                                    </m:r>
                                  </m:sub>
                                </m:sSub>
                                <m:r>
                                  <a:rPr lang="en-US" sz="2200" i="1">
                                    <a:solidFill>
                                      <a:srgbClr val="000000"/>
                                    </a:solidFill>
                                    <a:latin typeface="Cambria Math" panose="02040503050406030204" pitchFamily="18" charset="0"/>
                                  </a:rPr>
                                  <m:t>)</m:t>
                                </m:r>
                              </m:e>
                              <m:e>
                                <m:r>
                                  <a:rPr lang="en-US" sz="2200" i="1">
                                    <a:solidFill>
                                      <a:srgbClr val="000000"/>
                                    </a:solidFill>
                                    <a:latin typeface="Cambria Math" panose="02040503050406030204" pitchFamily="18" charset="0"/>
                                  </a:rPr>
                                  <m:t>0</m:t>
                                </m:r>
                              </m:e>
                            </m:mr>
                            <m:mr>
                              <m:e>
                                <m:r>
                                  <a:rPr lang="en-US" sz="2200" i="1">
                                    <a:solidFill>
                                      <a:srgbClr val="000000"/>
                                    </a:solidFill>
                                    <a:latin typeface="Cambria Math" panose="02040503050406030204" pitchFamily="18" charset="0"/>
                                  </a:rPr>
                                  <m:t>0</m:t>
                                </m:r>
                              </m:e>
                              <m:e>
                                <m:r>
                                  <a:rPr lang="en-US" sz="2200" i="1">
                                    <a:solidFill>
                                      <a:srgbClr val="000000"/>
                                    </a:solidFill>
                                    <a:latin typeface="Cambria Math" panose="02040503050406030204" pitchFamily="18" charset="0"/>
                                  </a:rPr>
                                  <m:t>0</m:t>
                                </m:r>
                              </m:e>
                              <m:e>
                                <m:r>
                                  <a:rPr lang="en-US" sz="2200" i="1">
                                    <a:solidFill>
                                      <a:srgbClr val="000000"/>
                                    </a:solidFill>
                                    <a:latin typeface="Cambria Math" panose="02040503050406030204" pitchFamily="18" charset="0"/>
                                  </a:rPr>
                                  <m:t>1</m:t>
                                </m:r>
                              </m:e>
                            </m:mr>
                          </m:m>
                        </m:e>
                      </m:d>
                      <m:d>
                        <m:dPr>
                          <m:begChr m:val="["/>
                          <m:endChr m:val="]"/>
                          <m:ctrlPr>
                            <a:rPr lang="en-US" sz="2200" i="1">
                              <a:solidFill>
                                <a:srgbClr val="000000"/>
                              </a:solidFill>
                              <a:latin typeface="Cambria Math" panose="02040503050406030204" pitchFamily="18" charset="0"/>
                            </a:rPr>
                          </m:ctrlPr>
                        </m:dPr>
                        <m:e>
                          <m:m>
                            <m:mPr>
                              <m:plcHide m:val="on"/>
                              <m:mcs>
                                <m:mc>
                                  <m:mcPr>
                                    <m:count m:val="1"/>
                                    <m:mcJc m:val="center"/>
                                  </m:mcPr>
                                </m:mc>
                              </m:mcs>
                              <m:ctrlPr>
                                <a:rPr lang="en-US" sz="2200" i="1">
                                  <a:solidFill>
                                    <a:srgbClr val="000000"/>
                                  </a:solidFill>
                                  <a:latin typeface="Cambria Math" panose="02040503050406030204" pitchFamily="18" charset="0"/>
                                </a:rPr>
                              </m:ctrlPr>
                            </m:mP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𝑋</m:t>
                                    </m:r>
                                  </m:e>
                                  <m:sub>
                                    <m:r>
                                      <a:rPr lang="en-US" sz="2200" i="1">
                                        <a:solidFill>
                                          <a:srgbClr val="000000"/>
                                        </a:solidFill>
                                        <a:latin typeface="Cambria Math" panose="02040503050406030204" pitchFamily="18" charset="0"/>
                                      </a:rPr>
                                      <m:t>𝑤</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𝑌</m:t>
                                    </m:r>
                                  </m:e>
                                  <m:sub>
                                    <m:r>
                                      <a:rPr lang="en-US" sz="2200" i="1">
                                        <a:solidFill>
                                          <a:srgbClr val="000000"/>
                                        </a:solidFill>
                                        <a:latin typeface="Cambria Math" panose="02040503050406030204" pitchFamily="18" charset="0"/>
                                      </a:rPr>
                                      <m:t>𝑤</m:t>
                                    </m:r>
                                  </m:sub>
                                </m:sSub>
                              </m:e>
                            </m:mr>
                            <m:mr>
                              <m:e>
                                <m:sSub>
                                  <m:sSubPr>
                                    <m:ctrlPr>
                                      <a:rPr lang="en-US" sz="2200" i="1">
                                        <a:solidFill>
                                          <a:srgbClr val="000000"/>
                                        </a:solidFill>
                                        <a:latin typeface="Cambria Math" panose="02040503050406030204" pitchFamily="18" charset="0"/>
                                      </a:rPr>
                                    </m:ctrlPr>
                                  </m:sSubPr>
                                  <m:e>
                                    <m:r>
                                      <a:rPr lang="en-US" sz="2200" i="1">
                                        <a:solidFill>
                                          <a:srgbClr val="000000"/>
                                        </a:solidFill>
                                        <a:latin typeface="Cambria Math" panose="02040503050406030204" pitchFamily="18" charset="0"/>
                                      </a:rPr>
                                      <m:t>𝑍</m:t>
                                    </m:r>
                                  </m:e>
                                  <m:sub>
                                    <m:r>
                                      <a:rPr lang="en-US" sz="2200" i="1">
                                        <a:solidFill>
                                          <a:srgbClr val="000000"/>
                                        </a:solidFill>
                                        <a:latin typeface="Cambria Math" panose="02040503050406030204" pitchFamily="18" charset="0"/>
                                      </a:rPr>
                                      <m:t>𝑤</m:t>
                                    </m:r>
                                  </m:sub>
                                </m:sSub>
                              </m:e>
                            </m:mr>
                          </m:m>
                        </m:e>
                      </m:d>
                    </m:oMath>
                  </m:oMathPara>
                </a14:m>
                <a:br>
                  <a:rPr lang="en-US" dirty="0">
                    <a:solidFill>
                      <a:srgbClr val="000000"/>
                    </a:solidFill>
                  </a:rPr>
                </a:br>
                <a:endParaRPr lang="en-US" dirty="0"/>
              </a:p>
            </p:txBody>
          </p:sp>
        </mc:Choice>
        <mc:Fallback xmlns="">
          <p:sp>
            <p:nvSpPr>
              <p:cNvPr id="41990" name="Object 10"/>
              <p:cNvSpPr txBox="1">
                <a:spLocks noRot="1" noChangeAspect="1" noMove="1" noResize="1" noEditPoints="1" noAdjustHandles="1" noChangeArrowheads="1" noChangeShapeType="1" noTextEdit="1"/>
              </p:cNvSpPr>
              <p:nvPr/>
            </p:nvSpPr>
            <p:spPr bwMode="auto">
              <a:xfrm>
                <a:off x="5029200" y="3733800"/>
                <a:ext cx="3581400" cy="1477963"/>
              </a:xfrm>
              <a:prstGeom prst="rect">
                <a:avLst/>
              </a:prstGeom>
              <a:blipFill>
                <a:blip r:embed="rId2"/>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56</a:t>
            </a:fld>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idx="4294967295"/>
          </p:nvPr>
        </p:nvSpPr>
        <p:spPr>
          <a:xfrm>
            <a:off x="381000" y="990600"/>
            <a:ext cx="8229600" cy="409575"/>
          </a:xfrm>
        </p:spPr>
        <p:txBody>
          <a:bodyPr/>
          <a:lstStyle/>
          <a:p>
            <a:pPr algn="l"/>
            <a:r>
              <a:rPr lang="en-US" altLang="en-US" sz="1800">
                <a:ea typeface="新細明體" pitchFamily="18" charset="-120"/>
              </a:rPr>
              <a:t>Given rotation angles of a camera find Rc=RxRyRz</a:t>
            </a:r>
            <a:br>
              <a:rPr lang="en-US" altLang="en-US" sz="1800">
                <a:ea typeface="新細明體" pitchFamily="18" charset="-120"/>
              </a:rPr>
            </a:br>
            <a:r>
              <a:rPr lang="en-US" altLang="en-US" sz="1800">
                <a:ea typeface="新細明體" pitchFamily="18" charset="-120"/>
              </a:rPr>
              <a:t>A point in World Pw=[Xw,Yw,Zw]’ is the same as Pc=[Xc,Yc,Zc]’ in the camera coordinates by these transformations</a:t>
            </a:r>
            <a:br>
              <a:rPr lang="en-US" altLang="en-US" sz="1800">
                <a:ea typeface="新細明體" pitchFamily="18" charset="-120"/>
              </a:rPr>
            </a:br>
            <a:endParaRPr lang="en-US" altLang="en-US" sz="1800">
              <a:ea typeface="新細明體" pitchFamily="18" charset="-120"/>
            </a:endParaRPr>
          </a:p>
        </p:txBody>
      </p:sp>
      <p:sp>
        <p:nvSpPr>
          <p:cNvPr id="43011" name="Content Placeholder 7"/>
          <p:cNvSpPr>
            <a:spLocks noGrp="1"/>
          </p:cNvSpPr>
          <p:nvPr>
            <p:ph idx="1"/>
          </p:nvPr>
        </p:nvSpPr>
        <p:spPr>
          <a:xfrm>
            <a:off x="457200" y="1524000"/>
            <a:ext cx="5791200" cy="4602163"/>
          </a:xfrm>
        </p:spPr>
        <p:txBody>
          <a:bodyPr/>
          <a:lstStyle/>
          <a:p>
            <a:r>
              <a:rPr lang="en-US" altLang="en-US">
                <a:ea typeface="新細明體" pitchFamily="18" charset="-120"/>
              </a:rPr>
              <a:t>  </a:t>
            </a:r>
          </a:p>
        </p:txBody>
      </p:sp>
      <mc:AlternateContent xmlns:mc="http://schemas.openxmlformats.org/markup-compatibility/2006" xmlns:a14="http://schemas.microsoft.com/office/drawing/2010/main">
        <mc:Choice Requires="a14">
          <p:sp>
            <p:nvSpPr>
              <p:cNvPr id="43014" name="Object 8"/>
              <p:cNvSpPr txBox="1"/>
              <p:nvPr/>
            </p:nvSpPr>
            <p:spPr bwMode="auto">
              <a:xfrm>
                <a:off x="532878" y="2055813"/>
                <a:ext cx="5262562" cy="38258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Case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=0,</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 xmlns:m="http://schemas.openxmlformats.org/officeDocument/2006/math">
                      <m:r>
                        <m:rPr>
                          <m:nor/>
                        </m:rPr>
                        <a:rPr lang="en-US" i="0">
                          <a:solidFill>
                            <a:srgbClr val="000000"/>
                          </a:solidFill>
                          <a:latin typeface="Cambria Math" panose="02040503050406030204" pitchFamily="18" charset="0"/>
                        </a:rPr>
                        <m:t>Case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=0,</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 xmlns:m="http://schemas.openxmlformats.org/officeDocument/2006/math">
                      <m:r>
                        <m:rPr>
                          <m:nor/>
                        </m:rPr>
                        <a:rPr lang="en-US" i="0">
                          <a:solidFill>
                            <a:srgbClr val="000000"/>
                          </a:solidFill>
                          <a:latin typeface="Cambria Math" panose="02040503050406030204" pitchFamily="18" charset="0"/>
                        </a:rPr>
                        <m:t>Case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about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only</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=0,</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br>
                  <a:rPr lang="en-US" dirty="0">
                    <a:solidFill>
                      <a:srgbClr val="000000"/>
                    </a:solidFill>
                  </a:rPr>
                </a:br>
                <a:endParaRPr lang="en-US" dirty="0"/>
              </a:p>
            </p:txBody>
          </p:sp>
        </mc:Choice>
        <mc:Fallback xmlns="">
          <p:sp>
            <p:nvSpPr>
              <p:cNvPr id="43014" name="Object 8"/>
              <p:cNvSpPr txBox="1">
                <a:spLocks noRot="1" noChangeAspect="1" noMove="1" noResize="1" noEditPoints="1" noAdjustHandles="1" noChangeArrowheads="1" noChangeShapeType="1" noTextEdit="1"/>
              </p:cNvSpPr>
              <p:nvPr/>
            </p:nvSpPr>
            <p:spPr bwMode="auto">
              <a:xfrm>
                <a:off x="532878" y="2055813"/>
                <a:ext cx="5262562" cy="3825875"/>
              </a:xfrm>
              <a:prstGeom prst="rect">
                <a:avLst/>
              </a:prstGeom>
              <a:blipFill>
                <a:blip r:embed="rId3"/>
                <a:stretch>
                  <a:fillRect/>
                </a:stretch>
              </a:blipFill>
              <a:ln>
                <a:noFill/>
              </a:ln>
            </p:spPr>
            <p:txBody>
              <a:bodyPr/>
              <a:lstStyle/>
              <a:p>
                <a:r>
                  <a:rPr lang="en-US">
                    <a:noFill/>
                  </a:rPr>
                  <a:t> </a:t>
                </a:r>
              </a:p>
            </p:txBody>
          </p:sp>
        </mc:Fallback>
      </mc:AlternateContent>
      <p:sp>
        <p:nvSpPr>
          <p:cNvPr id="43015" name="TextBox 1"/>
          <p:cNvSpPr txBox="1">
            <a:spLocks noChangeArrowheads="1"/>
          </p:cNvSpPr>
          <p:nvPr/>
        </p:nvSpPr>
        <p:spPr bwMode="auto">
          <a:xfrm>
            <a:off x="6367022" y="2308225"/>
            <a:ext cx="2514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Proved in the previous slide</a:t>
            </a:r>
          </a:p>
          <a:p>
            <a:pPr>
              <a:spcBef>
                <a:spcPct val="0"/>
              </a:spcBef>
              <a:buFontTx/>
              <a:buNone/>
            </a:pPr>
            <a:endParaRPr lang="en-US" altLang="en-US" sz="1800" dirty="0">
              <a:latin typeface="Verdana" pitchFamily="34" charset="0"/>
            </a:endParaRPr>
          </a:p>
          <a:p>
            <a:pPr>
              <a:spcBef>
                <a:spcPct val="0"/>
              </a:spcBef>
              <a:buFontTx/>
              <a:buNone/>
            </a:pPr>
            <a:endParaRPr lang="en-US" altLang="en-US" sz="1800" dirty="0">
              <a:latin typeface="Verdana" pitchFamily="34" charset="0"/>
            </a:endParaRPr>
          </a:p>
          <a:p>
            <a:pPr>
              <a:spcBef>
                <a:spcPct val="0"/>
              </a:spcBef>
              <a:buFontTx/>
              <a:buNone/>
            </a:pPr>
            <a:endParaRPr lang="en-US" altLang="en-US" sz="1800" dirty="0">
              <a:latin typeface="Verdana" pitchFamily="34" charset="0"/>
            </a:endParaRPr>
          </a:p>
          <a:p>
            <a:pPr>
              <a:spcBef>
                <a:spcPct val="0"/>
              </a:spcBef>
              <a:buFontTx/>
              <a:buNone/>
            </a:pPr>
            <a:endParaRPr lang="en-US" altLang="en-US" sz="1800" dirty="0">
              <a:latin typeface="Verdana" pitchFamily="34" charset="0"/>
            </a:endParaRPr>
          </a:p>
          <a:p>
            <a:pPr>
              <a:spcBef>
                <a:spcPct val="0"/>
              </a:spcBef>
              <a:buFontTx/>
              <a:buNone/>
            </a:pPr>
            <a:endParaRPr lang="en-US" altLang="en-US" sz="1800" dirty="0">
              <a:latin typeface="Verdana" pitchFamily="34" charset="0"/>
            </a:endParaRPr>
          </a:p>
          <a:p>
            <a:pPr>
              <a:spcBef>
                <a:spcPct val="0"/>
              </a:spcBef>
              <a:buFontTx/>
              <a:buNone/>
            </a:pPr>
            <a:endParaRPr lang="en-US" altLang="en-US" sz="1800" dirty="0">
              <a:latin typeface="Verdana" pitchFamily="34" charset="0"/>
            </a:endParaRPr>
          </a:p>
          <a:p>
            <a:pPr>
              <a:spcBef>
                <a:spcPct val="0"/>
              </a:spcBef>
              <a:buFontTx/>
              <a:buNone/>
            </a:pPr>
            <a:r>
              <a:rPr lang="en-US" altLang="en-US" sz="1800" dirty="0">
                <a:latin typeface="Verdana" pitchFamily="34" charset="0"/>
              </a:rPr>
              <a:t>You may prove the other 2 cases as an exercise</a:t>
            </a:r>
          </a:p>
        </p:txBody>
      </p:sp>
      <p:sp>
        <p:nvSpPr>
          <p:cNvPr id="3" name="Right Arrow 2"/>
          <p:cNvSpPr/>
          <p:nvPr/>
        </p:nvSpPr>
        <p:spPr>
          <a:xfrm rot="10800000">
            <a:off x="5851775" y="2514600"/>
            <a:ext cx="381000"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43017" name="TextBox 1"/>
          <p:cNvSpPr txBox="1">
            <a:spLocks noChangeArrowheads="1"/>
          </p:cNvSpPr>
          <p:nvPr/>
        </p:nvSpPr>
        <p:spPr bwMode="auto">
          <a:xfrm>
            <a:off x="381000" y="5805487"/>
            <a:ext cx="4845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dirty="0">
                <a:latin typeface="Verdana" pitchFamily="34" charset="0"/>
              </a:rPr>
              <a:t>http://ccar.colorado.edu/ASEN5070/handouts/coordsys.htm</a:t>
            </a:r>
          </a:p>
        </p:txBody>
      </p:sp>
      <p:sp>
        <p:nvSpPr>
          <p:cNvPr id="43018" name="TextBox 3"/>
          <p:cNvSpPr txBox="1">
            <a:spLocks noChangeArrowheads="1"/>
          </p:cNvSpPr>
          <p:nvPr/>
        </p:nvSpPr>
        <p:spPr bwMode="auto">
          <a:xfrm>
            <a:off x="381000" y="6055608"/>
            <a:ext cx="803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800" dirty="0">
                <a:latin typeface="Verdana" pitchFamily="34" charset="0"/>
              </a:rPr>
              <a:t>http://www.google.com.hk/url?sa=t&amp;rct=j&amp;q=&amp;esrc=s&amp;source=web&amp;cd=1&amp;ved=0CCwQFjAA&amp;url=http%3A%2F%2Fwww.colorado.edu%2FASEN%2Fasen3200%2Fhandouts%2FCoordinateTransformations.doc&amp;ei=nAfdUfTzBqWSiQeo-oCYDw&amp;usg=AFQjCNGp5O37pYqGghl5Fft1skUmSXJ2-A&amp;sig2=6q91UADC3ZZreVm_frd7rg&amp;bvm=bv.48705608,d.aGc&amp;cad=rja</a:t>
            </a:r>
          </a:p>
        </p:txBody>
      </p:sp>
      <p:sp>
        <p:nvSpPr>
          <p:cNvPr id="2" name="Right Brace 1"/>
          <p:cNvSpPr/>
          <p:nvPr/>
        </p:nvSpPr>
        <p:spPr>
          <a:xfrm>
            <a:off x="5867400" y="3352800"/>
            <a:ext cx="304800" cy="2514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latin typeface="Calibri" pitchFamily="34" charset="0"/>
            </a:endParaRPr>
          </a:p>
        </p:txBody>
      </p:sp>
      <p:sp>
        <p:nvSpPr>
          <p:cNvPr id="4" name="Footer Placeholder 3"/>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F6B5AEFD-0438-4757-9AC0-06361A4FF341}" type="slidenum">
              <a:rPr lang="en-US" altLang="en-US" smtClean="0"/>
              <a:pPr>
                <a:defRPr/>
              </a:pPr>
              <a:t>57</a:t>
            </a:fld>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533400" y="793750"/>
            <a:ext cx="8534400" cy="989122"/>
          </a:xfrm>
        </p:spPr>
        <p:txBody>
          <a:bodyPr/>
          <a:lstStyle/>
          <a:p>
            <a:r>
              <a:rPr lang="en-US" altLang="en-US" sz="2400" dirty="0">
                <a:ea typeface="新細明體" pitchFamily="18" charset="-120"/>
              </a:rPr>
              <a:t>Combine rotations in 3 axes: The camera has rotated </a:t>
            </a:r>
            <a:r>
              <a:rPr lang="en-US" altLang="en-US" sz="2400" i="1" dirty="0">
                <a:ea typeface="新細明體" pitchFamily="18" charset="-120"/>
              </a:rPr>
              <a:t>(</a:t>
            </a:r>
            <a:r>
              <a:rPr lang="en-US" altLang="en-US" sz="2400" i="1" dirty="0">
                <a:ea typeface="新細明體" pitchFamily="18" charset="-120"/>
                <a:sym typeface="Symbol" pitchFamily="18" charset="2"/>
              </a:rPr>
              <a:t>x, y, z</a:t>
            </a:r>
            <a:r>
              <a:rPr lang="en-US" altLang="en-US" sz="2400" dirty="0">
                <a:ea typeface="新細明體" pitchFamily="18" charset="-120"/>
                <a:sym typeface="Symbol" pitchFamily="18" charset="2"/>
              </a:rPr>
              <a:t>), </a:t>
            </a:r>
            <a:r>
              <a:rPr lang="en-US" altLang="en-US" sz="2400" i="1" dirty="0" err="1">
                <a:ea typeface="新細明體" pitchFamily="18" charset="-120"/>
                <a:sym typeface="Symbol" pitchFamily="18" charset="2"/>
              </a:rPr>
              <a:t>Rc</a:t>
            </a:r>
            <a:r>
              <a:rPr lang="en-US" altLang="en-US" sz="2400" dirty="0">
                <a:ea typeface="新細明體" pitchFamily="18" charset="-120"/>
                <a:sym typeface="Symbol" pitchFamily="18" charset="2"/>
              </a:rPr>
              <a:t> brings a vector in world coordinates to the camera coordinates</a:t>
            </a:r>
            <a:r>
              <a:rPr lang="en-US" altLang="en-US" sz="2400" dirty="0">
                <a:ea typeface="新細明體" pitchFamily="18" charset="-120"/>
              </a:rPr>
              <a:t> </a:t>
            </a:r>
          </a:p>
        </p:txBody>
      </p:sp>
      <p:sp>
        <p:nvSpPr>
          <p:cNvPr id="44035" name="Content Placeholder 2"/>
          <p:cNvSpPr>
            <a:spLocks noGrp="1"/>
          </p:cNvSpPr>
          <p:nvPr>
            <p:ph idx="1"/>
          </p:nvPr>
        </p:nvSpPr>
        <p:spPr>
          <a:xfrm>
            <a:off x="6705600" y="6248400"/>
            <a:ext cx="1219200" cy="334963"/>
          </a:xfrm>
        </p:spPr>
        <p:txBody>
          <a:bodyPr/>
          <a:lstStyle/>
          <a:p>
            <a:r>
              <a:rPr lang="en-US" altLang="en-US">
                <a:ea typeface="新細明體" pitchFamily="18" charset="-120"/>
              </a:rPr>
              <a:t> </a:t>
            </a:r>
          </a:p>
        </p:txBody>
      </p:sp>
      <mc:AlternateContent xmlns:mc="http://schemas.openxmlformats.org/markup-compatibility/2006" xmlns:a14="http://schemas.microsoft.com/office/drawing/2010/main">
        <mc:Choice Requires="a14">
          <p:sp>
            <p:nvSpPr>
              <p:cNvPr id="44038" name="Object 5"/>
              <p:cNvSpPr txBox="1"/>
              <p:nvPr/>
            </p:nvSpPr>
            <p:spPr bwMode="auto">
              <a:xfrm>
                <a:off x="73025" y="3733800"/>
                <a:ext cx="8920163" cy="2376488"/>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𝑧𝑦𝑥</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rotate</m:t>
                      </m:r>
                      <m:r>
                        <m:rPr>
                          <m:nor/>
                        </m:rPr>
                        <a:rPr lang="en-US" i="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camera</m:t>
                      </m:r>
                      <m:r>
                        <m:rPr>
                          <m:nor/>
                        </m:rPr>
                        <a:rPr lang="en-US" b="0" i="0" smtClean="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around</m:t>
                      </m:r>
                      <m:r>
                        <m:rPr>
                          <m:nor/>
                        </m:rPr>
                        <a:rPr lang="en-US" i="0">
                          <a:solidFill>
                            <a:srgbClr val="000000"/>
                          </a:solidFill>
                          <a:latin typeface="Cambria Math" panose="02040503050406030204" pitchFamily="18" charset="0"/>
                        </a:rPr>
                        <m:t>_</m:t>
                      </m:r>
                      <m:r>
                        <m:rPr>
                          <m:nor/>
                        </m:rPr>
                        <a:rPr lang="en-US" b="0" i="0" smtClean="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first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y</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axis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finally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axis</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dirty="0"/>
              </a:p>
            </p:txBody>
          </p:sp>
        </mc:Choice>
        <mc:Fallback xmlns="">
          <p:sp>
            <p:nvSpPr>
              <p:cNvPr id="44038" name="Object 5"/>
              <p:cNvSpPr txBox="1">
                <a:spLocks noRot="1" noChangeAspect="1" noMove="1" noResize="1" noEditPoints="1" noAdjustHandles="1" noChangeArrowheads="1" noChangeShapeType="1" noTextEdit="1"/>
              </p:cNvSpPr>
              <p:nvPr/>
            </p:nvSpPr>
            <p:spPr bwMode="auto">
              <a:xfrm>
                <a:off x="73025" y="3733800"/>
                <a:ext cx="8920163" cy="2376488"/>
              </a:xfrm>
              <a:prstGeom prst="rect">
                <a:avLst/>
              </a:prstGeom>
              <a:blipFill>
                <a:blip r:embed="rId3"/>
                <a:stretch>
                  <a:fillRect/>
                </a:stretch>
              </a:blipFill>
              <a:ln>
                <a:noFill/>
              </a:ln>
            </p:spPr>
            <p:txBody>
              <a:bodyPr/>
              <a:lstStyle/>
              <a:p>
                <a:r>
                  <a:rPr lang="en-US">
                    <a:noFill/>
                  </a:rPr>
                  <a:t> </a:t>
                </a:r>
              </a:p>
            </p:txBody>
          </p:sp>
        </mc:Fallback>
      </mc:AlternateContent>
      <p:sp>
        <p:nvSpPr>
          <p:cNvPr id="44040" name="Rectangle 1"/>
          <p:cNvSpPr>
            <a:spLocks noChangeArrowheads="1"/>
          </p:cNvSpPr>
          <p:nvPr/>
        </p:nvSpPr>
        <p:spPr bwMode="auto">
          <a:xfrm>
            <a:off x="685800" y="1781832"/>
            <a:ext cx="7391400" cy="175432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Convention used: In this chapter we rotate the camera </a:t>
            </a:r>
            <a:r>
              <a:rPr lang="en-US" altLang="en-US" dirty="0" err="1"/>
              <a:t>an_x</a:t>
            </a:r>
            <a:r>
              <a:rPr lang="en-US" altLang="en-US" dirty="0"/>
              <a:t> (angle around x-axis) first, then </a:t>
            </a:r>
            <a:r>
              <a:rPr lang="en-US" altLang="en-US" dirty="0" err="1"/>
              <a:t>an_y</a:t>
            </a:r>
            <a:r>
              <a:rPr lang="en-US" altLang="en-US" dirty="0"/>
              <a:t> and finally </a:t>
            </a:r>
            <a:r>
              <a:rPr lang="en-US" altLang="en-US" dirty="0" err="1"/>
              <a:t>an_z</a:t>
            </a:r>
            <a:r>
              <a:rPr lang="en-US" altLang="en-US" dirty="0"/>
              <a:t>.</a:t>
            </a:r>
          </a:p>
          <a:p>
            <a:r>
              <a:rPr lang="en-US" altLang="en-US" dirty="0"/>
              <a:t>So  </a:t>
            </a:r>
            <a:r>
              <a:rPr lang="en-US" altLang="en-US" dirty="0" err="1"/>
              <a:t>Rcam</a:t>
            </a:r>
            <a:r>
              <a:rPr lang="en-US" altLang="en-US" dirty="0"/>
              <a:t>=</a:t>
            </a:r>
            <a:r>
              <a:rPr lang="en-US" altLang="en-US" dirty="0" err="1"/>
              <a:t>Rcam_z</a:t>
            </a:r>
            <a:r>
              <a:rPr lang="en-US" altLang="en-US" dirty="0"/>
              <a:t>*</a:t>
            </a:r>
            <a:r>
              <a:rPr lang="en-US" altLang="en-US" dirty="0" err="1"/>
              <a:t>Rcam_y</a:t>
            </a:r>
            <a:r>
              <a:rPr lang="en-US" altLang="en-US" dirty="0"/>
              <a:t>*</a:t>
            </a:r>
            <a:r>
              <a:rPr lang="en-US" altLang="en-US" dirty="0" err="1"/>
              <a:t>Rcam_x</a:t>
            </a:r>
            <a:endParaRPr lang="en-US" altLang="en-US" dirty="0"/>
          </a:p>
          <a:p>
            <a:r>
              <a:rPr lang="en-US" altLang="en-US" dirty="0" err="1"/>
              <a:t>Rc</a:t>
            </a:r>
            <a:r>
              <a:rPr lang="en-US" altLang="en-US" dirty="0"/>
              <a:t>=transpose(</a:t>
            </a:r>
            <a:r>
              <a:rPr lang="en-US" altLang="en-US" dirty="0" err="1"/>
              <a:t>Rcam</a:t>
            </a:r>
            <a:r>
              <a:rPr lang="en-US" altLang="en-US" dirty="0"/>
              <a:t>)=(</a:t>
            </a:r>
            <a:r>
              <a:rPr lang="en-US" altLang="en-US" dirty="0" err="1"/>
              <a:t>Rcam_z</a:t>
            </a:r>
            <a:r>
              <a:rPr lang="en-US" altLang="en-US" dirty="0"/>
              <a:t>*</a:t>
            </a:r>
            <a:r>
              <a:rPr lang="en-US" altLang="en-US" dirty="0" err="1"/>
              <a:t>Rcam_y</a:t>
            </a:r>
            <a:r>
              <a:rPr lang="en-US" altLang="en-US" dirty="0"/>
              <a:t>*</a:t>
            </a:r>
            <a:r>
              <a:rPr lang="en-US" altLang="en-US" dirty="0" err="1"/>
              <a:t>Rcam_x</a:t>
            </a:r>
            <a:r>
              <a:rPr lang="en-US" altLang="en-US" dirty="0"/>
              <a:t>)</a:t>
            </a:r>
            <a:r>
              <a:rPr lang="en-US" altLang="en-US" baseline="30000" dirty="0"/>
              <a:t>T</a:t>
            </a:r>
          </a:p>
          <a:p>
            <a:r>
              <a:rPr lang="en-US" altLang="en-US" dirty="0"/>
              <a:t>=(</a:t>
            </a:r>
            <a:r>
              <a:rPr lang="en-US" altLang="en-US" dirty="0" err="1"/>
              <a:t>Rcam_x</a:t>
            </a:r>
            <a:r>
              <a:rPr lang="en-US" altLang="en-US" dirty="0"/>
              <a:t>)</a:t>
            </a:r>
            <a:r>
              <a:rPr lang="en-US" altLang="en-US" baseline="30000" dirty="0"/>
              <a:t>T</a:t>
            </a:r>
            <a:r>
              <a:rPr lang="en-US" altLang="en-US" dirty="0"/>
              <a:t>*(</a:t>
            </a:r>
            <a:r>
              <a:rPr lang="en-US" altLang="en-US" dirty="0" err="1"/>
              <a:t>Rcam_y</a:t>
            </a:r>
            <a:r>
              <a:rPr lang="en-US" altLang="en-US" dirty="0"/>
              <a:t>)</a:t>
            </a:r>
            <a:r>
              <a:rPr lang="en-US" altLang="en-US" baseline="30000" dirty="0"/>
              <a:t>T</a:t>
            </a:r>
            <a:r>
              <a:rPr lang="en-US" altLang="en-US" dirty="0"/>
              <a:t>*(</a:t>
            </a:r>
            <a:r>
              <a:rPr lang="en-US" altLang="en-US" dirty="0" err="1"/>
              <a:t>Rcam_z</a:t>
            </a:r>
            <a:r>
              <a:rPr lang="en-US" altLang="en-US" dirty="0"/>
              <a:t>)</a:t>
            </a:r>
            <a:r>
              <a:rPr lang="en-US" altLang="en-US" baseline="30000" dirty="0"/>
              <a:t>T</a:t>
            </a:r>
            <a:r>
              <a:rPr lang="en-US" altLang="en-US" dirty="0"/>
              <a:t> , since (AB)</a:t>
            </a:r>
            <a:r>
              <a:rPr lang="en-US" altLang="en-US" baseline="30000" dirty="0"/>
              <a:t>T=</a:t>
            </a:r>
            <a:r>
              <a:rPr lang="en-US" altLang="en-US" dirty="0"/>
              <a:t>B</a:t>
            </a:r>
            <a:r>
              <a:rPr lang="en-US" altLang="en-US" baseline="30000" dirty="0"/>
              <a:t>T</a:t>
            </a:r>
            <a:r>
              <a:rPr lang="en-US" altLang="en-US" dirty="0"/>
              <a:t>*A</a:t>
            </a:r>
            <a:r>
              <a:rPr lang="en-US" altLang="en-US" baseline="30000" dirty="0"/>
              <a:t>T</a:t>
            </a:r>
          </a:p>
          <a:p>
            <a:r>
              <a:rPr lang="en-US" altLang="en-US" dirty="0"/>
              <a:t>=</a:t>
            </a:r>
            <a:r>
              <a:rPr lang="en-US" altLang="en-US" dirty="0" err="1"/>
              <a:t>Rc_x</a:t>
            </a:r>
            <a:r>
              <a:rPr lang="en-US" altLang="en-US" dirty="0"/>
              <a:t>*</a:t>
            </a:r>
            <a:r>
              <a:rPr lang="en-US" altLang="en-US" dirty="0" err="1"/>
              <a:t>Rc_y</a:t>
            </a:r>
            <a:r>
              <a:rPr lang="en-US" altLang="en-US" dirty="0"/>
              <a:t>*</a:t>
            </a:r>
            <a:r>
              <a:rPr lang="en-US" altLang="en-US" dirty="0" err="1"/>
              <a:t>Rc_z</a:t>
            </a:r>
            <a:r>
              <a:rPr lang="en-US" altLang="en-US" dirty="0"/>
              <a:t>, because </a:t>
            </a:r>
            <a:r>
              <a:rPr lang="en-US" altLang="en-US" dirty="0" err="1"/>
              <a:t>Rc_x</a:t>
            </a:r>
            <a:r>
              <a:rPr lang="en-US" altLang="en-US" dirty="0"/>
              <a:t>=(</a:t>
            </a:r>
            <a:r>
              <a:rPr lang="en-US" altLang="en-US" dirty="0" err="1"/>
              <a:t>Rcam_x</a:t>
            </a:r>
            <a:r>
              <a:rPr lang="en-US" altLang="en-US" dirty="0"/>
              <a:t>)</a:t>
            </a:r>
            <a:r>
              <a:rPr lang="en-US" altLang="en-US" baseline="30000" dirty="0"/>
              <a:t>T</a:t>
            </a:r>
            <a:r>
              <a:rPr lang="en-US" altLang="en-US" dirty="0"/>
              <a:t> etc.</a:t>
            </a:r>
          </a:p>
        </p:txBody>
      </p:sp>
      <p:sp>
        <p:nvSpPr>
          <p:cNvPr id="2" name="Footer Placeholder 1"/>
          <p:cNvSpPr>
            <a:spLocks noGrp="1"/>
          </p:cNvSpPr>
          <p:nvPr>
            <p:ph type="ftr" sz="quarter" idx="11"/>
          </p:nvPr>
        </p:nvSpPr>
        <p:spPr/>
        <p:txBody>
          <a:bodyPr/>
          <a:lstStyle/>
          <a:p>
            <a:pPr>
              <a:defRPr/>
            </a:pPr>
            <a:r>
              <a:rPr lang="en-US"/>
              <a:t>Cameras v240117a</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58</a:t>
            </a:fld>
            <a:endParaRPr lang="en-US" altLang="en-US"/>
          </a:p>
        </p:txBody>
      </p:sp>
      <p:sp>
        <p:nvSpPr>
          <p:cNvPr id="4" name="TextBox 3">
            <a:extLst>
              <a:ext uri="{FF2B5EF4-FFF2-40B4-BE49-F238E27FC236}">
                <a16:creationId xmlns:a16="http://schemas.microsoft.com/office/drawing/2014/main" id="{07866CEE-52D8-2894-C8F7-36A76C170891}"/>
              </a:ext>
            </a:extLst>
          </p:cNvPr>
          <p:cNvSpPr txBox="1"/>
          <p:nvPr/>
        </p:nvSpPr>
        <p:spPr>
          <a:xfrm>
            <a:off x="1143000" y="5486400"/>
            <a:ext cx="7310014" cy="369332"/>
          </a:xfrm>
          <a:prstGeom prst="rect">
            <a:avLst/>
          </a:prstGeom>
          <a:noFill/>
        </p:spPr>
        <p:txBody>
          <a:bodyPr wrap="none" rtlCol="0">
            <a:spAutoFit/>
          </a:bodyPr>
          <a:lstStyle/>
          <a:p>
            <a:r>
              <a:rPr lang="en-HK" dirty="0">
                <a:solidFill>
                  <a:srgbClr val="FF0000"/>
                </a:solidFill>
              </a:rPr>
              <a:t>Note: </a:t>
            </a:r>
            <a:r>
              <a:rPr lang="en-HK" dirty="0" err="1">
                <a:solidFill>
                  <a:srgbClr val="FF0000"/>
                </a:solidFill>
              </a:rPr>
              <a:t>Rcam</a:t>
            </a:r>
            <a:r>
              <a:rPr lang="en-HK" dirty="0">
                <a:solidFill>
                  <a:srgbClr val="FF0000"/>
                </a:solidFill>
              </a:rPr>
              <a:t> and </a:t>
            </a:r>
            <a:r>
              <a:rPr lang="en-HK" dirty="0" err="1">
                <a:solidFill>
                  <a:srgbClr val="FF0000"/>
                </a:solidFill>
              </a:rPr>
              <a:t>Rc</a:t>
            </a:r>
            <a:r>
              <a:rPr lang="en-HK" dirty="0">
                <a:solidFill>
                  <a:srgbClr val="FF0000"/>
                </a:solidFill>
              </a:rPr>
              <a:t> are not the same; </a:t>
            </a:r>
            <a:r>
              <a:rPr lang="en-HK" dirty="0" err="1">
                <a:solidFill>
                  <a:srgbClr val="FF0000"/>
                </a:solidFill>
              </a:rPr>
              <a:t>Rc</a:t>
            </a:r>
            <a:r>
              <a:rPr lang="en-HK" dirty="0">
                <a:solidFill>
                  <a:srgbClr val="FF0000"/>
                </a:solidFill>
              </a:rPr>
              <a:t>=(</a:t>
            </a:r>
            <a:r>
              <a:rPr lang="en-HK" dirty="0" err="1">
                <a:solidFill>
                  <a:srgbClr val="FF0000"/>
                </a:solidFill>
              </a:rPr>
              <a:t>Rcam</a:t>
            </a:r>
            <a:r>
              <a:rPr lang="en-HK" dirty="0">
                <a:solidFill>
                  <a:srgbClr val="FF0000"/>
                </a:solidFill>
              </a:rPr>
              <a:t>)</a:t>
            </a:r>
            <a:r>
              <a:rPr lang="en-HK" baseline="30000" dirty="0">
                <a:solidFill>
                  <a:srgbClr val="FF0000"/>
                </a:solidFill>
              </a:rPr>
              <a:t>-1</a:t>
            </a:r>
            <a:r>
              <a:rPr lang="en-HK" dirty="0">
                <a:solidFill>
                  <a:srgbClr val="FF0000"/>
                </a:solidFill>
              </a:rPr>
              <a:t>=(</a:t>
            </a:r>
            <a:r>
              <a:rPr lang="en-HK" dirty="0" err="1">
                <a:solidFill>
                  <a:srgbClr val="FF0000"/>
                </a:solidFill>
              </a:rPr>
              <a:t>Rcam</a:t>
            </a:r>
            <a:r>
              <a:rPr lang="en-HK" dirty="0">
                <a:solidFill>
                  <a:srgbClr val="FF0000"/>
                </a:solidFill>
              </a:rPr>
              <a:t>)</a:t>
            </a:r>
            <a:r>
              <a:rPr lang="en-HK" baseline="30000" dirty="0">
                <a:solidFill>
                  <a:srgbClr val="FF0000"/>
                </a:solidFill>
              </a:rPr>
              <a:t>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638800" y="2362200"/>
            <a:ext cx="3048000" cy="1828800"/>
          </a:xfrm>
          <a:ln>
            <a:solidFill>
              <a:schemeClr val="accent1">
                <a:shade val="50000"/>
              </a:schemeClr>
            </a:solidFill>
          </a:ln>
        </p:spPr>
        <p:txBody>
          <a:bodyPr/>
          <a:lstStyle/>
          <a:p>
            <a:pPr algn="l">
              <a:defRPr/>
            </a:pPr>
            <a:r>
              <a:rPr lang="en-US" sz="2400" dirty="0" err="1">
                <a:ea typeface="新細明體" pitchFamily="18" charset="-120"/>
              </a:rPr>
              <a:t>Matlab</a:t>
            </a:r>
            <a:r>
              <a:rPr lang="en-US" sz="2400" dirty="0">
                <a:ea typeface="新細明體" pitchFamily="18" charset="-120"/>
              </a:rPr>
              <a:t> program for </a:t>
            </a:r>
            <a:r>
              <a:rPr lang="en-US" sz="2400" dirty="0" err="1">
                <a:ea typeface="新細明體" pitchFamily="18" charset="-120"/>
              </a:rPr>
              <a:t>Rc</a:t>
            </a:r>
            <a:br>
              <a:rPr lang="en-US" sz="2400" dirty="0">
                <a:ea typeface="新細明體" pitchFamily="18" charset="-120"/>
              </a:rPr>
            </a:br>
            <a:r>
              <a:rPr lang="en-US" sz="2400" dirty="0">
                <a:ea typeface="新細明體" pitchFamily="18" charset="-120"/>
              </a:rPr>
              <a:t>Used the </a:t>
            </a:r>
            <a:r>
              <a:rPr lang="en-US" sz="2400" dirty="0" err="1">
                <a:ea typeface="新細明體" pitchFamily="18" charset="-120"/>
              </a:rPr>
              <a:t>Matlab</a:t>
            </a:r>
            <a:r>
              <a:rPr lang="en-US" sz="2400" dirty="0">
                <a:ea typeface="新細明體" pitchFamily="18" charset="-120"/>
              </a:rPr>
              <a:t>/symbolic processor to create the transformation matrix</a:t>
            </a:r>
          </a:p>
        </p:txBody>
      </p:sp>
      <p:sp>
        <p:nvSpPr>
          <p:cNvPr id="46083" name="Content Placeholder 2"/>
          <p:cNvSpPr>
            <a:spLocks noGrp="1"/>
          </p:cNvSpPr>
          <p:nvPr>
            <p:ph sz="half" idx="1"/>
          </p:nvPr>
        </p:nvSpPr>
        <p:spPr>
          <a:xfrm>
            <a:off x="609600" y="615253"/>
            <a:ext cx="8153400" cy="5867400"/>
          </a:xfrm>
        </p:spPr>
        <p:txBody>
          <a:bodyPr/>
          <a:lstStyle/>
          <a:p>
            <a:r>
              <a:rPr lang="en-US" altLang="en-US" sz="1400" dirty="0">
                <a:ea typeface="新細明體" pitchFamily="18" charset="-120"/>
              </a:rPr>
              <a:t>% ---- </a:t>
            </a:r>
            <a:r>
              <a:rPr lang="en-US" altLang="en-US" sz="1400" dirty="0" err="1">
                <a:ea typeface="新細明體" pitchFamily="18" charset="-120"/>
              </a:rPr>
              <a:t>matlab</a:t>
            </a:r>
            <a:r>
              <a:rPr lang="en-US" altLang="en-US" sz="1400" dirty="0">
                <a:ea typeface="新細明體" pitchFamily="18" charset="-120"/>
              </a:rPr>
              <a:t> demo: camera position change ----------------------</a:t>
            </a:r>
          </a:p>
          <a:p>
            <a:r>
              <a:rPr lang="en-US" altLang="en-US" sz="1400" dirty="0">
                <a:ea typeface="新細明體" pitchFamily="18" charset="-120"/>
              </a:rPr>
              <a:t>%</a:t>
            </a:r>
            <a:r>
              <a:rPr lang="en-US" altLang="en-US" sz="1400" dirty="0" err="1">
                <a:ea typeface="新細明體" pitchFamily="18" charset="-120"/>
              </a:rPr>
              <a:t>Init</a:t>
            </a:r>
            <a:r>
              <a:rPr lang="en-US" altLang="en-US" sz="1400" dirty="0">
                <a:ea typeface="新細明體" pitchFamily="18" charset="-120"/>
              </a:rPr>
              <a:t> position of the camera</a:t>
            </a:r>
          </a:p>
          <a:p>
            <a:r>
              <a:rPr lang="en-US" altLang="en-US" sz="1400" dirty="0">
                <a:ea typeface="新細明體" pitchFamily="18" charset="-120"/>
              </a:rPr>
              <a:t>%A camera is normally at eye(3)(Identity matrix of 3x3), no rotate  in world coord.sys,</a:t>
            </a:r>
          </a:p>
          <a:p>
            <a:r>
              <a:rPr lang="en-US" altLang="en-US" sz="1400" dirty="0">
                <a:ea typeface="新細明體" pitchFamily="18" charset="-120"/>
              </a:rPr>
              <a:t>%rotated vs 3 axes: </a:t>
            </a:r>
            <a:r>
              <a:rPr lang="en-US" altLang="en-US" sz="1400" dirty="0" err="1">
                <a:ea typeface="新細明體" pitchFamily="18" charset="-120"/>
              </a:rPr>
              <a:t>an_x,an_y,an_z</a:t>
            </a:r>
            <a:r>
              <a:rPr lang="en-US" altLang="en-US" sz="1400" dirty="0">
                <a:ea typeface="新細明體" pitchFamily="18" charset="-120"/>
              </a:rPr>
              <a:t> (</a:t>
            </a:r>
            <a:r>
              <a:rPr lang="en-US" altLang="en-US" sz="1400" dirty="0" err="1">
                <a:ea typeface="新細明體" pitchFamily="18" charset="-120"/>
              </a:rPr>
              <a:t>an_z</a:t>
            </a:r>
            <a:r>
              <a:rPr lang="en-US" altLang="en-US" sz="1400" dirty="0">
                <a:ea typeface="新細明體" pitchFamily="18" charset="-120"/>
              </a:rPr>
              <a:t> first, </a:t>
            </a:r>
            <a:r>
              <a:rPr lang="en-US" altLang="en-US" sz="1400" dirty="0" err="1">
                <a:ea typeface="新細明體" pitchFamily="18" charset="-120"/>
              </a:rPr>
              <a:t>an_y</a:t>
            </a:r>
            <a:r>
              <a:rPr lang="en-US" altLang="en-US" sz="1400" dirty="0">
                <a:ea typeface="新細明體" pitchFamily="18" charset="-120"/>
              </a:rPr>
              <a:t> second, </a:t>
            </a:r>
            <a:r>
              <a:rPr lang="en-US" altLang="en-US" sz="1400" dirty="0" err="1">
                <a:ea typeface="新細明體" pitchFamily="18" charset="-120"/>
              </a:rPr>
              <a:t>an_x</a:t>
            </a:r>
            <a:r>
              <a:rPr lang="en-US" altLang="en-US" sz="1400" dirty="0">
                <a:ea typeface="新細明體" pitchFamily="18" charset="-120"/>
              </a:rPr>
              <a:t> third here),to a new (camera) </a:t>
            </a:r>
            <a:r>
              <a:rPr lang="en-US" altLang="en-US" sz="1400" dirty="0" err="1">
                <a:ea typeface="新細明體" pitchFamily="18" charset="-120"/>
              </a:rPr>
              <a:t>coord</a:t>
            </a:r>
            <a:r>
              <a:rPr lang="en-US" altLang="en-US" sz="1400" dirty="0">
                <a:ea typeface="新細明體" pitchFamily="18" charset="-120"/>
              </a:rPr>
              <a:t> sys.</a:t>
            </a:r>
          </a:p>
          <a:p>
            <a:r>
              <a:rPr lang="en-US" altLang="en-US" sz="1400" dirty="0">
                <a:ea typeface="新細明體" pitchFamily="18" charset="-120"/>
              </a:rPr>
              <a:t>%</a:t>
            </a:r>
            <a:r>
              <a:rPr lang="en-US" altLang="en-US" sz="1400" dirty="0" err="1">
                <a:ea typeface="新細明體" pitchFamily="18" charset="-120"/>
              </a:rPr>
              <a:t>Rc</a:t>
            </a:r>
            <a:r>
              <a:rPr lang="en-US" altLang="en-US" sz="1400" dirty="0">
                <a:ea typeface="新細明體" pitchFamily="18" charset="-120"/>
              </a:rPr>
              <a:t> will bring a vector in world </a:t>
            </a:r>
            <a:r>
              <a:rPr lang="en-US" altLang="en-US" sz="1400" dirty="0" err="1">
                <a:ea typeface="新細明體" pitchFamily="18" charset="-120"/>
              </a:rPr>
              <a:t>coord</a:t>
            </a:r>
            <a:r>
              <a:rPr lang="en-US" altLang="en-US" sz="1400" dirty="0">
                <a:ea typeface="新細明體" pitchFamily="18" charset="-120"/>
              </a:rPr>
              <a:t>. to camera </a:t>
            </a:r>
            <a:r>
              <a:rPr lang="en-US" altLang="en-US" sz="1400" dirty="0" err="1">
                <a:ea typeface="新細明體" pitchFamily="18" charset="-120"/>
              </a:rPr>
              <a:t>coord</a:t>
            </a:r>
            <a:r>
              <a:rPr lang="en-US" altLang="en-US" sz="1400" dirty="0">
                <a:ea typeface="新細明體" pitchFamily="18" charset="-120"/>
              </a:rPr>
              <a:t>. Such that</a:t>
            </a:r>
          </a:p>
          <a:p>
            <a:r>
              <a:rPr lang="en-US" altLang="en-US" sz="1400" dirty="0">
                <a:ea typeface="新細明體" pitchFamily="18" charset="-120"/>
              </a:rPr>
              <a:t>%so Pc=</a:t>
            </a:r>
            <a:r>
              <a:rPr lang="en-US" altLang="en-US" sz="1400" dirty="0" err="1">
                <a:ea typeface="新細明體" pitchFamily="18" charset="-120"/>
              </a:rPr>
              <a:t>Rc</a:t>
            </a:r>
            <a:r>
              <a:rPr lang="en-US" altLang="en-US" sz="1400" dirty="0">
                <a:ea typeface="新細明體" pitchFamily="18" charset="-120"/>
              </a:rPr>
              <a:t>*Pw, Pw is a vector in world, Pc is the same vector in cam. sys.</a:t>
            </a:r>
          </a:p>
          <a:p>
            <a:r>
              <a:rPr lang="en-US" altLang="en-US" sz="1400" dirty="0" err="1">
                <a:ea typeface="新細明體" pitchFamily="18" charset="-120"/>
              </a:rPr>
              <a:t>syms</a:t>
            </a:r>
            <a:r>
              <a:rPr lang="en-US" altLang="en-US" sz="1400" dirty="0">
                <a:ea typeface="新細明體" pitchFamily="18" charset="-120"/>
              </a:rPr>
              <a:t> </a:t>
            </a:r>
            <a:r>
              <a:rPr lang="en-US" altLang="en-US" sz="1400" dirty="0" err="1">
                <a:ea typeface="新細明體" pitchFamily="18" charset="-120"/>
              </a:rPr>
              <a:t>an_x</a:t>
            </a:r>
            <a:r>
              <a:rPr lang="en-US" altLang="en-US" sz="1400" dirty="0">
                <a:ea typeface="新細明體" pitchFamily="18" charset="-120"/>
              </a:rPr>
              <a:t> </a:t>
            </a:r>
            <a:r>
              <a:rPr lang="en-US" altLang="en-US" sz="1400" dirty="0" err="1">
                <a:ea typeface="新細明體" pitchFamily="18" charset="-120"/>
              </a:rPr>
              <a:t>an_y</a:t>
            </a:r>
            <a:r>
              <a:rPr lang="en-US" altLang="en-US" sz="1400" dirty="0">
                <a:ea typeface="新細明體" pitchFamily="18" charset="-120"/>
              </a:rPr>
              <a:t> </a:t>
            </a:r>
            <a:r>
              <a:rPr lang="en-US" altLang="en-US" sz="1400" dirty="0" err="1">
                <a:ea typeface="新細明體" pitchFamily="18" charset="-120"/>
              </a:rPr>
              <a:t>an_z</a:t>
            </a:r>
            <a:endParaRPr lang="en-US" altLang="en-US" sz="1400" dirty="0">
              <a:ea typeface="新細明體" pitchFamily="18" charset="-120"/>
            </a:endParaRPr>
          </a:p>
          <a:p>
            <a:r>
              <a:rPr lang="en-US" altLang="en-US" sz="1400" dirty="0" err="1">
                <a:ea typeface="新細明體" pitchFamily="18" charset="-120"/>
              </a:rPr>
              <a:t>Rc_z</a:t>
            </a:r>
            <a:r>
              <a:rPr lang="en-US" altLang="en-US" sz="1400" dirty="0">
                <a:ea typeface="新細明體" pitchFamily="18" charset="-120"/>
              </a:rPr>
              <a:t>=[cos(</a:t>
            </a:r>
            <a:r>
              <a:rPr lang="en-US" altLang="en-US" sz="1400" dirty="0" err="1">
                <a:ea typeface="新細明體" pitchFamily="18" charset="-120"/>
              </a:rPr>
              <a:t>an_z</a:t>
            </a:r>
            <a:r>
              <a:rPr lang="en-US" altLang="en-US" sz="1400" dirty="0">
                <a:ea typeface="新細明體" pitchFamily="18" charset="-120"/>
              </a:rPr>
              <a:t>)   sin(</a:t>
            </a:r>
            <a:r>
              <a:rPr lang="en-US" altLang="en-US" sz="1400" dirty="0" err="1">
                <a:ea typeface="新細明體" pitchFamily="18" charset="-120"/>
              </a:rPr>
              <a:t>an_z</a:t>
            </a:r>
            <a:r>
              <a:rPr lang="en-US" altLang="en-US" sz="1400" dirty="0">
                <a:ea typeface="新細明體" pitchFamily="18" charset="-120"/>
              </a:rPr>
              <a:t>)   0</a:t>
            </a:r>
          </a:p>
          <a:p>
            <a:r>
              <a:rPr lang="en-US" altLang="en-US" sz="1400" dirty="0">
                <a:ea typeface="新細明體" pitchFamily="18" charset="-120"/>
              </a:rPr>
              <a:t>        -sin(</a:t>
            </a:r>
            <a:r>
              <a:rPr lang="en-US" altLang="en-US" sz="1400" dirty="0" err="1">
                <a:ea typeface="新細明體" pitchFamily="18" charset="-120"/>
              </a:rPr>
              <a:t>an_z</a:t>
            </a:r>
            <a:r>
              <a:rPr lang="en-US" altLang="en-US" sz="1400" dirty="0">
                <a:ea typeface="新細明體" pitchFamily="18" charset="-120"/>
              </a:rPr>
              <a:t>)   cos(</a:t>
            </a:r>
            <a:r>
              <a:rPr lang="en-US" altLang="en-US" sz="1400" dirty="0" err="1">
                <a:ea typeface="新細明體" pitchFamily="18" charset="-120"/>
              </a:rPr>
              <a:t>an_z</a:t>
            </a:r>
            <a:r>
              <a:rPr lang="en-US" altLang="en-US" sz="1400" dirty="0">
                <a:ea typeface="新細明體" pitchFamily="18" charset="-120"/>
              </a:rPr>
              <a:t>)   0</a:t>
            </a:r>
          </a:p>
          <a:p>
            <a:r>
              <a:rPr lang="en-US" altLang="en-US" sz="1400" dirty="0">
                <a:ea typeface="新細明體" pitchFamily="18" charset="-120"/>
              </a:rPr>
              <a:t>         0           0           1]</a:t>
            </a:r>
          </a:p>
          <a:p>
            <a:r>
              <a:rPr lang="en-US" altLang="en-US" sz="1400" dirty="0" err="1">
                <a:ea typeface="新細明體" pitchFamily="18" charset="-120"/>
              </a:rPr>
              <a:t>Rc_y</a:t>
            </a:r>
            <a:r>
              <a:rPr lang="en-US" altLang="en-US" sz="1400" dirty="0">
                <a:ea typeface="新細明體" pitchFamily="18" charset="-120"/>
              </a:rPr>
              <a:t>=[cos(</a:t>
            </a:r>
            <a:r>
              <a:rPr lang="en-US" altLang="en-US" sz="1400" dirty="0" err="1">
                <a:ea typeface="新細明體" pitchFamily="18" charset="-120"/>
              </a:rPr>
              <a:t>an_y</a:t>
            </a:r>
            <a:r>
              <a:rPr lang="en-US" altLang="en-US" sz="1400" dirty="0">
                <a:ea typeface="新細明體" pitchFamily="18" charset="-120"/>
              </a:rPr>
              <a:t>)   0           -sin(</a:t>
            </a:r>
            <a:r>
              <a:rPr lang="en-US" altLang="en-US" sz="1400" dirty="0" err="1">
                <a:ea typeface="新細明體" pitchFamily="18" charset="-120"/>
              </a:rPr>
              <a:t>an_y</a:t>
            </a:r>
            <a:r>
              <a:rPr lang="en-US" altLang="en-US" sz="1400" dirty="0">
                <a:ea typeface="新細明體" pitchFamily="18" charset="-120"/>
              </a:rPr>
              <a:t>)</a:t>
            </a:r>
          </a:p>
          <a:p>
            <a:r>
              <a:rPr lang="en-US" altLang="en-US" sz="1400" dirty="0">
                <a:ea typeface="新細明體" pitchFamily="18" charset="-120"/>
              </a:rPr>
              <a:t>                0           1           0</a:t>
            </a:r>
          </a:p>
          <a:p>
            <a:r>
              <a:rPr lang="en-US" altLang="en-US" sz="1400" dirty="0">
                <a:ea typeface="新細明體" pitchFamily="18" charset="-120"/>
              </a:rPr>
              <a:t>         sin(</a:t>
            </a:r>
            <a:r>
              <a:rPr lang="en-US" altLang="en-US" sz="1400" dirty="0" err="1">
                <a:ea typeface="新細明體" pitchFamily="18" charset="-120"/>
              </a:rPr>
              <a:t>an_y</a:t>
            </a:r>
            <a:r>
              <a:rPr lang="en-US" altLang="en-US" sz="1400" dirty="0">
                <a:ea typeface="新細明體" pitchFamily="18" charset="-120"/>
              </a:rPr>
              <a:t>)    0           cos(</a:t>
            </a:r>
            <a:r>
              <a:rPr lang="en-US" altLang="en-US" sz="1400" dirty="0" err="1">
                <a:ea typeface="新細明體" pitchFamily="18" charset="-120"/>
              </a:rPr>
              <a:t>an_y</a:t>
            </a:r>
            <a:r>
              <a:rPr lang="en-US" altLang="en-US" sz="1400" dirty="0">
                <a:ea typeface="新細明體" pitchFamily="18" charset="-120"/>
              </a:rPr>
              <a:t>)]</a:t>
            </a:r>
          </a:p>
          <a:p>
            <a:r>
              <a:rPr lang="en-US" altLang="en-US" sz="1400" dirty="0" err="1">
                <a:ea typeface="新細明體" pitchFamily="18" charset="-120"/>
              </a:rPr>
              <a:t>Rc_x</a:t>
            </a:r>
            <a:r>
              <a:rPr lang="en-US" altLang="en-US" sz="1400" dirty="0">
                <a:ea typeface="新細明體" pitchFamily="18" charset="-120"/>
              </a:rPr>
              <a:t>=[1                   0            0</a:t>
            </a:r>
          </a:p>
          <a:p>
            <a:r>
              <a:rPr lang="en-US" altLang="en-US" sz="1400" dirty="0">
                <a:ea typeface="新細明體" pitchFamily="18" charset="-120"/>
              </a:rPr>
              <a:t>        0                   cos(</a:t>
            </a:r>
            <a:r>
              <a:rPr lang="en-US" altLang="en-US" sz="1400" dirty="0" err="1">
                <a:ea typeface="新細明體" pitchFamily="18" charset="-120"/>
              </a:rPr>
              <a:t>an_x</a:t>
            </a:r>
            <a:r>
              <a:rPr lang="en-US" altLang="en-US" sz="1400" dirty="0">
                <a:ea typeface="新細明體" pitchFamily="18" charset="-120"/>
              </a:rPr>
              <a:t>)   sin(</a:t>
            </a:r>
            <a:r>
              <a:rPr lang="en-US" altLang="en-US" sz="1400" dirty="0" err="1">
                <a:ea typeface="新細明體" pitchFamily="18" charset="-120"/>
              </a:rPr>
              <a:t>an_x</a:t>
            </a:r>
            <a:r>
              <a:rPr lang="en-US" altLang="en-US" sz="1400" dirty="0">
                <a:ea typeface="新細明體" pitchFamily="18" charset="-120"/>
              </a:rPr>
              <a:t>)</a:t>
            </a:r>
          </a:p>
          <a:p>
            <a:r>
              <a:rPr lang="en-US" altLang="en-US" sz="1400" dirty="0">
                <a:ea typeface="新細明體" pitchFamily="18" charset="-120"/>
              </a:rPr>
              <a:t>        0                   -sin(</a:t>
            </a:r>
            <a:r>
              <a:rPr lang="en-US" altLang="en-US" sz="1400" dirty="0" err="1">
                <a:ea typeface="新細明體" pitchFamily="18" charset="-120"/>
              </a:rPr>
              <a:t>an_x</a:t>
            </a:r>
            <a:r>
              <a:rPr lang="en-US" altLang="en-US" sz="1400" dirty="0">
                <a:ea typeface="新細明體" pitchFamily="18" charset="-120"/>
              </a:rPr>
              <a:t>)  cos(</a:t>
            </a:r>
            <a:r>
              <a:rPr lang="en-US" altLang="en-US" sz="1400" dirty="0" err="1">
                <a:ea typeface="新細明體" pitchFamily="18" charset="-120"/>
              </a:rPr>
              <a:t>an_x</a:t>
            </a:r>
            <a:r>
              <a:rPr lang="en-US" altLang="en-US" sz="1400" dirty="0">
                <a:ea typeface="新細明體" pitchFamily="18" charset="-120"/>
              </a:rPr>
              <a:t>)]</a:t>
            </a:r>
          </a:p>
          <a:p>
            <a:r>
              <a:rPr lang="en-US" altLang="en-US" sz="1400" dirty="0" err="1">
                <a:ea typeface="新細明體" pitchFamily="18" charset="-120"/>
              </a:rPr>
              <a:t>Rc</a:t>
            </a:r>
            <a:r>
              <a:rPr lang="en-US" altLang="en-US" sz="1400" dirty="0">
                <a:ea typeface="新細明體" pitchFamily="18" charset="-120"/>
              </a:rPr>
              <a:t> = </a:t>
            </a:r>
            <a:r>
              <a:rPr lang="en-US" altLang="en-US" sz="1400" dirty="0" err="1">
                <a:ea typeface="新細明體" pitchFamily="18" charset="-120"/>
              </a:rPr>
              <a:t>Rc_x</a:t>
            </a:r>
            <a:r>
              <a:rPr lang="en-US" altLang="en-US" sz="1400" dirty="0">
                <a:ea typeface="新細明體" pitchFamily="18" charset="-120"/>
              </a:rPr>
              <a:t>*</a:t>
            </a:r>
            <a:r>
              <a:rPr lang="en-US" altLang="en-US" sz="1400" dirty="0" err="1">
                <a:ea typeface="新細明體" pitchFamily="18" charset="-120"/>
              </a:rPr>
              <a:t>Rc_y</a:t>
            </a:r>
            <a:r>
              <a:rPr lang="en-US" altLang="en-US" sz="1400" dirty="0">
                <a:ea typeface="新細明體" pitchFamily="18" charset="-120"/>
              </a:rPr>
              <a:t>*</a:t>
            </a:r>
            <a:r>
              <a:rPr lang="en-US" altLang="en-US" sz="1400" dirty="0" err="1">
                <a:ea typeface="新細明體" pitchFamily="18" charset="-120"/>
              </a:rPr>
              <a:t>Rc_z</a:t>
            </a:r>
            <a:r>
              <a:rPr lang="en-US" altLang="en-US" sz="1400" dirty="0">
                <a:ea typeface="新細明體" pitchFamily="18" charset="-120"/>
              </a:rPr>
              <a:t> % For </a:t>
            </a:r>
            <a:r>
              <a:rPr lang="en-US" altLang="en-US" sz="1400" dirty="0" err="1">
                <a:ea typeface="新細明體" pitchFamily="18" charset="-120"/>
              </a:rPr>
              <a:t>Rcam</a:t>
            </a:r>
            <a:r>
              <a:rPr lang="en-US" altLang="en-US" sz="1400" dirty="0">
                <a:ea typeface="新細明體" pitchFamily="18" charset="-120"/>
              </a:rPr>
              <a:t>, the camera moves around x-axis first, then  y-axis, finally z-axis </a:t>
            </a:r>
          </a:p>
          <a:p>
            <a:r>
              <a:rPr lang="en-US" altLang="en-US" sz="1400" dirty="0">
                <a:ea typeface="新細明體" pitchFamily="18" charset="-120"/>
              </a:rPr>
              <a:t>% (assume extrinsic rotation), therefore </a:t>
            </a:r>
            <a:r>
              <a:rPr lang="en-US" altLang="en-US" sz="1400" dirty="0" err="1">
                <a:ea typeface="新細明體" pitchFamily="18" charset="-120"/>
              </a:rPr>
              <a:t>Rcam</a:t>
            </a:r>
            <a:r>
              <a:rPr lang="en-US" altLang="en-US" sz="1400" dirty="0">
                <a:ea typeface="新細明體" pitchFamily="18" charset="-120"/>
              </a:rPr>
              <a:t> = *</a:t>
            </a:r>
            <a:r>
              <a:rPr lang="en-US" altLang="en-US" sz="1400" dirty="0" err="1">
                <a:ea typeface="新細明體" pitchFamily="18" charset="-120"/>
              </a:rPr>
              <a:t>Rcam_z</a:t>
            </a:r>
            <a:r>
              <a:rPr lang="en-US" altLang="en-US" sz="1400" dirty="0">
                <a:ea typeface="新細明體" pitchFamily="18" charset="-120"/>
              </a:rPr>
              <a:t>*</a:t>
            </a:r>
            <a:r>
              <a:rPr lang="en-US" altLang="en-US" sz="1400" dirty="0" err="1">
                <a:ea typeface="新細明體" pitchFamily="18" charset="-120"/>
              </a:rPr>
              <a:t>Rcam_y</a:t>
            </a:r>
            <a:r>
              <a:rPr lang="en-US" altLang="en-US" sz="1400" dirty="0">
                <a:ea typeface="新細明體" pitchFamily="18" charset="-120"/>
              </a:rPr>
              <a:t>*</a:t>
            </a:r>
            <a:r>
              <a:rPr lang="en-US" altLang="en-US" sz="1400" dirty="0" err="1">
                <a:ea typeface="新細明體" pitchFamily="18" charset="-120"/>
              </a:rPr>
              <a:t>Rcam_x</a:t>
            </a:r>
            <a:r>
              <a:rPr lang="en-US" altLang="en-US" sz="1400" dirty="0">
                <a:ea typeface="新細明體" pitchFamily="18" charset="-120"/>
              </a:rPr>
              <a:t>,  since </a:t>
            </a:r>
            <a:r>
              <a:rPr lang="en-US" altLang="en-US" sz="1400" dirty="0" err="1">
                <a:ea typeface="新細明體" pitchFamily="18" charset="-120"/>
              </a:rPr>
              <a:t>Rc</a:t>
            </a:r>
            <a:r>
              <a:rPr lang="en-US" altLang="en-US" sz="1400" dirty="0">
                <a:ea typeface="新細明體" pitchFamily="18" charset="-120"/>
              </a:rPr>
              <a:t>=inverse(</a:t>
            </a:r>
            <a:r>
              <a:rPr lang="en-US" altLang="en-US" sz="1400" dirty="0" err="1">
                <a:ea typeface="新細明體" pitchFamily="18" charset="-120"/>
              </a:rPr>
              <a:t>Rcam</a:t>
            </a:r>
            <a:r>
              <a:rPr lang="en-US" altLang="en-US" sz="1400" dirty="0">
                <a:ea typeface="新細明體" pitchFamily="18" charset="-120"/>
              </a:rPr>
              <a:t>) , </a:t>
            </a:r>
          </a:p>
          <a:p>
            <a:r>
              <a:rPr lang="en-US" altLang="en-US" sz="1400" dirty="0">
                <a:ea typeface="新細明體" pitchFamily="18" charset="-120"/>
              </a:rPr>
              <a:t>% so </a:t>
            </a:r>
            <a:r>
              <a:rPr lang="en-US" altLang="en-US" sz="1400" dirty="0" err="1">
                <a:ea typeface="新細明體" pitchFamily="18" charset="-120"/>
              </a:rPr>
              <a:t>Rc</a:t>
            </a:r>
            <a:r>
              <a:rPr lang="en-US" altLang="en-US" sz="1400" dirty="0">
                <a:ea typeface="新細明體" pitchFamily="18" charset="-120"/>
              </a:rPr>
              <a:t>= </a:t>
            </a:r>
            <a:r>
              <a:rPr lang="en-US" altLang="en-US" sz="1400" dirty="0" err="1">
                <a:ea typeface="新細明體" pitchFamily="18" charset="-120"/>
              </a:rPr>
              <a:t>Rc_x</a:t>
            </a:r>
            <a:r>
              <a:rPr lang="en-US" altLang="en-US" sz="1400" dirty="0">
                <a:ea typeface="新細明體" pitchFamily="18" charset="-120"/>
              </a:rPr>
              <a:t>*</a:t>
            </a:r>
            <a:r>
              <a:rPr lang="en-US" altLang="en-US" sz="1400" dirty="0" err="1">
                <a:ea typeface="新細明體" pitchFamily="18" charset="-120"/>
              </a:rPr>
              <a:t>Rc_y</a:t>
            </a:r>
            <a:r>
              <a:rPr lang="en-US" altLang="en-US" sz="1400" dirty="0">
                <a:ea typeface="新細明體" pitchFamily="18" charset="-120"/>
              </a:rPr>
              <a:t>*</a:t>
            </a:r>
            <a:r>
              <a:rPr lang="en-US" altLang="en-US" sz="1400" dirty="0" err="1">
                <a:ea typeface="新細明體" pitchFamily="18" charset="-120"/>
              </a:rPr>
              <a:t>Rc_z</a:t>
            </a:r>
            <a:r>
              <a:rPr lang="en-US" altLang="en-US" sz="1400" dirty="0">
                <a:ea typeface="新細明體" pitchFamily="18" charset="-120"/>
              </a:rPr>
              <a:t> </a:t>
            </a:r>
          </a:p>
          <a:p>
            <a:r>
              <a:rPr lang="pt-BR" altLang="en-US" sz="1400" dirty="0">
                <a:ea typeface="新細明體" pitchFamily="18" charset="-120"/>
              </a:rPr>
              <a:t>%Properties transpose(R)*R=I, inverse(R)*R=I, inverse(R)=transpose(R), det(R)=I .</a:t>
            </a:r>
          </a:p>
          <a:p>
            <a:r>
              <a:rPr lang="en-US" altLang="en-US" sz="1000" dirty="0" err="1">
                <a:ea typeface="新細明體" pitchFamily="18" charset="-120"/>
              </a:rPr>
              <a:t>Rc</a:t>
            </a:r>
            <a:r>
              <a:rPr lang="en-US" altLang="en-US" sz="1000" dirty="0">
                <a:ea typeface="新細明體" pitchFamily="18" charset="-120"/>
              </a:rPr>
              <a:t> =</a:t>
            </a:r>
          </a:p>
          <a:p>
            <a:r>
              <a:rPr lang="en-US" altLang="en-US" sz="1000" dirty="0">
                <a:ea typeface="新細明體" pitchFamily="18" charset="-120"/>
              </a:rPr>
              <a:t> </a:t>
            </a:r>
          </a:p>
          <a:p>
            <a:r>
              <a:rPr lang="en-US" altLang="en-US" sz="1000" dirty="0">
                <a:ea typeface="新細明體" pitchFamily="18" charset="-120"/>
              </a:rPr>
              <a:t>[                                 cos(</a:t>
            </a:r>
            <a:r>
              <a:rPr lang="en-US" altLang="en-US" sz="1000" dirty="0" err="1">
                <a:ea typeface="新細明體" pitchFamily="18" charset="-120"/>
              </a:rPr>
              <a:t>an_y</a:t>
            </a:r>
            <a:r>
              <a:rPr lang="en-US" altLang="en-US" sz="1000" dirty="0">
                <a:ea typeface="新細明體" pitchFamily="18" charset="-120"/>
              </a:rPr>
              <a:t>)*cos(</a:t>
            </a:r>
            <a:r>
              <a:rPr lang="en-US" altLang="en-US" sz="1000" dirty="0" err="1">
                <a:ea typeface="新細明體" pitchFamily="18" charset="-120"/>
              </a:rPr>
              <a:t>an_z</a:t>
            </a:r>
            <a:r>
              <a:rPr lang="en-US" altLang="en-US" sz="1000" dirty="0">
                <a:ea typeface="新細明體" pitchFamily="18" charset="-120"/>
              </a:rPr>
              <a:t>),                                 cos(</a:t>
            </a:r>
            <a:r>
              <a:rPr lang="en-US" altLang="en-US" sz="1000" dirty="0" err="1">
                <a:ea typeface="新細明體" pitchFamily="18" charset="-120"/>
              </a:rPr>
              <a:t>an_y</a:t>
            </a:r>
            <a:r>
              <a:rPr lang="en-US" altLang="en-US" sz="1000" dirty="0">
                <a:ea typeface="新細明體" pitchFamily="18" charset="-120"/>
              </a:rPr>
              <a:t>)*sin(</a:t>
            </a:r>
            <a:r>
              <a:rPr lang="en-US" altLang="en-US" sz="1000" dirty="0" err="1">
                <a:ea typeface="新細明體" pitchFamily="18" charset="-120"/>
              </a:rPr>
              <a:t>an_z</a:t>
            </a:r>
            <a:r>
              <a:rPr lang="en-US" altLang="en-US" sz="1000" dirty="0">
                <a:ea typeface="新細明體" pitchFamily="18" charset="-120"/>
              </a:rPr>
              <a:t>),          -sin(</a:t>
            </a:r>
            <a:r>
              <a:rPr lang="en-US" altLang="en-US" sz="1000" dirty="0" err="1">
                <a:ea typeface="新細明體" pitchFamily="18" charset="-120"/>
              </a:rPr>
              <a:t>an_y</a:t>
            </a:r>
            <a:r>
              <a:rPr lang="en-US" altLang="en-US" sz="1000" dirty="0">
                <a:ea typeface="新細明體" pitchFamily="18" charset="-120"/>
              </a:rPr>
              <a:t>)]</a:t>
            </a:r>
          </a:p>
          <a:p>
            <a:r>
              <a:rPr lang="en-US" altLang="en-US" sz="1000" dirty="0">
                <a:ea typeface="新細明體" pitchFamily="18" charset="-120"/>
              </a:rPr>
              <a:t>[ cos(</a:t>
            </a:r>
            <a:r>
              <a:rPr lang="en-US" altLang="en-US" sz="1000" dirty="0" err="1">
                <a:ea typeface="新細明體" pitchFamily="18" charset="-120"/>
              </a:rPr>
              <a:t>an_z</a:t>
            </a:r>
            <a:r>
              <a:rPr lang="en-US" altLang="en-US" sz="1000" dirty="0">
                <a:ea typeface="新細明體" pitchFamily="18" charset="-120"/>
              </a:rPr>
              <a:t>)*sin(</a:t>
            </a:r>
            <a:r>
              <a:rPr lang="en-US" altLang="en-US" sz="1000" dirty="0" err="1">
                <a:ea typeface="新細明體" pitchFamily="18" charset="-120"/>
              </a:rPr>
              <a:t>an_x</a:t>
            </a:r>
            <a:r>
              <a:rPr lang="en-US" altLang="en-US" sz="1000" dirty="0">
                <a:ea typeface="新細明體" pitchFamily="18" charset="-120"/>
              </a:rPr>
              <a:t>)*sin(</a:t>
            </a:r>
            <a:r>
              <a:rPr lang="en-US" altLang="en-US" sz="1000" dirty="0" err="1">
                <a:ea typeface="新細明體" pitchFamily="18" charset="-120"/>
              </a:rPr>
              <a:t>an_y</a:t>
            </a:r>
            <a:r>
              <a:rPr lang="en-US" altLang="en-US" sz="1000" dirty="0">
                <a:ea typeface="新細明體" pitchFamily="18" charset="-120"/>
              </a:rPr>
              <a:t>) - cos(</a:t>
            </a:r>
            <a:r>
              <a:rPr lang="en-US" altLang="en-US" sz="1000" dirty="0" err="1">
                <a:ea typeface="新細明體" pitchFamily="18" charset="-120"/>
              </a:rPr>
              <a:t>an_x</a:t>
            </a:r>
            <a:r>
              <a:rPr lang="en-US" altLang="en-US" sz="1000" dirty="0">
                <a:ea typeface="新細明體" pitchFamily="18" charset="-120"/>
              </a:rPr>
              <a:t>)*sin(</a:t>
            </a:r>
            <a:r>
              <a:rPr lang="en-US" altLang="en-US" sz="1000" dirty="0" err="1">
                <a:ea typeface="新細明體" pitchFamily="18" charset="-120"/>
              </a:rPr>
              <a:t>an_z</a:t>
            </a:r>
            <a:r>
              <a:rPr lang="en-US" altLang="en-US" sz="1000" dirty="0">
                <a:ea typeface="新細明體" pitchFamily="18" charset="-120"/>
              </a:rPr>
              <a:t>), cos(</a:t>
            </a:r>
            <a:r>
              <a:rPr lang="en-US" altLang="en-US" sz="1000" dirty="0" err="1">
                <a:ea typeface="新細明體" pitchFamily="18" charset="-120"/>
              </a:rPr>
              <a:t>an_x</a:t>
            </a:r>
            <a:r>
              <a:rPr lang="en-US" altLang="en-US" sz="1000" dirty="0">
                <a:ea typeface="新細明體" pitchFamily="18" charset="-120"/>
              </a:rPr>
              <a:t>)*cos(</a:t>
            </a:r>
            <a:r>
              <a:rPr lang="en-US" altLang="en-US" sz="1000" dirty="0" err="1">
                <a:ea typeface="新細明體" pitchFamily="18" charset="-120"/>
              </a:rPr>
              <a:t>an_z</a:t>
            </a:r>
            <a:r>
              <a:rPr lang="en-US" altLang="en-US" sz="1000" dirty="0">
                <a:ea typeface="新細明體" pitchFamily="18" charset="-120"/>
              </a:rPr>
              <a:t>) + sin(</a:t>
            </a:r>
            <a:r>
              <a:rPr lang="en-US" altLang="en-US" sz="1000" dirty="0" err="1">
                <a:ea typeface="新細明體" pitchFamily="18" charset="-120"/>
              </a:rPr>
              <a:t>an_x</a:t>
            </a:r>
            <a:r>
              <a:rPr lang="en-US" altLang="en-US" sz="1000" dirty="0">
                <a:ea typeface="新細明體" pitchFamily="18" charset="-120"/>
              </a:rPr>
              <a:t>)*sin(</a:t>
            </a:r>
            <a:r>
              <a:rPr lang="en-US" altLang="en-US" sz="1000" dirty="0" err="1">
                <a:ea typeface="新細明體" pitchFamily="18" charset="-120"/>
              </a:rPr>
              <a:t>an_y</a:t>
            </a:r>
            <a:r>
              <a:rPr lang="en-US" altLang="en-US" sz="1000" dirty="0">
                <a:ea typeface="新細明體" pitchFamily="18" charset="-120"/>
              </a:rPr>
              <a:t>)*sin(</a:t>
            </a:r>
            <a:r>
              <a:rPr lang="en-US" altLang="en-US" sz="1000" dirty="0" err="1">
                <a:ea typeface="新細明體" pitchFamily="18" charset="-120"/>
              </a:rPr>
              <a:t>an_z</a:t>
            </a:r>
            <a:r>
              <a:rPr lang="en-US" altLang="en-US" sz="1000" dirty="0">
                <a:ea typeface="新細明體" pitchFamily="18" charset="-120"/>
              </a:rPr>
              <a:t>), cos(</a:t>
            </a:r>
            <a:r>
              <a:rPr lang="en-US" altLang="en-US" sz="1000" dirty="0" err="1">
                <a:ea typeface="新細明體" pitchFamily="18" charset="-120"/>
              </a:rPr>
              <a:t>an_y</a:t>
            </a:r>
            <a:r>
              <a:rPr lang="en-US" altLang="en-US" sz="1000" dirty="0">
                <a:ea typeface="新細明體" pitchFamily="18" charset="-120"/>
              </a:rPr>
              <a:t>)*sin(</a:t>
            </a:r>
            <a:r>
              <a:rPr lang="en-US" altLang="en-US" sz="1000" dirty="0" err="1">
                <a:ea typeface="新細明體" pitchFamily="18" charset="-120"/>
              </a:rPr>
              <a:t>an_x</a:t>
            </a:r>
            <a:r>
              <a:rPr lang="en-US" altLang="en-US" sz="1000" dirty="0">
                <a:ea typeface="新細明體" pitchFamily="18" charset="-120"/>
              </a:rPr>
              <a:t>)]</a:t>
            </a:r>
          </a:p>
          <a:p>
            <a:r>
              <a:rPr lang="en-US" altLang="en-US" sz="1000" dirty="0">
                <a:ea typeface="新細明體" pitchFamily="18" charset="-120"/>
              </a:rPr>
              <a:t>[ sin(</a:t>
            </a:r>
            <a:r>
              <a:rPr lang="en-US" altLang="en-US" sz="1000" dirty="0" err="1">
                <a:ea typeface="新細明體" pitchFamily="18" charset="-120"/>
              </a:rPr>
              <a:t>an_x</a:t>
            </a:r>
            <a:r>
              <a:rPr lang="en-US" altLang="en-US" sz="1000" dirty="0">
                <a:ea typeface="新細明體" pitchFamily="18" charset="-120"/>
              </a:rPr>
              <a:t>)*sin(</a:t>
            </a:r>
            <a:r>
              <a:rPr lang="en-US" altLang="en-US" sz="1000" dirty="0" err="1">
                <a:ea typeface="新細明體" pitchFamily="18" charset="-120"/>
              </a:rPr>
              <a:t>an_z</a:t>
            </a:r>
            <a:r>
              <a:rPr lang="en-US" altLang="en-US" sz="1000" dirty="0">
                <a:ea typeface="新細明體" pitchFamily="18" charset="-120"/>
              </a:rPr>
              <a:t>) + cos(</a:t>
            </a:r>
            <a:r>
              <a:rPr lang="en-US" altLang="en-US" sz="1000" dirty="0" err="1">
                <a:ea typeface="新細明體" pitchFamily="18" charset="-120"/>
              </a:rPr>
              <a:t>an_x</a:t>
            </a:r>
            <a:r>
              <a:rPr lang="en-US" altLang="en-US" sz="1000" dirty="0">
                <a:ea typeface="新細明體" pitchFamily="18" charset="-120"/>
              </a:rPr>
              <a:t>)*cos(</a:t>
            </a:r>
            <a:r>
              <a:rPr lang="en-US" altLang="en-US" sz="1000" dirty="0" err="1">
                <a:ea typeface="新細明體" pitchFamily="18" charset="-120"/>
              </a:rPr>
              <a:t>an_z</a:t>
            </a:r>
            <a:r>
              <a:rPr lang="en-US" altLang="en-US" sz="1000" dirty="0">
                <a:ea typeface="新細明體" pitchFamily="18" charset="-120"/>
              </a:rPr>
              <a:t>)*sin(</a:t>
            </a:r>
            <a:r>
              <a:rPr lang="en-US" altLang="en-US" sz="1000" dirty="0" err="1">
                <a:ea typeface="新細明體" pitchFamily="18" charset="-120"/>
              </a:rPr>
              <a:t>an_y</a:t>
            </a:r>
            <a:r>
              <a:rPr lang="en-US" altLang="en-US" sz="1000" dirty="0">
                <a:ea typeface="新細明體" pitchFamily="18" charset="-120"/>
              </a:rPr>
              <a:t>), cos(</a:t>
            </a:r>
            <a:r>
              <a:rPr lang="en-US" altLang="en-US" sz="1000" dirty="0" err="1">
                <a:ea typeface="新細明體" pitchFamily="18" charset="-120"/>
              </a:rPr>
              <a:t>an_x</a:t>
            </a:r>
            <a:r>
              <a:rPr lang="en-US" altLang="en-US" sz="1000" dirty="0">
                <a:ea typeface="新細明體" pitchFamily="18" charset="-120"/>
              </a:rPr>
              <a:t>)*sin(</a:t>
            </a:r>
            <a:r>
              <a:rPr lang="en-US" altLang="en-US" sz="1000" dirty="0" err="1">
                <a:ea typeface="新細明體" pitchFamily="18" charset="-120"/>
              </a:rPr>
              <a:t>an_y</a:t>
            </a:r>
            <a:r>
              <a:rPr lang="en-US" altLang="en-US" sz="1000" dirty="0">
                <a:ea typeface="新細明體" pitchFamily="18" charset="-120"/>
              </a:rPr>
              <a:t>)*sin(</a:t>
            </a:r>
            <a:r>
              <a:rPr lang="en-US" altLang="en-US" sz="1000" dirty="0" err="1">
                <a:ea typeface="新細明體" pitchFamily="18" charset="-120"/>
              </a:rPr>
              <a:t>an_z</a:t>
            </a:r>
            <a:r>
              <a:rPr lang="en-US" altLang="en-US" sz="1000" dirty="0">
                <a:ea typeface="新細明體" pitchFamily="18" charset="-120"/>
              </a:rPr>
              <a:t>) - cos(</a:t>
            </a:r>
            <a:r>
              <a:rPr lang="en-US" altLang="en-US" sz="1000" dirty="0" err="1">
                <a:ea typeface="新細明體" pitchFamily="18" charset="-120"/>
              </a:rPr>
              <a:t>an_z</a:t>
            </a:r>
            <a:r>
              <a:rPr lang="en-US" altLang="en-US" sz="1000" dirty="0">
                <a:ea typeface="新細明體" pitchFamily="18" charset="-120"/>
              </a:rPr>
              <a:t>)*sin(</a:t>
            </a:r>
            <a:r>
              <a:rPr lang="en-US" altLang="en-US" sz="1000" dirty="0" err="1">
                <a:ea typeface="新細明體" pitchFamily="18" charset="-120"/>
              </a:rPr>
              <a:t>an_x</a:t>
            </a:r>
            <a:r>
              <a:rPr lang="en-US" altLang="en-US" sz="1000" dirty="0">
                <a:ea typeface="新細明體" pitchFamily="18" charset="-120"/>
              </a:rPr>
              <a:t>), cos(</a:t>
            </a:r>
            <a:r>
              <a:rPr lang="en-US" altLang="en-US" sz="1000" dirty="0" err="1">
                <a:ea typeface="新細明體" pitchFamily="18" charset="-120"/>
              </a:rPr>
              <a:t>an_x</a:t>
            </a:r>
            <a:r>
              <a:rPr lang="en-US" altLang="en-US" sz="1000" dirty="0">
                <a:ea typeface="新細明體" pitchFamily="18" charset="-120"/>
              </a:rPr>
              <a:t>)*cos(</a:t>
            </a:r>
            <a:r>
              <a:rPr lang="en-US" altLang="en-US" sz="1000" dirty="0" err="1">
                <a:ea typeface="新細明體" pitchFamily="18" charset="-120"/>
              </a:rPr>
              <a:t>an_y</a:t>
            </a:r>
            <a:r>
              <a:rPr lang="en-US" altLang="en-US" sz="1000" dirty="0">
                <a:ea typeface="新細明體" pitchFamily="18" charset="-120"/>
              </a:rPr>
              <a:t>)]</a:t>
            </a:r>
          </a:p>
          <a:p>
            <a:r>
              <a:rPr lang="en-US" altLang="en-US" sz="1000" dirty="0">
                <a:ea typeface="新細明體" pitchFamily="18" charset="-120"/>
              </a:rPr>
              <a:t> </a:t>
            </a:r>
          </a:p>
          <a:p>
            <a:endParaRPr lang="en-US" altLang="en-US" sz="1400" dirty="0">
              <a:ea typeface="新細明體" pitchFamily="18" charset="-120"/>
            </a:endParaRPr>
          </a:p>
          <a:p>
            <a:endParaRPr lang="en-US" altLang="en-US"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641E6E7F-E35B-48F8-A2F2-A81175892D80}" type="slidenum">
              <a:rPr lang="en-US" altLang="en-US" smtClean="0"/>
              <a:pPr>
                <a:defRPr/>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503238"/>
            <a:ext cx="8229600" cy="1143000"/>
          </a:xfrm>
        </p:spPr>
        <p:txBody>
          <a:bodyPr rtlCol="0">
            <a:normAutofit fontScale="90000"/>
          </a:bodyPr>
          <a:lstStyle/>
          <a:p>
            <a:pPr eaLnBrk="1" fontAlgn="auto" hangingPunct="1">
              <a:spcAft>
                <a:spcPts val="0"/>
              </a:spcAft>
              <a:defRPr/>
            </a:pPr>
            <a:r>
              <a:rPr lang="en-US" altLang="zh-TW" sz="4000" dirty="0"/>
              <a:t>Perspective </a:t>
            </a:r>
            <a:br>
              <a:rPr lang="en-US" altLang="zh-TW" sz="4000" dirty="0"/>
            </a:br>
            <a:r>
              <a:rPr lang="en-US" altLang="zh-TW" sz="4000" dirty="0"/>
              <a:t>Projective</a:t>
            </a:r>
          </a:p>
        </p:txBody>
      </p:sp>
      <p:sp>
        <p:nvSpPr>
          <p:cNvPr id="7171" name="Rectangle 3"/>
          <p:cNvSpPr>
            <a:spLocks noGrp="1" noChangeArrowheads="1"/>
          </p:cNvSpPr>
          <p:nvPr>
            <p:ph idx="1"/>
          </p:nvPr>
        </p:nvSpPr>
        <p:spPr>
          <a:xfrm>
            <a:off x="457200" y="1546225"/>
            <a:ext cx="8229600" cy="4527550"/>
          </a:xfrm>
        </p:spPr>
        <p:txBody>
          <a:bodyPr/>
          <a:lstStyle/>
          <a:p>
            <a:pPr eaLnBrk="1" hangingPunct="1"/>
            <a:r>
              <a:rPr lang="en-US" altLang="zh-TW"/>
              <a:t> </a:t>
            </a:r>
          </a:p>
        </p:txBody>
      </p:sp>
      <p:grpSp>
        <p:nvGrpSpPr>
          <p:cNvPr id="7174" name="Group 48"/>
          <p:cNvGrpSpPr>
            <a:grpSpLocks/>
          </p:cNvGrpSpPr>
          <p:nvPr/>
        </p:nvGrpSpPr>
        <p:grpSpPr bwMode="auto">
          <a:xfrm>
            <a:off x="457200" y="2057400"/>
            <a:ext cx="8610600" cy="4495800"/>
            <a:chOff x="288" y="1296"/>
            <a:chExt cx="5424" cy="2832"/>
          </a:xfrm>
        </p:grpSpPr>
        <p:sp>
          <p:nvSpPr>
            <p:cNvPr id="7190" name="Freeform 5"/>
            <p:cNvSpPr>
              <a:spLocks/>
            </p:cNvSpPr>
            <p:nvPr/>
          </p:nvSpPr>
          <p:spPr bwMode="auto">
            <a:xfrm>
              <a:off x="288" y="1362"/>
              <a:ext cx="1116" cy="1643"/>
            </a:xfrm>
            <a:custGeom>
              <a:avLst/>
              <a:gdLst>
                <a:gd name="T0" fmla="*/ 1 w 1887"/>
                <a:gd name="T1" fmla="*/ 1 h 2280"/>
                <a:gd name="T2" fmla="*/ 1 w 1887"/>
                <a:gd name="T3" fmla="*/ 1 h 2280"/>
                <a:gd name="T4" fmla="*/ 1 w 1887"/>
                <a:gd name="T5" fmla="*/ 1 h 2280"/>
                <a:gd name="T6" fmla="*/ 1 w 1887"/>
                <a:gd name="T7" fmla="*/ 1 h 2280"/>
                <a:gd name="T8" fmla="*/ 0 w 1887"/>
                <a:gd name="T9" fmla="*/ 1 h 2280"/>
                <a:gd name="T10" fmla="*/ 1 w 1887"/>
                <a:gd name="T11" fmla="*/ 1 h 2280"/>
                <a:gd name="T12" fmla="*/ 1 w 1887"/>
                <a:gd name="T13" fmla="*/ 1 h 2280"/>
                <a:gd name="T14" fmla="*/ 1 w 1887"/>
                <a:gd name="T15" fmla="*/ 1 h 2280"/>
                <a:gd name="T16" fmla="*/ 1 w 1887"/>
                <a:gd name="T17" fmla="*/ 1 h 2280"/>
                <a:gd name="T18" fmla="*/ 1 w 1887"/>
                <a:gd name="T19" fmla="*/ 1 h 2280"/>
                <a:gd name="T20" fmla="*/ 1 w 1887"/>
                <a:gd name="T21" fmla="*/ 1 h 2280"/>
                <a:gd name="T22" fmla="*/ 1 w 1887"/>
                <a:gd name="T23" fmla="*/ 1 h 2280"/>
                <a:gd name="T24" fmla="*/ 1 w 1887"/>
                <a:gd name="T25" fmla="*/ 1 h 2280"/>
                <a:gd name="T26" fmla="*/ 1 w 1887"/>
                <a:gd name="T27" fmla="*/ 1 h 2280"/>
                <a:gd name="T28" fmla="*/ 1 w 1887"/>
                <a:gd name="T29" fmla="*/ 1 h 2280"/>
                <a:gd name="T30" fmla="*/ 1 w 1887"/>
                <a:gd name="T31" fmla="*/ 1 h 2280"/>
                <a:gd name="T32" fmla="*/ 1 w 1887"/>
                <a:gd name="T33" fmla="*/ 1 h 2280"/>
                <a:gd name="T34" fmla="*/ 1 w 1887"/>
                <a:gd name="T35" fmla="*/ 1 h 2280"/>
                <a:gd name="T36" fmla="*/ 1 w 1887"/>
                <a:gd name="T37" fmla="*/ 1 h 2280"/>
                <a:gd name="T38" fmla="*/ 1 w 1887"/>
                <a:gd name="T39" fmla="*/ 1 h 2280"/>
                <a:gd name="T40" fmla="*/ 1 w 1887"/>
                <a:gd name="T41" fmla="*/ 1 h 2280"/>
                <a:gd name="T42" fmla="*/ 1 w 1887"/>
                <a:gd name="T43" fmla="*/ 1 h 2280"/>
                <a:gd name="T44" fmla="*/ 1 w 1887"/>
                <a:gd name="T45" fmla="*/ 1 h 2280"/>
                <a:gd name="T46" fmla="*/ 1 w 1887"/>
                <a:gd name="T47" fmla="*/ 1 h 2280"/>
                <a:gd name="T48" fmla="*/ 1 w 1887"/>
                <a:gd name="T49" fmla="*/ 1 h 2280"/>
                <a:gd name="T50" fmla="*/ 1 w 1887"/>
                <a:gd name="T51" fmla="*/ 1 h 2280"/>
                <a:gd name="T52" fmla="*/ 1 w 1887"/>
                <a:gd name="T53" fmla="*/ 1 h 2280"/>
                <a:gd name="T54" fmla="*/ 1 w 1887"/>
                <a:gd name="T55" fmla="*/ 1 h 2280"/>
                <a:gd name="T56" fmla="*/ 1 w 1887"/>
                <a:gd name="T57" fmla="*/ 1 h 2280"/>
                <a:gd name="T58" fmla="*/ 1 w 1887"/>
                <a:gd name="T59" fmla="*/ 1 h 2280"/>
                <a:gd name="T60" fmla="*/ 1 w 1887"/>
                <a:gd name="T61" fmla="*/ 1 h 2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7" h="2280">
                  <a:moveTo>
                    <a:pt x="360" y="636"/>
                  </a:moveTo>
                  <a:cubicBezTo>
                    <a:pt x="299" y="677"/>
                    <a:pt x="325" y="703"/>
                    <a:pt x="264" y="744"/>
                  </a:cubicBezTo>
                  <a:cubicBezTo>
                    <a:pt x="238" y="783"/>
                    <a:pt x="205" y="800"/>
                    <a:pt x="180" y="840"/>
                  </a:cubicBezTo>
                  <a:cubicBezTo>
                    <a:pt x="146" y="894"/>
                    <a:pt x="137" y="949"/>
                    <a:pt x="84" y="984"/>
                  </a:cubicBezTo>
                  <a:cubicBezTo>
                    <a:pt x="58" y="1023"/>
                    <a:pt x="26" y="1041"/>
                    <a:pt x="0" y="1080"/>
                  </a:cubicBezTo>
                  <a:cubicBezTo>
                    <a:pt x="13" y="1188"/>
                    <a:pt x="37" y="1295"/>
                    <a:pt x="48" y="1404"/>
                  </a:cubicBezTo>
                  <a:cubicBezTo>
                    <a:pt x="64" y="1556"/>
                    <a:pt x="67" y="1708"/>
                    <a:pt x="84" y="1860"/>
                  </a:cubicBezTo>
                  <a:cubicBezTo>
                    <a:pt x="97" y="1981"/>
                    <a:pt x="179" y="1998"/>
                    <a:pt x="264" y="2064"/>
                  </a:cubicBezTo>
                  <a:cubicBezTo>
                    <a:pt x="332" y="2116"/>
                    <a:pt x="416" y="2198"/>
                    <a:pt x="504" y="2220"/>
                  </a:cubicBezTo>
                  <a:cubicBezTo>
                    <a:pt x="611" y="2247"/>
                    <a:pt x="721" y="2253"/>
                    <a:pt x="828" y="2280"/>
                  </a:cubicBezTo>
                  <a:cubicBezTo>
                    <a:pt x="880" y="2272"/>
                    <a:pt x="936" y="2278"/>
                    <a:pt x="984" y="2256"/>
                  </a:cubicBezTo>
                  <a:cubicBezTo>
                    <a:pt x="1004" y="2247"/>
                    <a:pt x="1004" y="2217"/>
                    <a:pt x="1008" y="2196"/>
                  </a:cubicBezTo>
                  <a:cubicBezTo>
                    <a:pt x="1026" y="2104"/>
                    <a:pt x="994" y="1979"/>
                    <a:pt x="1068" y="1920"/>
                  </a:cubicBezTo>
                  <a:cubicBezTo>
                    <a:pt x="1181" y="1830"/>
                    <a:pt x="1328" y="1810"/>
                    <a:pt x="1464" y="1776"/>
                  </a:cubicBezTo>
                  <a:cubicBezTo>
                    <a:pt x="1519" y="1688"/>
                    <a:pt x="1584" y="1620"/>
                    <a:pt x="1644" y="1536"/>
                  </a:cubicBezTo>
                  <a:cubicBezTo>
                    <a:pt x="1708" y="1280"/>
                    <a:pt x="1627" y="1565"/>
                    <a:pt x="1704" y="1380"/>
                  </a:cubicBezTo>
                  <a:cubicBezTo>
                    <a:pt x="1745" y="1283"/>
                    <a:pt x="1748" y="1156"/>
                    <a:pt x="1824" y="1080"/>
                  </a:cubicBezTo>
                  <a:cubicBezTo>
                    <a:pt x="1844" y="1011"/>
                    <a:pt x="1887" y="869"/>
                    <a:pt x="1884" y="816"/>
                  </a:cubicBezTo>
                  <a:cubicBezTo>
                    <a:pt x="1879" y="714"/>
                    <a:pt x="1864" y="610"/>
                    <a:pt x="1824" y="516"/>
                  </a:cubicBezTo>
                  <a:cubicBezTo>
                    <a:pt x="1802" y="464"/>
                    <a:pt x="1744" y="436"/>
                    <a:pt x="1704" y="396"/>
                  </a:cubicBezTo>
                  <a:cubicBezTo>
                    <a:pt x="1603" y="295"/>
                    <a:pt x="1482" y="251"/>
                    <a:pt x="1344" y="216"/>
                  </a:cubicBezTo>
                  <a:cubicBezTo>
                    <a:pt x="1304" y="224"/>
                    <a:pt x="1263" y="229"/>
                    <a:pt x="1224" y="240"/>
                  </a:cubicBezTo>
                  <a:cubicBezTo>
                    <a:pt x="1203" y="246"/>
                    <a:pt x="1185" y="267"/>
                    <a:pt x="1164" y="264"/>
                  </a:cubicBezTo>
                  <a:cubicBezTo>
                    <a:pt x="988" y="243"/>
                    <a:pt x="894" y="96"/>
                    <a:pt x="744" y="36"/>
                  </a:cubicBezTo>
                  <a:cubicBezTo>
                    <a:pt x="557" y="111"/>
                    <a:pt x="839" y="0"/>
                    <a:pt x="600" y="84"/>
                  </a:cubicBezTo>
                  <a:cubicBezTo>
                    <a:pt x="547" y="102"/>
                    <a:pt x="444" y="144"/>
                    <a:pt x="444" y="144"/>
                  </a:cubicBezTo>
                  <a:cubicBezTo>
                    <a:pt x="436" y="156"/>
                    <a:pt x="430" y="170"/>
                    <a:pt x="420" y="180"/>
                  </a:cubicBezTo>
                  <a:cubicBezTo>
                    <a:pt x="410" y="190"/>
                    <a:pt x="390" y="191"/>
                    <a:pt x="384" y="204"/>
                  </a:cubicBezTo>
                  <a:cubicBezTo>
                    <a:pt x="330" y="335"/>
                    <a:pt x="349" y="485"/>
                    <a:pt x="324" y="624"/>
                  </a:cubicBezTo>
                  <a:cubicBezTo>
                    <a:pt x="296" y="783"/>
                    <a:pt x="300" y="581"/>
                    <a:pt x="300" y="684"/>
                  </a:cubicBezTo>
                  <a:lnTo>
                    <a:pt x="360" y="636"/>
                  </a:lnTo>
                  <a:close/>
                </a:path>
              </a:pathLst>
            </a:custGeom>
            <a:solidFill>
              <a:srgbClr val="FFFFFF"/>
            </a:solidFill>
            <a:ln w="9525">
              <a:solidFill>
                <a:srgbClr val="000000"/>
              </a:solidFill>
              <a:round/>
              <a:headEnd/>
              <a:tailEnd/>
            </a:ln>
          </p:spPr>
          <p:txBody>
            <a:bodyPr/>
            <a:lstStyle/>
            <a:p>
              <a:endParaRPr lang="en-US"/>
            </a:p>
          </p:txBody>
        </p:sp>
        <p:sp>
          <p:nvSpPr>
            <p:cNvPr id="7191" name="Freeform 6"/>
            <p:cNvSpPr>
              <a:spLocks/>
            </p:cNvSpPr>
            <p:nvPr/>
          </p:nvSpPr>
          <p:spPr bwMode="auto">
            <a:xfrm>
              <a:off x="2984" y="1801"/>
              <a:ext cx="1207" cy="1902"/>
            </a:xfrm>
            <a:custGeom>
              <a:avLst/>
              <a:gdLst>
                <a:gd name="T0" fmla="*/ 0 w 1800"/>
                <a:gd name="T1" fmla="*/ 3 h 2280"/>
                <a:gd name="T2" fmla="*/ 0 w 1800"/>
                <a:gd name="T3" fmla="*/ 3 h 2280"/>
                <a:gd name="T4" fmla="*/ 1 w 1800"/>
                <a:gd name="T5" fmla="*/ 3 h 2280"/>
                <a:gd name="T6" fmla="*/ 1 w 1800"/>
                <a:gd name="T7" fmla="*/ 0 h 2280"/>
                <a:gd name="T8" fmla="*/ 0 w 1800"/>
                <a:gd name="T9" fmla="*/ 3 h 2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0" h="2280">
                  <a:moveTo>
                    <a:pt x="0" y="720"/>
                  </a:moveTo>
                  <a:lnTo>
                    <a:pt x="0" y="2280"/>
                  </a:lnTo>
                  <a:lnTo>
                    <a:pt x="1800" y="1680"/>
                  </a:lnTo>
                  <a:lnTo>
                    <a:pt x="1800" y="0"/>
                  </a:lnTo>
                  <a:lnTo>
                    <a:pt x="0" y="720"/>
                  </a:lnTo>
                  <a:close/>
                </a:path>
              </a:pathLst>
            </a:custGeom>
            <a:solidFill>
              <a:srgbClr val="FFFFFF"/>
            </a:solidFill>
            <a:ln w="9525">
              <a:solidFill>
                <a:srgbClr val="000000"/>
              </a:solidFill>
              <a:round/>
              <a:headEnd/>
              <a:tailEnd/>
            </a:ln>
          </p:spPr>
          <p:txBody>
            <a:bodyPr/>
            <a:lstStyle/>
            <a:p>
              <a:endParaRPr lang="en-US"/>
            </a:p>
          </p:txBody>
        </p:sp>
        <p:sp>
          <p:nvSpPr>
            <p:cNvPr id="7192" name="Line 7"/>
            <p:cNvSpPr>
              <a:spLocks noChangeShapeType="1"/>
            </p:cNvSpPr>
            <p:nvPr/>
          </p:nvSpPr>
          <p:spPr bwMode="auto">
            <a:xfrm>
              <a:off x="2557" y="2745"/>
              <a:ext cx="1064" cy="107"/>
            </a:xfrm>
            <a:prstGeom prst="line">
              <a:avLst/>
            </a:prstGeom>
            <a:noFill/>
            <a:ln w="28575">
              <a:solidFill>
                <a:srgbClr val="000000"/>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3" name="Line 8"/>
            <p:cNvSpPr>
              <a:spLocks noChangeShapeType="1"/>
            </p:cNvSpPr>
            <p:nvPr/>
          </p:nvSpPr>
          <p:spPr bwMode="auto">
            <a:xfrm flipV="1">
              <a:off x="2344" y="2506"/>
              <a:ext cx="1987" cy="1041"/>
            </a:xfrm>
            <a:prstGeom prst="line">
              <a:avLst/>
            </a:prstGeom>
            <a:noFill/>
            <a:ln w="9525">
              <a:solidFill>
                <a:srgbClr val="000000"/>
              </a:solidFill>
              <a:prstDash val="dashDot"/>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4" name="Line 9"/>
            <p:cNvSpPr>
              <a:spLocks noChangeShapeType="1"/>
            </p:cNvSpPr>
            <p:nvPr/>
          </p:nvSpPr>
          <p:spPr bwMode="auto">
            <a:xfrm>
              <a:off x="3621" y="1815"/>
              <a:ext cx="0" cy="1815"/>
            </a:xfrm>
            <a:prstGeom prst="line">
              <a:avLst/>
            </a:prstGeom>
            <a:noFill/>
            <a:ln w="9525">
              <a:solidFill>
                <a:srgbClr val="000000"/>
              </a:solidFill>
              <a:prstDash val="dashDot"/>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5" name="Oval 10"/>
            <p:cNvSpPr>
              <a:spLocks noChangeArrowheads="1"/>
            </p:cNvSpPr>
            <p:nvPr/>
          </p:nvSpPr>
          <p:spPr bwMode="auto">
            <a:xfrm>
              <a:off x="1067" y="1815"/>
              <a:ext cx="71" cy="86"/>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7196" name="Line 11"/>
            <p:cNvSpPr>
              <a:spLocks noChangeShapeType="1"/>
            </p:cNvSpPr>
            <p:nvPr/>
          </p:nvSpPr>
          <p:spPr bwMode="auto">
            <a:xfrm>
              <a:off x="1138" y="1900"/>
              <a:ext cx="2270" cy="6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12"/>
            <p:cNvSpPr>
              <a:spLocks noChangeShapeType="1"/>
            </p:cNvSpPr>
            <p:nvPr/>
          </p:nvSpPr>
          <p:spPr bwMode="auto">
            <a:xfrm>
              <a:off x="3408" y="2593"/>
              <a:ext cx="1065" cy="3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13"/>
            <p:cNvSpPr>
              <a:spLocks noChangeShapeType="1"/>
            </p:cNvSpPr>
            <p:nvPr/>
          </p:nvSpPr>
          <p:spPr bwMode="auto">
            <a:xfrm>
              <a:off x="3621" y="2852"/>
              <a:ext cx="852" cy="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Text Box 14"/>
            <p:cNvSpPr txBox="1">
              <a:spLocks noChangeArrowheads="1"/>
            </p:cNvSpPr>
            <p:nvPr/>
          </p:nvSpPr>
          <p:spPr bwMode="auto">
            <a:xfrm>
              <a:off x="1351" y="1296"/>
              <a:ext cx="1605"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Times New Roman" pitchFamily="18" charset="0"/>
                </a:rPr>
                <a:t>Model </a:t>
              </a:r>
              <a:r>
                <a:rPr kumimoji="1" lang="en-US" altLang="zh-TW" sz="2000" i="1">
                  <a:latin typeface="Times New Roman" pitchFamily="18" charset="0"/>
                </a:rPr>
                <a:t>M at t=1</a:t>
              </a:r>
            </a:p>
            <a:p>
              <a:pPr eaLnBrk="1" hangingPunct="1">
                <a:spcBef>
                  <a:spcPct val="0"/>
                </a:spcBef>
                <a:buFontTx/>
                <a:buNone/>
              </a:pPr>
              <a:endParaRPr kumimoji="1" lang="en-US" altLang="zh-TW" sz="2000" i="1">
                <a:latin typeface="Times New Roman" pitchFamily="18" charset="0"/>
              </a:endParaRPr>
            </a:p>
            <a:p>
              <a:pPr eaLnBrk="1" hangingPunct="1">
                <a:spcBef>
                  <a:spcPct val="0"/>
                </a:spcBef>
                <a:buFontTx/>
                <a:buNone/>
              </a:pPr>
              <a:endParaRPr kumimoji="1" lang="en-US" altLang="zh-TW" sz="2000">
                <a:latin typeface="Arial" charset="0"/>
              </a:endParaRPr>
            </a:p>
          </p:txBody>
        </p:sp>
        <p:sp>
          <p:nvSpPr>
            <p:cNvPr id="7200" name="Oval 15"/>
            <p:cNvSpPr>
              <a:spLocks noChangeArrowheads="1"/>
            </p:cNvSpPr>
            <p:nvPr/>
          </p:nvSpPr>
          <p:spPr bwMode="auto">
            <a:xfrm>
              <a:off x="3266" y="2506"/>
              <a:ext cx="71" cy="87"/>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7201" name="Text Box 16"/>
            <p:cNvSpPr txBox="1">
              <a:spLocks noChangeArrowheads="1"/>
            </p:cNvSpPr>
            <p:nvPr/>
          </p:nvSpPr>
          <p:spPr bwMode="auto">
            <a:xfrm>
              <a:off x="3312" y="2880"/>
              <a:ext cx="120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dirty="0">
                  <a:latin typeface="Times New Roman" pitchFamily="18" charset="0"/>
                </a:rPr>
                <a:t>c (Image center, </a:t>
              </a:r>
              <a:r>
                <a:rPr kumimoji="1" lang="en-US" altLang="zh-TW" sz="2000" dirty="0" err="1">
                  <a:latin typeface="Times New Roman" pitchFamily="18" charset="0"/>
                </a:rPr>
                <a:t>o</a:t>
              </a:r>
              <a:r>
                <a:rPr kumimoji="1" lang="en-US" altLang="zh-TW" sz="2000" baseline="-25000" dirty="0" err="1">
                  <a:latin typeface="Times New Roman" pitchFamily="18" charset="0"/>
                </a:rPr>
                <a:t>x</a:t>
              </a:r>
              <a:r>
                <a:rPr kumimoji="1" lang="en-US" altLang="zh-TW" sz="2000" dirty="0" err="1">
                  <a:latin typeface="Times New Roman" pitchFamily="18" charset="0"/>
                </a:rPr>
                <a:t>,o</a:t>
              </a:r>
              <a:r>
                <a:rPr kumimoji="1" lang="en-US" altLang="zh-TW" sz="2000" baseline="-25000" dirty="0" err="1">
                  <a:latin typeface="Times New Roman" pitchFamily="18" charset="0"/>
                </a:rPr>
                <a:t>y</a:t>
              </a:r>
              <a:r>
                <a:rPr kumimoji="1" lang="en-US" altLang="zh-TW" sz="2000" dirty="0">
                  <a:latin typeface="Times New Roman" pitchFamily="18" charset="0"/>
                </a:rPr>
                <a:t>)</a:t>
              </a:r>
              <a:endParaRPr kumimoji="1" lang="en-US" altLang="zh-TW" sz="2000" dirty="0">
                <a:latin typeface="Arial" charset="0"/>
              </a:endParaRPr>
            </a:p>
          </p:txBody>
        </p:sp>
        <p:sp>
          <p:nvSpPr>
            <p:cNvPr id="7202" name="Line 17"/>
            <p:cNvSpPr>
              <a:spLocks noChangeShapeType="1"/>
            </p:cNvSpPr>
            <p:nvPr/>
          </p:nvSpPr>
          <p:spPr bwMode="auto">
            <a:xfrm flipV="1">
              <a:off x="3337" y="2918"/>
              <a:ext cx="1136" cy="778"/>
            </a:xfrm>
            <a:prstGeom prst="line">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203" name="Line 18"/>
            <p:cNvSpPr>
              <a:spLocks noChangeShapeType="1"/>
            </p:cNvSpPr>
            <p:nvPr/>
          </p:nvSpPr>
          <p:spPr bwMode="auto">
            <a:xfrm>
              <a:off x="2594" y="3420"/>
              <a:ext cx="814" cy="190"/>
            </a:xfrm>
            <a:prstGeom prst="line">
              <a:avLst/>
            </a:prstGeom>
            <a:noFill/>
            <a:ln w="9525">
              <a:solidFill>
                <a:srgbClr val="000000"/>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04" name="Text Box 19"/>
            <p:cNvSpPr txBox="1">
              <a:spLocks noChangeArrowheads="1"/>
            </p:cNvSpPr>
            <p:nvPr/>
          </p:nvSpPr>
          <p:spPr bwMode="auto">
            <a:xfrm>
              <a:off x="2403" y="3501"/>
              <a:ext cx="63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i="1">
                  <a:latin typeface="Times New Roman" pitchFamily="18" charset="0"/>
                </a:rPr>
                <a:t>F</a:t>
              </a:r>
              <a:r>
                <a:rPr kumimoji="1" lang="en-US" altLang="zh-TW" sz="2000">
                  <a:latin typeface="Times New Roman" pitchFamily="18" charset="0"/>
                </a:rPr>
                <a:t>=focal length</a:t>
              </a:r>
              <a:endParaRPr kumimoji="1" lang="en-US" altLang="zh-TW" sz="2000">
                <a:latin typeface="Arial" charset="0"/>
              </a:endParaRPr>
            </a:p>
          </p:txBody>
        </p:sp>
        <p:sp>
          <p:nvSpPr>
            <p:cNvPr id="7205" name="Text Box 20"/>
            <p:cNvSpPr txBox="1">
              <a:spLocks noChangeArrowheads="1"/>
            </p:cNvSpPr>
            <p:nvPr/>
          </p:nvSpPr>
          <p:spPr bwMode="auto">
            <a:xfrm>
              <a:off x="3905" y="1514"/>
              <a:ext cx="71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zh-TW" sz="2000" dirty="0">
                <a:latin typeface="Arial" charset="0"/>
              </a:endParaRPr>
            </a:p>
          </p:txBody>
        </p:sp>
        <p:sp>
          <p:nvSpPr>
            <p:cNvPr id="7206" name="Text Box 21"/>
            <p:cNvSpPr txBox="1">
              <a:spLocks noChangeArrowheads="1"/>
            </p:cNvSpPr>
            <p:nvPr/>
          </p:nvSpPr>
          <p:spPr bwMode="auto">
            <a:xfrm>
              <a:off x="4474" y="2752"/>
              <a:ext cx="123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i="1">
                  <a:latin typeface="Times New Roman" pitchFamily="18" charset="0"/>
                </a:rPr>
                <a:t>O</a:t>
              </a:r>
              <a:r>
                <a:rPr kumimoji="1" lang="en-US" altLang="zh-TW" sz="2000" i="1" baseline="-25000">
                  <a:latin typeface="Times New Roman" pitchFamily="18" charset="0"/>
                </a:rPr>
                <a:t>c</a:t>
              </a:r>
              <a:r>
                <a:rPr kumimoji="1" lang="en-US" altLang="zh-TW" sz="2000" i="1">
                  <a:latin typeface="Times New Roman" pitchFamily="18" charset="0"/>
                </a:rPr>
                <a:t>=(0,0,0)</a:t>
              </a:r>
              <a:r>
                <a:rPr kumimoji="1" lang="en-US" altLang="zh-TW" sz="2000">
                  <a:latin typeface="Times New Roman" pitchFamily="18" charset="0"/>
                </a:rPr>
                <a:t> </a:t>
              </a:r>
            </a:p>
            <a:p>
              <a:pPr eaLnBrk="1" hangingPunct="1">
                <a:spcBef>
                  <a:spcPct val="0"/>
                </a:spcBef>
                <a:buFontTx/>
                <a:buNone/>
              </a:pPr>
              <a:r>
                <a:rPr kumimoji="1" lang="en-US" altLang="zh-TW" sz="2000">
                  <a:latin typeface="Times New Roman" pitchFamily="18" charset="0"/>
                </a:rPr>
                <a:t>(Camera center)</a:t>
              </a:r>
            </a:p>
            <a:p>
              <a:pPr eaLnBrk="1" hangingPunct="1">
                <a:spcBef>
                  <a:spcPct val="0"/>
                </a:spcBef>
                <a:buFontTx/>
                <a:buNone/>
              </a:pPr>
              <a:endParaRPr kumimoji="1" lang="en-US" altLang="zh-TW" sz="2000">
                <a:latin typeface="Arial" charset="0"/>
              </a:endParaRPr>
            </a:p>
          </p:txBody>
        </p:sp>
        <p:sp>
          <p:nvSpPr>
            <p:cNvPr id="7207" name="Line 22"/>
            <p:cNvSpPr>
              <a:spLocks noChangeShapeType="1"/>
            </p:cNvSpPr>
            <p:nvPr/>
          </p:nvSpPr>
          <p:spPr bwMode="auto">
            <a:xfrm flipV="1">
              <a:off x="4473" y="1966"/>
              <a:ext cx="0" cy="951"/>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08" name="Text Box 23"/>
            <p:cNvSpPr txBox="1">
              <a:spLocks noChangeArrowheads="1"/>
            </p:cNvSpPr>
            <p:nvPr/>
          </p:nvSpPr>
          <p:spPr bwMode="auto">
            <a:xfrm>
              <a:off x="4473" y="1794"/>
              <a:ext cx="6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HK" sz="2000">
                  <a:solidFill>
                    <a:srgbClr val="0070C0"/>
                  </a:solidFill>
                  <a:latin typeface="Times New Roman" pitchFamily="18" charset="0"/>
                </a:rPr>
                <a:t>Y</a:t>
              </a:r>
              <a:r>
                <a:rPr kumimoji="1" lang="en-US" altLang="zh-TW" sz="2000">
                  <a:solidFill>
                    <a:srgbClr val="0070C0"/>
                  </a:solidFill>
                  <a:latin typeface="Times New Roman" pitchFamily="18" charset="0"/>
                </a:rPr>
                <a:t>c-axis</a:t>
              </a:r>
              <a:endParaRPr kumimoji="1" lang="en-US" altLang="zh-TW" sz="2000">
                <a:solidFill>
                  <a:srgbClr val="0070C0"/>
                </a:solidFill>
                <a:latin typeface="Arial" charset="0"/>
              </a:endParaRPr>
            </a:p>
          </p:txBody>
        </p:sp>
        <p:sp>
          <p:nvSpPr>
            <p:cNvPr id="7209" name="Text Box 24"/>
            <p:cNvSpPr txBox="1">
              <a:spLocks noChangeArrowheads="1"/>
            </p:cNvSpPr>
            <p:nvPr/>
          </p:nvSpPr>
          <p:spPr bwMode="auto">
            <a:xfrm>
              <a:off x="2415" y="2485"/>
              <a:ext cx="7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0070C0"/>
                  </a:solidFill>
                  <a:latin typeface="Times New Roman" pitchFamily="18" charset="0"/>
                </a:rPr>
                <a:t>Zc-axis</a:t>
              </a:r>
              <a:endParaRPr kumimoji="1" lang="en-US" altLang="zh-TW" sz="2000">
                <a:solidFill>
                  <a:srgbClr val="0070C0"/>
                </a:solidFill>
                <a:latin typeface="Arial" charset="0"/>
              </a:endParaRPr>
            </a:p>
          </p:txBody>
        </p:sp>
        <p:sp>
          <p:nvSpPr>
            <p:cNvPr id="7210" name="Text Box 25"/>
            <p:cNvSpPr txBox="1">
              <a:spLocks noChangeArrowheads="1"/>
            </p:cNvSpPr>
            <p:nvPr/>
          </p:nvSpPr>
          <p:spPr bwMode="auto">
            <a:xfrm>
              <a:off x="3195" y="3782"/>
              <a:ext cx="7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HK" sz="2000">
                  <a:solidFill>
                    <a:srgbClr val="0070C0"/>
                  </a:solidFill>
                  <a:latin typeface="Times New Roman" pitchFamily="18" charset="0"/>
                </a:rPr>
                <a:t>X</a:t>
              </a:r>
              <a:r>
                <a:rPr kumimoji="1" lang="en-US" altLang="zh-TW" sz="2000">
                  <a:solidFill>
                    <a:srgbClr val="0070C0"/>
                  </a:solidFill>
                  <a:latin typeface="Times New Roman" pitchFamily="18" charset="0"/>
                </a:rPr>
                <a:t>c-axis</a:t>
              </a:r>
              <a:endParaRPr kumimoji="1" lang="en-US" altLang="zh-TW" sz="2000">
                <a:solidFill>
                  <a:srgbClr val="0070C0"/>
                </a:solidFill>
                <a:latin typeface="Arial" charset="0"/>
              </a:endParaRPr>
            </a:p>
          </p:txBody>
        </p:sp>
        <p:sp>
          <p:nvSpPr>
            <p:cNvPr id="7211" name="Text Box 26"/>
            <p:cNvSpPr txBox="1">
              <a:spLocks noChangeArrowheads="1"/>
            </p:cNvSpPr>
            <p:nvPr/>
          </p:nvSpPr>
          <p:spPr bwMode="auto">
            <a:xfrm>
              <a:off x="3477" y="1600"/>
              <a:ext cx="7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FF0000"/>
                  </a:solidFill>
                  <a:latin typeface="Times New Roman" pitchFamily="18" charset="0"/>
                </a:rPr>
                <a:t>v-axis</a:t>
              </a:r>
              <a:endParaRPr kumimoji="1" lang="en-US" altLang="zh-TW" sz="2000">
                <a:solidFill>
                  <a:srgbClr val="FF0000"/>
                </a:solidFill>
                <a:latin typeface="Arial" charset="0"/>
              </a:endParaRPr>
            </a:p>
          </p:txBody>
        </p:sp>
        <p:sp>
          <p:nvSpPr>
            <p:cNvPr id="7212" name="Text Box 27"/>
            <p:cNvSpPr txBox="1">
              <a:spLocks noChangeArrowheads="1"/>
            </p:cNvSpPr>
            <p:nvPr/>
          </p:nvSpPr>
          <p:spPr bwMode="auto">
            <a:xfrm>
              <a:off x="1870" y="3350"/>
              <a:ext cx="5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FF0000"/>
                  </a:solidFill>
                  <a:latin typeface="Times New Roman" pitchFamily="18" charset="0"/>
                </a:rPr>
                <a:t>u-axis</a:t>
              </a:r>
              <a:endParaRPr kumimoji="1" lang="en-US" altLang="zh-TW" sz="2000">
                <a:solidFill>
                  <a:srgbClr val="FF0000"/>
                </a:solidFill>
                <a:latin typeface="Arial" charset="0"/>
              </a:endParaRPr>
            </a:p>
          </p:txBody>
        </p:sp>
        <p:sp>
          <p:nvSpPr>
            <p:cNvPr id="7213" name="Text Box 28"/>
            <p:cNvSpPr txBox="1">
              <a:spLocks noChangeArrowheads="1"/>
            </p:cNvSpPr>
            <p:nvPr/>
          </p:nvSpPr>
          <p:spPr bwMode="auto">
            <a:xfrm>
              <a:off x="2450" y="1627"/>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2000">
                <a:latin typeface="Arial" charset="0"/>
              </a:endParaRPr>
            </a:p>
          </p:txBody>
        </p:sp>
        <p:sp>
          <p:nvSpPr>
            <p:cNvPr id="7214" name="Text Box 29"/>
            <p:cNvSpPr txBox="1">
              <a:spLocks noChangeArrowheads="1"/>
            </p:cNvSpPr>
            <p:nvPr/>
          </p:nvSpPr>
          <p:spPr bwMode="auto">
            <a:xfrm>
              <a:off x="3231" y="2315"/>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2000">
                <a:latin typeface="Arial" charset="0"/>
              </a:endParaRPr>
            </a:p>
          </p:txBody>
        </p:sp>
      </p:grpSp>
      <p:sp>
        <p:nvSpPr>
          <p:cNvPr id="7175" name="Text Box 30"/>
          <p:cNvSpPr txBox="1">
            <a:spLocks noChangeArrowheads="1"/>
          </p:cNvSpPr>
          <p:nvPr/>
        </p:nvSpPr>
        <p:spPr bwMode="auto">
          <a:xfrm>
            <a:off x="2727325" y="2601913"/>
            <a:ext cx="962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Arial" charset="0"/>
              </a:rPr>
              <a:t>(X,Y,Z)</a:t>
            </a:r>
          </a:p>
        </p:txBody>
      </p:sp>
      <p:sp>
        <p:nvSpPr>
          <p:cNvPr id="7176" name="Text Box 31"/>
          <p:cNvSpPr txBox="1">
            <a:spLocks noChangeArrowheads="1"/>
          </p:cNvSpPr>
          <p:nvPr/>
        </p:nvSpPr>
        <p:spPr bwMode="auto">
          <a:xfrm>
            <a:off x="5715000" y="3784600"/>
            <a:ext cx="69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Arial" charset="0"/>
              </a:rPr>
              <a:t>(u,v)</a:t>
            </a:r>
          </a:p>
        </p:txBody>
      </p:sp>
      <p:sp>
        <p:nvSpPr>
          <p:cNvPr id="7177" name="Text Box 34"/>
          <p:cNvSpPr txBox="1">
            <a:spLocks noChangeArrowheads="1"/>
          </p:cNvSpPr>
          <p:nvPr/>
        </p:nvSpPr>
        <p:spPr bwMode="auto">
          <a:xfrm>
            <a:off x="7162800" y="3505200"/>
            <a:ext cx="1479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a:t>
            </a:r>
          </a:p>
          <a:p>
            <a:pPr eaLnBrk="1" hangingPunct="1">
              <a:spcBef>
                <a:spcPct val="0"/>
              </a:spcBef>
              <a:buFontTx/>
              <a:buNone/>
            </a:pPr>
            <a:r>
              <a:rPr kumimoji="1" lang="en-US" altLang="en-US" sz="1800">
                <a:latin typeface="Arial" charset="0"/>
              </a:rPr>
              <a:t>Coordinates.</a:t>
            </a:r>
          </a:p>
          <a:p>
            <a:pPr eaLnBrk="1" hangingPunct="1">
              <a:spcBef>
                <a:spcPct val="0"/>
              </a:spcBef>
              <a:buFontTx/>
              <a:buNone/>
            </a:pPr>
            <a:endParaRPr kumimoji="1" lang="en-US" altLang="en-US" sz="1800">
              <a:latin typeface="Arial" charset="0"/>
            </a:endParaRPr>
          </a:p>
        </p:txBody>
      </p:sp>
      <p:sp>
        <p:nvSpPr>
          <p:cNvPr id="7178" name="Line 35"/>
          <p:cNvSpPr>
            <a:spLocks noChangeShapeType="1"/>
          </p:cNvSpPr>
          <p:nvPr/>
        </p:nvSpPr>
        <p:spPr bwMode="auto">
          <a:xfrm flipV="1">
            <a:off x="8335963" y="1300163"/>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36"/>
          <p:cNvSpPr>
            <a:spLocks noChangeShapeType="1"/>
          </p:cNvSpPr>
          <p:nvPr/>
        </p:nvSpPr>
        <p:spPr bwMode="auto">
          <a:xfrm flipH="1" flipV="1">
            <a:off x="7573963" y="190976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37"/>
          <p:cNvSpPr>
            <a:spLocks noChangeShapeType="1"/>
          </p:cNvSpPr>
          <p:nvPr/>
        </p:nvSpPr>
        <p:spPr bwMode="auto">
          <a:xfrm flipH="1" flipV="1">
            <a:off x="7573963" y="1223963"/>
            <a:ext cx="76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Text Box 38"/>
          <p:cNvSpPr txBox="1">
            <a:spLocks noChangeArrowheads="1"/>
          </p:cNvSpPr>
          <p:nvPr/>
        </p:nvSpPr>
        <p:spPr bwMode="auto">
          <a:xfrm>
            <a:off x="7116763" y="614363"/>
            <a:ext cx="2187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endParaRPr kumimoji="1" lang="en-US" altLang="en-US" sz="1800">
              <a:latin typeface="Arial" charset="0"/>
            </a:endParaRPr>
          </a:p>
        </p:txBody>
      </p:sp>
      <p:sp>
        <p:nvSpPr>
          <p:cNvPr id="7182" name="Text Box 39"/>
          <p:cNvSpPr txBox="1">
            <a:spLocks noChangeArrowheads="1"/>
          </p:cNvSpPr>
          <p:nvPr/>
        </p:nvSpPr>
        <p:spPr bwMode="auto">
          <a:xfrm>
            <a:off x="8107363" y="995363"/>
            <a:ext cx="449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7183" name="Text Box 40"/>
          <p:cNvSpPr txBox="1">
            <a:spLocks noChangeArrowheads="1"/>
          </p:cNvSpPr>
          <p:nvPr/>
        </p:nvSpPr>
        <p:spPr bwMode="auto">
          <a:xfrm>
            <a:off x="7116763" y="1071563"/>
            <a:ext cx="4365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7184" name="Text Box 41"/>
          <p:cNvSpPr txBox="1">
            <a:spLocks noChangeArrowheads="1"/>
          </p:cNvSpPr>
          <p:nvPr/>
        </p:nvSpPr>
        <p:spPr bwMode="auto">
          <a:xfrm>
            <a:off x="6911975" y="1649413"/>
            <a:ext cx="4492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7185" name="Text Box 45"/>
          <p:cNvSpPr txBox="1">
            <a:spLocks noChangeArrowheads="1"/>
          </p:cNvSpPr>
          <p:nvPr/>
        </p:nvSpPr>
        <p:spPr bwMode="auto">
          <a:xfrm>
            <a:off x="8251825" y="2698750"/>
            <a:ext cx="492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r>
              <a:rPr kumimoji="1" lang="en-US" altLang="en-US" sz="1800">
                <a:latin typeface="Arial" charset="0"/>
              </a:rPr>
              <a:t>,</a:t>
            </a:r>
          </a:p>
          <a:p>
            <a:pPr eaLnBrk="1" hangingPunct="1">
              <a:spcBef>
                <a:spcPct val="0"/>
              </a:spcBef>
              <a:buFontTx/>
              <a:buNone/>
            </a:pPr>
            <a:r>
              <a:rPr kumimoji="1" lang="en-US" altLang="en-US" sz="1800">
                <a:latin typeface="Arial" charset="0"/>
              </a:rPr>
              <a:t>T</a:t>
            </a:r>
            <a:r>
              <a:rPr kumimoji="1" lang="en-US" altLang="en-US" sz="1800" baseline="-25000">
                <a:latin typeface="Arial" charset="0"/>
              </a:rPr>
              <a:t>c</a:t>
            </a:r>
          </a:p>
        </p:txBody>
      </p:sp>
      <p:sp>
        <p:nvSpPr>
          <p:cNvPr id="7186" name="Freeform 46"/>
          <p:cNvSpPr>
            <a:spLocks/>
          </p:cNvSpPr>
          <p:nvPr/>
        </p:nvSpPr>
        <p:spPr bwMode="auto">
          <a:xfrm>
            <a:off x="8382000" y="1981200"/>
            <a:ext cx="685800" cy="2576513"/>
          </a:xfrm>
          <a:custGeom>
            <a:avLst/>
            <a:gdLst>
              <a:gd name="T0" fmla="*/ 0 w 728"/>
              <a:gd name="T1" fmla="*/ 0 h 1632"/>
              <a:gd name="T2" fmla="*/ 2147483647 w 728"/>
              <a:gd name="T3" fmla="*/ 2147483647 h 1632"/>
              <a:gd name="T4" fmla="*/ 2147483647 w 728"/>
              <a:gd name="T5" fmla="*/ 2147483647 h 1632"/>
              <a:gd name="T6" fmla="*/ 2147483647 w 728"/>
              <a:gd name="T7" fmla="*/ 2147483647 h 1632"/>
              <a:gd name="T8" fmla="*/ 2147483647 w 728"/>
              <a:gd name="T9" fmla="*/ 2147483647 h 16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1632">
                <a:moveTo>
                  <a:pt x="0" y="0"/>
                </a:moveTo>
                <a:cubicBezTo>
                  <a:pt x="136" y="76"/>
                  <a:pt x="272" y="152"/>
                  <a:pt x="384" y="336"/>
                </a:cubicBezTo>
                <a:cubicBezTo>
                  <a:pt x="496" y="520"/>
                  <a:pt x="632" y="904"/>
                  <a:pt x="672" y="1104"/>
                </a:cubicBezTo>
                <a:cubicBezTo>
                  <a:pt x="712" y="1304"/>
                  <a:pt x="728" y="1448"/>
                  <a:pt x="624" y="1536"/>
                </a:cubicBezTo>
                <a:cubicBezTo>
                  <a:pt x="520" y="1624"/>
                  <a:pt x="284" y="1628"/>
                  <a:pt x="48" y="1632"/>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Text Box 47"/>
          <p:cNvSpPr txBox="1">
            <a:spLocks noChangeArrowheads="1"/>
          </p:cNvSpPr>
          <p:nvPr/>
        </p:nvSpPr>
        <p:spPr bwMode="auto">
          <a:xfrm>
            <a:off x="2514600" y="41910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a:latin typeface="Arial" charset="0"/>
              </a:rPr>
              <a:t>Principal axis</a:t>
            </a:r>
          </a:p>
        </p:txBody>
      </p:sp>
      <p:sp>
        <p:nvSpPr>
          <p:cNvPr id="7189" name="Rectangle 2"/>
          <p:cNvSpPr>
            <a:spLocks noChangeArrowheads="1"/>
          </p:cNvSpPr>
          <p:nvPr/>
        </p:nvSpPr>
        <p:spPr bwMode="auto">
          <a:xfrm>
            <a:off x="7123113" y="1981200"/>
            <a:ext cx="159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i="1">
                <a:latin typeface="Times New Roman" pitchFamily="18" charset="0"/>
              </a:rPr>
              <a:t>O</a:t>
            </a:r>
            <a:r>
              <a:rPr kumimoji="1" lang="en-US" altLang="zh-TW" sz="1800" i="1" baseline="-25000">
                <a:latin typeface="Times New Roman" pitchFamily="18" charset="0"/>
              </a:rPr>
              <a:t>W</a:t>
            </a:r>
            <a:r>
              <a:rPr kumimoji="1" lang="en-US" altLang="zh-TW" sz="1800" i="1">
                <a:latin typeface="Times New Roman" pitchFamily="18" charset="0"/>
              </a:rPr>
              <a:t>=(0,0,0)</a:t>
            </a:r>
            <a:r>
              <a:rPr kumimoji="1" lang="en-US" altLang="zh-TW" sz="1800">
                <a:latin typeface="Times New Roman" pitchFamily="18" charset="0"/>
              </a:rPr>
              <a:t> </a:t>
            </a:r>
          </a:p>
          <a:p>
            <a:pPr eaLnBrk="1" hangingPunct="1">
              <a:spcBef>
                <a:spcPct val="0"/>
              </a:spcBef>
              <a:buFontTx/>
              <a:buNone/>
            </a:pPr>
            <a:r>
              <a:rPr kumimoji="1" lang="en-US" altLang="zh-TW" sz="1800">
                <a:latin typeface="Times New Roman" pitchFamily="18" charset="0"/>
              </a:rPr>
              <a:t>(World center)</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6</a:t>
            </a:fld>
            <a:endParaRPr lang="en-US" altLang="en-US"/>
          </a:p>
        </p:txBody>
      </p:sp>
      <p:sp>
        <p:nvSpPr>
          <p:cNvPr id="4" name="TextBox 3">
            <a:extLst>
              <a:ext uri="{FF2B5EF4-FFF2-40B4-BE49-F238E27FC236}">
                <a16:creationId xmlns:a16="http://schemas.microsoft.com/office/drawing/2014/main" id="{407DC64C-1585-7742-D6BB-7F7AA114C697}"/>
              </a:ext>
            </a:extLst>
          </p:cNvPr>
          <p:cNvSpPr txBox="1"/>
          <p:nvPr/>
        </p:nvSpPr>
        <p:spPr>
          <a:xfrm>
            <a:off x="4953000" y="1676400"/>
            <a:ext cx="2050561" cy="923330"/>
          </a:xfrm>
          <a:prstGeom prst="rect">
            <a:avLst/>
          </a:prstGeom>
          <a:noFill/>
        </p:spPr>
        <p:txBody>
          <a:bodyPr wrap="none" rtlCol="0">
            <a:spAutoFit/>
          </a:bodyPr>
          <a:lstStyle/>
          <a:p>
            <a:r>
              <a:rPr lang="en-HK" dirty="0"/>
              <a:t>Virtual image </a:t>
            </a:r>
          </a:p>
          <a:p>
            <a:r>
              <a:rPr lang="en-HK" dirty="0"/>
              <a:t>plane or simply </a:t>
            </a:r>
          </a:p>
          <a:p>
            <a:r>
              <a:rPr lang="en-HK" dirty="0"/>
              <a:t>call it image</a:t>
            </a:r>
          </a:p>
        </p:txBody>
      </p:sp>
      <p:cxnSp>
        <p:nvCxnSpPr>
          <p:cNvPr id="6" name="Straight Arrow Connector 5">
            <a:extLst>
              <a:ext uri="{FF2B5EF4-FFF2-40B4-BE49-F238E27FC236}">
                <a16:creationId xmlns:a16="http://schemas.microsoft.com/office/drawing/2014/main" id="{309507B8-C4E6-E407-59D4-BD0C30D6DC79}"/>
              </a:ext>
            </a:extLst>
          </p:cNvPr>
          <p:cNvCxnSpPr/>
          <p:nvPr/>
        </p:nvCxnSpPr>
        <p:spPr>
          <a:xfrm flipH="1">
            <a:off x="6400800" y="2514600"/>
            <a:ext cx="762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44475" y="609600"/>
            <a:ext cx="8243888" cy="1314450"/>
          </a:xfrm>
        </p:spPr>
        <p:txBody>
          <a:bodyPr/>
          <a:lstStyle/>
          <a:p>
            <a:pPr algn="l" eaLnBrk="1" hangingPunct="1"/>
            <a:r>
              <a:rPr lang="en-US" altLang="en-US" sz="2800">
                <a:ea typeface="新細明體" pitchFamily="18" charset="-120"/>
              </a:rPr>
              <a:t>Study the rotation matrix Rc and Translation vector Tc </a:t>
            </a:r>
            <a:br>
              <a:rPr lang="en-US" altLang="en-US" sz="2800">
                <a:ea typeface="新細明體" pitchFamily="18" charset="-120"/>
              </a:rPr>
            </a:br>
            <a:r>
              <a:rPr lang="en-US" altLang="en-US" sz="2800">
                <a:ea typeface="新細明體" pitchFamily="18" charset="-120"/>
              </a:rPr>
              <a:t>M</a:t>
            </a:r>
            <a:r>
              <a:rPr lang="en-US" altLang="en-US" sz="2800" baseline="-25000">
                <a:ea typeface="新細明體" pitchFamily="18" charset="-120"/>
              </a:rPr>
              <a:t>ext</a:t>
            </a:r>
            <a:r>
              <a:rPr lang="en-US" altLang="en-US" sz="2800">
                <a:ea typeface="新細明體" pitchFamily="18" charset="-120"/>
              </a:rPr>
              <a:t> (3x4)Matrix form</a:t>
            </a:r>
            <a:br>
              <a:rPr lang="en-US" altLang="en-US" sz="2800">
                <a:ea typeface="新細明體" pitchFamily="18" charset="-120"/>
              </a:rPr>
            </a:br>
            <a:r>
              <a:rPr lang="en-US" altLang="en-US" sz="2800">
                <a:ea typeface="新細明體" pitchFamily="18" charset="-120"/>
              </a:rPr>
              <a:t>When Tc is not Zero</a:t>
            </a:r>
            <a:r>
              <a:rPr lang="en-US" altLang="zh-TW" sz="2800"/>
              <a:t> </a:t>
            </a:r>
            <a:endParaRPr lang="en-US" altLang="en-US" sz="2800">
              <a:ea typeface="新細明體" pitchFamily="18" charset="-120"/>
            </a:endParaRPr>
          </a:p>
        </p:txBody>
      </p:sp>
      <mc:AlternateContent xmlns:mc="http://schemas.openxmlformats.org/markup-compatibility/2006" xmlns:a14="http://schemas.microsoft.com/office/drawing/2010/main">
        <mc:Choice Requires="a14">
          <p:sp>
            <p:nvSpPr>
              <p:cNvPr id="47107" name="Object 9"/>
              <p:cNvSpPr txBox="1">
                <a:spLocks noGrp="1"/>
              </p:cNvSpPr>
              <p:nvPr>
                <p:ph sz="quarter" idx="2"/>
              </p:nvPr>
            </p:nvSpPr>
            <p:spPr bwMode="auto">
              <a:xfrm>
                <a:off x="154471" y="3724275"/>
                <a:ext cx="7154379" cy="2863309"/>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𝑤</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oMath>
                  </m:oMathPara>
                </a14:m>
                <a:br>
                  <a:rPr lang="en-US" sz="1800" i="1" dirty="0">
                    <a:solidFill>
                      <a:srgbClr val="000000"/>
                    </a:solidFill>
                    <a:latin typeface="Cambria Math" panose="02040503050406030204" pitchFamily="18" charset="0"/>
                  </a:rPr>
                </a:br>
                <a:br>
                  <a:rPr lang="en-US" sz="1800"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𝑐</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2"/>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e>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mr>
                                <m:mr>
                                  <m:e>
                                    <m:r>
                                      <a:rPr lang="en-US" sz="1800" i="1">
                                        <a:solidFill>
                                          <a:srgbClr val="000000"/>
                                        </a:solidFill>
                                        <a:latin typeface="Cambria Math" panose="02040503050406030204" pitchFamily="18" charset="0"/>
                                      </a:rPr>
                                      <m:t>0</m:t>
                                    </m:r>
                                  </m:e>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(4×4)</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select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first</m:t>
                      </m:r>
                      <m:r>
                        <m:rPr>
                          <m:nor/>
                        </m:rPr>
                        <a:rPr lang="en-US" sz="1800" i="0">
                          <a:solidFill>
                            <a:srgbClr val="000000"/>
                          </a:solidFill>
                          <a:latin typeface="Cambria Math" panose="02040503050406030204" pitchFamily="18" charset="0"/>
                        </a:rPr>
                        <m:t> 3 </m:t>
                      </m:r>
                      <m:r>
                        <m:rPr>
                          <m:nor/>
                        </m:rPr>
                        <a:rPr lang="en-US" sz="1800" i="0">
                          <a:solidFill>
                            <a:srgbClr val="000000"/>
                          </a:solidFill>
                          <a:latin typeface="Cambria Math" panose="02040503050406030204" pitchFamily="18" charset="0"/>
                        </a:rPr>
                        <m:t>rows</m:t>
                      </m:r>
                    </m:oMath>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𝑐</m:t>
                                        </m:r>
                                      </m:sub>
                                    </m:sSub>
                                  </m:e>
                                </m:mr>
                              </m:m>
                            </m:e>
                          </m:d>
                        </m:e>
                        <m: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3×1</m:t>
                              </m:r>
                            </m:e>
                          </m:d>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sub>
                          <m:r>
                            <a:rPr lang="en-US" sz="1800" i="1">
                              <a:solidFill>
                                <a:srgbClr val="000000"/>
                              </a:solidFill>
                              <a:latin typeface="Cambria Math" panose="02040503050406030204" pitchFamily="18" charset="0"/>
                            </a:rPr>
                            <m:t>(3×3)</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𝐼</m:t>
                                  </m:r>
                                </m:e>
                                <m:sub>
                                  <m:r>
                                    <a:rPr lang="en-US" sz="1800" i="1">
                                      <a:solidFill>
                                        <a:srgbClr val="000000"/>
                                      </a:solidFill>
                                      <a:latin typeface="Cambria Math" panose="02040503050406030204" pitchFamily="18" charset="0"/>
                                    </a:rPr>
                                    <m:t>3</m:t>
                                  </m:r>
                                </m:sub>
                              </m:sSub>
                              <m:r>
                                <a:rPr lang="en-US" sz="1800" i="1">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d>
                        </m:e>
                        <m:sub>
                          <m:r>
                            <a:rPr lang="en-US" sz="1800" i="1">
                              <a:solidFill>
                                <a:srgbClr val="000000"/>
                              </a:solidFill>
                              <a:latin typeface="Cambria Math" panose="02040503050406030204" pitchFamily="18" charset="0"/>
                            </a:rPr>
                            <m:t>(3×4)</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4×1</m:t>
                              </m:r>
                            </m:e>
                          </m:d>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𝑀</m:t>
                          </m:r>
                        </m:e>
                        <m:sub>
                          <m:r>
                            <a:rPr lang="en-US" sz="1800" i="1">
                              <a:solidFill>
                                <a:srgbClr val="000000"/>
                              </a:solidFill>
                              <a:latin typeface="Cambria Math" panose="02040503050406030204" pitchFamily="18" charset="0"/>
                            </a:rPr>
                            <m:t>𝑒𝑥</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𝑡</m:t>
                              </m:r>
                            </m:e>
                            <m:sub>
                              <m:r>
                                <a:rPr lang="en-US" sz="1800" i="1">
                                  <a:solidFill>
                                    <a:srgbClr val="000000"/>
                                  </a:solidFill>
                                  <a:latin typeface="Cambria Math" panose="02040503050406030204" pitchFamily="18" charset="0"/>
                                </a:rPr>
                                <m:t>(3×4)</m:t>
                              </m:r>
                            </m:sub>
                          </m:sSub>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oMath>
                  </m:oMathPara>
                </a14:m>
                <a:endParaRPr lang="en-US" sz="1800" dirty="0"/>
              </a:p>
            </p:txBody>
          </p:sp>
        </mc:Choice>
        <mc:Fallback xmlns="">
          <p:sp>
            <p:nvSpPr>
              <p:cNvPr id="47107" name="Object 9"/>
              <p:cNvSpPr txBox="1">
                <a:spLocks noGrp="1" noRot="1" noChangeAspect="1" noMove="1" noResize="1" noEditPoints="1" noAdjustHandles="1" noChangeArrowheads="1" noChangeShapeType="1" noTextEdit="1"/>
              </p:cNvSpPr>
              <p:nvPr>
                <p:ph sz="quarter" idx="2"/>
              </p:nvPr>
            </p:nvSpPr>
            <p:spPr bwMode="auto">
              <a:xfrm>
                <a:off x="154471" y="3724275"/>
                <a:ext cx="7154379" cy="2863309"/>
              </a:xfrm>
              <a:prstGeom prst="rect">
                <a:avLst/>
              </a:prstGeom>
              <a:blipFill>
                <a:blip r:embed="rId3"/>
                <a:stretch>
                  <a:fillRect/>
                </a:stretch>
              </a:blipFill>
              <a:ln>
                <a:noFill/>
              </a:ln>
            </p:spPr>
            <p:txBody>
              <a:bodyPr/>
              <a:lstStyle/>
              <a:p>
                <a:r>
                  <a:rPr lang="en-HK">
                    <a:noFill/>
                  </a:rPr>
                  <a:t> </a:t>
                </a:r>
              </a:p>
            </p:txBody>
          </p:sp>
        </mc:Fallback>
      </mc:AlternateContent>
      <p:pic>
        <p:nvPicPr>
          <p:cNvPr id="47110" name="Picture 9" descr="MCj043161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72259">
            <a:off x="3578225" y="2830513"/>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4"/>
          <p:cNvSpPr>
            <a:spLocks noChangeShapeType="1"/>
          </p:cNvSpPr>
          <p:nvPr/>
        </p:nvSpPr>
        <p:spPr bwMode="auto">
          <a:xfrm flipV="1">
            <a:off x="4476750" y="2724150"/>
            <a:ext cx="666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5"/>
          <p:cNvSpPr>
            <a:spLocks noChangeShapeType="1"/>
          </p:cNvSpPr>
          <p:nvPr/>
        </p:nvSpPr>
        <p:spPr bwMode="auto">
          <a:xfrm>
            <a:off x="3943350" y="2774950"/>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6"/>
          <p:cNvSpPr>
            <a:spLocks noChangeShapeType="1"/>
          </p:cNvSpPr>
          <p:nvPr/>
        </p:nvSpPr>
        <p:spPr bwMode="auto">
          <a:xfrm flipV="1">
            <a:off x="4476750" y="231775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7"/>
          <p:cNvSpPr>
            <a:spLocks noChangeShapeType="1"/>
          </p:cNvSpPr>
          <p:nvPr/>
        </p:nvSpPr>
        <p:spPr bwMode="auto">
          <a:xfrm flipV="1">
            <a:off x="8712200" y="20335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8"/>
          <p:cNvSpPr>
            <a:spLocks noChangeShapeType="1"/>
          </p:cNvSpPr>
          <p:nvPr/>
        </p:nvSpPr>
        <p:spPr bwMode="auto">
          <a:xfrm flipH="1">
            <a:off x="6883400" y="37099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9"/>
          <p:cNvSpPr>
            <a:spLocks noChangeShapeType="1"/>
          </p:cNvSpPr>
          <p:nvPr/>
        </p:nvSpPr>
        <p:spPr bwMode="auto">
          <a:xfrm flipH="1" flipV="1">
            <a:off x="7621588" y="3155950"/>
            <a:ext cx="1090612" cy="554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Text Box 10"/>
          <p:cNvSpPr txBox="1">
            <a:spLocks noChangeArrowheads="1"/>
          </p:cNvSpPr>
          <p:nvPr/>
        </p:nvSpPr>
        <p:spPr bwMode="auto">
          <a:xfrm>
            <a:off x="8488363" y="172085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47118" name="Text Box 11"/>
          <p:cNvSpPr txBox="1">
            <a:spLocks noChangeArrowheads="1"/>
          </p:cNvSpPr>
          <p:nvPr/>
        </p:nvSpPr>
        <p:spPr bwMode="auto">
          <a:xfrm>
            <a:off x="6943725" y="37465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47119" name="Text Box 12"/>
          <p:cNvSpPr txBox="1">
            <a:spLocks noChangeArrowheads="1"/>
          </p:cNvSpPr>
          <p:nvPr/>
        </p:nvSpPr>
        <p:spPr bwMode="auto">
          <a:xfrm>
            <a:off x="7364413" y="2801938"/>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47120" name="Line 13"/>
          <p:cNvSpPr>
            <a:spLocks noChangeShapeType="1"/>
          </p:cNvSpPr>
          <p:nvPr/>
        </p:nvSpPr>
        <p:spPr bwMode="auto">
          <a:xfrm flipH="1" flipV="1">
            <a:off x="4476750" y="3155950"/>
            <a:ext cx="4235450" cy="554038"/>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Text Box 18"/>
          <p:cNvSpPr txBox="1">
            <a:spLocks noChangeArrowheads="1"/>
          </p:cNvSpPr>
          <p:nvPr/>
        </p:nvSpPr>
        <p:spPr bwMode="auto">
          <a:xfrm>
            <a:off x="5162550" y="2189163"/>
            <a:ext cx="40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47122" name="Text Box 19"/>
          <p:cNvSpPr txBox="1">
            <a:spLocks noChangeArrowheads="1"/>
          </p:cNvSpPr>
          <p:nvPr/>
        </p:nvSpPr>
        <p:spPr bwMode="auto">
          <a:xfrm>
            <a:off x="3530600" y="26225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47123" name="Text Box 22"/>
          <p:cNvSpPr txBox="1">
            <a:spLocks noChangeArrowheads="1"/>
          </p:cNvSpPr>
          <p:nvPr/>
        </p:nvSpPr>
        <p:spPr bwMode="auto">
          <a:xfrm>
            <a:off x="7308850" y="4189413"/>
            <a:ext cx="17160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47124" name="Text Box 23"/>
          <p:cNvSpPr txBox="1">
            <a:spLocks noChangeArrowheads="1"/>
          </p:cNvSpPr>
          <p:nvPr/>
        </p:nvSpPr>
        <p:spPr bwMode="auto">
          <a:xfrm>
            <a:off x="3732213" y="192405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47125" name="Text Box 24"/>
          <p:cNvSpPr txBox="1">
            <a:spLocks noChangeArrowheads="1"/>
          </p:cNvSpPr>
          <p:nvPr/>
        </p:nvSpPr>
        <p:spPr bwMode="auto">
          <a:xfrm>
            <a:off x="4337050" y="23542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47126" name="Tree"/>
          <p:cNvSpPr>
            <a:spLocks noEditPoints="1" noChangeArrowheads="1"/>
          </p:cNvSpPr>
          <p:nvPr/>
        </p:nvSpPr>
        <p:spPr bwMode="auto">
          <a:xfrm>
            <a:off x="5675313" y="1311275"/>
            <a:ext cx="952500" cy="8191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7127" name="Text Box 28"/>
          <p:cNvSpPr txBox="1">
            <a:spLocks noChangeArrowheads="1"/>
          </p:cNvSpPr>
          <p:nvPr/>
        </p:nvSpPr>
        <p:spPr bwMode="auto">
          <a:xfrm>
            <a:off x="7300913" y="37814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47128" name="Freeform 35"/>
          <p:cNvSpPr>
            <a:spLocks/>
          </p:cNvSpPr>
          <p:nvPr/>
        </p:nvSpPr>
        <p:spPr bwMode="auto">
          <a:xfrm flipV="1">
            <a:off x="4718050" y="3141663"/>
            <a:ext cx="349250" cy="42862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36"/>
          <p:cNvSpPr txBox="1">
            <a:spLocks noChangeArrowheads="1"/>
          </p:cNvSpPr>
          <p:nvPr/>
        </p:nvSpPr>
        <p:spPr bwMode="auto">
          <a:xfrm>
            <a:off x="6151563" y="10287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P</a:t>
            </a:r>
            <a:r>
              <a:rPr kumimoji="1" lang="en-US" altLang="en-US" sz="1800" i="1" baseline="-25000">
                <a:latin typeface="Arial" charset="0"/>
              </a:rPr>
              <a:t>w</a:t>
            </a:r>
          </a:p>
        </p:txBody>
      </p:sp>
      <p:sp>
        <p:nvSpPr>
          <p:cNvPr id="47130" name="Text Box 28"/>
          <p:cNvSpPr txBox="1">
            <a:spLocks noChangeArrowheads="1"/>
          </p:cNvSpPr>
          <p:nvPr/>
        </p:nvSpPr>
        <p:spPr bwMode="auto">
          <a:xfrm>
            <a:off x="3527425" y="3709988"/>
            <a:ext cx="1711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47131" name="Rectangle 30"/>
          <p:cNvSpPr>
            <a:spLocks noChangeArrowheads="1"/>
          </p:cNvSpPr>
          <p:nvPr/>
        </p:nvSpPr>
        <p:spPr bwMode="auto">
          <a:xfrm>
            <a:off x="5024438" y="302577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T</a:t>
            </a:r>
            <a:r>
              <a:rPr kumimoji="1" lang="en-US" altLang="en-US" sz="1800" baseline="-25000">
                <a:latin typeface="Arial" charset="0"/>
              </a:rPr>
              <a:t>C</a:t>
            </a:r>
            <a:r>
              <a:rPr kumimoji="1" lang="en-US" altLang="en-US" sz="1800">
                <a:latin typeface="Arial" charset="0"/>
              </a:rPr>
              <a:t>= camera translation </a:t>
            </a:r>
          </a:p>
        </p:txBody>
      </p:sp>
      <p:cxnSp>
        <p:nvCxnSpPr>
          <p:cNvPr id="3" name="Straight Arrow Connector 2"/>
          <p:cNvCxnSpPr>
            <a:stCxn id="47114" idx="0"/>
            <a:endCxn id="47129" idx="1"/>
          </p:cNvCxnSpPr>
          <p:nvPr/>
        </p:nvCxnSpPr>
        <p:spPr>
          <a:xfrm flipH="1" flipV="1">
            <a:off x="6151563" y="1212850"/>
            <a:ext cx="2560637" cy="249713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7120" idx="1"/>
            <a:endCxn id="47129" idx="1"/>
          </p:cNvCxnSpPr>
          <p:nvPr/>
        </p:nvCxnSpPr>
        <p:spPr>
          <a:xfrm flipV="1">
            <a:off x="4476750" y="1212850"/>
            <a:ext cx="1674813" cy="19431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134" name="Text Box 27"/>
          <p:cNvSpPr txBox="1">
            <a:spLocks noChangeArrowheads="1"/>
          </p:cNvSpPr>
          <p:nvPr/>
        </p:nvSpPr>
        <p:spPr bwMode="auto">
          <a:xfrm>
            <a:off x="5008563" y="3433763"/>
            <a:ext cx="1333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b="1">
                <a:latin typeface="Arial" charset="0"/>
              </a:rPr>
              <a:t>R</a:t>
            </a:r>
            <a:r>
              <a:rPr kumimoji="1" lang="en-US" altLang="en-US" sz="1800" b="1" baseline="-25000">
                <a:latin typeface="Arial" charset="0"/>
              </a:rPr>
              <a:t>cam</a:t>
            </a:r>
            <a:r>
              <a:rPr kumimoji="1" lang="en-US" altLang="en-US" sz="1800" b="1">
                <a:latin typeface="Arial" charset="0"/>
              </a:rPr>
              <a:t>=(R</a:t>
            </a:r>
            <a:r>
              <a:rPr kumimoji="1" lang="en-US" altLang="en-US" sz="1800" b="1" baseline="-25000">
                <a:latin typeface="Arial" charset="0"/>
              </a:rPr>
              <a:t>c</a:t>
            </a:r>
            <a:r>
              <a:rPr kumimoji="1" lang="en-US" altLang="en-US" sz="1800" b="1">
                <a:latin typeface="Arial" charset="0"/>
              </a:rPr>
              <a:t>)</a:t>
            </a:r>
            <a:r>
              <a:rPr kumimoji="1" lang="en-US" altLang="en-US" sz="1800" b="1" baseline="30000">
                <a:latin typeface="Arial" charset="0"/>
              </a:rPr>
              <a:t>-1</a:t>
            </a:r>
          </a:p>
        </p:txBody>
      </p:sp>
      <p:sp>
        <p:nvSpPr>
          <p:cNvPr id="47136" name="Text Placeholder 5"/>
          <p:cNvSpPr>
            <a:spLocks noGrp="1"/>
          </p:cNvSpPr>
          <p:nvPr>
            <p:ph type="body" sz="half" idx="1"/>
          </p:nvPr>
        </p:nvSpPr>
        <p:spPr>
          <a:xfrm>
            <a:off x="7454900" y="6019800"/>
            <a:ext cx="457200" cy="493713"/>
          </a:xfrm>
        </p:spPr>
        <p:txBody>
          <a:bodyPr/>
          <a:lstStyle/>
          <a:p>
            <a:r>
              <a:rPr lang="en-US" altLang="en-US">
                <a:ea typeface="新細明體" pitchFamily="18" charset="-120"/>
              </a:rPr>
              <a:t> </a:t>
            </a:r>
          </a:p>
        </p:txBody>
      </p:sp>
      <p:sp>
        <p:nvSpPr>
          <p:cNvPr id="2" name="Footer Placeholder 1"/>
          <p:cNvSpPr>
            <a:spLocks noGrp="1"/>
          </p:cNvSpPr>
          <p:nvPr>
            <p:ph type="ftr" sz="quarter" idx="11"/>
          </p:nvPr>
        </p:nvSpPr>
        <p:spPr>
          <a:xfrm>
            <a:off x="3255963" y="6440218"/>
            <a:ext cx="2895600" cy="365125"/>
          </a:xfrm>
        </p:spPr>
        <p:txBody>
          <a:bodyPr/>
          <a:lstStyle/>
          <a:p>
            <a:pPr>
              <a:defRPr/>
            </a:pPr>
            <a:r>
              <a:rPr lang="en-US"/>
              <a:t>Cameras v240117a</a:t>
            </a:r>
            <a:endParaRPr lang="en-US" dirty="0"/>
          </a:p>
        </p:txBody>
      </p:sp>
      <p:sp>
        <p:nvSpPr>
          <p:cNvPr id="4" name="Slide Number Placeholder 3"/>
          <p:cNvSpPr>
            <a:spLocks noGrp="1"/>
          </p:cNvSpPr>
          <p:nvPr>
            <p:ph type="sldNum" sz="quarter" idx="12"/>
          </p:nvPr>
        </p:nvSpPr>
        <p:spPr/>
        <p:txBody>
          <a:bodyPr/>
          <a:lstStyle/>
          <a:p>
            <a:pPr>
              <a:defRPr/>
            </a:pPr>
            <a:fld id="{2C7BCE42-29F6-48AE-BD38-FE5F02E0B777}" type="slidenum">
              <a:rPr lang="en-US" altLang="en-US" smtClean="0"/>
              <a:pPr>
                <a:defRPr/>
              </a:pPr>
              <a:t>60</a:t>
            </a:fld>
            <a:endParaRPr lang="en-US"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455A57-078C-9744-2032-6674FEC9C29E}"/>
                  </a:ext>
                </a:extLst>
              </p:cNvPr>
              <p:cNvSpPr txBox="1"/>
              <p:nvPr/>
            </p:nvSpPr>
            <p:spPr>
              <a:xfrm>
                <a:off x="152400" y="3429000"/>
                <a:ext cx="2621230" cy="369332"/>
              </a:xfrm>
              <a:prstGeom prst="rect">
                <a:avLst/>
              </a:prstGeom>
              <a:noFill/>
            </p:spPr>
            <p:txBody>
              <a:bodyPr wrap="none" rtlCol="0">
                <a:spAutoFit/>
              </a:bodyPr>
              <a:lstStyle/>
              <a:p>
                <a14:m>
                  <m:oMath xmlns:m="http://schemas.openxmlformats.org/officeDocument/2006/math">
                    <m:r>
                      <m:rPr>
                        <m:nor/>
                      </m:rPr>
                      <a:rPr lang="en-US">
                        <a:solidFill>
                          <a:srgbClr val="000000"/>
                        </a:solidFill>
                        <a:latin typeface="Cambria Math" panose="02040503050406030204" pitchFamily="18" charset="0"/>
                      </a:rPr>
                      <m:t>R</m:t>
                    </m:r>
                    <m:r>
                      <m:rPr>
                        <m:nor/>
                      </m:rPr>
                      <a:rPr lang="en-US" sz="1800" i="0" smtClean="0">
                        <a:solidFill>
                          <a:srgbClr val="000000"/>
                        </a:solidFill>
                        <a:latin typeface="Cambria Math" panose="02040503050406030204" pitchFamily="18" charset="0"/>
                      </a:rPr>
                      <m:t>efer</m:t>
                    </m:r>
                    <m:r>
                      <m:rPr>
                        <m:nor/>
                      </m:rPr>
                      <a:rPr lang="en-US" sz="1800" i="0" smtClean="0">
                        <a:solidFill>
                          <a:srgbClr val="000000"/>
                        </a:solidFill>
                        <a:latin typeface="Cambria Math" panose="02040503050406030204" pitchFamily="18" charset="0"/>
                      </a:rPr>
                      <m:t> </m:t>
                    </m:r>
                    <m:r>
                      <m:rPr>
                        <m:nor/>
                      </m:rPr>
                      <a:rPr lang="en-US" sz="1800" i="0" smtClean="0">
                        <a:solidFill>
                          <a:srgbClr val="000000"/>
                        </a:solidFill>
                        <a:latin typeface="Cambria Math" panose="02040503050406030204" pitchFamily="18" charset="0"/>
                      </a:rPr>
                      <m:t>to</m:t>
                    </m:r>
                    <m:r>
                      <m:rPr>
                        <m:nor/>
                      </m:rPr>
                      <a:rPr lang="en-US" sz="1800" i="0" smtClean="0">
                        <a:solidFill>
                          <a:srgbClr val="000000"/>
                        </a:solidFill>
                        <a:latin typeface="Cambria Math" panose="02040503050406030204" pitchFamily="18" charset="0"/>
                      </a:rPr>
                      <m:t>  </m:t>
                    </m:r>
                    <m:r>
                      <m:rPr>
                        <m:nor/>
                      </m:rPr>
                      <a:rPr lang="en-HK" sz="1800" b="0" i="0" smtClean="0">
                        <a:solidFill>
                          <a:srgbClr val="000000"/>
                        </a:solidFill>
                        <a:latin typeface="Cambria Math" panose="02040503050406030204" pitchFamily="18" charset="0"/>
                      </a:rPr>
                      <m:t>a</m:t>
                    </m:r>
                    <m:r>
                      <m:rPr>
                        <m:nor/>
                      </m:rPr>
                      <a:rPr lang="en-HK" sz="1800" b="0" i="0" smtClean="0">
                        <a:solidFill>
                          <a:srgbClr val="000000"/>
                        </a:solidFill>
                        <a:latin typeface="Cambria Math" panose="02040503050406030204" pitchFamily="18" charset="0"/>
                      </a:rPr>
                      <m:t> </m:t>
                    </m:r>
                    <m:r>
                      <m:rPr>
                        <m:nor/>
                      </m:rPr>
                      <a:rPr lang="en-HK" sz="1800" b="0" i="0" smtClean="0">
                        <a:solidFill>
                          <a:srgbClr val="000000"/>
                        </a:solidFill>
                        <a:latin typeface="Cambria Math" panose="02040503050406030204" pitchFamily="18" charset="0"/>
                      </a:rPr>
                      <m:t>previous</m:t>
                    </m:r>
                  </m:oMath>
                </a14:m>
                <a:r>
                  <a:rPr lang="en-US" sz="1800" i="0" dirty="0">
                    <a:solidFill>
                      <a:srgbClr val="000000"/>
                    </a:solidFill>
                    <a:latin typeface="Cambria Math" panose="02040503050406030204" pitchFamily="18" charset="0"/>
                  </a:rPr>
                  <a:t> slide</a:t>
                </a:r>
                <a:endParaRPr lang="en-HK" dirty="0"/>
              </a:p>
            </p:txBody>
          </p:sp>
        </mc:Choice>
        <mc:Fallback xmlns="">
          <p:sp>
            <p:nvSpPr>
              <p:cNvPr id="5" name="TextBox 4">
                <a:extLst>
                  <a:ext uri="{FF2B5EF4-FFF2-40B4-BE49-F238E27FC236}">
                    <a16:creationId xmlns:a16="http://schemas.microsoft.com/office/drawing/2014/main" id="{A7455A57-078C-9744-2032-6674FEC9C29E}"/>
                  </a:ext>
                </a:extLst>
              </p:cNvPr>
              <p:cNvSpPr txBox="1">
                <a:spLocks noRot="1" noChangeAspect="1" noMove="1" noResize="1" noEditPoints="1" noAdjustHandles="1" noChangeArrowheads="1" noChangeShapeType="1" noTextEdit="1"/>
              </p:cNvSpPr>
              <p:nvPr/>
            </p:nvSpPr>
            <p:spPr>
              <a:xfrm>
                <a:off x="152400" y="3429000"/>
                <a:ext cx="2621230" cy="369332"/>
              </a:xfrm>
              <a:prstGeom prst="rect">
                <a:avLst/>
              </a:prstGeom>
              <a:blipFill>
                <a:blip r:embed="rId5"/>
                <a:stretch>
                  <a:fillRect t="-10000" r="-1163" b="-25000"/>
                </a:stretch>
              </a:blipFill>
            </p:spPr>
            <p:txBody>
              <a:bodyPr/>
              <a:lstStyle/>
              <a:p>
                <a:r>
                  <a:rPr lang="en-HK">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09575" y="533400"/>
            <a:ext cx="8167688" cy="1039813"/>
          </a:xfrm>
        </p:spPr>
        <p:txBody>
          <a:bodyPr>
            <a:noAutofit/>
          </a:bodyPr>
          <a:lstStyle/>
          <a:p>
            <a:r>
              <a:rPr lang="en-US" altLang="en-US" sz="3200" dirty="0">
                <a:ea typeface="新細明體" pitchFamily="18" charset="-120"/>
              </a:rPr>
              <a:t>Recall: The most important concept for a camera is the image formation process</a:t>
            </a:r>
          </a:p>
        </p:txBody>
      </p:sp>
      <p:sp>
        <p:nvSpPr>
          <p:cNvPr id="9219" name="Rectangle 3"/>
          <p:cNvSpPr>
            <a:spLocks noGrp="1" noChangeArrowheads="1"/>
          </p:cNvSpPr>
          <p:nvPr>
            <p:ph idx="1"/>
          </p:nvPr>
        </p:nvSpPr>
        <p:spPr>
          <a:xfrm>
            <a:off x="423863" y="2030413"/>
            <a:ext cx="8229600" cy="4525962"/>
          </a:xfrm>
        </p:spPr>
        <p:txBody>
          <a:bodyPr/>
          <a:lstStyle/>
          <a:p>
            <a:pPr eaLnBrk="1" hangingPunct="1"/>
            <a:r>
              <a:rPr lang="en-US" altLang="en-US">
                <a:ea typeface="新細明體" pitchFamily="18" charset="-120"/>
              </a:rPr>
              <a:t> </a:t>
            </a:r>
          </a:p>
        </p:txBody>
      </p:sp>
      <p:sp>
        <p:nvSpPr>
          <p:cNvPr id="9222" name="Text Box 4"/>
          <p:cNvSpPr txBox="1">
            <a:spLocks noChangeArrowheads="1"/>
          </p:cNvSpPr>
          <p:nvPr/>
        </p:nvSpPr>
        <p:spPr bwMode="auto">
          <a:xfrm>
            <a:off x="728663" y="1649413"/>
            <a:ext cx="54864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en-US" sz="2800">
                <a:latin typeface="Arial" charset="0"/>
              </a:rPr>
              <a:t>3D Object  points </a:t>
            </a:r>
            <a:r>
              <a:rPr kumimoji="1" lang="en-US" altLang="en-US" sz="2800" i="1">
                <a:latin typeface="Arial" charset="0"/>
              </a:rPr>
              <a:t>(X</a:t>
            </a:r>
            <a:r>
              <a:rPr kumimoji="1" lang="en-US" altLang="en-US" sz="2800" i="1" baseline="-25000">
                <a:latin typeface="Arial" charset="0"/>
              </a:rPr>
              <a:t>w</a:t>
            </a:r>
            <a:r>
              <a:rPr kumimoji="1" lang="en-US" altLang="en-US" sz="2800" i="1">
                <a:latin typeface="Arial" charset="0"/>
              </a:rPr>
              <a:t>,Y</a:t>
            </a:r>
            <a:r>
              <a:rPr kumimoji="1" lang="en-US" altLang="en-US" sz="2800" i="1" baseline="-25000">
                <a:latin typeface="Arial" charset="0"/>
              </a:rPr>
              <a:t>w</a:t>
            </a:r>
            <a:r>
              <a:rPr kumimoji="1" lang="en-US" altLang="en-US" sz="2800" i="1">
                <a:latin typeface="Arial" charset="0"/>
              </a:rPr>
              <a:t>,Z</a:t>
            </a:r>
            <a:r>
              <a:rPr kumimoji="1" lang="en-US" altLang="en-US" sz="2800" i="1" baseline="-25000">
                <a:latin typeface="Arial" charset="0"/>
              </a:rPr>
              <a:t>w</a:t>
            </a:r>
            <a:r>
              <a:rPr kumimoji="1" lang="en-US" altLang="en-US" sz="2800" i="1">
                <a:latin typeface="Arial" charset="0"/>
              </a:rPr>
              <a:t>)</a:t>
            </a:r>
            <a:r>
              <a:rPr kumimoji="1" lang="en-US" altLang="zh-TW" sz="2800" i="1">
                <a:latin typeface="Arial" charset="0"/>
              </a:rPr>
              <a:t>:</a:t>
            </a:r>
            <a:r>
              <a:rPr kumimoji="1" lang="en-US" altLang="zh-TW" sz="2800">
                <a:latin typeface="Arial" charset="0"/>
              </a:rPr>
              <a:t> </a:t>
            </a:r>
            <a:r>
              <a:rPr kumimoji="1" lang="en-US" altLang="zh-TW" sz="2800" b="1" u="sng">
                <a:latin typeface="Arial" charset="0"/>
              </a:rPr>
              <a:t>world coordinates</a:t>
            </a:r>
            <a:endParaRPr kumimoji="1" lang="en-US" altLang="en-US" sz="2800" b="1" u="sng">
              <a:latin typeface="Arial" charset="0"/>
            </a:endParaRPr>
          </a:p>
        </p:txBody>
      </p:sp>
      <p:sp>
        <p:nvSpPr>
          <p:cNvPr id="9223" name="Text Box 5"/>
          <p:cNvSpPr txBox="1">
            <a:spLocks noChangeArrowheads="1"/>
          </p:cNvSpPr>
          <p:nvPr/>
        </p:nvSpPr>
        <p:spPr bwMode="auto">
          <a:xfrm>
            <a:off x="2709863" y="5002213"/>
            <a:ext cx="4014787" cy="1382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a:solidFill>
                  <a:srgbClr val="E13A19"/>
                </a:solidFill>
                <a:latin typeface="Arial" charset="0"/>
              </a:rPr>
              <a:t>Step2:</a:t>
            </a:r>
          </a:p>
          <a:p>
            <a:pPr eaLnBrk="1" hangingPunct="1">
              <a:spcBef>
                <a:spcPct val="0"/>
              </a:spcBef>
              <a:buFontTx/>
              <a:buNone/>
            </a:pPr>
            <a:r>
              <a:rPr kumimoji="1" lang="en-US" altLang="en-US" sz="2800">
                <a:latin typeface="Arial" charset="0"/>
              </a:rPr>
              <a:t>Projection of camera (F)</a:t>
            </a:r>
          </a:p>
          <a:p>
            <a:pPr eaLnBrk="1" hangingPunct="1">
              <a:spcBef>
                <a:spcPct val="0"/>
              </a:spcBef>
              <a:buFontTx/>
              <a:buNone/>
            </a:pPr>
            <a:r>
              <a:rPr kumimoji="1" lang="en-US" altLang="en-US" sz="2800">
                <a:latin typeface="Arial" charset="0"/>
              </a:rPr>
              <a:t>Result </a:t>
            </a:r>
            <a:r>
              <a:rPr kumimoji="1" lang="en-US" altLang="en-US" sz="2800">
                <a:latin typeface="Arial" charset="0"/>
                <a:sym typeface="Wingdings" pitchFamily="2" charset="2"/>
              </a:rPr>
              <a:t> image </a:t>
            </a:r>
            <a:r>
              <a:rPr kumimoji="1" lang="en-US" altLang="zh-TW" sz="2800">
                <a:latin typeface="Arial" charset="0"/>
                <a:sym typeface="Wingdings" pitchFamily="2" charset="2"/>
              </a:rPr>
              <a:t>(x,y)</a:t>
            </a:r>
            <a:endParaRPr kumimoji="1" lang="en-US" altLang="en-US" sz="2800" i="1">
              <a:latin typeface="Arial" charset="0"/>
            </a:endParaRPr>
          </a:p>
        </p:txBody>
      </p:sp>
      <p:sp>
        <p:nvSpPr>
          <p:cNvPr id="9224" name="Text Box 6"/>
          <p:cNvSpPr txBox="1">
            <a:spLocks noChangeArrowheads="1"/>
          </p:cNvSpPr>
          <p:nvPr/>
        </p:nvSpPr>
        <p:spPr bwMode="auto">
          <a:xfrm>
            <a:off x="1185863" y="2868613"/>
            <a:ext cx="746760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dirty="0">
                <a:solidFill>
                  <a:srgbClr val="E13A19"/>
                </a:solidFill>
                <a:latin typeface="Arial" charset="0"/>
              </a:rPr>
              <a:t>Step1:</a:t>
            </a:r>
          </a:p>
          <a:p>
            <a:pPr eaLnBrk="1" hangingPunct="1">
              <a:spcBef>
                <a:spcPct val="0"/>
              </a:spcBef>
              <a:buFontTx/>
              <a:buNone/>
            </a:pPr>
            <a:r>
              <a:rPr kumimoji="1" lang="en-US" altLang="en-US" sz="2800" dirty="0">
                <a:latin typeface="Arial" charset="0"/>
              </a:rPr>
              <a:t>Motion of camera </a:t>
            </a:r>
            <a:r>
              <a:rPr kumimoji="1" lang="en-US" altLang="en-US" sz="2800" i="1" dirty="0">
                <a:latin typeface="Arial" charset="0"/>
              </a:rPr>
              <a:t>(</a:t>
            </a:r>
            <a:r>
              <a:rPr kumimoji="1" lang="en-US" altLang="en-US" sz="2800" i="1" dirty="0" err="1">
                <a:latin typeface="Arial" charset="0"/>
              </a:rPr>
              <a:t>R</a:t>
            </a:r>
            <a:r>
              <a:rPr kumimoji="1" lang="en-US" altLang="en-US" sz="2800" i="1" baseline="-25000" dirty="0" err="1">
                <a:latin typeface="Arial" charset="0"/>
              </a:rPr>
              <a:t>cam</a:t>
            </a:r>
            <a:r>
              <a:rPr kumimoji="1" lang="en-US" altLang="en-US" sz="2800" i="1" dirty="0">
                <a:latin typeface="Arial" charset="0"/>
              </a:rPr>
              <a:t>=R</a:t>
            </a:r>
            <a:r>
              <a:rPr kumimoji="1" lang="en-US" altLang="en-US" sz="2800" i="1" baseline="-25000" dirty="0">
                <a:latin typeface="Arial" charset="0"/>
              </a:rPr>
              <a:t>c</a:t>
            </a:r>
            <a:r>
              <a:rPr kumimoji="1" lang="en-US" altLang="en-US" sz="2800" i="1" baseline="30000" dirty="0">
                <a:latin typeface="Arial" charset="0"/>
              </a:rPr>
              <a:t>-1</a:t>
            </a:r>
            <a:r>
              <a:rPr kumimoji="1" lang="en-US" altLang="en-US" sz="2800" i="1" dirty="0">
                <a:latin typeface="Arial" charset="0"/>
              </a:rPr>
              <a:t>,T</a:t>
            </a:r>
            <a:r>
              <a:rPr kumimoji="1" lang="en-US" altLang="en-US" sz="2800" i="1" baseline="-25000" dirty="0">
                <a:latin typeface="Arial" charset="0"/>
              </a:rPr>
              <a:t>cam</a:t>
            </a:r>
            <a:r>
              <a:rPr kumimoji="1" lang="en-US" altLang="en-US" sz="2800" i="1" dirty="0">
                <a:latin typeface="Arial" charset="0"/>
              </a:rPr>
              <a:t>)</a:t>
            </a:r>
            <a:r>
              <a:rPr kumimoji="1" lang="en-US" altLang="en-US" sz="2800" dirty="0">
                <a:latin typeface="Arial" charset="0"/>
              </a:rPr>
              <a:t> </a:t>
            </a:r>
            <a:endParaRPr kumimoji="1" lang="en-US" altLang="zh-TW" sz="2800" dirty="0">
              <a:latin typeface="Arial" charset="0"/>
            </a:endParaRPr>
          </a:p>
          <a:p>
            <a:pPr eaLnBrk="1" hangingPunct="1">
              <a:spcBef>
                <a:spcPct val="0"/>
              </a:spcBef>
              <a:buFontTx/>
              <a:buNone/>
            </a:pPr>
            <a:r>
              <a:rPr kumimoji="1" lang="en-US" altLang="zh-TW" sz="2800" b="1" u="sng" dirty="0">
                <a:latin typeface="Arial" charset="0"/>
              </a:rPr>
              <a:t>Camera Coordinates(rotated, translated)</a:t>
            </a:r>
            <a:endParaRPr kumimoji="1" lang="en-US" altLang="en-US" sz="2800" b="1" u="sng" dirty="0">
              <a:latin typeface="Arial" charset="0"/>
            </a:endParaRPr>
          </a:p>
          <a:p>
            <a:pPr eaLnBrk="1" hangingPunct="1">
              <a:spcBef>
                <a:spcPct val="0"/>
              </a:spcBef>
              <a:buFontTx/>
              <a:buNone/>
            </a:pPr>
            <a:r>
              <a:rPr kumimoji="1" lang="en-US" altLang="en-US" sz="2800" dirty="0">
                <a:latin typeface="Arial" charset="0"/>
                <a:sym typeface="Wingdings" pitchFamily="2" charset="2"/>
              </a:rPr>
              <a:t>result  </a:t>
            </a:r>
            <a:r>
              <a:rPr kumimoji="1" lang="en-US" altLang="en-US" sz="2800" i="1" dirty="0" err="1">
                <a:latin typeface="Arial" charset="0"/>
                <a:sym typeface="Wingdings" pitchFamily="2" charset="2"/>
              </a:rPr>
              <a:t>X</a:t>
            </a:r>
            <a:r>
              <a:rPr kumimoji="1" lang="en-US" altLang="en-US" sz="2800" i="1" baseline="-25000" dirty="0" err="1">
                <a:latin typeface="Arial" charset="0"/>
                <a:sym typeface="Wingdings" pitchFamily="2" charset="2"/>
              </a:rPr>
              <a:t>c</a:t>
            </a:r>
            <a:r>
              <a:rPr kumimoji="1" lang="en-US" altLang="en-US" sz="2800" i="1" dirty="0" err="1">
                <a:latin typeface="Arial" charset="0"/>
                <a:sym typeface="Wingdings" pitchFamily="2" charset="2"/>
              </a:rPr>
              <a:t>,Y</a:t>
            </a:r>
            <a:r>
              <a:rPr kumimoji="1" lang="en-US" altLang="zh-TW" sz="2800" i="1" baseline="-25000" dirty="0" err="1">
                <a:latin typeface="Arial" charset="0"/>
                <a:sym typeface="Wingdings" pitchFamily="2" charset="2"/>
              </a:rPr>
              <a:t>c</a:t>
            </a:r>
            <a:r>
              <a:rPr kumimoji="1" lang="en-US" altLang="en-US" sz="2800" i="1" dirty="0" err="1">
                <a:latin typeface="Arial" charset="0"/>
                <a:sym typeface="Wingdings" pitchFamily="2" charset="2"/>
              </a:rPr>
              <a:t>,Z</a:t>
            </a:r>
            <a:r>
              <a:rPr kumimoji="1" lang="en-US" altLang="en-US" sz="2800" i="1" baseline="-25000" dirty="0" err="1">
                <a:latin typeface="Arial" charset="0"/>
                <a:sym typeface="Wingdings" pitchFamily="2" charset="2"/>
              </a:rPr>
              <a:t>c</a:t>
            </a:r>
            <a:endParaRPr kumimoji="1" lang="en-US" altLang="en-US" sz="2800" i="1" baseline="-25000" dirty="0">
              <a:latin typeface="Arial" charset="0"/>
              <a:sym typeface="Wingdings" pitchFamily="2" charset="2"/>
            </a:endParaRPr>
          </a:p>
        </p:txBody>
      </p:sp>
      <p:sp>
        <p:nvSpPr>
          <p:cNvPr id="9225" name="Line 11"/>
          <p:cNvSpPr>
            <a:spLocks noChangeShapeType="1"/>
          </p:cNvSpPr>
          <p:nvPr/>
        </p:nvSpPr>
        <p:spPr bwMode="auto">
          <a:xfrm>
            <a:off x="4538663" y="26400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2"/>
          <p:cNvSpPr>
            <a:spLocks noChangeShapeType="1"/>
          </p:cNvSpPr>
          <p:nvPr/>
        </p:nvSpPr>
        <p:spPr bwMode="auto">
          <a:xfrm>
            <a:off x="5224463" y="46974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61</a:t>
            </a:fld>
            <a:endParaRPr lang="en-US" altLang="en-US"/>
          </a:p>
        </p:txBody>
      </p:sp>
      <p:pic>
        <p:nvPicPr>
          <p:cNvPr id="4" name="Picture 9" descr="MCj04316170000[1]">
            <a:extLst>
              <a:ext uri="{FF2B5EF4-FFF2-40B4-BE49-F238E27FC236}">
                <a16:creationId xmlns:a16="http://schemas.microsoft.com/office/drawing/2014/main" id="{E769764D-CAEB-AFF8-23B7-48794FA7D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58930">
            <a:off x="7557293" y="2933885"/>
            <a:ext cx="801687" cy="80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ee">
            <a:extLst>
              <a:ext uri="{FF2B5EF4-FFF2-40B4-BE49-F238E27FC236}">
                <a16:creationId xmlns:a16="http://schemas.microsoft.com/office/drawing/2014/main" id="{4B1D8BDB-67A6-4CE8-7EAA-FC532875D2D5}"/>
              </a:ext>
            </a:extLst>
          </p:cNvPr>
          <p:cNvSpPr>
            <a:spLocks noEditPoints="1" noChangeArrowheads="1"/>
          </p:cNvSpPr>
          <p:nvPr/>
        </p:nvSpPr>
        <p:spPr bwMode="auto">
          <a:xfrm rot="19502516">
            <a:off x="6964681" y="1506538"/>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 name="Tree">
            <a:extLst>
              <a:ext uri="{FF2B5EF4-FFF2-40B4-BE49-F238E27FC236}">
                <a16:creationId xmlns:a16="http://schemas.microsoft.com/office/drawing/2014/main" id="{EB6CFED9-3158-0FBB-F50F-7C372F3DD67E}"/>
              </a:ext>
            </a:extLst>
          </p:cNvPr>
          <p:cNvSpPr>
            <a:spLocks noEditPoints="1" noChangeArrowheads="1"/>
          </p:cNvSpPr>
          <p:nvPr/>
        </p:nvSpPr>
        <p:spPr bwMode="auto">
          <a:xfrm>
            <a:off x="7434262" y="5315423"/>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 name="Rectangle 6">
            <a:extLst>
              <a:ext uri="{FF2B5EF4-FFF2-40B4-BE49-F238E27FC236}">
                <a16:creationId xmlns:a16="http://schemas.microsoft.com/office/drawing/2014/main" id="{8C6DF5B1-7E2F-A80E-CF6D-EE1BFF7C2755}"/>
              </a:ext>
            </a:extLst>
          </p:cNvPr>
          <p:cNvSpPr/>
          <p:nvPr/>
        </p:nvSpPr>
        <p:spPr>
          <a:xfrm>
            <a:off x="7239000" y="5105400"/>
            <a:ext cx="1414463" cy="138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905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19100"/>
            <a:ext cx="8243888" cy="1314450"/>
          </a:xfrm>
        </p:spPr>
        <p:txBody>
          <a:bodyPr/>
          <a:lstStyle/>
          <a:p>
            <a:pPr eaLnBrk="1" hangingPunct="1"/>
            <a:r>
              <a:rPr lang="en-US" altLang="en-US">
                <a:ea typeface="新細明體" pitchFamily="18" charset="-120"/>
              </a:rPr>
              <a:t>Combine Mint and Mext</a:t>
            </a:r>
          </a:p>
        </p:txBody>
      </p:sp>
      <p:sp>
        <p:nvSpPr>
          <p:cNvPr id="48131" name="Rectangle 3"/>
          <p:cNvSpPr>
            <a:spLocks noGrp="1" noChangeArrowheads="1"/>
          </p:cNvSpPr>
          <p:nvPr>
            <p:ph type="body" sz="half" idx="1"/>
          </p:nvPr>
        </p:nvSpPr>
        <p:spPr/>
        <p:txBody>
          <a:bodyPr/>
          <a:lstStyle/>
          <a:p>
            <a:pPr eaLnBrk="1" hangingPunct="1"/>
            <a:r>
              <a:rPr lang="en-US" altLang="en-US" sz="2800" dirty="0">
                <a:ea typeface="新細明體" pitchFamily="18" charset="-120"/>
              </a:rPr>
              <a:t> </a:t>
            </a:r>
          </a:p>
        </p:txBody>
      </p:sp>
      <mc:AlternateContent xmlns:mc="http://schemas.openxmlformats.org/markup-compatibility/2006" xmlns:a14="http://schemas.microsoft.com/office/drawing/2010/main">
        <mc:Choice Requires="a14">
          <p:sp>
            <p:nvSpPr>
              <p:cNvPr id="48135" name="Text Box 4"/>
              <p:cNvSpPr txBox="1">
                <a:spLocks noChangeArrowheads="1"/>
              </p:cNvSpPr>
              <p:nvPr/>
            </p:nvSpPr>
            <p:spPr bwMode="auto">
              <a:xfrm>
                <a:off x="1219200" y="1447800"/>
                <a:ext cx="2895600" cy="3916008"/>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en-US" sz="2400" dirty="0">
                    <a:solidFill>
                      <a:srgbClr val="FF0000"/>
                    </a:solidFill>
                    <a:latin typeface="Arial" charset="0"/>
                  </a:rPr>
                  <a:t>Step2:</a:t>
                </a:r>
              </a:p>
              <a:p>
                <a:pPr eaLnBrk="1" hangingPunct="1">
                  <a:spcBef>
                    <a:spcPct val="50000"/>
                  </a:spcBef>
                  <a:buFontTx/>
                  <a:buNone/>
                </a:pPr>
                <a:r>
                  <a:rPr kumimoji="1" lang="en-US" altLang="en-US" sz="2400" dirty="0">
                    <a:latin typeface="Arial" charset="0"/>
                  </a:rPr>
                  <a:t>Projection</a:t>
                </a:r>
              </a:p>
              <a:p>
                <a:pPr eaLnBrk="1" hangingPunct="1">
                  <a:spcBef>
                    <a:spcPct val="50000"/>
                  </a:spcBef>
                  <a:buFontTx/>
                  <a:buNone/>
                </a:pPr>
                <a14:m>
                  <m:oMathPara xmlns:m="http://schemas.openxmlformats.org/officeDocument/2006/math">
                    <m:oMathParaPr>
                      <m:jc m:val="centerGroup"/>
                    </m:oMathParaPr>
                    <m:oMath xmlns:m="http://schemas.openxmlformats.org/officeDocument/2006/math">
                      <m:d>
                        <m:dPr>
                          <m:ctrlPr>
                            <a:rPr lang="en-US" sz="2000" i="1" smtClean="0">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𝑢</m:t>
                                </m:r>
                              </m:e>
                            </m:m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𝑣</m:t>
                                </m:r>
                              </m:e>
                            </m:mr>
                            <m:mr>
                              <m:e>
                                <m:r>
                                  <a:rPr lang="en-US" sz="2000" i="1">
                                    <a:solidFill>
                                      <a:srgbClr val="000000"/>
                                    </a:solidFill>
                                    <a:latin typeface="Cambria Math" panose="02040503050406030204" pitchFamily="18" charset="0"/>
                                  </a:rPr>
                                  <m:t>𝑠</m:t>
                                </m:r>
                              </m:e>
                            </m:mr>
                          </m:m>
                        </m:e>
                      </m: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r>
                            <a:rPr lang="en-US" sz="2000" b="0" i="1" baseline="-25000" smtClean="0">
                              <a:solidFill>
                                <a:srgbClr val="000000"/>
                              </a:solidFill>
                              <a:latin typeface="Cambria Math" panose="02040503050406030204" pitchFamily="18" charset="0"/>
                            </a:rPr>
                            <m:t>𝑖𝑛𝑡</m:t>
                          </m:r>
                          <m:d>
                            <m:dPr>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𝑐</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𝑌</m:t>
                                        </m:r>
                                      </m:e>
                                      <m:sub>
                                        <m:r>
                                          <a:rPr lang="en-US" sz="2000" i="1">
                                            <a:solidFill>
                                              <a:srgbClr val="000000"/>
                                            </a:solidFill>
                                            <a:latin typeface="Cambria Math" panose="02040503050406030204" pitchFamily="18" charset="0"/>
                                          </a:rPr>
                                          <m:t>𝑐</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𝑐</m:t>
                                        </m:r>
                                      </m:sub>
                                    </m:sSub>
                                  </m:e>
                                </m:mr>
                              </m:m>
                            </m:e>
                          </m:d>
                        </m:e>
                        <m:sub>
                          <m:r>
                            <a:rPr lang="en-HK" sz="2000" b="0" i="1" smtClean="0">
                              <a:solidFill>
                                <a:srgbClr val="000000"/>
                              </a:solidFill>
                              <a:latin typeface="Cambria Math" panose="02040503050406030204" pitchFamily="18" charset="0"/>
                            </a:rPr>
                            <m:t>(3</m:t>
                          </m:r>
                          <m:r>
                            <a:rPr lang="en-HK" sz="2000" b="0" i="1" smtClean="0">
                              <a:solidFill>
                                <a:srgbClr val="000000"/>
                              </a:solidFill>
                              <a:latin typeface="Cambria Math" panose="02040503050406030204" pitchFamily="18" charset="0"/>
                              <a:ea typeface="Cambria Math" panose="02040503050406030204" pitchFamily="18" charset="0"/>
                            </a:rPr>
                            <m:t>×</m:t>
                          </m:r>
                          <m:r>
                            <a:rPr lang="en-HK" sz="2000" b="0" i="1" smtClean="0">
                              <a:solidFill>
                                <a:srgbClr val="000000"/>
                              </a:solidFill>
                              <a:latin typeface="Cambria Math" panose="02040503050406030204" pitchFamily="18" charset="0"/>
                            </a:rPr>
                            <m:t>1)</m:t>
                          </m:r>
                        </m:sub>
                      </m:sSub>
                      <m:r>
                        <a:rPr lang="en-HK" sz="2000" b="0" i="1" smtClean="0">
                          <a:solidFill>
                            <a:srgbClr val="000000"/>
                          </a:solidFill>
                          <a:latin typeface="Cambria Math" panose="02040503050406030204" pitchFamily="18" charset="0"/>
                        </a:rPr>
                        <m:t>, </m:t>
                      </m:r>
                      <m:r>
                        <a:rPr lang="en-HK" sz="2000" b="0" i="1" smtClean="0">
                          <a:solidFill>
                            <a:srgbClr val="000000"/>
                          </a:solidFill>
                          <a:latin typeface="Cambria Math" panose="02040503050406030204" pitchFamily="18" charset="0"/>
                        </a:rPr>
                        <m:t>𝑤h𝑒𝑟𝑒</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r>
                            <a:rPr lang="en-US" sz="2000" b="0" i="1" baseline="-25000" smtClean="0">
                              <a:solidFill>
                                <a:srgbClr val="000000"/>
                              </a:solidFill>
                              <a:latin typeface="Cambria Math" panose="02040503050406030204" pitchFamily="18" charset="0"/>
                            </a:rPr>
                            <m:t>𝑖𝑛𝑡</m:t>
                          </m:r>
                          <m:r>
                            <a:rPr lang="en-US" sz="2000" b="0" i="1" smtClean="0">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𝑓</m:t>
                                    </m:r>
                                  </m:e>
                                  <m:e>
                                    <m:r>
                                      <a:rPr lang="en-US" sz="2000" i="1">
                                        <a:solidFill>
                                          <a:srgbClr val="000000"/>
                                        </a:solidFill>
                                        <a:latin typeface="Cambria Math" panose="02040503050406030204" pitchFamily="18" charset="0"/>
                                      </a:rPr>
                                      <m:t>0</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𝑜</m:t>
                                        </m:r>
                                      </m:e>
                                      <m:sub>
                                        <m:r>
                                          <a:rPr lang="en-US" sz="2000" i="1">
                                            <a:solidFill>
                                              <a:srgbClr val="000000"/>
                                            </a:solidFill>
                                            <a:latin typeface="Cambria Math" panose="02040503050406030204" pitchFamily="18" charset="0"/>
                                          </a:rPr>
                                          <m:t>𝑥</m:t>
                                        </m:r>
                                      </m:sub>
                                    </m:sSub>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𝑓</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𝑜</m:t>
                                        </m:r>
                                      </m:e>
                                      <m:sub>
                                        <m:r>
                                          <a:rPr lang="en-US" sz="2000" i="1">
                                            <a:solidFill>
                                              <a:srgbClr val="000000"/>
                                            </a:solidFill>
                                            <a:latin typeface="Cambria Math" panose="02040503050406030204" pitchFamily="18" charset="0"/>
                                          </a:rPr>
                                          <m:t>𝑦</m:t>
                                        </m:r>
                                      </m:sub>
                                    </m:sSub>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e>
                        <m:sub>
                          <m:r>
                            <m:rPr>
                              <m:sty m:val="p"/>
                            </m:rPr>
                            <a:rPr lang="en-US" sz="2000" i="0">
                              <a:solidFill>
                                <a:srgbClr val="000000"/>
                              </a:solidFill>
                              <a:latin typeface="Cambria Math" panose="02040503050406030204" pitchFamily="18" charset="0"/>
                            </a:rPr>
                            <m:t>int</m:t>
                          </m:r>
                        </m:sub>
                      </m:sSub>
                    </m:oMath>
                  </m:oMathPara>
                </a14:m>
                <a:endParaRPr kumimoji="1" lang="en-US" altLang="en-US" dirty="0">
                  <a:latin typeface="Arial" charset="0"/>
                </a:endParaRPr>
              </a:p>
            </p:txBody>
          </p:sp>
        </mc:Choice>
        <mc:Fallback xmlns="">
          <p:sp>
            <p:nvSpPr>
              <p:cNvPr id="48135" name="Text Box 4"/>
              <p:cNvSpPr txBox="1">
                <a:spLocks noRot="1" noChangeAspect="1" noMove="1" noResize="1" noEditPoints="1" noAdjustHandles="1" noChangeArrowheads="1" noChangeShapeType="1" noTextEdit="1"/>
              </p:cNvSpPr>
              <p:nvPr/>
            </p:nvSpPr>
            <p:spPr bwMode="auto">
              <a:xfrm>
                <a:off x="1219200" y="1447800"/>
                <a:ext cx="2895600" cy="3916008"/>
              </a:xfrm>
              <a:prstGeom prst="rect">
                <a:avLst/>
              </a:prstGeom>
              <a:blipFill>
                <a:blip r:embed="rId2"/>
                <a:stretch>
                  <a:fillRect l="-2935" t="-932"/>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8136" name="Text Box 5"/>
              <p:cNvSpPr txBox="1">
                <a:spLocks noChangeArrowheads="1"/>
              </p:cNvSpPr>
              <p:nvPr/>
            </p:nvSpPr>
            <p:spPr bwMode="auto">
              <a:xfrm>
                <a:off x="4876800" y="1524000"/>
                <a:ext cx="3276600" cy="3118290"/>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2000" dirty="0">
                    <a:solidFill>
                      <a:srgbClr val="FF0000"/>
                    </a:solidFill>
                    <a:latin typeface="Arial" charset="0"/>
                  </a:rPr>
                  <a:t>Step1:</a:t>
                </a:r>
              </a:p>
              <a:p>
                <a:pPr eaLnBrk="1" hangingPunct="1">
                  <a:spcBef>
                    <a:spcPct val="0"/>
                  </a:spcBef>
                  <a:buFontTx/>
                  <a:buNone/>
                </a:pPr>
                <a:r>
                  <a:rPr kumimoji="1" lang="en-US" altLang="en-US" sz="2000" dirty="0">
                    <a:latin typeface="Arial" charset="0"/>
                  </a:rPr>
                  <a:t>Camera motion </a:t>
                </a:r>
              </a:p>
              <a:p>
                <a:pPr eaLnBrk="1" hangingPunct="1">
                  <a:spcBef>
                    <a:spcPct val="0"/>
                  </a:spcBef>
                  <a:buFontTx/>
                  <a:buNone/>
                </a:pPr>
                <a:r>
                  <a:rPr kumimoji="1" lang="en-US" altLang="en-US" sz="2000" dirty="0">
                    <a:latin typeface="Arial" charset="0"/>
                  </a:rPr>
                  <a:t>Rotation(R) ,Translation (T)</a:t>
                </a:r>
                <a:endParaRPr lang="en-HK" sz="2000" i="1" dirty="0">
                  <a:solidFill>
                    <a:srgbClr val="000000"/>
                  </a:solidFill>
                  <a:latin typeface="Cambria Math" panose="02040503050406030204" pitchFamily="18" charset="0"/>
                </a:endParaRPr>
              </a:p>
              <a:p>
                <a:pPr eaLnBrk="1" hangingPunct="1">
                  <a:spcBef>
                    <a:spcPct val="0"/>
                  </a:spcBef>
                  <a:buFontTx/>
                  <a:buNone/>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𝑐</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𝑐</m:t>
                                        </m:r>
                                      </m:sub>
                                    </m:sSub>
                                  </m:e>
                                </m:mr>
                              </m:m>
                            </m:e>
                          </m:d>
                        </m:e>
                        <m:sub>
                          <m:d>
                            <m:dPr>
                              <m:ctrlPr>
                                <a:rPr lang="en-US" sz="1400" i="1">
                                  <a:solidFill>
                                    <a:srgbClr val="000000"/>
                                  </a:solidFill>
                                  <a:latin typeface="Cambria Math" panose="02040503050406030204" pitchFamily="18" charset="0"/>
                                </a:rPr>
                              </m:ctrlPr>
                            </m:dPr>
                            <m:e>
                              <m:r>
                                <a:rPr lang="en-US" sz="1400" i="1">
                                  <a:solidFill>
                                    <a:srgbClr val="000000"/>
                                  </a:solidFill>
                                  <a:latin typeface="Cambria Math" panose="02040503050406030204" pitchFamily="18" charset="0"/>
                                </a:rPr>
                                <m:t>3×1</m:t>
                              </m:r>
                            </m:e>
                          </m:d>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𝑅</m:t>
                              </m:r>
                            </m:e>
                            <m:sub>
                              <m:r>
                                <a:rPr lang="en-US" sz="1400" i="1">
                                  <a:solidFill>
                                    <a:srgbClr val="000000"/>
                                  </a:solidFill>
                                  <a:latin typeface="Cambria Math" panose="02040503050406030204" pitchFamily="18" charset="0"/>
                                </a:rPr>
                                <m:t>𝑐</m:t>
                              </m:r>
                            </m:sub>
                          </m:sSub>
                        </m:e>
                        <m:sub>
                          <m:r>
                            <a:rPr lang="en-US" sz="1400" i="1">
                              <a:solidFill>
                                <a:srgbClr val="000000"/>
                              </a:solidFill>
                              <a:latin typeface="Cambria Math" panose="02040503050406030204" pitchFamily="18" charset="0"/>
                            </a:rPr>
                            <m:t>(3×3)</m:t>
                          </m:r>
                        </m:sub>
                      </m:sSub>
                      <m:sSub>
                        <m:sSubPr>
                          <m:ctrlPr>
                            <a:rPr lang="en-US" sz="1400" i="1">
                              <a:solidFill>
                                <a:srgbClr val="000000"/>
                              </a:solidFill>
                              <a:latin typeface="Cambria Math" panose="02040503050406030204" pitchFamily="18" charset="0"/>
                            </a:rPr>
                          </m:ctrlPr>
                        </m:sSubPr>
                        <m:e>
                          <m:d>
                            <m:dPr>
                              <m:begChr m:val="["/>
                              <m:endChr m:val="]"/>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𝐼</m:t>
                                  </m:r>
                                </m:e>
                                <m:sub>
                                  <m:r>
                                    <a:rPr lang="en-US" sz="1400" i="1">
                                      <a:solidFill>
                                        <a:srgbClr val="000000"/>
                                      </a:solidFill>
                                      <a:latin typeface="Cambria Math" panose="02040503050406030204" pitchFamily="18" charset="0"/>
                                    </a:rPr>
                                    <m:t>3</m:t>
                                  </m:r>
                                </m:sub>
                              </m:sSub>
                              <m:r>
                                <a:rPr lang="en-US" sz="140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𝑐</m:t>
                                  </m:r>
                                </m:sub>
                              </m:sSub>
                            </m:e>
                          </m:d>
                        </m:e>
                        <m:sub>
                          <m:r>
                            <a:rPr lang="en-US" sz="1400" i="1">
                              <a:solidFill>
                                <a:srgbClr val="000000"/>
                              </a:solidFill>
                              <a:latin typeface="Cambria Math" panose="02040503050406030204" pitchFamily="18" charset="0"/>
                            </a:rPr>
                            <m:t>(3×4)</m:t>
                          </m:r>
                        </m:sub>
                      </m:sSub>
                      <m:sSub>
                        <m:sSubPr>
                          <m:ctrlPr>
                            <a:rPr lang="en-US" sz="1400" i="1">
                              <a:solidFill>
                                <a:srgbClr val="000000"/>
                              </a:solidFill>
                              <a:latin typeface="Cambria Math" panose="02040503050406030204" pitchFamily="18" charset="0"/>
                            </a:rPr>
                          </m:ctrlPr>
                        </m:sSubPr>
                        <m:e>
                          <m:d>
                            <m:dPr>
                              <m:begChr m:val="["/>
                              <m:endChr m:val="]"/>
                              <m:ctrlPr>
                                <a:rPr lang="en-US" sz="1400" i="1">
                                  <a:solidFill>
                                    <a:srgbClr val="000000"/>
                                  </a:solidFill>
                                  <a:latin typeface="Cambria Math" panose="02040503050406030204" pitchFamily="18" charset="0"/>
                                </a:rPr>
                              </m:ctrlPr>
                            </m:dPr>
                            <m:e>
                              <m:m>
                                <m:mPr>
                                  <m:plcHide m:val="on"/>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𝑌</m:t>
                                        </m:r>
                                      </m:e>
                                      <m:sub>
                                        <m:r>
                                          <a:rPr lang="en-US" sz="1400" i="1">
                                            <a:solidFill>
                                              <a:srgbClr val="000000"/>
                                            </a:solidFill>
                                            <a:latin typeface="Cambria Math" panose="02040503050406030204" pitchFamily="18" charset="0"/>
                                          </a:rPr>
                                          <m:t>𝑤</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𝑍</m:t>
                                        </m:r>
                                      </m:e>
                                      <m:sub>
                                        <m:r>
                                          <a:rPr lang="en-US" sz="1400" i="1">
                                            <a:solidFill>
                                              <a:srgbClr val="000000"/>
                                            </a:solidFill>
                                            <a:latin typeface="Cambria Math" panose="02040503050406030204" pitchFamily="18" charset="0"/>
                                          </a:rPr>
                                          <m:t>𝑤</m:t>
                                        </m:r>
                                      </m:sub>
                                    </m:sSub>
                                  </m:e>
                                </m:mr>
                                <m:mr>
                                  <m:e>
                                    <m:r>
                                      <a:rPr lang="en-US" sz="1400" i="1">
                                        <a:solidFill>
                                          <a:srgbClr val="000000"/>
                                        </a:solidFill>
                                        <a:latin typeface="Cambria Math" panose="02040503050406030204" pitchFamily="18" charset="0"/>
                                      </a:rPr>
                                      <m:t>1</m:t>
                                    </m:r>
                                  </m:e>
                                </m:mr>
                              </m:m>
                            </m:e>
                          </m:d>
                        </m:e>
                        <m:sub>
                          <m:r>
                            <a:rPr lang="en-HK" sz="1400" i="1">
                              <a:solidFill>
                                <a:srgbClr val="000000"/>
                              </a:solidFill>
                              <a:latin typeface="Cambria Math" panose="02040503050406030204" pitchFamily="18" charset="0"/>
                            </a:rPr>
                            <m:t>(</m:t>
                          </m:r>
                          <m:r>
                            <a:rPr lang="en-HK" sz="1400" b="0" i="1" smtClean="0">
                              <a:solidFill>
                                <a:srgbClr val="000000"/>
                              </a:solidFill>
                              <a:latin typeface="Cambria Math" panose="02040503050406030204" pitchFamily="18" charset="0"/>
                            </a:rPr>
                            <m:t>4</m:t>
                          </m:r>
                          <m:r>
                            <a:rPr lang="en-HK" sz="1400" i="1">
                              <a:solidFill>
                                <a:srgbClr val="000000"/>
                              </a:solidFill>
                              <a:latin typeface="Cambria Math" panose="02040503050406030204" pitchFamily="18" charset="0"/>
                              <a:ea typeface="Cambria Math" panose="02040503050406030204" pitchFamily="18" charset="0"/>
                            </a:rPr>
                            <m:t>×</m:t>
                          </m:r>
                          <m:r>
                            <a:rPr lang="en-HK" sz="1400" i="1">
                              <a:solidFill>
                                <a:srgbClr val="000000"/>
                              </a:solidFill>
                              <a:latin typeface="Cambria Math" panose="02040503050406030204" pitchFamily="18" charset="0"/>
                            </a:rPr>
                            <m:t>1)</m:t>
                          </m:r>
                        </m:sub>
                      </m:sSub>
                    </m:oMath>
                  </m:oMathPara>
                </a14:m>
                <a:endParaRPr kumimoji="1" lang="en-US" altLang="en-US" sz="3600" dirty="0">
                  <a:latin typeface="Arial" charset="0"/>
                </a:endParaRPr>
              </a:p>
              <a:p>
                <a:pPr eaLnBrk="1" hangingPunct="1">
                  <a:spcBef>
                    <a:spcPct val="0"/>
                  </a:spcBef>
                  <a:buFontTx/>
                  <a:buNone/>
                </a:pPr>
                <a:r>
                  <a:rPr kumimoji="1" lang="en-US" altLang="en-US" sz="1600" dirty="0">
                    <a:latin typeface="Arial" charset="0"/>
                  </a:rPr>
                  <a:t>where</a:t>
                </a:r>
              </a:p>
              <a:p>
                <a:pPr eaLnBrk="1" hangingPunct="1">
                  <a:spcBef>
                    <a:spcPct val="0"/>
                  </a:spcBef>
                  <a:buFontTx/>
                  <a:buNone/>
                </a:pPr>
                <a14:m>
                  <m:oMathPara xmlns:m="http://schemas.openxmlformats.org/officeDocument/2006/math">
                    <m:oMathParaPr>
                      <m:jc m:val="left"/>
                    </m:oMathParaPr>
                    <m:oMath xmlns:m="http://schemas.openxmlformats.org/officeDocument/2006/math">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HK" sz="1800" b="0" i="1" smtClean="0">
                                  <a:solidFill>
                                    <a:srgbClr val="000000"/>
                                  </a:solidFill>
                                  <a:latin typeface="Cambria Math" panose="02040503050406030204" pitchFamily="18" charset="0"/>
                                </a:rPr>
                                <m:t>𝑀</m:t>
                              </m:r>
                            </m:e>
                            <m:sub>
                              <m:r>
                                <a:rPr lang="en-HK" sz="1800" b="0" i="1" smtClean="0">
                                  <a:solidFill>
                                    <a:srgbClr val="000000"/>
                                  </a:solidFill>
                                  <a:latin typeface="Cambria Math" panose="02040503050406030204" pitchFamily="18" charset="0"/>
                                </a:rPr>
                                <m:t>𝑒𝑥𝑡</m:t>
                              </m:r>
                            </m:sub>
                          </m:sSub>
                          <m:r>
                            <a:rPr lang="en-HK" sz="1800" b="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sub>
                          <m:r>
                            <a:rPr lang="en-US" sz="1800" i="1">
                              <a:solidFill>
                                <a:srgbClr val="000000"/>
                              </a:solidFill>
                              <a:latin typeface="Cambria Math" panose="02040503050406030204" pitchFamily="18" charset="0"/>
                            </a:rPr>
                            <m:t>(3×3)</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𝐼</m:t>
                                  </m:r>
                                </m:e>
                                <m:sub>
                                  <m:r>
                                    <a:rPr lang="en-US" sz="1800" i="1">
                                      <a:solidFill>
                                        <a:srgbClr val="000000"/>
                                      </a:solidFill>
                                      <a:latin typeface="Cambria Math" panose="02040503050406030204" pitchFamily="18" charset="0"/>
                                    </a:rPr>
                                    <m:t>3</m:t>
                                  </m:r>
                                </m:sub>
                              </m:sSub>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d>
                        </m:e>
                        <m:sub>
                          <m:r>
                            <a:rPr lang="en-US" sz="1800" i="1">
                              <a:solidFill>
                                <a:srgbClr val="000000"/>
                              </a:solidFill>
                              <a:latin typeface="Cambria Math" panose="02040503050406030204" pitchFamily="18" charset="0"/>
                            </a:rPr>
                            <m:t>(3×4)</m:t>
                          </m:r>
                        </m:sub>
                      </m:sSub>
                    </m:oMath>
                  </m:oMathPara>
                </a14:m>
                <a:endParaRPr kumimoji="1" lang="en-US" altLang="en-US" sz="2800" dirty="0">
                  <a:latin typeface="Arial" charset="0"/>
                </a:endParaRPr>
              </a:p>
            </p:txBody>
          </p:sp>
        </mc:Choice>
        <mc:Fallback xmlns="">
          <p:sp>
            <p:nvSpPr>
              <p:cNvPr id="48136" name="Text Box 5"/>
              <p:cNvSpPr txBox="1">
                <a:spLocks noRot="1" noChangeAspect="1" noMove="1" noResize="1" noEditPoints="1" noAdjustHandles="1" noChangeArrowheads="1" noChangeShapeType="1" noTextEdit="1"/>
              </p:cNvSpPr>
              <p:nvPr/>
            </p:nvSpPr>
            <p:spPr bwMode="auto">
              <a:xfrm>
                <a:off x="4876800" y="1524000"/>
                <a:ext cx="3276600" cy="3118290"/>
              </a:xfrm>
              <a:prstGeom prst="rect">
                <a:avLst/>
              </a:prstGeom>
              <a:blipFill>
                <a:blip r:embed="rId3"/>
                <a:stretch>
                  <a:fillRect l="-1667" t="-584" r="-1296"/>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8137" name="Text Box 6"/>
              <p:cNvSpPr txBox="1">
                <a:spLocks noChangeArrowheads="1"/>
              </p:cNvSpPr>
              <p:nvPr/>
            </p:nvSpPr>
            <p:spPr bwMode="auto">
              <a:xfrm>
                <a:off x="111125" y="1828800"/>
                <a:ext cx="1031875" cy="1323439"/>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Image</a:t>
                </a:r>
              </a:p>
              <a:p>
                <a:pPr eaLnBrk="1" hangingPunct="1">
                  <a:spcBef>
                    <a:spcPct val="0"/>
                  </a:spcBef>
                  <a:buFontTx/>
                  <a:buNone/>
                </a:pPr>
                <a:r>
                  <a:rPr kumimoji="1" lang="en-US" altLang="en-US" sz="2000" i="1" dirty="0">
                    <a:latin typeface="Arial" charset="0"/>
                  </a:rPr>
                  <a:t>[</a:t>
                </a:r>
                <a:r>
                  <a:rPr kumimoji="1" lang="en-US" altLang="en-US" sz="2000" i="1" dirty="0" err="1">
                    <a:latin typeface="Arial" charset="0"/>
                  </a:rPr>
                  <a:t>u,v</a:t>
                </a:r>
                <a:r>
                  <a:rPr kumimoji="1" lang="en-US" altLang="en-US" sz="2000" i="1" dirty="0">
                    <a:latin typeface="Arial" charset="0"/>
                  </a:rPr>
                  <a:t>]’</a:t>
                </a:r>
              </a:p>
              <a:p>
                <a:pPr eaLnBrk="1" hangingPunct="1">
                  <a:spcBef>
                    <a:spcPct val="0"/>
                  </a:spcBef>
                  <a:buFontTx/>
                  <a:buNone/>
                </a:pPr>
                <a:r>
                  <a:rPr kumimoji="1" lang="en-US" altLang="en-US" sz="1400" dirty="0">
                    <a:latin typeface="Arial" charset="0"/>
                  </a:rPr>
                  <a:t>Where</a:t>
                </a:r>
              </a:p>
              <a:p>
                <a:pPr eaLnBrk="1" hangingPunct="1">
                  <a:spcBef>
                    <a:spcPct val="0"/>
                  </a:spcBef>
                  <a:buFontTx/>
                  <a:buNone/>
                </a:pPr>
                <a:r>
                  <a:rPr kumimoji="1" lang="en-US" altLang="en-US" sz="1400" i="1" dirty="0">
                    <a:latin typeface="Arial" charset="0"/>
                  </a:rPr>
                  <a:t>u</a:t>
                </a:r>
                <a:r>
                  <a:rPr kumimoji="1" lang="en-US" altLang="en-US" sz="1400" dirty="0">
                    <a:latin typeface="Arial" charset="0"/>
                  </a:rPr>
                  <a:t> =</a:t>
                </a:r>
                <a:r>
                  <a:rPr lang="en-US" sz="1400" dirty="0">
                    <a:solidFill>
                      <a:srgbClr val="000000"/>
                    </a:solidFill>
                  </a:rPr>
                  <a:t> </a:t>
                </a:r>
                <a14:m>
                  <m:oMath xmlns:m="http://schemas.openxmlformats.org/officeDocument/2006/math">
                    <m:r>
                      <a:rPr lang="en-US" sz="1400" i="1">
                        <a:solidFill>
                          <a:srgbClr val="000000"/>
                        </a:solidFill>
                        <a:latin typeface="Cambria Math" panose="02040503050406030204" pitchFamily="18" charset="0"/>
                      </a:rPr>
                      <m:t>𝑠</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𝑢</m:t>
                    </m:r>
                    <m:r>
                      <a:rPr lang="en-US" sz="1400" i="1">
                        <a:solidFill>
                          <a:srgbClr val="000000"/>
                        </a:solidFill>
                        <a:latin typeface="Cambria Math" panose="02040503050406030204" pitchFamily="18" charset="0"/>
                      </a:rPr>
                      <m:t> </m:t>
                    </m:r>
                  </m:oMath>
                </a14:m>
                <a:r>
                  <a:rPr kumimoji="1" lang="en-US" altLang="en-US" sz="1400" dirty="0">
                    <a:latin typeface="Arial" charset="0"/>
                  </a:rPr>
                  <a:t>/</a:t>
                </a:r>
                <a:r>
                  <a:rPr kumimoji="1" lang="en-US" altLang="en-US" sz="1400" i="1" dirty="0">
                    <a:latin typeface="Arial" charset="0"/>
                  </a:rPr>
                  <a:t>s</a:t>
                </a:r>
              </a:p>
              <a:p>
                <a:pPr eaLnBrk="1" hangingPunct="1">
                  <a:spcBef>
                    <a:spcPct val="0"/>
                  </a:spcBef>
                  <a:buFontTx/>
                  <a:buNone/>
                </a:pPr>
                <a:r>
                  <a:rPr kumimoji="1" lang="en-US" altLang="en-US" sz="1400" i="1" dirty="0">
                    <a:latin typeface="Arial" charset="0"/>
                  </a:rPr>
                  <a:t>v</a:t>
                </a:r>
                <a:r>
                  <a:rPr kumimoji="1" lang="en-US" altLang="en-US" sz="1400" dirty="0">
                    <a:latin typeface="Arial" charset="0"/>
                  </a:rPr>
                  <a:t> =</a:t>
                </a:r>
                <a:r>
                  <a:rPr lang="en-US" sz="1400" dirty="0">
                    <a:solidFill>
                      <a:srgbClr val="000000"/>
                    </a:solidFill>
                  </a:rPr>
                  <a:t> </a:t>
                </a:r>
                <a14:m>
                  <m:oMath xmlns:m="http://schemas.openxmlformats.org/officeDocument/2006/math">
                    <m:r>
                      <a:rPr lang="en-US" sz="1400" i="1">
                        <a:solidFill>
                          <a:srgbClr val="000000"/>
                        </a:solidFill>
                        <a:latin typeface="Cambria Math" panose="02040503050406030204" pitchFamily="18" charset="0"/>
                      </a:rPr>
                      <m:t>𝑠</m:t>
                    </m:r>
                    <m:r>
                      <a:rPr lang="en-US" sz="1400" i="1">
                        <a:solidFill>
                          <a:srgbClr val="000000"/>
                        </a:solidFill>
                        <a:latin typeface="Cambria Math" panose="02040503050406030204" pitchFamily="18" charset="0"/>
                      </a:rPr>
                      <m:t>∗</m:t>
                    </m:r>
                    <m:r>
                      <a:rPr lang="en-HK" sz="1400" b="0" i="1" smtClean="0">
                        <a:solidFill>
                          <a:srgbClr val="000000"/>
                        </a:solidFill>
                        <a:latin typeface="Cambria Math" panose="02040503050406030204" pitchFamily="18" charset="0"/>
                      </a:rPr>
                      <m:t>𝑣</m:t>
                    </m:r>
                    <m:r>
                      <a:rPr lang="en-US" sz="1400" i="1">
                        <a:solidFill>
                          <a:srgbClr val="000000"/>
                        </a:solidFill>
                        <a:latin typeface="Cambria Math" panose="02040503050406030204" pitchFamily="18" charset="0"/>
                      </a:rPr>
                      <m:t> </m:t>
                    </m:r>
                  </m:oMath>
                </a14:m>
                <a:r>
                  <a:rPr kumimoji="1" lang="en-US" altLang="en-US" sz="1400" dirty="0">
                    <a:latin typeface="Arial" charset="0"/>
                  </a:rPr>
                  <a:t>/</a:t>
                </a:r>
                <a:r>
                  <a:rPr kumimoji="1" lang="en-US" altLang="en-US" sz="1400" i="1" dirty="0">
                    <a:latin typeface="Arial" charset="0"/>
                  </a:rPr>
                  <a:t>s</a:t>
                </a:r>
              </a:p>
            </p:txBody>
          </p:sp>
        </mc:Choice>
        <mc:Fallback xmlns="">
          <p:sp>
            <p:nvSpPr>
              <p:cNvPr id="48137" name="Text Box 6"/>
              <p:cNvSpPr txBox="1">
                <a:spLocks noRot="1" noChangeAspect="1" noMove="1" noResize="1" noEditPoints="1" noAdjustHandles="1" noChangeArrowheads="1" noChangeShapeType="1" noTextEdit="1"/>
              </p:cNvSpPr>
              <p:nvPr/>
            </p:nvSpPr>
            <p:spPr bwMode="auto">
              <a:xfrm>
                <a:off x="111125" y="1828800"/>
                <a:ext cx="1031875" cy="1323439"/>
              </a:xfrm>
              <a:prstGeom prst="rect">
                <a:avLst/>
              </a:prstGeom>
              <a:blipFill>
                <a:blip r:embed="rId4"/>
                <a:stretch>
                  <a:fillRect l="-5233" t="-1826" b="-3196"/>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HK">
                    <a:noFill/>
                  </a:rPr>
                  <a:t> </a:t>
                </a:r>
              </a:p>
            </p:txBody>
          </p:sp>
        </mc:Fallback>
      </mc:AlternateContent>
      <p:sp>
        <p:nvSpPr>
          <p:cNvPr id="48138" name="Line 8"/>
          <p:cNvSpPr>
            <a:spLocks noChangeShapeType="1"/>
          </p:cNvSpPr>
          <p:nvPr/>
        </p:nvSpPr>
        <p:spPr bwMode="auto">
          <a:xfrm flipH="1">
            <a:off x="990600" y="2133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9"/>
          <p:cNvSpPr txBox="1">
            <a:spLocks noChangeArrowheads="1"/>
          </p:cNvSpPr>
          <p:nvPr/>
        </p:nvSpPr>
        <p:spPr bwMode="auto">
          <a:xfrm>
            <a:off x="8305800" y="1524000"/>
            <a:ext cx="762000" cy="181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600" dirty="0">
                <a:latin typeface="Arial" charset="0"/>
              </a:rPr>
              <a:t>World </a:t>
            </a:r>
          </a:p>
          <a:p>
            <a:pPr eaLnBrk="1" hangingPunct="1">
              <a:spcBef>
                <a:spcPct val="0"/>
              </a:spcBef>
              <a:buFontTx/>
              <a:buNone/>
            </a:pPr>
            <a:r>
              <a:rPr kumimoji="1" lang="en-US" altLang="en-US" sz="1600" dirty="0" err="1">
                <a:latin typeface="Arial" charset="0"/>
              </a:rPr>
              <a:t>Co</a:t>
            </a:r>
            <a:r>
              <a:rPr kumimoji="1" lang="en-US" altLang="zh-TW" sz="1600" dirty="0" err="1">
                <a:latin typeface="Arial" charset="0"/>
              </a:rPr>
              <a:t>o</a:t>
            </a:r>
            <a:r>
              <a:rPr kumimoji="1" lang="en-US" altLang="en-US" sz="1600" dirty="0" err="1">
                <a:latin typeface="Arial" charset="0"/>
              </a:rPr>
              <a:t>rd</a:t>
            </a:r>
            <a:r>
              <a:rPr kumimoji="1" lang="en-US" altLang="zh-TW" sz="1600" dirty="0">
                <a:latin typeface="Arial" charset="0"/>
              </a:rPr>
              <a:t>.</a:t>
            </a:r>
            <a:endParaRPr kumimoji="1" lang="en-US" altLang="en-US" sz="1600" dirty="0">
              <a:latin typeface="Arial" charset="0"/>
            </a:endParaRPr>
          </a:p>
          <a:p>
            <a:pPr eaLnBrk="1" hangingPunct="1">
              <a:spcBef>
                <a:spcPct val="0"/>
              </a:spcBef>
              <a:buFontTx/>
              <a:buNone/>
            </a:pPr>
            <a:r>
              <a:rPr kumimoji="1" lang="en-US" altLang="en-US" sz="1600" dirty="0">
                <a:latin typeface="Arial" charset="0"/>
              </a:rPr>
              <a:t>[</a:t>
            </a:r>
            <a:r>
              <a:rPr kumimoji="1" lang="en-US" altLang="en-US" sz="1600" dirty="0" err="1">
                <a:latin typeface="Arial" charset="0"/>
              </a:rPr>
              <a:t>X</a:t>
            </a:r>
            <a:r>
              <a:rPr kumimoji="1" lang="en-US" altLang="en-US" sz="1600" baseline="-25000" dirty="0" err="1">
                <a:latin typeface="Arial" charset="0"/>
              </a:rPr>
              <a:t>w</a:t>
            </a:r>
            <a:endParaRPr kumimoji="1" lang="en-US" altLang="en-US" sz="1600" baseline="-25000" dirty="0">
              <a:latin typeface="Arial" charset="0"/>
            </a:endParaRPr>
          </a:p>
          <a:p>
            <a:pPr eaLnBrk="1" hangingPunct="1">
              <a:spcBef>
                <a:spcPct val="0"/>
              </a:spcBef>
              <a:buFontTx/>
              <a:buNone/>
            </a:pPr>
            <a:r>
              <a:rPr kumimoji="1" lang="en-US" altLang="en-US" sz="1600" dirty="0" err="1">
                <a:latin typeface="Arial" charset="0"/>
              </a:rPr>
              <a:t>Y</a:t>
            </a:r>
            <a:r>
              <a:rPr kumimoji="1" lang="en-US" altLang="en-US" sz="1600" baseline="-25000" dirty="0" err="1">
                <a:latin typeface="Arial" charset="0"/>
              </a:rPr>
              <a:t>w</a:t>
            </a:r>
            <a:endParaRPr kumimoji="1" lang="en-US" altLang="en-US" sz="1600" baseline="-25000" dirty="0">
              <a:latin typeface="Arial" charset="0"/>
            </a:endParaRPr>
          </a:p>
          <a:p>
            <a:pPr eaLnBrk="1" hangingPunct="1">
              <a:spcBef>
                <a:spcPct val="0"/>
              </a:spcBef>
              <a:buFontTx/>
              <a:buNone/>
            </a:pPr>
            <a:r>
              <a:rPr kumimoji="1" lang="en-US" altLang="en-US" sz="1600" dirty="0" err="1">
                <a:latin typeface="Arial" charset="0"/>
              </a:rPr>
              <a:t>Z</a:t>
            </a:r>
            <a:r>
              <a:rPr kumimoji="1" lang="en-US" altLang="en-US" sz="1600" baseline="-25000" dirty="0" err="1">
                <a:latin typeface="Arial" charset="0"/>
              </a:rPr>
              <a:t>w</a:t>
            </a:r>
            <a:endParaRPr kumimoji="1" lang="en-US" altLang="en-US" sz="1600" baseline="-25000" dirty="0">
              <a:latin typeface="Arial" charset="0"/>
            </a:endParaRPr>
          </a:p>
          <a:p>
            <a:pPr eaLnBrk="1" hangingPunct="1">
              <a:spcBef>
                <a:spcPct val="0"/>
              </a:spcBef>
              <a:buFontTx/>
              <a:buNone/>
            </a:pPr>
            <a:r>
              <a:rPr kumimoji="1" lang="en-US" altLang="en-US" sz="2000" baseline="-25000" dirty="0">
                <a:latin typeface="Arial" charset="0"/>
              </a:rPr>
              <a:t>1]</a:t>
            </a:r>
          </a:p>
          <a:p>
            <a:pPr eaLnBrk="1" hangingPunct="1">
              <a:spcBef>
                <a:spcPct val="0"/>
              </a:spcBef>
              <a:buFontTx/>
              <a:buNone/>
            </a:pPr>
            <a:endParaRPr kumimoji="1" lang="en-US" altLang="en-US" sz="2800" baseline="-25000" dirty="0">
              <a:latin typeface="Arial" charset="0"/>
            </a:endParaRPr>
          </a:p>
        </p:txBody>
      </p:sp>
      <p:sp>
        <p:nvSpPr>
          <p:cNvPr id="48140" name="Line 12"/>
          <p:cNvSpPr>
            <a:spLocks noChangeShapeType="1"/>
          </p:cNvSpPr>
          <p:nvPr/>
        </p:nvSpPr>
        <p:spPr bwMode="auto">
          <a:xfrm flipH="1">
            <a:off x="8153400" y="21336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Text Box 13"/>
          <p:cNvSpPr txBox="1">
            <a:spLocks noChangeArrowheads="1"/>
          </p:cNvSpPr>
          <p:nvPr/>
        </p:nvSpPr>
        <p:spPr bwMode="auto">
          <a:xfrm>
            <a:off x="4191000" y="1524001"/>
            <a:ext cx="609600"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dirty="0">
                <a:latin typeface="Arial" charset="0"/>
              </a:rPr>
              <a:t>Cam.</a:t>
            </a:r>
            <a:endParaRPr kumimoji="1" lang="en-US" altLang="en-US" sz="1200" dirty="0">
              <a:latin typeface="Arial" charset="0"/>
            </a:endParaRPr>
          </a:p>
          <a:p>
            <a:pPr eaLnBrk="1" hangingPunct="1">
              <a:spcBef>
                <a:spcPct val="0"/>
              </a:spcBef>
              <a:buFontTx/>
              <a:buNone/>
            </a:pPr>
            <a:r>
              <a:rPr kumimoji="1" lang="en-US" altLang="en-US" sz="1200" dirty="0">
                <a:latin typeface="Arial" charset="0"/>
              </a:rPr>
              <a:t>Coord</a:t>
            </a:r>
          </a:p>
          <a:p>
            <a:pPr eaLnBrk="1" hangingPunct="1">
              <a:spcBef>
                <a:spcPct val="0"/>
              </a:spcBef>
              <a:buFontTx/>
              <a:buNone/>
            </a:pPr>
            <a:r>
              <a:rPr kumimoji="1" lang="en-US" altLang="en-US" sz="1600" dirty="0">
                <a:latin typeface="Arial" charset="0"/>
              </a:rPr>
              <a:t>[</a:t>
            </a:r>
            <a:r>
              <a:rPr kumimoji="1" lang="en-US" altLang="en-US" sz="1600" dirty="0" err="1">
                <a:latin typeface="Arial" charset="0"/>
              </a:rPr>
              <a:t>X</a:t>
            </a:r>
            <a:r>
              <a:rPr kumimoji="1" lang="en-US" altLang="zh-TW" sz="1600" dirty="0" err="1">
                <a:latin typeface="Arial" charset="0"/>
              </a:rPr>
              <a:t>c</a:t>
            </a:r>
            <a:endParaRPr kumimoji="1" lang="en-US" altLang="en-US" sz="1600" dirty="0">
              <a:latin typeface="Arial" charset="0"/>
            </a:endParaRPr>
          </a:p>
          <a:p>
            <a:pPr eaLnBrk="1" hangingPunct="1">
              <a:spcBef>
                <a:spcPct val="0"/>
              </a:spcBef>
              <a:buFontTx/>
              <a:buNone/>
            </a:pPr>
            <a:r>
              <a:rPr kumimoji="1" lang="en-US" altLang="en-US" sz="1600" dirty="0" err="1">
                <a:latin typeface="Arial" charset="0"/>
              </a:rPr>
              <a:t>Y</a:t>
            </a:r>
            <a:r>
              <a:rPr kumimoji="1" lang="en-US" altLang="zh-TW" sz="1600" dirty="0" err="1">
                <a:latin typeface="Arial" charset="0"/>
              </a:rPr>
              <a:t>c</a:t>
            </a:r>
            <a:endParaRPr kumimoji="1" lang="en-US" altLang="en-US" sz="1600" dirty="0">
              <a:latin typeface="Arial" charset="0"/>
            </a:endParaRPr>
          </a:p>
          <a:p>
            <a:pPr eaLnBrk="1" hangingPunct="1">
              <a:spcBef>
                <a:spcPct val="0"/>
              </a:spcBef>
              <a:buFontTx/>
              <a:buNone/>
            </a:pPr>
            <a:r>
              <a:rPr kumimoji="1" lang="en-US" altLang="en-US" sz="1600" dirty="0" err="1">
                <a:latin typeface="Arial" charset="0"/>
              </a:rPr>
              <a:t>Z</a:t>
            </a:r>
            <a:r>
              <a:rPr kumimoji="1" lang="en-US" altLang="zh-TW" sz="1600" dirty="0" err="1">
                <a:latin typeface="Arial" charset="0"/>
              </a:rPr>
              <a:t>c</a:t>
            </a:r>
            <a:r>
              <a:rPr kumimoji="1" lang="en-US" altLang="zh-TW" sz="1600" dirty="0">
                <a:latin typeface="Arial" charset="0"/>
              </a:rPr>
              <a:t>]</a:t>
            </a:r>
          </a:p>
          <a:p>
            <a:pPr eaLnBrk="1" hangingPunct="1">
              <a:spcBef>
                <a:spcPct val="0"/>
              </a:spcBef>
              <a:buFontTx/>
              <a:buNone/>
            </a:pPr>
            <a:endParaRPr kumimoji="1" lang="en-US" altLang="zh-TW" sz="2400" dirty="0">
              <a:latin typeface="Arial" charset="0"/>
            </a:endParaRPr>
          </a:p>
        </p:txBody>
      </p:sp>
      <p:sp>
        <p:nvSpPr>
          <p:cNvPr id="48142" name="Line 14"/>
          <p:cNvSpPr>
            <a:spLocks noChangeShapeType="1"/>
          </p:cNvSpPr>
          <p:nvPr/>
        </p:nvSpPr>
        <p:spPr bwMode="auto">
          <a:xfrm flipH="1" flipV="1">
            <a:off x="4724400" y="2133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Line 15"/>
          <p:cNvSpPr>
            <a:spLocks noChangeShapeType="1"/>
          </p:cNvSpPr>
          <p:nvPr/>
        </p:nvSpPr>
        <p:spPr bwMode="auto">
          <a:xfrm flipH="1">
            <a:off x="4038600" y="21717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E4FFBAF8-9DE9-4118-BF91-893FBA4CEDE5}" type="slidenum">
              <a:rPr lang="en-US" altLang="en-US" smtClean="0"/>
              <a:pPr>
                <a:defRPr/>
              </a:pPr>
              <a:t>62</a:t>
            </a:fld>
            <a:endParaRPr lang="en-US" altLang="en-US" dirty="0"/>
          </a:p>
        </p:txBody>
      </p:sp>
      <p:sp>
        <p:nvSpPr>
          <p:cNvPr id="4" name="Content Placeholder 3">
            <a:extLst>
              <a:ext uri="{FF2B5EF4-FFF2-40B4-BE49-F238E27FC236}">
                <a16:creationId xmlns:a16="http://schemas.microsoft.com/office/drawing/2014/main" id="{72CDF2D6-DC60-5B44-258E-FF58273DF40B}"/>
              </a:ext>
            </a:extLst>
          </p:cNvPr>
          <p:cNvSpPr>
            <a:spLocks noGrp="1"/>
          </p:cNvSpPr>
          <p:nvPr>
            <p:ph sz="half" idx="2"/>
          </p:nvPr>
        </p:nvSpPr>
        <p:spPr>
          <a:xfrm>
            <a:off x="8153400" y="5181600"/>
            <a:ext cx="533400" cy="874713"/>
          </a:xfrm>
        </p:spPr>
        <p:txBody>
          <a:bodyPr/>
          <a:lstStyle/>
          <a:p>
            <a:r>
              <a:rPr lang="en-HK" dirty="0"/>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C185FD-F986-C6B6-D577-639390FFF72B}"/>
                  </a:ext>
                </a:extLst>
              </p:cNvPr>
              <p:cNvSpPr txBox="1"/>
              <p:nvPr/>
            </p:nvSpPr>
            <p:spPr>
              <a:xfrm>
                <a:off x="2286000" y="5181600"/>
                <a:ext cx="4572000" cy="1186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int</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3×3)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r>
                            <a:rPr lang="en-US" i="1">
                              <a:solidFill>
                                <a:srgbClr val="000000"/>
                              </a:solidFill>
                              <a:latin typeface="Cambria Math" panose="02040503050406030204" pitchFamily="18" charset="0"/>
                            </a:rPr>
                            <m:t>(3×4)</m:t>
                          </m:r>
                        </m:sub>
                      </m:sSub>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e>
                        <m:sub>
                          <m:r>
                            <a:rPr lang="en-US" i="1">
                              <a:solidFill>
                                <a:srgbClr val="000000"/>
                              </a:solidFill>
                              <a:latin typeface="Cambria Math" panose="02040503050406030204" pitchFamily="18" charset="0"/>
                            </a:rPr>
                            <m:t>(4×1)</m:t>
                          </m:r>
                        </m:sub>
                      </m:sSub>
                    </m:oMath>
                  </m:oMathPara>
                </a14:m>
                <a:endParaRPr lang="en-HK" dirty="0"/>
              </a:p>
            </p:txBody>
          </p:sp>
        </mc:Choice>
        <mc:Fallback xmlns="">
          <p:sp>
            <p:nvSpPr>
              <p:cNvPr id="6" name="TextBox 5">
                <a:extLst>
                  <a:ext uri="{FF2B5EF4-FFF2-40B4-BE49-F238E27FC236}">
                    <a16:creationId xmlns:a16="http://schemas.microsoft.com/office/drawing/2014/main" id="{62C185FD-F986-C6B6-D577-639390FFF72B}"/>
                  </a:ext>
                </a:extLst>
              </p:cNvPr>
              <p:cNvSpPr txBox="1">
                <a:spLocks noRot="1" noChangeAspect="1" noMove="1" noResize="1" noEditPoints="1" noAdjustHandles="1" noChangeArrowheads="1" noChangeShapeType="1" noTextEdit="1"/>
              </p:cNvSpPr>
              <p:nvPr/>
            </p:nvSpPr>
            <p:spPr>
              <a:xfrm>
                <a:off x="2286000" y="5181600"/>
                <a:ext cx="4572000" cy="1186094"/>
              </a:xfrm>
              <a:prstGeom prst="rect">
                <a:avLst/>
              </a:prstGeom>
              <a:blipFill>
                <a:blip r:embed="rId5"/>
                <a:stretch>
                  <a:fillRect/>
                </a:stretch>
              </a:blipFill>
            </p:spPr>
            <p:txBody>
              <a:bodyPr/>
              <a:lstStyle/>
              <a:p>
                <a:r>
                  <a:rPr lang="en-HK">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74638"/>
            <a:ext cx="8229600" cy="1143000"/>
          </a:xfrm>
        </p:spPr>
        <p:txBody>
          <a:bodyPr/>
          <a:lstStyle/>
          <a:p>
            <a:pPr eaLnBrk="1" hangingPunct="1"/>
            <a:r>
              <a:rPr lang="en-US" altLang="zh-TW" dirty="0"/>
              <a:t>Take home exercise</a:t>
            </a:r>
            <a:endParaRPr lang="en-US" altLang="en-US" dirty="0">
              <a:ea typeface="新細明體" pitchFamily="18" charset="-120"/>
            </a:endParaRPr>
          </a:p>
        </p:txBody>
      </p:sp>
      <p:sp>
        <p:nvSpPr>
          <p:cNvPr id="51203" name="Rectangle 3"/>
          <p:cNvSpPr>
            <a:spLocks noGrp="1" noChangeArrowheads="1"/>
          </p:cNvSpPr>
          <p:nvPr>
            <p:ph idx="1"/>
          </p:nvPr>
        </p:nvSpPr>
        <p:spPr/>
        <p:txBody>
          <a:bodyPr/>
          <a:lstStyle/>
          <a:p>
            <a:pPr eaLnBrk="1" hangingPunct="1">
              <a:lnSpc>
                <a:spcPct val="90000"/>
              </a:lnSpc>
            </a:pPr>
            <a:r>
              <a:rPr lang="en-US" altLang="zh-TW" sz="2800" dirty="0"/>
              <a:t>Given the camera  rotation angles are: </a:t>
            </a:r>
          </a:p>
          <a:p>
            <a:pPr lvl="1" eaLnBrk="1" hangingPunct="1">
              <a:lnSpc>
                <a:spcPct val="90000"/>
              </a:lnSpc>
            </a:pPr>
            <a:r>
              <a:rPr lang="en-AU" altLang="zh-TW" sz="2000" dirty="0" err="1">
                <a:sym typeface="Symbol" pitchFamily="18" charset="2"/>
              </a:rPr>
              <a:t>an_z</a:t>
            </a:r>
            <a:r>
              <a:rPr lang="en-AU" altLang="zh-TW" sz="2000" dirty="0">
                <a:sym typeface="Symbol" pitchFamily="18" charset="2"/>
              </a:rPr>
              <a:t> </a:t>
            </a:r>
            <a:r>
              <a:rPr lang="en-AU" altLang="zh-TW" sz="2000" dirty="0"/>
              <a:t>is the rotation about the Z-axis.</a:t>
            </a:r>
          </a:p>
          <a:p>
            <a:pPr lvl="1" eaLnBrk="1" hangingPunct="1">
              <a:lnSpc>
                <a:spcPct val="90000"/>
              </a:lnSpc>
            </a:pPr>
            <a:r>
              <a:rPr lang="en-AU" altLang="zh-TW" sz="2000" dirty="0" err="1">
                <a:sym typeface="Symbol" pitchFamily="18" charset="2"/>
              </a:rPr>
              <a:t>an_y</a:t>
            </a:r>
            <a:r>
              <a:rPr lang="en-AU" altLang="zh-TW" sz="2000" dirty="0"/>
              <a:t> is the rotation about the Y-axis.</a:t>
            </a:r>
          </a:p>
          <a:p>
            <a:pPr lvl="1" eaLnBrk="1" hangingPunct="1">
              <a:lnSpc>
                <a:spcPct val="90000"/>
              </a:lnSpc>
            </a:pPr>
            <a:r>
              <a:rPr lang="en-AU" altLang="zh-TW" sz="2000" dirty="0" err="1">
                <a:sym typeface="Symbol" pitchFamily="18" charset="2"/>
              </a:rPr>
              <a:t>an_x</a:t>
            </a:r>
            <a:r>
              <a:rPr lang="en-AU" altLang="zh-TW" sz="2000" dirty="0"/>
              <a:t> is the rotation about the X-axis.</a:t>
            </a:r>
          </a:p>
          <a:p>
            <a:pPr eaLnBrk="1" hangingPunct="1">
              <a:lnSpc>
                <a:spcPct val="90000"/>
              </a:lnSpc>
            </a:pPr>
            <a:r>
              <a:rPr lang="en-US" altLang="zh-TW" sz="2800" dirty="0"/>
              <a:t> and the camera translation Tc=[</a:t>
            </a:r>
            <a:r>
              <a:rPr lang="en-US" altLang="zh-TW" sz="2800" dirty="0" err="1"/>
              <a:t>tcx,tcy,tcz</a:t>
            </a:r>
            <a:r>
              <a:rPr lang="en-US" altLang="zh-TW" sz="2800" dirty="0"/>
              <a:t>]’</a:t>
            </a:r>
          </a:p>
          <a:p>
            <a:pPr eaLnBrk="1" hangingPunct="1">
              <a:lnSpc>
                <a:spcPct val="90000"/>
              </a:lnSpc>
            </a:pPr>
            <a:r>
              <a:rPr lang="en-US" altLang="zh-TW" sz="2800" dirty="0"/>
              <a:t>Test using </a:t>
            </a:r>
            <a:r>
              <a:rPr lang="en-US" altLang="zh-TW" sz="2800" dirty="0" err="1"/>
              <a:t>matlab</a:t>
            </a:r>
            <a:r>
              <a:rPr lang="en-US" altLang="zh-TW" sz="2800" dirty="0"/>
              <a:t> to verify the </a:t>
            </a:r>
            <a:r>
              <a:rPr lang="en-AU" altLang="zh-TW" sz="2800" dirty="0"/>
              <a:t>Properties </a:t>
            </a:r>
          </a:p>
          <a:p>
            <a:pPr lvl="1" eaLnBrk="1" hangingPunct="1">
              <a:lnSpc>
                <a:spcPct val="90000"/>
              </a:lnSpc>
            </a:pPr>
            <a:r>
              <a:rPr lang="en-AU" altLang="zh-TW" sz="2400" i="1" dirty="0"/>
              <a:t>R</a:t>
            </a:r>
            <a:r>
              <a:rPr lang="en-AU" altLang="zh-TW" sz="2400" i="1" baseline="30000" dirty="0"/>
              <a:t>T</a:t>
            </a:r>
            <a:r>
              <a:rPr lang="en-AU" altLang="zh-TW" sz="2400" i="1" dirty="0"/>
              <a:t>*R=I,R</a:t>
            </a:r>
            <a:r>
              <a:rPr lang="en-AU" altLang="zh-TW" sz="2400" i="1" baseline="30000" dirty="0"/>
              <a:t>-1*</a:t>
            </a:r>
            <a:r>
              <a:rPr lang="en-AU" altLang="zh-TW" sz="2400" i="1" dirty="0"/>
              <a:t>R=I, R</a:t>
            </a:r>
            <a:r>
              <a:rPr lang="en-AU" altLang="zh-TW" sz="2400" i="1" baseline="30000" dirty="0"/>
              <a:t>-1=</a:t>
            </a:r>
            <a:r>
              <a:rPr lang="en-AU" altLang="zh-TW" sz="2400" i="1" dirty="0"/>
              <a:t>R</a:t>
            </a:r>
            <a:r>
              <a:rPr lang="en-AU" altLang="zh-TW" sz="2400" i="1" baseline="30000" dirty="0"/>
              <a:t>T</a:t>
            </a:r>
            <a:r>
              <a:rPr lang="en-AU" altLang="zh-TW" sz="2400" i="1" dirty="0"/>
              <a:t>, </a:t>
            </a:r>
            <a:r>
              <a:rPr lang="en-AU" altLang="zh-TW" sz="2400" i="1" dirty="0" err="1"/>
              <a:t>det</a:t>
            </a:r>
            <a:r>
              <a:rPr lang="en-AU" altLang="zh-TW" sz="2400" i="1" dirty="0"/>
              <a:t>(R)=I</a:t>
            </a:r>
            <a:r>
              <a:rPr lang="en-AU" altLang="zh-TW" sz="2400" dirty="0"/>
              <a:t>  are true</a:t>
            </a:r>
            <a:endParaRPr lang="en-US" altLang="zh-TW" sz="2400" dirty="0"/>
          </a:p>
          <a:p>
            <a:pPr eaLnBrk="1" hangingPunct="1">
              <a:lnSpc>
                <a:spcPct val="90000"/>
              </a:lnSpc>
            </a:pPr>
            <a:r>
              <a:rPr lang="en-US" altLang="zh-TW" sz="2800" dirty="0"/>
              <a:t>Write a </a:t>
            </a:r>
            <a:r>
              <a:rPr lang="en-US" altLang="zh-TW" sz="2800" dirty="0" err="1"/>
              <a:t>matlab</a:t>
            </a:r>
            <a:r>
              <a:rPr lang="en-US" altLang="zh-TW" sz="2800" dirty="0"/>
              <a:t> (or pseudo code) program to find [</a:t>
            </a:r>
            <a:r>
              <a:rPr lang="en-US" altLang="en-US" sz="2800" dirty="0" err="1">
                <a:ea typeface="新細明體" pitchFamily="18" charset="-120"/>
              </a:rPr>
              <a:t>X</a:t>
            </a:r>
            <a:r>
              <a:rPr lang="en-US" altLang="zh-TW" sz="2800" dirty="0" err="1"/>
              <a:t>c,</a:t>
            </a:r>
            <a:r>
              <a:rPr lang="en-US" altLang="en-US" sz="2800" dirty="0" err="1">
                <a:ea typeface="新細明體" pitchFamily="18" charset="-120"/>
              </a:rPr>
              <a:t>Y</a:t>
            </a:r>
            <a:r>
              <a:rPr lang="en-US" altLang="zh-TW" sz="2800" dirty="0" err="1"/>
              <a:t>c,</a:t>
            </a:r>
            <a:r>
              <a:rPr lang="en-US" altLang="en-US" sz="2800" dirty="0" err="1">
                <a:ea typeface="新細明體" pitchFamily="18" charset="-120"/>
              </a:rPr>
              <a:t>Z</a:t>
            </a:r>
            <a:r>
              <a:rPr lang="en-US" altLang="zh-TW" sz="2800" dirty="0" err="1"/>
              <a:t>c</a:t>
            </a:r>
            <a:r>
              <a:rPr lang="en-US" altLang="zh-TW" sz="2800" dirty="0"/>
              <a:t>]</a:t>
            </a:r>
            <a:r>
              <a:rPr lang="en-US" altLang="zh-TW" sz="2800" baseline="30000" dirty="0"/>
              <a:t>T</a:t>
            </a:r>
            <a:r>
              <a:rPr lang="en-US" altLang="zh-TW" sz="2800" dirty="0"/>
              <a:t> from  [</a:t>
            </a:r>
            <a:r>
              <a:rPr lang="en-US" altLang="en-US" sz="2800" dirty="0" err="1">
                <a:ea typeface="新細明體" pitchFamily="18" charset="-120"/>
              </a:rPr>
              <a:t>Xw</a:t>
            </a:r>
            <a:r>
              <a:rPr lang="en-US" altLang="zh-TW" sz="2800" dirty="0" err="1"/>
              <a:t>,</a:t>
            </a:r>
            <a:r>
              <a:rPr lang="en-US" altLang="en-US" sz="2800" dirty="0" err="1">
                <a:ea typeface="新細明體" pitchFamily="18" charset="-120"/>
              </a:rPr>
              <a:t>Yw</a:t>
            </a:r>
            <a:r>
              <a:rPr lang="en-US" altLang="zh-TW" sz="2800" dirty="0" err="1"/>
              <a:t>,</a:t>
            </a:r>
            <a:r>
              <a:rPr lang="en-US" altLang="en-US" sz="2800" dirty="0" err="1">
                <a:ea typeface="新細明體" pitchFamily="18" charset="-120"/>
              </a:rPr>
              <a:t>Zw</a:t>
            </a:r>
            <a:r>
              <a:rPr lang="en-US" altLang="zh-TW" sz="2800" dirty="0"/>
              <a:t>]</a:t>
            </a:r>
            <a:r>
              <a:rPr lang="en-US" altLang="zh-TW" sz="2800" baseline="30000" dirty="0"/>
              <a:t>T</a:t>
            </a:r>
            <a:endParaRPr lang="en-US" altLang="en-US" sz="2800" baseline="30000" dirty="0">
              <a:ea typeface="新細明體" pitchFamily="18" charset="-120"/>
            </a:endParaRPr>
          </a:p>
          <a:p>
            <a:pPr eaLnBrk="1" hangingPunct="1">
              <a:lnSpc>
                <a:spcPct val="90000"/>
              </a:lnSpc>
            </a:pPr>
            <a:endParaRPr lang="en-US" altLang="en-US" sz="2800" dirty="0">
              <a:ea typeface="新細明體" pitchFamily="18" charset="-120"/>
            </a:endParaRPr>
          </a:p>
          <a:p>
            <a:pPr eaLnBrk="1" hangingPunct="1">
              <a:lnSpc>
                <a:spcPct val="90000"/>
              </a:lnSpc>
              <a:spcBef>
                <a:spcPct val="0"/>
              </a:spcBef>
              <a:buFontTx/>
              <a:buNone/>
            </a:pPr>
            <a:endParaRPr lang="en-US" altLang="en-US" sz="28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3427" y="807439"/>
            <a:ext cx="8243888" cy="1314450"/>
          </a:xfrm>
        </p:spPr>
        <p:txBody>
          <a:bodyPr/>
          <a:lstStyle/>
          <a:p>
            <a:pPr eaLnBrk="1" hangingPunct="1"/>
            <a:r>
              <a:rPr lang="en-US" altLang="en-US" sz="4000" b="1" u="sng" dirty="0">
                <a:ea typeface="新細明體" pitchFamily="18" charset="-120"/>
              </a:rPr>
              <a:t>Projection matrix </a:t>
            </a:r>
            <a:r>
              <a:rPr lang="en-US" altLang="en-US" sz="4000" b="1" i="1" u="sng" dirty="0">
                <a:ea typeface="新細明體" pitchFamily="18" charset="-120"/>
              </a:rPr>
              <a:t>P</a:t>
            </a:r>
            <a:br>
              <a:rPr lang="en-US" altLang="en-US" sz="4000" dirty="0">
                <a:ea typeface="新細明體" pitchFamily="18" charset="-120"/>
              </a:rPr>
            </a:br>
            <a:r>
              <a:rPr lang="en-US" altLang="en-US" sz="4000" dirty="0">
                <a:ea typeface="新細明體" pitchFamily="18" charset="-120"/>
              </a:rPr>
              <a:t>Combine </a:t>
            </a:r>
            <a:r>
              <a:rPr lang="en-US" altLang="en-US" sz="4000" i="1" dirty="0">
                <a:ea typeface="新細明體" pitchFamily="18" charset="-120"/>
              </a:rPr>
              <a:t>Mint</a:t>
            </a:r>
            <a:r>
              <a:rPr lang="en-US" altLang="en-US" sz="4000" dirty="0">
                <a:ea typeface="新細明體" pitchFamily="18" charset="-120"/>
              </a:rPr>
              <a:t> and </a:t>
            </a:r>
            <a:r>
              <a:rPr lang="en-US" altLang="en-US" sz="4000" i="1" dirty="0" err="1">
                <a:ea typeface="新細明體" pitchFamily="18" charset="-120"/>
              </a:rPr>
              <a:t>Mext</a:t>
            </a:r>
            <a:r>
              <a:rPr lang="en-US" altLang="zh-HK" sz="4000" dirty="0"/>
              <a:t> to become projection </a:t>
            </a:r>
            <a:r>
              <a:rPr lang="en-US" altLang="zh-HK" sz="4000" i="1" dirty="0"/>
              <a:t>P</a:t>
            </a:r>
            <a:endParaRPr lang="en-US" altLang="en-US" sz="4000" i="1" dirty="0">
              <a:ea typeface="新細明體" pitchFamily="18" charset="-120"/>
            </a:endParaRPr>
          </a:p>
        </p:txBody>
      </p:sp>
      <p:sp>
        <p:nvSpPr>
          <p:cNvPr id="52227" name="Rectangle 3"/>
          <p:cNvSpPr>
            <a:spLocks noGrp="1" noChangeArrowheads="1"/>
          </p:cNvSpPr>
          <p:nvPr>
            <p:ph type="body" sz="half" idx="1"/>
          </p:nvPr>
        </p:nvSpPr>
        <p:spPr/>
        <p:txBody>
          <a:bodyPr/>
          <a:lstStyle/>
          <a:p>
            <a:pPr eaLnBrk="1" hangingPunct="1"/>
            <a:r>
              <a:rPr lang="en-US" altLang="en-US" sz="2800">
                <a:ea typeface="新細明體" pitchFamily="18" charset="-120"/>
              </a:rPr>
              <a:t> </a:t>
            </a:r>
          </a:p>
        </p:txBody>
      </p:sp>
      <mc:AlternateContent xmlns:mc="http://schemas.openxmlformats.org/markup-compatibility/2006" xmlns:a14="http://schemas.microsoft.com/office/drawing/2010/main">
        <mc:Choice Requires="a14">
          <p:sp>
            <p:nvSpPr>
              <p:cNvPr id="8" name="Object 9"/>
              <p:cNvSpPr txBox="1">
                <a:spLocks noGrp="1"/>
              </p:cNvSpPr>
              <p:nvPr>
                <p:ph sz="quarter" idx="2"/>
              </p:nvPr>
            </p:nvSpPr>
            <p:spPr bwMode="auto">
              <a:xfrm>
                <a:off x="1884363" y="2054225"/>
                <a:ext cx="5389562" cy="4381500"/>
              </a:xfrm>
              <a:prstGeom prst="rect">
                <a:avLst/>
              </a:prstGeom>
              <a:noFill/>
              <a:ln>
                <a:noFill/>
              </a:ln>
            </p:spPr>
            <p:txBody>
              <a:bodyPr>
                <a:normAutofit fontScale="77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int</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3×3)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𝑒𝑥𝑡</m:t>
                          </m:r>
                          <m:r>
                            <a:rPr lang="en-US" i="1">
                              <a:solidFill>
                                <a:srgbClr val="000000"/>
                              </a:solidFill>
                              <a:latin typeface="Cambria Math" panose="02040503050406030204" pitchFamily="18" charset="0"/>
                            </a:rPr>
                            <m:t>(3×4)</m:t>
                          </m:r>
                        </m:sub>
                      </m:sSub>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e>
                        <m:sub>
                          <m:r>
                            <a:rPr lang="en-US" i="1">
                              <a:solidFill>
                                <a:srgbClr val="000000"/>
                              </a:solidFill>
                              <a:latin typeface="Cambria Math" panose="02040503050406030204" pitchFamily="18" charset="0"/>
                            </a:rPr>
                            <m:t>(4×1)</m:t>
                          </m:r>
                        </m:sub>
                      </m:sSub>
                    </m:oMath>
                    <m:oMath xmlns:m="http://schemas.openxmlformats.org/officeDocument/2006/math">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𝑣</m:t>
                                    </m:r>
                                  </m:e>
                                </m:mr>
                                <m:mr>
                                  <m:e>
                                    <m:r>
                                      <a:rPr lang="en-US" i="1">
                                        <a:solidFill>
                                          <a:srgbClr val="000000"/>
                                        </a:solidFill>
                                        <a:latin typeface="Cambria Math" panose="02040503050406030204" pitchFamily="18" charset="0"/>
                                      </a:rPr>
                                      <m:t>𝑠</m:t>
                                    </m:r>
                                  </m:e>
                                </m:mr>
                              </m:m>
                            </m:e>
                          </m:d>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(3×4)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r>
                                  <m:e>
                                    <m:r>
                                      <a:rPr lang="en-US" i="1">
                                        <a:solidFill>
                                          <a:srgbClr val="000000"/>
                                        </a:solidFill>
                                        <a:latin typeface="Cambria Math" panose="02040503050406030204" pitchFamily="18" charset="0"/>
                                      </a:rPr>
                                      <m:t>1</m:t>
                                    </m:r>
                                  </m:e>
                                </m:mr>
                              </m:m>
                            </m:e>
                          </m:d>
                        </m:e>
                        <m:sub>
                          <m:r>
                            <a:rPr lang="en-US" i="1">
                              <a:solidFill>
                                <a:srgbClr val="000000"/>
                              </a:solidFill>
                              <a:latin typeface="Cambria Math" panose="02040503050406030204" pitchFamily="18" charset="0"/>
                            </a:rPr>
                            <m:t>(4×1)</m:t>
                          </m:r>
                        </m:sub>
                      </m:sSub>
                    </m:oMath>
                  </m:oMathPara>
                </a14:m>
                <a:endParaRPr lang="en-US" dirty="0"/>
              </a:p>
            </p:txBody>
          </p:sp>
        </mc:Choice>
        <mc:Fallback xmlns="">
          <p:sp>
            <p:nvSpPr>
              <p:cNvPr id="8" name="Object 9"/>
              <p:cNvSpPr txBox="1">
                <a:spLocks noGrp="1" noRot="1" noChangeAspect="1" noMove="1" noResize="1" noEditPoints="1" noAdjustHandles="1" noChangeArrowheads="1" noChangeShapeType="1" noTextEdit="1"/>
              </p:cNvSpPr>
              <p:nvPr>
                <p:ph sz="quarter" idx="2"/>
              </p:nvPr>
            </p:nvSpPr>
            <p:spPr bwMode="auto">
              <a:xfrm>
                <a:off x="1884363" y="2054225"/>
                <a:ext cx="5389562" cy="4381500"/>
              </a:xfrm>
              <a:prstGeom prst="rect">
                <a:avLst/>
              </a:prstGeom>
              <a:blipFill>
                <a:blip r:embed="rId3"/>
                <a:stretch>
                  <a:fillRect/>
                </a:stretch>
              </a:blipFill>
              <a:ln>
                <a:noFill/>
              </a:ln>
            </p:spPr>
            <p:txBody>
              <a:bodyPr/>
              <a:lstStyle/>
              <a:p>
                <a:r>
                  <a:rPr lang="en-US">
                    <a:noFill/>
                  </a:rPr>
                  <a:t> </a:t>
                </a:r>
              </a:p>
            </p:txBody>
          </p:sp>
        </mc:Fallback>
      </mc:AlternateContent>
      <p:sp>
        <p:nvSpPr>
          <p:cNvPr id="3" name="Content Placeholder 2"/>
          <p:cNvSpPr>
            <a:spLocks noGrp="1"/>
          </p:cNvSpPr>
          <p:nvPr>
            <p:ph sz="quarter" idx="2"/>
          </p:nvPr>
        </p:nvSpPr>
        <p:spPr>
          <a:xfrm>
            <a:off x="8686800" y="6475412"/>
            <a:ext cx="457200" cy="246063"/>
          </a:xfrm>
        </p:spPr>
        <p:txBody>
          <a:bodyPr/>
          <a:lstStyle/>
          <a:p>
            <a:r>
              <a:rPr lang="en-US" dirty="0"/>
              <a:t> </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2C7BCE42-29F6-48AE-BD38-FE5F02E0B777}" type="slidenum">
              <a:rPr lang="en-US" altLang="en-US" smtClean="0"/>
              <a:pPr>
                <a:defRPr/>
              </a:pPr>
              <a:t>64</a:t>
            </a:fld>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Camera calibration and lens distortion</a:t>
            </a:r>
          </a:p>
        </p:txBody>
      </p:sp>
      <p:sp>
        <p:nvSpPr>
          <p:cNvPr id="3" name="Subtitle 2"/>
          <p:cNvSpPr>
            <a:spLocks noGrp="1"/>
          </p:cNvSpPr>
          <p:nvPr>
            <p:ph type="subTitle" idx="1"/>
          </p:nvPr>
        </p:nvSpPr>
        <p:spPr/>
        <p:txBody>
          <a:bodyPr/>
          <a:lstStyle/>
          <a:p>
            <a:r>
              <a:rPr lang="en-US" dirty="0"/>
              <a:t>Theory and practice</a:t>
            </a:r>
          </a:p>
        </p:txBody>
      </p:sp>
      <p:sp>
        <p:nvSpPr>
          <p:cNvPr id="4" name="Footer Placeholder 3"/>
          <p:cNvSpPr>
            <a:spLocks noGrp="1"/>
          </p:cNvSpPr>
          <p:nvPr>
            <p:ph type="ftr" sz="quarter" idx="11"/>
          </p:nvPr>
        </p:nvSpPr>
        <p:spPr/>
        <p:txBody>
          <a:bodyPr/>
          <a:lstStyle/>
          <a:p>
            <a:r>
              <a:rPr lang="en-US"/>
              <a:t>Cameras v240117a</a:t>
            </a:r>
          </a:p>
        </p:txBody>
      </p:sp>
      <p:sp>
        <p:nvSpPr>
          <p:cNvPr id="5" name="Slide Number Placeholder 4"/>
          <p:cNvSpPr>
            <a:spLocks noGrp="1"/>
          </p:cNvSpPr>
          <p:nvPr>
            <p:ph type="sldNum" sz="quarter" idx="12"/>
          </p:nvPr>
        </p:nvSpPr>
        <p:spPr/>
        <p:txBody>
          <a:bodyPr/>
          <a:lstStyle/>
          <a:p>
            <a:fld id="{A98A55F0-865C-4468-84F3-0E99C1A6C075}" type="slidenum">
              <a:rPr lang="en-US" smtClean="0"/>
              <a:t>65</a:t>
            </a:fld>
            <a:endParaRPr lang="en-US"/>
          </a:p>
        </p:txBody>
      </p:sp>
    </p:spTree>
    <p:extLst>
      <p:ext uri="{BB962C8B-B14F-4D97-AF65-F5344CB8AC3E}">
        <p14:creationId xmlns:p14="http://schemas.microsoft.com/office/powerpoint/2010/main" val="3635968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6E2C-697F-4BB6-9DC4-62ACB58CAB5D}"/>
              </a:ext>
            </a:extLst>
          </p:cNvPr>
          <p:cNvSpPr>
            <a:spLocks noGrp="1"/>
          </p:cNvSpPr>
          <p:nvPr>
            <p:ph type="title" idx="4294967295"/>
          </p:nvPr>
        </p:nvSpPr>
        <p:spPr>
          <a:xfrm>
            <a:off x="457200" y="274638"/>
            <a:ext cx="8229600" cy="1143000"/>
          </a:xfrm>
        </p:spPr>
        <p:txBody>
          <a:bodyPr/>
          <a:lstStyle/>
          <a:p>
            <a:r>
              <a:rPr lang="en-US" sz="2800" dirty="0"/>
              <a:t>Camera calibration by a checkerboard: 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D54BD5-B328-443B-9C04-B3A1DAD10DAD}"/>
                  </a:ext>
                </a:extLst>
              </p:cNvPr>
              <p:cNvSpPr>
                <a:spLocks noGrp="1"/>
              </p:cNvSpPr>
              <p:nvPr>
                <p:ph idx="1"/>
              </p:nvPr>
            </p:nvSpPr>
            <p:spPr/>
            <p:txBody>
              <a:bodyPr>
                <a:normAutofit fontScale="62500" lnSpcReduction="20000"/>
              </a:bodyPr>
              <a:lstStyle/>
              <a:p>
                <a:r>
                  <a:rPr lang="en-US" dirty="0"/>
                  <a:t>Camera calibration is to find the intrinsic parameters </a:t>
                </a:r>
                <a:r>
                  <a:rPr lang="en-US" i="1" dirty="0"/>
                  <a:t>A</a:t>
                </a:r>
                <a:r>
                  <a:rPr lang="en-US" dirty="0"/>
                  <a:t> of a camera</a:t>
                </a:r>
              </a:p>
              <a:p>
                <a:pPr lvl="1"/>
                <a:r>
                  <a:rPr lang="en-US" dirty="0"/>
                  <a:t>Horizontal, vertical  focal lengths </a:t>
                </a:r>
                <a14:m>
                  <m:oMath xmlns:m="http://schemas.openxmlformats.org/officeDocument/2006/math">
                    <m:r>
                      <m:rPr>
                        <m:brk m:alnAt="7"/>
                      </m:rPr>
                      <a:rPr lang="en-US" i="1" smtClean="0">
                        <a:latin typeface="Cambria Math" panose="02040503050406030204" pitchFamily="18" charset="0"/>
                        <a:ea typeface="Cambria Math" panose="02040503050406030204" pitchFamily="18" charset="0"/>
                      </a:rPr>
                      <m:t>𝛼</m:t>
                    </m:r>
                  </m:oMath>
                </a14:m>
                <a:r>
                  <a:rPr lang="en-US" dirty="0"/>
                  <a: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 </m:t>
                    </m:r>
                  </m:oMath>
                </a14:m>
                <a:r>
                  <a:rPr lang="en-US" dirty="0"/>
                  <a:t>, resp. in pixels. </a:t>
                </a:r>
              </a:p>
              <a:p>
                <a:pPr lvl="1"/>
                <a:r>
                  <a:rPr lang="en-US" dirty="0"/>
                  <a:t>Camera center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𝑐</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sub>
                    </m:sSub>
                  </m:oMath>
                </a14:m>
                <a:r>
                  <a:rPr lang="en-US" dirty="0"/>
                  <a:t>) in pixels </a:t>
                </a:r>
              </a:p>
              <a:p>
                <a:pPr lvl="1"/>
                <a:r>
                  <a:rPr lang="en-US" dirty="0"/>
                  <a:t>Skew factor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i="1" smtClean="0">
                        <a:latin typeface="Cambria Math" panose="02040503050406030204" pitchFamily="18" charset="0"/>
                        <a:ea typeface="Cambria Math" panose="02040503050406030204" pitchFamily="18" charset="0"/>
                      </a:rPr>
                      <m:t> </m:t>
                    </m:r>
                  </m:oMath>
                </a14:m>
                <a:r>
                  <a:rPr lang="en-US" dirty="0"/>
                  <a:t>, pronounced as gamma, assume 0 for modern cameras)</a:t>
                </a:r>
              </a:p>
              <a:p>
                <a:pPr lvl="1"/>
                <a:r>
                  <a:rPr lang="en-US" dirty="0"/>
                  <a:t>Lens distortions K1,K2,K3… (for low quality cameras)</a:t>
                </a:r>
              </a:p>
              <a:p>
                <a:r>
                  <a:rPr lang="en-US" dirty="0"/>
                  <a:t>It is very useful in many computer vision applications.</a:t>
                </a:r>
              </a:p>
              <a:p>
                <a:r>
                  <a:rPr lang="en-US" dirty="0"/>
                  <a:t>Why we need calibration using a planar checkboard</a:t>
                </a:r>
              </a:p>
              <a:p>
                <a:pPr lvl="1"/>
                <a:r>
                  <a:rPr lang="en-US" dirty="0"/>
                  <a:t>Easy to use, just need to take a few shots (3 more more) of the checkboard</a:t>
                </a:r>
              </a:p>
              <a:p>
                <a:pPr lvl="1"/>
                <a:r>
                  <a:rPr lang="en-US" dirty="0"/>
                  <a:t>Accurate enough</a:t>
                </a:r>
              </a:p>
              <a:p>
                <a:r>
                  <a:rPr lang="en-US" dirty="0"/>
                  <a:t>Theory of the algorithm</a:t>
                </a:r>
              </a:p>
              <a:p>
                <a:pPr lvl="1"/>
                <a:r>
                  <a:rPr lang="en-US" dirty="0"/>
                  <a:t>Find the first approximated guest by a linear method : SVD (explained here)</a:t>
                </a:r>
              </a:p>
              <a:p>
                <a:pPr lvl="1"/>
                <a:r>
                  <a:rPr lang="en-US" dirty="0"/>
                  <a:t>Refine the solution using the iterative method </a:t>
                </a:r>
                <a:r>
                  <a:rPr lang="en-US" dirty="0">
                    <a:hlinkClick r:id="rId2"/>
                  </a:rPr>
                  <a:t>(see reference Zhang's Camera Calibration Algorithm: In-Depth Tutorial and Implementation by  Wilhelm Burger, May 2016)</a:t>
                </a:r>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CAD54BD5-B328-443B-9C04-B3A1DAD10DAD}"/>
                  </a:ext>
                </a:extLst>
              </p:cNvPr>
              <p:cNvSpPr>
                <a:spLocks noGrp="1" noRot="1" noChangeAspect="1" noMove="1" noResize="1" noEditPoints="1" noAdjustHandles="1" noChangeArrowheads="1" noChangeShapeType="1" noTextEdit="1"/>
              </p:cNvSpPr>
              <p:nvPr>
                <p:ph idx="1"/>
              </p:nvPr>
            </p:nvSpPr>
            <p:spPr>
              <a:blipFill>
                <a:blip r:embed="rId3"/>
                <a:stretch>
                  <a:fillRect l="-667" t="-2022"/>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99983E88-DC27-4565-8BEE-3D95A8495A50}"/>
              </a:ext>
            </a:extLst>
          </p:cNvPr>
          <p:cNvSpPr>
            <a:spLocks noGrp="1"/>
          </p:cNvSpPr>
          <p:nvPr>
            <p:ph type="ftr" sz="quarter" idx="11"/>
          </p:nvPr>
        </p:nvSpPr>
        <p:spPr/>
        <p:txBody>
          <a:bodyPr/>
          <a:lstStyle/>
          <a:p>
            <a:r>
              <a:rPr lang="it-IT"/>
              <a:t>Cameras v240117a</a:t>
            </a:r>
            <a:endParaRPr lang="en-US"/>
          </a:p>
        </p:txBody>
      </p:sp>
      <p:sp>
        <p:nvSpPr>
          <p:cNvPr id="5" name="Slide Number Placeholder 4">
            <a:extLst>
              <a:ext uri="{FF2B5EF4-FFF2-40B4-BE49-F238E27FC236}">
                <a16:creationId xmlns:a16="http://schemas.microsoft.com/office/drawing/2014/main" id="{6E692098-C60B-449C-8097-8A864B130762}"/>
              </a:ext>
            </a:extLst>
          </p:cNvPr>
          <p:cNvSpPr>
            <a:spLocks noGrp="1"/>
          </p:cNvSpPr>
          <p:nvPr>
            <p:ph type="sldNum" sz="quarter" idx="12"/>
          </p:nvPr>
        </p:nvSpPr>
        <p:spPr/>
        <p:txBody>
          <a:bodyPr/>
          <a:lstStyle/>
          <a:p>
            <a:fld id="{9D650DCE-B823-487A-AC97-F228E9DE66E3}" type="slidenum">
              <a:rPr lang="en-US" smtClean="0"/>
              <a:t>66</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4121C2-3C1B-4A73-ABC4-76654D4C981B}"/>
                  </a:ext>
                </a:extLst>
              </p:cNvPr>
              <p:cNvSpPr txBox="1"/>
              <p:nvPr/>
            </p:nvSpPr>
            <p:spPr>
              <a:xfrm>
                <a:off x="6287677" y="2743200"/>
                <a:ext cx="2371725" cy="810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e>
                                <m:r>
                                  <a:rPr lang="en-US" i="1">
                                    <a:latin typeface="Cambria Math" panose="02040503050406030204" pitchFamily="18" charset="0"/>
                                    <a:ea typeface="Cambria Math" panose="02040503050406030204" pitchFamily="18" charset="0"/>
                                  </a:rPr>
                                  <m:t>𝛾</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𝑐</m:t>
                                    </m:r>
                                  </m:sub>
                                </m:sSub>
                              </m:e>
                            </m:mr>
                            <m:mr>
                              <m:e>
                                <m:r>
                                  <a:rPr lang="en-US" i="1">
                                    <a:latin typeface="Cambria Math" panose="02040503050406030204" pitchFamily="18" charset="0"/>
                                  </a:rPr>
                                  <m:t>0</m:t>
                                </m:r>
                              </m:e>
                              <m:e>
                                <m:r>
                                  <a:rPr lang="en-US" i="1">
                                    <a:latin typeface="Cambria Math" panose="02040503050406030204" pitchFamily="18" charset="0"/>
                                    <a:ea typeface="Cambria Math" panose="02040503050406030204" pitchFamily="18" charset="0"/>
                                  </a:rPr>
                                  <m:t>𝛽</m:t>
                                </m:r>
                              </m:e>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p>
            </p:txBody>
          </p:sp>
        </mc:Choice>
        <mc:Fallback xmlns="">
          <p:sp>
            <p:nvSpPr>
              <p:cNvPr id="7" name="TextBox 6">
                <a:extLst>
                  <a:ext uri="{FF2B5EF4-FFF2-40B4-BE49-F238E27FC236}">
                    <a16:creationId xmlns:a16="http://schemas.microsoft.com/office/drawing/2014/main" id="{F04121C2-3C1B-4A73-ABC4-76654D4C981B}"/>
                  </a:ext>
                </a:extLst>
              </p:cNvPr>
              <p:cNvSpPr txBox="1">
                <a:spLocks noRot="1" noChangeAspect="1" noMove="1" noResize="1" noEditPoints="1" noAdjustHandles="1" noChangeArrowheads="1" noChangeShapeType="1" noTextEdit="1"/>
              </p:cNvSpPr>
              <p:nvPr/>
            </p:nvSpPr>
            <p:spPr>
              <a:xfrm>
                <a:off x="6287677" y="2743200"/>
                <a:ext cx="2371725" cy="810735"/>
              </a:xfrm>
              <a:prstGeom prst="rect">
                <a:avLst/>
              </a:prstGeom>
              <a:blipFill>
                <a:blip r:embed="rId4"/>
                <a:stretch>
                  <a:fillRect/>
                </a:stretch>
              </a:blipFill>
            </p:spPr>
            <p:txBody>
              <a:bodyPr/>
              <a:lstStyle/>
              <a:p>
                <a:r>
                  <a:rPr lang="en-HK">
                    <a:noFill/>
                  </a:rPr>
                  <a:t> </a:t>
                </a:r>
              </a:p>
            </p:txBody>
          </p:sp>
        </mc:Fallback>
      </mc:AlternateContent>
    </p:spTree>
    <p:extLst>
      <p:ext uri="{BB962C8B-B14F-4D97-AF65-F5344CB8AC3E}">
        <p14:creationId xmlns:p14="http://schemas.microsoft.com/office/powerpoint/2010/main" val="3771048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303F-0F46-4E10-99A2-AC8E3E810EDB}"/>
              </a:ext>
            </a:extLst>
          </p:cNvPr>
          <p:cNvSpPr>
            <a:spLocks noGrp="1"/>
          </p:cNvSpPr>
          <p:nvPr>
            <p:ph type="title" idx="4294967295"/>
          </p:nvPr>
        </p:nvSpPr>
        <p:spPr>
          <a:xfrm>
            <a:off x="494155" y="463122"/>
            <a:ext cx="8229600" cy="1143000"/>
          </a:xfrm>
        </p:spPr>
        <p:txBody>
          <a:bodyPr>
            <a:normAutofit/>
          </a:bodyPr>
          <a:lstStyle/>
          <a:p>
            <a:r>
              <a:rPr lang="en-US" sz="2400" dirty="0"/>
              <a:t>Our task: from N-view of the checkboard to find the camera intrinsic parameter matrix </a:t>
            </a:r>
            <a:r>
              <a:rPr lang="en-US" sz="2400" i="1" dirty="0"/>
              <a:t>A</a:t>
            </a:r>
            <a:endParaRPr lang="en-US" sz="3600" dirty="0"/>
          </a:p>
        </p:txBody>
      </p:sp>
      <p:sp>
        <p:nvSpPr>
          <p:cNvPr id="3" name="Content Placeholder 2">
            <a:extLst>
              <a:ext uri="{FF2B5EF4-FFF2-40B4-BE49-F238E27FC236}">
                <a16:creationId xmlns:a16="http://schemas.microsoft.com/office/drawing/2014/main" id="{5B6C393D-1E80-4572-8E1B-7A672C2AE70A}"/>
              </a:ext>
            </a:extLst>
          </p:cNvPr>
          <p:cNvSpPr>
            <a:spLocks noGrp="1"/>
          </p:cNvSpPr>
          <p:nvPr>
            <p:ph idx="1"/>
          </p:nvPr>
        </p:nvSpPr>
        <p:spPr>
          <a:xfrm>
            <a:off x="542700" y="1453593"/>
            <a:ext cx="7886700" cy="4351338"/>
          </a:xfrm>
        </p:spPr>
        <p:txBody>
          <a:bodyPr/>
          <a:lstStyle/>
          <a:p>
            <a:r>
              <a:rPr lang="en-US" sz="2800" dirty="0"/>
              <a:t>World Origin: top-left corner of the checkboard</a:t>
            </a:r>
          </a:p>
          <a:p>
            <a:r>
              <a:rPr lang="en-US" sz="2800" dirty="0"/>
              <a:t>Z-axis is the vector facing the camera</a:t>
            </a:r>
          </a:p>
          <a:p>
            <a:pPr marL="0" indent="0">
              <a:buNone/>
            </a:pPr>
            <a:endParaRPr lang="en-US" dirty="0"/>
          </a:p>
        </p:txBody>
      </p:sp>
      <p:sp>
        <p:nvSpPr>
          <p:cNvPr id="4" name="Footer Placeholder 3">
            <a:extLst>
              <a:ext uri="{FF2B5EF4-FFF2-40B4-BE49-F238E27FC236}">
                <a16:creationId xmlns:a16="http://schemas.microsoft.com/office/drawing/2014/main" id="{1610354E-60ED-49E9-92AB-66E5C3E530E6}"/>
              </a:ext>
            </a:extLst>
          </p:cNvPr>
          <p:cNvSpPr>
            <a:spLocks noGrp="1"/>
          </p:cNvSpPr>
          <p:nvPr>
            <p:ph type="ftr" sz="quarter" idx="11"/>
          </p:nvPr>
        </p:nvSpPr>
        <p:spPr/>
        <p:txBody>
          <a:bodyPr/>
          <a:lstStyle/>
          <a:p>
            <a:r>
              <a:rPr lang="it-IT"/>
              <a:t>Cameras v240117a</a:t>
            </a:r>
            <a:endParaRPr lang="en-US"/>
          </a:p>
        </p:txBody>
      </p:sp>
      <p:sp>
        <p:nvSpPr>
          <p:cNvPr id="5" name="Slide Number Placeholder 4">
            <a:extLst>
              <a:ext uri="{FF2B5EF4-FFF2-40B4-BE49-F238E27FC236}">
                <a16:creationId xmlns:a16="http://schemas.microsoft.com/office/drawing/2014/main" id="{FD18F29F-5EE6-4F5F-8A5B-689F406A08F5}"/>
              </a:ext>
            </a:extLst>
          </p:cNvPr>
          <p:cNvSpPr>
            <a:spLocks noGrp="1"/>
          </p:cNvSpPr>
          <p:nvPr>
            <p:ph type="sldNum" sz="quarter" idx="12"/>
          </p:nvPr>
        </p:nvSpPr>
        <p:spPr/>
        <p:txBody>
          <a:bodyPr/>
          <a:lstStyle/>
          <a:p>
            <a:fld id="{9D650DCE-B823-487A-AC97-F228E9DE66E3}" type="slidenum">
              <a:rPr lang="en-US" smtClean="0"/>
              <a:t>67</a:t>
            </a:fld>
            <a:endParaRPr lang="en-US"/>
          </a:p>
        </p:txBody>
      </p:sp>
      <p:pic>
        <p:nvPicPr>
          <p:cNvPr id="1026" name="Picture 2">
            <a:extLst>
              <a:ext uri="{FF2B5EF4-FFF2-40B4-BE49-F238E27FC236}">
                <a16:creationId xmlns:a16="http://schemas.microsoft.com/office/drawing/2014/main" id="{5D8DE977-0A4D-4E87-BB57-2B083D31B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567647"/>
            <a:ext cx="2480928" cy="2003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728447-7ECE-46CF-B3F5-01DF6561E7C8}"/>
              </a:ext>
            </a:extLst>
          </p:cNvPr>
          <p:cNvSpPr txBox="1"/>
          <p:nvPr/>
        </p:nvSpPr>
        <p:spPr>
          <a:xfrm>
            <a:off x="564792" y="6243898"/>
            <a:ext cx="8542851" cy="369332"/>
          </a:xfrm>
          <a:prstGeom prst="rect">
            <a:avLst/>
          </a:prstGeom>
          <a:noFill/>
        </p:spPr>
        <p:txBody>
          <a:bodyPr wrap="none" rtlCol="0">
            <a:spAutoFit/>
          </a:bodyPr>
          <a:lstStyle/>
          <a:p>
            <a:r>
              <a:rPr lang="en-US" dirty="0">
                <a:hlinkClick r:id="rId3"/>
              </a:rPr>
              <a:t>http://www.vision.caltech.edu/bouguetj/calib_doc/htmls/example.html</a:t>
            </a:r>
            <a:r>
              <a:rPr lang="en-US" dirty="0"/>
              <a:t> </a:t>
            </a:r>
          </a:p>
        </p:txBody>
      </p:sp>
      <p:grpSp>
        <p:nvGrpSpPr>
          <p:cNvPr id="61" name="Group 60">
            <a:extLst>
              <a:ext uri="{FF2B5EF4-FFF2-40B4-BE49-F238E27FC236}">
                <a16:creationId xmlns:a16="http://schemas.microsoft.com/office/drawing/2014/main" id="{ECE356B7-EFA8-4965-B022-B072F430B3ED}"/>
              </a:ext>
            </a:extLst>
          </p:cNvPr>
          <p:cNvGrpSpPr/>
          <p:nvPr/>
        </p:nvGrpSpPr>
        <p:grpSpPr>
          <a:xfrm>
            <a:off x="6485608" y="1820848"/>
            <a:ext cx="2451304" cy="2499943"/>
            <a:chOff x="6457950" y="1758128"/>
            <a:chExt cx="2451304" cy="2499943"/>
          </a:xfrm>
        </p:grpSpPr>
        <p:cxnSp>
          <p:nvCxnSpPr>
            <p:cNvPr id="38" name="Straight Arrow Connector 37">
              <a:extLst>
                <a:ext uri="{FF2B5EF4-FFF2-40B4-BE49-F238E27FC236}">
                  <a16:creationId xmlns:a16="http://schemas.microsoft.com/office/drawing/2014/main" id="{2E8CEA92-72F0-4D82-92D9-AA82CE7E9CCC}"/>
                </a:ext>
              </a:extLst>
            </p:cNvPr>
            <p:cNvCxnSpPr>
              <a:cxnSpLocks/>
            </p:cNvCxnSpPr>
            <p:nvPr/>
          </p:nvCxnSpPr>
          <p:spPr>
            <a:xfrm>
              <a:off x="6820886" y="2466442"/>
              <a:ext cx="1822766" cy="227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4ADBAD3-61EA-497E-B388-7BA613ABFB36}"/>
                </a:ext>
              </a:extLst>
            </p:cNvPr>
            <p:cNvCxnSpPr>
              <a:cxnSpLocks/>
            </p:cNvCxnSpPr>
            <p:nvPr/>
          </p:nvCxnSpPr>
          <p:spPr>
            <a:xfrm flipH="1">
              <a:off x="6661754" y="2475402"/>
              <a:ext cx="152400" cy="1619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9F413A-D62F-4C4F-A833-19E2BAB85D6A}"/>
                </a:ext>
              </a:extLst>
            </p:cNvPr>
            <p:cNvSpPr txBox="1"/>
            <p:nvPr/>
          </p:nvSpPr>
          <p:spPr>
            <a:xfrm>
              <a:off x="8586663" y="2509586"/>
              <a:ext cx="296876" cy="369332"/>
            </a:xfrm>
            <a:prstGeom prst="rect">
              <a:avLst/>
            </a:prstGeom>
            <a:noFill/>
          </p:spPr>
          <p:txBody>
            <a:bodyPr wrap="none" rtlCol="0">
              <a:spAutoFit/>
            </a:bodyPr>
            <a:lstStyle/>
            <a:p>
              <a:r>
                <a:rPr lang="en-US" dirty="0"/>
                <a:t>Y</a:t>
              </a:r>
            </a:p>
          </p:txBody>
        </p:sp>
        <p:sp>
          <p:nvSpPr>
            <p:cNvPr id="41" name="TextBox 40">
              <a:extLst>
                <a:ext uri="{FF2B5EF4-FFF2-40B4-BE49-F238E27FC236}">
                  <a16:creationId xmlns:a16="http://schemas.microsoft.com/office/drawing/2014/main" id="{C8C7D4E8-4FFA-49F4-AB4C-5862594CC551}"/>
                </a:ext>
              </a:extLst>
            </p:cNvPr>
            <p:cNvSpPr txBox="1"/>
            <p:nvPr/>
          </p:nvSpPr>
          <p:spPr>
            <a:xfrm>
              <a:off x="6457950" y="3472908"/>
              <a:ext cx="304892" cy="369332"/>
            </a:xfrm>
            <a:prstGeom prst="rect">
              <a:avLst/>
            </a:prstGeom>
            <a:noFill/>
          </p:spPr>
          <p:txBody>
            <a:bodyPr wrap="none" rtlCol="0">
              <a:spAutoFit/>
            </a:bodyPr>
            <a:lstStyle/>
            <a:p>
              <a:r>
                <a:rPr lang="en-US" dirty="0"/>
                <a:t>X</a:t>
              </a:r>
            </a:p>
          </p:txBody>
        </p:sp>
        <p:sp>
          <p:nvSpPr>
            <p:cNvPr id="42" name="TextBox 41">
              <a:extLst>
                <a:ext uri="{FF2B5EF4-FFF2-40B4-BE49-F238E27FC236}">
                  <a16:creationId xmlns:a16="http://schemas.microsoft.com/office/drawing/2014/main" id="{4560E13D-7157-4C31-BF51-532902B95DC4}"/>
                </a:ext>
              </a:extLst>
            </p:cNvPr>
            <p:cNvSpPr txBox="1"/>
            <p:nvPr/>
          </p:nvSpPr>
          <p:spPr>
            <a:xfrm>
              <a:off x="6830334" y="2155800"/>
              <a:ext cx="1636474" cy="369332"/>
            </a:xfrm>
            <a:prstGeom prst="rect">
              <a:avLst/>
            </a:prstGeom>
            <a:noFill/>
          </p:spPr>
          <p:txBody>
            <a:bodyPr wrap="none" rtlCol="0">
              <a:spAutoFit/>
            </a:bodyPr>
            <a:lstStyle/>
            <a:p>
              <a:r>
                <a:rPr lang="en-US" dirty="0"/>
                <a:t>O= world origin</a:t>
              </a:r>
            </a:p>
          </p:txBody>
        </p:sp>
        <p:cxnSp>
          <p:nvCxnSpPr>
            <p:cNvPr id="43" name="Straight Arrow Connector 42">
              <a:extLst>
                <a:ext uri="{FF2B5EF4-FFF2-40B4-BE49-F238E27FC236}">
                  <a16:creationId xmlns:a16="http://schemas.microsoft.com/office/drawing/2014/main" id="{1F8520E1-D675-458C-A329-B0444C65844B}"/>
                </a:ext>
              </a:extLst>
            </p:cNvPr>
            <p:cNvCxnSpPr>
              <a:cxnSpLocks/>
            </p:cNvCxnSpPr>
            <p:nvPr/>
          </p:nvCxnSpPr>
          <p:spPr>
            <a:xfrm flipV="1">
              <a:off x="6789805" y="1982369"/>
              <a:ext cx="344689" cy="559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4C02E37-2279-4A7E-98F7-1870335D6EBA}"/>
                </a:ext>
              </a:extLst>
            </p:cNvPr>
            <p:cNvSpPr txBox="1"/>
            <p:nvPr/>
          </p:nvSpPr>
          <p:spPr>
            <a:xfrm>
              <a:off x="7105366" y="1758128"/>
              <a:ext cx="292068" cy="369332"/>
            </a:xfrm>
            <a:prstGeom prst="rect">
              <a:avLst/>
            </a:prstGeom>
            <a:noFill/>
          </p:spPr>
          <p:txBody>
            <a:bodyPr wrap="none" rtlCol="0">
              <a:spAutoFit/>
            </a:bodyPr>
            <a:lstStyle/>
            <a:p>
              <a:r>
                <a:rPr lang="en-US" dirty="0"/>
                <a:t>Z</a:t>
              </a:r>
            </a:p>
          </p:txBody>
        </p:sp>
        <p:sp>
          <p:nvSpPr>
            <p:cNvPr id="45" name="Rectangle 44">
              <a:extLst>
                <a:ext uri="{FF2B5EF4-FFF2-40B4-BE49-F238E27FC236}">
                  <a16:creationId xmlns:a16="http://schemas.microsoft.com/office/drawing/2014/main" id="{6539AD87-4B6F-45CF-9266-4271F7C4A51E}"/>
                </a:ext>
              </a:extLst>
            </p:cNvPr>
            <p:cNvSpPr/>
            <p:nvPr/>
          </p:nvSpPr>
          <p:spPr>
            <a:xfrm rot="354370">
              <a:off x="6806604" y="2480958"/>
              <a:ext cx="292068" cy="224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5D4373B-837C-4EB7-85C6-507E61E0F1CB}"/>
                </a:ext>
              </a:extLst>
            </p:cNvPr>
            <p:cNvSpPr/>
            <p:nvPr/>
          </p:nvSpPr>
          <p:spPr>
            <a:xfrm rot="354370">
              <a:off x="7120212" y="2513973"/>
              <a:ext cx="292068" cy="2243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852158E-0C84-4F6A-B92E-5239101989BF}"/>
                </a:ext>
              </a:extLst>
            </p:cNvPr>
            <p:cNvSpPr/>
            <p:nvPr/>
          </p:nvSpPr>
          <p:spPr>
            <a:xfrm rot="354370">
              <a:off x="6799872" y="2732536"/>
              <a:ext cx="292068" cy="2243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DDBC2D-6ED2-4B2D-82FF-7984CB5A22CF}"/>
                </a:ext>
              </a:extLst>
            </p:cNvPr>
            <p:cNvSpPr/>
            <p:nvPr/>
          </p:nvSpPr>
          <p:spPr>
            <a:xfrm rot="354370">
              <a:off x="7104685" y="2764945"/>
              <a:ext cx="292068" cy="224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9C41726-7022-4E08-B0AE-F0AD1CF89038}"/>
                </a:ext>
              </a:extLst>
            </p:cNvPr>
            <p:cNvSpPr txBox="1"/>
            <p:nvPr/>
          </p:nvSpPr>
          <p:spPr>
            <a:xfrm>
              <a:off x="6737954" y="3334741"/>
              <a:ext cx="2171300" cy="923330"/>
            </a:xfrm>
            <a:prstGeom prst="rect">
              <a:avLst/>
            </a:prstGeom>
            <a:noFill/>
          </p:spPr>
          <p:txBody>
            <a:bodyPr wrap="none" rtlCol="0">
              <a:spAutoFit/>
            </a:bodyPr>
            <a:lstStyle/>
            <a:p>
              <a:r>
                <a:rPr lang="en-US" dirty="0"/>
                <a:t>Feature </a:t>
              </a:r>
              <a:r>
                <a:rPr lang="en-US" i="1" dirty="0"/>
                <a:t>j=[</a:t>
              </a:r>
              <a:r>
                <a:rPr lang="en-US" i="1" dirty="0" err="1"/>
                <a:t>X</a:t>
              </a:r>
              <a:r>
                <a:rPr lang="en-US" i="1" baseline="-25000" dirty="0" err="1"/>
                <a:t>j</a:t>
              </a:r>
              <a:r>
                <a:rPr lang="en-US" i="1" dirty="0"/>
                <a:t> </a:t>
              </a:r>
              <a:r>
                <a:rPr lang="en-US" i="1" dirty="0" err="1"/>
                <a:t>Y</a:t>
              </a:r>
              <a:r>
                <a:rPr lang="en-US" i="1" baseline="-25000" dirty="0" err="1"/>
                <a:t>j</a:t>
              </a:r>
              <a:r>
                <a:rPr lang="en-US" i="1" dirty="0"/>
                <a:t> </a:t>
              </a:r>
              <a:r>
                <a:rPr lang="en-US" i="1" dirty="0" err="1"/>
                <a:t>Z</a:t>
              </a:r>
              <a:r>
                <a:rPr lang="en-US" i="1" baseline="-25000" dirty="0" err="1"/>
                <a:t>j</a:t>
              </a:r>
              <a:r>
                <a:rPr lang="en-US" i="1" dirty="0"/>
                <a:t>]</a:t>
              </a:r>
              <a:r>
                <a:rPr lang="en-US" i="1" baseline="30000" dirty="0"/>
                <a:t>T</a:t>
              </a:r>
            </a:p>
            <a:p>
              <a:r>
                <a:rPr lang="en-US" i="1" dirty="0" err="1"/>
                <a:t>Z</a:t>
              </a:r>
              <a:r>
                <a:rPr lang="en-US" i="1" baseline="-25000" dirty="0" err="1"/>
                <a:t>j</a:t>
              </a:r>
              <a:r>
                <a:rPr lang="en-US" i="1" dirty="0"/>
                <a:t>=0</a:t>
              </a:r>
              <a:r>
                <a:rPr lang="en-US" i="1" baseline="-25000" dirty="0"/>
                <a:t> </a:t>
              </a:r>
              <a:r>
                <a:rPr lang="en-US" i="1" dirty="0"/>
                <a:t>because it is</a:t>
              </a:r>
            </a:p>
            <a:p>
              <a:r>
                <a:rPr lang="en-US" i="1" dirty="0"/>
                <a:t>on the planar surface</a:t>
              </a:r>
            </a:p>
          </p:txBody>
        </p:sp>
        <p:cxnSp>
          <p:nvCxnSpPr>
            <p:cNvPr id="50" name="Straight Arrow Connector 49">
              <a:extLst>
                <a:ext uri="{FF2B5EF4-FFF2-40B4-BE49-F238E27FC236}">
                  <a16:creationId xmlns:a16="http://schemas.microsoft.com/office/drawing/2014/main" id="{65F51504-B10B-4BEA-BDA6-1B5AB2890F6C}"/>
                </a:ext>
              </a:extLst>
            </p:cNvPr>
            <p:cNvCxnSpPr>
              <a:cxnSpLocks/>
            </p:cNvCxnSpPr>
            <p:nvPr/>
          </p:nvCxnSpPr>
          <p:spPr>
            <a:xfrm flipH="1" flipV="1">
              <a:off x="7385061" y="3050470"/>
              <a:ext cx="204996" cy="31632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EEE6934-BE1C-43E0-B1A5-3BA1A0A5A3FD}"/>
                </a:ext>
              </a:extLst>
            </p:cNvPr>
            <p:cNvSpPr/>
            <p:nvPr/>
          </p:nvSpPr>
          <p:spPr>
            <a:xfrm rot="354370">
              <a:off x="7408204" y="2780213"/>
              <a:ext cx="292068" cy="2243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14256BA-D9E2-4F5A-9ECF-175F0F9A47FC}"/>
                </a:ext>
              </a:extLst>
            </p:cNvPr>
            <p:cNvSpPr/>
            <p:nvPr/>
          </p:nvSpPr>
          <p:spPr>
            <a:xfrm rot="354370">
              <a:off x="6773611" y="2964847"/>
              <a:ext cx="292068" cy="224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9466F1E-3FEE-4AD4-A5F6-FB4DD0B2CAE7}"/>
                </a:ext>
              </a:extLst>
            </p:cNvPr>
            <p:cNvSpPr/>
            <p:nvPr/>
          </p:nvSpPr>
          <p:spPr>
            <a:xfrm rot="354370">
              <a:off x="7084721" y="3005418"/>
              <a:ext cx="292068" cy="2243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D248832-0547-4BA8-9F58-6998664E965B}"/>
                </a:ext>
              </a:extLst>
            </p:cNvPr>
            <p:cNvSpPr/>
            <p:nvPr/>
          </p:nvSpPr>
          <p:spPr>
            <a:xfrm rot="354370">
              <a:off x="7432070" y="2537277"/>
              <a:ext cx="292068" cy="224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Graphic 54" descr="Camera outline">
            <a:extLst>
              <a:ext uri="{FF2B5EF4-FFF2-40B4-BE49-F238E27FC236}">
                <a16:creationId xmlns:a16="http://schemas.microsoft.com/office/drawing/2014/main" id="{6C520CFF-A6E4-4B61-8EEB-2C9E24D64A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967551">
            <a:off x="4486373" y="4246336"/>
            <a:ext cx="914400" cy="914400"/>
          </a:xfrm>
          <a:prstGeom prst="rect">
            <a:avLst/>
          </a:prstGeom>
        </p:spPr>
      </p:pic>
      <p:pic>
        <p:nvPicPr>
          <p:cNvPr id="57" name="Graphic 56" descr="Camera outline">
            <a:extLst>
              <a:ext uri="{FF2B5EF4-FFF2-40B4-BE49-F238E27FC236}">
                <a16:creationId xmlns:a16="http://schemas.microsoft.com/office/drawing/2014/main" id="{688572F0-40EA-4A91-9E4B-B14EB5D21E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256841">
            <a:off x="4335879" y="2519677"/>
            <a:ext cx="914400" cy="914400"/>
          </a:xfrm>
          <a:prstGeom prst="rect">
            <a:avLst/>
          </a:prstGeom>
        </p:spPr>
      </p:pic>
      <p:pic>
        <p:nvPicPr>
          <p:cNvPr id="58" name="Graphic 57" descr="Camera outline">
            <a:extLst>
              <a:ext uri="{FF2B5EF4-FFF2-40B4-BE49-F238E27FC236}">
                <a16:creationId xmlns:a16="http://schemas.microsoft.com/office/drawing/2014/main" id="{5139F5C4-3F18-4157-95D6-04FB563358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595796">
            <a:off x="3533664" y="5187371"/>
            <a:ext cx="914400" cy="914400"/>
          </a:xfrm>
          <a:prstGeom prst="rect">
            <a:avLst/>
          </a:prstGeom>
        </p:spPr>
      </p:pic>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740431E-DCF5-49B4-AF59-AA7AAAC9DDA3}"/>
                  </a:ext>
                </a:extLst>
              </p:cNvPr>
              <p:cNvSpPr txBox="1"/>
              <p:nvPr/>
            </p:nvSpPr>
            <p:spPr>
              <a:xfrm>
                <a:off x="3685284" y="3397461"/>
                <a:ext cx="2710486" cy="923330"/>
              </a:xfrm>
              <a:prstGeom prst="rect">
                <a:avLst/>
              </a:prstGeom>
              <a:noFill/>
            </p:spPr>
            <p:txBody>
              <a:bodyPr wrap="none" rtlCol="0">
                <a:spAutoFit/>
              </a:bodyPr>
              <a:lstStyle/>
              <a:p>
                <a:r>
                  <a:rPr lang="en-US" dirty="0"/>
                  <a:t>Camera view </a:t>
                </a:r>
                <a:r>
                  <a:rPr lang="en-US" i="1" dirty="0" err="1"/>
                  <a:t>i</a:t>
                </a:r>
                <a:r>
                  <a:rPr lang="en-US" i="1" dirty="0"/>
                  <a:t>=1</a:t>
                </a:r>
              </a:p>
              <a:p>
                <a:r>
                  <a:rPr lang="en-US" i="1" dirty="0"/>
                  <a:t>Each view </a:t>
                </a:r>
                <a:r>
                  <a:rPr lang="en-US" i="1" dirty="0" err="1"/>
                  <a:t>i</a:t>
                </a:r>
                <a:r>
                  <a:rPr lang="en-US" i="1" dirty="0"/>
                  <a:t> has camera </a:t>
                </a:r>
              </a:p>
              <a:p>
                <a:r>
                  <a:rPr lang="en-US" i="1" dirty="0"/>
                  <a:t> extrinsic parameter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i="1" dirty="0"/>
              </a:p>
            </p:txBody>
          </p:sp>
        </mc:Choice>
        <mc:Fallback xmlns="">
          <p:sp>
            <p:nvSpPr>
              <p:cNvPr id="56" name="TextBox 55">
                <a:extLst>
                  <a:ext uri="{FF2B5EF4-FFF2-40B4-BE49-F238E27FC236}">
                    <a16:creationId xmlns:a16="http://schemas.microsoft.com/office/drawing/2014/main" id="{E740431E-DCF5-49B4-AF59-AA7AAAC9DDA3}"/>
                  </a:ext>
                </a:extLst>
              </p:cNvPr>
              <p:cNvSpPr txBox="1">
                <a:spLocks noRot="1" noChangeAspect="1" noMove="1" noResize="1" noEditPoints="1" noAdjustHandles="1" noChangeArrowheads="1" noChangeShapeType="1" noTextEdit="1"/>
              </p:cNvSpPr>
              <p:nvPr/>
            </p:nvSpPr>
            <p:spPr>
              <a:xfrm>
                <a:off x="3685284" y="3397461"/>
                <a:ext cx="2710486" cy="923330"/>
              </a:xfrm>
              <a:prstGeom prst="rect">
                <a:avLst/>
              </a:prstGeom>
              <a:blipFill>
                <a:blip r:embed="rId6"/>
                <a:stretch>
                  <a:fillRect l="-2027" t="-3289" r="-225" b="-9211"/>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6525FA48-365C-4FA4-A8FC-5D8CAB3EF4CA}"/>
              </a:ext>
            </a:extLst>
          </p:cNvPr>
          <p:cNvSpPr txBox="1"/>
          <p:nvPr/>
        </p:nvSpPr>
        <p:spPr>
          <a:xfrm>
            <a:off x="950739" y="4546603"/>
            <a:ext cx="3051227" cy="923330"/>
          </a:xfrm>
          <a:prstGeom prst="rect">
            <a:avLst/>
          </a:prstGeom>
          <a:noFill/>
        </p:spPr>
        <p:txBody>
          <a:bodyPr wrap="square">
            <a:spAutoFit/>
          </a:bodyPr>
          <a:lstStyle/>
          <a:p>
            <a:r>
              <a:rPr lang="en-US" i="1" dirty="0"/>
              <a:t>The checkboard is at the z=0, x-y plane of the world coordinates (reference)</a:t>
            </a:r>
          </a:p>
        </p:txBody>
      </p:sp>
      <p:cxnSp>
        <p:nvCxnSpPr>
          <p:cNvPr id="1024" name="Straight Arrow Connector 1023">
            <a:extLst>
              <a:ext uri="{FF2B5EF4-FFF2-40B4-BE49-F238E27FC236}">
                <a16:creationId xmlns:a16="http://schemas.microsoft.com/office/drawing/2014/main" id="{8281E096-65B2-41C0-932D-B9E6646B8721}"/>
              </a:ext>
            </a:extLst>
          </p:cNvPr>
          <p:cNvCxnSpPr/>
          <p:nvPr/>
        </p:nvCxnSpPr>
        <p:spPr>
          <a:xfrm>
            <a:off x="1388925" y="3266394"/>
            <a:ext cx="2332734" cy="162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63DB7B9-91E7-4D2C-B326-5E4FA8813259}"/>
              </a:ext>
            </a:extLst>
          </p:cNvPr>
          <p:cNvCxnSpPr>
            <a:cxnSpLocks/>
          </p:cNvCxnSpPr>
          <p:nvPr/>
        </p:nvCxnSpPr>
        <p:spPr>
          <a:xfrm flipH="1">
            <a:off x="833419" y="3347697"/>
            <a:ext cx="565122" cy="17151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7AB58FD-0A09-48AB-B2F2-73B0E0AD883A}"/>
              </a:ext>
            </a:extLst>
          </p:cNvPr>
          <p:cNvSpPr txBox="1"/>
          <p:nvPr/>
        </p:nvSpPr>
        <p:spPr>
          <a:xfrm>
            <a:off x="3303169" y="3150766"/>
            <a:ext cx="340634" cy="369332"/>
          </a:xfrm>
          <a:prstGeom prst="rect">
            <a:avLst/>
          </a:prstGeom>
          <a:noFill/>
        </p:spPr>
        <p:txBody>
          <a:bodyPr wrap="square">
            <a:spAutoFit/>
          </a:bodyPr>
          <a:lstStyle/>
          <a:p>
            <a:r>
              <a:rPr lang="en-US" dirty="0"/>
              <a:t>Y</a:t>
            </a:r>
          </a:p>
        </p:txBody>
      </p:sp>
      <p:sp>
        <p:nvSpPr>
          <p:cNvPr id="73" name="TextBox 72">
            <a:extLst>
              <a:ext uri="{FF2B5EF4-FFF2-40B4-BE49-F238E27FC236}">
                <a16:creationId xmlns:a16="http://schemas.microsoft.com/office/drawing/2014/main" id="{AB2E3643-7F71-4605-899D-4CFF9FE1D281}"/>
              </a:ext>
            </a:extLst>
          </p:cNvPr>
          <p:cNvSpPr txBox="1"/>
          <p:nvPr/>
        </p:nvSpPr>
        <p:spPr>
          <a:xfrm>
            <a:off x="643227" y="5075788"/>
            <a:ext cx="340634" cy="369332"/>
          </a:xfrm>
          <a:prstGeom prst="rect">
            <a:avLst/>
          </a:prstGeom>
          <a:noFill/>
        </p:spPr>
        <p:txBody>
          <a:bodyPr wrap="square">
            <a:spAutoFit/>
          </a:bodyPr>
          <a:lstStyle/>
          <a:p>
            <a:r>
              <a:rPr lang="en-US" dirty="0"/>
              <a:t>X</a:t>
            </a:r>
          </a:p>
        </p:txBody>
      </p:sp>
      <p:cxnSp>
        <p:nvCxnSpPr>
          <p:cNvPr id="74" name="Straight Arrow Connector 73">
            <a:extLst>
              <a:ext uri="{FF2B5EF4-FFF2-40B4-BE49-F238E27FC236}">
                <a16:creationId xmlns:a16="http://schemas.microsoft.com/office/drawing/2014/main" id="{E6E9E9C0-EE4D-41FE-A392-59BC9FA18734}"/>
              </a:ext>
            </a:extLst>
          </p:cNvPr>
          <p:cNvCxnSpPr>
            <a:cxnSpLocks/>
          </p:cNvCxnSpPr>
          <p:nvPr/>
        </p:nvCxnSpPr>
        <p:spPr>
          <a:xfrm flipV="1">
            <a:off x="1389248" y="2347428"/>
            <a:ext cx="479866" cy="936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2888D44-739D-46BD-B7EE-98C2C46728D9}"/>
              </a:ext>
            </a:extLst>
          </p:cNvPr>
          <p:cNvSpPr txBox="1"/>
          <p:nvPr/>
        </p:nvSpPr>
        <p:spPr>
          <a:xfrm>
            <a:off x="1866551" y="2202038"/>
            <a:ext cx="903551" cy="369332"/>
          </a:xfrm>
          <a:prstGeom prst="rect">
            <a:avLst/>
          </a:prstGeom>
          <a:noFill/>
        </p:spPr>
        <p:txBody>
          <a:bodyPr wrap="square">
            <a:spAutoFit/>
          </a:bodyPr>
          <a:lstStyle/>
          <a:p>
            <a:r>
              <a:rPr lang="en-US" dirty="0"/>
              <a:t>Z</a:t>
            </a:r>
          </a:p>
        </p:txBody>
      </p:sp>
      <p:sp>
        <p:nvSpPr>
          <p:cNvPr id="79" name="TextBox 78">
            <a:extLst>
              <a:ext uri="{FF2B5EF4-FFF2-40B4-BE49-F238E27FC236}">
                <a16:creationId xmlns:a16="http://schemas.microsoft.com/office/drawing/2014/main" id="{5DB62197-9147-4574-8745-AF9F54717859}"/>
              </a:ext>
            </a:extLst>
          </p:cNvPr>
          <p:cNvSpPr txBox="1"/>
          <p:nvPr/>
        </p:nvSpPr>
        <p:spPr>
          <a:xfrm>
            <a:off x="5167598" y="4798639"/>
            <a:ext cx="1857610" cy="375639"/>
          </a:xfrm>
          <a:prstGeom prst="rect">
            <a:avLst/>
          </a:prstGeom>
          <a:noFill/>
        </p:spPr>
        <p:txBody>
          <a:bodyPr wrap="square">
            <a:spAutoFit/>
          </a:bodyPr>
          <a:lstStyle/>
          <a:p>
            <a:r>
              <a:rPr lang="en-US" dirty="0"/>
              <a:t>Camera view </a:t>
            </a:r>
            <a:r>
              <a:rPr lang="en-US" i="1" dirty="0" err="1"/>
              <a:t>i</a:t>
            </a:r>
            <a:r>
              <a:rPr lang="en-US" i="1" dirty="0"/>
              <a:t>=2</a:t>
            </a:r>
            <a:endParaRPr lang="en-US" dirty="0"/>
          </a:p>
        </p:txBody>
      </p:sp>
      <p:sp>
        <p:nvSpPr>
          <p:cNvPr id="80" name="TextBox 79">
            <a:extLst>
              <a:ext uri="{FF2B5EF4-FFF2-40B4-BE49-F238E27FC236}">
                <a16:creationId xmlns:a16="http://schemas.microsoft.com/office/drawing/2014/main" id="{220B18B0-CAB6-4005-9108-29D555CD355F}"/>
              </a:ext>
            </a:extLst>
          </p:cNvPr>
          <p:cNvSpPr txBox="1"/>
          <p:nvPr/>
        </p:nvSpPr>
        <p:spPr>
          <a:xfrm>
            <a:off x="4584152" y="5582313"/>
            <a:ext cx="1857610" cy="369332"/>
          </a:xfrm>
          <a:prstGeom prst="rect">
            <a:avLst/>
          </a:prstGeom>
          <a:noFill/>
        </p:spPr>
        <p:txBody>
          <a:bodyPr wrap="square">
            <a:spAutoFit/>
          </a:bodyPr>
          <a:lstStyle/>
          <a:p>
            <a:r>
              <a:rPr lang="en-US" dirty="0"/>
              <a:t>Camera view </a:t>
            </a:r>
            <a:r>
              <a:rPr lang="en-US" i="1" dirty="0" err="1"/>
              <a:t>i</a:t>
            </a:r>
            <a:r>
              <a:rPr lang="en-US" i="1" dirty="0"/>
              <a:t>=M</a:t>
            </a:r>
            <a:endParaRPr lang="en-US" dirty="0"/>
          </a:p>
        </p:txBody>
      </p:sp>
      <p:sp>
        <p:nvSpPr>
          <p:cNvPr id="1033" name="Oval 1032">
            <a:extLst>
              <a:ext uri="{FF2B5EF4-FFF2-40B4-BE49-F238E27FC236}">
                <a16:creationId xmlns:a16="http://schemas.microsoft.com/office/drawing/2014/main" id="{18898323-93EA-40EE-ACE6-0103D30D1DCD}"/>
              </a:ext>
            </a:extLst>
          </p:cNvPr>
          <p:cNvSpPr/>
          <p:nvPr/>
        </p:nvSpPr>
        <p:spPr>
          <a:xfrm>
            <a:off x="4755189" y="5192934"/>
            <a:ext cx="4960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A486185-38B5-491A-997E-DC49C486A0BC}"/>
              </a:ext>
            </a:extLst>
          </p:cNvPr>
          <p:cNvSpPr/>
          <p:nvPr/>
        </p:nvSpPr>
        <p:spPr>
          <a:xfrm>
            <a:off x="4673062" y="5289216"/>
            <a:ext cx="4960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687643E-A6B6-42A4-82EF-333A5965557B}"/>
              </a:ext>
            </a:extLst>
          </p:cNvPr>
          <p:cNvSpPr/>
          <p:nvPr/>
        </p:nvSpPr>
        <p:spPr>
          <a:xfrm>
            <a:off x="4584152" y="5374230"/>
            <a:ext cx="4960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DC0C11-3D7F-4957-B04F-66E00AE39D25}"/>
              </a:ext>
            </a:extLst>
          </p:cNvPr>
          <p:cNvSpPr txBox="1"/>
          <p:nvPr/>
        </p:nvSpPr>
        <p:spPr>
          <a:xfrm>
            <a:off x="7137101" y="4776614"/>
            <a:ext cx="1857610" cy="1477328"/>
          </a:xfrm>
          <a:prstGeom prst="rect">
            <a:avLst/>
          </a:prstGeom>
          <a:noFill/>
        </p:spPr>
        <p:txBody>
          <a:bodyPr wrap="square" rtlCol="0">
            <a:spAutoFit/>
          </a:bodyPr>
          <a:lstStyle/>
          <a:p>
            <a:r>
              <a:rPr lang="en-US" dirty="0">
                <a:hlinkClick r:id="rId7"/>
              </a:rPr>
              <a:t>Demo video</a:t>
            </a:r>
          </a:p>
          <a:p>
            <a:r>
              <a:rPr lang="en-US" dirty="0">
                <a:hlinkClick r:id="rId7"/>
              </a:rPr>
              <a:t>https://www.youtube.com/watch?v=ViPN810E0SU&amp;t=6s</a:t>
            </a:r>
            <a:endParaRPr lang="en-US" dirty="0"/>
          </a:p>
        </p:txBody>
      </p:sp>
    </p:spTree>
    <p:extLst>
      <p:ext uri="{BB962C8B-B14F-4D97-AF65-F5344CB8AC3E}">
        <p14:creationId xmlns:p14="http://schemas.microsoft.com/office/powerpoint/2010/main" val="1011758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DF9F-397D-41B1-A593-7B31CA0DE055}"/>
              </a:ext>
            </a:extLst>
          </p:cNvPr>
          <p:cNvSpPr>
            <a:spLocks noGrp="1"/>
          </p:cNvSpPr>
          <p:nvPr>
            <p:ph type="title" idx="4294967295"/>
          </p:nvPr>
        </p:nvSpPr>
        <p:spPr>
          <a:xfrm>
            <a:off x="533400" y="798513"/>
            <a:ext cx="8229600" cy="1143000"/>
          </a:xfrm>
        </p:spPr>
        <p:txBody>
          <a:bodyPr/>
          <a:lstStyle/>
          <a:p>
            <a:pPr marL="342900" marR="0" lvl="0"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r>
              <a:rPr lang="en-US" sz="2800" dirty="0"/>
              <a:t>References for </a:t>
            </a:r>
            <a:r>
              <a:rPr lang="en-US" sz="2800" dirty="0" err="1"/>
              <a:t>Opencv</a:t>
            </a:r>
            <a:r>
              <a:rPr lang="en-US" sz="2800" dirty="0"/>
              <a:t> camera calibration</a:t>
            </a:r>
          </a:p>
        </p:txBody>
      </p:sp>
      <p:sp>
        <p:nvSpPr>
          <p:cNvPr id="3" name="Content Placeholder 2">
            <a:extLst>
              <a:ext uri="{FF2B5EF4-FFF2-40B4-BE49-F238E27FC236}">
                <a16:creationId xmlns:a16="http://schemas.microsoft.com/office/drawing/2014/main" id="{0C548586-EE31-4FA2-B673-506A38E19E3F}"/>
              </a:ext>
            </a:extLst>
          </p:cNvPr>
          <p:cNvSpPr>
            <a:spLocks noGrp="1"/>
          </p:cNvSpPr>
          <p:nvPr>
            <p:ph idx="1"/>
          </p:nvPr>
        </p:nvSpPr>
        <p:spPr/>
        <p:txBody>
          <a:bodyPr>
            <a:normAutofit fontScale="70000" lnSpcReduction="20000"/>
          </a:bodyPr>
          <a:lstStyle/>
          <a:p>
            <a:pPr marL="342900" marR="0" lvl="0"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endParaRPr lang="en-US" dirty="0"/>
          </a:p>
          <a:p>
            <a:pPr marL="685800" lvl="1"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r>
              <a:rPr lang="en-US" dirty="0"/>
              <a:t>Demo video : </a:t>
            </a:r>
            <a:r>
              <a:rPr lang="en-US" dirty="0">
                <a:hlinkClick r:id="rId2"/>
              </a:rPr>
              <a:t>https://www.youtube.com/watch?v=ViPN810E0SU&amp;t=6s</a:t>
            </a:r>
            <a:r>
              <a:rPr lang="en-US" dirty="0"/>
              <a:t> </a:t>
            </a:r>
          </a:p>
          <a:p>
            <a:pPr marL="685800" lvl="1" indent="-342900">
              <a:lnSpc>
                <a:spcPct val="95000"/>
              </a:lnSpc>
              <a:spcBef>
                <a:spcPts val="0"/>
              </a:spcBef>
              <a:spcAft>
                <a:spcPts val="600"/>
              </a:spcAft>
              <a:buFont typeface="Symbol" panose="05050102010706020507" pitchFamily="18" charset="2"/>
              <a:buChar char=""/>
              <a:tabLst>
                <a:tab pos="182880" algn="l"/>
                <a:tab pos="182880" algn="l"/>
                <a:tab pos="640080" algn="l"/>
              </a:tabLst>
            </a:pPr>
            <a:r>
              <a:rPr lang="en-US" dirty="0"/>
              <a:t>Basic tutorial: </a:t>
            </a:r>
            <a:r>
              <a:rPr lang="en-US" dirty="0">
                <a:hlinkClick r:id="rId3"/>
              </a:rPr>
              <a:t>     https://docs.opencv.org/4.x/dc/dbb/tutorial_py_calibration.html</a:t>
            </a:r>
            <a:r>
              <a:rPr lang="en-US" dirty="0"/>
              <a:t> </a:t>
            </a:r>
          </a:p>
          <a:p>
            <a:pPr marL="685800" lvl="1"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r>
              <a:rPr lang="en-US" dirty="0"/>
              <a:t>Demo code using the OPENCV  library  cv2.calibrateCamera() which is accurate enough. </a:t>
            </a:r>
            <a:r>
              <a:rPr lang="en-US" dirty="0">
                <a:hlinkClick r:id="rId4"/>
              </a:rPr>
              <a:t>https://github.com/ChihaoZhang/camera-calibration-and-image-undistortion</a:t>
            </a:r>
            <a:r>
              <a:rPr lang="en-US" dirty="0"/>
              <a:t>  </a:t>
            </a:r>
          </a:p>
          <a:p>
            <a:pPr marL="685800" lvl="1" indent="-342900">
              <a:lnSpc>
                <a:spcPct val="95000"/>
              </a:lnSpc>
              <a:spcBef>
                <a:spcPts val="0"/>
              </a:spcBef>
              <a:spcAft>
                <a:spcPts val="600"/>
              </a:spcAft>
              <a:buFont typeface="Symbol" panose="05050102010706020507" pitchFamily="18" charset="2"/>
              <a:buChar char=""/>
              <a:tabLst>
                <a:tab pos="182880" algn="l"/>
                <a:tab pos="182880" algn="l"/>
                <a:tab pos="640080" algn="l"/>
              </a:tabLst>
            </a:pPr>
            <a:r>
              <a:rPr lang="en-US" dirty="0"/>
              <a:t>An interactive tool can be found at  </a:t>
            </a:r>
            <a:r>
              <a:rPr lang="en-US" dirty="0">
                <a:hlinkClick r:id="rId5"/>
              </a:rPr>
              <a:t>https://github.com/ObeidaElJundi/Camera-Calibration</a:t>
            </a:r>
            <a:r>
              <a:rPr lang="en-US" dirty="0"/>
              <a:t>   . If you prefer an interactive tool for camera calibration you may consider using this. But the result may not be too accurate since it is only a linear method and not included the refinement by iterative procedures. However, it is a good demonstrative program to see how the linear method works. It would be ideal if you can combine the above two tools.</a:t>
            </a:r>
          </a:p>
          <a:p>
            <a:pPr marL="685800" lvl="1"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endParaRPr lang="en-US" dirty="0"/>
          </a:p>
          <a:p>
            <a:pPr marL="342900" marR="0" lvl="0" indent="-342900" algn="just">
              <a:lnSpc>
                <a:spcPct val="95000"/>
              </a:lnSpc>
              <a:spcBef>
                <a:spcPts val="0"/>
              </a:spcBef>
              <a:spcAft>
                <a:spcPts val="600"/>
              </a:spcAft>
              <a:buFont typeface="Symbol" panose="05050102010706020507" pitchFamily="18" charset="2"/>
              <a:buChar char=""/>
              <a:tabLst>
                <a:tab pos="182880" algn="l"/>
                <a:tab pos="182880" algn="l"/>
                <a:tab pos="640080" algn="l"/>
              </a:tabLst>
            </a:pPr>
            <a:endParaRPr lang="en-US" dirty="0"/>
          </a:p>
        </p:txBody>
      </p:sp>
      <p:sp>
        <p:nvSpPr>
          <p:cNvPr id="4" name="Footer Placeholder 3">
            <a:extLst>
              <a:ext uri="{FF2B5EF4-FFF2-40B4-BE49-F238E27FC236}">
                <a16:creationId xmlns:a16="http://schemas.microsoft.com/office/drawing/2014/main" id="{95508627-2EDA-4E0E-B803-967CAB082843}"/>
              </a:ext>
            </a:extLst>
          </p:cNvPr>
          <p:cNvSpPr>
            <a:spLocks noGrp="1"/>
          </p:cNvSpPr>
          <p:nvPr>
            <p:ph type="ftr" sz="quarter" idx="11"/>
          </p:nvPr>
        </p:nvSpPr>
        <p:spPr/>
        <p:txBody>
          <a:bodyPr/>
          <a:lstStyle/>
          <a:p>
            <a:r>
              <a:rPr lang="it-IT"/>
              <a:t>Cameras v240117a</a:t>
            </a:r>
            <a:endParaRPr lang="en-US"/>
          </a:p>
        </p:txBody>
      </p:sp>
      <p:sp>
        <p:nvSpPr>
          <p:cNvPr id="5" name="Slide Number Placeholder 4">
            <a:extLst>
              <a:ext uri="{FF2B5EF4-FFF2-40B4-BE49-F238E27FC236}">
                <a16:creationId xmlns:a16="http://schemas.microsoft.com/office/drawing/2014/main" id="{FCDAF376-90BC-42EC-B552-99155CC36686}"/>
              </a:ext>
            </a:extLst>
          </p:cNvPr>
          <p:cNvSpPr>
            <a:spLocks noGrp="1"/>
          </p:cNvSpPr>
          <p:nvPr>
            <p:ph type="sldNum" sz="quarter" idx="12"/>
          </p:nvPr>
        </p:nvSpPr>
        <p:spPr/>
        <p:txBody>
          <a:bodyPr/>
          <a:lstStyle/>
          <a:p>
            <a:fld id="{9D650DCE-B823-487A-AC97-F228E9DE66E3}" type="slidenum">
              <a:rPr lang="en-US" smtClean="0"/>
              <a:t>68</a:t>
            </a:fld>
            <a:endParaRPr lang="en-US"/>
          </a:p>
        </p:txBody>
      </p:sp>
    </p:spTree>
    <p:extLst>
      <p:ext uri="{BB962C8B-B14F-4D97-AF65-F5344CB8AC3E}">
        <p14:creationId xmlns:p14="http://schemas.microsoft.com/office/powerpoint/2010/main" val="3937318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dirty="0"/>
              <a:t>What is lens distortion?</a:t>
            </a:r>
          </a:p>
        </p:txBody>
      </p:sp>
      <p:sp>
        <p:nvSpPr>
          <p:cNvPr id="3" name="Content Placeholder 2"/>
          <p:cNvSpPr>
            <a:spLocks noGrp="1"/>
          </p:cNvSpPr>
          <p:nvPr>
            <p:ph idx="1"/>
          </p:nvPr>
        </p:nvSpPr>
        <p:spPr/>
        <p:txBody>
          <a:bodyPr/>
          <a:lstStyle/>
          <a:p>
            <a:r>
              <a:rPr lang="en-US" dirty="0"/>
              <a:t>Unlike a pin hole camera, any camera with a lens has distortion</a:t>
            </a:r>
          </a:p>
          <a:p>
            <a:r>
              <a:rPr lang="en-US" dirty="0"/>
              <a:t>We will study lens distortion (radial and tangential)  </a:t>
            </a:r>
          </a:p>
          <a:p>
            <a:r>
              <a:rPr lang="en-US" dirty="0"/>
              <a:t>and see how we can correct the distortion </a:t>
            </a:r>
          </a:p>
          <a:p>
            <a:endParaRPr lang="en-US" dirty="0"/>
          </a:p>
        </p:txBody>
      </p:sp>
      <p:sp>
        <p:nvSpPr>
          <p:cNvPr id="4" name="Footer Placeholder 3"/>
          <p:cNvSpPr>
            <a:spLocks noGrp="1"/>
          </p:cNvSpPr>
          <p:nvPr>
            <p:ph type="ftr" sz="quarter" idx="11"/>
          </p:nvPr>
        </p:nvSpPr>
        <p:spPr/>
        <p:txBody>
          <a:bodyPr/>
          <a:lstStyle/>
          <a:p>
            <a:r>
              <a:rPr lang="en-US"/>
              <a:t>Cameras v240117a</a:t>
            </a:r>
          </a:p>
        </p:txBody>
      </p:sp>
      <p:sp>
        <p:nvSpPr>
          <p:cNvPr id="5" name="Slide Number Placeholder 4"/>
          <p:cNvSpPr>
            <a:spLocks noGrp="1"/>
          </p:cNvSpPr>
          <p:nvPr>
            <p:ph type="sldNum" sz="quarter" idx="12"/>
          </p:nvPr>
        </p:nvSpPr>
        <p:spPr/>
        <p:txBody>
          <a:bodyPr/>
          <a:lstStyle/>
          <a:p>
            <a:fld id="{A98A55F0-865C-4468-84F3-0E99C1A6C075}" type="slidenum">
              <a:rPr lang="en-US" smtClean="0"/>
              <a:t>69</a:t>
            </a:fld>
            <a:endParaRPr lang="en-US"/>
          </a:p>
        </p:txBody>
      </p:sp>
    </p:spTree>
    <p:extLst>
      <p:ext uri="{BB962C8B-B14F-4D97-AF65-F5344CB8AC3E}">
        <p14:creationId xmlns:p14="http://schemas.microsoft.com/office/powerpoint/2010/main" val="220299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152400"/>
            <a:ext cx="8229600" cy="1143000"/>
          </a:xfrm>
        </p:spPr>
        <p:txBody>
          <a:bodyPr/>
          <a:lstStyle/>
          <a:p>
            <a:pPr eaLnBrk="1" hangingPunct="1"/>
            <a:r>
              <a:rPr lang="en-US" altLang="en-US">
                <a:ea typeface="新細明體" pitchFamily="18" charset="-120"/>
              </a:rPr>
              <a:t>Inspection exercise</a:t>
            </a:r>
          </a:p>
        </p:txBody>
      </p:sp>
      <p:sp>
        <p:nvSpPr>
          <p:cNvPr id="8195" name="Rectangle 3"/>
          <p:cNvSpPr>
            <a:spLocks noGrp="1" noChangeArrowheads="1"/>
          </p:cNvSpPr>
          <p:nvPr>
            <p:ph idx="1"/>
          </p:nvPr>
        </p:nvSpPr>
        <p:spPr>
          <a:xfrm>
            <a:off x="304800" y="914400"/>
            <a:ext cx="8229600" cy="4525963"/>
          </a:xfrm>
        </p:spPr>
        <p:txBody>
          <a:bodyPr/>
          <a:lstStyle/>
          <a:p>
            <a:pPr eaLnBrk="1" hangingPunct="1"/>
            <a:r>
              <a:rPr lang="en-US" altLang="en-US" dirty="0">
                <a:ea typeface="新細明體" pitchFamily="18" charset="-120"/>
              </a:rPr>
              <a:t>Explain what are these variables.</a:t>
            </a:r>
          </a:p>
          <a:p>
            <a:pPr lvl="1" eaLnBrk="1" hangingPunct="1"/>
            <a:r>
              <a:rPr lang="en-US" altLang="en-US" dirty="0">
                <a:ea typeface="新細明體" pitchFamily="18" charset="-120"/>
              </a:rPr>
              <a:t>F =(focal length)</a:t>
            </a:r>
          </a:p>
          <a:p>
            <a:pPr lvl="1" eaLnBrk="1" hangingPunct="1"/>
            <a:r>
              <a:rPr lang="en-US" altLang="en-US" dirty="0">
                <a:ea typeface="新細明體" pitchFamily="18" charset="-120"/>
              </a:rPr>
              <a:t>C=(</a:t>
            </a:r>
            <a:r>
              <a:rPr lang="en-US" altLang="en-US" dirty="0" err="1">
                <a:ea typeface="新細明體" pitchFamily="18" charset="-120"/>
              </a:rPr>
              <a:t>ox,oy</a:t>
            </a:r>
            <a:r>
              <a:rPr lang="en-US" altLang="en-US" dirty="0">
                <a:ea typeface="新細明體" pitchFamily="18" charset="-120"/>
              </a:rPr>
              <a:t>)</a:t>
            </a:r>
          </a:p>
          <a:p>
            <a:pPr lvl="1" eaLnBrk="1" hangingPunct="1"/>
            <a:r>
              <a:rPr lang="en-US" altLang="en-US" dirty="0" err="1">
                <a:ea typeface="新細明體" pitchFamily="18" charset="-120"/>
              </a:rPr>
              <a:t>Zc</a:t>
            </a:r>
            <a:r>
              <a:rPr lang="en-US" altLang="en-US" dirty="0">
                <a:ea typeface="新細明體" pitchFamily="18" charset="-120"/>
              </a:rPr>
              <a:t> = principal axis</a:t>
            </a:r>
          </a:p>
          <a:p>
            <a:pPr lvl="1" eaLnBrk="1" hangingPunct="1"/>
            <a:r>
              <a:rPr kumimoji="1" lang="en-US" altLang="zh-TW" i="1" dirty="0" err="1"/>
              <a:t>Oc</a:t>
            </a:r>
            <a:r>
              <a:rPr lang="en-US" altLang="en-US" dirty="0">
                <a:ea typeface="新細明體" pitchFamily="18" charset="-120"/>
              </a:rPr>
              <a:t> =Camera center</a:t>
            </a:r>
          </a:p>
          <a:p>
            <a:pPr lvl="1" eaLnBrk="1" hangingPunct="1"/>
            <a:r>
              <a:rPr lang="en-US" altLang="en-US" dirty="0">
                <a:ea typeface="新細明體" pitchFamily="18" charset="-120"/>
              </a:rPr>
              <a:t>(</a:t>
            </a:r>
            <a:r>
              <a:rPr lang="en-US" altLang="en-US" dirty="0" err="1">
                <a:ea typeface="新細明體" pitchFamily="18" charset="-120"/>
              </a:rPr>
              <a:t>u,v</a:t>
            </a:r>
            <a:r>
              <a:rPr lang="en-US" altLang="en-US" dirty="0">
                <a:ea typeface="新細明體" pitchFamily="18" charset="-120"/>
              </a:rPr>
              <a:t>) image 2-D axes</a:t>
            </a:r>
          </a:p>
          <a:p>
            <a:pPr lvl="1" eaLnBrk="1" hangingPunct="1"/>
            <a:r>
              <a:rPr lang="en-US" altLang="en-US" dirty="0">
                <a:ea typeface="新細明體" pitchFamily="18" charset="-120"/>
              </a:rPr>
              <a:t>(</a:t>
            </a:r>
            <a:r>
              <a:rPr lang="en-US" altLang="en-US" dirty="0" err="1">
                <a:ea typeface="新細明體" pitchFamily="18" charset="-120"/>
              </a:rPr>
              <a:t>Xc,Yc,Zc</a:t>
            </a:r>
            <a:r>
              <a:rPr lang="en-US" altLang="en-US" dirty="0">
                <a:ea typeface="新細明體" pitchFamily="18" charset="-120"/>
              </a:rPr>
              <a:t>) 3-D axes</a:t>
            </a:r>
          </a:p>
        </p:txBody>
      </p:sp>
      <p:sp>
        <p:nvSpPr>
          <p:cNvPr id="8198" name="TextBox 1"/>
          <p:cNvSpPr txBox="1">
            <a:spLocks noChangeArrowheads="1"/>
          </p:cNvSpPr>
          <p:nvPr/>
        </p:nvSpPr>
        <p:spPr bwMode="auto">
          <a:xfrm>
            <a:off x="304800" y="4549775"/>
            <a:ext cx="8077200"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pPr>
            <a:r>
              <a:rPr lang="en-US" altLang="en-US" sz="1800" dirty="0">
                <a:latin typeface="Verdana" pitchFamily="34" charset="0"/>
              </a:rPr>
              <a:t>Focal length is the length between the lens and the image (screen)</a:t>
            </a:r>
          </a:p>
          <a:p>
            <a:pPr>
              <a:spcBef>
                <a:spcPct val="0"/>
              </a:spcBef>
            </a:pPr>
            <a:r>
              <a:rPr lang="en-US" altLang="en-US" sz="1800" dirty="0">
                <a:latin typeface="Verdana" pitchFamily="34" charset="0"/>
              </a:rPr>
              <a:t>Camera center is the origin of the camera coordinate system</a:t>
            </a:r>
          </a:p>
          <a:p>
            <a:pPr>
              <a:spcBef>
                <a:spcPct val="0"/>
              </a:spcBef>
            </a:pPr>
            <a:r>
              <a:rPr lang="en-US" altLang="en-US" sz="1800" dirty="0">
                <a:latin typeface="Verdana" pitchFamily="34" charset="0"/>
              </a:rPr>
              <a:t>Principal axis is the vector perpendicular to the image and intersects with the camera center</a:t>
            </a:r>
          </a:p>
          <a:p>
            <a:pPr>
              <a:spcBef>
                <a:spcPct val="0"/>
              </a:spcBef>
            </a:pPr>
            <a:r>
              <a:rPr lang="en-US" altLang="en-US" sz="1800" dirty="0">
                <a:latin typeface="Verdana" pitchFamily="34" charset="0"/>
              </a:rPr>
              <a:t>Image Center is the center the 2D image , or the point that the principal axis intersects with the image</a:t>
            </a:r>
          </a:p>
          <a:p>
            <a:pPr>
              <a:spcBef>
                <a:spcPct val="0"/>
              </a:spcBef>
              <a:buFontTx/>
              <a:buNone/>
            </a:pPr>
            <a:endParaRPr lang="en-US" altLang="en-US" sz="1800" dirty="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29322"/>
            <a:ext cx="8229600" cy="1143000"/>
          </a:xfrm>
        </p:spPr>
        <p:txBody>
          <a:bodyPr/>
          <a:lstStyle/>
          <a:p>
            <a:r>
              <a:rPr lang="en-US" dirty="0"/>
              <a:t>Radial distortion of different types</a:t>
            </a:r>
          </a:p>
        </p:txBody>
      </p:sp>
      <p:sp>
        <p:nvSpPr>
          <p:cNvPr id="3" name="Content Placeholder 2"/>
          <p:cNvSpPr>
            <a:spLocks noGrp="1"/>
          </p:cNvSpPr>
          <p:nvPr>
            <p:ph idx="1"/>
          </p:nvPr>
        </p:nvSpPr>
        <p:spPr/>
        <p:txBody>
          <a:bodyPr/>
          <a:lstStyle/>
          <a:p>
            <a:r>
              <a:rPr lang="en-US" dirty="0">
                <a:hlinkClick r:id="rId2"/>
              </a:rPr>
              <a:t>https://docs.opencv.org/2.4/modules/calib3d/doc/camera_calibration_and_3d_reconstruction.html</a:t>
            </a:r>
            <a:r>
              <a:rPr lang="en-US" dirty="0"/>
              <a:t> (</a:t>
            </a:r>
            <a:r>
              <a:rPr lang="en-US" dirty="0" err="1"/>
              <a:t>opencv</a:t>
            </a:r>
            <a:r>
              <a:rPr lang="en-US" dirty="0"/>
              <a:t>)</a:t>
            </a:r>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70</a:t>
            </a:fld>
            <a:endParaRPr lang="en-US" altLang="en-US"/>
          </a:p>
        </p:txBody>
      </p:sp>
      <p:pic>
        <p:nvPicPr>
          <p:cNvPr id="115714" name="Picture 2" descr="../../../_images/distortion_examp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25141"/>
            <a:ext cx="6858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68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0101"/>
            <a:ext cx="8229600" cy="1143000"/>
          </a:xfrm>
        </p:spPr>
        <p:txBody>
          <a:bodyPr/>
          <a:lstStyle/>
          <a:p>
            <a:r>
              <a:rPr lang="en-US" dirty="0"/>
              <a:t>Tangential distortion causes</a:t>
            </a:r>
          </a:p>
        </p:txBody>
      </p:sp>
      <p:sp>
        <p:nvSpPr>
          <p:cNvPr id="3" name="Content Placeholder 2"/>
          <p:cNvSpPr>
            <a:spLocks noGrp="1"/>
          </p:cNvSpPr>
          <p:nvPr>
            <p:ph idx="1"/>
          </p:nvPr>
        </p:nvSpPr>
        <p:spPr>
          <a:xfrm>
            <a:off x="8001000" y="5334000"/>
            <a:ext cx="694144" cy="671619"/>
          </a:xfrm>
        </p:spPr>
        <p:txBody>
          <a:bodyPr/>
          <a:lstStyle/>
          <a:p>
            <a:r>
              <a:rPr lang="en-US" dirty="0"/>
              <a:t> </a:t>
            </a:r>
          </a:p>
        </p:txBody>
      </p:sp>
      <p:sp>
        <p:nvSpPr>
          <p:cNvPr id="4" name="Footer Placeholder 3"/>
          <p:cNvSpPr>
            <a:spLocks noGrp="1"/>
          </p:cNvSpPr>
          <p:nvPr>
            <p:ph type="ftr" sz="quarter" idx="11"/>
          </p:nvPr>
        </p:nvSpPr>
        <p:spPr/>
        <p:txBody>
          <a:bodyPr/>
          <a:lstStyle/>
          <a:p>
            <a:r>
              <a:rPr lang="en-US"/>
              <a:t>Cameras v240117a</a:t>
            </a:r>
          </a:p>
        </p:txBody>
      </p:sp>
      <p:sp>
        <p:nvSpPr>
          <p:cNvPr id="5" name="Slide Number Placeholder 4"/>
          <p:cNvSpPr>
            <a:spLocks noGrp="1"/>
          </p:cNvSpPr>
          <p:nvPr>
            <p:ph type="sldNum" sz="quarter" idx="12"/>
          </p:nvPr>
        </p:nvSpPr>
        <p:spPr/>
        <p:txBody>
          <a:bodyPr/>
          <a:lstStyle/>
          <a:p>
            <a:fld id="{A98A55F0-865C-4468-84F3-0E99C1A6C075}" type="slidenum">
              <a:rPr lang="en-US" smtClean="0"/>
              <a:t>71</a:t>
            </a:fld>
            <a:endParaRPr lang="en-US"/>
          </a:p>
        </p:txBody>
      </p:sp>
      <p:sp>
        <p:nvSpPr>
          <p:cNvPr id="8" name="TextBox 7">
            <a:extLst>
              <a:ext uri="{FF2B5EF4-FFF2-40B4-BE49-F238E27FC236}">
                <a16:creationId xmlns:a16="http://schemas.microsoft.com/office/drawing/2014/main" id="{E4A90656-1A0B-43BD-BCD9-D7315B728AFE}"/>
              </a:ext>
            </a:extLst>
          </p:cNvPr>
          <p:cNvSpPr txBox="1"/>
          <p:nvPr/>
        </p:nvSpPr>
        <p:spPr>
          <a:xfrm>
            <a:off x="795928" y="6184969"/>
            <a:ext cx="4651911" cy="400110"/>
          </a:xfrm>
          <a:prstGeom prst="rect">
            <a:avLst/>
          </a:prstGeom>
          <a:solidFill>
            <a:schemeClr val="bg1"/>
          </a:solidFill>
        </p:spPr>
        <p:txBody>
          <a:bodyPr wrap="square">
            <a:spAutoFit/>
          </a:bodyPr>
          <a:lstStyle/>
          <a:p>
            <a:endParaRPr lang="en-US" sz="2000" dirty="0"/>
          </a:p>
        </p:txBody>
      </p:sp>
      <p:pic>
        <p:nvPicPr>
          <p:cNvPr id="10" name="Picture 9">
            <a:extLst>
              <a:ext uri="{FF2B5EF4-FFF2-40B4-BE49-F238E27FC236}">
                <a16:creationId xmlns:a16="http://schemas.microsoft.com/office/drawing/2014/main" id="{2F56B3EB-2F2A-46D4-8AFF-65816A1CE6FE}"/>
              </a:ext>
            </a:extLst>
          </p:cNvPr>
          <p:cNvPicPr>
            <a:picLocks noChangeAspect="1"/>
          </p:cNvPicPr>
          <p:nvPr/>
        </p:nvPicPr>
        <p:blipFill>
          <a:blip r:embed="rId2"/>
          <a:stretch>
            <a:fillRect/>
          </a:stretch>
        </p:blipFill>
        <p:spPr>
          <a:xfrm>
            <a:off x="847725" y="1495460"/>
            <a:ext cx="7153275" cy="3752850"/>
          </a:xfrm>
          <a:prstGeom prst="rect">
            <a:avLst/>
          </a:prstGeom>
        </p:spPr>
      </p:pic>
      <p:sp>
        <p:nvSpPr>
          <p:cNvPr id="12" name="TextBox 11">
            <a:extLst>
              <a:ext uri="{FF2B5EF4-FFF2-40B4-BE49-F238E27FC236}">
                <a16:creationId xmlns:a16="http://schemas.microsoft.com/office/drawing/2014/main" id="{61BB51D2-11F3-47BC-916A-D8FDA809F8D8}"/>
              </a:ext>
            </a:extLst>
          </p:cNvPr>
          <p:cNvSpPr txBox="1"/>
          <p:nvPr/>
        </p:nvSpPr>
        <p:spPr>
          <a:xfrm>
            <a:off x="152400" y="5791199"/>
            <a:ext cx="8382000" cy="369332"/>
          </a:xfrm>
          <a:prstGeom prst="rect">
            <a:avLst/>
          </a:prstGeom>
          <a:noFill/>
        </p:spPr>
        <p:txBody>
          <a:bodyPr wrap="square" rtlCol="0">
            <a:spAutoFit/>
          </a:bodyPr>
          <a:lstStyle/>
          <a:p>
            <a:r>
              <a:rPr lang="en-US" dirty="0">
                <a:hlinkClick r:id="rId3"/>
              </a:rPr>
              <a:t>https://www.mathworks.com/help/vision/ug/camera-calibration.html</a:t>
            </a:r>
            <a:r>
              <a:rPr lang="en-US" dirty="0"/>
              <a:t> </a:t>
            </a:r>
          </a:p>
        </p:txBody>
      </p:sp>
    </p:spTree>
    <p:extLst>
      <p:ext uri="{BB962C8B-B14F-4D97-AF65-F5344CB8AC3E}">
        <p14:creationId xmlns:p14="http://schemas.microsoft.com/office/powerpoint/2010/main" val="433474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6916" y="847894"/>
            <a:ext cx="8229600" cy="1143000"/>
          </a:xfrm>
        </p:spPr>
        <p:txBody>
          <a:bodyPr>
            <a:normAutofit fontScale="90000"/>
          </a:bodyPr>
          <a:lstStyle/>
          <a:p>
            <a:r>
              <a:rPr lang="en-US" dirty="0"/>
              <a:t>Effect of tangential distortion</a:t>
            </a:r>
            <a:br>
              <a:rPr lang="en-US" dirty="0"/>
            </a:b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Cameras v240117a</a:t>
            </a:r>
          </a:p>
        </p:txBody>
      </p:sp>
      <p:sp>
        <p:nvSpPr>
          <p:cNvPr id="5" name="Slide Number Placeholder 4"/>
          <p:cNvSpPr>
            <a:spLocks noGrp="1"/>
          </p:cNvSpPr>
          <p:nvPr>
            <p:ph type="sldNum" sz="quarter" idx="12"/>
          </p:nvPr>
        </p:nvSpPr>
        <p:spPr/>
        <p:txBody>
          <a:bodyPr/>
          <a:lstStyle/>
          <a:p>
            <a:fld id="{A98A55F0-865C-4468-84F3-0E99C1A6C075}" type="slidenum">
              <a:rPr lang="en-US" smtClean="0"/>
              <a:t>72</a:t>
            </a:fld>
            <a:endParaRPr lang="en-US"/>
          </a:p>
        </p:txBody>
      </p:sp>
      <p:pic>
        <p:nvPicPr>
          <p:cNvPr id="2050" name="Picture 2" descr="Effect of tangential distor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15" y="1828800"/>
            <a:ext cx="2667000" cy="1794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66875" y="5347243"/>
            <a:ext cx="5388142" cy="461665"/>
          </a:xfrm>
          <a:prstGeom prst="rect">
            <a:avLst/>
          </a:prstGeom>
          <a:noFill/>
        </p:spPr>
        <p:txBody>
          <a:bodyPr wrap="none" rtlCol="0">
            <a:spAutoFit/>
          </a:bodyPr>
          <a:lstStyle/>
          <a:p>
            <a:r>
              <a:rPr lang="en-US" sz="1200" dirty="0"/>
              <a:t>Camera Calibration with Distortion Models and Accuracy Evaluation</a:t>
            </a:r>
          </a:p>
          <a:p>
            <a:r>
              <a:rPr lang="en-US" sz="1200" dirty="0"/>
              <a:t>J. </a:t>
            </a:r>
            <a:r>
              <a:rPr lang="en-US" sz="1200" dirty="0" err="1"/>
              <a:t>Weng</a:t>
            </a:r>
            <a:r>
              <a:rPr lang="en-US" sz="1200" dirty="0"/>
              <a:t>, P. Cohen, M. </a:t>
            </a:r>
            <a:r>
              <a:rPr lang="en-US" sz="1200" dirty="0" err="1"/>
              <a:t>Herniou</a:t>
            </a:r>
            <a:r>
              <a:rPr lang="en-US" sz="1200" dirty="0"/>
              <a:t>, Published 1992, IEEE PAMI</a:t>
            </a:r>
          </a:p>
        </p:txBody>
      </p:sp>
      <p:sp>
        <p:nvSpPr>
          <p:cNvPr id="9" name="TextBox 8"/>
          <p:cNvSpPr txBox="1"/>
          <p:nvPr/>
        </p:nvSpPr>
        <p:spPr>
          <a:xfrm>
            <a:off x="516916" y="4787340"/>
            <a:ext cx="3124200" cy="1754326"/>
          </a:xfrm>
          <a:prstGeom prst="rect">
            <a:avLst/>
          </a:prstGeom>
          <a:noFill/>
        </p:spPr>
        <p:txBody>
          <a:bodyPr wrap="square" rtlCol="0">
            <a:spAutoFit/>
          </a:bodyPr>
          <a:lstStyle/>
          <a:p>
            <a:r>
              <a:rPr lang="en-US" dirty="0">
                <a:hlinkClick r:id="rId3"/>
              </a:rPr>
              <a:t>https://www.researchgate.net/figure/Effect-of-tangential-distortion_fig14_224369547 </a:t>
            </a:r>
            <a:endParaRPr lang="en-US" dirty="0"/>
          </a:p>
          <a:p>
            <a:endParaRPr lang="en-US" dirty="0"/>
          </a:p>
        </p:txBody>
      </p:sp>
      <p:pic>
        <p:nvPicPr>
          <p:cNvPr id="10" name="Picture 9"/>
          <p:cNvPicPr>
            <a:picLocks noChangeAspect="1"/>
          </p:cNvPicPr>
          <p:nvPr/>
        </p:nvPicPr>
        <p:blipFill>
          <a:blip r:embed="rId4"/>
          <a:stretch>
            <a:fillRect/>
          </a:stretch>
        </p:blipFill>
        <p:spPr>
          <a:xfrm>
            <a:off x="3744573" y="1395336"/>
            <a:ext cx="4794149" cy="3352838"/>
          </a:xfrm>
          <a:prstGeom prst="rect">
            <a:avLst/>
          </a:prstGeom>
        </p:spPr>
      </p:pic>
    </p:spTree>
    <p:extLst>
      <p:ext uri="{BB962C8B-B14F-4D97-AF65-F5344CB8AC3E}">
        <p14:creationId xmlns:p14="http://schemas.microsoft.com/office/powerpoint/2010/main" val="1976632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FB55-174F-4843-A3B8-57A0B328D1AF}"/>
              </a:ext>
            </a:extLst>
          </p:cNvPr>
          <p:cNvSpPr>
            <a:spLocks noGrp="1"/>
          </p:cNvSpPr>
          <p:nvPr>
            <p:ph type="title" idx="4294967295"/>
          </p:nvPr>
        </p:nvSpPr>
        <p:spPr>
          <a:xfrm>
            <a:off x="457200" y="274638"/>
            <a:ext cx="8229600" cy="1143000"/>
          </a:xfrm>
        </p:spPr>
        <p:txBody>
          <a:bodyPr/>
          <a:lstStyle/>
          <a:p>
            <a:r>
              <a:rPr lang="en-US" sz="2800" dirty="0">
                <a:hlinkClick r:id="rId2"/>
              </a:rPr>
              <a:t>https://en.wikipedia.org/wiki/Distortion_(optics)</a:t>
            </a:r>
            <a:r>
              <a:rPr lang="en-US" sz="2800" dirty="0"/>
              <a:t> </a:t>
            </a:r>
          </a:p>
        </p:txBody>
      </p:sp>
      <p:sp>
        <p:nvSpPr>
          <p:cNvPr id="3" name="Content Placeholder 2">
            <a:extLst>
              <a:ext uri="{FF2B5EF4-FFF2-40B4-BE49-F238E27FC236}">
                <a16:creationId xmlns:a16="http://schemas.microsoft.com/office/drawing/2014/main" id="{5B63617C-A517-44AD-8EE1-68AE8C5E836A}"/>
              </a:ext>
            </a:extLst>
          </p:cNvPr>
          <p:cNvSpPr>
            <a:spLocks noGrp="1"/>
          </p:cNvSpPr>
          <p:nvPr>
            <p:ph idx="1"/>
          </p:nvPr>
        </p:nvSpPr>
        <p:spPr>
          <a:xfrm>
            <a:off x="474482" y="1295400"/>
            <a:ext cx="8229600" cy="4525963"/>
          </a:xfrm>
        </p:spPr>
        <p:txBody>
          <a:bodyPr/>
          <a:lstStyle/>
          <a:p>
            <a:r>
              <a:rPr lang="en-US" sz="1800" b="0" i="0" dirty="0">
                <a:solidFill>
                  <a:srgbClr val="202122"/>
                </a:solidFill>
                <a:effectLst/>
                <a:latin typeface="Arial" panose="020B0604020202020204" pitchFamily="34" charset="0"/>
              </a:rPr>
              <a:t>Radial distortion, whilst primarily dominated by low order radial components,</a:t>
            </a:r>
            <a:r>
              <a:rPr lang="en-US" sz="1800" b="0" i="0" u="none" strike="noStrike" baseline="30000" dirty="0">
                <a:solidFill>
                  <a:srgbClr val="0B0080"/>
                </a:solidFill>
                <a:effectLst/>
                <a:latin typeface="Arial" panose="020B0604020202020204" pitchFamily="34" charset="0"/>
                <a:hlinkClick r:id="rId3"/>
              </a:rPr>
              <a:t>[3]</a:t>
            </a:r>
            <a:r>
              <a:rPr lang="en-US" sz="1800" b="0" i="0" dirty="0">
                <a:solidFill>
                  <a:srgbClr val="202122"/>
                </a:solidFill>
                <a:effectLst/>
                <a:latin typeface="Arial" panose="020B0604020202020204" pitchFamily="34" charset="0"/>
              </a:rPr>
              <a:t> can be corrected using Brown's distortion model,</a:t>
            </a:r>
            <a:r>
              <a:rPr lang="en-US" sz="1800" b="0" i="0" u="none" strike="noStrike" baseline="30000" dirty="0">
                <a:solidFill>
                  <a:srgbClr val="0B0080"/>
                </a:solidFill>
                <a:effectLst/>
                <a:latin typeface="Arial" panose="020B0604020202020204" pitchFamily="34" charset="0"/>
                <a:hlinkClick r:id="rId4"/>
              </a:rPr>
              <a:t>[4]</a:t>
            </a:r>
            <a:r>
              <a:rPr lang="en-US" sz="1800" b="0" i="0" dirty="0">
                <a:solidFill>
                  <a:srgbClr val="202122"/>
                </a:solidFill>
                <a:effectLst/>
                <a:latin typeface="Arial" panose="020B0604020202020204" pitchFamily="34" charset="0"/>
              </a:rPr>
              <a:t> also known as the Brown–</a:t>
            </a:r>
            <a:r>
              <a:rPr lang="en-US" sz="1800" b="0" i="0" dirty="0" err="1">
                <a:solidFill>
                  <a:srgbClr val="202122"/>
                </a:solidFill>
                <a:effectLst/>
                <a:latin typeface="Arial" panose="020B0604020202020204" pitchFamily="34" charset="0"/>
              </a:rPr>
              <a:t>Conrady</a:t>
            </a:r>
            <a:r>
              <a:rPr lang="en-US" sz="1800" b="0" i="0" dirty="0">
                <a:solidFill>
                  <a:srgbClr val="202122"/>
                </a:solidFill>
                <a:effectLst/>
                <a:latin typeface="Arial" panose="020B0604020202020204" pitchFamily="34" charset="0"/>
              </a:rPr>
              <a:t> model based on earlier work by </a:t>
            </a:r>
            <a:r>
              <a:rPr lang="en-US" sz="1800" b="0" i="0" dirty="0" err="1">
                <a:solidFill>
                  <a:srgbClr val="202122"/>
                </a:solidFill>
                <a:effectLst/>
                <a:latin typeface="Arial" panose="020B0604020202020204" pitchFamily="34" charset="0"/>
              </a:rPr>
              <a:t>Conrady</a:t>
            </a:r>
            <a:r>
              <a:rPr lang="en-US" sz="1800" b="0" i="0" dirty="0">
                <a:solidFill>
                  <a:srgbClr val="202122"/>
                </a:solidFill>
                <a:effectLst/>
                <a:latin typeface="Arial" panose="020B0604020202020204" pitchFamily="34" charset="0"/>
              </a:rPr>
              <a:t>.</a:t>
            </a:r>
            <a:r>
              <a:rPr lang="en-US" sz="1800" b="0" i="0" u="none" strike="noStrike" baseline="30000" dirty="0">
                <a:solidFill>
                  <a:srgbClr val="0B0080"/>
                </a:solidFill>
                <a:effectLst/>
                <a:latin typeface="Arial" panose="020B0604020202020204" pitchFamily="34" charset="0"/>
                <a:hlinkClick r:id="rId5"/>
              </a:rPr>
              <a:t>[5]</a:t>
            </a:r>
            <a:r>
              <a:rPr lang="en-US" sz="1800" b="0" i="0" dirty="0">
                <a:solidFill>
                  <a:srgbClr val="202122"/>
                </a:solidFill>
                <a:effectLst/>
                <a:latin typeface="Arial" panose="020B0604020202020204" pitchFamily="34" charset="0"/>
              </a:rPr>
              <a:t> The Brown–</a:t>
            </a:r>
            <a:r>
              <a:rPr lang="en-US" sz="1800" b="0" i="0" dirty="0" err="1">
                <a:solidFill>
                  <a:srgbClr val="202122"/>
                </a:solidFill>
                <a:effectLst/>
                <a:latin typeface="Arial" panose="020B0604020202020204" pitchFamily="34" charset="0"/>
              </a:rPr>
              <a:t>Conrady</a:t>
            </a:r>
            <a:r>
              <a:rPr lang="en-US" sz="1800" b="0" i="0" dirty="0">
                <a:solidFill>
                  <a:srgbClr val="202122"/>
                </a:solidFill>
                <a:effectLst/>
                <a:latin typeface="Arial" panose="020B0604020202020204" pitchFamily="34" charset="0"/>
              </a:rPr>
              <a:t> model corrects both for radial distortion and for tangential distortion caused by physical elements in a lens not being perfectly aligned. The latter is also known as </a:t>
            </a:r>
            <a:r>
              <a:rPr lang="en-US" sz="1800" b="0" i="1" dirty="0">
                <a:solidFill>
                  <a:srgbClr val="202122"/>
                </a:solidFill>
                <a:effectLst/>
                <a:latin typeface="Arial" panose="020B0604020202020204" pitchFamily="34" charset="0"/>
              </a:rPr>
              <a:t>decentering </a:t>
            </a:r>
            <a:r>
              <a:rPr lang="en-US" sz="1600" b="0" i="1" dirty="0">
                <a:solidFill>
                  <a:srgbClr val="202122"/>
                </a:solidFill>
                <a:effectLst/>
                <a:latin typeface="Arial" panose="020B0604020202020204" pitchFamily="34" charset="0"/>
              </a:rPr>
              <a:t>distortion</a:t>
            </a:r>
            <a:r>
              <a:rPr lang="en-US" sz="1600" b="0" i="0" dirty="0">
                <a:solidFill>
                  <a:srgbClr val="202122"/>
                </a:solidFill>
                <a:effectLst/>
                <a:latin typeface="Arial" panose="020B0604020202020204" pitchFamily="34" charset="0"/>
              </a:rPr>
              <a:t>. See Zhang</a:t>
            </a:r>
            <a:r>
              <a:rPr lang="en-US" sz="1600" b="0" i="0" u="none" strike="noStrike" baseline="30000" dirty="0">
                <a:solidFill>
                  <a:srgbClr val="0B0080"/>
                </a:solidFill>
                <a:effectLst/>
                <a:latin typeface="Arial" panose="020B0604020202020204" pitchFamily="34" charset="0"/>
                <a:hlinkClick r:id="rId6"/>
              </a:rPr>
              <a:t>[6]</a:t>
            </a:r>
            <a:r>
              <a:rPr lang="en-US" sz="1600" b="0" i="0" dirty="0">
                <a:solidFill>
                  <a:srgbClr val="202122"/>
                </a:solidFill>
                <a:effectLst/>
                <a:latin typeface="Arial" panose="020B0604020202020204" pitchFamily="34" charset="0"/>
              </a:rPr>
              <a:t> for additional discussion of radial distortion.</a:t>
            </a:r>
            <a:endParaRPr lang="en-US" sz="1600" dirty="0"/>
          </a:p>
        </p:txBody>
      </p:sp>
      <p:sp>
        <p:nvSpPr>
          <p:cNvPr id="4" name="Footer Placeholder 3">
            <a:extLst>
              <a:ext uri="{FF2B5EF4-FFF2-40B4-BE49-F238E27FC236}">
                <a16:creationId xmlns:a16="http://schemas.microsoft.com/office/drawing/2014/main" id="{7FD0C588-71EA-4A8C-91CA-C945670D8C18}"/>
              </a:ext>
            </a:extLst>
          </p:cNvPr>
          <p:cNvSpPr>
            <a:spLocks noGrp="1"/>
          </p:cNvSpPr>
          <p:nvPr>
            <p:ph type="ftr" sz="quarter" idx="11"/>
          </p:nvPr>
        </p:nvSpPr>
        <p:spPr/>
        <p:txBody>
          <a:bodyPr/>
          <a:lstStyle/>
          <a:p>
            <a:pPr>
              <a:defRPr/>
            </a:pPr>
            <a:r>
              <a:rPr lang="en-US"/>
              <a:t>Cameras v240117a</a:t>
            </a:r>
            <a:endParaRPr lang="en-US" dirty="0"/>
          </a:p>
        </p:txBody>
      </p:sp>
      <p:sp>
        <p:nvSpPr>
          <p:cNvPr id="5" name="Slide Number Placeholder 4">
            <a:extLst>
              <a:ext uri="{FF2B5EF4-FFF2-40B4-BE49-F238E27FC236}">
                <a16:creationId xmlns:a16="http://schemas.microsoft.com/office/drawing/2014/main" id="{13AB2F34-36F2-4B22-BEB6-E834BE561DF9}"/>
              </a:ext>
            </a:extLst>
          </p:cNvPr>
          <p:cNvSpPr>
            <a:spLocks noGrp="1"/>
          </p:cNvSpPr>
          <p:nvPr>
            <p:ph type="sldNum" sz="quarter" idx="12"/>
          </p:nvPr>
        </p:nvSpPr>
        <p:spPr/>
        <p:txBody>
          <a:bodyPr/>
          <a:lstStyle/>
          <a:p>
            <a:pPr>
              <a:defRPr/>
            </a:pPr>
            <a:fld id="{D9406055-A792-4810-96E3-D6C99BF97503}" type="slidenum">
              <a:rPr lang="en-US" altLang="en-US" smtClean="0"/>
              <a:pPr>
                <a:defRPr/>
              </a:pPr>
              <a:t>73</a:t>
            </a:fld>
            <a:endParaRPr lang="en-US" altLang="en-US"/>
          </a:p>
        </p:txBody>
      </p:sp>
      <p:pic>
        <p:nvPicPr>
          <p:cNvPr id="9" name="Picture 8">
            <a:extLst>
              <a:ext uri="{FF2B5EF4-FFF2-40B4-BE49-F238E27FC236}">
                <a16:creationId xmlns:a16="http://schemas.microsoft.com/office/drawing/2014/main" id="{339A2160-77D3-4E5E-A232-DA95FDEBCF54}"/>
              </a:ext>
            </a:extLst>
          </p:cNvPr>
          <p:cNvPicPr>
            <a:picLocks noChangeAspect="1"/>
          </p:cNvPicPr>
          <p:nvPr/>
        </p:nvPicPr>
        <p:blipFill>
          <a:blip r:embed="rId7"/>
          <a:stretch>
            <a:fillRect/>
          </a:stretch>
        </p:blipFill>
        <p:spPr>
          <a:xfrm>
            <a:off x="0" y="3263902"/>
            <a:ext cx="9144000" cy="2842622"/>
          </a:xfrm>
          <a:prstGeom prst="rect">
            <a:avLst/>
          </a:prstGeom>
        </p:spPr>
      </p:pic>
    </p:spTree>
    <p:extLst>
      <p:ext uri="{BB962C8B-B14F-4D97-AF65-F5344CB8AC3E}">
        <p14:creationId xmlns:p14="http://schemas.microsoft.com/office/powerpoint/2010/main" val="1905069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sz="3600" dirty="0"/>
              <a:t>Image correction (</a:t>
            </a:r>
            <a:r>
              <a:rPr lang="en-US" sz="3600" dirty="0" err="1"/>
              <a:t>opencv</a:t>
            </a:r>
            <a:r>
              <a:rPr lang="en-US" sz="3600" dirty="0"/>
              <a:t>) </a:t>
            </a:r>
            <a:br>
              <a:rPr lang="en-US" dirty="0"/>
            </a:br>
            <a:r>
              <a:rPr lang="en-US" sz="1600" dirty="0">
                <a:hlinkClick r:id="rId2"/>
              </a:rPr>
              <a:t>https://docs.opencv.org/2.4/doc/tutorials/calib3d/camera_calibration/camera_calibration.html</a:t>
            </a:r>
            <a:endParaRPr lang="en-US" sz="1600" dirty="0"/>
          </a:p>
        </p:txBody>
      </p:sp>
      <p:sp>
        <p:nvSpPr>
          <p:cNvPr id="3" name="Content Placeholder 2"/>
          <p:cNvSpPr>
            <a:spLocks noGrp="1"/>
          </p:cNvSpPr>
          <p:nvPr>
            <p:ph idx="1"/>
          </p:nvPr>
        </p:nvSpPr>
        <p:spPr/>
        <p:txBody>
          <a:bodyPr/>
          <a:lstStyle/>
          <a:p>
            <a:r>
              <a:rPr lang="en-US" dirty="0"/>
              <a:t>r</a:t>
            </a:r>
            <a:r>
              <a:rPr lang="en-US" baseline="30000" dirty="0"/>
              <a:t>2</a:t>
            </a:r>
            <a:r>
              <a:rPr lang="en-US" dirty="0"/>
              <a:t>=x</a:t>
            </a:r>
            <a:r>
              <a:rPr lang="en-US" baseline="30000" dirty="0"/>
              <a:t>2</a:t>
            </a:r>
            <a:r>
              <a:rPr lang="en-US" dirty="0"/>
              <a:t>+y</a:t>
            </a:r>
            <a:r>
              <a:rPr lang="en-US" baseline="30000" dirty="0"/>
              <a:t>2</a:t>
            </a:r>
            <a:r>
              <a:rPr lang="en-US" dirty="0"/>
              <a:t>, (</a:t>
            </a:r>
            <a:r>
              <a:rPr lang="en-US" dirty="0" err="1"/>
              <a:t>x,y</a:t>
            </a:r>
            <a:r>
              <a:rPr lang="en-US" dirty="0"/>
              <a:t>) = distorted image position,</a:t>
            </a:r>
          </a:p>
          <a:p>
            <a:r>
              <a:rPr lang="en-US" dirty="0"/>
              <a:t>k</a:t>
            </a:r>
            <a:r>
              <a:rPr lang="en-US" baseline="-25000" dirty="0"/>
              <a:t>1</a:t>
            </a:r>
            <a:r>
              <a:rPr lang="en-US" dirty="0"/>
              <a:t>, k</a:t>
            </a:r>
            <a:r>
              <a:rPr lang="en-US" baseline="-25000" dirty="0"/>
              <a:t>2</a:t>
            </a:r>
            <a:r>
              <a:rPr lang="en-US" dirty="0"/>
              <a:t>, k</a:t>
            </a:r>
            <a:r>
              <a:rPr lang="en-US" baseline="-25000" dirty="0"/>
              <a:t>3</a:t>
            </a:r>
            <a:r>
              <a:rPr lang="en-US" dirty="0"/>
              <a:t> are radial distortion coefficients</a:t>
            </a:r>
          </a:p>
          <a:p>
            <a:pPr lvl="5"/>
            <a:endParaRPr lang="en-US" dirty="0"/>
          </a:p>
          <a:p>
            <a:endParaRPr lang="en-US" dirty="0"/>
          </a:p>
          <a:p>
            <a:r>
              <a:rPr lang="en-US" sz="3200" dirty="0"/>
              <a:t>p</a:t>
            </a:r>
            <a:r>
              <a:rPr lang="en-US" sz="3200" baseline="-25000" dirty="0"/>
              <a:t>1</a:t>
            </a:r>
            <a:r>
              <a:rPr lang="en-US" dirty="0"/>
              <a:t>,</a:t>
            </a:r>
            <a:r>
              <a:rPr lang="en-US" sz="3200" dirty="0"/>
              <a:t> p</a:t>
            </a:r>
            <a:r>
              <a:rPr lang="en-US" sz="3200" baseline="-25000" dirty="0"/>
              <a:t>2</a:t>
            </a:r>
            <a:r>
              <a:rPr lang="en-US" dirty="0"/>
              <a:t> are tangential distortion coefficients</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74</a:t>
            </a:fld>
            <a:endParaRPr lang="en-US" altLang="en-US"/>
          </a:p>
        </p:txBody>
      </p:sp>
      <p:sp>
        <p:nvSpPr>
          <p:cNvPr id="8" name="TextBox 7">
            <a:extLst>
              <a:ext uri="{FF2B5EF4-FFF2-40B4-BE49-F238E27FC236}">
                <a16:creationId xmlns:a16="http://schemas.microsoft.com/office/drawing/2014/main" id="{7FB5E4DA-819A-4756-B760-DD1F568210FC}"/>
              </a:ext>
            </a:extLst>
          </p:cNvPr>
          <p:cNvSpPr txBox="1"/>
          <p:nvPr/>
        </p:nvSpPr>
        <p:spPr>
          <a:xfrm>
            <a:off x="1066800" y="2855288"/>
            <a:ext cx="6248400" cy="1241365"/>
          </a:xfrm>
          <a:prstGeom prst="rect">
            <a:avLst/>
          </a:prstGeom>
          <a:noFill/>
        </p:spPr>
        <p:txBody>
          <a:bodyPr wrap="square" rtlCol="0">
            <a:spAutoFit/>
          </a:bodyPr>
          <a:lstStyle/>
          <a:p>
            <a:r>
              <a:rPr lang="en-US" sz="2800" dirty="0" err="1"/>
              <a:t>x</a:t>
            </a:r>
            <a:r>
              <a:rPr lang="en-US" sz="2800" baseline="-25000" dirty="0" err="1"/>
              <a:t>corrected</a:t>
            </a:r>
            <a:r>
              <a:rPr lang="en-US" sz="2800" dirty="0"/>
              <a:t>=x(1+k</a:t>
            </a:r>
            <a:r>
              <a:rPr lang="en-US" sz="2800" baseline="-25000" dirty="0"/>
              <a:t>1</a:t>
            </a:r>
            <a:r>
              <a:rPr lang="en-US" sz="2800" dirty="0"/>
              <a:t>r</a:t>
            </a:r>
            <a:r>
              <a:rPr lang="en-US" sz="2800" baseline="30000" dirty="0"/>
              <a:t>2</a:t>
            </a:r>
            <a:r>
              <a:rPr lang="en-US" sz="2800" dirty="0"/>
              <a:t> +k</a:t>
            </a:r>
            <a:r>
              <a:rPr lang="en-US" sz="2800" baseline="-25000" dirty="0"/>
              <a:t>2</a:t>
            </a:r>
            <a:r>
              <a:rPr lang="en-US" sz="2800" dirty="0"/>
              <a:t>r</a:t>
            </a:r>
            <a:r>
              <a:rPr lang="en-US" sz="2800" baseline="30000" dirty="0"/>
              <a:t>4</a:t>
            </a:r>
            <a:r>
              <a:rPr lang="en-US" sz="2800" dirty="0"/>
              <a:t>+k</a:t>
            </a:r>
            <a:r>
              <a:rPr lang="en-US" sz="2800" baseline="-25000" dirty="0"/>
              <a:t>3</a:t>
            </a:r>
            <a:r>
              <a:rPr lang="en-US" sz="2800" dirty="0"/>
              <a:t>r</a:t>
            </a:r>
            <a:r>
              <a:rPr lang="en-US" sz="2800" baseline="30000" dirty="0"/>
              <a:t>6</a:t>
            </a:r>
            <a:r>
              <a:rPr lang="en-US" sz="2800" dirty="0"/>
              <a:t>)</a:t>
            </a:r>
          </a:p>
          <a:p>
            <a:r>
              <a:rPr lang="en-US" sz="2800" dirty="0" err="1"/>
              <a:t>y</a:t>
            </a:r>
            <a:r>
              <a:rPr lang="en-US" sz="2800" baseline="-25000" dirty="0" err="1"/>
              <a:t>corrected</a:t>
            </a:r>
            <a:r>
              <a:rPr lang="en-US" sz="2800" dirty="0"/>
              <a:t>=y(1+k</a:t>
            </a:r>
            <a:r>
              <a:rPr lang="en-US" sz="2800" baseline="-25000" dirty="0"/>
              <a:t>1</a:t>
            </a:r>
            <a:r>
              <a:rPr lang="en-US" sz="2800" dirty="0"/>
              <a:t>r</a:t>
            </a:r>
            <a:r>
              <a:rPr lang="en-US" sz="2800" baseline="30000" dirty="0"/>
              <a:t>2</a:t>
            </a:r>
            <a:r>
              <a:rPr lang="en-US" sz="2800" dirty="0"/>
              <a:t> +k</a:t>
            </a:r>
            <a:r>
              <a:rPr lang="en-US" sz="2800" baseline="-25000" dirty="0"/>
              <a:t>2</a:t>
            </a:r>
            <a:r>
              <a:rPr lang="en-US" sz="2800" dirty="0"/>
              <a:t>r</a:t>
            </a:r>
            <a:r>
              <a:rPr lang="en-US" sz="2800" baseline="30000" dirty="0"/>
              <a:t>4</a:t>
            </a:r>
            <a:r>
              <a:rPr lang="en-US" sz="2800" dirty="0"/>
              <a:t>+k</a:t>
            </a:r>
            <a:r>
              <a:rPr lang="en-US" sz="2800" baseline="-25000" dirty="0"/>
              <a:t>3</a:t>
            </a:r>
            <a:r>
              <a:rPr lang="en-US" sz="2800" dirty="0"/>
              <a:t>r</a:t>
            </a:r>
            <a:r>
              <a:rPr lang="en-US" sz="2800" baseline="30000" dirty="0"/>
              <a:t>6</a:t>
            </a:r>
            <a:r>
              <a:rPr lang="en-US" sz="2800" dirty="0"/>
              <a:t>)</a:t>
            </a:r>
          </a:p>
          <a:p>
            <a:endParaRPr lang="en-US" sz="2800" baseline="-25000" dirty="0"/>
          </a:p>
        </p:txBody>
      </p:sp>
      <p:sp>
        <p:nvSpPr>
          <p:cNvPr id="10" name="TextBox 9">
            <a:extLst>
              <a:ext uri="{FF2B5EF4-FFF2-40B4-BE49-F238E27FC236}">
                <a16:creationId xmlns:a16="http://schemas.microsoft.com/office/drawing/2014/main" id="{42769C55-7D35-4D54-B90C-283C36973F55}"/>
              </a:ext>
            </a:extLst>
          </p:cNvPr>
          <p:cNvSpPr txBox="1"/>
          <p:nvPr/>
        </p:nvSpPr>
        <p:spPr>
          <a:xfrm>
            <a:off x="1072055" y="4335224"/>
            <a:ext cx="7133897" cy="954107"/>
          </a:xfrm>
          <a:prstGeom prst="rect">
            <a:avLst/>
          </a:prstGeom>
          <a:noFill/>
        </p:spPr>
        <p:txBody>
          <a:bodyPr wrap="square">
            <a:spAutoFit/>
          </a:bodyPr>
          <a:lstStyle/>
          <a:p>
            <a:r>
              <a:rPr lang="en-US" sz="2800" dirty="0" err="1"/>
              <a:t>x</a:t>
            </a:r>
            <a:r>
              <a:rPr lang="en-US" sz="2800" baseline="-25000" dirty="0" err="1"/>
              <a:t>corrected</a:t>
            </a:r>
            <a:r>
              <a:rPr lang="en-US" sz="2800" dirty="0"/>
              <a:t>=x+ [2p</a:t>
            </a:r>
            <a:r>
              <a:rPr lang="en-US" sz="2800" baseline="-25000" dirty="0"/>
              <a:t>1</a:t>
            </a:r>
            <a:r>
              <a:rPr lang="en-US" sz="2800" dirty="0"/>
              <a:t>xy+p</a:t>
            </a:r>
            <a:r>
              <a:rPr lang="en-US" sz="2800" baseline="-25000" dirty="0"/>
              <a:t>2 </a:t>
            </a:r>
            <a:r>
              <a:rPr lang="en-US" sz="2800" dirty="0"/>
              <a:t>(r</a:t>
            </a:r>
            <a:r>
              <a:rPr lang="en-US" sz="2800" baseline="30000" dirty="0"/>
              <a:t>2</a:t>
            </a:r>
            <a:r>
              <a:rPr lang="en-US" sz="2800" dirty="0"/>
              <a:t>+2x</a:t>
            </a:r>
            <a:r>
              <a:rPr lang="en-US" sz="2800" baseline="30000" dirty="0"/>
              <a:t>2</a:t>
            </a:r>
            <a:r>
              <a:rPr lang="en-US" sz="2800" dirty="0"/>
              <a:t>)]</a:t>
            </a:r>
          </a:p>
          <a:p>
            <a:r>
              <a:rPr lang="en-US" sz="2800" dirty="0" err="1"/>
              <a:t>y</a:t>
            </a:r>
            <a:r>
              <a:rPr lang="en-US" sz="2800" baseline="-25000" dirty="0" err="1"/>
              <a:t>corrected</a:t>
            </a:r>
            <a:r>
              <a:rPr lang="en-US" sz="2800" dirty="0"/>
              <a:t>=y+ [p</a:t>
            </a:r>
            <a:r>
              <a:rPr lang="en-US" sz="2800" baseline="-25000" dirty="0"/>
              <a:t>1</a:t>
            </a:r>
            <a:r>
              <a:rPr lang="en-US" sz="2800" dirty="0"/>
              <a:t>(r</a:t>
            </a:r>
            <a:r>
              <a:rPr lang="en-US" sz="2800" baseline="30000" dirty="0"/>
              <a:t>2</a:t>
            </a:r>
            <a:r>
              <a:rPr lang="en-US" sz="2800" dirty="0"/>
              <a:t>+2y</a:t>
            </a:r>
            <a:r>
              <a:rPr lang="en-US" sz="2800" baseline="30000" dirty="0"/>
              <a:t>2</a:t>
            </a:r>
            <a:r>
              <a:rPr lang="en-US" sz="2800" dirty="0"/>
              <a:t>)+2p</a:t>
            </a:r>
            <a:r>
              <a:rPr lang="en-US" sz="2800" baseline="-25000" dirty="0"/>
              <a:t>2</a:t>
            </a:r>
            <a:r>
              <a:rPr lang="en-US" sz="2800" dirty="0"/>
              <a:t>xy]</a:t>
            </a:r>
          </a:p>
        </p:txBody>
      </p:sp>
    </p:spTree>
    <p:extLst>
      <p:ext uri="{BB962C8B-B14F-4D97-AF65-F5344CB8AC3E}">
        <p14:creationId xmlns:p14="http://schemas.microsoft.com/office/powerpoint/2010/main" val="2250361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r>
              <a:rPr lang="en-US" sz="2000" dirty="0" err="1"/>
              <a:t>Opencv</a:t>
            </a:r>
            <a:r>
              <a:rPr lang="en-US" sz="2000" dirty="0"/>
              <a:t>: Radial distortion coefficients and tangential distortion coefficients</a:t>
            </a:r>
            <a:br>
              <a:rPr lang="en-US" sz="1400" dirty="0"/>
            </a:br>
            <a:r>
              <a:rPr lang="en-US" sz="1400" dirty="0">
                <a:hlinkClick r:id="rId3"/>
              </a:rPr>
              <a:t>https://docs.opencv.org/2.4/modules/calib3d/doc/camera_calibration_and_3d_reconstruction.html</a:t>
            </a:r>
            <a:endParaRPr lang="en-US" sz="1400" dirty="0"/>
          </a:p>
        </p:txBody>
      </p:sp>
      <p:sp>
        <p:nvSpPr>
          <p:cNvPr id="3" name="Content Placeholder 2"/>
          <p:cNvSpPr>
            <a:spLocks noGrp="1"/>
          </p:cNvSpPr>
          <p:nvPr>
            <p:ph idx="1"/>
          </p:nvPr>
        </p:nvSpPr>
        <p:spPr>
          <a:xfrm>
            <a:off x="685800" y="1828800"/>
            <a:ext cx="8324850" cy="1890894"/>
          </a:xfrm>
        </p:spPr>
        <p:txBody>
          <a:bodyPr/>
          <a:lstStyle/>
          <a:p>
            <a:r>
              <a:rPr lang="en-US" sz="2800" dirty="0"/>
              <a:t>Lens distortion:k1, k2, k3, k4, k5, k6 are radial distortion coefficients</a:t>
            </a:r>
          </a:p>
          <a:p>
            <a:r>
              <a:rPr lang="en-US" sz="2800" dirty="0"/>
              <a:t> p1 and p2 are tangential distortion coefficients</a:t>
            </a:r>
          </a:p>
          <a:p>
            <a:r>
              <a:rPr lang="en-US" sz="2800" dirty="0"/>
              <a:t>cv2.calibrationMatrixValues(</a:t>
            </a:r>
            <a:r>
              <a:rPr lang="en-US" sz="2800" dirty="0" err="1"/>
              <a:t>cameraMatrix</a:t>
            </a:r>
            <a:r>
              <a:rPr lang="en-US" sz="2800" dirty="0"/>
              <a:t>, </a:t>
            </a:r>
            <a:r>
              <a:rPr lang="en-US" sz="2800" dirty="0" err="1"/>
              <a:t>imageSize</a:t>
            </a:r>
            <a:r>
              <a:rPr lang="en-US" sz="2800" dirty="0"/>
              <a:t>, </a:t>
            </a:r>
            <a:r>
              <a:rPr lang="en-US" sz="2800" dirty="0" err="1"/>
              <a:t>apertureWidth</a:t>
            </a:r>
            <a:r>
              <a:rPr lang="en-US" sz="2800" dirty="0"/>
              <a:t>, </a:t>
            </a:r>
            <a:r>
              <a:rPr lang="en-US" sz="2800" dirty="0" err="1"/>
              <a:t>apertureHeight</a:t>
            </a:r>
            <a:r>
              <a:rPr lang="en-US" sz="2800" dirty="0"/>
              <a:t>) →output (k1, k2, p1, p2, k3,[ k4, k5, k6]])</a:t>
            </a:r>
          </a:p>
          <a:p>
            <a:r>
              <a:rPr lang="en-US" sz="2800" dirty="0"/>
              <a:t>In </a:t>
            </a:r>
            <a:r>
              <a:rPr lang="en-US" sz="2800" dirty="0" err="1"/>
              <a:t>opencv</a:t>
            </a:r>
            <a:r>
              <a:rPr lang="en-US" sz="2800" i="1" dirty="0"/>
              <a:t>: “All the pixels are previously computed and a look-up table is generated to store the mapping”. From : </a:t>
            </a:r>
            <a:r>
              <a:rPr lang="en-US" sz="2800" dirty="0"/>
              <a:t>An Exact Formula for Calculating Inverse Radial Lens Distortions by Pierre </a:t>
            </a:r>
            <a:r>
              <a:rPr lang="en-US" sz="2800" dirty="0" err="1"/>
              <a:t>Drap</a:t>
            </a:r>
            <a:r>
              <a:rPr lang="en-US" sz="2800" dirty="0"/>
              <a:t>, Julien </a:t>
            </a:r>
            <a:r>
              <a:rPr lang="en-US" sz="2800" dirty="0" err="1"/>
              <a:t>Lefèvre</a:t>
            </a:r>
            <a:endParaRPr lang="en-US" sz="2800" i="1" dirty="0"/>
          </a:p>
        </p:txBody>
      </p:sp>
      <p:sp>
        <p:nvSpPr>
          <p:cNvPr id="5" name="Rectangle 6"/>
          <p:cNvSpPr>
            <a:spLocks noChangeArrowheads="1"/>
          </p:cNvSpPr>
          <p:nvPr/>
        </p:nvSpPr>
        <p:spPr bwMode="auto">
          <a:xfrm>
            <a:off x="4447600" y="-323165"/>
            <a:ext cx="24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anose="020B0604020202020204" pitchFamily="34" charset="0"/>
              </a:rPr>
            </a:br>
            <a:r>
              <a:rPr kumimoji="0" lang="en-US" sz="1800" b="0" i="0" u="none" strike="noStrike" cap="none" normalizeH="0" baseline="0" dirty="0">
                <a:ln>
                  <a:noFill/>
                </a:ln>
                <a:solidFill>
                  <a:schemeClr val="tx1"/>
                </a:solidFill>
                <a:effectLst/>
                <a:latin typeface="Arial" panose="020B0604020202020204" pitchFamily="34" charset="0"/>
              </a:rPr>
              <a:t> </a:t>
            </a:r>
          </a:p>
        </p:txBody>
      </p:sp>
      <p:sp>
        <p:nvSpPr>
          <p:cNvPr id="8" name="Footer Placeholder 7"/>
          <p:cNvSpPr>
            <a:spLocks noGrp="1"/>
          </p:cNvSpPr>
          <p:nvPr>
            <p:ph type="ftr" sz="quarter" idx="11"/>
          </p:nvPr>
        </p:nvSpPr>
        <p:spPr/>
        <p:txBody>
          <a:bodyPr/>
          <a:lstStyle/>
          <a:p>
            <a:r>
              <a:rPr lang="en-US"/>
              <a:t>Cameras v240117a</a:t>
            </a:r>
          </a:p>
        </p:txBody>
      </p:sp>
      <p:sp>
        <p:nvSpPr>
          <p:cNvPr id="9" name="Slide Number Placeholder 8"/>
          <p:cNvSpPr>
            <a:spLocks noGrp="1"/>
          </p:cNvSpPr>
          <p:nvPr>
            <p:ph type="sldNum" sz="quarter" idx="12"/>
          </p:nvPr>
        </p:nvSpPr>
        <p:spPr/>
        <p:txBody>
          <a:bodyPr/>
          <a:lstStyle/>
          <a:p>
            <a:fld id="{A98A55F0-865C-4468-84F3-0E99C1A6C075}" type="slidenum">
              <a:rPr lang="en-US" smtClean="0"/>
              <a:t>75</a:t>
            </a:fld>
            <a:endParaRPr lang="en-US"/>
          </a:p>
        </p:txBody>
      </p:sp>
    </p:spTree>
    <p:extLst>
      <p:ext uri="{BB962C8B-B14F-4D97-AF65-F5344CB8AC3E}">
        <p14:creationId xmlns:p14="http://schemas.microsoft.com/office/powerpoint/2010/main" val="5175180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03"/>
            <a:ext cx="8229600" cy="1143000"/>
          </a:xfrm>
        </p:spPr>
        <p:txBody>
          <a:bodyPr/>
          <a:lstStyle/>
          <a:p>
            <a:pPr algn="l"/>
            <a:r>
              <a:rPr lang="en-US" dirty="0" err="1"/>
              <a:t>Opencv</a:t>
            </a:r>
            <a:r>
              <a:rPr lang="en-US" dirty="0"/>
              <a:t> camera calibration demo</a:t>
            </a:r>
            <a:br>
              <a:rPr lang="en-US" dirty="0"/>
            </a:br>
            <a:r>
              <a:rPr lang="en-US" sz="1400" dirty="0">
                <a:hlinkClick r:id="rId3"/>
              </a:rPr>
              <a:t>https://github.com/opencv/opencv</a:t>
            </a:r>
            <a:r>
              <a:rPr lang="en-US" sz="1400" dirty="0"/>
              <a:t> </a:t>
            </a:r>
            <a:br>
              <a:rPr lang="en-US" sz="1400" dirty="0"/>
            </a:br>
            <a:r>
              <a:rPr lang="en-US" sz="1400" dirty="0">
                <a:hlinkClick r:id="rId4"/>
              </a:rPr>
              <a:t>https://docs.opencv.org/4.x/d4/d94/tutorial_camera_calibration.html</a:t>
            </a:r>
            <a:r>
              <a:rPr lang="en-US" sz="1400" dirty="0"/>
              <a:t> (with demo)</a:t>
            </a:r>
            <a:br>
              <a:rPr lang="en-US" sz="1200" dirty="0"/>
            </a:br>
            <a:r>
              <a:rPr lang="en-US" sz="1200" dirty="0">
                <a:hlinkClick r:id="rId5"/>
              </a:rPr>
              <a:t>https://github.com/ChihaoZhang/camera-calibration-and-image-undistortion</a:t>
            </a:r>
            <a:r>
              <a:rPr lang="en-US" sz="1200" dirty="0"/>
              <a:t>  </a:t>
            </a:r>
            <a:br>
              <a:rPr lang="en-US" sz="1200" dirty="0"/>
            </a:br>
            <a:endParaRPr lang="en-US" dirty="0"/>
          </a:p>
        </p:txBody>
      </p:sp>
      <p:sp>
        <p:nvSpPr>
          <p:cNvPr id="3" name="Content Placeholder 2"/>
          <p:cNvSpPr>
            <a:spLocks noGrp="1"/>
          </p:cNvSpPr>
          <p:nvPr>
            <p:ph sz="half" idx="1"/>
          </p:nvPr>
        </p:nvSpPr>
        <p:spPr/>
        <p:txBody>
          <a:bodyPr/>
          <a:lstStyle/>
          <a:p>
            <a:r>
              <a:rPr lang="en-US" sz="300" dirty="0"/>
              <a:t>#!/usr/bin/env python</a:t>
            </a:r>
          </a:p>
          <a:p>
            <a:endParaRPr lang="en-US" sz="300" dirty="0"/>
          </a:p>
          <a:p>
            <a:r>
              <a:rPr lang="en-US" sz="300" dirty="0"/>
              <a:t>'''</a:t>
            </a:r>
          </a:p>
          <a:p>
            <a:r>
              <a:rPr lang="en-US" sz="300" dirty="0"/>
              <a:t>camera calibration for distorted images with chess board samples</a:t>
            </a:r>
          </a:p>
          <a:p>
            <a:r>
              <a:rPr lang="en-US" sz="300" dirty="0"/>
              <a:t>reads distorted images, calculates the calibration and write undistorted images</a:t>
            </a:r>
          </a:p>
          <a:p>
            <a:endParaRPr lang="en-US" sz="300" dirty="0"/>
          </a:p>
          <a:p>
            <a:r>
              <a:rPr lang="en-US" sz="300" dirty="0"/>
              <a:t>usage:</a:t>
            </a:r>
          </a:p>
          <a:p>
            <a:r>
              <a:rPr lang="en-US" sz="300" dirty="0"/>
              <a:t>    calibrate.py [--debug &lt;output path&gt;] [--</a:t>
            </a:r>
            <a:r>
              <a:rPr lang="en-US" sz="300" dirty="0" err="1"/>
              <a:t>square_size</a:t>
            </a:r>
            <a:r>
              <a:rPr lang="en-US" sz="300" dirty="0"/>
              <a:t>] [&lt;image mask&gt;]</a:t>
            </a:r>
          </a:p>
          <a:p>
            <a:endParaRPr lang="en-US" sz="300" dirty="0"/>
          </a:p>
          <a:p>
            <a:r>
              <a:rPr lang="en-US" sz="300" dirty="0"/>
              <a:t>default values:</a:t>
            </a:r>
          </a:p>
          <a:p>
            <a:r>
              <a:rPr lang="en-US" sz="300" dirty="0"/>
              <a:t>    --debug:    ./output/</a:t>
            </a:r>
          </a:p>
          <a:p>
            <a:r>
              <a:rPr lang="en-US" sz="300" dirty="0"/>
              <a:t>    --</a:t>
            </a:r>
            <a:r>
              <a:rPr lang="en-US" sz="300" dirty="0" err="1"/>
              <a:t>square_size</a:t>
            </a:r>
            <a:r>
              <a:rPr lang="en-US" sz="300" dirty="0"/>
              <a:t>: 1.0</a:t>
            </a:r>
          </a:p>
          <a:p>
            <a:r>
              <a:rPr lang="en-US" sz="300" dirty="0"/>
              <a:t>    &lt;image mask&gt; defaults to ../data/left*.jpg</a:t>
            </a:r>
          </a:p>
          <a:p>
            <a:r>
              <a:rPr lang="en-US" sz="300" dirty="0"/>
              <a:t>'''</a:t>
            </a:r>
          </a:p>
          <a:p>
            <a:endParaRPr lang="en-US" sz="300" dirty="0"/>
          </a:p>
          <a:p>
            <a:r>
              <a:rPr lang="en-US" sz="300" dirty="0"/>
              <a:t># Python 2/3 compatibility</a:t>
            </a:r>
          </a:p>
          <a:p>
            <a:r>
              <a:rPr lang="en-US" sz="300" dirty="0"/>
              <a:t>from __future__ import </a:t>
            </a:r>
            <a:r>
              <a:rPr lang="en-US" sz="300" dirty="0" err="1"/>
              <a:t>print_function</a:t>
            </a:r>
            <a:endParaRPr lang="en-US" sz="300" dirty="0"/>
          </a:p>
          <a:p>
            <a:endParaRPr lang="en-US" sz="300" dirty="0"/>
          </a:p>
          <a:p>
            <a:r>
              <a:rPr lang="en-US" sz="300" dirty="0"/>
              <a:t>import </a:t>
            </a:r>
            <a:r>
              <a:rPr lang="en-US" sz="300" dirty="0" err="1"/>
              <a:t>numpy</a:t>
            </a:r>
            <a:r>
              <a:rPr lang="en-US" sz="300" dirty="0"/>
              <a:t> as np</a:t>
            </a:r>
          </a:p>
          <a:p>
            <a:r>
              <a:rPr lang="en-US" sz="300" dirty="0"/>
              <a:t>import cv2 as cv</a:t>
            </a:r>
          </a:p>
          <a:p>
            <a:endParaRPr lang="en-US" sz="300" dirty="0"/>
          </a:p>
          <a:p>
            <a:r>
              <a:rPr lang="en-US" sz="300" dirty="0"/>
              <a:t># local modules</a:t>
            </a:r>
          </a:p>
          <a:p>
            <a:r>
              <a:rPr lang="en-US" sz="300" dirty="0"/>
              <a:t>from common import </a:t>
            </a:r>
            <a:r>
              <a:rPr lang="en-US" sz="300" dirty="0" err="1"/>
              <a:t>splitfn</a:t>
            </a:r>
            <a:endParaRPr lang="en-US" sz="300" dirty="0"/>
          </a:p>
          <a:p>
            <a:endParaRPr lang="en-US" sz="300" dirty="0"/>
          </a:p>
          <a:p>
            <a:r>
              <a:rPr lang="en-US" sz="300" dirty="0"/>
              <a:t># built-in modules</a:t>
            </a:r>
          </a:p>
          <a:p>
            <a:r>
              <a:rPr lang="en-US" sz="300" dirty="0"/>
              <a:t>import </a:t>
            </a:r>
            <a:r>
              <a:rPr lang="en-US" sz="300" dirty="0" err="1"/>
              <a:t>os</a:t>
            </a:r>
            <a:endParaRPr lang="en-US" sz="300" dirty="0"/>
          </a:p>
          <a:p>
            <a:endParaRPr lang="en-US" sz="300" dirty="0"/>
          </a:p>
          <a:p>
            <a:r>
              <a:rPr lang="en-US" sz="300" dirty="0"/>
              <a:t>def main():</a:t>
            </a:r>
          </a:p>
          <a:p>
            <a:r>
              <a:rPr lang="en-US" sz="300" dirty="0"/>
              <a:t>    import sys</a:t>
            </a:r>
          </a:p>
          <a:p>
            <a:r>
              <a:rPr lang="en-US" sz="300" dirty="0"/>
              <a:t>    import </a:t>
            </a:r>
            <a:r>
              <a:rPr lang="en-US" sz="300" dirty="0" err="1"/>
              <a:t>getopt</a:t>
            </a:r>
            <a:endParaRPr lang="en-US" sz="300" dirty="0"/>
          </a:p>
          <a:p>
            <a:r>
              <a:rPr lang="en-US" sz="300" dirty="0"/>
              <a:t>    from glob import glob</a:t>
            </a:r>
          </a:p>
          <a:p>
            <a:endParaRPr lang="en-US" sz="300" dirty="0"/>
          </a:p>
          <a:p>
            <a:r>
              <a:rPr lang="en-US" sz="300" dirty="0"/>
              <a:t>    </a:t>
            </a:r>
            <a:r>
              <a:rPr lang="en-US" sz="300" dirty="0" err="1"/>
              <a:t>args</a:t>
            </a:r>
            <a:r>
              <a:rPr lang="en-US" sz="300" dirty="0"/>
              <a:t>, </a:t>
            </a:r>
            <a:r>
              <a:rPr lang="en-US" sz="300" dirty="0" err="1"/>
              <a:t>img_mask</a:t>
            </a:r>
            <a:r>
              <a:rPr lang="en-US" sz="300" dirty="0"/>
              <a:t> = </a:t>
            </a:r>
            <a:r>
              <a:rPr lang="en-US" sz="300" dirty="0" err="1"/>
              <a:t>getopt.getopt</a:t>
            </a:r>
            <a:r>
              <a:rPr lang="en-US" sz="300" dirty="0"/>
              <a:t>(</a:t>
            </a:r>
            <a:r>
              <a:rPr lang="en-US" sz="300" dirty="0" err="1"/>
              <a:t>sys.argv</a:t>
            </a:r>
            <a:r>
              <a:rPr lang="en-US" sz="300" dirty="0"/>
              <a:t>[1:], '', ['debug=', '</a:t>
            </a:r>
            <a:r>
              <a:rPr lang="en-US" sz="300" dirty="0" err="1"/>
              <a:t>square_size</a:t>
            </a:r>
            <a:r>
              <a:rPr lang="en-US" sz="300" dirty="0"/>
              <a:t>=', 'threads='])</a:t>
            </a:r>
          </a:p>
          <a:p>
            <a:r>
              <a:rPr lang="en-US" sz="300" dirty="0"/>
              <a:t>    </a:t>
            </a:r>
            <a:r>
              <a:rPr lang="en-US" sz="300" dirty="0" err="1"/>
              <a:t>args</a:t>
            </a:r>
            <a:r>
              <a:rPr lang="en-US" sz="300" dirty="0"/>
              <a:t> = </a:t>
            </a:r>
            <a:r>
              <a:rPr lang="en-US" sz="300" dirty="0" err="1"/>
              <a:t>dict</a:t>
            </a:r>
            <a:r>
              <a:rPr lang="en-US" sz="300" dirty="0"/>
              <a:t>(</a:t>
            </a:r>
            <a:r>
              <a:rPr lang="en-US" sz="300" dirty="0" err="1"/>
              <a:t>args</a:t>
            </a:r>
            <a:r>
              <a:rPr lang="en-US" sz="300" dirty="0"/>
              <a:t>)</a:t>
            </a:r>
          </a:p>
          <a:p>
            <a:r>
              <a:rPr lang="en-US" sz="300" dirty="0"/>
              <a:t>    </a:t>
            </a:r>
            <a:r>
              <a:rPr lang="en-US" sz="300" dirty="0" err="1"/>
              <a:t>args.setdefault</a:t>
            </a:r>
            <a:r>
              <a:rPr lang="en-US" sz="300" dirty="0"/>
              <a:t>('--debug', './output/')</a:t>
            </a:r>
          </a:p>
          <a:p>
            <a:r>
              <a:rPr lang="en-US" sz="300" dirty="0"/>
              <a:t>    </a:t>
            </a:r>
            <a:r>
              <a:rPr lang="en-US" sz="300" dirty="0" err="1"/>
              <a:t>args.setdefault</a:t>
            </a:r>
            <a:r>
              <a:rPr lang="en-US" sz="300" dirty="0"/>
              <a:t>('--</a:t>
            </a:r>
            <a:r>
              <a:rPr lang="en-US" sz="300" dirty="0" err="1"/>
              <a:t>square_size</a:t>
            </a:r>
            <a:r>
              <a:rPr lang="en-US" sz="300" dirty="0"/>
              <a:t>', 1.0)</a:t>
            </a:r>
          </a:p>
          <a:p>
            <a:r>
              <a:rPr lang="en-US" sz="300" dirty="0"/>
              <a:t>    </a:t>
            </a:r>
            <a:r>
              <a:rPr lang="en-US" sz="300" dirty="0" err="1"/>
              <a:t>args.setdefault</a:t>
            </a:r>
            <a:r>
              <a:rPr lang="en-US" sz="300" dirty="0"/>
              <a:t>('--threads', 4)</a:t>
            </a:r>
          </a:p>
          <a:p>
            <a:r>
              <a:rPr lang="en-US" sz="300" dirty="0"/>
              <a:t>    if not </a:t>
            </a:r>
            <a:r>
              <a:rPr lang="en-US" sz="300" dirty="0" err="1"/>
              <a:t>img_mask</a:t>
            </a:r>
            <a:r>
              <a:rPr lang="en-US" sz="300" dirty="0"/>
              <a:t>:</a:t>
            </a:r>
          </a:p>
          <a:p>
            <a:r>
              <a:rPr lang="en-US" sz="300" dirty="0"/>
              <a:t>        </a:t>
            </a:r>
            <a:r>
              <a:rPr lang="en-US" sz="300" dirty="0" err="1"/>
              <a:t>img_mask</a:t>
            </a:r>
            <a:r>
              <a:rPr lang="en-US" sz="300" dirty="0"/>
              <a:t> = '../data/left??.jpg'  # default</a:t>
            </a:r>
          </a:p>
          <a:p>
            <a:r>
              <a:rPr lang="en-US" sz="300" dirty="0"/>
              <a:t>        #img_mask = '../</a:t>
            </a:r>
            <a:r>
              <a:rPr lang="en-US" sz="300" dirty="0" err="1"/>
              <a:t>calimg</a:t>
            </a:r>
            <a:r>
              <a:rPr lang="en-US" sz="300" dirty="0"/>
              <a:t>/</a:t>
            </a:r>
            <a:r>
              <a:rPr lang="en-US" sz="300" dirty="0" err="1"/>
              <a:t>calimg</a:t>
            </a:r>
            <a:r>
              <a:rPr lang="en-US" sz="300" dirty="0"/>
              <a:t>??.jpg'  # default</a:t>
            </a:r>
          </a:p>
          <a:p>
            <a:r>
              <a:rPr lang="en-US" sz="300" dirty="0"/>
              <a:t>        </a:t>
            </a:r>
          </a:p>
          <a:p>
            <a:r>
              <a:rPr lang="en-US" sz="300" dirty="0"/>
              <a:t>    else:</a:t>
            </a:r>
          </a:p>
          <a:p>
            <a:r>
              <a:rPr lang="en-US" sz="300" dirty="0"/>
              <a:t>        </a:t>
            </a:r>
            <a:r>
              <a:rPr lang="en-US" sz="300" dirty="0" err="1"/>
              <a:t>img_mask</a:t>
            </a:r>
            <a:r>
              <a:rPr lang="en-US" sz="300" dirty="0"/>
              <a:t> = </a:t>
            </a:r>
            <a:r>
              <a:rPr lang="en-US" sz="300" dirty="0" err="1"/>
              <a:t>img_mask</a:t>
            </a:r>
            <a:r>
              <a:rPr lang="en-US" sz="300" dirty="0"/>
              <a:t>[0]</a:t>
            </a:r>
          </a:p>
          <a:p>
            <a:endParaRPr lang="en-US" sz="300" dirty="0"/>
          </a:p>
          <a:p>
            <a:r>
              <a:rPr lang="en-US" sz="300" dirty="0"/>
              <a:t>    </a:t>
            </a:r>
            <a:r>
              <a:rPr lang="en-US" sz="300" dirty="0" err="1"/>
              <a:t>img_names</a:t>
            </a:r>
            <a:r>
              <a:rPr lang="en-US" sz="300" dirty="0"/>
              <a:t> = glob(</a:t>
            </a:r>
            <a:r>
              <a:rPr lang="en-US" sz="300" dirty="0" err="1"/>
              <a:t>img_mask</a:t>
            </a:r>
            <a:r>
              <a:rPr lang="en-US" sz="300" dirty="0"/>
              <a:t>)</a:t>
            </a:r>
          </a:p>
          <a:p>
            <a:r>
              <a:rPr lang="en-US" sz="300" dirty="0"/>
              <a:t>    </a:t>
            </a:r>
            <a:r>
              <a:rPr lang="en-US" sz="300" dirty="0" err="1"/>
              <a:t>debug_dir</a:t>
            </a:r>
            <a:r>
              <a:rPr lang="en-US" sz="300" dirty="0"/>
              <a:t> = </a:t>
            </a:r>
            <a:r>
              <a:rPr lang="en-US" sz="300" dirty="0" err="1"/>
              <a:t>args.get</a:t>
            </a:r>
            <a:r>
              <a:rPr lang="en-US" sz="300" dirty="0"/>
              <a:t>('--debug')</a:t>
            </a:r>
          </a:p>
          <a:p>
            <a:r>
              <a:rPr lang="en-US" sz="300" dirty="0"/>
              <a:t>    if </a:t>
            </a:r>
            <a:r>
              <a:rPr lang="en-US" sz="300" dirty="0" err="1"/>
              <a:t>debug_dir</a:t>
            </a:r>
            <a:r>
              <a:rPr lang="en-US" sz="300" dirty="0"/>
              <a:t> and not </a:t>
            </a:r>
            <a:r>
              <a:rPr lang="en-US" sz="300" dirty="0" err="1"/>
              <a:t>os.path.isdir</a:t>
            </a:r>
            <a:r>
              <a:rPr lang="en-US" sz="300" dirty="0"/>
              <a:t>(</a:t>
            </a:r>
            <a:r>
              <a:rPr lang="en-US" sz="300" dirty="0" err="1"/>
              <a:t>debug_dir</a:t>
            </a:r>
            <a:r>
              <a:rPr lang="en-US" sz="300" dirty="0"/>
              <a:t>):</a:t>
            </a:r>
          </a:p>
          <a:p>
            <a:r>
              <a:rPr lang="en-US" sz="300" dirty="0"/>
              <a:t>        </a:t>
            </a:r>
            <a:r>
              <a:rPr lang="en-US" sz="300" dirty="0" err="1"/>
              <a:t>os.mkdir</a:t>
            </a:r>
            <a:r>
              <a:rPr lang="en-US" sz="300" dirty="0"/>
              <a:t>(</a:t>
            </a:r>
            <a:r>
              <a:rPr lang="en-US" sz="300" dirty="0" err="1"/>
              <a:t>debug_dir</a:t>
            </a:r>
            <a:r>
              <a:rPr lang="en-US" sz="300" dirty="0"/>
              <a:t>)</a:t>
            </a:r>
          </a:p>
          <a:p>
            <a:r>
              <a:rPr lang="en-US" sz="300" dirty="0"/>
              <a:t>    </a:t>
            </a:r>
            <a:r>
              <a:rPr lang="en-US" sz="300" dirty="0" err="1"/>
              <a:t>square_size</a:t>
            </a:r>
            <a:r>
              <a:rPr lang="en-US" sz="300" dirty="0"/>
              <a:t> = float(</a:t>
            </a:r>
            <a:r>
              <a:rPr lang="en-US" sz="300" dirty="0" err="1"/>
              <a:t>args.get</a:t>
            </a:r>
            <a:r>
              <a:rPr lang="en-US" sz="300" dirty="0"/>
              <a:t>('--</a:t>
            </a:r>
            <a:r>
              <a:rPr lang="en-US" sz="300" dirty="0" err="1"/>
              <a:t>square_size</a:t>
            </a:r>
            <a:r>
              <a:rPr lang="en-US" sz="300" dirty="0"/>
              <a:t>'))</a:t>
            </a:r>
          </a:p>
          <a:p>
            <a:endParaRPr lang="en-US" sz="300" dirty="0"/>
          </a:p>
          <a:p>
            <a:r>
              <a:rPr lang="en-US" sz="300" dirty="0"/>
              <a:t>    </a:t>
            </a:r>
            <a:r>
              <a:rPr lang="en-US" sz="300" dirty="0" err="1"/>
              <a:t>pattern_size</a:t>
            </a:r>
            <a:r>
              <a:rPr lang="en-US" sz="300" dirty="0"/>
              <a:t> = (9, 6)</a:t>
            </a:r>
          </a:p>
          <a:p>
            <a:r>
              <a:rPr lang="en-US" sz="300" dirty="0"/>
              <a:t>    </a:t>
            </a:r>
            <a:r>
              <a:rPr lang="en-US" sz="300" dirty="0" err="1"/>
              <a:t>pattern_points</a:t>
            </a:r>
            <a:r>
              <a:rPr lang="en-US" sz="300" dirty="0"/>
              <a:t> = </a:t>
            </a:r>
            <a:r>
              <a:rPr lang="en-US" sz="300" dirty="0" err="1"/>
              <a:t>np.zeros</a:t>
            </a:r>
            <a:r>
              <a:rPr lang="en-US" sz="300" dirty="0"/>
              <a:t>((</a:t>
            </a:r>
            <a:r>
              <a:rPr lang="en-US" sz="300" dirty="0" err="1"/>
              <a:t>np.prod</a:t>
            </a:r>
            <a:r>
              <a:rPr lang="en-US" sz="300" dirty="0"/>
              <a:t>(</a:t>
            </a:r>
            <a:r>
              <a:rPr lang="en-US" sz="300" dirty="0" err="1"/>
              <a:t>pattern_size</a:t>
            </a:r>
            <a:r>
              <a:rPr lang="en-US" sz="300" dirty="0"/>
              <a:t>), 3), np.float32)</a:t>
            </a:r>
          </a:p>
          <a:p>
            <a:r>
              <a:rPr lang="en-US" sz="300" dirty="0"/>
              <a:t>    </a:t>
            </a:r>
            <a:r>
              <a:rPr lang="en-US" sz="300" dirty="0" err="1"/>
              <a:t>pattern_points</a:t>
            </a:r>
            <a:r>
              <a:rPr lang="en-US" sz="300" dirty="0"/>
              <a:t>[:, :2] = </a:t>
            </a:r>
            <a:r>
              <a:rPr lang="en-US" sz="300" dirty="0" err="1"/>
              <a:t>np.indices</a:t>
            </a:r>
            <a:r>
              <a:rPr lang="en-US" sz="300" dirty="0"/>
              <a:t>(</a:t>
            </a:r>
            <a:r>
              <a:rPr lang="en-US" sz="300" dirty="0" err="1"/>
              <a:t>pattern_size</a:t>
            </a:r>
            <a:r>
              <a:rPr lang="en-US" sz="300" dirty="0"/>
              <a:t>).</a:t>
            </a:r>
            <a:r>
              <a:rPr lang="en-US" sz="300" dirty="0" err="1"/>
              <a:t>T.reshape</a:t>
            </a:r>
            <a:r>
              <a:rPr lang="en-US" sz="300" dirty="0"/>
              <a:t>(-1, 2)</a:t>
            </a:r>
          </a:p>
          <a:p>
            <a:r>
              <a:rPr lang="en-US" sz="300" dirty="0"/>
              <a:t>    </a:t>
            </a:r>
            <a:r>
              <a:rPr lang="en-US" sz="300" dirty="0" err="1"/>
              <a:t>pattern_points</a:t>
            </a:r>
            <a:r>
              <a:rPr lang="en-US" sz="300" dirty="0"/>
              <a:t> *= </a:t>
            </a:r>
            <a:r>
              <a:rPr lang="en-US" sz="300" dirty="0" err="1"/>
              <a:t>square_size</a:t>
            </a:r>
            <a:endParaRPr lang="en-US" sz="300" dirty="0"/>
          </a:p>
          <a:p>
            <a:endParaRPr lang="en-US" sz="300" dirty="0"/>
          </a:p>
          <a:p>
            <a:r>
              <a:rPr lang="en-US" sz="300" dirty="0"/>
              <a:t>    </a:t>
            </a:r>
            <a:r>
              <a:rPr lang="en-US" sz="300" dirty="0" err="1"/>
              <a:t>obj_points</a:t>
            </a:r>
            <a:r>
              <a:rPr lang="en-US" sz="300" dirty="0"/>
              <a:t> = []</a:t>
            </a:r>
          </a:p>
          <a:p>
            <a:r>
              <a:rPr lang="en-US" sz="300" dirty="0"/>
              <a:t>    </a:t>
            </a:r>
            <a:r>
              <a:rPr lang="en-US" sz="300" dirty="0" err="1"/>
              <a:t>img_points</a:t>
            </a:r>
            <a:r>
              <a:rPr lang="en-US" sz="300" dirty="0"/>
              <a:t> = []</a:t>
            </a:r>
          </a:p>
          <a:p>
            <a:r>
              <a:rPr lang="en-US" sz="300" dirty="0"/>
              <a:t>    h, w = </a:t>
            </a:r>
            <a:r>
              <a:rPr lang="en-US" sz="300" dirty="0" err="1"/>
              <a:t>cv.imread</a:t>
            </a:r>
            <a:r>
              <a:rPr lang="en-US" sz="300" dirty="0"/>
              <a:t>(</a:t>
            </a:r>
            <a:r>
              <a:rPr lang="en-US" sz="300" dirty="0" err="1"/>
              <a:t>img_names</a:t>
            </a:r>
            <a:r>
              <a:rPr lang="en-US" sz="300" dirty="0"/>
              <a:t>[0], </a:t>
            </a:r>
            <a:r>
              <a:rPr lang="en-US" sz="300" dirty="0" err="1"/>
              <a:t>cv.IMREAD_GRAYSCALE</a:t>
            </a:r>
            <a:r>
              <a:rPr lang="en-US" sz="300" dirty="0"/>
              <a:t>).shape[:2]  # TODO: use </a:t>
            </a:r>
            <a:r>
              <a:rPr lang="en-US" sz="300" dirty="0" err="1"/>
              <a:t>imquery</a:t>
            </a:r>
            <a:r>
              <a:rPr lang="en-US" sz="300" dirty="0"/>
              <a:t> call to retrieve results</a:t>
            </a:r>
          </a:p>
          <a:p>
            <a:endParaRPr lang="en-US" sz="300" dirty="0"/>
          </a:p>
          <a:p>
            <a:r>
              <a:rPr lang="en-US" sz="300" dirty="0"/>
              <a:t>    def </a:t>
            </a:r>
            <a:r>
              <a:rPr lang="en-US" sz="300" dirty="0" err="1"/>
              <a:t>processImage</a:t>
            </a:r>
            <a:r>
              <a:rPr lang="en-US" sz="300" dirty="0"/>
              <a:t>(</a:t>
            </a:r>
            <a:r>
              <a:rPr lang="en-US" sz="300" dirty="0" err="1"/>
              <a:t>fn</a:t>
            </a:r>
            <a:r>
              <a:rPr lang="en-US" sz="300" dirty="0"/>
              <a:t>):</a:t>
            </a:r>
          </a:p>
          <a:p>
            <a:r>
              <a:rPr lang="en-US" sz="300" dirty="0"/>
              <a:t>        print('processing %s... ' % </a:t>
            </a:r>
            <a:r>
              <a:rPr lang="en-US" sz="300" dirty="0" err="1"/>
              <a:t>fn</a:t>
            </a:r>
            <a:r>
              <a:rPr lang="en-US" sz="300" dirty="0"/>
              <a:t>)</a:t>
            </a:r>
          </a:p>
          <a:p>
            <a:r>
              <a:rPr lang="en-US" sz="300" dirty="0"/>
              <a:t>        </a:t>
            </a:r>
            <a:r>
              <a:rPr lang="en-US" sz="300" dirty="0" err="1"/>
              <a:t>img</a:t>
            </a:r>
            <a:r>
              <a:rPr lang="en-US" sz="300" dirty="0"/>
              <a:t> = </a:t>
            </a:r>
            <a:r>
              <a:rPr lang="en-US" sz="300" dirty="0" err="1"/>
              <a:t>cv.imread</a:t>
            </a:r>
            <a:r>
              <a:rPr lang="en-US" sz="300" dirty="0"/>
              <a:t>(</a:t>
            </a:r>
            <a:r>
              <a:rPr lang="en-US" sz="300" dirty="0" err="1"/>
              <a:t>fn</a:t>
            </a:r>
            <a:r>
              <a:rPr lang="en-US" sz="300" dirty="0"/>
              <a:t>, 0)</a:t>
            </a:r>
          </a:p>
          <a:p>
            <a:r>
              <a:rPr lang="en-US" sz="300" dirty="0"/>
              <a:t>        if </a:t>
            </a:r>
            <a:r>
              <a:rPr lang="en-US" sz="300" dirty="0" err="1"/>
              <a:t>img</a:t>
            </a:r>
            <a:r>
              <a:rPr lang="en-US" sz="300" dirty="0"/>
              <a:t> is None:</a:t>
            </a:r>
          </a:p>
          <a:p>
            <a:r>
              <a:rPr lang="en-US" sz="300" dirty="0"/>
              <a:t>            print("Failed to load", </a:t>
            </a:r>
            <a:r>
              <a:rPr lang="en-US" sz="300" dirty="0" err="1"/>
              <a:t>fn</a:t>
            </a:r>
            <a:r>
              <a:rPr lang="en-US" sz="300" dirty="0"/>
              <a:t>)</a:t>
            </a:r>
          </a:p>
          <a:p>
            <a:r>
              <a:rPr lang="en-US" sz="300" dirty="0"/>
              <a:t>            return None</a:t>
            </a:r>
          </a:p>
          <a:p>
            <a:endParaRPr lang="en-US" sz="300" dirty="0"/>
          </a:p>
          <a:p>
            <a:r>
              <a:rPr lang="en-US" sz="300" dirty="0"/>
              <a:t>        assert w == </a:t>
            </a:r>
            <a:r>
              <a:rPr lang="en-US" sz="300" dirty="0" err="1"/>
              <a:t>img.shape</a:t>
            </a:r>
            <a:r>
              <a:rPr lang="en-US" sz="300" dirty="0"/>
              <a:t>[1] and h == </a:t>
            </a:r>
            <a:r>
              <a:rPr lang="en-US" sz="300" dirty="0" err="1"/>
              <a:t>img.shape</a:t>
            </a:r>
            <a:r>
              <a:rPr lang="en-US" sz="300" dirty="0"/>
              <a:t>[0], ("size: %d x %d ... " % (</a:t>
            </a:r>
            <a:r>
              <a:rPr lang="en-US" sz="300" dirty="0" err="1"/>
              <a:t>img.shape</a:t>
            </a:r>
            <a:r>
              <a:rPr lang="en-US" sz="300" dirty="0"/>
              <a:t>[1], </a:t>
            </a:r>
            <a:r>
              <a:rPr lang="en-US" sz="300" dirty="0" err="1"/>
              <a:t>img.shape</a:t>
            </a:r>
            <a:r>
              <a:rPr lang="en-US" sz="300" dirty="0"/>
              <a:t>[0]))</a:t>
            </a:r>
          </a:p>
          <a:p>
            <a:r>
              <a:rPr lang="en-US" sz="300" dirty="0"/>
              <a:t>        found, corners = </a:t>
            </a:r>
            <a:r>
              <a:rPr lang="en-US" sz="300" dirty="0" err="1"/>
              <a:t>cv.findChessboardCorners</a:t>
            </a:r>
            <a:r>
              <a:rPr lang="en-US" sz="300" dirty="0"/>
              <a:t>(</a:t>
            </a:r>
            <a:r>
              <a:rPr lang="en-US" sz="300" dirty="0" err="1"/>
              <a:t>img</a:t>
            </a:r>
            <a:r>
              <a:rPr lang="en-US" sz="300" dirty="0"/>
              <a:t>, </a:t>
            </a:r>
            <a:r>
              <a:rPr lang="en-US" sz="300" dirty="0" err="1"/>
              <a:t>pattern_size</a:t>
            </a:r>
            <a:r>
              <a:rPr lang="en-US" sz="300" dirty="0"/>
              <a:t>)</a:t>
            </a:r>
          </a:p>
          <a:p>
            <a:r>
              <a:rPr lang="en-US" sz="300" dirty="0"/>
              <a:t>        if found:</a:t>
            </a:r>
          </a:p>
          <a:p>
            <a:r>
              <a:rPr lang="en-US" sz="300" dirty="0"/>
              <a:t>            term = (</a:t>
            </a:r>
            <a:r>
              <a:rPr lang="en-US" sz="300" dirty="0" err="1"/>
              <a:t>cv.TERM_CRITERIA_EPS</a:t>
            </a:r>
            <a:r>
              <a:rPr lang="en-US" sz="300" dirty="0"/>
              <a:t> + </a:t>
            </a:r>
            <a:r>
              <a:rPr lang="en-US" sz="300" dirty="0" err="1"/>
              <a:t>cv.TERM_CRITERIA_COUNT</a:t>
            </a:r>
            <a:r>
              <a:rPr lang="en-US" sz="300" dirty="0"/>
              <a:t>, 30, 0.1)</a:t>
            </a:r>
          </a:p>
          <a:p>
            <a:r>
              <a:rPr lang="en-US" sz="300" dirty="0"/>
              <a:t>            </a:t>
            </a:r>
            <a:r>
              <a:rPr lang="en-US" sz="300" dirty="0" err="1"/>
              <a:t>cv.cornerSubPix</a:t>
            </a:r>
            <a:r>
              <a:rPr lang="en-US" sz="300" dirty="0"/>
              <a:t>(</a:t>
            </a:r>
            <a:r>
              <a:rPr lang="en-US" sz="300" dirty="0" err="1"/>
              <a:t>img</a:t>
            </a:r>
            <a:r>
              <a:rPr lang="en-US" sz="300" dirty="0"/>
              <a:t>, corners, (5, 5), (-1, -1), term)</a:t>
            </a:r>
          </a:p>
          <a:p>
            <a:endParaRPr lang="en-US" sz="300" dirty="0"/>
          </a:p>
          <a:p>
            <a:r>
              <a:rPr lang="en-US" sz="300" dirty="0"/>
              <a:t>        if </a:t>
            </a:r>
            <a:r>
              <a:rPr lang="en-US" sz="300" dirty="0" err="1"/>
              <a:t>debug_dir</a:t>
            </a:r>
            <a:r>
              <a:rPr lang="en-US" sz="300" dirty="0"/>
              <a:t>:</a:t>
            </a:r>
          </a:p>
          <a:p>
            <a:r>
              <a:rPr lang="en-US" sz="300" dirty="0"/>
              <a:t>            vis = </a:t>
            </a:r>
            <a:r>
              <a:rPr lang="en-US" sz="300" dirty="0" err="1"/>
              <a:t>cv.cvtColor</a:t>
            </a:r>
            <a:r>
              <a:rPr lang="en-US" sz="300" dirty="0"/>
              <a:t>(</a:t>
            </a:r>
            <a:r>
              <a:rPr lang="en-US" sz="300" dirty="0" err="1"/>
              <a:t>img</a:t>
            </a:r>
            <a:r>
              <a:rPr lang="en-US" sz="300" dirty="0"/>
              <a:t>, cv.COLOR_GRAY2BGR)</a:t>
            </a:r>
          </a:p>
          <a:p>
            <a:r>
              <a:rPr lang="en-US" sz="300" dirty="0"/>
              <a:t>            </a:t>
            </a:r>
            <a:r>
              <a:rPr lang="en-US" sz="300" dirty="0" err="1"/>
              <a:t>cv.drawChessboardCorners</a:t>
            </a:r>
            <a:r>
              <a:rPr lang="en-US" sz="300" dirty="0"/>
              <a:t>(vis, </a:t>
            </a:r>
            <a:r>
              <a:rPr lang="en-US" sz="300" dirty="0" err="1"/>
              <a:t>pattern_size</a:t>
            </a:r>
            <a:r>
              <a:rPr lang="en-US" sz="300" dirty="0"/>
              <a:t>, corners, found)</a:t>
            </a:r>
          </a:p>
          <a:p>
            <a:r>
              <a:rPr lang="en-US" sz="300" dirty="0"/>
              <a:t>            _path, name, _</a:t>
            </a:r>
            <a:r>
              <a:rPr lang="en-US" sz="300" dirty="0" err="1"/>
              <a:t>ext</a:t>
            </a:r>
            <a:r>
              <a:rPr lang="en-US" sz="300" dirty="0"/>
              <a:t> = </a:t>
            </a:r>
            <a:r>
              <a:rPr lang="en-US" sz="300" dirty="0" err="1"/>
              <a:t>splitfn</a:t>
            </a:r>
            <a:r>
              <a:rPr lang="en-US" sz="300" dirty="0"/>
              <a:t>(</a:t>
            </a:r>
            <a:r>
              <a:rPr lang="en-US" sz="300" dirty="0" err="1"/>
              <a:t>fn</a:t>
            </a:r>
            <a:r>
              <a:rPr lang="en-US" sz="300" dirty="0"/>
              <a:t>)</a:t>
            </a:r>
          </a:p>
          <a:p>
            <a:r>
              <a:rPr lang="en-US" sz="300" dirty="0"/>
              <a:t>            </a:t>
            </a:r>
            <a:r>
              <a:rPr lang="en-US" sz="300" dirty="0" err="1"/>
              <a:t>outfile</a:t>
            </a:r>
            <a:r>
              <a:rPr lang="en-US" sz="300" dirty="0"/>
              <a:t> = </a:t>
            </a:r>
            <a:r>
              <a:rPr lang="en-US" sz="300" dirty="0" err="1"/>
              <a:t>os.path.join</a:t>
            </a:r>
            <a:r>
              <a:rPr lang="en-US" sz="300" dirty="0"/>
              <a:t>(</a:t>
            </a:r>
            <a:r>
              <a:rPr lang="en-US" sz="300" dirty="0" err="1"/>
              <a:t>debug_dir</a:t>
            </a:r>
            <a:r>
              <a:rPr lang="en-US" sz="300" dirty="0"/>
              <a:t>, name + '_chess.png')</a:t>
            </a:r>
          </a:p>
          <a:p>
            <a:r>
              <a:rPr lang="en-US" sz="300" dirty="0"/>
              <a:t>            </a:t>
            </a:r>
            <a:r>
              <a:rPr lang="en-US" sz="300" dirty="0" err="1"/>
              <a:t>cv.imwrite</a:t>
            </a:r>
            <a:r>
              <a:rPr lang="en-US" sz="300" dirty="0"/>
              <a:t>(</a:t>
            </a:r>
            <a:r>
              <a:rPr lang="en-US" sz="300" dirty="0" err="1"/>
              <a:t>outfile</a:t>
            </a:r>
            <a:r>
              <a:rPr lang="en-US" sz="300" dirty="0"/>
              <a:t>, vis)</a:t>
            </a:r>
          </a:p>
          <a:p>
            <a:endParaRPr lang="en-US" sz="300" dirty="0"/>
          </a:p>
          <a:p>
            <a:r>
              <a:rPr lang="en-US" sz="300" dirty="0"/>
              <a:t>        if not found:</a:t>
            </a:r>
          </a:p>
          <a:p>
            <a:r>
              <a:rPr lang="en-US" sz="300" dirty="0"/>
              <a:t>            print('chessboard not found')</a:t>
            </a:r>
          </a:p>
          <a:p>
            <a:r>
              <a:rPr lang="en-US" sz="300" dirty="0"/>
              <a:t>            return None</a:t>
            </a:r>
          </a:p>
          <a:p>
            <a:endParaRPr lang="en-US" sz="300" dirty="0"/>
          </a:p>
          <a:p>
            <a:r>
              <a:rPr lang="en-US" sz="300" dirty="0"/>
              <a:t>        print('           %s... OK' % </a:t>
            </a:r>
            <a:r>
              <a:rPr lang="en-US" sz="300" dirty="0" err="1"/>
              <a:t>fn</a:t>
            </a:r>
            <a:r>
              <a:rPr lang="en-US" sz="300" dirty="0"/>
              <a:t>)</a:t>
            </a:r>
          </a:p>
          <a:p>
            <a:r>
              <a:rPr lang="en-US" sz="300" dirty="0"/>
              <a:t>        return (</a:t>
            </a:r>
            <a:r>
              <a:rPr lang="en-US" sz="300" dirty="0" err="1"/>
              <a:t>corners.reshape</a:t>
            </a:r>
            <a:r>
              <a:rPr lang="en-US" sz="300" dirty="0"/>
              <a:t>(-1, 2), </a:t>
            </a:r>
            <a:r>
              <a:rPr lang="en-US" sz="300" dirty="0" err="1"/>
              <a:t>pattern_points</a:t>
            </a:r>
            <a:r>
              <a:rPr lang="en-US" sz="300" dirty="0"/>
              <a:t>)</a:t>
            </a:r>
          </a:p>
          <a:p>
            <a:endParaRPr lang="en-US" sz="300" dirty="0"/>
          </a:p>
          <a:p>
            <a:r>
              <a:rPr lang="en-US" sz="300" dirty="0"/>
              <a:t>    </a:t>
            </a:r>
            <a:r>
              <a:rPr lang="en-US" sz="300" dirty="0" err="1"/>
              <a:t>threads_num</a:t>
            </a:r>
            <a:r>
              <a:rPr lang="en-US" sz="300" dirty="0"/>
              <a:t> = int(</a:t>
            </a:r>
            <a:r>
              <a:rPr lang="en-US" sz="300" dirty="0" err="1"/>
              <a:t>args.get</a:t>
            </a:r>
            <a:r>
              <a:rPr lang="en-US" sz="300" dirty="0"/>
              <a:t>('--threads'))</a:t>
            </a:r>
          </a:p>
          <a:p>
            <a:r>
              <a:rPr lang="en-US" sz="300" dirty="0"/>
              <a:t>    if </a:t>
            </a:r>
            <a:r>
              <a:rPr lang="en-US" sz="300" dirty="0" err="1"/>
              <a:t>threads_num</a:t>
            </a:r>
            <a:r>
              <a:rPr lang="en-US" sz="300" dirty="0"/>
              <a:t> &lt;= 1:</a:t>
            </a:r>
          </a:p>
          <a:p>
            <a:r>
              <a:rPr lang="en-US" sz="300" dirty="0"/>
              <a:t>        chessboards = [</a:t>
            </a:r>
            <a:r>
              <a:rPr lang="en-US" sz="300" dirty="0" err="1"/>
              <a:t>processImage</a:t>
            </a:r>
            <a:r>
              <a:rPr lang="en-US" sz="300" dirty="0"/>
              <a:t>(</a:t>
            </a:r>
            <a:r>
              <a:rPr lang="en-US" sz="300" dirty="0" err="1"/>
              <a:t>fn</a:t>
            </a:r>
            <a:r>
              <a:rPr lang="en-US" sz="300" dirty="0"/>
              <a:t>) for </a:t>
            </a:r>
            <a:r>
              <a:rPr lang="en-US" sz="300" dirty="0" err="1"/>
              <a:t>fn</a:t>
            </a:r>
            <a:r>
              <a:rPr lang="en-US" sz="300" dirty="0"/>
              <a:t> in </a:t>
            </a:r>
            <a:r>
              <a:rPr lang="en-US" sz="300" dirty="0" err="1"/>
              <a:t>img_names</a:t>
            </a:r>
            <a:r>
              <a:rPr lang="en-US" sz="300" dirty="0"/>
              <a:t>]</a:t>
            </a:r>
          </a:p>
          <a:p>
            <a:r>
              <a:rPr lang="en-US" sz="300" dirty="0"/>
              <a:t>    else:</a:t>
            </a:r>
          </a:p>
          <a:p>
            <a:r>
              <a:rPr lang="en-US" sz="300" dirty="0"/>
              <a:t>        print("Run with %d threads..." % </a:t>
            </a:r>
            <a:r>
              <a:rPr lang="en-US" sz="300" dirty="0" err="1"/>
              <a:t>threads_num</a:t>
            </a:r>
            <a:r>
              <a:rPr lang="en-US" sz="300" dirty="0"/>
              <a:t>)</a:t>
            </a:r>
          </a:p>
          <a:p>
            <a:r>
              <a:rPr lang="en-US" sz="300" dirty="0"/>
              <a:t>        from </a:t>
            </a:r>
            <a:r>
              <a:rPr lang="en-US" sz="300" dirty="0" err="1"/>
              <a:t>multiprocessing.dummy</a:t>
            </a:r>
            <a:r>
              <a:rPr lang="en-US" sz="300" dirty="0"/>
              <a:t> import Pool as </a:t>
            </a:r>
            <a:r>
              <a:rPr lang="en-US" sz="300" dirty="0" err="1"/>
              <a:t>ThreadPool</a:t>
            </a:r>
            <a:endParaRPr lang="en-US" sz="300" dirty="0"/>
          </a:p>
          <a:p>
            <a:r>
              <a:rPr lang="en-US" sz="300" dirty="0"/>
              <a:t>        pool = </a:t>
            </a:r>
            <a:r>
              <a:rPr lang="en-US" sz="300" dirty="0" err="1"/>
              <a:t>ThreadPool</a:t>
            </a:r>
            <a:r>
              <a:rPr lang="en-US" sz="300" dirty="0"/>
              <a:t>(</a:t>
            </a:r>
            <a:r>
              <a:rPr lang="en-US" sz="300" dirty="0" err="1"/>
              <a:t>threads_num</a:t>
            </a:r>
            <a:r>
              <a:rPr lang="en-US" sz="300" dirty="0"/>
              <a:t>)</a:t>
            </a:r>
          </a:p>
          <a:p>
            <a:r>
              <a:rPr lang="en-US" sz="300" dirty="0"/>
              <a:t>        chessboards = </a:t>
            </a:r>
            <a:r>
              <a:rPr lang="en-US" sz="300" dirty="0" err="1"/>
              <a:t>pool.map</a:t>
            </a:r>
            <a:r>
              <a:rPr lang="en-US" sz="300" dirty="0"/>
              <a:t>(</a:t>
            </a:r>
            <a:r>
              <a:rPr lang="en-US" sz="300" dirty="0" err="1"/>
              <a:t>processImage</a:t>
            </a:r>
            <a:r>
              <a:rPr lang="en-US" sz="300" dirty="0"/>
              <a:t>, </a:t>
            </a:r>
            <a:r>
              <a:rPr lang="en-US" sz="300" dirty="0" err="1"/>
              <a:t>img_names</a:t>
            </a:r>
            <a:r>
              <a:rPr lang="en-US" sz="300" dirty="0"/>
              <a:t>)</a:t>
            </a:r>
          </a:p>
          <a:p>
            <a:endParaRPr lang="en-US" sz="300" dirty="0"/>
          </a:p>
          <a:p>
            <a:r>
              <a:rPr lang="en-US" sz="300" dirty="0"/>
              <a:t>    chessboards = [x for x in chessboards if x is not None]</a:t>
            </a:r>
          </a:p>
          <a:p>
            <a:r>
              <a:rPr lang="en-US" sz="300" dirty="0"/>
              <a:t>    for (corners, </a:t>
            </a:r>
            <a:r>
              <a:rPr lang="en-US" sz="300" dirty="0" err="1"/>
              <a:t>pattern_points</a:t>
            </a:r>
            <a:r>
              <a:rPr lang="en-US" sz="300" dirty="0"/>
              <a:t>) in chessboards:</a:t>
            </a:r>
          </a:p>
          <a:p>
            <a:r>
              <a:rPr lang="en-US" sz="300" dirty="0"/>
              <a:t>        </a:t>
            </a:r>
            <a:r>
              <a:rPr lang="en-US" sz="300" dirty="0" err="1"/>
              <a:t>img_points.append</a:t>
            </a:r>
            <a:r>
              <a:rPr lang="en-US" sz="300" dirty="0"/>
              <a:t>(corners)</a:t>
            </a:r>
          </a:p>
          <a:p>
            <a:r>
              <a:rPr lang="en-US" sz="300" dirty="0"/>
              <a:t>        </a:t>
            </a:r>
            <a:r>
              <a:rPr lang="en-US" sz="300" dirty="0" err="1"/>
              <a:t>obj_points.append</a:t>
            </a:r>
            <a:r>
              <a:rPr lang="en-US" sz="300" dirty="0"/>
              <a:t>(</a:t>
            </a:r>
            <a:r>
              <a:rPr lang="en-US" sz="300" dirty="0" err="1"/>
              <a:t>pattern_points</a:t>
            </a:r>
            <a:r>
              <a:rPr lang="en-US" sz="300" dirty="0"/>
              <a:t>)</a:t>
            </a:r>
          </a:p>
          <a:p>
            <a:endParaRPr lang="en-US" sz="300" dirty="0"/>
          </a:p>
          <a:p>
            <a:r>
              <a:rPr lang="en-US" sz="300" dirty="0"/>
              <a:t>    # calculate camera distortion</a:t>
            </a:r>
          </a:p>
          <a:p>
            <a:r>
              <a:rPr lang="en-US" sz="300" dirty="0"/>
              <a:t>    ################////////////////////////////////////#####################################################</a:t>
            </a:r>
          </a:p>
          <a:p>
            <a:r>
              <a:rPr lang="en-US" sz="300" dirty="0"/>
              <a:t>    rms, </a:t>
            </a:r>
            <a:r>
              <a:rPr lang="en-US" sz="300" dirty="0" err="1"/>
              <a:t>camera_matrix</a:t>
            </a:r>
            <a:r>
              <a:rPr lang="en-US" sz="300" dirty="0"/>
              <a:t>, </a:t>
            </a:r>
            <a:r>
              <a:rPr lang="en-US" sz="300" dirty="0" err="1"/>
              <a:t>dist_coefs</a:t>
            </a:r>
            <a:r>
              <a:rPr lang="en-US" sz="300" dirty="0"/>
              <a:t>, _</a:t>
            </a:r>
            <a:r>
              <a:rPr lang="en-US" sz="300" dirty="0" err="1"/>
              <a:t>rvecs</a:t>
            </a:r>
            <a:r>
              <a:rPr lang="en-US" sz="300" dirty="0"/>
              <a:t>, _</a:t>
            </a:r>
            <a:r>
              <a:rPr lang="en-US" sz="300" dirty="0" err="1"/>
              <a:t>tvecs</a:t>
            </a:r>
            <a:r>
              <a:rPr lang="en-US" sz="300" dirty="0"/>
              <a:t> = </a:t>
            </a:r>
            <a:r>
              <a:rPr lang="en-US" sz="300" dirty="0" err="1"/>
              <a:t>cv.calibrateCamera</a:t>
            </a:r>
            <a:r>
              <a:rPr lang="en-US" sz="300" dirty="0"/>
              <a:t>(</a:t>
            </a:r>
            <a:r>
              <a:rPr lang="en-US" sz="300" dirty="0" err="1"/>
              <a:t>obj_points</a:t>
            </a:r>
            <a:r>
              <a:rPr lang="en-US" sz="300" dirty="0"/>
              <a:t>, </a:t>
            </a:r>
            <a:r>
              <a:rPr lang="en-US" sz="300" dirty="0" err="1"/>
              <a:t>img_points</a:t>
            </a:r>
            <a:r>
              <a:rPr lang="en-US" sz="300" dirty="0"/>
              <a:t>, (w, h), None, None)</a:t>
            </a:r>
          </a:p>
          <a:p>
            <a:endParaRPr lang="en-US" sz="300" dirty="0"/>
          </a:p>
          <a:p>
            <a:r>
              <a:rPr lang="en-US" sz="300" dirty="0"/>
              <a:t>    print("\</a:t>
            </a:r>
            <a:r>
              <a:rPr lang="en-US" sz="300" dirty="0" err="1"/>
              <a:t>nRMS</a:t>
            </a:r>
            <a:r>
              <a:rPr lang="en-US" sz="300" dirty="0"/>
              <a:t>:", rms)</a:t>
            </a:r>
          </a:p>
          <a:p>
            <a:r>
              <a:rPr lang="en-US" sz="300" dirty="0"/>
              <a:t>    print("RMS should be between 0.1 and 1.0 \n")</a:t>
            </a:r>
          </a:p>
          <a:p>
            <a:r>
              <a:rPr lang="en-US" sz="300" dirty="0"/>
              <a:t>    print("camera matrix:\n", </a:t>
            </a:r>
            <a:r>
              <a:rPr lang="en-US" sz="300" dirty="0" err="1"/>
              <a:t>camera_matrix</a:t>
            </a:r>
            <a:r>
              <a:rPr lang="en-US" sz="300" dirty="0"/>
              <a:t>)</a:t>
            </a:r>
          </a:p>
          <a:p>
            <a:r>
              <a:rPr lang="en-US" sz="300" dirty="0"/>
              <a:t>    print("distortion coefficients ravel: ", </a:t>
            </a:r>
            <a:r>
              <a:rPr lang="en-US" sz="300" dirty="0" err="1"/>
              <a:t>dist_coefs.ravel</a:t>
            </a:r>
            <a:r>
              <a:rPr lang="en-US" sz="300" dirty="0"/>
              <a:t>())#numpy.ravel: returns contiguous flattened 1D array</a:t>
            </a:r>
          </a:p>
          <a:p>
            <a:r>
              <a:rPr lang="en-US" sz="300" dirty="0"/>
              <a:t>    print("distortion coefficients: all", </a:t>
            </a:r>
            <a:r>
              <a:rPr lang="en-US" sz="300" dirty="0" err="1"/>
              <a:t>dist_coefs</a:t>
            </a:r>
            <a:r>
              <a:rPr lang="en-US" sz="300" dirty="0"/>
              <a:t>)</a:t>
            </a:r>
          </a:p>
          <a:p>
            <a:r>
              <a:rPr lang="en-US" sz="300" dirty="0"/>
              <a:t>    </a:t>
            </a:r>
          </a:p>
          <a:p>
            <a:r>
              <a:rPr lang="en-US" sz="300" dirty="0"/>
              <a:t>    #revsied</a:t>
            </a:r>
          </a:p>
          <a:p>
            <a:r>
              <a:rPr lang="en-US" sz="300" dirty="0"/>
              <a:t>    print("\n </a:t>
            </a:r>
            <a:r>
              <a:rPr lang="en-US" sz="300" dirty="0" err="1"/>
              <a:t>tx,ty,tz</a:t>
            </a:r>
            <a:r>
              <a:rPr lang="en-US" sz="300" dirty="0"/>
              <a:t> as (same unit as </a:t>
            </a:r>
            <a:r>
              <a:rPr lang="en-US" sz="300" dirty="0" err="1"/>
              <a:t>obj_points,so</a:t>
            </a:r>
            <a:r>
              <a:rPr lang="en-US" sz="300" dirty="0"/>
              <a:t> 1=</a:t>
            </a:r>
            <a:r>
              <a:rPr lang="en-US" sz="300" dirty="0" err="1"/>
              <a:t>wdith</a:t>
            </a:r>
            <a:r>
              <a:rPr lang="en-US" sz="300" dirty="0"/>
              <a:t> of a checker </a:t>
            </a:r>
            <a:r>
              <a:rPr lang="en-US" sz="300" dirty="0" err="1"/>
              <a:t>sqaure</a:t>
            </a:r>
            <a:r>
              <a:rPr lang="en-US" sz="300" dirty="0"/>
              <a:t> in meters) _</a:t>
            </a:r>
            <a:r>
              <a:rPr lang="en-US" sz="300" dirty="0" err="1"/>
              <a:t>tvecs</a:t>
            </a:r>
            <a:r>
              <a:rPr lang="en-US" sz="300" dirty="0"/>
              <a:t>:\n", _</a:t>
            </a:r>
            <a:r>
              <a:rPr lang="en-US" sz="300" dirty="0" err="1"/>
              <a:t>tvecs</a:t>
            </a:r>
            <a:r>
              <a:rPr lang="en-US" sz="300" dirty="0"/>
              <a:t> )</a:t>
            </a:r>
          </a:p>
          <a:p>
            <a:r>
              <a:rPr lang="en-US" sz="300" dirty="0"/>
              <a:t>    print("\n rotation vector ) _</a:t>
            </a:r>
            <a:r>
              <a:rPr lang="en-US" sz="300" dirty="0" err="1"/>
              <a:t>rvecs</a:t>
            </a:r>
            <a:r>
              <a:rPr lang="en-US" sz="300" dirty="0"/>
              <a:t>:\n", _</a:t>
            </a:r>
            <a:r>
              <a:rPr lang="en-US" sz="300" dirty="0" err="1"/>
              <a:t>rvecs</a:t>
            </a:r>
            <a:r>
              <a:rPr lang="en-US" sz="300" dirty="0"/>
              <a:t> )</a:t>
            </a:r>
          </a:p>
          <a:p>
            <a:r>
              <a:rPr lang="en-US" sz="300" dirty="0"/>
              <a:t>    </a:t>
            </a:r>
          </a:p>
          <a:p>
            <a:r>
              <a:rPr lang="en-US" sz="300" dirty="0"/>
              <a:t>    </a:t>
            </a:r>
          </a:p>
          <a:p>
            <a:r>
              <a:rPr lang="en-US" sz="300" dirty="0"/>
              <a:t>    input("hit key to continue")</a:t>
            </a:r>
          </a:p>
          <a:p>
            <a:endParaRPr lang="en-US" sz="300" dirty="0"/>
          </a:p>
          <a:p>
            <a:r>
              <a:rPr lang="en-US" sz="300" dirty="0"/>
              <a:t>    # undistort the image with the calibration</a:t>
            </a:r>
          </a:p>
          <a:p>
            <a:r>
              <a:rPr lang="en-US" sz="300" dirty="0"/>
              <a:t>    print('')</a:t>
            </a:r>
          </a:p>
          <a:p>
            <a:r>
              <a:rPr lang="en-US" sz="300" dirty="0"/>
              <a:t>    for </a:t>
            </a:r>
            <a:r>
              <a:rPr lang="en-US" sz="300" dirty="0" err="1"/>
              <a:t>fn</a:t>
            </a:r>
            <a:r>
              <a:rPr lang="en-US" sz="300" dirty="0"/>
              <a:t> in </a:t>
            </a:r>
            <a:r>
              <a:rPr lang="en-US" sz="300" dirty="0" err="1"/>
              <a:t>img_names</a:t>
            </a:r>
            <a:r>
              <a:rPr lang="en-US" sz="300" dirty="0"/>
              <a:t> if </a:t>
            </a:r>
            <a:r>
              <a:rPr lang="en-US" sz="300" dirty="0" err="1"/>
              <a:t>debug_dir</a:t>
            </a:r>
            <a:r>
              <a:rPr lang="en-US" sz="300" dirty="0"/>
              <a:t> else []:</a:t>
            </a:r>
          </a:p>
          <a:p>
            <a:r>
              <a:rPr lang="en-US" sz="300" dirty="0"/>
              <a:t>        _path, name, _</a:t>
            </a:r>
            <a:r>
              <a:rPr lang="en-US" sz="300" dirty="0" err="1"/>
              <a:t>ext</a:t>
            </a:r>
            <a:r>
              <a:rPr lang="en-US" sz="300" dirty="0"/>
              <a:t> = </a:t>
            </a:r>
            <a:r>
              <a:rPr lang="en-US" sz="300" dirty="0" err="1"/>
              <a:t>splitfn</a:t>
            </a:r>
            <a:r>
              <a:rPr lang="en-US" sz="300" dirty="0"/>
              <a:t>(</a:t>
            </a:r>
            <a:r>
              <a:rPr lang="en-US" sz="300" dirty="0" err="1"/>
              <a:t>fn</a:t>
            </a:r>
            <a:r>
              <a:rPr lang="en-US" sz="300" dirty="0"/>
              <a:t>)</a:t>
            </a:r>
          </a:p>
          <a:p>
            <a:r>
              <a:rPr lang="en-US" sz="300" dirty="0"/>
              <a:t>        </a:t>
            </a:r>
            <a:r>
              <a:rPr lang="en-US" sz="300" dirty="0" err="1"/>
              <a:t>img_found</a:t>
            </a:r>
            <a:r>
              <a:rPr lang="en-US" sz="300" dirty="0"/>
              <a:t> = </a:t>
            </a:r>
            <a:r>
              <a:rPr lang="en-US" sz="300" dirty="0" err="1"/>
              <a:t>os.path.join</a:t>
            </a:r>
            <a:r>
              <a:rPr lang="en-US" sz="300" dirty="0"/>
              <a:t>(</a:t>
            </a:r>
            <a:r>
              <a:rPr lang="en-US" sz="300" dirty="0" err="1"/>
              <a:t>debug_dir</a:t>
            </a:r>
            <a:r>
              <a:rPr lang="en-US" sz="300" dirty="0"/>
              <a:t>, name + '_chess.png')</a:t>
            </a:r>
          </a:p>
          <a:p>
            <a:r>
              <a:rPr lang="en-US" sz="300" dirty="0"/>
              <a:t>        </a:t>
            </a:r>
            <a:r>
              <a:rPr lang="en-US" sz="300" dirty="0" err="1"/>
              <a:t>outfile</a:t>
            </a:r>
            <a:r>
              <a:rPr lang="en-US" sz="300" dirty="0"/>
              <a:t> = </a:t>
            </a:r>
            <a:r>
              <a:rPr lang="en-US" sz="300" dirty="0" err="1"/>
              <a:t>os.path.join</a:t>
            </a:r>
            <a:r>
              <a:rPr lang="en-US" sz="300" dirty="0"/>
              <a:t>(</a:t>
            </a:r>
            <a:r>
              <a:rPr lang="en-US" sz="300" dirty="0" err="1"/>
              <a:t>debug_dir</a:t>
            </a:r>
            <a:r>
              <a:rPr lang="en-US" sz="300" dirty="0"/>
              <a:t>, name + '_undistorted.png')</a:t>
            </a:r>
          </a:p>
          <a:p>
            <a:endParaRPr lang="en-US" sz="300" dirty="0"/>
          </a:p>
          <a:p>
            <a:r>
              <a:rPr lang="en-US" sz="300" dirty="0"/>
              <a:t>        </a:t>
            </a:r>
            <a:r>
              <a:rPr lang="en-US" sz="300" dirty="0" err="1"/>
              <a:t>img</a:t>
            </a:r>
            <a:r>
              <a:rPr lang="en-US" sz="300" dirty="0"/>
              <a:t> = </a:t>
            </a:r>
            <a:r>
              <a:rPr lang="en-US" sz="300" dirty="0" err="1"/>
              <a:t>cv.imread</a:t>
            </a:r>
            <a:r>
              <a:rPr lang="en-US" sz="300" dirty="0"/>
              <a:t>(</a:t>
            </a:r>
            <a:r>
              <a:rPr lang="en-US" sz="300" dirty="0" err="1"/>
              <a:t>img_found</a:t>
            </a:r>
            <a:r>
              <a:rPr lang="en-US" sz="300" dirty="0"/>
              <a:t>)</a:t>
            </a:r>
          </a:p>
          <a:p>
            <a:r>
              <a:rPr lang="en-US" sz="300" dirty="0"/>
              <a:t>        if </a:t>
            </a:r>
            <a:r>
              <a:rPr lang="en-US" sz="300" dirty="0" err="1"/>
              <a:t>img</a:t>
            </a:r>
            <a:r>
              <a:rPr lang="en-US" sz="300" dirty="0"/>
              <a:t> is None:</a:t>
            </a:r>
          </a:p>
          <a:p>
            <a:r>
              <a:rPr lang="en-US" sz="300" dirty="0"/>
              <a:t>            continue</a:t>
            </a:r>
          </a:p>
          <a:p>
            <a:endParaRPr lang="en-US" sz="300" dirty="0"/>
          </a:p>
          <a:p>
            <a:r>
              <a:rPr lang="en-US" sz="300" dirty="0"/>
              <a:t>        h, w = </a:t>
            </a:r>
            <a:r>
              <a:rPr lang="en-US" sz="300" dirty="0" err="1"/>
              <a:t>img.shape</a:t>
            </a:r>
            <a:r>
              <a:rPr lang="en-US" sz="300" dirty="0"/>
              <a:t>[:2]</a:t>
            </a:r>
          </a:p>
          <a:p>
            <a:r>
              <a:rPr lang="en-US" sz="300" dirty="0"/>
              <a:t>        </a:t>
            </a:r>
            <a:r>
              <a:rPr lang="en-US" sz="300" dirty="0" err="1"/>
              <a:t>newcameramtx</a:t>
            </a:r>
            <a:r>
              <a:rPr lang="en-US" sz="300" dirty="0"/>
              <a:t>, </a:t>
            </a:r>
            <a:r>
              <a:rPr lang="en-US" sz="300" dirty="0" err="1"/>
              <a:t>roi</a:t>
            </a:r>
            <a:r>
              <a:rPr lang="en-US" sz="300" dirty="0"/>
              <a:t> = </a:t>
            </a:r>
            <a:r>
              <a:rPr lang="en-US" sz="300" dirty="0" err="1"/>
              <a:t>cv.getOptimalNewCameraMatrix</a:t>
            </a:r>
            <a:r>
              <a:rPr lang="en-US" sz="300" dirty="0"/>
              <a:t>(</a:t>
            </a:r>
            <a:r>
              <a:rPr lang="en-US" sz="300" dirty="0" err="1"/>
              <a:t>camera_matrix</a:t>
            </a:r>
            <a:r>
              <a:rPr lang="en-US" sz="300" dirty="0"/>
              <a:t>, </a:t>
            </a:r>
            <a:r>
              <a:rPr lang="en-US" sz="300" dirty="0" err="1"/>
              <a:t>dist_coefs</a:t>
            </a:r>
            <a:r>
              <a:rPr lang="en-US" sz="300" dirty="0"/>
              <a:t>, (w, h), 1, (w, h))</a:t>
            </a:r>
          </a:p>
          <a:p>
            <a:endParaRPr lang="en-US" sz="300" dirty="0"/>
          </a:p>
          <a:p>
            <a:r>
              <a:rPr lang="en-US" sz="300" dirty="0"/>
              <a:t>        </a:t>
            </a:r>
            <a:r>
              <a:rPr lang="en-US" sz="300" dirty="0" err="1"/>
              <a:t>dst</a:t>
            </a:r>
            <a:r>
              <a:rPr lang="en-US" sz="300" dirty="0"/>
              <a:t> = </a:t>
            </a:r>
            <a:r>
              <a:rPr lang="en-US" sz="300" dirty="0" err="1"/>
              <a:t>cv.undistort</a:t>
            </a:r>
            <a:r>
              <a:rPr lang="en-US" sz="300" dirty="0"/>
              <a:t>(</a:t>
            </a:r>
            <a:r>
              <a:rPr lang="en-US" sz="300" dirty="0" err="1"/>
              <a:t>img</a:t>
            </a:r>
            <a:r>
              <a:rPr lang="en-US" sz="300" dirty="0"/>
              <a:t>, </a:t>
            </a:r>
            <a:r>
              <a:rPr lang="en-US" sz="300" dirty="0" err="1"/>
              <a:t>camera_matrix</a:t>
            </a:r>
            <a:r>
              <a:rPr lang="en-US" sz="300" dirty="0"/>
              <a:t>, </a:t>
            </a:r>
            <a:r>
              <a:rPr lang="en-US" sz="300" dirty="0" err="1"/>
              <a:t>dist_coefs</a:t>
            </a:r>
            <a:r>
              <a:rPr lang="en-US" sz="300" dirty="0"/>
              <a:t>, None, </a:t>
            </a:r>
            <a:r>
              <a:rPr lang="en-US" sz="300" dirty="0" err="1"/>
              <a:t>newcameramtx</a:t>
            </a:r>
            <a:r>
              <a:rPr lang="en-US" sz="300" dirty="0"/>
              <a:t>)</a:t>
            </a:r>
          </a:p>
          <a:p>
            <a:endParaRPr lang="en-US" sz="300" dirty="0"/>
          </a:p>
          <a:p>
            <a:r>
              <a:rPr lang="en-US" sz="300" dirty="0"/>
              <a:t>        # crop and save the image</a:t>
            </a:r>
          </a:p>
          <a:p>
            <a:r>
              <a:rPr lang="en-US" sz="300" dirty="0"/>
              <a:t>        x, y, w, h = </a:t>
            </a:r>
            <a:r>
              <a:rPr lang="en-US" sz="300" dirty="0" err="1"/>
              <a:t>roi</a:t>
            </a:r>
            <a:endParaRPr lang="en-US" sz="300" dirty="0"/>
          </a:p>
          <a:p>
            <a:r>
              <a:rPr lang="en-US" sz="300" dirty="0"/>
              <a:t>        </a:t>
            </a:r>
            <a:r>
              <a:rPr lang="en-US" sz="300" dirty="0" err="1"/>
              <a:t>dst</a:t>
            </a:r>
            <a:r>
              <a:rPr lang="en-US" sz="300" dirty="0"/>
              <a:t> = </a:t>
            </a:r>
            <a:r>
              <a:rPr lang="en-US" sz="300" dirty="0" err="1"/>
              <a:t>dst</a:t>
            </a:r>
            <a:r>
              <a:rPr lang="en-US" sz="300" dirty="0"/>
              <a:t>[</a:t>
            </a:r>
            <a:r>
              <a:rPr lang="en-US" sz="300" dirty="0" err="1"/>
              <a:t>y:y+h</a:t>
            </a:r>
            <a:r>
              <a:rPr lang="en-US" sz="300" dirty="0"/>
              <a:t>, x:x+w]</a:t>
            </a:r>
          </a:p>
          <a:p>
            <a:endParaRPr lang="en-US" sz="300" dirty="0"/>
          </a:p>
          <a:p>
            <a:r>
              <a:rPr lang="en-US" sz="300" dirty="0"/>
              <a:t>        print('Undistorted image written to: %s' % </a:t>
            </a:r>
            <a:r>
              <a:rPr lang="en-US" sz="300" dirty="0" err="1"/>
              <a:t>outfile</a:t>
            </a:r>
            <a:r>
              <a:rPr lang="en-US" sz="300" dirty="0"/>
              <a:t>)</a:t>
            </a:r>
          </a:p>
          <a:p>
            <a:r>
              <a:rPr lang="en-US" sz="300" dirty="0"/>
              <a:t>        </a:t>
            </a:r>
            <a:r>
              <a:rPr lang="en-US" sz="300" dirty="0" err="1"/>
              <a:t>cv.imwrite</a:t>
            </a:r>
            <a:r>
              <a:rPr lang="en-US" sz="300" dirty="0"/>
              <a:t>(</a:t>
            </a:r>
            <a:r>
              <a:rPr lang="en-US" sz="300" dirty="0" err="1"/>
              <a:t>outfile</a:t>
            </a:r>
            <a:r>
              <a:rPr lang="en-US" sz="300" dirty="0"/>
              <a:t>, </a:t>
            </a:r>
            <a:r>
              <a:rPr lang="en-US" sz="300" dirty="0" err="1"/>
              <a:t>dst</a:t>
            </a:r>
            <a:r>
              <a:rPr lang="en-US" sz="300" dirty="0"/>
              <a:t>)</a:t>
            </a:r>
          </a:p>
          <a:p>
            <a:endParaRPr lang="en-US" sz="300" dirty="0"/>
          </a:p>
          <a:p>
            <a:r>
              <a:rPr lang="en-US" sz="300" dirty="0"/>
              <a:t>    print('Done')</a:t>
            </a:r>
          </a:p>
          <a:p>
            <a:endParaRPr lang="en-US" sz="300" dirty="0"/>
          </a:p>
          <a:p>
            <a:endParaRPr lang="en-US" sz="300" dirty="0"/>
          </a:p>
          <a:p>
            <a:r>
              <a:rPr lang="en-US" sz="300" dirty="0"/>
              <a:t>if __name__ == '__main__':</a:t>
            </a:r>
          </a:p>
          <a:p>
            <a:r>
              <a:rPr lang="en-US" sz="300" dirty="0"/>
              <a:t>    print(__doc__)</a:t>
            </a:r>
          </a:p>
          <a:p>
            <a:r>
              <a:rPr lang="en-US" sz="300" dirty="0"/>
              <a:t>    main()</a:t>
            </a:r>
          </a:p>
          <a:p>
            <a:r>
              <a:rPr lang="en-US" sz="300" dirty="0"/>
              <a:t>    </a:t>
            </a:r>
            <a:r>
              <a:rPr lang="en-US" sz="300" dirty="0" err="1"/>
              <a:t>cv.destroyAllWindows</a:t>
            </a:r>
            <a:r>
              <a:rPr lang="en-US" sz="300" dirty="0"/>
              <a:t>()</a:t>
            </a:r>
          </a:p>
          <a:p>
            <a:endParaRPr lang="en-US" sz="300" dirty="0"/>
          </a:p>
          <a:p>
            <a:endParaRPr lang="en-US" sz="300" dirty="0"/>
          </a:p>
          <a:p>
            <a:endParaRPr lang="en-US" sz="300" dirty="0"/>
          </a:p>
        </p:txBody>
      </p:sp>
      <p:sp>
        <p:nvSpPr>
          <p:cNvPr id="6" name="Content Placeholder 5"/>
          <p:cNvSpPr>
            <a:spLocks noGrp="1"/>
          </p:cNvSpPr>
          <p:nvPr>
            <p:ph sz="half" idx="2"/>
          </p:nvPr>
        </p:nvSpPr>
        <p:spPr>
          <a:xfrm>
            <a:off x="2263815" y="1417638"/>
            <a:ext cx="3527385" cy="4830761"/>
          </a:xfrm>
          <a:ln>
            <a:solidFill>
              <a:schemeClr val="accent1"/>
            </a:solidFill>
          </a:ln>
        </p:spPr>
        <p:txBody>
          <a:bodyPr/>
          <a:lstStyle/>
          <a:p>
            <a:r>
              <a:rPr lang="en-US" sz="1200" dirty="0"/>
              <a:t>Demo code using the OPENCV  library  cv2.calibrateCamera() which is accurate enough. </a:t>
            </a:r>
            <a:r>
              <a:rPr lang="en-US" sz="1200" dirty="0">
                <a:hlinkClick r:id="rId5"/>
              </a:rPr>
              <a:t>https://github.com/ChihaoZhang/camera-calibration-and-image-undistortion</a:t>
            </a:r>
            <a:r>
              <a:rPr lang="en-US" sz="1200" dirty="0"/>
              <a:t>  </a:t>
            </a:r>
          </a:p>
          <a:p>
            <a:r>
              <a:rPr lang="en-US" sz="1200" dirty="0"/>
              <a:t>or</a:t>
            </a:r>
          </a:p>
          <a:p>
            <a:r>
              <a:rPr lang="en-US" sz="1200" dirty="0"/>
              <a:t>camera calibration demo by </a:t>
            </a:r>
            <a:r>
              <a:rPr lang="en-US" sz="1200" dirty="0" err="1"/>
              <a:t>opencv</a:t>
            </a:r>
            <a:r>
              <a:rPr lang="en-US" sz="1200" dirty="0"/>
              <a:t>-python</a:t>
            </a:r>
          </a:p>
          <a:p>
            <a:r>
              <a:rPr lang="en-US" sz="1200" dirty="0"/>
              <a:t>ref: extracted from https://github.com/opencv/opencv</a:t>
            </a:r>
          </a:p>
          <a:p>
            <a:r>
              <a:rPr lang="en-US" sz="1200" dirty="0"/>
              <a:t>download the whole \</a:t>
            </a:r>
            <a:r>
              <a:rPr lang="en-US" sz="1200" dirty="0" err="1"/>
              <a:t>openc</a:t>
            </a:r>
            <a:r>
              <a:rPr lang="en-US" sz="1200" dirty="0"/>
              <a:t>-master </a:t>
            </a:r>
          </a:p>
          <a:p>
            <a:r>
              <a:rPr lang="en-US" sz="1200" dirty="0"/>
              <a:t> 1) you at least need python files from </a:t>
            </a:r>
            <a:r>
              <a:rPr lang="en-US" sz="1200" dirty="0" err="1"/>
              <a:t>opencv</a:t>
            </a:r>
            <a:r>
              <a:rPr lang="en-US" sz="1200" dirty="0"/>
              <a:t>-master\samples:</a:t>
            </a:r>
          </a:p>
          <a:p>
            <a:r>
              <a:rPr lang="en-US" sz="1200" dirty="0"/>
              <a:t> calibrate.py and common.py</a:t>
            </a:r>
          </a:p>
          <a:p>
            <a:r>
              <a:rPr lang="en-US" sz="1200" dirty="0"/>
              <a:t>2) and image files from</a:t>
            </a:r>
          </a:p>
          <a:p>
            <a:r>
              <a:rPr lang="en-US" sz="1200" dirty="0" err="1"/>
              <a:t>opencv</a:t>
            </a:r>
            <a:r>
              <a:rPr lang="en-US" sz="1200" dirty="0"/>
              <a:t>-master\samples\data</a:t>
            </a:r>
          </a:p>
          <a:p>
            <a:r>
              <a:rPr lang="en-US" sz="1200" dirty="0"/>
              <a:t>and /left01.jpg</a:t>
            </a:r>
          </a:p>
          <a:p>
            <a:r>
              <a:rPr lang="en-US" sz="1200" dirty="0"/>
              <a:t>data have to be in the directory /data</a:t>
            </a:r>
          </a:p>
          <a:p>
            <a:r>
              <a:rPr lang="en-US" sz="1200" dirty="0"/>
              <a:t>keep the directory structure with </a:t>
            </a:r>
          </a:p>
          <a:p>
            <a:r>
              <a:rPr lang="en-US" sz="1200" dirty="0"/>
              <a:t>calibrate_py_demo2\</a:t>
            </a:r>
            <a:r>
              <a:rPr lang="en-US" sz="1200" dirty="0" err="1"/>
              <a:t>calibrate_py</a:t>
            </a:r>
            <a:endParaRPr lang="en-US" sz="1200" dirty="0"/>
          </a:p>
          <a:p>
            <a:r>
              <a:rPr lang="en-US" sz="1200" dirty="0"/>
              <a:t>calibrate_py_demo2\data</a:t>
            </a:r>
          </a:p>
          <a:p>
            <a:r>
              <a:rPr lang="en-US" sz="1200" dirty="0"/>
              <a:t>then run  in python</a:t>
            </a:r>
          </a:p>
          <a:p>
            <a:r>
              <a:rPr lang="en-US" sz="1200" dirty="0"/>
              <a:t>&gt;cd </a:t>
            </a:r>
            <a:r>
              <a:rPr lang="en-US" sz="1200" dirty="0" err="1"/>
              <a:t>calibrate_py</a:t>
            </a:r>
            <a:endParaRPr lang="en-US" sz="1200" dirty="0"/>
          </a:p>
          <a:p>
            <a:r>
              <a:rPr lang="en-US" sz="1200" dirty="0"/>
              <a:t>&gt;python calibrate.py</a:t>
            </a:r>
          </a:p>
          <a:p>
            <a:r>
              <a:rPr lang="en-US" sz="1200" dirty="0"/>
              <a:t># undistorted images will be generated in </a:t>
            </a:r>
          </a:p>
          <a:p>
            <a:r>
              <a:rPr lang="en-US" sz="1200" dirty="0"/>
              <a:t>\calibrate_py_demo2\</a:t>
            </a:r>
            <a:r>
              <a:rPr lang="en-US" sz="1200" dirty="0" err="1"/>
              <a:t>calibrate_py</a:t>
            </a:r>
            <a:r>
              <a:rPr lang="en-US" sz="1200" dirty="0"/>
              <a:t>\output</a:t>
            </a:r>
          </a:p>
          <a:p>
            <a:endParaRPr lang="en-US" sz="1200" dirty="0"/>
          </a:p>
          <a:p>
            <a:endParaRPr lang="en-US" sz="1200" dirty="0"/>
          </a:p>
          <a:p>
            <a:endParaRPr lang="en-US" sz="1200" dirty="0"/>
          </a:p>
        </p:txBody>
      </p:sp>
      <p:sp>
        <p:nvSpPr>
          <p:cNvPr id="4" name="Footer Placeholder 3"/>
          <p:cNvSpPr>
            <a:spLocks noGrp="1"/>
          </p:cNvSpPr>
          <p:nvPr>
            <p:ph type="ftr" sz="quarter" idx="11"/>
          </p:nvPr>
        </p:nvSpPr>
        <p:spPr/>
        <p:txBody>
          <a:bodyPr/>
          <a:lstStyle/>
          <a:p>
            <a:pPr>
              <a:defRPr/>
            </a:pPr>
            <a:r>
              <a:rPr lang="en-US"/>
              <a:t>Cameras v240117a</a:t>
            </a:r>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76</a:t>
            </a:fld>
            <a:endParaRPr lang="en-US" altLang="en-US"/>
          </a:p>
        </p:txBody>
      </p:sp>
      <p:sp>
        <p:nvSpPr>
          <p:cNvPr id="7" name="TextBox 6"/>
          <p:cNvSpPr txBox="1"/>
          <p:nvPr/>
        </p:nvSpPr>
        <p:spPr>
          <a:xfrm>
            <a:off x="5904080" y="1417638"/>
            <a:ext cx="3254417" cy="3477875"/>
          </a:xfrm>
          <a:prstGeom prst="rect">
            <a:avLst/>
          </a:prstGeom>
          <a:noFill/>
          <a:ln>
            <a:solidFill>
              <a:schemeClr val="accent1"/>
            </a:solidFill>
          </a:ln>
        </p:spPr>
        <p:txBody>
          <a:bodyPr wrap="none" rtlCol="0">
            <a:spAutoFit/>
          </a:bodyPr>
          <a:lstStyle/>
          <a:p>
            <a:r>
              <a:rPr lang="en-US" sz="1100" dirty="0"/>
              <a:t>============ output -=====-</a:t>
            </a:r>
          </a:p>
          <a:p>
            <a:r>
              <a:rPr lang="en-US" sz="1100" dirty="0"/>
              <a:t>you will get result</a:t>
            </a:r>
          </a:p>
          <a:p>
            <a:r>
              <a:rPr lang="en-US" sz="1100" dirty="0"/>
              <a:t>camera matrix:</a:t>
            </a:r>
          </a:p>
          <a:p>
            <a:r>
              <a:rPr lang="en-US" sz="1100" dirty="0"/>
              <a:t> [[532.79536562   0.         342.4582516 ]</a:t>
            </a:r>
          </a:p>
          <a:p>
            <a:r>
              <a:rPr lang="en-US" sz="1100" dirty="0"/>
              <a:t> [  0.         532.91928338 233.90060514]</a:t>
            </a:r>
          </a:p>
          <a:p>
            <a:r>
              <a:rPr lang="en-US" sz="1100" dirty="0"/>
              <a:t> [  0.           0.           1.        ]]</a:t>
            </a:r>
          </a:p>
          <a:p>
            <a:r>
              <a:rPr lang="en-US" sz="1100" dirty="0"/>
              <a:t>= lens </a:t>
            </a:r>
            <a:r>
              <a:rPr lang="en-US" sz="1100" dirty="0" err="1"/>
              <a:t>distorition</a:t>
            </a:r>
            <a:r>
              <a:rPr lang="en-US" sz="1100" dirty="0"/>
              <a:t> output, 5 numbers</a:t>
            </a:r>
          </a:p>
          <a:p>
            <a:r>
              <a:rPr lang="en-US" sz="1100" dirty="0"/>
              <a:t>Distortion coefficients=(k1,k2,p1,p2,k3)</a:t>
            </a:r>
          </a:p>
          <a:p>
            <a:r>
              <a:rPr lang="en-US" sz="1100" dirty="0"/>
              <a:t>K1,k2,k3 are radial distortion coefficients</a:t>
            </a:r>
          </a:p>
          <a:p>
            <a:r>
              <a:rPr lang="en-US" sz="1100" dirty="0"/>
              <a:t>p1,p2 are tangential distortion coefficients</a:t>
            </a:r>
          </a:p>
          <a:p>
            <a:r>
              <a:rPr lang="en-US" sz="1100" dirty="0"/>
              <a:t>distortion coefficients: </a:t>
            </a:r>
          </a:p>
          <a:p>
            <a:r>
              <a:rPr lang="en-US" sz="1100" dirty="0"/>
              <a:t> [-2.81086258e-01 </a:t>
            </a:r>
          </a:p>
          <a:p>
            <a:r>
              <a:rPr lang="en-US" sz="1100" dirty="0"/>
              <a:t> 2.72581018e-02  </a:t>
            </a:r>
          </a:p>
          <a:p>
            <a:r>
              <a:rPr lang="en-US" sz="1100" dirty="0"/>
              <a:t>1.21665908e-03 </a:t>
            </a:r>
          </a:p>
          <a:p>
            <a:r>
              <a:rPr lang="en-US" sz="1100" dirty="0"/>
              <a:t>-1.34204275e-04</a:t>
            </a:r>
          </a:p>
          <a:p>
            <a:r>
              <a:rPr lang="en-US" sz="1100" dirty="0"/>
              <a:t>  1.58514022e-01]</a:t>
            </a:r>
          </a:p>
          <a:p>
            <a:r>
              <a:rPr lang="en-US" sz="1100" dirty="0"/>
              <a:t>===========</a:t>
            </a:r>
          </a:p>
          <a:p>
            <a:r>
              <a:rPr lang="en-US" sz="1100" dirty="0"/>
              <a:t>So focal length= 532 pixels, skew factor=0</a:t>
            </a:r>
          </a:p>
          <a:p>
            <a:r>
              <a:rPr lang="en-US" sz="1100" dirty="0"/>
              <a:t>[</a:t>
            </a:r>
            <a:r>
              <a:rPr lang="en-US" sz="1100" dirty="0" err="1"/>
              <a:t>ox,oy</a:t>
            </a:r>
            <a:r>
              <a:rPr lang="en-US" sz="1100" dirty="0"/>
              <a:t>]=[342.5,233.9]</a:t>
            </a:r>
          </a:p>
          <a:p>
            <a:r>
              <a:rPr lang="en-US" sz="1100" dirty="0"/>
              <a:t>================</a:t>
            </a:r>
          </a:p>
        </p:txBody>
      </p:sp>
      <p:pic>
        <p:nvPicPr>
          <p:cNvPr id="8" name="Picture 7"/>
          <p:cNvPicPr>
            <a:picLocks noChangeAspect="1"/>
          </p:cNvPicPr>
          <p:nvPr/>
        </p:nvPicPr>
        <p:blipFill>
          <a:blip r:embed="rId6"/>
          <a:stretch>
            <a:fillRect/>
          </a:stretch>
        </p:blipFill>
        <p:spPr>
          <a:xfrm>
            <a:off x="5785624" y="4895513"/>
            <a:ext cx="2547723" cy="1808516"/>
          </a:xfrm>
          <a:prstGeom prst="rect">
            <a:avLst/>
          </a:prstGeom>
        </p:spPr>
      </p:pic>
      <p:sp>
        <p:nvSpPr>
          <p:cNvPr id="9" name="TextBox 8"/>
          <p:cNvSpPr txBox="1"/>
          <p:nvPr/>
        </p:nvSpPr>
        <p:spPr>
          <a:xfrm>
            <a:off x="5498834" y="5593822"/>
            <a:ext cx="1120178" cy="923330"/>
          </a:xfrm>
          <a:prstGeom prst="rect">
            <a:avLst/>
          </a:prstGeom>
          <a:solidFill>
            <a:srgbClr val="FFFF00"/>
          </a:solidFill>
        </p:spPr>
        <p:txBody>
          <a:bodyPr wrap="none" rtlCol="0">
            <a:spAutoFit/>
          </a:bodyPr>
          <a:lstStyle/>
          <a:p>
            <a:r>
              <a:rPr lang="en-US" dirty="0"/>
              <a:t>9x6</a:t>
            </a:r>
          </a:p>
          <a:p>
            <a:r>
              <a:rPr lang="en-US" dirty="0"/>
              <a:t>Checker</a:t>
            </a:r>
          </a:p>
          <a:p>
            <a:r>
              <a:rPr lang="en-US" dirty="0"/>
              <a:t>board</a:t>
            </a:r>
          </a:p>
        </p:txBody>
      </p:sp>
    </p:spTree>
    <p:extLst>
      <p:ext uri="{BB962C8B-B14F-4D97-AF65-F5344CB8AC3E}">
        <p14:creationId xmlns:p14="http://schemas.microsoft.com/office/powerpoint/2010/main" val="131279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66" y="315696"/>
            <a:ext cx="8229600" cy="1143000"/>
          </a:xfrm>
        </p:spPr>
        <p:txBody>
          <a:bodyPr/>
          <a:lstStyle/>
          <a:p>
            <a:pPr algn="l"/>
            <a:r>
              <a:rPr lang="en-US" sz="1800" dirty="0"/>
              <a:t>Translation (_</a:t>
            </a:r>
            <a:r>
              <a:rPr lang="en-US" sz="1800" dirty="0" err="1"/>
              <a:t>tvecs</a:t>
            </a:r>
            <a:r>
              <a:rPr lang="en-US" sz="1800" dirty="0"/>
              <a:t> 3x1) and rotation (_</a:t>
            </a:r>
            <a:r>
              <a:rPr lang="en-US" sz="1800" dirty="0" err="1"/>
              <a:t>rves</a:t>
            </a:r>
            <a:r>
              <a:rPr lang="en-US" sz="1800" dirty="0"/>
              <a:t> 3x1)  of each image</a:t>
            </a:r>
            <a:br>
              <a:rPr lang="en-US" sz="1800" dirty="0"/>
            </a:br>
            <a:r>
              <a:rPr lang="en-US" sz="1800" dirty="0"/>
              <a:t>See next slide for _</a:t>
            </a:r>
            <a:r>
              <a:rPr lang="en-US" sz="1800"/>
              <a:t>rvecs</a:t>
            </a:r>
            <a:r>
              <a:rPr lang="en-US" sz="1800" dirty="0"/>
              <a:t> (rotation vector for  axis-angle representation)</a:t>
            </a:r>
            <a:endParaRPr lang="en-US" sz="2000" dirty="0"/>
          </a:p>
        </p:txBody>
      </p:sp>
      <p:sp>
        <p:nvSpPr>
          <p:cNvPr id="3" name="Content Placeholder 2"/>
          <p:cNvSpPr>
            <a:spLocks noGrp="1"/>
          </p:cNvSpPr>
          <p:nvPr>
            <p:ph sz="half" idx="1"/>
          </p:nvPr>
        </p:nvSpPr>
        <p:spPr>
          <a:xfrm>
            <a:off x="457200" y="1066800"/>
            <a:ext cx="4038600" cy="4525963"/>
          </a:xfrm>
        </p:spPr>
        <p:txBody>
          <a:bodyPr/>
          <a:lstStyle/>
          <a:p>
            <a:r>
              <a:rPr lang="en-US" sz="1800" dirty="0"/>
              <a:t>Translation (_</a:t>
            </a:r>
            <a:r>
              <a:rPr lang="en-US" sz="1800" dirty="0" err="1"/>
              <a:t>tvecs</a:t>
            </a:r>
            <a:r>
              <a:rPr lang="en-US" sz="1800" dirty="0"/>
              <a:t>) </a:t>
            </a:r>
          </a:p>
          <a:p>
            <a:r>
              <a:rPr lang="en-US" sz="1050" dirty="0"/>
              <a:t> </a:t>
            </a:r>
            <a:r>
              <a:rPr lang="en-US" sz="1050" dirty="0" err="1"/>
              <a:t>tx,ty,tz</a:t>
            </a:r>
            <a:r>
              <a:rPr lang="en-US" sz="1050" dirty="0"/>
              <a:t> as (same unit as </a:t>
            </a:r>
            <a:r>
              <a:rPr lang="en-US" sz="1050" dirty="0" err="1"/>
              <a:t>obj_points,so</a:t>
            </a:r>
            <a:r>
              <a:rPr lang="en-US" sz="1050" dirty="0"/>
              <a:t> 1=</a:t>
            </a:r>
            <a:r>
              <a:rPr lang="en-US" sz="1050" dirty="0" err="1"/>
              <a:t>wdith</a:t>
            </a:r>
            <a:r>
              <a:rPr lang="en-US" sz="1050" dirty="0"/>
              <a:t> of a checker </a:t>
            </a:r>
            <a:r>
              <a:rPr lang="en-US" sz="1050" dirty="0" err="1"/>
              <a:t>sqaure</a:t>
            </a:r>
            <a:r>
              <a:rPr lang="en-US" sz="1050" dirty="0"/>
              <a:t> in meters) </a:t>
            </a:r>
            <a:r>
              <a:rPr lang="en-US" sz="1050" dirty="0" err="1"/>
              <a:t>tvecs</a:t>
            </a:r>
            <a:r>
              <a:rPr lang="en-US" sz="1050" dirty="0"/>
              <a:t>: [array([[-3.01491219],</a:t>
            </a:r>
          </a:p>
          <a:p>
            <a:r>
              <a:rPr lang="en-US" sz="1050" dirty="0"/>
              <a:t>       [-4.30712358],</a:t>
            </a:r>
          </a:p>
          <a:p>
            <a:r>
              <a:rPr lang="en-US" sz="1050" dirty="0"/>
              <a:t>       [15.8980211 ]]), array([[-2.33921313],</a:t>
            </a:r>
          </a:p>
          <a:p>
            <a:r>
              <a:rPr lang="en-US" sz="1050" dirty="0"/>
              <a:t>       [ 3.33212639],</a:t>
            </a:r>
          </a:p>
          <a:p>
            <a:r>
              <a:rPr lang="en-US" sz="1050" dirty="0"/>
              <a:t>       [14.09377862]]), array([[-1.59773385],</a:t>
            </a:r>
          </a:p>
          <a:p>
            <a:r>
              <a:rPr lang="en-US" sz="1050" dirty="0"/>
              <a:t>       [-3.9768615 ],</a:t>
            </a:r>
          </a:p>
          <a:p>
            <a:r>
              <a:rPr lang="en-US" sz="1050" dirty="0"/>
              <a:t>       [12.66140731]]), array([[-3.94235355],</a:t>
            </a:r>
          </a:p>
          <a:p>
            <a:r>
              <a:rPr lang="en-US" sz="1050" dirty="0"/>
              <a:t>       [-2.6516654 ],</a:t>
            </a:r>
          </a:p>
          <a:p>
            <a:r>
              <a:rPr lang="en-US" sz="1050" dirty="0"/>
              <a:t>       [13.15750229]]), array([[ 2.33650933],</a:t>
            </a:r>
          </a:p>
          <a:p>
            <a:r>
              <a:rPr lang="en-US" sz="1050" dirty="0"/>
              <a:t>       [-4.57258639],</a:t>
            </a:r>
          </a:p>
          <a:p>
            <a:r>
              <a:rPr lang="en-US" sz="1050" dirty="0"/>
              <a:t>       [12.63322017]]), array([[ 6.68582959],</a:t>
            </a:r>
          </a:p>
          <a:p>
            <a:r>
              <a:rPr lang="en-US" sz="1050" dirty="0"/>
              <a:t>       [-2.57827113],</a:t>
            </a:r>
          </a:p>
          <a:p>
            <a:r>
              <a:rPr lang="en-US" sz="1050" dirty="0"/>
              <a:t>       [13.36732368]]), array([[ 0.77695642],</a:t>
            </a:r>
          </a:p>
          <a:p>
            <a:r>
              <a:rPr lang="en-US" sz="1050" dirty="0"/>
              <a:t>       [-2.82285097],</a:t>
            </a:r>
          </a:p>
          <a:p>
            <a:r>
              <a:rPr lang="en-US" sz="1050" dirty="0"/>
              <a:t>       [15.49189276]]), array([[ 3.15687941],</a:t>
            </a:r>
          </a:p>
          <a:p>
            <a:r>
              <a:rPr lang="en-US" sz="1050" dirty="0"/>
              <a:t>       [-3.47809823],</a:t>
            </a:r>
          </a:p>
          <a:p>
            <a:r>
              <a:rPr lang="en-US" sz="1050" dirty="0"/>
              <a:t>       [12.60203554]]), array([[-2.65602219],</a:t>
            </a:r>
          </a:p>
          <a:p>
            <a:r>
              <a:rPr lang="en-US" sz="1050" dirty="0"/>
              <a:t>       [-3.20468496],</a:t>
            </a:r>
          </a:p>
          <a:p>
            <a:r>
              <a:rPr lang="en-US" sz="1050" dirty="0"/>
              <a:t>       [11.05802945]]), array([[ 1.87240207],</a:t>
            </a:r>
          </a:p>
          <a:p>
            <a:r>
              <a:rPr lang="en-US" sz="1050" dirty="0"/>
              <a:t>       [-4.3969396 ],</a:t>
            </a:r>
          </a:p>
          <a:p>
            <a:r>
              <a:rPr lang="en-US" sz="1050" dirty="0"/>
              <a:t>       [13.45665441]]), array([[ 2.02550523],</a:t>
            </a:r>
          </a:p>
          <a:p>
            <a:r>
              <a:rPr lang="en-US" sz="1050" dirty="0"/>
              <a:t>       [-4.06391184],</a:t>
            </a:r>
          </a:p>
          <a:p>
            <a:r>
              <a:rPr lang="en-US" sz="1050" dirty="0"/>
              <a:t>       [12.8279161 ]]), array([[ 1.3451132 ],</a:t>
            </a:r>
          </a:p>
          <a:p>
            <a:r>
              <a:rPr lang="en-US" sz="1050" dirty="0"/>
              <a:t>       [-3.6178422 ],</a:t>
            </a:r>
          </a:p>
          <a:p>
            <a:r>
              <a:rPr lang="en-US" sz="1050" dirty="0"/>
              <a:t>       [11.56725912]]), array([[ 1.7964161 ],</a:t>
            </a:r>
          </a:p>
          <a:p>
            <a:r>
              <a:rPr lang="en-US" sz="1050" dirty="0"/>
              <a:t>       [-4.28702172],</a:t>
            </a:r>
          </a:p>
          <a:p>
            <a:r>
              <a:rPr lang="en-US" sz="1050" dirty="0"/>
              <a:t>       [12.43417015]])]</a:t>
            </a:r>
          </a:p>
        </p:txBody>
      </p:sp>
      <p:sp>
        <p:nvSpPr>
          <p:cNvPr id="4" name="Content Placeholder 3"/>
          <p:cNvSpPr>
            <a:spLocks noGrp="1"/>
          </p:cNvSpPr>
          <p:nvPr>
            <p:ph sz="half" idx="2"/>
          </p:nvPr>
        </p:nvSpPr>
        <p:spPr>
          <a:xfrm>
            <a:off x="4800600" y="1115839"/>
            <a:ext cx="4038600" cy="4525963"/>
          </a:xfrm>
        </p:spPr>
        <p:txBody>
          <a:bodyPr/>
          <a:lstStyle/>
          <a:p>
            <a:r>
              <a:rPr lang="en-US" sz="1800" dirty="0"/>
              <a:t> </a:t>
            </a:r>
            <a:r>
              <a:rPr lang="en-US" sz="1800" dirty="0" err="1"/>
              <a:t>Roatation</a:t>
            </a:r>
            <a:r>
              <a:rPr lang="en-US" sz="1800" dirty="0"/>
              <a:t> (_</a:t>
            </a:r>
            <a:r>
              <a:rPr lang="en-US" sz="1800" dirty="0" err="1"/>
              <a:t>rvecs</a:t>
            </a:r>
            <a:r>
              <a:rPr lang="en-US" sz="1800" dirty="0"/>
              <a:t>, each is a 3x1 vector, based on Rodrigues in </a:t>
            </a:r>
            <a:r>
              <a:rPr lang="en-US" sz="1800" dirty="0" err="1"/>
              <a:t>Opencv</a:t>
            </a:r>
            <a:r>
              <a:rPr lang="en-US" sz="1800" dirty="0"/>
              <a:t> </a:t>
            </a:r>
          </a:p>
          <a:p>
            <a:r>
              <a:rPr lang="en-US" sz="1000" dirty="0"/>
              <a:t> _</a:t>
            </a:r>
            <a:r>
              <a:rPr lang="en-US" sz="1000" dirty="0" err="1"/>
              <a:t>rvecs</a:t>
            </a:r>
            <a:r>
              <a:rPr lang="en-US" sz="1000" dirty="0"/>
              <a:t>:</a:t>
            </a:r>
          </a:p>
          <a:p>
            <a:r>
              <a:rPr lang="en-US" sz="1000" dirty="0"/>
              <a:t> [array([[0.16640241],</a:t>
            </a:r>
          </a:p>
          <a:p>
            <a:r>
              <a:rPr lang="en-US" sz="1000" dirty="0"/>
              <a:t>       [0.27440366],</a:t>
            </a:r>
          </a:p>
          <a:p>
            <a:r>
              <a:rPr lang="en-US" sz="1000" dirty="0"/>
              <a:t>       [0.0131105 ]]), array([[ 0.41703699],</a:t>
            </a:r>
          </a:p>
          <a:p>
            <a:r>
              <a:rPr lang="en-US" sz="1000" dirty="0"/>
              <a:t>       [ 0.65504011],</a:t>
            </a:r>
          </a:p>
          <a:p>
            <a:r>
              <a:rPr lang="en-US" sz="1000" dirty="0"/>
              <a:t>       [-1.33660696]]), array([[-0.27987778],</a:t>
            </a:r>
          </a:p>
          <a:p>
            <a:r>
              <a:rPr lang="en-US" sz="1000" dirty="0"/>
              <a:t>       [ 0.18692513],</a:t>
            </a:r>
          </a:p>
          <a:p>
            <a:r>
              <a:rPr lang="en-US" sz="1000" dirty="0"/>
              <a:t>       [ 0.35483011]]), array([[-0.11417611],</a:t>
            </a:r>
          </a:p>
          <a:p>
            <a:r>
              <a:rPr lang="en-US" sz="1000" dirty="0"/>
              <a:t>       [ 0.23776232],</a:t>
            </a:r>
          </a:p>
          <a:p>
            <a:r>
              <a:rPr lang="en-US" sz="1000" dirty="0"/>
              <a:t>       [-0.00241371]]), array([[-0.29478126],</a:t>
            </a:r>
          </a:p>
          <a:p>
            <a:r>
              <a:rPr lang="en-US" sz="1000" dirty="0"/>
              <a:t>       [ 0.42962401],</a:t>
            </a:r>
          </a:p>
          <a:p>
            <a:r>
              <a:rPr lang="en-US" sz="1000" dirty="0"/>
              <a:t>       [ 1.31248048]]), array([[0.40490705],</a:t>
            </a:r>
          </a:p>
          <a:p>
            <a:r>
              <a:rPr lang="en-US" sz="1000" dirty="0"/>
              <a:t>       [0.30565637],</a:t>
            </a:r>
          </a:p>
          <a:p>
            <a:r>
              <a:rPr lang="en-US" sz="1000" dirty="0"/>
              <a:t>       [1.6483234 ]]), array([[0.17470345],</a:t>
            </a:r>
          </a:p>
          <a:p>
            <a:r>
              <a:rPr lang="en-US" sz="1000" dirty="0"/>
              <a:t>       [0.34612036],</a:t>
            </a:r>
          </a:p>
          <a:p>
            <a:r>
              <a:rPr lang="en-US" sz="1000" dirty="0"/>
              <a:t>       [1.86818083]]), array([[-0.09356551],</a:t>
            </a:r>
          </a:p>
          <a:p>
            <a:r>
              <a:rPr lang="en-US" sz="1000" dirty="0"/>
              <a:t>       [ 0.48155669],</a:t>
            </a:r>
          </a:p>
          <a:p>
            <a:r>
              <a:rPr lang="en-US" sz="1000" dirty="0"/>
              <a:t>       [ 1.75273655]]), array([[ 0.19957004],</a:t>
            </a:r>
          </a:p>
          <a:p>
            <a:r>
              <a:rPr lang="en-US" sz="1000" dirty="0"/>
              <a:t>       [-0.42533828],</a:t>
            </a:r>
          </a:p>
          <a:p>
            <a:r>
              <a:rPr lang="en-US" sz="1000" dirty="0"/>
              <a:t>       [ 0.13302806]]), array([[-0.42149058],</a:t>
            </a:r>
          </a:p>
          <a:p>
            <a:r>
              <a:rPr lang="en-US" sz="1000" dirty="0"/>
              <a:t>       [-0.49715402],</a:t>
            </a:r>
          </a:p>
          <a:p>
            <a:r>
              <a:rPr lang="en-US" sz="1000" dirty="0"/>
              <a:t>       [ 1.33660049]]), array([[-0.24148131],</a:t>
            </a:r>
          </a:p>
          <a:p>
            <a:r>
              <a:rPr lang="en-US" sz="1000" dirty="0"/>
              <a:t>       [ 0.34848304],</a:t>
            </a:r>
          </a:p>
          <a:p>
            <a:r>
              <a:rPr lang="en-US" sz="1000" dirty="0"/>
              <a:t>       [ 1.53044254]]), array([[ 0.46489234],</a:t>
            </a:r>
          </a:p>
          <a:p>
            <a:r>
              <a:rPr lang="en-US" sz="1000" dirty="0"/>
              <a:t>       [-0.28439022],</a:t>
            </a:r>
          </a:p>
          <a:p>
            <a:r>
              <a:rPr lang="en-US" sz="1000" dirty="0"/>
              <a:t>       [ 1.23903183]]), array([[-0.17311708],</a:t>
            </a:r>
          </a:p>
          <a:p>
            <a:r>
              <a:rPr lang="en-US" sz="1000" dirty="0"/>
              <a:t>       [-0.46851781],</a:t>
            </a:r>
          </a:p>
          <a:p>
            <a:r>
              <a:rPr lang="en-US" sz="1000" dirty="0"/>
              <a:t>       [ 1.34686389]])]</a:t>
            </a:r>
          </a:p>
        </p:txBody>
      </p:sp>
      <p:sp>
        <p:nvSpPr>
          <p:cNvPr id="5" name="Footer Placeholder 4"/>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DB2D4955-CAE4-47A7-891F-54C234F61286}" type="slidenum">
              <a:rPr lang="en-US" altLang="en-US" smtClean="0"/>
              <a:pPr>
                <a:defRPr/>
              </a:pPr>
              <a:t>77</a:t>
            </a:fld>
            <a:endParaRPr lang="en-US" altLang="en-US"/>
          </a:p>
        </p:txBody>
      </p:sp>
    </p:spTree>
    <p:extLst>
      <p:ext uri="{BB962C8B-B14F-4D97-AF65-F5344CB8AC3E}">
        <p14:creationId xmlns:p14="http://schemas.microsoft.com/office/powerpoint/2010/main" val="850735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08013"/>
            <a:ext cx="8229600" cy="1143000"/>
          </a:xfrm>
        </p:spPr>
        <p:txBody>
          <a:bodyPr/>
          <a:lstStyle/>
          <a:p>
            <a:r>
              <a:rPr lang="en-US" sz="2800" dirty="0"/>
              <a:t>The vector translation _</a:t>
            </a:r>
            <a:r>
              <a:rPr lang="en-US" sz="2800" dirty="0" err="1"/>
              <a:t>tvecs</a:t>
            </a:r>
            <a:r>
              <a:rPr lang="en-US" sz="2800" dirty="0"/>
              <a:t>=[</a:t>
            </a:r>
            <a:r>
              <a:rPr lang="en-US" sz="2800" dirty="0" err="1"/>
              <a:t>x,y,z</a:t>
            </a:r>
            <a:r>
              <a:rPr lang="en-US" sz="2800" dirty="0"/>
              <a:t>]</a:t>
            </a:r>
          </a:p>
        </p:txBody>
      </p:sp>
      <p:sp>
        <p:nvSpPr>
          <p:cNvPr id="7" name="Content Placeholder 6"/>
          <p:cNvSpPr>
            <a:spLocks noGrp="1"/>
          </p:cNvSpPr>
          <p:nvPr>
            <p:ph idx="1"/>
          </p:nvPr>
        </p:nvSpPr>
        <p:spPr>
          <a:xfrm>
            <a:off x="381000" y="1524000"/>
            <a:ext cx="8153400" cy="4221163"/>
          </a:xfrm>
        </p:spPr>
        <p:txBody>
          <a:bodyPr/>
          <a:lstStyle/>
          <a:p>
            <a:r>
              <a:rPr lang="en-US" dirty="0"/>
              <a:t>One unit for _</a:t>
            </a:r>
            <a:r>
              <a:rPr lang="en-US" dirty="0" err="1"/>
              <a:t>tvecs</a:t>
            </a:r>
            <a:r>
              <a:rPr lang="en-US" dirty="0"/>
              <a:t> is the length of one side of a square of the checker-pattern</a:t>
            </a:r>
          </a:p>
          <a:p>
            <a:r>
              <a:rPr lang="en-US" sz="1800" dirty="0"/>
              <a:t>Reference : </a:t>
            </a:r>
          </a:p>
          <a:p>
            <a:r>
              <a:rPr lang="en-US" sz="1800" dirty="0"/>
              <a:t>Code: </a:t>
            </a:r>
            <a:r>
              <a:rPr lang="en-US" sz="1800" dirty="0">
                <a:hlinkClick r:id="rId2"/>
              </a:rPr>
              <a:t>https://docs.opencv.org/4.5.5/dc/dbb/tutorial_py_calibration.html</a:t>
            </a:r>
            <a:r>
              <a:rPr lang="en-US" sz="1800" dirty="0"/>
              <a:t> </a:t>
            </a:r>
          </a:p>
          <a:p>
            <a:r>
              <a:rPr lang="en-US" sz="1800" dirty="0"/>
              <a:t>What about the 3D points from real world space? Those images are taken from a static camera and chess boards are placed at different locations and orientations. So, we need to know (X,Y,Z) values. But for simplicity, we can say chess board was kept stationary at XY plane, (so Z=0 always) and camera was moved accordingly. This consideration helps us to find only X,Y values. Now for X,Y values, we can simply pass the points as (0,0), (1,0), (2,0), ... which denotes the location of points. In this case, the results we get will be in the scale of size of chess board square. But if we know the square size, (say 30 mm), we can pass the values as (0,0), (30,0), (60,0), ... . Thus, we get the results in mm. (In this case, we don't know square size since we didn't take those images, so we pass in terms of square size).</a:t>
            </a:r>
          </a:p>
        </p:txBody>
      </p:sp>
      <p:sp>
        <p:nvSpPr>
          <p:cNvPr id="5" name="Footer Placeholder 4"/>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641E6E7F-E35B-48F8-A2F2-A81175892D80}" type="slidenum">
              <a:rPr lang="en-US" altLang="en-US" smtClean="0"/>
              <a:pPr>
                <a:defRPr/>
              </a:pPr>
              <a:t>78</a:t>
            </a:fld>
            <a:endParaRPr lang="en-US" altLang="en-US" dirty="0"/>
          </a:p>
        </p:txBody>
      </p:sp>
      <p:sp>
        <p:nvSpPr>
          <p:cNvPr id="9" name="Rectangle 2"/>
          <p:cNvSpPr>
            <a:spLocks noChangeArrowheads="1"/>
          </p:cNvSpPr>
          <p:nvPr/>
        </p:nvSpPr>
        <p:spPr bwMode="auto">
          <a:xfrm>
            <a:off x="0" y="43934"/>
            <a:ext cx="16451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71415"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498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581A-7AE1-4469-AC65-04186110D4F7}"/>
              </a:ext>
            </a:extLst>
          </p:cNvPr>
          <p:cNvSpPr>
            <a:spLocks noGrp="1"/>
          </p:cNvSpPr>
          <p:nvPr>
            <p:ph type="title" idx="4294967295"/>
          </p:nvPr>
        </p:nvSpPr>
        <p:spPr>
          <a:xfrm>
            <a:off x="457200" y="465006"/>
            <a:ext cx="8229600" cy="1143000"/>
          </a:xfrm>
        </p:spPr>
        <p:txBody>
          <a:bodyPr/>
          <a:lstStyle/>
          <a:p>
            <a:r>
              <a:rPr lang="en-US" sz="3200" dirty="0"/>
              <a:t>The rotation vector: </a:t>
            </a:r>
            <a:br>
              <a:rPr lang="en-US" sz="3200" dirty="0"/>
            </a:br>
            <a:r>
              <a:rPr lang="en-US" sz="3200" dirty="0"/>
              <a:t>_</a:t>
            </a:r>
            <a:r>
              <a:rPr lang="en-US" sz="3200" dirty="0" err="1"/>
              <a:t>rvecs</a:t>
            </a:r>
            <a:r>
              <a:rPr lang="en-US" sz="3200" dirty="0"/>
              <a:t> , using axis–angle representation</a:t>
            </a:r>
            <a:br>
              <a:rPr lang="en-US" sz="3200" dirty="0"/>
            </a:br>
            <a:endParaRPr lang="en-US" sz="3200" dirty="0"/>
          </a:p>
        </p:txBody>
      </p:sp>
      <p:sp>
        <p:nvSpPr>
          <p:cNvPr id="3" name="Content Placeholder 2">
            <a:extLst>
              <a:ext uri="{FF2B5EF4-FFF2-40B4-BE49-F238E27FC236}">
                <a16:creationId xmlns:a16="http://schemas.microsoft.com/office/drawing/2014/main" id="{585C78CF-0D62-4C1A-BCEA-9F980F0F5ABD}"/>
              </a:ext>
            </a:extLst>
          </p:cNvPr>
          <p:cNvSpPr>
            <a:spLocks noGrp="1"/>
          </p:cNvSpPr>
          <p:nvPr>
            <p:ph idx="1"/>
          </p:nvPr>
        </p:nvSpPr>
        <p:spPr>
          <a:xfrm>
            <a:off x="228600" y="1569590"/>
            <a:ext cx="6705600" cy="4602163"/>
          </a:xfrm>
        </p:spPr>
        <p:txBody>
          <a:bodyPr/>
          <a:lstStyle/>
          <a:p>
            <a:r>
              <a:rPr lang="en-US" sz="2400" b="0" i="1" dirty="0">
                <a:solidFill>
                  <a:srgbClr val="202122"/>
                </a:solidFill>
                <a:effectLst/>
                <a:latin typeface="Arial" panose="020B0604020202020204" pitchFamily="34" charset="0"/>
              </a:rPr>
              <a:t>The </a:t>
            </a:r>
            <a:r>
              <a:rPr lang="en-US" sz="2400" b="1" i="1" dirty="0">
                <a:solidFill>
                  <a:srgbClr val="202122"/>
                </a:solidFill>
                <a:effectLst/>
                <a:latin typeface="Arial" panose="020B0604020202020204" pitchFamily="34" charset="0"/>
              </a:rPr>
              <a:t>axis–angle representation</a:t>
            </a:r>
            <a:r>
              <a:rPr lang="en-US" sz="2400" b="0" i="1" dirty="0">
                <a:solidFill>
                  <a:srgbClr val="202122"/>
                </a:solidFill>
                <a:effectLst/>
                <a:latin typeface="Arial" panose="020B0604020202020204" pitchFamily="34" charset="0"/>
              </a:rPr>
              <a:t> of a rotation parameterizes a </a:t>
            </a:r>
            <a:r>
              <a:rPr lang="en-US" sz="2400" b="0" i="1" u="none" strike="noStrike" dirty="0">
                <a:solidFill>
                  <a:srgbClr val="0645AD"/>
                </a:solidFill>
                <a:effectLst/>
                <a:latin typeface="Arial" panose="020B0604020202020204" pitchFamily="34" charset="0"/>
                <a:hlinkClick r:id="rId2" tooltip="Rotation (mathematics)"/>
              </a:rPr>
              <a:t>rotation</a:t>
            </a:r>
            <a:r>
              <a:rPr lang="en-US" sz="2400" b="0" i="1" dirty="0">
                <a:solidFill>
                  <a:srgbClr val="202122"/>
                </a:solidFill>
                <a:effectLst/>
                <a:latin typeface="Arial" panose="020B0604020202020204" pitchFamily="34" charset="0"/>
              </a:rPr>
              <a:t> in a </a:t>
            </a:r>
            <a:r>
              <a:rPr lang="en-US" sz="2400" b="0" i="1" u="none" strike="noStrike" dirty="0">
                <a:solidFill>
                  <a:srgbClr val="0645AD"/>
                </a:solidFill>
                <a:effectLst/>
                <a:latin typeface="Arial" panose="020B0604020202020204" pitchFamily="34" charset="0"/>
                <a:hlinkClick r:id="rId3" tooltip="Three-dimensional space"/>
              </a:rPr>
              <a:t>three-dimensional</a:t>
            </a:r>
            <a:r>
              <a:rPr lang="en-US" sz="2400" b="0" i="1" dirty="0">
                <a:solidFill>
                  <a:srgbClr val="202122"/>
                </a:solidFill>
                <a:effectLst/>
                <a:latin typeface="Arial" panose="020B0604020202020204" pitchFamily="34" charset="0"/>
              </a:rPr>
              <a:t> </a:t>
            </a:r>
            <a:r>
              <a:rPr lang="en-US" sz="2400" b="0" i="1" u="none" strike="noStrike" dirty="0">
                <a:solidFill>
                  <a:srgbClr val="0645AD"/>
                </a:solidFill>
                <a:effectLst/>
                <a:latin typeface="Arial" panose="020B0604020202020204" pitchFamily="34" charset="0"/>
                <a:hlinkClick r:id="rId4" tooltip="Euclidean space"/>
              </a:rPr>
              <a:t>Euclidean space</a:t>
            </a:r>
            <a:r>
              <a:rPr lang="en-US" sz="2400" b="0" i="1" dirty="0">
                <a:solidFill>
                  <a:srgbClr val="202122"/>
                </a:solidFill>
                <a:effectLst/>
                <a:latin typeface="Arial" panose="020B0604020202020204" pitchFamily="34" charset="0"/>
              </a:rPr>
              <a:t> by two quantities: a </a:t>
            </a:r>
            <a:r>
              <a:rPr lang="en-US" sz="2400" b="0" i="1" u="none" strike="noStrike" dirty="0">
                <a:solidFill>
                  <a:srgbClr val="0645AD"/>
                </a:solidFill>
                <a:effectLst/>
                <a:latin typeface="Arial" panose="020B0604020202020204" pitchFamily="34" charset="0"/>
                <a:hlinkClick r:id="rId5" tooltip="Unit vector"/>
              </a:rPr>
              <a:t>unit vector</a:t>
            </a:r>
            <a:r>
              <a:rPr lang="en-US" sz="2400" b="0" i="1" dirty="0">
                <a:solidFill>
                  <a:srgbClr val="202122"/>
                </a:solidFill>
                <a:effectLst/>
                <a:latin typeface="Arial" panose="020B0604020202020204" pitchFamily="34" charset="0"/>
              </a:rPr>
              <a:t> </a:t>
            </a:r>
            <a:r>
              <a:rPr lang="en-US" sz="2400" b="1" i="1" dirty="0">
                <a:solidFill>
                  <a:srgbClr val="202122"/>
                </a:solidFill>
                <a:effectLst/>
                <a:latin typeface="Nimbus Roman No9 L"/>
              </a:rPr>
              <a:t>e</a:t>
            </a:r>
            <a:r>
              <a:rPr lang="en-US" sz="2400" b="0" i="1" dirty="0">
                <a:solidFill>
                  <a:srgbClr val="202122"/>
                </a:solidFill>
                <a:effectLst/>
                <a:latin typeface="Arial" panose="020B0604020202020204" pitchFamily="34" charset="0"/>
              </a:rPr>
              <a:t> indicating the direction of an axis of rotation, and an </a:t>
            </a:r>
            <a:r>
              <a:rPr lang="en-US" sz="2400" b="0" i="1" u="none" strike="noStrike" dirty="0">
                <a:solidFill>
                  <a:srgbClr val="0645AD"/>
                </a:solidFill>
                <a:effectLst/>
                <a:latin typeface="Arial" panose="020B0604020202020204" pitchFamily="34" charset="0"/>
                <a:hlinkClick r:id="rId6" tooltip="Angle"/>
              </a:rPr>
              <a:t>angle</a:t>
            </a:r>
            <a:r>
              <a:rPr lang="en-US" sz="2400" b="0" i="1" dirty="0">
                <a:solidFill>
                  <a:srgbClr val="202122"/>
                </a:solidFill>
                <a:effectLst/>
                <a:latin typeface="Arial" panose="020B0604020202020204" pitchFamily="34" charset="0"/>
              </a:rPr>
              <a:t> </a:t>
            </a:r>
            <a:r>
              <a:rPr lang="en-US" sz="2400" b="0" i="1" dirty="0">
                <a:solidFill>
                  <a:srgbClr val="202122"/>
                </a:solidFill>
                <a:effectLst/>
                <a:latin typeface="Nimbus Roman No9 L"/>
              </a:rPr>
              <a:t>θ</a:t>
            </a:r>
            <a:r>
              <a:rPr lang="en-US" sz="2400" b="0" i="1" dirty="0">
                <a:solidFill>
                  <a:srgbClr val="202122"/>
                </a:solidFill>
                <a:effectLst/>
                <a:latin typeface="Arial" panose="020B0604020202020204" pitchFamily="34" charset="0"/>
              </a:rPr>
              <a:t> describing the magnitude of the rotation about the axis. Only two numbers, not three, are needed to define the direction of a unit vector </a:t>
            </a:r>
            <a:r>
              <a:rPr lang="en-US" sz="2400" b="1" i="1" dirty="0">
                <a:solidFill>
                  <a:srgbClr val="202122"/>
                </a:solidFill>
                <a:effectLst/>
                <a:latin typeface="Nimbus Roman No9 L"/>
              </a:rPr>
              <a:t>e</a:t>
            </a:r>
            <a:r>
              <a:rPr lang="en-US" sz="2400" b="0" i="1" dirty="0">
                <a:solidFill>
                  <a:srgbClr val="202122"/>
                </a:solidFill>
                <a:effectLst/>
                <a:latin typeface="Arial" panose="020B0604020202020204" pitchFamily="34" charset="0"/>
              </a:rPr>
              <a:t> rooted at the origin because the magnitude of </a:t>
            </a:r>
            <a:r>
              <a:rPr lang="en-US" sz="2400" b="1" i="1" dirty="0">
                <a:solidFill>
                  <a:srgbClr val="202122"/>
                </a:solidFill>
                <a:effectLst/>
                <a:latin typeface="Nimbus Roman No9 L"/>
              </a:rPr>
              <a:t>e</a:t>
            </a:r>
            <a:r>
              <a:rPr lang="en-US" sz="2400" b="0" i="1" dirty="0">
                <a:solidFill>
                  <a:srgbClr val="202122"/>
                </a:solidFill>
                <a:effectLst/>
                <a:latin typeface="Arial" panose="020B0604020202020204" pitchFamily="34" charset="0"/>
              </a:rPr>
              <a:t> is constrained. </a:t>
            </a:r>
          </a:p>
          <a:p>
            <a:r>
              <a:rPr lang="en-US" sz="1600" dirty="0">
                <a:hlinkClick r:id="rId7"/>
              </a:rPr>
              <a:t>https://en.wikipedia.org/wiki/Axis%E2%80%93angle_representation</a:t>
            </a:r>
            <a:endParaRPr lang="en-US" sz="1600" i="1" dirty="0"/>
          </a:p>
        </p:txBody>
      </p:sp>
      <p:sp>
        <p:nvSpPr>
          <p:cNvPr id="4" name="Footer Placeholder 3">
            <a:extLst>
              <a:ext uri="{FF2B5EF4-FFF2-40B4-BE49-F238E27FC236}">
                <a16:creationId xmlns:a16="http://schemas.microsoft.com/office/drawing/2014/main" id="{A035A78F-61A2-4961-8979-364C078A34C4}"/>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36D06297-9908-49CF-86BC-1171ED8CBAC7}"/>
              </a:ext>
            </a:extLst>
          </p:cNvPr>
          <p:cNvSpPr>
            <a:spLocks noGrp="1"/>
          </p:cNvSpPr>
          <p:nvPr>
            <p:ph type="sldNum" sz="quarter" idx="12"/>
          </p:nvPr>
        </p:nvSpPr>
        <p:spPr/>
        <p:txBody>
          <a:bodyPr/>
          <a:lstStyle/>
          <a:p>
            <a:pPr>
              <a:defRPr/>
            </a:pPr>
            <a:fld id="{F6B5AEFD-0438-4757-9AC0-06361A4FF341}" type="slidenum">
              <a:rPr lang="en-US" altLang="en-US" smtClean="0"/>
              <a:pPr>
                <a:defRPr/>
              </a:pPr>
              <a:t>79</a:t>
            </a:fld>
            <a:endParaRPr lang="en-US" altLang="en-US"/>
          </a:p>
        </p:txBody>
      </p:sp>
      <p:pic>
        <p:nvPicPr>
          <p:cNvPr id="3076" name="Picture 4">
            <a:extLst>
              <a:ext uri="{FF2B5EF4-FFF2-40B4-BE49-F238E27FC236}">
                <a16:creationId xmlns:a16="http://schemas.microsoft.com/office/drawing/2014/main" id="{87C27605-C0C8-4787-97AF-139A3EFB87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0984" y="1981200"/>
            <a:ext cx="14287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licious Red Apple with an Arrow Through It">
            <a:extLst>
              <a:ext uri="{FF2B5EF4-FFF2-40B4-BE49-F238E27FC236}">
                <a16:creationId xmlns:a16="http://schemas.microsoft.com/office/drawing/2014/main" id="{16059F82-A5F7-467D-BB83-8B89D534EB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49" y="4548981"/>
            <a:ext cx="2381251" cy="1585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6CFE9D1-A849-40AF-BC3E-7D1482FA6FBB}"/>
              </a:ext>
            </a:extLst>
          </p:cNvPr>
          <p:cNvSpPr txBox="1"/>
          <p:nvPr/>
        </p:nvSpPr>
        <p:spPr>
          <a:xfrm>
            <a:off x="6762749" y="6060956"/>
            <a:ext cx="2381251" cy="369332"/>
          </a:xfrm>
          <a:prstGeom prst="rect">
            <a:avLst/>
          </a:prstGeom>
          <a:noFill/>
        </p:spPr>
        <p:txBody>
          <a:bodyPr wrap="square" rtlCol="0">
            <a:spAutoFit/>
          </a:bodyPr>
          <a:lstStyle/>
          <a:p>
            <a:r>
              <a:rPr lang="en-US" sz="900" dirty="0">
                <a:hlinkClick r:id="rId10"/>
              </a:rPr>
              <a:t>https://www.vectorjunky.com/vector/delicious-red-apple-arrow/</a:t>
            </a:r>
            <a:r>
              <a:rPr lang="en-US" sz="900" dirty="0"/>
              <a:t> </a:t>
            </a:r>
          </a:p>
        </p:txBody>
      </p:sp>
    </p:spTree>
    <p:extLst>
      <p:ext uri="{BB962C8B-B14F-4D97-AF65-F5344CB8AC3E}">
        <p14:creationId xmlns:p14="http://schemas.microsoft.com/office/powerpoint/2010/main" val="149526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09575" y="533400"/>
            <a:ext cx="8167688" cy="1039813"/>
          </a:xfrm>
        </p:spPr>
        <p:txBody>
          <a:bodyPr>
            <a:normAutofit fontScale="90000"/>
          </a:bodyPr>
          <a:lstStyle/>
          <a:p>
            <a:r>
              <a:rPr lang="en-US" altLang="en-US" sz="3200" dirty="0">
                <a:ea typeface="新細明體" pitchFamily="18" charset="-120"/>
              </a:rPr>
              <a:t>The most important concept for a camera is the image formation process</a:t>
            </a:r>
          </a:p>
        </p:txBody>
      </p:sp>
      <p:sp>
        <p:nvSpPr>
          <p:cNvPr id="9219" name="Rectangle 3"/>
          <p:cNvSpPr>
            <a:spLocks noGrp="1" noChangeArrowheads="1"/>
          </p:cNvSpPr>
          <p:nvPr>
            <p:ph idx="1"/>
          </p:nvPr>
        </p:nvSpPr>
        <p:spPr>
          <a:xfrm>
            <a:off x="423863" y="2030413"/>
            <a:ext cx="8229600" cy="4525962"/>
          </a:xfrm>
        </p:spPr>
        <p:txBody>
          <a:bodyPr/>
          <a:lstStyle/>
          <a:p>
            <a:pPr eaLnBrk="1" hangingPunct="1"/>
            <a:r>
              <a:rPr lang="en-US" altLang="en-US">
                <a:ea typeface="新細明體" pitchFamily="18" charset="-120"/>
              </a:rPr>
              <a:t> </a:t>
            </a:r>
          </a:p>
        </p:txBody>
      </p:sp>
      <p:sp>
        <p:nvSpPr>
          <p:cNvPr id="9222" name="Text Box 4"/>
          <p:cNvSpPr txBox="1">
            <a:spLocks noChangeArrowheads="1"/>
          </p:cNvSpPr>
          <p:nvPr/>
        </p:nvSpPr>
        <p:spPr bwMode="auto">
          <a:xfrm>
            <a:off x="728663" y="1649413"/>
            <a:ext cx="54864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en-US" sz="2800">
                <a:latin typeface="Arial" charset="0"/>
              </a:rPr>
              <a:t>3D Object  points </a:t>
            </a:r>
            <a:r>
              <a:rPr kumimoji="1" lang="en-US" altLang="en-US" sz="2800" i="1">
                <a:latin typeface="Arial" charset="0"/>
              </a:rPr>
              <a:t>(X</a:t>
            </a:r>
            <a:r>
              <a:rPr kumimoji="1" lang="en-US" altLang="en-US" sz="2800" i="1" baseline="-25000">
                <a:latin typeface="Arial" charset="0"/>
              </a:rPr>
              <a:t>w</a:t>
            </a:r>
            <a:r>
              <a:rPr kumimoji="1" lang="en-US" altLang="en-US" sz="2800" i="1">
                <a:latin typeface="Arial" charset="0"/>
              </a:rPr>
              <a:t>,Y</a:t>
            </a:r>
            <a:r>
              <a:rPr kumimoji="1" lang="en-US" altLang="en-US" sz="2800" i="1" baseline="-25000">
                <a:latin typeface="Arial" charset="0"/>
              </a:rPr>
              <a:t>w</a:t>
            </a:r>
            <a:r>
              <a:rPr kumimoji="1" lang="en-US" altLang="en-US" sz="2800" i="1">
                <a:latin typeface="Arial" charset="0"/>
              </a:rPr>
              <a:t>,Z</a:t>
            </a:r>
            <a:r>
              <a:rPr kumimoji="1" lang="en-US" altLang="en-US" sz="2800" i="1" baseline="-25000">
                <a:latin typeface="Arial" charset="0"/>
              </a:rPr>
              <a:t>w</a:t>
            </a:r>
            <a:r>
              <a:rPr kumimoji="1" lang="en-US" altLang="en-US" sz="2800" i="1">
                <a:latin typeface="Arial" charset="0"/>
              </a:rPr>
              <a:t>)</a:t>
            </a:r>
            <a:r>
              <a:rPr kumimoji="1" lang="en-US" altLang="zh-TW" sz="2800" i="1">
                <a:latin typeface="Arial" charset="0"/>
              </a:rPr>
              <a:t>:</a:t>
            </a:r>
            <a:r>
              <a:rPr kumimoji="1" lang="en-US" altLang="zh-TW" sz="2800">
                <a:latin typeface="Arial" charset="0"/>
              </a:rPr>
              <a:t> </a:t>
            </a:r>
            <a:r>
              <a:rPr kumimoji="1" lang="en-US" altLang="zh-TW" sz="2800" b="1" u="sng">
                <a:latin typeface="Arial" charset="0"/>
              </a:rPr>
              <a:t>world coordinates</a:t>
            </a:r>
            <a:endParaRPr kumimoji="1" lang="en-US" altLang="en-US" sz="2800" b="1" u="sng">
              <a:latin typeface="Arial" charset="0"/>
            </a:endParaRPr>
          </a:p>
        </p:txBody>
      </p:sp>
      <p:sp>
        <p:nvSpPr>
          <p:cNvPr id="9223" name="Text Box 5"/>
          <p:cNvSpPr txBox="1">
            <a:spLocks noChangeArrowheads="1"/>
          </p:cNvSpPr>
          <p:nvPr/>
        </p:nvSpPr>
        <p:spPr bwMode="auto">
          <a:xfrm>
            <a:off x="2709863" y="5002213"/>
            <a:ext cx="4014787" cy="1382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a:solidFill>
                  <a:srgbClr val="E13A19"/>
                </a:solidFill>
                <a:latin typeface="Arial" charset="0"/>
              </a:rPr>
              <a:t>Step2:</a:t>
            </a:r>
          </a:p>
          <a:p>
            <a:pPr eaLnBrk="1" hangingPunct="1">
              <a:spcBef>
                <a:spcPct val="0"/>
              </a:spcBef>
              <a:buFontTx/>
              <a:buNone/>
            </a:pPr>
            <a:r>
              <a:rPr kumimoji="1" lang="en-US" altLang="en-US" sz="2800">
                <a:latin typeface="Arial" charset="0"/>
              </a:rPr>
              <a:t>Projection of camera (F)</a:t>
            </a:r>
          </a:p>
          <a:p>
            <a:pPr eaLnBrk="1" hangingPunct="1">
              <a:spcBef>
                <a:spcPct val="0"/>
              </a:spcBef>
              <a:buFontTx/>
              <a:buNone/>
            </a:pPr>
            <a:r>
              <a:rPr kumimoji="1" lang="en-US" altLang="en-US" sz="2800">
                <a:latin typeface="Arial" charset="0"/>
              </a:rPr>
              <a:t>Result </a:t>
            </a:r>
            <a:r>
              <a:rPr kumimoji="1" lang="en-US" altLang="en-US" sz="2800">
                <a:latin typeface="Arial" charset="0"/>
                <a:sym typeface="Wingdings" pitchFamily="2" charset="2"/>
              </a:rPr>
              <a:t> image </a:t>
            </a:r>
            <a:r>
              <a:rPr kumimoji="1" lang="en-US" altLang="zh-TW" sz="2800">
                <a:latin typeface="Arial" charset="0"/>
                <a:sym typeface="Wingdings" pitchFamily="2" charset="2"/>
              </a:rPr>
              <a:t>(x,y)</a:t>
            </a:r>
            <a:endParaRPr kumimoji="1" lang="en-US" altLang="en-US" sz="2800" i="1">
              <a:latin typeface="Arial" charset="0"/>
            </a:endParaRPr>
          </a:p>
        </p:txBody>
      </p:sp>
      <p:sp>
        <p:nvSpPr>
          <p:cNvPr id="9224" name="Text Box 6"/>
          <p:cNvSpPr txBox="1">
            <a:spLocks noChangeArrowheads="1"/>
          </p:cNvSpPr>
          <p:nvPr/>
        </p:nvSpPr>
        <p:spPr bwMode="auto">
          <a:xfrm>
            <a:off x="1185863" y="2868613"/>
            <a:ext cx="746760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dirty="0">
                <a:solidFill>
                  <a:srgbClr val="E13A19"/>
                </a:solidFill>
                <a:latin typeface="Arial" charset="0"/>
              </a:rPr>
              <a:t>Step1:</a:t>
            </a:r>
          </a:p>
          <a:p>
            <a:pPr eaLnBrk="1" hangingPunct="1">
              <a:spcBef>
                <a:spcPct val="0"/>
              </a:spcBef>
              <a:buFontTx/>
              <a:buNone/>
            </a:pPr>
            <a:r>
              <a:rPr kumimoji="1" lang="en-US" altLang="en-US" sz="2800" dirty="0">
                <a:latin typeface="Arial" charset="0"/>
              </a:rPr>
              <a:t>Motion of camera </a:t>
            </a:r>
            <a:r>
              <a:rPr kumimoji="1" lang="en-US" altLang="en-US" sz="2800" i="1" dirty="0">
                <a:latin typeface="Arial" charset="0"/>
              </a:rPr>
              <a:t>(</a:t>
            </a:r>
            <a:r>
              <a:rPr kumimoji="1" lang="en-US" altLang="en-US" sz="2800" i="1" dirty="0" err="1">
                <a:latin typeface="Arial" charset="0"/>
              </a:rPr>
              <a:t>R</a:t>
            </a:r>
            <a:r>
              <a:rPr kumimoji="1" lang="en-US" altLang="en-US" sz="2800" i="1" baseline="-25000" dirty="0" err="1">
                <a:latin typeface="Arial" charset="0"/>
              </a:rPr>
              <a:t>cam</a:t>
            </a:r>
            <a:r>
              <a:rPr kumimoji="1" lang="en-US" altLang="en-US" sz="2800" i="1" dirty="0">
                <a:latin typeface="Arial" charset="0"/>
              </a:rPr>
              <a:t>=R</a:t>
            </a:r>
            <a:r>
              <a:rPr kumimoji="1" lang="en-US" altLang="en-US" sz="2800" i="1" baseline="-25000" dirty="0">
                <a:latin typeface="Arial" charset="0"/>
              </a:rPr>
              <a:t>c</a:t>
            </a:r>
            <a:r>
              <a:rPr kumimoji="1" lang="en-US" altLang="en-US" sz="2800" i="1" baseline="30000" dirty="0">
                <a:latin typeface="Arial" charset="0"/>
              </a:rPr>
              <a:t>-1</a:t>
            </a:r>
            <a:r>
              <a:rPr kumimoji="1" lang="en-US" altLang="en-US" sz="2800" i="1" dirty="0">
                <a:latin typeface="Arial" charset="0"/>
              </a:rPr>
              <a:t>,T</a:t>
            </a:r>
            <a:r>
              <a:rPr kumimoji="1" lang="en-US" altLang="en-US" sz="2800" i="1" baseline="-25000" dirty="0">
                <a:latin typeface="Arial" charset="0"/>
              </a:rPr>
              <a:t>cam</a:t>
            </a:r>
            <a:r>
              <a:rPr kumimoji="1" lang="en-US" altLang="en-US" sz="2800" i="1" dirty="0">
                <a:latin typeface="Arial" charset="0"/>
              </a:rPr>
              <a:t>)</a:t>
            </a:r>
            <a:r>
              <a:rPr kumimoji="1" lang="en-US" altLang="en-US" sz="2800" dirty="0">
                <a:latin typeface="Arial" charset="0"/>
              </a:rPr>
              <a:t> </a:t>
            </a:r>
            <a:endParaRPr kumimoji="1" lang="en-US" altLang="zh-TW" sz="2800" dirty="0">
              <a:latin typeface="Arial" charset="0"/>
            </a:endParaRPr>
          </a:p>
          <a:p>
            <a:pPr eaLnBrk="1" hangingPunct="1">
              <a:spcBef>
                <a:spcPct val="0"/>
              </a:spcBef>
              <a:buFontTx/>
              <a:buNone/>
            </a:pPr>
            <a:r>
              <a:rPr kumimoji="1" lang="en-US" altLang="zh-TW" sz="2800" b="1" u="sng" dirty="0">
                <a:latin typeface="Arial" charset="0"/>
              </a:rPr>
              <a:t>Camera Coordinates(rotated, translated)</a:t>
            </a:r>
            <a:endParaRPr kumimoji="1" lang="en-US" altLang="en-US" sz="2800" b="1" u="sng" dirty="0">
              <a:latin typeface="Arial" charset="0"/>
            </a:endParaRPr>
          </a:p>
          <a:p>
            <a:pPr eaLnBrk="1" hangingPunct="1">
              <a:spcBef>
                <a:spcPct val="0"/>
              </a:spcBef>
              <a:buFontTx/>
              <a:buNone/>
            </a:pPr>
            <a:r>
              <a:rPr kumimoji="1" lang="en-US" altLang="en-US" sz="2800" dirty="0">
                <a:latin typeface="Arial" charset="0"/>
                <a:sym typeface="Wingdings" pitchFamily="2" charset="2"/>
              </a:rPr>
              <a:t>result  </a:t>
            </a:r>
            <a:r>
              <a:rPr kumimoji="1" lang="en-US" altLang="en-US" sz="2800" i="1" dirty="0" err="1">
                <a:latin typeface="Arial" charset="0"/>
                <a:sym typeface="Wingdings" pitchFamily="2" charset="2"/>
              </a:rPr>
              <a:t>X</a:t>
            </a:r>
            <a:r>
              <a:rPr kumimoji="1" lang="en-US" altLang="en-US" sz="2800" i="1" baseline="-25000" dirty="0" err="1">
                <a:latin typeface="Arial" charset="0"/>
                <a:sym typeface="Wingdings" pitchFamily="2" charset="2"/>
              </a:rPr>
              <a:t>c</a:t>
            </a:r>
            <a:r>
              <a:rPr kumimoji="1" lang="en-US" altLang="en-US" sz="2800" i="1" dirty="0" err="1">
                <a:latin typeface="Arial" charset="0"/>
                <a:sym typeface="Wingdings" pitchFamily="2" charset="2"/>
              </a:rPr>
              <a:t>,Y</a:t>
            </a:r>
            <a:r>
              <a:rPr kumimoji="1" lang="en-US" altLang="zh-TW" sz="2800" i="1" baseline="-25000" dirty="0" err="1">
                <a:latin typeface="Arial" charset="0"/>
                <a:sym typeface="Wingdings" pitchFamily="2" charset="2"/>
              </a:rPr>
              <a:t>c</a:t>
            </a:r>
            <a:r>
              <a:rPr kumimoji="1" lang="en-US" altLang="en-US" sz="2800" i="1" dirty="0" err="1">
                <a:latin typeface="Arial" charset="0"/>
                <a:sym typeface="Wingdings" pitchFamily="2" charset="2"/>
              </a:rPr>
              <a:t>,Z</a:t>
            </a:r>
            <a:r>
              <a:rPr kumimoji="1" lang="en-US" altLang="en-US" sz="2800" i="1" baseline="-25000" dirty="0" err="1">
                <a:latin typeface="Arial" charset="0"/>
                <a:sym typeface="Wingdings" pitchFamily="2" charset="2"/>
              </a:rPr>
              <a:t>c</a:t>
            </a:r>
            <a:endParaRPr kumimoji="1" lang="en-US" altLang="en-US" sz="2800" i="1" baseline="-25000" dirty="0">
              <a:latin typeface="Arial" charset="0"/>
              <a:sym typeface="Wingdings" pitchFamily="2" charset="2"/>
            </a:endParaRPr>
          </a:p>
        </p:txBody>
      </p:sp>
      <p:sp>
        <p:nvSpPr>
          <p:cNvPr id="9225" name="Line 11"/>
          <p:cNvSpPr>
            <a:spLocks noChangeShapeType="1"/>
          </p:cNvSpPr>
          <p:nvPr/>
        </p:nvSpPr>
        <p:spPr bwMode="auto">
          <a:xfrm>
            <a:off x="4538663" y="26400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2"/>
          <p:cNvSpPr>
            <a:spLocks noChangeShapeType="1"/>
          </p:cNvSpPr>
          <p:nvPr/>
        </p:nvSpPr>
        <p:spPr bwMode="auto">
          <a:xfrm>
            <a:off x="5224463" y="46974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8</a:t>
            </a:fld>
            <a:endParaRPr lang="en-US" altLang="en-US"/>
          </a:p>
        </p:txBody>
      </p:sp>
      <p:pic>
        <p:nvPicPr>
          <p:cNvPr id="4" name="Picture 9" descr="MCj04316170000[1]">
            <a:extLst>
              <a:ext uri="{FF2B5EF4-FFF2-40B4-BE49-F238E27FC236}">
                <a16:creationId xmlns:a16="http://schemas.microsoft.com/office/drawing/2014/main" id="{E769764D-CAEB-AFF8-23B7-48794FA7D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58930">
            <a:off x="7557293" y="2933885"/>
            <a:ext cx="801687" cy="80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ee">
            <a:extLst>
              <a:ext uri="{FF2B5EF4-FFF2-40B4-BE49-F238E27FC236}">
                <a16:creationId xmlns:a16="http://schemas.microsoft.com/office/drawing/2014/main" id="{4B1D8BDB-67A6-4CE8-7EAA-FC532875D2D5}"/>
              </a:ext>
            </a:extLst>
          </p:cNvPr>
          <p:cNvSpPr>
            <a:spLocks noEditPoints="1" noChangeArrowheads="1"/>
          </p:cNvSpPr>
          <p:nvPr/>
        </p:nvSpPr>
        <p:spPr bwMode="auto">
          <a:xfrm rot="19502516">
            <a:off x="6964681" y="1506538"/>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 name="Tree">
            <a:extLst>
              <a:ext uri="{FF2B5EF4-FFF2-40B4-BE49-F238E27FC236}">
                <a16:creationId xmlns:a16="http://schemas.microsoft.com/office/drawing/2014/main" id="{EB6CFED9-3158-0FBB-F50F-7C372F3DD67E}"/>
              </a:ext>
            </a:extLst>
          </p:cNvPr>
          <p:cNvSpPr>
            <a:spLocks noEditPoints="1" noChangeArrowheads="1"/>
          </p:cNvSpPr>
          <p:nvPr/>
        </p:nvSpPr>
        <p:spPr bwMode="auto">
          <a:xfrm>
            <a:off x="7434262" y="5315423"/>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 name="Rectangle 6">
            <a:extLst>
              <a:ext uri="{FF2B5EF4-FFF2-40B4-BE49-F238E27FC236}">
                <a16:creationId xmlns:a16="http://schemas.microsoft.com/office/drawing/2014/main" id="{8C6DF5B1-7E2F-A80E-CF6D-EE1BFF7C2755}"/>
              </a:ext>
            </a:extLst>
          </p:cNvPr>
          <p:cNvSpPr/>
          <p:nvPr/>
        </p:nvSpPr>
        <p:spPr>
          <a:xfrm>
            <a:off x="7239000" y="5105400"/>
            <a:ext cx="1414463" cy="138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971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B2B4-5B84-4CA3-B446-33F721E841FF}"/>
              </a:ext>
            </a:extLst>
          </p:cNvPr>
          <p:cNvSpPr>
            <a:spLocks noGrp="1"/>
          </p:cNvSpPr>
          <p:nvPr>
            <p:ph type="title" idx="4294967295"/>
          </p:nvPr>
        </p:nvSpPr>
        <p:spPr>
          <a:xfrm>
            <a:off x="321734" y="274638"/>
            <a:ext cx="8669866" cy="1143000"/>
          </a:xfrm>
        </p:spPr>
        <p:txBody>
          <a:bodyPr>
            <a:noAutofit/>
          </a:bodyPr>
          <a:lstStyle/>
          <a:p>
            <a:pPr algn="l"/>
            <a:r>
              <a:rPr lang="en-US" sz="2400" dirty="0"/>
              <a:t>Using Rodrigues of OPENCV, a  3x1 rotation vector (r</a:t>
            </a:r>
            <a:r>
              <a:rPr lang="en-US" sz="2400" baseline="-25000" dirty="0"/>
              <a:t>3x1 </a:t>
            </a:r>
            <a:r>
              <a:rPr lang="en-US" sz="2400" dirty="0"/>
              <a:t> for representing rotation) can be converted to a 3x3 rotation matrix </a:t>
            </a:r>
            <a:r>
              <a:rPr lang="en-US" sz="2000" dirty="0"/>
              <a:t>R</a:t>
            </a:r>
            <a:r>
              <a:rPr lang="en-US" sz="2000" baseline="-25000" dirty="0"/>
              <a:t>3x3</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6B64DD-A233-4BC0-9827-305F643ABBA8}"/>
                  </a:ext>
                </a:extLst>
              </p:cNvPr>
              <p:cNvSpPr>
                <a:spLocks noGrp="1"/>
              </p:cNvSpPr>
              <p:nvPr>
                <p:ph idx="1"/>
              </p:nvPr>
            </p:nvSpPr>
            <p:spPr>
              <a:xfrm>
                <a:off x="331245" y="2381447"/>
                <a:ext cx="5015598" cy="4552753"/>
              </a:xfrm>
            </p:spPr>
            <p:txBody>
              <a:bodyPr/>
              <a:lstStyle/>
              <a:p>
                <a:r>
                  <a:rPr lang="en-US" sz="2000" dirty="0"/>
                  <a:t>R</a:t>
                </a:r>
                <a:r>
                  <a:rPr lang="en-US" sz="2000" baseline="-25000" dirty="0"/>
                  <a:t>3x3</a:t>
                </a:r>
                <a:r>
                  <a:rPr lang="en-US" sz="2000" dirty="0"/>
                  <a:t>= cv2.Rodrigues(r</a:t>
                </a:r>
                <a:r>
                  <a:rPr lang="en-US" sz="2000" baseline="-25000" dirty="0"/>
                  <a:t>3x1</a:t>
                </a:r>
                <a:r>
                  <a:rPr lang="en-US" sz="2000" dirty="0"/>
                  <a:t>), r=_</a:t>
                </a:r>
                <a:r>
                  <a:rPr lang="en-US" sz="2000" dirty="0" err="1"/>
                  <a:t>rvec</a:t>
                </a:r>
                <a:r>
                  <a:rPr lang="en-US" sz="2000" dirty="0"/>
                  <a:t>(</a:t>
                </a:r>
                <a:r>
                  <a:rPr lang="en-US" sz="2000" dirty="0" err="1"/>
                  <a:t>i</a:t>
                </a:r>
                <a:r>
                  <a:rPr lang="en-US" sz="2000" dirty="0"/>
                  <a:t>)</a:t>
                </a:r>
              </a:p>
              <a:p>
                <a:r>
                  <a:rPr lang="en-US" sz="2000" dirty="0"/>
                  <a:t>r is 3x1, R is 3x3. </a:t>
                </a:r>
                <a:r>
                  <a:rPr lang="en-US" sz="2000" i="1" dirty="0"/>
                  <a:t>I</a:t>
                </a:r>
                <a:r>
                  <a:rPr lang="en-US" sz="2000" dirty="0"/>
                  <a:t>=eye(3). Use the norm of ‘r’ to encode the angle of </a:t>
                </a:r>
                <a:r>
                  <a:rPr lang="en-US" sz="2000" dirty="0">
                    <a:hlinkClick r:id="rId3"/>
                  </a:rPr>
                  <a:t>axis-angle rotation</a:t>
                </a:r>
                <a:r>
                  <a:rPr lang="en-US" sz="2000" dirty="0"/>
                  <a:t> </a:t>
                </a:r>
              </a:p>
              <a:p>
                <a14:m>
                  <m:oMath xmlns:m="http://schemas.openxmlformats.org/officeDocument/2006/math">
                    <m:r>
                      <a:rPr lang="en-US" sz="2000" i="1" smtClean="0">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𝑛𝑜𝑟𝑚</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𝑟</m:t>
                        </m:r>
                      </m:e>
                    </m:d>
                  </m:oMath>
                </a14:m>
                <a:r>
                  <a:rPr lang="en-US" sz="2000" b="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 </m:t>
                    </m:r>
                  </m:oMath>
                </a14:m>
                <a:r>
                  <a:rPr lang="en-US" sz="2000" b="0" dirty="0">
                    <a:ea typeface="Cambria Math" panose="02040503050406030204" pitchFamily="18" charset="0"/>
                  </a:rPr>
                  <a:t>is the axis angle</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 </m:t>
                    </m:r>
                  </m:oMath>
                </a14:m>
                <a:r>
                  <a:rPr lang="en-US" sz="2000" i="1" dirty="0">
                    <a:latin typeface="Cambria Math" panose="02040503050406030204" pitchFamily="18" charset="0"/>
                    <a:ea typeface="Cambria Math" panose="02040503050406030204" pitchFamily="18" charset="0"/>
                  </a:rPr>
                  <a:t>r/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𝑡h𝑒𝑛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𝑖𝑠</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𝑢𝑛𝑖𝑡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𝑣𝑒𝑐𝑡𝑜𝑟</m:t>
                    </m:r>
                  </m:oMath>
                </a14:m>
                <a:endParaRPr lang="en-US" sz="2000" i="1" dirty="0">
                  <a:latin typeface="Cambria Math" panose="02040503050406030204" pitchFamily="18" charset="0"/>
                  <a:ea typeface="Cambria Math" panose="02040503050406030204" pitchFamily="18" charset="0"/>
                </a:endParaRPr>
              </a:p>
              <a:p>
                <a:r>
                  <a:rPr lang="en-US" sz="1600" i="1" dirty="0">
                    <a:latin typeface="Cambria Math" panose="02040503050406030204" pitchFamily="18" charset="0"/>
                    <a:ea typeface="Cambria Math" panose="02040503050406030204" pitchFamily="18" charset="0"/>
                  </a:rPr>
                  <a:t>R=cos </a:t>
                </a:r>
                <a14:m>
                  <m:oMath xmlns:m="http://schemas.openxmlformats.org/officeDocument/2006/math">
                    <m:r>
                      <a:rPr lang="en-US" sz="1600" i="1">
                        <a:latin typeface="Cambria Math" panose="02040503050406030204" pitchFamily="18" charset="0"/>
                        <a:ea typeface="Cambria Math" panose="02040503050406030204" pitchFamily="18" charset="0"/>
                      </a:rPr>
                      <m:t>𝜃</m:t>
                    </m:r>
                  </m:oMath>
                </a14:m>
                <a:r>
                  <a:rPr lang="en-US" sz="1600" i="1" dirty="0">
                    <a:latin typeface="Cambria Math" panose="02040503050406030204" pitchFamily="18" charset="0"/>
                    <a:ea typeface="Cambria Math" panose="02040503050406030204" pitchFamily="18" charset="0"/>
                  </a:rPr>
                  <a:t>I+(I-cos </a:t>
                </a:r>
                <a14:m>
                  <m:oMath xmlns:m="http://schemas.openxmlformats.org/officeDocument/2006/math">
                    <m:r>
                      <a:rPr lang="en-US" sz="1600" i="1">
                        <a:latin typeface="Cambria Math" panose="02040503050406030204" pitchFamily="18" charset="0"/>
                        <a:ea typeface="Cambria Math" panose="02040503050406030204" pitchFamily="18" charset="0"/>
                      </a:rPr>
                      <m:t>𝜃</m:t>
                    </m:r>
                  </m:oMath>
                </a14:m>
                <a:r>
                  <a:rPr lang="en-US" sz="1600" i="1" dirty="0">
                    <a:latin typeface="Cambria Math" panose="02040503050406030204" pitchFamily="18" charset="0"/>
                    <a:ea typeface="Cambria Math" panose="02040503050406030204" pitchFamily="18" charset="0"/>
                  </a:rPr>
                  <a:t>)</a:t>
                </a:r>
                <a:r>
                  <a:rPr lang="en-US" sz="1600" i="1" dirty="0" err="1">
                    <a:latin typeface="Cambria Math" panose="02040503050406030204" pitchFamily="18" charset="0"/>
                    <a:ea typeface="Cambria Math" panose="02040503050406030204" pitchFamily="18" charset="0"/>
                  </a:rPr>
                  <a:t>rr</a:t>
                </a:r>
                <a:r>
                  <a:rPr lang="en-US" sz="1600" i="1" baseline="30000" dirty="0" err="1">
                    <a:latin typeface="Cambria Math" panose="02040503050406030204" pitchFamily="18" charset="0"/>
                    <a:ea typeface="Cambria Math" panose="02040503050406030204" pitchFamily="18" charset="0"/>
                  </a:rPr>
                  <a:t>T</a:t>
                </a:r>
                <a:r>
                  <a:rPr lang="en-US" sz="1600" i="1" dirty="0" err="1">
                    <a:latin typeface="Cambria Math" panose="02040503050406030204" pitchFamily="18" charset="0"/>
                    <a:ea typeface="Cambria Math" panose="02040503050406030204" pitchFamily="18" charset="0"/>
                  </a:rPr>
                  <a:t>+sin</a:t>
                </a:r>
                <a:r>
                  <a:rPr lang="en-US" sz="1600" i="1" dirty="0">
                    <a:latin typeface="Cambria Math" panose="02040503050406030204" pitchFamily="18" charset="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𝜃</m:t>
                    </m:r>
                    <m:d>
                      <m:dPr>
                        <m:begChr m:val="["/>
                        <m:endChr m:val="]"/>
                        <m:ctrlPr>
                          <a:rPr lang="en-US" sz="1600" i="1" smtClean="0">
                            <a:latin typeface="Cambria Math" panose="02040503050406030204" pitchFamily="18" charset="0"/>
                            <a:ea typeface="Cambria Math" panose="02040503050406030204" pitchFamily="18" charset="0"/>
                          </a:rPr>
                        </m:ctrlPr>
                      </m:dPr>
                      <m:e>
                        <m:m>
                          <m:mPr>
                            <m:mcs>
                              <m:mc>
                                <m:mcPr>
                                  <m:count m:val="3"/>
                                  <m:mcJc m:val="center"/>
                                </m:mcPr>
                              </m:mc>
                            </m:mcs>
                            <m:ctrlPr>
                              <a:rPr lang="en-US" sz="1600" i="1">
                                <a:latin typeface="Cambria Math" panose="02040503050406030204" pitchFamily="18" charset="0"/>
                                <a:ea typeface="Cambria Math" panose="02040503050406030204" pitchFamily="18" charset="0"/>
                              </a:rPr>
                            </m:ctrlPr>
                          </m:mPr>
                          <m:mr>
                            <m:e>
                              <m:r>
                                <m:rPr>
                                  <m:brk m:alnAt="7"/>
                                </m:rPr>
                                <a:rPr lang="en-US" sz="1600" b="0" i="1" smtClean="0">
                                  <a:latin typeface="Cambria Math" panose="02040503050406030204" pitchFamily="18" charset="0"/>
                                  <a:ea typeface="Cambria Math" panose="02040503050406030204" pitchFamily="18" charset="0"/>
                                </a:rPr>
                                <m:t>0</m:t>
                              </m:r>
                            </m:e>
                            <m:e>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𝑧</m:t>
                                  </m:r>
                                </m:sub>
                              </m:sSub>
                            </m:e>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𝑦</m:t>
                                  </m:r>
                                </m:sub>
                              </m:sSub>
                            </m:e>
                          </m:mr>
                          <m:m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𝑧</m:t>
                                  </m:r>
                                </m:sub>
                              </m:sSub>
                            </m:e>
                            <m:e>
                              <m:r>
                                <a:rPr lang="en-US" sz="1600" b="0" i="1" smtClean="0">
                                  <a:latin typeface="Cambria Math" panose="02040503050406030204" pitchFamily="18" charset="0"/>
                                  <a:ea typeface="Cambria Math" panose="02040503050406030204" pitchFamily="18" charset="0"/>
                                </a:rPr>
                                <m:t>0</m:t>
                              </m:r>
                            </m:e>
                            <m:e>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𝑥</m:t>
                                  </m:r>
                                </m:sub>
                              </m:sSub>
                            </m:e>
                          </m:mr>
                          <m:mr>
                            <m:e>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𝑦</m:t>
                                  </m:r>
                                </m:sub>
                              </m:sSub>
                            </m:e>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b="0" i="1" smtClean="0">
                                      <a:latin typeface="Cambria Math" panose="02040503050406030204" pitchFamily="18" charset="0"/>
                                      <a:ea typeface="Cambria Math" panose="02040503050406030204" pitchFamily="18" charset="0"/>
                                    </a:rPr>
                                    <m:t>𝑥</m:t>
                                  </m:r>
                                </m:sub>
                              </m:sSub>
                            </m:e>
                            <m:e>
                              <m:r>
                                <a:rPr lang="en-US" sz="1600" b="0" i="1" smtClean="0">
                                  <a:latin typeface="Cambria Math" panose="02040503050406030204" pitchFamily="18" charset="0"/>
                                  <a:ea typeface="Cambria Math" panose="02040503050406030204" pitchFamily="18" charset="0"/>
                                </a:rPr>
                                <m:t>0</m:t>
                              </m:r>
                            </m:e>
                          </m:mr>
                        </m:m>
                      </m:e>
                    </m:d>
                  </m:oMath>
                </a14:m>
                <a:endParaRPr lang="en-US" sz="2000" i="1" dirty="0">
                  <a:latin typeface="Cambria Math" panose="02040503050406030204" pitchFamily="18" charset="0"/>
                  <a:ea typeface="Cambria Math" panose="02040503050406030204" pitchFamily="18" charset="0"/>
                </a:endParaRPr>
              </a:p>
              <a:p>
                <a:r>
                  <a:rPr lang="en-US" sz="2000" i="1" dirty="0">
                    <a:latin typeface="Cambria Math" panose="02040503050406030204" pitchFamily="18" charset="0"/>
                    <a:ea typeface="Cambria Math" panose="02040503050406030204" pitchFamily="18" charset="0"/>
                  </a:rPr>
                  <a:t>Inverse transform can be done ,since</a:t>
                </a:r>
              </a:p>
              <a:p>
                <a:r>
                  <a:rPr lang="en-US" sz="2000" i="1" dirty="0">
                    <a:latin typeface="Cambria Math" panose="02040503050406030204" pitchFamily="18" charset="0"/>
                    <a:ea typeface="Cambria Math" panose="02040503050406030204" pitchFamily="18" charset="0"/>
                  </a:rPr>
                  <a:t>Sin(</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i="1" dirty="0">
                    <a:latin typeface="Cambria Math" panose="02040503050406030204" pitchFamily="18" charset="0"/>
                    <a:ea typeface="Cambria Math" panose="02040503050406030204" pitchFamily="18" charset="0"/>
                  </a:rPr>
                  <a:t>)=</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 </m:t>
                    </m:r>
                    <m:f>
                      <m:fPr>
                        <m:ctrlPr>
                          <a:rPr lang="en-US" sz="200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𝑅</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𝑅𝑇</m:t>
                        </m:r>
                      </m:num>
                      <m:den>
                        <m:r>
                          <a:rPr lang="en-US" sz="2000" b="0" i="1" dirty="0" smtClean="0">
                            <a:latin typeface="Cambria Math" panose="02040503050406030204" pitchFamily="18" charset="0"/>
                            <a:ea typeface="Cambria Math" panose="02040503050406030204" pitchFamily="18" charset="0"/>
                          </a:rPr>
                          <m:t>2</m:t>
                        </m:r>
                      </m:den>
                    </m:f>
                  </m:oMath>
                </a14:m>
                <a:endParaRPr lang="en-US" sz="2000" i="1" dirty="0">
                  <a:latin typeface="Cambria Math" panose="02040503050406030204" pitchFamily="18" charset="0"/>
                  <a:ea typeface="Cambria Math" panose="02040503050406030204" pitchFamily="18" charset="0"/>
                </a:endParaRPr>
              </a:p>
              <a:p>
                <a:endParaRPr lang="en-US" sz="2000" i="1"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486B64DD-A233-4BC0-9827-305F643ABBA8}"/>
                  </a:ext>
                </a:extLst>
              </p:cNvPr>
              <p:cNvSpPr>
                <a:spLocks noGrp="1" noRot="1" noChangeAspect="1" noMove="1" noResize="1" noEditPoints="1" noAdjustHandles="1" noChangeArrowheads="1" noChangeShapeType="1" noTextEdit="1"/>
              </p:cNvSpPr>
              <p:nvPr>
                <p:ph idx="1"/>
              </p:nvPr>
            </p:nvSpPr>
            <p:spPr>
              <a:xfrm>
                <a:off x="331245" y="2381447"/>
                <a:ext cx="5015598" cy="4552753"/>
              </a:xfrm>
              <a:blipFill>
                <a:blip r:embed="rId4"/>
                <a:stretch>
                  <a:fillRect l="-1094" t="-803" r="-365"/>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638CF5A5-3B84-465C-853D-6F0A4716A0BC}"/>
              </a:ext>
            </a:extLst>
          </p:cNvPr>
          <p:cNvSpPr>
            <a:spLocks noGrp="1"/>
          </p:cNvSpPr>
          <p:nvPr>
            <p:ph type="ftr" sz="quarter" idx="11"/>
          </p:nvPr>
        </p:nvSpPr>
        <p:spPr/>
        <p:txBody>
          <a:bodyPr/>
          <a:lstStyle/>
          <a:p>
            <a:r>
              <a:rPr lang="en-US"/>
              <a:t>Cameras v240117a</a:t>
            </a:r>
          </a:p>
        </p:txBody>
      </p:sp>
      <p:sp>
        <p:nvSpPr>
          <p:cNvPr id="5" name="Slide Number Placeholder 4">
            <a:extLst>
              <a:ext uri="{FF2B5EF4-FFF2-40B4-BE49-F238E27FC236}">
                <a16:creationId xmlns:a16="http://schemas.microsoft.com/office/drawing/2014/main" id="{5E3C9E75-E745-471C-9BB2-4BD5F7267248}"/>
              </a:ext>
            </a:extLst>
          </p:cNvPr>
          <p:cNvSpPr>
            <a:spLocks noGrp="1"/>
          </p:cNvSpPr>
          <p:nvPr>
            <p:ph type="sldNum" sz="quarter" idx="12"/>
          </p:nvPr>
        </p:nvSpPr>
        <p:spPr/>
        <p:txBody>
          <a:bodyPr/>
          <a:lstStyle/>
          <a:p>
            <a:fld id="{68B21C0B-DF0F-4073-BEA3-46CA18D6D6F5}" type="slidenum">
              <a:rPr lang="en-US" smtClean="0"/>
              <a:t>80</a:t>
            </a:fld>
            <a:endParaRPr lang="en-US"/>
          </a:p>
        </p:txBody>
      </p:sp>
      <p:sp>
        <p:nvSpPr>
          <p:cNvPr id="10" name="TextBox 9">
            <a:extLst>
              <a:ext uri="{FF2B5EF4-FFF2-40B4-BE49-F238E27FC236}">
                <a16:creationId xmlns:a16="http://schemas.microsoft.com/office/drawing/2014/main" id="{686AE4CD-2650-4F64-9649-4444313128A9}"/>
              </a:ext>
            </a:extLst>
          </p:cNvPr>
          <p:cNvSpPr txBox="1"/>
          <p:nvPr/>
        </p:nvSpPr>
        <p:spPr>
          <a:xfrm>
            <a:off x="444357" y="1219199"/>
            <a:ext cx="7023243" cy="1200329"/>
          </a:xfrm>
          <a:prstGeom prst="rect">
            <a:avLst/>
          </a:prstGeom>
          <a:noFill/>
        </p:spPr>
        <p:txBody>
          <a:bodyPr wrap="square" rtlCol="0">
            <a:spAutoFit/>
          </a:bodyPr>
          <a:lstStyle/>
          <a:p>
            <a:r>
              <a:rPr lang="en-US" dirty="0">
                <a:hlinkClick r:id="rId5"/>
              </a:rPr>
              <a:t>https://docs.opencv.org/2.4/modules/calib3d/doc/camera_calibration_and_3d_reconstruction.html?highlight=camera%20calibration#rodrigues</a:t>
            </a:r>
            <a:endParaRPr lang="en-US" dirty="0"/>
          </a:p>
          <a:p>
            <a:endParaRPr lang="en-US" dirty="0"/>
          </a:p>
        </p:txBody>
      </p:sp>
      <p:sp>
        <p:nvSpPr>
          <p:cNvPr id="14" name="TextBox 13">
            <a:extLst>
              <a:ext uri="{FF2B5EF4-FFF2-40B4-BE49-F238E27FC236}">
                <a16:creationId xmlns:a16="http://schemas.microsoft.com/office/drawing/2014/main" id="{8056853F-7054-461E-9BB6-F47E1E353B27}"/>
              </a:ext>
            </a:extLst>
          </p:cNvPr>
          <p:cNvSpPr txBox="1"/>
          <p:nvPr/>
        </p:nvSpPr>
        <p:spPr>
          <a:xfrm>
            <a:off x="5327793" y="1779687"/>
            <a:ext cx="3352800" cy="5078313"/>
          </a:xfrm>
          <a:prstGeom prst="rect">
            <a:avLst/>
          </a:prstGeom>
          <a:noFill/>
          <a:ln>
            <a:solidFill>
              <a:schemeClr val="accent1"/>
            </a:solidFill>
          </a:ln>
        </p:spPr>
        <p:txBody>
          <a:bodyPr wrap="square" rtlCol="0">
            <a:spAutoFit/>
          </a:bodyPr>
          <a:lstStyle/>
          <a:p>
            <a:r>
              <a:rPr lang="en-US" dirty="0"/>
              <a:t>A rotation vector (_</a:t>
            </a:r>
            <a:r>
              <a:rPr lang="en-US" dirty="0" err="1"/>
              <a:t>rves</a:t>
            </a:r>
            <a:r>
              <a:rPr lang="en-US" dirty="0"/>
              <a:t>) is a convenient and most compact representation of a rotation matrix (since any rotation matrix has just 3 degrees of freedom). The representation is used in the global 3D geometry optimization procedures like </a:t>
            </a:r>
            <a:r>
              <a:rPr lang="en-US" dirty="0" err="1"/>
              <a:t>calibrateCamera</a:t>
            </a:r>
            <a:r>
              <a:rPr lang="en-US" dirty="0"/>
              <a:t>(), </a:t>
            </a:r>
            <a:r>
              <a:rPr lang="en-US" dirty="0" err="1"/>
              <a:t>stereoCalibrate</a:t>
            </a:r>
            <a:r>
              <a:rPr lang="en-US" dirty="0"/>
              <a:t>(), or </a:t>
            </a:r>
            <a:r>
              <a:rPr lang="en-US" dirty="0" err="1"/>
              <a:t>solvePnP</a:t>
            </a:r>
            <a:r>
              <a:rPr lang="en-US" dirty="0"/>
              <a:t>()</a:t>
            </a:r>
          </a:p>
          <a:p>
            <a:r>
              <a:rPr lang="en-US" dirty="0"/>
              <a:t> in </a:t>
            </a:r>
            <a:r>
              <a:rPr lang="en-US" dirty="0" err="1"/>
              <a:t>opencv</a:t>
            </a:r>
            <a:r>
              <a:rPr lang="en-US" dirty="0"/>
              <a:t> .</a:t>
            </a:r>
          </a:p>
          <a:p>
            <a:r>
              <a:rPr lang="en-US" dirty="0"/>
              <a:t>Example: </a:t>
            </a:r>
            <a:r>
              <a:rPr lang="en-US" dirty="0">
                <a:hlinkClick r:id="rId6"/>
              </a:rPr>
              <a:t>https://www.programcreek.com/python/example/89450/cv2.Rodrigues</a:t>
            </a:r>
            <a:r>
              <a:rPr lang="en-US" dirty="0"/>
              <a:t> </a:t>
            </a:r>
          </a:p>
        </p:txBody>
      </p:sp>
    </p:spTree>
    <p:extLst>
      <p:ext uri="{BB962C8B-B14F-4D97-AF65-F5344CB8AC3E}">
        <p14:creationId xmlns:p14="http://schemas.microsoft.com/office/powerpoint/2010/main" val="2413251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7C28-4619-48A3-9BF7-E5248579DBF1}"/>
              </a:ext>
            </a:extLst>
          </p:cNvPr>
          <p:cNvSpPr>
            <a:spLocks noGrp="1"/>
          </p:cNvSpPr>
          <p:nvPr>
            <p:ph type="title" idx="4294967295"/>
          </p:nvPr>
        </p:nvSpPr>
        <p:spPr>
          <a:xfrm>
            <a:off x="457200" y="576773"/>
            <a:ext cx="8229600" cy="1143000"/>
          </a:xfrm>
        </p:spPr>
        <p:txBody>
          <a:bodyPr/>
          <a:lstStyle/>
          <a:p>
            <a:r>
              <a:rPr lang="en-US" sz="2400" dirty="0"/>
              <a:t>Python example: =_</a:t>
            </a:r>
            <a:r>
              <a:rPr lang="en-US" sz="2400" dirty="0" err="1"/>
              <a:t>rvecs</a:t>
            </a:r>
            <a:r>
              <a:rPr lang="en-US" sz="2400" dirty="0"/>
              <a:t>=[-2.100418 ; -2.167796 ; 0.273330]</a:t>
            </a:r>
            <a:br>
              <a:rPr lang="en-US" dirty="0"/>
            </a:br>
            <a:endParaRPr lang="en-US" dirty="0"/>
          </a:p>
        </p:txBody>
      </p:sp>
      <p:sp>
        <p:nvSpPr>
          <p:cNvPr id="3" name="Content Placeholder 2">
            <a:extLst>
              <a:ext uri="{FF2B5EF4-FFF2-40B4-BE49-F238E27FC236}">
                <a16:creationId xmlns:a16="http://schemas.microsoft.com/office/drawing/2014/main" id="{F8169165-2ABD-4122-951F-5D93F6A6D928}"/>
              </a:ext>
            </a:extLst>
          </p:cNvPr>
          <p:cNvSpPr>
            <a:spLocks noGrp="1"/>
          </p:cNvSpPr>
          <p:nvPr>
            <p:ph idx="1"/>
          </p:nvPr>
        </p:nvSpPr>
        <p:spPr>
          <a:xfrm>
            <a:off x="304800" y="1166018"/>
            <a:ext cx="8229600" cy="4525963"/>
          </a:xfrm>
        </p:spPr>
        <p:txBody>
          <a:bodyPr/>
          <a:lstStyle/>
          <a:p>
            <a:r>
              <a:rPr lang="en-US" sz="1000" dirty="0"/>
              <a:t>import math</a:t>
            </a:r>
          </a:p>
          <a:p>
            <a:r>
              <a:rPr lang="en-US" sz="1000" dirty="0"/>
              <a:t>import sys</a:t>
            </a:r>
          </a:p>
          <a:p>
            <a:r>
              <a:rPr lang="en-US" sz="1000" dirty="0"/>
              <a:t>import </a:t>
            </a:r>
            <a:r>
              <a:rPr lang="en-US" sz="1000" dirty="0" err="1"/>
              <a:t>numpy</a:t>
            </a:r>
            <a:r>
              <a:rPr lang="en-US" sz="1000" dirty="0"/>
              <a:t> as np</a:t>
            </a:r>
          </a:p>
          <a:p>
            <a:endParaRPr lang="en-US" sz="1000" dirty="0"/>
          </a:p>
          <a:p>
            <a:endParaRPr lang="en-US" sz="1000" dirty="0"/>
          </a:p>
          <a:p>
            <a:r>
              <a:rPr lang="en-US" sz="1000" dirty="0"/>
              <a:t>def </a:t>
            </a:r>
            <a:r>
              <a:rPr lang="en-US" sz="1000" dirty="0" err="1"/>
              <a:t>rodrigues_vec_to_rotation_mat</a:t>
            </a:r>
            <a:r>
              <a:rPr lang="en-US" sz="1000" dirty="0"/>
              <a:t>(</a:t>
            </a:r>
            <a:r>
              <a:rPr lang="en-US" sz="1000" dirty="0" err="1"/>
              <a:t>rodrigues_vec</a:t>
            </a:r>
            <a:r>
              <a:rPr lang="en-US" sz="1000" dirty="0"/>
              <a:t>):</a:t>
            </a:r>
          </a:p>
          <a:p>
            <a:r>
              <a:rPr lang="en-US" sz="1000" dirty="0"/>
              <a:t>    theta = </a:t>
            </a:r>
            <a:r>
              <a:rPr lang="en-US" sz="1000" dirty="0" err="1"/>
              <a:t>np.linalg.norm</a:t>
            </a:r>
            <a:r>
              <a:rPr lang="en-US" sz="1000" dirty="0"/>
              <a:t>(</a:t>
            </a:r>
            <a:r>
              <a:rPr lang="en-US" sz="1000" dirty="0" err="1"/>
              <a:t>rodrigues_vec</a:t>
            </a:r>
            <a:r>
              <a:rPr lang="en-US" sz="1000" dirty="0"/>
              <a:t>)</a:t>
            </a:r>
          </a:p>
          <a:p>
            <a:r>
              <a:rPr lang="en-US" sz="1000" dirty="0"/>
              <a:t>    if theta &lt; </a:t>
            </a:r>
            <a:r>
              <a:rPr lang="en-US" sz="1000" dirty="0" err="1"/>
              <a:t>sys.float_info.epsilon</a:t>
            </a:r>
            <a:r>
              <a:rPr lang="en-US" sz="1000" dirty="0"/>
              <a:t>:              </a:t>
            </a:r>
          </a:p>
          <a:p>
            <a:r>
              <a:rPr lang="en-US" sz="1000" dirty="0"/>
              <a:t>        </a:t>
            </a:r>
            <a:r>
              <a:rPr lang="en-US" sz="1000" dirty="0" err="1"/>
              <a:t>rotation_mat</a:t>
            </a:r>
            <a:r>
              <a:rPr lang="en-US" sz="1000" dirty="0"/>
              <a:t> = </a:t>
            </a:r>
            <a:r>
              <a:rPr lang="en-US" sz="1000" dirty="0" err="1"/>
              <a:t>np.eye</a:t>
            </a:r>
            <a:r>
              <a:rPr lang="en-US" sz="1000" dirty="0"/>
              <a:t>(3, </a:t>
            </a:r>
            <a:r>
              <a:rPr lang="en-US" sz="1000" dirty="0" err="1"/>
              <a:t>dtype</a:t>
            </a:r>
            <a:r>
              <a:rPr lang="en-US" sz="1000" dirty="0"/>
              <a:t>=float)</a:t>
            </a:r>
          </a:p>
          <a:p>
            <a:r>
              <a:rPr lang="en-US" sz="1000" dirty="0"/>
              <a:t>    else:</a:t>
            </a:r>
          </a:p>
          <a:p>
            <a:r>
              <a:rPr lang="en-US" sz="1000" dirty="0"/>
              <a:t>        r = </a:t>
            </a:r>
            <a:r>
              <a:rPr lang="en-US" sz="1000" dirty="0" err="1"/>
              <a:t>rodrigues_vec</a:t>
            </a:r>
            <a:r>
              <a:rPr lang="en-US" sz="1000" dirty="0"/>
              <a:t> / theta</a:t>
            </a:r>
          </a:p>
          <a:p>
            <a:r>
              <a:rPr lang="en-US" sz="1000" dirty="0"/>
              <a:t>        I = </a:t>
            </a:r>
            <a:r>
              <a:rPr lang="en-US" sz="1000" dirty="0" err="1"/>
              <a:t>np.eye</a:t>
            </a:r>
            <a:r>
              <a:rPr lang="en-US" sz="1000" dirty="0"/>
              <a:t>(3, </a:t>
            </a:r>
            <a:r>
              <a:rPr lang="en-US" sz="1000" dirty="0" err="1"/>
              <a:t>dtype</a:t>
            </a:r>
            <a:r>
              <a:rPr lang="en-US" sz="1000" dirty="0"/>
              <a:t>=float)</a:t>
            </a:r>
          </a:p>
          <a:p>
            <a:r>
              <a:rPr lang="en-US" sz="1000" dirty="0"/>
              <a:t>        </a:t>
            </a:r>
            <a:r>
              <a:rPr lang="en-US" sz="1000" dirty="0" err="1"/>
              <a:t>r_rT</a:t>
            </a:r>
            <a:r>
              <a:rPr lang="en-US" sz="1000" dirty="0"/>
              <a:t> = </a:t>
            </a:r>
            <a:r>
              <a:rPr lang="en-US" sz="1000" dirty="0" err="1"/>
              <a:t>np.array</a:t>
            </a:r>
            <a:r>
              <a:rPr lang="en-US" sz="1000" dirty="0"/>
              <a:t>([</a:t>
            </a:r>
          </a:p>
          <a:p>
            <a:r>
              <a:rPr lang="en-US" sz="1000" dirty="0"/>
              <a:t>            [r[0]*r[0], r[0]*r[1], r[0]*r[2]],</a:t>
            </a:r>
          </a:p>
          <a:p>
            <a:r>
              <a:rPr lang="en-US" sz="1000" dirty="0"/>
              <a:t>            [r[1]*r[0], r[1]*r[1], r[1]*r[2]],</a:t>
            </a:r>
          </a:p>
          <a:p>
            <a:r>
              <a:rPr lang="en-US" sz="1000" dirty="0"/>
              <a:t>            [r[2]*r[0], r[2]*r[1], r[2]*r[2]]</a:t>
            </a:r>
          </a:p>
          <a:p>
            <a:r>
              <a:rPr lang="en-US" sz="1000" dirty="0"/>
              <a:t>        ])</a:t>
            </a:r>
          </a:p>
          <a:p>
            <a:r>
              <a:rPr lang="en-US" sz="1000" dirty="0"/>
              <a:t>        </a:t>
            </a:r>
            <a:r>
              <a:rPr lang="en-US" sz="1000" dirty="0" err="1"/>
              <a:t>r_cross</a:t>
            </a:r>
            <a:r>
              <a:rPr lang="en-US" sz="1000" dirty="0"/>
              <a:t> = </a:t>
            </a:r>
            <a:r>
              <a:rPr lang="en-US" sz="1000" dirty="0" err="1"/>
              <a:t>np.array</a:t>
            </a:r>
            <a:r>
              <a:rPr lang="en-US" sz="1000" dirty="0"/>
              <a:t>([</a:t>
            </a:r>
          </a:p>
          <a:p>
            <a:r>
              <a:rPr lang="en-US" sz="1000" dirty="0"/>
              <a:t>            [0, -r[2], r[1]],</a:t>
            </a:r>
          </a:p>
          <a:p>
            <a:r>
              <a:rPr lang="en-US" sz="1000" dirty="0"/>
              <a:t>            [r[2], 0, -r[0]],</a:t>
            </a:r>
          </a:p>
          <a:p>
            <a:r>
              <a:rPr lang="en-US" sz="1000" dirty="0"/>
              <a:t>            [-r[1], r[0], 0]</a:t>
            </a:r>
          </a:p>
          <a:p>
            <a:r>
              <a:rPr lang="en-US" sz="1000" dirty="0"/>
              <a:t>        ])</a:t>
            </a:r>
          </a:p>
          <a:p>
            <a:r>
              <a:rPr lang="en-US" sz="1000" dirty="0"/>
              <a:t>        </a:t>
            </a:r>
            <a:r>
              <a:rPr lang="en-US" sz="1000" dirty="0" err="1"/>
              <a:t>rotation_mat</a:t>
            </a:r>
            <a:r>
              <a:rPr lang="en-US" sz="1000" dirty="0"/>
              <a:t> = </a:t>
            </a:r>
            <a:r>
              <a:rPr lang="en-US" sz="1000" dirty="0" err="1"/>
              <a:t>math.cos</a:t>
            </a:r>
            <a:r>
              <a:rPr lang="en-US" sz="1000" dirty="0"/>
              <a:t>(theta) * I + (1 - </a:t>
            </a:r>
            <a:r>
              <a:rPr lang="en-US" sz="1000" dirty="0" err="1"/>
              <a:t>math.cos</a:t>
            </a:r>
            <a:r>
              <a:rPr lang="en-US" sz="1000" dirty="0"/>
              <a:t>(theta)) * </a:t>
            </a:r>
            <a:r>
              <a:rPr lang="en-US" sz="1000" dirty="0" err="1"/>
              <a:t>r_rT</a:t>
            </a:r>
            <a:r>
              <a:rPr lang="en-US" sz="1000" dirty="0"/>
              <a:t> + </a:t>
            </a:r>
            <a:r>
              <a:rPr lang="en-US" sz="1000" dirty="0" err="1"/>
              <a:t>math.sin</a:t>
            </a:r>
            <a:r>
              <a:rPr lang="en-US" sz="1000" dirty="0"/>
              <a:t>(theta) * </a:t>
            </a:r>
            <a:r>
              <a:rPr lang="en-US" sz="1000" dirty="0" err="1"/>
              <a:t>r_cross</a:t>
            </a:r>
            <a:endParaRPr lang="en-US" sz="1000" dirty="0"/>
          </a:p>
          <a:p>
            <a:r>
              <a:rPr lang="en-US" sz="1000" dirty="0"/>
              <a:t>    return </a:t>
            </a:r>
            <a:r>
              <a:rPr lang="en-US" sz="1000" dirty="0" err="1"/>
              <a:t>rotation_mat</a:t>
            </a:r>
            <a:r>
              <a:rPr lang="en-US" sz="1000" dirty="0"/>
              <a:t> </a:t>
            </a:r>
          </a:p>
          <a:p>
            <a:endParaRPr lang="en-US" sz="1000" dirty="0"/>
          </a:p>
          <a:p>
            <a:r>
              <a:rPr lang="en-US" sz="1000" dirty="0"/>
              <a:t>v = </a:t>
            </a:r>
            <a:r>
              <a:rPr lang="en-US" sz="1000" dirty="0" err="1"/>
              <a:t>np.array</a:t>
            </a:r>
            <a:r>
              <a:rPr lang="en-US" sz="1000" dirty="0"/>
              <a:t>([-2.100418, -2.167796, 0.273330])</a:t>
            </a:r>
          </a:p>
          <a:p>
            <a:r>
              <a:rPr lang="en-US" sz="1000" dirty="0" err="1"/>
              <a:t>rotation_mat</a:t>
            </a:r>
            <a:r>
              <a:rPr lang="en-US" sz="1000" dirty="0"/>
              <a:t>=</a:t>
            </a:r>
            <a:r>
              <a:rPr lang="en-US" sz="1000" dirty="0" err="1"/>
              <a:t>rodrigues_vec_to_rotation_mat</a:t>
            </a:r>
            <a:r>
              <a:rPr lang="en-US" sz="1000" dirty="0"/>
              <a:t>(v)</a:t>
            </a:r>
          </a:p>
          <a:p>
            <a:r>
              <a:rPr lang="en-US" sz="1000" dirty="0"/>
              <a:t>print(</a:t>
            </a:r>
            <a:r>
              <a:rPr lang="en-US" sz="1000" dirty="0" err="1"/>
              <a:t>rotation_mat</a:t>
            </a:r>
            <a:r>
              <a:rPr lang="en-US" sz="1000" dirty="0"/>
              <a:t>)</a:t>
            </a:r>
          </a:p>
        </p:txBody>
      </p:sp>
      <p:sp>
        <p:nvSpPr>
          <p:cNvPr id="4" name="Footer Placeholder 3">
            <a:extLst>
              <a:ext uri="{FF2B5EF4-FFF2-40B4-BE49-F238E27FC236}">
                <a16:creationId xmlns:a16="http://schemas.microsoft.com/office/drawing/2014/main" id="{A298AAAC-CB8C-4246-8B89-5794892EFA2C}"/>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4F255C1F-1D13-47A9-A0AE-D031DB0ED5EA}"/>
              </a:ext>
            </a:extLst>
          </p:cNvPr>
          <p:cNvSpPr>
            <a:spLocks noGrp="1"/>
          </p:cNvSpPr>
          <p:nvPr>
            <p:ph type="sldNum" sz="quarter" idx="12"/>
          </p:nvPr>
        </p:nvSpPr>
        <p:spPr/>
        <p:txBody>
          <a:bodyPr/>
          <a:lstStyle/>
          <a:p>
            <a:pPr>
              <a:defRPr/>
            </a:pPr>
            <a:fld id="{F6B5AEFD-0438-4757-9AC0-06361A4FF341}" type="slidenum">
              <a:rPr lang="en-US" altLang="en-US" smtClean="0"/>
              <a:pPr>
                <a:defRPr/>
              </a:pPr>
              <a:t>81</a:t>
            </a:fld>
            <a:endParaRPr lang="en-US" altLang="en-US"/>
          </a:p>
        </p:txBody>
      </p:sp>
      <p:sp>
        <p:nvSpPr>
          <p:cNvPr id="6" name="TextBox 5">
            <a:extLst>
              <a:ext uri="{FF2B5EF4-FFF2-40B4-BE49-F238E27FC236}">
                <a16:creationId xmlns:a16="http://schemas.microsoft.com/office/drawing/2014/main" id="{E0F2EEB6-0D5F-4C95-AFAB-DE6FC4E11536}"/>
              </a:ext>
            </a:extLst>
          </p:cNvPr>
          <p:cNvSpPr txBox="1"/>
          <p:nvPr/>
        </p:nvSpPr>
        <p:spPr>
          <a:xfrm>
            <a:off x="3124200" y="2324230"/>
            <a:ext cx="5949001" cy="2308324"/>
          </a:xfrm>
          <a:prstGeom prst="rect">
            <a:avLst/>
          </a:prstGeom>
          <a:noFill/>
          <a:ln>
            <a:solidFill>
              <a:schemeClr val="accent1"/>
            </a:solidFill>
          </a:ln>
        </p:spPr>
        <p:txBody>
          <a:bodyPr wrap="none" rtlCol="0">
            <a:spAutoFit/>
          </a:bodyPr>
          <a:lstStyle/>
          <a:p>
            <a:r>
              <a:rPr lang="en-US" dirty="0"/>
              <a:t>Running example</a:t>
            </a:r>
          </a:p>
          <a:p>
            <a:r>
              <a:rPr lang="en-US" dirty="0"/>
              <a:t>v = </a:t>
            </a:r>
            <a:r>
              <a:rPr lang="en-US" dirty="0" err="1"/>
              <a:t>np.array</a:t>
            </a:r>
            <a:r>
              <a:rPr lang="en-US" dirty="0"/>
              <a:t>([-2.100418, -2.167796, 0.273330])</a:t>
            </a:r>
          </a:p>
          <a:p>
            <a:r>
              <a:rPr lang="en-US" dirty="0" err="1"/>
              <a:t>rotation_mat</a:t>
            </a:r>
            <a:r>
              <a:rPr lang="en-US" dirty="0"/>
              <a:t>=</a:t>
            </a:r>
            <a:r>
              <a:rPr lang="en-US" dirty="0" err="1"/>
              <a:t>rodrigues_vec_to_rotation_mat</a:t>
            </a:r>
            <a:r>
              <a:rPr lang="en-US" dirty="0"/>
              <a:t>(v)</a:t>
            </a:r>
          </a:p>
          <a:p>
            <a:r>
              <a:rPr lang="en-US" dirty="0"/>
              <a:t>print(</a:t>
            </a:r>
            <a:r>
              <a:rPr lang="en-US" dirty="0" err="1"/>
              <a:t>rotation_mat</a:t>
            </a:r>
            <a:r>
              <a:rPr lang="en-US" dirty="0"/>
              <a:t>)</a:t>
            </a:r>
          </a:p>
          <a:p>
            <a:endParaRPr lang="en-US" dirty="0"/>
          </a:p>
          <a:p>
            <a:r>
              <a:rPr lang="en-US" dirty="0"/>
              <a:t>[[-0.03625454  0.97836355 -0.20369188]</a:t>
            </a:r>
          </a:p>
          <a:p>
            <a:r>
              <a:rPr lang="en-US" dirty="0"/>
              <a:t> [ 0.99830445  0.02616836 -0.0519947 ]</a:t>
            </a:r>
          </a:p>
          <a:p>
            <a:r>
              <a:rPr lang="en-US" dirty="0"/>
              <a:t> [-0.04553944 -0.20523155 -0.9776534 ]]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ED96F8-A4EE-48DA-BB88-F42A0C5877B3}"/>
                  </a:ext>
                </a:extLst>
              </p:cNvPr>
              <p:cNvSpPr txBox="1"/>
              <p:nvPr/>
            </p:nvSpPr>
            <p:spPr>
              <a:xfrm>
                <a:off x="3443614" y="1130528"/>
                <a:ext cx="5410200" cy="972702"/>
              </a:xfrm>
              <a:prstGeom prst="rect">
                <a:avLst/>
              </a:prstGeom>
              <a:noFill/>
              <a:ln>
                <a:solidFill>
                  <a:schemeClr val="accent1"/>
                </a:solidFill>
              </a:ln>
            </p:spPr>
            <p:txBody>
              <a:bodyPr wrap="square">
                <a:spAutoFit/>
              </a:bodyPr>
              <a:lstStyle/>
              <a:p>
                <a:r>
                  <a:rPr lang="en-US" sz="1800" i="1" dirty="0">
                    <a:latin typeface="Cambria Math" panose="02040503050406030204" pitchFamily="18" charset="0"/>
                    <a:ea typeface="Cambria Math" panose="02040503050406030204" pitchFamily="18" charset="0"/>
                  </a:rPr>
                  <a:t>R=cos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I+(I-cos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a:t>
                </a:r>
                <a:r>
                  <a:rPr lang="en-US" sz="1800" i="1" dirty="0" err="1">
                    <a:latin typeface="Cambria Math" panose="02040503050406030204" pitchFamily="18" charset="0"/>
                    <a:ea typeface="Cambria Math" panose="02040503050406030204" pitchFamily="18" charset="0"/>
                  </a:rPr>
                  <a:t>rr</a:t>
                </a:r>
                <a:r>
                  <a:rPr lang="en-US" sz="1800" i="1" baseline="30000" dirty="0" err="1">
                    <a:latin typeface="Cambria Math" panose="02040503050406030204" pitchFamily="18" charset="0"/>
                    <a:ea typeface="Cambria Math" panose="02040503050406030204" pitchFamily="18" charset="0"/>
                  </a:rPr>
                  <a:t>T</a:t>
                </a:r>
                <a:r>
                  <a:rPr lang="en-US" sz="1800" i="1" dirty="0" err="1">
                    <a:latin typeface="Cambria Math" panose="02040503050406030204" pitchFamily="18" charset="0"/>
                    <a:ea typeface="Cambria Math" panose="02040503050406030204" pitchFamily="18" charset="0"/>
                  </a:rPr>
                  <a:t>+sin</a:t>
                </a:r>
                <a:r>
                  <a:rPr lang="en-US" sz="1800" i="1" dirty="0">
                    <a:latin typeface="Cambria Math" panose="02040503050406030204" pitchFamily="18" charset="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𝜃</m:t>
                    </m:r>
                    <m:d>
                      <m:dPr>
                        <m:begChr m:val="["/>
                        <m:endChr m:val="]"/>
                        <m:ctrlPr>
                          <a:rPr lang="en-US" sz="1800" i="1" smtClean="0">
                            <a:latin typeface="Cambria Math" panose="02040503050406030204" pitchFamily="18" charset="0"/>
                            <a:ea typeface="Cambria Math" panose="02040503050406030204" pitchFamily="18" charset="0"/>
                          </a:rPr>
                        </m:ctrlPr>
                      </m:dPr>
                      <m:e>
                        <m:m>
                          <m:mPr>
                            <m:mcs>
                              <m:mc>
                                <m:mcPr>
                                  <m:count m:val="3"/>
                                  <m:mcJc m:val="center"/>
                                </m:mcPr>
                              </m:mc>
                            </m:mcs>
                            <m:ctrlPr>
                              <a:rPr lang="en-US" sz="1800" i="1">
                                <a:latin typeface="Cambria Math" panose="02040503050406030204" pitchFamily="18" charset="0"/>
                                <a:ea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0</m:t>
                              </m:r>
                            </m:e>
                            <m:e>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𝑧</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i="1">
                                      <a:latin typeface="Cambria Math" panose="02040503050406030204" pitchFamily="18" charset="0"/>
                                      <a:ea typeface="Cambria Math" panose="02040503050406030204" pitchFamily="18" charset="0"/>
                                    </a:rPr>
                                    <m:t>𝑧</m:t>
                                  </m:r>
                                </m:sub>
                              </m:sSub>
                            </m:e>
                            <m:e>
                              <m:r>
                                <a:rPr lang="en-US" sz="1800" b="0" i="1" smtClean="0">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mr>
                          <m:mr>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e>
                              <m:r>
                                <a:rPr lang="en-US" sz="1800" b="0" i="1" smtClean="0">
                                  <a:latin typeface="Cambria Math" panose="02040503050406030204" pitchFamily="18" charset="0"/>
                                  <a:ea typeface="Cambria Math" panose="02040503050406030204" pitchFamily="18" charset="0"/>
                                </a:rPr>
                                <m:t>0</m:t>
                              </m:r>
                            </m:e>
                          </m:mr>
                        </m:m>
                      </m:e>
                    </m:d>
                  </m:oMath>
                </a14:m>
                <a:endParaRPr lang="en-US" dirty="0"/>
              </a:p>
            </p:txBody>
          </p:sp>
        </mc:Choice>
        <mc:Fallback xmlns="">
          <p:sp>
            <p:nvSpPr>
              <p:cNvPr id="8" name="TextBox 7">
                <a:extLst>
                  <a:ext uri="{FF2B5EF4-FFF2-40B4-BE49-F238E27FC236}">
                    <a16:creationId xmlns:a16="http://schemas.microsoft.com/office/drawing/2014/main" id="{46ED96F8-A4EE-48DA-BB88-F42A0C5877B3}"/>
                  </a:ext>
                </a:extLst>
              </p:cNvPr>
              <p:cNvSpPr txBox="1">
                <a:spLocks noRot="1" noChangeAspect="1" noMove="1" noResize="1" noEditPoints="1" noAdjustHandles="1" noChangeArrowheads="1" noChangeShapeType="1" noTextEdit="1"/>
              </p:cNvSpPr>
              <p:nvPr/>
            </p:nvSpPr>
            <p:spPr>
              <a:xfrm>
                <a:off x="3443614" y="1130528"/>
                <a:ext cx="5410200" cy="972702"/>
              </a:xfrm>
              <a:prstGeom prst="rect">
                <a:avLst/>
              </a:prstGeom>
              <a:blipFill>
                <a:blip r:embed="rId2"/>
                <a:stretch>
                  <a:fillRect l="-900"/>
                </a:stretch>
              </a:blipFill>
              <a:ln>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D4006459-8ADA-43A4-A9FA-1C78F9885AD0}"/>
              </a:ext>
            </a:extLst>
          </p:cNvPr>
          <p:cNvSpPr txBox="1"/>
          <p:nvPr/>
        </p:nvSpPr>
        <p:spPr>
          <a:xfrm>
            <a:off x="685800" y="6553200"/>
            <a:ext cx="7931980" cy="230832"/>
          </a:xfrm>
          <a:prstGeom prst="rect">
            <a:avLst/>
          </a:prstGeom>
          <a:noFill/>
        </p:spPr>
        <p:txBody>
          <a:bodyPr wrap="none" rtlCol="0">
            <a:spAutoFit/>
          </a:bodyPr>
          <a:lstStyle/>
          <a:p>
            <a:r>
              <a:rPr lang="en-US" sz="900" dirty="0">
                <a:hlinkClick r:id="rId3"/>
              </a:rPr>
              <a:t>https://stackoverflow.com/questions/62345076</a:t>
            </a:r>
            <a:r>
              <a:rPr lang="en-US" sz="900">
                <a:hlinkClick r:id="rId3"/>
              </a:rPr>
              <a:t>/how-to-convert-a-rodrigues-vector-to-a-rotation-matrix-without-opencv-using-pyth</a:t>
            </a:r>
            <a:r>
              <a:rPr lang="en-US" sz="900"/>
              <a:t> </a:t>
            </a:r>
            <a:endParaRPr lang="en-US" sz="900" dirty="0"/>
          </a:p>
        </p:txBody>
      </p:sp>
    </p:spTree>
    <p:extLst>
      <p:ext uri="{BB962C8B-B14F-4D97-AF65-F5344CB8AC3E}">
        <p14:creationId xmlns:p14="http://schemas.microsoft.com/office/powerpoint/2010/main" val="2070719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23-BC9E-4190-B2C5-A9888D9FD822}"/>
              </a:ext>
            </a:extLst>
          </p:cNvPr>
          <p:cNvSpPr>
            <a:spLocks noGrp="1"/>
          </p:cNvSpPr>
          <p:nvPr>
            <p:ph type="title" idx="4294967295"/>
          </p:nvPr>
        </p:nvSpPr>
        <p:spPr>
          <a:xfrm>
            <a:off x="457200" y="274638"/>
            <a:ext cx="8229600" cy="1143000"/>
          </a:xfrm>
        </p:spPr>
        <p:txBody>
          <a:bodyPr/>
          <a:lstStyle/>
          <a:p>
            <a:r>
              <a:rPr lang="en-US" sz="2400" dirty="0" err="1"/>
              <a:t>Matlab</a:t>
            </a:r>
            <a:r>
              <a:rPr lang="en-US" sz="2400" dirty="0"/>
              <a:t> example:_</a:t>
            </a:r>
            <a:r>
              <a:rPr lang="en-US" sz="2400" dirty="0" err="1"/>
              <a:t>rvec</a:t>
            </a:r>
            <a:r>
              <a:rPr lang="en-US" sz="2400" dirty="0"/>
              <a:t>=[-2.100418 ; -2.167796 ; 0.273330]</a:t>
            </a:r>
          </a:p>
        </p:txBody>
      </p:sp>
      <p:sp>
        <p:nvSpPr>
          <p:cNvPr id="3" name="Content Placeholder 2">
            <a:extLst>
              <a:ext uri="{FF2B5EF4-FFF2-40B4-BE49-F238E27FC236}">
                <a16:creationId xmlns:a16="http://schemas.microsoft.com/office/drawing/2014/main" id="{6159DBEF-7648-49E4-8F90-6675110EC197}"/>
              </a:ext>
            </a:extLst>
          </p:cNvPr>
          <p:cNvSpPr>
            <a:spLocks noGrp="1"/>
          </p:cNvSpPr>
          <p:nvPr>
            <p:ph idx="1"/>
          </p:nvPr>
        </p:nvSpPr>
        <p:spPr>
          <a:xfrm>
            <a:off x="290186" y="1509609"/>
            <a:ext cx="8382000" cy="4754770"/>
          </a:xfrm>
        </p:spPr>
        <p:txBody>
          <a:bodyPr/>
          <a:lstStyle/>
          <a:p>
            <a:r>
              <a:rPr lang="en-US" sz="1800" b="0" i="0" u="none" strike="noStrike" baseline="0" dirty="0" err="1">
                <a:solidFill>
                  <a:srgbClr val="000000"/>
                </a:solidFill>
                <a:latin typeface="Courier New" panose="02070309020205020404" pitchFamily="49" charset="0"/>
              </a:rPr>
              <a:t>clc</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a:solidFill>
                  <a:srgbClr val="000000"/>
                </a:solidFill>
                <a:latin typeface="Courier New" panose="02070309020205020404" pitchFamily="49" charset="0"/>
              </a:rPr>
              <a:t>r=[    -2.100418; -2.167796; 0.273330];</a:t>
            </a:r>
          </a:p>
          <a:p>
            <a:r>
              <a:rPr lang="en-US" sz="1800" b="0" i="0" u="none" strike="noStrike" baseline="0" dirty="0">
                <a:solidFill>
                  <a:srgbClr val="000000"/>
                </a:solidFill>
                <a:latin typeface="Courier New" panose="02070309020205020404" pitchFamily="49" charset="0"/>
              </a:rPr>
              <a:t>theta=norm(r)</a:t>
            </a:r>
          </a:p>
          <a:p>
            <a:r>
              <a:rPr lang="en-US" sz="1800" b="0" i="0" u="none" strike="noStrike" baseline="0" dirty="0">
                <a:solidFill>
                  <a:srgbClr val="000000"/>
                </a:solidFill>
                <a:latin typeface="Courier New" panose="02070309020205020404" pitchFamily="49" charset="0"/>
              </a:rPr>
              <a:t>r=r/norm(r)</a:t>
            </a:r>
          </a:p>
          <a:p>
            <a:endParaRPr lang="en-US" sz="1800" b="0" i="0" u="none" strike="noStrike" baseline="0" dirty="0">
              <a:solidFill>
                <a:srgbClr val="228B22"/>
              </a:solidFill>
              <a:latin typeface="Courier New" panose="02070309020205020404" pitchFamily="49" charset="0"/>
            </a:endParaRPr>
          </a:p>
          <a:p>
            <a:r>
              <a:rPr lang="pt-BR" sz="1800" b="0" i="0" u="none" strike="noStrike" baseline="0" dirty="0">
                <a:solidFill>
                  <a:srgbClr val="000000"/>
                </a:solidFill>
                <a:latin typeface="Courier New" panose="02070309020205020404" pitchFamily="49" charset="0"/>
              </a:rPr>
              <a:t>R=cos(theta)*eye(3)+</a:t>
            </a:r>
            <a:r>
              <a:rPr lang="pt-BR" sz="1800" b="0" i="0" u="none" strike="noStrike" baseline="0" dirty="0">
                <a:solidFill>
                  <a:srgbClr val="00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(1-cos(theta))*r*r'+</a:t>
            </a:r>
            <a:r>
              <a:rPr lang="en-US" sz="1800" b="0" i="0" u="none" strike="noStrike" baseline="0" dirty="0">
                <a:solidFill>
                  <a:srgbClr val="0000FF"/>
                </a:solidFill>
                <a:latin typeface="Courier New" panose="02070309020205020404" pitchFamily="49" charset="0"/>
              </a:rPr>
              <a:t>...</a:t>
            </a:r>
          </a:p>
          <a:p>
            <a:r>
              <a:rPr lang="pt-BR" sz="1800" b="0" i="0" u="none" strike="noStrike" baseline="0" dirty="0">
                <a:solidFill>
                  <a:srgbClr val="000000"/>
                </a:solidFill>
                <a:latin typeface="Courier New" panose="02070309020205020404" pitchFamily="49" charset="0"/>
              </a:rPr>
              <a:t>    sin(theta)*[0 -r(3) r(2); r(3) 0 -r(1); -r(2) r(1) 0]</a:t>
            </a:r>
          </a:p>
          <a:p>
            <a:r>
              <a:rPr lang="pt-BR" sz="1800" dirty="0">
                <a:solidFill>
                  <a:srgbClr val="000000"/>
                </a:solidFill>
                <a:latin typeface="Courier New" panose="02070309020205020404" pitchFamily="49" charset="0"/>
              </a:rPr>
              <a:t>Result: If </a:t>
            </a:r>
            <a:r>
              <a:rPr lang="en-US" sz="1800" dirty="0">
                <a:solidFill>
                  <a:srgbClr val="000000"/>
                </a:solidFill>
                <a:latin typeface="Courier New" panose="02070309020205020404" pitchFamily="49" charset="0"/>
              </a:rPr>
              <a:t>r=[    -2.100418; -2.167796; 0.273330];</a:t>
            </a:r>
          </a:p>
          <a:p>
            <a:r>
              <a:rPr lang="en-US" sz="1800" dirty="0">
                <a:solidFill>
                  <a:srgbClr val="000000"/>
                </a:solidFill>
                <a:latin typeface="Courier New" panose="02070309020205020404" pitchFamily="49" charset="0"/>
              </a:rPr>
              <a:t>Then </a:t>
            </a:r>
          </a:p>
          <a:p>
            <a:r>
              <a:rPr lang="pt-BR" sz="1800" dirty="0">
                <a:solidFill>
                  <a:srgbClr val="000000"/>
                </a:solidFill>
                <a:latin typeface="Courier New" panose="02070309020205020404" pitchFamily="49" charset="0"/>
              </a:rPr>
              <a:t>R =</a:t>
            </a:r>
          </a:p>
          <a:p>
            <a:r>
              <a:rPr lang="pt-BR" sz="1800" dirty="0">
                <a:solidFill>
                  <a:srgbClr val="000000"/>
                </a:solidFill>
                <a:latin typeface="Courier New" panose="02070309020205020404" pitchFamily="49" charset="0"/>
              </a:rPr>
              <a:t>   -0.0363    0.9784   -0.2037</a:t>
            </a:r>
          </a:p>
          <a:p>
            <a:r>
              <a:rPr lang="pt-BR" sz="1800" dirty="0">
                <a:solidFill>
                  <a:srgbClr val="000000"/>
                </a:solidFill>
                <a:latin typeface="Courier New" panose="02070309020205020404" pitchFamily="49" charset="0"/>
              </a:rPr>
              <a:t>    0.9983    0.0262   -0.0520</a:t>
            </a:r>
          </a:p>
          <a:p>
            <a:r>
              <a:rPr lang="pt-BR" sz="1800" b="0" i="0" u="none" strike="noStrike" baseline="0" dirty="0">
                <a:solidFill>
                  <a:srgbClr val="000000"/>
                </a:solidFill>
                <a:latin typeface="Courier New" panose="02070309020205020404" pitchFamily="49" charset="0"/>
              </a:rPr>
              <a:t>   -0.0455   -0.2052   -0.9777</a:t>
            </a:r>
          </a:p>
          <a:p>
            <a:r>
              <a:rPr lang="pt-BR" sz="1800" dirty="0">
                <a:solidFill>
                  <a:srgbClr val="000000"/>
                </a:solidFill>
                <a:latin typeface="Courier New" panose="02070309020205020404" pitchFamily="49" charset="0"/>
              </a:rPr>
              <a:t>Same as that from python</a:t>
            </a:r>
          </a:p>
          <a:p>
            <a:endParaRPr lang="pt-BR" sz="1400" b="0" i="0" u="none" strike="noStrike" baseline="0" dirty="0">
              <a:solidFill>
                <a:srgbClr val="000000"/>
              </a:solidFill>
              <a:latin typeface="Courier New" panose="02070309020205020404" pitchFamily="49" charset="0"/>
            </a:endParaRPr>
          </a:p>
          <a:p>
            <a:endParaRPr lang="pt-BR" sz="1400" dirty="0">
              <a:solidFill>
                <a:srgbClr val="000000"/>
              </a:solidFill>
              <a:latin typeface="Courier New" panose="02070309020205020404" pitchFamily="49" charset="0"/>
            </a:endParaRPr>
          </a:p>
          <a:p>
            <a:endParaRPr lang="en-US" sz="2400" dirty="0"/>
          </a:p>
        </p:txBody>
      </p:sp>
      <p:sp>
        <p:nvSpPr>
          <p:cNvPr id="4" name="Footer Placeholder 3">
            <a:extLst>
              <a:ext uri="{FF2B5EF4-FFF2-40B4-BE49-F238E27FC236}">
                <a16:creationId xmlns:a16="http://schemas.microsoft.com/office/drawing/2014/main" id="{EA202E7B-F5AA-43E7-ADE3-07A9B69224F1}"/>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EBF0C4F1-C9BF-4684-865E-973660581338}"/>
              </a:ext>
            </a:extLst>
          </p:cNvPr>
          <p:cNvSpPr>
            <a:spLocks noGrp="1"/>
          </p:cNvSpPr>
          <p:nvPr>
            <p:ph type="sldNum" sz="quarter" idx="12"/>
          </p:nvPr>
        </p:nvSpPr>
        <p:spPr/>
        <p:txBody>
          <a:bodyPr/>
          <a:lstStyle/>
          <a:p>
            <a:pPr>
              <a:defRPr/>
            </a:pPr>
            <a:fld id="{F6B5AEFD-0438-4757-9AC0-06361A4FF341}" type="slidenum">
              <a:rPr lang="en-US" altLang="en-US" smtClean="0"/>
              <a:pPr>
                <a:defRPr/>
              </a:pPr>
              <a:t>82</a:t>
            </a:fld>
            <a:endParaRPr lang="en-US"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B70B57-D185-4F5C-92A2-935A0F45AE90}"/>
                  </a:ext>
                </a:extLst>
              </p:cNvPr>
              <p:cNvSpPr txBox="1"/>
              <p:nvPr/>
            </p:nvSpPr>
            <p:spPr>
              <a:xfrm>
                <a:off x="3443614" y="1130528"/>
                <a:ext cx="5410200" cy="972702"/>
              </a:xfrm>
              <a:prstGeom prst="rect">
                <a:avLst/>
              </a:prstGeom>
              <a:noFill/>
              <a:ln>
                <a:solidFill>
                  <a:schemeClr val="accent1"/>
                </a:solidFill>
              </a:ln>
            </p:spPr>
            <p:txBody>
              <a:bodyPr wrap="square">
                <a:spAutoFit/>
              </a:bodyPr>
              <a:lstStyle/>
              <a:p>
                <a:r>
                  <a:rPr lang="en-US" sz="1800" i="1" dirty="0">
                    <a:latin typeface="Cambria Math" panose="02040503050406030204" pitchFamily="18" charset="0"/>
                    <a:ea typeface="Cambria Math" panose="02040503050406030204" pitchFamily="18" charset="0"/>
                  </a:rPr>
                  <a:t>R=cos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I+(I-cos </a:t>
                </a:r>
                <a14:m>
                  <m:oMath xmlns:m="http://schemas.openxmlformats.org/officeDocument/2006/math">
                    <m:r>
                      <a:rPr lang="en-US" sz="1800" i="1">
                        <a:latin typeface="Cambria Math" panose="02040503050406030204" pitchFamily="18" charset="0"/>
                        <a:ea typeface="Cambria Math" panose="02040503050406030204" pitchFamily="18" charset="0"/>
                      </a:rPr>
                      <m:t>𝜃</m:t>
                    </m:r>
                  </m:oMath>
                </a14:m>
                <a:r>
                  <a:rPr lang="en-US" sz="1800" i="1" dirty="0">
                    <a:latin typeface="Cambria Math" panose="02040503050406030204" pitchFamily="18" charset="0"/>
                    <a:ea typeface="Cambria Math" panose="02040503050406030204" pitchFamily="18" charset="0"/>
                  </a:rPr>
                  <a:t>)</a:t>
                </a:r>
                <a:r>
                  <a:rPr lang="en-US" sz="1800" i="1" dirty="0" err="1">
                    <a:latin typeface="Cambria Math" panose="02040503050406030204" pitchFamily="18" charset="0"/>
                    <a:ea typeface="Cambria Math" panose="02040503050406030204" pitchFamily="18" charset="0"/>
                  </a:rPr>
                  <a:t>rr</a:t>
                </a:r>
                <a:r>
                  <a:rPr lang="en-US" sz="1800" i="1" baseline="30000" dirty="0" err="1">
                    <a:latin typeface="Cambria Math" panose="02040503050406030204" pitchFamily="18" charset="0"/>
                    <a:ea typeface="Cambria Math" panose="02040503050406030204" pitchFamily="18" charset="0"/>
                  </a:rPr>
                  <a:t>T</a:t>
                </a:r>
                <a:r>
                  <a:rPr lang="en-US" sz="1800" i="1" dirty="0" err="1">
                    <a:latin typeface="Cambria Math" panose="02040503050406030204" pitchFamily="18" charset="0"/>
                    <a:ea typeface="Cambria Math" panose="02040503050406030204" pitchFamily="18" charset="0"/>
                  </a:rPr>
                  <a:t>+sin</a:t>
                </a:r>
                <a:r>
                  <a:rPr lang="en-US" sz="1800" i="1" dirty="0">
                    <a:latin typeface="Cambria Math" panose="02040503050406030204" pitchFamily="18" charset="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𝜃</m:t>
                    </m:r>
                    <m:d>
                      <m:dPr>
                        <m:begChr m:val="["/>
                        <m:endChr m:val="]"/>
                        <m:ctrlPr>
                          <a:rPr lang="en-US" sz="1800" i="1" smtClean="0">
                            <a:latin typeface="Cambria Math" panose="02040503050406030204" pitchFamily="18" charset="0"/>
                            <a:ea typeface="Cambria Math" panose="02040503050406030204" pitchFamily="18" charset="0"/>
                          </a:rPr>
                        </m:ctrlPr>
                      </m:dPr>
                      <m:e>
                        <m:m>
                          <m:mPr>
                            <m:mcs>
                              <m:mc>
                                <m:mcPr>
                                  <m:count m:val="3"/>
                                  <m:mcJc m:val="center"/>
                                </m:mcPr>
                              </m:mc>
                            </m:mcs>
                            <m:ctrlPr>
                              <a:rPr lang="en-US" sz="1800" i="1">
                                <a:latin typeface="Cambria Math" panose="02040503050406030204" pitchFamily="18" charset="0"/>
                                <a:ea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0</m:t>
                              </m:r>
                            </m:e>
                            <m:e>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𝑧</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i="1">
                                      <a:latin typeface="Cambria Math" panose="02040503050406030204" pitchFamily="18" charset="0"/>
                                      <a:ea typeface="Cambria Math" panose="02040503050406030204" pitchFamily="18" charset="0"/>
                                    </a:rPr>
                                    <m:t>𝑧</m:t>
                                  </m:r>
                                </m:sub>
                              </m:sSub>
                            </m:e>
                            <m:e>
                              <m:r>
                                <a:rPr lang="en-US" sz="1800" b="0" i="1" smtClean="0">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mr>
                          <m:mr>
                            <m:e>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𝑦</m:t>
                                  </m:r>
                                </m:sub>
                              </m:sSub>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𝑥</m:t>
                                  </m:r>
                                </m:sub>
                              </m:sSub>
                            </m:e>
                            <m:e>
                              <m:r>
                                <a:rPr lang="en-US" sz="1800" b="0" i="1" smtClean="0">
                                  <a:latin typeface="Cambria Math" panose="02040503050406030204" pitchFamily="18" charset="0"/>
                                  <a:ea typeface="Cambria Math" panose="02040503050406030204" pitchFamily="18" charset="0"/>
                                </a:rPr>
                                <m:t>0</m:t>
                              </m:r>
                            </m:e>
                          </m:mr>
                        </m:m>
                      </m:e>
                    </m:d>
                  </m:oMath>
                </a14:m>
                <a:endParaRPr lang="en-US" dirty="0"/>
              </a:p>
            </p:txBody>
          </p:sp>
        </mc:Choice>
        <mc:Fallback xmlns="">
          <p:sp>
            <p:nvSpPr>
              <p:cNvPr id="8" name="TextBox 7">
                <a:extLst>
                  <a:ext uri="{FF2B5EF4-FFF2-40B4-BE49-F238E27FC236}">
                    <a16:creationId xmlns:a16="http://schemas.microsoft.com/office/drawing/2014/main" id="{96B70B57-D185-4F5C-92A2-935A0F45AE90}"/>
                  </a:ext>
                </a:extLst>
              </p:cNvPr>
              <p:cNvSpPr txBox="1">
                <a:spLocks noRot="1" noChangeAspect="1" noMove="1" noResize="1" noEditPoints="1" noAdjustHandles="1" noChangeArrowheads="1" noChangeShapeType="1" noTextEdit="1"/>
              </p:cNvSpPr>
              <p:nvPr/>
            </p:nvSpPr>
            <p:spPr>
              <a:xfrm>
                <a:off x="3443614" y="1130528"/>
                <a:ext cx="5410200" cy="972702"/>
              </a:xfrm>
              <a:prstGeom prst="rect">
                <a:avLst/>
              </a:prstGeom>
              <a:blipFill>
                <a:blip r:embed="rId2"/>
                <a:stretch>
                  <a:fillRect l="-9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63973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274638"/>
            <a:ext cx="8229600" cy="1143000"/>
          </a:xfrm>
        </p:spPr>
        <p:txBody>
          <a:bodyPr/>
          <a:lstStyle/>
          <a:p>
            <a:r>
              <a:rPr lang="en-US" sz="3600" dirty="0"/>
              <a:t>Further reading and different approaches</a:t>
            </a:r>
          </a:p>
        </p:txBody>
      </p:sp>
      <p:sp>
        <p:nvSpPr>
          <p:cNvPr id="8" name="Content Placeholder 7"/>
          <p:cNvSpPr>
            <a:spLocks noGrp="1"/>
          </p:cNvSpPr>
          <p:nvPr>
            <p:ph idx="1"/>
          </p:nvPr>
        </p:nvSpPr>
        <p:spPr/>
        <p:txBody>
          <a:bodyPr/>
          <a:lstStyle/>
          <a:p>
            <a:r>
              <a:rPr lang="en-US" dirty="0"/>
              <a:t>There are many other modeling &amp; approaches</a:t>
            </a:r>
            <a:endParaRPr lang="en-US" dirty="0">
              <a:hlinkClick r:id="rId2"/>
            </a:endParaRPr>
          </a:p>
          <a:p>
            <a:pPr lvl="1"/>
            <a:r>
              <a:rPr lang="en-US" dirty="0">
                <a:hlinkClick r:id="rId2"/>
              </a:rPr>
              <a:t>Accuracy evaluation of optical distortion calibration by digital image correlation </a:t>
            </a:r>
            <a:r>
              <a:rPr lang="en-US" dirty="0"/>
              <a:t>by Zeren Gao, </a:t>
            </a:r>
            <a:r>
              <a:rPr lang="en-US" dirty="0" err="1"/>
              <a:t>Qingchuan</a:t>
            </a:r>
            <a:r>
              <a:rPr lang="en-US" dirty="0"/>
              <a:t> Zhang∗ , Yong Su, Shangquan Wu</a:t>
            </a:r>
          </a:p>
          <a:p>
            <a:pPr lvl="1"/>
            <a:r>
              <a:rPr lang="en-US" dirty="0">
                <a:hlinkClick r:id="rId3"/>
              </a:rPr>
              <a:t>An Exact Formula for Calculating Inverse Radial </a:t>
            </a:r>
            <a:r>
              <a:rPr lang="en-US" dirty="0"/>
              <a:t>by Lens Distortions Pierre </a:t>
            </a:r>
            <a:r>
              <a:rPr lang="en-US" dirty="0" err="1"/>
              <a:t>Drap</a:t>
            </a:r>
            <a:r>
              <a:rPr lang="en-US" dirty="0"/>
              <a:t>, Julien </a:t>
            </a:r>
            <a:r>
              <a:rPr lang="en-US" dirty="0" err="1"/>
              <a:t>Lefèvre</a:t>
            </a:r>
            <a:endParaRPr lang="en-US" dirty="0"/>
          </a:p>
          <a:p>
            <a:endParaRPr lang="en-US" dirty="0"/>
          </a:p>
        </p:txBody>
      </p:sp>
      <p:sp>
        <p:nvSpPr>
          <p:cNvPr id="5" name="Footer Placeholder 4"/>
          <p:cNvSpPr>
            <a:spLocks noGrp="1"/>
          </p:cNvSpPr>
          <p:nvPr>
            <p:ph type="ftr" sz="quarter" idx="11"/>
          </p:nvPr>
        </p:nvSpPr>
        <p:spPr/>
        <p:txBody>
          <a:bodyPr/>
          <a:lstStyle/>
          <a:p>
            <a:pPr>
              <a:defRPr/>
            </a:pPr>
            <a:r>
              <a:rPr lang="en-US"/>
              <a:t>Cameras v240117a</a:t>
            </a:r>
          </a:p>
        </p:txBody>
      </p:sp>
      <p:sp>
        <p:nvSpPr>
          <p:cNvPr id="6" name="Slide Number Placeholder 5"/>
          <p:cNvSpPr>
            <a:spLocks noGrp="1"/>
          </p:cNvSpPr>
          <p:nvPr>
            <p:ph type="sldNum" sz="quarter" idx="12"/>
          </p:nvPr>
        </p:nvSpPr>
        <p:spPr/>
        <p:txBody>
          <a:bodyPr/>
          <a:lstStyle/>
          <a:p>
            <a:pPr>
              <a:defRPr/>
            </a:pPr>
            <a:fld id="{DB2D4955-CAE4-47A7-891F-54C234F61286}" type="slidenum">
              <a:rPr lang="en-US" altLang="en-US" smtClean="0"/>
              <a:pPr>
                <a:defRPr/>
              </a:pPr>
              <a:t>83</a:t>
            </a:fld>
            <a:endParaRPr lang="en-US" altLang="en-US"/>
          </a:p>
        </p:txBody>
      </p:sp>
    </p:spTree>
    <p:extLst>
      <p:ext uri="{BB962C8B-B14F-4D97-AF65-F5344CB8AC3E}">
        <p14:creationId xmlns:p14="http://schemas.microsoft.com/office/powerpoint/2010/main" val="3664722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dirty="0"/>
              <a:t>Summary for lens distortion and camera calibration</a:t>
            </a:r>
          </a:p>
        </p:txBody>
      </p:sp>
      <p:sp>
        <p:nvSpPr>
          <p:cNvPr id="3" name="Content Placeholder 2"/>
          <p:cNvSpPr>
            <a:spLocks noGrp="1"/>
          </p:cNvSpPr>
          <p:nvPr>
            <p:ph idx="1"/>
          </p:nvPr>
        </p:nvSpPr>
        <p:spPr/>
        <p:txBody>
          <a:bodyPr>
            <a:normAutofit/>
          </a:bodyPr>
          <a:lstStyle/>
          <a:p>
            <a:r>
              <a:rPr lang="en-US" sz="2800" dirty="0"/>
              <a:t>Studied lens radial, tangential distortions and camera calibration using a checkerboard</a:t>
            </a:r>
          </a:p>
          <a:p>
            <a:r>
              <a:rPr lang="en-US" sz="2800" dirty="0"/>
              <a:t>Learn their causes and how to correct the distorted image</a:t>
            </a:r>
          </a:p>
          <a:p>
            <a:r>
              <a:rPr lang="en-US" sz="2800" dirty="0"/>
              <a:t>Calibration results _</a:t>
            </a:r>
            <a:r>
              <a:rPr lang="en-US" sz="2800" dirty="0" err="1"/>
              <a:t>rvecs</a:t>
            </a:r>
            <a:r>
              <a:rPr lang="en-US" sz="2800" dirty="0"/>
              <a:t> and _</a:t>
            </a:r>
            <a:r>
              <a:rPr lang="en-US" sz="2800" dirty="0" err="1"/>
              <a:t>tvecs</a:t>
            </a:r>
            <a:r>
              <a:rPr lang="en-US" sz="2800" dirty="0"/>
              <a:t> are explained and examined.</a:t>
            </a:r>
          </a:p>
        </p:txBody>
      </p:sp>
      <p:sp>
        <p:nvSpPr>
          <p:cNvPr id="4" name="Footer Placeholder 3"/>
          <p:cNvSpPr>
            <a:spLocks noGrp="1"/>
          </p:cNvSpPr>
          <p:nvPr>
            <p:ph type="ftr" sz="quarter" idx="11"/>
          </p:nvPr>
        </p:nvSpPr>
        <p:spPr/>
        <p:txBody>
          <a:bodyPr/>
          <a:lstStyle/>
          <a:p>
            <a:r>
              <a:rPr lang="en-US"/>
              <a:t>Cameras v240117a</a:t>
            </a:r>
          </a:p>
        </p:txBody>
      </p:sp>
      <p:sp>
        <p:nvSpPr>
          <p:cNvPr id="5" name="Slide Number Placeholder 4"/>
          <p:cNvSpPr>
            <a:spLocks noGrp="1"/>
          </p:cNvSpPr>
          <p:nvPr>
            <p:ph type="sldNum" sz="quarter" idx="12"/>
          </p:nvPr>
        </p:nvSpPr>
        <p:spPr/>
        <p:txBody>
          <a:bodyPr/>
          <a:lstStyle/>
          <a:p>
            <a:fld id="{A98A55F0-865C-4468-84F3-0E99C1A6C075}" type="slidenum">
              <a:rPr lang="en-US" smtClean="0"/>
              <a:t>84</a:t>
            </a:fld>
            <a:endParaRPr lang="en-US"/>
          </a:p>
        </p:txBody>
      </p:sp>
    </p:spTree>
    <p:extLst>
      <p:ext uri="{BB962C8B-B14F-4D97-AF65-F5344CB8AC3E}">
        <p14:creationId xmlns:p14="http://schemas.microsoft.com/office/powerpoint/2010/main" val="1994664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a:xfrm>
            <a:off x="0" y="274638"/>
            <a:ext cx="8229600" cy="1143000"/>
          </a:xfrm>
        </p:spPr>
        <p:txBody>
          <a:bodyPr/>
          <a:lstStyle/>
          <a:p>
            <a:pPr eaLnBrk="1" hangingPunct="1"/>
            <a:r>
              <a:rPr lang="en-US" altLang="zh-TW"/>
              <a:t>Conclusion</a:t>
            </a:r>
          </a:p>
        </p:txBody>
      </p:sp>
      <p:sp>
        <p:nvSpPr>
          <p:cNvPr id="55301" name="Rectangle 3"/>
          <p:cNvSpPr>
            <a:spLocks noGrp="1" noChangeArrowheads="1"/>
          </p:cNvSpPr>
          <p:nvPr>
            <p:ph idx="4294967295"/>
          </p:nvPr>
        </p:nvSpPr>
        <p:spPr>
          <a:xfrm>
            <a:off x="457200" y="1624012"/>
            <a:ext cx="8229600" cy="4525963"/>
          </a:xfrm>
        </p:spPr>
        <p:txBody>
          <a:bodyPr/>
          <a:lstStyle/>
          <a:p>
            <a:pPr eaLnBrk="1" hangingPunct="1"/>
            <a:r>
              <a:rPr lang="en-US" altLang="zh-TW" dirty="0"/>
              <a:t>Studied camera model intrinsic </a:t>
            </a:r>
            <a:r>
              <a:rPr lang="en-US" altLang="zh-HK" dirty="0"/>
              <a:t>parameters</a:t>
            </a:r>
          </a:p>
          <a:p>
            <a:pPr eaLnBrk="1" hangingPunct="1"/>
            <a:r>
              <a:rPr lang="en-US" altLang="zh-TW" dirty="0"/>
              <a:t>Studied </a:t>
            </a:r>
            <a:r>
              <a:rPr lang="en-US" altLang="zh-HK" dirty="0"/>
              <a:t>camera rotation matrix R</a:t>
            </a:r>
          </a:p>
          <a:p>
            <a:pPr eaLnBrk="1" hangingPunct="1"/>
            <a:r>
              <a:rPr lang="en-US" altLang="zh-TW" dirty="0"/>
              <a:t>Studied </a:t>
            </a:r>
            <a:r>
              <a:rPr lang="en-US" altLang="zh-HK" dirty="0"/>
              <a:t>camera translation matrix T</a:t>
            </a:r>
          </a:p>
          <a:p>
            <a:pPr eaLnBrk="1" hangingPunct="1"/>
            <a:r>
              <a:rPr lang="en-US" altLang="zh-TW" dirty="0"/>
              <a:t>Studied </a:t>
            </a:r>
            <a:r>
              <a:rPr lang="en-US" altLang="zh-HK" dirty="0"/>
              <a:t>camera </a:t>
            </a:r>
            <a:r>
              <a:rPr lang="en-US" altLang="zh-TW" dirty="0"/>
              <a:t>projection matrix P</a:t>
            </a:r>
          </a:p>
          <a:p>
            <a:pPr eaLnBrk="1" hangingPunct="1"/>
            <a:endParaRPr lang="en-US" altLang="zh-TW" dirty="0"/>
          </a:p>
        </p:txBody>
      </p:sp>
      <p:sp>
        <p:nvSpPr>
          <p:cNvPr id="5530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fld id="{099186A8-D200-4CF7-B623-DCF1AC4B3A53}" type="slidenum">
              <a:rPr lang="en-US" altLang="en-US" sz="1200">
                <a:latin typeface="Verdana" pitchFamily="34" charset="0"/>
              </a:rPr>
              <a:pPr algn="r">
                <a:spcBef>
                  <a:spcPct val="0"/>
                </a:spcBef>
                <a:buFontTx/>
                <a:buNone/>
              </a:pPr>
              <a:t>85</a:t>
            </a:fld>
            <a:endParaRPr lang="en-US" altLang="en-US" sz="12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0C1DCB11-9D42-49FA-AE3C-0A0354F50206}" type="slidenum">
              <a:rPr lang="en-US" altLang="en-US" smtClean="0"/>
              <a:pPr>
                <a:defRPr/>
              </a:pPr>
              <a:t>85</a:t>
            </a:fld>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a:xfrm>
            <a:off x="0" y="-228600"/>
            <a:ext cx="8229600" cy="1143000"/>
          </a:xfrm>
        </p:spPr>
        <p:txBody>
          <a:bodyPr/>
          <a:lstStyle/>
          <a:p>
            <a:pPr eaLnBrk="1" hangingPunct="1"/>
            <a:r>
              <a:rPr lang="en-US" altLang="zh-TW"/>
              <a:t>References</a:t>
            </a:r>
          </a:p>
        </p:txBody>
      </p:sp>
      <p:sp>
        <p:nvSpPr>
          <p:cNvPr id="56325" name="Rectangle 3"/>
          <p:cNvSpPr>
            <a:spLocks noGrp="1" noChangeArrowheads="1"/>
          </p:cNvSpPr>
          <p:nvPr>
            <p:ph idx="4294967295"/>
          </p:nvPr>
        </p:nvSpPr>
        <p:spPr>
          <a:xfrm>
            <a:off x="457200" y="685800"/>
            <a:ext cx="8229600" cy="4525963"/>
          </a:xfrm>
        </p:spPr>
        <p:txBody>
          <a:bodyPr/>
          <a:lstStyle/>
          <a:p>
            <a:pPr eaLnBrk="1" hangingPunct="1">
              <a:lnSpc>
                <a:spcPct val="70000"/>
              </a:lnSpc>
            </a:pPr>
            <a:r>
              <a:rPr lang="en-US" altLang="zh-TW" sz="1700" dirty="0"/>
              <a:t>[1A] Hartley and Zisserman, Multiple geometry in computer vision, Cambridge, University Press. 2004 (2nd edition, paperback).</a:t>
            </a:r>
          </a:p>
          <a:p>
            <a:pPr eaLnBrk="1" hangingPunct="1">
              <a:lnSpc>
                <a:spcPct val="70000"/>
              </a:lnSpc>
            </a:pPr>
            <a:r>
              <a:rPr lang="en-US" altLang="zh-TW" sz="1700" dirty="0"/>
              <a:t>[1B] Hartley and Zisserman, Multiple geometry in computer vision, Cambridge, University Press. 1999 (1st edition, hardback). </a:t>
            </a:r>
          </a:p>
          <a:p>
            <a:pPr eaLnBrk="1" hangingPunct="1">
              <a:lnSpc>
                <a:spcPct val="70000"/>
              </a:lnSpc>
            </a:pPr>
            <a:r>
              <a:rPr lang="en-US" altLang="zh-TW" sz="1700" dirty="0"/>
              <a:t>[2] </a:t>
            </a:r>
            <a:r>
              <a:rPr lang="en-US" altLang="zh-TW" sz="1700" dirty="0" err="1"/>
              <a:t>CVonline</a:t>
            </a:r>
            <a:r>
              <a:rPr lang="en-US" altLang="zh-TW" sz="1700" dirty="0"/>
              <a:t>: http://homepages.inf.ed.ac.uk/rbf/CVonline</a:t>
            </a:r>
          </a:p>
          <a:p>
            <a:pPr eaLnBrk="1" hangingPunct="1">
              <a:lnSpc>
                <a:spcPct val="70000"/>
              </a:lnSpc>
            </a:pPr>
            <a:r>
              <a:rPr lang="en-US" altLang="zh-TW" sz="1700" dirty="0"/>
              <a:t>[3] On Skew Symmetric matrix http://mathworld.wolfram.com/SkewSymmetricMatrix.html</a:t>
            </a:r>
          </a:p>
          <a:p>
            <a:pPr eaLnBrk="1" hangingPunct="1">
              <a:lnSpc>
                <a:spcPct val="70000"/>
              </a:lnSpc>
            </a:pPr>
            <a:r>
              <a:rPr lang="en-US" altLang="zh-TW" sz="1700" dirty="0"/>
              <a:t>[4] On Skew Symmetric matrix http://www.ee.ic.ac.uk/hp/staff/dmb/matrix/special.html#Skew_Symmetric</a:t>
            </a:r>
          </a:p>
          <a:p>
            <a:pPr eaLnBrk="1" hangingPunct="1">
              <a:lnSpc>
                <a:spcPct val="70000"/>
              </a:lnSpc>
            </a:pPr>
            <a:r>
              <a:rPr lang="en-US" altLang="zh-TW" sz="1700" dirty="0"/>
              <a:t>[5]On RQ decomposition </a:t>
            </a:r>
            <a:r>
              <a:rPr lang="en-US" altLang="zh-TW" sz="1700" dirty="0">
                <a:hlinkClick r:id="rId2"/>
              </a:rPr>
              <a:t>http://wwwcsif.cs.ucdavis.edu/~wangjj/gsvd/codes/rq5.m</a:t>
            </a:r>
            <a:endParaRPr lang="en-US" altLang="zh-HK" sz="1700" dirty="0"/>
          </a:p>
          <a:p>
            <a:pPr eaLnBrk="1" hangingPunct="1">
              <a:lnSpc>
                <a:spcPct val="70000"/>
              </a:lnSpc>
            </a:pPr>
            <a:r>
              <a:rPr lang="en-US" altLang="zh-HK" sz="1700" dirty="0"/>
              <a:t>[6] Camera calibration </a:t>
            </a:r>
            <a:r>
              <a:rPr lang="en-US" altLang="zh-HK" sz="1700" dirty="0" err="1"/>
              <a:t>matlab</a:t>
            </a:r>
            <a:r>
              <a:rPr lang="en-US" altLang="zh-HK" sz="1700" dirty="0"/>
              <a:t> toolbox </a:t>
            </a:r>
            <a:r>
              <a:rPr lang="en-US" altLang="zh-HK" sz="1700" dirty="0">
                <a:hlinkClick r:id="rId3"/>
              </a:rPr>
              <a:t>h</a:t>
            </a:r>
            <a:r>
              <a:rPr lang="en-US" altLang="zh-TW" sz="1700" dirty="0">
                <a:hlinkClick r:id="rId3"/>
              </a:rPr>
              <a:t>ttp://www.vision.caltech.edu/bouguetj/calib_doc/index.html#examples</a:t>
            </a:r>
            <a:endParaRPr lang="en-US" altLang="zh-TW" sz="1700" dirty="0"/>
          </a:p>
          <a:p>
            <a:pPr eaLnBrk="1" hangingPunct="1">
              <a:lnSpc>
                <a:spcPct val="70000"/>
              </a:lnSpc>
            </a:pPr>
            <a:r>
              <a:rPr lang="en-US" altLang="zh-TW" sz="1700" dirty="0"/>
              <a:t>[7] OpenGL Angles to Axes: </a:t>
            </a:r>
            <a:r>
              <a:rPr lang="en-US" altLang="zh-TW" sz="1700" dirty="0">
                <a:hlinkClick r:id="rId4"/>
              </a:rPr>
              <a:t>http://www.songho.ca/opengl/gl_anglestoaxes.html</a:t>
            </a:r>
            <a:endParaRPr lang="en-US" altLang="zh-TW" sz="1700" dirty="0"/>
          </a:p>
          <a:p>
            <a:pPr eaLnBrk="1" hangingPunct="1">
              <a:lnSpc>
                <a:spcPct val="70000"/>
              </a:lnSpc>
            </a:pPr>
            <a:r>
              <a:rPr lang="en-US" altLang="zh-TW" sz="1700" dirty="0"/>
              <a:t>[8] http://www.ewerksinc.com/refdocs/coordinate%20and%20unit%20vector.pdf</a:t>
            </a:r>
          </a:p>
          <a:p>
            <a:pPr eaLnBrk="1" hangingPunct="1">
              <a:lnSpc>
                <a:spcPct val="70000"/>
              </a:lnSpc>
            </a:pPr>
            <a:r>
              <a:rPr lang="en-US" altLang="zh-TW" sz="1700" dirty="0"/>
              <a:t>[9] coordinate systems </a:t>
            </a:r>
            <a:r>
              <a:rPr lang="en-US" altLang="zh-TW" sz="1700" dirty="0">
                <a:hlinkClick r:id="rId5"/>
              </a:rPr>
              <a:t>http://www.colorado.edu/ASEN/asen3200/handouts/</a:t>
            </a:r>
            <a:endParaRPr lang="en-US" altLang="zh-TW" sz="1700" dirty="0"/>
          </a:p>
          <a:p>
            <a:pPr eaLnBrk="1" hangingPunct="1">
              <a:lnSpc>
                <a:spcPct val="70000"/>
              </a:lnSpc>
            </a:pPr>
            <a:r>
              <a:rPr lang="en-US" altLang="en-US" sz="1700" dirty="0">
                <a:ea typeface="新細明體" pitchFamily="18" charset="-120"/>
              </a:rPr>
              <a:t>[10]http://www.google.com.hk/url?sa=t&amp;rct=j&amp;q=&amp;esrc=s&amp;source=web&amp;cd=1&amp;ved=0CCwQFjAA&amp;url=http%3A%2F%2Fwww.colorado.edu%2FASEN%2Fasen3200%2Fhandouts%2FCoordinateTransformations.doc&amp;ei=nAfdUfTzBqWSiQeo-oCYDw&amp;usg=AFQjCNGp5O37pYqGghl5Fft1skUmSXJ2-A&amp;sig2=6q91UADC3ZZreVm_frd7rg&amp;bvm=bv.48705608,d.aGc&amp;cad=rja</a:t>
            </a:r>
          </a:p>
          <a:p>
            <a:pPr eaLnBrk="1" hangingPunct="1">
              <a:lnSpc>
                <a:spcPct val="70000"/>
              </a:lnSpc>
            </a:pPr>
            <a:endParaRPr lang="en-US" altLang="zh-TW" sz="1700" dirty="0"/>
          </a:p>
          <a:p>
            <a:pPr eaLnBrk="1" hangingPunct="1">
              <a:lnSpc>
                <a:spcPct val="70000"/>
              </a:lnSpc>
            </a:pPr>
            <a:r>
              <a:rPr lang="en-US" altLang="zh-TW" sz="1700" dirty="0"/>
              <a:t>[11] https://docs.opencv.org/4.x/dc/dbb/tutorial_py_calibration.html </a:t>
            </a:r>
          </a:p>
          <a:p>
            <a:pPr eaLnBrk="1" hangingPunct="1">
              <a:lnSpc>
                <a:spcPct val="70000"/>
              </a:lnSpc>
            </a:pPr>
            <a:r>
              <a:rPr lang="en-US" altLang="zh-TW" sz="1700" dirty="0"/>
              <a:t>[12] https://github.com/ChihaoZhang/camera-calibration-and-https://github.com/ObeidaElJundi/Camera-Calibration </a:t>
            </a:r>
          </a:p>
          <a:p>
            <a:pPr eaLnBrk="1" hangingPunct="1">
              <a:lnSpc>
                <a:spcPct val="70000"/>
              </a:lnSpc>
            </a:pPr>
            <a:endParaRPr lang="en-US" altLang="zh-TW" sz="1700" dirty="0"/>
          </a:p>
          <a:p>
            <a:pPr eaLnBrk="1" hangingPunct="1">
              <a:lnSpc>
                <a:spcPct val="70000"/>
              </a:lnSpc>
            </a:pPr>
            <a:endParaRPr lang="en-US" altLang="zh-TW" sz="1700" dirty="0"/>
          </a:p>
        </p:txBody>
      </p:sp>
      <p:sp>
        <p:nvSpPr>
          <p:cNvPr id="5632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fld id="{27FF0972-32A1-4806-9EBC-091483218084}" type="slidenum">
              <a:rPr lang="en-US" altLang="en-US" sz="1200">
                <a:latin typeface="Verdana" pitchFamily="34" charset="0"/>
              </a:rPr>
              <a:pPr algn="r">
                <a:spcBef>
                  <a:spcPct val="0"/>
                </a:spcBef>
                <a:buFontTx/>
                <a:buNone/>
              </a:pPr>
              <a:t>86</a:t>
            </a:fld>
            <a:endParaRPr lang="en-US" altLang="en-US" sz="12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0C1DCB11-9D42-49FA-AE3C-0A0354F50206}" type="slidenum">
              <a:rPr lang="en-US" altLang="en-US" smtClean="0"/>
              <a:pPr>
                <a:defRPr/>
              </a:pPr>
              <a:t>86</a:t>
            </a:fld>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190C-B3A0-4219-9361-F20D67FCA0C6}"/>
              </a:ext>
            </a:extLst>
          </p:cNvPr>
          <p:cNvSpPr>
            <a:spLocks noGrp="1"/>
          </p:cNvSpPr>
          <p:nvPr>
            <p:ph type="title"/>
          </p:nvPr>
        </p:nvSpPr>
        <p:spPr/>
        <p:txBody>
          <a:bodyPr/>
          <a:lstStyle/>
          <a:p>
            <a:r>
              <a:rPr lang="en-US" altLang="zh-TW" sz="4400" dirty="0"/>
              <a:t>Appendices: Advanced topics:</a:t>
            </a:r>
            <a:endParaRPr lang="en-US" dirty="0"/>
          </a:p>
        </p:txBody>
      </p:sp>
      <p:sp>
        <p:nvSpPr>
          <p:cNvPr id="3" name="Content Placeholder 2">
            <a:extLst>
              <a:ext uri="{FF2B5EF4-FFF2-40B4-BE49-F238E27FC236}">
                <a16:creationId xmlns:a16="http://schemas.microsoft.com/office/drawing/2014/main" id="{D0D96909-B1A6-432B-A3C6-3C5941213D49}"/>
              </a:ext>
            </a:extLst>
          </p:cNvPr>
          <p:cNvSpPr>
            <a:spLocks noGrp="1"/>
          </p:cNvSpPr>
          <p:nvPr>
            <p:ph idx="1"/>
          </p:nvPr>
        </p:nvSpPr>
        <p:spPr/>
        <p:txBody>
          <a:bodyPr/>
          <a:lstStyle/>
          <a:p>
            <a:r>
              <a:rPr lang="en-US" dirty="0"/>
              <a:t>Appendix 1) Latex formulas</a:t>
            </a:r>
            <a:endParaRPr lang="en-US" altLang="zh-TW" sz="3200" dirty="0"/>
          </a:p>
          <a:p>
            <a:r>
              <a:rPr lang="en-US" altLang="zh-TW" sz="3200" dirty="0"/>
              <a:t>Appendix 2</a:t>
            </a:r>
            <a:r>
              <a:rPr lang="en-US" dirty="0"/>
              <a:t>) Differences between </a:t>
            </a:r>
            <a:r>
              <a:rPr lang="en-US" dirty="0" err="1"/>
              <a:t>Rc</a:t>
            </a:r>
            <a:r>
              <a:rPr lang="en-US" dirty="0"/>
              <a:t> and </a:t>
            </a:r>
            <a:r>
              <a:rPr lang="en-US" dirty="0" err="1"/>
              <a:t>Rcam</a:t>
            </a:r>
            <a:endParaRPr lang="en-US" dirty="0"/>
          </a:p>
          <a:p>
            <a:r>
              <a:rPr lang="en-US" altLang="zh-TW" sz="3200" dirty="0"/>
              <a:t>Appendix 3) Self-study tutorials</a:t>
            </a:r>
            <a:endParaRPr lang="en-US" dirty="0"/>
          </a:p>
          <a:p>
            <a:endParaRPr lang="en-US" dirty="0"/>
          </a:p>
        </p:txBody>
      </p:sp>
      <p:sp>
        <p:nvSpPr>
          <p:cNvPr id="4" name="Footer Placeholder 3">
            <a:extLst>
              <a:ext uri="{FF2B5EF4-FFF2-40B4-BE49-F238E27FC236}">
                <a16:creationId xmlns:a16="http://schemas.microsoft.com/office/drawing/2014/main" id="{2A2E0FE6-8A64-49F2-9362-D6E6261A3E45}"/>
              </a:ext>
            </a:extLst>
          </p:cNvPr>
          <p:cNvSpPr>
            <a:spLocks noGrp="1"/>
          </p:cNvSpPr>
          <p:nvPr>
            <p:ph type="ftr" sz="quarter" idx="11"/>
          </p:nvPr>
        </p:nvSpPr>
        <p:spPr/>
        <p:txBody>
          <a:bodyPr/>
          <a:lstStyle/>
          <a:p>
            <a:pPr>
              <a:defRPr/>
            </a:pPr>
            <a:r>
              <a:rPr lang="en-US"/>
              <a:t>Cameras v240117a</a:t>
            </a:r>
          </a:p>
        </p:txBody>
      </p:sp>
      <p:sp>
        <p:nvSpPr>
          <p:cNvPr id="5" name="Slide Number Placeholder 4">
            <a:extLst>
              <a:ext uri="{FF2B5EF4-FFF2-40B4-BE49-F238E27FC236}">
                <a16:creationId xmlns:a16="http://schemas.microsoft.com/office/drawing/2014/main" id="{1F3F7DF0-C1AD-432D-9608-C4C870A96C36}"/>
              </a:ext>
            </a:extLst>
          </p:cNvPr>
          <p:cNvSpPr>
            <a:spLocks noGrp="1"/>
          </p:cNvSpPr>
          <p:nvPr>
            <p:ph type="sldNum" sz="quarter" idx="12"/>
          </p:nvPr>
        </p:nvSpPr>
        <p:spPr/>
        <p:txBody>
          <a:bodyPr/>
          <a:lstStyle/>
          <a:p>
            <a:pPr>
              <a:defRPr/>
            </a:pPr>
            <a:fld id="{D9406055-A792-4810-96E3-D6C99BF97503}" type="slidenum">
              <a:rPr lang="en-US" altLang="en-US" smtClean="0"/>
              <a:pPr>
                <a:defRPr/>
              </a:pPr>
              <a:t>87</a:t>
            </a:fld>
            <a:endParaRPr lang="en-US" altLang="en-US"/>
          </a:p>
        </p:txBody>
      </p:sp>
    </p:spTree>
    <p:extLst>
      <p:ext uri="{BB962C8B-B14F-4D97-AF65-F5344CB8AC3E}">
        <p14:creationId xmlns:p14="http://schemas.microsoft.com/office/powerpoint/2010/main" val="682766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topic 1) Latex formulas</a:t>
            </a:r>
          </a:p>
        </p:txBody>
      </p:sp>
      <p:sp>
        <p:nvSpPr>
          <p:cNvPr id="3" name="Content Placeholder 2"/>
          <p:cNvSpPr>
            <a:spLocks noGrp="1"/>
          </p:cNvSpPr>
          <p:nvPr>
            <p:ph idx="1"/>
          </p:nvPr>
        </p:nvSpPr>
        <p:spPr/>
        <p:txBody>
          <a:bodyPr/>
          <a:lstStyle/>
          <a:p>
            <a:r>
              <a:rPr lang="en-US" sz="100" dirty="0"/>
              <a:t>\</a:t>
            </a:r>
            <a:r>
              <a:rPr lang="en-US" sz="100" dirty="0" err="1"/>
              <a:t>documentclass</a:t>
            </a:r>
            <a:r>
              <a:rPr lang="en-US" sz="100" dirty="0"/>
              <a:t>{article} %for testing formulas </a:t>
            </a:r>
            <a:r>
              <a:rPr lang="en-US" sz="100" dirty="0" err="1"/>
              <a:t>ppt</a:t>
            </a:r>
            <a:r>
              <a:rPr lang="en-US" sz="100" dirty="0"/>
              <a:t> cam, dec8, 2019</a:t>
            </a:r>
          </a:p>
          <a:p>
            <a:r>
              <a:rPr lang="en-US" sz="100" dirty="0"/>
              <a:t>\</a:t>
            </a:r>
            <a:r>
              <a:rPr lang="en-US" sz="100" dirty="0" err="1"/>
              <a:t>usepackage</a:t>
            </a:r>
            <a:r>
              <a:rPr lang="en-US" sz="100" dirty="0"/>
              <a:t>{</a:t>
            </a:r>
            <a:r>
              <a:rPr lang="en-US" sz="100" dirty="0" err="1"/>
              <a:t>amsmath</a:t>
            </a:r>
            <a:r>
              <a:rPr lang="en-US" sz="100" dirty="0"/>
              <a:t>}</a:t>
            </a:r>
          </a:p>
          <a:p>
            <a:r>
              <a:rPr lang="en-US" sz="100" dirty="0"/>
              <a:t>\begin{document}</a:t>
            </a:r>
          </a:p>
          <a:p>
            <a:r>
              <a:rPr lang="en-US" sz="100" dirty="0"/>
              <a:t>\begin{</a:t>
            </a:r>
            <a:r>
              <a:rPr lang="en-US" sz="100" dirty="0" err="1"/>
              <a:t>flalign</a:t>
            </a:r>
            <a:r>
              <a:rPr lang="en-US" sz="100" dirty="0"/>
              <a:t>}</a:t>
            </a:r>
          </a:p>
          <a:p>
            <a:r>
              <a:rPr lang="en-US" sz="100" dirty="0"/>
              <a:t>\begin{aligned}</a:t>
            </a:r>
          </a:p>
          <a:p>
            <a:r>
              <a:rPr lang="en-US" sz="100" dirty="0"/>
              <a:t>R_{cam} = </a:t>
            </a:r>
            <a:r>
              <a:rPr lang="en-US" sz="100" dirty="0" err="1"/>
              <a:t>R_c</a:t>
            </a:r>
            <a:r>
              <a:rPr lang="en-US" sz="100" dirty="0"/>
              <a:t>^{-1}, T_{cam} </a:t>
            </a:r>
          </a:p>
          <a:p>
            <a:r>
              <a:rPr lang="en-US" sz="100" dirty="0"/>
              <a:t>\end{aligned}</a:t>
            </a:r>
          </a:p>
          <a:p>
            <a:r>
              <a:rPr lang="en-US" sz="100" dirty="0"/>
              <a:t>\end{</a:t>
            </a:r>
            <a:r>
              <a:rPr lang="en-US" sz="100" dirty="0" err="1"/>
              <a:t>flalign</a:t>
            </a:r>
            <a:r>
              <a:rPr lang="en-US" sz="100" dirty="0"/>
              <a:t>}</a:t>
            </a:r>
          </a:p>
          <a:p>
            <a:r>
              <a:rPr lang="en-US" sz="100" dirty="0"/>
              <a:t>test\\</a:t>
            </a:r>
          </a:p>
          <a:p>
            <a:r>
              <a:rPr lang="en-US" sz="100" dirty="0"/>
              <a:t>%%###### slide 11 #############</a:t>
            </a:r>
          </a:p>
          <a:p>
            <a:r>
              <a:rPr lang="en-US" sz="100" dirty="0"/>
              <a:t>slide 11\\</a:t>
            </a:r>
          </a:p>
          <a:p>
            <a:r>
              <a:rPr lang="en-US" sz="100" dirty="0"/>
              <a:t>$</a:t>
            </a:r>
            <a:r>
              <a:rPr lang="en-US" sz="100" dirty="0" err="1"/>
              <a:t>P_w</a:t>
            </a:r>
            <a:r>
              <a:rPr lang="en-US" sz="100" dirty="0"/>
              <a:t>$=World 3D coordinates=$[</a:t>
            </a:r>
            <a:r>
              <a:rPr lang="en-US" sz="100" dirty="0" err="1"/>
              <a:t>X_w,Y_w,Z_w</a:t>
            </a:r>
            <a:r>
              <a:rPr lang="en-US" sz="100" dirty="0"/>
              <a:t>]^T$.\\</a:t>
            </a:r>
          </a:p>
          <a:p>
            <a:r>
              <a:rPr lang="en-US" sz="100" dirty="0"/>
              <a:t>$</a:t>
            </a:r>
            <a:r>
              <a:rPr lang="en-US" sz="100" dirty="0" err="1"/>
              <a:t>P_c</a:t>
            </a:r>
            <a:r>
              <a:rPr lang="en-US" sz="100" dirty="0"/>
              <a:t>$= Camera 3D coordinates =$[X_c,Y_c,_</a:t>
            </a:r>
            <a:r>
              <a:rPr lang="en-US" sz="100" dirty="0" err="1"/>
              <a:t>Zc</a:t>
            </a:r>
            <a:r>
              <a:rPr lang="en-US" sz="100" dirty="0"/>
              <a:t>]^ T$.\\</a:t>
            </a:r>
          </a:p>
          <a:p>
            <a:r>
              <a:rPr lang="en-US" sz="100" dirty="0"/>
              <a:t>$R_{cam}$=Rotate of the camera in world </a:t>
            </a:r>
            <a:r>
              <a:rPr lang="en-US" sz="100" dirty="0" err="1"/>
              <a:t>coord</a:t>
            </a:r>
            <a:r>
              <a:rPr lang="en-US" sz="100" dirty="0"/>
              <a:t>. \\</a:t>
            </a:r>
          </a:p>
          <a:p>
            <a:r>
              <a:rPr lang="en-US" sz="100" dirty="0"/>
              <a:t>$T_{cam}$=$</a:t>
            </a:r>
            <a:r>
              <a:rPr lang="en-US" sz="100" dirty="0" err="1"/>
              <a:t>T_c</a:t>
            </a:r>
            <a:r>
              <a:rPr lang="en-US" sz="100" dirty="0"/>
              <a:t>$=Translation of the camera in world </a:t>
            </a:r>
            <a:r>
              <a:rPr lang="en-US" sz="100" dirty="0" err="1"/>
              <a:t>coord</a:t>
            </a:r>
            <a:r>
              <a:rPr lang="en-US" sz="100" dirty="0"/>
              <a:t>. </a:t>
            </a:r>
          </a:p>
          <a:p>
            <a:r>
              <a:rPr lang="en-US" sz="100" dirty="0"/>
              <a:t>%------------------------------</a:t>
            </a:r>
          </a:p>
          <a:p>
            <a:r>
              <a:rPr lang="en-US" sz="100" dirty="0"/>
              <a:t>\begin{</a:t>
            </a:r>
            <a:r>
              <a:rPr lang="en-US" sz="100" dirty="0" err="1"/>
              <a:t>flalign</a:t>
            </a:r>
            <a:r>
              <a:rPr lang="en-US" sz="100" dirty="0"/>
              <a:t>}</a:t>
            </a:r>
          </a:p>
          <a:p>
            <a:r>
              <a:rPr lang="en-US" sz="100" dirty="0"/>
              <a:t>\begin{aligned}</a:t>
            </a:r>
          </a:p>
          <a:p>
            <a:r>
              <a:rPr lang="en-US" sz="100" dirty="0"/>
              <a:t>R_{cam} &amp;= </a:t>
            </a:r>
            <a:r>
              <a:rPr lang="en-US" sz="100" dirty="0" err="1"/>
              <a:t>R_c</a:t>
            </a:r>
            <a:r>
              <a:rPr lang="en-US" sz="100" dirty="0"/>
              <a:t>^{-1}, T_{cam}\\</a:t>
            </a:r>
          </a:p>
          <a:p>
            <a:r>
              <a:rPr lang="en-US" sz="100" dirty="0" err="1"/>
              <a:t>P_c</a:t>
            </a:r>
            <a:r>
              <a:rPr lang="en-US" sz="100" dirty="0"/>
              <a:t>&amp;=(R_{cam})^{-1}(</a:t>
            </a:r>
            <a:r>
              <a:rPr lang="en-US" sz="100" dirty="0" err="1"/>
              <a:t>P_w</a:t>
            </a:r>
            <a:r>
              <a:rPr lang="en-US" sz="100" dirty="0"/>
              <a:t>-T_{cam})=</a:t>
            </a:r>
            <a:r>
              <a:rPr lang="en-US" sz="100" dirty="0" err="1"/>
              <a:t>R_c</a:t>
            </a:r>
            <a:r>
              <a:rPr lang="en-US" sz="100" dirty="0"/>
              <a:t>(</a:t>
            </a:r>
            <a:r>
              <a:rPr lang="en-US" sz="100" dirty="0" err="1"/>
              <a:t>P_w-T_c</a:t>
            </a:r>
            <a:r>
              <a:rPr lang="en-US" sz="100" dirty="0"/>
              <a:t>)\\</a:t>
            </a:r>
          </a:p>
          <a:p>
            <a:r>
              <a:rPr lang="en-US" sz="100" dirty="0" err="1"/>
              <a:t>R_c</a:t>
            </a:r>
            <a:r>
              <a:rPr lang="en-US" sz="100" dirty="0"/>
              <a:t>&amp;=</a:t>
            </a:r>
          </a:p>
          <a:p>
            <a:r>
              <a:rPr lang="en-US" sz="100" dirty="0"/>
              <a:t>\begin{</a:t>
            </a:r>
            <a:r>
              <a:rPr lang="en-US" sz="100" dirty="0" err="1"/>
              <a:t>bmatrix</a:t>
            </a:r>
            <a:r>
              <a:rPr lang="en-US" sz="100" dirty="0"/>
              <a:t>}</a:t>
            </a:r>
          </a:p>
          <a:p>
            <a:r>
              <a:rPr lang="en-US" sz="100" dirty="0"/>
              <a:t>r_{11} &amp; r_{12} &amp; r_{13}\\</a:t>
            </a:r>
          </a:p>
          <a:p>
            <a:r>
              <a:rPr lang="en-US" sz="100" dirty="0"/>
              <a:t>r_{21} &amp; r_{32} &amp; r_{33}\\</a:t>
            </a:r>
          </a:p>
          <a:p>
            <a:r>
              <a:rPr lang="en-US" sz="100" dirty="0"/>
              <a:t>r_{31} &amp; r_{32} &amp; r_{33}</a:t>
            </a:r>
          </a:p>
          <a:p>
            <a:r>
              <a:rPr lang="en-US" sz="100" dirty="0"/>
              <a:t>\end{</a:t>
            </a:r>
            <a:r>
              <a:rPr lang="en-US" sz="100" dirty="0" err="1"/>
              <a:t>bmatrix</a:t>
            </a:r>
            <a:r>
              <a:rPr lang="en-US" sz="100" dirty="0"/>
              <a:t>}, T_{cam}=</a:t>
            </a:r>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r>
              <a:rPr lang="en-US" sz="100" dirty="0" err="1"/>
              <a:t>T_c</a:t>
            </a:r>
            <a:endParaRPr lang="en-US" sz="100" dirty="0"/>
          </a:p>
          <a:p>
            <a:r>
              <a:rPr lang="en-US" sz="100" dirty="0"/>
              <a:t>\end{aligned}</a:t>
            </a:r>
          </a:p>
          <a:p>
            <a:r>
              <a:rPr lang="en-US" sz="100" dirty="0"/>
              <a:t>\end{</a:t>
            </a:r>
            <a:r>
              <a:rPr lang="en-US" sz="100" dirty="0" err="1"/>
              <a:t>flalign</a:t>
            </a:r>
            <a:r>
              <a:rPr lang="en-US" sz="100" dirty="0"/>
              <a:t>}</a:t>
            </a:r>
          </a:p>
          <a:p>
            <a:r>
              <a:rPr lang="en-US" sz="100" dirty="0"/>
              <a:t>%%%%%% 47 %%%%%%%%%%%%%%%%%%%%%%%</a:t>
            </a:r>
          </a:p>
          <a:p>
            <a:r>
              <a:rPr lang="en-US" sz="100" dirty="0"/>
              <a:t>%slide47</a:t>
            </a:r>
          </a:p>
          <a:p>
            <a:r>
              <a:rPr lang="en-US" sz="100" dirty="0"/>
              <a:t>$</a:t>
            </a:r>
            <a:r>
              <a:rPr lang="en-US" sz="100" dirty="0" err="1"/>
              <a:t>R_c</a:t>
            </a:r>
            <a:r>
              <a:rPr lang="en-US" sz="100" dirty="0"/>
              <a:t>$ =</a:t>
            </a:r>
          </a:p>
          <a:p>
            <a:r>
              <a:rPr lang="en-US" sz="100" dirty="0"/>
              <a:t>\begin{</a:t>
            </a:r>
            <a:r>
              <a:rPr lang="en-US" sz="100" dirty="0" err="1"/>
              <a:t>flalign</a:t>
            </a:r>
            <a:r>
              <a:rPr lang="en-US" sz="100" dirty="0"/>
              <a:t>}</a:t>
            </a:r>
          </a:p>
          <a:p>
            <a:r>
              <a:rPr lang="en-US" sz="100" dirty="0"/>
              <a:t>\begin{aligned}</a:t>
            </a:r>
          </a:p>
          <a:p>
            <a:r>
              <a:rPr lang="en-US" sz="100" dirty="0"/>
              <a:t>\begin{</a:t>
            </a:r>
            <a:r>
              <a:rPr lang="en-US" sz="100" dirty="0" err="1"/>
              <a:t>bmatrix</a:t>
            </a:r>
            <a:r>
              <a:rPr lang="en-US" sz="100" dirty="0"/>
              <a:t>}</a:t>
            </a:r>
          </a:p>
          <a:p>
            <a:r>
              <a:rPr lang="en-US" sz="100" dirty="0"/>
              <a:t>\cos(\</a:t>
            </a:r>
            <a:r>
              <a:rPr lang="en-US" sz="100" dirty="0" err="1"/>
              <a:t>alpha_y</a:t>
            </a:r>
            <a:r>
              <a:rPr lang="en-US" sz="100" dirty="0"/>
              <a:t>)\cos(\</a:t>
            </a:r>
            <a:r>
              <a:rPr lang="en-US" sz="100" dirty="0" err="1"/>
              <a:t>alpha_y</a:t>
            </a:r>
            <a:r>
              <a:rPr lang="en-US" sz="100" dirty="0"/>
              <a:t>) &amp;\cos(\</a:t>
            </a:r>
            <a:r>
              <a:rPr lang="en-US" sz="100" dirty="0" err="1"/>
              <a:t>alpha_y</a:t>
            </a:r>
            <a:r>
              <a:rPr lang="en-US" sz="100" dirty="0"/>
              <a:t>)\sin(\</a:t>
            </a:r>
            <a:r>
              <a:rPr lang="en-US" sz="100" dirty="0" err="1"/>
              <a:t>alpha_z</a:t>
            </a:r>
            <a:r>
              <a:rPr lang="en-US" sz="100" dirty="0"/>
              <a:t>) &amp;-\sin(\</a:t>
            </a:r>
            <a:r>
              <a:rPr lang="en-US" sz="100" dirty="0" err="1"/>
              <a:t>alpha_y</a:t>
            </a:r>
            <a:r>
              <a:rPr lang="en-US" sz="100" dirty="0"/>
              <a:t>)\\</a:t>
            </a:r>
          </a:p>
          <a:p>
            <a:r>
              <a:rPr lang="en-US" sz="100" dirty="0"/>
              <a:t>%</a:t>
            </a:r>
          </a:p>
          <a:p>
            <a:r>
              <a:rPr lang="en-US" sz="100" dirty="0"/>
              <a:t>\cos(\</a:t>
            </a:r>
            <a:r>
              <a:rPr lang="en-US" sz="100" dirty="0" err="1"/>
              <a:t>alpha_z</a:t>
            </a:r>
            <a:r>
              <a:rPr lang="en-US" sz="100" dirty="0"/>
              <a:t>)\sin(\</a:t>
            </a:r>
            <a:r>
              <a:rPr lang="en-US" sz="100" dirty="0" err="1"/>
              <a:t>alpha_z</a:t>
            </a:r>
            <a:r>
              <a:rPr lang="en-US" sz="100" dirty="0"/>
              <a:t>)\sin(\</a:t>
            </a:r>
            <a:r>
              <a:rPr lang="en-US" sz="100" dirty="0" err="1"/>
              <a:t>alpha_y</a:t>
            </a:r>
            <a:r>
              <a:rPr lang="en-US" sz="100" dirty="0"/>
              <a:t>) -\cos(\</a:t>
            </a:r>
            <a:r>
              <a:rPr lang="en-US" sz="100" dirty="0" err="1"/>
              <a:t>alpha_x</a:t>
            </a:r>
            <a:r>
              <a:rPr lang="en-US" sz="100" dirty="0"/>
              <a:t>)\sin(\</a:t>
            </a:r>
            <a:r>
              <a:rPr lang="en-US" sz="100" dirty="0" err="1"/>
              <a:t>alpha_z</a:t>
            </a:r>
            <a:r>
              <a:rPr lang="en-US" sz="100" dirty="0"/>
              <a:t>) &amp;\cos(\</a:t>
            </a:r>
            <a:r>
              <a:rPr lang="en-US" sz="100" dirty="0" err="1"/>
              <a:t>alpha_x</a:t>
            </a:r>
            <a:r>
              <a:rPr lang="en-US" sz="100" dirty="0"/>
              <a:t>)\cos(\</a:t>
            </a:r>
            <a:r>
              <a:rPr lang="en-US" sz="100" dirty="0" err="1"/>
              <a:t>alpha_z</a:t>
            </a:r>
            <a:r>
              <a:rPr lang="en-US" sz="100" dirty="0"/>
              <a:t>) + \sin(\</a:t>
            </a:r>
            <a:r>
              <a:rPr lang="en-US" sz="100" dirty="0" err="1"/>
              <a:t>alpha_x</a:t>
            </a:r>
            <a:r>
              <a:rPr lang="en-US" sz="100" dirty="0"/>
              <a:t>)\sin(\</a:t>
            </a:r>
            <a:r>
              <a:rPr lang="en-US" sz="100" dirty="0" err="1"/>
              <a:t>alpha_y</a:t>
            </a:r>
            <a:r>
              <a:rPr lang="en-US" sz="100" dirty="0"/>
              <a:t>)\sin(\</a:t>
            </a:r>
            <a:r>
              <a:rPr lang="en-US" sz="100" dirty="0" err="1"/>
              <a:t>alpha_z</a:t>
            </a:r>
            <a:r>
              <a:rPr lang="en-US" sz="100" dirty="0"/>
              <a:t>) &amp;\cos(\</a:t>
            </a:r>
            <a:r>
              <a:rPr lang="en-US" sz="100" dirty="0" err="1"/>
              <a:t>alpha_y</a:t>
            </a:r>
            <a:r>
              <a:rPr lang="en-US" sz="100" dirty="0"/>
              <a:t>)\sin(\</a:t>
            </a:r>
            <a:r>
              <a:rPr lang="en-US" sz="100" dirty="0" err="1"/>
              <a:t>alpha_x</a:t>
            </a:r>
            <a:r>
              <a:rPr lang="en-US" sz="100" dirty="0"/>
              <a:t>)\\</a:t>
            </a:r>
          </a:p>
          <a:p>
            <a:r>
              <a:rPr lang="en-US" sz="100" dirty="0"/>
              <a:t>%</a:t>
            </a:r>
          </a:p>
          <a:p>
            <a:r>
              <a:rPr lang="en-US" sz="100" dirty="0"/>
              <a:t>\sin(\</a:t>
            </a:r>
            <a:r>
              <a:rPr lang="en-US" sz="100" dirty="0" err="1"/>
              <a:t>alpha_x</a:t>
            </a:r>
            <a:r>
              <a:rPr lang="en-US" sz="100" dirty="0"/>
              <a:t>)\sin(\</a:t>
            </a:r>
            <a:r>
              <a:rPr lang="en-US" sz="100" dirty="0" err="1"/>
              <a:t>alpha_z</a:t>
            </a:r>
            <a:r>
              <a:rPr lang="en-US" sz="100" dirty="0"/>
              <a:t>) + \cos(\</a:t>
            </a:r>
            <a:r>
              <a:rPr lang="en-US" sz="100" dirty="0" err="1"/>
              <a:t>alpha_x</a:t>
            </a:r>
            <a:r>
              <a:rPr lang="en-US" sz="100" dirty="0"/>
              <a:t>)\cos(\</a:t>
            </a:r>
            <a:r>
              <a:rPr lang="en-US" sz="100" dirty="0" err="1"/>
              <a:t>alpha_z</a:t>
            </a:r>
            <a:r>
              <a:rPr lang="en-US" sz="100" dirty="0"/>
              <a:t>)\sin(\</a:t>
            </a:r>
            <a:r>
              <a:rPr lang="en-US" sz="100" dirty="0" err="1"/>
              <a:t>alpha_y</a:t>
            </a:r>
            <a:r>
              <a:rPr lang="en-US" sz="100" dirty="0"/>
              <a:t>) &amp;\cos(\</a:t>
            </a:r>
            <a:r>
              <a:rPr lang="en-US" sz="100" dirty="0" err="1"/>
              <a:t>alpha_x</a:t>
            </a:r>
            <a:r>
              <a:rPr lang="en-US" sz="100" dirty="0"/>
              <a:t>)\sin(\</a:t>
            </a:r>
            <a:r>
              <a:rPr lang="en-US" sz="100" dirty="0" err="1"/>
              <a:t>alpha_y</a:t>
            </a:r>
            <a:r>
              <a:rPr lang="en-US" sz="100" dirty="0"/>
              <a:t>)\sin(\</a:t>
            </a:r>
            <a:r>
              <a:rPr lang="en-US" sz="100" dirty="0" err="1"/>
              <a:t>alpha_z</a:t>
            </a:r>
            <a:r>
              <a:rPr lang="en-US" sz="100" dirty="0"/>
              <a:t>) - \cos(\</a:t>
            </a:r>
            <a:r>
              <a:rPr lang="en-US" sz="100" dirty="0" err="1"/>
              <a:t>alpha_z</a:t>
            </a:r>
            <a:r>
              <a:rPr lang="en-US" sz="100" dirty="0"/>
              <a:t>)\sin(\</a:t>
            </a:r>
            <a:r>
              <a:rPr lang="en-US" sz="100" dirty="0" err="1"/>
              <a:t>alpha_x</a:t>
            </a:r>
            <a:r>
              <a:rPr lang="en-US" sz="100" dirty="0"/>
              <a:t>) &amp;cos(\</a:t>
            </a:r>
            <a:r>
              <a:rPr lang="en-US" sz="100" dirty="0" err="1"/>
              <a:t>alpha_x</a:t>
            </a:r>
            <a:r>
              <a:rPr lang="en-US" sz="100" dirty="0"/>
              <a:t>)\cos(\</a:t>
            </a:r>
            <a:r>
              <a:rPr lang="en-US" sz="100" dirty="0" err="1"/>
              <a:t>alpha_y</a:t>
            </a:r>
            <a:r>
              <a:rPr lang="en-US" sz="100" dirty="0"/>
              <a:t>)</a:t>
            </a:r>
          </a:p>
          <a:p>
            <a:r>
              <a:rPr lang="en-US" sz="100" dirty="0"/>
              <a:t>\end{</a:t>
            </a:r>
            <a:r>
              <a:rPr lang="en-US" sz="100" dirty="0" err="1"/>
              <a:t>bmatrix</a:t>
            </a:r>
            <a:r>
              <a:rPr lang="en-US" sz="100" dirty="0"/>
              <a:t>}</a:t>
            </a:r>
          </a:p>
          <a:p>
            <a:r>
              <a:rPr lang="en-US" sz="100" dirty="0"/>
              <a:t>\end{aligned}</a:t>
            </a:r>
          </a:p>
          <a:p>
            <a:r>
              <a:rPr lang="en-US" sz="100" dirty="0"/>
              <a:t>\end{</a:t>
            </a:r>
            <a:r>
              <a:rPr lang="en-US" sz="100" dirty="0" err="1"/>
              <a:t>flalign</a:t>
            </a:r>
            <a:r>
              <a:rPr lang="en-US" sz="100" dirty="0"/>
              <a:t>}</a:t>
            </a:r>
          </a:p>
          <a:p>
            <a:r>
              <a:rPr lang="en-US" sz="100" dirty="0"/>
              <a:t>%%%%% %%% p 48 %%%%%%%%%%</a:t>
            </a:r>
          </a:p>
          <a:p>
            <a:r>
              <a:rPr lang="en-US" sz="100" dirty="0"/>
              <a:t>slide 48</a:t>
            </a:r>
          </a:p>
          <a:p>
            <a:r>
              <a:rPr lang="en-US" sz="100" dirty="0"/>
              <a:t>\begin{</a:t>
            </a:r>
            <a:r>
              <a:rPr lang="en-US" sz="100" dirty="0" err="1"/>
              <a:t>flalign</a:t>
            </a:r>
            <a:r>
              <a:rPr lang="en-US" sz="100" dirty="0"/>
              <a:t>}</a:t>
            </a:r>
          </a:p>
          <a:p>
            <a:r>
              <a:rPr lang="en-US" sz="100" dirty="0"/>
              <a:t>\begin{aligned}</a:t>
            </a:r>
          </a:p>
          <a:p>
            <a:r>
              <a:rPr lang="en-US" sz="100" dirty="0"/>
              <a:t>%=================</a:t>
            </a:r>
          </a:p>
          <a:p>
            <a:r>
              <a:rPr lang="en-US" sz="100" dirty="0"/>
              <a:t>%...... 1 ......................................</a:t>
            </a:r>
          </a:p>
          <a:p>
            <a:r>
              <a:rPr lang="en-US" sz="100" dirty="0" err="1"/>
              <a:t>P_x</a:t>
            </a:r>
            <a:r>
              <a:rPr lang="en-US" sz="100" dirty="0"/>
              <a:t>&amp;=</a:t>
            </a:r>
            <a:r>
              <a:rPr lang="en-US" sz="100" dirty="0" err="1"/>
              <a:t>R_c</a:t>
            </a:r>
            <a:r>
              <a:rPr lang="en-US" sz="100" dirty="0"/>
              <a:t>(</a:t>
            </a:r>
            <a:r>
              <a:rPr lang="en-US" sz="100" dirty="0" err="1"/>
              <a:t>P_w-T_c</a:t>
            </a:r>
            <a:r>
              <a:rPr lang="en-US" sz="100" dirty="0"/>
              <a:t>)\\</a:t>
            </a:r>
          </a:p>
          <a:p>
            <a:r>
              <a:rPr lang="en-US" sz="100" dirty="0"/>
              <a:t>%...... 2 ......................................</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r>
              <a:rPr lang="en-US" sz="100" dirty="0"/>
              <a:t>\\</a:t>
            </a:r>
          </a:p>
          <a:p>
            <a:r>
              <a:rPr lang="en-US" sz="100" dirty="0"/>
              <a:t>1</a:t>
            </a:r>
          </a:p>
          <a:p>
            <a:r>
              <a:rPr lang="en-US" sz="100" dirty="0"/>
              <a:t>\end{</a:t>
            </a:r>
            <a:r>
              <a:rPr lang="en-US" sz="100" dirty="0" err="1"/>
              <a:t>bmatrix</a:t>
            </a:r>
            <a:r>
              <a:rPr lang="en-US" sz="100" dirty="0"/>
              <a:t>}_{(4 \times 1)}&amp;=</a:t>
            </a:r>
          </a:p>
          <a:p>
            <a:r>
              <a:rPr lang="en-US" sz="100" dirty="0"/>
              <a:t>\begin{</a:t>
            </a:r>
            <a:r>
              <a:rPr lang="en-US" sz="100" dirty="0" err="1"/>
              <a:t>bmatrix</a:t>
            </a:r>
            <a:r>
              <a:rPr lang="en-US" sz="100" dirty="0"/>
              <a:t>}</a:t>
            </a:r>
          </a:p>
          <a:p>
            <a:r>
              <a:rPr lang="en-US" sz="100" dirty="0" err="1"/>
              <a:t>R_c</a:t>
            </a:r>
            <a:r>
              <a:rPr lang="en-US" sz="100" dirty="0"/>
              <a:t> &amp;-</a:t>
            </a:r>
            <a:r>
              <a:rPr lang="en-US" sz="100" dirty="0" err="1"/>
              <a:t>R_c</a:t>
            </a:r>
            <a:r>
              <a:rPr lang="en-US" sz="100" dirty="0"/>
              <a:t>*</a:t>
            </a:r>
            <a:r>
              <a:rPr lang="en-US" sz="100" dirty="0" err="1"/>
              <a:t>T_c</a:t>
            </a:r>
            <a:r>
              <a:rPr lang="en-US" sz="100" dirty="0"/>
              <a:t>\\</a:t>
            </a:r>
          </a:p>
          <a:p>
            <a:r>
              <a:rPr lang="en-US" sz="100" dirty="0"/>
              <a:t>0 &amp;1</a:t>
            </a:r>
          </a:p>
          <a:p>
            <a:r>
              <a:rPr lang="en-US" sz="100" dirty="0"/>
              <a:t>\end{</a:t>
            </a:r>
            <a:r>
              <a:rPr lang="en-US" sz="100" dirty="0" err="1"/>
              <a:t>bmatrix</a:t>
            </a:r>
            <a:r>
              <a:rPr lang="en-US" sz="100" dirty="0"/>
              <a:t>}_{(4 \times 4)}</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r>
              <a:rPr lang="en-US" sz="100" dirty="0"/>
              <a:t>\\</a:t>
            </a:r>
          </a:p>
          <a:p>
            <a:r>
              <a:rPr lang="en-US" sz="100" dirty="0"/>
              <a:t>1</a:t>
            </a:r>
          </a:p>
          <a:p>
            <a:r>
              <a:rPr lang="en-US" sz="100" dirty="0"/>
              <a:t>\end{</a:t>
            </a:r>
            <a:r>
              <a:rPr lang="en-US" sz="100" dirty="0" err="1"/>
              <a:t>bmatrix</a:t>
            </a:r>
            <a:r>
              <a:rPr lang="en-US" sz="100" dirty="0"/>
              <a:t>}_{(4 \times 1)}\\</a:t>
            </a:r>
          </a:p>
          <a:p>
            <a:r>
              <a:rPr lang="en-US" sz="100" dirty="0"/>
              <a:t>%...... 3 ......................................</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}_{(3 \times 1)}&amp;=R_{c(3 \times 3)}</a:t>
            </a:r>
          </a:p>
          <a:p>
            <a:r>
              <a:rPr lang="en-US" sz="100" dirty="0"/>
              <a:t>[I_3 | -</a:t>
            </a:r>
            <a:r>
              <a:rPr lang="en-US" sz="100" dirty="0" err="1"/>
              <a:t>T_c</a:t>
            </a:r>
            <a:r>
              <a:rPr lang="en-US" sz="100" dirty="0"/>
              <a:t>]_{(3 \times 4)}</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r>
              <a:rPr lang="en-US" sz="100" dirty="0"/>
              <a:t>\\</a:t>
            </a:r>
          </a:p>
          <a:p>
            <a:r>
              <a:rPr lang="en-US" sz="100" dirty="0"/>
              <a:t>1</a:t>
            </a:r>
          </a:p>
          <a:p>
            <a:r>
              <a:rPr lang="en-US" sz="100" dirty="0"/>
              <a:t>\end{</a:t>
            </a:r>
            <a:r>
              <a:rPr lang="en-US" sz="100" dirty="0" err="1"/>
              <a:t>bmatrix</a:t>
            </a:r>
            <a:r>
              <a:rPr lang="en-US" sz="100" dirty="0"/>
              <a:t>}_{(4 \times 1)}=</a:t>
            </a:r>
          </a:p>
          <a:p>
            <a:r>
              <a:rPr lang="en-US" sz="100" dirty="0"/>
              <a:t>M_{</a:t>
            </a:r>
            <a:r>
              <a:rPr lang="en-US" sz="100" dirty="0" err="1"/>
              <a:t>ext</a:t>
            </a:r>
            <a:r>
              <a:rPr lang="en-US" sz="100" dirty="0"/>
              <a:t>(3x4))}\begin{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r>
              <a:rPr lang="en-US" sz="100" dirty="0"/>
              <a:t>\\</a:t>
            </a:r>
          </a:p>
          <a:p>
            <a:r>
              <a:rPr lang="en-US" sz="100" dirty="0"/>
              <a:t>1</a:t>
            </a:r>
          </a:p>
          <a:p>
            <a:r>
              <a:rPr lang="en-US" sz="100" dirty="0"/>
              <a:t>\end{</a:t>
            </a:r>
            <a:r>
              <a:rPr lang="en-US" sz="100" dirty="0" err="1"/>
              <a:t>bmatrix</a:t>
            </a:r>
            <a:r>
              <a:rPr lang="en-US" sz="100" dirty="0"/>
              <a:t>}_{(4 \times 1)}</a:t>
            </a:r>
          </a:p>
          <a:p>
            <a:r>
              <a:rPr lang="en-US" sz="100" dirty="0"/>
              <a:t>%=================</a:t>
            </a:r>
          </a:p>
          <a:p>
            <a:r>
              <a:rPr lang="en-US" sz="100" dirty="0"/>
              <a:t>\end{aligned}</a:t>
            </a:r>
          </a:p>
          <a:p>
            <a:r>
              <a:rPr lang="en-US" sz="100" dirty="0"/>
              <a:t>\end{</a:t>
            </a:r>
            <a:r>
              <a:rPr lang="en-US" sz="100" dirty="0" err="1"/>
              <a:t>flalign</a:t>
            </a:r>
            <a:r>
              <a:rPr lang="en-US" sz="100" dirty="0"/>
              <a:t>}</a:t>
            </a:r>
          </a:p>
          <a:p>
            <a:r>
              <a:rPr lang="en-US" sz="100" dirty="0"/>
              <a:t>%%####### p 46 ############</a:t>
            </a:r>
          </a:p>
          <a:p>
            <a:r>
              <a:rPr lang="en-US" sz="100" dirty="0"/>
              <a:t>slide 46</a:t>
            </a:r>
          </a:p>
          <a:p>
            <a:r>
              <a:rPr lang="en-US" sz="100" dirty="0"/>
              <a:t>\begin{</a:t>
            </a:r>
            <a:r>
              <a:rPr lang="en-US" sz="100" dirty="0" err="1"/>
              <a:t>flalign</a:t>
            </a:r>
            <a:r>
              <a:rPr lang="en-US" sz="100" dirty="0"/>
              <a:t>}</a:t>
            </a:r>
          </a:p>
          <a:p>
            <a:r>
              <a:rPr lang="en-US" sz="100" dirty="0"/>
              <a:t>\begin{aligned}</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}&amp;=R_{c(</a:t>
            </a:r>
            <a:r>
              <a:rPr lang="en-US" sz="100" dirty="0" err="1"/>
              <a:t>zyx</a:t>
            </a:r>
            <a:r>
              <a:rPr lang="en-US" sz="100" dirty="0"/>
              <a:t>)}=R_{c\_x}R_{c\_y}R_{c\_z}</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\end{aligned}</a:t>
            </a:r>
          </a:p>
          <a:p>
            <a:r>
              <a:rPr lang="en-US" sz="100" dirty="0"/>
              <a:t>\end{</a:t>
            </a:r>
            <a:r>
              <a:rPr lang="en-US" sz="100" dirty="0" err="1"/>
              <a:t>flalign</a:t>
            </a:r>
            <a:r>
              <a:rPr lang="en-US" sz="100" dirty="0"/>
              <a:t>}</a:t>
            </a:r>
          </a:p>
          <a:p>
            <a:r>
              <a:rPr lang="en-US" sz="100" dirty="0"/>
              <a:t>Rotate around $z$-first, then $y$-axis, </a:t>
            </a:r>
            <a:r>
              <a:rPr lang="en-US" sz="100" dirty="0" err="1"/>
              <a:t>fianlly</a:t>
            </a:r>
            <a:r>
              <a:rPr lang="en-US" sz="100" dirty="0"/>
              <a:t> $x$-axis</a:t>
            </a:r>
          </a:p>
          <a:p>
            <a:r>
              <a:rPr lang="en-US" sz="100" dirty="0"/>
              <a:t>%-------------------------------------------------------</a:t>
            </a:r>
          </a:p>
          <a:p>
            <a:r>
              <a:rPr lang="en-US" sz="100" dirty="0"/>
              <a:t>\begin{</a:t>
            </a:r>
            <a:r>
              <a:rPr lang="en-US" sz="100" dirty="0" err="1"/>
              <a:t>flalign</a:t>
            </a:r>
            <a:r>
              <a:rPr lang="en-US" sz="100" dirty="0"/>
              <a:t>}</a:t>
            </a:r>
          </a:p>
          <a:p>
            <a:r>
              <a:rPr lang="en-US" sz="100" dirty="0"/>
              <a:t>\begin{aligned}</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a:t>
            </a:r>
          </a:p>
          <a:p>
            <a:r>
              <a:rPr lang="en-US" sz="100" dirty="0"/>
              <a:t>\begin{</a:t>
            </a:r>
            <a:r>
              <a:rPr lang="en-US" sz="100" dirty="0" err="1"/>
              <a:t>bmatrix</a:t>
            </a:r>
            <a:r>
              <a:rPr lang="en-US" sz="100" dirty="0"/>
              <a:t>}</a:t>
            </a:r>
          </a:p>
          <a:p>
            <a:r>
              <a:rPr lang="en-US" sz="100" dirty="0"/>
              <a:t>1 &amp;0 &amp;0\\</a:t>
            </a:r>
          </a:p>
          <a:p>
            <a:r>
              <a:rPr lang="en-US" sz="100" dirty="0"/>
              <a:t>0 &amp;\cos(\</a:t>
            </a:r>
            <a:r>
              <a:rPr lang="en-US" sz="100" dirty="0" err="1"/>
              <a:t>theta_x</a:t>
            </a:r>
            <a:r>
              <a:rPr lang="en-US" sz="100" dirty="0"/>
              <a:t>) &amp;\sin(\</a:t>
            </a:r>
            <a:r>
              <a:rPr lang="en-US" sz="100" dirty="0" err="1"/>
              <a:t>theta_x</a:t>
            </a:r>
            <a:r>
              <a:rPr lang="en-US" sz="100" dirty="0"/>
              <a:t>)\\</a:t>
            </a:r>
          </a:p>
          <a:p>
            <a:r>
              <a:rPr lang="en-US" sz="100" dirty="0"/>
              <a:t>0 &amp;-\sin(\</a:t>
            </a:r>
            <a:r>
              <a:rPr lang="en-US" sz="100" dirty="0" err="1"/>
              <a:t>theta_x</a:t>
            </a:r>
            <a:r>
              <a:rPr lang="en-US" sz="100" dirty="0"/>
              <a:t>) &amp;\cos(\</a:t>
            </a:r>
            <a:r>
              <a:rPr lang="en-US" sz="100" dirty="0" err="1"/>
              <a:t>theta_x</a:t>
            </a:r>
            <a:r>
              <a:rPr lang="en-US" sz="100" dirty="0"/>
              <a:t>) </a:t>
            </a:r>
          </a:p>
          <a:p>
            <a:r>
              <a:rPr lang="en-US" sz="100" dirty="0"/>
              <a:t>\end{</a:t>
            </a:r>
            <a:r>
              <a:rPr lang="en-US" sz="100" dirty="0" err="1"/>
              <a:t>bmatrix</a:t>
            </a:r>
            <a:r>
              <a:rPr lang="en-US" sz="100" dirty="0"/>
              <a:t>}</a:t>
            </a:r>
          </a:p>
          <a:p>
            <a:r>
              <a:rPr lang="en-US" sz="100" dirty="0"/>
              <a:t>%.....................................</a:t>
            </a:r>
          </a:p>
          <a:p>
            <a:r>
              <a:rPr lang="en-US" sz="100" dirty="0"/>
              <a:t>\begin{</a:t>
            </a:r>
            <a:r>
              <a:rPr lang="en-US" sz="100" dirty="0" err="1"/>
              <a:t>bmatrix</a:t>
            </a:r>
            <a:r>
              <a:rPr lang="en-US" sz="100" dirty="0"/>
              <a:t>}</a:t>
            </a:r>
          </a:p>
          <a:p>
            <a:r>
              <a:rPr lang="en-US" sz="100" dirty="0"/>
              <a:t>\cos(\</a:t>
            </a:r>
            <a:r>
              <a:rPr lang="en-US" sz="100" dirty="0" err="1"/>
              <a:t>theta_y</a:t>
            </a:r>
            <a:r>
              <a:rPr lang="en-US" sz="100" dirty="0"/>
              <a:t>) &amp;0 &amp;-\sin(\</a:t>
            </a:r>
            <a:r>
              <a:rPr lang="en-US" sz="100" dirty="0" err="1"/>
              <a:t>theta_y</a:t>
            </a:r>
            <a:r>
              <a:rPr lang="en-US" sz="100" dirty="0"/>
              <a:t>)\\</a:t>
            </a:r>
          </a:p>
          <a:p>
            <a:r>
              <a:rPr lang="en-US" sz="100" dirty="0"/>
              <a:t>0 &amp;1 &amp;0\\</a:t>
            </a:r>
          </a:p>
          <a:p>
            <a:r>
              <a:rPr lang="en-US" sz="100" dirty="0"/>
              <a:t>\sin(\</a:t>
            </a:r>
            <a:r>
              <a:rPr lang="en-US" sz="100" dirty="0" err="1"/>
              <a:t>theta_y</a:t>
            </a:r>
            <a:r>
              <a:rPr lang="en-US" sz="100" dirty="0"/>
              <a:t>) &amp;0 &amp;\cos(\</a:t>
            </a:r>
            <a:r>
              <a:rPr lang="en-US" sz="100" dirty="0" err="1"/>
              <a:t>theta_y</a:t>
            </a:r>
            <a:r>
              <a:rPr lang="en-US" sz="100" dirty="0"/>
              <a:t>) </a:t>
            </a:r>
          </a:p>
          <a:p>
            <a:r>
              <a:rPr lang="en-US" sz="100" dirty="0"/>
              <a:t>\end{</a:t>
            </a:r>
            <a:r>
              <a:rPr lang="en-US" sz="100" dirty="0" err="1"/>
              <a:t>bmatrix</a:t>
            </a:r>
            <a:r>
              <a:rPr lang="en-US" sz="100" dirty="0"/>
              <a:t>}</a:t>
            </a:r>
          </a:p>
          <a:p>
            <a:r>
              <a:rPr lang="en-US" sz="100" dirty="0"/>
              <a:t>%.....................................</a:t>
            </a:r>
          </a:p>
          <a:p>
            <a:r>
              <a:rPr lang="en-US" sz="100" dirty="0"/>
              <a:t>\begin{</a:t>
            </a:r>
            <a:r>
              <a:rPr lang="en-US" sz="100" dirty="0" err="1"/>
              <a:t>bmatrix</a:t>
            </a:r>
            <a:r>
              <a:rPr lang="en-US" sz="100" dirty="0"/>
              <a:t>}</a:t>
            </a:r>
          </a:p>
          <a:p>
            <a:r>
              <a:rPr lang="en-US" sz="100" dirty="0"/>
              <a:t>\cos(\</a:t>
            </a:r>
            <a:r>
              <a:rPr lang="en-US" sz="100" dirty="0" err="1"/>
              <a:t>theta_z</a:t>
            </a:r>
            <a:r>
              <a:rPr lang="en-US" sz="100" dirty="0"/>
              <a:t>) &amp;\sin(\</a:t>
            </a:r>
            <a:r>
              <a:rPr lang="en-US" sz="100" dirty="0" err="1"/>
              <a:t>theta_z</a:t>
            </a:r>
            <a:r>
              <a:rPr lang="en-US" sz="100" dirty="0"/>
              <a:t>) &amp;0 \\</a:t>
            </a:r>
          </a:p>
          <a:p>
            <a:r>
              <a:rPr lang="en-US" sz="100" dirty="0"/>
              <a:t>-\sin(\</a:t>
            </a:r>
            <a:r>
              <a:rPr lang="en-US" sz="100" dirty="0" err="1"/>
              <a:t>theta_z</a:t>
            </a:r>
            <a:r>
              <a:rPr lang="en-US" sz="100" dirty="0"/>
              <a:t>) &amp;\cos(\</a:t>
            </a:r>
            <a:r>
              <a:rPr lang="en-US" sz="100" dirty="0" err="1"/>
              <a:t>theta_z</a:t>
            </a:r>
            <a:r>
              <a:rPr lang="en-US" sz="100" dirty="0"/>
              <a:t>) &amp;0 \\</a:t>
            </a:r>
          </a:p>
          <a:p>
            <a:r>
              <a:rPr lang="en-US" sz="100" dirty="0"/>
              <a:t>0 &amp;0 &amp;1</a:t>
            </a:r>
          </a:p>
          <a:p>
            <a:r>
              <a:rPr lang="en-US" sz="100" dirty="0"/>
              <a:t>\end{</a:t>
            </a:r>
            <a:r>
              <a:rPr lang="en-US" sz="100" dirty="0" err="1"/>
              <a:t>bmatrix</a:t>
            </a:r>
            <a:r>
              <a:rPr lang="en-US" sz="100" dirty="0"/>
              <a:t>}</a:t>
            </a:r>
          </a:p>
          <a:p>
            <a:r>
              <a:rPr lang="en-US" sz="100" dirty="0"/>
              <a:t>%.....................................</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\end{aligned}</a:t>
            </a:r>
          </a:p>
          <a:p>
            <a:r>
              <a:rPr lang="en-US" sz="100" dirty="0"/>
              <a:t>\end{</a:t>
            </a:r>
            <a:r>
              <a:rPr lang="en-US" sz="100" dirty="0" err="1"/>
              <a:t>flalign</a:t>
            </a:r>
            <a:r>
              <a:rPr lang="en-US" sz="100" dirty="0"/>
              <a:t>}</a:t>
            </a:r>
          </a:p>
          <a:p>
            <a:r>
              <a:rPr lang="en-US" sz="100" dirty="0"/>
              <a:t>%############ p 45 ###########</a:t>
            </a:r>
          </a:p>
          <a:p>
            <a:r>
              <a:rPr lang="en-US" sz="100" dirty="0"/>
              <a:t>slide 45</a:t>
            </a:r>
          </a:p>
          <a:p>
            <a:r>
              <a:rPr lang="en-US" sz="100" dirty="0"/>
              <a:t>\begin{</a:t>
            </a:r>
            <a:r>
              <a:rPr lang="en-US" sz="100" dirty="0" err="1"/>
              <a:t>flalign</a:t>
            </a:r>
            <a:r>
              <a:rPr lang="en-US" sz="100" dirty="0"/>
              <a:t>}</a:t>
            </a:r>
          </a:p>
          <a:p>
            <a:r>
              <a:rPr lang="en-US" sz="100" dirty="0"/>
              <a:t>\begin{aligned}</a:t>
            </a:r>
          </a:p>
          <a:p>
            <a:r>
              <a:rPr lang="en-US" sz="100" dirty="0"/>
              <a:t>%-------1 ---------------------------</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}&amp;=R_{c\_z}</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a:t>\cos(\</a:t>
            </a:r>
            <a:r>
              <a:rPr lang="en-US" sz="100" dirty="0" err="1"/>
              <a:t>theta_z</a:t>
            </a:r>
            <a:r>
              <a:rPr lang="en-US" sz="100" dirty="0"/>
              <a:t>) &amp;\sin(\</a:t>
            </a:r>
            <a:r>
              <a:rPr lang="en-US" sz="100" dirty="0" err="1"/>
              <a:t>theta_z</a:t>
            </a:r>
            <a:r>
              <a:rPr lang="en-US" sz="100" dirty="0"/>
              <a:t>) &amp;0 \\</a:t>
            </a:r>
          </a:p>
          <a:p>
            <a:r>
              <a:rPr lang="en-US" sz="100" dirty="0"/>
              <a:t>-\sin(\</a:t>
            </a:r>
            <a:r>
              <a:rPr lang="en-US" sz="100" dirty="0" err="1"/>
              <a:t>theta_z</a:t>
            </a:r>
            <a:r>
              <a:rPr lang="en-US" sz="100" dirty="0"/>
              <a:t>) &amp;\cos(\</a:t>
            </a:r>
            <a:r>
              <a:rPr lang="en-US" sz="100" dirty="0" err="1"/>
              <a:t>theta_z</a:t>
            </a:r>
            <a:r>
              <a:rPr lang="en-US" sz="100" dirty="0"/>
              <a:t>) &amp;0 \\</a:t>
            </a:r>
          </a:p>
          <a:p>
            <a:r>
              <a:rPr lang="en-US" sz="100" dirty="0"/>
              <a:t>0 &amp;0 &amp;1</a:t>
            </a:r>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%------2-----------------------------</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}&amp;=R_{c\_y}\begin{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a:t>\cos(\</a:t>
            </a:r>
            <a:r>
              <a:rPr lang="en-US" sz="100" dirty="0" err="1"/>
              <a:t>theta_y</a:t>
            </a:r>
            <a:r>
              <a:rPr lang="en-US" sz="100" dirty="0"/>
              <a:t>) &amp;0 &amp;-\sin(\</a:t>
            </a:r>
            <a:r>
              <a:rPr lang="en-US" sz="100" dirty="0" err="1"/>
              <a:t>theta_y</a:t>
            </a:r>
            <a:r>
              <a:rPr lang="en-US" sz="100" dirty="0"/>
              <a:t>)\\</a:t>
            </a:r>
          </a:p>
          <a:p>
            <a:r>
              <a:rPr lang="en-US" sz="100" dirty="0"/>
              <a:t>0 &amp;1 &amp;0\\</a:t>
            </a:r>
          </a:p>
          <a:p>
            <a:r>
              <a:rPr lang="en-US" sz="100" dirty="0"/>
              <a:t>\sin(\</a:t>
            </a:r>
            <a:r>
              <a:rPr lang="en-US" sz="100" dirty="0" err="1"/>
              <a:t>theta_y</a:t>
            </a:r>
            <a:r>
              <a:rPr lang="en-US" sz="100" dirty="0"/>
              <a:t>) &amp;0 &amp;\cos(\</a:t>
            </a:r>
            <a:r>
              <a:rPr lang="en-US" sz="100" dirty="0" err="1"/>
              <a:t>theta_y</a:t>
            </a:r>
            <a:r>
              <a:rPr lang="en-US" sz="100" dirty="0"/>
              <a:t>) </a:t>
            </a:r>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%------3-----------------------------</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}&amp;=R_{c\_x}\begin{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a:t>1 &amp;0 &amp;0\\</a:t>
            </a:r>
          </a:p>
          <a:p>
            <a:r>
              <a:rPr lang="en-US" sz="100" dirty="0"/>
              <a:t>0 &amp;\cos(\</a:t>
            </a:r>
            <a:r>
              <a:rPr lang="en-US" sz="100" dirty="0" err="1"/>
              <a:t>theta_x</a:t>
            </a:r>
            <a:r>
              <a:rPr lang="en-US" sz="100" dirty="0"/>
              <a:t>) &amp;\sin(\</a:t>
            </a:r>
            <a:r>
              <a:rPr lang="en-US" sz="100" dirty="0" err="1"/>
              <a:t>theta_x</a:t>
            </a:r>
            <a:r>
              <a:rPr lang="en-US" sz="100" dirty="0"/>
              <a:t>)\\</a:t>
            </a:r>
          </a:p>
          <a:p>
            <a:r>
              <a:rPr lang="en-US" sz="100" dirty="0"/>
              <a:t>0 &amp;-\sin(\</a:t>
            </a:r>
            <a:r>
              <a:rPr lang="en-US" sz="100" dirty="0" err="1"/>
              <a:t>theta_x</a:t>
            </a:r>
            <a:r>
              <a:rPr lang="en-US" sz="100" dirty="0"/>
              <a:t>) &amp;\cos(\</a:t>
            </a:r>
            <a:r>
              <a:rPr lang="en-US" sz="100" dirty="0" err="1"/>
              <a:t>theta_x</a:t>
            </a:r>
            <a:r>
              <a:rPr lang="en-US" sz="100" dirty="0"/>
              <a:t>) </a:t>
            </a:r>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\end{aligned}</a:t>
            </a:r>
          </a:p>
          <a:p>
            <a:r>
              <a:rPr lang="en-US" sz="100" dirty="0"/>
              <a:t>\end{</a:t>
            </a:r>
            <a:r>
              <a:rPr lang="en-US" sz="100" dirty="0" err="1"/>
              <a:t>flalign</a:t>
            </a:r>
            <a:r>
              <a:rPr lang="en-US" sz="100" dirty="0"/>
              <a:t>}</a:t>
            </a:r>
          </a:p>
          <a:p>
            <a:r>
              <a:rPr lang="en-US" sz="100" dirty="0"/>
              <a:t>-----------------------------------</a:t>
            </a:r>
          </a:p>
          <a:p>
            <a:r>
              <a:rPr lang="en-US" sz="100" dirty="0"/>
              <a:t>%############# 51 ###############</a:t>
            </a:r>
          </a:p>
          <a:p>
            <a:r>
              <a:rPr lang="en-US" sz="100" dirty="0"/>
              <a:t>\begin{</a:t>
            </a:r>
            <a:r>
              <a:rPr lang="en-US" sz="100" dirty="0" err="1"/>
              <a:t>flalign</a:t>
            </a:r>
            <a:r>
              <a:rPr lang="en-US" sz="100" dirty="0"/>
              <a:t>}</a:t>
            </a:r>
          </a:p>
          <a:p>
            <a:r>
              <a:rPr lang="en-US" sz="100" dirty="0"/>
              <a:t>\begin{aligned}</a:t>
            </a:r>
          </a:p>
          <a:p>
            <a:r>
              <a:rPr lang="en-US" sz="100" dirty="0"/>
              <a:t>\begin{</a:t>
            </a:r>
            <a:r>
              <a:rPr lang="en-US" sz="100" dirty="0" err="1"/>
              <a:t>bmatrix</a:t>
            </a:r>
            <a:r>
              <a:rPr lang="en-US" sz="100" dirty="0"/>
              <a:t>}</a:t>
            </a:r>
          </a:p>
          <a:p>
            <a:r>
              <a:rPr lang="en-US" sz="100" dirty="0"/>
              <a:t>s*u\\</a:t>
            </a:r>
          </a:p>
          <a:p>
            <a:r>
              <a:rPr lang="en-US" sz="100" dirty="0"/>
              <a:t>s*v\\</a:t>
            </a:r>
          </a:p>
          <a:p>
            <a:r>
              <a:rPr lang="en-US" sz="100" dirty="0"/>
              <a:t>s</a:t>
            </a:r>
          </a:p>
          <a:p>
            <a:r>
              <a:rPr lang="en-US" sz="100" dirty="0"/>
              <a:t>\end{</a:t>
            </a:r>
            <a:r>
              <a:rPr lang="en-US" sz="100" dirty="0" err="1"/>
              <a:t>bmatrix</a:t>
            </a:r>
            <a:r>
              <a:rPr lang="en-US" sz="100" dirty="0"/>
              <a:t>}_{(3 \times 1)}&amp;=M_{</a:t>
            </a:r>
            <a:r>
              <a:rPr lang="en-US" sz="100" dirty="0" err="1"/>
              <a:t>int</a:t>
            </a:r>
            <a:r>
              <a:rPr lang="en-US" sz="100" dirty="0"/>
              <a:t>(3 \times 3)}*M_{</a:t>
            </a:r>
            <a:r>
              <a:rPr lang="en-US" sz="100" dirty="0" err="1"/>
              <a:t>ext</a:t>
            </a:r>
            <a:r>
              <a:rPr lang="en-US" sz="100" dirty="0"/>
              <a:t>(3 \times 4)}\begin{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r>
              <a:rPr lang="en-US" sz="100" dirty="0"/>
              <a:t>\\</a:t>
            </a:r>
          </a:p>
          <a:p>
            <a:r>
              <a:rPr lang="en-US" sz="100" dirty="0"/>
              <a:t>1</a:t>
            </a:r>
          </a:p>
          <a:p>
            <a:r>
              <a:rPr lang="en-US" sz="100" dirty="0"/>
              <a:t>\end{</a:t>
            </a:r>
            <a:r>
              <a:rPr lang="en-US" sz="100" dirty="0" err="1"/>
              <a:t>bmatrix</a:t>
            </a:r>
            <a:r>
              <a:rPr lang="en-US" sz="100" dirty="0"/>
              <a:t>}_{(4 \times 1)}\\</a:t>
            </a:r>
          </a:p>
          <a:p>
            <a:r>
              <a:rPr lang="en-US" sz="100" dirty="0"/>
              <a:t>%-----------------------------------</a:t>
            </a:r>
          </a:p>
          <a:p>
            <a:r>
              <a:rPr lang="en-US" sz="100" dirty="0"/>
              <a:t>\begin{</a:t>
            </a:r>
            <a:r>
              <a:rPr lang="en-US" sz="100" dirty="0" err="1"/>
              <a:t>bmatrix</a:t>
            </a:r>
            <a:r>
              <a:rPr lang="en-US" sz="100" dirty="0"/>
              <a:t>}</a:t>
            </a:r>
          </a:p>
          <a:p>
            <a:r>
              <a:rPr lang="en-US" sz="100" dirty="0"/>
              <a:t>s*u\\</a:t>
            </a:r>
          </a:p>
          <a:p>
            <a:r>
              <a:rPr lang="en-US" sz="100" dirty="0"/>
              <a:t>s*v\\</a:t>
            </a:r>
          </a:p>
          <a:p>
            <a:r>
              <a:rPr lang="en-US" sz="100" dirty="0"/>
              <a:t>s</a:t>
            </a:r>
          </a:p>
          <a:p>
            <a:r>
              <a:rPr lang="en-US" sz="100" dirty="0"/>
              <a:t>\end{</a:t>
            </a:r>
            <a:r>
              <a:rPr lang="en-US" sz="100" dirty="0" err="1"/>
              <a:t>bmatrix</a:t>
            </a:r>
            <a:r>
              <a:rPr lang="en-US" sz="100" dirty="0"/>
              <a:t>}_{(3 \times 1)}&amp;=P_{(3 \times 4)}*\begin{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r>
              <a:rPr lang="en-US" sz="100" dirty="0"/>
              <a:t>\\</a:t>
            </a:r>
          </a:p>
          <a:p>
            <a:r>
              <a:rPr lang="en-US" sz="100" dirty="0"/>
              <a:t>1</a:t>
            </a:r>
          </a:p>
          <a:p>
            <a:r>
              <a:rPr lang="en-US" sz="100" dirty="0"/>
              <a:t>\end{</a:t>
            </a:r>
            <a:r>
              <a:rPr lang="en-US" sz="100" dirty="0" err="1"/>
              <a:t>bmatrix</a:t>
            </a:r>
            <a:r>
              <a:rPr lang="en-US" sz="100" dirty="0"/>
              <a:t>}_{(4 \times 1)}</a:t>
            </a:r>
          </a:p>
          <a:p>
            <a:r>
              <a:rPr lang="en-US" sz="100" dirty="0"/>
              <a:t>\end{aligned}</a:t>
            </a:r>
          </a:p>
          <a:p>
            <a:r>
              <a:rPr lang="en-US" sz="100" dirty="0"/>
              <a:t>\end{</a:t>
            </a:r>
            <a:r>
              <a:rPr lang="en-US" sz="100" dirty="0" err="1"/>
              <a:t>flalign</a:t>
            </a:r>
            <a:r>
              <a:rPr lang="en-US" sz="100" dirty="0"/>
              <a:t>}</a:t>
            </a:r>
          </a:p>
          <a:p>
            <a:r>
              <a:rPr lang="en-US" sz="100" dirty="0"/>
              <a:t>%############ 38 ##################</a:t>
            </a:r>
          </a:p>
          <a:p>
            <a:r>
              <a:rPr lang="en-US" sz="100" dirty="0"/>
              <a:t>slide 38</a:t>
            </a:r>
          </a:p>
          <a:p>
            <a:r>
              <a:rPr lang="en-US" sz="100" dirty="0"/>
              <a:t>\begin{</a:t>
            </a:r>
            <a:r>
              <a:rPr lang="en-US" sz="100" dirty="0" err="1"/>
              <a:t>flalign</a:t>
            </a:r>
            <a:r>
              <a:rPr lang="en-US" sz="100" dirty="0"/>
              <a:t>}</a:t>
            </a:r>
          </a:p>
          <a:p>
            <a:r>
              <a:rPr lang="en-US" sz="100" dirty="0"/>
              <a:t>\begin{aligned}</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}&amp;=</a:t>
            </a:r>
            <a:r>
              <a:rPr lang="en-US" sz="100" dirty="0" err="1"/>
              <a:t>R_z</a:t>
            </a:r>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a:t>\cos(\</a:t>
            </a:r>
            <a:r>
              <a:rPr lang="en-US" sz="100" dirty="0" err="1"/>
              <a:t>theta_z</a:t>
            </a:r>
            <a:r>
              <a:rPr lang="en-US" sz="100" dirty="0"/>
              <a:t>) &amp;\sin(\</a:t>
            </a:r>
            <a:r>
              <a:rPr lang="en-US" sz="100" dirty="0" err="1"/>
              <a:t>theta_z</a:t>
            </a:r>
            <a:r>
              <a:rPr lang="en-US" sz="100" dirty="0"/>
              <a:t>) &amp;0 \\</a:t>
            </a:r>
          </a:p>
          <a:p>
            <a:r>
              <a:rPr lang="en-US" sz="100" dirty="0"/>
              <a:t>-\sin(\</a:t>
            </a:r>
            <a:r>
              <a:rPr lang="en-US" sz="100" dirty="0" err="1"/>
              <a:t>theta_z</a:t>
            </a:r>
            <a:r>
              <a:rPr lang="en-US" sz="100" dirty="0"/>
              <a:t>) &amp;\cos(\</a:t>
            </a:r>
            <a:r>
              <a:rPr lang="en-US" sz="100" dirty="0" err="1"/>
              <a:t>theta_z</a:t>
            </a:r>
            <a:r>
              <a:rPr lang="en-US" sz="100" dirty="0"/>
              <a:t>) &amp;0 \\</a:t>
            </a:r>
          </a:p>
          <a:p>
            <a:r>
              <a:rPr lang="en-US" sz="100" dirty="0"/>
              <a:t>0 &amp;0 &amp;1</a:t>
            </a:r>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err="1"/>
              <a:t>X_w</a:t>
            </a:r>
            <a:r>
              <a:rPr lang="en-US" sz="100" dirty="0"/>
              <a:t>\\</a:t>
            </a:r>
          </a:p>
          <a:p>
            <a:r>
              <a:rPr lang="en-US" sz="100" dirty="0" err="1"/>
              <a:t>Y_w</a:t>
            </a:r>
            <a:r>
              <a:rPr lang="en-US" sz="100" dirty="0"/>
              <a:t>\\</a:t>
            </a:r>
          </a:p>
          <a:p>
            <a:r>
              <a:rPr lang="en-US" sz="100" dirty="0" err="1"/>
              <a:t>Z_w</a:t>
            </a:r>
            <a:endParaRPr lang="en-US" sz="100" dirty="0"/>
          </a:p>
          <a:p>
            <a:r>
              <a:rPr lang="en-US" sz="100" dirty="0"/>
              <a:t>\end{</a:t>
            </a:r>
            <a:r>
              <a:rPr lang="en-US" sz="100" dirty="0" err="1"/>
              <a:t>bmatrix</a:t>
            </a:r>
            <a:r>
              <a:rPr lang="en-US" sz="100" dirty="0"/>
              <a:t>}\\</a:t>
            </a:r>
          </a:p>
          <a:p>
            <a:r>
              <a:rPr lang="en-US" sz="100" dirty="0"/>
              <a:t>\end{aligned}</a:t>
            </a:r>
          </a:p>
          <a:p>
            <a:r>
              <a:rPr lang="en-US" sz="100" dirty="0"/>
              <a:t>\end{</a:t>
            </a:r>
            <a:r>
              <a:rPr lang="en-US" sz="100" dirty="0" err="1"/>
              <a:t>flalign</a:t>
            </a:r>
            <a:r>
              <a:rPr lang="en-US" sz="100" dirty="0"/>
              <a:t>}</a:t>
            </a:r>
          </a:p>
          <a:p>
            <a:r>
              <a:rPr lang="en-US" sz="100" dirty="0"/>
              <a:t>%%% p 37 %%%%%%%%%%</a:t>
            </a:r>
          </a:p>
          <a:p>
            <a:r>
              <a:rPr lang="en-US" sz="100" dirty="0"/>
              <a:t>slide 37</a:t>
            </a:r>
          </a:p>
          <a:p>
            <a:r>
              <a:rPr lang="en-US" sz="100" dirty="0"/>
              <a:t>\begin{</a:t>
            </a:r>
            <a:r>
              <a:rPr lang="en-US" sz="100" dirty="0" err="1"/>
              <a:t>flalign</a:t>
            </a:r>
            <a:r>
              <a:rPr lang="en-US" sz="100" dirty="0"/>
              <a:t>}</a:t>
            </a:r>
          </a:p>
          <a:p>
            <a:r>
              <a:rPr lang="en-US" sz="100" dirty="0"/>
              <a:t>\begin{aligned}</a:t>
            </a:r>
          </a:p>
          <a:p>
            <a:r>
              <a:rPr lang="en-US" sz="100" dirty="0"/>
              <a:t>X'&amp;=r \cos(\</a:t>
            </a:r>
            <a:r>
              <a:rPr lang="en-US" sz="100" dirty="0" err="1"/>
              <a:t>theta_z</a:t>
            </a:r>
            <a:r>
              <a:rPr lang="en-US" sz="100" dirty="0"/>
              <a:t>+\alpha)=r\cos(\</a:t>
            </a:r>
            <a:r>
              <a:rPr lang="en-US" sz="100" dirty="0" err="1"/>
              <a:t>theta_z</a:t>
            </a:r>
            <a:r>
              <a:rPr lang="en-US" sz="100" dirty="0"/>
              <a:t>)\cos(\alpha)-r\sin(\</a:t>
            </a:r>
            <a:r>
              <a:rPr lang="en-US" sz="100" dirty="0" err="1"/>
              <a:t>theta_z</a:t>
            </a:r>
            <a:r>
              <a:rPr lang="en-US" sz="100" dirty="0"/>
              <a:t>)\sin(\alpha),\text{by definition}\\</a:t>
            </a:r>
          </a:p>
          <a:p>
            <a:r>
              <a:rPr lang="en-US" sz="100" dirty="0"/>
              <a:t>Y'&amp;=r \sin(\</a:t>
            </a:r>
            <a:r>
              <a:rPr lang="en-US" sz="100" dirty="0" err="1"/>
              <a:t>theta_z</a:t>
            </a:r>
            <a:r>
              <a:rPr lang="en-US" sz="100" dirty="0"/>
              <a:t>+\alpha)=r\sin(\</a:t>
            </a:r>
            <a:r>
              <a:rPr lang="en-US" sz="100" dirty="0" err="1"/>
              <a:t>theta_z</a:t>
            </a:r>
            <a:r>
              <a:rPr lang="en-US" sz="100" dirty="0"/>
              <a:t>)\cos(\alpha)-r\cos(\</a:t>
            </a:r>
            <a:r>
              <a:rPr lang="en-US" sz="100" dirty="0" err="1"/>
              <a:t>theta_z</a:t>
            </a:r>
            <a:r>
              <a:rPr lang="en-US" sz="100" dirty="0"/>
              <a:t>)\sin(\alpha),\text{by definition}\\</a:t>
            </a:r>
          </a:p>
          <a:p>
            <a:r>
              <a:rPr lang="en-US" sz="100" dirty="0"/>
              <a:t>\text{since } X&amp;=r\cos(\alpha), Y=r\sin(alpha), \text{hence}\\</a:t>
            </a:r>
          </a:p>
          <a:p>
            <a:r>
              <a:rPr lang="en-US" sz="100" dirty="0"/>
              <a:t>X'&amp;=X\cos(\</a:t>
            </a:r>
            <a:r>
              <a:rPr lang="en-US" sz="100" dirty="0" err="1"/>
              <a:t>theta_z</a:t>
            </a:r>
            <a:r>
              <a:rPr lang="en-US" sz="100" dirty="0"/>
              <a:t>)-Y\cos(\</a:t>
            </a:r>
            <a:r>
              <a:rPr lang="en-US" sz="100" dirty="0" err="1"/>
              <a:t>theta_z</a:t>
            </a:r>
            <a:r>
              <a:rPr lang="en-US" sz="100" dirty="0"/>
              <a:t>)\\</a:t>
            </a:r>
          </a:p>
          <a:p>
            <a:r>
              <a:rPr lang="en-US" sz="100" dirty="0"/>
              <a:t>Y'&amp;=Y\cos(\</a:t>
            </a:r>
            <a:r>
              <a:rPr lang="en-US" sz="100" dirty="0" err="1"/>
              <a:t>theta_z</a:t>
            </a:r>
            <a:r>
              <a:rPr lang="en-US" sz="100" dirty="0"/>
              <a:t>)-X\sin(\</a:t>
            </a:r>
            <a:r>
              <a:rPr lang="en-US" sz="100" dirty="0" err="1"/>
              <a:t>theta_z</a:t>
            </a:r>
            <a:r>
              <a:rPr lang="en-US" sz="100" dirty="0"/>
              <a:t>)\\</a:t>
            </a:r>
          </a:p>
          <a:p>
            <a:r>
              <a:rPr lang="en-US" sz="100" dirty="0"/>
              <a:t>%----------------------------------</a:t>
            </a:r>
          </a:p>
          <a:p>
            <a:r>
              <a:rPr lang="en-US" sz="100" dirty="0"/>
              <a:t>\begin{</a:t>
            </a:r>
            <a:r>
              <a:rPr lang="en-US" sz="100" dirty="0" err="1"/>
              <a:t>bmatrix</a:t>
            </a:r>
            <a:r>
              <a:rPr lang="en-US" sz="100" dirty="0"/>
              <a:t>}</a:t>
            </a:r>
          </a:p>
          <a:p>
            <a:r>
              <a:rPr lang="en-US" sz="100" dirty="0"/>
              <a:t>X'\\</a:t>
            </a:r>
          </a:p>
          <a:p>
            <a:r>
              <a:rPr lang="en-US" sz="100" dirty="0"/>
              <a:t>Y'\\</a:t>
            </a:r>
          </a:p>
          <a:p>
            <a:r>
              <a:rPr lang="en-US" sz="100" dirty="0"/>
              <a:t>Z'</a:t>
            </a:r>
          </a:p>
          <a:p>
            <a:r>
              <a:rPr lang="en-US" sz="100" dirty="0"/>
              <a:t>\end{</a:t>
            </a:r>
            <a:r>
              <a:rPr lang="en-US" sz="100" dirty="0" err="1"/>
              <a:t>bmatrix</a:t>
            </a:r>
            <a:r>
              <a:rPr lang="en-US" sz="100" dirty="0"/>
              <a:t>}&amp;=</a:t>
            </a:r>
          </a:p>
          <a:p>
            <a:r>
              <a:rPr lang="en-US" sz="100" dirty="0"/>
              <a:t>\begin{</a:t>
            </a:r>
            <a:r>
              <a:rPr lang="en-US" sz="100" dirty="0" err="1"/>
              <a:t>bmatrix</a:t>
            </a:r>
            <a:r>
              <a:rPr lang="en-US" sz="100" dirty="0"/>
              <a:t>}</a:t>
            </a:r>
          </a:p>
          <a:p>
            <a:r>
              <a:rPr lang="en-US" sz="100" dirty="0"/>
              <a:t>\cos(\</a:t>
            </a:r>
            <a:r>
              <a:rPr lang="en-US" sz="100" dirty="0" err="1"/>
              <a:t>theta_z</a:t>
            </a:r>
            <a:r>
              <a:rPr lang="en-US" sz="100" dirty="0"/>
              <a:t>) &amp;-\sin(\</a:t>
            </a:r>
            <a:r>
              <a:rPr lang="en-US" sz="100" dirty="0" err="1"/>
              <a:t>theta_z</a:t>
            </a:r>
            <a:r>
              <a:rPr lang="en-US" sz="100" dirty="0"/>
              <a:t>) &amp;0 \\</a:t>
            </a:r>
          </a:p>
          <a:p>
            <a:r>
              <a:rPr lang="en-US" sz="100" dirty="0"/>
              <a:t>\sin(\</a:t>
            </a:r>
            <a:r>
              <a:rPr lang="en-US" sz="100" dirty="0" err="1"/>
              <a:t>theta_z</a:t>
            </a:r>
            <a:r>
              <a:rPr lang="en-US" sz="100" dirty="0"/>
              <a:t>) &amp;\cos(\</a:t>
            </a:r>
            <a:r>
              <a:rPr lang="en-US" sz="100" dirty="0" err="1"/>
              <a:t>theta_z</a:t>
            </a:r>
            <a:r>
              <a:rPr lang="en-US" sz="100" dirty="0"/>
              <a:t>) &amp;0 \\</a:t>
            </a:r>
          </a:p>
          <a:p>
            <a:r>
              <a:rPr lang="en-US" sz="100" dirty="0"/>
              <a:t>0 &amp;0 &amp;1</a:t>
            </a:r>
          </a:p>
          <a:p>
            <a:r>
              <a:rPr lang="en-US" sz="100" dirty="0"/>
              <a:t>\end{</a:t>
            </a:r>
            <a:r>
              <a:rPr lang="en-US" sz="100" dirty="0" err="1"/>
              <a:t>bmatrix</a:t>
            </a:r>
            <a:r>
              <a:rPr lang="en-US" sz="100" dirty="0"/>
              <a:t>}</a:t>
            </a:r>
          </a:p>
          <a:p>
            <a:r>
              <a:rPr lang="en-US" sz="100" dirty="0"/>
              <a:t>\begin{</a:t>
            </a:r>
            <a:r>
              <a:rPr lang="en-US" sz="100" dirty="0" err="1"/>
              <a:t>bmatrix</a:t>
            </a:r>
            <a:r>
              <a:rPr lang="en-US" sz="100" dirty="0"/>
              <a:t>}</a:t>
            </a:r>
          </a:p>
          <a:p>
            <a:r>
              <a:rPr lang="en-US" sz="100" dirty="0"/>
              <a:t>X\\</a:t>
            </a:r>
          </a:p>
          <a:p>
            <a:r>
              <a:rPr lang="en-US" sz="100" dirty="0"/>
              <a:t>Y\\</a:t>
            </a:r>
          </a:p>
          <a:p>
            <a:r>
              <a:rPr lang="en-US" sz="100" dirty="0"/>
              <a:t>Z</a:t>
            </a:r>
          </a:p>
          <a:p>
            <a:r>
              <a:rPr lang="en-US" sz="100" dirty="0"/>
              <a:t>\end{</a:t>
            </a:r>
            <a:r>
              <a:rPr lang="en-US" sz="100" dirty="0" err="1"/>
              <a:t>bmatrix</a:t>
            </a:r>
            <a:r>
              <a:rPr lang="en-US" sz="100" dirty="0"/>
              <a:t>}, or \\</a:t>
            </a:r>
          </a:p>
          <a:p>
            <a:r>
              <a:rPr lang="en-US" sz="100" dirty="0"/>
              <a:t>\begin{</a:t>
            </a:r>
            <a:r>
              <a:rPr lang="en-US" sz="100" dirty="0" err="1"/>
              <a:t>bmatrix</a:t>
            </a:r>
            <a:r>
              <a:rPr lang="en-US" sz="100" dirty="0"/>
              <a:t>}</a:t>
            </a:r>
          </a:p>
          <a:p>
            <a:r>
              <a:rPr lang="en-US" sz="100" dirty="0"/>
              <a:t>X\\</a:t>
            </a:r>
          </a:p>
          <a:p>
            <a:r>
              <a:rPr lang="en-US" sz="100" dirty="0"/>
              <a:t>Y\\</a:t>
            </a:r>
          </a:p>
          <a:p>
            <a:r>
              <a:rPr lang="en-US" sz="100" dirty="0"/>
              <a:t>Z</a:t>
            </a:r>
          </a:p>
          <a:p>
            <a:r>
              <a:rPr lang="en-US" sz="100" dirty="0"/>
              <a:t>\end{</a:t>
            </a:r>
            <a:r>
              <a:rPr lang="en-US" sz="100" dirty="0" err="1"/>
              <a:t>bmatrix</a:t>
            </a:r>
            <a:r>
              <a:rPr lang="en-US" sz="100" dirty="0"/>
              <a:t>}&amp;=R_{cam}</a:t>
            </a:r>
          </a:p>
          <a:p>
            <a:r>
              <a:rPr lang="en-US" sz="100" dirty="0"/>
              <a:t>\begin{</a:t>
            </a:r>
            <a:r>
              <a:rPr lang="en-US" sz="100" dirty="0" err="1"/>
              <a:t>bmatrix</a:t>
            </a:r>
            <a:r>
              <a:rPr lang="en-US" sz="100" dirty="0"/>
              <a:t>}</a:t>
            </a:r>
          </a:p>
          <a:p>
            <a:r>
              <a:rPr lang="en-US" sz="100" dirty="0"/>
              <a:t>X\\</a:t>
            </a:r>
          </a:p>
          <a:p>
            <a:r>
              <a:rPr lang="en-US" sz="100" dirty="0"/>
              <a:t>Y\\</a:t>
            </a:r>
          </a:p>
          <a:p>
            <a:r>
              <a:rPr lang="en-US" sz="100" dirty="0"/>
              <a:t>Z</a:t>
            </a:r>
          </a:p>
          <a:p>
            <a:r>
              <a:rPr lang="en-US" sz="100" dirty="0"/>
              <a:t>\end{</a:t>
            </a:r>
            <a:r>
              <a:rPr lang="en-US" sz="100" dirty="0" err="1"/>
              <a:t>bmatrix</a:t>
            </a:r>
            <a:r>
              <a:rPr lang="en-US" sz="100" dirty="0"/>
              <a:t>}, \text{or } </a:t>
            </a:r>
            <a:r>
              <a:rPr lang="en-US" sz="100" dirty="0" err="1"/>
              <a:t>V_z</a:t>
            </a:r>
            <a:r>
              <a:rPr lang="en-US" sz="100" dirty="0"/>
              <a:t>^{`}=R_{cam}</a:t>
            </a:r>
            <a:r>
              <a:rPr lang="en-US" sz="100" dirty="0" err="1"/>
              <a:t>V_z</a:t>
            </a:r>
            <a:r>
              <a:rPr lang="en-US" sz="100" dirty="0"/>
              <a:t> </a:t>
            </a:r>
          </a:p>
          <a:p>
            <a:r>
              <a:rPr lang="en-US" sz="100" dirty="0"/>
              <a:t>\end{aligned}</a:t>
            </a:r>
          </a:p>
          <a:p>
            <a:r>
              <a:rPr lang="en-US" sz="100" dirty="0"/>
              <a:t>\end{</a:t>
            </a:r>
            <a:r>
              <a:rPr lang="en-US" sz="100" dirty="0" err="1"/>
              <a:t>flalign</a:t>
            </a:r>
            <a:r>
              <a:rPr lang="en-US" sz="100" dirty="0"/>
              <a:t>}</a:t>
            </a:r>
          </a:p>
          <a:p>
            <a:r>
              <a:rPr lang="en-US" sz="100" dirty="0"/>
              <a:t>%############ p26 ##################</a:t>
            </a:r>
          </a:p>
          <a:p>
            <a:r>
              <a:rPr lang="en-US" sz="100" dirty="0"/>
              <a:t>%---------- 1------------</a:t>
            </a:r>
          </a:p>
          <a:p>
            <a:r>
              <a:rPr lang="en-US" sz="100" dirty="0"/>
              <a:t>slide 26 </a:t>
            </a:r>
          </a:p>
          <a:p>
            <a:r>
              <a:rPr lang="en-US" sz="100" dirty="0"/>
              <a:t>%\[</a:t>
            </a:r>
          </a:p>
          <a:p>
            <a:r>
              <a:rPr lang="en-US" sz="100" dirty="0"/>
              <a:t>\begin{equation}</a:t>
            </a:r>
          </a:p>
          <a:p>
            <a:r>
              <a:rPr lang="en-US" sz="100" dirty="0"/>
              <a:t>\begin{</a:t>
            </a:r>
            <a:r>
              <a:rPr lang="en-US" sz="100" dirty="0" err="1"/>
              <a:t>bmatrix</a:t>
            </a:r>
            <a:r>
              <a:rPr lang="en-US" sz="100" dirty="0"/>
              <a:t>}</a:t>
            </a:r>
          </a:p>
          <a:p>
            <a:r>
              <a:rPr lang="en-US" sz="100" dirty="0"/>
              <a:t>s*u\\</a:t>
            </a:r>
          </a:p>
          <a:p>
            <a:r>
              <a:rPr lang="en-US" sz="100" dirty="0"/>
              <a:t>s*v\\</a:t>
            </a:r>
          </a:p>
          <a:p>
            <a:r>
              <a:rPr lang="en-US" sz="100" dirty="0"/>
              <a:t>s</a:t>
            </a:r>
          </a:p>
          <a:p>
            <a:r>
              <a:rPr lang="en-US" sz="100" dirty="0"/>
              <a:t>\end{</a:t>
            </a:r>
            <a:r>
              <a:rPr lang="en-US" sz="100" dirty="0" err="1"/>
              <a:t>bmatrix</a:t>
            </a:r>
            <a:r>
              <a:rPr lang="en-US" sz="100" dirty="0"/>
              <a:t>}</a:t>
            </a:r>
          </a:p>
          <a:p>
            <a:r>
              <a:rPr lang="en-US" sz="100" dirty="0"/>
              <a:t>=M_{</a:t>
            </a:r>
            <a:r>
              <a:rPr lang="en-US" sz="100" dirty="0" err="1"/>
              <a:t>int</a:t>
            </a:r>
            <a:r>
              <a:rPr lang="en-US" sz="100" dirty="0"/>
              <a:t>}</a:t>
            </a:r>
          </a:p>
          <a:p>
            <a:r>
              <a:rPr lang="en-US" sz="100" dirty="0"/>
              <a:t>\begin{</a:t>
            </a:r>
            <a:r>
              <a:rPr lang="en-US" sz="100" dirty="0" err="1"/>
              <a:t>bmatrix</a:t>
            </a:r>
            <a:r>
              <a:rPr lang="en-US" sz="100" dirty="0"/>
              <a:t>}</a:t>
            </a:r>
          </a:p>
          <a:p>
            <a:r>
              <a:rPr lang="en-US" sz="100" dirty="0" err="1"/>
              <a:t>X_c</a:t>
            </a:r>
            <a:r>
              <a:rPr lang="en-US" sz="100" dirty="0"/>
              <a:t>\\</a:t>
            </a:r>
          </a:p>
          <a:p>
            <a:r>
              <a:rPr lang="en-US" sz="100" dirty="0" err="1"/>
              <a:t>Y_c</a:t>
            </a:r>
            <a:r>
              <a:rPr lang="en-US" sz="100" dirty="0"/>
              <a:t>\\</a:t>
            </a:r>
          </a:p>
          <a:p>
            <a:r>
              <a:rPr lang="en-US" sz="100" dirty="0" err="1"/>
              <a:t>Z_c</a:t>
            </a:r>
            <a:endParaRPr lang="en-US" sz="100" dirty="0"/>
          </a:p>
          <a:p>
            <a:r>
              <a:rPr lang="en-US" sz="100" dirty="0"/>
              <a:t>\end{</a:t>
            </a:r>
            <a:r>
              <a:rPr lang="en-US" sz="100" dirty="0" err="1"/>
              <a:t>bmatrix</a:t>
            </a:r>
            <a:r>
              <a:rPr lang="en-US" sz="100" dirty="0"/>
              <a:t>}</a:t>
            </a:r>
          </a:p>
          <a:p>
            <a:r>
              <a:rPr lang="en-US" sz="100" dirty="0"/>
              <a:t>\end{equation}</a:t>
            </a:r>
          </a:p>
          <a:p>
            <a:r>
              <a:rPr lang="en-US" sz="100" dirty="0"/>
              <a:t>\begin{equation}</a:t>
            </a:r>
          </a:p>
          <a:p>
            <a:r>
              <a:rPr lang="en-US" sz="100" dirty="0"/>
              <a:t>%- 2 --------------------------------</a:t>
            </a:r>
          </a:p>
          <a:p>
            <a:r>
              <a:rPr lang="en-US" sz="100" dirty="0"/>
              <a:t>%</a:t>
            </a:r>
          </a:p>
          <a:p>
            <a:r>
              <a:rPr lang="en-US" sz="100" dirty="0"/>
              <a:t>M_{</a:t>
            </a:r>
            <a:r>
              <a:rPr lang="en-US" sz="100" dirty="0" err="1"/>
              <a:t>int</a:t>
            </a:r>
            <a:r>
              <a:rPr lang="en-US" sz="100" dirty="0"/>
              <a:t>} =</a:t>
            </a:r>
          </a:p>
          <a:p>
            <a:r>
              <a:rPr lang="en-US" sz="100" dirty="0"/>
              <a:t>\begin{</a:t>
            </a:r>
            <a:r>
              <a:rPr lang="en-US" sz="100" dirty="0" err="1"/>
              <a:t>bmatrix</a:t>
            </a:r>
            <a:r>
              <a:rPr lang="en-US" sz="100" dirty="0"/>
              <a:t>}</a:t>
            </a:r>
          </a:p>
          <a:p>
            <a:r>
              <a:rPr lang="en-US" sz="100" dirty="0"/>
              <a:t>F/</a:t>
            </a:r>
            <a:r>
              <a:rPr lang="en-US" sz="100" dirty="0" err="1"/>
              <a:t>s_x</a:t>
            </a:r>
            <a:r>
              <a:rPr lang="en-US" sz="100" dirty="0"/>
              <a:t> &amp; 0 &amp; </a:t>
            </a:r>
            <a:r>
              <a:rPr lang="en-US" sz="100" dirty="0" err="1"/>
              <a:t>o_x</a:t>
            </a:r>
            <a:r>
              <a:rPr lang="en-US" sz="100" dirty="0"/>
              <a:t>\\</a:t>
            </a:r>
          </a:p>
          <a:p>
            <a:r>
              <a:rPr lang="en-US" sz="100" dirty="0"/>
              <a:t>0 &amp; F/</a:t>
            </a:r>
            <a:r>
              <a:rPr lang="en-US" sz="100" dirty="0" err="1"/>
              <a:t>s_y</a:t>
            </a:r>
            <a:r>
              <a:rPr lang="en-US" sz="100" dirty="0"/>
              <a:t> &amp; </a:t>
            </a:r>
            <a:r>
              <a:rPr lang="en-US" sz="100" dirty="0" err="1"/>
              <a:t>o_y</a:t>
            </a:r>
            <a:r>
              <a:rPr lang="en-US" sz="100" dirty="0"/>
              <a:t>\\</a:t>
            </a:r>
          </a:p>
          <a:p>
            <a:r>
              <a:rPr lang="en-US" sz="100" dirty="0"/>
              <a:t>0 &amp; 0 &amp; 1</a:t>
            </a:r>
          </a:p>
          <a:p>
            <a:r>
              <a:rPr lang="en-US" sz="100" dirty="0"/>
              <a:t>\end{</a:t>
            </a:r>
            <a:r>
              <a:rPr lang="en-US" sz="100" dirty="0" err="1"/>
              <a:t>bmatrix</a:t>
            </a:r>
            <a:r>
              <a:rPr lang="en-US" sz="100" dirty="0"/>
              <a:t>}</a:t>
            </a:r>
          </a:p>
          <a:p>
            <a:r>
              <a:rPr lang="en-US" sz="100" dirty="0"/>
              <a:t>\end{equation}</a:t>
            </a:r>
          </a:p>
          <a:p>
            <a:r>
              <a:rPr lang="en-US" sz="100" dirty="0"/>
              <a:t>Image center =$(</a:t>
            </a:r>
            <a:r>
              <a:rPr lang="en-US" sz="100" dirty="0" err="1"/>
              <a:t>o_x,o_y</a:t>
            </a:r>
            <a:r>
              <a:rPr lang="en-US" sz="100" dirty="0"/>
              <a:t>)$ in pixels\\</a:t>
            </a:r>
          </a:p>
          <a:p>
            <a:r>
              <a:rPr lang="en-US" sz="100" dirty="0"/>
              <a:t>$F$=Focal length in meters\\</a:t>
            </a:r>
          </a:p>
          <a:p>
            <a:r>
              <a:rPr lang="en-US" sz="100" dirty="0"/>
              <a:t>$f$=Focal length in pixels\\</a:t>
            </a:r>
          </a:p>
          <a:p>
            <a:r>
              <a:rPr lang="en-US" sz="100" dirty="0"/>
              <a:t>$</a:t>
            </a:r>
            <a:r>
              <a:rPr lang="en-US" sz="100" dirty="0" err="1"/>
              <a:t>s_x,s_y</a:t>
            </a:r>
            <a:r>
              <a:rPr lang="en-US" sz="100" dirty="0"/>
              <a:t>$=horizontal and vertical pixel size in meters, resp.</a:t>
            </a:r>
          </a:p>
          <a:p>
            <a:br>
              <a:rPr lang="en-US" sz="100" dirty="0"/>
            </a:br>
            <a:endParaRPr lang="en-US" sz="100" dirty="0"/>
          </a:p>
          <a:p>
            <a:r>
              <a:rPr lang="en-US" sz="100" dirty="0"/>
              <a:t>%%%%%%% p20 %%%%%%%%%%%%%%%%%%%%%%%%%%</a:t>
            </a:r>
          </a:p>
          <a:p>
            <a:r>
              <a:rPr lang="en-US" sz="100" dirty="0"/>
              <a:t>Recall that</a:t>
            </a:r>
          </a:p>
          <a:p>
            <a:r>
              <a:rPr lang="en-US" sz="100" dirty="0"/>
              <a:t>\begin{equation}</a:t>
            </a:r>
          </a:p>
          <a:p>
            <a:r>
              <a:rPr lang="en-US" sz="100" dirty="0"/>
              <a:t>\label{</a:t>
            </a:r>
            <a:r>
              <a:rPr lang="en-US" sz="100" dirty="0" err="1"/>
              <a:t>eq:t</a:t>
            </a:r>
            <a:r>
              <a:rPr lang="en-US" sz="100" dirty="0"/>
              <a:t>}</a:t>
            </a:r>
          </a:p>
          <a:p>
            <a:r>
              <a:rPr lang="en-US" sz="100" dirty="0"/>
              <a:t>\begin{aligned}</a:t>
            </a:r>
          </a:p>
          <a:p>
            <a:r>
              <a:rPr lang="en-US" sz="100" dirty="0"/>
              <a:t>x &amp; =F*</a:t>
            </a:r>
            <a:r>
              <a:rPr lang="en-US" sz="100" dirty="0" err="1"/>
              <a:t>X_c</a:t>
            </a:r>
            <a:r>
              <a:rPr lang="en-US" sz="100" dirty="0"/>
              <a:t>/</a:t>
            </a:r>
            <a:r>
              <a:rPr lang="en-US" sz="100" dirty="0" err="1"/>
              <a:t>Z_c</a:t>
            </a:r>
            <a:r>
              <a:rPr lang="en-US" sz="100" dirty="0"/>
              <a:t> \\</a:t>
            </a:r>
          </a:p>
          <a:p>
            <a:r>
              <a:rPr lang="en-US" sz="100" dirty="0"/>
              <a:t>y &amp; =F*</a:t>
            </a:r>
            <a:r>
              <a:rPr lang="en-US" sz="100" dirty="0" err="1"/>
              <a:t>Y_c</a:t>
            </a:r>
            <a:r>
              <a:rPr lang="en-US" sz="100" dirty="0"/>
              <a:t>/</a:t>
            </a:r>
            <a:r>
              <a:rPr lang="en-US" sz="100" dirty="0" err="1"/>
              <a:t>Z_c</a:t>
            </a:r>
            <a:r>
              <a:rPr lang="en-US" sz="100" dirty="0"/>
              <a:t>\\</a:t>
            </a:r>
          </a:p>
          <a:p>
            <a:r>
              <a:rPr lang="en-US" sz="100" dirty="0"/>
              <a:t>\text{therefore}\\</a:t>
            </a:r>
          </a:p>
          <a:p>
            <a:r>
              <a:rPr lang="en-US" sz="100" dirty="0"/>
              <a:t>u &amp; =(F/</a:t>
            </a:r>
            <a:r>
              <a:rPr lang="en-US" sz="100" dirty="0" err="1"/>
              <a:t>s_x</a:t>
            </a:r>
            <a:r>
              <a:rPr lang="en-US" sz="100" dirty="0"/>
              <a:t>)(</a:t>
            </a:r>
            <a:r>
              <a:rPr lang="en-US" sz="100" dirty="0" err="1"/>
              <a:t>X_c</a:t>
            </a:r>
            <a:r>
              <a:rPr lang="en-US" sz="100" dirty="0"/>
              <a:t>/</a:t>
            </a:r>
            <a:r>
              <a:rPr lang="en-US" sz="100" dirty="0" err="1"/>
              <a:t>Z_c</a:t>
            </a:r>
            <a:r>
              <a:rPr lang="en-US" sz="100" dirty="0"/>
              <a:t>) + </a:t>
            </a:r>
            <a:r>
              <a:rPr lang="en-US" sz="100" dirty="0" err="1"/>
              <a:t>o_x</a:t>
            </a:r>
            <a:r>
              <a:rPr lang="en-US" sz="100" dirty="0"/>
              <a:t>\\</a:t>
            </a:r>
          </a:p>
          <a:p>
            <a:r>
              <a:rPr lang="en-US" sz="100" dirty="0"/>
              <a:t>v &amp; =(F/</a:t>
            </a:r>
            <a:r>
              <a:rPr lang="en-US" sz="100" dirty="0" err="1"/>
              <a:t>s_y</a:t>
            </a:r>
            <a:r>
              <a:rPr lang="en-US" sz="100" dirty="0"/>
              <a:t>)(</a:t>
            </a:r>
            <a:r>
              <a:rPr lang="en-US" sz="100" dirty="0" err="1"/>
              <a:t>Y_c</a:t>
            </a:r>
            <a:r>
              <a:rPr lang="en-US" sz="100" dirty="0"/>
              <a:t>/</a:t>
            </a:r>
            <a:r>
              <a:rPr lang="en-US" sz="100" dirty="0" err="1"/>
              <a:t>Z_c</a:t>
            </a:r>
            <a:r>
              <a:rPr lang="en-US" sz="100" dirty="0"/>
              <a:t>) + </a:t>
            </a:r>
            <a:r>
              <a:rPr lang="en-US" sz="100" dirty="0" err="1"/>
              <a:t>o_y</a:t>
            </a:r>
            <a:r>
              <a:rPr lang="en-US" sz="100" dirty="0"/>
              <a:t>\\</a:t>
            </a:r>
          </a:p>
          <a:p>
            <a:r>
              <a:rPr lang="en-US" sz="100" dirty="0"/>
              <a:t>\text{hence}\\</a:t>
            </a:r>
          </a:p>
          <a:p>
            <a:r>
              <a:rPr lang="en-US" sz="100" dirty="0"/>
              <a:t>u &amp; =x/</a:t>
            </a:r>
            <a:r>
              <a:rPr lang="en-US" sz="100" dirty="0" err="1"/>
              <a:t>s_x</a:t>
            </a:r>
            <a:r>
              <a:rPr lang="en-US" sz="100" dirty="0"/>
              <a:t>*(</a:t>
            </a:r>
            <a:r>
              <a:rPr lang="en-US" sz="100" dirty="0" err="1"/>
              <a:t>X_c</a:t>
            </a:r>
            <a:r>
              <a:rPr lang="en-US" sz="100" dirty="0"/>
              <a:t>/</a:t>
            </a:r>
            <a:r>
              <a:rPr lang="en-US" sz="100" dirty="0" err="1"/>
              <a:t>Z_c</a:t>
            </a:r>
            <a:r>
              <a:rPr lang="en-US" sz="100" dirty="0"/>
              <a:t>) + </a:t>
            </a:r>
            <a:r>
              <a:rPr lang="en-US" sz="100" dirty="0" err="1"/>
              <a:t>o_x</a:t>
            </a:r>
            <a:r>
              <a:rPr lang="en-US" sz="100" dirty="0"/>
              <a:t>\\</a:t>
            </a:r>
          </a:p>
          <a:p>
            <a:r>
              <a:rPr lang="en-US" sz="100" dirty="0"/>
              <a:t>v &amp; =y/</a:t>
            </a:r>
            <a:r>
              <a:rPr lang="en-US" sz="100" dirty="0" err="1"/>
              <a:t>s_y</a:t>
            </a:r>
            <a:r>
              <a:rPr lang="en-US" sz="100" dirty="0"/>
              <a:t>*(</a:t>
            </a:r>
            <a:r>
              <a:rPr lang="en-US" sz="100" dirty="0" err="1"/>
              <a:t>Y_c</a:t>
            </a:r>
            <a:r>
              <a:rPr lang="en-US" sz="100" dirty="0"/>
              <a:t>/</a:t>
            </a:r>
            <a:r>
              <a:rPr lang="en-US" sz="100" dirty="0" err="1"/>
              <a:t>Z_c</a:t>
            </a:r>
            <a:r>
              <a:rPr lang="en-US" sz="100" dirty="0"/>
              <a:t>) + </a:t>
            </a:r>
            <a:r>
              <a:rPr lang="en-US" sz="100" dirty="0" err="1"/>
              <a:t>o_y</a:t>
            </a:r>
            <a:endParaRPr lang="en-US" sz="100" dirty="0"/>
          </a:p>
          <a:p>
            <a:r>
              <a:rPr lang="en-US" sz="100" dirty="0"/>
              <a:t>\end{aligned}</a:t>
            </a:r>
          </a:p>
          <a:p>
            <a:r>
              <a:rPr lang="en-US" sz="100" dirty="0"/>
              <a:t>\end{equation}</a:t>
            </a:r>
          </a:p>
          <a:p>
            <a:br>
              <a:rPr lang="en-US" sz="100" dirty="0"/>
            </a:br>
            <a:endParaRPr lang="en-US" sz="100" dirty="0"/>
          </a:p>
          <a:p>
            <a:r>
              <a:rPr lang="en-US" sz="100" dirty="0"/>
              <a:t>%############ p4 ##################</a:t>
            </a:r>
          </a:p>
          <a:p>
            <a:r>
              <a:rPr lang="en-US" sz="100" dirty="0"/>
              <a:t>slide 4 %%%%%%%%%%%%%%%%%%</a:t>
            </a:r>
          </a:p>
          <a:p>
            <a:r>
              <a:rPr lang="en-US" sz="100" dirty="0"/>
              <a:t>\[ R_{cam} = </a:t>
            </a:r>
            <a:r>
              <a:rPr lang="en-US" sz="100" dirty="0" err="1"/>
              <a:t>R_c</a:t>
            </a:r>
            <a:r>
              <a:rPr lang="en-US" sz="100" dirty="0"/>
              <a:t>^{-1}, T_{cam} \]</a:t>
            </a:r>
          </a:p>
          <a:p>
            <a:r>
              <a:rPr lang="en-US" sz="100" dirty="0"/>
              <a:t>\begin{equation}</a:t>
            </a:r>
          </a:p>
          <a:p>
            <a:r>
              <a:rPr lang="en-US" sz="100" dirty="0" err="1"/>
              <a:t>P_c</a:t>
            </a:r>
            <a:r>
              <a:rPr lang="en-US" sz="100" dirty="0"/>
              <a:t>=(R_{cam})^{-1}(</a:t>
            </a:r>
            <a:r>
              <a:rPr lang="en-US" sz="100" dirty="0" err="1"/>
              <a:t>P_w</a:t>
            </a:r>
            <a:r>
              <a:rPr lang="en-US" sz="100" dirty="0"/>
              <a:t>-T_{cam})=</a:t>
            </a:r>
            <a:r>
              <a:rPr lang="en-US" sz="100" dirty="0" err="1"/>
              <a:t>R_c</a:t>
            </a:r>
            <a:r>
              <a:rPr lang="en-US" sz="100" dirty="0"/>
              <a:t>(</a:t>
            </a:r>
            <a:r>
              <a:rPr lang="en-US" sz="100" dirty="0" err="1"/>
              <a:t>P_w-T_c</a:t>
            </a:r>
            <a:r>
              <a:rPr lang="en-US" sz="100" dirty="0"/>
              <a:t>)</a:t>
            </a:r>
          </a:p>
          <a:p>
            <a:r>
              <a:rPr lang="en-US" sz="100" dirty="0"/>
              <a:t>\end{equation}</a:t>
            </a:r>
          </a:p>
          <a:p>
            <a:br>
              <a:rPr lang="en-US" sz="100" dirty="0"/>
            </a:br>
            <a:endParaRPr lang="en-US" sz="100" dirty="0"/>
          </a:p>
          <a:p>
            <a:r>
              <a:rPr lang="en-US" sz="100" dirty="0"/>
              <a:t>%%% p 7 %%%%%%%%%%%%%%%%%%</a:t>
            </a:r>
          </a:p>
          <a:p>
            <a:r>
              <a:rPr lang="en-US" sz="100" dirty="0"/>
              <a:t>slide 7 </a:t>
            </a:r>
          </a:p>
          <a:p>
            <a:r>
              <a:rPr lang="en-US" sz="100" dirty="0"/>
              <a:t>\[</a:t>
            </a:r>
          </a:p>
          <a:p>
            <a:r>
              <a:rPr lang="en-US" sz="100" dirty="0" err="1"/>
              <a:t>R_c</a:t>
            </a:r>
            <a:r>
              <a:rPr lang="en-US" sz="100" dirty="0"/>
              <a:t>=</a:t>
            </a:r>
          </a:p>
          <a:p>
            <a:r>
              <a:rPr lang="en-US" sz="100" dirty="0"/>
              <a:t>\begin{</a:t>
            </a:r>
            <a:r>
              <a:rPr lang="en-US" sz="100" dirty="0" err="1"/>
              <a:t>bmatrix</a:t>
            </a:r>
            <a:r>
              <a:rPr lang="en-US" sz="100" dirty="0"/>
              <a:t>}</a:t>
            </a:r>
          </a:p>
          <a:p>
            <a:r>
              <a:rPr lang="en-US" sz="100" dirty="0"/>
              <a:t>r_{11} &amp; r_{12} &amp; r_{13}\\</a:t>
            </a:r>
          </a:p>
          <a:p>
            <a:r>
              <a:rPr lang="en-US" sz="100" dirty="0"/>
              <a:t>r_{21} &amp; r_{32} &amp; r_{33}\\</a:t>
            </a:r>
          </a:p>
          <a:p>
            <a:r>
              <a:rPr lang="en-US" sz="100" dirty="0"/>
              <a:t>r_{31} &amp; r_{32} &amp; r_{33}</a:t>
            </a:r>
          </a:p>
          <a:p>
            <a:r>
              <a:rPr lang="en-US" sz="100" dirty="0"/>
              <a:t>\end{</a:t>
            </a:r>
            <a:r>
              <a:rPr lang="en-US" sz="100" dirty="0" err="1"/>
              <a:t>bmatrix</a:t>
            </a:r>
            <a:r>
              <a:rPr lang="en-US" sz="100" dirty="0"/>
              <a:t>}, t_{cam}=</a:t>
            </a:r>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r>
              <a:rPr lang="en-US" sz="100" dirty="0" err="1"/>
              <a:t>t_c</a:t>
            </a:r>
            <a:endParaRPr lang="en-US" sz="100" dirty="0"/>
          </a:p>
          <a:p>
            <a:r>
              <a:rPr lang="en-US" sz="100" dirty="0"/>
              <a:t>\]</a:t>
            </a:r>
          </a:p>
          <a:p>
            <a:r>
              <a:rPr lang="en-US" sz="100" dirty="0"/>
              <a:t>%%%%%% p 12 %%%%%%%%%%%%</a:t>
            </a:r>
          </a:p>
          <a:p>
            <a:r>
              <a:rPr lang="en-US" sz="100" dirty="0"/>
              <a:t>slide 12</a:t>
            </a:r>
          </a:p>
          <a:p>
            <a:r>
              <a:rPr lang="en-US" sz="100" dirty="0"/>
              <a:t>\[</a:t>
            </a:r>
          </a:p>
          <a:p>
            <a:r>
              <a:rPr lang="en-US" sz="100" dirty="0"/>
              <a:t>\begin{</a:t>
            </a:r>
            <a:r>
              <a:rPr lang="en-US" sz="100" dirty="0" err="1"/>
              <a:t>bmatrix</a:t>
            </a:r>
            <a:r>
              <a:rPr lang="en-US" sz="100" dirty="0"/>
              <a:t>}</a:t>
            </a:r>
          </a:p>
          <a:p>
            <a:r>
              <a:rPr lang="en-US" sz="100" dirty="0"/>
              <a:t>X_{c}\\</a:t>
            </a:r>
          </a:p>
          <a:p>
            <a:r>
              <a:rPr lang="en-US" sz="100" dirty="0"/>
              <a:t>Y_{c}\\</a:t>
            </a:r>
          </a:p>
          <a:p>
            <a:r>
              <a:rPr lang="en-US" sz="100" dirty="0"/>
              <a:t>Z_{c}\end{</a:t>
            </a:r>
            <a:r>
              <a:rPr lang="en-US" sz="100" dirty="0" err="1"/>
              <a:t>bmatrix</a:t>
            </a:r>
            <a:r>
              <a:rPr lang="en-US" sz="100" dirty="0"/>
              <a:t>}=</a:t>
            </a:r>
            <a:r>
              <a:rPr lang="en-US" sz="100" dirty="0" err="1"/>
              <a:t>R_c</a:t>
            </a:r>
            <a:r>
              <a:rPr lang="en-US" sz="100" dirty="0"/>
              <a:t> \left(</a:t>
            </a:r>
          </a:p>
          <a:p>
            <a:r>
              <a:rPr lang="en-US" sz="100" dirty="0"/>
              <a:t>\begin{</a:t>
            </a:r>
            <a:r>
              <a:rPr lang="en-US" sz="100" dirty="0" err="1"/>
              <a:t>bmatrix</a:t>
            </a:r>
            <a:r>
              <a:rPr lang="en-US" sz="100" dirty="0"/>
              <a:t>}</a:t>
            </a:r>
          </a:p>
          <a:p>
            <a:r>
              <a:rPr lang="en-US" sz="100" dirty="0"/>
              <a:t>X_{w}\\</a:t>
            </a:r>
          </a:p>
          <a:p>
            <a:r>
              <a:rPr lang="en-US" sz="100" dirty="0"/>
              <a:t>Y_{w}\\</a:t>
            </a:r>
          </a:p>
          <a:p>
            <a:r>
              <a:rPr lang="en-US" sz="100" dirty="0"/>
              <a:t>Z_{w}</a:t>
            </a:r>
          </a:p>
          <a:p>
            <a:r>
              <a:rPr lang="en-US" sz="100" dirty="0"/>
              <a:t>\end{</a:t>
            </a:r>
            <a:r>
              <a:rPr lang="en-US" sz="100" dirty="0" err="1"/>
              <a:t>bmatrix</a:t>
            </a:r>
            <a:r>
              <a:rPr lang="en-US" sz="100" dirty="0"/>
              <a:t>}-</a:t>
            </a:r>
            <a:r>
              <a:rPr lang="en-US" sz="100" dirty="0" err="1"/>
              <a:t>T_c</a:t>
            </a:r>
            <a:endParaRPr lang="en-US" sz="100" dirty="0"/>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p>
          <a:p>
            <a:r>
              <a:rPr lang="en-US" sz="100" dirty="0"/>
              <a:t>\right)</a:t>
            </a:r>
          </a:p>
          <a:p>
            <a:r>
              <a:rPr lang="en-US" sz="100" dirty="0"/>
              <a:t>\]</a:t>
            </a:r>
          </a:p>
          <a:p>
            <a:r>
              <a:rPr lang="en-US" sz="100" dirty="0"/>
              <a:t>%-------------------------------------------</a:t>
            </a:r>
          </a:p>
          <a:p>
            <a:r>
              <a:rPr lang="en-US" sz="100" dirty="0"/>
              <a:t>\[</a:t>
            </a:r>
          </a:p>
          <a:p>
            <a:r>
              <a:rPr lang="en-US" sz="100" dirty="0" err="1"/>
              <a:t>R_c</a:t>
            </a:r>
            <a:r>
              <a:rPr lang="en-US" sz="100" dirty="0"/>
              <a:t>=</a:t>
            </a:r>
          </a:p>
          <a:p>
            <a:r>
              <a:rPr lang="en-US" sz="100" dirty="0"/>
              <a:t>\begin{</a:t>
            </a:r>
            <a:r>
              <a:rPr lang="en-US" sz="100" dirty="0" err="1"/>
              <a:t>bmatrix</a:t>
            </a:r>
            <a:r>
              <a:rPr lang="en-US" sz="100" dirty="0"/>
              <a:t>}</a:t>
            </a:r>
          </a:p>
          <a:p>
            <a:r>
              <a:rPr lang="en-US" sz="100" dirty="0"/>
              <a:t>r_{11} &amp; r_{12} &amp; r_{13}\\</a:t>
            </a:r>
          </a:p>
          <a:p>
            <a:r>
              <a:rPr lang="en-US" sz="100" dirty="0"/>
              <a:t>r_{21} &amp; r_{32} &amp; r_{33}\\</a:t>
            </a:r>
          </a:p>
          <a:p>
            <a:r>
              <a:rPr lang="en-US" sz="100" dirty="0"/>
              <a:t>r_{31} &amp; r_{32} &amp; r_{33}</a:t>
            </a:r>
          </a:p>
          <a:p>
            <a:r>
              <a:rPr lang="en-US" sz="100" dirty="0"/>
              <a:t>\end{</a:t>
            </a:r>
            <a:r>
              <a:rPr lang="en-US" sz="100" dirty="0" err="1"/>
              <a:t>bmatrix</a:t>
            </a:r>
            <a:r>
              <a:rPr lang="en-US" sz="100" dirty="0"/>
              <a:t>}, T_{c}=</a:t>
            </a:r>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p>
          <a:p>
            <a:r>
              <a:rPr lang="en-US" sz="100" dirty="0"/>
              <a:t>\]</a:t>
            </a:r>
          </a:p>
          <a:p>
            <a:br>
              <a:rPr lang="en-US" sz="100" dirty="0"/>
            </a:br>
            <a:endParaRPr lang="en-US" sz="100" dirty="0"/>
          </a:p>
          <a:p>
            <a:r>
              <a:rPr lang="en-US" sz="100" dirty="0"/>
              <a:t>%##########p 13 #####################</a:t>
            </a:r>
          </a:p>
          <a:p>
            <a:r>
              <a:rPr lang="en-US" sz="100" dirty="0"/>
              <a:t>slide 13</a:t>
            </a:r>
          </a:p>
          <a:p>
            <a:r>
              <a:rPr lang="en-US" sz="100" dirty="0"/>
              <a:t>%--1 -----------------------------</a:t>
            </a:r>
          </a:p>
          <a:p>
            <a:r>
              <a:rPr lang="en-US" sz="100" dirty="0"/>
              <a:t>\[</a:t>
            </a:r>
          </a:p>
          <a:p>
            <a:r>
              <a:rPr lang="en-US" sz="100" dirty="0"/>
              <a:t>\begin{</a:t>
            </a:r>
            <a:r>
              <a:rPr lang="en-US" sz="100" dirty="0" err="1"/>
              <a:t>bmatrix</a:t>
            </a:r>
            <a:r>
              <a:rPr lang="en-US" sz="100" dirty="0"/>
              <a:t>}</a:t>
            </a:r>
          </a:p>
          <a:p>
            <a:r>
              <a:rPr lang="en-US" sz="100" dirty="0"/>
              <a:t>X_{c}\\</a:t>
            </a:r>
          </a:p>
          <a:p>
            <a:r>
              <a:rPr lang="en-US" sz="100" dirty="0"/>
              <a:t>Y_{c}\\</a:t>
            </a:r>
          </a:p>
          <a:p>
            <a:r>
              <a:rPr lang="en-US" sz="100" dirty="0"/>
              <a:t>Z_{c}\end{</a:t>
            </a:r>
            <a:r>
              <a:rPr lang="en-US" sz="100" dirty="0" err="1"/>
              <a:t>bmatrix</a:t>
            </a:r>
            <a:r>
              <a:rPr lang="en-US" sz="100" dirty="0"/>
              <a:t>}_{(3\times1)}=</a:t>
            </a:r>
            <a:r>
              <a:rPr lang="en-US" sz="100" dirty="0" err="1"/>
              <a:t>R_c</a:t>
            </a:r>
            <a:r>
              <a:rPr lang="en-US" sz="100" dirty="0"/>
              <a:t> \left(</a:t>
            </a:r>
          </a:p>
          <a:p>
            <a:r>
              <a:rPr lang="en-US" sz="100" dirty="0"/>
              <a:t>\begin{</a:t>
            </a:r>
            <a:r>
              <a:rPr lang="en-US" sz="100" dirty="0" err="1"/>
              <a:t>bmatrix</a:t>
            </a:r>
            <a:r>
              <a:rPr lang="en-US" sz="100" dirty="0"/>
              <a:t>}</a:t>
            </a:r>
          </a:p>
          <a:p>
            <a:r>
              <a:rPr lang="en-US" sz="100" dirty="0"/>
              <a:t>X_{w}\\</a:t>
            </a:r>
          </a:p>
          <a:p>
            <a:r>
              <a:rPr lang="en-US" sz="100" dirty="0"/>
              <a:t>Y_{w}\\</a:t>
            </a:r>
          </a:p>
          <a:p>
            <a:r>
              <a:rPr lang="en-US" sz="100" dirty="0"/>
              <a:t>Z_{w}</a:t>
            </a:r>
          </a:p>
          <a:p>
            <a:r>
              <a:rPr lang="en-US" sz="100" dirty="0"/>
              <a:t>\end{</a:t>
            </a:r>
            <a:r>
              <a:rPr lang="en-US" sz="100" dirty="0" err="1"/>
              <a:t>bmatrix</a:t>
            </a:r>
            <a:r>
              <a:rPr lang="en-US" sz="100" dirty="0"/>
              <a:t>}_{(3\times1)}-T_{c(3\times1)}</a:t>
            </a:r>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p>
          <a:p>
            <a:r>
              <a:rPr lang="en-US" sz="100" dirty="0"/>
              <a:t>\right)_{3\times1}</a:t>
            </a:r>
          </a:p>
          <a:p>
            <a:r>
              <a:rPr lang="en-US" sz="100" dirty="0"/>
              <a:t>\]</a:t>
            </a:r>
          </a:p>
          <a:p>
            <a:r>
              <a:rPr lang="en-US" sz="100" dirty="0"/>
              <a:t>%--2 -----------------------------</a:t>
            </a:r>
          </a:p>
          <a:p>
            <a:r>
              <a:rPr lang="en-US" sz="100" dirty="0"/>
              <a:t>where \[</a:t>
            </a:r>
          </a:p>
          <a:p>
            <a:r>
              <a:rPr lang="en-US" sz="100" dirty="0" err="1"/>
              <a:t>R_c</a:t>
            </a:r>
            <a:r>
              <a:rPr lang="en-US" sz="100" dirty="0"/>
              <a:t>=</a:t>
            </a:r>
          </a:p>
          <a:p>
            <a:r>
              <a:rPr lang="en-US" sz="100" dirty="0"/>
              <a:t>\begin{</a:t>
            </a:r>
            <a:r>
              <a:rPr lang="en-US" sz="100" dirty="0" err="1"/>
              <a:t>bmatrix</a:t>
            </a:r>
            <a:r>
              <a:rPr lang="en-US" sz="100" dirty="0"/>
              <a:t>}</a:t>
            </a:r>
          </a:p>
          <a:p>
            <a:r>
              <a:rPr lang="en-US" sz="100" dirty="0"/>
              <a:t>r_{11} &amp; r_{12} &amp; r_{13}\\</a:t>
            </a:r>
          </a:p>
          <a:p>
            <a:r>
              <a:rPr lang="en-US" sz="100" dirty="0"/>
              <a:t>r_{21} &amp; r_{32} &amp; r_{33}\\</a:t>
            </a:r>
          </a:p>
          <a:p>
            <a:r>
              <a:rPr lang="en-US" sz="100" dirty="0"/>
              <a:t>r_{31} &amp; r_{32} &amp; r_{33}</a:t>
            </a:r>
          </a:p>
          <a:p>
            <a:r>
              <a:rPr lang="en-US" sz="100" dirty="0"/>
              <a:t>\end{</a:t>
            </a:r>
            <a:r>
              <a:rPr lang="en-US" sz="100" dirty="0" err="1"/>
              <a:t>bmatrix</a:t>
            </a:r>
            <a:r>
              <a:rPr lang="en-US" sz="100" dirty="0"/>
              <a:t>}, T_{c}=</a:t>
            </a:r>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p>
          <a:p>
            <a:r>
              <a:rPr lang="en-US" sz="100" dirty="0"/>
              <a:t>\]</a:t>
            </a:r>
          </a:p>
          <a:p>
            <a:r>
              <a:rPr lang="en-US" sz="100" dirty="0"/>
              <a:t>%--3 -----------------------------</a:t>
            </a:r>
          </a:p>
          <a:p>
            <a:r>
              <a:rPr lang="en-US" sz="100" dirty="0"/>
              <a:t>\[</a:t>
            </a:r>
          </a:p>
          <a:p>
            <a:r>
              <a:rPr lang="en-US" sz="100" dirty="0"/>
              <a:t>\begin{</a:t>
            </a:r>
            <a:r>
              <a:rPr lang="en-US" sz="100" dirty="0" err="1"/>
              <a:t>bmatrix</a:t>
            </a:r>
            <a:r>
              <a:rPr lang="en-US" sz="100" dirty="0"/>
              <a:t>}</a:t>
            </a:r>
          </a:p>
          <a:p>
            <a:r>
              <a:rPr lang="en-US" sz="100" dirty="0"/>
              <a:t>X_{c}\\</a:t>
            </a:r>
          </a:p>
          <a:p>
            <a:r>
              <a:rPr lang="en-US" sz="100" dirty="0"/>
              <a:t>Y_{c}\\</a:t>
            </a:r>
          </a:p>
          <a:p>
            <a:r>
              <a:rPr lang="en-US" sz="100" dirty="0"/>
              <a:t>Z_{c}\end{</a:t>
            </a:r>
            <a:r>
              <a:rPr lang="en-US" sz="100" dirty="0" err="1"/>
              <a:t>bmatrix</a:t>
            </a:r>
            <a:r>
              <a:rPr lang="en-US" sz="100" dirty="0"/>
              <a:t>}=</a:t>
            </a:r>
            <a:r>
              <a:rPr lang="en-US" sz="100" dirty="0" err="1"/>
              <a:t>R_c</a:t>
            </a:r>
            <a:r>
              <a:rPr lang="en-US" sz="100" dirty="0"/>
              <a:t> \left(</a:t>
            </a:r>
          </a:p>
          <a:p>
            <a:r>
              <a:rPr lang="en-US" sz="100" dirty="0"/>
              <a:t>\begin{</a:t>
            </a:r>
            <a:r>
              <a:rPr lang="en-US" sz="100" dirty="0" err="1"/>
              <a:t>bmatrix</a:t>
            </a:r>
            <a:r>
              <a:rPr lang="en-US" sz="100" dirty="0"/>
              <a:t>} </a:t>
            </a:r>
          </a:p>
          <a:p>
            <a:r>
              <a:rPr lang="en-US" sz="100" dirty="0"/>
              <a:t>X_{w}\\</a:t>
            </a:r>
          </a:p>
          <a:p>
            <a:r>
              <a:rPr lang="en-US" sz="100" dirty="0"/>
              <a:t>Y_{w}\\</a:t>
            </a:r>
          </a:p>
          <a:p>
            <a:r>
              <a:rPr lang="en-US" sz="100" dirty="0"/>
              <a:t>Z_{w}</a:t>
            </a:r>
          </a:p>
          <a:p>
            <a:r>
              <a:rPr lang="en-US" sz="100" dirty="0"/>
              <a:t>\end{</a:t>
            </a:r>
            <a:r>
              <a:rPr lang="en-US" sz="100" dirty="0" err="1"/>
              <a:t>bmatrix</a:t>
            </a:r>
            <a:r>
              <a:rPr lang="en-US" sz="100" dirty="0"/>
              <a:t>}-</a:t>
            </a:r>
            <a:r>
              <a:rPr lang="en-US" sz="100" dirty="0" err="1"/>
              <a:t>T_c</a:t>
            </a:r>
            <a:endParaRPr lang="en-US" sz="100" dirty="0"/>
          </a:p>
          <a:p>
            <a:r>
              <a:rPr lang="en-US" sz="100" dirty="0"/>
              <a:t>\right)=</a:t>
            </a:r>
            <a:r>
              <a:rPr lang="en-US" sz="100" dirty="0" err="1"/>
              <a:t>R_c</a:t>
            </a:r>
            <a:endParaRPr lang="en-US" sz="100" dirty="0"/>
          </a:p>
          <a:p>
            <a:r>
              <a:rPr lang="en-US" sz="100" dirty="0"/>
              <a:t>\begin{</a:t>
            </a:r>
            <a:r>
              <a:rPr lang="en-US" sz="100" dirty="0" err="1"/>
              <a:t>bmatrix</a:t>
            </a:r>
            <a:r>
              <a:rPr lang="en-US" sz="100" dirty="0"/>
              <a:t>}</a:t>
            </a:r>
          </a:p>
          <a:p>
            <a:r>
              <a:rPr lang="en-US" sz="100" dirty="0"/>
              <a:t>t_{1}\\</a:t>
            </a:r>
          </a:p>
          <a:p>
            <a:r>
              <a:rPr lang="en-US" sz="100" dirty="0"/>
              <a:t>t_{2}\\</a:t>
            </a:r>
          </a:p>
          <a:p>
            <a:r>
              <a:rPr lang="en-US" sz="100" dirty="0"/>
              <a:t>t_{3}</a:t>
            </a:r>
          </a:p>
          <a:p>
            <a:r>
              <a:rPr lang="en-US" sz="100" dirty="0"/>
              <a:t>\end{</a:t>
            </a:r>
            <a:r>
              <a:rPr lang="en-US" sz="100" dirty="0" err="1"/>
              <a:t>bmatrix</a:t>
            </a:r>
            <a:r>
              <a:rPr lang="en-US" sz="100" dirty="0"/>
              <a:t>}-</a:t>
            </a:r>
            <a:r>
              <a:rPr lang="en-US" sz="100" dirty="0" err="1"/>
              <a:t>R_c</a:t>
            </a:r>
            <a:r>
              <a:rPr lang="en-US" sz="100" dirty="0"/>
              <a:t> </a:t>
            </a:r>
            <a:r>
              <a:rPr lang="en-US" sz="100" dirty="0" err="1"/>
              <a:t>T_c</a:t>
            </a:r>
            <a:r>
              <a:rPr lang="en-US" sz="100" dirty="0"/>
              <a:t> </a:t>
            </a:r>
          </a:p>
          <a:p>
            <a:r>
              <a:rPr lang="en-US" sz="100" dirty="0"/>
              <a:t>%\right)</a:t>
            </a:r>
          </a:p>
          <a:p>
            <a:r>
              <a:rPr lang="en-US" sz="100" dirty="0"/>
              <a:t>%\]=</a:t>
            </a:r>
            <a:r>
              <a:rPr lang="en-US" sz="100" dirty="0" err="1"/>
              <a:t>R_c</a:t>
            </a:r>
            <a:r>
              <a:rPr lang="en-US" sz="100" dirty="0"/>
              <a:t>\begin{</a:t>
            </a:r>
            <a:r>
              <a:rPr lang="en-US" sz="100" dirty="0" err="1"/>
              <a:t>bmatrix</a:t>
            </a:r>
            <a:r>
              <a:rPr lang="en-US" sz="100" dirty="0"/>
              <a:t>}</a:t>
            </a:r>
          </a:p>
          <a:p>
            <a:r>
              <a:rPr lang="en-US" sz="100" dirty="0"/>
              <a:t>%X_{w}\\</a:t>
            </a:r>
          </a:p>
          <a:p>
            <a:r>
              <a:rPr lang="en-US" sz="100" dirty="0"/>
              <a:t>%Y_{w}\\</a:t>
            </a:r>
          </a:p>
          <a:p>
            <a:r>
              <a:rPr lang="en-US" sz="100" dirty="0"/>
              <a:t>%Z_{w}</a:t>
            </a:r>
          </a:p>
          <a:p>
            <a:r>
              <a:rPr lang="en-US" sz="100" dirty="0"/>
              <a:t>%\end{</a:t>
            </a:r>
            <a:r>
              <a:rPr lang="en-US" sz="100" dirty="0" err="1"/>
              <a:t>bmatrix</a:t>
            </a:r>
            <a:r>
              <a:rPr lang="en-US" sz="100" dirty="0"/>
              <a:t>}-</a:t>
            </a:r>
            <a:r>
              <a:rPr lang="en-US" sz="100" dirty="0" err="1"/>
              <a:t>R_c</a:t>
            </a:r>
            <a:r>
              <a:rPr lang="en-US" sz="100" dirty="0"/>
              <a:t> * </a:t>
            </a:r>
            <a:r>
              <a:rPr lang="en-US" sz="100" dirty="0" err="1"/>
              <a:t>T_c</a:t>
            </a:r>
            <a:r>
              <a:rPr lang="en-US" sz="100" dirty="0"/>
              <a:t>, add 1 to the bottom for both sides</a:t>
            </a:r>
          </a:p>
          <a:p>
            <a:r>
              <a:rPr lang="en-US" sz="100" dirty="0"/>
              <a:t>\] add 1 to the bottom for both sides</a:t>
            </a:r>
          </a:p>
          <a:p>
            <a:r>
              <a:rPr lang="en-US" sz="100" dirty="0"/>
              <a:t>%--4 -----------------------------</a:t>
            </a:r>
          </a:p>
          <a:p>
            <a:r>
              <a:rPr lang="en-US" sz="100" dirty="0"/>
              <a:t>\[</a:t>
            </a:r>
          </a:p>
          <a:p>
            <a:r>
              <a:rPr lang="en-US" sz="100" dirty="0"/>
              <a:t>\begin{</a:t>
            </a:r>
            <a:r>
              <a:rPr lang="en-US" sz="100" dirty="0" err="1"/>
              <a:t>bmatrix</a:t>
            </a:r>
            <a:r>
              <a:rPr lang="en-US" sz="100" dirty="0"/>
              <a:t>}</a:t>
            </a:r>
          </a:p>
          <a:p>
            <a:r>
              <a:rPr lang="en-US" sz="100" dirty="0"/>
              <a:t>X_{c}\\</a:t>
            </a:r>
          </a:p>
          <a:p>
            <a:r>
              <a:rPr lang="en-US" sz="100" dirty="0"/>
              <a:t>Y_{c}\\</a:t>
            </a:r>
          </a:p>
          <a:p>
            <a:r>
              <a:rPr lang="en-US" sz="100" dirty="0"/>
              <a:t>Z_{c}\\</a:t>
            </a:r>
          </a:p>
          <a:p>
            <a:r>
              <a:rPr lang="en-US" sz="100" dirty="0"/>
              <a:t>1 \end{</a:t>
            </a:r>
            <a:r>
              <a:rPr lang="en-US" sz="100" dirty="0" err="1"/>
              <a:t>bmatrix</a:t>
            </a:r>
            <a:r>
              <a:rPr lang="en-US" sz="100" dirty="0"/>
              <a:t>}_{(4 \times 1)}= \left(</a:t>
            </a:r>
          </a:p>
          <a:p>
            <a:r>
              <a:rPr lang="en-US" sz="100" dirty="0"/>
              <a:t>\begin{</a:t>
            </a:r>
            <a:r>
              <a:rPr lang="en-US" sz="100" dirty="0" err="1"/>
              <a:t>bmatrix</a:t>
            </a:r>
            <a:r>
              <a:rPr lang="en-US" sz="100" dirty="0"/>
              <a:t>} </a:t>
            </a:r>
          </a:p>
          <a:p>
            <a:r>
              <a:rPr lang="en-US" sz="100" dirty="0"/>
              <a:t>R_{c(3 \times 3)} &amp; -(</a:t>
            </a:r>
            <a:r>
              <a:rPr lang="en-US" sz="100" dirty="0" err="1"/>
              <a:t>R_c</a:t>
            </a:r>
            <a:r>
              <a:rPr lang="en-US" sz="100" dirty="0"/>
              <a:t>*</a:t>
            </a:r>
            <a:r>
              <a:rPr lang="en-US" sz="100" dirty="0" err="1"/>
              <a:t>T_c</a:t>
            </a:r>
            <a:r>
              <a:rPr lang="en-US" sz="100" dirty="0"/>
              <a:t>)_{(3 \times 1)}\\</a:t>
            </a:r>
          </a:p>
          <a:p>
            <a:r>
              <a:rPr lang="en-US" sz="100" dirty="0"/>
              <a:t>0_{(1 \times 3)} &amp; 1_{(1 \times 1)}</a:t>
            </a:r>
          </a:p>
          <a:p>
            <a:r>
              <a:rPr lang="en-US" sz="100" dirty="0"/>
              <a:t>\end{</a:t>
            </a:r>
            <a:r>
              <a:rPr lang="en-US" sz="100" dirty="0" err="1"/>
              <a:t>bmatrix</a:t>
            </a:r>
            <a:r>
              <a:rPr lang="en-US" sz="100" dirty="0"/>
              <a:t>}</a:t>
            </a:r>
          </a:p>
          <a:p>
            <a:r>
              <a:rPr lang="en-US" sz="100" dirty="0"/>
              <a:t>\right)_{(4 \times 4)}</a:t>
            </a:r>
          </a:p>
          <a:p>
            <a:r>
              <a:rPr lang="en-US" sz="100" dirty="0"/>
              <a:t>\begin{</a:t>
            </a:r>
            <a:r>
              <a:rPr lang="en-US" sz="100" dirty="0" err="1"/>
              <a:t>bmatrix</a:t>
            </a:r>
            <a:r>
              <a:rPr lang="en-US" sz="100" dirty="0"/>
              <a:t>}</a:t>
            </a:r>
          </a:p>
          <a:p>
            <a:r>
              <a:rPr lang="en-US" sz="100" dirty="0"/>
              <a:t>X_{w}\\</a:t>
            </a:r>
          </a:p>
          <a:p>
            <a:r>
              <a:rPr lang="en-US" sz="100" dirty="0"/>
              <a:t>Y_{w}\\</a:t>
            </a:r>
          </a:p>
          <a:p>
            <a:r>
              <a:rPr lang="en-US" sz="100" dirty="0"/>
              <a:t>Z_{w}\\</a:t>
            </a:r>
          </a:p>
          <a:p>
            <a:r>
              <a:rPr lang="en-US" sz="100" dirty="0"/>
              <a:t>1</a:t>
            </a:r>
          </a:p>
          <a:p>
            <a:r>
              <a:rPr lang="en-US" sz="100" dirty="0"/>
              <a:t>\end{</a:t>
            </a:r>
            <a:r>
              <a:rPr lang="en-US" sz="100" dirty="0" err="1"/>
              <a:t>bmatrix</a:t>
            </a:r>
            <a:r>
              <a:rPr lang="en-US" sz="100" dirty="0"/>
              <a:t>}_{(4 \times 1)}</a:t>
            </a:r>
          </a:p>
          <a:p>
            <a:r>
              <a:rPr lang="en-US" sz="100" dirty="0"/>
              <a:t>\]This the same as (</a:t>
            </a:r>
            <a:r>
              <a:rPr lang="en-US" sz="100" dirty="0" err="1"/>
              <a:t>i</a:t>
            </a:r>
            <a:r>
              <a:rPr lang="en-US" sz="100" dirty="0"/>
              <a:t>) </a:t>
            </a:r>
          </a:p>
          <a:p>
            <a:r>
              <a:rPr lang="en-US" sz="100" dirty="0"/>
              <a:t>The 4x1 vector $[X, Y, Z, 1]^T$ is in 3-D homogeneous coordinates</a:t>
            </a:r>
          </a:p>
          <a:p>
            <a:r>
              <a:rPr lang="en-US" sz="100" dirty="0"/>
              <a:t>\end{document}</a:t>
            </a:r>
          </a:p>
        </p:txBody>
      </p:sp>
      <p:sp>
        <p:nvSpPr>
          <p:cNvPr id="6" name="Footer Placeholder 5"/>
          <p:cNvSpPr>
            <a:spLocks noGrp="1"/>
          </p:cNvSpPr>
          <p:nvPr>
            <p:ph type="ftr" sz="quarter" idx="11"/>
          </p:nvPr>
        </p:nvSpPr>
        <p:spPr/>
        <p:txBody>
          <a:bodyPr/>
          <a:lstStyle/>
          <a:p>
            <a:pPr>
              <a:defRPr/>
            </a:pPr>
            <a:r>
              <a:rPr lang="en-US"/>
              <a:t>Cameras v240117a</a:t>
            </a:r>
          </a:p>
        </p:txBody>
      </p:sp>
      <p:sp>
        <p:nvSpPr>
          <p:cNvPr id="7" name="Slide Number Placeholder 6"/>
          <p:cNvSpPr>
            <a:spLocks noGrp="1"/>
          </p:cNvSpPr>
          <p:nvPr>
            <p:ph type="sldNum" sz="quarter" idx="12"/>
          </p:nvPr>
        </p:nvSpPr>
        <p:spPr/>
        <p:txBody>
          <a:bodyPr/>
          <a:lstStyle/>
          <a:p>
            <a:pPr>
              <a:defRPr/>
            </a:pPr>
            <a:fld id="{D9406055-A792-4810-96E3-D6C99BF97503}" type="slidenum">
              <a:rPr lang="en-US" altLang="en-US" smtClean="0"/>
              <a:pPr>
                <a:defRPr/>
              </a:pPr>
              <a:t>88</a:t>
            </a:fld>
            <a:endParaRPr lang="en-US" altLang="en-US"/>
          </a:p>
        </p:txBody>
      </p:sp>
    </p:spTree>
    <p:extLst>
      <p:ext uri="{BB962C8B-B14F-4D97-AF65-F5344CB8AC3E}">
        <p14:creationId xmlns:p14="http://schemas.microsoft.com/office/powerpoint/2010/main" val="18936389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idx="4294967295"/>
          </p:nvPr>
        </p:nvSpPr>
        <p:spPr>
          <a:xfrm>
            <a:off x="0" y="274638"/>
            <a:ext cx="8229600" cy="1143000"/>
          </a:xfrm>
        </p:spPr>
        <p:txBody>
          <a:bodyPr/>
          <a:lstStyle/>
          <a:p>
            <a:pPr eaLnBrk="1" hangingPunct="1"/>
            <a:r>
              <a:rPr lang="en-US" altLang="zh-TW" dirty="0"/>
              <a:t>Appendix 2</a:t>
            </a:r>
          </a:p>
        </p:txBody>
      </p:sp>
      <p:sp>
        <p:nvSpPr>
          <p:cNvPr id="59397" name="Rectangle 3"/>
          <p:cNvSpPr>
            <a:spLocks noGrp="1" noChangeArrowheads="1"/>
          </p:cNvSpPr>
          <p:nvPr>
            <p:ph idx="4294967295"/>
          </p:nvPr>
        </p:nvSpPr>
        <p:spPr>
          <a:xfrm>
            <a:off x="685800" y="1524000"/>
            <a:ext cx="7162800" cy="4068763"/>
          </a:xfrm>
        </p:spPr>
        <p:txBody>
          <a:bodyPr/>
          <a:lstStyle/>
          <a:p>
            <a:pPr eaLnBrk="1" hangingPunct="1"/>
            <a:r>
              <a:rPr lang="en-US" altLang="zh-TW" dirty="0"/>
              <a:t>Differences between Tc and </a:t>
            </a:r>
            <a:r>
              <a:rPr lang="en-US" altLang="zh-TW" dirty="0" err="1"/>
              <a:t>Rcam</a:t>
            </a:r>
            <a:endParaRPr lang="en-US" altLang="zh-TW" dirty="0"/>
          </a:p>
          <a:p>
            <a:pPr eaLnBrk="1" hangingPunct="1"/>
            <a:r>
              <a:rPr lang="en-US" altLang="zh-TW" dirty="0" err="1"/>
              <a:t>Rcam</a:t>
            </a:r>
            <a:r>
              <a:rPr lang="en-US" altLang="zh-TW" dirty="0"/>
              <a:t> vs. </a:t>
            </a:r>
            <a:r>
              <a:rPr lang="en-US" altLang="zh-TW" dirty="0" err="1"/>
              <a:t>Rc</a:t>
            </a:r>
            <a:r>
              <a:rPr lang="en-US" altLang="zh-TW" dirty="0"/>
              <a:t>, we will see the difference.</a:t>
            </a:r>
          </a:p>
        </p:txBody>
      </p:sp>
      <p:sp>
        <p:nvSpPr>
          <p:cNvPr id="59398" name="Footer Placeholder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en-US" sz="1200">
                <a:latin typeface="Verdana" pitchFamily="34" charset="0"/>
              </a:rPr>
              <a:t>Cameras v.3a</a:t>
            </a:r>
          </a:p>
        </p:txBody>
      </p:sp>
      <p:sp>
        <p:nvSpPr>
          <p:cNvPr id="5939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a:spcBef>
                <a:spcPct val="0"/>
              </a:spcBef>
              <a:buFontTx/>
              <a:buNone/>
            </a:pPr>
            <a:fld id="{184A71C8-403A-483A-A045-0C996CB3FD70}" type="slidenum">
              <a:rPr lang="en-US" altLang="en-US" sz="1200">
                <a:latin typeface="Verdana" pitchFamily="34" charset="0"/>
              </a:rPr>
              <a:pPr algn="r">
                <a:spcBef>
                  <a:spcPct val="0"/>
                </a:spcBef>
                <a:buFontTx/>
                <a:buNone/>
              </a:pPr>
              <a:t>89</a:t>
            </a:fld>
            <a:endParaRPr lang="en-US" altLang="en-US" sz="12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0C1DCB11-9D42-49FA-AE3C-0A0354F50206}" type="slidenum">
              <a:rPr lang="en-US" altLang="en-US" smtClean="0"/>
              <a:pPr>
                <a:defRPr/>
              </a:pPr>
              <a:t>89</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3" descr="D:\12temp\positive_ro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450" y="2905125"/>
            <a:ext cx="1562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1" descr="D:\12temp\right_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5065713"/>
            <a:ext cx="122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Rectangle 4"/>
          <p:cNvSpPr>
            <a:spLocks noGrp="1" noChangeArrowheads="1"/>
          </p:cNvSpPr>
          <p:nvPr>
            <p:ph type="ctrTitle"/>
          </p:nvPr>
        </p:nvSpPr>
        <p:spPr>
          <a:xfrm>
            <a:off x="1249363" y="381000"/>
            <a:ext cx="6194425" cy="685800"/>
          </a:xfrm>
        </p:spPr>
        <p:txBody>
          <a:bodyPr rtlCol="0">
            <a:normAutofit fontScale="90000"/>
          </a:bodyPr>
          <a:lstStyle/>
          <a:p>
            <a:pPr eaLnBrk="1" fontAlgn="auto" hangingPunct="1">
              <a:spcAft>
                <a:spcPts val="0"/>
              </a:spcAft>
              <a:defRPr/>
            </a:pPr>
            <a:r>
              <a:rPr lang="en-US" sz="4800" dirty="0"/>
              <a:t>Step1 of image formation</a:t>
            </a:r>
          </a:p>
        </p:txBody>
      </p:sp>
      <p:sp>
        <p:nvSpPr>
          <p:cNvPr id="10245" name="Rectangle 5"/>
          <p:cNvSpPr>
            <a:spLocks noGrp="1" noChangeArrowheads="1"/>
          </p:cNvSpPr>
          <p:nvPr>
            <p:ph type="subTitle" idx="1"/>
          </p:nvPr>
        </p:nvSpPr>
        <p:spPr>
          <a:xfrm>
            <a:off x="582613" y="858838"/>
            <a:ext cx="8153400" cy="1031875"/>
          </a:xfrm>
        </p:spPr>
        <p:txBody>
          <a:bodyPr/>
          <a:lstStyle/>
          <a:p>
            <a:pPr algn="l" eaLnBrk="1" hangingPunct="1">
              <a:lnSpc>
                <a:spcPct val="90000"/>
              </a:lnSpc>
            </a:pPr>
            <a:r>
              <a:rPr kumimoji="1" lang="en-US" altLang="en-US" sz="2800" dirty="0">
                <a:solidFill>
                  <a:srgbClr val="898989"/>
                </a:solidFill>
                <a:ea typeface="新細明體" pitchFamily="18" charset="-120"/>
              </a:rPr>
              <a:t>Motion of camera </a:t>
            </a:r>
            <a:r>
              <a:rPr kumimoji="1" lang="en-US" altLang="en-US" sz="2800" i="1" dirty="0">
                <a:solidFill>
                  <a:srgbClr val="898989"/>
                </a:solidFill>
                <a:ea typeface="新細明體" pitchFamily="18" charset="-120"/>
              </a:rPr>
              <a:t>(</a:t>
            </a:r>
            <a:r>
              <a:rPr kumimoji="1" lang="en-US" altLang="en-US" sz="2800" i="1" dirty="0" err="1">
                <a:solidFill>
                  <a:srgbClr val="898989"/>
                </a:solidFill>
                <a:ea typeface="新細明體" pitchFamily="18" charset="-120"/>
              </a:rPr>
              <a:t>R</a:t>
            </a:r>
            <a:r>
              <a:rPr kumimoji="1" lang="en-US" altLang="en-US" sz="2800" i="1" baseline="-25000" dirty="0" err="1">
                <a:solidFill>
                  <a:srgbClr val="898989"/>
                </a:solidFill>
                <a:ea typeface="新細明體" pitchFamily="18" charset="-120"/>
              </a:rPr>
              <a:t>cam</a:t>
            </a:r>
            <a:r>
              <a:rPr kumimoji="1" lang="en-US" altLang="en-US" sz="2800" i="1" dirty="0" err="1">
                <a:solidFill>
                  <a:srgbClr val="898989"/>
                </a:solidFill>
                <a:ea typeface="新細明體" pitchFamily="18" charset="-120"/>
              </a:rPr>
              <a:t>,T</a:t>
            </a:r>
            <a:r>
              <a:rPr kumimoji="1" lang="en-US" altLang="en-US" sz="2800" i="1" baseline="-25000" dirty="0" err="1">
                <a:solidFill>
                  <a:srgbClr val="898989"/>
                </a:solidFill>
                <a:ea typeface="新細明體" pitchFamily="18" charset="-120"/>
              </a:rPr>
              <a:t>cam</a:t>
            </a:r>
            <a:r>
              <a:rPr kumimoji="1" lang="en-US" altLang="en-US" sz="2800" i="1" dirty="0">
                <a:solidFill>
                  <a:srgbClr val="898989"/>
                </a:solidFill>
                <a:ea typeface="新細明體" pitchFamily="18" charset="-120"/>
              </a:rPr>
              <a:t>)</a:t>
            </a:r>
            <a:r>
              <a:rPr kumimoji="1" lang="en-US" altLang="en-US" sz="2800" dirty="0">
                <a:solidFill>
                  <a:srgbClr val="898989"/>
                </a:solidFill>
                <a:ea typeface="新細明體" pitchFamily="18" charset="-120"/>
              </a:rPr>
              <a:t>  </a:t>
            </a:r>
            <a:r>
              <a:rPr kumimoji="1" lang="en-US" altLang="zh-TW" sz="2800" u="sng" dirty="0">
                <a:solidFill>
                  <a:srgbClr val="898989"/>
                </a:solidFill>
              </a:rPr>
              <a:t>Camera Coordinates</a:t>
            </a:r>
            <a:endParaRPr kumimoji="1" lang="en-US" altLang="en-US" sz="2800" u="sng" dirty="0">
              <a:solidFill>
                <a:srgbClr val="898989"/>
              </a:solidFill>
              <a:ea typeface="新細明體" pitchFamily="18" charset="-120"/>
            </a:endParaRPr>
          </a:p>
          <a:p>
            <a:pPr algn="l" eaLnBrk="1" hangingPunct="1">
              <a:lnSpc>
                <a:spcPct val="90000"/>
              </a:lnSpc>
            </a:pPr>
            <a:r>
              <a:rPr kumimoji="1" lang="en-US" altLang="en-US" sz="2800" dirty="0">
                <a:solidFill>
                  <a:srgbClr val="898989"/>
                </a:solidFill>
                <a:ea typeface="新細明體" pitchFamily="18" charset="-120"/>
                <a:sym typeface="Wingdings" pitchFamily="2" charset="2"/>
              </a:rPr>
              <a:t>result  </a:t>
            </a:r>
            <a:r>
              <a:rPr kumimoji="1" lang="en-US" altLang="en-US" sz="2800" i="1" dirty="0" err="1">
                <a:solidFill>
                  <a:srgbClr val="898989"/>
                </a:solidFill>
                <a:ea typeface="新細明體" pitchFamily="18" charset="-120"/>
                <a:sym typeface="Wingdings" pitchFamily="2" charset="2"/>
              </a:rPr>
              <a:t>Xc,Y</a:t>
            </a:r>
            <a:r>
              <a:rPr kumimoji="1" lang="en-US" altLang="zh-TW" sz="2800" i="1" dirty="0" err="1">
                <a:solidFill>
                  <a:srgbClr val="898989"/>
                </a:solidFill>
                <a:sym typeface="Wingdings" pitchFamily="2" charset="2"/>
              </a:rPr>
              <a:t>c</a:t>
            </a:r>
            <a:r>
              <a:rPr kumimoji="1" lang="en-US" altLang="en-US" sz="2800" i="1" dirty="0" err="1">
                <a:solidFill>
                  <a:srgbClr val="898989"/>
                </a:solidFill>
                <a:ea typeface="新細明體" pitchFamily="18" charset="-120"/>
                <a:sym typeface="Wingdings" pitchFamily="2" charset="2"/>
              </a:rPr>
              <a:t>,Zc</a:t>
            </a:r>
            <a:endParaRPr kumimoji="1" lang="en-US" altLang="en-US" sz="2800" i="1" dirty="0">
              <a:solidFill>
                <a:srgbClr val="898989"/>
              </a:solidFill>
              <a:ea typeface="新細明體" pitchFamily="18" charset="-120"/>
              <a:sym typeface="Wingdings" pitchFamily="2" charset="2"/>
            </a:endParaRPr>
          </a:p>
          <a:p>
            <a:pPr eaLnBrk="1" hangingPunct="1">
              <a:lnSpc>
                <a:spcPct val="90000"/>
              </a:lnSpc>
            </a:pPr>
            <a:endParaRPr lang="en-US" altLang="en-US" sz="2800" dirty="0">
              <a:solidFill>
                <a:srgbClr val="898989"/>
              </a:solidFill>
              <a:ea typeface="新細明體" pitchFamily="18" charset="-120"/>
            </a:endParaRPr>
          </a:p>
        </p:txBody>
      </p:sp>
      <p:sp>
        <p:nvSpPr>
          <p:cNvPr id="10248" name="Line 6"/>
          <p:cNvSpPr>
            <a:spLocks noChangeShapeType="1"/>
          </p:cNvSpPr>
          <p:nvPr/>
        </p:nvSpPr>
        <p:spPr bwMode="auto">
          <a:xfrm flipH="1" flipV="1">
            <a:off x="5786438" y="4808538"/>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7"/>
          <p:cNvSpPr>
            <a:spLocks noChangeShapeType="1"/>
          </p:cNvSpPr>
          <p:nvPr/>
        </p:nvSpPr>
        <p:spPr bwMode="auto">
          <a:xfrm flipH="1" flipV="1">
            <a:off x="4778375" y="5002213"/>
            <a:ext cx="1008063"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8"/>
          <p:cNvSpPr>
            <a:spLocks noChangeShapeType="1"/>
          </p:cNvSpPr>
          <p:nvPr/>
        </p:nvSpPr>
        <p:spPr bwMode="auto">
          <a:xfrm flipH="1">
            <a:off x="4613275" y="5849938"/>
            <a:ext cx="1173163"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51" name="Picture 9" descr="MCj043161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2508250"/>
            <a:ext cx="1530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10"/>
          <p:cNvSpPr>
            <a:spLocks noChangeShapeType="1"/>
          </p:cNvSpPr>
          <p:nvPr/>
        </p:nvSpPr>
        <p:spPr bwMode="auto">
          <a:xfrm flipH="1">
            <a:off x="598488" y="3270250"/>
            <a:ext cx="1219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1"/>
          <p:cNvSpPr>
            <a:spLocks noChangeShapeType="1"/>
          </p:cNvSpPr>
          <p:nvPr/>
        </p:nvSpPr>
        <p:spPr bwMode="auto">
          <a:xfrm flipV="1">
            <a:off x="1817688" y="243205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2"/>
          <p:cNvSpPr>
            <a:spLocks noChangeShapeType="1"/>
          </p:cNvSpPr>
          <p:nvPr/>
        </p:nvSpPr>
        <p:spPr bwMode="auto">
          <a:xfrm>
            <a:off x="1817688" y="3270250"/>
            <a:ext cx="1219200" cy="103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Text Box 13"/>
          <p:cNvSpPr txBox="1">
            <a:spLocks noChangeArrowheads="1"/>
          </p:cNvSpPr>
          <p:nvPr/>
        </p:nvSpPr>
        <p:spPr bwMode="auto">
          <a:xfrm>
            <a:off x="1208088" y="2071688"/>
            <a:ext cx="528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c</a:t>
            </a:r>
          </a:p>
        </p:txBody>
      </p:sp>
      <p:sp>
        <p:nvSpPr>
          <p:cNvPr id="10256" name="Text Box 14"/>
          <p:cNvSpPr txBox="1">
            <a:spLocks noChangeArrowheads="1"/>
          </p:cNvSpPr>
          <p:nvPr/>
        </p:nvSpPr>
        <p:spPr bwMode="auto">
          <a:xfrm>
            <a:off x="522288" y="4667250"/>
            <a:ext cx="55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c</a:t>
            </a:r>
          </a:p>
        </p:txBody>
      </p:sp>
      <p:sp>
        <p:nvSpPr>
          <p:cNvPr id="10257" name="Text Box 15"/>
          <p:cNvSpPr txBox="1">
            <a:spLocks noChangeArrowheads="1"/>
          </p:cNvSpPr>
          <p:nvPr/>
        </p:nvSpPr>
        <p:spPr bwMode="auto">
          <a:xfrm>
            <a:off x="2760663" y="3552825"/>
            <a:ext cx="55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c</a:t>
            </a:r>
          </a:p>
        </p:txBody>
      </p:sp>
      <p:sp>
        <p:nvSpPr>
          <p:cNvPr id="10258" name="Text Box 16"/>
          <p:cNvSpPr txBox="1">
            <a:spLocks noChangeArrowheads="1"/>
          </p:cNvSpPr>
          <p:nvPr/>
        </p:nvSpPr>
        <p:spPr bwMode="auto">
          <a:xfrm>
            <a:off x="4038600" y="5973763"/>
            <a:ext cx="62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w</a:t>
            </a:r>
          </a:p>
        </p:txBody>
      </p:sp>
      <p:sp>
        <p:nvSpPr>
          <p:cNvPr id="10259" name="Text Box 17"/>
          <p:cNvSpPr txBox="1">
            <a:spLocks noChangeArrowheads="1"/>
          </p:cNvSpPr>
          <p:nvPr/>
        </p:nvSpPr>
        <p:spPr bwMode="auto">
          <a:xfrm>
            <a:off x="4159250" y="4478338"/>
            <a:ext cx="61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w</a:t>
            </a:r>
          </a:p>
        </p:txBody>
      </p:sp>
      <p:sp>
        <p:nvSpPr>
          <p:cNvPr id="10260" name="Text Box 18"/>
          <p:cNvSpPr txBox="1">
            <a:spLocks noChangeArrowheads="1"/>
          </p:cNvSpPr>
          <p:nvPr/>
        </p:nvSpPr>
        <p:spPr bwMode="auto">
          <a:xfrm>
            <a:off x="5834063" y="40513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w</a:t>
            </a:r>
          </a:p>
        </p:txBody>
      </p:sp>
      <p:sp>
        <p:nvSpPr>
          <p:cNvPr id="10261" name="Freeform 19"/>
          <p:cNvSpPr>
            <a:spLocks/>
          </p:cNvSpPr>
          <p:nvPr/>
        </p:nvSpPr>
        <p:spPr bwMode="auto">
          <a:xfrm flipH="1">
            <a:off x="2735263" y="2590800"/>
            <a:ext cx="2751137" cy="1762125"/>
          </a:xfrm>
          <a:custGeom>
            <a:avLst/>
            <a:gdLst>
              <a:gd name="T0" fmla="*/ 0 w 3264"/>
              <a:gd name="T1" fmla="*/ 2147483647 h 1080"/>
              <a:gd name="T2" fmla="*/ 2147483647 w 3264"/>
              <a:gd name="T3" fmla="*/ 2147483647 h 1080"/>
              <a:gd name="T4" fmla="*/ 2147483647 w 3264"/>
              <a:gd name="T5" fmla="*/ 2147483647 h 1080"/>
              <a:gd name="T6" fmla="*/ 2147483647 w 3264"/>
              <a:gd name="T7" fmla="*/ 2147483647 h 1080"/>
              <a:gd name="T8" fmla="*/ 2147483647 w 3264"/>
              <a:gd name="T9" fmla="*/ 2147483647 h 1080"/>
              <a:gd name="T10" fmla="*/ 2147483647 w 3264"/>
              <a:gd name="T11" fmla="*/ 2147483647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4" h="1080">
                <a:moveTo>
                  <a:pt x="0" y="1080"/>
                </a:moveTo>
                <a:cubicBezTo>
                  <a:pt x="100" y="872"/>
                  <a:pt x="200" y="664"/>
                  <a:pt x="384" y="504"/>
                </a:cubicBezTo>
                <a:cubicBezTo>
                  <a:pt x="568" y="344"/>
                  <a:pt x="840" y="200"/>
                  <a:pt x="1104" y="120"/>
                </a:cubicBezTo>
                <a:cubicBezTo>
                  <a:pt x="1368" y="40"/>
                  <a:pt x="1688" y="40"/>
                  <a:pt x="1968" y="24"/>
                </a:cubicBezTo>
                <a:cubicBezTo>
                  <a:pt x="2248" y="8"/>
                  <a:pt x="2568" y="0"/>
                  <a:pt x="2784" y="24"/>
                </a:cubicBezTo>
                <a:cubicBezTo>
                  <a:pt x="3000" y="48"/>
                  <a:pt x="3132" y="108"/>
                  <a:pt x="3264" y="168"/>
                </a:cubicBezTo>
              </a:path>
            </a:pathLst>
          </a:custGeom>
          <a:noFill/>
          <a:ln w="571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Text Box 20"/>
          <p:cNvSpPr txBox="1">
            <a:spLocks noChangeArrowheads="1"/>
          </p:cNvSpPr>
          <p:nvPr/>
        </p:nvSpPr>
        <p:spPr bwMode="auto">
          <a:xfrm>
            <a:off x="3101975" y="2981325"/>
            <a:ext cx="2073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a:latin typeface="Verdana" pitchFamily="34" charset="0"/>
              </a:rPr>
              <a:t>R</a:t>
            </a:r>
            <a:r>
              <a:rPr lang="en-US" altLang="en-US" sz="2400" baseline="-25000">
                <a:latin typeface="Verdana" pitchFamily="34" charset="0"/>
              </a:rPr>
              <a:t>cam</a:t>
            </a:r>
            <a:r>
              <a:rPr lang="en-US" altLang="en-US" sz="2400">
                <a:latin typeface="Verdana" pitchFamily="34" charset="0"/>
              </a:rPr>
              <a:t>=(R</a:t>
            </a:r>
            <a:r>
              <a:rPr lang="en-US" altLang="en-US" sz="2400" baseline="-25000">
                <a:latin typeface="Verdana" pitchFamily="34" charset="0"/>
              </a:rPr>
              <a:t>c</a:t>
            </a:r>
            <a:r>
              <a:rPr lang="en-US" altLang="en-US" sz="2400">
                <a:latin typeface="Verdana" pitchFamily="34" charset="0"/>
              </a:rPr>
              <a:t>)</a:t>
            </a:r>
            <a:r>
              <a:rPr lang="en-US" altLang="en-US" sz="2400" baseline="30000">
                <a:latin typeface="Verdana" pitchFamily="34" charset="0"/>
              </a:rPr>
              <a:t>-1</a:t>
            </a:r>
            <a:r>
              <a:rPr lang="en-US" altLang="en-US" sz="2400">
                <a:latin typeface="Verdana" pitchFamily="34" charset="0"/>
              </a:rPr>
              <a:t>, and T</a:t>
            </a:r>
            <a:r>
              <a:rPr lang="en-US" altLang="en-US" sz="2400" baseline="-25000">
                <a:latin typeface="Verdana" pitchFamily="34" charset="0"/>
              </a:rPr>
              <a:t>cam</a:t>
            </a:r>
            <a:r>
              <a:rPr lang="en-US" altLang="en-US" sz="2400">
                <a:latin typeface="Verdana" pitchFamily="34" charset="0"/>
              </a:rPr>
              <a:t>=T</a:t>
            </a:r>
            <a:r>
              <a:rPr lang="en-US" altLang="en-US" sz="2400" baseline="-25000">
                <a:latin typeface="Verdana" pitchFamily="34" charset="0"/>
              </a:rPr>
              <a:t>c</a:t>
            </a:r>
          </a:p>
        </p:txBody>
      </p:sp>
      <p:sp>
        <p:nvSpPr>
          <p:cNvPr id="10263" name="TextBox 1"/>
          <p:cNvSpPr txBox="1">
            <a:spLocks noChangeArrowheads="1"/>
          </p:cNvSpPr>
          <p:nvPr/>
        </p:nvSpPr>
        <p:spPr bwMode="auto">
          <a:xfrm>
            <a:off x="6293643" y="5263951"/>
            <a:ext cx="2652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world coordinates using the Right-hand coordinate system</a:t>
            </a:r>
          </a:p>
        </p:txBody>
      </p:sp>
      <p:sp>
        <p:nvSpPr>
          <p:cNvPr id="13" name="TextBox 12"/>
          <p:cNvSpPr txBox="1"/>
          <p:nvPr/>
        </p:nvSpPr>
        <p:spPr>
          <a:xfrm>
            <a:off x="5056188" y="1374775"/>
            <a:ext cx="3908425" cy="1476375"/>
          </a:xfrm>
          <a:prstGeom prst="rect">
            <a:avLst/>
          </a:prstGeom>
          <a:noFill/>
          <a:ln>
            <a:solidFill>
              <a:schemeClr val="accent1">
                <a:shade val="50000"/>
              </a:schemeClr>
            </a:solidFill>
          </a:ln>
        </p:spPr>
        <p:txBody>
          <a:bodyPr>
            <a:spAutoFit/>
          </a:bodyPr>
          <a:lstStyle/>
          <a:p>
            <a:pPr>
              <a:defRPr/>
            </a:pPr>
            <a:r>
              <a:rPr lang="en-US" dirty="0"/>
              <a:t>Positive rotation angle about an axis: The thumb is pointing to the axis direction; a positive rotation angle is the same direction as the other fingers.</a:t>
            </a:r>
          </a:p>
        </p:txBody>
      </p:sp>
      <p:sp>
        <p:nvSpPr>
          <p:cNvPr id="18" name="Arc 17"/>
          <p:cNvSpPr/>
          <p:nvPr/>
        </p:nvSpPr>
        <p:spPr>
          <a:xfrm>
            <a:off x="7750175" y="2381250"/>
            <a:ext cx="46038" cy="4445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66" name="TextBox 18"/>
          <p:cNvSpPr txBox="1">
            <a:spLocks noChangeArrowheads="1"/>
          </p:cNvSpPr>
          <p:nvPr/>
        </p:nvSpPr>
        <p:spPr bwMode="auto">
          <a:xfrm>
            <a:off x="7826375" y="2947988"/>
            <a:ext cx="1317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Thumb pointing Axis direction</a:t>
            </a:r>
          </a:p>
        </p:txBody>
      </p:sp>
      <p:cxnSp>
        <p:nvCxnSpPr>
          <p:cNvPr id="21" name="Straight Arrow Connector 20"/>
          <p:cNvCxnSpPr/>
          <p:nvPr/>
        </p:nvCxnSpPr>
        <p:spPr>
          <a:xfrm flipV="1">
            <a:off x="7226300" y="2700338"/>
            <a:ext cx="0" cy="1017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4778375" y="6021388"/>
            <a:ext cx="373063"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a:xfrm>
            <a:off x="5353050" y="4702175"/>
            <a:ext cx="776288" cy="306388"/>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reeform 59"/>
          <p:cNvSpPr/>
          <p:nvPr/>
        </p:nvSpPr>
        <p:spPr>
          <a:xfrm>
            <a:off x="6940550" y="3430588"/>
            <a:ext cx="776288" cy="304800"/>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5005388" y="5254625"/>
            <a:ext cx="481012"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2" name="TextBox 34"/>
          <p:cNvSpPr txBox="1">
            <a:spLocks noChangeArrowheads="1"/>
          </p:cNvSpPr>
          <p:nvPr/>
        </p:nvSpPr>
        <p:spPr bwMode="auto">
          <a:xfrm>
            <a:off x="5935663" y="495935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baseline="-25000">
                <a:latin typeface="Verdana" pitchFamily="34" charset="0"/>
              </a:rPr>
              <a:t>y</a:t>
            </a:r>
          </a:p>
        </p:txBody>
      </p:sp>
      <p:sp>
        <p:nvSpPr>
          <p:cNvPr id="10273" name="TextBox 64"/>
          <p:cNvSpPr txBox="1">
            <a:spLocks noChangeArrowheads="1"/>
          </p:cNvSpPr>
          <p:nvPr/>
        </p:nvSpPr>
        <p:spPr bwMode="auto">
          <a:xfrm>
            <a:off x="4592638" y="6373813"/>
            <a:ext cx="725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 typeface="Arial" charset="0"/>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x</a:t>
            </a:r>
            <a:endParaRPr lang="en-US" altLang="en-US" sz="2400" baseline="-25000">
              <a:latin typeface="Verdana" pitchFamily="34" charset="0"/>
            </a:endParaRPr>
          </a:p>
        </p:txBody>
      </p:sp>
      <p:sp>
        <p:nvSpPr>
          <p:cNvPr id="10275" name="Rectangle 1"/>
          <p:cNvSpPr>
            <a:spLocks noChangeArrowheads="1"/>
          </p:cNvSpPr>
          <p:nvPr/>
        </p:nvSpPr>
        <p:spPr bwMode="auto">
          <a:xfrm>
            <a:off x="1820863" y="2114550"/>
            <a:ext cx="253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Camera coordinates</a:t>
            </a:r>
          </a:p>
          <a:p>
            <a:pPr>
              <a:spcBef>
                <a:spcPct val="0"/>
              </a:spcBef>
              <a:buFontTx/>
              <a:buNone/>
            </a:pPr>
            <a:r>
              <a:rPr lang="en-US" altLang="en-US" sz="1800">
                <a:latin typeface="Verdana" pitchFamily="34" charset="0"/>
              </a:rPr>
              <a:t> </a:t>
            </a:r>
          </a:p>
        </p:txBody>
      </p:sp>
      <p:sp>
        <p:nvSpPr>
          <p:cNvPr id="10276" name="TextBox 34"/>
          <p:cNvSpPr txBox="1">
            <a:spLocks noChangeArrowheads="1"/>
          </p:cNvSpPr>
          <p:nvPr/>
        </p:nvSpPr>
        <p:spPr bwMode="auto">
          <a:xfrm>
            <a:off x="4487863" y="5254625"/>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z</a:t>
            </a:r>
            <a:endParaRPr lang="en-US" altLang="en-US" sz="2400" baseline="-25000">
              <a:latin typeface="Verdana" pitchFamily="34" charset="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84F3D48D-76EF-4AFE-9287-FDD54E6342A3}" type="slidenum">
              <a:rPr lang="en-US" altLang="en-US" smtClean="0"/>
              <a:pPr>
                <a:defRPr/>
              </a:pPr>
              <a:t>9</a:t>
            </a:fld>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7"/>
          <p:cNvSpPr>
            <a:spLocks noGrp="1"/>
          </p:cNvSpPr>
          <p:nvPr>
            <p:ph type="title"/>
          </p:nvPr>
        </p:nvSpPr>
        <p:spPr>
          <a:xfrm>
            <a:off x="457200" y="228600"/>
            <a:ext cx="8229600" cy="1143000"/>
          </a:xfrm>
        </p:spPr>
        <p:txBody>
          <a:bodyPr/>
          <a:lstStyle/>
          <a:p>
            <a:r>
              <a:rPr lang="en-US" altLang="en-US" sz="4000" dirty="0">
                <a:ea typeface="新細明體" pitchFamily="18" charset="-120"/>
              </a:rPr>
              <a:t>Precise definition of </a:t>
            </a:r>
            <a:r>
              <a:rPr lang="en-US" altLang="en-US" sz="4000" dirty="0" err="1">
                <a:ea typeface="新細明體" pitchFamily="18" charset="-120"/>
              </a:rPr>
              <a:t>Rc</a:t>
            </a:r>
            <a:r>
              <a:rPr lang="en-US" altLang="en-US" sz="4000" dirty="0">
                <a:ea typeface="新細明體" pitchFamily="18" charset="-120"/>
              </a:rPr>
              <a:t>, Tc and </a:t>
            </a:r>
            <a:r>
              <a:rPr lang="en-US" altLang="en-US" sz="4000" dirty="0" err="1">
                <a:ea typeface="新細明體" pitchFamily="18" charset="-120"/>
              </a:rPr>
              <a:t>Rcam</a:t>
            </a:r>
            <a:endParaRPr lang="en-US" altLang="en-US" sz="4000" dirty="0">
              <a:ea typeface="新細明體" pitchFamily="18" charset="-120"/>
            </a:endParaRPr>
          </a:p>
        </p:txBody>
      </p:sp>
      <p:sp>
        <p:nvSpPr>
          <p:cNvPr id="60419" name="Content Placeholder 8"/>
          <p:cNvSpPr>
            <a:spLocks noGrp="1"/>
          </p:cNvSpPr>
          <p:nvPr>
            <p:ph idx="1"/>
          </p:nvPr>
        </p:nvSpPr>
        <p:spPr>
          <a:xfrm>
            <a:off x="457200" y="1219200"/>
            <a:ext cx="8229600" cy="4525963"/>
          </a:xfrm>
        </p:spPr>
        <p:txBody>
          <a:bodyPr/>
          <a:lstStyle/>
          <a:p>
            <a:pPr marL="285750" lvl="1" eaLnBrk="1" hangingPunct="1">
              <a:buFont typeface="Arial" charset="0"/>
              <a:buChar char="•"/>
            </a:pPr>
            <a:r>
              <a:rPr kumimoji="1" lang="en-US" altLang="en-US" sz="2000" dirty="0" err="1">
                <a:latin typeface="Arial" charset="0"/>
                <a:ea typeface="新細明體" pitchFamily="18" charset="-120"/>
              </a:rPr>
              <a:t>Rc</a:t>
            </a:r>
            <a:r>
              <a:rPr kumimoji="1" lang="en-US" altLang="en-US" sz="2000" dirty="0">
                <a:latin typeface="Arial" charset="0"/>
                <a:ea typeface="新細明體" pitchFamily="18" charset="-120"/>
              </a:rPr>
              <a:t>: </a:t>
            </a:r>
            <a:r>
              <a:rPr kumimoji="1" lang="en-US" altLang="en-US" sz="1600" dirty="0">
                <a:latin typeface="Arial" charset="0"/>
                <a:ea typeface="新細明體" pitchFamily="18" charset="-120"/>
              </a:rPr>
              <a:t>A vector (V) Pw will appear as Pc in camera coordinates using </a:t>
            </a:r>
            <a:r>
              <a:rPr kumimoji="1" lang="en-US" altLang="en-US" sz="1600" dirty="0" err="1">
                <a:latin typeface="Arial" charset="0"/>
                <a:ea typeface="新細明體" pitchFamily="18" charset="-120"/>
              </a:rPr>
              <a:t>Rc</a:t>
            </a:r>
            <a:endParaRPr kumimoji="1" lang="en-US" altLang="en-US" sz="2000" dirty="0">
              <a:latin typeface="Arial" charset="0"/>
              <a:ea typeface="新細明體" pitchFamily="18" charset="-120"/>
            </a:endParaRPr>
          </a:p>
          <a:p>
            <a:pPr marL="685800" lvl="2" eaLnBrk="1" hangingPunct="1"/>
            <a:r>
              <a:rPr kumimoji="1" lang="en-US" altLang="en-US" sz="1800" dirty="0">
                <a:latin typeface="Arial" charset="0"/>
                <a:ea typeface="新細明體" pitchFamily="18" charset="-120"/>
              </a:rPr>
              <a:t>Pc=</a:t>
            </a:r>
            <a:r>
              <a:rPr kumimoji="1" lang="en-US" altLang="en-US" sz="1800" dirty="0" err="1">
                <a:latin typeface="Arial" charset="0"/>
                <a:ea typeface="新細明體" pitchFamily="18" charset="-120"/>
              </a:rPr>
              <a:t>Rc</a:t>
            </a:r>
            <a:r>
              <a:rPr kumimoji="1" lang="en-US" altLang="en-US" sz="1800" dirty="0">
                <a:latin typeface="Arial" charset="0"/>
                <a:ea typeface="新細明體" pitchFamily="18" charset="-120"/>
              </a:rPr>
              <a:t>*Pw , where a vector Pw in world coordinates is the same vector Pc in camera coordinates .  V does not change, it is only the coordinate system changes</a:t>
            </a:r>
          </a:p>
          <a:p>
            <a:pPr marL="285750" indent="-285750" eaLnBrk="1" hangingPunct="1"/>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is the rotational matrix that rotates the principal axis (</a:t>
            </a:r>
            <a:r>
              <a:rPr kumimoji="1" lang="en-US" altLang="en-US" sz="2000" dirty="0" err="1">
                <a:latin typeface="Arial" charset="0"/>
                <a:ea typeface="新細明體" pitchFamily="18" charset="-120"/>
              </a:rPr>
              <a:t>Vz</a:t>
            </a:r>
            <a:r>
              <a:rPr kumimoji="1" lang="en-US" altLang="en-US" sz="2000" dirty="0">
                <a:latin typeface="Arial" charset="0"/>
                <a:ea typeface="新細明體" pitchFamily="18" charset="-120"/>
              </a:rPr>
              <a:t>) of the camera position to a new position in the world coordinates.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will change </a:t>
            </a:r>
            <a:r>
              <a:rPr kumimoji="1" lang="en-US" altLang="en-US" sz="2000" dirty="0" err="1">
                <a:latin typeface="Arial" charset="0"/>
                <a:ea typeface="新細明體" pitchFamily="18" charset="-120"/>
              </a:rPr>
              <a:t>Vz</a:t>
            </a:r>
            <a:r>
              <a:rPr kumimoji="1" lang="en-US" altLang="en-US" sz="2000" dirty="0">
                <a:latin typeface="Arial" charset="0"/>
                <a:ea typeface="新細明體" pitchFamily="18" charset="-120"/>
              </a:rPr>
              <a:t>, but it is always in the world </a:t>
            </a:r>
            <a:r>
              <a:rPr kumimoji="1" lang="en-US" altLang="en-US" sz="2000" dirty="0" err="1">
                <a:latin typeface="Arial" charset="0"/>
                <a:ea typeface="新細明體" pitchFamily="18" charset="-120"/>
              </a:rPr>
              <a:t>coord</a:t>
            </a:r>
            <a:r>
              <a:rPr kumimoji="1" lang="en-US" altLang="en-US" sz="2000" dirty="0">
                <a:latin typeface="Arial" charset="0"/>
                <a:ea typeface="新細明體" pitchFamily="18" charset="-120"/>
              </a:rPr>
              <a:t>. Sys. before and after the change.</a:t>
            </a:r>
          </a:p>
          <a:p>
            <a:pPr marL="285750" indent="-285750" eaLnBrk="1" hangingPunct="1"/>
            <a:r>
              <a:rPr kumimoji="1" lang="en-US" altLang="en-US" sz="2000" dirty="0">
                <a:latin typeface="Arial" charset="0"/>
                <a:ea typeface="新細明體" pitchFamily="18" charset="-120"/>
              </a:rPr>
              <a:t>So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rotates the camera but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t>
            </a:r>
            <a:r>
              <a:rPr kumimoji="1" lang="en-US" altLang="en-US" sz="2000" dirty="0">
                <a:latin typeface="Arial" charset="0"/>
                <a:ea typeface="新細明體" pitchFamily="18" charset="-120"/>
              </a:rPr>
              <a:t> is the transform to bring a vector in the world </a:t>
            </a:r>
            <a:r>
              <a:rPr kumimoji="1" lang="en-US" altLang="en-US" sz="2000" dirty="0" err="1">
                <a:latin typeface="Arial" charset="0"/>
                <a:ea typeface="新細明體" pitchFamily="18" charset="-120"/>
              </a:rPr>
              <a:t>corrd</a:t>
            </a:r>
            <a:r>
              <a:rPr kumimoji="1" lang="en-US" altLang="en-US" sz="2000" dirty="0">
                <a:latin typeface="Arial" charset="0"/>
                <a:ea typeface="新細明體" pitchFamily="18" charset="-120"/>
              </a:rPr>
              <a:t>. sys to the camera </a:t>
            </a:r>
            <a:r>
              <a:rPr kumimoji="1" lang="en-US" altLang="en-US" sz="2000" dirty="0" err="1">
                <a:latin typeface="Arial" charset="0"/>
                <a:ea typeface="新細明體" pitchFamily="18" charset="-120"/>
              </a:rPr>
              <a:t>corrd</a:t>
            </a:r>
            <a:r>
              <a:rPr kumimoji="1" lang="en-US" altLang="en-US" sz="2000" dirty="0">
                <a:latin typeface="Arial" charset="0"/>
                <a:ea typeface="新細明體" pitchFamily="18" charset="-120"/>
              </a:rPr>
              <a:t> sys. Hence Pc=</a:t>
            </a:r>
            <a:r>
              <a:rPr kumimoji="1" lang="en-US" altLang="en-US" sz="2000" dirty="0" err="1">
                <a:latin typeface="Arial" charset="0"/>
                <a:ea typeface="新細明體" pitchFamily="18" charset="-120"/>
              </a:rPr>
              <a:t>Rc</a:t>
            </a:r>
            <a:r>
              <a:rPr kumimoji="1" lang="en-US" altLang="en-US" sz="2000" dirty="0">
                <a:latin typeface="Arial" charset="0"/>
                <a:ea typeface="新細明體" pitchFamily="18" charset="-120"/>
              </a:rPr>
              <a:t>*Pw.</a:t>
            </a:r>
          </a:p>
          <a:p>
            <a:pPr marL="285750" indent="-285750" eaLnBrk="1" hangingPunct="1"/>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 = (</a:t>
            </a:r>
            <a:r>
              <a:rPr kumimoji="1" lang="en-US" altLang="en-US" sz="2000" dirty="0" err="1">
                <a:latin typeface="Arial" charset="0"/>
                <a:ea typeface="新細明體" pitchFamily="18" charset="-120"/>
              </a:rPr>
              <a:t>R</a:t>
            </a:r>
            <a:r>
              <a:rPr kumimoji="1" lang="en-US" altLang="en-US" sz="2000" baseline="-25000" dirty="0" err="1">
                <a:latin typeface="Arial" charset="0"/>
                <a:ea typeface="新細明體" pitchFamily="18" charset="-120"/>
              </a:rPr>
              <a:t>c</a:t>
            </a:r>
            <a:r>
              <a:rPr lang="en-US" altLang="en-US" sz="2000" dirty="0">
                <a:ea typeface="新細明體" pitchFamily="18" charset="-120"/>
              </a:rPr>
              <a:t>) </a:t>
            </a:r>
            <a:r>
              <a:rPr kumimoji="1" lang="en-US" altLang="en-US" sz="2000" baseline="30000" dirty="0">
                <a:latin typeface="Arial" charset="0"/>
                <a:ea typeface="新細明體" pitchFamily="18" charset="-120"/>
              </a:rPr>
              <a:t>-1</a:t>
            </a:r>
            <a:r>
              <a:rPr kumimoji="1" lang="en-US" altLang="en-US" sz="2000" dirty="0">
                <a:latin typeface="Arial" charset="0"/>
                <a:ea typeface="新細明體" pitchFamily="18" charset="-120"/>
              </a:rPr>
              <a:t> </a:t>
            </a:r>
            <a:r>
              <a:rPr lang="en-US" altLang="en-US" sz="2000" dirty="0">
                <a:ea typeface="新細明體" pitchFamily="18" charset="-120"/>
              </a:rPr>
              <a:t>(Note R</a:t>
            </a:r>
            <a:r>
              <a:rPr lang="en-US" altLang="en-US" sz="2000" baseline="30000" dirty="0">
                <a:ea typeface="新細明體" pitchFamily="18" charset="-120"/>
              </a:rPr>
              <a:t>-1</a:t>
            </a:r>
            <a:r>
              <a:rPr lang="en-US" altLang="en-US" sz="2000" dirty="0">
                <a:ea typeface="新細明體" pitchFamily="18" charset="-120"/>
              </a:rPr>
              <a:t>=R</a:t>
            </a:r>
            <a:r>
              <a:rPr lang="en-US" altLang="en-US" sz="2000" baseline="30000" dirty="0">
                <a:ea typeface="新細明體" pitchFamily="18" charset="-120"/>
              </a:rPr>
              <a:t>T</a:t>
            </a:r>
            <a:r>
              <a:rPr lang="en-US" altLang="en-US" sz="2000" dirty="0">
                <a:ea typeface="新細明體" pitchFamily="18" charset="-120"/>
              </a:rPr>
              <a:t> for rotation matrices)</a:t>
            </a:r>
            <a:endParaRPr kumimoji="1" lang="en-US" altLang="en-US" sz="2000" dirty="0">
              <a:latin typeface="Arial" charset="0"/>
              <a:ea typeface="新細明體" pitchFamily="18" charset="-120"/>
            </a:endParaRPr>
          </a:p>
          <a:p>
            <a:pPr marL="285750" indent="-285750" eaLnBrk="1" hangingPunct="1"/>
            <a:r>
              <a:rPr kumimoji="1" lang="en-US" altLang="en-US" sz="2000" dirty="0" err="1">
                <a:latin typeface="Arial" charset="0"/>
                <a:ea typeface="新細明體" pitchFamily="18" charset="-120"/>
              </a:rPr>
              <a:t>T</a:t>
            </a:r>
            <a:r>
              <a:rPr kumimoji="1" lang="en-US" altLang="en-US" sz="2000" baseline="-25000" dirty="0" err="1">
                <a:latin typeface="Arial" charset="0"/>
                <a:ea typeface="新細明體" pitchFamily="18" charset="-120"/>
              </a:rPr>
              <a:t>cam</a:t>
            </a:r>
            <a:r>
              <a:rPr kumimoji="1" lang="en-US" altLang="en-US" sz="2000" dirty="0">
                <a:latin typeface="Arial" charset="0"/>
                <a:ea typeface="新細明體" pitchFamily="18" charset="-120"/>
              </a:rPr>
              <a:t>=T</a:t>
            </a:r>
            <a:r>
              <a:rPr kumimoji="1" lang="en-US" altLang="en-US" sz="2000" baseline="-25000" dirty="0">
                <a:latin typeface="Arial" charset="0"/>
                <a:ea typeface="新細明體" pitchFamily="18" charset="-120"/>
              </a:rPr>
              <a:t>c</a:t>
            </a:r>
            <a:r>
              <a:rPr kumimoji="1" lang="en-US" altLang="en-US" sz="2000" dirty="0">
                <a:latin typeface="Arial" charset="0"/>
                <a:ea typeface="新細明體" pitchFamily="18" charset="-120"/>
              </a:rPr>
              <a:t> is the translation of the camera center in the world coordinate system.</a:t>
            </a:r>
            <a:r>
              <a:rPr lang="en-US" altLang="en-US" sz="2000" dirty="0">
                <a:ea typeface="新細明體" pitchFamily="18" charset="-120"/>
              </a:rPr>
              <a:t> </a:t>
            </a:r>
            <a:endParaRPr kumimoji="1" lang="en-US" altLang="en-US" sz="2000" dirty="0">
              <a:latin typeface="Arial" charset="0"/>
              <a:ea typeface="新細明體" pitchFamily="18" charset="-120"/>
            </a:endParaRPr>
          </a:p>
          <a:p>
            <a:pPr marL="285750" indent="-285750" eaLnBrk="1" hangingPunct="1"/>
            <a:r>
              <a:rPr kumimoji="1" lang="en-US" altLang="en-US" sz="2000" dirty="0">
                <a:latin typeface="Arial" charset="0"/>
                <a:ea typeface="新細明體" pitchFamily="18" charset="-120"/>
              </a:rPr>
              <a:t>(-Tc) takes the camera center back to the world center in the world coordinate system.</a:t>
            </a:r>
          </a:p>
          <a:p>
            <a:pPr marL="285750" indent="-285750"/>
            <a:endParaRPr lang="en-US" altLang="en-US" sz="2400"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90</a:t>
            </a:fld>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2800">
                <a:ea typeface="新細明體" pitchFamily="18" charset="-120"/>
              </a:rPr>
              <a:t>To rotate a vector in 2D</a:t>
            </a:r>
          </a:p>
        </p:txBody>
      </p:sp>
      <p:sp>
        <p:nvSpPr>
          <p:cNvPr id="61443" name="Content Placeholder 2"/>
          <p:cNvSpPr>
            <a:spLocks noGrp="1"/>
          </p:cNvSpPr>
          <p:nvPr>
            <p:ph idx="1"/>
          </p:nvPr>
        </p:nvSpPr>
        <p:spPr>
          <a:xfrm>
            <a:off x="381000" y="1143000"/>
            <a:ext cx="5638800" cy="5299075"/>
          </a:xfrm>
        </p:spPr>
        <p:txBody>
          <a:bodyPr/>
          <a:lstStyle/>
          <a:p>
            <a:r>
              <a:rPr lang="en-US" altLang="en-US" sz="2400" dirty="0">
                <a:ea typeface="新細明體" pitchFamily="18" charset="-120"/>
              </a:rPr>
              <a:t>The vector </a:t>
            </a:r>
            <a:r>
              <a:rPr lang="en-US" altLang="en-US" sz="2400" dirty="0" err="1">
                <a:ea typeface="新細明體" pitchFamily="18" charset="-120"/>
              </a:rPr>
              <a:t>u</a:t>
            </a:r>
            <a:r>
              <a:rPr lang="en-US" altLang="en-US" sz="2400" baseline="-25000" dirty="0" err="1">
                <a:ea typeface="新細明體" pitchFamily="18" charset="-120"/>
              </a:rPr>
              <a:t>x</a:t>
            </a:r>
            <a:r>
              <a:rPr lang="en-US" altLang="en-US" sz="2400" dirty="0">
                <a:ea typeface="新細明體" pitchFamily="18" charset="-120"/>
              </a:rPr>
              <a:t> [1,0]’ is rotated by the matrix R(</a:t>
            </a:r>
            <a:r>
              <a:rPr lang="en-US" altLang="en-US" sz="2400" dirty="0">
                <a:ea typeface="新細明體" pitchFamily="18" charset="-120"/>
                <a:sym typeface="Symbol" pitchFamily="18" charset="2"/>
              </a:rPr>
              <a:t>) to become</a:t>
            </a:r>
            <a:endParaRPr lang="en-US" altLang="en-US" sz="2400" dirty="0">
              <a:ea typeface="新細明體" pitchFamily="18" charset="-120"/>
            </a:endParaRPr>
          </a:p>
          <a:p>
            <a:pPr lvl="1"/>
            <a:r>
              <a:rPr lang="en-US" altLang="en-US" sz="1800" dirty="0">
                <a:ea typeface="新細明體" pitchFamily="18" charset="-120"/>
              </a:rPr>
              <a:t>x’=cos(</a:t>
            </a:r>
            <a:r>
              <a:rPr lang="en-US" altLang="en-US" sz="1800" dirty="0">
                <a:ea typeface="新細明體" pitchFamily="18" charset="-120"/>
                <a:sym typeface="Symbol" pitchFamily="18" charset="2"/>
              </a:rPr>
              <a:t>), y’=sin</a:t>
            </a:r>
            <a:r>
              <a:rPr lang="en-US" altLang="en-US" sz="1800" dirty="0">
                <a:ea typeface="新細明體" pitchFamily="18" charset="-120"/>
              </a:rPr>
              <a:t>(</a:t>
            </a:r>
            <a:r>
              <a:rPr lang="en-US" altLang="en-US" sz="1800" dirty="0">
                <a:ea typeface="新細明體" pitchFamily="18" charset="-120"/>
                <a:sym typeface="Symbol" pitchFamily="18" charset="2"/>
              </a:rPr>
              <a:t>)</a:t>
            </a:r>
          </a:p>
          <a:p>
            <a:r>
              <a:rPr lang="en-US" altLang="en-US" sz="2400" dirty="0">
                <a:ea typeface="新細明體" pitchFamily="18" charset="-120"/>
              </a:rPr>
              <a:t>The vector </a:t>
            </a:r>
            <a:r>
              <a:rPr lang="en-US" altLang="en-US" sz="2400" dirty="0" err="1">
                <a:ea typeface="新細明體" pitchFamily="18" charset="-120"/>
              </a:rPr>
              <a:t>u</a:t>
            </a:r>
            <a:r>
              <a:rPr lang="en-US" altLang="en-US" sz="2400" baseline="-25000" dirty="0" err="1">
                <a:ea typeface="新細明體" pitchFamily="18" charset="-120"/>
              </a:rPr>
              <a:t>y</a:t>
            </a:r>
            <a:r>
              <a:rPr lang="en-US" altLang="en-US" sz="2400" dirty="0">
                <a:ea typeface="新細明體" pitchFamily="18" charset="-120"/>
              </a:rPr>
              <a:t> [0,1]’ is rotated by the matrix R(</a:t>
            </a:r>
            <a:r>
              <a:rPr lang="en-US" altLang="en-US" sz="2400" dirty="0">
                <a:ea typeface="新細明體" pitchFamily="18" charset="-120"/>
                <a:sym typeface="Symbol" pitchFamily="18" charset="2"/>
              </a:rPr>
              <a:t>)  to become </a:t>
            </a:r>
          </a:p>
          <a:p>
            <a:pPr lvl="1"/>
            <a:r>
              <a:rPr lang="en-US" altLang="en-US" sz="1800" dirty="0">
                <a:ea typeface="新細明體" pitchFamily="18" charset="-120"/>
              </a:rPr>
              <a:t>x’’= -sin(</a:t>
            </a:r>
            <a:r>
              <a:rPr lang="en-US" altLang="en-US" sz="1800" dirty="0">
                <a:ea typeface="新細明體" pitchFamily="18" charset="-120"/>
                <a:sym typeface="Symbol" pitchFamily="18" charset="2"/>
              </a:rPr>
              <a:t>), y’’= cos</a:t>
            </a:r>
            <a:r>
              <a:rPr lang="en-US" altLang="en-US" sz="1800" dirty="0">
                <a:ea typeface="新細明體" pitchFamily="18" charset="-120"/>
              </a:rPr>
              <a:t>(</a:t>
            </a:r>
            <a:r>
              <a:rPr lang="en-US" altLang="en-US" sz="1800" dirty="0">
                <a:ea typeface="新細明體" pitchFamily="18" charset="-120"/>
                <a:sym typeface="Symbol" pitchFamily="18" charset="2"/>
              </a:rPr>
              <a:t>)</a:t>
            </a:r>
          </a:p>
          <a:p>
            <a:r>
              <a:rPr lang="en-US" altLang="en-US" sz="2400" dirty="0">
                <a:ea typeface="新細明體" pitchFamily="18" charset="-120"/>
                <a:sym typeface="Symbol" pitchFamily="18" charset="2"/>
              </a:rPr>
              <a:t>A general vector v is a combination of  </a:t>
            </a:r>
          </a:p>
          <a:p>
            <a:pPr lvl="1"/>
            <a:r>
              <a:rPr lang="en-US" altLang="en-US" sz="1800" dirty="0">
                <a:ea typeface="新細明體" pitchFamily="18" charset="-120"/>
                <a:sym typeface="Symbol" pitchFamily="18" charset="2"/>
              </a:rPr>
              <a:t>x component (</a:t>
            </a:r>
            <a:r>
              <a:rPr lang="en-US" altLang="en-US" sz="1800" dirty="0" err="1">
                <a:ea typeface="新細明體" pitchFamily="18" charset="-120"/>
                <a:sym typeface="Symbol" pitchFamily="18" charset="2"/>
              </a:rPr>
              <a:t>v</a:t>
            </a:r>
            <a:r>
              <a:rPr lang="en-US" altLang="en-US" sz="1800" baseline="-25000" dirty="0" err="1">
                <a:ea typeface="新細明體" pitchFamily="18" charset="-120"/>
                <a:sym typeface="Symbol" pitchFamily="18" charset="2"/>
              </a:rPr>
              <a:t>x</a:t>
            </a:r>
            <a:r>
              <a:rPr lang="en-US" altLang="en-US" sz="1800" dirty="0">
                <a:ea typeface="新細明體" pitchFamily="18" charset="-120"/>
                <a:sym typeface="Symbol" pitchFamily="18" charset="2"/>
              </a:rPr>
              <a:t>)  * </a:t>
            </a:r>
            <a:r>
              <a:rPr lang="en-US" altLang="en-US" sz="1800" dirty="0" err="1">
                <a:ea typeface="新細明體" pitchFamily="18" charset="-120"/>
                <a:sym typeface="Symbol" pitchFamily="18" charset="2"/>
              </a:rPr>
              <a:t>u</a:t>
            </a:r>
            <a:r>
              <a:rPr lang="en-US" altLang="en-US" sz="1800" baseline="-25000" dirty="0" err="1">
                <a:ea typeface="新細明體" pitchFamily="18" charset="-120"/>
                <a:sym typeface="Symbol" pitchFamily="18" charset="2"/>
              </a:rPr>
              <a:t>x</a:t>
            </a:r>
            <a:r>
              <a:rPr lang="en-US" altLang="en-US" sz="1800" dirty="0">
                <a:ea typeface="新細明體" pitchFamily="18" charset="-120"/>
                <a:sym typeface="Symbol" pitchFamily="18" charset="2"/>
              </a:rPr>
              <a:t> and </a:t>
            </a:r>
          </a:p>
          <a:p>
            <a:pPr lvl="1"/>
            <a:r>
              <a:rPr lang="en-US" altLang="en-US" sz="1800" dirty="0">
                <a:ea typeface="新細明體" pitchFamily="18" charset="-120"/>
                <a:sym typeface="Symbol" pitchFamily="18" charset="2"/>
              </a:rPr>
              <a:t>y component (</a:t>
            </a:r>
            <a:r>
              <a:rPr lang="en-US" altLang="en-US" sz="1800" dirty="0" err="1">
                <a:ea typeface="新細明體" pitchFamily="18" charset="-120"/>
                <a:sym typeface="Symbol" pitchFamily="18" charset="2"/>
              </a:rPr>
              <a:t>v</a:t>
            </a:r>
            <a:r>
              <a:rPr lang="en-US" altLang="en-US" sz="1800" baseline="-25000" dirty="0" err="1">
                <a:ea typeface="新細明體" pitchFamily="18" charset="-120"/>
                <a:sym typeface="Symbol" pitchFamily="18" charset="2"/>
              </a:rPr>
              <a:t>y</a:t>
            </a:r>
            <a:r>
              <a:rPr lang="en-US" altLang="en-US" sz="1800" dirty="0">
                <a:ea typeface="新細明體" pitchFamily="18" charset="-120"/>
                <a:sym typeface="Symbol" pitchFamily="18" charset="2"/>
              </a:rPr>
              <a:t>)  * </a:t>
            </a:r>
            <a:r>
              <a:rPr lang="en-US" altLang="en-US" sz="1800" dirty="0" err="1">
                <a:ea typeface="新細明體" pitchFamily="18" charset="-120"/>
                <a:sym typeface="Symbol" pitchFamily="18" charset="2"/>
              </a:rPr>
              <a:t>u</a:t>
            </a:r>
            <a:r>
              <a:rPr lang="en-US" altLang="en-US" sz="1800" baseline="-25000" dirty="0" err="1">
                <a:ea typeface="新細明體" pitchFamily="18" charset="-120"/>
                <a:sym typeface="Symbol" pitchFamily="18" charset="2"/>
              </a:rPr>
              <a:t>y</a:t>
            </a:r>
            <a:r>
              <a:rPr lang="en-US" altLang="en-US" sz="1800" dirty="0">
                <a:ea typeface="新細明體" pitchFamily="18" charset="-120"/>
                <a:sym typeface="Symbol" pitchFamily="18" charset="2"/>
              </a:rPr>
              <a:t> </a:t>
            </a:r>
          </a:p>
          <a:p>
            <a:r>
              <a:rPr lang="en-US" altLang="en-US" sz="2400" dirty="0">
                <a:ea typeface="新細明體" pitchFamily="18" charset="-120"/>
                <a:sym typeface="Symbol" pitchFamily="18" charset="2"/>
              </a:rPr>
              <a:t>So, v is rotated to </a:t>
            </a:r>
            <a:r>
              <a:rPr lang="en-US" altLang="en-US" sz="2400" i="1" dirty="0">
                <a:ea typeface="新細明體" pitchFamily="18" charset="-120"/>
                <a:sym typeface="Symbol" pitchFamily="18" charset="2"/>
              </a:rPr>
              <a:t>v’</a:t>
            </a:r>
            <a:r>
              <a:rPr lang="en-US" altLang="en-US" sz="2400" dirty="0">
                <a:ea typeface="新細明體" pitchFamily="18" charset="-120"/>
                <a:sym typeface="Symbol" pitchFamily="18" charset="2"/>
              </a:rPr>
              <a:t> by </a:t>
            </a:r>
            <a:r>
              <a:rPr lang="en-US" altLang="en-US" sz="2400" dirty="0">
                <a:ea typeface="新細明體" pitchFamily="18" charset="-120"/>
              </a:rPr>
              <a:t>R(</a:t>
            </a:r>
            <a:r>
              <a:rPr lang="en-US" altLang="en-US" sz="2400" dirty="0">
                <a:ea typeface="新細明體" pitchFamily="18" charset="-120"/>
                <a:sym typeface="Symbol" pitchFamily="18" charset="2"/>
              </a:rPr>
              <a:t>) to produce  </a:t>
            </a:r>
            <a:r>
              <a:rPr lang="en-US" altLang="en-US" sz="2400" dirty="0" err="1">
                <a:ea typeface="新細明體" pitchFamily="18" charset="-120"/>
                <a:sym typeface="Symbol" pitchFamily="18" charset="2"/>
              </a:rPr>
              <a:t>x’+x</a:t>
            </a:r>
            <a:r>
              <a:rPr lang="en-US" altLang="en-US" sz="2400" dirty="0">
                <a:ea typeface="新細明體" pitchFamily="18" charset="-120"/>
                <a:sym typeface="Symbol" pitchFamily="18" charset="2"/>
              </a:rPr>
              <a:t>’’ in x and y’+ y’’ in y</a:t>
            </a:r>
          </a:p>
          <a:p>
            <a:endParaRPr lang="en-US" altLang="en-US" dirty="0">
              <a:ea typeface="新細明體" pitchFamily="18" charset="-120"/>
            </a:endParaRPr>
          </a:p>
        </p:txBody>
      </p:sp>
      <mc:AlternateContent xmlns:mc="http://schemas.openxmlformats.org/markup-compatibility/2006" xmlns:a14="http://schemas.microsoft.com/office/drawing/2010/main">
        <mc:Choice Requires="a14">
          <p:sp>
            <p:nvSpPr>
              <p:cNvPr id="61446" name="Object 5"/>
              <p:cNvSpPr txBox="1"/>
              <p:nvPr/>
            </p:nvSpPr>
            <p:spPr bwMode="auto">
              <a:xfrm>
                <a:off x="609600" y="5362575"/>
                <a:ext cx="6038850" cy="869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
                        </m:e>
                      </m:d>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where</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
                        </m:e>
                      </m:d>
                    </m:oMath>
                  </m:oMathPara>
                </a14:m>
                <a:endParaRPr lang="en-US"/>
              </a:p>
            </p:txBody>
          </p:sp>
        </mc:Choice>
        <mc:Fallback xmlns="">
          <p:sp>
            <p:nvSpPr>
              <p:cNvPr id="61446" name="Object 5"/>
              <p:cNvSpPr txBox="1">
                <a:spLocks noRot="1" noChangeAspect="1" noMove="1" noResize="1" noEditPoints="1" noAdjustHandles="1" noChangeArrowheads="1" noChangeShapeType="1" noTextEdit="1"/>
              </p:cNvSpPr>
              <p:nvPr/>
            </p:nvSpPr>
            <p:spPr bwMode="auto">
              <a:xfrm>
                <a:off x="609600" y="5362575"/>
                <a:ext cx="6038850" cy="869950"/>
              </a:xfrm>
              <a:prstGeom prst="rect">
                <a:avLst/>
              </a:prstGeom>
              <a:blipFill>
                <a:blip r:embed="rId2"/>
                <a:stretch>
                  <a:fillRect/>
                </a:stretch>
              </a:blipFill>
              <a:ln>
                <a:noFill/>
              </a:ln>
            </p:spPr>
            <p:txBody>
              <a:bodyPr/>
              <a:lstStyle/>
              <a:p>
                <a:r>
                  <a:rPr lang="en-US">
                    <a:noFill/>
                  </a:rPr>
                  <a:t> </a:t>
                </a:r>
              </a:p>
            </p:txBody>
          </p:sp>
        </mc:Fallback>
      </mc:AlternateContent>
      <p:sp>
        <p:nvSpPr>
          <p:cNvPr id="61447" name="TextBox 6"/>
          <p:cNvSpPr txBox="1">
            <a:spLocks noChangeArrowheads="1"/>
          </p:cNvSpPr>
          <p:nvPr/>
        </p:nvSpPr>
        <p:spPr bwMode="auto">
          <a:xfrm>
            <a:off x="0" y="6442075"/>
            <a:ext cx="8875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a:latin typeface="Verdana" pitchFamily="34" charset="0"/>
                <a:hlinkClick r:id="rId3"/>
              </a:rPr>
              <a:t>http://reedbeta.wordpress.com/2011/09/18/rotations-and-infinitesimal-generators/</a:t>
            </a:r>
            <a:endParaRPr lang="en-US" altLang="en-US" sz="1600">
              <a:latin typeface="Verdana" pitchFamily="34" charset="0"/>
            </a:endParaRPr>
          </a:p>
        </p:txBody>
      </p:sp>
      <p:sp>
        <p:nvSpPr>
          <p:cNvPr id="8" name="Oval 7"/>
          <p:cNvSpPr/>
          <p:nvPr/>
        </p:nvSpPr>
        <p:spPr>
          <a:xfrm>
            <a:off x="6142038" y="3495675"/>
            <a:ext cx="1941512"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cxnSp>
        <p:nvCxnSpPr>
          <p:cNvPr id="10" name="Straight Arrow Connector 9"/>
          <p:cNvCxnSpPr/>
          <p:nvPr/>
        </p:nvCxnSpPr>
        <p:spPr>
          <a:xfrm>
            <a:off x="5913438" y="4524375"/>
            <a:ext cx="2438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112000" y="3114675"/>
            <a:ext cx="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12000" y="3952875"/>
            <a:ext cx="7620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599238" y="3648075"/>
            <a:ext cx="512762"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453" name="TextBox 20"/>
          <p:cNvSpPr txBox="1">
            <a:spLocks noChangeArrowheads="1"/>
          </p:cNvSpPr>
          <p:nvPr/>
        </p:nvSpPr>
        <p:spPr bwMode="auto">
          <a:xfrm>
            <a:off x="7367588" y="41544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endParaRPr lang="en-US" altLang="en-US" sz="1800">
              <a:latin typeface="Verdana" pitchFamily="34" charset="0"/>
            </a:endParaRPr>
          </a:p>
        </p:txBody>
      </p:sp>
      <p:sp>
        <p:nvSpPr>
          <p:cNvPr id="61454" name="TextBox 22"/>
          <p:cNvSpPr txBox="1">
            <a:spLocks noChangeArrowheads="1"/>
          </p:cNvSpPr>
          <p:nvPr/>
        </p:nvSpPr>
        <p:spPr bwMode="auto">
          <a:xfrm>
            <a:off x="6777038" y="3854450"/>
            <a:ext cx="40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endParaRPr lang="en-US" altLang="en-US" sz="1800">
              <a:latin typeface="Verdana" pitchFamily="34" charset="0"/>
            </a:endParaRPr>
          </a:p>
        </p:txBody>
      </p:sp>
      <p:cxnSp>
        <p:nvCxnSpPr>
          <p:cNvPr id="25" name="Straight Connector 24"/>
          <p:cNvCxnSpPr/>
          <p:nvPr/>
        </p:nvCxnSpPr>
        <p:spPr>
          <a:xfrm>
            <a:off x="6599238" y="3648075"/>
            <a:ext cx="533400" cy="0"/>
          </a:xfrm>
          <a:prstGeom prst="line">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456" name="TextBox 27"/>
          <p:cNvSpPr txBox="1">
            <a:spLocks noChangeArrowheads="1"/>
          </p:cNvSpPr>
          <p:nvPr/>
        </p:nvSpPr>
        <p:spPr bwMode="auto">
          <a:xfrm>
            <a:off x="7132638" y="4684713"/>
            <a:ext cx="114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cos(</a:t>
            </a:r>
            <a:r>
              <a:rPr lang="en-US" altLang="en-US" sz="1800">
                <a:latin typeface="Verdana" pitchFamily="34" charset="0"/>
                <a:sym typeface="Symbol" pitchFamily="18" charset="2"/>
              </a:rPr>
              <a:t></a:t>
            </a:r>
            <a:r>
              <a:rPr lang="en-US" altLang="en-US" sz="1800">
                <a:latin typeface="Verdana" pitchFamily="34" charset="0"/>
              </a:rPr>
              <a:t>)</a:t>
            </a:r>
          </a:p>
        </p:txBody>
      </p:sp>
      <p:cxnSp>
        <p:nvCxnSpPr>
          <p:cNvPr id="30" name="Straight Arrow Connector 29"/>
          <p:cNvCxnSpPr/>
          <p:nvPr/>
        </p:nvCxnSpPr>
        <p:spPr>
          <a:xfrm>
            <a:off x="7112000" y="4684713"/>
            <a:ext cx="762000"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458" name="TextBox 31"/>
          <p:cNvSpPr txBox="1">
            <a:spLocks noChangeArrowheads="1"/>
          </p:cNvSpPr>
          <p:nvPr/>
        </p:nvSpPr>
        <p:spPr bwMode="auto">
          <a:xfrm>
            <a:off x="8083550" y="4079875"/>
            <a:ext cx="85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sin(</a:t>
            </a:r>
            <a:r>
              <a:rPr lang="en-US" altLang="en-US" sz="1800">
                <a:latin typeface="Verdana" pitchFamily="34" charset="0"/>
                <a:sym typeface="Symbol" pitchFamily="18" charset="2"/>
              </a:rPr>
              <a:t></a:t>
            </a:r>
            <a:r>
              <a:rPr lang="en-US" altLang="en-US" sz="1800">
                <a:latin typeface="Verdana" pitchFamily="34" charset="0"/>
              </a:rPr>
              <a:t>)</a:t>
            </a:r>
          </a:p>
        </p:txBody>
      </p:sp>
      <p:cxnSp>
        <p:nvCxnSpPr>
          <p:cNvPr id="33" name="Straight Arrow Connector 32"/>
          <p:cNvCxnSpPr/>
          <p:nvPr/>
        </p:nvCxnSpPr>
        <p:spPr>
          <a:xfrm>
            <a:off x="7874000" y="3976688"/>
            <a:ext cx="0" cy="57150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460" name="TextBox 37"/>
          <p:cNvSpPr txBox="1">
            <a:spLocks noChangeArrowheads="1"/>
          </p:cNvSpPr>
          <p:nvPr/>
        </p:nvSpPr>
        <p:spPr bwMode="auto">
          <a:xfrm>
            <a:off x="7108825" y="517842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Radius=1</a:t>
            </a:r>
          </a:p>
        </p:txBody>
      </p:sp>
      <p:sp>
        <p:nvSpPr>
          <p:cNvPr id="61461" name="TextBox 39"/>
          <p:cNvSpPr txBox="1">
            <a:spLocks noChangeArrowheads="1"/>
          </p:cNvSpPr>
          <p:nvPr/>
        </p:nvSpPr>
        <p:spPr bwMode="auto">
          <a:xfrm>
            <a:off x="6342063" y="3108325"/>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-sin(</a:t>
            </a:r>
            <a:r>
              <a:rPr lang="en-US" altLang="en-US" sz="1800">
                <a:latin typeface="Verdana" pitchFamily="34" charset="0"/>
                <a:sym typeface="Symbol" pitchFamily="18" charset="2"/>
              </a:rPr>
              <a:t></a:t>
            </a:r>
            <a:r>
              <a:rPr lang="en-US" altLang="en-US" sz="1800">
                <a:latin typeface="Verdana" pitchFamily="34" charset="0"/>
              </a:rPr>
              <a:t>)</a:t>
            </a:r>
          </a:p>
        </p:txBody>
      </p:sp>
      <p:cxnSp>
        <p:nvCxnSpPr>
          <p:cNvPr id="42" name="Straight Arrow Connector 41"/>
          <p:cNvCxnSpPr/>
          <p:nvPr/>
        </p:nvCxnSpPr>
        <p:spPr>
          <a:xfrm>
            <a:off x="6599238" y="3697288"/>
            <a:ext cx="0" cy="827087"/>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463" name="TextBox 43"/>
          <p:cNvSpPr txBox="1">
            <a:spLocks noChangeArrowheads="1"/>
          </p:cNvSpPr>
          <p:nvPr/>
        </p:nvSpPr>
        <p:spPr bwMode="auto">
          <a:xfrm>
            <a:off x="5745163" y="3959225"/>
            <a:ext cx="103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cos(</a:t>
            </a:r>
            <a:r>
              <a:rPr lang="en-US" altLang="en-US" sz="1800">
                <a:latin typeface="Verdana" pitchFamily="34" charset="0"/>
                <a:sym typeface="Symbol" pitchFamily="18" charset="2"/>
              </a:rPr>
              <a:t></a:t>
            </a:r>
            <a:r>
              <a:rPr lang="en-US" altLang="en-US" sz="1800">
                <a:latin typeface="Verdana" pitchFamily="34" charset="0"/>
              </a:rPr>
              <a:t>)</a:t>
            </a:r>
          </a:p>
        </p:txBody>
      </p:sp>
      <p:cxnSp>
        <p:nvCxnSpPr>
          <p:cNvPr id="45" name="Straight Arrow Connector 44"/>
          <p:cNvCxnSpPr>
            <a:endCxn id="8" idx="6"/>
          </p:cNvCxnSpPr>
          <p:nvPr/>
        </p:nvCxnSpPr>
        <p:spPr>
          <a:xfrm>
            <a:off x="7112000" y="4524375"/>
            <a:ext cx="971550" cy="0"/>
          </a:xfrm>
          <a:prstGeom prst="straightConnector1">
            <a:avLst/>
          </a:prstGeom>
          <a:ln w="31750"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8" idx="0"/>
          </p:cNvCxnSpPr>
          <p:nvPr/>
        </p:nvCxnSpPr>
        <p:spPr>
          <a:xfrm flipV="1">
            <a:off x="7112000" y="3495675"/>
            <a:ext cx="0" cy="1052513"/>
          </a:xfrm>
          <a:prstGeom prst="straightConnector1">
            <a:avLst/>
          </a:prstGeom>
          <a:ln w="50800"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1466" name="TextBox 49"/>
          <p:cNvSpPr txBox="1">
            <a:spLocks noChangeArrowheads="1"/>
          </p:cNvSpPr>
          <p:nvPr/>
        </p:nvSpPr>
        <p:spPr bwMode="auto">
          <a:xfrm>
            <a:off x="7366000" y="3090863"/>
            <a:ext cx="42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u</a:t>
            </a:r>
            <a:r>
              <a:rPr lang="en-US" altLang="en-US" sz="1800" baseline="-25000">
                <a:latin typeface="Verdana" pitchFamily="34" charset="0"/>
              </a:rPr>
              <a:t>y</a:t>
            </a:r>
          </a:p>
        </p:txBody>
      </p:sp>
      <p:sp>
        <p:nvSpPr>
          <p:cNvPr id="61467" name="TextBox 51"/>
          <p:cNvSpPr txBox="1">
            <a:spLocks noChangeArrowheads="1"/>
          </p:cNvSpPr>
          <p:nvPr/>
        </p:nvSpPr>
        <p:spPr bwMode="auto">
          <a:xfrm>
            <a:off x="8212138" y="4826000"/>
            <a:ext cx="42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u</a:t>
            </a:r>
            <a:r>
              <a:rPr lang="en-US" altLang="en-US" sz="1800" baseline="-25000">
                <a:latin typeface="Verdana" pitchFamily="34" charset="0"/>
              </a:rPr>
              <a:t>x</a:t>
            </a:r>
          </a:p>
        </p:txBody>
      </p:sp>
      <p:cxnSp>
        <p:nvCxnSpPr>
          <p:cNvPr id="53" name="Straight Arrow Connector 52"/>
          <p:cNvCxnSpPr/>
          <p:nvPr/>
        </p:nvCxnSpPr>
        <p:spPr>
          <a:xfrm flipH="1">
            <a:off x="7185025" y="3292475"/>
            <a:ext cx="307975" cy="561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7874000" y="4548188"/>
            <a:ext cx="446088" cy="384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D:\Users\khwong\AppData\Local\Microsoft\Windows\Temporary Internet Files\Content.IE5\CRLFN8ZW\MP9004392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38445" flipH="1">
            <a:off x="5011738" y="3284538"/>
            <a:ext cx="15557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p:cNvSpPr>
            <a:spLocks noGrp="1"/>
          </p:cNvSpPr>
          <p:nvPr>
            <p:ph idx="1"/>
          </p:nvPr>
        </p:nvSpPr>
        <p:spPr>
          <a:xfrm>
            <a:off x="-3175" y="419100"/>
            <a:ext cx="5522913" cy="6724650"/>
          </a:xfrm>
        </p:spPr>
        <p:txBody>
          <a:bodyPr/>
          <a:lstStyle/>
          <a:p>
            <a:r>
              <a:rPr lang="en-US" altLang="en-US" sz="2800">
                <a:ea typeface="新細明體" pitchFamily="18" charset="-120"/>
              </a:rPr>
              <a:t>To show  Rcam = Rc</a:t>
            </a:r>
            <a:r>
              <a:rPr lang="en-US" altLang="en-US" sz="2800" baseline="30000">
                <a:ea typeface="新細明體" pitchFamily="18" charset="-120"/>
              </a:rPr>
              <a:t>-1</a:t>
            </a:r>
            <a:endParaRPr lang="en-US" altLang="en-US" sz="2800">
              <a:ea typeface="新細明體" pitchFamily="18" charset="-120"/>
            </a:endParaRPr>
          </a:p>
        </p:txBody>
      </p:sp>
      <mc:AlternateContent xmlns:mc="http://schemas.openxmlformats.org/markup-compatibility/2006" xmlns:a14="http://schemas.microsoft.com/office/drawing/2010/main">
        <mc:Choice Requires="a14">
          <p:sp>
            <p:nvSpPr>
              <p:cNvPr id="62470" name="Object 35"/>
              <p:cNvSpPr txBox="1"/>
              <p:nvPr/>
            </p:nvSpPr>
            <p:spPr bwMode="auto">
              <a:xfrm>
                <a:off x="457200" y="914400"/>
                <a:ext cx="3810000" cy="371633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r>
                            <a:rPr lang="en-US" i="1">
                              <a:solidFill>
                                <a:srgbClr val="000000"/>
                              </a:solidFill>
                              <a:latin typeface="Cambria Math" panose="02040503050406030204" pitchFamily="18" charset="0"/>
                            </a:rPr>
                            <m:t>_2</m:t>
                          </m:r>
                          <m:r>
                            <a:rPr lang="en-US" i="1">
                              <a:solidFill>
                                <a:srgbClr val="000000"/>
                              </a:solidFill>
                              <a:latin typeface="Cambria Math" panose="02040503050406030204" pitchFamily="18" charset="0"/>
                            </a:rPr>
                            <m:t>𝐷</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𝑠𝑜</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oMath>
                    <m:oMath xmlns:m="http://schemas.openxmlformats.org/officeDocument/2006/math">
                      <m:r>
                        <m:rPr>
                          <m:nor/>
                        </m:rPr>
                        <a:rPr lang="en-US" i="0">
                          <a:solidFill>
                            <a:srgbClr val="000000"/>
                          </a:solidFill>
                          <a:latin typeface="Cambria Math" panose="02040503050406030204" pitchFamily="18" charset="0"/>
                        </a:rPr>
                        <m:t>Since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You</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show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that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oMath>
                    <m:oMath xmlns:m="http://schemas.openxmlformats.org/officeDocument/2006/math">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𝑐𝑎𝑚</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−1</m:t>
                          </m:r>
                        </m:sup>
                      </m:sSup>
                    </m:oMath>
                  </m:oMathPara>
                </a14:m>
                <a:endParaRPr lang="en-US"/>
              </a:p>
            </p:txBody>
          </p:sp>
        </mc:Choice>
        <mc:Fallback xmlns="">
          <p:sp>
            <p:nvSpPr>
              <p:cNvPr id="62470" name="Object 35"/>
              <p:cNvSpPr txBox="1">
                <a:spLocks noRot="1" noChangeAspect="1" noMove="1" noResize="1" noEditPoints="1" noAdjustHandles="1" noChangeArrowheads="1" noChangeShapeType="1" noTextEdit="1"/>
              </p:cNvSpPr>
              <p:nvPr/>
            </p:nvSpPr>
            <p:spPr bwMode="auto">
              <a:xfrm>
                <a:off x="457200" y="914400"/>
                <a:ext cx="3810000" cy="3716338"/>
              </a:xfrm>
              <a:prstGeom prst="rect">
                <a:avLst/>
              </a:prstGeom>
              <a:blipFill>
                <a:blip r:embed="rId4"/>
                <a:stretch>
                  <a:fillRect/>
                </a:stretch>
              </a:blipFill>
              <a:ln>
                <a:noFill/>
              </a:ln>
            </p:spPr>
            <p:txBody>
              <a:bodyPr/>
              <a:lstStyle/>
              <a:p>
                <a:r>
                  <a:rPr lang="en-US">
                    <a:noFill/>
                  </a:rPr>
                  <a:t> </a:t>
                </a:r>
              </a:p>
            </p:txBody>
          </p:sp>
        </mc:Fallback>
      </mc:AlternateContent>
      <p:sp>
        <p:nvSpPr>
          <p:cNvPr id="62471" name="TextBox 37"/>
          <p:cNvSpPr txBox="1">
            <a:spLocks noChangeArrowheads="1"/>
          </p:cNvSpPr>
          <p:nvPr/>
        </p:nvSpPr>
        <p:spPr bwMode="auto">
          <a:xfrm>
            <a:off x="381000" y="4779963"/>
            <a:ext cx="3276600" cy="2092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400">
                <a:latin typeface="Verdana" pitchFamily="34" charset="0"/>
              </a:rPr>
              <a:t>a=0.3 %matlab demo:</a:t>
            </a:r>
          </a:p>
          <a:p>
            <a:pPr>
              <a:spcBef>
                <a:spcPct val="0"/>
              </a:spcBef>
              <a:buFontTx/>
              <a:buNone/>
            </a:pPr>
            <a:r>
              <a:rPr lang="en-US" altLang="en-US" sz="1400">
                <a:latin typeface="Verdana" pitchFamily="34" charset="0"/>
              </a:rPr>
              <a:t>Rc_pos_a=[cos(a) sin(a) 0</a:t>
            </a:r>
          </a:p>
          <a:p>
            <a:pPr>
              <a:spcBef>
                <a:spcPct val="0"/>
              </a:spcBef>
              <a:buFontTx/>
              <a:buNone/>
            </a:pPr>
            <a:r>
              <a:rPr lang="en-US" altLang="en-US" sz="1400">
                <a:latin typeface="Verdana" pitchFamily="34" charset="0"/>
              </a:rPr>
              <a:t>                 -sin(a) cos(a) 0</a:t>
            </a:r>
          </a:p>
          <a:p>
            <a:pPr>
              <a:spcBef>
                <a:spcPct val="0"/>
              </a:spcBef>
              <a:buFontTx/>
              <a:buNone/>
            </a:pPr>
            <a:r>
              <a:rPr lang="en-US" altLang="en-US" sz="1400">
                <a:latin typeface="Verdana" pitchFamily="34" charset="0"/>
              </a:rPr>
              <a:t>                  0      0      1]</a:t>
            </a:r>
          </a:p>
          <a:p>
            <a:pPr>
              <a:spcBef>
                <a:spcPct val="0"/>
              </a:spcBef>
              <a:buFontTx/>
              <a:buNone/>
            </a:pPr>
            <a:r>
              <a:rPr lang="en-US" altLang="en-US" sz="1400">
                <a:latin typeface="Verdana" pitchFamily="34" charset="0"/>
              </a:rPr>
              <a:t>Rcam=[cos(a) -sin(a) 0</a:t>
            </a:r>
          </a:p>
          <a:p>
            <a:pPr>
              <a:spcBef>
                <a:spcPct val="0"/>
              </a:spcBef>
              <a:buFontTx/>
              <a:buNone/>
            </a:pPr>
            <a:r>
              <a:rPr lang="en-US" altLang="en-US" sz="1400">
                <a:latin typeface="Verdana" pitchFamily="34" charset="0"/>
              </a:rPr>
              <a:t>            sin(a) cos(a) 0</a:t>
            </a:r>
          </a:p>
          <a:p>
            <a:pPr>
              <a:spcBef>
                <a:spcPct val="0"/>
              </a:spcBef>
              <a:buFontTx/>
              <a:buNone/>
            </a:pPr>
            <a:r>
              <a:rPr lang="en-US" altLang="en-US" sz="1400">
                <a:latin typeface="Verdana" pitchFamily="34" charset="0"/>
              </a:rPr>
              <a:t>            0      0      1]</a:t>
            </a:r>
          </a:p>
          <a:p>
            <a:pPr>
              <a:spcBef>
                <a:spcPct val="0"/>
              </a:spcBef>
              <a:buFontTx/>
              <a:buNone/>
            </a:pPr>
            <a:r>
              <a:rPr lang="en-US" altLang="en-US" sz="1400">
                <a:latin typeface="Verdana" pitchFamily="34" charset="0"/>
              </a:rPr>
              <a:t>Rc_pos_a*Rcam %it is I3</a:t>
            </a:r>
          </a:p>
          <a:p>
            <a:pPr>
              <a:spcBef>
                <a:spcPct val="0"/>
              </a:spcBef>
              <a:buFontTx/>
              <a:buNone/>
            </a:pPr>
            <a:endParaRPr lang="en-US" altLang="en-US" sz="1800">
              <a:latin typeface="Verdana" pitchFamily="34" charset="0"/>
            </a:endParaRPr>
          </a:p>
        </p:txBody>
      </p:sp>
      <p:cxnSp>
        <p:nvCxnSpPr>
          <p:cNvPr id="42" name="Straight Arrow Connector 41"/>
          <p:cNvCxnSpPr/>
          <p:nvPr/>
        </p:nvCxnSpPr>
        <p:spPr>
          <a:xfrm>
            <a:off x="5538788" y="4456113"/>
            <a:ext cx="2779712" cy="12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38788" y="4464050"/>
            <a:ext cx="1587" cy="1868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538788" y="4456113"/>
            <a:ext cx="1625600" cy="1876425"/>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551488" y="3562350"/>
            <a:ext cx="1035050" cy="919163"/>
          </a:xfrm>
          <a:prstGeom prst="straightConnector1">
            <a:avLst/>
          </a:prstGeom>
          <a:ln w="38100" cmpd="dbl">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597525" y="5046663"/>
            <a:ext cx="384175" cy="182562"/>
          </a:xfrm>
          <a:custGeom>
            <a:avLst/>
            <a:gdLst>
              <a:gd name="connsiteX0" fmla="*/ 0 w 130628"/>
              <a:gd name="connsiteY0" fmla="*/ 70338 h 77106"/>
              <a:gd name="connsiteX1" fmla="*/ 90435 w 130628"/>
              <a:gd name="connsiteY1" fmla="*/ 70338 h 77106"/>
              <a:gd name="connsiteX2" fmla="*/ 130628 w 130628"/>
              <a:gd name="connsiteY2" fmla="*/ 0 h 77106"/>
            </a:gdLst>
            <a:ahLst/>
            <a:cxnLst>
              <a:cxn ang="0">
                <a:pos x="connsiteX0" y="connsiteY0"/>
              </a:cxn>
              <a:cxn ang="0">
                <a:pos x="connsiteX1" y="connsiteY1"/>
              </a:cxn>
              <a:cxn ang="0">
                <a:pos x="connsiteX2" y="connsiteY2"/>
              </a:cxn>
            </a:cxnLst>
            <a:rect l="l" t="t" r="r" b="b"/>
            <a:pathLst>
              <a:path w="130628" h="77106">
                <a:moveTo>
                  <a:pt x="0" y="70338"/>
                </a:moveTo>
                <a:cubicBezTo>
                  <a:pt x="34332" y="76199"/>
                  <a:pt x="68664" y="82061"/>
                  <a:pt x="90435" y="70338"/>
                </a:cubicBezTo>
                <a:cubicBezTo>
                  <a:pt x="112206" y="58615"/>
                  <a:pt x="121417" y="29307"/>
                  <a:pt x="130628"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7" name="TextBox 28"/>
          <p:cNvSpPr txBox="1">
            <a:spLocks noChangeArrowheads="1"/>
          </p:cNvSpPr>
          <p:nvPr/>
        </p:nvSpPr>
        <p:spPr bwMode="auto">
          <a:xfrm>
            <a:off x="5672138" y="5354638"/>
            <a:ext cx="38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62478" name="TextBox 30"/>
          <p:cNvSpPr txBox="1">
            <a:spLocks noChangeArrowheads="1"/>
          </p:cNvSpPr>
          <p:nvPr/>
        </p:nvSpPr>
        <p:spPr bwMode="auto">
          <a:xfrm>
            <a:off x="5097463" y="6007100"/>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62479" name="TextBox 31"/>
          <p:cNvSpPr txBox="1">
            <a:spLocks noChangeArrowheads="1"/>
          </p:cNvSpPr>
          <p:nvPr/>
        </p:nvSpPr>
        <p:spPr bwMode="auto">
          <a:xfrm>
            <a:off x="8037513" y="4027488"/>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w</a:t>
            </a:r>
            <a:endParaRPr lang="en-US" altLang="en-US" sz="1800" i="1" baseline="-25000">
              <a:latin typeface="Verdana" pitchFamily="34" charset="0"/>
            </a:endParaRPr>
          </a:p>
        </p:txBody>
      </p:sp>
      <p:sp>
        <p:nvSpPr>
          <p:cNvPr id="62480" name="TextBox 32"/>
          <p:cNvSpPr txBox="1">
            <a:spLocks noChangeArrowheads="1"/>
          </p:cNvSpPr>
          <p:nvPr/>
        </p:nvSpPr>
        <p:spPr bwMode="auto">
          <a:xfrm>
            <a:off x="5767388" y="3562350"/>
            <a:ext cx="40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Y</a:t>
            </a:r>
            <a:r>
              <a:rPr lang="en-US" altLang="en-US" sz="1800" i="1" baseline="-25000">
                <a:latin typeface="Verdana" pitchFamily="34" charset="0"/>
                <a:sym typeface="Symbol" pitchFamily="18" charset="2"/>
              </a:rPr>
              <a:t>c</a:t>
            </a:r>
            <a:endParaRPr lang="en-US" altLang="en-US" sz="1800" i="1" baseline="-25000">
              <a:latin typeface="Verdana" pitchFamily="34" charset="0"/>
            </a:endParaRPr>
          </a:p>
        </p:txBody>
      </p:sp>
      <p:sp>
        <p:nvSpPr>
          <p:cNvPr id="52" name="Freeform 51"/>
          <p:cNvSpPr/>
          <p:nvPr/>
        </p:nvSpPr>
        <p:spPr>
          <a:xfrm>
            <a:off x="6399213" y="3932238"/>
            <a:ext cx="174625" cy="422275"/>
          </a:xfrm>
          <a:custGeom>
            <a:avLst/>
            <a:gdLst>
              <a:gd name="connsiteX0" fmla="*/ 10048 w 73243"/>
              <a:gd name="connsiteY0" fmla="*/ 211015 h 211015"/>
              <a:gd name="connsiteX1" fmla="*/ 70338 w 73243"/>
              <a:gd name="connsiteY1" fmla="*/ 110532 h 211015"/>
              <a:gd name="connsiteX2" fmla="*/ 60290 w 73243"/>
              <a:gd name="connsiteY2" fmla="*/ 40193 h 211015"/>
              <a:gd name="connsiteX3" fmla="*/ 30145 w 73243"/>
              <a:gd name="connsiteY3" fmla="*/ 10048 h 211015"/>
              <a:gd name="connsiteX4" fmla="*/ 0 w 73243"/>
              <a:gd name="connsiteY4" fmla="*/ 0 h 21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43" h="211015">
                <a:moveTo>
                  <a:pt x="10048" y="211015"/>
                </a:moveTo>
                <a:cubicBezTo>
                  <a:pt x="36006" y="175008"/>
                  <a:pt x="61964" y="139002"/>
                  <a:pt x="70338" y="110532"/>
                </a:cubicBezTo>
                <a:cubicBezTo>
                  <a:pt x="78712" y="82062"/>
                  <a:pt x="66989" y="56940"/>
                  <a:pt x="60290" y="40193"/>
                </a:cubicBezTo>
                <a:cubicBezTo>
                  <a:pt x="53591" y="23446"/>
                  <a:pt x="40193" y="16747"/>
                  <a:pt x="30145" y="10048"/>
                </a:cubicBezTo>
                <a:cubicBezTo>
                  <a:pt x="20097" y="3349"/>
                  <a:pt x="10048" y="1674"/>
                  <a:pt x="0"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82" name="TextBox 35"/>
          <p:cNvSpPr txBox="1">
            <a:spLocks noChangeArrowheads="1"/>
          </p:cNvSpPr>
          <p:nvPr/>
        </p:nvSpPr>
        <p:spPr bwMode="auto">
          <a:xfrm>
            <a:off x="6778625" y="3989388"/>
            <a:ext cx="38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sym typeface="Symbol" pitchFamily="18" charset="2"/>
              </a:rPr>
              <a:t></a:t>
            </a:r>
            <a:r>
              <a:rPr lang="en-US" altLang="en-US" sz="1800" baseline="-25000">
                <a:latin typeface="Verdana" pitchFamily="34" charset="0"/>
                <a:sym typeface="Symbol" pitchFamily="18" charset="2"/>
              </a:rPr>
              <a:t>z</a:t>
            </a:r>
            <a:endParaRPr lang="en-US" altLang="en-US" sz="1800" baseline="-25000">
              <a:latin typeface="Verdana" pitchFamily="34" charset="0"/>
            </a:endParaRPr>
          </a:p>
        </p:txBody>
      </p:sp>
      <p:sp>
        <p:nvSpPr>
          <p:cNvPr id="54" name="Oval 53"/>
          <p:cNvSpPr/>
          <p:nvPr/>
        </p:nvSpPr>
        <p:spPr>
          <a:xfrm>
            <a:off x="5443538" y="4375150"/>
            <a:ext cx="153987" cy="182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62484" name="TextBox 32"/>
          <p:cNvSpPr txBox="1">
            <a:spLocks noChangeArrowheads="1"/>
          </p:cNvSpPr>
          <p:nvPr/>
        </p:nvSpPr>
        <p:spPr bwMode="auto">
          <a:xfrm>
            <a:off x="6951663" y="5826125"/>
            <a:ext cx="42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sym typeface="Symbol" pitchFamily="18" charset="2"/>
              </a:rPr>
              <a:t>X</a:t>
            </a:r>
            <a:r>
              <a:rPr lang="en-US" altLang="en-US" sz="1800" i="1" baseline="-25000">
                <a:latin typeface="Verdana" pitchFamily="34" charset="0"/>
                <a:sym typeface="Symbol" pitchFamily="18" charset="2"/>
              </a:rPr>
              <a:t>c</a:t>
            </a:r>
            <a:endParaRPr lang="en-US" altLang="en-US" sz="1800" i="1" baseline="-25000">
              <a:latin typeface="Verdana" pitchFamily="34" charset="0"/>
            </a:endParaRPr>
          </a:p>
        </p:txBody>
      </p:sp>
      <p:sp>
        <p:nvSpPr>
          <p:cNvPr id="62485" name="TextBox 39"/>
          <p:cNvSpPr txBox="1">
            <a:spLocks noChangeArrowheads="1"/>
          </p:cNvSpPr>
          <p:nvPr/>
        </p:nvSpPr>
        <p:spPr bwMode="auto">
          <a:xfrm>
            <a:off x="4606925" y="838200"/>
            <a:ext cx="4343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000">
                <a:latin typeface="Verdana" pitchFamily="34" charset="0"/>
              </a:rPr>
              <a:t>We can think of R</a:t>
            </a:r>
            <a:r>
              <a:rPr lang="en-US" altLang="en-US" sz="2000" baseline="-25000">
                <a:latin typeface="Verdana" pitchFamily="34" charset="0"/>
              </a:rPr>
              <a:t>cam</a:t>
            </a:r>
            <a:r>
              <a:rPr lang="en-US" altLang="en-US" sz="2000">
                <a:latin typeface="Verdana" pitchFamily="34" charset="0"/>
              </a:rPr>
              <a:t>(</a:t>
            </a:r>
            <a:r>
              <a:rPr lang="en-US" altLang="en-US" sz="2000">
                <a:latin typeface="Verdana" pitchFamily="34" charset="0"/>
                <a:sym typeface="Symbol" pitchFamily="18" charset="2"/>
              </a:rPr>
              <a:t></a:t>
            </a:r>
            <a:r>
              <a:rPr lang="en-US" altLang="en-US" sz="2000" baseline="-25000">
                <a:latin typeface="Verdana" pitchFamily="34" charset="0"/>
                <a:sym typeface="Symbol" pitchFamily="18" charset="2"/>
              </a:rPr>
              <a:t>Z</a:t>
            </a:r>
            <a:r>
              <a:rPr lang="en-US" altLang="en-US" sz="2000">
                <a:latin typeface="Verdana" pitchFamily="34" charset="0"/>
              </a:rPr>
              <a:t>)rotates the camera pointing to Yw in the world coordinate system to a new direction of Yc. Using the result of vector rotation described in the last slide we can show that R</a:t>
            </a:r>
            <a:r>
              <a:rPr lang="en-US" altLang="en-US" sz="2000" baseline="-25000">
                <a:latin typeface="Verdana" pitchFamily="34" charset="0"/>
              </a:rPr>
              <a:t>cam</a:t>
            </a:r>
            <a:r>
              <a:rPr lang="en-US" altLang="en-US" sz="2000">
                <a:latin typeface="Verdana" pitchFamily="34" charset="0"/>
              </a:rPr>
              <a:t>(</a:t>
            </a:r>
            <a:r>
              <a:rPr lang="en-US" altLang="en-US" sz="2000">
                <a:latin typeface="Verdana" pitchFamily="34" charset="0"/>
                <a:sym typeface="Symbol" pitchFamily="18" charset="2"/>
              </a:rPr>
              <a:t></a:t>
            </a:r>
            <a:r>
              <a:rPr lang="en-US" altLang="en-US" sz="2000" baseline="-25000">
                <a:latin typeface="Verdana" pitchFamily="34" charset="0"/>
                <a:sym typeface="Symbol" pitchFamily="18" charset="2"/>
              </a:rPr>
              <a:t>Z</a:t>
            </a:r>
            <a:r>
              <a:rPr lang="en-US" altLang="en-US" sz="2000">
                <a:latin typeface="Verdana" pitchFamily="34" charset="0"/>
              </a:rPr>
              <a:t>)=Rc(</a:t>
            </a:r>
            <a:r>
              <a:rPr lang="en-US" altLang="en-US" sz="2000">
                <a:latin typeface="Verdana" pitchFamily="34" charset="0"/>
                <a:sym typeface="Symbol" pitchFamily="18" charset="2"/>
              </a:rPr>
              <a:t></a:t>
            </a:r>
            <a:r>
              <a:rPr lang="en-US" altLang="en-US" sz="2000" baseline="-25000">
                <a:latin typeface="Verdana" pitchFamily="34" charset="0"/>
                <a:sym typeface="Symbol" pitchFamily="18" charset="2"/>
              </a:rPr>
              <a:t>Z</a:t>
            </a:r>
            <a:r>
              <a:rPr lang="en-US" altLang="en-US" sz="2000">
                <a:latin typeface="Verdana" pitchFamily="34" charset="0"/>
              </a:rPr>
              <a:t>)</a:t>
            </a:r>
            <a:r>
              <a:rPr lang="en-US" altLang="en-US" sz="2000" baseline="30000">
                <a:latin typeface="Verdana" pitchFamily="34" charset="0"/>
              </a:rPr>
              <a:t>-1</a:t>
            </a:r>
            <a:r>
              <a:rPr lang="en-US" altLang="en-US" sz="2000">
                <a:latin typeface="Verdana" pitchFamily="34" charset="0"/>
              </a:rPr>
              <a:t> </a:t>
            </a:r>
          </a:p>
          <a:p>
            <a:pPr>
              <a:spcBef>
                <a:spcPct val="0"/>
              </a:spcBef>
              <a:buFontTx/>
              <a:buNone/>
            </a:pPr>
            <a:endParaRPr lang="en-US" altLang="en-US" sz="1800">
              <a:latin typeface="Verdana" pitchFamily="34" charset="0"/>
            </a:endParaRPr>
          </a:p>
        </p:txBody>
      </p:sp>
      <p:sp>
        <p:nvSpPr>
          <p:cNvPr id="62486" name="TextBox 22"/>
          <p:cNvSpPr txBox="1">
            <a:spLocks noChangeArrowheads="1"/>
          </p:cNvSpPr>
          <p:nvPr/>
        </p:nvSpPr>
        <p:spPr bwMode="auto">
          <a:xfrm>
            <a:off x="4495800" y="3079750"/>
            <a:ext cx="456247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(Note R</a:t>
            </a:r>
            <a:r>
              <a:rPr lang="en-US" altLang="en-US" sz="1800" baseline="30000">
                <a:latin typeface="Verdana" pitchFamily="34" charset="0"/>
              </a:rPr>
              <a:t>-1</a:t>
            </a:r>
            <a:r>
              <a:rPr lang="en-US" altLang="en-US" sz="1800">
                <a:latin typeface="Verdana" pitchFamily="34" charset="0"/>
              </a:rPr>
              <a:t>=R</a:t>
            </a:r>
            <a:r>
              <a:rPr lang="en-US" altLang="en-US" sz="1800" baseline="30000">
                <a:latin typeface="Verdana" pitchFamily="34" charset="0"/>
              </a:rPr>
              <a:t>T</a:t>
            </a:r>
            <a:r>
              <a:rPr lang="en-US" altLang="en-US" sz="1800">
                <a:latin typeface="Verdana" pitchFamily="34" charset="0"/>
              </a:rPr>
              <a:t> for rotation matrices R.)</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92</a:t>
            </a:fld>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914400"/>
            <a:ext cx="8229600" cy="1143000"/>
          </a:xfrm>
        </p:spPr>
        <p:txBody>
          <a:bodyPr/>
          <a:lstStyle/>
          <a:p>
            <a:r>
              <a:rPr lang="en-US" altLang="en-US" sz="2400" u="sng">
                <a:ea typeface="新細明體" pitchFamily="18" charset="-120"/>
              </a:rPr>
              <a:t>This slide is shown earlier</a:t>
            </a:r>
            <a:br>
              <a:rPr lang="en-US" altLang="en-US" sz="2400" u="sng">
                <a:ea typeface="新細明體" pitchFamily="18" charset="-120"/>
              </a:rPr>
            </a:br>
            <a:r>
              <a:rPr lang="en-US" altLang="en-US" sz="2400" u="sng">
                <a:ea typeface="新細明體" pitchFamily="18" charset="-120"/>
              </a:rPr>
              <a:t>c</a:t>
            </a:r>
            <a:r>
              <a:rPr lang="en-US" altLang="en-US" sz="2400">
                <a:ea typeface="新細明體" pitchFamily="18" charset="-120"/>
              </a:rPr>
              <a:t>ombine rotations in 3 axes:</a:t>
            </a:r>
            <a:br>
              <a:rPr lang="en-US" altLang="en-US" sz="2400">
                <a:ea typeface="新細明體" pitchFamily="18" charset="-120"/>
              </a:rPr>
            </a:br>
            <a:r>
              <a:rPr lang="en-US" altLang="en-US" sz="2400">
                <a:ea typeface="新細明體" pitchFamily="18" charset="-120"/>
              </a:rPr>
              <a:t>The camera has rotated </a:t>
            </a:r>
            <a:r>
              <a:rPr lang="en-US" altLang="en-US" sz="2400" i="1">
                <a:ea typeface="新細明體" pitchFamily="18" charset="-120"/>
              </a:rPr>
              <a:t>(</a:t>
            </a:r>
            <a:r>
              <a:rPr lang="en-US" altLang="en-US" sz="2400" i="1">
                <a:ea typeface="新細明體" pitchFamily="18" charset="-120"/>
                <a:sym typeface="Symbol" pitchFamily="18" charset="2"/>
              </a:rPr>
              <a:t>x, y, z</a:t>
            </a:r>
            <a:r>
              <a:rPr lang="en-US" altLang="en-US" sz="2400">
                <a:ea typeface="新細明體" pitchFamily="18" charset="-120"/>
                <a:sym typeface="Symbol" pitchFamily="18" charset="2"/>
              </a:rPr>
              <a:t>), </a:t>
            </a:r>
            <a:r>
              <a:rPr lang="en-US" altLang="en-US" sz="2400" i="1">
                <a:ea typeface="新細明體" pitchFamily="18" charset="-120"/>
                <a:sym typeface="Symbol" pitchFamily="18" charset="2"/>
              </a:rPr>
              <a:t>Rc</a:t>
            </a:r>
            <a:r>
              <a:rPr lang="en-US" altLang="en-US" sz="2400">
                <a:ea typeface="新細明體" pitchFamily="18" charset="-120"/>
                <a:sym typeface="Symbol" pitchFamily="18" charset="2"/>
              </a:rPr>
              <a:t> brings a vector in world coordinates to the camera coordinates</a:t>
            </a:r>
            <a:r>
              <a:rPr lang="en-US" altLang="en-US" sz="2400">
                <a:ea typeface="新細明體" pitchFamily="18" charset="-120"/>
              </a:rPr>
              <a:t>  </a:t>
            </a:r>
          </a:p>
        </p:txBody>
      </p:sp>
      <p:sp>
        <p:nvSpPr>
          <p:cNvPr id="63491" name="Content Placeholder 2"/>
          <p:cNvSpPr>
            <a:spLocks noGrp="1"/>
          </p:cNvSpPr>
          <p:nvPr>
            <p:ph idx="1"/>
          </p:nvPr>
        </p:nvSpPr>
        <p:spPr>
          <a:xfrm>
            <a:off x="6705600" y="6248400"/>
            <a:ext cx="1219200" cy="334963"/>
          </a:xfrm>
        </p:spPr>
        <p:txBody>
          <a:bodyPr/>
          <a:lstStyle/>
          <a:p>
            <a:r>
              <a:rPr lang="en-US" altLang="en-US">
                <a:ea typeface="新細明體" pitchFamily="18" charset="-120"/>
              </a:rPr>
              <a:t> </a:t>
            </a:r>
          </a:p>
        </p:txBody>
      </p:sp>
      <mc:AlternateContent xmlns:mc="http://schemas.openxmlformats.org/markup-compatibility/2006" xmlns:a14="http://schemas.microsoft.com/office/drawing/2010/main">
        <mc:Choice Requires="a14">
          <p:sp>
            <p:nvSpPr>
              <p:cNvPr id="63494" name="Object 5"/>
              <p:cNvSpPr txBox="1"/>
              <p:nvPr/>
            </p:nvSpPr>
            <p:spPr bwMode="auto">
              <a:xfrm>
                <a:off x="76200" y="2133600"/>
                <a:ext cx="8766175" cy="4114800"/>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smtClean="0">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dirty="0"/>
              </a:p>
            </p:txBody>
          </p:sp>
        </mc:Choice>
        <mc:Fallback xmlns="">
          <p:sp>
            <p:nvSpPr>
              <p:cNvPr id="63494" name="Object 5"/>
              <p:cNvSpPr txBox="1">
                <a:spLocks noRot="1" noChangeAspect="1" noMove="1" noResize="1" noEditPoints="1" noAdjustHandles="1" noChangeArrowheads="1" noChangeShapeType="1" noTextEdit="1"/>
              </p:cNvSpPr>
              <p:nvPr/>
            </p:nvSpPr>
            <p:spPr bwMode="auto">
              <a:xfrm>
                <a:off x="76200" y="2133600"/>
                <a:ext cx="8766175" cy="4114800"/>
              </a:xfrm>
              <a:prstGeom prst="rect">
                <a:avLst/>
              </a:prstGeom>
              <a:blipFill>
                <a:blip r:embed="rId3"/>
                <a:stretch>
                  <a:fillRect/>
                </a:stretch>
              </a:blipFill>
              <a:ln>
                <a:noFill/>
              </a:ln>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93</a:t>
            </a:fld>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3400" y="33338"/>
            <a:ext cx="8229600" cy="1143000"/>
          </a:xfrm>
        </p:spPr>
        <p:txBody>
          <a:bodyPr/>
          <a:lstStyle/>
          <a:p>
            <a:pPr algn="l"/>
            <a:r>
              <a:rPr lang="en-US" altLang="en-US" sz="2400">
                <a:ea typeface="新細明體" pitchFamily="18" charset="-120"/>
              </a:rPr>
              <a:t>Rc=Rc_xyz, Here we use Rc_zyx (rotate x –axis first, then y the z)</a:t>
            </a:r>
            <a:br>
              <a:rPr lang="en-US" altLang="en-US" sz="2400">
                <a:ea typeface="新細明體" pitchFamily="18" charset="-120"/>
              </a:rPr>
            </a:br>
            <a:r>
              <a:rPr lang="en-US" altLang="en-US" sz="2400">
                <a:ea typeface="新細明體" pitchFamily="18" charset="-120"/>
              </a:rPr>
              <a:t>Here we show Rc_zyx, and Inverse(Rc_zyx)</a:t>
            </a:r>
          </a:p>
        </p:txBody>
      </p:sp>
      <p:sp>
        <p:nvSpPr>
          <p:cNvPr id="64515" name="Content Placeholder 2"/>
          <p:cNvSpPr>
            <a:spLocks noGrp="1"/>
          </p:cNvSpPr>
          <p:nvPr>
            <p:ph idx="1"/>
          </p:nvPr>
        </p:nvSpPr>
        <p:spPr>
          <a:xfrm>
            <a:off x="228600" y="990600"/>
            <a:ext cx="8839200" cy="4525963"/>
          </a:xfrm>
        </p:spPr>
        <p:txBody>
          <a:bodyPr/>
          <a:lstStyle/>
          <a:p>
            <a:r>
              <a:rPr lang="en-US" altLang="en-US" sz="2000">
                <a:ea typeface="新細明體" pitchFamily="18" charset="-120"/>
              </a:rPr>
              <a:t>If we need Rc_zyx (rotate against x-axis first) which is the coordinate change rotation matrix </a:t>
            </a:r>
          </a:p>
          <a:p>
            <a:r>
              <a:rPr lang="en-US" altLang="en-US" sz="2000">
                <a:ea typeface="新細明體" pitchFamily="18" charset="-120"/>
              </a:rPr>
              <a:t>and (Rc_zyx)</a:t>
            </a:r>
            <a:r>
              <a:rPr lang="en-US" altLang="en-US" sz="2000" baseline="30000">
                <a:ea typeface="新細明體" pitchFamily="18" charset="-120"/>
              </a:rPr>
              <a:t>-1 </a:t>
            </a:r>
            <a:r>
              <a:rPr lang="en-US" altLang="en-US" sz="2000">
                <a:ea typeface="新細明體" pitchFamily="18" charset="-120"/>
              </a:rPr>
              <a:t>is the camera motion rotation matrix (proved in previous slides, around p39) (Note R</a:t>
            </a:r>
            <a:r>
              <a:rPr lang="en-US" altLang="en-US" sz="2000" baseline="30000">
                <a:ea typeface="新細明體" pitchFamily="18" charset="-120"/>
              </a:rPr>
              <a:t>-1</a:t>
            </a:r>
            <a:r>
              <a:rPr lang="en-US" altLang="en-US" sz="2000">
                <a:ea typeface="新細明體" pitchFamily="18" charset="-120"/>
              </a:rPr>
              <a:t>=R</a:t>
            </a:r>
            <a:r>
              <a:rPr lang="en-US" altLang="en-US" sz="2000" baseline="30000">
                <a:ea typeface="新細明體" pitchFamily="18" charset="-120"/>
              </a:rPr>
              <a:t>T</a:t>
            </a:r>
            <a:r>
              <a:rPr lang="en-US" altLang="en-US" sz="2000">
                <a:ea typeface="新細明體" pitchFamily="18" charset="-120"/>
              </a:rPr>
              <a:t> for rotation matrices R.)</a:t>
            </a:r>
          </a:p>
          <a:p>
            <a:r>
              <a:rPr lang="en-US" altLang="en-US" sz="2000">
                <a:ea typeface="新細明體" pitchFamily="18" charset="-120"/>
              </a:rPr>
              <a:t>This (Rc_zyx)</a:t>
            </a:r>
            <a:r>
              <a:rPr lang="en-US" altLang="en-US" sz="2000" baseline="30000">
                <a:ea typeface="新細明體" pitchFamily="18" charset="-120"/>
              </a:rPr>
              <a:t>-1 </a:t>
            </a:r>
            <a:r>
              <a:rPr lang="en-US" altLang="en-US" sz="2000">
                <a:ea typeface="新細明體" pitchFamily="18" charset="-120"/>
              </a:rPr>
              <a:t>is the rotation matrix used in P333 of Intro. Techno. For 3-D comp. vision by Trucco and verri.</a:t>
            </a:r>
          </a:p>
        </p:txBody>
      </p:sp>
      <mc:AlternateContent xmlns:mc="http://schemas.openxmlformats.org/markup-compatibility/2006" xmlns:a14="http://schemas.microsoft.com/office/drawing/2010/main">
        <mc:Choice Requires="a14">
          <p:sp>
            <p:nvSpPr>
              <p:cNvPr id="64518" name="Object 5"/>
              <p:cNvSpPr txBox="1"/>
              <p:nvPr/>
            </p:nvSpPr>
            <p:spPr bwMode="auto">
              <a:xfrm>
                <a:off x="152400" y="3048000"/>
                <a:ext cx="8991600" cy="3386138"/>
              </a:xfrm>
              <a:prstGeom prst="rect">
                <a:avLst/>
              </a:prstGeom>
              <a:noFill/>
              <a:ln w="9525">
                <a:solidFill>
                  <a:schemeClr val="accent1"/>
                </a:solidFill>
                <a:miter lim="800000"/>
                <a:headEnd/>
                <a:tailEnd/>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𝑧𝑦𝑥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e>
                            </m:mr>
                          </m:m>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e>
                            </m:mr>
                          </m:m>
                        </m:e>
                      </m:d>
                    </m:oMath>
                    <m:oMath xmlns:m="http://schemas.openxmlformats.org/officeDocument/2006/math">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𝑧𝑦𝑥</m:t>
                              </m:r>
                            </m:sub>
                          </m:sSub>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𝑧</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b="0" i="1" smtClean="0">
                                      <a:solidFill>
                                        <a:srgbClr val="000000"/>
                                      </a:solidFill>
                                      <a:latin typeface="Cambria Math" panose="02040503050406030204" pitchFamily="18" charset="0"/>
                                    </a:rPr>
                                    <m:t>𝑐</m:t>
                                  </m:r>
                                  <m:r>
                                    <a:rPr lang="en-US" b="0" i="1" smtClean="0">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sub>
                              </m:sSub>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oMath>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e>
                              <m:e>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mr>
                            <m:m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𝑧</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e>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𝑥</m:t>
                                            </m:r>
                                          </m:sub>
                                        </m:sSub>
                                      </m:e>
                                    </m:d>
                                  </m:e>
                                </m:fun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𝑦</m:t>
                                            </m:r>
                                          </m:sub>
                                        </m:sSub>
                                      </m:e>
                                    </m:d>
                                  </m:e>
                                </m:func>
                              </m:e>
                            </m:mr>
                          </m:m>
                        </m:e>
                      </m:d>
                    </m:oMath>
                    <m:oMath xmlns:m="http://schemas.openxmlformats.org/officeDocument/2006/math">
                      <m:r>
                        <m:rPr>
                          <m:nor/>
                        </m:rPr>
                        <a:rPr lang="en-US" i="0">
                          <a:solidFill>
                            <a:srgbClr val="000000"/>
                          </a:solidFill>
                          <a:latin typeface="Cambria Math" panose="02040503050406030204" pitchFamily="18" charset="0"/>
                        </a:rPr>
                        <m:t>See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m:t>
                      </m:r>
                      <m:r>
                        <m:rPr>
                          <m:nor/>
                        </m:rPr>
                        <a:rPr lang="en-US" i="0">
                          <a:solidFill>
                            <a:srgbClr val="000000"/>
                          </a:solidFill>
                          <a:latin typeface="Cambria Math" panose="02040503050406030204" pitchFamily="18" charset="0"/>
                        </a:rPr>
                        <m:t>333 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𝐼𝑛𝑡𝑟𝑜𝑑𝑢𝑐𝑡𝑜𝑟𝑦</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𝑇𝑒𝑐h𝑛𝑞𝑢𝑒𝑠</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𝑓𝑜𝑟</m:t>
                      </m:r>
                      <m:r>
                        <a:rPr lang="en-US" i="1">
                          <a:solidFill>
                            <a:srgbClr val="000000"/>
                          </a:solidFill>
                          <a:latin typeface="Cambria Math" panose="02040503050406030204" pitchFamily="18" charset="0"/>
                        </a:rPr>
                        <m:t> 3−</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𝑐𝑜𝑚𝑝𝑢𝑡𝑒𝑟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𝑉𝑖𝑠𝑖𝑜𝑛</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Trucco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Verri</m:t>
                      </m:r>
                    </m:oMath>
                  </m:oMathPara>
                </a14:m>
                <a:endParaRPr lang="en-US" dirty="0"/>
              </a:p>
            </p:txBody>
          </p:sp>
        </mc:Choice>
        <mc:Fallback xmlns="">
          <p:sp>
            <p:nvSpPr>
              <p:cNvPr id="64518" name="Object 5"/>
              <p:cNvSpPr txBox="1">
                <a:spLocks noRot="1" noChangeAspect="1" noMove="1" noResize="1" noEditPoints="1" noAdjustHandles="1" noChangeArrowheads="1" noChangeShapeType="1" noTextEdit="1"/>
              </p:cNvSpPr>
              <p:nvPr/>
            </p:nvSpPr>
            <p:spPr bwMode="auto">
              <a:xfrm>
                <a:off x="152400" y="3048000"/>
                <a:ext cx="8991600" cy="3386138"/>
              </a:xfrm>
              <a:prstGeom prst="rect">
                <a:avLst/>
              </a:prstGeom>
              <a:blipFill>
                <a:blip r:embed="rId3"/>
                <a:stretch>
                  <a:fillRect/>
                </a:stretch>
              </a:blipFill>
              <a:ln w="9525">
                <a:solidFill>
                  <a:schemeClr val="accent1"/>
                </a:solidFill>
                <a:miter lim="800000"/>
                <a:headEnd/>
                <a:tailEnd/>
              </a:ln>
            </p:spPr>
            <p:txBody>
              <a:bodyPr/>
              <a:lstStyle/>
              <a:p>
                <a:r>
                  <a:rPr lang="en-US">
                    <a:noFill/>
                  </a:rPr>
                  <a:t> </a:t>
                </a:r>
              </a:p>
            </p:txBody>
          </p:sp>
        </mc:Fallback>
      </mc:AlternateContent>
      <p:sp>
        <p:nvSpPr>
          <p:cNvPr id="64519" name="TextBox 2"/>
          <p:cNvSpPr txBox="1">
            <a:spLocks noChangeArrowheads="1"/>
          </p:cNvSpPr>
          <p:nvPr/>
        </p:nvSpPr>
        <p:spPr bwMode="auto">
          <a:xfrm>
            <a:off x="4419600" y="2667000"/>
            <a:ext cx="456247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(Note R</a:t>
            </a:r>
            <a:r>
              <a:rPr lang="en-US" altLang="en-US" sz="1800" baseline="30000">
                <a:latin typeface="Verdana" pitchFamily="34" charset="0"/>
              </a:rPr>
              <a:t>-1</a:t>
            </a:r>
            <a:r>
              <a:rPr lang="en-US" altLang="en-US" sz="1800">
                <a:latin typeface="Verdana" pitchFamily="34" charset="0"/>
              </a:rPr>
              <a:t>=R</a:t>
            </a:r>
            <a:r>
              <a:rPr lang="en-US" altLang="en-US" sz="1800" baseline="30000">
                <a:latin typeface="Verdana" pitchFamily="34" charset="0"/>
              </a:rPr>
              <a:t>T</a:t>
            </a:r>
            <a:r>
              <a:rPr lang="en-US" altLang="en-US" sz="1800">
                <a:latin typeface="Verdana" pitchFamily="34" charset="0"/>
              </a:rPr>
              <a:t> for rotation matrices R.)</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94</a:t>
            </a:fld>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a:ea typeface="新細明體" pitchFamily="18" charset="-120"/>
              </a:rPr>
              <a:t> </a:t>
            </a:r>
          </a:p>
        </p:txBody>
      </p:sp>
      <p:sp>
        <p:nvSpPr>
          <p:cNvPr id="65539" name="Content Placeholder 2"/>
          <p:cNvSpPr>
            <a:spLocks noGrp="1"/>
          </p:cNvSpPr>
          <p:nvPr>
            <p:ph sz="half" idx="1"/>
          </p:nvPr>
        </p:nvSpPr>
        <p:spPr>
          <a:xfrm>
            <a:off x="533400" y="0"/>
            <a:ext cx="4191000" cy="6248400"/>
          </a:xfrm>
        </p:spPr>
        <p:txBody>
          <a:bodyPr/>
          <a:lstStyle/>
          <a:p>
            <a:r>
              <a:rPr lang="en-US" sz="1800" dirty="0" err="1"/>
              <a:t>syms</a:t>
            </a:r>
            <a:r>
              <a:rPr lang="en-US" sz="1800" dirty="0"/>
              <a:t> </a:t>
            </a:r>
            <a:r>
              <a:rPr lang="en-US" sz="1800" dirty="0" err="1"/>
              <a:t>an_x</a:t>
            </a:r>
            <a:r>
              <a:rPr lang="en-US" sz="1800" dirty="0"/>
              <a:t> </a:t>
            </a:r>
            <a:r>
              <a:rPr lang="en-US" sz="1800" dirty="0" err="1"/>
              <a:t>an_y</a:t>
            </a:r>
            <a:r>
              <a:rPr lang="en-US" sz="1800" dirty="0"/>
              <a:t> </a:t>
            </a:r>
            <a:r>
              <a:rPr lang="en-US" sz="1800" dirty="0" err="1"/>
              <a:t>an_z</a:t>
            </a:r>
            <a:endParaRPr lang="en-US" sz="1800" dirty="0"/>
          </a:p>
          <a:p>
            <a:r>
              <a:rPr lang="en-US" sz="1800" dirty="0"/>
              <a:t>%- demo to show relation between </a:t>
            </a:r>
          </a:p>
          <a:p>
            <a:r>
              <a:rPr lang="en-US" sz="1800" dirty="0"/>
              <a:t>% ---</a:t>
            </a:r>
            <a:r>
              <a:rPr lang="en-US" sz="1800" dirty="0" err="1"/>
              <a:t>Rc</a:t>
            </a:r>
            <a:r>
              <a:rPr lang="en-US" sz="1800" dirty="0"/>
              <a:t> and its inverse-------------</a:t>
            </a:r>
          </a:p>
          <a:p>
            <a:r>
              <a:rPr lang="en-US" sz="1800" dirty="0" err="1"/>
              <a:t>Rc_z</a:t>
            </a:r>
            <a:r>
              <a:rPr lang="en-US" sz="1800" dirty="0"/>
              <a:t>=[cos(</a:t>
            </a:r>
            <a:r>
              <a:rPr lang="en-US" sz="1800" dirty="0" err="1"/>
              <a:t>an_z</a:t>
            </a:r>
            <a:r>
              <a:rPr lang="en-US" sz="1800" dirty="0"/>
              <a:t>)   sin(</a:t>
            </a:r>
            <a:r>
              <a:rPr lang="en-US" sz="1800" dirty="0" err="1"/>
              <a:t>an_z</a:t>
            </a:r>
            <a:r>
              <a:rPr lang="en-US" sz="1800" dirty="0"/>
              <a:t>)   0</a:t>
            </a:r>
          </a:p>
          <a:p>
            <a:r>
              <a:rPr lang="en-US" sz="1800" dirty="0"/>
              <a:t>    -sin(</a:t>
            </a:r>
            <a:r>
              <a:rPr lang="en-US" sz="1800" dirty="0" err="1"/>
              <a:t>an_z</a:t>
            </a:r>
            <a:r>
              <a:rPr lang="en-US" sz="1800" dirty="0"/>
              <a:t>)   cos(</a:t>
            </a:r>
            <a:r>
              <a:rPr lang="en-US" sz="1800" dirty="0" err="1"/>
              <a:t>an_z</a:t>
            </a:r>
            <a:r>
              <a:rPr lang="en-US" sz="1800" dirty="0"/>
              <a:t>)   0</a:t>
            </a:r>
          </a:p>
          <a:p>
            <a:r>
              <a:rPr lang="en-US" sz="1800" dirty="0"/>
              <a:t>    0           0           1]</a:t>
            </a:r>
          </a:p>
          <a:p>
            <a:r>
              <a:rPr lang="en-US" sz="1800" dirty="0"/>
              <a:t>%---------------------------------------</a:t>
            </a:r>
          </a:p>
          <a:p>
            <a:r>
              <a:rPr lang="en-US" sz="1800" dirty="0" err="1"/>
              <a:t>Rc_y</a:t>
            </a:r>
            <a:r>
              <a:rPr lang="en-US" sz="1800" dirty="0"/>
              <a:t>=[cos(</a:t>
            </a:r>
            <a:r>
              <a:rPr lang="en-US" sz="1800" dirty="0" err="1"/>
              <a:t>an_y</a:t>
            </a:r>
            <a:r>
              <a:rPr lang="en-US" sz="1800" dirty="0"/>
              <a:t>)   0           -sin(</a:t>
            </a:r>
            <a:r>
              <a:rPr lang="en-US" sz="1800" dirty="0" err="1"/>
              <a:t>an_y</a:t>
            </a:r>
            <a:r>
              <a:rPr lang="en-US" sz="1800" dirty="0"/>
              <a:t>)</a:t>
            </a:r>
          </a:p>
          <a:p>
            <a:r>
              <a:rPr lang="en-US" sz="1800" dirty="0"/>
              <a:t>    0        	   1           0</a:t>
            </a:r>
          </a:p>
          <a:p>
            <a:r>
              <a:rPr lang="en-US" sz="1800" dirty="0"/>
              <a:t>    sin(</a:t>
            </a:r>
            <a:r>
              <a:rPr lang="en-US" sz="1800" dirty="0" err="1"/>
              <a:t>an_y</a:t>
            </a:r>
            <a:r>
              <a:rPr lang="en-US" sz="1800" dirty="0"/>
              <a:t>)    	  0           cos(</a:t>
            </a:r>
            <a:r>
              <a:rPr lang="en-US" sz="1800" dirty="0" err="1"/>
              <a:t>an_y</a:t>
            </a:r>
            <a:r>
              <a:rPr lang="en-US" sz="1800" dirty="0"/>
              <a:t>)]</a:t>
            </a:r>
          </a:p>
          <a:p>
            <a:r>
              <a:rPr lang="en-US" sz="1800" dirty="0"/>
              <a:t>%-------------------------------------</a:t>
            </a:r>
          </a:p>
          <a:p>
            <a:r>
              <a:rPr lang="en-US" sz="1800" dirty="0" err="1"/>
              <a:t>Rc_x</a:t>
            </a:r>
            <a:r>
              <a:rPr lang="en-US" sz="1800" dirty="0"/>
              <a:t>=[1                   0            0</a:t>
            </a:r>
          </a:p>
          <a:p>
            <a:r>
              <a:rPr lang="en-US" sz="1800" dirty="0"/>
              <a:t>    0                   cos(</a:t>
            </a:r>
            <a:r>
              <a:rPr lang="en-US" sz="1800" dirty="0" err="1"/>
              <a:t>an_x</a:t>
            </a:r>
            <a:r>
              <a:rPr lang="en-US" sz="1800" dirty="0"/>
              <a:t>)   sin(</a:t>
            </a:r>
            <a:r>
              <a:rPr lang="en-US" sz="1800" dirty="0" err="1"/>
              <a:t>an_x</a:t>
            </a:r>
            <a:r>
              <a:rPr lang="en-US" sz="1800" dirty="0"/>
              <a:t>)</a:t>
            </a:r>
          </a:p>
          <a:p>
            <a:r>
              <a:rPr lang="en-US" sz="1800" dirty="0"/>
              <a:t>    0                   -sin(</a:t>
            </a:r>
            <a:r>
              <a:rPr lang="en-US" sz="1800" dirty="0" err="1"/>
              <a:t>an_x</a:t>
            </a:r>
            <a:r>
              <a:rPr lang="en-US" sz="1800" dirty="0"/>
              <a:t>)  cos(</a:t>
            </a:r>
            <a:r>
              <a:rPr lang="en-US" sz="1800" dirty="0" err="1"/>
              <a:t>an_x</a:t>
            </a:r>
            <a:r>
              <a:rPr lang="en-US" sz="1800" dirty="0"/>
              <a:t>)]</a:t>
            </a:r>
          </a:p>
          <a:p>
            <a:r>
              <a:rPr lang="en-US" sz="1800" dirty="0"/>
              <a:t>%-----------------------------------------</a:t>
            </a:r>
          </a:p>
          <a:p>
            <a:r>
              <a:rPr lang="en-US" sz="1800" dirty="0"/>
              <a:t>'This is to show the following 3 important results'</a:t>
            </a:r>
          </a:p>
          <a:p>
            <a:r>
              <a:rPr lang="en-US" sz="1800" dirty="0" err="1"/>
              <a:t>Rxyz</a:t>
            </a:r>
            <a:r>
              <a:rPr lang="en-US" sz="1800" dirty="0"/>
              <a:t>=</a:t>
            </a:r>
            <a:r>
              <a:rPr lang="en-US" sz="1800" dirty="0" err="1"/>
              <a:t>Rc_x</a:t>
            </a:r>
            <a:r>
              <a:rPr lang="en-US" sz="1800" dirty="0"/>
              <a:t>*</a:t>
            </a:r>
            <a:r>
              <a:rPr lang="en-US" sz="1800" dirty="0" err="1"/>
              <a:t>Rc_y</a:t>
            </a:r>
            <a:r>
              <a:rPr lang="en-US" sz="1800" dirty="0"/>
              <a:t>*</a:t>
            </a:r>
            <a:r>
              <a:rPr lang="en-US" sz="1800" dirty="0" err="1"/>
              <a:t>Rc_z</a:t>
            </a:r>
            <a:endParaRPr lang="en-US" sz="1800" dirty="0"/>
          </a:p>
          <a:p>
            <a:r>
              <a:rPr lang="en-US" sz="1800" dirty="0" err="1"/>
              <a:t>Rzyx</a:t>
            </a:r>
            <a:r>
              <a:rPr lang="en-US" sz="1800" dirty="0"/>
              <a:t>=</a:t>
            </a:r>
            <a:r>
              <a:rPr lang="en-US" sz="1800" dirty="0" err="1"/>
              <a:t>Rc_z</a:t>
            </a:r>
            <a:r>
              <a:rPr lang="en-US" sz="1800" dirty="0"/>
              <a:t>*</a:t>
            </a:r>
            <a:r>
              <a:rPr lang="en-US" sz="1800" dirty="0" err="1"/>
              <a:t>Rc_y</a:t>
            </a:r>
            <a:r>
              <a:rPr lang="en-US" sz="1800" dirty="0"/>
              <a:t>*</a:t>
            </a:r>
            <a:r>
              <a:rPr lang="en-US" sz="1800" dirty="0" err="1"/>
              <a:t>Rc_x</a:t>
            </a:r>
            <a:endParaRPr lang="en-US" sz="1800" dirty="0"/>
          </a:p>
          <a:p>
            <a:r>
              <a:rPr lang="en-US" sz="1800" dirty="0" err="1"/>
              <a:t>inv_Rzyx</a:t>
            </a:r>
            <a:r>
              <a:rPr lang="en-US" sz="1800" dirty="0"/>
              <a:t>=</a:t>
            </a:r>
            <a:r>
              <a:rPr lang="en-US" sz="1800" dirty="0" err="1"/>
              <a:t>inv</a:t>
            </a:r>
            <a:r>
              <a:rPr lang="en-US" sz="1800" dirty="0"/>
              <a:t>(</a:t>
            </a:r>
            <a:r>
              <a:rPr lang="en-US" sz="1800" dirty="0" err="1"/>
              <a:t>Rzyx</a:t>
            </a:r>
            <a:r>
              <a:rPr lang="en-US" sz="1800" dirty="0"/>
              <a:t>)</a:t>
            </a:r>
          </a:p>
          <a:p>
            <a:r>
              <a:rPr lang="en-US" sz="1800" dirty="0"/>
              <a:t> %</a:t>
            </a:r>
            <a:r>
              <a:rPr lang="en-US" sz="1800" dirty="0" err="1"/>
              <a:t>inv_Rzyx</a:t>
            </a:r>
            <a:r>
              <a:rPr lang="en-US" sz="1800" dirty="0"/>
              <a:t> is used in P333 of </a:t>
            </a:r>
            <a:r>
              <a:rPr lang="en-US" sz="1800" dirty="0" err="1"/>
              <a:t>Trucco</a:t>
            </a:r>
            <a:r>
              <a:rPr lang="en-US" sz="1800" dirty="0"/>
              <a:t> </a:t>
            </a:r>
          </a:p>
          <a:p>
            <a:pPr marL="0" indent="0">
              <a:buNone/>
            </a:pPr>
            <a:endParaRPr lang="en-US" sz="1200" dirty="0"/>
          </a:p>
          <a:p>
            <a:endParaRPr lang="en-US" altLang="en-US" sz="900" dirty="0">
              <a:ea typeface="新細明體" pitchFamily="18" charset="-120"/>
            </a:endParaRPr>
          </a:p>
        </p:txBody>
      </p:sp>
      <p:sp>
        <p:nvSpPr>
          <p:cNvPr id="65540" name="Content Placeholder 1"/>
          <p:cNvSpPr>
            <a:spLocks noGrp="1"/>
          </p:cNvSpPr>
          <p:nvPr>
            <p:ph sz="half" idx="2"/>
          </p:nvPr>
        </p:nvSpPr>
        <p:spPr>
          <a:xfrm>
            <a:off x="4704368" y="32208"/>
            <a:ext cx="4038600" cy="4525963"/>
          </a:xfrm>
        </p:spPr>
        <p:txBody>
          <a:bodyPr/>
          <a:lstStyle/>
          <a:p>
            <a:pPr eaLnBrk="1" hangingPunct="1"/>
            <a:r>
              <a:rPr lang="en-US" altLang="en-US" dirty="0">
                <a:ea typeface="新細明體" pitchFamily="18" charset="-120"/>
              </a:rPr>
              <a:t> </a:t>
            </a:r>
          </a:p>
        </p:txBody>
      </p:sp>
      <p:sp>
        <p:nvSpPr>
          <p:cNvPr id="2" name="Footer Placeholder 1"/>
          <p:cNvSpPr>
            <a:spLocks noGrp="1"/>
          </p:cNvSpPr>
          <p:nvPr>
            <p:ph type="ftr" sz="quarter" idx="11"/>
          </p:nvPr>
        </p:nvSpPr>
        <p:spPr/>
        <p:txBody>
          <a:bodyPr/>
          <a:lstStyle/>
          <a:p>
            <a:pPr>
              <a:defRPr/>
            </a:pPr>
            <a:r>
              <a:rPr lang="en-US"/>
              <a:t>Cameras v240117a</a:t>
            </a:r>
            <a:endParaRPr lang="en-US" dirty="0"/>
          </a:p>
        </p:txBody>
      </p:sp>
      <p:sp>
        <p:nvSpPr>
          <p:cNvPr id="4" name="Slide Number Placeholder 3"/>
          <p:cNvSpPr>
            <a:spLocks noGrp="1"/>
          </p:cNvSpPr>
          <p:nvPr>
            <p:ph type="sldNum" sz="quarter" idx="12"/>
          </p:nvPr>
        </p:nvSpPr>
        <p:spPr/>
        <p:txBody>
          <a:bodyPr/>
          <a:lstStyle/>
          <a:p>
            <a:pPr>
              <a:defRPr/>
            </a:pPr>
            <a:fld id="{DB2D4955-CAE4-47A7-891F-54C234F61286}" type="slidenum">
              <a:rPr lang="en-US" altLang="en-US" smtClean="0"/>
              <a:pPr>
                <a:defRPr/>
              </a:pPr>
              <a:t>95</a:t>
            </a:fld>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1"/>
          <p:cNvSpPr>
            <a:spLocks noGrp="1"/>
          </p:cNvSpPr>
          <p:nvPr>
            <p:ph type="title" idx="4294967295"/>
          </p:nvPr>
        </p:nvSpPr>
        <p:spPr>
          <a:xfrm>
            <a:off x="685800" y="274638"/>
            <a:ext cx="8458200" cy="1143000"/>
          </a:xfrm>
        </p:spPr>
        <p:txBody>
          <a:bodyPr/>
          <a:lstStyle/>
          <a:p>
            <a:pPr algn="l" eaLnBrk="1" hangingPunct="1"/>
            <a:r>
              <a:rPr lang="en-US" altLang="en-US" sz="2400">
                <a:ea typeface="新細明體" pitchFamily="18" charset="-120"/>
              </a:rPr>
              <a:t>%show transpose(Rc_pos_a)=Rc_neg_a and Rc_pos_a *transpose(Rc_pos_a) =I</a:t>
            </a:r>
          </a:p>
        </p:txBody>
      </p:sp>
      <p:sp>
        <p:nvSpPr>
          <p:cNvPr id="58371" name="Content Placeholder 6"/>
          <p:cNvSpPr>
            <a:spLocks noGrp="1"/>
          </p:cNvSpPr>
          <p:nvPr>
            <p:ph sz="half" idx="4294967295"/>
          </p:nvPr>
        </p:nvSpPr>
        <p:spPr>
          <a:xfrm>
            <a:off x="0" y="1219200"/>
            <a:ext cx="4876800" cy="4572000"/>
          </a:xfrm>
        </p:spPr>
        <p:txBody>
          <a:bodyPr rtlCol="0">
            <a:normAutofit fontScale="92500" lnSpcReduction="10000"/>
          </a:bodyPr>
          <a:lstStyle/>
          <a:p>
            <a:pPr eaLnBrk="1" fontAlgn="auto" hangingPunct="1">
              <a:spcAft>
                <a:spcPts val="0"/>
              </a:spcAft>
              <a:buFont typeface="Arial" pitchFamily="34" charset="0"/>
              <a:buChar char="•"/>
              <a:defRPr/>
            </a:pPr>
            <a:r>
              <a:rPr lang="en-US" sz="1800">
                <a:ea typeface="新細明體" pitchFamily="18" charset="-120"/>
              </a:rPr>
              <a:t>a=0.3 %any angle a is ok</a:t>
            </a:r>
          </a:p>
          <a:p>
            <a:pPr eaLnBrk="1" fontAlgn="auto" hangingPunct="1">
              <a:spcAft>
                <a:spcPts val="0"/>
              </a:spcAft>
              <a:buFont typeface="Arial" pitchFamily="34" charset="0"/>
              <a:buChar char="•"/>
              <a:defRPr/>
            </a:pPr>
            <a:r>
              <a:rPr lang="en-US" sz="1800">
                <a:ea typeface="新細明體" pitchFamily="18" charset="-120"/>
              </a:rPr>
              <a:t>'Rc_pos_a is '</a:t>
            </a:r>
          </a:p>
          <a:p>
            <a:pPr eaLnBrk="1" fontAlgn="auto" hangingPunct="1">
              <a:spcAft>
                <a:spcPts val="0"/>
              </a:spcAft>
              <a:buFont typeface="Arial" pitchFamily="34" charset="0"/>
              <a:buChar char="•"/>
              <a:defRPr/>
            </a:pPr>
            <a:r>
              <a:rPr lang="en-US" sz="1800">
                <a:ea typeface="新細明體" pitchFamily="18" charset="-120"/>
              </a:rPr>
              <a:t>Rc_pos_a=[cos(a) sin(a) 0</a:t>
            </a:r>
          </a:p>
          <a:p>
            <a:pPr eaLnBrk="1" fontAlgn="auto" hangingPunct="1">
              <a:spcAft>
                <a:spcPts val="0"/>
              </a:spcAft>
              <a:buFont typeface="Arial" pitchFamily="34" charset="0"/>
              <a:buChar char="•"/>
              <a:defRPr/>
            </a:pPr>
            <a:r>
              <a:rPr lang="en-US" sz="1800">
                <a:ea typeface="新細明體" pitchFamily="18" charset="-120"/>
              </a:rPr>
              <a:t>         -sin(a) cos(a) 0</a:t>
            </a:r>
          </a:p>
          <a:p>
            <a:pPr eaLnBrk="1" fontAlgn="auto" hangingPunct="1">
              <a:spcAft>
                <a:spcPts val="0"/>
              </a:spcAft>
              <a:buFont typeface="Arial" pitchFamily="34" charset="0"/>
              <a:buChar char="•"/>
              <a:defRPr/>
            </a:pPr>
            <a:r>
              <a:rPr lang="en-US" sz="1800">
                <a:ea typeface="新細明體" pitchFamily="18" charset="-120"/>
              </a:rPr>
              <a:t>          0      0      1]</a:t>
            </a:r>
          </a:p>
          <a:p>
            <a:pPr eaLnBrk="1" fontAlgn="auto" hangingPunct="1">
              <a:spcAft>
                <a:spcPts val="0"/>
              </a:spcAft>
              <a:buFont typeface="Arial" pitchFamily="34" charset="0"/>
              <a:buChar char="•"/>
              <a:defRPr/>
            </a:pPr>
            <a:r>
              <a:rPr lang="en-US" sz="1800">
                <a:ea typeface="新細明體" pitchFamily="18" charset="-120"/>
              </a:rPr>
              <a:t>'transpose (Rc_pos_a is)             '      </a:t>
            </a:r>
          </a:p>
          <a:p>
            <a:pPr eaLnBrk="1" fontAlgn="auto" hangingPunct="1">
              <a:spcAft>
                <a:spcPts val="0"/>
              </a:spcAft>
              <a:buFont typeface="Arial" pitchFamily="34" charset="0"/>
              <a:buChar char="•"/>
              <a:defRPr/>
            </a:pPr>
            <a:r>
              <a:rPr lang="en-US" sz="1800">
                <a:ea typeface="新細明體" pitchFamily="18" charset="-120"/>
              </a:rPr>
              <a:t>Rc_pos_a'</a:t>
            </a:r>
          </a:p>
          <a:p>
            <a:pPr eaLnBrk="1" fontAlgn="auto" hangingPunct="1">
              <a:spcAft>
                <a:spcPts val="0"/>
              </a:spcAft>
              <a:buFont typeface="Arial" pitchFamily="34" charset="0"/>
              <a:buChar char="•"/>
              <a:defRPr/>
            </a:pPr>
            <a:r>
              <a:rPr lang="en-US" sz="1800">
                <a:ea typeface="新細明體" pitchFamily="18" charset="-120"/>
              </a:rPr>
              <a:t>'Rc_neg_a is '</a:t>
            </a:r>
          </a:p>
          <a:p>
            <a:pPr eaLnBrk="1" fontAlgn="auto" hangingPunct="1">
              <a:spcAft>
                <a:spcPts val="0"/>
              </a:spcAft>
              <a:buFont typeface="Arial" pitchFamily="34" charset="0"/>
              <a:buChar char="•"/>
              <a:defRPr/>
            </a:pPr>
            <a:r>
              <a:rPr lang="en-US" sz="1800">
                <a:ea typeface="新細明體" pitchFamily="18" charset="-120"/>
              </a:rPr>
              <a:t>Rc_neg_a=[cos(-a) sin(-a) 0</a:t>
            </a:r>
          </a:p>
          <a:p>
            <a:pPr eaLnBrk="1" fontAlgn="auto" hangingPunct="1">
              <a:spcAft>
                <a:spcPts val="0"/>
              </a:spcAft>
              <a:buFont typeface="Arial" pitchFamily="34" charset="0"/>
              <a:buChar char="•"/>
              <a:defRPr/>
            </a:pPr>
            <a:r>
              <a:rPr lang="es-ES" sz="1800">
                <a:ea typeface="新細明體" pitchFamily="18" charset="-120"/>
              </a:rPr>
              <a:t>         -sin(-a) cos(-a) 0</a:t>
            </a:r>
          </a:p>
          <a:p>
            <a:pPr eaLnBrk="1" fontAlgn="auto" hangingPunct="1">
              <a:spcAft>
                <a:spcPts val="0"/>
              </a:spcAft>
              <a:buFont typeface="Arial" pitchFamily="34" charset="0"/>
              <a:buChar char="•"/>
              <a:defRPr/>
            </a:pPr>
            <a:r>
              <a:rPr lang="en-US" sz="1800">
                <a:ea typeface="新細明體" pitchFamily="18" charset="-120"/>
              </a:rPr>
              <a:t>          0      0      1]</a:t>
            </a:r>
          </a:p>
          <a:p>
            <a:pPr eaLnBrk="1" fontAlgn="auto" hangingPunct="1">
              <a:spcAft>
                <a:spcPts val="0"/>
              </a:spcAft>
              <a:buFont typeface="Arial" pitchFamily="34" charset="0"/>
              <a:buChar char="•"/>
              <a:defRPr/>
            </a:pPr>
            <a:r>
              <a:rPr lang="en-US" sz="1800">
                <a:ea typeface="新細明體" pitchFamily="18" charset="-120"/>
              </a:rPr>
              <a:t>‘shown:  transpose(Rc_pos_a)=Rc_neg_a     '</a:t>
            </a:r>
          </a:p>
          <a:p>
            <a:pPr eaLnBrk="1" fontAlgn="auto" hangingPunct="1">
              <a:spcAft>
                <a:spcPts val="0"/>
              </a:spcAft>
              <a:buFont typeface="Arial" pitchFamily="34" charset="0"/>
              <a:buChar char="•"/>
              <a:defRPr/>
            </a:pPr>
            <a:r>
              <a:rPr lang="en-US" sz="1800">
                <a:ea typeface="新細明體" pitchFamily="18" charset="-120"/>
              </a:rPr>
              <a:t>'------------------------------------------------'</a:t>
            </a:r>
          </a:p>
          <a:p>
            <a:pPr eaLnBrk="1" fontAlgn="auto" hangingPunct="1">
              <a:spcAft>
                <a:spcPts val="0"/>
              </a:spcAft>
              <a:buFont typeface="Arial" pitchFamily="34" charset="0"/>
              <a:buChar char="•"/>
              <a:defRPr/>
            </a:pPr>
            <a:r>
              <a:rPr lang="en-US" sz="1800">
                <a:ea typeface="新細明體" pitchFamily="18" charset="-120"/>
              </a:rPr>
              <a:t>'show that Rc_pos_a*transpose(Rc_pos_a)=I              '</a:t>
            </a:r>
          </a:p>
          <a:p>
            <a:pPr eaLnBrk="1" fontAlgn="auto" hangingPunct="1">
              <a:spcAft>
                <a:spcPts val="0"/>
              </a:spcAft>
              <a:buFont typeface="Arial" pitchFamily="34" charset="0"/>
              <a:buChar char="•"/>
              <a:defRPr/>
            </a:pPr>
            <a:r>
              <a:rPr lang="en-US" sz="1800">
                <a:ea typeface="新細明體" pitchFamily="18" charset="-120"/>
              </a:rPr>
              <a:t>Rc_pos_a*Rc_pos_a'</a:t>
            </a:r>
          </a:p>
        </p:txBody>
      </p:sp>
      <p:sp>
        <p:nvSpPr>
          <p:cNvPr id="66566" name="Content Placeholder 8"/>
          <p:cNvSpPr>
            <a:spLocks noGrp="1"/>
          </p:cNvSpPr>
          <p:nvPr>
            <p:ph sz="half" idx="4294967295"/>
          </p:nvPr>
        </p:nvSpPr>
        <p:spPr>
          <a:xfrm>
            <a:off x="4800600" y="838200"/>
            <a:ext cx="4343400" cy="4525963"/>
          </a:xfrm>
        </p:spPr>
        <p:txBody>
          <a:bodyPr/>
          <a:lstStyle/>
          <a:p>
            <a:pPr eaLnBrk="1" hangingPunct="1">
              <a:lnSpc>
                <a:spcPct val="80000"/>
              </a:lnSpc>
            </a:pPr>
            <a:r>
              <a:rPr lang="en-US" altLang="en-US" sz="1500">
                <a:ea typeface="新細明體" pitchFamily="18" charset="-120"/>
              </a:rPr>
              <a:t>% '----------results--------'</a:t>
            </a:r>
          </a:p>
          <a:p>
            <a:pPr eaLnBrk="1" hangingPunct="1">
              <a:lnSpc>
                <a:spcPct val="80000"/>
              </a:lnSpc>
            </a:pPr>
            <a:r>
              <a:rPr lang="en-US" altLang="en-US" sz="1500">
                <a:ea typeface="新細明體" pitchFamily="18" charset="-120"/>
              </a:rPr>
              <a:t>% a =    0.3000</a:t>
            </a:r>
          </a:p>
          <a:p>
            <a:pPr eaLnBrk="1" hangingPunct="1">
              <a:lnSpc>
                <a:spcPct val="80000"/>
              </a:lnSpc>
            </a:pPr>
            <a:r>
              <a:rPr lang="en-US" altLang="en-US" sz="1500">
                <a:ea typeface="新細明體" pitchFamily="18" charset="-120"/>
              </a:rPr>
              <a:t>%Rc_pos_a =</a:t>
            </a:r>
          </a:p>
          <a:p>
            <a:pPr eaLnBrk="1" hangingPunct="1">
              <a:lnSpc>
                <a:spcPct val="80000"/>
              </a:lnSpc>
            </a:pPr>
            <a:r>
              <a:rPr lang="en-US" altLang="en-US" sz="1500">
                <a:ea typeface="新細明體" pitchFamily="18" charset="-120"/>
              </a:rPr>
              <a:t>%     0.9553    0.2955         0</a:t>
            </a:r>
          </a:p>
          <a:p>
            <a:pPr eaLnBrk="1" hangingPunct="1">
              <a:lnSpc>
                <a:spcPct val="80000"/>
              </a:lnSpc>
            </a:pPr>
            <a:r>
              <a:rPr lang="en-US" altLang="en-US" sz="1500">
                <a:ea typeface="新細明體" pitchFamily="18" charset="-120"/>
              </a:rPr>
              <a:t>%    -0.2955    0.9553         0</a:t>
            </a:r>
          </a:p>
          <a:p>
            <a:pPr eaLnBrk="1" hangingPunct="1">
              <a:lnSpc>
                <a:spcPct val="80000"/>
              </a:lnSpc>
            </a:pPr>
            <a:r>
              <a:rPr lang="en-US" altLang="en-US" sz="1500">
                <a:ea typeface="新細明體" pitchFamily="18" charset="-120"/>
              </a:rPr>
              <a:t>%          0         0    1.0000</a:t>
            </a:r>
          </a:p>
          <a:p>
            <a:pPr eaLnBrk="1" hangingPunct="1">
              <a:lnSpc>
                <a:spcPct val="80000"/>
              </a:lnSpc>
            </a:pPr>
            <a:r>
              <a:rPr lang="en-US" altLang="en-US" sz="1500">
                <a:ea typeface="新細明體" pitchFamily="18" charset="-120"/>
              </a:rPr>
              <a:t>% transpose (Rc_pos_a is)             </a:t>
            </a:r>
          </a:p>
          <a:p>
            <a:pPr eaLnBrk="1" hangingPunct="1">
              <a:lnSpc>
                <a:spcPct val="80000"/>
              </a:lnSpc>
            </a:pPr>
            <a:r>
              <a:rPr lang="en-US" altLang="en-US" sz="1500">
                <a:ea typeface="新細明體" pitchFamily="18" charset="-120"/>
              </a:rPr>
              <a:t>%     0.9553   -0.2955         0</a:t>
            </a:r>
          </a:p>
          <a:p>
            <a:pPr eaLnBrk="1" hangingPunct="1">
              <a:lnSpc>
                <a:spcPct val="80000"/>
              </a:lnSpc>
            </a:pPr>
            <a:r>
              <a:rPr lang="en-US" altLang="en-US" sz="1500">
                <a:ea typeface="新細明體" pitchFamily="18" charset="-120"/>
              </a:rPr>
              <a:t>%     0.2955    0.9553         0</a:t>
            </a:r>
          </a:p>
          <a:p>
            <a:pPr eaLnBrk="1" hangingPunct="1">
              <a:lnSpc>
                <a:spcPct val="80000"/>
              </a:lnSpc>
            </a:pPr>
            <a:r>
              <a:rPr lang="en-US" altLang="en-US" sz="1500">
                <a:ea typeface="新細明體" pitchFamily="18" charset="-120"/>
              </a:rPr>
              <a:t>%          0         0    1.0000</a:t>
            </a:r>
          </a:p>
          <a:p>
            <a:pPr eaLnBrk="1" hangingPunct="1">
              <a:lnSpc>
                <a:spcPct val="80000"/>
              </a:lnSpc>
            </a:pPr>
            <a:r>
              <a:rPr lang="en-US" altLang="en-US" sz="1500">
                <a:ea typeface="新細明體" pitchFamily="18" charset="-120"/>
              </a:rPr>
              <a:t>% Rc_neg_a =</a:t>
            </a:r>
          </a:p>
          <a:p>
            <a:pPr eaLnBrk="1" hangingPunct="1">
              <a:lnSpc>
                <a:spcPct val="80000"/>
              </a:lnSpc>
            </a:pPr>
            <a:r>
              <a:rPr lang="en-US" altLang="en-US" sz="1500">
                <a:ea typeface="新細明體" pitchFamily="18" charset="-120"/>
              </a:rPr>
              <a:t>%     0.9553   -0.2955         0</a:t>
            </a:r>
          </a:p>
          <a:p>
            <a:pPr eaLnBrk="1" hangingPunct="1">
              <a:lnSpc>
                <a:spcPct val="80000"/>
              </a:lnSpc>
            </a:pPr>
            <a:r>
              <a:rPr lang="en-US" altLang="en-US" sz="1500">
                <a:ea typeface="新細明體" pitchFamily="18" charset="-120"/>
              </a:rPr>
              <a:t>%     0.2955    0.9553         0</a:t>
            </a:r>
          </a:p>
          <a:p>
            <a:pPr eaLnBrk="1" hangingPunct="1">
              <a:lnSpc>
                <a:spcPct val="80000"/>
              </a:lnSpc>
            </a:pPr>
            <a:r>
              <a:rPr lang="en-US" altLang="en-US" sz="1500">
                <a:ea typeface="新細明體" pitchFamily="18" charset="-120"/>
              </a:rPr>
              <a:t>%          0         0    1.0000</a:t>
            </a:r>
          </a:p>
          <a:p>
            <a:pPr eaLnBrk="1" hangingPunct="1">
              <a:lnSpc>
                <a:spcPct val="80000"/>
              </a:lnSpc>
            </a:pPr>
            <a:r>
              <a:rPr lang="en-US" altLang="en-US" sz="1500">
                <a:ea typeface="新細明體" pitchFamily="18" charset="-120"/>
              </a:rPr>
              <a:t>% shown: transpose(Rc_pos_a)=Rc_neg_a     </a:t>
            </a:r>
          </a:p>
          <a:p>
            <a:pPr eaLnBrk="1" hangingPunct="1">
              <a:lnSpc>
                <a:spcPct val="80000"/>
              </a:lnSpc>
            </a:pPr>
            <a:r>
              <a:rPr lang="en-US" altLang="en-US" sz="1500">
                <a:ea typeface="新細明體" pitchFamily="18" charset="-120"/>
              </a:rPr>
              <a:t>% show that Rc_pos_a*transpose(Rc_pos_a)=I              </a:t>
            </a:r>
          </a:p>
          <a:p>
            <a:pPr eaLnBrk="1" hangingPunct="1">
              <a:lnSpc>
                <a:spcPct val="80000"/>
              </a:lnSpc>
            </a:pPr>
            <a:r>
              <a:rPr lang="en-US" altLang="en-US" sz="1500">
                <a:ea typeface="新細明體" pitchFamily="18" charset="-120"/>
              </a:rPr>
              <a:t>%      1     0     0</a:t>
            </a:r>
          </a:p>
          <a:p>
            <a:pPr eaLnBrk="1" hangingPunct="1">
              <a:lnSpc>
                <a:spcPct val="80000"/>
              </a:lnSpc>
            </a:pPr>
            <a:r>
              <a:rPr lang="en-US" altLang="en-US" sz="1500">
                <a:ea typeface="新細明體" pitchFamily="18" charset="-120"/>
              </a:rPr>
              <a:t>%      0     1     0</a:t>
            </a:r>
          </a:p>
          <a:p>
            <a:pPr eaLnBrk="1" hangingPunct="1">
              <a:lnSpc>
                <a:spcPct val="80000"/>
              </a:lnSpc>
            </a:pPr>
            <a:r>
              <a:rPr lang="en-US" altLang="en-US" sz="1500">
                <a:ea typeface="新細明體" pitchFamily="18" charset="-120"/>
              </a:rPr>
              <a:t>%      0     0     1</a:t>
            </a:r>
          </a:p>
          <a:p>
            <a:pPr eaLnBrk="1" hangingPunct="1">
              <a:lnSpc>
                <a:spcPct val="80000"/>
              </a:lnSpc>
            </a:pPr>
            <a:endParaRPr lang="en-US" altLang="en-US" sz="3000">
              <a:ea typeface="新細明體" pitchFamily="18" charset="-120"/>
            </a:endParaRP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96</a:t>
            </a:fld>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a:xfrm>
            <a:off x="0" y="103188"/>
            <a:ext cx="8243888" cy="1314450"/>
          </a:xfrm>
        </p:spPr>
        <p:txBody>
          <a:bodyPr/>
          <a:lstStyle/>
          <a:p>
            <a:pPr eaLnBrk="1" hangingPunct="1"/>
            <a:r>
              <a:rPr lang="en-US" altLang="en-US" sz="1600" dirty="0">
                <a:ea typeface="新細明體" pitchFamily="18" charset="-120"/>
              </a:rPr>
              <a:t>Practical issue: center of CCD is at image center (right hand coordinate system with </a:t>
            </a:r>
            <a:r>
              <a:rPr lang="en-US" altLang="en-US" sz="1600" u="sng" dirty="0">
                <a:ea typeface="新細明體" pitchFamily="18" charset="-120"/>
              </a:rPr>
              <a:t>realistic CCD</a:t>
            </a:r>
            <a:r>
              <a:rPr lang="en-US" altLang="en-US" sz="1600" dirty="0">
                <a:ea typeface="新細明體" pitchFamily="18" charset="-120"/>
              </a:rPr>
              <a:t>)</a:t>
            </a:r>
            <a:br>
              <a:rPr lang="en-US" altLang="en-US" sz="1600" dirty="0">
                <a:ea typeface="新細明體" pitchFamily="18" charset="-120"/>
              </a:rPr>
            </a:br>
            <a:r>
              <a:rPr lang="en-US" altLang="en-US" sz="1600" dirty="0">
                <a:ea typeface="新細明體" pitchFamily="18" charset="-120"/>
              </a:rPr>
              <a:t>**</a:t>
            </a:r>
            <a:r>
              <a:rPr lang="en-US" altLang="en-US" sz="1600" u="sng" dirty="0">
                <a:ea typeface="新細明體" pitchFamily="18" charset="-120"/>
              </a:rPr>
              <a:t>Image origin at left-top (if you use </a:t>
            </a:r>
            <a:r>
              <a:rPr lang="en-US" altLang="en-US" sz="1600" u="sng" dirty="0" err="1">
                <a:ea typeface="新細明體" pitchFamily="18" charset="-120"/>
              </a:rPr>
              <a:t>matlab</a:t>
            </a:r>
            <a:r>
              <a:rPr lang="en-US" altLang="en-US" sz="1600" u="sng" dirty="0">
                <a:ea typeface="新細明體" pitchFamily="18" charset="-120"/>
              </a:rPr>
              <a:t> </a:t>
            </a:r>
            <a:r>
              <a:rPr lang="en-US" altLang="en-US" sz="1600" u="sng" dirty="0" err="1">
                <a:ea typeface="新細明體" pitchFamily="18" charset="-120"/>
              </a:rPr>
              <a:t>imread</a:t>
            </a:r>
            <a:r>
              <a:rPr lang="en-US" altLang="en-US" sz="1600" u="sng" dirty="0">
                <a:ea typeface="新細明體" pitchFamily="18" charset="-120"/>
              </a:rPr>
              <a:t>() to read it  ) etc.</a:t>
            </a:r>
            <a:br>
              <a:rPr lang="en-US" altLang="zh-TW" sz="1600" u="sng" dirty="0"/>
            </a:br>
            <a:r>
              <a:rPr lang="en-US" altLang="zh-TW" sz="1600" u="sng" dirty="0"/>
              <a:t>‘-f’ instead of ‘f’</a:t>
            </a:r>
            <a:br>
              <a:rPr lang="en-US" altLang="en-US" sz="1600" u="sng" dirty="0">
                <a:ea typeface="新細明體" pitchFamily="18" charset="-120"/>
              </a:rPr>
            </a:br>
            <a:endParaRPr lang="en-US" altLang="en-US" sz="1600" u="sng" dirty="0">
              <a:ea typeface="新細明體" pitchFamily="18" charset="-120"/>
            </a:endParaRPr>
          </a:p>
        </p:txBody>
      </p:sp>
      <p:sp>
        <p:nvSpPr>
          <p:cNvPr id="67589" name="Rectangle 3"/>
          <p:cNvSpPr>
            <a:spLocks noGrp="1" noChangeArrowheads="1"/>
          </p:cNvSpPr>
          <p:nvPr>
            <p:ph type="body" sz="half" idx="4294967295"/>
          </p:nvPr>
        </p:nvSpPr>
        <p:spPr>
          <a:xfrm>
            <a:off x="0" y="1600200"/>
            <a:ext cx="4038600" cy="4456113"/>
          </a:xfrm>
        </p:spPr>
        <p:txBody>
          <a:bodyPr/>
          <a:lstStyle/>
          <a:p>
            <a:pPr eaLnBrk="1" hangingPunct="1">
              <a:buFontTx/>
              <a:buNone/>
            </a:pPr>
            <a:r>
              <a:rPr lang="en-US" altLang="en-US" sz="2800">
                <a:ea typeface="新細明體" pitchFamily="18" charset="-120"/>
              </a:rPr>
              <a:t> </a:t>
            </a:r>
          </a:p>
        </p:txBody>
      </p:sp>
      <mc:AlternateContent xmlns:mc="http://schemas.openxmlformats.org/markup-compatibility/2006" xmlns:a14="http://schemas.microsoft.com/office/drawing/2010/main">
        <mc:Choice Requires="a14">
          <p:sp>
            <p:nvSpPr>
              <p:cNvPr id="67590" name="Object 20"/>
              <p:cNvSpPr txBox="1">
                <a:spLocks noGrp="1"/>
              </p:cNvSpPr>
              <p:nvPr>
                <p:ph sz="half" idx="4294967295"/>
              </p:nvPr>
            </p:nvSpPr>
            <p:spPr bwMode="auto">
              <a:xfrm>
                <a:off x="0" y="2057400"/>
                <a:ext cx="2489200" cy="1558925"/>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𝑈𝑠𝑒</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𝑥</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𝑦</m:t>
                                        </m:r>
                                      </m:sub>
                                    </m:sSub>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e>
                        <m:sub>
                          <m:r>
                            <m:rPr>
                              <m:sty m:val="p"/>
                            </m:rPr>
                            <a:rPr lang="en-US" i="0">
                              <a:solidFill>
                                <a:srgbClr val="000000"/>
                              </a:solidFill>
                              <a:latin typeface="Cambria Math" panose="02040503050406030204" pitchFamily="18" charset="0"/>
                            </a:rPr>
                            <m:t>int</m:t>
                          </m:r>
                        </m:sub>
                      </m:sSub>
                    </m:oMath>
                  </m:oMathPara>
                </a14:m>
                <a:endParaRPr lang="en-US"/>
              </a:p>
            </p:txBody>
          </p:sp>
        </mc:Choice>
        <mc:Fallback xmlns="">
          <p:sp>
            <p:nvSpPr>
              <p:cNvPr id="67590" name="Object 20"/>
              <p:cNvSpPr txBox="1">
                <a:spLocks noGrp="1" noRot="1" noChangeAspect="1" noMove="1" noResize="1" noEditPoints="1" noAdjustHandles="1" noChangeArrowheads="1" noChangeShapeType="1" noTextEdit="1"/>
              </p:cNvSpPr>
              <p:nvPr>
                <p:ph sz="half" idx="4294967295"/>
              </p:nvPr>
            </p:nvSpPr>
            <p:spPr bwMode="auto">
              <a:xfrm>
                <a:off x="0" y="2057400"/>
                <a:ext cx="2489200" cy="1558925"/>
              </a:xfrm>
              <a:prstGeom prst="rect">
                <a:avLst/>
              </a:prstGeom>
              <a:blipFill>
                <a:blip r:embed="rId2"/>
                <a:stretch>
                  <a:fillRect r="-980"/>
                </a:stretch>
              </a:blipFill>
              <a:ln>
                <a:noFill/>
              </a:ln>
              <a:effectLst/>
            </p:spPr>
            <p:txBody>
              <a:bodyPr/>
              <a:lstStyle/>
              <a:p>
                <a:r>
                  <a:rPr lang="en-US">
                    <a:noFill/>
                  </a:rPr>
                  <a:t> </a:t>
                </a:r>
              </a:p>
            </p:txBody>
          </p:sp>
        </mc:Fallback>
      </mc:AlternateContent>
      <p:sp>
        <p:nvSpPr>
          <p:cNvPr id="67591" name="Rectangle 4"/>
          <p:cNvSpPr>
            <a:spLocks noChangeArrowheads="1"/>
          </p:cNvSpPr>
          <p:nvPr/>
        </p:nvSpPr>
        <p:spPr bwMode="auto">
          <a:xfrm>
            <a:off x="3276600" y="25908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r>
              <a:rPr kumimoji="1" lang="en-US" altLang="en-US" sz="1800">
                <a:latin typeface="Arial" charset="0"/>
              </a:rPr>
              <a:t>                CCD</a:t>
            </a:r>
          </a:p>
        </p:txBody>
      </p:sp>
      <p:sp>
        <p:nvSpPr>
          <p:cNvPr id="67592" name="Line 5"/>
          <p:cNvSpPr>
            <a:spLocks noChangeShapeType="1"/>
          </p:cNvSpPr>
          <p:nvPr/>
        </p:nvSpPr>
        <p:spPr bwMode="auto">
          <a:xfrm flipV="1">
            <a:off x="1066800" y="3962400"/>
            <a:ext cx="6934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3" name="Line 6"/>
          <p:cNvSpPr>
            <a:spLocks noChangeShapeType="1"/>
          </p:cNvSpPr>
          <p:nvPr/>
        </p:nvSpPr>
        <p:spPr bwMode="auto">
          <a:xfrm>
            <a:off x="5334000" y="1447800"/>
            <a:ext cx="0" cy="4800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Line 7"/>
          <p:cNvSpPr>
            <a:spLocks noChangeShapeType="1"/>
          </p:cNvSpPr>
          <p:nvPr/>
        </p:nvSpPr>
        <p:spPr bwMode="auto">
          <a:xfrm>
            <a:off x="3276600" y="2286000"/>
            <a:ext cx="0" cy="342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5" name="Text Box 8"/>
          <p:cNvSpPr txBox="1">
            <a:spLocks noChangeArrowheads="1"/>
          </p:cNvSpPr>
          <p:nvPr/>
        </p:nvSpPr>
        <p:spPr bwMode="auto">
          <a:xfrm>
            <a:off x="7847013" y="2667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u </a:t>
            </a:r>
            <a:r>
              <a:rPr kumimoji="1" lang="en-US" altLang="en-US" sz="1800">
                <a:latin typeface="Arial" charset="0"/>
              </a:rPr>
              <a:t>(pixels)</a:t>
            </a:r>
          </a:p>
        </p:txBody>
      </p:sp>
      <p:sp>
        <p:nvSpPr>
          <p:cNvPr id="67596" name="Text Box 9"/>
          <p:cNvSpPr txBox="1">
            <a:spLocks noChangeArrowheads="1"/>
          </p:cNvSpPr>
          <p:nvPr/>
        </p:nvSpPr>
        <p:spPr bwMode="auto">
          <a:xfrm>
            <a:off x="2971800" y="57912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v</a:t>
            </a:r>
            <a:r>
              <a:rPr kumimoji="1" lang="en-US" altLang="en-US" sz="1800">
                <a:latin typeface="Arial" charset="0"/>
              </a:rPr>
              <a:t> (pixels)</a:t>
            </a:r>
          </a:p>
        </p:txBody>
      </p:sp>
      <p:sp>
        <p:nvSpPr>
          <p:cNvPr id="67597" name="Line 10"/>
          <p:cNvSpPr>
            <a:spLocks noChangeShapeType="1"/>
          </p:cNvSpPr>
          <p:nvPr/>
        </p:nvSpPr>
        <p:spPr bwMode="auto">
          <a:xfrm flipH="1">
            <a:off x="5410200" y="34290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Text Box 11"/>
          <p:cNvSpPr txBox="1">
            <a:spLocks noChangeArrowheads="1"/>
          </p:cNvSpPr>
          <p:nvPr/>
        </p:nvSpPr>
        <p:spPr bwMode="auto">
          <a:xfrm>
            <a:off x="5715000" y="31242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(Ox,Oy)=</a:t>
            </a:r>
          </a:p>
          <a:p>
            <a:pPr eaLnBrk="1" hangingPunct="1">
              <a:spcBef>
                <a:spcPct val="0"/>
              </a:spcBef>
              <a:buFontTx/>
              <a:buNone/>
            </a:pPr>
            <a:r>
              <a:rPr kumimoji="1" lang="en-US" altLang="en-US" sz="1800">
                <a:latin typeface="Arial" charset="0"/>
              </a:rPr>
              <a:t>(512,384) in pixels</a:t>
            </a:r>
          </a:p>
        </p:txBody>
      </p:sp>
      <p:sp>
        <p:nvSpPr>
          <p:cNvPr id="67599" name="Text Box 12"/>
          <p:cNvSpPr txBox="1">
            <a:spLocks noChangeArrowheads="1"/>
          </p:cNvSpPr>
          <p:nvPr/>
        </p:nvSpPr>
        <p:spPr bwMode="auto">
          <a:xfrm>
            <a:off x="5410200" y="15240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p>
        </p:txBody>
      </p:sp>
      <p:sp>
        <p:nvSpPr>
          <p:cNvPr id="67600" name="Text Box 13"/>
          <p:cNvSpPr txBox="1">
            <a:spLocks noChangeArrowheads="1"/>
          </p:cNvSpPr>
          <p:nvPr/>
        </p:nvSpPr>
        <p:spPr bwMode="auto">
          <a:xfrm>
            <a:off x="1371600" y="41910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p>
        </p:txBody>
      </p:sp>
      <p:sp>
        <p:nvSpPr>
          <p:cNvPr id="67601" name="Line 14"/>
          <p:cNvSpPr>
            <a:spLocks noChangeShapeType="1"/>
          </p:cNvSpPr>
          <p:nvPr/>
        </p:nvSpPr>
        <p:spPr bwMode="auto">
          <a:xfrm flipH="1" flipV="1">
            <a:off x="4191000" y="1981200"/>
            <a:ext cx="12954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2" name="Text Box 15"/>
          <p:cNvSpPr txBox="1">
            <a:spLocks noChangeArrowheads="1"/>
          </p:cNvSpPr>
          <p:nvPr/>
        </p:nvSpPr>
        <p:spPr bwMode="auto">
          <a:xfrm>
            <a:off x="3962400" y="1676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p>
        </p:txBody>
      </p:sp>
      <p:sp>
        <p:nvSpPr>
          <p:cNvPr id="67603" name="Line 16"/>
          <p:cNvSpPr>
            <a:spLocks noChangeShapeType="1"/>
          </p:cNvSpPr>
          <p:nvPr/>
        </p:nvSpPr>
        <p:spPr bwMode="auto">
          <a:xfrm flipH="1">
            <a:off x="3048000" y="2590800"/>
            <a:ext cx="48006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4" name="Text Box 17"/>
          <p:cNvSpPr txBox="1">
            <a:spLocks noChangeArrowheads="1"/>
          </p:cNvSpPr>
          <p:nvPr/>
        </p:nvSpPr>
        <p:spPr bwMode="auto">
          <a:xfrm>
            <a:off x="3276600" y="26670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1,1</a:t>
            </a:r>
          </a:p>
        </p:txBody>
      </p:sp>
      <p:sp>
        <p:nvSpPr>
          <p:cNvPr id="67605" name="Text Box 18"/>
          <p:cNvSpPr txBox="1">
            <a:spLocks noChangeArrowheads="1"/>
          </p:cNvSpPr>
          <p:nvPr/>
        </p:nvSpPr>
        <p:spPr bwMode="auto">
          <a:xfrm>
            <a:off x="7162800" y="2057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1024</a:t>
            </a:r>
          </a:p>
        </p:txBody>
      </p:sp>
      <p:sp>
        <p:nvSpPr>
          <p:cNvPr id="67606" name="Text Box 19"/>
          <p:cNvSpPr txBox="1">
            <a:spLocks noChangeArrowheads="1"/>
          </p:cNvSpPr>
          <p:nvPr/>
        </p:nvSpPr>
        <p:spPr bwMode="auto">
          <a:xfrm>
            <a:off x="2362200" y="53340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768</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0C1DCB11-9D42-49FA-AE3C-0A0354F50206}" type="slidenum">
              <a:rPr lang="en-US" altLang="en-US" smtClean="0"/>
              <a:pPr>
                <a:defRPr/>
              </a:pPr>
              <a:t>97</a:t>
            </a:fld>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altLang="en-US">
                <a:ea typeface="新細明體" pitchFamily="18" charset="-120"/>
              </a:rPr>
              <a:t>Summary and meanings of notations used in this chapter</a:t>
            </a:r>
          </a:p>
        </p:txBody>
      </p:sp>
      <p:sp>
        <p:nvSpPr>
          <p:cNvPr id="68611" name="Content Placeholder 4"/>
          <p:cNvSpPr>
            <a:spLocks noGrp="1"/>
          </p:cNvSpPr>
          <p:nvPr>
            <p:ph idx="1"/>
          </p:nvPr>
        </p:nvSpPr>
        <p:spPr>
          <a:xfrm>
            <a:off x="457200" y="1524000"/>
            <a:ext cx="8229600" cy="4525963"/>
          </a:xfrm>
        </p:spPr>
        <p:txBody>
          <a:bodyPr/>
          <a:lstStyle/>
          <a:p>
            <a:pPr marL="285750" lvl="1" eaLnBrk="1" hangingPunct="1">
              <a:buFont typeface="Arial" charset="0"/>
              <a:buChar char="•"/>
            </a:pPr>
            <a:r>
              <a:rPr kumimoji="1" lang="en-US" altLang="en-US" sz="2000">
                <a:latin typeface="Arial" charset="0"/>
                <a:ea typeface="新細明體" pitchFamily="18" charset="-120"/>
              </a:rPr>
              <a:t>Pw=a vector in the world coordinate system.</a:t>
            </a:r>
          </a:p>
          <a:p>
            <a:pPr marL="285750" lvl="1" eaLnBrk="1" hangingPunct="1">
              <a:buFont typeface="Arial" charset="0"/>
              <a:buChar char="•"/>
            </a:pPr>
            <a:r>
              <a:rPr kumimoji="1" lang="en-US" altLang="en-US" sz="2000">
                <a:latin typeface="Arial" charset="0"/>
                <a:ea typeface="新細明體" pitchFamily="18" charset="-120"/>
              </a:rPr>
              <a:t>Pc= the same vector (as Pw) but in the camera coordinate system.</a:t>
            </a:r>
          </a:p>
          <a:p>
            <a:pPr marL="285750" lvl="1" eaLnBrk="1" hangingPunct="1">
              <a:buFont typeface="Arial" charset="0"/>
              <a:buChar char="•"/>
            </a:pPr>
            <a:r>
              <a:rPr kumimoji="1" lang="en-US" altLang="en-US" sz="2000">
                <a:latin typeface="Arial" charset="0"/>
                <a:ea typeface="新細明體" pitchFamily="18" charset="-120"/>
              </a:rPr>
              <a:t>Rcam, Tc : rotation, translation, resp., in the world coord. sys.</a:t>
            </a:r>
          </a:p>
          <a:p>
            <a:pPr marL="285750" lvl="1" eaLnBrk="1" hangingPunct="1">
              <a:buFont typeface="Arial" charset="0"/>
              <a:buChar char="•"/>
            </a:pPr>
            <a:r>
              <a:rPr kumimoji="1" lang="en-US" altLang="en-US" sz="2000">
                <a:latin typeface="Arial" charset="0"/>
                <a:ea typeface="新細明體" pitchFamily="18" charset="-120"/>
              </a:rPr>
              <a:t>Rc : After the camera is rotated Rcam and translated Tc in the world coordinate system, Pc=Rc*(Pw-Tc)-----(i)</a:t>
            </a:r>
          </a:p>
          <a:p>
            <a:pPr marL="285750" lvl="1" eaLnBrk="1" hangingPunct="1">
              <a:buFont typeface="Arial" charset="0"/>
              <a:buChar char="•"/>
            </a:pPr>
            <a:r>
              <a:rPr kumimoji="1" lang="en-US" altLang="en-US" sz="2000">
                <a:latin typeface="Arial" charset="0"/>
                <a:ea typeface="新細明體" pitchFamily="18" charset="-120"/>
              </a:rPr>
              <a:t>We proved that Rcam=Rc</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 so equation (i) becomes</a:t>
            </a:r>
          </a:p>
          <a:p>
            <a:pPr marL="285750" lvl="1" eaLnBrk="1" hangingPunct="1">
              <a:buFont typeface="Arial" charset="0"/>
              <a:buChar char="•"/>
            </a:pPr>
            <a:r>
              <a:rPr kumimoji="1" lang="en-US" altLang="en-US" sz="2000">
                <a:latin typeface="Arial" charset="0"/>
                <a:ea typeface="新細明體" pitchFamily="18" charset="-120"/>
              </a:rPr>
              <a:t>Pc=(Rcam)</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*(Pw-Tc)----(ii), or</a:t>
            </a:r>
          </a:p>
          <a:p>
            <a:pPr marL="285750" lvl="1" eaLnBrk="1" hangingPunct="1">
              <a:buFont typeface="Arial" charset="0"/>
              <a:buChar char="•"/>
            </a:pPr>
            <a:r>
              <a:rPr kumimoji="1" lang="en-US" altLang="en-US" sz="2000">
                <a:latin typeface="Arial" charset="0"/>
                <a:ea typeface="新細明體" pitchFamily="18" charset="-120"/>
              </a:rPr>
              <a:t>Pc=(Rcam)</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*(Pw)+ (-(Rcam)</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*Tc)----(ii), so we can make</a:t>
            </a:r>
          </a:p>
          <a:p>
            <a:pPr marL="285750" lvl="1" eaLnBrk="1" hangingPunct="1">
              <a:buFont typeface="Arial" charset="0"/>
              <a:buChar char="•"/>
            </a:pPr>
            <a:r>
              <a:rPr kumimoji="1" lang="en-US" altLang="en-US" sz="2000">
                <a:latin typeface="Arial" charset="0"/>
                <a:ea typeface="新細明體" pitchFamily="18" charset="-120"/>
              </a:rPr>
              <a:t>Pc=R*Pw+T---(iii), if </a:t>
            </a:r>
          </a:p>
          <a:p>
            <a:pPr marL="685800" lvl="2" eaLnBrk="1" hangingPunct="1"/>
            <a:r>
              <a:rPr kumimoji="1" lang="en-US" altLang="en-US" sz="2000">
                <a:latin typeface="Arial" charset="0"/>
                <a:ea typeface="新細明體" pitchFamily="18" charset="-120"/>
              </a:rPr>
              <a:t>R=(Rcam)</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=Rc and </a:t>
            </a:r>
          </a:p>
          <a:p>
            <a:pPr marL="685800" lvl="2" eaLnBrk="1" hangingPunct="1"/>
            <a:r>
              <a:rPr kumimoji="1" lang="en-US" altLang="en-US" sz="2000">
                <a:latin typeface="Arial" charset="0"/>
                <a:ea typeface="新細明體" pitchFamily="18" charset="-120"/>
              </a:rPr>
              <a:t>T=(-(Rcam)</a:t>
            </a:r>
            <a:r>
              <a:rPr kumimoji="1" lang="en-US" altLang="en-US" sz="2000" baseline="30000">
                <a:latin typeface="Arial" charset="0"/>
                <a:ea typeface="新細明體" pitchFamily="18" charset="-120"/>
              </a:rPr>
              <a:t>-1</a:t>
            </a:r>
            <a:r>
              <a:rPr kumimoji="1" lang="en-US" altLang="en-US" sz="2000">
                <a:latin typeface="Arial" charset="0"/>
                <a:ea typeface="新細明體" pitchFamily="18" charset="-120"/>
              </a:rPr>
              <a:t>*Tc) = -Rc*Tc</a:t>
            </a:r>
          </a:p>
          <a:p>
            <a:r>
              <a:rPr kumimoji="1" lang="en-US" altLang="en-US" sz="2000">
                <a:latin typeface="Arial" charset="0"/>
                <a:ea typeface="新細明體" pitchFamily="18" charset="-120"/>
              </a:rPr>
              <a:t>Equation (iii) is an expression used in many articles.</a:t>
            </a:r>
            <a:endParaRPr lang="en-US" altLang="en-US" sz="2000">
              <a:ea typeface="新細明體" pitchFamily="18" charset="-120"/>
            </a:endParaRPr>
          </a:p>
        </p:txBody>
      </p:sp>
      <p:sp>
        <p:nvSpPr>
          <p:cNvPr id="3" name="Footer Placeholder 2"/>
          <p:cNvSpPr>
            <a:spLocks noGrp="1"/>
          </p:cNvSpPr>
          <p:nvPr>
            <p:ph type="ftr" sz="quarter" idx="11"/>
          </p:nvPr>
        </p:nvSpPr>
        <p:spPr/>
        <p:txBody>
          <a:bodyPr/>
          <a:lstStyle/>
          <a:p>
            <a:pPr>
              <a:defRPr/>
            </a:pPr>
            <a:r>
              <a:rPr lang="en-US"/>
              <a:t>Cameras v240117a</a:t>
            </a:r>
          </a:p>
        </p:txBody>
      </p:sp>
      <p:sp>
        <p:nvSpPr>
          <p:cNvPr id="4" name="Slide Number Placeholder 3"/>
          <p:cNvSpPr>
            <a:spLocks noGrp="1"/>
          </p:cNvSpPr>
          <p:nvPr>
            <p:ph type="sldNum" sz="quarter" idx="12"/>
          </p:nvPr>
        </p:nvSpPr>
        <p:spPr/>
        <p:txBody>
          <a:bodyPr/>
          <a:lstStyle/>
          <a:p>
            <a:pPr>
              <a:defRPr/>
            </a:pPr>
            <a:fld id="{D9406055-A792-4810-96E3-D6C99BF97503}" type="slidenum">
              <a:rPr lang="en-US" altLang="en-US" smtClean="0"/>
              <a:pPr>
                <a:defRPr/>
              </a:pPr>
              <a:t>98</a:t>
            </a:fld>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z="2400">
                <a:ea typeface="新細明體" pitchFamily="18" charset="-120"/>
              </a:rPr>
              <a:t>rot_syms.m : use the matlab symbolic processor to show varies possible arrangements of the Rotational matrix</a:t>
            </a:r>
          </a:p>
        </p:txBody>
      </p:sp>
      <p:sp>
        <p:nvSpPr>
          <p:cNvPr id="69635" name="Content Placeholder 2"/>
          <p:cNvSpPr>
            <a:spLocks noGrp="1"/>
          </p:cNvSpPr>
          <p:nvPr>
            <p:ph sz="half" idx="1"/>
          </p:nvPr>
        </p:nvSpPr>
        <p:spPr>
          <a:xfrm>
            <a:off x="381000" y="1371600"/>
            <a:ext cx="4038600" cy="4525963"/>
          </a:xfrm>
        </p:spPr>
        <p:txBody>
          <a:bodyPr/>
          <a:lstStyle/>
          <a:p>
            <a:r>
              <a:rPr lang="en-US" altLang="en-US" sz="1200" dirty="0">
                <a:ea typeface="新細明體" pitchFamily="18" charset="-120"/>
              </a:rPr>
              <a:t>% </a:t>
            </a:r>
            <a:r>
              <a:rPr lang="en-US" altLang="en-US" sz="1200" dirty="0" err="1">
                <a:ea typeface="新細明體" pitchFamily="18" charset="-120"/>
              </a:rPr>
              <a:t>rot_syms.m</a:t>
            </a:r>
            <a:endParaRPr lang="en-US" altLang="en-US" sz="1200" dirty="0">
              <a:ea typeface="新細明體" pitchFamily="18" charset="-120"/>
            </a:endParaRPr>
          </a:p>
          <a:p>
            <a:r>
              <a:rPr lang="en-US" altLang="en-US" sz="1200" dirty="0">
                <a:ea typeface="新細明體" pitchFamily="18" charset="-120"/>
              </a:rPr>
              <a:t>%show varies arrangement of the </a:t>
            </a:r>
          </a:p>
          <a:p>
            <a:r>
              <a:rPr lang="en-US" altLang="en-US" sz="1200" dirty="0">
                <a:ea typeface="新細明體" pitchFamily="18" charset="-120"/>
              </a:rPr>
              <a:t>%R rotation matrix, </a:t>
            </a:r>
            <a:r>
              <a:rPr lang="en-US" altLang="en-US" sz="1200" dirty="0" err="1">
                <a:ea typeface="新細明體" pitchFamily="18" charset="-120"/>
              </a:rPr>
              <a:t>khw</a:t>
            </a:r>
            <a:r>
              <a:rPr lang="en-US" altLang="en-US" sz="1200" dirty="0">
                <a:ea typeface="新細明體" pitchFamily="18" charset="-120"/>
              </a:rPr>
              <a:t> 140319</a:t>
            </a:r>
          </a:p>
          <a:p>
            <a:r>
              <a:rPr lang="en-US" altLang="en-US" sz="1200" dirty="0" err="1">
                <a:ea typeface="新細明體" pitchFamily="18" charset="-120"/>
              </a:rPr>
              <a:t>syms</a:t>
            </a:r>
            <a:r>
              <a:rPr lang="en-US" altLang="en-US" sz="1200" dirty="0">
                <a:ea typeface="新細明體" pitchFamily="18" charset="-120"/>
              </a:rPr>
              <a:t> </a:t>
            </a:r>
            <a:r>
              <a:rPr lang="en-US" altLang="en-US" sz="1200" dirty="0" err="1">
                <a:ea typeface="新細明體" pitchFamily="18" charset="-120"/>
              </a:rPr>
              <a:t>an_x</a:t>
            </a:r>
            <a:r>
              <a:rPr lang="en-US" altLang="en-US" sz="1200" dirty="0">
                <a:ea typeface="新細明體" pitchFamily="18" charset="-120"/>
              </a:rPr>
              <a:t> </a:t>
            </a:r>
            <a:r>
              <a:rPr lang="en-US" altLang="en-US" sz="1200" dirty="0" err="1">
                <a:ea typeface="新細明體" pitchFamily="18" charset="-120"/>
              </a:rPr>
              <a:t>an_y</a:t>
            </a:r>
            <a:r>
              <a:rPr lang="en-US" altLang="en-US" sz="1200" dirty="0">
                <a:ea typeface="新細明體" pitchFamily="18" charset="-120"/>
              </a:rPr>
              <a:t> </a:t>
            </a:r>
            <a:r>
              <a:rPr lang="en-US" altLang="en-US" sz="1200" dirty="0" err="1">
                <a:ea typeface="新細明體" pitchFamily="18" charset="-120"/>
              </a:rPr>
              <a:t>an_z</a:t>
            </a:r>
            <a:r>
              <a:rPr lang="en-US" altLang="en-US" sz="1200" dirty="0">
                <a:ea typeface="新細明體" pitchFamily="18" charset="-120"/>
              </a:rPr>
              <a:t> real</a:t>
            </a:r>
          </a:p>
          <a:p>
            <a:r>
              <a:rPr lang="en-US" altLang="en-US" sz="1200" dirty="0" err="1">
                <a:ea typeface="新細明體" pitchFamily="18" charset="-120"/>
              </a:rPr>
              <a:t>Rz</a:t>
            </a:r>
            <a:r>
              <a:rPr lang="en-US" altLang="en-US" sz="1200" dirty="0">
                <a:ea typeface="新細明體" pitchFamily="18" charset="-120"/>
              </a:rPr>
              <a:t>=[cos(</a:t>
            </a:r>
            <a:r>
              <a:rPr lang="en-US" altLang="en-US" sz="1200" dirty="0" err="1">
                <a:ea typeface="新細明體" pitchFamily="18" charset="-120"/>
              </a:rPr>
              <a:t>an_z</a:t>
            </a:r>
            <a:r>
              <a:rPr lang="en-US" altLang="en-US" sz="1200" dirty="0">
                <a:ea typeface="新細明體" pitchFamily="18" charset="-120"/>
              </a:rPr>
              <a:t>)   sin(</a:t>
            </a:r>
            <a:r>
              <a:rPr lang="en-US" altLang="en-US" sz="1200" dirty="0" err="1">
                <a:ea typeface="新細明體" pitchFamily="18" charset="-120"/>
              </a:rPr>
              <a:t>an_z</a:t>
            </a:r>
            <a:r>
              <a:rPr lang="en-US" altLang="en-US" sz="1200" dirty="0">
                <a:ea typeface="新細明體" pitchFamily="18" charset="-120"/>
              </a:rPr>
              <a:t>)   0</a:t>
            </a:r>
          </a:p>
          <a:p>
            <a:r>
              <a:rPr lang="en-US" altLang="en-US" sz="1200" dirty="0">
                <a:ea typeface="新細明體" pitchFamily="18" charset="-120"/>
              </a:rPr>
              <a:t>   -sin(</a:t>
            </a:r>
            <a:r>
              <a:rPr lang="en-US" altLang="en-US" sz="1200" dirty="0" err="1">
                <a:ea typeface="新細明體" pitchFamily="18" charset="-120"/>
              </a:rPr>
              <a:t>an_z</a:t>
            </a:r>
            <a:r>
              <a:rPr lang="en-US" altLang="en-US" sz="1200" dirty="0">
                <a:ea typeface="新細明體" pitchFamily="18" charset="-120"/>
              </a:rPr>
              <a:t>)   cos(</a:t>
            </a:r>
            <a:r>
              <a:rPr lang="en-US" altLang="en-US" sz="1200" dirty="0" err="1">
                <a:ea typeface="新細明體" pitchFamily="18" charset="-120"/>
              </a:rPr>
              <a:t>an_z</a:t>
            </a:r>
            <a:r>
              <a:rPr lang="en-US" altLang="en-US" sz="1200" dirty="0">
                <a:ea typeface="新細明體" pitchFamily="18" charset="-120"/>
              </a:rPr>
              <a:t>)   0</a:t>
            </a:r>
          </a:p>
          <a:p>
            <a:r>
              <a:rPr lang="en-US" altLang="en-US" sz="1200" dirty="0">
                <a:ea typeface="新細明體" pitchFamily="18" charset="-120"/>
              </a:rPr>
              <a:t>    0           0           1];</a:t>
            </a:r>
          </a:p>
          <a:p>
            <a:r>
              <a:rPr lang="en-US" altLang="en-US" sz="1200" dirty="0">
                <a:ea typeface="新細明體" pitchFamily="18" charset="-120"/>
              </a:rPr>
              <a:t>Ry=[cos(</a:t>
            </a:r>
            <a:r>
              <a:rPr lang="en-US" altLang="en-US" sz="1200" dirty="0" err="1">
                <a:ea typeface="新細明體" pitchFamily="18" charset="-120"/>
              </a:rPr>
              <a:t>an_y</a:t>
            </a:r>
            <a:r>
              <a:rPr lang="en-US" altLang="en-US" sz="1200" dirty="0">
                <a:ea typeface="新細明體" pitchFamily="18" charset="-120"/>
              </a:rPr>
              <a:t>)   0           -sin(</a:t>
            </a:r>
            <a:r>
              <a:rPr lang="en-US" altLang="en-US" sz="1200" dirty="0" err="1">
                <a:ea typeface="新細明體" pitchFamily="18" charset="-120"/>
              </a:rPr>
              <a:t>an_y</a:t>
            </a:r>
            <a:r>
              <a:rPr lang="en-US" altLang="en-US" sz="1200" dirty="0">
                <a:ea typeface="新細明體" pitchFamily="18" charset="-120"/>
              </a:rPr>
              <a:t>)</a:t>
            </a:r>
          </a:p>
          <a:p>
            <a:r>
              <a:rPr lang="en-US" altLang="en-US" sz="1200" dirty="0">
                <a:ea typeface="新細明體" pitchFamily="18" charset="-120"/>
              </a:rPr>
              <a:t>    0           1           0 </a:t>
            </a:r>
          </a:p>
          <a:p>
            <a:r>
              <a:rPr lang="en-US" altLang="en-US" sz="1200" dirty="0">
                <a:ea typeface="新細明體" pitchFamily="18" charset="-120"/>
              </a:rPr>
              <a:t>   sin(</a:t>
            </a:r>
            <a:r>
              <a:rPr lang="en-US" altLang="en-US" sz="1200" dirty="0" err="1">
                <a:ea typeface="新細明體" pitchFamily="18" charset="-120"/>
              </a:rPr>
              <a:t>an_y</a:t>
            </a:r>
            <a:r>
              <a:rPr lang="en-US" altLang="en-US" sz="1200" dirty="0">
                <a:ea typeface="新細明體" pitchFamily="18" charset="-120"/>
              </a:rPr>
              <a:t>)    0           cos(</a:t>
            </a:r>
            <a:r>
              <a:rPr lang="en-US" altLang="en-US" sz="1200" dirty="0" err="1">
                <a:ea typeface="新細明體" pitchFamily="18" charset="-120"/>
              </a:rPr>
              <a:t>an_y</a:t>
            </a:r>
            <a:r>
              <a:rPr lang="en-US" altLang="en-US" sz="1200" dirty="0">
                <a:ea typeface="新細明體" pitchFamily="18" charset="-120"/>
              </a:rPr>
              <a:t>)];</a:t>
            </a:r>
          </a:p>
          <a:p>
            <a:r>
              <a:rPr lang="en-US" altLang="en-US" sz="1200" dirty="0">
                <a:ea typeface="新細明體" pitchFamily="18" charset="-120"/>
              </a:rPr>
              <a:t>Rx=[1           0           0</a:t>
            </a:r>
          </a:p>
          <a:p>
            <a:r>
              <a:rPr lang="en-US" altLang="en-US" sz="1200" dirty="0">
                <a:ea typeface="新細明體" pitchFamily="18" charset="-120"/>
              </a:rPr>
              <a:t>    0           cos(</a:t>
            </a:r>
            <a:r>
              <a:rPr lang="en-US" altLang="en-US" sz="1200" dirty="0" err="1">
                <a:ea typeface="新細明體" pitchFamily="18" charset="-120"/>
              </a:rPr>
              <a:t>an_x</a:t>
            </a:r>
            <a:r>
              <a:rPr lang="en-US" altLang="en-US" sz="1200" dirty="0">
                <a:ea typeface="新細明體" pitchFamily="18" charset="-120"/>
              </a:rPr>
              <a:t>)   sin(</a:t>
            </a:r>
            <a:r>
              <a:rPr lang="en-US" altLang="en-US" sz="1200" dirty="0" err="1">
                <a:ea typeface="新細明體" pitchFamily="18" charset="-120"/>
              </a:rPr>
              <a:t>an_x</a:t>
            </a:r>
            <a:r>
              <a:rPr lang="en-US" altLang="en-US" sz="1200" dirty="0">
                <a:ea typeface="新細明體" pitchFamily="18" charset="-120"/>
              </a:rPr>
              <a:t>)</a:t>
            </a:r>
          </a:p>
          <a:p>
            <a:r>
              <a:rPr lang="en-US" altLang="en-US" sz="1200" dirty="0">
                <a:ea typeface="新細明體" pitchFamily="18" charset="-120"/>
              </a:rPr>
              <a:t>    0           -sin(</a:t>
            </a:r>
            <a:r>
              <a:rPr lang="en-US" altLang="en-US" sz="1200" dirty="0" err="1">
                <a:ea typeface="新細明體" pitchFamily="18" charset="-120"/>
              </a:rPr>
              <a:t>an_x</a:t>
            </a:r>
            <a:r>
              <a:rPr lang="en-US" altLang="en-US" sz="1200" dirty="0">
                <a:ea typeface="新細明體" pitchFamily="18" charset="-120"/>
              </a:rPr>
              <a:t>)  cos(</a:t>
            </a:r>
            <a:r>
              <a:rPr lang="en-US" altLang="en-US" sz="1200" dirty="0" err="1">
                <a:ea typeface="新細明體" pitchFamily="18" charset="-120"/>
              </a:rPr>
              <a:t>an_x</a:t>
            </a:r>
            <a:r>
              <a:rPr lang="en-US" altLang="en-US" sz="1200" dirty="0">
                <a:ea typeface="新細明體" pitchFamily="18" charset="-120"/>
              </a:rPr>
              <a:t>)];</a:t>
            </a:r>
          </a:p>
          <a:p>
            <a:r>
              <a:rPr lang="pl-PL" altLang="en-US" sz="1200" dirty="0">
                <a:ea typeface="新細明體" pitchFamily="18" charset="-120"/>
              </a:rPr>
              <a:t>Rxyz= Rz*Ry*Rx %do x first then y, z</a:t>
            </a:r>
          </a:p>
          <a:p>
            <a:r>
              <a:rPr lang="en-US" altLang="en-US" sz="1200" dirty="0" err="1">
                <a:ea typeface="新細明體" pitchFamily="18" charset="-120"/>
              </a:rPr>
              <a:t>transpose_Rxyz</a:t>
            </a:r>
            <a:r>
              <a:rPr lang="en-US" altLang="en-US" sz="1200" dirty="0">
                <a:ea typeface="新細明體" pitchFamily="18" charset="-120"/>
              </a:rPr>
              <a:t>= (</a:t>
            </a:r>
            <a:r>
              <a:rPr lang="en-US" altLang="en-US" sz="1200" dirty="0" err="1">
                <a:ea typeface="新細明體" pitchFamily="18" charset="-120"/>
              </a:rPr>
              <a:t>Rz</a:t>
            </a:r>
            <a:r>
              <a:rPr lang="en-US" altLang="en-US" sz="1200" dirty="0">
                <a:ea typeface="新細明體" pitchFamily="18" charset="-120"/>
              </a:rPr>
              <a:t>*Ry*Rx)'</a:t>
            </a:r>
          </a:p>
          <a:p>
            <a:r>
              <a:rPr lang="en-US" altLang="en-US" sz="1200" dirty="0" err="1">
                <a:ea typeface="新細明體" pitchFamily="18" charset="-120"/>
              </a:rPr>
              <a:t>inverse_Rxyz</a:t>
            </a:r>
            <a:r>
              <a:rPr lang="en-US" altLang="en-US" sz="1200" dirty="0">
                <a:ea typeface="新細明體" pitchFamily="18" charset="-120"/>
              </a:rPr>
              <a:t>= </a:t>
            </a:r>
            <a:r>
              <a:rPr lang="en-US" altLang="en-US" sz="1200" dirty="0" err="1">
                <a:ea typeface="新細明體" pitchFamily="18" charset="-120"/>
              </a:rPr>
              <a:t>inv</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*Ry*Rx)</a:t>
            </a:r>
          </a:p>
          <a:p>
            <a:r>
              <a:rPr lang="en-US" altLang="en-US" sz="1200" dirty="0">
                <a:ea typeface="新細明體" pitchFamily="18" charset="-120"/>
              </a:rPr>
              <a:t> </a:t>
            </a:r>
          </a:p>
          <a:p>
            <a:r>
              <a:rPr lang="pl-PL" altLang="en-US" sz="1200" dirty="0">
                <a:ea typeface="新細明體" pitchFamily="18" charset="-120"/>
              </a:rPr>
              <a:t>Rzyx= Rx*Ry*Rz %do z first then y, x</a:t>
            </a:r>
          </a:p>
          <a:p>
            <a:r>
              <a:rPr lang="en-US" altLang="en-US" sz="1200" dirty="0" err="1">
                <a:ea typeface="新細明體" pitchFamily="18" charset="-120"/>
              </a:rPr>
              <a:t>transpose_Rzyx</a:t>
            </a:r>
            <a:r>
              <a:rPr lang="en-US" altLang="en-US" sz="1200" dirty="0">
                <a:ea typeface="新細明體" pitchFamily="18" charset="-120"/>
              </a:rPr>
              <a:t>= (Rx*Ry*</a:t>
            </a:r>
            <a:r>
              <a:rPr lang="en-US" altLang="en-US" sz="1200" dirty="0" err="1">
                <a:ea typeface="新細明體" pitchFamily="18" charset="-120"/>
              </a:rPr>
              <a:t>Rz</a:t>
            </a:r>
            <a:r>
              <a:rPr lang="en-US" altLang="en-US" sz="1200" dirty="0">
                <a:ea typeface="新細明體" pitchFamily="18" charset="-120"/>
              </a:rPr>
              <a:t>)' %do z first, then z, and y</a:t>
            </a:r>
          </a:p>
          <a:p>
            <a:r>
              <a:rPr lang="en-US" altLang="en-US" sz="1200" dirty="0" err="1">
                <a:ea typeface="新細明體" pitchFamily="18" charset="-120"/>
              </a:rPr>
              <a:t>inverse_Rzyx</a:t>
            </a:r>
            <a:r>
              <a:rPr lang="en-US" altLang="en-US" sz="1200" dirty="0">
                <a:ea typeface="新細明體" pitchFamily="18" charset="-120"/>
              </a:rPr>
              <a:t>= </a:t>
            </a:r>
            <a:r>
              <a:rPr lang="en-US" altLang="en-US" sz="1200" dirty="0" err="1">
                <a:ea typeface="新細明體" pitchFamily="18" charset="-120"/>
              </a:rPr>
              <a:t>inv</a:t>
            </a:r>
            <a:r>
              <a:rPr lang="en-US" altLang="en-US" sz="1200" dirty="0">
                <a:ea typeface="新細明體" pitchFamily="18" charset="-120"/>
              </a:rPr>
              <a:t>(Rx*Ry*</a:t>
            </a:r>
            <a:r>
              <a:rPr lang="en-US" altLang="en-US" sz="1200" dirty="0" err="1">
                <a:ea typeface="新細明體" pitchFamily="18" charset="-120"/>
              </a:rPr>
              <a:t>Rz</a:t>
            </a:r>
            <a:r>
              <a:rPr lang="en-US" altLang="en-US" sz="1200" dirty="0">
                <a:ea typeface="新細明體" pitchFamily="18" charset="-120"/>
              </a:rPr>
              <a:t>)%do z first, then z, and y</a:t>
            </a:r>
          </a:p>
          <a:p>
            <a:r>
              <a:rPr lang="en-US" altLang="en-US" sz="900" dirty="0">
                <a:ea typeface="新細明體" pitchFamily="18" charset="-120"/>
              </a:rPr>
              <a:t> </a:t>
            </a:r>
          </a:p>
          <a:p>
            <a:endParaRPr lang="en-US" altLang="en-US" sz="900" dirty="0">
              <a:ea typeface="新細明體" pitchFamily="18" charset="-120"/>
            </a:endParaRPr>
          </a:p>
        </p:txBody>
      </p:sp>
      <p:sp>
        <p:nvSpPr>
          <p:cNvPr id="69636" name="Content Placeholder 5"/>
          <p:cNvSpPr>
            <a:spLocks noGrp="1"/>
          </p:cNvSpPr>
          <p:nvPr>
            <p:ph sz="half" idx="2"/>
          </p:nvPr>
        </p:nvSpPr>
        <p:spPr/>
        <p:txBody>
          <a:bodyPr/>
          <a:lstStyle/>
          <a:p>
            <a:r>
              <a:rPr lang="en-US" altLang="en-US" sz="1200" dirty="0">
                <a:ea typeface="新細明體" pitchFamily="18" charset="-120"/>
              </a:rPr>
              <a:t>%ANOTHER SET , IN THIS SET </a:t>
            </a:r>
            <a:r>
              <a:rPr lang="en-US" altLang="en-US" sz="1200" dirty="0" err="1">
                <a:ea typeface="新細明體" pitchFamily="18" charset="-120"/>
              </a:rPr>
              <a:t>r_x</a:t>
            </a:r>
            <a:r>
              <a:rPr lang="en-US" altLang="en-US" sz="1200" dirty="0">
                <a:ea typeface="新細明體" pitchFamily="18" charset="-120"/>
              </a:rPr>
              <a:t>=Rx', </a:t>
            </a:r>
            <a:r>
              <a:rPr lang="en-US" altLang="en-US" sz="1200" dirty="0" err="1">
                <a:ea typeface="新細明體" pitchFamily="18" charset="-120"/>
              </a:rPr>
              <a:t>r_y</a:t>
            </a:r>
            <a:r>
              <a:rPr lang="en-US" altLang="en-US" sz="1200" dirty="0">
                <a:ea typeface="新細明體" pitchFamily="18" charset="-120"/>
              </a:rPr>
              <a:t>=Ry', </a:t>
            </a:r>
            <a:r>
              <a:rPr lang="en-US" altLang="en-US" sz="1200" dirty="0" err="1">
                <a:ea typeface="新細明體" pitchFamily="18" charset="-120"/>
              </a:rPr>
              <a:t>r_z</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a:t>
            </a:r>
          </a:p>
          <a:p>
            <a:r>
              <a:rPr lang="en-US" altLang="en-US" sz="1200" dirty="0" err="1">
                <a:ea typeface="新細明體" pitchFamily="18" charset="-120"/>
              </a:rPr>
              <a:t>rz</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a:t>
            </a:r>
          </a:p>
          <a:p>
            <a:r>
              <a:rPr lang="en-US" altLang="en-US" sz="1200" dirty="0" err="1">
                <a:ea typeface="新細明體" pitchFamily="18" charset="-120"/>
              </a:rPr>
              <a:t>ry</a:t>
            </a:r>
            <a:r>
              <a:rPr lang="en-US" altLang="en-US" sz="1200" dirty="0">
                <a:ea typeface="新細明體" pitchFamily="18" charset="-120"/>
              </a:rPr>
              <a:t>=Ry';</a:t>
            </a:r>
          </a:p>
          <a:p>
            <a:r>
              <a:rPr lang="en-US" altLang="en-US" sz="1200" dirty="0" err="1">
                <a:ea typeface="新細明體" pitchFamily="18" charset="-120"/>
              </a:rPr>
              <a:t>rx</a:t>
            </a:r>
            <a:r>
              <a:rPr lang="en-US" altLang="en-US" sz="1200" dirty="0">
                <a:ea typeface="新細明體" pitchFamily="18" charset="-120"/>
              </a:rPr>
              <a:t>=Rx';</a:t>
            </a:r>
          </a:p>
          <a:p>
            <a:r>
              <a:rPr lang="en-US" altLang="en-US" sz="1200" dirty="0">
                <a:ea typeface="新細明體" pitchFamily="18" charset="-120"/>
              </a:rPr>
              <a:t> </a:t>
            </a:r>
          </a:p>
          <a:p>
            <a:r>
              <a:rPr lang="pl-PL" altLang="en-US" sz="1200" dirty="0">
                <a:ea typeface="新細明體" pitchFamily="18" charset="-120"/>
              </a:rPr>
              <a:t>rxyz= rz*ry*rx %do x first then y, z</a:t>
            </a:r>
          </a:p>
          <a:p>
            <a:r>
              <a:rPr lang="en-US" altLang="en-US" sz="1200" dirty="0" err="1">
                <a:ea typeface="新細明體" pitchFamily="18" charset="-120"/>
              </a:rPr>
              <a:t>transpose_rxyz</a:t>
            </a:r>
            <a:r>
              <a:rPr lang="en-US" altLang="en-US" sz="1200" dirty="0">
                <a:ea typeface="新細明體" pitchFamily="18" charset="-120"/>
              </a:rPr>
              <a:t>= (</a:t>
            </a:r>
            <a:r>
              <a:rPr lang="en-US" altLang="en-US" sz="1200" dirty="0" err="1">
                <a:ea typeface="新細明體" pitchFamily="18" charset="-120"/>
              </a:rPr>
              <a:t>rz</a:t>
            </a:r>
            <a:r>
              <a:rPr lang="en-US" altLang="en-US" sz="1200" dirty="0">
                <a:ea typeface="新細明體" pitchFamily="18" charset="-120"/>
              </a:rPr>
              <a:t>*</a:t>
            </a:r>
            <a:r>
              <a:rPr lang="en-US" altLang="en-US" sz="1200" dirty="0" err="1">
                <a:ea typeface="新細明體" pitchFamily="18" charset="-120"/>
              </a:rPr>
              <a:t>ry</a:t>
            </a:r>
            <a:r>
              <a:rPr lang="en-US" altLang="en-US" sz="1200" dirty="0">
                <a:ea typeface="新細明體" pitchFamily="18" charset="-120"/>
              </a:rPr>
              <a:t>*</a:t>
            </a:r>
            <a:r>
              <a:rPr lang="en-US" altLang="en-US" sz="1200" dirty="0" err="1">
                <a:ea typeface="新細明體" pitchFamily="18" charset="-120"/>
              </a:rPr>
              <a:t>rx</a:t>
            </a:r>
            <a:r>
              <a:rPr lang="en-US" altLang="en-US" sz="1200" dirty="0">
                <a:ea typeface="新細明體" pitchFamily="18" charset="-120"/>
              </a:rPr>
              <a:t>)'</a:t>
            </a:r>
          </a:p>
          <a:p>
            <a:r>
              <a:rPr lang="en-US" altLang="en-US" sz="1200" dirty="0" err="1">
                <a:ea typeface="新細明體" pitchFamily="18" charset="-120"/>
              </a:rPr>
              <a:t>inverse_rxyz</a:t>
            </a:r>
            <a:r>
              <a:rPr lang="en-US" altLang="en-US" sz="1200" dirty="0">
                <a:ea typeface="新細明體" pitchFamily="18" charset="-120"/>
              </a:rPr>
              <a:t>= </a:t>
            </a:r>
            <a:r>
              <a:rPr lang="en-US" altLang="en-US" sz="1200" dirty="0" err="1">
                <a:ea typeface="新細明體" pitchFamily="18" charset="-120"/>
              </a:rPr>
              <a:t>inv</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a:t>
            </a:r>
            <a:r>
              <a:rPr lang="en-US" altLang="en-US" sz="1200" dirty="0" err="1">
                <a:ea typeface="新細明體" pitchFamily="18" charset="-120"/>
              </a:rPr>
              <a:t>ry</a:t>
            </a:r>
            <a:r>
              <a:rPr lang="en-US" altLang="en-US" sz="1200" dirty="0">
                <a:ea typeface="新細明體" pitchFamily="18" charset="-120"/>
              </a:rPr>
              <a:t>*</a:t>
            </a:r>
            <a:r>
              <a:rPr lang="en-US" altLang="en-US" sz="1200" dirty="0" err="1">
                <a:ea typeface="新細明體" pitchFamily="18" charset="-120"/>
              </a:rPr>
              <a:t>rx</a:t>
            </a:r>
            <a:r>
              <a:rPr lang="en-US" altLang="en-US" sz="1200" dirty="0">
                <a:ea typeface="新細明體" pitchFamily="18" charset="-120"/>
              </a:rPr>
              <a:t>)</a:t>
            </a:r>
          </a:p>
          <a:p>
            <a:r>
              <a:rPr lang="en-US" altLang="en-US" sz="1200" dirty="0">
                <a:ea typeface="新細明體" pitchFamily="18" charset="-120"/>
              </a:rPr>
              <a:t> </a:t>
            </a:r>
          </a:p>
          <a:p>
            <a:r>
              <a:rPr lang="pl-PL" altLang="en-US" sz="1200" dirty="0">
                <a:ea typeface="新細明體" pitchFamily="18" charset="-120"/>
              </a:rPr>
              <a:t>rzyx= rx*ry*rz %do z first then y, x</a:t>
            </a:r>
          </a:p>
          <a:p>
            <a:r>
              <a:rPr lang="en-US" altLang="en-US" sz="1200" dirty="0" err="1">
                <a:ea typeface="新細明體" pitchFamily="18" charset="-120"/>
              </a:rPr>
              <a:t>transpose_rzyx</a:t>
            </a:r>
            <a:r>
              <a:rPr lang="en-US" altLang="en-US" sz="1200" dirty="0">
                <a:ea typeface="新細明體" pitchFamily="18" charset="-120"/>
              </a:rPr>
              <a:t>= (</a:t>
            </a:r>
            <a:r>
              <a:rPr lang="en-US" altLang="en-US" sz="1200" dirty="0" err="1">
                <a:ea typeface="新細明體" pitchFamily="18" charset="-120"/>
              </a:rPr>
              <a:t>rx</a:t>
            </a:r>
            <a:r>
              <a:rPr lang="en-US" altLang="en-US" sz="1200" dirty="0">
                <a:ea typeface="新細明體" pitchFamily="18" charset="-120"/>
              </a:rPr>
              <a:t>*</a:t>
            </a:r>
            <a:r>
              <a:rPr lang="en-US" altLang="en-US" sz="1200" dirty="0" err="1">
                <a:ea typeface="新細明體" pitchFamily="18" charset="-120"/>
              </a:rPr>
              <a:t>ry</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 %do z first, then z, and y</a:t>
            </a:r>
          </a:p>
          <a:p>
            <a:r>
              <a:rPr lang="en-US" altLang="en-US" sz="1200" dirty="0" err="1">
                <a:ea typeface="新細明體" pitchFamily="18" charset="-120"/>
              </a:rPr>
              <a:t>inverse_Rzyx</a:t>
            </a:r>
            <a:r>
              <a:rPr lang="en-US" altLang="en-US" sz="1200" dirty="0">
                <a:ea typeface="新細明體" pitchFamily="18" charset="-120"/>
              </a:rPr>
              <a:t>= </a:t>
            </a:r>
            <a:r>
              <a:rPr lang="en-US" altLang="en-US" sz="1200" dirty="0" err="1">
                <a:ea typeface="新細明體" pitchFamily="18" charset="-120"/>
              </a:rPr>
              <a:t>inv</a:t>
            </a:r>
            <a:r>
              <a:rPr lang="en-US" altLang="en-US" sz="1200" dirty="0">
                <a:ea typeface="新細明體" pitchFamily="18" charset="-120"/>
              </a:rPr>
              <a:t>(</a:t>
            </a:r>
            <a:r>
              <a:rPr lang="en-US" altLang="en-US" sz="1200" dirty="0" err="1">
                <a:ea typeface="新細明體" pitchFamily="18" charset="-120"/>
              </a:rPr>
              <a:t>rx</a:t>
            </a:r>
            <a:r>
              <a:rPr lang="en-US" altLang="en-US" sz="1200" dirty="0">
                <a:ea typeface="新細明體" pitchFamily="18" charset="-120"/>
              </a:rPr>
              <a:t>*</a:t>
            </a:r>
            <a:r>
              <a:rPr lang="en-US" altLang="en-US" sz="1200" dirty="0" err="1">
                <a:ea typeface="新細明體" pitchFamily="18" charset="-120"/>
              </a:rPr>
              <a:t>ry</a:t>
            </a:r>
            <a:r>
              <a:rPr lang="en-US" altLang="en-US" sz="1200" dirty="0">
                <a:ea typeface="新細明體" pitchFamily="18" charset="-120"/>
              </a:rPr>
              <a:t>*</a:t>
            </a:r>
            <a:r>
              <a:rPr lang="en-US" altLang="en-US" sz="1200" dirty="0" err="1">
                <a:ea typeface="新細明體" pitchFamily="18" charset="-120"/>
              </a:rPr>
              <a:t>rz</a:t>
            </a:r>
            <a:r>
              <a:rPr lang="en-US" altLang="en-US" sz="1200" dirty="0">
                <a:ea typeface="新細明體" pitchFamily="18" charset="-120"/>
              </a:rPr>
              <a:t>)%do z first, then z, and y</a:t>
            </a:r>
          </a:p>
        </p:txBody>
      </p:sp>
      <p:sp>
        <p:nvSpPr>
          <p:cNvPr id="2" name="Footer Placeholder 1"/>
          <p:cNvSpPr>
            <a:spLocks noGrp="1"/>
          </p:cNvSpPr>
          <p:nvPr>
            <p:ph type="ftr" sz="quarter" idx="11"/>
          </p:nvPr>
        </p:nvSpPr>
        <p:spPr/>
        <p:txBody>
          <a:bodyPr/>
          <a:lstStyle/>
          <a:p>
            <a:pPr>
              <a:defRPr/>
            </a:pPr>
            <a:r>
              <a:rPr lang="en-US"/>
              <a:t>Cameras v240117a</a:t>
            </a:r>
          </a:p>
        </p:txBody>
      </p:sp>
      <p:sp>
        <p:nvSpPr>
          <p:cNvPr id="3" name="Slide Number Placeholder 2"/>
          <p:cNvSpPr>
            <a:spLocks noGrp="1"/>
          </p:cNvSpPr>
          <p:nvPr>
            <p:ph type="sldNum" sz="quarter" idx="12"/>
          </p:nvPr>
        </p:nvSpPr>
        <p:spPr/>
        <p:txBody>
          <a:bodyPr/>
          <a:lstStyle/>
          <a:p>
            <a:pPr>
              <a:defRPr/>
            </a:pPr>
            <a:fld id="{DB2D4955-CAE4-47A7-891F-54C234F61286}" type="slidenum">
              <a:rPr lang="en-US" altLang="en-US" smtClean="0"/>
              <a:pPr>
                <a:defRPr/>
              </a:pPr>
              <a:t>99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19095</TotalTime>
  <Words>31911</Words>
  <Application>Microsoft Office PowerPoint</Application>
  <PresentationFormat>On-screen Show (4:3)</PresentationFormat>
  <Paragraphs>3730</Paragraphs>
  <Slides>135</Slides>
  <Notes>60</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135</vt:i4>
      </vt:variant>
    </vt:vector>
  </HeadingPairs>
  <TitlesOfParts>
    <vt:vector size="150" baseType="lpstr">
      <vt:lpstr>新細明體</vt:lpstr>
      <vt:lpstr>Arial</vt:lpstr>
      <vt:lpstr>Calibri</vt:lpstr>
      <vt:lpstr>Calibri Light</vt:lpstr>
      <vt:lpstr>Cambria Math</vt:lpstr>
      <vt:lpstr>Courier New</vt:lpstr>
      <vt:lpstr>Nimbus Roman No9 L</vt:lpstr>
      <vt:lpstr>Symbol</vt:lpstr>
      <vt:lpstr>Times New Roman</vt:lpstr>
      <vt:lpstr>Verdana</vt:lpstr>
      <vt:lpstr>Wingdings</vt:lpstr>
      <vt:lpstr>Office Theme</vt:lpstr>
      <vt:lpstr>1_Custom Design</vt:lpstr>
      <vt:lpstr>Custom Design</vt:lpstr>
      <vt:lpstr>Equation</vt:lpstr>
      <vt:lpstr>Chapter 2: Image processing and computer vision </vt:lpstr>
      <vt:lpstr>Will Learn these in this chapter</vt:lpstr>
      <vt:lpstr>Motivations</vt:lpstr>
      <vt:lpstr>3D to 2D projection</vt:lpstr>
      <vt:lpstr>Perspective model</vt:lpstr>
      <vt:lpstr>Perspective  Projective</vt:lpstr>
      <vt:lpstr>Inspection exercise</vt:lpstr>
      <vt:lpstr>The most important concept for a camera is the image formation process</vt:lpstr>
      <vt:lpstr>Step1 of image formation</vt:lpstr>
      <vt:lpstr>Rotation notations: Roll pitch yaw in aviation  systems They are the same systems– (you will see it if you turn the plane up side down). It is called the Right hand coordinate system. </vt:lpstr>
      <vt:lpstr>A revision of basic matrix operations in case you forgot </vt:lpstr>
      <vt:lpstr>Object/Vector rotation and Translation</vt:lpstr>
      <vt:lpstr>Point / Vector</vt:lpstr>
      <vt:lpstr>2D Rotation around z-axis (the vector out of paper)</vt:lpstr>
      <vt:lpstr>Extend the previous result to 3D coordinates, rotation in 3 axes Assume the Z-axis (principal axis)  of your camera is the vector V, so Rotation of the camera (Rcam) is the same as rotating the vector V. </vt:lpstr>
      <vt:lpstr>Relate “world 3D” and “camera 3D” coordinates</vt:lpstr>
      <vt:lpstr>Step1:Motion of camera from world to camera coordinates</vt:lpstr>
      <vt:lpstr>To learn more about : Rotation and Translation</vt:lpstr>
      <vt:lpstr>Step2 of image formation</vt:lpstr>
      <vt:lpstr>Step2: Camera coordinates to image plane (Perspective projection of camera in meters)</vt:lpstr>
      <vt:lpstr>Worksheet 1</vt:lpstr>
      <vt:lpstr>Answer: Worksheet 1</vt:lpstr>
      <vt:lpstr>Picture element (Pixel) based image</vt:lpstr>
      <vt:lpstr>Worksheet 2</vt:lpstr>
      <vt:lpstr>Answer: Worksheet 2</vt:lpstr>
      <vt:lpstr>Image center</vt:lpstr>
      <vt:lpstr>CCD Pixel (u,v)  based Perspective Projection</vt:lpstr>
      <vt:lpstr>Examples, center of CCD is at image center (right hand coordinate system with ideal CCD) </vt:lpstr>
      <vt:lpstr>A summary</vt:lpstr>
      <vt:lpstr>Camera parameters</vt:lpstr>
      <vt:lpstr>Intrinsic parameters from camera coordinates to image coordinates</vt:lpstr>
      <vt:lpstr>Typical camera Intrinsic parameters</vt:lpstr>
      <vt:lpstr>Intrinsic parameters Mint   (Pin hole camera model) </vt:lpstr>
      <vt:lpstr>Simplified Intrinsic parameters Mint in pixels Sx=Sy and F/sx= f in pixels </vt:lpstr>
      <vt:lpstr>Examples, center of CCD is at image center (right hand coordinate system with ideal CCD) </vt:lpstr>
      <vt:lpstr>Worksheet 3</vt:lpstr>
      <vt:lpstr>Answer Worksheet 3</vt:lpstr>
      <vt:lpstr>CCD is glued to the back of a camera</vt:lpstr>
      <vt:lpstr>Worksheet 4, 3D projection on image (Ch1_e1.m ) </vt:lpstr>
      <vt:lpstr>Answer: Worksheet 4,  3D projection on image (Ch1_e1.m ) </vt:lpstr>
      <vt:lpstr>Worksheet 5  Because of manufacturing fault, the CCD center may not always be at the image center, see(Ch1_e2.m ) </vt:lpstr>
      <vt:lpstr>Answer Worksheet 5  Because of manufacturing fault CCD center may not  be at image center, example (Ch1_e2.m ) </vt:lpstr>
      <vt:lpstr>Worksheet 6: Discussion</vt:lpstr>
      <vt:lpstr>Answer: Worksheet 6 Discussion</vt:lpstr>
      <vt:lpstr>Extrinsic parameters</vt:lpstr>
      <vt:lpstr>Extrinsic parameters Mext</vt:lpstr>
      <vt:lpstr>The camera moves to a new position : Rotate of the camera Rcam, and translate (TC) to a new position</vt:lpstr>
      <vt:lpstr>Coordinate change calculation</vt:lpstr>
      <vt:lpstr> </vt:lpstr>
      <vt:lpstr> </vt:lpstr>
      <vt:lpstr> </vt:lpstr>
      <vt:lpstr>We now try to examine Rcam</vt:lpstr>
      <vt:lpstr>PowerPoint Presentation</vt:lpstr>
      <vt:lpstr>Precise definition of Rc, Tc and Rcam</vt:lpstr>
      <vt:lpstr>Study the rotation matrix Rc Relate world 3D to camera 3D coordinates</vt:lpstr>
      <vt:lpstr>Explanation for the previous slide </vt:lpstr>
      <vt:lpstr>Given rotation angles of a camera find Rc=RxRyRz A point in World Pw=[Xw,Yw,Zw]’ is the same as Pc=[Xc,Yc,Zc]’ in the camera coordinates by these transformations </vt:lpstr>
      <vt:lpstr>Combine rotations in 3 axes: The camera has rotated (x, y, z), Rc brings a vector in world coordinates to the camera coordinates </vt:lpstr>
      <vt:lpstr>Matlab program for Rc Used the Matlab/symbolic processor to create the transformation matrix</vt:lpstr>
      <vt:lpstr>Study the rotation matrix Rc and Translation vector Tc  Mext (3x4)Matrix form When Tc is not Zero </vt:lpstr>
      <vt:lpstr>Recall: The most important concept for a camera is the image formation process</vt:lpstr>
      <vt:lpstr>Combine Mint and Mext</vt:lpstr>
      <vt:lpstr>Take home exercise</vt:lpstr>
      <vt:lpstr>Projection matrix P Combine Mint and Mext to become projection P</vt:lpstr>
      <vt:lpstr>Camera calibration and lens distortion</vt:lpstr>
      <vt:lpstr>Camera calibration by a checkerboard: Introduction</vt:lpstr>
      <vt:lpstr>Our task: from N-view of the checkboard to find the camera intrinsic parameter matrix A</vt:lpstr>
      <vt:lpstr>References for Opencv camera calibration</vt:lpstr>
      <vt:lpstr>What is lens distortion?</vt:lpstr>
      <vt:lpstr>Radial distortion of different types</vt:lpstr>
      <vt:lpstr>Tangential distortion causes</vt:lpstr>
      <vt:lpstr>Effect of tangential distortion </vt:lpstr>
      <vt:lpstr>https://en.wikipedia.org/wiki/Distortion_(optics) </vt:lpstr>
      <vt:lpstr>Image correction (opencv)  https://docs.opencv.org/2.4/doc/tutorials/calib3d/camera_calibration/camera_calibration.html</vt:lpstr>
      <vt:lpstr>Opencv: Radial distortion coefficients and tangential distortion coefficients https://docs.opencv.org/2.4/modules/calib3d/doc/camera_calibration_and_3d_reconstruction.html</vt:lpstr>
      <vt:lpstr>Opencv camera calibration demo https://github.com/opencv/opencv  https://docs.opencv.org/4.x/d4/d94/tutorial_camera_calibration.html (with demo) https://github.com/ChihaoZhang/camera-calibration-and-image-undistortion   </vt:lpstr>
      <vt:lpstr>Translation (_tvecs 3x1) and rotation (_rves 3x1)  of each image See next slide for _rvecs (rotation vector for  axis-angle representation)</vt:lpstr>
      <vt:lpstr>The vector translation _tvecs=[x,y,z]</vt:lpstr>
      <vt:lpstr>The rotation vector:  _rvecs , using axis–angle representation </vt:lpstr>
      <vt:lpstr>Using Rodrigues of OPENCV, a  3x1 rotation vector (r3x1  for representing rotation) can be converted to a 3x3 rotation matrix R3x3</vt:lpstr>
      <vt:lpstr>Python example: =_rvecs=[-2.100418 ; -2.167796 ; 0.273330] </vt:lpstr>
      <vt:lpstr>Matlab example:_rvec=[-2.100418 ; -2.167796 ; 0.273330]</vt:lpstr>
      <vt:lpstr>Further reading and different approaches</vt:lpstr>
      <vt:lpstr>Summary for lens distortion and camera calibration</vt:lpstr>
      <vt:lpstr>Conclusion</vt:lpstr>
      <vt:lpstr>References</vt:lpstr>
      <vt:lpstr>Appendices: Advanced topics:</vt:lpstr>
      <vt:lpstr>Appendix topic 1) Latex formulas</vt:lpstr>
      <vt:lpstr>Appendix 2</vt:lpstr>
      <vt:lpstr>Precise definition of Rc, Tc and Rcam</vt:lpstr>
      <vt:lpstr>To rotate a vector in 2D</vt:lpstr>
      <vt:lpstr>PowerPoint Presentation</vt:lpstr>
      <vt:lpstr>This slide is shown earlier combine rotations in 3 axes: The camera has rotated (x, y, z), Rc brings a vector in world coordinates to the camera coordinates  </vt:lpstr>
      <vt:lpstr>Rc=Rc_xyz, Here we use Rc_zyx (rotate x –axis first, then y the z) Here we show Rc_zyx, and Inverse(Rc_zyx)</vt:lpstr>
      <vt:lpstr> </vt:lpstr>
      <vt:lpstr>%show transpose(Rc_pos_a)=Rc_neg_a and Rc_pos_a *transpose(Rc_pos_a) =I</vt:lpstr>
      <vt:lpstr>Practical issue: center of CCD is at image center (right hand coordinate system with realistic CCD) **Image origin at left-top (if you use matlab imread() to read it  ) etc. ‘-f’ instead of ‘f’ </vt:lpstr>
      <vt:lpstr>Summary and meanings of notations used in this chapter</vt:lpstr>
      <vt:lpstr>rot_syms.m : use the matlab symbolic processor to show varies possible arrangements of the Rotational matrix</vt:lpstr>
      <vt:lpstr>Output of rot_syms.m (page1)</vt:lpstr>
      <vt:lpstr>Output of rot_syms.m (page2)  </vt:lpstr>
      <vt:lpstr>Rotation matrix</vt:lpstr>
      <vt:lpstr>Rotation of a point in 3D You may take this as Rcam</vt:lpstr>
      <vt:lpstr> </vt:lpstr>
      <vt:lpstr>Relating Rcam and Rc</vt:lpstr>
      <vt:lpstr>Test rpymat(angs) and rool_pitch_yaw_mat2(angs), angs=[roll,pitch,yaw] [roll(around x first),then pitch(around y),finally yaw(around z)] %http://www.grc.nasa.gov/WWW/k12/airplane/rotations.html %http://planning.cs.uiuc.edu/node102.html  </vt:lpstr>
      <vt:lpstr>demo_roll_pitch_yaw.m</vt:lpstr>
      <vt:lpstr>Appendix 3 Self-study Tutorial exercises</vt:lpstr>
      <vt:lpstr>CMSC5711: Tutorial T.1  : Intrinsic parameters Mint  (an upper-triangular matrix)</vt:lpstr>
      <vt:lpstr>Answer: Tutorial T.1 Intrinsic parameters Mint  (an upper-triangular matrix)</vt:lpstr>
      <vt:lpstr>Tutorial T.2  Given</vt:lpstr>
      <vt:lpstr>Answer:  Tutorial T.2 Given</vt:lpstr>
      <vt:lpstr> </vt:lpstr>
      <vt:lpstr> </vt:lpstr>
      <vt:lpstr>Tutorial T.4: Study the rotation matrix Rc and Translation vector Tc  Mext (3x4)Matrix form When Tc is not Zero </vt:lpstr>
      <vt:lpstr>ANSWER Tutorial T.4: Study the rotation matrix Rc and Translation vector Tc  Mext (3x4)Matrix form When Tc is not Zero </vt:lpstr>
      <vt:lpstr>Tutorial T.5</vt:lpstr>
      <vt:lpstr>Answer for Tutorial T.5 (i)</vt:lpstr>
      <vt:lpstr>Tutorial T.6</vt:lpstr>
      <vt:lpstr>Answer: Tutorial T.6</vt:lpstr>
      <vt:lpstr>Answer continue for tutorial T.6 (i)</vt:lpstr>
      <vt:lpstr>Answer continue  for tutorial T.6 (ii)</vt:lpstr>
      <vt:lpstr>Answer continue for tutorial T.6 (ii)</vt:lpstr>
      <vt:lpstr>Tutorial T.7 Write pi=1,2,3; j=1,2,3,4 in terms of Mext:i=1,2,3;j=1,2,3 and f</vt:lpstr>
      <vt:lpstr>Answer: Tutorial T.7 </vt:lpstr>
      <vt:lpstr>Answer for tut T.7, ref: http://www.colorado.edu/ASEN/asen3200/handouts  a demo program to show the camera model (demo_cam_model6b.m) </vt:lpstr>
      <vt:lpstr>Continue(answer: tutorial T.7) </vt:lpstr>
      <vt:lpstr>Tutorial T.8</vt:lpstr>
      <vt:lpstr>Answers tutorial T.8</vt:lpstr>
      <vt:lpstr>Tutorial T.9</vt:lpstr>
      <vt:lpstr>Answers Tutorial T.9</vt:lpstr>
      <vt:lpstr>Use tutorial T.9 to show how to achieve camera calibration : For a 3D object, assume the camera center is at [0 0 0] meters of the world coordinates.  The cube is 1 meter away from the camera along the Z-axis. This model is easy to find if the size of squares are known, say 0.1m2 for each checker element</vt:lpstr>
      <vt:lpstr>Exercise/answer T.9 :Illustration of Camera calibration by a 3D object</vt:lpstr>
      <vt:lpstr> Camera model: essential Formulas </vt:lpstr>
      <vt:lpstr>Relating Rcam and Rc</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computer vision</dc:title>
  <dc:creator>khwong</dc:creator>
  <cp:lastModifiedBy>Kin Hong Wong (CCO)</cp:lastModifiedBy>
  <cp:revision>908</cp:revision>
  <cp:lastPrinted>2016-01-20T07:54:06Z</cp:lastPrinted>
  <dcterms:created xsi:type="dcterms:W3CDTF">2003-06-29T01:17:09Z</dcterms:created>
  <dcterms:modified xsi:type="dcterms:W3CDTF">2024-01-23T06:25:23Z</dcterms:modified>
</cp:coreProperties>
</file>