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39"/>
  </p:notesMasterIdLst>
  <p:handoutMasterIdLst>
    <p:handoutMasterId r:id="rId40"/>
  </p:handoutMasterIdLst>
  <p:sldIdLst>
    <p:sldId id="436" r:id="rId2"/>
    <p:sldId id="437" r:id="rId3"/>
    <p:sldId id="483" r:id="rId4"/>
    <p:sldId id="462" r:id="rId5"/>
    <p:sldId id="448" r:id="rId6"/>
    <p:sldId id="453" r:id="rId7"/>
    <p:sldId id="508" r:id="rId8"/>
    <p:sldId id="457" r:id="rId9"/>
    <p:sldId id="459" r:id="rId10"/>
    <p:sldId id="446" r:id="rId11"/>
    <p:sldId id="456" r:id="rId12"/>
    <p:sldId id="455" r:id="rId13"/>
    <p:sldId id="447" r:id="rId14"/>
    <p:sldId id="450" r:id="rId15"/>
    <p:sldId id="449" r:id="rId16"/>
    <p:sldId id="451" r:id="rId17"/>
    <p:sldId id="460" r:id="rId18"/>
    <p:sldId id="461" r:id="rId19"/>
    <p:sldId id="418" r:id="rId20"/>
    <p:sldId id="472" r:id="rId21"/>
    <p:sldId id="473" r:id="rId22"/>
    <p:sldId id="490" r:id="rId23"/>
    <p:sldId id="494" r:id="rId24"/>
    <p:sldId id="489" r:id="rId25"/>
    <p:sldId id="495" r:id="rId26"/>
    <p:sldId id="496" r:id="rId27"/>
    <p:sldId id="497" r:id="rId28"/>
    <p:sldId id="498" r:id="rId29"/>
    <p:sldId id="499" r:id="rId30"/>
    <p:sldId id="500" r:id="rId31"/>
    <p:sldId id="501" r:id="rId32"/>
    <p:sldId id="502" r:id="rId33"/>
    <p:sldId id="503" r:id="rId34"/>
    <p:sldId id="504" r:id="rId35"/>
    <p:sldId id="505" r:id="rId36"/>
    <p:sldId id="506" r:id="rId37"/>
    <p:sldId id="507" r:id="rId38"/>
  </p:sldIdLst>
  <p:sldSz cx="9144000" cy="6858000" type="screen4x3"/>
  <p:notesSz cx="6799263" cy="9904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64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464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398000"/>
            <a:ext cx="29464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03D03F0-EEB6-4343-A29F-36B905AB21E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1353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931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1238250"/>
            <a:ext cx="4459287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67263"/>
            <a:ext cx="5440363" cy="3898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31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1238250"/>
            <a:ext cx="4459287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67263"/>
            <a:ext cx="5440363" cy="3898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5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174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introduction v240110a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B41803-69A5-47EA-8A21-B5E8FBE552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7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v240110a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74AD5-32C8-4FFF-A52F-5F6AC4057F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78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v240110a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93B21-2F3A-4547-9216-AE12F75680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233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v240110a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BC3D9-E80C-42CC-BDBB-874C039A4D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23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v240110a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8395F-5EDE-464D-9896-6BC7686FB0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28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v240110a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99681-65B7-4968-9F37-692143D985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96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v240110a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FE1A9-59BA-4C43-8508-07C7BF89C9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1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v240110a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2A3F8-848E-4ED0-82AB-8A97D89339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48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v240110a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A8AFD-5D3E-438B-8CCB-4D92A469C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15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v240110a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C84F4-087A-4C85-B831-4D0AB93610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72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v240110a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95517-AB29-4865-A431-078072C2B5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68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v240110a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B3246-113C-4842-9373-15AF456704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17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v240110a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A998F-8CE3-45B4-BEC7-6CF48C1508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885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a typeface="新細明體" charset="-120"/>
              </a:defRPr>
            </a:lvl1pPr>
          </a:lstStyle>
          <a:p>
            <a:pPr>
              <a:defRPr/>
            </a:pPr>
            <a:r>
              <a:rPr lang="en-US"/>
              <a:t>introduction v240110a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9C9E142B-8CB8-4596-A786-EB7D7B7B72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6afjN1ranT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youtube.com/watch?v=jPEfoi9g0Lw&amp;feature=relat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opencv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jVQL1DODyU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SL_and_HSV#From_HSV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BOlbs8i7O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zjteYlhjm-s&amp;feature=related" TargetMode="Externa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53-SZ1o_c0&amp;feature=related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7UdYzCMKvw&amp;feature=related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youtube.com/watch?v=i_bZNVmhJ2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28.png"/><Relationship Id="rId2" Type="http://schemas.openxmlformats.org/officeDocument/2006/relationships/hyperlink" Target="https://docs.opencv.org/3.4.0/d5/dae/tutorial_aruco_detecti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sV7vOTvUCx8" TargetMode="External"/><Relationship Id="rId5" Type="http://schemas.openxmlformats.org/officeDocument/2006/relationships/image" Target="../media/image27.emf"/><Relationship Id="rId4" Type="http://schemas.openxmlformats.org/officeDocument/2006/relationships/hyperlink" Target="https://youtu.be/IsXWrcB_Hvs?t=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1.png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bercollege.com/tvp026-2.htm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cam.com/" TargetMode="External"/><Relationship Id="rId7" Type="http://schemas.openxmlformats.org/officeDocument/2006/relationships/image" Target="../media/image35.jpeg"/><Relationship Id="rId2" Type="http://schemas.openxmlformats.org/officeDocument/2006/relationships/hyperlink" Target="https://www.youtube.com/watch?v=24yIl8tPvf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://www.google.com/glass/start/" TargetMode="External"/><Relationship Id="rId4" Type="http://schemas.openxmlformats.org/officeDocument/2006/relationships/hyperlink" Target="https://www.youtube.com/watch?v=j8lScHO2mM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analyticsvidhya.com/blog/2018/06/understanding-building-object-detection-model-python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hyperlink" Target="canyon2b.wmv" TargetMode="External"/><Relationship Id="rId7" Type="http://schemas.openxmlformats.org/officeDocument/2006/relationships/hyperlink" Target="robot2.mpg" TargetMode="External"/><Relationship Id="rId12" Type="http://schemas.openxmlformats.org/officeDocument/2006/relationships/hyperlink" Target="http://www.youtube.com/watch?v=xgCnV--wf2k" TargetMode="External"/><Relationship Id="rId2" Type="http://schemas.openxmlformats.org/officeDocument/2006/relationships/hyperlink" Target="http://www.cse.cuhk.edu.hk/~khwong/demo/index.html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11" Type="http://schemas.openxmlformats.org/officeDocument/2006/relationships/hyperlink" Target="http://www.youtube.com/watch?v=ONx4cyYYyrI" TargetMode="External"/><Relationship Id="rId5" Type="http://schemas.openxmlformats.org/officeDocument/2006/relationships/hyperlink" Target="flask7.mpg" TargetMode="External"/><Relationship Id="rId10" Type="http://schemas.openxmlformats.org/officeDocument/2006/relationships/hyperlink" Target="http://www.youtube.com/watch?v=4h1pN2DIs6g" TargetMode="External"/><Relationship Id="rId4" Type="http://schemas.openxmlformats.org/officeDocument/2006/relationships/image" Target="../media/image37.jpeg"/><Relationship Id="rId9" Type="http://schemas.openxmlformats.org/officeDocument/2006/relationships/hyperlink" Target="http://www.youtube.com/watch?v=2KLFRILlOj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arkalman_demo.mpeg" TargetMode="External"/><Relationship Id="rId7" Type="http://schemas.openxmlformats.org/officeDocument/2006/relationships/hyperlink" Target="http://www.youtube.com/watch?v=zPbgw-ydB9Y" TargetMode="External"/><Relationship Id="rId2" Type="http://schemas.openxmlformats.org/officeDocument/2006/relationships/hyperlink" Target="../arkalman_demo.m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hyperlink" Target="posega_demo.mpg" TargetMode="Externa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vVW9QXuKfoQ" TargetMode="External"/><Relationship Id="rId3" Type="http://schemas.openxmlformats.org/officeDocument/2006/relationships/image" Target="../media/image42.jpeg"/><Relationship Id="rId7" Type="http://schemas.openxmlformats.org/officeDocument/2006/relationships/hyperlink" Target="http://www.youtube.com/watch?v=YHhQSglmuqY&amp;feature=channel_page" TargetMode="External"/><Relationship Id="rId2" Type="http://schemas.openxmlformats.org/officeDocument/2006/relationships/hyperlink" Target="cvpr09_Projector-based%20Hand-held%20Display%20System.wm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5" Type="http://schemas.openxmlformats.org/officeDocument/2006/relationships/image" Target="../media/image43.png"/><Relationship Id="rId4" Type="http://schemas.openxmlformats.org/officeDocument/2006/relationships/hyperlink" Target="vrcai09_091102_Demo01.wmv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www.youtube.com/watch?v=isqg8O9a4LE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youtube.com/watch?v=oyxR_RT4NNc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www.youtube.com/watch?v=yVDFcZZ8gDo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bl-BpTnbeA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www.youtube.com/watch?v=8VbylCRn3i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UMsJNC3dCI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l4DnNkZUeA&amp;feature=relate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9F3_6xL8hEY&amp;feature=related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ea typeface="新細明體" pitchFamily="18" charset="-120"/>
              </a:rPr>
              <a:t>introduction v240110a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5C57E9-818D-4155-ADA0-C5776E618533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00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z="4800" dirty="0">
                <a:ea typeface="新細明體" pitchFamily="18" charset="-120"/>
              </a:rPr>
              <a:t>Chapter 1: Image processing </a:t>
            </a:r>
            <a:br>
              <a:rPr lang="en-US" altLang="zh-TW" sz="4800" dirty="0">
                <a:ea typeface="新細明體" pitchFamily="18" charset="-120"/>
              </a:rPr>
            </a:br>
            <a:r>
              <a:rPr lang="en-US" altLang="zh-TW" sz="4800" dirty="0">
                <a:ea typeface="新細明體" pitchFamily="18" charset="-120"/>
              </a:rPr>
              <a:t>and computer vision</a:t>
            </a:r>
            <a:br>
              <a:rPr lang="en-US" altLang="zh-TW" sz="4800" dirty="0">
                <a:ea typeface="新細明體" pitchFamily="18" charset="-120"/>
              </a:rPr>
            </a:br>
            <a:r>
              <a:rPr lang="en-US" altLang="zh-TW" sz="4800" dirty="0">
                <a:ea typeface="新細明體" pitchFamily="18" charset="-120"/>
              </a:rPr>
              <a:t>Introduction</a:t>
            </a:r>
            <a:endParaRPr lang="zh-TW" altLang="en-US" sz="4800" dirty="0">
              <a:ea typeface="新細明體" pitchFamily="18" charset="-120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600" dirty="0">
                <a:ea typeface="新細明體" pitchFamily="18" charset="-120"/>
              </a:rPr>
              <a:t>by K.H. Wong,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600" dirty="0">
                <a:ea typeface="新細明體" pitchFamily="18" charset="-120"/>
              </a:rPr>
              <a:t>Computer Science and Engineering Dept. CUHK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600" dirty="0">
                <a:ea typeface="新細明體" pitchFamily="18" charset="-120"/>
              </a:rPr>
              <a:t>khwong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F2CC58-AAAC-2356-95F1-E3723A944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495800"/>
            <a:ext cx="1409700" cy="1619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ea typeface="新細明體" pitchFamily="18" charset="-120"/>
              </a:rPr>
              <a:t>introduction v240110a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BFD6C2-6A6F-40D1-A751-E1C974EAB0FD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3) Shape detection (Hough Transform)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Lines</a:t>
            </a:r>
          </a:p>
          <a:p>
            <a:pPr eaLnBrk="1" hangingPunct="1"/>
            <a:r>
              <a:rPr lang="en-US" altLang="en-US" dirty="0"/>
              <a:t>Circles</a:t>
            </a:r>
          </a:p>
          <a:p>
            <a:pPr eaLnBrk="1" hangingPunct="1"/>
            <a:r>
              <a:rPr lang="en-US" altLang="en-US" dirty="0"/>
              <a:t>Irregular shapes</a:t>
            </a:r>
          </a:p>
        </p:txBody>
      </p:sp>
      <p:sp>
        <p:nvSpPr>
          <p:cNvPr id="11270" name="Line 4"/>
          <p:cNvSpPr>
            <a:spLocks noChangeShapeType="1"/>
          </p:cNvSpPr>
          <p:nvPr/>
        </p:nvSpPr>
        <p:spPr bwMode="auto">
          <a:xfrm flipV="1">
            <a:off x="4648200" y="1600200"/>
            <a:ext cx="1905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Oval 5"/>
          <p:cNvSpPr>
            <a:spLocks noChangeArrowheads="1"/>
          </p:cNvSpPr>
          <p:nvPr/>
        </p:nvSpPr>
        <p:spPr bwMode="auto">
          <a:xfrm>
            <a:off x="4876800" y="2133600"/>
            <a:ext cx="6096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1272" name="Freeform 6"/>
          <p:cNvSpPr>
            <a:spLocks/>
          </p:cNvSpPr>
          <p:nvPr/>
        </p:nvSpPr>
        <p:spPr bwMode="auto">
          <a:xfrm>
            <a:off x="4419600" y="3276600"/>
            <a:ext cx="1397000" cy="1257300"/>
          </a:xfrm>
          <a:custGeom>
            <a:avLst/>
            <a:gdLst>
              <a:gd name="T0" fmla="*/ 2147483647 w 880"/>
              <a:gd name="T1" fmla="*/ 2147483647 h 792"/>
              <a:gd name="T2" fmla="*/ 2147483647 w 880"/>
              <a:gd name="T3" fmla="*/ 2147483647 h 792"/>
              <a:gd name="T4" fmla="*/ 2147483647 w 880"/>
              <a:gd name="T5" fmla="*/ 2147483647 h 792"/>
              <a:gd name="T6" fmla="*/ 2147483647 w 880"/>
              <a:gd name="T7" fmla="*/ 2147483647 h 792"/>
              <a:gd name="T8" fmla="*/ 2147483647 w 880"/>
              <a:gd name="T9" fmla="*/ 2147483647 h 792"/>
              <a:gd name="T10" fmla="*/ 2147483647 w 880"/>
              <a:gd name="T11" fmla="*/ 2147483647 h 792"/>
              <a:gd name="T12" fmla="*/ 2147483647 w 880"/>
              <a:gd name="T13" fmla="*/ 2147483647 h 792"/>
              <a:gd name="T14" fmla="*/ 2147483647 w 880"/>
              <a:gd name="T15" fmla="*/ 2147483647 h 792"/>
              <a:gd name="T16" fmla="*/ 2147483647 w 880"/>
              <a:gd name="T17" fmla="*/ 2147483647 h 7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80" h="792">
                <a:moveTo>
                  <a:pt x="152" y="440"/>
                </a:moveTo>
                <a:cubicBezTo>
                  <a:pt x="208" y="400"/>
                  <a:pt x="304" y="416"/>
                  <a:pt x="344" y="344"/>
                </a:cubicBezTo>
                <a:cubicBezTo>
                  <a:pt x="384" y="272"/>
                  <a:pt x="312" y="16"/>
                  <a:pt x="392" y="8"/>
                </a:cubicBezTo>
                <a:cubicBezTo>
                  <a:pt x="472" y="0"/>
                  <a:pt x="768" y="176"/>
                  <a:pt x="824" y="296"/>
                </a:cubicBezTo>
                <a:cubicBezTo>
                  <a:pt x="880" y="416"/>
                  <a:pt x="792" y="664"/>
                  <a:pt x="728" y="728"/>
                </a:cubicBezTo>
                <a:cubicBezTo>
                  <a:pt x="664" y="792"/>
                  <a:pt x="528" y="688"/>
                  <a:pt x="440" y="680"/>
                </a:cubicBezTo>
                <a:cubicBezTo>
                  <a:pt x="352" y="672"/>
                  <a:pt x="272" y="696"/>
                  <a:pt x="200" y="680"/>
                </a:cubicBezTo>
                <a:cubicBezTo>
                  <a:pt x="128" y="664"/>
                  <a:pt x="16" y="624"/>
                  <a:pt x="8" y="584"/>
                </a:cubicBezTo>
                <a:cubicBezTo>
                  <a:pt x="0" y="544"/>
                  <a:pt x="96" y="480"/>
                  <a:pt x="152" y="440"/>
                </a:cubicBez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ea typeface="新細明體" pitchFamily="18" charset="-120"/>
              </a:rPr>
              <a:t>introduction v240110a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762DC4-98FE-4D52-81B4-0290486DDFB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/>
              <a:t>Rectangular object detection in video 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Demos using the Hough Transform</a:t>
            </a:r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533400" y="5715000"/>
            <a:ext cx="59327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2"/>
              </a:rPr>
              <a:t>https://www.youtube.com/watch?v=6afjN1ranTw</a:t>
            </a: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pic>
        <p:nvPicPr>
          <p:cNvPr id="1229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95600"/>
            <a:ext cx="423703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7" name="Text Box 7"/>
          <p:cNvSpPr txBox="1">
            <a:spLocks noChangeArrowheads="1"/>
          </p:cNvSpPr>
          <p:nvPr/>
        </p:nvSpPr>
        <p:spPr bwMode="auto">
          <a:xfrm>
            <a:off x="1431925" y="5975350"/>
            <a:ext cx="77643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4"/>
              </a:rPr>
              <a:t>http://www.youtube.com/watch?v=jPEfoi9g0Lw&amp;feature=related</a:t>
            </a: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2914649" cy="20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ea typeface="新細明體" pitchFamily="18" charset="-120"/>
              </a:rPr>
              <a:t>introduction v240110a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B0B6E7-34AF-48F3-8522-0F2153F6397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Hough circle detection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Using the </a:t>
            </a:r>
            <a:r>
              <a:rPr lang="en-US" altLang="en-US" dirty="0" err="1">
                <a:hlinkClick r:id="rId2"/>
              </a:rPr>
              <a:t>opencv</a:t>
            </a:r>
            <a:r>
              <a:rPr lang="en-US" altLang="en-US" dirty="0"/>
              <a:t> library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2084388"/>
            <a:ext cx="3421062" cy="269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1584325" y="5365750"/>
            <a:ext cx="60394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4"/>
              </a:rPr>
              <a:t>http://www.youtube.com/watch?v=jVQL1DODyUE</a:t>
            </a: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ea typeface="新細明體" pitchFamily="18" charset="-120"/>
              </a:rPr>
              <a:t>introduction v240110a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5D37FA-EC04-4DE4-A27C-DFFCAA4BAD2B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000"/>
          </a:p>
        </p:txBody>
      </p:sp>
      <p:sp>
        <p:nvSpPr>
          <p:cNvPr id="15364" name="灯片编号占位符 7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6BEE7F0-DC3C-45A7-8060-00E42AD6895C}" type="slidenum">
              <a:rPr lang="en-US" altLang="zh-CN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zh-CN" sz="100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charset="-122"/>
              </a:rPr>
              <a:t>4) Histogram equalization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400" dirty="0">
                <a:ea typeface="宋体" charset="-122"/>
              </a:rPr>
              <a:t>Input: The picture is poorly shot. Most pixel gray levels are located in a narrow range.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>
                <a:ea typeface="宋体" charset="-122"/>
              </a:rPr>
              <a:t>Output: Use histogram transform to map the marks in ‘r’ domain to ‘S’ domain. So in the ‘S’ domain, each S gray level has similar number of pixels.</a:t>
            </a:r>
          </a:p>
        </p:txBody>
      </p:sp>
      <p:grpSp>
        <p:nvGrpSpPr>
          <p:cNvPr id="249868" name="Group 12"/>
          <p:cNvGrpSpPr>
            <a:grpSpLocks/>
          </p:cNvGrpSpPr>
          <p:nvPr/>
        </p:nvGrpSpPr>
        <p:grpSpPr bwMode="auto">
          <a:xfrm>
            <a:off x="7010400" y="1600200"/>
            <a:ext cx="2133600" cy="2209800"/>
            <a:chOff x="2880" y="2208"/>
            <a:chExt cx="2544" cy="1841"/>
          </a:xfrm>
        </p:grpSpPr>
        <p:graphicFrame>
          <p:nvGraphicFramePr>
            <p:cNvPr id="15377" name="Object 13"/>
            <p:cNvGraphicFramePr>
              <a:graphicFrameLocks noChangeAspect="1"/>
            </p:cNvGraphicFramePr>
            <p:nvPr/>
          </p:nvGraphicFramePr>
          <p:xfrm>
            <a:off x="2880" y="2208"/>
            <a:ext cx="2544" cy="18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2" imgW="4580952" imgH="3580952" progId="Paint.Picture">
                    <p:embed/>
                  </p:oleObj>
                </mc:Choice>
                <mc:Fallback>
                  <p:oleObj name="Bitmap Image" r:id="rId2" imgW="4580952" imgH="3580952" progId="Paint.Picture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208"/>
                          <a:ext cx="2544" cy="18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8" name="Text Box 14"/>
            <p:cNvSpPr txBox="1">
              <a:spLocks noChangeArrowheads="1"/>
            </p:cNvSpPr>
            <p:nvPr/>
          </p:nvSpPr>
          <p:spPr bwMode="auto">
            <a:xfrm>
              <a:off x="3840" y="2447"/>
              <a:ext cx="1440" cy="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800">
                  <a:latin typeface="Times New Roman" pitchFamily="18" charset="0"/>
                </a:rPr>
                <a:t>Input: Low contrast image</a:t>
              </a:r>
            </a:p>
          </p:txBody>
        </p:sp>
      </p:grpSp>
      <p:grpSp>
        <p:nvGrpSpPr>
          <p:cNvPr id="249873" name="Group 17"/>
          <p:cNvGrpSpPr>
            <a:grpSpLocks/>
          </p:cNvGrpSpPr>
          <p:nvPr/>
        </p:nvGrpSpPr>
        <p:grpSpPr bwMode="auto">
          <a:xfrm>
            <a:off x="6934200" y="4191000"/>
            <a:ext cx="2057400" cy="1768475"/>
            <a:chOff x="2928" y="1056"/>
            <a:chExt cx="2640" cy="2074"/>
          </a:xfrm>
        </p:grpSpPr>
        <p:graphicFrame>
          <p:nvGraphicFramePr>
            <p:cNvPr id="15375" name="Object 18"/>
            <p:cNvGraphicFramePr>
              <a:graphicFrameLocks noChangeAspect="1"/>
            </p:cNvGraphicFramePr>
            <p:nvPr/>
          </p:nvGraphicFramePr>
          <p:xfrm>
            <a:off x="2928" y="1056"/>
            <a:ext cx="2640" cy="20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4" imgW="4571429" imgH="3591426" progId="Paint.Picture">
                    <p:embed/>
                  </p:oleObj>
                </mc:Choice>
                <mc:Fallback>
                  <p:oleObj name="Bitmap Image" r:id="rId4" imgW="4571429" imgH="3591426" progId="Paint.Picture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1056"/>
                          <a:ext cx="2640" cy="20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6" name="Text Box 19"/>
            <p:cNvSpPr txBox="1">
              <a:spLocks noChangeArrowheads="1"/>
            </p:cNvSpPr>
            <p:nvPr/>
          </p:nvSpPr>
          <p:spPr bwMode="auto">
            <a:xfrm>
              <a:off x="3504" y="1488"/>
              <a:ext cx="1536" cy="1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800">
                  <a:latin typeface="Times New Roman" pitchFamily="18" charset="0"/>
                </a:rPr>
                <a:t>Output: High contrast image</a:t>
              </a:r>
            </a:p>
          </p:txBody>
        </p:sp>
      </p:grpSp>
      <p:sp>
        <p:nvSpPr>
          <p:cNvPr id="15369" name="Line 20"/>
          <p:cNvSpPr>
            <a:spLocks noChangeShapeType="1"/>
          </p:cNvSpPr>
          <p:nvPr/>
        </p:nvSpPr>
        <p:spPr bwMode="auto">
          <a:xfrm>
            <a:off x="7162800" y="38100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21"/>
          <p:cNvSpPr>
            <a:spLocks noChangeShapeType="1"/>
          </p:cNvSpPr>
          <p:nvPr/>
        </p:nvSpPr>
        <p:spPr bwMode="auto">
          <a:xfrm>
            <a:off x="7010400" y="59436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Text Box 22"/>
          <p:cNvSpPr txBox="1">
            <a:spLocks noChangeArrowheads="1"/>
          </p:cNvSpPr>
          <p:nvPr/>
        </p:nvSpPr>
        <p:spPr bwMode="auto">
          <a:xfrm>
            <a:off x="7315200" y="5943600"/>
            <a:ext cx="1268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/>
              <a:t>S domain</a:t>
            </a:r>
          </a:p>
        </p:txBody>
      </p:sp>
      <p:sp>
        <p:nvSpPr>
          <p:cNvPr id="15372" name="Text Box 23"/>
          <p:cNvSpPr txBox="1">
            <a:spLocks noChangeArrowheads="1"/>
          </p:cNvSpPr>
          <p:nvPr/>
        </p:nvSpPr>
        <p:spPr bwMode="auto">
          <a:xfrm>
            <a:off x="7391400" y="3733800"/>
            <a:ext cx="1209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/>
              <a:t>r domain</a:t>
            </a:r>
          </a:p>
        </p:txBody>
      </p:sp>
      <p:pic>
        <p:nvPicPr>
          <p:cNvPr id="15373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2452688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62400"/>
            <a:ext cx="251460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ea typeface="新細明體" pitchFamily="18" charset="-120"/>
              </a:rPr>
              <a:t>introduction v240110a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3AFC5A-3168-4F42-9247-3509FA514DE4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/>
          </a:p>
        </p:txBody>
      </p:sp>
      <p:sp>
        <p:nvSpPr>
          <p:cNvPr id="16388" name="灯片编号占位符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5802299-C40A-405A-8E81-994486D3A733}" type="slidenum">
              <a:rPr lang="en-US" altLang="zh-CN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zh-CN" sz="100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4) (continue) Color models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5715000" cy="4530725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Cartesian-coordinate representation</a:t>
            </a:r>
            <a:endParaRPr lang="en-US" altLang="zh-CN" sz="2400" dirty="0">
              <a:ea typeface="宋体" charset="-122"/>
            </a:endParaRPr>
          </a:p>
          <a:p>
            <a:pPr lvl="1" eaLnBrk="1" hangingPunct="1"/>
            <a:r>
              <a:rPr lang="en-US" altLang="zh-CN" sz="2000" dirty="0">
                <a:ea typeface="宋体" charset="-122"/>
              </a:rPr>
              <a:t>RGB (Red , Green , Blue)</a:t>
            </a:r>
          </a:p>
          <a:p>
            <a:pPr eaLnBrk="1" hangingPunct="1"/>
            <a:r>
              <a:rPr lang="en-US" altLang="zh-CN" dirty="0">
                <a:ea typeface="宋体" charset="-122"/>
              </a:rPr>
              <a:t>Cylindrical-coordinate representation</a:t>
            </a:r>
            <a:endParaRPr lang="en-US" altLang="zh-CN" sz="2400" dirty="0">
              <a:ea typeface="宋体" charset="-122"/>
            </a:endParaRPr>
          </a:p>
          <a:p>
            <a:pPr lvl="1" eaLnBrk="1" hangingPunct="1"/>
            <a:r>
              <a:rPr lang="en-US" altLang="zh-CN" sz="2000" dirty="0">
                <a:ea typeface="宋体" charset="-122"/>
              </a:rPr>
              <a:t>HSV (Hue, saturation, value)</a:t>
            </a:r>
          </a:p>
          <a:p>
            <a:pPr lvl="1" eaLnBrk="1" hangingPunct="1"/>
            <a:r>
              <a:rPr lang="en-US" altLang="zh-CN" sz="2000" dirty="0">
                <a:ea typeface="宋体" charset="-122"/>
              </a:rPr>
              <a:t>HSL (Hue, saturation, Light)</a:t>
            </a:r>
          </a:p>
          <a:p>
            <a:pPr lvl="1" eaLnBrk="1" hangingPunct="1"/>
            <a:endParaRPr lang="en-US" altLang="zh-CN" sz="2000" dirty="0">
              <a:ea typeface="宋体" charset="-122"/>
            </a:endParaRPr>
          </a:p>
          <a:p>
            <a:pPr eaLnBrk="1" hangingPunct="1"/>
            <a:endParaRPr lang="en-US" altLang="zh-CN" sz="2400" dirty="0">
              <a:ea typeface="宋体" charset="-122"/>
            </a:endParaRPr>
          </a:p>
        </p:txBody>
      </p:sp>
      <p:pic>
        <p:nvPicPr>
          <p:cNvPr id="16391" name="Picture 5" descr="197px-RGB_Cube_Show_lowgamma_cutout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28194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6"/>
          <p:cNvSpPr txBox="1">
            <a:spLocks noChangeArrowheads="1"/>
          </p:cNvSpPr>
          <p:nvPr/>
        </p:nvSpPr>
        <p:spPr bwMode="auto">
          <a:xfrm>
            <a:off x="5486400" y="4953000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/>
              <a:t>HSV</a:t>
            </a:r>
          </a:p>
        </p:txBody>
      </p:sp>
      <p:sp>
        <p:nvSpPr>
          <p:cNvPr id="16393" name="Text Box 7"/>
          <p:cNvSpPr txBox="1">
            <a:spLocks noChangeArrowheads="1"/>
          </p:cNvSpPr>
          <p:nvPr/>
        </p:nvSpPr>
        <p:spPr bwMode="auto">
          <a:xfrm>
            <a:off x="228600" y="5943600"/>
            <a:ext cx="7225055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eaLnBrk="1" hangingPunct="1"/>
            <a:r>
              <a:rPr lang="en-US" altLang="zh-CN" sz="1800" dirty="0">
                <a:hlinkClick r:id="rId3"/>
              </a:rPr>
              <a:t>http://en.wikipedia.org/wiki/HSL_and_HSV#From_HSV</a:t>
            </a:r>
            <a:endParaRPr lang="en-US" altLang="zh-CN" sz="1800" dirty="0"/>
          </a:p>
          <a:p>
            <a:pPr lvl="1" eaLnBrk="1" hangingPunct="1"/>
            <a:endParaRPr lang="en-US" altLang="zh-CN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/>
          </a:p>
        </p:txBody>
      </p:sp>
      <p:pic>
        <p:nvPicPr>
          <p:cNvPr id="16394" name="Picture 8" descr="197px-HSV_color_solid_cylinder_alpha_lowgam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289560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 Box 9"/>
          <p:cNvSpPr txBox="1">
            <a:spLocks noChangeArrowheads="1"/>
          </p:cNvSpPr>
          <p:nvPr/>
        </p:nvSpPr>
        <p:spPr bwMode="auto">
          <a:xfrm>
            <a:off x="5470525" y="2470150"/>
            <a:ext cx="677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/>
              <a:t>RGB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ea typeface="新細明體" pitchFamily="18" charset="-120"/>
              </a:rPr>
              <a:t>introduction v240110a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441EBF-8405-4C8C-9824-643C2F27BC00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5) Mean shift (cam-shift)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3733800" cy="258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1219200" y="4953000"/>
            <a:ext cx="5732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hlinkClick r:id="rId3"/>
              </a:rPr>
              <a:t>http://www.youtube.com/watch?v=iBOlbs8i7Og</a:t>
            </a:r>
            <a:endParaRPr lang="en-US" altLang="en-US" sz="1800"/>
          </a:p>
        </p:txBody>
      </p:sp>
      <p:pic>
        <p:nvPicPr>
          <p:cNvPr id="174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3581400" cy="267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1600200" y="5638800"/>
            <a:ext cx="60117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hlinkClick r:id="rId5"/>
              </a:rPr>
              <a:t>http://www.youtube.com/watch?v=zjteYlhjm-s&amp;feature=related</a:t>
            </a:r>
            <a:endParaRPr lang="en-US" altLang="en-US" sz="1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ea typeface="新細明體" pitchFamily="18" charset="-120"/>
              </a:rPr>
              <a:t>introduction v240110a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3F7BC3-E3B3-4982-B3F9-D7AE62F1F34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00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Mean shift application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Track human movement</a:t>
            </a:r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0"/>
            <a:ext cx="3619500" cy="267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822325" y="5213350"/>
            <a:ext cx="78694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3"/>
              </a:rPr>
              <a:t>http://www.youtube.com/watch?v=I53-SZ1o_c0&amp;feature=related</a:t>
            </a: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ea typeface="新細明體" pitchFamily="18" charset="-120"/>
              </a:rPr>
              <a:t>introduction v240110a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7230AD-8887-48A3-BFF6-9B4267AFA68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00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Face  detection and tracking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Face tracking</a:t>
            </a:r>
          </a:p>
        </p:txBody>
      </p:sp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643313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381000" y="5410200"/>
            <a:ext cx="8071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3"/>
              </a:rPr>
              <a:t>http://www.youtube.com/watch?v=V7UdYzCMKvw&amp;feature=related</a:t>
            </a: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ea typeface="新細明體" pitchFamily="18" charset="-120"/>
              </a:rPr>
              <a:t>introduction v240110a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C2BA2C-3760-4143-BFB2-48FDDF60F75C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00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Face tracking applications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Face change</a:t>
            </a:r>
          </a:p>
        </p:txBody>
      </p:sp>
      <p:sp>
        <p:nvSpPr>
          <p:cNvPr id="21510" name="Rectangle 4"/>
          <p:cNvSpPr>
            <a:spLocks noChangeArrowheads="1"/>
          </p:cNvSpPr>
          <p:nvPr/>
        </p:nvSpPr>
        <p:spPr bwMode="auto">
          <a:xfrm>
            <a:off x="1600200" y="4876800"/>
            <a:ext cx="59641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2"/>
              </a:rPr>
              <a:t>http://www.youtube.com/watch?v=i_bZNVmhJ2o</a:t>
            </a: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pic>
        <p:nvPicPr>
          <p:cNvPr id="215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3619500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3597275" cy="27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8730" y="4839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Application of </a:t>
            </a:r>
            <a:r>
              <a:rPr lang="en-US" dirty="0" err="1"/>
              <a:t>Epnp</a:t>
            </a:r>
            <a:r>
              <a:rPr lang="en-US" dirty="0"/>
              <a:t> (</a:t>
            </a:r>
            <a:r>
              <a:rPr lang="en-US" dirty="0" err="1"/>
              <a:t>solvepnp</a:t>
            </a:r>
            <a:r>
              <a:rPr lang="en-US" dirty="0"/>
              <a:t> in </a:t>
            </a:r>
            <a:r>
              <a:rPr lang="en-US" dirty="0" err="1"/>
              <a:t>opencv</a:t>
            </a:r>
            <a:r>
              <a:rPr lang="en-US" dirty="0"/>
              <a:t> </a:t>
            </a:r>
            <a:r>
              <a:rPr lang="en-US" dirty="0" err="1"/>
              <a:t>Aruco</a:t>
            </a:r>
            <a:r>
              <a:rPr lang="en-US" dirty="0"/>
              <a:t> pose tracker)</a:t>
            </a:r>
            <a:br>
              <a:rPr lang="en-US" dirty="0"/>
            </a:br>
            <a:r>
              <a:rPr lang="en-US" sz="2000" dirty="0">
                <a:hlinkClick r:id="rId2"/>
              </a:rPr>
              <a:t>https://docs.opencv.org/3.4.0/d5/dae/tutorial_aruco_detection.html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721852"/>
            <a:ext cx="5241041" cy="4455111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From //https://github.com/njanirudh/Aruco_tracker</a:t>
            </a:r>
          </a:p>
          <a:p>
            <a:pPr marL="285750" indent="-285750"/>
            <a:r>
              <a:rPr lang="en-US" sz="2000" dirty="0"/>
              <a:t>Download project.zip ,</a:t>
            </a:r>
          </a:p>
          <a:p>
            <a:pPr marL="285750" indent="-285750"/>
            <a:r>
              <a:rPr lang="en-US" sz="2000" dirty="0"/>
              <a:t>unzip to a dir. e.g. \</a:t>
            </a:r>
            <a:r>
              <a:rPr lang="en-US" sz="2000" dirty="0" err="1"/>
              <a:t>Aruco_Tracker</a:t>
            </a:r>
            <a:r>
              <a:rPr lang="en-US" sz="2000" dirty="0"/>
              <a:t>-master</a:t>
            </a:r>
          </a:p>
          <a:p>
            <a:pPr marL="285750" indent="-285750"/>
            <a:r>
              <a:rPr lang="en-US" sz="2000" dirty="0"/>
              <a:t>Copy </a:t>
            </a:r>
            <a:r>
              <a:rPr lang="en-US" sz="2000" dirty="0" err="1"/>
              <a:t>Aruco_Tracker</a:t>
            </a:r>
            <a:r>
              <a:rPr lang="en-US" sz="2000" dirty="0"/>
              <a:t>-master\</a:t>
            </a:r>
            <a:r>
              <a:rPr lang="en-US" sz="2000" dirty="0" err="1"/>
              <a:t>calib_images</a:t>
            </a:r>
            <a:r>
              <a:rPr lang="en-US" sz="2000" dirty="0"/>
              <a:t>\checkerboard\*.jpg to </a:t>
            </a:r>
            <a:r>
              <a:rPr lang="en-US" sz="2000" dirty="0" err="1"/>
              <a:t>Aruco_Tracker</a:t>
            </a:r>
            <a:r>
              <a:rPr lang="en-US" sz="2000" dirty="0"/>
              <a:t>-master\</a:t>
            </a:r>
            <a:r>
              <a:rPr lang="en-US" sz="2000" dirty="0" err="1"/>
              <a:t>calib_images</a:t>
            </a:r>
            <a:endParaRPr lang="en-US" sz="2000" dirty="0"/>
          </a:p>
          <a:p>
            <a:pPr marL="285750" indent="-285750"/>
            <a:r>
              <a:rPr lang="en-US" sz="2000" dirty="0"/>
              <a:t>change line 6 of aruco_tracker.py to : </a:t>
            </a:r>
          </a:p>
          <a:p>
            <a:pPr marL="742950" lvl="1" indent="-285750"/>
            <a:r>
              <a:rPr lang="en-US" sz="2000" dirty="0"/>
              <a:t>cap = cv2.VideoCapture(0) (laptop </a:t>
            </a:r>
            <a:r>
              <a:rPr lang="en-US" sz="2000" dirty="0" err="1"/>
              <a:t>PCcam</a:t>
            </a:r>
            <a:r>
              <a:rPr lang="en-US" sz="2000" dirty="0"/>
              <a:t>) </a:t>
            </a:r>
          </a:p>
          <a:p>
            <a:pPr marL="742950" lvl="1" indent="-285750"/>
            <a:r>
              <a:rPr lang="en-US" sz="2000" dirty="0"/>
              <a:t>Run  it</a:t>
            </a:r>
          </a:p>
          <a:p>
            <a:pPr marL="742950" lvl="1" indent="-285750"/>
            <a:r>
              <a:rPr lang="en-US" sz="2000" dirty="0" err="1"/>
              <a:t>conda</a:t>
            </a:r>
            <a:r>
              <a:rPr lang="en-US" sz="2000" dirty="0"/>
              <a:t>&gt;&gt;python aruco_tracker.py</a:t>
            </a:r>
          </a:p>
          <a:p>
            <a:pPr marL="285750" indent="-285750"/>
            <a:r>
              <a:rPr lang="en-US" sz="2000" dirty="0"/>
              <a:t>Print the 6x6 </a:t>
            </a:r>
            <a:r>
              <a:rPr lang="en-US" sz="2000" dirty="0" err="1"/>
              <a:t>aruco</a:t>
            </a:r>
            <a:r>
              <a:rPr lang="en-US" sz="2000" dirty="0"/>
              <a:t> marker (in  \</a:t>
            </a:r>
            <a:r>
              <a:rPr lang="en-US" sz="2000" dirty="0" err="1"/>
              <a:t>Aruco_Tracker</a:t>
            </a:r>
            <a:r>
              <a:rPr lang="en-US" sz="2000" dirty="0"/>
              <a:t>-master\images\marker_66.jpg) and show to the camera, it will be tracked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v240110a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8E0B-1669-45B5-A129-F4C05477748E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744" y="4098216"/>
            <a:ext cx="2889544" cy="21651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67404" y="3728884"/>
            <a:ext cx="3524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https://youtu.be/IsXWrcB_Hvs?t=6</a:t>
            </a:r>
            <a:r>
              <a:rPr lang="en-US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207" y="2112898"/>
            <a:ext cx="3410618" cy="17071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76812" y="1600455"/>
            <a:ext cx="3524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https://www.youtube.com/watch?v=sV7vOTvUCx8</a:t>
            </a:r>
            <a:endParaRPr lang="en-US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973" y="3914765"/>
            <a:ext cx="822827" cy="82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0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ea typeface="新細明體" pitchFamily="18" charset="-120"/>
              </a:rPr>
              <a:t>introduction v240110a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407342-52D0-409D-BBD4-EB87C2C44CD6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Content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81600"/>
          </a:xfrm>
        </p:spPr>
        <p:txBody>
          <a:bodyPr/>
          <a:lstStyle/>
          <a:p>
            <a:pPr lvl="1" eaLnBrk="1" hangingPunct="1"/>
            <a:r>
              <a:rPr lang="en-US" altLang="en-US" sz="2000" dirty="0"/>
              <a:t>1) Introduction</a:t>
            </a:r>
          </a:p>
          <a:p>
            <a:pPr lvl="1" eaLnBrk="1" hangingPunct="1"/>
            <a:r>
              <a:rPr lang="en-US" altLang="en-US" sz="2000" dirty="0"/>
              <a:t>2) Camera model </a:t>
            </a:r>
          </a:p>
          <a:p>
            <a:pPr lvl="1" eaLnBrk="1" hangingPunct="1"/>
            <a:r>
              <a:rPr lang="en-US" altLang="en-US" sz="2000" dirty="0"/>
              <a:t>3) Edges detection</a:t>
            </a:r>
          </a:p>
          <a:p>
            <a:pPr lvl="1" eaLnBrk="1" hangingPunct="1"/>
            <a:r>
              <a:rPr lang="en-US" altLang="en-US" sz="2000" dirty="0"/>
              <a:t>4) Feature extraction and tracking</a:t>
            </a:r>
          </a:p>
          <a:p>
            <a:pPr lvl="1" eaLnBrk="1" hangingPunct="1"/>
            <a:r>
              <a:rPr lang="en-US" altLang="en-US" sz="2000" dirty="0"/>
              <a:t>5) Hough transform for line circle and shape detection </a:t>
            </a:r>
          </a:p>
          <a:p>
            <a:pPr lvl="1" eaLnBrk="1" hangingPunct="1"/>
            <a:r>
              <a:rPr lang="en-US" altLang="en-US" sz="2000" dirty="0"/>
              <a:t>6) Histogram for color equalization</a:t>
            </a:r>
          </a:p>
          <a:p>
            <a:pPr lvl="1" eaLnBrk="1" hangingPunct="1"/>
            <a:r>
              <a:rPr lang="en-US" altLang="en-US" sz="2000" dirty="0"/>
              <a:t>7) </a:t>
            </a:r>
            <a:r>
              <a:rPr lang="en-US" altLang="en-US" sz="2000" dirty="0" err="1"/>
              <a:t>Meanshift</a:t>
            </a:r>
            <a:r>
              <a:rPr lang="en-US" altLang="en-US" sz="2000" dirty="0"/>
              <a:t> for motion tracking</a:t>
            </a:r>
          </a:p>
          <a:p>
            <a:pPr lvl="1" eaLnBrk="1" hangingPunct="1"/>
            <a:r>
              <a:rPr lang="en-US" altLang="en-US" sz="2000" dirty="0"/>
              <a:t>8) Stereo vision</a:t>
            </a:r>
          </a:p>
          <a:p>
            <a:pPr lvl="1" eaLnBrk="1" hangingPunct="1"/>
            <a:r>
              <a:rPr lang="en-US" altLang="en-US" sz="2000" dirty="0"/>
              <a:t>9) Pose estimation (linear and iterative) &amp; Structure From Motion SFM in virtual reality applications</a:t>
            </a:r>
          </a:p>
          <a:p>
            <a:pPr lvl="1" eaLnBrk="1" hangingPunct="1"/>
            <a:r>
              <a:rPr lang="en-US" altLang="en-US" sz="2000" dirty="0"/>
              <a:t>10) Bundle adjustment for SFM</a:t>
            </a:r>
          </a:p>
          <a:p>
            <a:pPr lvl="1" eaLnBrk="1" hangingPunct="1"/>
            <a:r>
              <a:rPr lang="en-US" altLang="en-US" sz="2000" dirty="0"/>
              <a:t>11) 3D display formats</a:t>
            </a:r>
          </a:p>
          <a:p>
            <a:pPr lvl="1" eaLnBrk="1" hangingPunct="1"/>
            <a:r>
              <a:rPr lang="en-US" altLang="en-US" sz="2000" dirty="0"/>
              <a:t>12) camera calibration</a:t>
            </a:r>
          </a:p>
          <a:p>
            <a:pPr lvl="1" eaLnBrk="1" hangingPunct="1"/>
            <a:r>
              <a:rPr lang="en-US" altLang="en-US" sz="2000" dirty="0"/>
              <a:t>13) Neural networks for object detection and recognition</a:t>
            </a:r>
          </a:p>
          <a:p>
            <a:pPr lvl="1" eaLnBrk="1" hangingPunct="1"/>
            <a:endParaRPr lang="en-US" alt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ea typeface="新細明體" pitchFamily="18" charset="-120"/>
              </a:rPr>
              <a:t>introduction v240110a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4CE189-EA47-4D94-97AA-997B2D8CE6A4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00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2296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zh-TW" sz="3200">
                <a:solidFill>
                  <a:schemeClr val="tx1"/>
                </a:solidFill>
                <a:ea typeface="新細明體" pitchFamily="18" charset="-120"/>
              </a:rPr>
              <a:t>Application 1: Model reconstruction</a:t>
            </a:r>
            <a:br>
              <a:rPr lang="en-US" altLang="zh-TW" sz="3200">
                <a:solidFill>
                  <a:schemeClr val="tx1"/>
                </a:solidFill>
                <a:ea typeface="新細明體" pitchFamily="18" charset="-120"/>
              </a:rPr>
            </a:br>
            <a:r>
              <a:rPr lang="en-US" altLang="zh-TW" sz="3200">
                <a:solidFill>
                  <a:schemeClr val="tx1"/>
                </a:solidFill>
                <a:ea typeface="新細明體" pitchFamily="18" charset="-120"/>
              </a:rPr>
              <a:t>see</a:t>
            </a:r>
            <a:br>
              <a:rPr lang="en-US" altLang="zh-TW" sz="3200">
                <a:solidFill>
                  <a:schemeClr val="tx1"/>
                </a:solidFill>
                <a:ea typeface="新細明體" pitchFamily="18" charset="-120"/>
              </a:rPr>
            </a:br>
            <a:r>
              <a:rPr lang="en-US" altLang="zh-TW" sz="3200">
                <a:solidFill>
                  <a:schemeClr val="tx1"/>
                </a:solidFill>
                <a:ea typeface="新細明體" pitchFamily="18" charset="-120"/>
              </a:rPr>
              <a:t>http://www.cs.cuhk.hk/~khwong/khwong.html</a:t>
            </a:r>
          </a:p>
        </p:txBody>
      </p:sp>
      <p:pic>
        <p:nvPicPr>
          <p:cNvPr id="34821" name="Picture 3" descr="demo1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171450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4" descr="wire1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114300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Line 5"/>
          <p:cNvSpPr>
            <a:spLocks noChangeShapeType="1"/>
          </p:cNvSpPr>
          <p:nvPr/>
        </p:nvSpPr>
        <p:spPr bwMode="auto">
          <a:xfrm>
            <a:off x="3505200" y="2590800"/>
            <a:ext cx="198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4824" name="Object 6"/>
          <p:cNvGraphicFramePr>
            <a:graphicFrameLocks noChangeAspect="1"/>
          </p:cNvGraphicFramePr>
          <p:nvPr/>
        </p:nvGraphicFramePr>
        <p:xfrm>
          <a:off x="5334000" y="4038600"/>
          <a:ext cx="3148013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3147333" imgH="1927619" progId="MSPhotoEd.3">
                  <p:embed/>
                </p:oleObj>
              </mc:Choice>
              <mc:Fallback>
                <p:oleObj name="Photo Editor Photo" r:id="rId4" imgW="3147333" imgH="1927619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038600"/>
                        <a:ext cx="3148013" cy="192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7"/>
          <p:cNvGraphicFramePr>
            <a:graphicFrameLocks noChangeAspect="1"/>
          </p:cNvGraphicFramePr>
          <p:nvPr/>
        </p:nvGraphicFramePr>
        <p:xfrm>
          <a:off x="533400" y="3886200"/>
          <a:ext cx="3300413" cy="220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3299746" imgH="2201905" progId="MSPhotoEd.3">
                  <p:embed/>
                </p:oleObj>
              </mc:Choice>
              <mc:Fallback>
                <p:oleObj name="Photo Editor Photo" r:id="rId6" imgW="3299746" imgH="2201905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86200"/>
                        <a:ext cx="3300413" cy="220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6" name="Line 8"/>
          <p:cNvSpPr>
            <a:spLocks noChangeShapeType="1"/>
          </p:cNvSpPr>
          <p:nvPr/>
        </p:nvSpPr>
        <p:spPr bwMode="auto">
          <a:xfrm>
            <a:off x="3962400" y="52578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Text Box 9"/>
          <p:cNvSpPr txBox="1">
            <a:spLocks noChangeArrowheads="1"/>
          </p:cNvSpPr>
          <p:nvPr/>
        </p:nvSpPr>
        <p:spPr bwMode="auto">
          <a:xfrm>
            <a:off x="0" y="6035675"/>
            <a:ext cx="35163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From a sequence of images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Of an object</a:t>
            </a:r>
          </a:p>
        </p:txBody>
      </p:sp>
      <p:sp>
        <p:nvSpPr>
          <p:cNvPr id="34828" name="Text Box 10"/>
          <p:cNvSpPr txBox="1">
            <a:spLocks noChangeArrowheads="1"/>
          </p:cNvSpPr>
          <p:nvPr/>
        </p:nvSpPr>
        <p:spPr bwMode="auto">
          <a:xfrm>
            <a:off x="6232525" y="6061075"/>
            <a:ext cx="1504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latin typeface="Times New Roman" pitchFamily="18" charset="0"/>
              </a:rPr>
              <a:t>3</a:t>
            </a:r>
            <a:r>
              <a:rPr lang="en-US" altLang="zh-TW" sz="2400">
                <a:latin typeface="Times New Roman" pitchFamily="18" charset="0"/>
              </a:rPr>
              <a:t>D Model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found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ea typeface="新細明體" pitchFamily="18" charset="-120"/>
              </a:rPr>
              <a:t>introduction v240110a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8EE250-DBB3-4D09-8459-F2001C046071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0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zh-TW" sz="3200">
                <a:solidFill>
                  <a:schemeClr val="tx1"/>
                </a:solidFill>
                <a:ea typeface="新細明體" pitchFamily="18" charset="-120"/>
              </a:rPr>
              <a:t>Application 2: Motion tracking</a:t>
            </a:r>
          </a:p>
        </p:txBody>
      </p:sp>
      <p:sp>
        <p:nvSpPr>
          <p:cNvPr id="35845" name="Rectangle 3"/>
          <p:cNvSpPr>
            <a:spLocks noChangeArrowheads="1"/>
          </p:cNvSpPr>
          <p:nvPr/>
        </p:nvSpPr>
        <p:spPr bwMode="auto">
          <a:xfrm rot="-1366498">
            <a:off x="5867400" y="1828800"/>
            <a:ext cx="15113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 rot="-1368582">
            <a:off x="5562600" y="2438400"/>
            <a:ext cx="368300" cy="368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5847" name="Rectangle 5"/>
          <p:cNvSpPr>
            <a:spLocks noChangeArrowheads="1"/>
          </p:cNvSpPr>
          <p:nvPr/>
        </p:nvSpPr>
        <p:spPr bwMode="auto">
          <a:xfrm rot="-1368042">
            <a:off x="5921375" y="1958975"/>
            <a:ext cx="113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Camera</a:t>
            </a:r>
          </a:p>
        </p:txBody>
      </p:sp>
      <p:sp>
        <p:nvSpPr>
          <p:cNvPr id="35848" name="Rectangle 6"/>
          <p:cNvSpPr>
            <a:spLocks noChangeArrowheads="1"/>
          </p:cNvSpPr>
          <p:nvPr/>
        </p:nvSpPr>
        <p:spPr bwMode="auto">
          <a:xfrm>
            <a:off x="5791200" y="3733800"/>
            <a:ext cx="263525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Body pose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and motion tracking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--By tracking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Images of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white dots and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compute the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 3D motion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35849" name="Line 7"/>
          <p:cNvSpPr>
            <a:spLocks noChangeShapeType="1"/>
          </p:cNvSpPr>
          <p:nvPr/>
        </p:nvSpPr>
        <p:spPr bwMode="auto">
          <a:xfrm flipH="1">
            <a:off x="838200" y="2667000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Line 8"/>
          <p:cNvSpPr>
            <a:spLocks noChangeShapeType="1"/>
          </p:cNvSpPr>
          <p:nvPr/>
        </p:nvSpPr>
        <p:spPr bwMode="auto">
          <a:xfrm flipV="1">
            <a:off x="1524000" y="16002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Line 9"/>
          <p:cNvSpPr>
            <a:spLocks noChangeShapeType="1"/>
          </p:cNvSpPr>
          <p:nvPr/>
        </p:nvSpPr>
        <p:spPr bwMode="auto">
          <a:xfrm flipV="1">
            <a:off x="1577975" y="2111375"/>
            <a:ext cx="17526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Rectangle 10"/>
          <p:cNvSpPr>
            <a:spLocks noChangeArrowheads="1"/>
          </p:cNvSpPr>
          <p:nvPr/>
        </p:nvSpPr>
        <p:spPr bwMode="auto">
          <a:xfrm>
            <a:off x="669925" y="3184525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X1</a:t>
            </a:r>
          </a:p>
        </p:txBody>
      </p:sp>
      <p:sp>
        <p:nvSpPr>
          <p:cNvPr id="35853" name="Rectangle 11"/>
          <p:cNvSpPr>
            <a:spLocks noChangeArrowheads="1"/>
          </p:cNvSpPr>
          <p:nvPr/>
        </p:nvSpPr>
        <p:spPr bwMode="auto">
          <a:xfrm>
            <a:off x="3352800" y="16764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X2</a:t>
            </a:r>
          </a:p>
        </p:txBody>
      </p:sp>
      <p:sp>
        <p:nvSpPr>
          <p:cNvPr id="35854" name="Rectangle 12"/>
          <p:cNvSpPr>
            <a:spLocks noChangeArrowheads="1"/>
          </p:cNvSpPr>
          <p:nvPr/>
        </p:nvSpPr>
        <p:spPr bwMode="auto">
          <a:xfrm>
            <a:off x="898525" y="1965325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X3</a:t>
            </a:r>
          </a:p>
        </p:txBody>
      </p:sp>
      <p:pic>
        <p:nvPicPr>
          <p:cNvPr id="35855" name="Picture 13" descr="http://www.cybercollege.com/pix/actiontr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0"/>
            <a:ext cx="28575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6" name="Line 14"/>
          <p:cNvSpPr>
            <a:spLocks noChangeShapeType="1"/>
          </p:cNvSpPr>
          <p:nvPr/>
        </p:nvSpPr>
        <p:spPr bwMode="auto">
          <a:xfrm flipH="1">
            <a:off x="6781800" y="2743200"/>
            <a:ext cx="76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7" name="Text Box 15"/>
          <p:cNvSpPr txBox="1">
            <a:spLocks noChangeArrowheads="1"/>
          </p:cNvSpPr>
          <p:nvPr/>
        </p:nvSpPr>
        <p:spPr bwMode="auto">
          <a:xfrm>
            <a:off x="1279525" y="6356350"/>
            <a:ext cx="4600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hlinkClick r:id="rId3"/>
              </a:rPr>
              <a:t>www.cybercollege.com/tvp026-2.htm</a:t>
            </a:r>
            <a:r>
              <a:rPr lang="en-US" altLang="en-US" sz="180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New computer vision products</a:t>
            </a:r>
          </a:p>
        </p:txBody>
      </p:sp>
      <p:sp>
        <p:nvSpPr>
          <p:cNvPr id="3686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Orcam </a:t>
            </a:r>
          </a:p>
          <a:p>
            <a:pPr lvl="1"/>
            <a:r>
              <a:rPr lang="en-US" altLang="en-US">
                <a:hlinkClick r:id="rId2"/>
              </a:rPr>
              <a:t>(</a:t>
            </a:r>
            <a:r>
              <a:rPr lang="en-US" altLang="en-US">
                <a:hlinkClick r:id="rId3"/>
              </a:rPr>
              <a:t>http://www.orcam.com/</a:t>
            </a:r>
            <a:r>
              <a:rPr lang="en-US" altLang="en-US"/>
              <a:t>)</a:t>
            </a:r>
            <a:endParaRPr lang="en-US" altLang="en-US">
              <a:hlinkClick r:id="rId2"/>
            </a:endParaRPr>
          </a:p>
          <a:p>
            <a:pPr lvl="1"/>
            <a:r>
              <a:rPr lang="en-US" altLang="en-US">
                <a:hlinkClick r:id="rId2"/>
              </a:rPr>
              <a:t>Demos: https://www.youtube.com/watch?v=24yIl8tPvfU</a:t>
            </a:r>
            <a:endParaRPr lang="en-US" altLang="en-US"/>
          </a:p>
          <a:p>
            <a:pPr lvl="1"/>
            <a:r>
              <a:rPr lang="en-US" altLang="en-US">
                <a:hlinkClick r:id="rId4"/>
              </a:rPr>
              <a:t>https://www.youtube.com/watch?v=j8lScHO2mM0</a:t>
            </a:r>
            <a:endParaRPr lang="en-US" altLang="en-US"/>
          </a:p>
          <a:p>
            <a:r>
              <a:rPr lang="en-US" altLang="en-US"/>
              <a:t>Google glass </a:t>
            </a:r>
          </a:p>
          <a:p>
            <a:r>
              <a:rPr lang="en-US" altLang="en-US" sz="1800"/>
              <a:t>(</a:t>
            </a:r>
            <a:r>
              <a:rPr lang="en-US" altLang="en-US" sz="1800">
                <a:hlinkClick r:id="rId5"/>
              </a:rPr>
              <a:t>http://www.google.com/glass/start/</a:t>
            </a:r>
            <a:r>
              <a:rPr lang="en-US" altLang="en-US" sz="1800"/>
              <a:t>)</a:t>
            </a:r>
          </a:p>
          <a:p>
            <a:r>
              <a:rPr lang="en-US" altLang="en-US" sz="1800">
                <a:hlinkClick r:id="rId4"/>
              </a:rPr>
              <a:t>Demo:</a:t>
            </a:r>
          </a:p>
          <a:p>
            <a:r>
              <a:rPr lang="en-US" altLang="en-US" sz="1800">
                <a:hlinkClick r:id="rId4"/>
              </a:rPr>
              <a:t>https://www.youtube.com/watch?v=j8lScHO2mM0</a:t>
            </a:r>
            <a:endParaRPr lang="en-US" altLang="en-US" sz="1800"/>
          </a:p>
          <a:p>
            <a:pPr lvl="1"/>
            <a:endParaRPr lang="en-US" altLang="en-US"/>
          </a:p>
          <a:p>
            <a:endParaRPr lang="en-US" altLang="en-US"/>
          </a:p>
        </p:txBody>
      </p:sp>
      <p:sp>
        <p:nvSpPr>
          <p:cNvPr id="3686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ea typeface="新細明體" pitchFamily="18" charset="-120"/>
              </a:rPr>
              <a:t>introduction v240110a</a:t>
            </a:r>
          </a:p>
        </p:txBody>
      </p:sp>
      <p:sp>
        <p:nvSpPr>
          <p:cNvPr id="3686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18D89D-E876-4027-B386-1CD90530ACBA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000"/>
          </a:p>
        </p:txBody>
      </p:sp>
      <p:pic>
        <p:nvPicPr>
          <p:cNvPr id="36870" name="Picture 2" descr="http://images.gizmag.com/hero/orcam-device-for-the-visually-impair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0"/>
            <a:ext cx="2524125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AutoShape 4" descr="data:image/jpeg;base64,/9j/4AAQSkZJRgABAQAAAQABAAD/2wCEAAkGBhISERUUExQVFBUWGRUXFhUUFBQVGhYXFRQXFRgXFBUXHCYeFxwkGRcVHy8gJCcpLCwtFx4yNTAqNSYrLCkBCQoKDgwOGg8PGiwcHCUpLCwpLCkpKSksKSkpLCwsKSwpLCwpLCkpLCkpLCwpLCwsKSwsLCksLCkpLCksKSwsKf/AABEIAMIBAwMBIgACEQEDEQH/xAAcAAABBQEBAQAAAAAAAAAAAAAFAQIDBAYABwj/xABBEAABAwIEAwUGBAQFAwUBAAABAAIRAyEEBRIxQVFhBiJxgZETMqGxwfBCUtHhBxRy8RUjM2KCFrLCNENjkrMk/8QAGgEAAwEBAQEAAAAAAAAAAAAAAgMEAQAFBv/EACcRAAICAgIBAwQDAQAAAAAAAAABAhEDIRIxQQQyURNhcYEUQlIz/9oADAMBAAIRAxEAPwDa0QpYUdJSlVHnsRNcnJrloJWqbrmBK9c1LGDXq1hQqrlcwoQMdAJYYJ+M91Jhwlxx7qwcjFZv7yoaVZznFAPVShV1GEpjExdKfSoalPRoB3ugnrdFaeADWwbm33H680LYaVgQZdrNpvF7b2RbKMN7OA6JA6qWWtIJuRxMfBWqNIG43+ngsUjXAO4ItIVw4ZsbIRQ7olEMPjbXTVJMW4tC/wAo3kmYrAt0q00ykxXuo0xdGNzHBtlU24FqJ5huqrE5EkuxrcA1JVy9sK2wJKmy5gx7PP8AtVgAGlYQUbr0jtQJaVhPY3U+Q9P05FTw6t4fCQQU6jRPJXqOEceCVZY1EO4OuNAlU8cBqXYfDuhWRgJ3TJStCI1FlFqmawlXG4VoUrXAckuht30CX4czsuRF9UTwXLgeMj0KipVHSCeVceGzkjkqRy0ErP3St2SP3SjZLGjCLq/h2qgDdEcPsgY3GEcOEzNPdUmHCjzX3Vg5Hl/aJ59sAOqt5PSLSC4WPA+t/v6J2NwWqqXEHSBw3J1gWRfDUG0+ZPAcbmSTzjmkydBwi2WaWHIu4mN+A2MRbhxS1cZ9fv8AdNNQuvw4W49OqgOEn33EcoEk/wBI+qS2VqNERrEn5T9Fco4kgcfEN/e6gpNptmI6kuBPnCnGIAMzIPEfGyywqKOJzl3tBcgCe7zNh849VdpZyxoM98jhvfkOZ6KhmtNpOtouImBy4dLqPA4ygIEwehaPG8WC2zqD2B7Syf8ATqD/AIOWgp49tRqzeHdT4Oa3q5wn1RLDUHe8wioBxY4OPmtUmugZQT7IswwhmeB4od4rQtcCOA59fEcFTx2B4g29Y80+GW9Miy4KVoHhR1TZTlqr1zYqmyKqZj+0hsVl8BhtRWh7TVd0Fyk3SshZhYYw+WiNlcp4FTUHWXOxQCSPcmPZhQFDWfwCSrmIhOyyHmTx2XBQV7BuKc/g1UqzK28LfUcuYZTv8LZHBbwKo54x8Hm2mtyKVekf4XT5Bcs+n9xv8uP+QpTKdKZSKkVez5vQkprinprgttmUiu9dKbUKdTKCxlIjG6J4YWVIMEq/hghYyCoJYcKDNvdKsUEPz/EhrblY3SHJXozzobPP9TKbhsNqlzpjltt9hRYl+kan9YaD5X63Cp1c/AJaNtOnwUUpF0Y0FnYkBxBgAAgRwA3jyj1QXE5gXEm5J4TYDkOQjqrOGwjngPcZBaBJ7s2beZvsqWZ4gta72cW30AcfOUPYRUxOoiC1oPDnPSNkmDxrpg34HeC4ePzVbK6TnOuD1JMk8fsD5rVYLLmFu3j1WMZFAd9V5kgn+3JZ7Mq9TVDZMzG4NuB5bzZeiMyYHYWTKvZAG4gHf75LkFxPHcXmGIaYOoAGIkkkxvJN9vC60HZrtjSpOGusWusA4NmOmum0ekwtbmXYxr2kEb7n9FhMx7GuovJY2R9EaafYuWOS6PXso7YUq1nPa8/mZ73mz8Q+KPVWamamEO8NnDjHI9F88YXPH4d2n2bRe7iHk+QaQT+y9F7LfxEDSwVLsdAFQatJPEO1Elh8SesLnrYrvSNZWaIkcdkPxLrcPREcwoOltWh36VQ95u+m9yPOeoVLFtsf0uFXjnaIM2Pi7MF2pbugWTuutF2iZIPPl9/NY/DV9BB+91uQLFo2891ZjNs1LTCJU8xlm6y2d1SSlIYyR2cOKJZTn2ncrNYek52yt/4dUF0RsJcWegUe17TsfVTO7VNje6wOGpuVwgjggbZ6EPoy7Nh/1cFyxwqFcs5SHfTwHstJSSmUk4q8+VFlMenJr1xhWqJAU56YShDY9lS6KYVB6JujOHMCUtjsZdfXDGyUBzHFNpw6p7xmGi5HXxNlfr4i2t2w90dBu4hY3E5kHl1V14kj5j4k+ikyz8Ho4YeS/XpMdEm5/C5wEdSPBdh8CASW6GxclrWud4lxsFn8pe+q8yYJu917NmLn5DeR5oxnePFKjpZtE+Q3c48Skj2t0Ce0HaAyWU9TjcagCb8oHD0WboVH6wHHU8m1/dMRYi1hwHMnxA47OyD/AJbWgvs4mSd9r8Om1zZHuyXZ9+vW4uJ4kkk36lE1S2ZF8nS6NxlOXu0i56k7rR4bBhqrZbQDQAizaaAqSFpv8FYFQKEYdKaKJM3QtQAqjicva4GQCrKR4MLDjzPtn2YbpLmi915jhcW6lUdI1MJh7DIB6iPdcODhcL37OcNqaQV4jnlAU8RUZH5nerfv0RwfgmzQ/sj1b+GvaiGik55fTdYF3vDgNR5iwniIK2OZ23uDsYG33wXh/ZnFmk+mZsSAfp+nmvassxftqek7gW68v08YWRnxlXgXkx8o2uzE9paJLSWmYlwPKLkEeAt9F55mZGq2xv4Te/r8V61ndAi4kumLTsSAZHPYeS88z+m32t6bTJLgCHNLrNAu0hrjaIIkwqZS0Jwwt0B6FV2ndR1wSr2Cw7HzAcLbgh3EfhgfNWTgIvZw5jh4jceaC2W/RiU8so7BGgBpUNLDgCQoa881jbNWCLJxpT3MBQd9chXMPiCuUgc3plCNotfyq5TsfZKmHnWz1KkE4pKScVYeaNCa9OTXrjCs9RvT3KOohCYuG3RWmZgE90XPU8kJolJVqy1znOLGNsI3ceQU2WdaRd6fHatlzPcY0UnX3EfovN8RWe6i1jd3GB17xgnyRjNa+oGBHIEyfKxkrJ4rMH03XgEW0gyYNrkGG7fNRSbkz0oRUEazAPbRYGA2F3ni4xw6D73UePw78QPZNID6s3uNLRbcC3z9EHwmL7mo3mCOs8T5qPBdqKmHe6sKYqn3Q0uLbC5MwZuVy7CcXWjX9lf4J02Q+u6nUIggBryBG0S4A+i9Gw/ZbDsaA2nTEDcU2z8ZXlWXfxYx9UgMpUabf+Tz5zELQ0u1mMIu/wBGgKhzguyeOHI9rRs6mUUmOa2Yc8mO4DsJM6YhU88IwzGkkHUYESzhP+4fBYnMP4gY2lcPn+pgP0Wbzf8AifXxAaK1IPa0kgsp1KcHYkkvEiJ4LU4y6RvDJD3PX5PRP+qMO33nvb4s1D1Aan4PtRhK3+niabo3BlpHC8iB6rzHDdqWuNqTwJAMvjgDYFh1biwMwrOXYSmHS1oBPDgb8kuVLtDocntM9VZDhLSH/wBDmv8A+0lcXxuCPEELKY3KqbKestjqLfJZPE55iqbop4l1Jkz7znuPQSYA8ECpjW5L7no2YBpB2Xhfb4AY1wG+kfMhbNnaFz7OeHnmWt1epmFi+1mh9dz2h3tGhvtNThBa6NJZ9RbzRRWxWWT47RHhXHS0Df6xHzXrvZvGHS3mJ8wQCR5j4rzDI8JJk/fX1j7C9AyeqBEdD9EjI9jIrQe7R4UVaWtvvDa8XiN+Bid15jnDH90kNEz7RgJbPegOjcEyOoJXp7Tra5h4yBPB24+hWBz+g+mPd1Pa4xMDQDYyDY2tI5DmnxlcaFRjUzO4nEiC6ZMumJA7hkXdcEgg+Ld7qTC5hJmdLtjyI2iOFrRcFV34HugNiCS7z20nnET5tXUcNpRbL6TQfNMOaC3lMC884422g8lWq0EuDkDmJ+PMcjsrOgkdRt4ckQC0wNicLCjpmCiGMag1bEQUK7M9R/zDTKtlyEtzBcnHiHudJOKbTTirDzhpTHpxTXrgSq43THpzk16x9Bi4ZkmOkeZWbxGNPtGUHW/ziT11ANA8rn0R2niiHaWiXknyi10D7U9najmmtra2oCC2Cb3iNl52R8nr9nsYI8FUv0C87x+mu5vdABsNYtI5brN4wy4u/CAfO03HKyNYzCF7zUqadR3sLEdd0CzmtpBbsTFtyAdp8ZH2UpbeiiqWw1kjNWGDnG0STtzG3Dgq2WYKzw7cH5/2RTs3gv8A+JgOznHp3dRP6nzU9DDNY53WRHDfdLlplGPaF7O5eA4ytZTwwhBMvZDrLQ0X2WoMrVsvDrFUXZGR7oHotCxo4q3RaFqOaMVUyEPgOaLGRpsQ7mCFawuQRUa64a2DHEm+/Rais+m3cp1LDzwN+iNAcfkh7R5eX4XuwDaSeX3C80rdnKpNnta68iS6eXeAB57EcF7MMLqpFpWdq9nGOMhE3xF1ytHlNbI8Sxzf/cku1Em47x06TxGneVju0FU/zj5/C5rf/qAD9V9A1coawczzXgHaqnpxtfl7Q/GDCOD5MTmjxivyarJ6gDiP9sjyvHzWqyyrLfC89FjMlq9+meMNHzB+a02Xu0lw2EHyv9LjyUc1spj0bpjO61w43+wgnbLK/aMFQDvc4G4EEHxHH4FHckrasOwEbCJiePTgrD8IC0ixa7zA5EesX4Epqa0xO0zyN1EaXEcDJ6HYkdCCPPoFSq1QFts2yrQ51gJ4OgkEG4njzFlkM4aGkiW+H7aYVCVmL1XHsmwdcFpvFx8j+6mOLAO6H0aPdGkwCJ4+HHhIPFDc0qFkIuLC/lRDGKxQIWdxUuJhM/nSRuinZuiHvusUXYGb1SlGkChl1b8pXL1ihljNIsFyZR55rqaeo6SkVZ5w1yieVISo3LjEVikcnOTXIX0MXZSyB8vqOO8i/QtDvmSrucURUpvLzpAEjjBGxPPwQnJj7PE1GGIMOHhB/RDe03aKSWt90fHr+y85OoUz2OPKdr7GTzbFPadTj3raWTb+t/0bx48kFweHc+qXEy6bneY6dZRTH4ae+878Nz08E/IaI94iwBPC4YNR+JaPJAnSHONs02CJGEpxs3U0ietr+vqqpzGo0w0Me2b30vYN7j8Q6hV8jzEBppu20sJkbEjvT6hDc6w5a9rg6ACJMmIF5nilVsfF6NplFbUQjpfCy/Z5pAbeZ/vC01VtlyGIR2MhROzSFFVoWMbhBsXnVPDVxSqMeS4AtcGkzeLHx4LUmwnOg8Wvs/dwMxwPRLU7bua4NNF4/wB0NIHxn4JKPaClpHdeJiO6dyAQPQqljMzoPsCW+QTEDt+LNRh+17NIJtbw+Crtzv8AzjEhrgDB4HYoJlow8iXgmeKXNX6aoI25jqsk2Ykk+qNFjsQHNXzd2iq68VWPOs/0Di0fJev552k9jh3v3IHdHNxs0epC8dFMzJubyepuSjxeWT+p3UUaXLaX+ZS8p8wP1WjwNSX+Nvv4rO4MEaXcrj4foUdw74eOWqRPJ2/pPwSJ7HR6NrkFbS1oOx+BgSPiieNe5sgRzB5dHD9EJwVQCLWIEjpP7hEq9AuABvAMG3ebvHVYgGRVGsxTAwlrKv4dQkOiRpOx24i6wfars++lIqM0/lgvIPIAwZB8bLT46mBo1c5BvY7GDwjx2VF/bOvhjpBe9snunQ8QBPG8KnG3WiPIlezKYCi4sAI027oPd8oP38UPzbAVXQKbC6TxAGqOQdFp8/Bbur2+rTLaNFpPE0xqniDteeKzuf8A8QswDh7Or7Lqymy9ubgU5uXwJqPyZLEZPVYCSx7QNw6nVt4HRDh1H7pMpxhpvlpDhx0mfUbj0XqPZvOsyc0OqYh1SeD2UiPCzQiOYYXD4kBuIptoVOFakCGT/wDIwfMLuTXZnFPoydDtYNIkgdCQD6FckxX8Ny17ho4/he6L3BbAiOUeg2XLbRnFnp9JOJUbClJVVkFIQprkqbUcusxRIHLi1NLrqZgWNhKJmO01Q0qtCq2BOqkZMA6o038SgWOojSC6QXDha4kEX2gjZajtfhg6iBElpDh4ggj4hZ/O6OtrvwkFsjqSA8esLzs3uZ7Pp/YgBjSNM3dyHLhwNylo1SKdWPwtLfOb/GfJJr7rem3iB3Z9QfJQ4AHRUB/E2fDvXHxSvBQ+yxlWGL67o2awF3h3GAfE+iTPKoc1zeABHiBYol2Tphzax/FDLbSAXgjzlAc8cS8jhMcuNhfYiNuYXVcjbpGwyOp3KZ6N+IWra+QspkrYpNHQIzhcZB0nyWJjAgCkxmVUq7NNRoO0HiCNiDuD1UjGAqzSYiWjgNTp4miYY+nUAdq0VmlpMNDQ1tRlmi0yWkzN1YdnDdIFbA1QQ7UfZtp1Wl1z3SHSRMbgK7i6MhD9NVp7rjHJM5Gccb7VA3P6LK9GoyhhqtKo8d2q9rWBpc8EmztUhotbpIupsvyV2Ho6atQ1X27x6bIvhaTidTyTCE9ps7bQpvqv2Fmji4mwaPNZLejGoxem/wBmC7cY6arKDb6Brd/U6zR6aj5hAf5aIHEkT8T9IXUnmpUdUqGXOJc49TwHTYBS1Gm58/Af2C3rRPfJ8g5gKMtJH4bePE/NEqMQB4wfofVQ5AzVSAaLj4z/AHV5uHiw907dFNJ7KkHckxQIDSbttB4haDDO0w2TG7T9JWJwuIhwDu6fwu4Hz+h9Vp8FjwBpcI5cp/2/ofJYZRczjCh9IuAmJdYHcDkN+JXnOevYbOi7jpIJt4i1r7C/LkfUHNJpksMxfqPHpPzXn3aShTqVA2q3TqIh7Bpe0kwJB7tRs221Cd+KrwshzrYLoFzBBAE8uPgeKE4uPbNHM3HB45Rwdy/Xc/h8LDdLagfFoLSJgxdl/CWkkc0FzbCH2zLb7cQCNxPHbx9FQyV9HqnZ+g32bfBLn9FuhLkbDoHgPkmZ6TphYEuiphe0FamwMDjAsLrkNhct4I7mzYMSkprVxVZ5YqjqFOUdRccQlWKRVdS64bPpKCWkOgrYOzogwDf9rn9ECz8hskD3g0Dq4yLegv0RTMcewPvLoEBo3cZk+Anj0QHMXuqOuRqJAa3g2evz8F5eSVtnt4YUlYBOGJNht9N7/eyhbWDLk2kDiZaQQY5/si2Y4P2TYHJwmN4MG3jPxQLGt3nn05fqhXwMb8oIZHiqNF721XnQ5pYSARGpzSDM84uE/OcA51ZuoB4/BUBuQIMOPGfPZZ3MGubTMjYD0EG3kfgiXZPE1atNxM6GOa0TtLjBA8iCicWlyMjJOXE2GXtgAK4+jKgpNV2klocPw+KczqEWwmYtdxQTEugIYMSWmQYRJnI39N7SuNNvKVjcN2hOxkK5U7VsY0kzAuUaaOYdzGqylSc5xAAEkngF4Z2q7ROxdaRIpNkU27TzcRzPwHiUW7R9uzjXBjAW0WmYNi8iwLgNgNwOcHgsc2rBnyaPqUyMaJMk1LroKUGjSR5n9Fdp0jYeKGZS/ebyCVoMDSl4joR5yUE9DMe0X+yuI0OLDaCRHxELQ1KJb3otOqeUm4Pn81ncQNLxUDS2O7U5Ag2d8YK1mW1fasjjBHqp5bY5aRUq0mkCececK7QrRAdcEWMb9D9/tQwommA7gXDhuCGlWmOvHLTflIEn1g+ZQmmmy8ObdskDh0+oQ3tZl7DSFamwaQe+JINMke8zTwnh1V+lUcKcjcfTcfVWJBsfdqAjwJn6/VMg+LsVOPJUeeaNRJINy6YbI1c7xBM/E8FBTw012s1bXGuQ+Sfdk2i4G82EbkIxWySqXvb3oggPIIAcAQHWsJ5DYk25UfZCjiA1pmo43c50GJJIpsPWO9uekCbmzz2tHoWVYaG/RUu0LQAiuXHuoP2id+64zwA9K5LbmuTATUtKVI1KqTzRCoqilUVRaciEIZSxD65IlzQCRAg7OIE+QnzRQKjl5FIv6vfA6ktKlz+L6L/Tatrsp5hQbSabEku48IAuRtuVUwmEc151iHOENn8EEOv1MfJLm4qOrBpnW7VpZsNQpF4k9Yi3MIli3MfhWVmEy5rXSTuCASSTtB9NlC42214PRUqST8mX7RZkC8BgGkSB4xe/Hj6LIUcQamJa07F4tzG+0dEbawvD6ZkGCWk2B0nUC3mTJ9VncRh3MqCpdsEECSJPJpHVFHbNlpFjtZjGlzmNi1ifn5fstF2SwejC0wd3nW7zuPQBqxGKw7nvDi5vekuBcAbzNuP7Lb4TPKbWMADjaBpaeED9UeSLpJC8UlycmaOkLq2xqztPtJSabioP+BRGn2kw7oAqCSQACCJJsBcblJ4SXgoWSL8kmOrXQ9wViqZK5tJCOK9KmqWfuAou8EXcwALzrF9onV3uaTpY8wy235SeN+P0Rwg5MVkyqC2CKXcBPHl0H2PRJiaf4hcG4+oUtegWmDvx8uvFMwlQQWumJsRw8FVVbIE70Oy+sG1AeE/A7/X0WpwL4ePIeSzBwfERHMcEcwVQOaA7hYwdoO4hJyUyjDa0bbLMSxxfTeBcGZG4j79Cm0nHC1NAOoSdLjxHBvUgBDDRMNc13ebBDh+Js7gfTmieZYym7ACqBuW6Z/OXD9CpqvRS3WyfF4hty0aZuR1MyQn5UdZBN9QdqH+28/EgeSC+1LmxudNx1P8AZHuy0vYIHAiP6ZFvFDQTNLRfBv0+FkuLfIcGm7b6SYI68oPNUvawIPC3jcfREZpEglwB3F4PlF9kaXaYpvpoo4nG0qhayoS1zgC1x2k2ifWx52IlZrEUalPFNY8mNTiGuBIjSzTp4R7x89wjeKy0VGPDSNTCQydiJkX2mJHn5KtlTzUc3D1x32waLzuCLGmehkkTtMclRB1FMkzLdGtwZ7oQLtG/vhHKQhqzeeumo0JydiX0QABclC5MBNG1OTWpVSeaIoqilKqY7GU6TS+o9rGj8TiAL2Avx6Ljl2KVTyalNWoTuDboCGkR6lCqnbigWPNEOq6eQLQ4l2hoH4ru1CY/A48FRzrP8bTcP5dlJpe3VUNTvaTA0htx8ipJtOaPSxxaxs0mfN9nUp1fyOpPMCbNfof49149Fme1mZDBuLaLqVWlUf7QNNRrRSLna3tceLHPAdG93cLLMZpjs2rQKlcaeIGhoEnYaW3tHFBn5A0Bz61U1C0Ekgzt1uSucE2wlJpJD847Z1ahu4OjZtMaaYINiLanHxsp8uY6qxr6lzIMbfBVcJkYbUiJcBcbgE3jr+yP02Na0AgxEGOX3Pr4rlFI7k35ATsI4xE3JO0wCbE9I3REHQNTtRHutALWmBuTqIA5+asmo1p30tO15J6k8VaOGZVaC0iYHEgjjuD4IktmWUcHjW1DabGAO6+epLCY+5VnB4c1MRTnanqfbaw07+Lwf+JSvwIpt1xcG5kcjcwL2lE+z+FLWl7h3nx4honSD1u5x6uKDLLjEZhjykXdJlSl0BTNpKrjnQLKE9RAfOczIEBYDFGKgdyOo+RlbTHYYmSgDMnc8ucGFwaNToFg3UBc9S4CN72lOxOmTZ1aErey/wAwuBc5zKbqPAAl2l5Pk0wg9WnwG5RbEAPqlzDLWt0CRExuY4X1WVarRABi54n6BVM88qUccaZif0RbC5ywAtI06iDqAkW2223Kz1akZJS02uGyBwTGRySRvMNj9bQGOEt92CIubtPLb4q3UpVHUqNLTEkvIBkS50AxyBkx06rCYLHup30Azv4fTcrV5V21w+poqB7A2LgaoIO4OoO9B5KeeJrrZXDPF96NlQyUUqtFu4cPe6gbevqrvZxul5LQACX25Q626rsz7C4loNGuwvaQ5rHO0OBG8NdB5+qMZU8DSfEzzDxqn1Dh5JElTodGVqyXMmwCdjv0kcvghue4NznU3Uw2S4TqEyIGog7tdHFG8VTY6mZJngI+7KnSaXlsbhs+ZAEfBFFtMCaTRVwtdrnOaPegEX4x3Tbnt5KGjVBeCDIm4NtLhdwM95s78rINTxnf9oAA5rjrBBEjVpNptsBx4IvmWoOFVnebUgusXAkxEieu8bE8k1ri6FVzVmp/mtTdXr481nM3vUBU2W5jLRaJtHLoZTcVTkyL9OKdBiZxohBC5JC5OEGialSBcqjzSrj8eKQk3MEx0aJJWMxeRjEVfa4lxrH8LHnTTpj/AGUxv4kyiHanGf5jrwGhjfAOc0uPoShP/ULAJpsNTVMOJABAO+o8CfyiLFImyzFBJWFKmikzVZtNg7oY2NTztA6bBZ3FF9VznkOvuB3QBwHCU2vmWIqkucGNiQBqLgPAaR80jsM9xAfVcZ3DO42w4R3tyNylRju2UylqkLp0/hYDzcdRj4Qh2bYlpaG62ukhukR+IhsETtdWv8OY4uJbIaGga5deXSTqJ6X8FX/w0Bwe5okbW2RgFoUoeXjiIXVQSLb8E8NIHimveuMAWLAdOqQ4T3TpPoYlQYXMahJYKj7RYhhGktERLd51T5ItjsO07+vkhGAws4lo/M0jzaR+yGXQyG5JBLTVeAC4lsiRDBN+gC3GFw8NHgh9DANDQPBGHbABRSk5dnpxxqPQ+iyVVxWFJMq/h6cCE6rRQh0Z/E4MQfrYeqxWOx+s62/6dMltIRGurEe0IP5RJE7W2MhantnjHNa2hTMPqzJ/LTHvE/fA34HD13SQGDuNGlg6cXHq43PlyVOKFLkQ+pyW+KI6FXTvx4W+CmqmwlPbhg0an78AoXMLinEhX9nqdA3P90/+VI3EIhh8lkS6y6tSaDpa55PGXahJtaZWnFJlKFMGB3vAO8lZr0HAC4828P8AjHBPp03/AJGnzj5grKNI6OS0zDm6mHm0z8HL0fstmY9m1hfqNOJJbFjaY4+XMrCUqrQYexzYi4E7/wBJPXfkjOV5g1twdbbyLG2zgCNrSlZIckNxT4s9Lw7faOP4dG95adojmFVxbnUKjSQNF9RvADtpjhOoeiH5TmZpkAHUIlpN5+xyRz/EG12gkQYhwPJ35mne4mDNpUq+Sx/CBGYZfTquJpke0/KS0apE907Ols8iZUOTgsHsK7SGOJa3XHdM2BIsAZttt4pcThnOgaNFRtgDJaRvNN3vC4mCYue8qJx+KlweZHB2xEfhLSLjfqJTZICLCtbAGi4tiBNjz435HoosU/Y+R+/vZX8JmhLNNUahsHfiEbAjZw+PyQvH2d3YLeMEm3ncI8YvL0Se16rlSDilTyQ1oTguXKo80837aXqVgbgm4Pg1CT73kB5XXLkh9noQ6Rao+6fH/wA1Zd7w8D82rly40Zg/eq/1t/8AzYosbw8Vy5YcdX2CqO/RcuWnFXH+6qOVf+qo+D/kuXIJ9MZj9y/J6DhkWpt2XLlAz2CzSCbWCVcuRzPNO05nE4ieFNoHQGo0EDpCD4AXSLldD2o8fJ72PxvvJcAL+ZXLkQAWq7eiC4Ef5jvErly44L4sd9qtMHfP9Lfm5cuWnEdIe/4/+LUFxph7SLEucCRYkDVAJXLlhxosFVcKlIAkD2NMxJiRsYW/ww2PEtEnn4rlyj/sXL2BB/vDz/7AfndVc1pi1hx4LlyYgWU42QvFe8uXIkDP2j2pVy5NJj//2Q==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6872" name="AutoShape 6" descr="data:image/jpeg;base64,/9j/4AAQSkZJRgABAQAAAQABAAD/2wCEAAkGBhISERUUExQVFBUWGRUXFhUUFBQVGhYXFRQXFRgXFBUXHCYeFxwkGRcVHy8gJCcpLCwtFx4yNTAqNSYrLCkBCQoKDgwOGg8PGiwcHCUpLCwpLCkpKSksKSkpLCwsKSwpLCwpLCkpLCkpLCwpLCwsKSwsLCksLCkpLCksKSwsKf/AABEIAMIBAwMBIgACEQEDEQH/xAAcAAABBQEBAQAAAAAAAAAAAAAFAQIDBAYABwj/xABBEAABAwIEAwUGBAQFAwUBAAABAAIRAyEEBRIxQVFhBiJxgZETMqGxwfBCUtHhBxRy8RUjM2KCFrLCNENjkrMk/8QAGgEAAwEBAQEAAAAAAAAAAAAAAgMEAQAFBv/EACcRAAICAgIBAwQDAQAAAAAAAAABAhEDIRIxQQQyURNhcYEUQlIz/9oADAMBAAIRAxEAPwDa0QpYUdJSlVHnsRNcnJrloJWqbrmBK9c1LGDXq1hQqrlcwoQMdAJYYJ+M91Jhwlxx7qwcjFZv7yoaVZznFAPVShV1GEpjExdKfSoalPRoB3ugnrdFaeADWwbm33H680LYaVgQZdrNpvF7b2RbKMN7OA6JA6qWWtIJuRxMfBWqNIG43+ngsUjXAO4ItIVw4ZsbIRQ7olEMPjbXTVJMW4tC/wAo3kmYrAt0q00ykxXuo0xdGNzHBtlU24FqJ5huqrE5EkuxrcA1JVy9sK2wJKmy5gx7PP8AtVgAGlYQUbr0jtQJaVhPY3U+Q9P05FTw6t4fCQQU6jRPJXqOEceCVZY1EO4OuNAlU8cBqXYfDuhWRgJ3TJStCI1FlFqmawlXG4VoUrXAckuht30CX4czsuRF9UTwXLgeMj0KipVHSCeVceGzkjkqRy0ErP3St2SP3SjZLGjCLq/h2qgDdEcPsgY3GEcOEzNPdUmHCjzX3Vg5Hl/aJ59sAOqt5PSLSC4WPA+t/v6J2NwWqqXEHSBw3J1gWRfDUG0+ZPAcbmSTzjmkydBwi2WaWHIu4mN+A2MRbhxS1cZ9fv8AdNNQuvw4W49OqgOEn33EcoEk/wBI+qS2VqNERrEn5T9Fco4kgcfEN/e6gpNptmI6kuBPnCnGIAMzIPEfGyywqKOJzl3tBcgCe7zNh849VdpZyxoM98jhvfkOZ6KhmtNpOtouImBy4dLqPA4ygIEwehaPG8WC2zqD2B7Syf8ATqD/AIOWgp49tRqzeHdT4Oa3q5wn1RLDUHe8wioBxY4OPmtUmugZQT7IswwhmeB4od4rQtcCOA59fEcFTx2B4g29Y80+GW9Miy4KVoHhR1TZTlqr1zYqmyKqZj+0hsVl8BhtRWh7TVd0Fyk3SshZhYYw+WiNlcp4FTUHWXOxQCSPcmPZhQFDWfwCSrmIhOyyHmTx2XBQV7BuKc/g1UqzK28LfUcuYZTv8LZHBbwKo54x8Hm2mtyKVekf4XT5Bcs+n9xv8uP+QpTKdKZSKkVez5vQkprinprgttmUiu9dKbUKdTKCxlIjG6J4YWVIMEq/hghYyCoJYcKDNvdKsUEPz/EhrblY3SHJXozzobPP9TKbhsNqlzpjltt9hRYl+kan9YaD5X63Cp1c/AJaNtOnwUUpF0Y0FnYkBxBgAAgRwA3jyj1QXE5gXEm5J4TYDkOQjqrOGwjngPcZBaBJ7s2beZvsqWZ4gta72cW30AcfOUPYRUxOoiC1oPDnPSNkmDxrpg34HeC4ePzVbK6TnOuD1JMk8fsD5rVYLLmFu3j1WMZFAd9V5kgn+3JZ7Mq9TVDZMzG4NuB5bzZeiMyYHYWTKvZAG4gHf75LkFxPHcXmGIaYOoAGIkkkxvJN9vC60HZrtjSpOGusWusA4NmOmum0ekwtbmXYxr2kEb7n9FhMx7GuovJY2R9EaafYuWOS6PXso7YUq1nPa8/mZ73mz8Q+KPVWamamEO8NnDjHI9F88YXPH4d2n2bRe7iHk+QaQT+y9F7LfxEDSwVLsdAFQatJPEO1Elh8SesLnrYrvSNZWaIkcdkPxLrcPREcwoOltWh36VQ95u+m9yPOeoVLFtsf0uFXjnaIM2Pi7MF2pbugWTuutF2iZIPPl9/NY/DV9BB+91uQLFo2891ZjNs1LTCJU8xlm6y2d1SSlIYyR2cOKJZTn2ncrNYek52yt/4dUF0RsJcWegUe17TsfVTO7VNje6wOGpuVwgjggbZ6EPoy7Nh/1cFyxwqFcs5SHfTwHstJSSmUk4q8+VFlMenJr1xhWqJAU56YShDY9lS6KYVB6JujOHMCUtjsZdfXDGyUBzHFNpw6p7xmGi5HXxNlfr4i2t2w90dBu4hY3E5kHl1V14kj5j4k+ikyz8Ho4YeS/XpMdEm5/C5wEdSPBdh8CASW6GxclrWud4lxsFn8pe+q8yYJu917NmLn5DeR5oxnePFKjpZtE+Q3c48Skj2t0Ce0HaAyWU9TjcagCb8oHD0WboVH6wHHU8m1/dMRYi1hwHMnxA47OyD/AJbWgvs4mSd9r8Om1zZHuyXZ9+vW4uJ4kkk36lE1S2ZF8nS6NxlOXu0i56k7rR4bBhqrZbQDQAizaaAqSFpv8FYFQKEYdKaKJM3QtQAqjicva4GQCrKR4MLDjzPtn2YbpLmi915jhcW6lUdI1MJh7DIB6iPdcODhcL37OcNqaQV4jnlAU8RUZH5nerfv0RwfgmzQ/sj1b+GvaiGik55fTdYF3vDgNR5iwniIK2OZ23uDsYG33wXh/ZnFmk+mZsSAfp+nmvassxftqek7gW68v08YWRnxlXgXkx8o2uzE9paJLSWmYlwPKLkEeAt9F55mZGq2xv4Te/r8V61ndAi4kumLTsSAZHPYeS88z+m32t6bTJLgCHNLrNAu0hrjaIIkwqZS0Jwwt0B6FV2ndR1wSr2Cw7HzAcLbgh3EfhgfNWTgIvZw5jh4jceaC2W/RiU8so7BGgBpUNLDgCQoa881jbNWCLJxpT3MBQd9chXMPiCuUgc3plCNotfyq5TsfZKmHnWz1KkE4pKScVYeaNCa9OTXrjCs9RvT3KOohCYuG3RWmZgE90XPU8kJolJVqy1znOLGNsI3ceQU2WdaRd6fHatlzPcY0UnX3EfovN8RWe6i1jd3GB17xgnyRjNa+oGBHIEyfKxkrJ4rMH03XgEW0gyYNrkGG7fNRSbkz0oRUEazAPbRYGA2F3ni4xw6D73UePw78QPZNID6s3uNLRbcC3z9EHwmL7mo3mCOs8T5qPBdqKmHe6sKYqn3Q0uLbC5MwZuVy7CcXWjX9lf4J02Q+u6nUIggBryBG0S4A+i9Gw/ZbDsaA2nTEDcU2z8ZXlWXfxYx9UgMpUabf+Tz5zELQ0u1mMIu/wBGgKhzguyeOHI9rRs6mUUmOa2Yc8mO4DsJM6YhU88IwzGkkHUYESzhP+4fBYnMP4gY2lcPn+pgP0Wbzf8AifXxAaK1IPa0kgsp1KcHYkkvEiJ4LU4y6RvDJD3PX5PRP+qMO33nvb4s1D1Aan4PtRhK3+niabo3BlpHC8iB6rzHDdqWuNqTwJAMvjgDYFh1biwMwrOXYSmHS1oBPDgb8kuVLtDocntM9VZDhLSH/wBDmv8A+0lcXxuCPEELKY3KqbKestjqLfJZPE55iqbop4l1Jkz7znuPQSYA8ECpjW5L7no2YBpB2Xhfb4AY1wG+kfMhbNnaFz7OeHnmWt1epmFi+1mh9dz2h3tGhvtNThBa6NJZ9RbzRRWxWWT47RHhXHS0Df6xHzXrvZvGHS3mJ8wQCR5j4rzDI8JJk/fX1j7C9AyeqBEdD9EjI9jIrQe7R4UVaWtvvDa8XiN+Bid15jnDH90kNEz7RgJbPegOjcEyOoJXp7Tra5h4yBPB24+hWBz+g+mPd1Pa4xMDQDYyDY2tI5DmnxlcaFRjUzO4nEiC6ZMumJA7hkXdcEgg+Ld7qTC5hJmdLtjyI2iOFrRcFV34HugNiCS7z20nnET5tXUcNpRbL6TQfNMOaC3lMC884422g8lWq0EuDkDmJ+PMcjsrOgkdRt4ckQC0wNicLCjpmCiGMag1bEQUK7M9R/zDTKtlyEtzBcnHiHudJOKbTTirDzhpTHpxTXrgSq43THpzk16x9Bi4ZkmOkeZWbxGNPtGUHW/ziT11ANA8rn0R2niiHaWiXknyi10D7U9najmmtra2oCC2Cb3iNl52R8nr9nsYI8FUv0C87x+mu5vdABsNYtI5brN4wy4u/CAfO03HKyNYzCF7zUqadR3sLEdd0CzmtpBbsTFtyAdp8ZH2UpbeiiqWw1kjNWGDnG0STtzG3Dgq2WYKzw7cH5/2RTs3gv8A+JgOznHp3dRP6nzU9DDNY53WRHDfdLlplGPaF7O5eA4ytZTwwhBMvZDrLQ0X2WoMrVsvDrFUXZGR7oHotCxo4q3RaFqOaMVUyEPgOaLGRpsQ7mCFawuQRUa64a2DHEm+/Rais+m3cp1LDzwN+iNAcfkh7R5eX4XuwDaSeX3C80rdnKpNnta68iS6eXeAB57EcF7MMLqpFpWdq9nGOMhE3xF1ytHlNbI8Sxzf/cku1Em47x06TxGneVju0FU/zj5/C5rf/qAD9V9A1coawczzXgHaqnpxtfl7Q/GDCOD5MTmjxivyarJ6gDiP9sjyvHzWqyyrLfC89FjMlq9+meMNHzB+a02Xu0lw2EHyv9LjyUc1spj0bpjO61w43+wgnbLK/aMFQDvc4G4EEHxHH4FHckrasOwEbCJiePTgrD8IC0ixa7zA5EesX4Epqa0xO0zyN1EaXEcDJ6HYkdCCPPoFSq1QFts2yrQ51gJ4OgkEG4njzFlkM4aGkiW+H7aYVCVmL1XHsmwdcFpvFx8j+6mOLAO6H0aPdGkwCJ4+HHhIPFDc0qFkIuLC/lRDGKxQIWdxUuJhM/nSRuinZuiHvusUXYGb1SlGkChl1b8pXL1ihljNIsFyZR55rqaeo6SkVZ5w1yieVISo3LjEVikcnOTXIX0MXZSyB8vqOO8i/QtDvmSrucURUpvLzpAEjjBGxPPwQnJj7PE1GGIMOHhB/RDe03aKSWt90fHr+y85OoUz2OPKdr7GTzbFPadTj3raWTb+t/0bx48kFweHc+qXEy6bneY6dZRTH4ae+878Nz08E/IaI94iwBPC4YNR+JaPJAnSHONs02CJGEpxs3U0ietr+vqqpzGo0w0Me2b30vYN7j8Q6hV8jzEBppu20sJkbEjvT6hDc6w5a9rg6ACJMmIF5nilVsfF6NplFbUQjpfCy/Z5pAbeZ/vC01VtlyGIR2MhROzSFFVoWMbhBsXnVPDVxSqMeS4AtcGkzeLHx4LUmwnOg8Wvs/dwMxwPRLU7bua4NNF4/wB0NIHxn4JKPaClpHdeJiO6dyAQPQqljMzoPsCW+QTEDt+LNRh+17NIJtbw+Crtzv8AzjEhrgDB4HYoJlow8iXgmeKXNX6aoI25jqsk2Ykk+qNFjsQHNXzd2iq68VWPOs/0Di0fJev552k9jh3v3IHdHNxs0epC8dFMzJubyepuSjxeWT+p3UUaXLaX+ZS8p8wP1WjwNSX+Nvv4rO4MEaXcrj4foUdw74eOWqRPJ2/pPwSJ7HR6NrkFbS1oOx+BgSPiieNe5sgRzB5dHD9EJwVQCLWIEjpP7hEq9AuABvAMG3ebvHVYgGRVGsxTAwlrKv4dQkOiRpOx24i6wfars++lIqM0/lgvIPIAwZB8bLT46mBo1c5BvY7GDwjx2VF/bOvhjpBe9snunQ8QBPG8KnG3WiPIlezKYCi4sAI027oPd8oP38UPzbAVXQKbC6TxAGqOQdFp8/Bbur2+rTLaNFpPE0xqniDteeKzuf8A8QswDh7Or7Lqymy9ubgU5uXwJqPyZLEZPVYCSx7QNw6nVt4HRDh1H7pMpxhpvlpDhx0mfUbj0XqPZvOsyc0OqYh1SeD2UiPCzQiOYYXD4kBuIptoVOFakCGT/wDIwfMLuTXZnFPoydDtYNIkgdCQD6FckxX8Ny17ho4/he6L3BbAiOUeg2XLbRnFnp9JOJUbClJVVkFIQprkqbUcusxRIHLi1NLrqZgWNhKJmO01Q0qtCq2BOqkZMA6o038SgWOojSC6QXDha4kEX2gjZajtfhg6iBElpDh4ggj4hZ/O6OtrvwkFsjqSA8esLzs3uZ7Pp/YgBjSNM3dyHLhwNylo1SKdWPwtLfOb/GfJJr7rem3iB3Z9QfJQ4AHRUB/E2fDvXHxSvBQ+yxlWGL67o2awF3h3GAfE+iTPKoc1zeABHiBYol2Tphzax/FDLbSAXgjzlAc8cS8jhMcuNhfYiNuYXVcjbpGwyOp3KZ6N+IWra+QspkrYpNHQIzhcZB0nyWJjAgCkxmVUq7NNRoO0HiCNiDuD1UjGAqzSYiWjgNTp4miYY+nUAdq0VmlpMNDQ1tRlmi0yWkzN1YdnDdIFbA1QQ7UfZtp1Wl1z3SHSRMbgK7i6MhD9NVp7rjHJM5Gccb7VA3P6LK9GoyhhqtKo8d2q9rWBpc8EmztUhotbpIupsvyV2Ho6atQ1X27x6bIvhaTidTyTCE9ps7bQpvqv2Fmji4mwaPNZLejGoxem/wBmC7cY6arKDb6Brd/U6zR6aj5hAf5aIHEkT8T9IXUnmpUdUqGXOJc49TwHTYBS1Gm58/Af2C3rRPfJ8g5gKMtJH4bePE/NEqMQB4wfofVQ5AzVSAaLj4z/AHV5uHiw907dFNJ7KkHckxQIDSbttB4haDDO0w2TG7T9JWJwuIhwDu6fwu4Hz+h9Vp8FjwBpcI5cp/2/ofJYZRczjCh9IuAmJdYHcDkN+JXnOevYbOi7jpIJt4i1r7C/LkfUHNJpksMxfqPHpPzXn3aShTqVA2q3TqIh7Bpe0kwJB7tRs221Cd+KrwshzrYLoFzBBAE8uPgeKE4uPbNHM3HB45Rwdy/Xc/h8LDdLagfFoLSJgxdl/CWkkc0FzbCH2zLb7cQCNxPHbx9FQyV9HqnZ+g32bfBLn9FuhLkbDoHgPkmZ6TphYEuiphe0FamwMDjAsLrkNhct4I7mzYMSkprVxVZ5YqjqFOUdRccQlWKRVdS64bPpKCWkOgrYOzogwDf9rn9ECz8hskD3g0Dq4yLegv0RTMcewPvLoEBo3cZk+Anj0QHMXuqOuRqJAa3g2evz8F5eSVtnt4YUlYBOGJNht9N7/eyhbWDLk2kDiZaQQY5/si2Y4P2TYHJwmN4MG3jPxQLGt3nn05fqhXwMb8oIZHiqNF721XnQ5pYSARGpzSDM84uE/OcA51ZuoB4/BUBuQIMOPGfPZZ3MGubTMjYD0EG3kfgiXZPE1atNxM6GOa0TtLjBA8iCicWlyMjJOXE2GXtgAK4+jKgpNV2klocPw+KczqEWwmYtdxQTEugIYMSWmQYRJnI39N7SuNNvKVjcN2hOxkK5U7VsY0kzAuUaaOYdzGqylSc5xAAEkngF4Z2q7ROxdaRIpNkU27TzcRzPwHiUW7R9uzjXBjAW0WmYNi8iwLgNgNwOcHgsc2rBnyaPqUyMaJMk1LroKUGjSR5n9Fdp0jYeKGZS/ebyCVoMDSl4joR5yUE9DMe0X+yuI0OLDaCRHxELQ1KJb3otOqeUm4Pn81ncQNLxUDS2O7U5Ag2d8YK1mW1fasjjBHqp5bY5aRUq0mkCececK7QrRAdcEWMb9D9/tQwommA7gXDhuCGlWmOvHLTflIEn1g+ZQmmmy8ObdskDh0+oQ3tZl7DSFamwaQe+JINMke8zTwnh1V+lUcKcjcfTcfVWJBsfdqAjwJn6/VMg+LsVOPJUeeaNRJINy6YbI1c7xBM/E8FBTw012s1bXGuQ+Sfdk2i4G82EbkIxWySqXvb3oggPIIAcAQHWsJ5DYk25UfZCjiA1pmo43c50GJJIpsPWO9uekCbmzz2tHoWVYaG/RUu0LQAiuXHuoP2id+64zwA9K5LbmuTATUtKVI1KqTzRCoqilUVRaciEIZSxD65IlzQCRAg7OIE+QnzRQKjl5FIv6vfA6ktKlz+L6L/Tatrsp5hQbSabEku48IAuRtuVUwmEc151iHOENn8EEOv1MfJLm4qOrBpnW7VpZsNQpF4k9Yi3MIli3MfhWVmEy5rXSTuCASSTtB9NlC42214PRUqST8mX7RZkC8BgGkSB4xe/Hj6LIUcQamJa07F4tzG+0dEbawvD6ZkGCWk2B0nUC3mTJ9VncRh3MqCpdsEECSJPJpHVFHbNlpFjtZjGlzmNi1ifn5fstF2SwejC0wd3nW7zuPQBqxGKw7nvDi5vekuBcAbzNuP7Lb4TPKbWMADjaBpaeED9UeSLpJC8UlycmaOkLq2xqztPtJSabioP+BRGn2kw7oAqCSQACCJJsBcblJ4SXgoWSL8kmOrXQ9wViqZK5tJCOK9KmqWfuAou8EXcwALzrF9onV3uaTpY8wy235SeN+P0Rwg5MVkyqC2CKXcBPHl0H2PRJiaf4hcG4+oUtegWmDvx8uvFMwlQQWumJsRw8FVVbIE70Oy+sG1AeE/A7/X0WpwL4ePIeSzBwfERHMcEcwVQOaA7hYwdoO4hJyUyjDa0bbLMSxxfTeBcGZG4j79Cm0nHC1NAOoSdLjxHBvUgBDDRMNc13ebBDh+Js7gfTmieZYym7ACqBuW6Z/OXD9CpqvRS3WyfF4hty0aZuR1MyQn5UdZBN9QdqH+28/EgeSC+1LmxudNx1P8AZHuy0vYIHAiP6ZFvFDQTNLRfBv0+FkuLfIcGm7b6SYI68oPNUvawIPC3jcfREZpEglwB3F4PlF9kaXaYpvpoo4nG0qhayoS1zgC1x2k2ifWx52IlZrEUalPFNY8mNTiGuBIjSzTp4R7x89wjeKy0VGPDSNTCQydiJkX2mJHn5KtlTzUc3D1x32waLzuCLGmehkkTtMclRB1FMkzLdGtwZ7oQLtG/vhHKQhqzeeumo0JydiX0QABclC5MBNG1OTWpVSeaIoqilKqY7GU6TS+o9rGj8TiAL2Avx6Ljl2KVTyalNWoTuDboCGkR6lCqnbigWPNEOq6eQLQ4l2hoH4ru1CY/A48FRzrP8bTcP5dlJpe3VUNTvaTA0htx8ipJtOaPSxxaxs0mfN9nUp1fyOpPMCbNfof49149Fme1mZDBuLaLqVWlUf7QNNRrRSLna3tceLHPAdG93cLLMZpjs2rQKlcaeIGhoEnYaW3tHFBn5A0Bz61U1C0Ekgzt1uSucE2wlJpJD847Z1ahu4OjZtMaaYINiLanHxsp8uY6qxr6lzIMbfBVcJkYbUiJcBcbgE3jr+yP02Na0AgxEGOX3Pr4rlFI7k35ATsI4xE3JO0wCbE9I3REHQNTtRHutALWmBuTqIA5+asmo1p30tO15J6k8VaOGZVaC0iYHEgjjuD4IktmWUcHjW1DabGAO6+epLCY+5VnB4c1MRTnanqfbaw07+Lwf+JSvwIpt1xcG5kcjcwL2lE+z+FLWl7h3nx4honSD1u5x6uKDLLjEZhjykXdJlSl0BTNpKrjnQLKE9RAfOczIEBYDFGKgdyOo+RlbTHYYmSgDMnc8ucGFwaNToFg3UBc9S4CN72lOxOmTZ1aErey/wAwuBc5zKbqPAAl2l5Pk0wg9WnwG5RbEAPqlzDLWt0CRExuY4X1WVarRABi54n6BVM88qUccaZif0RbC5ywAtI06iDqAkW2223Kz1akZJS02uGyBwTGRySRvMNj9bQGOEt92CIubtPLb4q3UpVHUqNLTEkvIBkS50AxyBkx06rCYLHup30Azv4fTcrV5V21w+poqB7A2LgaoIO4OoO9B5KeeJrrZXDPF96NlQyUUqtFu4cPe6gbevqrvZxul5LQACX25Q626rsz7C4loNGuwvaQ5rHO0OBG8NdB5+qMZU8DSfEzzDxqn1Dh5JElTodGVqyXMmwCdjv0kcvghue4NznU3Uw2S4TqEyIGog7tdHFG8VTY6mZJngI+7KnSaXlsbhs+ZAEfBFFtMCaTRVwtdrnOaPegEX4x3Tbnt5KGjVBeCDIm4NtLhdwM95s78rINTxnf9oAA5rjrBBEjVpNptsBx4IvmWoOFVnebUgusXAkxEieu8bE8k1ri6FVzVmp/mtTdXr481nM3vUBU2W5jLRaJtHLoZTcVTkyL9OKdBiZxohBC5JC5OEGialSBcqjzSrj8eKQk3MEx0aJJWMxeRjEVfa4lxrH8LHnTTpj/AGUxv4kyiHanGf5jrwGhjfAOc0uPoShP/ULAJpsNTVMOJABAO+o8CfyiLFImyzFBJWFKmikzVZtNg7oY2NTztA6bBZ3FF9VznkOvuB3QBwHCU2vmWIqkucGNiQBqLgPAaR80jsM9xAfVcZ3DO42w4R3tyNylRju2UylqkLp0/hYDzcdRj4Qh2bYlpaG62ukhukR+IhsETtdWv8OY4uJbIaGga5deXSTqJ6X8FX/w0Bwe5okbW2RgFoUoeXjiIXVQSLb8E8NIHimveuMAWLAdOqQ4T3TpPoYlQYXMahJYKj7RYhhGktERLd51T5ItjsO07+vkhGAws4lo/M0jzaR+yGXQyG5JBLTVeAC4lsiRDBN+gC3GFw8NHgh9DANDQPBGHbABRSk5dnpxxqPQ+iyVVxWFJMq/h6cCE6rRQh0Z/E4MQfrYeqxWOx+s62/6dMltIRGurEe0IP5RJE7W2MhantnjHNa2hTMPqzJ/LTHvE/fA34HD13SQGDuNGlg6cXHq43PlyVOKFLkQ+pyW+KI6FXTvx4W+CmqmwlPbhg0an78AoXMLinEhX9nqdA3P90/+VI3EIhh8lkS6y6tSaDpa55PGXahJtaZWnFJlKFMGB3vAO8lZr0HAC4828P8AjHBPp03/AJGnzj5grKNI6OS0zDm6mHm0z8HL0fstmY9m1hfqNOJJbFjaY4+XMrCUqrQYexzYi4E7/wBJPXfkjOV5g1twdbbyLG2zgCNrSlZIckNxT4s9Lw7faOP4dG95adojmFVxbnUKjSQNF9RvADtpjhOoeiH5TmZpkAHUIlpN5+xyRz/EG12gkQYhwPJ35mne4mDNpUq+Sx/CBGYZfTquJpke0/KS0apE907Ols8iZUOTgsHsK7SGOJa3XHdM2BIsAZttt4pcThnOgaNFRtgDJaRvNN3vC4mCYue8qJx+KlweZHB2xEfhLSLjfqJTZICLCtbAGi4tiBNjz435HoosU/Y+R+/vZX8JmhLNNUahsHfiEbAjZw+PyQvH2d3YLeMEm3ncI8YvL0Se16rlSDilTyQ1oTguXKo80837aXqVgbgm4Pg1CT73kB5XXLkh9noQ6Rao+6fH/wA1Zd7w8D82rly40Zg/eq/1t/8AzYosbw8Vy5YcdX2CqO/RcuWnFXH+6qOVf+qo+D/kuXIJ9MZj9y/J6DhkWpt2XLlAz2CzSCbWCVcuRzPNO05nE4ieFNoHQGo0EDpCD4AXSLldD2o8fJ72PxvvJcAL+ZXLkQAWq7eiC4Ef5jvErly44L4sd9qtMHfP9Lfm5cuWnEdIe/4/+LUFxph7SLEucCRYkDVAJXLlhxosFVcKlIAkD2NMxJiRsYW/ww2PEtEnn4rlyj/sXL2BB/vDz/7AfndVc1pi1hx4LlyYgWU42QvFe8uXIkDP2j2pVy5NJj//2Q=="/>
          <p:cNvSpPr>
            <a:spLocks noChangeAspect="1" noChangeArrowheads="1"/>
          </p:cNvSpPr>
          <p:nvPr/>
        </p:nvSpPr>
        <p:spPr bwMode="auto">
          <a:xfrm>
            <a:off x="3254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36873" name="Picture 8" descr="http://b-i.forbesimg.com/kellyclay/files/2013/12/glas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95800"/>
            <a:ext cx="244951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hlinkClick r:id="rId2"/>
              </a:rPr>
              <a:t>https://www.analyticsvidhya.com/blog/2018/06/understanding-building-object-detection-model-python/</a:t>
            </a:r>
            <a:r>
              <a:rPr lang="en-US" sz="1600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v240110a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99681-65B7-4968-9F37-692143D98547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6" name="AutoShape 2" descr="Building an Object Detection Model from Scratch in Pyth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90" name="Picture 6" descr="https://cdn.analyticsvidhya.com/wp-content/uploads/2018/06/O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2438400"/>
            <a:ext cx="5940425" cy="340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919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Image processing and computer vision are useful in many applications</a:t>
            </a:r>
          </a:p>
          <a:p>
            <a:r>
              <a:rPr lang="en-US" altLang="en-US" dirty="0"/>
              <a:t>Becoming more and more popular since everyone is carrying one or more cameras in his/her mobile devices.</a:t>
            </a:r>
          </a:p>
          <a:p>
            <a:r>
              <a:rPr lang="en-US" altLang="en-US" dirty="0"/>
              <a:t>We will study the mathematics and algorithms of image processing and vision programming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ea typeface="新細明體" pitchFamily="18" charset="-120"/>
              </a:rPr>
              <a:t>introduction v240110a</a:t>
            </a: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05DE0D-F22D-4BC8-AD55-E856A96F0A53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3A48152-4B47-7A51-DFAE-60E77AC86A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v240110a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99681-65B7-4968-9F37-692143D98547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592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ea typeface="新細明體" pitchFamily="18" charset="-120"/>
              </a:rPr>
              <a:t>introduction v240110a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E7D4D33-3C4C-4D00-BFF5-321ED082D8D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00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zh-TW" sz="6400">
                <a:ea typeface="新細明體" pitchFamily="18" charset="-120"/>
              </a:rPr>
              <a:t>Topics in 3</a:t>
            </a:r>
            <a:r>
              <a:rPr lang="en-US" altLang="zh-TW" sz="6400">
                <a:ea typeface="新細明體" pitchFamily="18" charset="-120"/>
              </a:rPr>
              <a:t>D computer vision</a:t>
            </a:r>
            <a:endParaRPr lang="zh-TW" altLang="en-US" sz="6400">
              <a:ea typeface="新細明體" pitchFamily="18" charset="-120"/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600">
                <a:ea typeface="新細明體" pitchFamily="18" charset="-120"/>
              </a:rPr>
              <a:t>by Prof. K.H. Wong,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600">
                <a:ea typeface="新細明體" pitchFamily="18" charset="-120"/>
              </a:rPr>
              <a:t>Computer Science and Engineering Dept. CUHK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600">
                <a:ea typeface="新細明體" pitchFamily="18" charset="-120"/>
              </a:rPr>
              <a:t>khwong@cse.cuhk.edu.hk</a:t>
            </a:r>
          </a:p>
        </p:txBody>
      </p:sp>
    </p:spTree>
    <p:extLst>
      <p:ext uri="{BB962C8B-B14F-4D97-AF65-F5344CB8AC3E}">
        <p14:creationId xmlns:p14="http://schemas.microsoft.com/office/powerpoint/2010/main" val="975985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ea typeface="新細明體" pitchFamily="18" charset="-120"/>
              </a:rPr>
              <a:t>introduction v240110a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B9B973-CCB2-4C30-A4DC-59190DA16EFA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00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Motivation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Study the 3D vision problems</a:t>
            </a:r>
          </a:p>
          <a:p>
            <a:pPr eaLnBrk="1" hangingPunct="1"/>
            <a:r>
              <a:rPr lang="en-US" altLang="zh-TW">
                <a:ea typeface="新細明體" pitchFamily="18" charset="-120"/>
              </a:rPr>
              <a:t>Study how to obtain 3D information from 2D images </a:t>
            </a:r>
          </a:p>
          <a:p>
            <a:pPr eaLnBrk="1" hangingPunct="1"/>
            <a:r>
              <a:rPr lang="en-US" altLang="zh-TW">
                <a:ea typeface="新細明體" pitchFamily="18" charset="-120"/>
              </a:rPr>
              <a:t>Study various applications</a:t>
            </a:r>
          </a:p>
          <a:p>
            <a:pPr eaLnBrk="1" hangingPunct="1"/>
            <a:endParaRPr lang="en-US" altLang="zh-TW">
              <a:ea typeface="新細明體" pitchFamily="18" charset="-120"/>
            </a:endParaRPr>
          </a:p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8476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ea typeface="新細明體" pitchFamily="18" charset="-120"/>
              </a:rPr>
              <a:t>introduction v240110a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CE85794-BFC3-453B-A112-8F471727BBA4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00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Applications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3D models from images</a:t>
            </a:r>
          </a:p>
          <a:p>
            <a:pPr eaLnBrk="1" hangingPunct="1"/>
            <a:r>
              <a:rPr lang="en-US" altLang="zh-TW">
                <a:ea typeface="新細明體" pitchFamily="18" charset="-120"/>
              </a:rPr>
              <a:t>Game development</a:t>
            </a:r>
          </a:p>
          <a:p>
            <a:pPr eaLnBrk="1" hangingPunct="1"/>
            <a:r>
              <a:rPr lang="en-US" altLang="zh-TW">
                <a:ea typeface="新細明體" pitchFamily="18" charset="-120"/>
              </a:rPr>
              <a:t>Robot navigation</a:t>
            </a:r>
          </a:p>
          <a:p>
            <a:pPr eaLnBrk="1" hangingPunct="1"/>
            <a:r>
              <a:rPr lang="en-US" altLang="zh-TW">
                <a:ea typeface="新細明體" pitchFamily="18" charset="-120"/>
              </a:rPr>
              <a:t>3G Mobil phone applications,</a:t>
            </a:r>
          </a:p>
          <a:p>
            <a:pPr lvl="1" eaLnBrk="1" hangingPunct="1"/>
            <a:r>
              <a:rPr lang="en-US" altLang="zh-TW">
                <a:ea typeface="新細明體" pitchFamily="18" charset="-120"/>
              </a:rPr>
              <a:t>Location systems</a:t>
            </a:r>
          </a:p>
          <a:p>
            <a:pPr lvl="1" eaLnBrk="1" hangingPunct="1"/>
            <a:r>
              <a:rPr lang="en-US" altLang="zh-TW">
                <a:ea typeface="新細明體" pitchFamily="18" charset="-120"/>
              </a:rPr>
              <a:t>User input</a:t>
            </a:r>
          </a:p>
        </p:txBody>
      </p:sp>
    </p:spTree>
    <p:extLst>
      <p:ext uri="{BB962C8B-B14F-4D97-AF65-F5344CB8AC3E}">
        <p14:creationId xmlns:p14="http://schemas.microsoft.com/office/powerpoint/2010/main" val="2432517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ea typeface="新細明體" pitchFamily="18" charset="-120"/>
              </a:rPr>
              <a:t>introduction v240110a</a:t>
            </a:r>
            <a:endParaRPr lang="en-US" altLang="en-US" sz="1000" dirty="0">
              <a:ea typeface="新細明體" pitchFamily="18" charset="-120"/>
            </a:endParaRPr>
          </a:p>
        </p:txBody>
      </p:sp>
      <p:sp>
        <p:nvSpPr>
          <p:cNvPr id="256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07B31B-24B2-45F2-90FD-683734D3EF34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000" dirty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53400" cy="901700"/>
          </a:xfrm>
        </p:spPr>
        <p:txBody>
          <a:bodyPr/>
          <a:lstStyle/>
          <a:p>
            <a:pPr eaLnBrk="1" hangingPunct="1"/>
            <a:r>
              <a:rPr lang="en-US" altLang="zh-TW" sz="2400">
                <a:ea typeface="新細明體" pitchFamily="18" charset="-120"/>
              </a:rPr>
              <a:t>Demo1: 3D reconstruction (see also </a:t>
            </a:r>
            <a:r>
              <a:rPr lang="en-US" altLang="zh-TW" sz="2400">
                <a:ea typeface="新細明體" pitchFamily="18" charset="-120"/>
                <a:hlinkClick r:id="rId2"/>
              </a:rPr>
              <a:t>http://www.cse.cuhk.edu.hk/khwong/demo/index.html)</a:t>
            </a:r>
            <a:br>
              <a:rPr lang="en-US" altLang="zh-TW" sz="2400">
                <a:ea typeface="新細明體" pitchFamily="18" charset="-120"/>
                <a:hlinkClick r:id="rId2"/>
              </a:rPr>
            </a:br>
            <a:r>
              <a:rPr lang="en-US" altLang="zh-TW" sz="2400">
                <a:ea typeface="新細明體" pitchFamily="18" charset="-120"/>
              </a:rPr>
              <a:t>(Click picture to see movie)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0725"/>
          </a:xfrm>
        </p:spPr>
        <p:txBody>
          <a:bodyPr/>
          <a:lstStyle/>
          <a:p>
            <a:pPr eaLnBrk="1" hangingPunct="1"/>
            <a:r>
              <a:rPr lang="en-US" altLang="zh-TW" sz="2400">
                <a:ea typeface="新細明體" pitchFamily="18" charset="-120"/>
              </a:rPr>
              <a:t>Grand Canyon Demo</a:t>
            </a:r>
          </a:p>
          <a:p>
            <a:pPr eaLnBrk="1" hangingPunct="1"/>
            <a:r>
              <a:rPr lang="en-US" altLang="zh-TW" sz="2400">
                <a:ea typeface="新細明體" pitchFamily="18" charset="-120"/>
              </a:rPr>
              <a:t>Flask</a:t>
            </a:r>
          </a:p>
          <a:p>
            <a:pPr eaLnBrk="1" hangingPunct="1"/>
            <a:r>
              <a:rPr lang="en-US" altLang="zh-TW" sz="2400">
                <a:ea typeface="新細明體" pitchFamily="18" charset="-120"/>
              </a:rPr>
              <a:t>Robot</a:t>
            </a:r>
          </a:p>
        </p:txBody>
      </p:sp>
      <p:pic>
        <p:nvPicPr>
          <p:cNvPr id="25606" name="Picture 4" descr="canyon1s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9200"/>
            <a:ext cx="27432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5" descr="flask7_000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6" descr="robot2_first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 Box 7"/>
          <p:cNvSpPr txBox="1">
            <a:spLocks noChangeArrowheads="1"/>
          </p:cNvSpPr>
          <p:nvPr/>
        </p:nvSpPr>
        <p:spPr bwMode="auto">
          <a:xfrm>
            <a:off x="3276600" y="2971800"/>
            <a:ext cx="57589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9"/>
              </a:rPr>
              <a:t>http://www.youtube.com/watch?v=2KLFRILlOjc</a:t>
            </a: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25610" name="Rectangle 8"/>
          <p:cNvSpPr>
            <a:spLocks noChangeArrowheads="1"/>
          </p:cNvSpPr>
          <p:nvPr/>
        </p:nvSpPr>
        <p:spPr bwMode="auto">
          <a:xfrm>
            <a:off x="914399" y="5928691"/>
            <a:ext cx="59513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10"/>
              </a:rPr>
              <a:t>http://www.youtube.com/watch?v=4h1pN2DIs6g</a:t>
            </a: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25611" name="Text Box 9"/>
          <p:cNvSpPr txBox="1">
            <a:spLocks noChangeArrowheads="1"/>
          </p:cNvSpPr>
          <p:nvPr/>
        </p:nvSpPr>
        <p:spPr bwMode="auto">
          <a:xfrm>
            <a:off x="616274" y="5552100"/>
            <a:ext cx="58695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11"/>
              </a:rPr>
              <a:t>http://www.youtube.com/watch?v=ONx4cyYYyrI</a:t>
            </a: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25612" name="Text Box 10"/>
          <p:cNvSpPr txBox="1">
            <a:spLocks noChangeArrowheads="1"/>
          </p:cNvSpPr>
          <p:nvPr/>
        </p:nvSpPr>
        <p:spPr bwMode="auto">
          <a:xfrm>
            <a:off x="2971800" y="5257800"/>
            <a:ext cx="58573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12"/>
              </a:rPr>
              <a:t>http://www.youtube.com/watch?v=xgCnV--wf2k</a:t>
            </a: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261925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ea typeface="新細明體" pitchFamily="18" charset="-120"/>
              </a:rPr>
              <a:t>introduction v240110a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34C4C04-C497-410B-8295-E657FBA6F6A4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Image processing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and applications</a:t>
            </a:r>
            <a:endParaRPr lang="zh-TW" altLang="en-US"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ea typeface="新細明體" pitchFamily="18" charset="-120"/>
              </a:rPr>
              <a:t>introduction v240110a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9773E1-E1A7-40A3-8C8A-A6A688BF7ABD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0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>
                <a:ea typeface="新細明體" pitchFamily="18" charset="-120"/>
              </a:rPr>
              <a:t>Demo2: augmented reality</a:t>
            </a:r>
            <a:br>
              <a:rPr lang="en-US" altLang="zh-TW" sz="4000">
                <a:ea typeface="新細明體" pitchFamily="18" charset="-120"/>
              </a:rPr>
            </a:br>
            <a:r>
              <a:rPr lang="en-US" altLang="zh-TW" sz="4000">
                <a:ea typeface="新細明體" pitchFamily="18" charset="-120"/>
              </a:rPr>
              <a:t>(Click picture to see movie) 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itchFamily="18" charset="-120"/>
                <a:hlinkClick r:id="rId2" action="ppaction://hlinkfile"/>
              </a:rPr>
              <a:t>Augmented reality demo</a:t>
            </a:r>
            <a:endParaRPr lang="en-US" altLang="zh-TW">
              <a:ea typeface="新細明體" pitchFamily="18" charset="-120"/>
            </a:endParaRPr>
          </a:p>
        </p:txBody>
      </p:sp>
      <p:pic>
        <p:nvPicPr>
          <p:cNvPr id="26630" name="Picture 4" descr="lab_scene_ar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81400"/>
            <a:ext cx="3048000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5" descr="IMG_000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4343400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6"/>
          <p:cNvSpPr txBox="1">
            <a:spLocks noChangeArrowheads="1"/>
          </p:cNvSpPr>
          <p:nvPr/>
        </p:nvSpPr>
        <p:spPr bwMode="auto">
          <a:xfrm>
            <a:off x="3257550" y="6019800"/>
            <a:ext cx="59225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7"/>
              </a:rPr>
              <a:t>http://www.youtube.com/watch?v=zPbgw-ydB9Y</a:t>
            </a: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26633" name="Text Box 7"/>
          <p:cNvSpPr txBox="1">
            <a:spLocks noChangeArrowheads="1"/>
          </p:cNvSpPr>
          <p:nvPr/>
        </p:nvSpPr>
        <p:spPr bwMode="auto">
          <a:xfrm>
            <a:off x="365125" y="2241550"/>
            <a:ext cx="5824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http://www.youtube.com/watch?v=gnnQ_OEtj-Y</a:t>
            </a:r>
          </a:p>
        </p:txBody>
      </p:sp>
    </p:spTree>
    <p:extLst>
      <p:ext uri="{BB962C8B-B14F-4D97-AF65-F5344CB8AC3E}">
        <p14:creationId xmlns:p14="http://schemas.microsoft.com/office/powerpoint/2010/main" val="1965279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ea typeface="新細明體" pitchFamily="18" charset="-120"/>
              </a:rPr>
              <a:t>introduction v240110a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707548-7C70-4C13-B05A-4A40A6724F71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0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Demo3 Projector camera system (PROCAM) Click pictures to see movies</a:t>
            </a:r>
          </a:p>
        </p:txBody>
      </p:sp>
      <p:pic>
        <p:nvPicPr>
          <p:cNvPr id="27653" name="Picture 3" descr="cvpr09_Projector-based Hand-held Display System_000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" descr="New Picture (1)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21717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746125" y="5213350"/>
            <a:ext cx="372586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CVPR 09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A Projector-based Movable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Hand-held Display System</a:t>
            </a:r>
          </a:p>
        </p:txBody>
      </p:sp>
      <p:sp>
        <p:nvSpPr>
          <p:cNvPr id="27656" name="Text Box 6"/>
          <p:cNvSpPr txBox="1">
            <a:spLocks noChangeArrowheads="1"/>
          </p:cNvSpPr>
          <p:nvPr/>
        </p:nvSpPr>
        <p:spPr bwMode="auto">
          <a:xfrm>
            <a:off x="5453063" y="5486400"/>
            <a:ext cx="3690937" cy="106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VRCAI09:A Hand-held 3D Display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System that facilities direct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manipulation of 3D virtual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objects</a:t>
            </a:r>
          </a:p>
        </p:txBody>
      </p:sp>
      <p:pic>
        <p:nvPicPr>
          <p:cNvPr id="27657" name="Picture 7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81400"/>
            <a:ext cx="24384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8" name="Line 8"/>
          <p:cNvSpPr>
            <a:spLocks noChangeShapeType="1"/>
          </p:cNvSpPr>
          <p:nvPr/>
        </p:nvSpPr>
        <p:spPr bwMode="auto">
          <a:xfrm>
            <a:off x="3200400" y="22098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9"/>
          <p:cNvSpPr>
            <a:spLocks noChangeShapeType="1"/>
          </p:cNvSpPr>
          <p:nvPr/>
        </p:nvSpPr>
        <p:spPr bwMode="auto">
          <a:xfrm>
            <a:off x="3200400" y="2209800"/>
            <a:ext cx="11430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Text Box 10"/>
          <p:cNvSpPr txBox="1">
            <a:spLocks noChangeArrowheads="1"/>
          </p:cNvSpPr>
          <p:nvPr/>
        </p:nvSpPr>
        <p:spPr bwMode="auto">
          <a:xfrm>
            <a:off x="381000" y="6096000"/>
            <a:ext cx="49984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hlinkClick r:id="rId7"/>
              </a:rPr>
              <a:t>http://www.youtube.com/watch?v=YHhQSglmuqY&amp;feature=channel_page</a:t>
            </a:r>
            <a:endParaRPr lang="en-US" altLang="en-US" sz="10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7661" name="Rectangle 11"/>
          <p:cNvSpPr>
            <a:spLocks noChangeArrowheads="1"/>
          </p:cNvSpPr>
          <p:nvPr/>
        </p:nvSpPr>
        <p:spPr bwMode="auto">
          <a:xfrm>
            <a:off x="4876800" y="6405395"/>
            <a:ext cx="41241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hlinkClick r:id="rId8"/>
              </a:rPr>
              <a:t>http://www.youtube.com/watch?v=vVW9QXuKfoQ</a:t>
            </a:r>
            <a:endParaRPr lang="en-US" altLang="en-US" sz="12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17085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ea typeface="新細明體" pitchFamily="18" charset="-120"/>
              </a:rPr>
              <a:t>introduction v240110a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1451A6-F9F6-418C-A20A-FBDBF8AEC6F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00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Demo 4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Flexible projected surface</a:t>
            </a:r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746125" y="5594350"/>
            <a:ext cx="5866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2"/>
              </a:rPr>
              <a:t>http://www.youtube.com/watch?v=isqg8O9a4LE</a:t>
            </a: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pic>
        <p:nvPicPr>
          <p:cNvPr id="286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0"/>
            <a:ext cx="34290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805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ea typeface="新細明體" pitchFamily="18" charset="-120"/>
              </a:rPr>
              <a:t>introduction v240110a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F4330E-AC87-4501-A0F2-344C6D7F955D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0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Demo 5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3-D display without the use of spectacles.</a:t>
            </a:r>
          </a:p>
          <a:p>
            <a:pPr eaLnBrk="1" hangingPunct="1"/>
            <a:endParaRPr lang="en-US" altLang="en-US"/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822325" y="5441950"/>
            <a:ext cx="59861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2"/>
              </a:rPr>
              <a:t>http://www.youtube.com/watch?v=oyxR_RT4NNc</a:t>
            </a: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pic>
        <p:nvPicPr>
          <p:cNvPr id="2970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0800"/>
            <a:ext cx="2789238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4376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ea typeface="新細明體" pitchFamily="18" charset="-120"/>
              </a:rPr>
              <a:t>introduction v240110a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01B0B5-ED3E-4C2C-8115-93617507A618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00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Demo 6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Spherical projected surface for 3D viewing without spectacles.</a:t>
            </a:r>
          </a:p>
        </p:txBody>
      </p:sp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441325" y="5213350"/>
            <a:ext cx="60078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2"/>
              </a:rPr>
              <a:t>http://www.youtube.com/watch?v=yVDFcZZ8gDo</a:t>
            </a: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pic>
        <p:nvPicPr>
          <p:cNvPr id="307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0"/>
            <a:ext cx="3406775" cy="282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727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ea typeface="新細明體" pitchFamily="18" charset="-120"/>
              </a:rPr>
              <a:t>introduction v240110a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AD2DA6-FE22-4E46-8AD8-66740A51075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0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Demo 7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KEYSTONE-FREE HAND-HELD MOBILE PROJECTION </a:t>
            </a:r>
          </a:p>
        </p:txBody>
      </p:sp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38400"/>
            <a:ext cx="3687763" cy="282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1203325" y="5518150"/>
            <a:ext cx="59256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3"/>
              </a:rPr>
              <a:t>http://www.youtube.com/watch?v=mbl-BpTnbeA</a:t>
            </a: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401038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ea typeface="新細明體" pitchFamily="18" charset="-120"/>
              </a:rPr>
              <a:t>introduction v240110a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3E6C0F-FE4A-411C-856A-E0BD5C112C4C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00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>
                <a:ea typeface="新細明體" pitchFamily="18" charset="-120"/>
              </a:rPr>
              <a:t>A quick tour of 3D </a:t>
            </a:r>
            <a:br>
              <a:rPr lang="en-US" altLang="zh-TW" sz="3600">
                <a:ea typeface="新細明體" pitchFamily="18" charset="-120"/>
              </a:rPr>
            </a:br>
            <a:r>
              <a:rPr lang="en-US" altLang="zh-TW" sz="3600">
                <a:ea typeface="新細明體" pitchFamily="18" charset="-120"/>
              </a:rPr>
              <a:t>computer vision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Image capturing</a:t>
            </a:r>
          </a:p>
          <a:p>
            <a:pPr eaLnBrk="1" hangingPunct="1"/>
            <a:r>
              <a:rPr lang="en-US" altLang="zh-TW">
                <a:ea typeface="新細明體" pitchFamily="18" charset="-120"/>
              </a:rPr>
              <a:t>Feature extraction</a:t>
            </a:r>
          </a:p>
          <a:p>
            <a:pPr eaLnBrk="1" hangingPunct="1"/>
            <a:r>
              <a:rPr lang="en-US" altLang="zh-TW">
                <a:ea typeface="新細明體" pitchFamily="18" charset="-120"/>
              </a:rPr>
              <a:t>Model reconstruction or pose estimation</a:t>
            </a:r>
          </a:p>
          <a:p>
            <a:pPr eaLnBrk="1" hangingPunct="1"/>
            <a:r>
              <a:rPr lang="en-US" altLang="zh-TW">
                <a:ea typeface="新細明體" pitchFamily="18" charset="-120"/>
              </a:rPr>
              <a:t>Application of model and pose obtained</a:t>
            </a:r>
          </a:p>
          <a:p>
            <a:pPr eaLnBrk="1" hangingPunct="1"/>
            <a:endParaRPr lang="en-US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66548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ea typeface="新細明體" pitchFamily="18" charset="-120"/>
              </a:rPr>
              <a:t>introduction v240110a</a:t>
            </a:r>
          </a:p>
        </p:txBody>
      </p:sp>
      <p:sp>
        <p:nvSpPr>
          <p:cNvPr id="337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465B91-CAF9-4238-8C3B-1E76E7C4AE6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000"/>
          </a:p>
        </p:txBody>
      </p:sp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7086600" y="2133600"/>
            <a:ext cx="14478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Camera structure</a:t>
            </a:r>
          </a:p>
        </p:txBody>
      </p:sp>
      <p:sp>
        <p:nvSpPr>
          <p:cNvPr id="3379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zh-TW" altLang="en-US" sz="2400">
                <a:ea typeface="新細明體" pitchFamily="18" charset="-120"/>
              </a:rPr>
              <a:t> </a:t>
            </a:r>
            <a:r>
              <a:rPr lang="en-US" altLang="zh-TW" sz="2400">
                <a:ea typeface="新細明體" pitchFamily="18" charset="-120"/>
              </a:rPr>
              <a:t>Object</a:t>
            </a:r>
          </a:p>
          <a:p>
            <a:pPr eaLnBrk="1" hangingPunct="1"/>
            <a:endParaRPr lang="en-US" altLang="zh-TW" sz="2400">
              <a:ea typeface="新細明體" pitchFamily="18" charset="-120"/>
            </a:endParaRPr>
          </a:p>
          <a:p>
            <a:pPr eaLnBrk="1" hangingPunct="1"/>
            <a:endParaRPr lang="en-US" altLang="zh-TW" sz="2400">
              <a:ea typeface="新細明體" pitchFamily="18" charset="-120"/>
            </a:endParaRPr>
          </a:p>
          <a:p>
            <a:pPr eaLnBrk="1" hangingPunct="1"/>
            <a:endParaRPr lang="zh-TW" altLang="en-US" sz="2400">
              <a:ea typeface="新細明體" pitchFamily="18" charset="-120"/>
            </a:endParaRPr>
          </a:p>
        </p:txBody>
      </p:sp>
      <p:sp>
        <p:nvSpPr>
          <p:cNvPr id="33799" name="Photo"/>
          <p:cNvSpPr>
            <a:spLocks noEditPoints="1" noChangeArrowheads="1"/>
          </p:cNvSpPr>
          <p:nvPr/>
        </p:nvSpPr>
        <p:spPr bwMode="auto">
          <a:xfrm>
            <a:off x="4648200" y="2514600"/>
            <a:ext cx="1809750" cy="1362075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30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21600"/>
                </a:moveTo>
                <a:lnTo>
                  <a:pt x="0" y="3085"/>
                </a:lnTo>
                <a:lnTo>
                  <a:pt x="1542" y="3085"/>
                </a:lnTo>
                <a:lnTo>
                  <a:pt x="1542" y="1028"/>
                </a:lnTo>
                <a:lnTo>
                  <a:pt x="3857" y="1028"/>
                </a:lnTo>
                <a:lnTo>
                  <a:pt x="3857" y="3085"/>
                </a:lnTo>
                <a:lnTo>
                  <a:pt x="5400" y="3085"/>
                </a:lnTo>
                <a:lnTo>
                  <a:pt x="6942" y="0"/>
                </a:lnTo>
                <a:lnTo>
                  <a:pt x="14657" y="0"/>
                </a:lnTo>
                <a:lnTo>
                  <a:pt x="16200" y="3085"/>
                </a:ln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  <a:path w="21600" h="21600" extrusionOk="0">
                <a:moveTo>
                  <a:pt x="0" y="3085"/>
                </a:move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lnTo>
                  <a:pt x="0" y="3085"/>
                </a:lnTo>
                <a:close/>
              </a:path>
              <a:path w="21600" h="21600" extrusionOk="0">
                <a:moveTo>
                  <a:pt x="10800" y="4800"/>
                </a:moveTo>
                <a:lnTo>
                  <a:pt x="11925" y="4971"/>
                </a:lnTo>
                <a:lnTo>
                  <a:pt x="13017" y="5442"/>
                </a:lnTo>
                <a:lnTo>
                  <a:pt x="14046" y="6128"/>
                </a:lnTo>
                <a:lnTo>
                  <a:pt x="14914" y="7071"/>
                </a:lnTo>
                <a:lnTo>
                  <a:pt x="15621" y="8271"/>
                </a:lnTo>
                <a:lnTo>
                  <a:pt x="16167" y="9514"/>
                </a:lnTo>
                <a:lnTo>
                  <a:pt x="16425" y="11014"/>
                </a:lnTo>
                <a:lnTo>
                  <a:pt x="16585" y="12471"/>
                </a:lnTo>
                <a:lnTo>
                  <a:pt x="16489" y="14014"/>
                </a:lnTo>
                <a:lnTo>
                  <a:pt x="16135" y="15471"/>
                </a:lnTo>
                <a:lnTo>
                  <a:pt x="15621" y="16800"/>
                </a:lnTo>
                <a:lnTo>
                  <a:pt x="14914" y="18000"/>
                </a:lnTo>
                <a:lnTo>
                  <a:pt x="14046" y="18942"/>
                </a:lnTo>
                <a:lnTo>
                  <a:pt x="13050" y="19671"/>
                </a:lnTo>
                <a:lnTo>
                  <a:pt x="11925" y="20057"/>
                </a:lnTo>
                <a:lnTo>
                  <a:pt x="10832" y="20185"/>
                </a:lnTo>
                <a:lnTo>
                  <a:pt x="9675" y="20142"/>
                </a:lnTo>
                <a:lnTo>
                  <a:pt x="8582" y="19628"/>
                </a:lnTo>
                <a:lnTo>
                  <a:pt x="7553" y="18942"/>
                </a:lnTo>
                <a:lnTo>
                  <a:pt x="6717" y="17957"/>
                </a:lnTo>
                <a:lnTo>
                  <a:pt x="5946" y="16842"/>
                </a:lnTo>
                <a:lnTo>
                  <a:pt x="5464" y="15514"/>
                </a:lnTo>
                <a:lnTo>
                  <a:pt x="5078" y="14014"/>
                </a:lnTo>
                <a:lnTo>
                  <a:pt x="5014" y="12514"/>
                </a:lnTo>
                <a:lnTo>
                  <a:pt x="5110" y="11014"/>
                </a:lnTo>
                <a:lnTo>
                  <a:pt x="5528" y="9557"/>
                </a:lnTo>
                <a:lnTo>
                  <a:pt x="6010" y="8228"/>
                </a:lnTo>
                <a:lnTo>
                  <a:pt x="6750" y="7114"/>
                </a:lnTo>
                <a:lnTo>
                  <a:pt x="7650" y="6085"/>
                </a:lnTo>
                <a:lnTo>
                  <a:pt x="8614" y="5400"/>
                </a:lnTo>
                <a:lnTo>
                  <a:pt x="9707" y="4971"/>
                </a:lnTo>
                <a:lnTo>
                  <a:pt x="10800" y="4800"/>
                </a:lnTo>
                <a:close/>
              </a:path>
              <a:path w="21600" h="21600" extrusionOk="0">
                <a:moveTo>
                  <a:pt x="8003" y="8057"/>
                </a:moveTo>
                <a:lnTo>
                  <a:pt x="8807" y="7371"/>
                </a:lnTo>
                <a:lnTo>
                  <a:pt x="9546" y="6985"/>
                </a:lnTo>
                <a:lnTo>
                  <a:pt x="10446" y="6771"/>
                </a:lnTo>
                <a:lnTo>
                  <a:pt x="11217" y="6771"/>
                </a:lnTo>
                <a:lnTo>
                  <a:pt x="12053" y="7028"/>
                </a:lnTo>
                <a:lnTo>
                  <a:pt x="12889" y="7457"/>
                </a:lnTo>
                <a:lnTo>
                  <a:pt x="13628" y="8100"/>
                </a:lnTo>
                <a:lnTo>
                  <a:pt x="14175" y="8871"/>
                </a:lnTo>
                <a:lnTo>
                  <a:pt x="14625" y="9814"/>
                </a:lnTo>
                <a:lnTo>
                  <a:pt x="14978" y="10885"/>
                </a:lnTo>
                <a:lnTo>
                  <a:pt x="15171" y="12042"/>
                </a:lnTo>
                <a:lnTo>
                  <a:pt x="15107" y="13114"/>
                </a:lnTo>
                <a:lnTo>
                  <a:pt x="15042" y="14228"/>
                </a:lnTo>
                <a:lnTo>
                  <a:pt x="14689" y="15257"/>
                </a:lnTo>
                <a:lnTo>
                  <a:pt x="14207" y="16285"/>
                </a:lnTo>
                <a:lnTo>
                  <a:pt x="13596" y="17057"/>
                </a:lnTo>
                <a:lnTo>
                  <a:pt x="12889" y="17657"/>
                </a:lnTo>
                <a:lnTo>
                  <a:pt x="12053" y="18085"/>
                </a:lnTo>
                <a:lnTo>
                  <a:pt x="11185" y="18257"/>
                </a:lnTo>
                <a:lnTo>
                  <a:pt x="10414" y="18214"/>
                </a:lnTo>
                <a:lnTo>
                  <a:pt x="9546" y="18042"/>
                </a:lnTo>
                <a:lnTo>
                  <a:pt x="8742" y="17614"/>
                </a:lnTo>
                <a:lnTo>
                  <a:pt x="8003" y="17014"/>
                </a:lnTo>
                <a:lnTo>
                  <a:pt x="7457" y="16242"/>
                </a:lnTo>
                <a:lnTo>
                  <a:pt x="6975" y="15257"/>
                </a:lnTo>
                <a:lnTo>
                  <a:pt x="6653" y="14142"/>
                </a:lnTo>
                <a:lnTo>
                  <a:pt x="6492" y="13114"/>
                </a:lnTo>
                <a:lnTo>
                  <a:pt x="6525" y="11914"/>
                </a:lnTo>
                <a:lnTo>
                  <a:pt x="6621" y="10842"/>
                </a:lnTo>
                <a:lnTo>
                  <a:pt x="6942" y="9771"/>
                </a:lnTo>
                <a:lnTo>
                  <a:pt x="7457" y="8785"/>
                </a:lnTo>
                <a:lnTo>
                  <a:pt x="8003" y="8057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Tree"/>
          <p:cNvSpPr>
            <a:spLocks noEditPoints="1" noChangeArrowheads="1"/>
          </p:cNvSpPr>
          <p:nvPr/>
        </p:nvSpPr>
        <p:spPr bwMode="auto">
          <a:xfrm>
            <a:off x="457200" y="3124200"/>
            <a:ext cx="1809750" cy="18097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3801" name="Tree"/>
          <p:cNvSpPr>
            <a:spLocks noEditPoints="1" noChangeArrowheads="1"/>
          </p:cNvSpPr>
          <p:nvPr/>
        </p:nvSpPr>
        <p:spPr bwMode="auto">
          <a:xfrm>
            <a:off x="7391400" y="2362200"/>
            <a:ext cx="895350" cy="7429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3802" name="Text Box 8"/>
          <p:cNvSpPr txBox="1">
            <a:spLocks noChangeArrowheads="1"/>
          </p:cNvSpPr>
          <p:nvPr/>
        </p:nvSpPr>
        <p:spPr bwMode="auto">
          <a:xfrm>
            <a:off x="7070725" y="3541713"/>
            <a:ext cx="118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charset="0"/>
              </a:rPr>
              <a:t>CCD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charset="0"/>
              </a:rPr>
              <a:t>1024x768</a:t>
            </a:r>
          </a:p>
        </p:txBody>
      </p:sp>
      <p:sp>
        <p:nvSpPr>
          <p:cNvPr id="33803" name="Line 9"/>
          <p:cNvSpPr>
            <a:spLocks noChangeShapeType="1"/>
          </p:cNvSpPr>
          <p:nvPr/>
        </p:nvSpPr>
        <p:spPr bwMode="auto">
          <a:xfrm flipV="1">
            <a:off x="1447800" y="3124200"/>
            <a:ext cx="632460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Line 10"/>
          <p:cNvSpPr>
            <a:spLocks noChangeShapeType="1"/>
          </p:cNvSpPr>
          <p:nvPr/>
        </p:nvSpPr>
        <p:spPr bwMode="auto">
          <a:xfrm flipV="1">
            <a:off x="1447800" y="2438400"/>
            <a:ext cx="64008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Text Box 11"/>
          <p:cNvSpPr txBox="1">
            <a:spLocks noChangeArrowheads="1"/>
          </p:cNvSpPr>
          <p:nvPr/>
        </p:nvSpPr>
        <p:spPr bwMode="auto">
          <a:xfrm>
            <a:off x="4784725" y="3998913"/>
            <a:ext cx="1689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charset="0"/>
              </a:rPr>
              <a:t>Focal length= f</a:t>
            </a:r>
          </a:p>
        </p:txBody>
      </p:sp>
      <p:sp>
        <p:nvSpPr>
          <p:cNvPr id="33806" name="Line 12"/>
          <p:cNvSpPr>
            <a:spLocks noChangeShapeType="1"/>
          </p:cNvSpPr>
          <p:nvPr/>
        </p:nvSpPr>
        <p:spPr bwMode="auto">
          <a:xfrm flipV="1">
            <a:off x="1371600" y="5181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Line 13"/>
          <p:cNvSpPr>
            <a:spLocks noChangeShapeType="1"/>
          </p:cNvSpPr>
          <p:nvPr/>
        </p:nvSpPr>
        <p:spPr bwMode="auto">
          <a:xfrm>
            <a:off x="1143000" y="6096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Line 14"/>
          <p:cNvSpPr>
            <a:spLocks noChangeShapeType="1"/>
          </p:cNvSpPr>
          <p:nvPr/>
        </p:nvSpPr>
        <p:spPr bwMode="auto">
          <a:xfrm flipV="1">
            <a:off x="6019800" y="5791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Line 15"/>
          <p:cNvSpPr>
            <a:spLocks noChangeShapeType="1"/>
          </p:cNvSpPr>
          <p:nvPr/>
        </p:nvSpPr>
        <p:spPr bwMode="auto">
          <a:xfrm>
            <a:off x="1371600" y="5257800"/>
            <a:ext cx="6858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Line 16"/>
          <p:cNvSpPr>
            <a:spLocks noChangeShapeType="1"/>
          </p:cNvSpPr>
          <p:nvPr/>
        </p:nvSpPr>
        <p:spPr bwMode="auto">
          <a:xfrm>
            <a:off x="6019800" y="64008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Text Box 17"/>
          <p:cNvSpPr txBox="1">
            <a:spLocks noChangeArrowheads="1"/>
          </p:cNvSpPr>
          <p:nvPr/>
        </p:nvSpPr>
        <p:spPr bwMode="auto">
          <a:xfrm>
            <a:off x="6781800" y="60960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charset="0"/>
              </a:rPr>
              <a:t>f</a:t>
            </a:r>
          </a:p>
        </p:txBody>
      </p:sp>
      <p:sp>
        <p:nvSpPr>
          <p:cNvPr id="33812" name="Text Box 18"/>
          <p:cNvSpPr txBox="1">
            <a:spLocks noChangeArrowheads="1"/>
          </p:cNvSpPr>
          <p:nvPr/>
        </p:nvSpPr>
        <p:spPr bwMode="auto">
          <a:xfrm>
            <a:off x="1066800" y="54864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charset="0"/>
              </a:rPr>
              <a:t>Y</a:t>
            </a:r>
          </a:p>
        </p:txBody>
      </p:sp>
      <p:sp>
        <p:nvSpPr>
          <p:cNvPr id="33813" name="Text Box 19"/>
          <p:cNvSpPr txBox="1">
            <a:spLocks noChangeArrowheads="1"/>
          </p:cNvSpPr>
          <p:nvPr/>
        </p:nvSpPr>
        <p:spPr bwMode="auto">
          <a:xfrm>
            <a:off x="5715000" y="5791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charset="0"/>
              </a:rPr>
              <a:t>y</a:t>
            </a:r>
          </a:p>
        </p:txBody>
      </p:sp>
      <p:sp>
        <p:nvSpPr>
          <p:cNvPr id="33814" name="Line 20"/>
          <p:cNvSpPr>
            <a:spLocks noChangeShapeType="1"/>
          </p:cNvSpPr>
          <p:nvPr/>
        </p:nvSpPr>
        <p:spPr bwMode="auto">
          <a:xfrm>
            <a:off x="1371600" y="66294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5" name="Text Box 21"/>
          <p:cNvSpPr txBox="1">
            <a:spLocks noChangeArrowheads="1"/>
          </p:cNvSpPr>
          <p:nvPr/>
        </p:nvSpPr>
        <p:spPr bwMode="auto">
          <a:xfrm>
            <a:off x="3260725" y="6284913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308003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ea typeface="新細明體" pitchFamily="18" charset="-120"/>
              </a:rPr>
              <a:t>introduction v240110a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54C4B6-CBB9-4569-A4F3-13076AD65DDB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Introduction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Cameras</a:t>
            </a:r>
          </a:p>
          <a:p>
            <a:pPr eaLnBrk="1" hangingPunct="1"/>
            <a:r>
              <a:rPr lang="en-US" altLang="en-US" dirty="0"/>
              <a:t>Images</a:t>
            </a:r>
          </a:p>
          <a:p>
            <a:pPr lvl="1" eaLnBrk="1" hangingPunct="1"/>
            <a:r>
              <a:rPr lang="en-US" altLang="en-US" dirty="0"/>
              <a:t>Raw</a:t>
            </a:r>
          </a:p>
          <a:p>
            <a:pPr lvl="1" eaLnBrk="1" hangingPunct="1"/>
            <a:r>
              <a:rPr lang="en-US" altLang="en-US" dirty="0"/>
              <a:t>Jpeg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Sensors</a:t>
            </a:r>
          </a:p>
          <a:p>
            <a:pPr lvl="1" eaLnBrk="1" hangingPunct="1"/>
            <a:r>
              <a:rPr lang="en-US" altLang="en-US" dirty="0"/>
              <a:t>CMOS</a:t>
            </a:r>
          </a:p>
          <a:p>
            <a:pPr lvl="1" eaLnBrk="1" hangingPunct="1"/>
            <a:r>
              <a:rPr lang="en-US" altLang="en-US" dirty="0"/>
              <a:t>CCD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6150" name="Picture 4" descr="220px-Studijskifotoapar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840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3048000" y="2362200"/>
            <a:ext cx="2209800" cy="1981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152" name="Line 7"/>
          <p:cNvSpPr>
            <a:spLocks noChangeShapeType="1"/>
          </p:cNvSpPr>
          <p:nvPr/>
        </p:nvSpPr>
        <p:spPr bwMode="auto">
          <a:xfrm>
            <a:off x="3048000" y="2514600"/>
            <a:ext cx="220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8"/>
          <p:cNvSpPr>
            <a:spLocks noChangeShapeType="1"/>
          </p:cNvSpPr>
          <p:nvPr/>
        </p:nvSpPr>
        <p:spPr bwMode="auto">
          <a:xfrm>
            <a:off x="3048000" y="2667000"/>
            <a:ext cx="220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9"/>
          <p:cNvSpPr>
            <a:spLocks noChangeShapeType="1"/>
          </p:cNvSpPr>
          <p:nvPr/>
        </p:nvSpPr>
        <p:spPr bwMode="auto">
          <a:xfrm>
            <a:off x="3048000" y="2819400"/>
            <a:ext cx="220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0"/>
          <p:cNvSpPr>
            <a:spLocks noChangeShapeType="1"/>
          </p:cNvSpPr>
          <p:nvPr/>
        </p:nvSpPr>
        <p:spPr bwMode="auto">
          <a:xfrm>
            <a:off x="3200400" y="23622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1"/>
          <p:cNvSpPr>
            <a:spLocks noChangeShapeType="1"/>
          </p:cNvSpPr>
          <p:nvPr/>
        </p:nvSpPr>
        <p:spPr bwMode="auto">
          <a:xfrm>
            <a:off x="3352800" y="23622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2"/>
          <p:cNvSpPr>
            <a:spLocks noChangeShapeType="1"/>
          </p:cNvSpPr>
          <p:nvPr/>
        </p:nvSpPr>
        <p:spPr bwMode="auto">
          <a:xfrm>
            <a:off x="3505200" y="23622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Line 13"/>
          <p:cNvSpPr>
            <a:spLocks noChangeShapeType="1"/>
          </p:cNvSpPr>
          <p:nvPr/>
        </p:nvSpPr>
        <p:spPr bwMode="auto">
          <a:xfrm>
            <a:off x="3048000" y="22098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Line 14"/>
          <p:cNvSpPr>
            <a:spLocks noChangeShapeType="1"/>
          </p:cNvSpPr>
          <p:nvPr/>
        </p:nvSpPr>
        <p:spPr bwMode="auto">
          <a:xfrm>
            <a:off x="2895600" y="2209800"/>
            <a:ext cx="0" cy="2514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Text Box 15"/>
          <p:cNvSpPr txBox="1">
            <a:spLocks noChangeArrowheads="1"/>
          </p:cNvSpPr>
          <p:nvPr/>
        </p:nvSpPr>
        <p:spPr bwMode="auto">
          <a:xfrm>
            <a:off x="3641725" y="1784350"/>
            <a:ext cx="20136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Column (c) or x</a:t>
            </a:r>
          </a:p>
        </p:txBody>
      </p:sp>
      <p:sp>
        <p:nvSpPr>
          <p:cNvPr id="6161" name="Text Box 16"/>
          <p:cNvSpPr txBox="1">
            <a:spLocks noChangeArrowheads="1"/>
          </p:cNvSpPr>
          <p:nvPr/>
        </p:nvSpPr>
        <p:spPr bwMode="auto">
          <a:xfrm>
            <a:off x="2955925" y="4527550"/>
            <a:ext cx="17579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Row (r), or y </a:t>
            </a:r>
          </a:p>
        </p:txBody>
      </p:sp>
      <p:sp>
        <p:nvSpPr>
          <p:cNvPr id="6162" name="Text Box 17"/>
          <p:cNvSpPr txBox="1">
            <a:spLocks noChangeArrowheads="1"/>
          </p:cNvSpPr>
          <p:nvPr/>
        </p:nvSpPr>
        <p:spPr bwMode="auto">
          <a:xfrm>
            <a:off x="4708525" y="4527550"/>
            <a:ext cx="4421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Pixel value I(c,r) or I(x,y)=(0-&gt;255)</a:t>
            </a:r>
          </a:p>
        </p:txBody>
      </p:sp>
      <p:sp>
        <p:nvSpPr>
          <p:cNvPr id="6163" name="Line 18"/>
          <p:cNvSpPr>
            <a:spLocks noChangeShapeType="1"/>
          </p:cNvSpPr>
          <p:nvPr/>
        </p:nvSpPr>
        <p:spPr bwMode="auto">
          <a:xfrm flipH="1" flipV="1">
            <a:off x="3352800" y="2743200"/>
            <a:ext cx="137160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ea typeface="新細明體" pitchFamily="18" charset="-120"/>
              </a:rPr>
              <a:t>introduction v240110a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1AC923A-2523-436A-9D93-B1C8D72C1AEF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2) Edge detection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Features have many applications: recognition, tracking etc.</a:t>
            </a:r>
          </a:p>
          <a:p>
            <a:pPr eaLnBrk="1" hangingPunct="1"/>
            <a:r>
              <a:rPr lang="en-US" altLang="en-US"/>
              <a:t>The most common are</a:t>
            </a:r>
          </a:p>
          <a:p>
            <a:pPr lvl="1" eaLnBrk="1" hangingPunct="1"/>
            <a:r>
              <a:rPr lang="en-US" altLang="en-US"/>
              <a:t>Point edges	</a:t>
            </a:r>
          </a:p>
          <a:p>
            <a:pPr lvl="2" eaLnBrk="1" hangingPunct="1"/>
            <a:r>
              <a:rPr lang="en-US" altLang="en-US"/>
              <a:t>Shape intensity change positions</a:t>
            </a:r>
          </a:p>
          <a:p>
            <a:pPr lvl="1" eaLnBrk="1" hangingPunct="1"/>
            <a:r>
              <a:rPr lang="en-US" altLang="en-US"/>
              <a:t>Boundary edges</a:t>
            </a:r>
          </a:p>
          <a:p>
            <a:pPr lvl="2" eaLnBrk="1" hangingPunct="1"/>
            <a:r>
              <a:rPr lang="en-US" altLang="en-US"/>
              <a:t>Shape intensity changing lines </a:t>
            </a:r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7174" name="Picture 4" descr="imag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25146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5" descr="imag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24384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ea typeface="新細明體" pitchFamily="18" charset="-120"/>
              </a:rPr>
              <a:t>introduction v240110a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A18F22-867F-4D06-8EF4-0428350C3D84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Sobel Demo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381000" y="6019800"/>
            <a:ext cx="591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http://www.youtube.com/watch?v=z_a6e30aOXo</a:t>
            </a:r>
          </a:p>
        </p:txBody>
      </p:sp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76600"/>
            <a:ext cx="4191000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35052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C8FD-B605-4311-BE8C-D16D9989C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Kanade</a:t>
            </a:r>
            <a:r>
              <a:rPr lang="en-US" sz="3200" dirty="0"/>
              <a:t>–Lucas–</a:t>
            </a:r>
            <a:r>
              <a:rPr lang="en-US" sz="3200" dirty="0" err="1"/>
              <a:t>Tomasi</a:t>
            </a:r>
            <a:r>
              <a:rPr lang="en-US" sz="3200" dirty="0"/>
              <a:t> feature (KLT) tracker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16777-00E7-4508-AC3E-D2F5F8092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KLT feature tracker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FF587B-1A46-4180-83B2-C91BDCAFC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v240110a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79CAB-1566-4ED2-804A-40251FCA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99681-65B7-4968-9F37-692143D98547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0AD3CDFA-43BF-4646-8F46-7A55C78DC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200400"/>
            <a:ext cx="2173167" cy="17156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3DEF6C-0F26-4ADC-9D36-6CABDCEBF278}"/>
              </a:ext>
            </a:extLst>
          </p:cNvPr>
          <p:cNvSpPr txBox="1"/>
          <p:nvPr/>
        </p:nvSpPr>
        <p:spPr>
          <a:xfrm>
            <a:off x="3393714" y="3765841"/>
            <a:ext cx="48358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Video demo</a:t>
            </a:r>
          </a:p>
          <a:p>
            <a:r>
              <a:rPr lang="en-US" sz="1400" dirty="0">
                <a:hlinkClick r:id="rId2"/>
              </a:rPr>
              <a:t>https://www.youtube.com/watch?v=8VbylCRn3iI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0480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ea typeface="新細明體" pitchFamily="18" charset="-120"/>
              </a:rPr>
              <a:t>introduction v240110a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85DA59-D33A-4A3C-9EDD-A1003DF3BF3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Edge detection</a:t>
            </a:r>
            <a:endParaRPr lang="en-US" altLang="en-US" dirty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Demo </a:t>
            </a:r>
          </a:p>
        </p:txBody>
      </p:sp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1736725" y="5365750"/>
            <a:ext cx="61901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2"/>
              </a:rPr>
              <a:t>https://www.youtube.com/watch?v=UMsJNC3dCIA</a:t>
            </a:r>
            <a:r>
              <a:rPr lang="en-US" altLang="en-US" sz="18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625009"/>
            <a:ext cx="3328988" cy="38279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ea typeface="新細明體" pitchFamily="18" charset="-120"/>
              </a:rPr>
              <a:t>introduction v240110a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0EE3E6-A2EB-4415-9264-56B53343309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Application of edges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Lane detection </a:t>
            </a:r>
          </a:p>
        </p:txBody>
      </p:sp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3643313" cy="276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1050925" y="5060950"/>
            <a:ext cx="79807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3"/>
              </a:rPr>
              <a:t>http://www.youtube.com/watch?v=Al4DnNkZUeA&amp;feature=related</a:t>
            </a: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pic>
        <p:nvPicPr>
          <p:cNvPr id="1024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4160838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9" name="Text Box 7"/>
          <p:cNvSpPr txBox="1">
            <a:spLocks noChangeArrowheads="1"/>
          </p:cNvSpPr>
          <p:nvPr/>
        </p:nvSpPr>
        <p:spPr bwMode="auto">
          <a:xfrm>
            <a:off x="1279525" y="5594350"/>
            <a:ext cx="792620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5"/>
              </a:rPr>
              <a:t>http://www.youtube.com/watch?v=9F3_6xL8hEY&amp;feature=related</a:t>
            </a: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charset="-12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9079</TotalTime>
  <Words>1487</Words>
  <Application>Microsoft Office PowerPoint</Application>
  <PresentationFormat>On-screen Show (4:3)</PresentationFormat>
  <Paragraphs>278</Paragraphs>
  <Slides>37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新細明體</vt:lpstr>
      <vt:lpstr>宋体</vt:lpstr>
      <vt:lpstr>Arial</vt:lpstr>
      <vt:lpstr>Garamond</vt:lpstr>
      <vt:lpstr>Times New Roman</vt:lpstr>
      <vt:lpstr>Verdana</vt:lpstr>
      <vt:lpstr>Wingdings</vt:lpstr>
      <vt:lpstr>Level</vt:lpstr>
      <vt:lpstr>Bitmap Image</vt:lpstr>
      <vt:lpstr>Photo Editor Photo</vt:lpstr>
      <vt:lpstr>Chapter 1: Image processing  and computer vision Introduction</vt:lpstr>
      <vt:lpstr>Content</vt:lpstr>
      <vt:lpstr>Image processing</vt:lpstr>
      <vt:lpstr>Introduction</vt:lpstr>
      <vt:lpstr>2) Edge detection</vt:lpstr>
      <vt:lpstr>Sobel Demo</vt:lpstr>
      <vt:lpstr>Kanade–Lucas–Tomasi feature (KLT) tracker </vt:lpstr>
      <vt:lpstr>Edge detection</vt:lpstr>
      <vt:lpstr>Application of edges</vt:lpstr>
      <vt:lpstr>3) Shape detection (Hough Transform)</vt:lpstr>
      <vt:lpstr>Rectangular object detection in video </vt:lpstr>
      <vt:lpstr>Hough circle detection</vt:lpstr>
      <vt:lpstr>4) Histogram equalization</vt:lpstr>
      <vt:lpstr>4) (continue) Color models</vt:lpstr>
      <vt:lpstr>5) Mean shift (cam-shift)</vt:lpstr>
      <vt:lpstr>Mean shift application</vt:lpstr>
      <vt:lpstr>Face  detection and tracking</vt:lpstr>
      <vt:lpstr>Face tracking applications</vt:lpstr>
      <vt:lpstr>Application of Epnp (solvepnp in opencv Aruco pose tracker) https://docs.opencv.org/3.4.0/d5/dae/tutorial_aruco_detection.html</vt:lpstr>
      <vt:lpstr>Application 1: Model reconstruction see http://www.cs.cuhk.hk/~khwong/khwong.html</vt:lpstr>
      <vt:lpstr>Application 2: Motion tracking</vt:lpstr>
      <vt:lpstr>New computer vision products</vt:lpstr>
      <vt:lpstr>Object detection</vt:lpstr>
      <vt:lpstr>Summary</vt:lpstr>
      <vt:lpstr>Appendix</vt:lpstr>
      <vt:lpstr>Topics in 3D computer vision</vt:lpstr>
      <vt:lpstr>Motivation</vt:lpstr>
      <vt:lpstr>Applications</vt:lpstr>
      <vt:lpstr>Demo1: 3D reconstruction (see also http://www.cse.cuhk.edu.hk/khwong/demo/index.html) (Click picture to see movie)</vt:lpstr>
      <vt:lpstr>Demo2: augmented reality (Click picture to see movie) </vt:lpstr>
      <vt:lpstr>Demo3 Projector camera system (PROCAM) Click pictures to see movies</vt:lpstr>
      <vt:lpstr>Demo 4</vt:lpstr>
      <vt:lpstr>Demo 5</vt:lpstr>
      <vt:lpstr>Demo 6</vt:lpstr>
      <vt:lpstr>Demo 7</vt:lpstr>
      <vt:lpstr>A quick tour of 3D  computer vision</vt:lpstr>
      <vt:lpstr>Camera structure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 Based Pose Estimation Techniques and Applications</dc:title>
  <dc:creator>kin hong Wong</dc:creator>
  <cp:lastModifiedBy>Kin Hong Wong (CCO)</cp:lastModifiedBy>
  <cp:revision>217</cp:revision>
  <cp:lastPrinted>2016-01-13T06:53:54Z</cp:lastPrinted>
  <dcterms:created xsi:type="dcterms:W3CDTF">1995-06-17T23:31:02Z</dcterms:created>
  <dcterms:modified xsi:type="dcterms:W3CDTF">2024-01-11T13:10:51Z</dcterms:modified>
</cp:coreProperties>
</file>